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  <p:sldMasterId id="2147483739" r:id="rId2"/>
  </p:sldMasterIdLst>
  <p:notesMasterIdLst>
    <p:notesMasterId r:id="rId31"/>
  </p:notesMasterIdLst>
  <p:handoutMasterIdLst>
    <p:handoutMasterId r:id="rId32"/>
  </p:handoutMasterIdLst>
  <p:sldIdLst>
    <p:sldId id="282" r:id="rId3"/>
    <p:sldId id="302" r:id="rId4"/>
    <p:sldId id="303" r:id="rId5"/>
    <p:sldId id="283" r:id="rId6"/>
    <p:sldId id="293" r:id="rId7"/>
    <p:sldId id="294" r:id="rId8"/>
    <p:sldId id="284" r:id="rId9"/>
    <p:sldId id="296" r:id="rId10"/>
    <p:sldId id="285" r:id="rId11"/>
    <p:sldId id="292" r:id="rId12"/>
    <p:sldId id="297" r:id="rId13"/>
    <p:sldId id="287" r:id="rId14"/>
    <p:sldId id="304" r:id="rId15"/>
    <p:sldId id="298" r:id="rId16"/>
    <p:sldId id="288" r:id="rId17"/>
    <p:sldId id="289" r:id="rId18"/>
    <p:sldId id="290" r:id="rId19"/>
    <p:sldId id="299" r:id="rId20"/>
    <p:sldId id="301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</p:sldIdLst>
  <p:sldSz cx="13004800" cy="97536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84709" autoAdjust="0"/>
  </p:normalViewPr>
  <p:slideViewPr>
    <p:cSldViewPr>
      <p:cViewPr varScale="1">
        <p:scale>
          <a:sx n="58" d="100"/>
          <a:sy n="58" d="100"/>
        </p:scale>
        <p:origin x="-792" y="-10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777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2000"/>
              </a:spcBef>
              <a:defRPr sz="120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2000"/>
              </a:spcBef>
              <a:defRPr sz="1200" smtClean="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E592B2E2-6F66-4D45-8C07-640F0145D942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2000"/>
              </a:spcBef>
              <a:defRPr sz="120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2000"/>
              </a:spcBef>
              <a:defRPr sz="1200" smtClean="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4564A7D0-6340-4AB7-A7F0-AE22BA8C1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DE16BB78-2B27-4198-96A5-7145ED26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696AB-6316-4947-BDB0-9FF1FC0AF803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-4219786" y="4219787"/>
            <a:ext cx="9753600" cy="1314027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774" y="5718952"/>
            <a:ext cx="1625600" cy="18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6579" y="2052321"/>
            <a:ext cx="11047306" cy="3034453"/>
          </a:xfrm>
        </p:spPr>
        <p:txBody>
          <a:bodyPr/>
          <a:lstStyle>
            <a:lvl1pPr>
              <a:defRPr sz="51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5344" y="6294685"/>
            <a:ext cx="8909191" cy="229841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4816-EAB0-440D-A492-0687CA3F0CC4}" type="datetimeFigureOut">
              <a:rPr lang="en-US" smtClean="0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12A3-F801-400E-AD98-EE4ECE0EA7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A6F81-C65A-4A28-A8B0-B3B5F633175F}" type="datetimeFigureOut">
              <a:rPr lang="en-US" smtClean="0"/>
              <a:pPr>
                <a:defRPr/>
              </a:pPr>
              <a:t>11/15/2011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DC9D-7557-4552-84D8-B982B35B2E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173850"/>
            <a:ext cx="2926080" cy="854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73850"/>
            <a:ext cx="8561493" cy="854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AD09-ADBC-440E-AC05-6BACA7418BA5}" type="datetimeFigureOut">
              <a:rPr lang="en-US" smtClean="0"/>
              <a:pPr>
                <a:defRPr/>
              </a:pPr>
              <a:t>11/15/2011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A79E-27B8-4195-B660-FB84420A7A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5408" y="0"/>
            <a:ext cx="10728960" cy="43349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3733" y="4551680"/>
            <a:ext cx="10728960" cy="2167467"/>
          </a:xfrm>
        </p:spPr>
        <p:txBody>
          <a:bodyPr>
            <a:noAutofit/>
          </a:bodyPr>
          <a:lstStyle>
            <a:lvl1pPr>
              <a:defRPr sz="11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3733" y="6719147"/>
            <a:ext cx="9753600" cy="140885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4000">
                <a:solidFill>
                  <a:schemeClr val="tx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11/16/2011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5408" y="8778240"/>
            <a:ext cx="10728960" cy="390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11/16/2011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5408" y="0"/>
            <a:ext cx="10728960" cy="43349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3" y="4660054"/>
            <a:ext cx="10728960" cy="2384213"/>
          </a:xfrm>
        </p:spPr>
        <p:txBody>
          <a:bodyPr anchor="b" anchorCtr="0"/>
          <a:lstStyle>
            <a:lvl1pPr algn="l">
              <a:defRPr sz="7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3" y="7044267"/>
            <a:ext cx="9753600" cy="130048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11/16/2011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5408" y="8778240"/>
            <a:ext cx="10728960" cy="390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3733" y="866988"/>
            <a:ext cx="5201920" cy="535797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866988"/>
            <a:ext cx="5201920" cy="535797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11/16/2011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98" y="866987"/>
            <a:ext cx="5201920" cy="909884"/>
          </a:xfrm>
        </p:spPr>
        <p:txBody>
          <a:bodyPr anchor="b">
            <a:noAutofit/>
          </a:bodyPr>
          <a:lstStyle>
            <a:lvl1pPr marL="0" indent="0">
              <a:buNone/>
              <a:defRPr sz="4000" b="0">
                <a:latin typeface="+mj-lt"/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398" y="1890509"/>
            <a:ext cx="5201920" cy="4334933"/>
          </a:xfrm>
        </p:spPr>
        <p:txBody>
          <a:bodyPr anchor="t" anchorCtr="0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438" y="866987"/>
            <a:ext cx="5201920" cy="909884"/>
          </a:xfrm>
        </p:spPr>
        <p:txBody>
          <a:bodyPr anchor="b">
            <a:noAutofit/>
          </a:bodyPr>
          <a:lstStyle>
            <a:lvl1pPr marL="0" indent="0">
              <a:buNone/>
              <a:defRPr sz="4000" b="0">
                <a:latin typeface="+mj-lt"/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438" y="1890509"/>
            <a:ext cx="5201920" cy="4334933"/>
          </a:xfrm>
        </p:spPr>
        <p:txBody>
          <a:bodyPr anchor="t" anchorCtr="0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11/16/2011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79398" y="1776871"/>
            <a:ext cx="5201920" cy="2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06438" y="1776871"/>
            <a:ext cx="5201920" cy="2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11/16/2011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11/16/2011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3" y="6502400"/>
            <a:ext cx="9649562" cy="2275840"/>
          </a:xfrm>
        </p:spPr>
        <p:txBody>
          <a:bodyPr anchor="b">
            <a:normAutofit/>
          </a:bodyPr>
          <a:lstStyle>
            <a:lvl1pPr algn="l">
              <a:defRPr sz="7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7676" y="650240"/>
            <a:ext cx="6535017" cy="5852159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736" y="650240"/>
            <a:ext cx="3802534" cy="5852160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11/16/2011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385342" y="3576320"/>
            <a:ext cx="5418667" cy="225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BB4D5-1A52-4117-9E5A-96DEA2F143C7}" type="datetimeFigureOut">
              <a:rPr lang="en-US" smtClean="0"/>
              <a:pPr>
                <a:defRPr/>
              </a:pPr>
              <a:t>11/15/2011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98" y="6502400"/>
            <a:ext cx="9649562" cy="2275840"/>
          </a:xfrm>
        </p:spPr>
        <p:txBody>
          <a:bodyPr anchor="b">
            <a:normAutofit/>
          </a:bodyPr>
          <a:lstStyle>
            <a:lvl1pPr algn="l">
              <a:defRPr sz="7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05408" y="650240"/>
            <a:ext cx="10728960" cy="4118187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9447" y="4985173"/>
            <a:ext cx="10512213" cy="114469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11/16/2011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0480" y="975360"/>
            <a:ext cx="10295467" cy="552704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11/16/2011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3733" y="975362"/>
            <a:ext cx="2600960" cy="76945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4693" y="975362"/>
            <a:ext cx="8128000" cy="6935893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11/16/2011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6C52-B403-423A-B7DC-9A384304A2FB}" type="datetimeFigureOut">
              <a:rPr lang="en-US" smtClean="0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E7AB-C5EC-4C9C-8E03-75CA46F2D4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03BBB-C311-4CCC-992C-6EB272DFA431}" type="datetimeFigureOut">
              <a:rPr lang="en-US" smtClean="0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A060-9346-482C-903C-BB97744DC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1C123-0297-4857-B8C3-82E2558F8281}" type="datetimeFigureOut">
              <a:rPr lang="en-US" smtClean="0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B62D4-BB8F-46C2-9A0B-3A9D0C3057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4F82-99BD-4734-AC23-1A760FC3DC49}" type="datetimeFigureOut">
              <a:rPr lang="en-US" smtClean="0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F318-EC0A-440B-8354-6415EE657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F53F-1030-43BC-B638-377BF3DED224}" type="datetimeFigureOut">
              <a:rPr lang="en-US" smtClean="0"/>
              <a:pPr>
                <a:defRPr/>
              </a:pPr>
              <a:t>11/15/2011</a:t>
            </a:fld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F5DA-2C37-42B6-8461-FAB2115096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AFF70-0FBB-4E39-9953-779851354C2B}" type="datetimeFigureOut">
              <a:rPr lang="en-US" smtClean="0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4A80-F5D5-46B2-B955-81C5E8F7BE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79D8-5FE5-4C58-9104-6A8463B3C094}" type="datetimeFigureOut">
              <a:rPr lang="en-US" smtClean="0"/>
              <a:pPr>
                <a:defRPr/>
              </a:pPr>
              <a:t>11/15/2011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0C2A-983B-4C5F-97FA-CFC7752177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412676" y="191912"/>
            <a:ext cx="3393439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"/>
            <a:ext cx="13004800" cy="133210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173849"/>
            <a:ext cx="10728960" cy="18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445174"/>
            <a:ext cx="11704320" cy="627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18C30799-E625-4FF7-BDB3-0938375B1773}" type="datetimeFigureOut">
              <a:rPr lang="en-US" smtClean="0"/>
              <a:pPr>
                <a:defRPr/>
              </a:pPr>
              <a:t>11/15/2011</a:t>
            </a:fld>
            <a:endParaRPr lang="en-US" dirty="0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0F463F4-4EF6-4029-91F4-E0F7FDF4B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5pPr>
      <a:lvl6pPr marL="65023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6pPr>
      <a:lvl7pPr marL="130046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7pPr>
      <a:lvl8pPr marL="195069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8pPr>
      <a:lvl9pPr marL="2600919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9pPr>
    </p:titleStyle>
    <p:bodyStyle>
      <a:lvl1pPr marL="487672" indent="-48767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4376" indent="-49444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3700">
          <a:solidFill>
            <a:schemeClr val="tx1"/>
          </a:solidFill>
          <a:latin typeface="+mn-lt"/>
        </a:defRPr>
      </a:lvl2pPr>
      <a:lvl3pPr marL="1404316" indent="-4176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3300">
          <a:solidFill>
            <a:schemeClr val="tx1"/>
          </a:solidFill>
          <a:latin typeface="+mn-lt"/>
        </a:defRPr>
      </a:lvl3pPr>
      <a:lvl4pPr marL="1821999" indent="-415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4pPr>
      <a:lvl5pPr marL="227354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5pPr>
      <a:lvl6pPr marL="292377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6pPr>
      <a:lvl7pPr marL="357400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7pPr>
      <a:lvl8pPr marL="422423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8pPr>
      <a:lvl9pPr marL="487446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3733" y="6502400"/>
            <a:ext cx="9645227" cy="2275840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3" y="975360"/>
            <a:ext cx="10728960" cy="5527040"/>
          </a:xfrm>
          <a:prstGeom prst="rect">
            <a:avLst/>
          </a:prstGeom>
        </p:spPr>
        <p:txBody>
          <a:bodyPr vert="horz" lIns="130046" tIns="65023" rIns="130046" bIns="65023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86614" y="8830260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fld id="{75D48070-6A81-47D0-9810-1540B9FEFF6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 defTabSz="1300460" fontAlgn="auto">
                <a:spcBef>
                  <a:spcPts val="0"/>
                </a:spcBef>
                <a:spcAft>
                  <a:spcPts val="0"/>
                </a:spcAft>
              </a:pPr>
              <a:t>11/16/2011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3733" y="8830260"/>
            <a:ext cx="6931725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8088986"/>
            <a:ext cx="108373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3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130046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5408" y="0"/>
            <a:ext cx="10728960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5408" y="8778240"/>
            <a:ext cx="10728960" cy="390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7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90138" indent="-390138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400" kern="1200">
          <a:solidFill>
            <a:schemeClr val="tx2"/>
          </a:solidFill>
          <a:latin typeface="+mn-lt"/>
          <a:ea typeface="+mn-ea"/>
          <a:cs typeface="+mn-cs"/>
        </a:defRPr>
      </a:lvl1pPr>
      <a:lvl2pPr marL="845299" indent="-390138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35437" indent="-325115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25575" indent="-325115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4pPr>
      <a:lvl5pPr marL="1950690" indent="-325115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340827" indent="-325115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6pPr>
      <a:lvl7pPr marL="2704956" indent="-325115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7pPr>
      <a:lvl8pPr marL="3121103" indent="-325115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8pPr>
      <a:lvl9pPr marL="3511241" indent="-325115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xbooth.com/blog/15-desktop-online-wireframing-tools/" TargetMode="External"/><Relationship Id="rId2" Type="http://schemas.openxmlformats.org/officeDocument/2006/relationships/hyperlink" Target="http://mashable.com/2010/07/15/wireframing-tool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2.com/cgi/wiki?GuiPrototypingTools" TargetMode="External"/><Relationship Id="rId5" Type="http://schemas.openxmlformats.org/officeDocument/2006/relationships/hyperlink" Target="http://www.uie.com/articles/prototyping_tools/?link=tips100318_6" TargetMode="External"/><Relationship Id="rId4" Type="http://schemas.openxmlformats.org/officeDocument/2006/relationships/hyperlink" Target="http://www.tripwiremagazine.com/2010/04/15-best-wireframing-tools-for-designer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ie.com/articles/prototyping_tools/?link=tips100318_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xesandarrows.com/person/1322-maureenkelly" TargetMode="External"/><Relationship Id="rId2" Type="http://schemas.openxmlformats.org/officeDocument/2006/relationships/hyperlink" Target="http://www.boxesandarrows.com/view/interact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cfusion/tdrc/index.cfm?product=dreamweaver" TargetMode="External"/><Relationship Id="rId2" Type="http://schemas.openxmlformats.org/officeDocument/2006/relationships/hyperlink" Target="http://www.dreamspark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dobe.com/products/flash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cfusion/tdrc/index.cfm?product=fireworks" TargetMode="External"/><Relationship Id="rId2" Type="http://schemas.openxmlformats.org/officeDocument/2006/relationships/hyperlink" Target="http://www.adobe.com/cfusion/tdrc/index.cfm?product=illustra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mnigroup.com/products/omnigraffle/" TargetMode="External"/><Relationship Id="rId4" Type="http://schemas.openxmlformats.org/officeDocument/2006/relationships/hyperlink" Target="http://balsamiq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onigi.com/tools/omnigraffle-wireframe-stencils" TargetMode="External"/><Relationship Id="rId2" Type="http://schemas.openxmlformats.org/officeDocument/2006/relationships/hyperlink" Target="http://www.omnigroup.com/products/omnigraff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yahoo.com/ypatterns/about/stencil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yahoo.com/ypatterns/about/stencils/fireworks.html" TargetMode="External"/><Relationship Id="rId2" Type="http://schemas.openxmlformats.org/officeDocument/2006/relationships/hyperlink" Target="http://www.adobe.com/cfusion/tdrc/index.cfm?product=firework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samiq.com/" TargetMode="External"/><Relationship Id="rId2" Type="http://schemas.openxmlformats.org/officeDocument/2006/relationships/hyperlink" Target="http://www.youtube.com/watch?feature=player_embedded&amp;v=70hfU7_95Gw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peckyboy.com/2010/09/01/illustrator-template-toolbox-for-web-mobile-and-app-developers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offemmedicine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obe.com/cfusion/tdrc/index.cfm?product=flash" TargetMode="External"/><Relationship Id="rId3" Type="http://schemas.openxmlformats.org/officeDocument/2006/relationships/hyperlink" Target="http://www.adobe.com/cfusion/tdrc/index.cfm?product=illustrator" TargetMode="External"/><Relationship Id="rId7" Type="http://schemas.openxmlformats.org/officeDocument/2006/relationships/hyperlink" Target="https://www.adobe.com/cfusion/tdrc/index.cfm?product=dreamweaver" TargetMode="External"/><Relationship Id="rId2" Type="http://schemas.openxmlformats.org/officeDocument/2006/relationships/hyperlink" Target="http://gomockingbir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mnigroup.com/products/omnigraffle/" TargetMode="External"/><Relationship Id="rId5" Type="http://schemas.openxmlformats.org/officeDocument/2006/relationships/hyperlink" Target="http://balsamiq.com/" TargetMode="External"/><Relationship Id="rId4" Type="http://schemas.openxmlformats.org/officeDocument/2006/relationships/hyperlink" Target="http://www.adobe.com/cfusion/tdrc/index.cfm?product=firework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park.com/" TargetMode="External"/><Relationship Id="rId2" Type="http://schemas.openxmlformats.org/officeDocument/2006/relationships/hyperlink" Target="http://www.axu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ckupscreens.com/" TargetMode="External"/><Relationship Id="rId4" Type="http://schemas.openxmlformats.org/officeDocument/2006/relationships/hyperlink" Target="http://www.processing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D660E-C30B-4D1F-A5D1-71675C2B345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852" y="2167467"/>
            <a:ext cx="11595947" cy="2384213"/>
          </a:xfrm>
        </p:spPr>
        <p:txBody>
          <a:bodyPr/>
          <a:lstStyle/>
          <a:p>
            <a:r>
              <a:rPr lang="en-US" sz="4000" dirty="0" smtClean="0"/>
              <a:t>Lecture 7:</a:t>
            </a:r>
            <a:br>
              <a:rPr lang="en-US" sz="4000" dirty="0" smtClean="0"/>
            </a:br>
            <a:r>
              <a:rPr lang="en-US" sz="4800" dirty="0" smtClean="0"/>
              <a:t>Implementing a Prototype:</a:t>
            </a:r>
            <a:br>
              <a:rPr lang="en-US" sz="4800" dirty="0" smtClean="0"/>
            </a:br>
            <a:r>
              <a:rPr lang="en-US" sz="4000" dirty="0" smtClean="0"/>
              <a:t>Overview of Using PowerPoint, Adobe Illustrator, Adobe Fireworks, </a:t>
            </a:r>
            <a:r>
              <a:rPr lang="en-US" sz="4000" dirty="0" err="1" smtClean="0"/>
              <a:t>Balsamiq</a:t>
            </a:r>
            <a:r>
              <a:rPr lang="en-US" sz="4000" dirty="0" smtClean="0"/>
              <a:t>, </a:t>
            </a:r>
            <a:r>
              <a:rPr lang="en-US" sz="4000" dirty="0" err="1" smtClean="0"/>
              <a:t>OmniGraffle</a:t>
            </a:r>
            <a:r>
              <a:rPr lang="en-US" sz="4000" dirty="0" smtClean="0"/>
              <a:t>, html, etc.</a:t>
            </a:r>
            <a:endParaRPr lang="en-US" sz="36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6320" y="5635413"/>
            <a:ext cx="8886613" cy="39014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Brad Myers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6E0000"/>
                </a:solidFill>
              </a:rPr>
              <a:t>Fall, 2011, Mini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Lists of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for “Prototyping tools” or “</a:t>
            </a:r>
            <a:r>
              <a:rPr lang="en-US" dirty="0" err="1" smtClean="0"/>
              <a:t>Wireframing</a:t>
            </a:r>
            <a:r>
              <a:rPr lang="en-US" dirty="0" smtClean="0"/>
              <a:t> Tools”</a:t>
            </a:r>
          </a:p>
          <a:p>
            <a:pPr lvl="1"/>
            <a:r>
              <a:rPr lang="en-US" sz="2800" dirty="0" smtClean="0">
                <a:hlinkClick r:id="rId2"/>
              </a:rPr>
              <a:t>http://mashable.com/2010/07/15/wireframing-tools/</a:t>
            </a:r>
            <a:r>
              <a:rPr lang="en-US" sz="2800" dirty="0" smtClean="0"/>
              <a:t> - “10 free </a:t>
            </a:r>
            <a:r>
              <a:rPr lang="en-US" sz="2800" dirty="0" err="1" smtClean="0"/>
              <a:t>wireframing</a:t>
            </a:r>
            <a:r>
              <a:rPr lang="en-US" sz="2800" dirty="0" smtClean="0"/>
              <a:t> tools”</a:t>
            </a:r>
          </a:p>
          <a:p>
            <a:pPr lvl="1"/>
            <a:r>
              <a:rPr lang="en-US" sz="2800" dirty="0" smtClean="0">
                <a:hlinkClick r:id="rId3"/>
              </a:rPr>
              <a:t>http://www.uxbooth.com/blog/15-desktop-online-wireframing-tools/</a:t>
            </a:r>
            <a:endParaRPr lang="en-US" sz="2800" dirty="0" smtClean="0"/>
          </a:p>
          <a:p>
            <a:pPr lvl="1"/>
            <a:r>
              <a:rPr lang="en-US" sz="2800" dirty="0" smtClean="0">
                <a:hlinkClick r:id="rId4"/>
              </a:rPr>
              <a:t>http://www.tripwiremagazine.com/2010/04/15-best-wireframing-tools-for-designers.html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>
                <a:hlinkClick r:id="rId5"/>
              </a:rPr>
              <a:t>http://www.uie.com/articles/prototyping_tools/?link=tips100318_6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>
                <a:hlinkClick r:id="rId6"/>
              </a:rPr>
              <a:t>http://c2.com/cgi/wiki?GuiPrototypingTools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People</a:t>
            </a:r>
            <a:br>
              <a:rPr lang="en-US" dirty="0" smtClean="0"/>
            </a:br>
            <a:r>
              <a:rPr lang="en-US" dirty="0" smtClean="0"/>
              <a:t>Using?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133600"/>
            <a:ext cx="7010400" cy="6274364"/>
          </a:xfrm>
        </p:spPr>
        <p:txBody>
          <a:bodyPr/>
          <a:lstStyle/>
          <a:p>
            <a:pPr marL="487672" lvl="1" indent="-487672">
              <a:buClr>
                <a:schemeClr val="tx2"/>
              </a:buClr>
            </a:pPr>
            <a:r>
              <a:rPr lang="en-US" sz="2800" dirty="0" smtClean="0">
                <a:hlinkClick r:id="rId2"/>
              </a:rPr>
              <a:t>http://www.uie.com/articles/prototyping_tools/?link=tips100318_6</a:t>
            </a:r>
            <a:r>
              <a:rPr lang="en-US" sz="2800" dirty="0" smtClean="0"/>
              <a:t> </a:t>
            </a:r>
          </a:p>
          <a:p>
            <a:pPr marL="907612" lvl="2" indent="-487672">
              <a:buClr>
                <a:schemeClr val="tx2"/>
              </a:buClr>
            </a:pPr>
            <a:r>
              <a:rPr lang="en-US" sz="2400" dirty="0" smtClean="0"/>
              <a:t>Mar 18, 2010	</a:t>
            </a:r>
          </a:p>
          <a:p>
            <a:pPr marL="487672" lvl="1" indent="-487672">
              <a:buClr>
                <a:schemeClr val="tx2"/>
              </a:buClr>
            </a:pPr>
            <a:r>
              <a:rPr lang="en-US" sz="2800" dirty="0" smtClean="0"/>
              <a:t>My survey results are similar (2007)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131945"/>
            <a:ext cx="5969000" cy="844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724" t="2600" r="3703" b="4214"/>
          <a:stretch>
            <a:fillRect/>
          </a:stretch>
        </p:blipFill>
        <p:spPr bwMode="auto">
          <a:xfrm>
            <a:off x="0" y="4190999"/>
            <a:ext cx="6152602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2050" y="2590800"/>
            <a:ext cx="2952750" cy="3152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Using PowerPoint to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600200"/>
            <a:ext cx="11704320" cy="6274364"/>
          </a:xfrm>
        </p:spPr>
        <p:txBody>
          <a:bodyPr/>
          <a:lstStyle/>
          <a:p>
            <a:r>
              <a:rPr lang="en-US" dirty="0" smtClean="0"/>
              <a:t>Add a shape, with a label</a:t>
            </a:r>
          </a:p>
          <a:p>
            <a:r>
              <a:rPr lang="en-US" dirty="0" smtClean="0"/>
              <a:t>Add a hyperlink:</a:t>
            </a:r>
          </a:p>
          <a:p>
            <a:r>
              <a:rPr lang="en-US" dirty="0" smtClean="0"/>
              <a:t>Select “Place in this document”</a:t>
            </a:r>
          </a:p>
          <a:p>
            <a:r>
              <a:rPr lang="en-US" dirty="0" smtClean="0"/>
              <a:t>Create a slide for each mode of the</a:t>
            </a:r>
            <a:br>
              <a:rPr lang="en-US" dirty="0" smtClean="0"/>
            </a:br>
            <a:r>
              <a:rPr lang="en-US" dirty="0" smtClean="0"/>
              <a:t>application</a:t>
            </a:r>
          </a:p>
          <a:p>
            <a:r>
              <a:rPr lang="en-US" dirty="0" smtClean="0"/>
              <a:t>Can add nice animations</a:t>
            </a:r>
          </a:p>
        </p:txBody>
      </p:sp>
      <p:sp>
        <p:nvSpPr>
          <p:cNvPr id="5" name="Rounded Rectangle 4">
            <a:hlinkClick r:id="" action="ppaction://hlinkshowjump?jump=previousslide"/>
          </p:cNvPr>
          <p:cNvSpPr/>
          <p:nvPr/>
        </p:nvSpPr>
        <p:spPr bwMode="auto">
          <a:xfrm>
            <a:off x="7264400" y="1600200"/>
            <a:ext cx="1981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 back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775" y="6572250"/>
            <a:ext cx="6296025" cy="31813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Rounded Rectangle 6">
            <a:hlinkClick r:id="" action="ppaction://hlinkshowjump?jump=firstslide"/>
          </p:cNvPr>
          <p:cNvSpPr/>
          <p:nvPr/>
        </p:nvSpPr>
        <p:spPr bwMode="auto">
          <a:xfrm>
            <a:off x="7721600" y="2590800"/>
            <a:ext cx="17526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 </a:t>
            </a:r>
            <a:r>
              <a:rPr kumimoji="0" lang="en-US" sz="1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Controls in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057400"/>
            <a:ext cx="11704320" cy="6274364"/>
          </a:xfrm>
        </p:spPr>
        <p:txBody>
          <a:bodyPr/>
          <a:lstStyle/>
          <a:p>
            <a:r>
              <a:rPr lang="en-US" dirty="0" smtClean="0"/>
              <a:t>Turn on “Developer Toolbar”</a:t>
            </a:r>
          </a:p>
          <a:p>
            <a:pPr lvl="1"/>
            <a:r>
              <a:rPr lang="en-US" dirty="0" smtClean="0"/>
              <a:t>Can add buttons, text entry, etc.</a:t>
            </a:r>
          </a:p>
          <a:p>
            <a:pPr lvl="1"/>
            <a:r>
              <a:rPr lang="en-US" dirty="0" smtClean="0"/>
              <a:t>Script with VB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5859" y="2133600"/>
            <a:ext cx="41689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4306442"/>
            <a:ext cx="4191000" cy="544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0" y="3733800"/>
            <a:ext cx="5943600" cy="337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0800" y="7543800"/>
            <a:ext cx="6858000" cy="185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training in using PowerPoint:</a:t>
            </a:r>
          </a:p>
          <a:p>
            <a:pPr lvl="1"/>
            <a:r>
              <a:rPr lang="en-US" dirty="0" smtClean="0">
                <a:hlinkClick r:id="rId2"/>
              </a:rPr>
              <a:t>http://www.boxesandarrows.com/view/interactive</a:t>
            </a:r>
            <a:r>
              <a:rPr lang="en-US" dirty="0" smtClean="0"/>
              <a:t> </a:t>
            </a:r>
          </a:p>
          <a:p>
            <a:pPr lvl="2"/>
            <a:r>
              <a:rPr lang="fi-FI" b="1" dirty="0" smtClean="0"/>
              <a:t>by </a:t>
            </a:r>
            <a:r>
              <a:rPr lang="fi-FI" b="1" dirty="0" smtClean="0">
                <a:hlinkClick r:id="rId3"/>
              </a:rPr>
              <a:t>Maureen Kelly</a:t>
            </a:r>
            <a:r>
              <a:rPr lang="fi-FI" b="1" dirty="0" smtClean="0"/>
              <a:t> on 2007/08/06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800" y="4669536"/>
            <a:ext cx="6096000" cy="50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133600"/>
            <a:ext cx="12674600" cy="6274364"/>
          </a:xfrm>
        </p:spPr>
        <p:txBody>
          <a:bodyPr/>
          <a:lstStyle/>
          <a:p>
            <a:r>
              <a:rPr lang="en-US" dirty="0" smtClean="0"/>
              <a:t>Can use web editors to prototype any kind of interface</a:t>
            </a:r>
          </a:p>
          <a:p>
            <a:pPr lvl="1"/>
            <a:r>
              <a:rPr lang="en-US" dirty="0" smtClean="0"/>
              <a:t>Tricky for detailed layout</a:t>
            </a:r>
          </a:p>
          <a:p>
            <a:r>
              <a:rPr lang="en-US" dirty="0" smtClean="0"/>
              <a:t>Can edit html using</a:t>
            </a:r>
          </a:p>
          <a:p>
            <a:pPr lvl="1"/>
            <a:r>
              <a:rPr lang="en-US" dirty="0" smtClean="0"/>
              <a:t>Microsoft Word (not recommended)</a:t>
            </a:r>
          </a:p>
          <a:p>
            <a:pPr lvl="1"/>
            <a:r>
              <a:rPr lang="en-US" dirty="0" smtClean="0"/>
              <a:t>Microsoft Expression Web (Blend)</a:t>
            </a:r>
          </a:p>
          <a:p>
            <a:pPr lvl="2"/>
            <a:r>
              <a:rPr lang="en-US" dirty="0" smtClean="0"/>
              <a:t>free for students: </a:t>
            </a:r>
            <a:r>
              <a:rPr lang="en-US" sz="3200" dirty="0" smtClean="0">
                <a:hlinkClick r:id="rId2"/>
              </a:rPr>
              <a:t>www.dreamspark.com</a:t>
            </a:r>
            <a:endParaRPr lang="en-US" dirty="0" smtClean="0"/>
          </a:p>
          <a:p>
            <a:pPr lvl="1"/>
            <a:r>
              <a:rPr lang="en-US" dirty="0" smtClean="0"/>
              <a:t>Adobe Dreamweaver</a:t>
            </a:r>
          </a:p>
          <a:p>
            <a:pPr lvl="2"/>
            <a:r>
              <a:rPr lang="en-US" dirty="0" smtClean="0"/>
              <a:t>free trial: </a:t>
            </a:r>
            <a:r>
              <a:rPr lang="en-US" sz="2000" dirty="0" smtClean="0">
                <a:hlinkClick r:id="rId3"/>
              </a:rPr>
              <a:t>https://www.adobe.com/cfusion/tdrc/index.cfm?product=dreamweaver</a:t>
            </a:r>
            <a:r>
              <a:rPr lang="en-US" sz="2000" dirty="0" smtClean="0"/>
              <a:t> </a:t>
            </a:r>
          </a:p>
          <a:p>
            <a:pPr lvl="2"/>
            <a:r>
              <a:rPr lang="en-US" dirty="0" smtClean="0"/>
              <a:t>Dreamweaver CS5 (Adobe) in Clusters</a:t>
            </a:r>
          </a:p>
          <a:p>
            <a:pPr lvl="1"/>
            <a:r>
              <a:rPr lang="en-US" dirty="0" smtClean="0"/>
              <a:t>Many 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6400" y="2057400"/>
            <a:ext cx="11506200" cy="6274364"/>
          </a:xfrm>
        </p:spPr>
        <p:txBody>
          <a:bodyPr/>
          <a:lstStyle/>
          <a:p>
            <a:r>
              <a:rPr lang="en-US" dirty="0" smtClean="0"/>
              <a:t>Dreamweaver works a lot like Word</a:t>
            </a:r>
          </a:p>
          <a:p>
            <a:r>
              <a:rPr lang="en-US" dirty="0" smtClean="0"/>
              <a:t>Hint: use tables a lot for layout</a:t>
            </a:r>
          </a:p>
          <a:p>
            <a:r>
              <a:rPr lang="en-US" dirty="0" smtClean="0"/>
              <a:t>Hint: Controls are in “forms”</a:t>
            </a:r>
          </a:p>
          <a:p>
            <a:r>
              <a:rPr lang="en-US" dirty="0" smtClean="0"/>
              <a:t>Make use of the web for “how-to’s”</a:t>
            </a:r>
          </a:p>
          <a:p>
            <a:pPr lvl="1"/>
            <a:r>
              <a:rPr lang="en-US" dirty="0" smtClean="0"/>
              <a:t>E.g., “html button link”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Movie Kiosk</a:t>
            </a:r>
            <a:endParaRPr lang="en-US" dirty="0"/>
          </a:p>
        </p:txBody>
      </p:sp>
      <p:pic>
        <p:nvPicPr>
          <p:cNvPr id="4" name="Picture 5" descr="MovieTicket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94225" y="5687908"/>
            <a:ext cx="8410575" cy="406569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121551"/>
          </a:xfrm>
        </p:spPr>
        <p:txBody>
          <a:bodyPr/>
          <a:lstStyle/>
          <a:p>
            <a:r>
              <a:rPr lang="en-US" dirty="0" smtClean="0"/>
              <a:t>Adobe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95400"/>
            <a:ext cx="12176760" cy="7424138"/>
          </a:xfrm>
        </p:spPr>
        <p:txBody>
          <a:bodyPr/>
          <a:lstStyle/>
          <a:p>
            <a:r>
              <a:rPr lang="en-US" dirty="0" smtClean="0"/>
              <a:t>Free trial: </a:t>
            </a:r>
            <a:r>
              <a:rPr lang="en-US" sz="4000" dirty="0" smtClean="0">
                <a:hlinkClick r:id="rId2"/>
              </a:rPr>
              <a:t>http://www.adobe.com/products/flash/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Originally an animation tool</a:t>
            </a:r>
          </a:p>
          <a:p>
            <a:pPr lvl="1"/>
            <a:r>
              <a:rPr lang="en-US" sz="3400" dirty="0" smtClean="0"/>
              <a:t>Interactive editor with timeline</a:t>
            </a:r>
          </a:p>
          <a:p>
            <a:r>
              <a:rPr lang="en-US" sz="4000" dirty="0" smtClean="0"/>
              <a:t>Also scripting in</a:t>
            </a:r>
            <a:br>
              <a:rPr lang="en-US" sz="4000" dirty="0" smtClean="0"/>
            </a:br>
            <a:r>
              <a:rPr lang="en-US" sz="4000" dirty="0" smtClean="0"/>
              <a:t>“</a:t>
            </a:r>
            <a:r>
              <a:rPr lang="en-US" sz="4000" dirty="0" err="1" smtClean="0"/>
              <a:t>ActionScript</a:t>
            </a:r>
            <a:r>
              <a:rPr lang="en-US" sz="4000" dirty="0" smtClean="0"/>
              <a:t>”</a:t>
            </a:r>
            <a:br>
              <a:rPr lang="en-US" sz="4000" dirty="0" smtClean="0"/>
            </a:br>
            <a:r>
              <a:rPr lang="en-US" sz="4000" dirty="0" smtClean="0"/>
              <a:t>(= JavaScript)</a:t>
            </a:r>
          </a:p>
          <a:p>
            <a:pPr lvl="1"/>
            <a:r>
              <a:rPr lang="en-US" sz="3400" dirty="0" smtClean="0"/>
              <a:t>Hint: </a:t>
            </a:r>
            <a:r>
              <a:rPr lang="en-US" sz="3600" dirty="0" err="1" smtClean="0"/>
              <a:t>ActionScript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dirty="0" smtClean="0"/>
              <a:t>v.2 much easier to</a:t>
            </a:r>
            <a:br>
              <a:rPr lang="en-US" sz="3400" dirty="0" smtClean="0"/>
            </a:br>
            <a:r>
              <a:rPr lang="en-US" sz="3400" dirty="0" smtClean="0"/>
              <a:t>use than v.3</a:t>
            </a:r>
          </a:p>
          <a:p>
            <a:r>
              <a:rPr lang="en-US" sz="4000" dirty="0" smtClean="0"/>
              <a:t>De-emphasized in</a:t>
            </a:r>
            <a:br>
              <a:rPr lang="en-US" sz="4000" dirty="0" smtClean="0"/>
            </a:br>
            <a:r>
              <a:rPr lang="en-US" sz="4000" dirty="0" smtClean="0"/>
              <a:t>future 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4158525"/>
            <a:ext cx="7797800" cy="55950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197751"/>
          </a:xfrm>
        </p:spPr>
        <p:txBody>
          <a:bodyPr/>
          <a:lstStyle/>
          <a:p>
            <a:r>
              <a:rPr lang="en-US" dirty="0" smtClean="0"/>
              <a:t>Adobe Flash Catalyst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524000"/>
            <a:ext cx="11704320" cy="6655364"/>
          </a:xfrm>
        </p:spPr>
        <p:txBody>
          <a:bodyPr/>
          <a:lstStyle/>
          <a:p>
            <a:r>
              <a:rPr lang="en-US" dirty="0" smtClean="0"/>
              <a:t>Brand new tool in CS5</a:t>
            </a:r>
          </a:p>
          <a:p>
            <a:pPr lvl="1"/>
            <a:r>
              <a:rPr lang="en-US" dirty="0" smtClean="0"/>
              <a:t>(I consulted</a:t>
            </a:r>
            <a:r>
              <a:rPr lang="en-US" baseline="0" dirty="0" smtClean="0"/>
              <a:t> a little during its early design)</a:t>
            </a:r>
          </a:p>
          <a:p>
            <a:pPr lvl="1"/>
            <a:r>
              <a:rPr lang="en-US" dirty="0" smtClean="0"/>
              <a:t>De-emphasized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baseline="0" dirty="0" smtClean="0"/>
          </a:p>
          <a:p>
            <a:r>
              <a:rPr lang="en-US" dirty="0" smtClean="0"/>
              <a:t>Allows some of the behavior to be specified without scripting</a:t>
            </a:r>
          </a:p>
          <a:p>
            <a:pPr lvl="1"/>
            <a:r>
              <a:rPr lang="en-US" dirty="0" smtClean="0"/>
              <a:t>States &amp;</a:t>
            </a:r>
            <a:br>
              <a:rPr lang="en-US" dirty="0" smtClean="0"/>
            </a:br>
            <a:r>
              <a:rPr lang="en-US" dirty="0" smtClean="0"/>
              <a:t>animations</a:t>
            </a:r>
          </a:p>
          <a:p>
            <a:r>
              <a:rPr lang="en-US" dirty="0" smtClean="0"/>
              <a:t>Currently, no</a:t>
            </a:r>
            <a:br>
              <a:rPr lang="en-US" dirty="0" smtClean="0"/>
            </a:br>
            <a:r>
              <a:rPr lang="en-US" dirty="0" smtClean="0"/>
              <a:t>“round tripping”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293" y="4800600"/>
            <a:ext cx="815050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TA-Run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445174"/>
            <a:ext cx="12354560" cy="6274364"/>
          </a:xfrm>
        </p:spPr>
        <p:txBody>
          <a:bodyPr/>
          <a:lstStyle/>
          <a:p>
            <a:pPr lvl="1"/>
            <a:r>
              <a:rPr lang="en-US" sz="3600" dirty="0" smtClean="0">
                <a:hlinkClick r:id="rId2"/>
              </a:rPr>
              <a:t>Adobe Illustrator</a:t>
            </a:r>
            <a:r>
              <a:rPr lang="en-US" sz="3600" dirty="0" smtClean="0"/>
              <a:t> / </a:t>
            </a:r>
            <a:r>
              <a:rPr lang="en-US" sz="3600" dirty="0" smtClean="0">
                <a:hlinkClick r:id="rId3"/>
              </a:rPr>
              <a:t>Adobe Fireworks</a:t>
            </a:r>
            <a:r>
              <a:rPr lang="en-US" sz="3600" dirty="0" smtClean="0"/>
              <a:t> – Preethi demo</a:t>
            </a:r>
          </a:p>
          <a:p>
            <a:pPr lvl="2"/>
            <a:r>
              <a:rPr lang="en-US" sz="3200" dirty="0" smtClean="0"/>
              <a:t>Free 30 day trials</a:t>
            </a:r>
          </a:p>
          <a:p>
            <a:pPr lvl="1"/>
            <a:r>
              <a:rPr lang="en-US" sz="4000" dirty="0" err="1" smtClean="0">
                <a:hlinkClick r:id="rId4"/>
              </a:rPr>
              <a:t>Balsamiq</a:t>
            </a:r>
            <a:r>
              <a:rPr lang="en-US" sz="4000" dirty="0" smtClean="0">
                <a:hlinkClick r:id="rId4"/>
              </a:rPr>
              <a:t> </a:t>
            </a:r>
            <a:r>
              <a:rPr lang="en-US" sz="4000" dirty="0" smtClean="0"/>
              <a:t>– Anthony demo</a:t>
            </a:r>
          </a:p>
          <a:p>
            <a:pPr lvl="1"/>
            <a:r>
              <a:rPr lang="en-US" sz="4000" dirty="0" err="1" smtClean="0">
                <a:hlinkClick r:id="rId5"/>
              </a:rPr>
              <a:t>OmniGraffle</a:t>
            </a:r>
            <a:r>
              <a:rPr lang="en-US" sz="4000" dirty="0" smtClean="0"/>
              <a:t> (Macintosh only) – Anthony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 change to TA office hour:</a:t>
            </a:r>
          </a:p>
          <a:p>
            <a:pPr lvl="1"/>
            <a:r>
              <a:rPr lang="en-US" dirty="0" smtClean="0"/>
              <a:t>No one shows up for Anthony’s on Wed 1:30-2:30</a:t>
            </a:r>
          </a:p>
          <a:p>
            <a:pPr lvl="1"/>
            <a:r>
              <a:rPr lang="en-US" dirty="0" smtClean="0"/>
              <a:t>Lots of people at </a:t>
            </a:r>
            <a:r>
              <a:rPr lang="en-US" dirty="0" err="1" smtClean="0"/>
              <a:t>Preethi’s</a:t>
            </a:r>
            <a:r>
              <a:rPr lang="en-US" dirty="0" smtClean="0"/>
              <a:t> on Sunday 3:00pm-4:00pm</a:t>
            </a:r>
          </a:p>
          <a:p>
            <a:pPr lvl="2"/>
            <a:r>
              <a:rPr lang="en-US" dirty="0" smtClean="0"/>
              <a:t>Move both to Sunday?</a:t>
            </a:r>
          </a:p>
          <a:p>
            <a:pPr lvl="2"/>
            <a:r>
              <a:rPr lang="en-US" dirty="0" smtClean="0"/>
              <a:t>Have one on Saturday?</a:t>
            </a:r>
          </a:p>
          <a:p>
            <a:r>
              <a:rPr lang="en-US" dirty="0" smtClean="0"/>
              <a:t>Third TA</a:t>
            </a:r>
          </a:p>
          <a:p>
            <a:pPr lvl="1"/>
            <a:r>
              <a:rPr lang="en-US" dirty="0" smtClean="0"/>
              <a:t>Brian Yee byee@cmu.edu</a:t>
            </a:r>
          </a:p>
          <a:p>
            <a:pPr lvl="1"/>
            <a:r>
              <a:rPr lang="en-US" dirty="0" smtClean="0"/>
              <a:t>Office hours on Friday 3-4 in</a:t>
            </a:r>
            <a:br>
              <a:rPr lang="en-US" dirty="0" smtClean="0"/>
            </a:br>
            <a:r>
              <a:rPr lang="en-US" dirty="0" smtClean="0"/>
              <a:t>NSH 2507?</a:t>
            </a:r>
          </a:p>
        </p:txBody>
      </p:sp>
      <p:pic>
        <p:nvPicPr>
          <p:cNvPr id="1026" name="Picture 2" descr="C:\Users\bam\AppData\Local\Microsoft\Windows\Temporary Internet Files\Content.Outlook\YM0G1HJJ\brian.jpg"/>
          <p:cNvPicPr>
            <a:picLocks noChangeAspect="1" noChangeArrowheads="1"/>
          </p:cNvPicPr>
          <p:nvPr/>
        </p:nvPicPr>
        <p:blipFill>
          <a:blip r:embed="rId2" cstate="print"/>
          <a:srcRect l="17576" t="9091" r="20606" b="23636"/>
          <a:stretch>
            <a:fillRect/>
          </a:stretch>
        </p:blipFill>
        <p:spPr bwMode="auto">
          <a:xfrm>
            <a:off x="9245600" y="5662706"/>
            <a:ext cx="3759200" cy="4090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OmniGraffle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Generally used for diagramming and modeling</a:t>
            </a:r>
          </a:p>
          <a:p>
            <a:r>
              <a:rPr lang="en-US" dirty="0" smtClean="0"/>
              <a:t>Allows clickable prototypes by linking canvases and export </a:t>
            </a:r>
            <a:r>
              <a:rPr lang="en-US" i="1" dirty="0" smtClean="0"/>
              <a:t>each page </a:t>
            </a:r>
            <a:r>
              <a:rPr lang="en-US" dirty="0" smtClean="0"/>
              <a:t>to HTML</a:t>
            </a:r>
          </a:p>
          <a:p>
            <a:r>
              <a:rPr lang="en-US" dirty="0" smtClean="0"/>
              <a:t>Download:</a:t>
            </a:r>
          </a:p>
          <a:p>
            <a:pPr lvl="1"/>
            <a:r>
              <a:rPr lang="en-US" dirty="0" smtClean="0">
                <a:hlinkClick r:id="rId2"/>
              </a:rPr>
              <a:t>http://www.omnigroup.com/products/omnigraffle</a:t>
            </a:r>
            <a:endParaRPr lang="en-US" dirty="0" smtClean="0"/>
          </a:p>
          <a:p>
            <a:r>
              <a:rPr lang="en-US" dirty="0" err="1" smtClean="0"/>
              <a:t>Konigi</a:t>
            </a:r>
            <a:r>
              <a:rPr lang="en-US" dirty="0" smtClean="0"/>
              <a:t> Stencils:</a:t>
            </a:r>
          </a:p>
          <a:p>
            <a:pPr lvl="1"/>
            <a:r>
              <a:rPr lang="en-US" dirty="0" smtClean="0">
                <a:hlinkClick r:id="rId3"/>
              </a:rPr>
              <a:t>http://konigi.com/tools/omnigraffle-wireframe-stencils</a:t>
            </a:r>
            <a:endParaRPr lang="en-US" dirty="0" smtClean="0"/>
          </a:p>
          <a:p>
            <a:r>
              <a:rPr lang="en-US" dirty="0" smtClean="0"/>
              <a:t>Yahoo Design Stencil Kit: </a:t>
            </a:r>
          </a:p>
          <a:p>
            <a:pPr lvl="1"/>
            <a:r>
              <a:rPr lang="en-US" dirty="0" smtClean="0">
                <a:hlinkClick r:id="rId4"/>
              </a:rPr>
              <a:t>http://developer.yahoo.com/ypatterns/about/stencils/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Adobe Fireworks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Preferred by HCI professionals</a:t>
            </a:r>
          </a:p>
          <a:p>
            <a:r>
              <a:rPr lang="en-US" smtClean="0"/>
              <a:t>Allows clickable and interactive prototypes</a:t>
            </a:r>
          </a:p>
          <a:p>
            <a:pPr lvl="1"/>
            <a:r>
              <a:rPr lang="en-US" smtClean="0"/>
              <a:t>Create pages and link pages via hot spots assigned to sections of the page.</a:t>
            </a:r>
          </a:p>
          <a:p>
            <a:pPr lvl="1"/>
            <a:r>
              <a:rPr lang="en-US" smtClean="0"/>
              <a:t>Export </a:t>
            </a:r>
            <a:r>
              <a:rPr lang="en-US" i="1" smtClean="0"/>
              <a:t>each page </a:t>
            </a:r>
            <a:r>
              <a:rPr lang="en-US" smtClean="0"/>
              <a:t>to HTML for an interactive prototype.</a:t>
            </a:r>
          </a:p>
          <a:p>
            <a:r>
              <a:rPr lang="en-US" smtClean="0"/>
              <a:t>Download:</a:t>
            </a:r>
          </a:p>
          <a:p>
            <a:pPr lvl="1"/>
            <a:r>
              <a:rPr lang="en-US" smtClean="0">
                <a:hlinkClick r:id="rId2"/>
              </a:rPr>
              <a:t>http://www.adobe.com/cfusion/tdrc/index.cfm?product=fireworks</a:t>
            </a:r>
            <a:endParaRPr lang="en-US" smtClean="0"/>
          </a:p>
          <a:p>
            <a:r>
              <a:rPr lang="en-US" smtClean="0"/>
              <a:t>Download Stencils to Commons Library:</a:t>
            </a:r>
          </a:p>
          <a:p>
            <a:pPr lvl="1"/>
            <a:r>
              <a:rPr lang="en-US" smtClean="0">
                <a:hlinkClick r:id="rId3"/>
              </a:rPr>
              <a:t>http://developer.yahoo.com/ypatterns/about/stencils/fireworks.html</a:t>
            </a:r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700" dirty="0" smtClean="0"/>
              <a:t>PROTOTYPING TOOLS</a:t>
            </a:r>
            <a:endParaRPr lang="en-US" sz="9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Balsamiq</a:t>
            </a:r>
            <a:r>
              <a:rPr lang="en-US" dirty="0"/>
              <a:t> </a:t>
            </a:r>
            <a:r>
              <a:rPr lang="en-US" dirty="0" smtClean="0"/>
              <a:t>&amp; Adobe Illustrator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6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Balsamiq</a:t>
            </a:r>
            <a:r>
              <a:rPr lang="en-US" dirty="0"/>
              <a:t> </a:t>
            </a:r>
            <a:r>
              <a:rPr lang="en-US" dirty="0" smtClean="0"/>
              <a:t>: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Balsamiq</a:t>
            </a:r>
            <a:r>
              <a:rPr lang="en-US" dirty="0" smtClean="0"/>
              <a:t> is a quick drag &amp; drop prototyping tool.</a:t>
            </a:r>
          </a:p>
          <a:p>
            <a:pPr lvl="1"/>
            <a:r>
              <a:rPr lang="en-US" dirty="0" smtClean="0"/>
              <a:t>Many common UI components (input components, links, breadcrumbs, tables, grids, tabs, </a:t>
            </a:r>
            <a:r>
              <a:rPr lang="en-US" dirty="0" err="1" smtClean="0"/>
              <a:t>iOS</a:t>
            </a:r>
            <a:r>
              <a:rPr lang="en-US" dirty="0" smtClean="0"/>
              <a:t>, the list goes on!)</a:t>
            </a:r>
          </a:p>
          <a:p>
            <a:pPr marL="0" indent="0">
              <a:buNone/>
            </a:pPr>
            <a:r>
              <a:rPr lang="en-US" b="1" dirty="0"/>
              <a:t>Paid </a:t>
            </a:r>
            <a:r>
              <a:rPr lang="en-US" b="1" dirty="0" smtClean="0"/>
              <a:t>Version</a:t>
            </a:r>
            <a:r>
              <a:rPr lang="en-US" dirty="0" smtClean="0"/>
              <a:t> ($79)</a:t>
            </a:r>
            <a:endParaRPr lang="en-US" dirty="0"/>
          </a:p>
          <a:p>
            <a:pPr lvl="1"/>
            <a:r>
              <a:rPr lang="en-US" dirty="0"/>
              <a:t>Importing </a:t>
            </a:r>
            <a:r>
              <a:rPr lang="en-US" dirty="0" smtClean="0"/>
              <a:t>images, work </a:t>
            </a:r>
            <a:r>
              <a:rPr lang="en-US" dirty="0"/>
              <a:t>with multiple mockups </a:t>
            </a:r>
            <a:r>
              <a:rPr lang="en-US" dirty="0" smtClean="0"/>
              <a:t>simultaneously, linking </a:t>
            </a:r>
            <a:r>
              <a:rPr lang="en-US" dirty="0"/>
              <a:t>mockups </a:t>
            </a:r>
            <a:r>
              <a:rPr lang="en-US" dirty="0" smtClean="0"/>
              <a:t>together, master pages </a:t>
            </a:r>
            <a:r>
              <a:rPr lang="en-US" dirty="0"/>
              <a:t>/ </a:t>
            </a:r>
            <a:r>
              <a:rPr lang="en-US" dirty="0" smtClean="0"/>
              <a:t>reusable components</a:t>
            </a:r>
          </a:p>
        </p:txBody>
      </p:sp>
    </p:spTree>
    <p:extLst>
      <p:ext uri="{BB962C8B-B14F-4D97-AF65-F5344CB8AC3E}">
        <p14:creationId xmlns:p14="http://schemas.microsoft.com/office/powerpoint/2010/main" xmlns="" val="2308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Balsamiq</a:t>
            </a:r>
            <a:r>
              <a:rPr lang="en-US" dirty="0" smtClean="0"/>
              <a:t> : Pros /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Pros:</a:t>
            </a:r>
            <a:endParaRPr lang="en-US" dirty="0" smtClean="0"/>
          </a:p>
          <a:p>
            <a:pPr lvl="1"/>
            <a:r>
              <a:rPr lang="en-US" dirty="0" smtClean="0"/>
              <a:t>Really fast, intuitive </a:t>
            </a:r>
            <a:r>
              <a:rPr lang="en-US" dirty="0"/>
              <a:t>to </a:t>
            </a:r>
            <a:r>
              <a:rPr lang="en-US" dirty="0" smtClean="0"/>
              <a:t>use</a:t>
            </a:r>
            <a:endParaRPr lang="en-US" dirty="0"/>
          </a:p>
          <a:p>
            <a:pPr lvl="1"/>
            <a:r>
              <a:rPr lang="en-US" dirty="0" smtClean="0"/>
              <a:t>Great </a:t>
            </a:r>
            <a:r>
              <a:rPr lang="en-US" dirty="0"/>
              <a:t>for low fidelity prototypes that look better than paper sketches / if you’re really bad at </a:t>
            </a:r>
            <a:r>
              <a:rPr lang="en-US" dirty="0" smtClean="0"/>
              <a:t>drawing</a:t>
            </a:r>
          </a:p>
          <a:p>
            <a:pPr lvl="1"/>
            <a:r>
              <a:rPr lang="en-US" dirty="0" smtClean="0"/>
              <a:t>Variety of helpful functions: aligning, grouping, locking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Cons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limited control over </a:t>
            </a:r>
            <a:r>
              <a:rPr lang="en-US" dirty="0" smtClean="0"/>
              <a:t>style (black &amp; white)</a:t>
            </a:r>
          </a:p>
          <a:p>
            <a:pPr lvl="1"/>
            <a:r>
              <a:rPr lang="en-US" dirty="0" smtClean="0"/>
              <a:t>If it doesn’t have the widget you want, or the aesthetic you need, you’re out of luck</a:t>
            </a:r>
          </a:p>
          <a:p>
            <a:pPr lvl="1"/>
            <a:r>
              <a:rPr lang="en-US" dirty="0" smtClean="0"/>
              <a:t>Limitations of the free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208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Balsamiq</a:t>
            </a:r>
            <a:r>
              <a:rPr lang="en-US" dirty="0" smtClean="0"/>
              <a:t> :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3" y="6165335"/>
            <a:ext cx="10728960" cy="15118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Youtube</a:t>
            </a:r>
            <a:r>
              <a:rPr lang="en-US" dirty="0" smtClean="0"/>
              <a:t>: </a:t>
            </a:r>
            <a:r>
              <a:rPr lang="en-US" dirty="0">
                <a:hlinkClick r:id="rId2"/>
              </a:rPr>
              <a:t>http://www.youtube.com/watch?feature=player_embedded&amp;v=</a:t>
            </a:r>
            <a:r>
              <a:rPr lang="en-US" dirty="0" smtClean="0">
                <a:hlinkClick r:id="rId2"/>
              </a:rPr>
              <a:t>70hfU7_95Gw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Real Deal: </a:t>
            </a:r>
            <a:r>
              <a:rPr lang="fr-FR" dirty="0">
                <a:hlinkClick r:id="rId3"/>
              </a:rPr>
              <a:t>http://www.balsamiq.com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5779" y="874380"/>
            <a:ext cx="8596114" cy="52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834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Illustrator :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Adobe Illustrator</a:t>
            </a:r>
            <a:r>
              <a:rPr lang="en-US" dirty="0"/>
              <a:t> is a vector-based drawing software part of the Adobe Creative Suite.</a:t>
            </a:r>
          </a:p>
          <a:p>
            <a:pPr lvl="1"/>
            <a:r>
              <a:rPr lang="en-US" dirty="0" smtClean="0"/>
              <a:t>Huge flexibility in the work you can do.  Fantastic tool for creating things from scratch, but our focus will be on the publicly available UI templates online.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27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Illustrator : Pros /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3" y="975361"/>
            <a:ext cx="10728960" cy="6152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Pros:</a:t>
            </a:r>
          </a:p>
          <a:p>
            <a:pPr lvl="1"/>
            <a:r>
              <a:rPr lang="en-US" dirty="0" smtClean="0"/>
              <a:t>Infinite amount of resources, how-</a:t>
            </a:r>
            <a:r>
              <a:rPr lang="en-US" dirty="0" err="1" smtClean="0"/>
              <a:t>tos</a:t>
            </a:r>
            <a:r>
              <a:rPr lang="en-US" dirty="0" smtClean="0"/>
              <a:t> and many public libraries of UI components available online.</a:t>
            </a:r>
          </a:p>
          <a:p>
            <a:pPr lvl="1"/>
            <a:r>
              <a:rPr lang="en-US" dirty="0" smtClean="0"/>
              <a:t>It’s vector drawing! So everything stretches and even public libraries can be edited.</a:t>
            </a:r>
          </a:p>
          <a:p>
            <a:pPr lvl="1"/>
            <a:r>
              <a:rPr lang="en-US" dirty="0" smtClean="0"/>
              <a:t>Great for all levels of fidelities, particularly useful for making high fidelity mockups.</a:t>
            </a:r>
          </a:p>
          <a:p>
            <a:pPr marL="0" indent="0">
              <a:buNone/>
            </a:pPr>
            <a:r>
              <a:rPr lang="en-US" b="1" dirty="0" smtClean="0"/>
              <a:t>Cons:</a:t>
            </a:r>
          </a:p>
          <a:p>
            <a:pPr lvl="1"/>
            <a:r>
              <a:rPr lang="en-US" dirty="0" smtClean="0"/>
              <a:t>Significant learning curve for some things.</a:t>
            </a:r>
          </a:p>
          <a:p>
            <a:pPr lvl="1"/>
            <a:r>
              <a:rPr lang="en-US" dirty="0" smtClean="0"/>
              <a:t>Takes a bit longer to get stuff done.</a:t>
            </a:r>
          </a:p>
          <a:p>
            <a:pPr lvl="1"/>
            <a:r>
              <a:rPr lang="en-US" dirty="0" smtClean="0"/>
              <a:t>Costs $200 to buy / install.</a:t>
            </a:r>
          </a:p>
        </p:txBody>
      </p:sp>
    </p:spTree>
    <p:extLst>
      <p:ext uri="{BB962C8B-B14F-4D97-AF65-F5344CB8AC3E}">
        <p14:creationId xmlns:p14="http://schemas.microsoft.com/office/powerpoint/2010/main" xmlns="" val="41466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Illustrator : Demo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735" y="1099552"/>
            <a:ext cx="2646649" cy="5116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7947" y="1099552"/>
            <a:ext cx="2536808" cy="5116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0102" y="1099552"/>
            <a:ext cx="5049264" cy="2454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0101" y="3832192"/>
            <a:ext cx="5201920" cy="23842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3735" y="6325683"/>
            <a:ext cx="10988288" cy="1331639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  <a:latin typeface="Times New Roman"/>
                <a:hlinkClick r:id="rId6"/>
              </a:rPr>
              <a:t>http://speckyboy.com/2010/09/01/illustrator-template-toolbox-for-web-mobile-and-app-</a:t>
            </a:r>
            <a:r>
              <a:rPr lang="en-US" sz="2600" dirty="0" smtClean="0">
                <a:solidFill>
                  <a:prstClr val="black"/>
                </a:solidFill>
                <a:latin typeface="Times New Roman"/>
                <a:hlinkClick r:id="rId6"/>
              </a:rPr>
              <a:t>developers/</a:t>
            </a:r>
            <a:endParaRPr lang="en-US" sz="2600" dirty="0" smtClean="0">
              <a:solidFill>
                <a:prstClr val="black"/>
              </a:solidFill>
              <a:latin typeface="Times New Roman"/>
            </a:endParaRPr>
          </a:p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18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my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445174"/>
            <a:ext cx="12354560" cy="6274364"/>
          </a:xfrm>
        </p:spPr>
        <p:txBody>
          <a:bodyPr/>
          <a:lstStyle/>
          <a:p>
            <a:r>
              <a:rPr lang="en-US" sz="4000" dirty="0" err="1" smtClean="0"/>
              <a:t>Homeworks</a:t>
            </a:r>
            <a:r>
              <a:rPr lang="en-US" sz="4000" dirty="0" smtClean="0"/>
              <a:t> on the wall outside my office, NSH 3517, in the black folders.</a:t>
            </a:r>
          </a:p>
          <a:p>
            <a:r>
              <a:rPr lang="en-US" sz="4000" dirty="0" smtClean="0"/>
              <a:t>The average of the grades on HW #1 was 86%. The main reason people lost points was because of not following the directions.</a:t>
            </a:r>
          </a:p>
          <a:p>
            <a:r>
              <a:rPr lang="en-US" sz="4000" dirty="0" smtClean="0"/>
              <a:t>Reminder of late policy: 10 points per class period. </a:t>
            </a:r>
          </a:p>
          <a:p>
            <a:r>
              <a:rPr lang="en-US" sz="4000" dirty="0" smtClean="0"/>
              <a:t>Option for revised HW #2.  </a:t>
            </a:r>
          </a:p>
          <a:p>
            <a:r>
              <a:rPr lang="en-US" sz="4000" dirty="0" smtClean="0"/>
              <a:t>Note updated HW #3 description.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your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905000"/>
            <a:ext cx="11704320" cy="6274364"/>
          </a:xfrm>
        </p:spPr>
        <p:txBody>
          <a:bodyPr/>
          <a:lstStyle/>
          <a:p>
            <a:r>
              <a:rPr lang="en-US" dirty="0" smtClean="0"/>
              <a:t>How “complete” an implementation for HW4?</a:t>
            </a:r>
          </a:p>
          <a:p>
            <a:pPr lvl="1"/>
            <a:r>
              <a:rPr lang="en-US" dirty="0" smtClean="0"/>
              <a:t>Screen transitions must work</a:t>
            </a:r>
          </a:p>
          <a:p>
            <a:pPr lvl="1"/>
            <a:r>
              <a:rPr lang="en-US" dirty="0" smtClean="0"/>
              <a:t>All buttons should do something, even if go to a “not implemented yet” page</a:t>
            </a:r>
          </a:p>
          <a:p>
            <a:pPr lvl="1"/>
            <a:r>
              <a:rPr lang="en-US" dirty="0" smtClean="0"/>
              <a:t>Search, other computation does </a:t>
            </a:r>
            <a:r>
              <a:rPr lang="en-US" i="1" dirty="0" smtClean="0"/>
              <a:t>not </a:t>
            </a:r>
            <a:r>
              <a:rPr lang="en-US" dirty="0" smtClean="0"/>
              <a:t>have to work</a:t>
            </a:r>
          </a:p>
          <a:p>
            <a:pPr lvl="1"/>
            <a:r>
              <a:rPr lang="en-US" dirty="0" smtClean="0"/>
              <a:t>“Click-through” level of behaviors</a:t>
            </a:r>
          </a:p>
          <a:p>
            <a:r>
              <a:rPr lang="en-US" dirty="0" smtClean="0"/>
              <a:t>Level of complexity required:</a:t>
            </a:r>
          </a:p>
          <a:p>
            <a:pPr lvl="1"/>
            <a:r>
              <a:rPr lang="en-US" dirty="0" smtClean="0"/>
              <a:t>(Same as listed on homework0 page)</a:t>
            </a:r>
          </a:p>
          <a:p>
            <a:pPr lvl="1"/>
            <a:r>
              <a:rPr lang="en-US" dirty="0" smtClean="0"/>
              <a:t>At least 30 “controls” (widgets: buttons, text fields)</a:t>
            </a:r>
          </a:p>
          <a:p>
            <a:pPr lvl="1"/>
            <a:r>
              <a:rPr lang="en-US" dirty="0" smtClean="0"/>
              <a:t>About 10 different screens/pages/windows/modes</a:t>
            </a:r>
          </a:p>
          <a:p>
            <a:pPr lvl="1"/>
            <a:r>
              <a:rPr lang="en-US" dirty="0" smtClean="0"/>
              <a:t>Must be done in one (1) week – no extensions!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“Wireframe” Level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057400"/>
            <a:ext cx="11704320" cy="6274364"/>
          </a:xfrm>
        </p:spPr>
        <p:txBody>
          <a:bodyPr/>
          <a:lstStyle/>
          <a:p>
            <a:r>
              <a:rPr lang="en-US" dirty="0" smtClean="0"/>
              <a:t>Outlines of the buttons and controls</a:t>
            </a:r>
          </a:p>
          <a:p>
            <a:r>
              <a:rPr lang="en-US" dirty="0" smtClean="0"/>
              <a:t>No need for final graphics</a:t>
            </a:r>
          </a:p>
          <a:p>
            <a:r>
              <a:rPr lang="en-US" dirty="0" smtClean="0"/>
              <a:t>Our requirement:</a:t>
            </a:r>
            <a:br>
              <a:rPr lang="en-US" dirty="0" smtClean="0"/>
            </a:br>
            <a:r>
              <a:rPr lang="en-US" dirty="0" smtClean="0"/>
              <a:t>sufficient</a:t>
            </a:r>
            <a:br>
              <a:rPr lang="en-US" dirty="0" smtClean="0"/>
            </a:br>
            <a:r>
              <a:rPr lang="en-US" dirty="0" smtClean="0"/>
              <a:t>functionality to</a:t>
            </a:r>
            <a:br>
              <a:rPr lang="en-US" dirty="0" smtClean="0"/>
            </a:br>
            <a:r>
              <a:rPr lang="en-US" dirty="0" smtClean="0"/>
              <a:t>support your tasks</a:t>
            </a:r>
          </a:p>
          <a:p>
            <a:r>
              <a:rPr lang="en-US" dirty="0" smtClean="0"/>
              <a:t>Labels should be</a:t>
            </a:r>
            <a:br>
              <a:rPr lang="en-US" dirty="0" smtClean="0"/>
            </a:br>
            <a:r>
              <a:rPr lang="en-US" dirty="0" smtClean="0"/>
              <a:t>the real ones</a:t>
            </a:r>
          </a:p>
          <a:p>
            <a:pPr lvl="1"/>
            <a:r>
              <a:rPr lang="en-US" dirty="0" smtClean="0"/>
              <a:t>So can test that</a:t>
            </a:r>
            <a:br>
              <a:rPr lang="en-US" dirty="0" smtClean="0"/>
            </a:br>
            <a:r>
              <a:rPr lang="en-US" dirty="0" smtClean="0"/>
              <a:t>users understand</a:t>
            </a:r>
            <a:br>
              <a:rPr lang="en-US" dirty="0" smtClean="0"/>
            </a:br>
            <a:r>
              <a:rPr lang="en-US" dirty="0" smtClean="0"/>
              <a:t>what they do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592" y="3733800"/>
            <a:ext cx="751220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04800"/>
            <a:ext cx="12354560" cy="1426351"/>
          </a:xfrm>
        </p:spPr>
        <p:txBody>
          <a:bodyPr/>
          <a:lstStyle/>
          <a:p>
            <a:r>
              <a:rPr lang="en-US" sz="5400" dirty="0" smtClean="0"/>
              <a:t>Or, Produce Final-Looking Graphics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80" y="1752600"/>
            <a:ext cx="11704320" cy="6274364"/>
          </a:xfrm>
        </p:spPr>
        <p:txBody>
          <a:bodyPr/>
          <a:lstStyle/>
          <a:p>
            <a:r>
              <a:rPr lang="en-US" dirty="0" smtClean="0"/>
              <a:t>Alternatively, could use Photoshop, Illustrator, etc. and produce final graphics</a:t>
            </a:r>
          </a:p>
          <a:p>
            <a:pPr lvl="1"/>
            <a:r>
              <a:rPr lang="en-US" dirty="0" smtClean="0"/>
              <a:t>Designers want to show what real UI will look like</a:t>
            </a:r>
          </a:p>
          <a:p>
            <a:pPr lvl="1"/>
            <a:r>
              <a:rPr lang="en-US" dirty="0" smtClean="0"/>
              <a:t>Details of the “look”</a:t>
            </a:r>
          </a:p>
          <a:p>
            <a:r>
              <a:rPr lang="en-US" dirty="0" smtClean="0"/>
              <a:t>Web pages often use final graphics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>
                <a:hlinkClick r:id="rId2"/>
              </a:rPr>
              <a:t>Toffem</a:t>
            </a:r>
            <a:r>
              <a:rPr lang="en-US" dirty="0" smtClean="0">
                <a:hlinkClick r:id="rId2"/>
              </a:rPr>
              <a:t> Medicines</a:t>
            </a:r>
            <a:endParaRPr lang="en-US" dirty="0" smtClean="0"/>
          </a:p>
          <a:p>
            <a:r>
              <a:rPr lang="en-US" dirty="0" smtClean="0"/>
              <a:t>Add “click-through”</a:t>
            </a:r>
            <a:br>
              <a:rPr lang="en-US" dirty="0" smtClean="0"/>
            </a:br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Usually limited mostly</a:t>
            </a:r>
            <a:br>
              <a:rPr lang="en-US" dirty="0" smtClean="0"/>
            </a:br>
            <a:r>
              <a:rPr lang="en-US" dirty="0" smtClean="0"/>
              <a:t>to screen transitions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444" y="5410200"/>
            <a:ext cx="666935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1567160" cy="1842347"/>
          </a:xfrm>
        </p:spPr>
        <p:txBody>
          <a:bodyPr/>
          <a:lstStyle/>
          <a:p>
            <a:r>
              <a:rPr lang="en-US" dirty="0" smtClean="0"/>
              <a:t>Implementation Options for HW4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981200"/>
            <a:ext cx="12192000" cy="7162800"/>
          </a:xfrm>
        </p:spPr>
        <p:txBody>
          <a:bodyPr/>
          <a:lstStyle/>
          <a:p>
            <a:r>
              <a:rPr lang="en-US" dirty="0" smtClean="0"/>
              <a:t>Pretty much any way you want</a:t>
            </a:r>
          </a:p>
          <a:p>
            <a:pPr lvl="1"/>
            <a:r>
              <a:rPr lang="en-US" dirty="0" smtClean="0"/>
              <a:t>Must “work” – not just </a:t>
            </a:r>
            <a:r>
              <a:rPr lang="en-US" dirty="0" smtClean="0"/>
              <a:t>paintings</a:t>
            </a:r>
          </a:p>
          <a:p>
            <a:pPr lvl="1"/>
            <a:r>
              <a:rPr lang="en-US" dirty="0" smtClean="0"/>
              <a:t>“Click-through prototypes</a:t>
            </a:r>
            <a:r>
              <a:rPr lang="en-US" dirty="0" smtClean="0"/>
              <a:t> ”</a:t>
            </a:r>
            <a:endParaRPr lang="en-US" dirty="0" smtClean="0"/>
          </a:p>
          <a:p>
            <a:pPr lvl="1"/>
            <a:r>
              <a:rPr lang="en-US" dirty="0" smtClean="0"/>
              <a:t>Note: TAs and </a:t>
            </a:r>
            <a:r>
              <a:rPr lang="en-US" dirty="0" err="1" smtClean="0"/>
              <a:t>prof</a:t>
            </a:r>
            <a:r>
              <a:rPr lang="en-US" dirty="0" smtClean="0"/>
              <a:t>. will probably </a:t>
            </a:r>
            <a:r>
              <a:rPr lang="en-US" i="1" dirty="0" smtClean="0"/>
              <a:t>not</a:t>
            </a:r>
            <a:r>
              <a:rPr lang="en-US" dirty="0" smtClean="0"/>
              <a:t> be able to help you with your code</a:t>
            </a:r>
          </a:p>
          <a:p>
            <a:r>
              <a:rPr lang="en-US" sz="4000" dirty="0" smtClean="0"/>
              <a:t>We recommend you do </a:t>
            </a:r>
            <a:r>
              <a:rPr lang="en-US" sz="4000" i="1" u="sng" dirty="0" smtClean="0"/>
              <a:t>not</a:t>
            </a:r>
            <a:r>
              <a:rPr lang="en-US" sz="4000" dirty="0" smtClean="0"/>
              <a:t> use Java, C++, Objective C (</a:t>
            </a:r>
            <a:r>
              <a:rPr lang="en-US" sz="4000" dirty="0" err="1" smtClean="0"/>
              <a:t>iPhone</a:t>
            </a:r>
            <a:r>
              <a:rPr lang="en-US" sz="4000" dirty="0" smtClean="0"/>
              <a:t>) or other “professional” language</a:t>
            </a:r>
          </a:p>
          <a:p>
            <a:r>
              <a:rPr lang="en-US" sz="4000" dirty="0" smtClean="0"/>
              <a:t>Note: you must be able to create software that is </a:t>
            </a:r>
            <a:r>
              <a:rPr lang="en-US" sz="4000" i="1" dirty="0" smtClean="0"/>
              <a:t>easy </a:t>
            </a:r>
            <a:r>
              <a:rPr lang="en-US" sz="4000" dirty="0" smtClean="0"/>
              <a:t>for others to </a:t>
            </a:r>
            <a:r>
              <a:rPr lang="en-US" sz="4000" i="1" dirty="0" smtClean="0"/>
              <a:t>run</a:t>
            </a:r>
          </a:p>
          <a:p>
            <a:pPr lvl="1"/>
            <a:r>
              <a:rPr lang="en-US" sz="3600" dirty="0" smtClean="0"/>
              <a:t>Output a set of web pages, or a Windows .exe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Recommended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2598400" cy="6890738"/>
          </a:xfrm>
        </p:spPr>
        <p:txBody>
          <a:bodyPr/>
          <a:lstStyle/>
          <a:p>
            <a:r>
              <a:rPr lang="en-US" sz="4000" dirty="0" smtClean="0"/>
              <a:t>These are easiest to use:</a:t>
            </a:r>
          </a:p>
          <a:p>
            <a:pPr lvl="1"/>
            <a:r>
              <a:rPr lang="en-US" sz="3600" dirty="0" smtClean="0"/>
              <a:t>PowerPoint – Brad demo</a:t>
            </a:r>
          </a:p>
          <a:p>
            <a:pPr lvl="1"/>
            <a:r>
              <a:rPr lang="en-US" sz="3600" dirty="0" smtClean="0"/>
              <a:t>Mockingbird web app (</a:t>
            </a:r>
            <a:r>
              <a:rPr lang="en-US" sz="3600" u="sng" dirty="0" smtClean="0">
                <a:hlinkClick r:id="rId2"/>
              </a:rPr>
              <a:t>gomockingbird.com</a:t>
            </a:r>
            <a:r>
              <a:rPr lang="en-US" sz="3600" dirty="0" smtClean="0"/>
              <a:t>) – Brad demo</a:t>
            </a:r>
          </a:p>
          <a:p>
            <a:pPr lvl="1"/>
            <a:r>
              <a:rPr lang="en-US" sz="3600" dirty="0" smtClean="0">
                <a:hlinkClick r:id="rId3"/>
              </a:rPr>
              <a:t>Adobe Illustrator</a:t>
            </a:r>
            <a:r>
              <a:rPr lang="en-US" sz="3600" dirty="0" smtClean="0"/>
              <a:t> / </a:t>
            </a:r>
            <a:r>
              <a:rPr lang="en-US" sz="3600" dirty="0" smtClean="0">
                <a:hlinkClick r:id="rId4"/>
              </a:rPr>
              <a:t>Adobe Fireworks</a:t>
            </a:r>
            <a:r>
              <a:rPr lang="en-US" sz="3600" dirty="0" smtClean="0"/>
              <a:t> – Preethi demo</a:t>
            </a:r>
          </a:p>
          <a:p>
            <a:pPr lvl="2"/>
            <a:r>
              <a:rPr lang="en-US" sz="3200" dirty="0" smtClean="0"/>
              <a:t>Free 30 day trials</a:t>
            </a:r>
          </a:p>
          <a:p>
            <a:pPr lvl="1"/>
            <a:r>
              <a:rPr lang="en-US" sz="3600" dirty="0" err="1" smtClean="0">
                <a:hlinkClick r:id="rId5"/>
              </a:rPr>
              <a:t>Balsamiq</a:t>
            </a:r>
            <a:r>
              <a:rPr lang="en-US" sz="3600" dirty="0" smtClean="0">
                <a:hlinkClick r:id="rId5"/>
              </a:rPr>
              <a:t> </a:t>
            </a:r>
            <a:r>
              <a:rPr lang="en-US" sz="3600" dirty="0" smtClean="0"/>
              <a:t>– Anthony demo</a:t>
            </a:r>
          </a:p>
          <a:p>
            <a:pPr lvl="1"/>
            <a:r>
              <a:rPr lang="en-US" sz="3600" dirty="0" err="1" smtClean="0">
                <a:hlinkClick r:id="rId6"/>
              </a:rPr>
              <a:t>OmniGraffle</a:t>
            </a:r>
            <a:r>
              <a:rPr lang="en-US" sz="3600" dirty="0" smtClean="0">
                <a:hlinkClick r:id="rId6"/>
              </a:rPr>
              <a:t> </a:t>
            </a:r>
            <a:r>
              <a:rPr lang="en-US" sz="3600" dirty="0" smtClean="0"/>
              <a:t>(Macintosh only) – Anthony demo</a:t>
            </a:r>
          </a:p>
          <a:p>
            <a:pPr lvl="1"/>
            <a:r>
              <a:rPr lang="en-US" sz="3600" dirty="0" smtClean="0"/>
              <a:t>Html + </a:t>
            </a:r>
            <a:r>
              <a:rPr lang="en-US" sz="3600" dirty="0" err="1" smtClean="0"/>
              <a:t>Imagemaps</a:t>
            </a:r>
            <a:endParaRPr lang="en-US" sz="3600" dirty="0" smtClean="0"/>
          </a:p>
          <a:p>
            <a:pPr lvl="2"/>
            <a:r>
              <a:rPr lang="en-US" sz="3200" dirty="0" smtClean="0"/>
              <a:t>Using editor like Dreamweaver – Brad demo</a:t>
            </a:r>
          </a:p>
          <a:p>
            <a:pPr lvl="2"/>
            <a:r>
              <a:rPr lang="en-US" sz="3200" dirty="0" smtClean="0"/>
              <a:t>Dreamweaver has a </a:t>
            </a:r>
            <a:r>
              <a:rPr lang="en-US" sz="3200" dirty="0" smtClean="0">
                <a:hlinkClick r:id="rId7"/>
              </a:rPr>
              <a:t>free 30-day trial</a:t>
            </a:r>
            <a:endParaRPr lang="en-US" sz="3200" dirty="0" smtClean="0"/>
          </a:p>
          <a:p>
            <a:pPr lvl="1"/>
            <a:r>
              <a:rPr lang="en-US" sz="3600" dirty="0" smtClean="0"/>
              <a:t>Html + </a:t>
            </a:r>
            <a:r>
              <a:rPr lang="en-US" sz="3600" dirty="0" err="1" smtClean="0"/>
              <a:t>Javascript</a:t>
            </a:r>
            <a:r>
              <a:rPr lang="en-US" sz="3600" dirty="0" smtClean="0"/>
              <a:t> (more programming)</a:t>
            </a:r>
          </a:p>
          <a:p>
            <a:pPr lvl="1"/>
            <a:r>
              <a:rPr lang="en-US" sz="3600" dirty="0" smtClean="0"/>
              <a:t>Adobe Flash – </a:t>
            </a:r>
            <a:r>
              <a:rPr lang="en-US" sz="3600" dirty="0" smtClean="0">
                <a:hlinkClick r:id="rId8"/>
              </a:rPr>
              <a:t>free trial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426351"/>
          </a:xfrm>
        </p:spPr>
        <p:txBody>
          <a:bodyPr/>
          <a:lstStyle/>
          <a:p>
            <a:r>
              <a:rPr lang="en-US" dirty="0" smtClean="0"/>
              <a:t>Many other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600200"/>
            <a:ext cx="11719560" cy="7086600"/>
          </a:xfrm>
        </p:spPr>
        <p:txBody>
          <a:bodyPr/>
          <a:lstStyle/>
          <a:p>
            <a:pPr lvl="1" rtl="0" eaLnBrk="1" fontAlgn="base" hangingPunct="1"/>
            <a:r>
              <a:rPr lang="en-US" sz="3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Axure</a:t>
            </a:r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popular commercial tool</a:t>
            </a:r>
          </a:p>
          <a:p>
            <a:pPr lvl="2"/>
            <a:r>
              <a:rPr lang="en-US" sz="3400" dirty="0" smtClean="0">
                <a:ea typeface="+mn-ea"/>
                <a:cs typeface="+mn-cs"/>
                <a:hlinkClick r:id="rId2"/>
              </a:rPr>
              <a:t>www.axure.com</a:t>
            </a:r>
            <a:endParaRPr lang="en-US" sz="3400" dirty="0" smtClean="0">
              <a:ea typeface="+mn-ea"/>
              <a:cs typeface="+mn-cs"/>
            </a:endParaRPr>
          </a:p>
          <a:p>
            <a:pPr lvl="1" rtl="0" eaLnBrk="1" fontAlgn="base" hangingPunct="1"/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Visio for </a:t>
            </a:r>
            <a:r>
              <a:rPr lang="en-US" sz="3800" dirty="0" smtClean="0">
                <a:ea typeface="+mn-ea"/>
                <a:cs typeface="+mn-cs"/>
              </a:rPr>
              <a:t>wireframes</a:t>
            </a:r>
          </a:p>
          <a:p>
            <a:pPr lvl="1" rtl="0" eaLnBrk="1" fontAlgn="base" hangingPunct="1"/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Expression Blend / </a:t>
            </a:r>
            <a:r>
              <a:rPr lang="en-US" sz="3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Sketchflow</a:t>
            </a:r>
            <a:endParaRPr lang="en-US" sz="3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r>
              <a:rPr lang="en-US" sz="3400" dirty="0" smtClean="0">
                <a:ea typeface="+mn-ea"/>
                <a:cs typeface="+mn-cs"/>
              </a:rPr>
              <a:t>Free for students from </a:t>
            </a:r>
            <a:r>
              <a:rPr lang="en-US" sz="3400" dirty="0" smtClean="0">
                <a:ea typeface="+mn-ea"/>
                <a:cs typeface="+mn-cs"/>
                <a:hlinkClick r:id="rId3"/>
              </a:rPr>
              <a:t>www.dreamspark.com</a:t>
            </a:r>
            <a:endParaRPr lang="en-US" sz="3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84376" marR="0" lvl="1" indent="-494446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sz="3600" dirty="0" smtClean="0"/>
              <a:t>Microsoft Visual Basic</a:t>
            </a:r>
          </a:p>
          <a:p>
            <a:pPr lvl="1"/>
            <a:r>
              <a:rPr lang="en-US" sz="3600" dirty="0" smtClean="0"/>
              <a:t>Processing (</a:t>
            </a:r>
            <a:r>
              <a:rPr lang="en-US" sz="3600" dirty="0" smtClean="0">
                <a:hlinkClick r:id="rId4"/>
              </a:rPr>
              <a:t>www.processing.org</a:t>
            </a:r>
            <a:r>
              <a:rPr lang="en-US" sz="3600" dirty="0" smtClean="0"/>
              <a:t>)</a:t>
            </a:r>
          </a:p>
          <a:p>
            <a:pPr lvl="1"/>
            <a:r>
              <a:rPr lang="en-US" sz="3600" dirty="0" smtClean="0"/>
              <a:t>Python, </a:t>
            </a:r>
            <a:r>
              <a:rPr lang="en-US" sz="3600" dirty="0" err="1" smtClean="0"/>
              <a:t>tcl</a:t>
            </a:r>
            <a:r>
              <a:rPr lang="en-US" sz="3600" dirty="0" smtClean="0"/>
              <a:t>/</a:t>
            </a:r>
            <a:r>
              <a:rPr lang="en-US" sz="3600" dirty="0" err="1" smtClean="0"/>
              <a:t>tk</a:t>
            </a:r>
            <a:r>
              <a:rPr lang="en-US" sz="3600" dirty="0" smtClean="0"/>
              <a:t>, … or other desktop programming tool</a:t>
            </a:r>
          </a:p>
          <a:p>
            <a:pPr lvl="1"/>
            <a:r>
              <a:rPr lang="en-US" sz="3600" dirty="0" smtClean="0"/>
              <a:t>Ruby on Rails, or any other web scripting system</a:t>
            </a:r>
          </a:p>
          <a:p>
            <a:pPr lvl="1"/>
            <a:r>
              <a:rPr lang="en-US" sz="3600" dirty="0" smtClean="0">
                <a:hlinkClick r:id="rId5"/>
              </a:rPr>
              <a:t>http://mockupscreens.com/</a:t>
            </a:r>
            <a:r>
              <a:rPr lang="en-US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lecture01.whyhard</Template>
  <TotalTime>4746</TotalTime>
  <Pages>0</Pages>
  <Words>1173</Words>
  <Characters>0</Characters>
  <Application>Microsoft Office PowerPoint</Application>
  <PresentationFormat>Custom</PresentationFormat>
  <Lines>0</Lines>
  <Paragraphs>197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lecture template_polo</vt:lpstr>
      <vt:lpstr>Newsprint</vt:lpstr>
      <vt:lpstr>Lecture 7: Implementing a Prototype: Overview of Using PowerPoint, Adobe Illustrator, Adobe Fireworks, Balsamiq, OmniGraffle, html, etc.</vt:lpstr>
      <vt:lpstr>Housekeeping</vt:lpstr>
      <vt:lpstr>From my Email</vt:lpstr>
      <vt:lpstr>Implementing your Prototype</vt:lpstr>
      <vt:lpstr>“Wireframe” Level Prototype</vt:lpstr>
      <vt:lpstr>Or, Produce Final-Looking Graphics</vt:lpstr>
      <vt:lpstr>Implementation Options for HW4</vt:lpstr>
      <vt:lpstr>Recommended Options</vt:lpstr>
      <vt:lpstr>Many other choices</vt:lpstr>
      <vt:lpstr>Lots of Lists of Tools</vt:lpstr>
      <vt:lpstr>What Are People Using?</vt:lpstr>
      <vt:lpstr>Using PowerPoint to Prototype</vt:lpstr>
      <vt:lpstr>Adding Controls in PowerPoint</vt:lpstr>
      <vt:lpstr>PowerPoint examples</vt:lpstr>
      <vt:lpstr>Html editing</vt:lpstr>
      <vt:lpstr>Example: Movie Kiosk</vt:lpstr>
      <vt:lpstr>Adobe Flash</vt:lpstr>
      <vt:lpstr>Adobe Flash Catalyst</vt:lpstr>
      <vt:lpstr>TA-Run Demos</vt:lpstr>
      <vt:lpstr>OmniGraffle</vt:lpstr>
      <vt:lpstr>Adobe Fireworks</vt:lpstr>
      <vt:lpstr>PROTOTYPING TOOLS</vt:lpstr>
      <vt:lpstr>Balsamiq : Basics</vt:lpstr>
      <vt:lpstr>Balsamiq : Pros / Cons</vt:lpstr>
      <vt:lpstr>Balsamiq : Demo</vt:lpstr>
      <vt:lpstr>Illustrator : Basics</vt:lpstr>
      <vt:lpstr>Illustrator : Pros / Cons</vt:lpstr>
      <vt:lpstr>Illustrator : Demo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has used VB.NET?</dc:title>
  <dc:creator>dblais</dc:creator>
  <cp:lastModifiedBy>Brad Myers</cp:lastModifiedBy>
  <cp:revision>392</cp:revision>
  <dcterms:modified xsi:type="dcterms:W3CDTF">2011-11-16T08:57:18Z</dcterms:modified>
</cp:coreProperties>
</file>