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4"/>
  </p:notesMasterIdLst>
  <p:sldIdLst>
    <p:sldId id="256" r:id="rId2"/>
    <p:sldId id="258" r:id="rId3"/>
    <p:sldId id="281" r:id="rId4"/>
    <p:sldId id="259" r:id="rId5"/>
    <p:sldId id="260" r:id="rId6"/>
    <p:sldId id="261" r:id="rId7"/>
    <p:sldId id="264" r:id="rId8"/>
    <p:sldId id="270" r:id="rId9"/>
    <p:sldId id="274" r:id="rId10"/>
    <p:sldId id="275" r:id="rId11"/>
    <p:sldId id="276" r:id="rId12"/>
    <p:sldId id="273" r:id="rId13"/>
    <p:sldId id="271" r:id="rId14"/>
    <p:sldId id="262" r:id="rId15"/>
    <p:sldId id="279" r:id="rId16"/>
    <p:sldId id="266" r:id="rId17"/>
    <p:sldId id="312" r:id="rId18"/>
    <p:sldId id="291" r:id="rId19"/>
    <p:sldId id="265" r:id="rId20"/>
    <p:sldId id="272" r:id="rId21"/>
    <p:sldId id="268" r:id="rId22"/>
    <p:sldId id="269" r:id="rId23"/>
    <p:sldId id="293" r:id="rId24"/>
    <p:sldId id="294" r:id="rId25"/>
    <p:sldId id="283" r:id="rId26"/>
    <p:sldId id="295" r:id="rId27"/>
    <p:sldId id="313" r:id="rId28"/>
    <p:sldId id="284" r:id="rId29"/>
    <p:sldId id="287" r:id="rId30"/>
    <p:sldId id="286" r:id="rId31"/>
    <p:sldId id="309" r:id="rId32"/>
    <p:sldId id="285"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65" autoAdjust="0"/>
    <p:restoredTop sz="94611" autoAdjust="0"/>
  </p:normalViewPr>
  <p:slideViewPr>
    <p:cSldViewPr>
      <p:cViewPr varScale="1">
        <p:scale>
          <a:sx n="84" d="100"/>
          <a:sy n="84" d="100"/>
        </p:scale>
        <p:origin x="-90" y="-30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Lst>
  </p:outlineViewPr>
  <p:notesTextViewPr>
    <p:cViewPr>
      <p:scale>
        <a:sx n="100" d="100"/>
        <a:sy n="100" d="100"/>
      </p:scale>
      <p:origin x="0" y="0"/>
    </p:cViewPr>
  </p:notesTextViewPr>
  <p:sorterViewPr>
    <p:cViewPr>
      <p:scale>
        <a:sx n="66" d="100"/>
        <a:sy n="66" d="100"/>
      </p:scale>
      <p:origin x="0" y="122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4.xml"/><Relationship Id="rId18" Type="http://schemas.openxmlformats.org/officeDocument/2006/relationships/slide" Target="slides/slide19.xml"/><Relationship Id="rId26" Type="http://schemas.openxmlformats.org/officeDocument/2006/relationships/slide" Target="slides/slide27.xml"/><Relationship Id="rId3" Type="http://schemas.openxmlformats.org/officeDocument/2006/relationships/slide" Target="slides/slide3.xml"/><Relationship Id="rId21" Type="http://schemas.openxmlformats.org/officeDocument/2006/relationships/slide" Target="slides/slide22.xml"/><Relationship Id="rId7" Type="http://schemas.openxmlformats.org/officeDocument/2006/relationships/slide" Target="slides/slide7.xml"/><Relationship Id="rId12" Type="http://schemas.openxmlformats.org/officeDocument/2006/relationships/slide" Target="slides/slide13.xml"/><Relationship Id="rId17" Type="http://schemas.openxmlformats.org/officeDocument/2006/relationships/slide" Target="slides/slide18.xml"/><Relationship Id="rId25" Type="http://schemas.openxmlformats.org/officeDocument/2006/relationships/slide" Target="slides/slide26.xml"/><Relationship Id="rId2" Type="http://schemas.openxmlformats.org/officeDocument/2006/relationships/slide" Target="slides/slide2.xml"/><Relationship Id="rId16" Type="http://schemas.openxmlformats.org/officeDocument/2006/relationships/slide" Target="slides/slide17.xml"/><Relationship Id="rId20" Type="http://schemas.openxmlformats.org/officeDocument/2006/relationships/slide" Target="slides/slide21.xml"/><Relationship Id="rId29" Type="http://schemas.openxmlformats.org/officeDocument/2006/relationships/slide" Target="slides/slide31.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2.xml"/><Relationship Id="rId24" Type="http://schemas.openxmlformats.org/officeDocument/2006/relationships/slide" Target="slides/slide25.xml"/><Relationship Id="rId5" Type="http://schemas.openxmlformats.org/officeDocument/2006/relationships/slide" Target="slides/slide5.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30.xml"/><Relationship Id="rId10" Type="http://schemas.openxmlformats.org/officeDocument/2006/relationships/slide" Target="slides/slide10.xml"/><Relationship Id="rId19" Type="http://schemas.openxmlformats.org/officeDocument/2006/relationships/slide" Target="slides/slide2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endParaRPr lang="en-US"/>
          </a:p>
        </p:txBody>
      </p:sp>
      <p:sp>
        <p:nvSpPr>
          <p:cNvPr id="1126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fld id="{33D0D0CC-5E0C-4D13-8AB0-32369FF64F4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77DBCE-F9F2-49B1-84A8-637526710F0A}" type="slidenum">
              <a:rPr lang="en-US"/>
              <a:pPr/>
              <a:t>1</a:t>
            </a:fld>
            <a:endParaRPr lang="en-US"/>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220F12-1A9F-454C-BD1A-6B720E1CCED4}" type="slidenum">
              <a:rPr lang="en-US"/>
              <a:pPr/>
              <a:t>10</a:t>
            </a:fld>
            <a:endParaRPr lang="en-US"/>
          </a:p>
        </p:txBody>
      </p:sp>
      <p:sp>
        <p:nvSpPr>
          <p:cNvPr id="499714" name="Rectangle 2"/>
          <p:cNvSpPr>
            <a:spLocks noGrp="1" noRot="1" noChangeAspect="1" noChangeArrowheads="1" noTextEdit="1"/>
          </p:cNvSpPr>
          <p:nvPr>
            <p:ph type="sldImg"/>
          </p:nvPr>
        </p:nvSpPr>
        <p:spPr>
          <a:ln/>
        </p:spPr>
      </p:sp>
      <p:sp>
        <p:nvSpPr>
          <p:cNvPr id="499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924621-487C-4AA6-A82C-CF0D4B9785AD}" type="slidenum">
              <a:rPr lang="en-US"/>
              <a:pPr/>
              <a:t>11</a:t>
            </a:fld>
            <a:endParaRPr lang="en-US"/>
          </a:p>
        </p:txBody>
      </p:sp>
      <p:sp>
        <p:nvSpPr>
          <p:cNvPr id="500738" name="Rectangle 2"/>
          <p:cNvSpPr>
            <a:spLocks noGrp="1" noRot="1" noChangeAspect="1" noChangeArrowheads="1" noTextEdit="1"/>
          </p:cNvSpPr>
          <p:nvPr>
            <p:ph type="sldImg"/>
          </p:nvPr>
        </p:nvSpPr>
        <p:spPr>
          <a:ln/>
        </p:spPr>
      </p:sp>
      <p:sp>
        <p:nvSpPr>
          <p:cNvPr id="500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84968D-6B77-4649-8A3A-76EF867291D4}" type="slidenum">
              <a:rPr lang="en-US"/>
              <a:pPr/>
              <a:t>12</a:t>
            </a:fld>
            <a:endParaRPr lang="en-US"/>
          </a:p>
        </p:txBody>
      </p:sp>
      <p:sp>
        <p:nvSpPr>
          <p:cNvPr id="503810" name="Rectangle 2"/>
          <p:cNvSpPr>
            <a:spLocks noGrp="1" noRot="1" noChangeAspect="1" noChangeArrowheads="1" noTextEdit="1"/>
          </p:cNvSpPr>
          <p:nvPr>
            <p:ph type="sldImg"/>
          </p:nvPr>
        </p:nvSpPr>
        <p:spPr>
          <a:ln/>
        </p:spPr>
      </p:sp>
      <p:sp>
        <p:nvSpPr>
          <p:cNvPr id="503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848BF1-A109-419B-B224-D546BE912FCE}" type="slidenum">
              <a:rPr lang="en-US"/>
              <a:pPr/>
              <a:t>13</a:t>
            </a:fld>
            <a:endParaRPr lang="en-US"/>
          </a:p>
        </p:txBody>
      </p:sp>
      <p:sp>
        <p:nvSpPr>
          <p:cNvPr id="504834" name="Rectangle 2"/>
          <p:cNvSpPr>
            <a:spLocks noGrp="1" noRot="1" noChangeAspec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71029F-904D-4514-8779-4EEE13A43CEA}" type="slidenum">
              <a:rPr lang="en-US"/>
              <a:pPr/>
              <a:t>14</a:t>
            </a:fld>
            <a:endParaRPr lang="en-US"/>
          </a:p>
        </p:txBody>
      </p:sp>
      <p:sp>
        <p:nvSpPr>
          <p:cNvPr id="454658" name="Rectangle 2"/>
          <p:cNvSpPr>
            <a:spLocks noGrp="1" noRot="1" noChangeAspect="1" noChangeArrowheads="1" noTextEdit="1"/>
          </p:cNvSpPr>
          <p:nvPr>
            <p:ph type="sldImg"/>
          </p:nvPr>
        </p:nvSpPr>
        <p:spPr>
          <a:ln/>
        </p:spPr>
      </p:sp>
      <p:sp>
        <p:nvSpPr>
          <p:cNvPr id="454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00B4A5-155F-42F8-874F-FFE5860AA3E3}" type="slidenum">
              <a:rPr lang="en-US"/>
              <a:pPr/>
              <a:t>15</a:t>
            </a:fld>
            <a:endParaRPr lang="en-US"/>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799CA7-D470-43AE-9BDA-7F8CF76F3ADB}" type="slidenum">
              <a:rPr lang="en-US"/>
              <a:pPr/>
              <a:t>16</a:t>
            </a:fld>
            <a:endParaRPr lang="en-US"/>
          </a:p>
        </p:txBody>
      </p:sp>
      <p:sp>
        <p:nvSpPr>
          <p:cNvPr id="452610" name="Rectangle 2"/>
          <p:cNvSpPr>
            <a:spLocks noGrp="1" noRot="1" noChangeAspect="1" noChangeArrowheads="1" noTextEdit="1"/>
          </p:cNvSpPr>
          <p:nvPr>
            <p:ph type="sldImg"/>
          </p:nvPr>
        </p:nvSpPr>
        <p:spPr>
          <a:ln/>
        </p:spPr>
      </p:sp>
      <p:sp>
        <p:nvSpPr>
          <p:cNvPr id="452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36C5DF-07ED-44AA-8F37-D8713CF3DAAD}" type="slidenum">
              <a:rPr lang="en-US"/>
              <a:pPr/>
              <a:t>17</a:t>
            </a:fld>
            <a:endParaRPr lang="en-US"/>
          </a:p>
        </p:txBody>
      </p:sp>
      <p:sp>
        <p:nvSpPr>
          <p:cNvPr id="525314" name="Rectangle 2"/>
          <p:cNvSpPr>
            <a:spLocks noGrp="1" noRot="1" noChangeAspect="1" noChangeArrowheads="1" noTextEdit="1"/>
          </p:cNvSpPr>
          <p:nvPr>
            <p:ph type="sldImg"/>
          </p:nvPr>
        </p:nvSpPr>
        <p:spPr>
          <a:ln/>
        </p:spPr>
      </p:sp>
      <p:sp>
        <p:nvSpPr>
          <p:cNvPr id="525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748C79F-B6D3-4E01-8B2A-68DA4E08FEA1}" type="slidenum">
              <a:rPr lang="en-US"/>
              <a:pPr/>
              <a:t>18</a:t>
            </a:fld>
            <a:endParaRPr lang="en-US"/>
          </a:p>
        </p:txBody>
      </p:sp>
      <p:sp>
        <p:nvSpPr>
          <p:cNvPr id="463874" name="Rectangle 2"/>
          <p:cNvSpPr>
            <a:spLocks noGrp="1" noRot="1" noChangeAspect="1" noChangeArrowheads="1" noTextEdit="1"/>
          </p:cNvSpPr>
          <p:nvPr>
            <p:ph type="sldImg"/>
          </p:nvPr>
        </p:nvSpPr>
        <p:spPr>
          <a:xfrm>
            <a:off x="850900" y="-25400"/>
            <a:ext cx="5130800" cy="3848100"/>
          </a:xfrm>
          <a:ln>
            <a:noFill/>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3FEDB9-F381-4601-8731-D34BB3A670DF}" type="slidenum">
              <a:rPr lang="en-US"/>
              <a:pPr/>
              <a:t>19</a:t>
            </a:fld>
            <a:endParaRPr lang="en-US"/>
          </a:p>
        </p:txBody>
      </p:sp>
      <p:sp>
        <p:nvSpPr>
          <p:cNvPr id="506882" name="Rectangle 2"/>
          <p:cNvSpPr>
            <a:spLocks noGrp="1" noRot="1" noChangeAspec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0AF617-DA33-49A5-8A17-6B410F253C9D}" type="slidenum">
              <a:rPr lang="en-US"/>
              <a:pPr/>
              <a:t>2</a:t>
            </a:fld>
            <a:endParaRPr lang="en-US"/>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7A86A-5542-48B7-A021-CE403F25EC65}" type="slidenum">
              <a:rPr lang="en-US"/>
              <a:pPr/>
              <a:t>20</a:t>
            </a:fld>
            <a:endParaRPr lang="en-US"/>
          </a:p>
        </p:txBody>
      </p:sp>
      <p:sp>
        <p:nvSpPr>
          <p:cNvPr id="507906" name="Rectangle 2"/>
          <p:cNvSpPr>
            <a:spLocks noGrp="1" noRot="1" noChangeAspect="1" noChangeArrowheads="1" noTextEdit="1"/>
          </p:cNvSpPr>
          <p:nvPr>
            <p:ph type="sldImg"/>
          </p:nvPr>
        </p:nvSpPr>
        <p:spPr>
          <a:ln/>
        </p:spPr>
      </p:sp>
      <p:sp>
        <p:nvSpPr>
          <p:cNvPr id="507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AE9E40-95E8-4B24-A3C0-EE4EE4EF5730}" type="slidenum">
              <a:rPr lang="en-US"/>
              <a:pPr/>
              <a:t>21</a:t>
            </a:fld>
            <a:endParaRPr lang="en-US"/>
          </a:p>
        </p:txBody>
      </p:sp>
      <p:sp>
        <p:nvSpPr>
          <p:cNvPr id="508930" name="Rectangle 2"/>
          <p:cNvSpPr>
            <a:spLocks noGrp="1" noRot="1" noChangeAspect="1" noChangeArrowheads="1" noTextEdit="1"/>
          </p:cNvSpPr>
          <p:nvPr>
            <p:ph type="sldImg"/>
          </p:nvPr>
        </p:nvSpPr>
        <p:spPr>
          <a:ln/>
        </p:spPr>
      </p:sp>
      <p:sp>
        <p:nvSpPr>
          <p:cNvPr id="508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7FEA1A-F3E1-4542-9927-141F87EC6FBC}" type="slidenum">
              <a:rPr lang="en-US"/>
              <a:pPr/>
              <a:t>22</a:t>
            </a:fld>
            <a:endParaRPr lang="en-US"/>
          </a:p>
        </p:txBody>
      </p:sp>
      <p:sp>
        <p:nvSpPr>
          <p:cNvPr id="509954" name="Rectangle 2"/>
          <p:cNvSpPr>
            <a:spLocks noGrp="1" noRot="1" noChangeAspect="1" noChangeArrowheads="1" noTextEdit="1"/>
          </p:cNvSpPr>
          <p:nvPr>
            <p:ph type="sldImg"/>
          </p:nvPr>
        </p:nvSpPr>
        <p:spPr>
          <a:ln/>
        </p:spPr>
      </p:sp>
      <p:sp>
        <p:nvSpPr>
          <p:cNvPr id="509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92048-CE8C-43EF-986C-B60B23991B09}" type="slidenum">
              <a:rPr lang="en-US"/>
              <a:pPr/>
              <a:t>23</a:t>
            </a:fld>
            <a:endParaRPr lang="en-US"/>
          </a:p>
        </p:txBody>
      </p:sp>
      <p:sp>
        <p:nvSpPr>
          <p:cNvPr id="466946" name="Rectangle 2"/>
          <p:cNvSpPr>
            <a:spLocks noGrp="1" noRot="1" noChangeAspect="1" noChangeArrowheads="1" noTextEdit="1"/>
          </p:cNvSpPr>
          <p:nvPr>
            <p:ph type="sldImg"/>
          </p:nvPr>
        </p:nvSpPr>
        <p:spPr>
          <a:xfrm>
            <a:off x="852488" y="-25400"/>
            <a:ext cx="5130800" cy="3848100"/>
          </a:xfrm>
          <a:ln/>
        </p:spPr>
      </p:sp>
      <p:sp>
        <p:nvSpPr>
          <p:cNvPr id="466947" name="Rectangle 3"/>
          <p:cNvSpPr>
            <a:spLocks noGrp="1" noChangeArrowheads="1"/>
          </p:cNvSpPr>
          <p:nvPr>
            <p:ph type="body" idx="1"/>
          </p:nvPr>
        </p:nvSpPr>
        <p:spPr>
          <a:xfrm>
            <a:off x="896938" y="4354513"/>
            <a:ext cx="5083175" cy="4127500"/>
          </a:xfrm>
          <a:noFill/>
          <a:ln/>
        </p:spPr>
        <p:txBody>
          <a:bodyPr/>
          <a:lstStyle/>
          <a:p>
            <a:r>
              <a:rPr lang="en-US"/>
              <a:t>Describe the purpose in general terms</a:t>
            </a:r>
          </a:p>
          <a:p>
            <a:r>
              <a:rPr lang="en-US"/>
              <a:t>Train them to “think aloud”</a:t>
            </a:r>
            <a:br>
              <a:rPr lang="en-US"/>
            </a:br>
            <a:r>
              <a:rPr lang="en-US"/>
              <a:t>&lt;play instructions-and-practice.scm&gt;</a:t>
            </a:r>
          </a:p>
          <a:p>
            <a:r>
              <a:rPr lang="en-US"/>
              <a:t>Explain the “rules”</a:t>
            </a:r>
            <a:br>
              <a:rPr lang="en-US"/>
            </a:br>
            <a:r>
              <a:rPr lang="en-US"/>
              <a:t>&lt;rules-and-task.scm&gt;</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8BB500-3757-44C7-9134-ED04035D76F3}" type="slidenum">
              <a:rPr lang="en-US"/>
              <a:pPr/>
              <a:t>24</a:t>
            </a:fld>
            <a:endParaRPr lang="en-US"/>
          </a:p>
        </p:txBody>
      </p:sp>
      <p:sp>
        <p:nvSpPr>
          <p:cNvPr id="468994" name="Rectangle 2"/>
          <p:cNvSpPr>
            <a:spLocks noGrp="1" noRot="1" noChangeAspect="1" noChangeArrowheads="1" noTextEdit="1"/>
          </p:cNvSpPr>
          <p:nvPr>
            <p:ph type="sldImg"/>
          </p:nvPr>
        </p:nvSpPr>
        <p:spPr>
          <a:xfrm>
            <a:off x="852488" y="-25400"/>
            <a:ext cx="5130800" cy="3848100"/>
          </a:xfrm>
          <a:ln/>
        </p:spPr>
      </p:sp>
      <p:sp>
        <p:nvSpPr>
          <p:cNvPr id="468995" name="Rectangle 3"/>
          <p:cNvSpPr>
            <a:spLocks noGrp="1" noChangeArrowheads="1"/>
          </p:cNvSpPr>
          <p:nvPr>
            <p:ph type="body" idx="1"/>
          </p:nvPr>
        </p:nvSpPr>
        <p:spPr>
          <a:xfrm>
            <a:off x="896938" y="4354513"/>
            <a:ext cx="5083175" cy="4127500"/>
          </a:xfrm>
          <a:noFill/>
          <a:ln/>
        </p:spPr>
        <p:txBody>
          <a:bodyPr/>
          <a:lstStyle/>
          <a:p>
            <a:r>
              <a:rPr lang="en-US"/>
              <a:t>Introduce the observation phase</a:t>
            </a:r>
          </a:p>
          <a:p>
            <a:r>
              <a:rPr lang="en-US"/>
              <a:t>Begin observation</a:t>
            </a:r>
            <a:br>
              <a:rPr lang="en-US"/>
            </a:br>
            <a:r>
              <a:rPr lang="en-US"/>
              <a:t>&lt;play DateTime3.scm&gt;</a:t>
            </a:r>
          </a:p>
          <a:p>
            <a:r>
              <a:rPr lang="en-US"/>
              <a:t>Conclude observation</a:t>
            </a:r>
            <a:br>
              <a:rPr lang="en-US"/>
            </a:br>
            <a:r>
              <a:rPr lang="en-US"/>
              <a:t>&lt;play conclusion.scm&gt;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E76B07-40A4-410C-BACD-59AC5FFF264B}" type="slidenum">
              <a:rPr lang="en-US"/>
              <a:pPr/>
              <a:t>25</a:t>
            </a:fld>
            <a:endParaRPr lang="en-US"/>
          </a:p>
        </p:txBody>
      </p:sp>
      <p:sp>
        <p:nvSpPr>
          <p:cNvPr id="510978" name="Rectangle 2"/>
          <p:cNvSpPr>
            <a:spLocks noGrp="1" noRot="1" noChangeAspect="1" noChangeArrowheads="1" noTextEdit="1"/>
          </p:cNvSpPr>
          <p:nvPr>
            <p:ph type="sldImg"/>
          </p:nvPr>
        </p:nvSpPr>
        <p:spPr>
          <a:ln/>
        </p:spPr>
      </p:sp>
      <p:sp>
        <p:nvSpPr>
          <p:cNvPr id="510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4D3DCA0-C7C7-4557-B7BB-0490E280D099}" type="slidenum">
              <a:rPr lang="en-US"/>
              <a:pPr/>
              <a:t>26</a:t>
            </a:fld>
            <a:endParaRPr lang="en-US"/>
          </a:p>
        </p:txBody>
      </p:sp>
      <p:sp>
        <p:nvSpPr>
          <p:cNvPr id="471042" name="Rectangle 2"/>
          <p:cNvSpPr>
            <a:spLocks noGrp="1" noRot="1" noChangeAspect="1" noChangeArrowheads="1" noTextEdit="1"/>
          </p:cNvSpPr>
          <p:nvPr>
            <p:ph type="sldImg"/>
          </p:nvPr>
        </p:nvSpPr>
        <p:spPr>
          <a:xfrm>
            <a:off x="850900" y="-25400"/>
            <a:ext cx="5130800" cy="3848100"/>
          </a:xfrm>
          <a:ln>
            <a:noFill/>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A17D25D-E359-4FC9-BF71-4FC9ED918C36}" type="slidenum">
              <a:rPr lang="en-US"/>
              <a:pPr/>
              <a:t>27</a:t>
            </a:fld>
            <a:endParaRPr lang="en-US"/>
          </a:p>
        </p:txBody>
      </p:sp>
      <p:sp>
        <p:nvSpPr>
          <p:cNvPr id="473090" name="Rectangle 2"/>
          <p:cNvSpPr>
            <a:spLocks noGrp="1" noRot="1" noChangeAspect="1" noChangeArrowheads="1" noTextEdit="1"/>
          </p:cNvSpPr>
          <p:nvPr>
            <p:ph type="sldImg"/>
          </p:nvPr>
        </p:nvSpPr>
        <p:spPr>
          <a:xfrm>
            <a:off x="850900" y="-25400"/>
            <a:ext cx="5130800" cy="3848100"/>
          </a:xfrm>
          <a:ln>
            <a:noFill/>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E6A5E3-ECEA-4034-91AB-B4B6767A2F4B}" type="slidenum">
              <a:rPr lang="en-US"/>
              <a:pPr/>
              <a:t>28</a:t>
            </a:fld>
            <a:endParaRPr lang="en-US"/>
          </a:p>
        </p:txBody>
      </p:sp>
      <p:sp>
        <p:nvSpPr>
          <p:cNvPr id="448514" name="Rectangle 2"/>
          <p:cNvSpPr>
            <a:spLocks noGrp="1" noRot="1" noChangeAspect="1" noChangeArrowheads="1" noTextEdit="1"/>
          </p:cNvSpPr>
          <p:nvPr>
            <p:ph type="sldImg"/>
          </p:nvPr>
        </p:nvSpPr>
        <p:spPr>
          <a:ln/>
        </p:spPr>
      </p:sp>
      <p:sp>
        <p:nvSpPr>
          <p:cNvPr id="448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393C90-BA4D-493C-B8FB-02A741E76A41}" type="slidenum">
              <a:rPr lang="en-US"/>
              <a:pPr/>
              <a:t>29</a:t>
            </a:fld>
            <a:endParaRPr lang="en-US"/>
          </a:p>
        </p:txBody>
      </p:sp>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470B12-FB54-4CE2-827E-6EBDD148FCB5}" type="slidenum">
              <a:rPr lang="en-US"/>
              <a:pPr/>
              <a:t>3</a:t>
            </a:fld>
            <a:endParaRPr lang="en-US"/>
          </a:p>
        </p:txBody>
      </p:sp>
      <p:sp>
        <p:nvSpPr>
          <p:cNvPr id="496642" name="Rectangle 2"/>
          <p:cNvSpPr>
            <a:spLocks noGrp="1" noRot="1" noChangeAspect="1" noChangeArrowheads="1" noTextEdit="1"/>
          </p:cNvSpPr>
          <p:nvPr>
            <p:ph type="sldImg"/>
          </p:nvPr>
        </p:nvSpPr>
        <p:spPr>
          <a:ln/>
        </p:spPr>
      </p:sp>
      <p:sp>
        <p:nvSpPr>
          <p:cNvPr id="496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EF1D82-C082-46AC-8C87-D962DD399C6F}" type="slidenum">
              <a:rPr lang="en-US"/>
              <a:pPr/>
              <a:t>30</a:t>
            </a:fld>
            <a:endParaRPr lang="en-US"/>
          </a:p>
        </p:txBody>
      </p:sp>
      <p:sp>
        <p:nvSpPr>
          <p:cNvPr id="515074" name="Rectangle 2"/>
          <p:cNvSpPr>
            <a:spLocks noGrp="1" noRot="1" noChangeAspect="1" noChangeArrowheads="1" noTextEdit="1"/>
          </p:cNvSpPr>
          <p:nvPr>
            <p:ph type="sldImg"/>
          </p:nvPr>
        </p:nvSpPr>
        <p:spPr>
          <a:ln/>
        </p:spPr>
      </p:sp>
      <p:sp>
        <p:nvSpPr>
          <p:cNvPr id="515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29A070-C778-4DB2-B8B7-14EC7FD4D7E7}" type="slidenum">
              <a:rPr lang="en-US"/>
              <a:pPr/>
              <a:t>31</a:t>
            </a:fld>
            <a:endParaRPr lang="en-US"/>
          </a:p>
        </p:txBody>
      </p:sp>
      <p:sp>
        <p:nvSpPr>
          <p:cNvPr id="517122" name="Rectangle 2"/>
          <p:cNvSpPr>
            <a:spLocks noGrp="1" noRot="1" noChangeAspect="1" noChangeArrowheads="1" noTextEdit="1"/>
          </p:cNvSpPr>
          <p:nvPr>
            <p:ph type="sldImg"/>
          </p:nvPr>
        </p:nvSpPr>
        <p:spPr>
          <a:ln/>
        </p:spPr>
      </p:sp>
      <p:sp>
        <p:nvSpPr>
          <p:cNvPr id="517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37A959-DA89-432C-BB70-6D497CCC4362}" type="slidenum">
              <a:rPr lang="en-US"/>
              <a:pPr/>
              <a:t>32</a:t>
            </a:fld>
            <a:endParaRPr lang="en-US"/>
          </a:p>
        </p:txBody>
      </p:sp>
      <p:sp>
        <p:nvSpPr>
          <p:cNvPr id="518146" name="Rectangle 2"/>
          <p:cNvSpPr>
            <a:spLocks noGrp="1" noRot="1" noChangeAspect="1" noChangeArrowheads="1" noTextEdit="1"/>
          </p:cNvSpPr>
          <p:nvPr>
            <p:ph type="sldImg"/>
          </p:nvPr>
        </p:nvSpPr>
        <p:spPr>
          <a:ln/>
        </p:spPr>
      </p:sp>
      <p:sp>
        <p:nvSpPr>
          <p:cNvPr id="518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768E2B-E094-46AE-8E1D-483575C17BA3}" type="slidenum">
              <a:rPr lang="en-US"/>
              <a:pPr/>
              <a:t>4</a:t>
            </a:fld>
            <a:endParaRPr lang="en-US"/>
          </a:p>
        </p:txBody>
      </p:sp>
      <p:sp>
        <p:nvSpPr>
          <p:cNvPr id="423938" name="Rectangle 2"/>
          <p:cNvSpPr>
            <a:spLocks noGrp="1" noRot="1" noChangeAspect="1" noChangeArrowheads="1" noTextEdit="1"/>
          </p:cNvSpPr>
          <p:nvPr>
            <p:ph type="sldImg"/>
          </p:nvPr>
        </p:nvSpPr>
        <p:spPr>
          <a:ln/>
        </p:spPr>
      </p:sp>
      <p:sp>
        <p:nvSpPr>
          <p:cNvPr id="423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37AAF3-B3CA-4040-9671-46AEB984A857}" type="slidenum">
              <a:rPr lang="en-US"/>
              <a:pPr/>
              <a:t>5</a:t>
            </a:fld>
            <a:endParaRPr lang="en-US"/>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1F67EA-916F-4A97-B00A-FB299F87AB45}" type="slidenum">
              <a:rPr lang="en-US"/>
              <a:pPr/>
              <a:t>6</a:t>
            </a:fld>
            <a:endParaRPr lang="en-US"/>
          </a:p>
        </p:txBody>
      </p:sp>
      <p:sp>
        <p:nvSpPr>
          <p:cNvPr id="425986" name="Rectangle 2"/>
          <p:cNvSpPr>
            <a:spLocks noGrp="1" noRot="1" noChangeAspect="1" noChangeArrowheads="1" noTextEdit="1"/>
          </p:cNvSpPr>
          <p:nvPr>
            <p:ph type="sldImg"/>
          </p:nvPr>
        </p:nvSpPr>
        <p:spPr>
          <a:ln/>
        </p:spPr>
      </p:sp>
      <p:sp>
        <p:nvSpPr>
          <p:cNvPr id="425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D1C2BD-8B29-41F6-93C3-D6E6F286714C}" type="slidenum">
              <a:rPr lang="en-US"/>
              <a:pPr/>
              <a:t>7</a:t>
            </a:fld>
            <a:endParaRPr lang="en-US"/>
          </a:p>
        </p:txBody>
      </p:sp>
      <p:sp>
        <p:nvSpPr>
          <p:cNvPr id="428034" name="Rectangle 2"/>
          <p:cNvSpPr>
            <a:spLocks noGrp="1" noRot="1" noChangeAspect="1" noChangeArrowheads="1" noTextEdit="1"/>
          </p:cNvSpPr>
          <p:nvPr>
            <p:ph type="sldImg"/>
          </p:nvPr>
        </p:nvSpPr>
        <p:spPr>
          <a:ln/>
        </p:spPr>
      </p:sp>
      <p:sp>
        <p:nvSpPr>
          <p:cNvPr id="428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06B08C-A05E-4FF5-9CF6-ADBA9A7CEC79}" type="slidenum">
              <a:rPr lang="en-US"/>
              <a:pPr/>
              <a:t>8</a:t>
            </a:fld>
            <a:endParaRPr lang="en-US"/>
          </a:p>
        </p:txBody>
      </p:sp>
      <p:sp>
        <p:nvSpPr>
          <p:cNvPr id="497666" name="Rectangle 2"/>
          <p:cNvSpPr>
            <a:spLocks noGrp="1" noRot="1" noChangeAspect="1" noChangeArrowheads="1" noTextEdit="1"/>
          </p:cNvSpPr>
          <p:nvPr>
            <p:ph type="sldImg"/>
          </p:nvPr>
        </p:nvSpPr>
        <p:spPr>
          <a:ln/>
        </p:spPr>
      </p:sp>
      <p:sp>
        <p:nvSpPr>
          <p:cNvPr id="497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98DFEF-3355-404F-A388-829E19F6E7FE}" type="slidenum">
              <a:rPr lang="en-US"/>
              <a:pPr/>
              <a:t>9</a:t>
            </a:fld>
            <a:endParaRPr lang="en-US"/>
          </a:p>
        </p:txBody>
      </p:sp>
      <p:sp>
        <p:nvSpPr>
          <p:cNvPr id="498690" name="Rectangle 2"/>
          <p:cNvSpPr>
            <a:spLocks noGrp="1" noRot="1" noChangeAspect="1" noChangeArrowheads="1" noTextEdit="1"/>
          </p:cNvSpPr>
          <p:nvPr>
            <p:ph type="sldImg"/>
          </p:nvPr>
        </p:nvSpPr>
        <p:spPr>
          <a:ln/>
        </p:spPr>
      </p:sp>
      <p:sp>
        <p:nvSpPr>
          <p:cNvPr id="4986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21218"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521219"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521220" name="Rectangle 4"/>
          <p:cNvSpPr>
            <a:spLocks noGrp="1" noChangeArrowheads="1"/>
          </p:cNvSpPr>
          <p:nvPr>
            <p:ph type="dt" sz="half" idx="2"/>
          </p:nvPr>
        </p:nvSpPr>
        <p:spPr/>
        <p:txBody>
          <a:bodyPr/>
          <a:lstStyle>
            <a:lvl1pPr>
              <a:defRPr/>
            </a:lvl1pPr>
          </a:lstStyle>
          <a:p>
            <a:endParaRPr lang="en-US" altLang="en-US"/>
          </a:p>
        </p:txBody>
      </p:sp>
      <p:sp>
        <p:nvSpPr>
          <p:cNvPr id="521221" name="Rectangle 5"/>
          <p:cNvSpPr>
            <a:spLocks noGrp="1" noChangeArrowheads="1"/>
          </p:cNvSpPr>
          <p:nvPr>
            <p:ph type="ftr" sz="quarter" idx="3"/>
          </p:nvPr>
        </p:nvSpPr>
        <p:spPr/>
        <p:txBody>
          <a:bodyPr/>
          <a:lstStyle>
            <a:lvl1pPr>
              <a:defRPr/>
            </a:lvl1pPr>
          </a:lstStyle>
          <a:p>
            <a:endParaRPr lang="en-US" altLang="en-US"/>
          </a:p>
        </p:txBody>
      </p:sp>
      <p:sp>
        <p:nvSpPr>
          <p:cNvPr id="521222" name="Rectangle 6"/>
          <p:cNvSpPr>
            <a:spLocks noGrp="1" noChangeArrowheads="1"/>
          </p:cNvSpPr>
          <p:nvPr>
            <p:ph type="sldNum" sz="quarter" idx="4"/>
          </p:nvPr>
        </p:nvSpPr>
        <p:spPr/>
        <p:txBody>
          <a:bodyPr/>
          <a:lstStyle>
            <a:lvl1pPr>
              <a:defRPr/>
            </a:lvl1pPr>
          </a:lstStyle>
          <a:p>
            <a:fld id="{509DB802-176A-46AC-BF1E-89225A7A9C42}" type="slidenum">
              <a:rPr lang="en-US" altLang="en-US"/>
              <a:pPr/>
              <a:t>‹#›</a:t>
            </a:fld>
            <a:endParaRPr lang="en-US" altLang="en-US"/>
          </a:p>
        </p:txBody>
      </p:sp>
      <p:grpSp>
        <p:nvGrpSpPr>
          <p:cNvPr id="521223" name="Group 7"/>
          <p:cNvGrpSpPr>
            <a:grpSpLocks/>
          </p:cNvGrpSpPr>
          <p:nvPr/>
        </p:nvGrpSpPr>
        <p:grpSpPr bwMode="auto">
          <a:xfrm rot="5400000">
            <a:off x="-2967037" y="2967037"/>
            <a:ext cx="6858000" cy="923925"/>
            <a:chOff x="0" y="0"/>
            <a:chExt cx="5760" cy="128"/>
          </a:xfrm>
        </p:grpSpPr>
        <p:sp>
          <p:nvSpPr>
            <p:cNvPr id="521224"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endParaRPr lang="en-US"/>
            </a:p>
          </p:txBody>
        </p:sp>
        <p:sp>
          <p:nvSpPr>
            <p:cNvPr id="521225"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endParaRPr lang="en-US"/>
            </a:p>
          </p:txBody>
        </p:sp>
        <p:sp>
          <p:nvSpPr>
            <p:cNvPr id="521226"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endParaRPr lang="en-US"/>
            </a:p>
          </p:txBody>
        </p:sp>
        <p:sp>
          <p:nvSpPr>
            <p:cNvPr id="521227"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endParaRPr lang="en-US"/>
            </a:p>
          </p:txBody>
        </p:sp>
      </p:grpSp>
      <p:pic>
        <p:nvPicPr>
          <p:cNvPr id="521228"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921E06E-1948-4103-82FD-5C67D10D23A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8CECB91-CE80-45D8-9F29-ED768506FEA5}"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4B0839D-5BD6-436D-86AD-F16351A7C5B9}"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47243AE-1860-4C41-A454-0C6E739BE278}"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2ABC272-9A2E-4E46-90EC-C427D18B76F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E63634D4-A07A-48E6-ABD4-122D2D5BE06E}"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8705462-BFC5-4EAC-9821-D2616CB704F1}"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9C3E26E-B205-413C-82FB-4F2147B9510E}"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8355BA4-0A72-4AF5-806C-7B2DBBF7BEB8}"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53C93A3-F942-48F8-AAA6-9AF4AC0308BC}"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20194"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p:spPr>
      </p:pic>
      <p:grpSp>
        <p:nvGrpSpPr>
          <p:cNvPr id="520195" name="Group 3"/>
          <p:cNvGrpSpPr>
            <a:grpSpLocks/>
          </p:cNvGrpSpPr>
          <p:nvPr/>
        </p:nvGrpSpPr>
        <p:grpSpPr bwMode="auto">
          <a:xfrm>
            <a:off x="0" y="0"/>
            <a:ext cx="9144000" cy="93663"/>
            <a:chOff x="0" y="0"/>
            <a:chExt cx="5760" cy="128"/>
          </a:xfrm>
        </p:grpSpPr>
        <p:sp>
          <p:nvSpPr>
            <p:cNvPr id="520196"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endParaRPr lang="en-US"/>
            </a:p>
          </p:txBody>
        </p:sp>
        <p:sp>
          <p:nvSpPr>
            <p:cNvPr id="520197"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endParaRPr lang="en-US"/>
            </a:p>
          </p:txBody>
        </p:sp>
        <p:sp>
          <p:nvSpPr>
            <p:cNvPr id="520198"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endParaRPr lang="en-US"/>
            </a:p>
          </p:txBody>
        </p:sp>
        <p:sp>
          <p:nvSpPr>
            <p:cNvPr id="520199"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endParaRPr lang="en-US"/>
            </a:p>
          </p:txBody>
        </p:sp>
      </p:grpSp>
      <p:sp>
        <p:nvSpPr>
          <p:cNvPr id="520200"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520201"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20202"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520203"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ltLang="en-US"/>
          </a:p>
        </p:txBody>
      </p:sp>
      <p:sp>
        <p:nvSpPr>
          <p:cNvPr id="520204"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8FAEAE81-9E62-413B-A0AF-042CBC01B8B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iming>
    <p:tnLst>
      <p:par>
        <p:cTn id="1" dur="indefinite" restart="never" nodeType="tmRoot"/>
      </p:par>
    </p:tnLst>
  </p:timing>
  <p:hf hdr="0" ft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cs.cmu.edu/~bam/uicourse/UARTemplate.doc"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cs.cmu.edu/~bam/uicourse/UsabilityEvalReport_template.doc"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useit.com/papers/heuristic/severityrating.html"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p:txBody>
          <a:bodyPr/>
          <a:lstStyle/>
          <a:p>
            <a:fld id="{EBB3A5AD-172D-4BC6-8FEC-3B9DABC6CFB8}" type="slidenum">
              <a:rPr lang="en-US" altLang="en-US"/>
              <a:pPr/>
              <a:t>1</a:t>
            </a:fld>
            <a:endParaRPr lang="en-US" altLang="en-US"/>
          </a:p>
        </p:txBody>
      </p:sp>
      <p:sp>
        <p:nvSpPr>
          <p:cNvPr id="95234" name="Rectangle 2"/>
          <p:cNvSpPr>
            <a:spLocks noGrp="1" noChangeArrowheads="1"/>
          </p:cNvSpPr>
          <p:nvPr>
            <p:ph type="ctrTitle"/>
          </p:nvPr>
        </p:nvSpPr>
        <p:spPr>
          <a:xfrm>
            <a:off x="0" y="457200"/>
            <a:ext cx="9144000" cy="2667000"/>
          </a:xfrm>
        </p:spPr>
        <p:txBody>
          <a:bodyPr/>
          <a:lstStyle/>
          <a:p>
            <a:pPr algn="ctr"/>
            <a:r>
              <a:rPr lang="en-US" sz="3200"/>
              <a:t>Lecture 5:</a:t>
            </a:r>
            <a:br>
              <a:rPr lang="en-US" sz="3200"/>
            </a:br>
            <a:r>
              <a:rPr lang="en-US" sz="4000"/>
              <a:t>Evaluation Using</a:t>
            </a:r>
            <a:br>
              <a:rPr lang="en-US" sz="4000"/>
            </a:br>
            <a:r>
              <a:rPr lang="en-US" sz="4000"/>
              <a:t>User Studies</a:t>
            </a:r>
          </a:p>
        </p:txBody>
      </p:sp>
      <p:sp>
        <p:nvSpPr>
          <p:cNvPr id="95235" name="Rectangle 3"/>
          <p:cNvSpPr>
            <a:spLocks noGrp="1" noChangeArrowheads="1"/>
          </p:cNvSpPr>
          <p:nvPr>
            <p:ph type="subTitle" idx="1"/>
          </p:nvPr>
        </p:nvSpPr>
        <p:spPr>
          <a:xfrm>
            <a:off x="2590800" y="3581400"/>
            <a:ext cx="6172200" cy="2895600"/>
          </a:xfrm>
        </p:spPr>
        <p:txBody>
          <a:bodyPr/>
          <a:lstStyle/>
          <a:p>
            <a:pPr>
              <a:lnSpc>
                <a:spcPct val="90000"/>
              </a:lnSpc>
            </a:pPr>
            <a:r>
              <a:rPr lang="en-US" dirty="0"/>
              <a:t>Brad Myers</a:t>
            </a:r>
          </a:p>
          <a:p>
            <a:pPr>
              <a:lnSpc>
                <a:spcPct val="90000"/>
              </a:lnSpc>
            </a:pPr>
            <a:endParaRPr lang="en-US" dirty="0">
              <a:solidFill>
                <a:srgbClr val="6E0000"/>
              </a:solidFill>
            </a:endParaRPr>
          </a:p>
          <a:p>
            <a:pPr>
              <a:lnSpc>
                <a:spcPct val="90000"/>
              </a:lnSpc>
            </a:pPr>
            <a:r>
              <a:rPr lang="en-US" dirty="0">
                <a:solidFill>
                  <a:srgbClr val="6E0000"/>
                </a:solidFill>
              </a:rPr>
              <a:t>05-863 / 08-763 / 46-863: Introduction to </a:t>
            </a:r>
            <a:br>
              <a:rPr lang="en-US" dirty="0">
                <a:solidFill>
                  <a:srgbClr val="6E0000"/>
                </a:solidFill>
              </a:rPr>
            </a:br>
            <a:r>
              <a:rPr lang="en-US" dirty="0">
                <a:solidFill>
                  <a:srgbClr val="6E0000"/>
                </a:solidFill>
              </a:rPr>
              <a:t>Human Computer Interaction for </a:t>
            </a:r>
            <a:br>
              <a:rPr lang="en-US" dirty="0">
                <a:solidFill>
                  <a:srgbClr val="6E0000"/>
                </a:solidFill>
              </a:rPr>
            </a:br>
            <a:r>
              <a:rPr lang="en-US" dirty="0">
                <a:solidFill>
                  <a:srgbClr val="6E0000"/>
                </a:solidFill>
              </a:rPr>
              <a:t>Technology Executives</a:t>
            </a:r>
          </a:p>
          <a:p>
            <a:pPr>
              <a:lnSpc>
                <a:spcPct val="90000"/>
              </a:lnSpc>
            </a:pPr>
            <a:endParaRPr lang="en-US" dirty="0">
              <a:solidFill>
                <a:srgbClr val="6E0000"/>
              </a:solidFill>
            </a:endParaRPr>
          </a:p>
          <a:p>
            <a:pPr>
              <a:lnSpc>
                <a:spcPct val="90000"/>
              </a:lnSpc>
            </a:pPr>
            <a:r>
              <a:rPr lang="en-US" i="1" dirty="0">
                <a:solidFill>
                  <a:srgbClr val="6E0000"/>
                </a:solidFill>
              </a:rPr>
              <a:t>Fall, </a:t>
            </a:r>
            <a:r>
              <a:rPr lang="en-US" i="1" dirty="0" smtClean="0">
                <a:solidFill>
                  <a:srgbClr val="6E0000"/>
                </a:solidFill>
              </a:rPr>
              <a:t>2011, </a:t>
            </a:r>
            <a:r>
              <a:rPr lang="en-US" i="1" dirty="0">
                <a:solidFill>
                  <a:srgbClr val="6E0000"/>
                </a:solidFill>
              </a:rPr>
              <a:t>Mini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C793785-8E7B-4017-AF8B-A557A69B2A96}" type="slidenum">
              <a:rPr lang="en-US" altLang="en-US"/>
              <a:pPr/>
              <a:t>10</a:t>
            </a:fld>
            <a:endParaRPr lang="en-US" altLang="en-US"/>
          </a:p>
        </p:txBody>
      </p:sp>
      <p:sp>
        <p:nvSpPr>
          <p:cNvPr id="418818" name="Rectangle 2"/>
          <p:cNvSpPr>
            <a:spLocks noGrp="1" noChangeArrowheads="1"/>
          </p:cNvSpPr>
          <p:nvPr>
            <p:ph type="title"/>
          </p:nvPr>
        </p:nvSpPr>
        <p:spPr/>
        <p:txBody>
          <a:bodyPr/>
          <a:lstStyle/>
          <a:p>
            <a:r>
              <a:rPr lang="en-US"/>
              <a:t>Questionnaire, 2</a:t>
            </a:r>
          </a:p>
        </p:txBody>
      </p:sp>
      <p:sp>
        <p:nvSpPr>
          <p:cNvPr id="418819" name="Rectangle 3"/>
          <p:cNvSpPr>
            <a:spLocks noGrp="1" noChangeArrowheads="1"/>
          </p:cNvSpPr>
          <p:nvPr>
            <p:ph type="body" idx="1"/>
          </p:nvPr>
        </p:nvSpPr>
        <p:spPr/>
        <p:txBody>
          <a:bodyPr/>
          <a:lstStyle/>
          <a:p>
            <a:pPr>
              <a:lnSpc>
                <a:spcPct val="90000"/>
              </a:lnSpc>
              <a:tabLst>
                <a:tab pos="3657600" algn="l"/>
                <a:tab pos="3824288" algn="l"/>
                <a:tab pos="5148263" algn="l"/>
                <a:tab pos="5370513" algn="l"/>
              </a:tabLst>
            </a:pPr>
            <a:r>
              <a:rPr lang="en-US" sz="2600"/>
              <a:t>“Likert scale”</a:t>
            </a:r>
          </a:p>
          <a:p>
            <a:pPr lvl="1">
              <a:lnSpc>
                <a:spcPct val="90000"/>
              </a:lnSpc>
              <a:tabLst>
                <a:tab pos="3657600" algn="l"/>
                <a:tab pos="3824288" algn="l"/>
                <a:tab pos="5148263" algn="l"/>
                <a:tab pos="5370513" algn="l"/>
              </a:tabLst>
            </a:pPr>
            <a:r>
              <a:rPr lang="en-US" sz="2200"/>
              <a:t>Propose something and let people agree or disagree:</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		agree	disagree</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The system was easy to use:		1 .. 2 .. 3 .. 4 .. 5</a:t>
            </a:r>
          </a:p>
          <a:p>
            <a:pPr>
              <a:lnSpc>
                <a:spcPct val="90000"/>
              </a:lnSpc>
              <a:tabLst>
                <a:tab pos="3657600" algn="l"/>
                <a:tab pos="3824288" algn="l"/>
                <a:tab pos="5148263" algn="l"/>
                <a:tab pos="5370513" algn="l"/>
              </a:tabLst>
            </a:pPr>
            <a:r>
              <a:rPr lang="en-US" sz="2600"/>
              <a:t>“Semantic differential scale”</a:t>
            </a:r>
          </a:p>
          <a:p>
            <a:pPr lvl="1">
              <a:lnSpc>
                <a:spcPct val="90000"/>
              </a:lnSpc>
              <a:tabLst>
                <a:tab pos="3657600" algn="l"/>
                <a:tab pos="3824288" algn="l"/>
                <a:tab pos="5148263" algn="l"/>
                <a:tab pos="5370513" algn="l"/>
              </a:tabLst>
            </a:pPr>
            <a:r>
              <a:rPr lang="en-US" sz="2200"/>
              <a:t>Two opposite feelings:</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		difficult            easy</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Finding the right information was:        -2 .. -1 .. 0 .. 1 .. 2</a:t>
            </a:r>
          </a:p>
          <a:p>
            <a:pPr>
              <a:lnSpc>
                <a:spcPct val="90000"/>
              </a:lnSpc>
              <a:tabLst>
                <a:tab pos="3657600" algn="l"/>
                <a:tab pos="3824288" algn="l"/>
                <a:tab pos="5148263" algn="l"/>
                <a:tab pos="5370513" algn="l"/>
              </a:tabLst>
            </a:pPr>
            <a:r>
              <a:rPr lang="en-US" sz="2600"/>
              <a:t>If multiple choices, rank order them:</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Rank the choices in order of preference (with 1 being most preferred and 4 being least):</a:t>
            </a:r>
          </a:p>
          <a:p>
            <a:pPr lvl="1">
              <a:lnSpc>
                <a:spcPct val="90000"/>
              </a:lnSpc>
              <a:buFont typeface="Wingdings" pitchFamily="2" charset="2"/>
              <a:buNone/>
              <a:tabLst>
                <a:tab pos="3657600" algn="l"/>
                <a:tab pos="3824288" algn="l"/>
                <a:tab pos="5148263" algn="l"/>
                <a:tab pos="5370513" algn="l"/>
              </a:tabLst>
            </a:pPr>
            <a:r>
              <a:rPr lang="en-US" sz="1700">
                <a:latin typeface="Times" pitchFamily="18" charset="0"/>
              </a:rPr>
              <a:t> </a:t>
            </a:r>
            <a:r>
              <a:rPr lang="en-US" sz="1700" u="sng">
                <a:latin typeface="Times" pitchFamily="18" charset="0"/>
              </a:rPr>
              <a:t>      </a:t>
            </a:r>
            <a:r>
              <a:rPr lang="en-US" sz="1700">
                <a:latin typeface="Times" pitchFamily="18" charset="0"/>
              </a:rPr>
              <a:t>Interface #1 </a:t>
            </a:r>
            <a:r>
              <a:rPr lang="en-US" sz="1700" u="sng">
                <a:latin typeface="Times" pitchFamily="18" charset="0"/>
              </a:rPr>
              <a:t>      </a:t>
            </a:r>
            <a:r>
              <a:rPr lang="en-US" sz="1700">
                <a:latin typeface="Times" pitchFamily="18" charset="0"/>
              </a:rPr>
              <a:t> Interface #2   </a:t>
            </a:r>
            <a:r>
              <a:rPr lang="en-US" sz="1700" u="sng">
                <a:latin typeface="Times" pitchFamily="18" charset="0"/>
              </a:rPr>
              <a:t>       </a:t>
            </a:r>
            <a:r>
              <a:rPr lang="en-US" sz="1700">
                <a:latin typeface="Times" pitchFamily="18" charset="0"/>
              </a:rPr>
              <a:t> Interface #3 </a:t>
            </a:r>
            <a:r>
              <a:rPr lang="en-US" sz="1700" u="sng">
                <a:latin typeface="Times" pitchFamily="18" charset="0"/>
              </a:rPr>
              <a:t>       </a:t>
            </a:r>
            <a:r>
              <a:rPr lang="en-US" sz="1700">
                <a:latin typeface="Times" pitchFamily="18" charset="0"/>
              </a:rPr>
              <a:t>Interface #4</a:t>
            </a:r>
          </a:p>
          <a:p>
            <a:pPr lvl="1">
              <a:lnSpc>
                <a:spcPct val="90000"/>
              </a:lnSpc>
              <a:tabLst>
                <a:tab pos="3657600" algn="l"/>
                <a:tab pos="3824288" algn="l"/>
                <a:tab pos="5148263" algn="l"/>
                <a:tab pos="5370513" algn="l"/>
              </a:tabLst>
            </a:pPr>
            <a:r>
              <a:rPr lang="en-US" sz="2200"/>
              <a:t>(in a real survey, describe the interfaces)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478DF8D-A668-4E08-AC83-B1EE2F15B023}" type="slidenum">
              <a:rPr lang="en-US" altLang="en-US"/>
              <a:pPr/>
              <a:t>11</a:t>
            </a:fld>
            <a:endParaRPr lang="en-US" altLang="en-US"/>
          </a:p>
        </p:txBody>
      </p:sp>
      <p:sp>
        <p:nvSpPr>
          <p:cNvPr id="419842" name="Rectangle 2"/>
          <p:cNvSpPr>
            <a:spLocks noGrp="1" noChangeArrowheads="1"/>
          </p:cNvSpPr>
          <p:nvPr>
            <p:ph type="title"/>
          </p:nvPr>
        </p:nvSpPr>
        <p:spPr/>
        <p:txBody>
          <a:bodyPr/>
          <a:lstStyle/>
          <a:p>
            <a:r>
              <a:rPr lang="en-US"/>
              <a:t>Survey example</a:t>
            </a:r>
          </a:p>
        </p:txBody>
      </p:sp>
      <p:pic>
        <p:nvPicPr>
          <p:cNvPr id="419844" name="Picture 4"/>
          <p:cNvPicPr>
            <a:picLocks noChangeAspect="1" noChangeArrowheads="1"/>
          </p:cNvPicPr>
          <p:nvPr/>
        </p:nvPicPr>
        <p:blipFill>
          <a:blip r:embed="rId3" cstate="print"/>
          <a:srcRect/>
          <a:stretch>
            <a:fillRect/>
          </a:stretch>
        </p:blipFill>
        <p:spPr bwMode="auto">
          <a:xfrm>
            <a:off x="317500" y="76200"/>
            <a:ext cx="4406900" cy="6477000"/>
          </a:xfrm>
          <a:prstGeom prst="rect">
            <a:avLst/>
          </a:prstGeom>
          <a:solidFill>
            <a:schemeClr val="bg1"/>
          </a:solidFill>
          <a:ln w="9525">
            <a:solidFill>
              <a:schemeClr val="tx1"/>
            </a:solidFill>
            <a:miter lim="800000"/>
            <a:headEnd/>
            <a:tailEnd/>
          </a:ln>
          <a:effectLst/>
        </p:spPr>
      </p:pic>
      <p:pic>
        <p:nvPicPr>
          <p:cNvPr id="419845" name="Picture 5"/>
          <p:cNvPicPr>
            <a:picLocks noChangeAspect="1" noChangeArrowheads="1"/>
          </p:cNvPicPr>
          <p:nvPr/>
        </p:nvPicPr>
        <p:blipFill>
          <a:blip r:embed="rId4" cstate="print"/>
          <a:srcRect/>
          <a:stretch>
            <a:fillRect/>
          </a:stretch>
        </p:blipFill>
        <p:spPr bwMode="auto">
          <a:xfrm>
            <a:off x="4700588" y="76200"/>
            <a:ext cx="4214812" cy="6489700"/>
          </a:xfrm>
          <a:prstGeom prst="rect">
            <a:avLst/>
          </a:prstGeom>
          <a:solidFill>
            <a:schemeClr val="bg1"/>
          </a:solid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963604C-CAC2-48E7-89BC-2DF1AC85E482}" type="slidenum">
              <a:rPr lang="en-US" altLang="en-US"/>
              <a:pPr/>
              <a:t>12</a:t>
            </a:fld>
            <a:endParaRPr lang="en-US" altLang="en-US"/>
          </a:p>
        </p:txBody>
      </p:sp>
      <p:sp>
        <p:nvSpPr>
          <p:cNvPr id="416770" name="Rectangle 2"/>
          <p:cNvSpPr>
            <a:spLocks noGrp="1" noChangeArrowheads="1"/>
          </p:cNvSpPr>
          <p:nvPr>
            <p:ph type="title"/>
          </p:nvPr>
        </p:nvSpPr>
        <p:spPr/>
        <p:txBody>
          <a:bodyPr/>
          <a:lstStyle/>
          <a:p>
            <a:r>
              <a:rPr lang="en-US"/>
              <a:t>Videotaping</a:t>
            </a:r>
          </a:p>
        </p:txBody>
      </p:sp>
      <p:sp>
        <p:nvSpPr>
          <p:cNvPr id="416771" name="Rectangle 3"/>
          <p:cNvSpPr>
            <a:spLocks noGrp="1" noChangeArrowheads="1"/>
          </p:cNvSpPr>
          <p:nvPr>
            <p:ph type="body" idx="1"/>
          </p:nvPr>
        </p:nvSpPr>
        <p:spPr>
          <a:xfrm>
            <a:off x="246063" y="1600200"/>
            <a:ext cx="8650287" cy="4532313"/>
          </a:xfrm>
        </p:spPr>
        <p:txBody>
          <a:bodyPr/>
          <a:lstStyle/>
          <a:p>
            <a:r>
              <a:rPr lang="en-US" sz="2600" dirty="0"/>
              <a:t>Often useful for measuring after the </a:t>
            </a:r>
            <a:r>
              <a:rPr lang="en-US" sz="2600" dirty="0" smtClean="0"/>
              <a:t>evaluation</a:t>
            </a:r>
            <a:endParaRPr lang="en-US" sz="2600" dirty="0"/>
          </a:p>
          <a:p>
            <a:pPr lvl="1"/>
            <a:r>
              <a:rPr lang="en-US" sz="2200" dirty="0"/>
              <a:t>But very slow to analyze and transcribe</a:t>
            </a:r>
          </a:p>
          <a:p>
            <a:r>
              <a:rPr lang="en-US" sz="2600" dirty="0"/>
              <a:t>Useful for demonstrating problems to developers, management</a:t>
            </a:r>
          </a:p>
          <a:p>
            <a:pPr lvl="1"/>
            <a:r>
              <a:rPr lang="en-US" sz="2200" dirty="0"/>
              <a:t>Compelling to see someone struggling</a:t>
            </a:r>
          </a:p>
          <a:p>
            <a:r>
              <a:rPr lang="en-US" sz="2600" dirty="0"/>
              <a:t>Facilitate Impact analysis</a:t>
            </a:r>
          </a:p>
          <a:p>
            <a:pPr lvl="1"/>
            <a:r>
              <a:rPr lang="en-US" sz="2200" dirty="0"/>
              <a:t>Which problems will be most important to fix?</a:t>
            </a:r>
          </a:p>
          <a:p>
            <a:pPr lvl="1"/>
            <a:r>
              <a:rPr lang="en-US" sz="2200" dirty="0"/>
              <a:t>How many users and how much time wasted on each problem</a:t>
            </a:r>
          </a:p>
          <a:p>
            <a:r>
              <a:rPr lang="en-US" sz="2600" dirty="0"/>
              <a:t>But careful </a:t>
            </a:r>
            <a:r>
              <a:rPr lang="en-US" sz="2600" dirty="0" err="1"/>
              <a:t>notetaking</a:t>
            </a:r>
            <a:r>
              <a:rPr lang="en-US" sz="2600" dirty="0"/>
              <a:t> will often suffice when usability problems are noticed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6379B84-8FC8-4D12-A057-45E81AEFB504}" type="slidenum">
              <a:rPr lang="en-US" altLang="en-US"/>
              <a:pPr/>
              <a:t>13</a:t>
            </a:fld>
            <a:endParaRPr lang="en-US" altLang="en-US"/>
          </a:p>
        </p:txBody>
      </p:sp>
      <p:sp>
        <p:nvSpPr>
          <p:cNvPr id="412674" name="Rectangle 2"/>
          <p:cNvSpPr>
            <a:spLocks noGrp="1" noChangeArrowheads="1"/>
          </p:cNvSpPr>
          <p:nvPr>
            <p:ph type="title"/>
          </p:nvPr>
        </p:nvSpPr>
        <p:spPr/>
        <p:txBody>
          <a:bodyPr/>
          <a:lstStyle/>
          <a:p>
            <a:r>
              <a:rPr lang="en-US"/>
              <a:t>“Think Aloud” Protocols</a:t>
            </a:r>
          </a:p>
        </p:txBody>
      </p:sp>
      <p:sp>
        <p:nvSpPr>
          <p:cNvPr id="412675" name="Rectangle 3"/>
          <p:cNvSpPr>
            <a:spLocks noGrp="1" noChangeArrowheads="1"/>
          </p:cNvSpPr>
          <p:nvPr>
            <p:ph type="body" idx="1"/>
          </p:nvPr>
        </p:nvSpPr>
        <p:spPr/>
        <p:txBody>
          <a:bodyPr/>
          <a:lstStyle/>
          <a:p>
            <a:r>
              <a:rPr lang="en-US" sz="2100" dirty="0"/>
              <a:t>“Single most valuable usability engineering method”</a:t>
            </a:r>
          </a:p>
          <a:p>
            <a:r>
              <a:rPr lang="en-US" sz="2100" dirty="0"/>
              <a:t>Get user to continuously verbalize their thoughts</a:t>
            </a:r>
          </a:p>
          <a:p>
            <a:r>
              <a:rPr lang="en-US" sz="2100" dirty="0"/>
              <a:t>Find out </a:t>
            </a:r>
            <a:r>
              <a:rPr lang="en-US" sz="2100" i="1" dirty="0">
                <a:solidFill>
                  <a:schemeClr val="accent2"/>
                </a:solidFill>
              </a:rPr>
              <a:t>why</a:t>
            </a:r>
            <a:r>
              <a:rPr lang="en-US" sz="2100" dirty="0"/>
              <a:t> user does things</a:t>
            </a:r>
          </a:p>
          <a:p>
            <a:pPr lvl="1"/>
            <a:r>
              <a:rPr lang="en-US" sz="2000" dirty="0"/>
              <a:t>What thought would happen, why stuck, frustrated, etc.</a:t>
            </a:r>
          </a:p>
          <a:p>
            <a:r>
              <a:rPr lang="en-US" sz="2100" dirty="0"/>
              <a:t>Encourage users to expand on whatever interesting</a:t>
            </a:r>
          </a:p>
          <a:p>
            <a:r>
              <a:rPr lang="en-US" sz="2100" dirty="0"/>
              <a:t>But interferes with timings</a:t>
            </a:r>
          </a:p>
          <a:p>
            <a:r>
              <a:rPr lang="en-US" sz="2100" dirty="0"/>
              <a:t>May need to “coach” user to keep talking</a:t>
            </a:r>
          </a:p>
          <a:p>
            <a:pPr lvl="1"/>
            <a:r>
              <a:rPr lang="en-US" sz="2000" dirty="0"/>
              <a:t>Unnatural to describe what thinking</a:t>
            </a:r>
          </a:p>
          <a:p>
            <a:pPr lvl="1"/>
            <a:r>
              <a:rPr lang="en-US" sz="2000" dirty="0"/>
              <a:t>Ask general questions: “What did you expect”, “What are you thinking now”</a:t>
            </a:r>
          </a:p>
          <a:p>
            <a:pPr lvl="2"/>
            <a:r>
              <a:rPr lang="en-US" sz="1800" dirty="0"/>
              <a:t>Not: “What do you think that button is for”, “Why didn’t you click here”</a:t>
            </a:r>
          </a:p>
          <a:p>
            <a:pPr lvl="2"/>
            <a:r>
              <a:rPr lang="en-US" sz="1800" dirty="0"/>
              <a:t>Will “give away” the answer or bias the user</a:t>
            </a:r>
          </a:p>
          <a:p>
            <a:r>
              <a:rPr lang="en-US" sz="2100" dirty="0"/>
              <a:t>Alternative: have two </a:t>
            </a:r>
            <a:r>
              <a:rPr lang="en-US" sz="2100" dirty="0" smtClean="0"/>
              <a:t>users </a:t>
            </a:r>
            <a:r>
              <a:rPr lang="en-US" sz="2100" dirty="0"/>
              <a:t>and encourage discussion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CC94BA-3F14-4781-85AD-05F5C5C5A2B1}" type="slidenum">
              <a:rPr lang="en-US" altLang="en-US"/>
              <a:pPr/>
              <a:t>14</a:t>
            </a:fld>
            <a:endParaRPr lang="en-US" altLang="en-US"/>
          </a:p>
        </p:txBody>
      </p:sp>
      <p:sp>
        <p:nvSpPr>
          <p:cNvPr id="399362" name="Rectangle 2"/>
          <p:cNvSpPr>
            <a:spLocks noGrp="1" noChangeArrowheads="1"/>
          </p:cNvSpPr>
          <p:nvPr>
            <p:ph type="title"/>
          </p:nvPr>
        </p:nvSpPr>
        <p:spPr/>
        <p:txBody>
          <a:bodyPr/>
          <a:lstStyle/>
          <a:p>
            <a:r>
              <a:rPr lang="en-US"/>
              <a:t>Getting Users</a:t>
            </a:r>
          </a:p>
        </p:txBody>
      </p:sp>
      <p:sp>
        <p:nvSpPr>
          <p:cNvPr id="399363" name="Rectangle 3"/>
          <p:cNvSpPr>
            <a:spLocks noGrp="1" noChangeArrowheads="1"/>
          </p:cNvSpPr>
          <p:nvPr>
            <p:ph type="body" idx="1"/>
          </p:nvPr>
        </p:nvSpPr>
        <p:spPr/>
        <p:txBody>
          <a:bodyPr/>
          <a:lstStyle/>
          <a:p>
            <a:r>
              <a:rPr lang="en-US" sz="2600" dirty="0"/>
              <a:t>Should be representative</a:t>
            </a:r>
          </a:p>
          <a:p>
            <a:r>
              <a:rPr lang="en-US" sz="2600" dirty="0"/>
              <a:t>If multiple groups of users</a:t>
            </a:r>
          </a:p>
          <a:p>
            <a:pPr lvl="1"/>
            <a:r>
              <a:rPr lang="en-US" sz="2200" dirty="0"/>
              <a:t>Representatives of each group, if possible</a:t>
            </a:r>
          </a:p>
          <a:p>
            <a:r>
              <a:rPr lang="en-US" sz="2600" dirty="0"/>
              <a:t>Issues:</a:t>
            </a:r>
          </a:p>
          <a:p>
            <a:pPr lvl="1"/>
            <a:r>
              <a:rPr lang="en-US" sz="2200" dirty="0"/>
              <a:t>Managers will pick most </a:t>
            </a:r>
            <a:r>
              <a:rPr lang="en-US" sz="2200" i="1" dirty="0"/>
              <a:t>able</a:t>
            </a:r>
            <a:r>
              <a:rPr lang="en-US" sz="2200" dirty="0"/>
              <a:t> people </a:t>
            </a:r>
            <a:r>
              <a:rPr lang="en-US" sz="2200" dirty="0" smtClean="0"/>
              <a:t>as participants</a:t>
            </a:r>
            <a:endParaRPr lang="en-US" sz="2200" dirty="0"/>
          </a:p>
          <a:p>
            <a:pPr lvl="1"/>
            <a:r>
              <a:rPr lang="en-US" sz="2200" dirty="0"/>
              <a:t>Getting users who are specialists</a:t>
            </a:r>
          </a:p>
          <a:p>
            <a:pPr lvl="2"/>
            <a:r>
              <a:rPr lang="en-US" sz="2100" dirty="0"/>
              <a:t>E.g., doctors, dental assistants</a:t>
            </a:r>
          </a:p>
          <a:p>
            <a:pPr lvl="2"/>
            <a:r>
              <a:rPr lang="en-US" sz="2100" dirty="0"/>
              <a:t>Maybe can get students, retirees</a:t>
            </a:r>
          </a:p>
          <a:p>
            <a:pPr lvl="1"/>
            <a:r>
              <a:rPr lang="en-US" sz="2200" dirty="0"/>
              <a:t>Paying users</a:t>
            </a:r>
          </a:p>
          <a:p>
            <a:r>
              <a:rPr lang="en-US" sz="2600" dirty="0"/>
              <a:t>Novices vs. experts</a:t>
            </a:r>
          </a:p>
          <a:p>
            <a:pPr lvl="1"/>
            <a:r>
              <a:rPr lang="en-US" sz="2200" dirty="0"/>
              <a:t>Very different behaviors, performance, etc.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D53DB00-8AD0-49D9-92F4-C53B0F48A94A}" type="slidenum">
              <a:rPr lang="en-US" altLang="en-US"/>
              <a:pPr/>
              <a:t>15</a:t>
            </a:fld>
            <a:endParaRPr lang="en-US" altLang="en-US"/>
          </a:p>
        </p:txBody>
      </p:sp>
      <p:sp>
        <p:nvSpPr>
          <p:cNvPr id="429058" name="Rectangle 2"/>
          <p:cNvSpPr>
            <a:spLocks noGrp="1" noChangeArrowheads="1"/>
          </p:cNvSpPr>
          <p:nvPr>
            <p:ph type="title"/>
          </p:nvPr>
        </p:nvSpPr>
        <p:spPr/>
        <p:txBody>
          <a:bodyPr/>
          <a:lstStyle/>
          <a:p>
            <a:r>
              <a:rPr lang="en-US" dirty="0"/>
              <a:t>Number of </a:t>
            </a:r>
            <a:r>
              <a:rPr lang="en-US" dirty="0" smtClean="0"/>
              <a:t>participants</a:t>
            </a:r>
            <a:endParaRPr lang="en-US" dirty="0"/>
          </a:p>
        </p:txBody>
      </p:sp>
      <p:sp>
        <p:nvSpPr>
          <p:cNvPr id="429059" name="Rectangle 3"/>
          <p:cNvSpPr>
            <a:spLocks noGrp="1" noChangeArrowheads="1"/>
          </p:cNvSpPr>
          <p:nvPr>
            <p:ph type="body" idx="1"/>
          </p:nvPr>
        </p:nvSpPr>
        <p:spPr/>
        <p:txBody>
          <a:bodyPr/>
          <a:lstStyle/>
          <a:p>
            <a:r>
              <a:rPr lang="en-US" sz="2600" dirty="0"/>
              <a:t>About 10 for statistical </a:t>
            </a:r>
            <a:r>
              <a:rPr lang="en-US" sz="2600" dirty="0" smtClean="0"/>
              <a:t>studies</a:t>
            </a:r>
            <a:endParaRPr lang="en-US" sz="2600" dirty="0"/>
          </a:p>
          <a:p>
            <a:r>
              <a:rPr lang="en-US" sz="2600" dirty="0"/>
              <a:t>As few as 5 for </a:t>
            </a:r>
            <a:r>
              <a:rPr lang="en-US" sz="2600" dirty="0" smtClean="0"/>
              <a:t>usability evaluation</a:t>
            </a:r>
            <a:endParaRPr lang="en-US" sz="2600" dirty="0"/>
          </a:p>
          <a:p>
            <a:pPr lvl="1"/>
            <a:r>
              <a:rPr lang="en-US" sz="2200" dirty="0"/>
              <a:t>Can update after each user to correct problems</a:t>
            </a:r>
          </a:p>
          <a:p>
            <a:pPr lvl="2"/>
            <a:r>
              <a:rPr lang="en-US" sz="2100" dirty="0"/>
              <a:t>But can be misled by “spurious behavior” of a single person</a:t>
            </a:r>
          </a:p>
          <a:p>
            <a:pPr lvl="3"/>
            <a:r>
              <a:rPr lang="en-US" sz="1800" dirty="0"/>
              <a:t>Accidents or just not representative</a:t>
            </a:r>
          </a:p>
          <a:p>
            <a:pPr lvl="1"/>
            <a:r>
              <a:rPr lang="en-US" sz="2200" dirty="0"/>
              <a:t>Five users cannot</a:t>
            </a:r>
            <a:br>
              <a:rPr lang="en-US" sz="2200" dirty="0"/>
            </a:br>
            <a:r>
              <a:rPr lang="en-US" sz="2200" dirty="0" smtClean="0"/>
              <a:t>evaluate </a:t>
            </a:r>
            <a:r>
              <a:rPr lang="en-US" sz="2200" i="1" dirty="0" smtClean="0"/>
              <a:t>all </a:t>
            </a:r>
            <a:r>
              <a:rPr lang="en-US" sz="2200" dirty="0"/>
              <a:t>of a system</a:t>
            </a:r>
          </a:p>
        </p:txBody>
      </p:sp>
      <p:pic>
        <p:nvPicPr>
          <p:cNvPr id="429060" name="Picture 4" descr="20000319_problemfindingcurve"/>
          <p:cNvPicPr>
            <a:picLocks noChangeAspect="1" noChangeArrowheads="1"/>
          </p:cNvPicPr>
          <p:nvPr/>
        </p:nvPicPr>
        <p:blipFill>
          <a:blip r:embed="rId3" cstate="print"/>
          <a:srcRect/>
          <a:stretch>
            <a:fillRect/>
          </a:stretch>
        </p:blipFill>
        <p:spPr bwMode="auto">
          <a:xfrm>
            <a:off x="4343400" y="3886200"/>
            <a:ext cx="4775200" cy="2852738"/>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46E010A-6627-4AD8-9A39-B32345F51194}" type="slidenum">
              <a:rPr lang="en-US" altLang="en-US"/>
              <a:pPr/>
              <a:t>16</a:t>
            </a:fld>
            <a:endParaRPr lang="en-US" altLang="en-US"/>
          </a:p>
        </p:txBody>
      </p:sp>
      <p:sp>
        <p:nvSpPr>
          <p:cNvPr id="406530" name="Rectangle 2"/>
          <p:cNvSpPr>
            <a:spLocks noGrp="1" noChangeArrowheads="1"/>
          </p:cNvSpPr>
          <p:nvPr>
            <p:ph type="title"/>
          </p:nvPr>
        </p:nvSpPr>
        <p:spPr/>
        <p:txBody>
          <a:bodyPr/>
          <a:lstStyle/>
          <a:p>
            <a:r>
              <a:rPr lang="en-US" sz="3500"/>
              <a:t>Ethical Considerations</a:t>
            </a:r>
          </a:p>
        </p:txBody>
      </p:sp>
      <p:sp>
        <p:nvSpPr>
          <p:cNvPr id="406531" name="Rectangle 3"/>
          <p:cNvSpPr>
            <a:spLocks noGrp="1" noChangeArrowheads="1"/>
          </p:cNvSpPr>
          <p:nvPr>
            <p:ph type="body" idx="1"/>
          </p:nvPr>
        </p:nvSpPr>
        <p:spPr>
          <a:xfrm>
            <a:off x="457200" y="1524000"/>
            <a:ext cx="8686800" cy="4953000"/>
          </a:xfrm>
        </p:spPr>
        <p:txBody>
          <a:bodyPr/>
          <a:lstStyle/>
          <a:p>
            <a:pPr>
              <a:lnSpc>
                <a:spcPct val="90000"/>
              </a:lnSpc>
            </a:pPr>
            <a:r>
              <a:rPr lang="en-US" sz="2600" dirty="0"/>
              <a:t>No harm to the users</a:t>
            </a:r>
          </a:p>
          <a:p>
            <a:pPr>
              <a:lnSpc>
                <a:spcPct val="90000"/>
              </a:lnSpc>
            </a:pPr>
            <a:r>
              <a:rPr lang="en-US" sz="2600" dirty="0"/>
              <a:t>Emotional distress</a:t>
            </a:r>
          </a:p>
          <a:p>
            <a:pPr lvl="1">
              <a:lnSpc>
                <a:spcPct val="90000"/>
              </a:lnSpc>
            </a:pPr>
            <a:r>
              <a:rPr lang="en-US" sz="2200" dirty="0"/>
              <a:t>Highly trained people especially concerned about looking foolish</a:t>
            </a:r>
          </a:p>
          <a:p>
            <a:pPr>
              <a:lnSpc>
                <a:spcPct val="90000"/>
              </a:lnSpc>
            </a:pPr>
            <a:r>
              <a:rPr lang="en-US" sz="2600" dirty="0"/>
              <a:t>Emphasize system being </a:t>
            </a:r>
            <a:r>
              <a:rPr lang="en-US" sz="2600" dirty="0" smtClean="0"/>
              <a:t>evaluated, </a:t>
            </a:r>
            <a:r>
              <a:rPr lang="en-US" sz="2600" dirty="0"/>
              <a:t>not </a:t>
            </a:r>
            <a:r>
              <a:rPr lang="en-US" sz="2600" dirty="0" smtClean="0"/>
              <a:t>user</a:t>
            </a:r>
          </a:p>
          <a:p>
            <a:pPr>
              <a:lnSpc>
                <a:spcPct val="90000"/>
              </a:lnSpc>
            </a:pPr>
            <a:r>
              <a:rPr lang="en-US" sz="2600" dirty="0" smtClean="0"/>
              <a:t>Results </a:t>
            </a:r>
            <a:r>
              <a:rPr lang="en-US" sz="2600" dirty="0"/>
              <a:t>of </a:t>
            </a:r>
            <a:r>
              <a:rPr lang="en-US" sz="2600" dirty="0" smtClean="0"/>
              <a:t>evaluation and </a:t>
            </a:r>
            <a:r>
              <a:rPr lang="en-US" sz="2600" dirty="0"/>
              <a:t>users’ identities kept confidential</a:t>
            </a:r>
          </a:p>
          <a:p>
            <a:pPr>
              <a:lnSpc>
                <a:spcPct val="90000"/>
              </a:lnSpc>
            </a:pPr>
            <a:r>
              <a:rPr lang="en-US" sz="2600" dirty="0"/>
              <a:t>Stop </a:t>
            </a:r>
            <a:r>
              <a:rPr lang="en-US" sz="2600" dirty="0" smtClean="0"/>
              <a:t>evaluation if </a:t>
            </a:r>
            <a:r>
              <a:rPr lang="en-US" sz="2600" dirty="0"/>
              <a:t>user is too upset</a:t>
            </a:r>
          </a:p>
          <a:p>
            <a:pPr>
              <a:lnSpc>
                <a:spcPct val="90000"/>
              </a:lnSpc>
            </a:pPr>
            <a:r>
              <a:rPr lang="en-US" sz="2600" dirty="0"/>
              <a:t>At end, ask for comments, explain any deceptions, thank the participants</a:t>
            </a:r>
          </a:p>
          <a:p>
            <a:pPr>
              <a:lnSpc>
                <a:spcPct val="90000"/>
              </a:lnSpc>
            </a:pPr>
            <a:r>
              <a:rPr lang="en-US" sz="2600" dirty="0"/>
              <a:t>At universities, have “Institutional Review Board” (IRB)</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E63CF19-3F27-4D87-8D60-523318BC9AA1}" type="slidenum">
              <a:rPr lang="en-US" altLang="en-US"/>
              <a:pPr/>
              <a:t>17</a:t>
            </a:fld>
            <a:endParaRPr lang="en-US" altLang="en-US"/>
          </a:p>
        </p:txBody>
      </p:sp>
      <p:sp>
        <p:nvSpPr>
          <p:cNvPr id="524294" name="Rectangle 6"/>
          <p:cNvSpPr>
            <a:spLocks noGrp="1" noChangeArrowheads="1"/>
          </p:cNvSpPr>
          <p:nvPr>
            <p:ph type="title"/>
          </p:nvPr>
        </p:nvSpPr>
        <p:spPr/>
        <p:txBody>
          <a:bodyPr/>
          <a:lstStyle/>
          <a:p>
            <a:r>
              <a:rPr lang="en-US"/>
              <a:t>Milgram Psychology Experiments</a:t>
            </a:r>
          </a:p>
        </p:txBody>
      </p:sp>
      <p:sp>
        <p:nvSpPr>
          <p:cNvPr id="524295" name="Rectangle 7"/>
          <p:cNvSpPr>
            <a:spLocks noGrp="1" noChangeArrowheads="1"/>
          </p:cNvSpPr>
          <p:nvPr>
            <p:ph type="body" idx="1"/>
          </p:nvPr>
        </p:nvSpPr>
        <p:spPr>
          <a:xfrm>
            <a:off x="228600" y="1641475"/>
            <a:ext cx="5638800" cy="4759325"/>
          </a:xfrm>
        </p:spPr>
        <p:txBody>
          <a:bodyPr/>
          <a:lstStyle/>
          <a:p>
            <a:pPr>
              <a:lnSpc>
                <a:spcPct val="90000"/>
              </a:lnSpc>
            </a:pPr>
            <a:r>
              <a:rPr lang="en-US" sz="2600" dirty="0"/>
              <a:t>Stanley </a:t>
            </a:r>
            <a:r>
              <a:rPr lang="en-US" sz="2600" dirty="0" err="1"/>
              <a:t>Milgram</a:t>
            </a:r>
            <a:r>
              <a:rPr lang="en-US" sz="2600" dirty="0"/>
              <a:t> 1961-1962</a:t>
            </a:r>
          </a:p>
          <a:p>
            <a:pPr lvl="1">
              <a:lnSpc>
                <a:spcPct val="90000"/>
              </a:lnSpc>
            </a:pPr>
            <a:r>
              <a:rPr lang="en-US" sz="2200" dirty="0"/>
              <a:t>Subject (“teacher” T) told by experimenter (E) to shock another person ("Learner" L, an actor) if L gets answers wrong</a:t>
            </a:r>
          </a:p>
          <a:p>
            <a:pPr lvl="1">
              <a:lnSpc>
                <a:spcPct val="90000"/>
              </a:lnSpc>
            </a:pPr>
            <a:r>
              <a:rPr lang="en-US" sz="2200" dirty="0"/>
              <a:t>&gt; 65% of subjects were willing to give apparently harmful electric shocks – up to 450 volts – to a pitifully protesting victim</a:t>
            </a:r>
          </a:p>
          <a:p>
            <a:pPr>
              <a:lnSpc>
                <a:spcPct val="90000"/>
              </a:lnSpc>
            </a:pPr>
            <a:r>
              <a:rPr lang="en-US" sz="2600" dirty="0"/>
              <a:t>Study created emotional distress </a:t>
            </a:r>
          </a:p>
          <a:p>
            <a:pPr lvl="1">
              <a:lnSpc>
                <a:spcPct val="90000"/>
              </a:lnSpc>
            </a:pPr>
            <a:r>
              <a:rPr lang="en-US" sz="2200" dirty="0"/>
              <a:t>Some subjects needed significant counseling afterward</a:t>
            </a:r>
          </a:p>
          <a:p>
            <a:pPr>
              <a:lnSpc>
                <a:spcPct val="90000"/>
              </a:lnSpc>
            </a:pPr>
            <a:r>
              <a:rPr lang="en-US" sz="2600" dirty="0"/>
              <a:t>http://www.stanleymilgram.com/</a:t>
            </a:r>
          </a:p>
        </p:txBody>
      </p:sp>
      <p:sp>
        <p:nvSpPr>
          <p:cNvPr id="524293" name="Text Box 5"/>
          <p:cNvSpPr txBox="1">
            <a:spLocks noChangeArrowheads="1"/>
          </p:cNvSpPr>
          <p:nvPr/>
        </p:nvSpPr>
        <p:spPr bwMode="auto">
          <a:xfrm>
            <a:off x="6172200" y="5715000"/>
            <a:ext cx="2667000" cy="396875"/>
          </a:xfrm>
          <a:prstGeom prst="rect">
            <a:avLst/>
          </a:prstGeom>
          <a:noFill/>
          <a:ln w="9525">
            <a:noFill/>
            <a:miter lim="800000"/>
            <a:headEnd/>
            <a:tailEnd/>
          </a:ln>
          <a:effectLst/>
        </p:spPr>
        <p:txBody>
          <a:bodyPr>
            <a:spAutoFit/>
          </a:bodyPr>
          <a:lstStyle/>
          <a:p>
            <a:pPr eaLnBrk="0" hangingPunct="0">
              <a:spcBef>
                <a:spcPct val="50000"/>
              </a:spcBef>
            </a:pPr>
            <a:r>
              <a:rPr kumimoji="1" lang="en-US" sz="2000">
                <a:latin typeface="Times New Roman" pitchFamily="18" charset="0"/>
              </a:rPr>
              <a:t>Image from Wikipedia</a:t>
            </a:r>
            <a:endParaRPr kumimoji="1" lang="en-US" sz="2400">
              <a:latin typeface="Times New Roman" pitchFamily="18" charset="0"/>
            </a:endParaRPr>
          </a:p>
        </p:txBody>
      </p:sp>
      <p:pic>
        <p:nvPicPr>
          <p:cNvPr id="524297" name="Picture 9" descr="Milgram_Experiment_v2"/>
          <p:cNvPicPr>
            <a:picLocks noChangeAspect="1" noChangeArrowheads="1"/>
          </p:cNvPicPr>
          <p:nvPr/>
        </p:nvPicPr>
        <p:blipFill>
          <a:blip r:embed="rId3" cstate="print"/>
          <a:srcRect/>
          <a:stretch>
            <a:fillRect/>
          </a:stretch>
        </p:blipFill>
        <p:spPr bwMode="auto">
          <a:xfrm>
            <a:off x="5791200" y="1371600"/>
            <a:ext cx="3063875" cy="3886200"/>
          </a:xfrm>
          <a:prstGeom prst="rect">
            <a:avLst/>
          </a:prstGeom>
          <a:noFill/>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CC1A984-C792-4C8C-93B7-4547449A8AA9}" type="slidenum">
              <a:rPr lang="en-US" altLang="en-US"/>
              <a:pPr/>
              <a:t>18</a:t>
            </a:fld>
            <a:endParaRPr lang="en-US" altLang="en-US"/>
          </a:p>
        </p:txBody>
      </p:sp>
      <p:sp>
        <p:nvSpPr>
          <p:cNvPr id="462852" name="Rectangle 4"/>
          <p:cNvSpPr>
            <a:spLocks noGrp="1" noChangeArrowheads="1"/>
          </p:cNvSpPr>
          <p:nvPr>
            <p:ph type="title"/>
          </p:nvPr>
        </p:nvSpPr>
        <p:spPr/>
        <p:txBody>
          <a:bodyPr/>
          <a:lstStyle/>
          <a:p>
            <a:r>
              <a:rPr lang="en-US" dirty="0"/>
              <a:t>Prepare for the </a:t>
            </a:r>
            <a:r>
              <a:rPr lang="en-US" dirty="0" smtClean="0"/>
              <a:t>Evaluation</a:t>
            </a:r>
            <a:endParaRPr lang="en-US" dirty="0"/>
          </a:p>
        </p:txBody>
      </p:sp>
      <p:sp>
        <p:nvSpPr>
          <p:cNvPr id="462853" name="Rectangle 5"/>
          <p:cNvSpPr>
            <a:spLocks noGrp="1" noChangeArrowheads="1"/>
          </p:cNvSpPr>
          <p:nvPr>
            <p:ph type="body" idx="1"/>
          </p:nvPr>
        </p:nvSpPr>
        <p:spPr/>
        <p:txBody>
          <a:bodyPr/>
          <a:lstStyle/>
          <a:p>
            <a:r>
              <a:rPr lang="en-US" dirty="0"/>
              <a:t>Set up realistic situation</a:t>
            </a:r>
          </a:p>
          <a:p>
            <a:r>
              <a:rPr lang="en-US" dirty="0"/>
              <a:t>Write up task </a:t>
            </a:r>
            <a:r>
              <a:rPr lang="en-US" dirty="0" smtClean="0"/>
              <a:t>scenarios</a:t>
            </a:r>
          </a:p>
          <a:p>
            <a:r>
              <a:rPr lang="en-US" dirty="0" smtClean="0"/>
              <a:t>Write detailed script of what you will say</a:t>
            </a:r>
            <a:endParaRPr lang="en-US" dirty="0"/>
          </a:p>
          <a:p>
            <a:r>
              <a:rPr lang="en-US" dirty="0"/>
              <a:t>PRACTICE</a:t>
            </a:r>
          </a:p>
          <a:p>
            <a:r>
              <a:rPr lang="en-US" dirty="0"/>
              <a:t>Recruit users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7B0A775-3A80-4DEB-B065-1A82F2B2EF27}" type="slidenum">
              <a:rPr lang="en-US" altLang="en-US"/>
              <a:pPr/>
              <a:t>19</a:t>
            </a:fld>
            <a:endParaRPr lang="en-US" altLang="en-US"/>
          </a:p>
        </p:txBody>
      </p:sp>
      <p:sp>
        <p:nvSpPr>
          <p:cNvPr id="405506" name="Rectangle 2"/>
          <p:cNvSpPr>
            <a:spLocks noGrp="1" noChangeArrowheads="1"/>
          </p:cNvSpPr>
          <p:nvPr>
            <p:ph type="title"/>
          </p:nvPr>
        </p:nvSpPr>
        <p:spPr/>
        <p:txBody>
          <a:bodyPr/>
          <a:lstStyle/>
          <a:p>
            <a:r>
              <a:rPr lang="en-US" sz="3500"/>
              <a:t>Who runs the experiment?</a:t>
            </a:r>
          </a:p>
        </p:txBody>
      </p:sp>
      <p:sp>
        <p:nvSpPr>
          <p:cNvPr id="405507" name="Rectangle 3"/>
          <p:cNvSpPr>
            <a:spLocks noGrp="1" noChangeArrowheads="1"/>
          </p:cNvSpPr>
          <p:nvPr>
            <p:ph type="body" idx="1"/>
          </p:nvPr>
        </p:nvSpPr>
        <p:spPr>
          <a:xfrm>
            <a:off x="76200" y="1447800"/>
            <a:ext cx="8229600" cy="4411663"/>
          </a:xfrm>
        </p:spPr>
        <p:txBody>
          <a:bodyPr/>
          <a:lstStyle/>
          <a:p>
            <a:r>
              <a:rPr lang="en-US" sz="2600"/>
              <a:t>Trained usability engineers know how to run a valid study</a:t>
            </a:r>
          </a:p>
          <a:p>
            <a:pPr lvl="1"/>
            <a:r>
              <a:rPr lang="en-US" sz="2200"/>
              <a:t>Called “facilitators”</a:t>
            </a:r>
          </a:p>
          <a:p>
            <a:pPr lvl="1"/>
            <a:r>
              <a:rPr lang="en-US" sz="2200"/>
              <a:t>Good methodology is important</a:t>
            </a:r>
          </a:p>
          <a:p>
            <a:pPr lvl="2"/>
            <a:r>
              <a:rPr lang="en-US" sz="2100"/>
              <a:t>2-3 vs. 5-6 of 8 usability problems found</a:t>
            </a:r>
          </a:p>
          <a:p>
            <a:r>
              <a:rPr lang="en-US" sz="2600"/>
              <a:t>But useful for developers &amp; designers to watch</a:t>
            </a:r>
          </a:p>
          <a:p>
            <a:pPr lvl="1"/>
            <a:r>
              <a:rPr lang="en-US" sz="2200"/>
              <a:t>Available if system crashes or user gets</a:t>
            </a:r>
            <a:br>
              <a:rPr lang="en-US" sz="2200"/>
            </a:br>
            <a:r>
              <a:rPr lang="en-US" sz="2200"/>
              <a:t>completely stuck</a:t>
            </a:r>
          </a:p>
          <a:p>
            <a:pPr lvl="1"/>
            <a:r>
              <a:rPr lang="en-US" sz="2200"/>
              <a:t>But have to keep them from interfering</a:t>
            </a:r>
          </a:p>
          <a:p>
            <a:pPr lvl="2"/>
            <a:r>
              <a:rPr lang="en-US" sz="2100"/>
              <a:t>Randy Pausch’s strategy</a:t>
            </a:r>
          </a:p>
          <a:p>
            <a:pPr lvl="1"/>
            <a:r>
              <a:rPr lang="en-US" sz="2200"/>
              <a:t>Having at least one observer (notetaker)</a:t>
            </a:r>
            <a:br>
              <a:rPr lang="en-US" sz="2200"/>
            </a:br>
            <a:r>
              <a:rPr lang="en-US" sz="2200"/>
              <a:t>is useful</a:t>
            </a:r>
          </a:p>
          <a:p>
            <a:r>
              <a:rPr lang="en-US" sz="2600"/>
              <a:t>Common error: don’t help too early!</a:t>
            </a:r>
          </a:p>
        </p:txBody>
      </p:sp>
      <p:pic>
        <p:nvPicPr>
          <p:cNvPr id="405508" name="Picture 4" descr="userTestingSittingOnHands"/>
          <p:cNvPicPr>
            <a:picLocks noChangeAspect="1" noChangeArrowheads="1"/>
          </p:cNvPicPr>
          <p:nvPr/>
        </p:nvPicPr>
        <p:blipFill>
          <a:blip r:embed="rId3" cstate="print"/>
          <a:srcRect l="14285" t="3625" r="4762"/>
          <a:stretch>
            <a:fillRect/>
          </a:stretch>
        </p:blipFill>
        <p:spPr bwMode="auto">
          <a:xfrm>
            <a:off x="5867400" y="3962400"/>
            <a:ext cx="3276600" cy="2562225"/>
          </a:xfrm>
          <a:prstGeom prst="rect">
            <a:avLst/>
          </a:prstGeom>
          <a:noFill/>
        </p:spPr>
      </p:pic>
      <p:sp>
        <p:nvSpPr>
          <p:cNvPr id="405509" name="Oval 5"/>
          <p:cNvSpPr>
            <a:spLocks noChangeArrowheads="1"/>
          </p:cNvSpPr>
          <p:nvPr/>
        </p:nvSpPr>
        <p:spPr bwMode="auto">
          <a:xfrm>
            <a:off x="7467600" y="5867400"/>
            <a:ext cx="990600" cy="762000"/>
          </a:xfrm>
          <a:prstGeom prst="ellipse">
            <a:avLst/>
          </a:prstGeom>
          <a:noFill/>
          <a:ln w="38100">
            <a:solidFill>
              <a:schemeClr val="accent2"/>
            </a:solidFill>
            <a:miter lim="800000"/>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05508"/>
                                        </p:tgtEl>
                                        <p:attrNameLst>
                                          <p:attrName>style.visibility</p:attrName>
                                        </p:attrNameLst>
                                      </p:cBhvr>
                                      <p:to>
                                        <p:strVal val="visible"/>
                                      </p:to>
                                    </p:set>
                                    <p:animEffect transition="in" filter="wipe(left)">
                                      <p:cBhvr>
                                        <p:cTn id="7" dur="500"/>
                                        <p:tgtEl>
                                          <p:spTgt spid="4055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05509"/>
                                        </p:tgtEl>
                                        <p:attrNameLst>
                                          <p:attrName>style.visibility</p:attrName>
                                        </p:attrNameLst>
                                      </p:cBhvr>
                                      <p:to>
                                        <p:strVal val="visible"/>
                                      </p:to>
                                    </p:set>
                                    <p:animEffect transition="in" filter="wipe(down)">
                                      <p:cBhvr>
                                        <p:cTn id="12" dur="500"/>
                                        <p:tgtEl>
                                          <p:spTgt spid="405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fld id="{365707D2-4887-4F75-9412-4CBB835B4549}" type="slidenum">
              <a:rPr lang="en-US" altLang="en-US"/>
              <a:pPr/>
              <a:t>2</a:t>
            </a:fld>
            <a:endParaRPr lang="en-US" altLang="en-US"/>
          </a:p>
        </p:txBody>
      </p:sp>
      <p:sp>
        <p:nvSpPr>
          <p:cNvPr id="392194" name="Rectangle 2"/>
          <p:cNvSpPr>
            <a:spLocks noGrp="1" noChangeArrowheads="1"/>
          </p:cNvSpPr>
          <p:nvPr>
            <p:ph type="title"/>
          </p:nvPr>
        </p:nvSpPr>
        <p:spPr>
          <a:xfrm>
            <a:off x="457200" y="122238"/>
            <a:ext cx="8153400" cy="1295400"/>
          </a:xfrm>
        </p:spPr>
        <p:txBody>
          <a:bodyPr/>
          <a:lstStyle/>
          <a:p>
            <a:r>
              <a:rPr lang="en-US" dirty="0"/>
              <a:t>Why Evaluate with User Studies?</a:t>
            </a:r>
          </a:p>
        </p:txBody>
      </p:sp>
      <p:sp>
        <p:nvSpPr>
          <p:cNvPr id="392195" name="Rectangle 3"/>
          <p:cNvSpPr>
            <a:spLocks noGrp="1" noChangeArrowheads="1"/>
          </p:cNvSpPr>
          <p:nvPr>
            <p:ph type="body" idx="1"/>
          </p:nvPr>
        </p:nvSpPr>
        <p:spPr>
          <a:xfrm>
            <a:off x="304800" y="1600200"/>
            <a:ext cx="8650288" cy="5257800"/>
          </a:xfrm>
        </p:spPr>
        <p:txBody>
          <a:bodyPr/>
          <a:lstStyle/>
          <a:p>
            <a:r>
              <a:rPr lang="en-US" dirty="0"/>
              <a:t>Following guidelines never sufficient for good </a:t>
            </a:r>
            <a:r>
              <a:rPr lang="en-US" dirty="0" smtClean="0"/>
              <a:t>UIs</a:t>
            </a:r>
            <a:endParaRPr lang="en-US" dirty="0"/>
          </a:p>
          <a:p>
            <a:r>
              <a:rPr lang="en-US" dirty="0" smtClean="0"/>
              <a:t>Need </a:t>
            </a:r>
            <a:r>
              <a:rPr lang="en-US" dirty="0"/>
              <a:t>both good </a:t>
            </a:r>
            <a:r>
              <a:rPr lang="en-US" dirty="0" smtClean="0"/>
              <a:t>design and </a:t>
            </a:r>
            <a:r>
              <a:rPr lang="en-US" dirty="0"/>
              <a:t>user studies</a:t>
            </a:r>
          </a:p>
          <a:p>
            <a:r>
              <a:rPr lang="en-US" dirty="0"/>
              <a:t>(Similar to users with CI</a:t>
            </a:r>
            <a:r>
              <a:rPr lang="en-US" dirty="0" smtClean="0"/>
              <a:t>)</a:t>
            </a:r>
          </a:p>
          <a:p>
            <a:r>
              <a:rPr lang="en-US" dirty="0" smtClean="0"/>
              <a:t>Note: </a:t>
            </a:r>
            <a:r>
              <a:rPr lang="en-US" strike="sngStrike" dirty="0" smtClean="0"/>
              <a:t>users</a:t>
            </a:r>
            <a:r>
              <a:rPr lang="en-US" dirty="0" smtClean="0"/>
              <a:t>, </a:t>
            </a:r>
            <a:r>
              <a:rPr lang="en-US" strike="sngStrike" dirty="0" smtClean="0"/>
              <a:t>subjects</a:t>
            </a:r>
            <a:r>
              <a:rPr lang="en-US" dirty="0" smtClean="0"/>
              <a:t> </a:t>
            </a:r>
            <a:r>
              <a:rPr lang="en-US" dirty="0" smtClean="0">
                <a:sym typeface="Wingdings" pitchFamily="2" charset="2"/>
              </a:rPr>
              <a:t> participants</a:t>
            </a:r>
            <a:endParaRPr lang="en-US" dirty="0"/>
          </a:p>
        </p:txBody>
      </p:sp>
      <p:sp>
        <p:nvSpPr>
          <p:cNvPr id="392196" name="Line 4"/>
          <p:cNvSpPr>
            <a:spLocks noChangeShapeType="1"/>
          </p:cNvSpPr>
          <p:nvPr/>
        </p:nvSpPr>
        <p:spPr bwMode="auto">
          <a:xfrm>
            <a:off x="6248400" y="5029200"/>
            <a:ext cx="0" cy="1219200"/>
          </a:xfrm>
          <a:prstGeom prst="line">
            <a:avLst/>
          </a:prstGeom>
          <a:noFill/>
          <a:ln w="9525">
            <a:solidFill>
              <a:schemeClr val="tx1"/>
            </a:solidFill>
            <a:miter lim="800000"/>
            <a:headEnd type="triangle" w="med" len="med"/>
            <a:tailEnd/>
          </a:ln>
          <a:effectLst/>
        </p:spPr>
        <p:txBody>
          <a:bodyPr wrap="none"/>
          <a:lstStyle/>
          <a:p>
            <a:endParaRPr lang="en-US"/>
          </a:p>
        </p:txBody>
      </p:sp>
      <p:sp>
        <p:nvSpPr>
          <p:cNvPr id="392197" name="Line 5"/>
          <p:cNvSpPr>
            <a:spLocks noChangeShapeType="1"/>
          </p:cNvSpPr>
          <p:nvPr/>
        </p:nvSpPr>
        <p:spPr bwMode="auto">
          <a:xfrm>
            <a:off x="6248400" y="6248400"/>
            <a:ext cx="2133600" cy="0"/>
          </a:xfrm>
          <a:prstGeom prst="line">
            <a:avLst/>
          </a:prstGeom>
          <a:noFill/>
          <a:ln w="9525">
            <a:solidFill>
              <a:schemeClr val="tx1"/>
            </a:solidFill>
            <a:miter lim="800000"/>
            <a:headEnd/>
            <a:tailEnd/>
          </a:ln>
          <a:effectLst/>
        </p:spPr>
        <p:txBody>
          <a:bodyPr wrap="none"/>
          <a:lstStyle/>
          <a:p>
            <a:endParaRPr lang="en-US"/>
          </a:p>
        </p:txBody>
      </p:sp>
      <p:sp>
        <p:nvSpPr>
          <p:cNvPr id="392198" name="Line 6"/>
          <p:cNvSpPr>
            <a:spLocks noChangeShapeType="1"/>
          </p:cNvSpPr>
          <p:nvPr/>
        </p:nvSpPr>
        <p:spPr bwMode="auto">
          <a:xfrm flipV="1">
            <a:off x="6477000" y="5486400"/>
            <a:ext cx="533400" cy="457200"/>
          </a:xfrm>
          <a:prstGeom prst="line">
            <a:avLst/>
          </a:prstGeom>
          <a:noFill/>
          <a:ln w="19050">
            <a:solidFill>
              <a:srgbClr val="336600"/>
            </a:solidFill>
            <a:miter lim="800000"/>
            <a:headEnd/>
            <a:tailEnd/>
          </a:ln>
          <a:effectLst/>
        </p:spPr>
        <p:txBody>
          <a:bodyPr wrap="none"/>
          <a:lstStyle/>
          <a:p>
            <a:endParaRPr lang="en-US"/>
          </a:p>
        </p:txBody>
      </p:sp>
      <p:sp>
        <p:nvSpPr>
          <p:cNvPr id="392199" name="Line 7"/>
          <p:cNvSpPr>
            <a:spLocks noChangeShapeType="1"/>
          </p:cNvSpPr>
          <p:nvPr/>
        </p:nvSpPr>
        <p:spPr bwMode="auto">
          <a:xfrm flipV="1">
            <a:off x="7391400" y="4800600"/>
            <a:ext cx="533400" cy="457200"/>
          </a:xfrm>
          <a:prstGeom prst="line">
            <a:avLst/>
          </a:prstGeom>
          <a:noFill/>
          <a:ln w="19050">
            <a:solidFill>
              <a:schemeClr val="tx2"/>
            </a:solidFill>
            <a:miter lim="800000"/>
            <a:headEnd/>
            <a:tailEnd/>
          </a:ln>
          <a:effectLst/>
        </p:spPr>
        <p:txBody>
          <a:bodyPr wrap="none"/>
          <a:lstStyle/>
          <a:p>
            <a:endParaRPr lang="en-US"/>
          </a:p>
        </p:txBody>
      </p:sp>
      <p:sp>
        <p:nvSpPr>
          <p:cNvPr id="392200" name="Text Box 8"/>
          <p:cNvSpPr txBox="1">
            <a:spLocks noChangeArrowheads="1"/>
          </p:cNvSpPr>
          <p:nvPr/>
        </p:nvSpPr>
        <p:spPr bwMode="auto">
          <a:xfrm>
            <a:off x="6324600" y="6200775"/>
            <a:ext cx="1905000" cy="581025"/>
          </a:xfrm>
          <a:prstGeom prst="rect">
            <a:avLst/>
          </a:prstGeom>
          <a:noFill/>
          <a:ln w="9525">
            <a:noFill/>
            <a:miter lim="800000"/>
            <a:headEnd/>
            <a:tailEnd/>
          </a:ln>
          <a:effectLst/>
        </p:spPr>
        <p:txBody>
          <a:bodyPr wrap="none">
            <a:spAutoFit/>
          </a:bodyPr>
          <a:lstStyle/>
          <a:p>
            <a:r>
              <a:rPr lang="en-US" sz="1600" dirty="0">
                <a:latin typeface="Tahoma" pitchFamily="34" charset="0"/>
              </a:rPr>
              <a:t>Quality, </a:t>
            </a:r>
            <a:r>
              <a:rPr lang="en-US" sz="1600" dirty="0">
                <a:solidFill>
                  <a:schemeClr val="accent1"/>
                </a:solidFill>
                <a:latin typeface="Tahoma" pitchFamily="34" charset="0"/>
              </a:rPr>
              <a:t>before</a:t>
            </a:r>
            <a:r>
              <a:rPr lang="en-US" sz="1600" dirty="0">
                <a:latin typeface="Tahoma" pitchFamily="34" charset="0"/>
              </a:rPr>
              <a:t> and</a:t>
            </a:r>
            <a:br>
              <a:rPr lang="en-US" sz="1600" dirty="0">
                <a:latin typeface="Tahoma" pitchFamily="34" charset="0"/>
              </a:rPr>
            </a:br>
            <a:r>
              <a:rPr lang="en-US" sz="1600" dirty="0">
                <a:solidFill>
                  <a:srgbClr val="3399FF"/>
                </a:solidFill>
                <a:latin typeface="Tahoma" pitchFamily="34" charset="0"/>
              </a:rPr>
              <a:t>after</a:t>
            </a:r>
            <a:r>
              <a:rPr lang="en-US" sz="1600" dirty="0">
                <a:latin typeface="Tahoma" pitchFamily="34" charset="0"/>
              </a:rPr>
              <a:t> user </a:t>
            </a:r>
            <a:r>
              <a:rPr lang="en-US" sz="1600" dirty="0" smtClean="0">
                <a:latin typeface="Tahoma" pitchFamily="34" charset="0"/>
              </a:rPr>
              <a:t>studies</a:t>
            </a:r>
            <a:endParaRPr lang="en-US" sz="1600" dirty="0">
              <a:latin typeface="Tahoma" pitchFamily="34" charset="0"/>
            </a:endParaRPr>
          </a:p>
        </p:txBody>
      </p:sp>
      <p:sp>
        <p:nvSpPr>
          <p:cNvPr id="392201" name="Text Box 9"/>
          <p:cNvSpPr txBox="1">
            <a:spLocks noChangeArrowheads="1"/>
          </p:cNvSpPr>
          <p:nvPr/>
        </p:nvSpPr>
        <p:spPr bwMode="auto">
          <a:xfrm>
            <a:off x="7804150" y="4905375"/>
            <a:ext cx="1035050" cy="581025"/>
          </a:xfrm>
          <a:prstGeom prst="rect">
            <a:avLst/>
          </a:prstGeom>
          <a:noFill/>
          <a:ln w="9525">
            <a:noFill/>
            <a:miter lim="800000"/>
            <a:headEnd/>
            <a:tailEnd/>
          </a:ln>
          <a:effectLst/>
        </p:spPr>
        <p:txBody>
          <a:bodyPr wrap="none">
            <a:spAutoFit/>
          </a:bodyPr>
          <a:lstStyle/>
          <a:p>
            <a:r>
              <a:rPr lang="en-US" sz="1600">
                <a:solidFill>
                  <a:schemeClr val="tx2"/>
                </a:solidFill>
                <a:latin typeface="Tahoma" pitchFamily="34" charset="0"/>
              </a:rPr>
              <a:t>Good</a:t>
            </a:r>
            <a:br>
              <a:rPr lang="en-US" sz="1600">
                <a:solidFill>
                  <a:schemeClr val="tx2"/>
                </a:solidFill>
                <a:latin typeface="Tahoma" pitchFamily="34" charset="0"/>
              </a:rPr>
            </a:br>
            <a:r>
              <a:rPr lang="en-US" sz="1600">
                <a:solidFill>
                  <a:schemeClr val="tx2"/>
                </a:solidFill>
                <a:latin typeface="Tahoma" pitchFamily="34" charset="0"/>
              </a:rPr>
              <a:t>designers</a:t>
            </a:r>
          </a:p>
        </p:txBody>
      </p:sp>
      <p:sp>
        <p:nvSpPr>
          <p:cNvPr id="392202" name="Text Box 10"/>
          <p:cNvSpPr txBox="1">
            <a:spLocks noChangeArrowheads="1"/>
          </p:cNvSpPr>
          <p:nvPr/>
        </p:nvSpPr>
        <p:spPr bwMode="auto">
          <a:xfrm>
            <a:off x="6781800" y="5562600"/>
            <a:ext cx="1035050" cy="581025"/>
          </a:xfrm>
          <a:prstGeom prst="rect">
            <a:avLst/>
          </a:prstGeom>
          <a:noFill/>
          <a:ln w="9525">
            <a:noFill/>
            <a:miter lim="800000"/>
            <a:headEnd/>
            <a:tailEnd/>
          </a:ln>
          <a:effectLst/>
        </p:spPr>
        <p:txBody>
          <a:bodyPr wrap="none">
            <a:spAutoFit/>
          </a:bodyPr>
          <a:lstStyle/>
          <a:p>
            <a:r>
              <a:rPr lang="en-US" sz="1600">
                <a:solidFill>
                  <a:srgbClr val="336600"/>
                </a:solidFill>
                <a:latin typeface="Tahoma" pitchFamily="34" charset="0"/>
              </a:rPr>
              <a:t>Average</a:t>
            </a:r>
            <a:br>
              <a:rPr lang="en-US" sz="1600">
                <a:solidFill>
                  <a:srgbClr val="336600"/>
                </a:solidFill>
                <a:latin typeface="Tahoma" pitchFamily="34" charset="0"/>
              </a:rPr>
            </a:br>
            <a:r>
              <a:rPr lang="en-US" sz="1600">
                <a:solidFill>
                  <a:srgbClr val="336600"/>
                </a:solidFill>
                <a:latin typeface="Tahoma" pitchFamily="34" charset="0"/>
              </a:rPr>
              <a:t>designers</a:t>
            </a:r>
          </a:p>
        </p:txBody>
      </p:sp>
      <p:sp>
        <p:nvSpPr>
          <p:cNvPr id="392203" name="Rectangle 11"/>
          <p:cNvSpPr>
            <a:spLocks noChangeArrowheads="1"/>
          </p:cNvSpPr>
          <p:nvPr/>
        </p:nvSpPr>
        <p:spPr bwMode="auto">
          <a:xfrm>
            <a:off x="6400800" y="5943600"/>
            <a:ext cx="76200" cy="76200"/>
          </a:xfrm>
          <a:prstGeom prst="rect">
            <a:avLst/>
          </a:prstGeom>
          <a:solidFill>
            <a:schemeClr val="accent1"/>
          </a:solidFill>
          <a:ln w="9525">
            <a:noFill/>
            <a:miter lim="800000"/>
            <a:headEnd/>
            <a:tailEnd/>
          </a:ln>
          <a:effectLst/>
        </p:spPr>
        <p:txBody>
          <a:bodyPr wrap="none" anchor="ctr"/>
          <a:lstStyle/>
          <a:p>
            <a:endParaRPr lang="en-US"/>
          </a:p>
        </p:txBody>
      </p:sp>
      <p:sp>
        <p:nvSpPr>
          <p:cNvPr id="392204" name="Rectangle 12"/>
          <p:cNvSpPr>
            <a:spLocks noChangeArrowheads="1"/>
          </p:cNvSpPr>
          <p:nvPr/>
        </p:nvSpPr>
        <p:spPr bwMode="auto">
          <a:xfrm>
            <a:off x="7315200" y="5257800"/>
            <a:ext cx="76200" cy="76200"/>
          </a:xfrm>
          <a:prstGeom prst="rect">
            <a:avLst/>
          </a:prstGeom>
          <a:solidFill>
            <a:schemeClr val="accent1"/>
          </a:solidFill>
          <a:ln w="9525">
            <a:noFill/>
            <a:miter lim="800000"/>
            <a:headEnd/>
            <a:tailEnd/>
          </a:ln>
          <a:effectLst/>
        </p:spPr>
        <p:txBody>
          <a:bodyPr wrap="none" anchor="ctr"/>
          <a:lstStyle/>
          <a:p>
            <a:endParaRPr lang="en-US"/>
          </a:p>
        </p:txBody>
      </p:sp>
      <p:sp>
        <p:nvSpPr>
          <p:cNvPr id="392205" name="Rectangle 13"/>
          <p:cNvSpPr>
            <a:spLocks noChangeArrowheads="1"/>
          </p:cNvSpPr>
          <p:nvPr/>
        </p:nvSpPr>
        <p:spPr bwMode="auto">
          <a:xfrm>
            <a:off x="7010400" y="5410200"/>
            <a:ext cx="76200" cy="76200"/>
          </a:xfrm>
          <a:prstGeom prst="rect">
            <a:avLst/>
          </a:prstGeom>
          <a:solidFill>
            <a:srgbClr val="3399FF"/>
          </a:solidFill>
          <a:ln w="9525">
            <a:noFill/>
            <a:miter lim="800000"/>
            <a:headEnd/>
            <a:tailEnd/>
          </a:ln>
          <a:effectLst/>
        </p:spPr>
        <p:txBody>
          <a:bodyPr wrap="none" anchor="ctr"/>
          <a:lstStyle/>
          <a:p>
            <a:endParaRPr lang="en-US"/>
          </a:p>
        </p:txBody>
      </p:sp>
      <p:sp>
        <p:nvSpPr>
          <p:cNvPr id="392206" name="Rectangle 14"/>
          <p:cNvSpPr>
            <a:spLocks noChangeArrowheads="1"/>
          </p:cNvSpPr>
          <p:nvPr/>
        </p:nvSpPr>
        <p:spPr bwMode="auto">
          <a:xfrm>
            <a:off x="7924800" y="4724400"/>
            <a:ext cx="76200" cy="76200"/>
          </a:xfrm>
          <a:prstGeom prst="rect">
            <a:avLst/>
          </a:prstGeom>
          <a:solidFill>
            <a:srgbClr val="3399FF"/>
          </a:solid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6F7A0F-CBF5-4D38-845E-01B4FF498DE6}" type="slidenum">
              <a:rPr lang="en-US" altLang="en-US"/>
              <a:pPr/>
              <a:t>20</a:t>
            </a:fld>
            <a:endParaRPr lang="en-US" altLang="en-US"/>
          </a:p>
        </p:txBody>
      </p:sp>
      <p:sp>
        <p:nvSpPr>
          <p:cNvPr id="414724" name="Rectangle 4"/>
          <p:cNvSpPr>
            <a:spLocks noGrp="1" noChangeArrowheads="1"/>
          </p:cNvSpPr>
          <p:nvPr>
            <p:ph type="title"/>
          </p:nvPr>
        </p:nvSpPr>
        <p:spPr/>
        <p:txBody>
          <a:bodyPr/>
          <a:lstStyle/>
          <a:p>
            <a:r>
              <a:rPr lang="en-US" dirty="0"/>
              <a:t>Where </a:t>
            </a:r>
            <a:r>
              <a:rPr lang="en-US" dirty="0" smtClean="0"/>
              <a:t>Evaluate?</a:t>
            </a:r>
            <a:endParaRPr lang="en-US" dirty="0"/>
          </a:p>
        </p:txBody>
      </p:sp>
      <p:sp>
        <p:nvSpPr>
          <p:cNvPr id="414725" name="Rectangle 5"/>
          <p:cNvSpPr>
            <a:spLocks noGrp="1" noChangeArrowheads="1"/>
          </p:cNvSpPr>
          <p:nvPr>
            <p:ph type="body" idx="1"/>
          </p:nvPr>
        </p:nvSpPr>
        <p:spPr/>
        <p:txBody>
          <a:bodyPr/>
          <a:lstStyle/>
          <a:p>
            <a:r>
              <a:rPr lang="en-US" dirty="0"/>
              <a:t>Usability Labs</a:t>
            </a:r>
          </a:p>
          <a:p>
            <a:pPr lvl="1"/>
            <a:r>
              <a:rPr lang="en-US" dirty="0"/>
              <a:t>Cameras, 2-way mirrors</a:t>
            </a:r>
            <a:r>
              <a:rPr lang="en-US" dirty="0" smtClean="0"/>
              <a:t>,</a:t>
            </a:r>
            <a:br>
              <a:rPr lang="en-US" dirty="0" smtClean="0"/>
            </a:br>
            <a:r>
              <a:rPr lang="en-US" dirty="0" smtClean="0"/>
              <a:t>specialists</a:t>
            </a:r>
            <a:endParaRPr lang="en-US" dirty="0"/>
          </a:p>
          <a:p>
            <a:pPr lvl="1"/>
            <a:r>
              <a:rPr lang="en-US" dirty="0"/>
              <a:t>Separate </a:t>
            </a:r>
            <a:r>
              <a:rPr lang="en-US" dirty="0" smtClean="0"/>
              <a:t>observation</a:t>
            </a:r>
            <a:br>
              <a:rPr lang="en-US" dirty="0" smtClean="0"/>
            </a:br>
            <a:r>
              <a:rPr lang="en-US" dirty="0" smtClean="0"/>
              <a:t>and control </a:t>
            </a:r>
            <a:r>
              <a:rPr lang="en-US" dirty="0"/>
              <a:t>room</a:t>
            </a:r>
          </a:p>
          <a:p>
            <a:pPr lvl="2"/>
            <a:r>
              <a:rPr lang="en-US" dirty="0"/>
              <a:t>Should disclose who is watching</a:t>
            </a:r>
          </a:p>
          <a:p>
            <a:pPr lvl="1"/>
            <a:r>
              <a:rPr lang="en-US" dirty="0"/>
              <a:t>Having one may increase usability </a:t>
            </a:r>
            <a:r>
              <a:rPr lang="en-US" dirty="0" smtClean="0"/>
              <a:t>evaluations in </a:t>
            </a:r>
            <a:r>
              <a:rPr lang="en-US" dirty="0"/>
              <a:t>an organization</a:t>
            </a:r>
          </a:p>
          <a:p>
            <a:r>
              <a:rPr lang="en-US" dirty="0"/>
              <a:t>Can usually perform </a:t>
            </a:r>
            <a:r>
              <a:rPr lang="en-US" dirty="0" smtClean="0"/>
              <a:t>an evaluation anywhere</a:t>
            </a:r>
            <a:endParaRPr lang="en-US" dirty="0"/>
          </a:p>
          <a:p>
            <a:pPr lvl="1"/>
            <a:r>
              <a:rPr lang="en-US" dirty="0"/>
              <a:t>Can use portable videotape recorder, etc.  </a:t>
            </a:r>
          </a:p>
        </p:txBody>
      </p:sp>
      <p:pic>
        <p:nvPicPr>
          <p:cNvPr id="1026" name="Picture 2"/>
          <p:cNvPicPr>
            <a:picLocks noChangeAspect="1" noChangeArrowheads="1"/>
          </p:cNvPicPr>
          <p:nvPr/>
        </p:nvPicPr>
        <p:blipFill>
          <a:blip r:embed="rId3" cstate="print"/>
          <a:srcRect/>
          <a:stretch>
            <a:fillRect/>
          </a:stretch>
        </p:blipFill>
        <p:spPr bwMode="auto">
          <a:xfrm>
            <a:off x="4953000" y="762000"/>
            <a:ext cx="4191000" cy="3160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3D8187-D913-4435-8965-F87A556133B9}" type="slidenum">
              <a:rPr lang="en-US" altLang="en-US"/>
              <a:pPr/>
              <a:t>21</a:t>
            </a:fld>
            <a:endParaRPr lang="en-US" altLang="en-US"/>
          </a:p>
        </p:txBody>
      </p:sp>
      <p:sp>
        <p:nvSpPr>
          <p:cNvPr id="408578" name="Rectangle 2"/>
          <p:cNvSpPr>
            <a:spLocks noGrp="1" noChangeArrowheads="1"/>
          </p:cNvSpPr>
          <p:nvPr>
            <p:ph type="title"/>
          </p:nvPr>
        </p:nvSpPr>
        <p:spPr/>
        <p:txBody>
          <a:bodyPr/>
          <a:lstStyle/>
          <a:p>
            <a:r>
              <a:rPr lang="en-US" dirty="0" smtClean="0"/>
              <a:t>Tasks </a:t>
            </a:r>
            <a:r>
              <a:rPr lang="en-US" dirty="0"/>
              <a:t>and </a:t>
            </a:r>
            <a:r>
              <a:rPr lang="en-US" dirty="0" smtClean="0"/>
              <a:t>Script</a:t>
            </a:r>
            <a:endParaRPr lang="en-US" dirty="0"/>
          </a:p>
        </p:txBody>
      </p:sp>
      <p:sp>
        <p:nvSpPr>
          <p:cNvPr id="408579" name="Rectangle 3"/>
          <p:cNvSpPr>
            <a:spLocks noGrp="1" noChangeArrowheads="1"/>
          </p:cNvSpPr>
          <p:nvPr>
            <p:ph type="body" idx="1"/>
          </p:nvPr>
        </p:nvSpPr>
        <p:spPr>
          <a:xfrm>
            <a:off x="228600" y="1371600"/>
            <a:ext cx="8650288" cy="4532313"/>
          </a:xfrm>
        </p:spPr>
        <p:txBody>
          <a:bodyPr/>
          <a:lstStyle/>
          <a:p>
            <a:r>
              <a:rPr lang="en-US" sz="2600" dirty="0"/>
              <a:t>(Covered in CI lecture)</a:t>
            </a:r>
          </a:p>
          <a:p>
            <a:r>
              <a:rPr lang="en-US" sz="2600" dirty="0"/>
              <a:t>Task design is difficult part of usability </a:t>
            </a:r>
            <a:r>
              <a:rPr lang="en-US" sz="2600" dirty="0" smtClean="0"/>
              <a:t>evaluation</a:t>
            </a:r>
            <a:endParaRPr lang="en-US" sz="2600" dirty="0"/>
          </a:p>
          <a:p>
            <a:r>
              <a:rPr lang="en-US" sz="2600" dirty="0"/>
              <a:t>Representative of “real” tasks</a:t>
            </a:r>
          </a:p>
          <a:p>
            <a:pPr lvl="1"/>
            <a:r>
              <a:rPr lang="en-US" sz="2200" dirty="0"/>
              <a:t>Sufficiently realistic and compelling so users are motivated to finish</a:t>
            </a:r>
          </a:p>
          <a:p>
            <a:pPr lvl="1"/>
            <a:r>
              <a:rPr lang="en-US" sz="2200" dirty="0"/>
              <a:t>Can let users create their own tasks if relevant</a:t>
            </a:r>
          </a:p>
          <a:p>
            <a:r>
              <a:rPr lang="en-US" sz="2600" dirty="0"/>
              <a:t>Appropriate coverage of UI under </a:t>
            </a:r>
            <a:r>
              <a:rPr lang="en-US" sz="2600" dirty="0" smtClean="0"/>
              <a:t>evaluation</a:t>
            </a:r>
            <a:r>
              <a:rPr lang="en-US" sz="2600" dirty="0"/>
              <a:t>	</a:t>
            </a:r>
          </a:p>
          <a:p>
            <a:r>
              <a:rPr lang="en-US" sz="2600" dirty="0"/>
              <a:t>Developed based on task analysis, scenarios</a:t>
            </a:r>
          </a:p>
          <a:p>
            <a:r>
              <a:rPr lang="en-US" sz="2600" dirty="0"/>
              <a:t>Short enough to be finished, but not trivial</a:t>
            </a:r>
          </a:p>
          <a:p>
            <a:r>
              <a:rPr lang="en-US" sz="2600" dirty="0"/>
              <a:t>Have an explicit script of what will say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B2BCF14-D9A9-4AC2-81BC-8ED11C4D55A9}" type="slidenum">
              <a:rPr lang="en-US" altLang="en-US"/>
              <a:pPr/>
              <a:t>22</a:t>
            </a:fld>
            <a:endParaRPr lang="en-US" altLang="en-US"/>
          </a:p>
        </p:txBody>
      </p:sp>
      <p:sp>
        <p:nvSpPr>
          <p:cNvPr id="410626" name="Rectangle 2"/>
          <p:cNvSpPr>
            <a:spLocks noGrp="1" noChangeArrowheads="1"/>
          </p:cNvSpPr>
          <p:nvPr>
            <p:ph type="title"/>
          </p:nvPr>
        </p:nvSpPr>
        <p:spPr/>
        <p:txBody>
          <a:bodyPr/>
          <a:lstStyle/>
          <a:p>
            <a:r>
              <a:rPr lang="en-US" dirty="0"/>
              <a:t>Stages of </a:t>
            </a:r>
            <a:r>
              <a:rPr lang="en-US" dirty="0" smtClean="0"/>
              <a:t>an Evaluation</a:t>
            </a:r>
            <a:endParaRPr lang="en-US" dirty="0"/>
          </a:p>
        </p:txBody>
      </p:sp>
      <p:sp>
        <p:nvSpPr>
          <p:cNvPr id="410627" name="Rectangle 3"/>
          <p:cNvSpPr>
            <a:spLocks noGrp="1" noChangeArrowheads="1"/>
          </p:cNvSpPr>
          <p:nvPr>
            <p:ph type="body" idx="1"/>
          </p:nvPr>
        </p:nvSpPr>
        <p:spPr>
          <a:xfrm>
            <a:off x="304800" y="1447800"/>
            <a:ext cx="8650288" cy="4532313"/>
          </a:xfrm>
        </p:spPr>
        <p:txBody>
          <a:bodyPr/>
          <a:lstStyle/>
          <a:p>
            <a:pPr>
              <a:lnSpc>
                <a:spcPct val="90000"/>
              </a:lnSpc>
            </a:pPr>
            <a:r>
              <a:rPr lang="en-US" sz="2600" dirty="0"/>
              <a:t>Preparation</a:t>
            </a:r>
          </a:p>
          <a:p>
            <a:pPr lvl="1">
              <a:lnSpc>
                <a:spcPct val="90000"/>
              </a:lnSpc>
            </a:pPr>
            <a:r>
              <a:rPr lang="en-US" sz="2200" dirty="0"/>
              <a:t>Make sure </a:t>
            </a:r>
            <a:r>
              <a:rPr lang="en-US" sz="2200" dirty="0" smtClean="0"/>
              <a:t>evaluation is ready </a:t>
            </a:r>
            <a:r>
              <a:rPr lang="en-US" sz="2200" dirty="0"/>
              <a:t>to go before user arrives</a:t>
            </a:r>
          </a:p>
          <a:p>
            <a:pPr>
              <a:lnSpc>
                <a:spcPct val="90000"/>
              </a:lnSpc>
            </a:pPr>
            <a:r>
              <a:rPr lang="en-US" sz="2600" dirty="0"/>
              <a:t>Introduction</a:t>
            </a:r>
          </a:p>
          <a:p>
            <a:pPr lvl="1">
              <a:lnSpc>
                <a:spcPct val="90000"/>
              </a:lnSpc>
            </a:pPr>
            <a:r>
              <a:rPr lang="en-US" sz="2200" dirty="0"/>
              <a:t>Say purpose is to </a:t>
            </a:r>
            <a:r>
              <a:rPr lang="en-US" sz="2200" dirty="0" smtClean="0"/>
              <a:t>evaluate software</a:t>
            </a:r>
            <a:endParaRPr lang="en-US" sz="2200" dirty="0"/>
          </a:p>
          <a:p>
            <a:pPr lvl="1">
              <a:lnSpc>
                <a:spcPct val="90000"/>
              </a:lnSpc>
            </a:pPr>
            <a:r>
              <a:rPr lang="en-US" sz="2200" dirty="0"/>
              <a:t>Consent form</a:t>
            </a:r>
          </a:p>
          <a:p>
            <a:pPr lvl="1">
              <a:lnSpc>
                <a:spcPct val="90000"/>
              </a:lnSpc>
            </a:pPr>
            <a:r>
              <a:rPr lang="en-US" sz="2200" dirty="0"/>
              <a:t>Give instructions</a:t>
            </a:r>
          </a:p>
          <a:p>
            <a:pPr lvl="1">
              <a:lnSpc>
                <a:spcPct val="90000"/>
              </a:lnSpc>
            </a:pPr>
            <a:r>
              <a:rPr lang="en-US" sz="2200" dirty="0"/>
              <a:t>Pre-test questionnaire</a:t>
            </a:r>
          </a:p>
          <a:p>
            <a:pPr lvl="1">
              <a:lnSpc>
                <a:spcPct val="90000"/>
              </a:lnSpc>
            </a:pPr>
            <a:r>
              <a:rPr lang="en-US" sz="2200" dirty="0"/>
              <a:t>Write down outline to make sure consistent for all users</a:t>
            </a:r>
          </a:p>
          <a:p>
            <a:pPr>
              <a:lnSpc>
                <a:spcPct val="90000"/>
              </a:lnSpc>
            </a:pPr>
            <a:r>
              <a:rPr lang="en-US" sz="2600" dirty="0"/>
              <a:t>Running the </a:t>
            </a:r>
            <a:r>
              <a:rPr lang="en-US" sz="2600" dirty="0" smtClean="0"/>
              <a:t>evaluation</a:t>
            </a:r>
            <a:endParaRPr lang="en-US" sz="2600" dirty="0"/>
          </a:p>
          <a:p>
            <a:pPr>
              <a:lnSpc>
                <a:spcPct val="90000"/>
              </a:lnSpc>
            </a:pPr>
            <a:r>
              <a:rPr lang="en-US" sz="2600" dirty="0"/>
              <a:t>Debriefing after the </a:t>
            </a:r>
            <a:r>
              <a:rPr lang="en-US" sz="2600" dirty="0" smtClean="0"/>
              <a:t>evaluation</a:t>
            </a:r>
            <a:endParaRPr lang="en-US" sz="2600" dirty="0"/>
          </a:p>
          <a:p>
            <a:pPr lvl="1">
              <a:lnSpc>
                <a:spcPct val="90000"/>
              </a:lnSpc>
            </a:pPr>
            <a:r>
              <a:rPr lang="en-US" sz="2200" dirty="0"/>
              <a:t>Post-test questionnaire, explain purpose, thanks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9811F9C-4DA7-4CA2-9BC9-167EEFEC2B65}" type="slidenum">
              <a:rPr lang="en-US" altLang="en-US"/>
              <a:pPr/>
              <a:t>23</a:t>
            </a:fld>
            <a:endParaRPr lang="en-US" altLang="en-US"/>
          </a:p>
        </p:txBody>
      </p:sp>
      <p:sp>
        <p:nvSpPr>
          <p:cNvPr id="465922" name="Rectangle 2"/>
          <p:cNvSpPr>
            <a:spLocks noGrp="1" noChangeArrowheads="1"/>
          </p:cNvSpPr>
          <p:nvPr>
            <p:ph type="title"/>
          </p:nvPr>
        </p:nvSpPr>
        <p:spPr>
          <a:xfrm>
            <a:off x="304800" y="533400"/>
            <a:ext cx="7793038" cy="1143000"/>
          </a:xfrm>
        </p:spPr>
        <p:txBody>
          <a:bodyPr/>
          <a:lstStyle/>
          <a:p>
            <a:r>
              <a:rPr lang="en-US"/>
              <a:t>Introduce the Participants to the Observation</a:t>
            </a:r>
          </a:p>
        </p:txBody>
      </p:sp>
      <p:sp>
        <p:nvSpPr>
          <p:cNvPr id="465923" name="Rectangle 3"/>
          <p:cNvSpPr>
            <a:spLocks noGrp="1" noChangeArrowheads="1"/>
          </p:cNvSpPr>
          <p:nvPr>
            <p:ph type="body" idx="1"/>
          </p:nvPr>
        </p:nvSpPr>
        <p:spPr/>
        <p:txBody>
          <a:bodyPr/>
          <a:lstStyle/>
          <a:p>
            <a:r>
              <a:rPr lang="en-US" sz="2600"/>
              <a:t>Introduce yourself</a:t>
            </a:r>
          </a:p>
          <a:p>
            <a:r>
              <a:rPr lang="en-US" sz="2600"/>
              <a:t>Ask them if they are willing to hear your “pitch” for participating in a study</a:t>
            </a:r>
          </a:p>
          <a:p>
            <a:r>
              <a:rPr lang="en-US" sz="2600"/>
              <a:t>Describe the purpose in general terms</a:t>
            </a:r>
          </a:p>
          <a:p>
            <a:r>
              <a:rPr lang="en-US" sz="2600"/>
              <a:t>Explain the terms of the study and get consent</a:t>
            </a:r>
          </a:p>
          <a:p>
            <a:r>
              <a:rPr lang="en-US" sz="2600"/>
              <a:t>Give them consent form &amp; get signature</a:t>
            </a:r>
          </a:p>
          <a:p>
            <a:r>
              <a:rPr lang="en-US" sz="2600"/>
              <a:t>Ask them background questions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01B9FBB-5472-4225-8A53-3E1066898A50}" type="slidenum">
              <a:rPr lang="en-US" altLang="en-US"/>
              <a:pPr/>
              <a:t>24</a:t>
            </a:fld>
            <a:endParaRPr lang="en-US" altLang="en-US"/>
          </a:p>
        </p:txBody>
      </p:sp>
      <p:sp>
        <p:nvSpPr>
          <p:cNvPr id="467970" name="Rectangle 2"/>
          <p:cNvSpPr>
            <a:spLocks noGrp="1" noChangeArrowheads="1"/>
          </p:cNvSpPr>
          <p:nvPr>
            <p:ph type="title"/>
          </p:nvPr>
        </p:nvSpPr>
        <p:spPr>
          <a:xfrm>
            <a:off x="950913" y="122238"/>
            <a:ext cx="6556375" cy="1295400"/>
          </a:xfrm>
        </p:spPr>
        <p:txBody>
          <a:bodyPr/>
          <a:lstStyle/>
          <a:p>
            <a:r>
              <a:rPr lang="en-US"/>
              <a:t>Conduct the Observation</a:t>
            </a:r>
          </a:p>
        </p:txBody>
      </p:sp>
      <p:sp>
        <p:nvSpPr>
          <p:cNvPr id="467971" name="Rectangle 3"/>
          <p:cNvSpPr>
            <a:spLocks noGrp="1" noChangeArrowheads="1"/>
          </p:cNvSpPr>
          <p:nvPr>
            <p:ph type="body" idx="1"/>
          </p:nvPr>
        </p:nvSpPr>
        <p:spPr/>
        <p:txBody>
          <a:bodyPr/>
          <a:lstStyle/>
          <a:p>
            <a:r>
              <a:rPr lang="en-US"/>
              <a:t>Introduce the observation phase</a:t>
            </a:r>
          </a:p>
          <a:p>
            <a:r>
              <a:rPr lang="en-US"/>
              <a:t>Instruct them on how to do a think aloud</a:t>
            </a:r>
          </a:p>
          <a:p>
            <a:r>
              <a:rPr lang="en-US"/>
              <a:t>Final instructions (“Rules”)</a:t>
            </a:r>
          </a:p>
          <a:p>
            <a:pPr lvl="1"/>
            <a:r>
              <a:rPr lang="en-US"/>
              <a:t>You won’t be able to answer Qs during, but if questions cross their mind, say them aloud</a:t>
            </a:r>
          </a:p>
          <a:p>
            <a:pPr lvl="1"/>
            <a:r>
              <a:rPr lang="en-US"/>
              <a:t>If you forget to think aloud, I’ll say “Please keep talking”</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B0F3E51-48EC-4B39-963E-701CAE807BAB}" type="slidenum">
              <a:rPr lang="en-US" altLang="en-US"/>
              <a:pPr/>
              <a:t>25</a:t>
            </a:fld>
            <a:endParaRPr lang="en-US" altLang="en-US"/>
          </a:p>
        </p:txBody>
      </p:sp>
      <p:sp>
        <p:nvSpPr>
          <p:cNvPr id="437250" name="Rectangle 2"/>
          <p:cNvSpPr>
            <a:spLocks noGrp="1" noChangeArrowheads="1"/>
          </p:cNvSpPr>
          <p:nvPr>
            <p:ph type="title"/>
          </p:nvPr>
        </p:nvSpPr>
        <p:spPr>
          <a:xfrm>
            <a:off x="457200" y="122238"/>
            <a:ext cx="8229600" cy="1295400"/>
          </a:xfrm>
        </p:spPr>
        <p:txBody>
          <a:bodyPr/>
          <a:lstStyle/>
          <a:p>
            <a:r>
              <a:rPr lang="en-US" dirty="0"/>
              <a:t>Cleaning up After </a:t>
            </a:r>
            <a:r>
              <a:rPr lang="en-US" dirty="0" smtClean="0"/>
              <a:t>an Evaluation</a:t>
            </a:r>
            <a:endParaRPr lang="en-US" dirty="0"/>
          </a:p>
        </p:txBody>
      </p:sp>
      <p:sp>
        <p:nvSpPr>
          <p:cNvPr id="437251" name="Rectangle 3"/>
          <p:cNvSpPr>
            <a:spLocks noGrp="1" noChangeArrowheads="1"/>
          </p:cNvSpPr>
          <p:nvPr>
            <p:ph type="body" idx="1"/>
          </p:nvPr>
        </p:nvSpPr>
        <p:spPr/>
        <p:txBody>
          <a:bodyPr/>
          <a:lstStyle/>
          <a:p>
            <a:r>
              <a:rPr lang="en-US" dirty="0"/>
              <a:t>For desktop applications</a:t>
            </a:r>
          </a:p>
          <a:p>
            <a:pPr lvl="1"/>
            <a:r>
              <a:rPr lang="en-US" dirty="0"/>
              <a:t>Remove old files, recent file lists, etc.</a:t>
            </a:r>
          </a:p>
          <a:p>
            <a:r>
              <a:rPr lang="en-US" dirty="0"/>
              <a:t>Harder for </a:t>
            </a:r>
            <a:r>
              <a:rPr lang="en-US" dirty="0" smtClean="0"/>
              <a:t>evaluations of </a:t>
            </a:r>
            <a:r>
              <a:rPr lang="en-US" dirty="0"/>
              <a:t>web sites:</a:t>
            </a:r>
          </a:p>
          <a:p>
            <a:pPr lvl="1"/>
            <a:r>
              <a:rPr lang="en-US" dirty="0"/>
              <a:t>In real </a:t>
            </a:r>
            <a:r>
              <a:rPr lang="en-US" dirty="0" smtClean="0"/>
              <a:t>evaluations of </a:t>
            </a:r>
            <a:r>
              <a:rPr lang="en-US" dirty="0"/>
              <a:t>web sites, need to remove history to avoid hints to next user</a:t>
            </a:r>
          </a:p>
          <a:p>
            <a:pPr lvl="1"/>
            <a:r>
              <a:rPr lang="en-US" dirty="0"/>
              <a:t>Browser history, “cookies”, 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E68D1F-7D9F-4758-9313-C7C03B18C2AE}" type="slidenum">
              <a:rPr lang="en-US" altLang="en-US"/>
              <a:pPr/>
              <a:t>26</a:t>
            </a:fld>
            <a:endParaRPr lang="en-US" altLang="en-US"/>
          </a:p>
        </p:txBody>
      </p:sp>
      <p:sp>
        <p:nvSpPr>
          <p:cNvPr id="470018" name="Rectangle 2"/>
          <p:cNvSpPr>
            <a:spLocks noGrp="1" noChangeArrowheads="1"/>
          </p:cNvSpPr>
          <p:nvPr>
            <p:ph type="title"/>
          </p:nvPr>
        </p:nvSpPr>
        <p:spPr/>
        <p:txBody>
          <a:bodyPr/>
          <a:lstStyle/>
          <a:p>
            <a:r>
              <a:rPr lang="en-US"/>
              <a:t>Analyze Think-Aloud Data</a:t>
            </a:r>
          </a:p>
        </p:txBody>
      </p:sp>
      <p:sp>
        <p:nvSpPr>
          <p:cNvPr id="470019" name="Rectangle 3"/>
          <p:cNvSpPr>
            <a:spLocks noGrp="1" noChangeArrowheads="1"/>
          </p:cNvSpPr>
          <p:nvPr>
            <p:ph type="body" idx="1"/>
          </p:nvPr>
        </p:nvSpPr>
        <p:spPr>
          <a:xfrm>
            <a:off x="457200" y="1719263"/>
            <a:ext cx="8686800" cy="4411662"/>
          </a:xfrm>
        </p:spPr>
        <p:txBody>
          <a:bodyPr/>
          <a:lstStyle/>
          <a:p>
            <a:r>
              <a:rPr lang="en-US" dirty="0"/>
              <a:t>NOT just a transcription of the tape.</a:t>
            </a:r>
          </a:p>
          <a:p>
            <a:r>
              <a:rPr lang="en-US" dirty="0"/>
              <a:t>Establish criteria for critical incidents</a:t>
            </a:r>
          </a:p>
          <a:p>
            <a:r>
              <a:rPr lang="en-US" dirty="0"/>
              <a:t>Record </a:t>
            </a:r>
            <a:r>
              <a:rPr lang="en-US" b="1" dirty="0"/>
              <a:t>critical </a:t>
            </a:r>
            <a:r>
              <a:rPr lang="en-US" b="1" dirty="0" smtClean="0"/>
              <a:t>incidents </a:t>
            </a:r>
            <a:r>
              <a:rPr lang="en-US" dirty="0" smtClean="0"/>
              <a:t>and other observations</a:t>
            </a:r>
            <a:endParaRPr lang="en-US" dirty="0"/>
          </a:p>
          <a:p>
            <a:r>
              <a:rPr lang="en-US" dirty="0" smtClean="0"/>
              <a:t>(old: UAR Template):</a:t>
            </a:r>
            <a:br>
              <a:rPr lang="en-US" dirty="0" smtClean="0"/>
            </a:br>
            <a:r>
              <a:rPr lang="en-US" dirty="0" smtClean="0"/>
              <a:t> </a:t>
            </a:r>
            <a:r>
              <a:rPr lang="en-US" sz="2000" dirty="0" smtClean="0">
                <a:hlinkClick r:id="rId3"/>
              </a:rPr>
              <a:t>http://www.cs.cmu.edu/~bam/uicourse/UARTemplate.doc</a:t>
            </a:r>
            <a:endParaRPr lang="en-US" sz="2000" dirty="0" smtClean="0"/>
          </a:p>
          <a:p>
            <a:r>
              <a:rPr lang="en-US" dirty="0" smtClean="0"/>
              <a:t>New: Form with rows:</a:t>
            </a:r>
            <a:br>
              <a:rPr lang="en-US" dirty="0" smtClean="0"/>
            </a:br>
            <a:r>
              <a:rPr lang="en-US" dirty="0" smtClean="0"/>
              <a:t> </a:t>
            </a:r>
            <a:r>
              <a:rPr lang="en-US" sz="1800" dirty="0" smtClean="0">
                <a:hlinkClick r:id="rId4"/>
              </a:rPr>
              <a:t>http://www.cs.cmu.edu/~bam/uicourse/UsabilityEvalReport_template.doc</a:t>
            </a:r>
            <a:r>
              <a:rPr lang="en-US" sz="1800" dirty="0" smtClean="0"/>
              <a:t> </a:t>
            </a:r>
            <a:endParaRPr lang="en-US" dirty="0" smtClean="0"/>
          </a:p>
          <a:p>
            <a:pPr>
              <a:buFont typeface="Wingdings" pitchFamily="2" charset="2"/>
              <a:buNone/>
            </a:pPr>
            <a:endParaRPr lang="en-US" sz="20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CB17E33-E0A3-4308-84DA-DB8D4DD45339}" type="slidenum">
              <a:rPr lang="en-US" altLang="en-US"/>
              <a:pPr/>
              <a:t>27</a:t>
            </a:fld>
            <a:endParaRPr lang="en-US" altLang="en-US"/>
          </a:p>
        </p:txBody>
      </p:sp>
      <p:sp>
        <p:nvSpPr>
          <p:cNvPr id="472066" name="Rectangle 2"/>
          <p:cNvSpPr>
            <a:spLocks noGrp="1" noChangeArrowheads="1"/>
          </p:cNvSpPr>
          <p:nvPr>
            <p:ph type="title"/>
          </p:nvPr>
        </p:nvSpPr>
        <p:spPr/>
        <p:txBody>
          <a:bodyPr/>
          <a:lstStyle/>
          <a:p>
            <a:r>
              <a:rPr lang="en-US" sz="3500"/>
              <a:t>Critical Incident Technique in Human Factors</a:t>
            </a:r>
          </a:p>
        </p:txBody>
      </p:sp>
      <p:sp>
        <p:nvSpPr>
          <p:cNvPr id="472067" name="Rectangle 3"/>
          <p:cNvSpPr>
            <a:spLocks noGrp="1" noChangeArrowheads="1"/>
          </p:cNvSpPr>
          <p:nvPr>
            <p:ph type="body" idx="1"/>
          </p:nvPr>
        </p:nvSpPr>
        <p:spPr/>
        <p:txBody>
          <a:bodyPr/>
          <a:lstStyle/>
          <a:p>
            <a:pPr>
              <a:lnSpc>
                <a:spcPct val="90000"/>
              </a:lnSpc>
            </a:pPr>
            <a:r>
              <a:rPr lang="en-US" sz="1900"/>
              <a:t>Definition</a:t>
            </a:r>
            <a:br>
              <a:rPr lang="en-US" sz="1900"/>
            </a:br>
            <a:r>
              <a:rPr lang="en-US" sz="1900"/>
              <a:t>Flanagan, (1954), Psychological Bulletin, 51 (4), 327-358.</a:t>
            </a:r>
            <a:br>
              <a:rPr lang="en-US" sz="1900"/>
            </a:br>
            <a:r>
              <a:rPr lang="en-US" sz="1900"/>
              <a:t/>
            </a:r>
            <a:br>
              <a:rPr lang="en-US" sz="1900"/>
            </a:br>
            <a:r>
              <a:rPr lang="en-US" sz="1900"/>
              <a:t>“By an incident is meant any observable human activity that is sufficiently complete in itself to permit inferences and predictions to be made about the person performing the act.  </a:t>
            </a:r>
          </a:p>
          <a:p>
            <a:pPr>
              <a:lnSpc>
                <a:spcPct val="90000"/>
              </a:lnSpc>
              <a:buFont typeface="Wingdings" pitchFamily="2" charset="2"/>
              <a:buNone/>
            </a:pPr>
            <a:r>
              <a:rPr lang="en-US" sz="1900"/>
              <a:t>	To be </a:t>
            </a:r>
            <a:r>
              <a:rPr lang="en-US" sz="1900" b="1"/>
              <a:t>critical</a:t>
            </a:r>
            <a:r>
              <a:rPr lang="en-US" sz="1900"/>
              <a:t>, an incident must occur in a situation where the purpose or intent of the act seems fairly clear to the observer and where its consequences are sufficiently definite to leave little doubt concerning its effects.”    (p. 327)</a:t>
            </a:r>
            <a:br>
              <a:rPr lang="en-US" sz="1900"/>
            </a:br>
            <a:r>
              <a:rPr lang="en-US" sz="1900"/>
              <a:t/>
            </a:r>
            <a:br>
              <a:rPr lang="en-US" sz="1900"/>
            </a:br>
            <a:r>
              <a:rPr lang="en-US" sz="1900"/>
              <a:t>“Such incidents are defined as </a:t>
            </a:r>
            <a:r>
              <a:rPr lang="en-US" sz="1900" b="1"/>
              <a:t>extreme behavior</a:t>
            </a:r>
            <a:r>
              <a:rPr lang="en-US" sz="1900"/>
              <a:t>, either </a:t>
            </a:r>
            <a:r>
              <a:rPr lang="en-US" sz="1900" b="1"/>
              <a:t>outstandingly effective or ineffective</a:t>
            </a:r>
            <a:r>
              <a:rPr lang="en-US" sz="1900"/>
              <a:t> with respect to attaining the general aims of the activity.” (p. 338) </a:t>
            </a:r>
            <a:br>
              <a:rPr lang="en-US" sz="1900"/>
            </a:br>
            <a:r>
              <a:rPr lang="en-US" sz="1900"/>
              <a:t> </a:t>
            </a:r>
          </a:p>
          <a:p>
            <a:pPr>
              <a:lnSpc>
                <a:spcPct val="90000"/>
              </a:lnSpc>
            </a:pPr>
            <a:r>
              <a:rPr lang="en-US" sz="1900"/>
              <a:t>Origin: Aviation Psychology Program during WWII</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0F678F-7A6F-4D1B-99F9-F399087505FC}" type="slidenum">
              <a:rPr lang="en-US" altLang="en-US"/>
              <a:pPr/>
              <a:t>28</a:t>
            </a:fld>
            <a:endParaRPr lang="en-US" altLang="en-US"/>
          </a:p>
        </p:txBody>
      </p:sp>
      <p:sp>
        <p:nvSpPr>
          <p:cNvPr id="439298" name="Rectangle 2"/>
          <p:cNvSpPr>
            <a:spLocks noGrp="1" noChangeArrowheads="1"/>
          </p:cNvSpPr>
          <p:nvPr>
            <p:ph type="title"/>
          </p:nvPr>
        </p:nvSpPr>
        <p:spPr/>
        <p:txBody>
          <a:bodyPr/>
          <a:lstStyle/>
          <a:p>
            <a:r>
              <a:rPr lang="en-US"/>
              <a:t>Analyzing the data</a:t>
            </a:r>
          </a:p>
        </p:txBody>
      </p:sp>
      <p:sp>
        <p:nvSpPr>
          <p:cNvPr id="439299" name="Rectangle 3"/>
          <p:cNvSpPr>
            <a:spLocks noGrp="1" noChangeArrowheads="1"/>
          </p:cNvSpPr>
          <p:nvPr>
            <p:ph type="body" idx="1"/>
          </p:nvPr>
        </p:nvSpPr>
        <p:spPr/>
        <p:txBody>
          <a:bodyPr/>
          <a:lstStyle/>
          <a:p>
            <a:r>
              <a:rPr lang="en-US"/>
              <a:t>Numeric data</a:t>
            </a:r>
          </a:p>
          <a:p>
            <a:pPr lvl="1"/>
            <a:r>
              <a:rPr lang="en-US"/>
              <a:t>Example: times, number of errors, etc.</a:t>
            </a:r>
          </a:p>
          <a:p>
            <a:pPr lvl="1"/>
            <a:r>
              <a:rPr lang="en-US"/>
              <a:t>Tables and plots using a spreadsheet</a:t>
            </a:r>
          </a:p>
          <a:p>
            <a:pPr lvl="1"/>
            <a:r>
              <a:rPr lang="en-US"/>
              <a:t>Look for </a:t>
            </a:r>
            <a:r>
              <a:rPr lang="en-US" i="1"/>
              <a:t>trends</a:t>
            </a:r>
            <a:r>
              <a:rPr lang="en-US"/>
              <a:t> and </a:t>
            </a:r>
            <a:r>
              <a:rPr lang="en-US" i="1"/>
              <a:t>outliers</a:t>
            </a:r>
          </a:p>
          <a:p>
            <a:r>
              <a:rPr lang="en-US"/>
              <a:t>Organize problems by scope and severity</a:t>
            </a:r>
          </a:p>
          <a:p>
            <a:pPr lvl="1"/>
            <a:r>
              <a:rPr lang="en-US"/>
              <a:t>Scope: How widespread is the problem?</a:t>
            </a:r>
          </a:p>
          <a:p>
            <a:pPr lvl="1"/>
            <a:r>
              <a:rPr lang="en-US"/>
              <a:t>Severity: How critical is the problem?</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5"/>
          <p:cNvSpPr>
            <a:spLocks noGrp="1"/>
          </p:cNvSpPr>
          <p:nvPr>
            <p:ph type="sldNum" sz="quarter" idx="12"/>
          </p:nvPr>
        </p:nvSpPr>
        <p:spPr/>
        <p:txBody>
          <a:bodyPr/>
          <a:lstStyle/>
          <a:p>
            <a:fld id="{4996E20E-0C9A-4F6D-941A-2EC9697AB173}" type="slidenum">
              <a:rPr lang="en-US" altLang="en-US"/>
              <a:pPr/>
              <a:t>29</a:t>
            </a:fld>
            <a:endParaRPr lang="en-US" altLang="en-US"/>
          </a:p>
        </p:txBody>
      </p:sp>
      <p:sp>
        <p:nvSpPr>
          <p:cNvPr id="451586" name="Rectangle 2"/>
          <p:cNvSpPr>
            <a:spLocks noGrp="1" noChangeArrowheads="1"/>
          </p:cNvSpPr>
          <p:nvPr>
            <p:ph type="title"/>
          </p:nvPr>
        </p:nvSpPr>
        <p:spPr/>
        <p:txBody>
          <a:bodyPr/>
          <a:lstStyle/>
          <a:p>
            <a:r>
              <a:rPr lang="en-US"/>
              <a:t>Scope and Severity Separately</a:t>
            </a:r>
          </a:p>
        </p:txBody>
      </p:sp>
      <p:graphicFrame>
        <p:nvGraphicFramePr>
          <p:cNvPr id="451646" name="Group 62"/>
          <p:cNvGraphicFramePr>
            <a:graphicFrameLocks noGrp="1"/>
          </p:cNvGraphicFramePr>
          <p:nvPr/>
        </p:nvGraphicFramePr>
        <p:xfrm>
          <a:off x="152400" y="1828800"/>
          <a:ext cx="8839200" cy="4068763"/>
        </p:xfrm>
        <a:graphic>
          <a:graphicData uri="http://schemas.openxmlformats.org/drawingml/2006/table">
            <a:tbl>
              <a:tblPr/>
              <a:tblGrid>
                <a:gridCol w="2438400"/>
                <a:gridCol w="990600"/>
                <a:gridCol w="2514600"/>
                <a:gridCol w="2895600"/>
              </a:tblGrid>
              <a:tr h="838200">
                <a:tc rowSpan="2" gridSpan="2">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200" b="0" i="0" u="none" strike="noStrike" cap="none" normalizeH="0" baseline="0" smtClean="0">
                        <a:ln>
                          <a:noFill/>
                        </a:ln>
                        <a:solidFill>
                          <a:schemeClr val="tx1"/>
                        </a:solidFill>
                        <a:effectLst/>
                        <a:latin typeface="Arial" charset="0"/>
                      </a:endParaRPr>
                    </a:p>
                  </a:txBody>
                  <a:tcPr anchor="ctr" anchorCtr="1" horzOverflow="overflow">
                    <a:lnL cap="flat">
                      <a:noFill/>
                    </a:lnL>
                    <a:lnR w="12700" cap="flat" cmpd="sng" algn="ctr">
                      <a:solidFill>
                        <a:schemeClr val="tx1"/>
                      </a:solidFill>
                      <a:prstDash val="solid"/>
                      <a:miter lim="800000"/>
                      <a:headEnd type="none" w="med" len="med"/>
                      <a:tailEnd type="none" w="med" len="med"/>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rowSpan="2"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Proportion of users experiencing the problem</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hMerge="1">
                  <a:txBody>
                    <a:bodyPr/>
                    <a:lstStyle/>
                    <a:p>
                      <a:endParaRPr lang="en-US"/>
                    </a:p>
                  </a:txBody>
                  <a:tcPr/>
                </a:tc>
              </a:tr>
              <a:tr h="609600">
                <a:tc gridSpan="2" vMerge="1">
                  <a:txBody>
                    <a:bodyPr/>
                    <a:lstStyle/>
                    <a:p>
                      <a:endParaRPr lang="en-US"/>
                    </a:p>
                  </a:txBody>
                  <a:tcPr/>
                </a:tc>
                <a:tc hMerge="1"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Few</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Many</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239838">
                <a:tc rowSpan="2">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Impact of the problem on the users who experience it</a:t>
                      </a:r>
                    </a:p>
                  </a:txBody>
                  <a:tcPr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Small</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Low Severity</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Medium Severity</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381125">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Large</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Medium Severity</a:t>
                      </a:r>
                    </a:p>
                  </a:txBody>
                  <a:tcPr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Arial" charset="0"/>
                        </a:rPr>
                        <a:t>High Severity</a:t>
                      </a:r>
                    </a:p>
                  </a:txBody>
                  <a:tcPr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E672971-D330-4283-B12A-A7A4547FE35F}" type="slidenum">
              <a:rPr lang="en-US" altLang="en-US"/>
              <a:pPr/>
              <a:t>3</a:t>
            </a:fld>
            <a:endParaRPr lang="en-US" altLang="en-US"/>
          </a:p>
        </p:txBody>
      </p:sp>
      <p:sp>
        <p:nvSpPr>
          <p:cNvPr id="433154" name="Rectangle 2"/>
          <p:cNvSpPr>
            <a:spLocks noGrp="1" noChangeArrowheads="1"/>
          </p:cNvSpPr>
          <p:nvPr>
            <p:ph type="title"/>
          </p:nvPr>
        </p:nvSpPr>
        <p:spPr/>
        <p:txBody>
          <a:bodyPr/>
          <a:lstStyle/>
          <a:p>
            <a:r>
              <a:rPr lang="en-US"/>
              <a:t>“Don’ts” of User Studies</a:t>
            </a:r>
          </a:p>
        </p:txBody>
      </p:sp>
      <p:sp>
        <p:nvSpPr>
          <p:cNvPr id="433155" name="Rectangle 3"/>
          <p:cNvSpPr>
            <a:spLocks noGrp="1" noChangeArrowheads="1"/>
          </p:cNvSpPr>
          <p:nvPr>
            <p:ph type="body" idx="1"/>
          </p:nvPr>
        </p:nvSpPr>
        <p:spPr>
          <a:xfrm>
            <a:off x="457200" y="1719262"/>
            <a:ext cx="8229600" cy="4986337"/>
          </a:xfrm>
        </p:spPr>
        <p:txBody>
          <a:bodyPr/>
          <a:lstStyle/>
          <a:p>
            <a:r>
              <a:rPr lang="en-US" sz="2600" dirty="0"/>
              <a:t>Don’t </a:t>
            </a:r>
            <a:r>
              <a:rPr lang="en-US" sz="2600" dirty="0" smtClean="0"/>
              <a:t>evaluate whether </a:t>
            </a:r>
            <a:r>
              <a:rPr lang="en-US" sz="2600" dirty="0"/>
              <a:t>it works (quality assurance)</a:t>
            </a:r>
          </a:p>
          <a:p>
            <a:r>
              <a:rPr lang="en-US" sz="2600" dirty="0"/>
              <a:t>Don’t have experimenters evaluate it – get users</a:t>
            </a:r>
          </a:p>
          <a:p>
            <a:r>
              <a:rPr lang="en-US" sz="2600" dirty="0"/>
              <a:t>Don’t </a:t>
            </a:r>
            <a:r>
              <a:rPr lang="en-US" sz="2600" dirty="0" smtClean="0"/>
              <a:t>(just) ask </a:t>
            </a:r>
            <a:r>
              <a:rPr lang="en-US" sz="2600" dirty="0"/>
              <a:t>user questions. Not an “opinion survey.” Instead, watch their </a:t>
            </a:r>
            <a:r>
              <a:rPr lang="en-US" sz="2600" i="1" dirty="0"/>
              <a:t>behavior.</a:t>
            </a:r>
          </a:p>
          <a:p>
            <a:r>
              <a:rPr lang="en-US" sz="2600" dirty="0"/>
              <a:t>Don’t </a:t>
            </a:r>
            <a:r>
              <a:rPr lang="en-US" sz="2600" dirty="0" smtClean="0"/>
              <a:t>evaluate with </a:t>
            </a:r>
            <a:r>
              <a:rPr lang="en-US" sz="2600" dirty="0"/>
              <a:t>groups: see how well site works for each person individually (not a “focus group”)</a:t>
            </a:r>
          </a:p>
          <a:p>
            <a:r>
              <a:rPr lang="en-US" sz="2600" dirty="0"/>
              <a:t>Don’t train users: want to see if they can figure it out themselves</a:t>
            </a:r>
            <a:r>
              <a:rPr lang="en-US" sz="2600" dirty="0" smtClean="0"/>
              <a:t>.</a:t>
            </a:r>
          </a:p>
          <a:p>
            <a:pPr>
              <a:lnSpc>
                <a:spcPct val="90000"/>
              </a:lnSpc>
            </a:pPr>
            <a:r>
              <a:rPr lang="en-US" sz="2600" dirty="0" smtClean="0"/>
              <a:t>Don’t test user </a:t>
            </a:r>
            <a:r>
              <a:rPr lang="en-US" sz="2600" dirty="0" smtClean="0">
                <a:sym typeface="Wingdings" pitchFamily="2" charset="2"/>
              </a:rPr>
              <a:t> evaluate the system</a:t>
            </a:r>
            <a:endParaRPr lang="en-US" sz="2600" dirty="0" smtClean="0"/>
          </a:p>
          <a:p>
            <a:pPr lvl="1">
              <a:lnSpc>
                <a:spcPct val="90000"/>
              </a:lnSpc>
            </a:pPr>
            <a:r>
              <a:rPr lang="en-US" sz="2200" i="1" dirty="0" smtClean="0"/>
              <a:t>Not</a:t>
            </a:r>
            <a:r>
              <a:rPr lang="en-US" sz="2200" dirty="0" smtClean="0"/>
              <a:t> a </a:t>
            </a:r>
            <a:r>
              <a:rPr lang="en-US" sz="2200" i="1" dirty="0" smtClean="0"/>
              <a:t>“</a:t>
            </a:r>
            <a:r>
              <a:rPr lang="en-US" sz="2200" i="1" dirty="0" smtClean="0">
                <a:solidFill>
                  <a:srgbClr val="C00000"/>
                </a:solidFill>
              </a:rPr>
              <a:t>user test</a:t>
            </a:r>
            <a:r>
              <a:rPr lang="en-US" sz="2200" i="1" dirty="0" smtClean="0"/>
              <a:t>” </a:t>
            </a:r>
            <a:r>
              <a:rPr lang="en-US" sz="2200" dirty="0" smtClean="0">
                <a:sym typeface="Wingdings" pitchFamily="2" charset="2"/>
              </a:rPr>
              <a:t> call it </a:t>
            </a:r>
            <a:r>
              <a:rPr lang="en-US" sz="2200" i="1" dirty="0" smtClean="0">
                <a:solidFill>
                  <a:srgbClr val="C00000"/>
                </a:solidFill>
                <a:sym typeface="Wingdings" pitchFamily="2" charset="2"/>
              </a:rPr>
              <a:t>Usability Evaluation </a:t>
            </a:r>
            <a:r>
              <a:rPr lang="en-US" sz="2200" dirty="0" smtClean="0">
                <a:sym typeface="Wingdings" pitchFamily="2" charset="2"/>
              </a:rPr>
              <a:t>instead</a:t>
            </a:r>
            <a:endParaRPr lang="en-US" i="1" dirty="0" smtClean="0"/>
          </a:p>
          <a:p>
            <a:pPr>
              <a:lnSpc>
                <a:spcPct val="90000"/>
              </a:lnSpc>
            </a:pPr>
            <a:r>
              <a:rPr lang="en-US" sz="2600" dirty="0" smtClean="0"/>
              <a:t>Don’t put your ego as a designer on the line</a:t>
            </a:r>
          </a:p>
          <a:p>
            <a:endParaRPr lang="en-US" sz="2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A5F8623-5BC4-4DAF-98E7-3395AD110DDA}" type="slidenum">
              <a:rPr lang="en-US" altLang="en-US"/>
              <a:pPr/>
              <a:t>30</a:t>
            </a:fld>
            <a:endParaRPr lang="en-US" altLang="en-US"/>
          </a:p>
        </p:txBody>
      </p:sp>
      <p:sp>
        <p:nvSpPr>
          <p:cNvPr id="450562" name="Rectangle 2"/>
          <p:cNvSpPr>
            <a:spLocks noGrp="1" noChangeArrowheads="1"/>
          </p:cNvSpPr>
          <p:nvPr>
            <p:ph type="title"/>
          </p:nvPr>
        </p:nvSpPr>
        <p:spPr/>
        <p:txBody>
          <a:bodyPr/>
          <a:lstStyle/>
          <a:p>
            <a:r>
              <a:rPr lang="en-US" dirty="0"/>
              <a:t>Composite Severity Ratings</a:t>
            </a:r>
          </a:p>
        </p:txBody>
      </p:sp>
      <p:sp>
        <p:nvSpPr>
          <p:cNvPr id="450563" name="Rectangle 3"/>
          <p:cNvSpPr>
            <a:spLocks noGrp="1" noChangeArrowheads="1"/>
          </p:cNvSpPr>
          <p:nvPr>
            <p:ph type="body" idx="1"/>
          </p:nvPr>
        </p:nvSpPr>
        <p:spPr>
          <a:xfrm>
            <a:off x="304800" y="1600200"/>
            <a:ext cx="8650288" cy="4876800"/>
          </a:xfrm>
        </p:spPr>
        <p:txBody>
          <a:bodyPr/>
          <a:lstStyle/>
          <a:p>
            <a:r>
              <a:rPr lang="en-US"/>
              <a:t>Probably easier to use:</a:t>
            </a:r>
            <a:br>
              <a:rPr lang="en-US"/>
            </a:br>
            <a:r>
              <a:rPr lang="en-US"/>
              <a:t>(From Nielsen: </a:t>
            </a:r>
            <a:r>
              <a:rPr lang="en-US" altLang="ja-JP" sz="1600">
                <a:ea typeface="ＭＳ Ｐゴシック" charset="-128"/>
                <a:hlinkClick r:id="rId3"/>
              </a:rPr>
              <a:t>http://www.useit.com/papers/heuristic/severityrating.html</a:t>
            </a:r>
            <a:r>
              <a:rPr lang="en-US" altLang="ja-JP" sz="1600">
                <a:ea typeface="ＭＳ Ｐゴシック" charset="-128"/>
              </a:rPr>
              <a:t> </a:t>
            </a:r>
            <a:endParaRPr lang="en-US" sz="1600"/>
          </a:p>
          <a:p>
            <a:pPr>
              <a:buFont typeface="Wingdings" pitchFamily="2" charset="2"/>
              <a:buNone/>
            </a:pPr>
            <a:endParaRPr lang="en-US" sz="1600"/>
          </a:p>
          <a:p>
            <a:r>
              <a:rPr lang="en-US"/>
              <a:t>0 – not a real usability problem</a:t>
            </a:r>
          </a:p>
          <a:p>
            <a:r>
              <a:rPr lang="en-US"/>
              <a:t>1 – cosmetic problem only–need not be fixed</a:t>
            </a:r>
          </a:p>
          <a:p>
            <a:r>
              <a:rPr lang="en-US"/>
              <a:t>2 – minor usability problem–low priority</a:t>
            </a:r>
          </a:p>
          <a:p>
            <a:r>
              <a:rPr lang="en-US"/>
              <a:t>3 – major usability problem–important to fix</a:t>
            </a:r>
          </a:p>
          <a:p>
            <a:r>
              <a:rPr lang="en-US"/>
              <a:t>4 – usability catastrophe—imperative to fix before releasing product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BC1A276-FA5E-4B14-B50D-425BEE3F6ADD}" type="slidenum">
              <a:rPr lang="en-US" altLang="en-US"/>
              <a:pPr/>
              <a:t>31</a:t>
            </a:fld>
            <a:endParaRPr lang="en-US" altLang="en-US"/>
          </a:p>
        </p:txBody>
      </p:sp>
      <p:sp>
        <p:nvSpPr>
          <p:cNvPr id="495618" name="Rectangle 2"/>
          <p:cNvSpPr>
            <a:spLocks noGrp="1" noChangeArrowheads="1"/>
          </p:cNvSpPr>
          <p:nvPr>
            <p:ph type="title"/>
          </p:nvPr>
        </p:nvSpPr>
        <p:spPr>
          <a:xfrm>
            <a:off x="679450" y="122238"/>
            <a:ext cx="7097713" cy="1295400"/>
          </a:xfrm>
        </p:spPr>
        <p:txBody>
          <a:bodyPr/>
          <a:lstStyle/>
          <a:p>
            <a:r>
              <a:rPr lang="en-US"/>
              <a:t>Write a Summarizing Report</a:t>
            </a:r>
          </a:p>
        </p:txBody>
      </p:sp>
      <p:sp>
        <p:nvSpPr>
          <p:cNvPr id="495619" name="Rectangle 3"/>
          <p:cNvSpPr>
            <a:spLocks noGrp="1" noChangeArrowheads="1"/>
          </p:cNvSpPr>
          <p:nvPr>
            <p:ph type="body" idx="1"/>
          </p:nvPr>
        </p:nvSpPr>
        <p:spPr/>
        <p:txBody>
          <a:bodyPr/>
          <a:lstStyle/>
          <a:p>
            <a:r>
              <a:rPr lang="en-US" dirty="0"/>
              <a:t>“Executive” summary</a:t>
            </a:r>
          </a:p>
          <a:p>
            <a:r>
              <a:rPr lang="en-US" dirty="0"/>
              <a:t>Conceptual re-designs are most important</a:t>
            </a:r>
          </a:p>
          <a:p>
            <a:r>
              <a:rPr lang="en-US" dirty="0"/>
              <a:t>If just “tuning”, then a “top ten” list</a:t>
            </a:r>
          </a:p>
          <a:p>
            <a:pPr lvl="1"/>
            <a:r>
              <a:rPr lang="en-US" dirty="0"/>
              <a:t>Levels of severity help rank the problems</a:t>
            </a:r>
          </a:p>
          <a:p>
            <a:r>
              <a:rPr lang="en-US" dirty="0"/>
              <a:t>“Highlights” video is often a helpful communications device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2BA481F-E930-4668-ABB4-4B694E6C77BA}" type="slidenum">
              <a:rPr lang="en-US" altLang="en-US"/>
              <a:pPr/>
              <a:t>32</a:t>
            </a:fld>
            <a:endParaRPr lang="en-US" altLang="en-US"/>
          </a:p>
        </p:txBody>
      </p:sp>
      <p:sp>
        <p:nvSpPr>
          <p:cNvPr id="446466" name="Rectangle 2"/>
          <p:cNvSpPr>
            <a:spLocks noGrp="1" noChangeArrowheads="1"/>
          </p:cNvSpPr>
          <p:nvPr>
            <p:ph type="title"/>
          </p:nvPr>
        </p:nvSpPr>
        <p:spPr/>
        <p:txBody>
          <a:bodyPr/>
          <a:lstStyle/>
          <a:p>
            <a:r>
              <a:rPr lang="en-US"/>
              <a:t>What to do with Results</a:t>
            </a:r>
          </a:p>
        </p:txBody>
      </p:sp>
      <p:sp>
        <p:nvSpPr>
          <p:cNvPr id="446467" name="Rectangle 3"/>
          <p:cNvSpPr>
            <a:spLocks noGrp="1" noChangeArrowheads="1"/>
          </p:cNvSpPr>
          <p:nvPr>
            <p:ph type="body" idx="1"/>
          </p:nvPr>
        </p:nvSpPr>
        <p:spPr/>
        <p:txBody>
          <a:bodyPr/>
          <a:lstStyle/>
          <a:p>
            <a:r>
              <a:rPr lang="en-US"/>
              <a:t>Modify system to fix most important problems</a:t>
            </a:r>
          </a:p>
          <a:p>
            <a:r>
              <a:rPr lang="en-US"/>
              <a:t>Can modify after each user, if don’t need statistical results</a:t>
            </a:r>
          </a:p>
          <a:p>
            <a:pPr lvl="1"/>
            <a:r>
              <a:rPr lang="en-US"/>
              <a:t>No need for other users to “suffer”</a:t>
            </a:r>
          </a:p>
          <a:p>
            <a:r>
              <a:rPr lang="en-US"/>
              <a:t>But remember: user is </a:t>
            </a:r>
            <a:r>
              <a:rPr lang="en-US" i="1"/>
              <a:t>not</a:t>
            </a:r>
            <a:r>
              <a:rPr lang="en-US"/>
              <a:t> a designer</a:t>
            </a:r>
          </a:p>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76DC8B5-18CD-497F-8E0B-4EDB1FACC750}" type="slidenum">
              <a:rPr lang="en-US" altLang="en-US"/>
              <a:pPr/>
              <a:t>4</a:t>
            </a:fld>
            <a:endParaRPr lang="en-US" altLang="en-US"/>
          </a:p>
        </p:txBody>
      </p:sp>
      <p:sp>
        <p:nvSpPr>
          <p:cNvPr id="394242" name="Rectangle 2"/>
          <p:cNvSpPr>
            <a:spLocks noGrp="1" noChangeArrowheads="1"/>
          </p:cNvSpPr>
          <p:nvPr>
            <p:ph type="title"/>
          </p:nvPr>
        </p:nvSpPr>
        <p:spPr/>
        <p:txBody>
          <a:bodyPr/>
          <a:lstStyle/>
          <a:p>
            <a:r>
              <a:rPr lang="en-US" sz="4300"/>
              <a:t>Issue: Reliability</a:t>
            </a:r>
          </a:p>
        </p:txBody>
      </p:sp>
      <p:sp>
        <p:nvSpPr>
          <p:cNvPr id="394243" name="Rectangle 3"/>
          <p:cNvSpPr>
            <a:spLocks noGrp="1" noChangeArrowheads="1"/>
          </p:cNvSpPr>
          <p:nvPr>
            <p:ph type="body" idx="1"/>
          </p:nvPr>
        </p:nvSpPr>
        <p:spPr/>
        <p:txBody>
          <a:bodyPr/>
          <a:lstStyle/>
          <a:p>
            <a:r>
              <a:rPr lang="en-US" dirty="0"/>
              <a:t>Do the results generalize to other people?</a:t>
            </a:r>
          </a:p>
          <a:p>
            <a:pPr lvl="1"/>
            <a:r>
              <a:rPr lang="en-US" dirty="0"/>
              <a:t>Individual differences</a:t>
            </a:r>
          </a:p>
          <a:p>
            <a:pPr lvl="1"/>
            <a:r>
              <a:rPr lang="en-US" dirty="0"/>
              <a:t>Up to a factor of 10 in performance</a:t>
            </a:r>
          </a:p>
          <a:p>
            <a:r>
              <a:rPr lang="en-US" dirty="0"/>
              <a:t>If comparing two systems</a:t>
            </a:r>
          </a:p>
          <a:p>
            <a:pPr lvl="1"/>
            <a:r>
              <a:rPr lang="en-US" dirty="0"/>
              <a:t>Statistics for confidence intervals, p&lt;.01</a:t>
            </a:r>
          </a:p>
          <a:p>
            <a:pPr lvl="1"/>
            <a:r>
              <a:rPr lang="en-US" dirty="0"/>
              <a:t>But rarely are doing A vs. B studies</a:t>
            </a:r>
          </a:p>
          <a:p>
            <a:r>
              <a:rPr lang="en-US" dirty="0"/>
              <a:t>Also, small number of users cannot </a:t>
            </a:r>
            <a:r>
              <a:rPr lang="en-US" dirty="0" smtClean="0"/>
              <a:t>evaluate an </a:t>
            </a:r>
            <a:r>
              <a:rPr lang="en-US" i="1" dirty="0"/>
              <a:t>entire </a:t>
            </a:r>
            <a:r>
              <a:rPr lang="en-US" dirty="0"/>
              <a:t>site</a:t>
            </a:r>
          </a:p>
          <a:p>
            <a:pPr lvl="1"/>
            <a:r>
              <a:rPr lang="en-US" dirty="0"/>
              <a:t>Just a sample</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A41091F-8D6C-488B-92F5-E9A689E5CFF8}" type="slidenum">
              <a:rPr lang="en-US" altLang="en-US"/>
              <a:pPr/>
              <a:t>5</a:t>
            </a:fld>
            <a:endParaRPr lang="en-US" altLang="en-US"/>
          </a:p>
        </p:txBody>
      </p:sp>
      <p:sp>
        <p:nvSpPr>
          <p:cNvPr id="396290" name="Rectangle 2"/>
          <p:cNvSpPr>
            <a:spLocks noGrp="1" noChangeArrowheads="1"/>
          </p:cNvSpPr>
          <p:nvPr>
            <p:ph type="title"/>
          </p:nvPr>
        </p:nvSpPr>
        <p:spPr/>
        <p:txBody>
          <a:bodyPr/>
          <a:lstStyle/>
          <a:p>
            <a:r>
              <a:rPr lang="en-US"/>
              <a:t>Issue: Validity</a:t>
            </a:r>
          </a:p>
        </p:txBody>
      </p:sp>
      <p:sp>
        <p:nvSpPr>
          <p:cNvPr id="396291" name="Rectangle 3"/>
          <p:cNvSpPr>
            <a:spLocks noGrp="1" noChangeArrowheads="1"/>
          </p:cNvSpPr>
          <p:nvPr>
            <p:ph type="body" idx="1"/>
          </p:nvPr>
        </p:nvSpPr>
        <p:spPr/>
        <p:txBody>
          <a:bodyPr/>
          <a:lstStyle/>
          <a:p>
            <a:r>
              <a:rPr lang="en-US" dirty="0"/>
              <a:t>Did the study measure what we wanted?</a:t>
            </a:r>
          </a:p>
          <a:p>
            <a:pPr lvl="1"/>
            <a:r>
              <a:rPr lang="en-US" dirty="0"/>
              <a:t>Wrong users</a:t>
            </a:r>
          </a:p>
          <a:p>
            <a:pPr lvl="1"/>
            <a:r>
              <a:rPr lang="en-US" dirty="0"/>
              <a:t>“Confounding” factors, etc,</a:t>
            </a:r>
          </a:p>
          <a:p>
            <a:pPr lvl="2"/>
            <a:r>
              <a:rPr lang="en-US" dirty="0"/>
              <a:t>Issues which were not controlled but not relevant to study</a:t>
            </a:r>
          </a:p>
          <a:p>
            <a:pPr lvl="2"/>
            <a:r>
              <a:rPr lang="en-US" dirty="0"/>
              <a:t>Other usability problems, setting, etc.</a:t>
            </a:r>
          </a:p>
          <a:p>
            <a:pPr lvl="2"/>
            <a:r>
              <a:rPr lang="en-US" dirty="0"/>
              <a:t>Ordering effects</a:t>
            </a:r>
          </a:p>
          <a:p>
            <a:pPr lvl="2"/>
            <a:r>
              <a:rPr lang="en-US" dirty="0"/>
              <a:t>Learning effects</a:t>
            </a:r>
          </a:p>
          <a:p>
            <a:pPr lvl="2"/>
            <a:r>
              <a:rPr lang="en-US" dirty="0"/>
              <a:t>Too much help given to some users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09BFCDC-4432-4DE6-AD17-F9D3559FB175}" type="slidenum">
              <a:rPr lang="en-US" altLang="en-US"/>
              <a:pPr/>
              <a:t>6</a:t>
            </a:fld>
            <a:endParaRPr lang="en-US" altLang="en-US"/>
          </a:p>
        </p:txBody>
      </p:sp>
      <p:sp>
        <p:nvSpPr>
          <p:cNvPr id="398338" name="Rectangle 2"/>
          <p:cNvSpPr>
            <a:spLocks noGrp="1" noChangeArrowheads="1"/>
          </p:cNvSpPr>
          <p:nvPr>
            <p:ph type="title"/>
          </p:nvPr>
        </p:nvSpPr>
        <p:spPr/>
        <p:txBody>
          <a:bodyPr/>
          <a:lstStyle/>
          <a:p>
            <a:r>
              <a:rPr lang="en-US" dirty="0"/>
              <a:t>Make </a:t>
            </a:r>
            <a:r>
              <a:rPr lang="en-US" dirty="0" smtClean="0"/>
              <a:t>an Evaluation Plan</a:t>
            </a:r>
            <a:endParaRPr lang="en-US" dirty="0"/>
          </a:p>
        </p:txBody>
      </p:sp>
      <p:sp>
        <p:nvSpPr>
          <p:cNvPr id="398339" name="Rectangle 3"/>
          <p:cNvSpPr>
            <a:spLocks noGrp="1" noChangeArrowheads="1"/>
          </p:cNvSpPr>
          <p:nvPr>
            <p:ph type="body" idx="1"/>
          </p:nvPr>
        </p:nvSpPr>
        <p:spPr>
          <a:xfrm>
            <a:off x="228600" y="1600200"/>
            <a:ext cx="8726488" cy="4532313"/>
          </a:xfrm>
        </p:spPr>
        <p:txBody>
          <a:bodyPr/>
          <a:lstStyle/>
          <a:p>
            <a:r>
              <a:rPr lang="en-US" sz="2600" dirty="0"/>
              <a:t>Goals:</a:t>
            </a:r>
          </a:p>
          <a:p>
            <a:pPr lvl="1"/>
            <a:r>
              <a:rPr lang="en-US" sz="2200" dirty="0"/>
              <a:t>Formative – help decide features and </a:t>
            </a:r>
            <a:r>
              <a:rPr lang="en-US" sz="2200" dirty="0" smtClean="0"/>
              <a:t>design  </a:t>
            </a:r>
            <a:r>
              <a:rPr lang="en-US" sz="2200" i="1" dirty="0" smtClean="0">
                <a:sym typeface="Wingdings" pitchFamily="2" charset="2"/>
              </a:rPr>
              <a:t> CIs</a:t>
            </a:r>
            <a:endParaRPr lang="en-US" sz="2200" i="1" dirty="0"/>
          </a:p>
          <a:p>
            <a:pPr lvl="1"/>
            <a:r>
              <a:rPr lang="en-US" sz="2200" dirty="0"/>
              <a:t>Summative – evaluate </a:t>
            </a:r>
            <a:r>
              <a:rPr lang="en-US" sz="2200" dirty="0" smtClean="0"/>
              <a:t>system </a:t>
            </a:r>
            <a:r>
              <a:rPr lang="en-US" sz="2200" i="1" dirty="0" smtClean="0">
                <a:sym typeface="Wingdings" pitchFamily="2" charset="2"/>
              </a:rPr>
              <a:t> Now</a:t>
            </a:r>
            <a:endParaRPr lang="en-US" sz="2200" i="1" dirty="0"/>
          </a:p>
          <a:p>
            <a:r>
              <a:rPr lang="en-US" sz="2600" dirty="0"/>
              <a:t>Pilot </a:t>
            </a:r>
            <a:r>
              <a:rPr lang="en-US" sz="2600" dirty="0" smtClean="0"/>
              <a:t>evaluations</a:t>
            </a:r>
            <a:endParaRPr lang="en-US" sz="2600" dirty="0"/>
          </a:p>
          <a:p>
            <a:pPr lvl="1"/>
            <a:r>
              <a:rPr lang="en-US" sz="2200" dirty="0"/>
              <a:t>Preliminary </a:t>
            </a:r>
            <a:r>
              <a:rPr lang="en-US" sz="2200" dirty="0" smtClean="0"/>
              <a:t>evaluations to check materials</a:t>
            </a:r>
            <a:r>
              <a:rPr lang="en-US" sz="2200" dirty="0"/>
              <a:t>, look for bugs, etc.</a:t>
            </a:r>
          </a:p>
          <a:p>
            <a:pPr lvl="1"/>
            <a:r>
              <a:rPr lang="en-US" sz="2200" dirty="0" smtClean="0"/>
              <a:t>Evaluate the </a:t>
            </a:r>
            <a:r>
              <a:rPr lang="en-US" sz="2200" dirty="0"/>
              <a:t>instructions, timing</a:t>
            </a:r>
          </a:p>
          <a:p>
            <a:pPr lvl="1"/>
            <a:r>
              <a:rPr lang="en-US" sz="2200" dirty="0"/>
              <a:t>Users do not have to be representative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E51E550-1F81-4484-83AC-AA1C8989CE57}" type="slidenum">
              <a:rPr lang="en-US" altLang="en-US"/>
              <a:pPr/>
              <a:t>7</a:t>
            </a:fld>
            <a:endParaRPr lang="en-US" altLang="en-US"/>
          </a:p>
        </p:txBody>
      </p:sp>
      <p:sp>
        <p:nvSpPr>
          <p:cNvPr id="404482" name="Rectangle 2"/>
          <p:cNvSpPr>
            <a:spLocks noGrp="1" noChangeArrowheads="1"/>
          </p:cNvSpPr>
          <p:nvPr>
            <p:ph type="title"/>
          </p:nvPr>
        </p:nvSpPr>
        <p:spPr/>
        <p:txBody>
          <a:bodyPr/>
          <a:lstStyle/>
          <a:p>
            <a:r>
              <a:rPr lang="en-US" dirty="0" smtClean="0"/>
              <a:t>Evaluation Design</a:t>
            </a:r>
            <a:endParaRPr lang="en-US" dirty="0"/>
          </a:p>
        </p:txBody>
      </p:sp>
      <p:sp>
        <p:nvSpPr>
          <p:cNvPr id="404483" name="Rectangle 3"/>
          <p:cNvSpPr>
            <a:spLocks noGrp="1" noChangeArrowheads="1"/>
          </p:cNvSpPr>
          <p:nvPr>
            <p:ph type="body" idx="1"/>
          </p:nvPr>
        </p:nvSpPr>
        <p:spPr>
          <a:xfrm>
            <a:off x="457200" y="1524000"/>
            <a:ext cx="8229600" cy="4411662"/>
          </a:xfrm>
        </p:spPr>
        <p:txBody>
          <a:bodyPr/>
          <a:lstStyle/>
          <a:p>
            <a:r>
              <a:rPr lang="en-US" sz="2600" dirty="0"/>
              <a:t>“Between subjects” vs. “within subjects”</a:t>
            </a:r>
          </a:p>
          <a:p>
            <a:pPr lvl="1"/>
            <a:r>
              <a:rPr lang="en-US" sz="2200" dirty="0"/>
              <a:t>For comparing different conditions</a:t>
            </a:r>
          </a:p>
          <a:p>
            <a:pPr lvl="1"/>
            <a:r>
              <a:rPr lang="en-US" sz="2200" dirty="0"/>
              <a:t>Within:</a:t>
            </a:r>
          </a:p>
          <a:p>
            <a:pPr lvl="2"/>
            <a:r>
              <a:rPr lang="en-US" sz="2100" dirty="0"/>
              <a:t>Each user does all conditions</a:t>
            </a:r>
          </a:p>
          <a:p>
            <a:pPr lvl="2"/>
            <a:r>
              <a:rPr lang="en-US" sz="2100" dirty="0"/>
              <a:t>Removes individual differences</a:t>
            </a:r>
          </a:p>
          <a:p>
            <a:pPr lvl="2"/>
            <a:r>
              <a:rPr lang="en-US" sz="2100" dirty="0"/>
              <a:t>Add ordering effects</a:t>
            </a:r>
          </a:p>
          <a:p>
            <a:pPr lvl="1"/>
            <a:r>
              <a:rPr lang="en-US" sz="2200" dirty="0"/>
              <a:t>Between</a:t>
            </a:r>
          </a:p>
          <a:p>
            <a:pPr lvl="2"/>
            <a:r>
              <a:rPr lang="en-US" sz="2100" dirty="0"/>
              <a:t>Each user does one condition</a:t>
            </a:r>
          </a:p>
          <a:p>
            <a:pPr lvl="2"/>
            <a:r>
              <a:rPr lang="en-US" sz="2100" dirty="0"/>
              <a:t>Quicker for each user</a:t>
            </a:r>
          </a:p>
          <a:p>
            <a:pPr lvl="2"/>
            <a:r>
              <a:rPr lang="en-US" sz="2100" dirty="0"/>
              <a:t>But need more users due to huge variation in people</a:t>
            </a:r>
          </a:p>
          <a:p>
            <a:r>
              <a:rPr lang="en-US" sz="2600" dirty="0"/>
              <a:t>Randomized assignment of conditions</a:t>
            </a:r>
          </a:p>
          <a:p>
            <a:pPr lvl="1"/>
            <a:r>
              <a:rPr lang="en-US" sz="2200" dirty="0"/>
              <a:t>To people, or order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B32C5D9-E88C-4365-B2A5-B2DC30A2AEC2}" type="slidenum">
              <a:rPr lang="en-US" altLang="en-US"/>
              <a:pPr/>
              <a:t>8</a:t>
            </a:fld>
            <a:endParaRPr lang="en-US" altLang="en-US"/>
          </a:p>
        </p:txBody>
      </p:sp>
      <p:sp>
        <p:nvSpPr>
          <p:cNvPr id="411650" name="Rectangle 2"/>
          <p:cNvSpPr>
            <a:spLocks noGrp="1" noChangeArrowheads="1"/>
          </p:cNvSpPr>
          <p:nvPr>
            <p:ph type="title"/>
          </p:nvPr>
        </p:nvSpPr>
        <p:spPr/>
        <p:txBody>
          <a:bodyPr/>
          <a:lstStyle/>
          <a:p>
            <a:r>
              <a:rPr lang="en-US"/>
              <a:t>Performance Measurements</a:t>
            </a:r>
          </a:p>
        </p:txBody>
      </p:sp>
      <p:sp>
        <p:nvSpPr>
          <p:cNvPr id="411651" name="Rectangle 3"/>
          <p:cNvSpPr>
            <a:spLocks noGrp="1" noChangeArrowheads="1"/>
          </p:cNvSpPr>
          <p:nvPr>
            <p:ph type="body" idx="1"/>
          </p:nvPr>
        </p:nvSpPr>
        <p:spPr/>
        <p:txBody>
          <a:bodyPr/>
          <a:lstStyle/>
          <a:p>
            <a:r>
              <a:rPr lang="en-US" sz="2600" dirty="0"/>
              <a:t>Efficiency, </a:t>
            </a:r>
            <a:r>
              <a:rPr lang="en-US" sz="2600" dirty="0" err="1"/>
              <a:t>learnability</a:t>
            </a:r>
            <a:r>
              <a:rPr lang="en-US" sz="2600" dirty="0"/>
              <a:t>, user’s preference</a:t>
            </a:r>
          </a:p>
          <a:p>
            <a:r>
              <a:rPr lang="en-US" sz="2600" dirty="0"/>
              <a:t>Time, number of tasks completed, number of errors, severity of errors, number of times help needed, quality of results, emotions, etc.</a:t>
            </a:r>
          </a:p>
          <a:p>
            <a:pPr lvl="1"/>
            <a:r>
              <a:rPr lang="en-US" sz="2200" dirty="0"/>
              <a:t>Decide in advance what is </a:t>
            </a:r>
            <a:r>
              <a:rPr lang="en-US" sz="2200" dirty="0" smtClean="0"/>
              <a:t>relevant</a:t>
            </a:r>
          </a:p>
          <a:p>
            <a:pPr lvl="1"/>
            <a:r>
              <a:rPr lang="en-US" sz="2200" dirty="0" smtClean="0"/>
              <a:t>Can get </a:t>
            </a:r>
            <a:r>
              <a:rPr lang="en-US" sz="2200" dirty="0" smtClean="0">
                <a:solidFill>
                  <a:srgbClr val="C00000"/>
                </a:solidFill>
              </a:rPr>
              <a:t>quantifiable, objective numbers</a:t>
            </a:r>
          </a:p>
          <a:p>
            <a:pPr lvl="1"/>
            <a:r>
              <a:rPr lang="en-US" sz="2200" dirty="0" smtClean="0"/>
              <a:t>“Usability</a:t>
            </a:r>
            <a:r>
              <a:rPr lang="en-US" sz="2200" dirty="0" smtClean="0">
                <a:solidFill>
                  <a:srgbClr val="C00000"/>
                </a:solidFill>
              </a:rPr>
              <a:t> Engineering</a:t>
            </a:r>
            <a:r>
              <a:rPr lang="en-US" sz="2200" dirty="0" smtClean="0"/>
              <a:t>”  (next lecture)</a:t>
            </a:r>
            <a:endParaRPr lang="en-US" sz="2200" dirty="0" smtClean="0"/>
          </a:p>
          <a:p>
            <a:r>
              <a:rPr lang="en-US" sz="2600" dirty="0" smtClean="0"/>
              <a:t>Can </a:t>
            </a:r>
            <a:r>
              <a:rPr lang="en-US" sz="2600" dirty="0"/>
              <a:t>instrument software to take measurements</a:t>
            </a:r>
          </a:p>
          <a:p>
            <a:pPr lvl="1"/>
            <a:r>
              <a:rPr lang="en-US" sz="2200" dirty="0"/>
              <a:t>Or try to log results “live” or from videotape</a:t>
            </a:r>
          </a:p>
          <a:p>
            <a:r>
              <a:rPr lang="en-US" sz="2600" dirty="0"/>
              <a:t>Emotions and preferences from questionnaires and apparent frustration, happiness with system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6AA391-0DF5-4D24-9F2C-79C55F8EC1FE}" type="slidenum">
              <a:rPr lang="en-US" altLang="en-US"/>
              <a:pPr/>
              <a:t>9</a:t>
            </a:fld>
            <a:endParaRPr lang="en-US" altLang="en-US"/>
          </a:p>
        </p:txBody>
      </p:sp>
      <p:sp>
        <p:nvSpPr>
          <p:cNvPr id="417794" name="Rectangle 2"/>
          <p:cNvSpPr>
            <a:spLocks noGrp="1" noChangeArrowheads="1"/>
          </p:cNvSpPr>
          <p:nvPr>
            <p:ph type="title"/>
          </p:nvPr>
        </p:nvSpPr>
        <p:spPr/>
        <p:txBody>
          <a:bodyPr/>
          <a:lstStyle/>
          <a:p>
            <a:r>
              <a:rPr lang="en-US"/>
              <a:t>Questionnaire Design</a:t>
            </a:r>
          </a:p>
        </p:txBody>
      </p:sp>
      <p:sp>
        <p:nvSpPr>
          <p:cNvPr id="417795" name="Rectangle 3"/>
          <p:cNvSpPr>
            <a:spLocks noGrp="1" noChangeArrowheads="1"/>
          </p:cNvSpPr>
          <p:nvPr>
            <p:ph type="body" idx="1"/>
          </p:nvPr>
        </p:nvSpPr>
        <p:spPr/>
        <p:txBody>
          <a:bodyPr/>
          <a:lstStyle/>
          <a:p>
            <a:r>
              <a:rPr lang="en-US" dirty="0"/>
              <a:t>Collect general demographic information that may be relevant</a:t>
            </a:r>
          </a:p>
          <a:p>
            <a:pPr lvl="1"/>
            <a:r>
              <a:rPr lang="en-US" dirty="0"/>
              <a:t>Age, sex, computer experience, etc.</a:t>
            </a:r>
          </a:p>
          <a:p>
            <a:r>
              <a:rPr lang="en-US" dirty="0"/>
              <a:t>Evaluate feelings towards your product and other products</a:t>
            </a:r>
          </a:p>
          <a:p>
            <a:r>
              <a:rPr lang="en-US" dirty="0"/>
              <a:t>Important to design questionnaire carefully</a:t>
            </a:r>
          </a:p>
          <a:p>
            <a:pPr lvl="1"/>
            <a:r>
              <a:rPr lang="en-US" dirty="0"/>
              <a:t>Users may find questions confusing</a:t>
            </a:r>
          </a:p>
          <a:p>
            <a:pPr lvl="2"/>
            <a:r>
              <a:rPr lang="en-US" dirty="0"/>
              <a:t>May not answer the question you think you are asking</a:t>
            </a:r>
          </a:p>
          <a:p>
            <a:pPr lvl="1"/>
            <a:r>
              <a:rPr lang="en-US" dirty="0"/>
              <a:t>May not measure what you are interested in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16158</TotalTime>
  <Words>1578</Words>
  <Application>Microsoft Office PowerPoint</Application>
  <PresentationFormat>On-screen Show (4:3)</PresentationFormat>
  <Paragraphs>335</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lecture template_polo</vt:lpstr>
      <vt:lpstr>Lecture 5: Evaluation Using User Studies</vt:lpstr>
      <vt:lpstr>Why Evaluate with User Studies?</vt:lpstr>
      <vt:lpstr>“Don’ts” of User Studies</vt:lpstr>
      <vt:lpstr>Issue: Reliability</vt:lpstr>
      <vt:lpstr>Issue: Validity</vt:lpstr>
      <vt:lpstr>Make an Evaluation Plan</vt:lpstr>
      <vt:lpstr>Evaluation Design</vt:lpstr>
      <vt:lpstr>Performance Measurements</vt:lpstr>
      <vt:lpstr>Questionnaire Design</vt:lpstr>
      <vt:lpstr>Questionnaire, 2</vt:lpstr>
      <vt:lpstr>Survey example</vt:lpstr>
      <vt:lpstr>Videotaping</vt:lpstr>
      <vt:lpstr>“Think Aloud” Protocols</vt:lpstr>
      <vt:lpstr>Getting Users</vt:lpstr>
      <vt:lpstr>Number of participants</vt:lpstr>
      <vt:lpstr>Ethical Considerations</vt:lpstr>
      <vt:lpstr>Milgram Psychology Experiments</vt:lpstr>
      <vt:lpstr>Prepare for the Evaluation</vt:lpstr>
      <vt:lpstr>Who runs the experiment?</vt:lpstr>
      <vt:lpstr>Where Evaluate?</vt:lpstr>
      <vt:lpstr>Tasks and Script</vt:lpstr>
      <vt:lpstr>Stages of an Evaluation</vt:lpstr>
      <vt:lpstr>Introduce the Participants to the Observation</vt:lpstr>
      <vt:lpstr>Conduct the Observation</vt:lpstr>
      <vt:lpstr>Cleaning up After an Evaluation</vt:lpstr>
      <vt:lpstr>Analyze Think-Aloud Data</vt:lpstr>
      <vt:lpstr>Critical Incident Technique in Human Factors</vt:lpstr>
      <vt:lpstr>Analyzing the data</vt:lpstr>
      <vt:lpstr>Scope and Severity Separately</vt:lpstr>
      <vt:lpstr>Composite Severity Ratings</vt:lpstr>
      <vt:lpstr>Write a Summarizing Report</vt:lpstr>
      <vt:lpstr>What to do with Results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169</cp:revision>
  <cp:lastPrinted>1601-01-01T00:00:00Z</cp:lastPrinted>
  <dcterms:created xsi:type="dcterms:W3CDTF">2001-06-15T20:03:27Z</dcterms:created>
  <dcterms:modified xsi:type="dcterms:W3CDTF">2011-11-08T22:11:08Z</dcterms:modified>
</cp:coreProperties>
</file>