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6"/>
  </p:notesMasterIdLst>
  <p:sldIdLst>
    <p:sldId id="256" r:id="rId2"/>
    <p:sldId id="293" r:id="rId3"/>
    <p:sldId id="294" r:id="rId4"/>
    <p:sldId id="257" r:id="rId5"/>
    <p:sldId id="258" r:id="rId6"/>
    <p:sldId id="297" r:id="rId7"/>
    <p:sldId id="259" r:id="rId8"/>
    <p:sldId id="306" r:id="rId9"/>
    <p:sldId id="261" r:id="rId10"/>
    <p:sldId id="260" r:id="rId11"/>
    <p:sldId id="285" r:id="rId12"/>
    <p:sldId id="269" r:id="rId13"/>
    <p:sldId id="271" r:id="rId14"/>
    <p:sldId id="272" r:id="rId15"/>
    <p:sldId id="270" r:id="rId16"/>
    <p:sldId id="302" r:id="rId17"/>
    <p:sldId id="274" r:id="rId18"/>
    <p:sldId id="281" r:id="rId19"/>
    <p:sldId id="296" r:id="rId20"/>
    <p:sldId id="301" r:id="rId21"/>
    <p:sldId id="303" r:id="rId22"/>
    <p:sldId id="289" r:id="rId23"/>
    <p:sldId id="291" r:id="rId24"/>
    <p:sldId id="286" r:id="rId25"/>
    <p:sldId id="288" r:id="rId26"/>
    <p:sldId id="287" r:id="rId27"/>
    <p:sldId id="300" r:id="rId28"/>
    <p:sldId id="298" r:id="rId29"/>
    <p:sldId id="299" r:id="rId30"/>
    <p:sldId id="304" r:id="rId31"/>
    <p:sldId id="305" r:id="rId32"/>
    <p:sldId id="283" r:id="rId33"/>
    <p:sldId id="275" r:id="rId34"/>
    <p:sldId id="30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4" d="100"/>
          <a:sy n="84" d="100"/>
        </p:scale>
        <p:origin x="-9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7.xml"/><Relationship Id="rId18" Type="http://schemas.openxmlformats.org/officeDocument/2006/relationships/slide" Target="slides/slide25.xml"/><Relationship Id="rId3" Type="http://schemas.openxmlformats.org/officeDocument/2006/relationships/slide" Target="slides/slide3.xml"/><Relationship Id="rId21" Type="http://schemas.openxmlformats.org/officeDocument/2006/relationships/slide" Target="slides/slide32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4.xml"/><Relationship Id="rId2" Type="http://schemas.openxmlformats.org/officeDocument/2006/relationships/slide" Target="slides/slide2.xml"/><Relationship Id="rId16" Type="http://schemas.openxmlformats.org/officeDocument/2006/relationships/slide" Target="slides/slide22.xml"/><Relationship Id="rId20" Type="http://schemas.openxmlformats.org/officeDocument/2006/relationships/slide" Target="slides/slide28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5" Type="http://schemas.openxmlformats.org/officeDocument/2006/relationships/slide" Target="slides/slide5.xml"/><Relationship Id="rId15" Type="http://schemas.openxmlformats.org/officeDocument/2006/relationships/slide" Target="slides/slide19.xml"/><Relationship Id="rId10" Type="http://schemas.openxmlformats.org/officeDocument/2006/relationships/slide" Target="slides/slide12.xml"/><Relationship Id="rId19" Type="http://schemas.openxmlformats.org/officeDocument/2006/relationships/slide" Target="slides/slide27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18.xml"/><Relationship Id="rId22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80473A0-E832-4FA6-9850-9EAAA5F00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C27E3-8D49-421C-A8B8-D22A13AC856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E79D1-3D79-4239-8BF3-FCA62800A98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D42AE-47BA-49BA-B112-5EA74B9F6D7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886FA-9FAA-45BB-8904-8F866A2A3F1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B9E85-E119-4570-B846-5900E8C6342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9BD79-49CA-432D-B4C1-F6BA6DA99F5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AF491-673E-4F7E-8D6B-701941EFDEF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073A8-162F-454B-8AE9-7CA3D553828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A176D-E8D2-44FC-8C5D-BAA62EAEA80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86C77-77F8-4363-8E2B-99E30804513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938DD-5531-4711-B416-B386366ABAE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A86AC-5294-4FFF-8844-8B72E3DEDDC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26C7C-D85A-44D9-9CEB-3B6E55319FD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833D4-E958-40A3-B140-D2905470518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2ED70-7D83-460C-AA5B-CE1495FBBB7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67953-1AD9-4E87-A8AD-724F28F36D2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5555F-647A-4454-8410-ED5B39D53F5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11406-C7BE-432F-85E6-8170E219ED3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96CFA-C700-41EE-8C2E-86F45B4FE09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526A9-FD53-4BCB-A706-5F79FDE7108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0C1DC-D476-4EB1-B203-51718739BA8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B90A9-9986-4125-8EF1-20E9AAE273B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D155B-C718-4AE1-AF61-76D0E416188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2538F-CF66-487A-856D-1BB40F2C4B6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1CEC2-4342-4890-8CFF-87B6C27BBCC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D0C00-8CD3-445D-9238-00822FA5DC7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A7DB-706F-4281-9AB0-979AEA460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B36F-95F8-49C1-A0DE-566CD5E00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E3E77-E6DB-41A7-8DB6-C14B00CC2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4208-608C-4CD1-9D6A-05813EE47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75A0E-7E79-45AA-BD43-BCE194CEA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75B2-EFF8-4C44-B05F-72ADDD182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B72DB-A723-4F1B-BF29-0DB2B9B8D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1B09F-FBB9-4316-AF93-DC4166234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D73F2-EA9C-44C8-A24F-D6BB27742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5181-E962-4860-A334-BAEFFBBB0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5AF7-88B7-4FD4-AD92-0F3E0477F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1437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37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43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4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43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7496A96-2BC4-44A6-839B-50E001709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EHCIcontexualinquiry.m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EHCIcontexualinquiryScreens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bam/uicourse/08763fall11/cmuonly/Some%20Figures%20from%20the%20Hartson-Pyla%20text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12C734-C627-49EA-A8A7-7492EE026AA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Lecture 3:</a:t>
            </a:r>
            <a:br>
              <a:rPr lang="en-US" sz="3200" smtClean="0"/>
            </a:br>
            <a:r>
              <a:rPr lang="en-US" sz="4000" smtClean="0"/>
              <a:t>Contextual Analysis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962400"/>
            <a:ext cx="61722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Brad Myers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2011, </a:t>
            </a:r>
            <a:r>
              <a:rPr lang="en-US" i="1" dirty="0" smtClean="0">
                <a:solidFill>
                  <a:srgbClr val="6E0000"/>
                </a:solidFill>
              </a:rPr>
              <a:t>Mini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AA435-7FAE-45C1-B7CB-37AE27F3394D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“Breakdowns” / “Barriers”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411663"/>
          </a:xfrm>
        </p:spPr>
        <p:txBody>
          <a:bodyPr/>
          <a:lstStyle/>
          <a:p>
            <a:pPr eaLnBrk="1" hangingPunct="1"/>
            <a:r>
              <a:rPr lang="en-US" sz="2600" smtClean="0"/>
              <a:t>Problems that interfere with normal operation</a:t>
            </a:r>
          </a:p>
          <a:p>
            <a:pPr eaLnBrk="1" hangingPunct="1"/>
            <a:r>
              <a:rPr lang="en-US" sz="2600" smtClean="0"/>
              <a:t>Represented in most models</a:t>
            </a:r>
          </a:p>
          <a:p>
            <a:pPr eaLnBrk="1" hangingPunct="1"/>
            <a:r>
              <a:rPr lang="en-US" sz="2600" smtClean="0"/>
              <a:t>Key opportunities and issues for design</a:t>
            </a:r>
          </a:p>
          <a:p>
            <a:pPr eaLnBrk="1" hangingPunct="1"/>
            <a:r>
              <a:rPr lang="en-US" sz="2600" smtClean="0"/>
              <a:t>Often shown in </a:t>
            </a:r>
            <a:r>
              <a:rPr lang="en-US" sz="2600" smtClean="0">
                <a:solidFill>
                  <a:schemeClr val="accent2"/>
                </a:solidFill>
              </a:rPr>
              <a:t>red</a:t>
            </a:r>
            <a:r>
              <a:rPr lang="en-US" sz="2600" smtClean="0"/>
              <a:t> with a “lightning bolt”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5029200" y="5715000"/>
            <a:ext cx="381000" cy="304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5181600" y="5410200"/>
            <a:ext cx="228600" cy="3048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5181600" y="49530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638800" y="4038600"/>
            <a:ext cx="2133600" cy="1219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Can’t see</a:t>
            </a:r>
            <a:br>
              <a:rPr lang="en-US" sz="2400" b="1">
                <a:solidFill>
                  <a:srgbClr val="FF0000"/>
                </a:solidFill>
                <a:latin typeface="Tahoma" pitchFamily="34" charset="0"/>
              </a:rPr>
            </a:br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the screen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81B5D1-31D7-4DEC-8B00-0A0668240A91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Example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New example: Giving a presentation</a:t>
            </a:r>
          </a:p>
          <a:p>
            <a:pPr eaLnBrk="1" hangingPunct="1"/>
            <a:r>
              <a:rPr lang="en-US" sz="2600" smtClean="0"/>
              <a:t>From our paper:</a:t>
            </a:r>
          </a:p>
          <a:p>
            <a:pPr lvl="1" eaLnBrk="1" hangingPunct="1"/>
            <a:r>
              <a:rPr lang="en-US" sz="2200" smtClean="0"/>
              <a:t>Karen Cross, Adrienne Warmack, and Brad Myers. "Lessons Learned: Using Contextual Inquiry Analysis to Improve PDA Control of Presentations“</a:t>
            </a:r>
          </a:p>
          <a:p>
            <a:pPr lvl="1" eaLnBrk="1" hangingPunct="1"/>
            <a:r>
              <a:rPr lang="en-US" sz="2200" smtClean="0"/>
              <a:t>Results influenced design of SlideShow Commander remote control product for mobile phones</a:t>
            </a:r>
          </a:p>
          <a:p>
            <a:pPr eaLnBrk="1" hangingPunct="1"/>
            <a:r>
              <a:rPr lang="en-US" sz="2600" smtClean="0"/>
              <a:t>Used in the Hartson-Pyla textbook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FE457-A59B-43B4-9079-320022478A3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Flow Model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7800"/>
            <a:ext cx="8650287" cy="5334000"/>
          </a:xfrm>
        </p:spPr>
        <p:txBody>
          <a:bodyPr/>
          <a:lstStyle/>
          <a:p>
            <a:pPr eaLnBrk="1" hangingPunct="1"/>
            <a:r>
              <a:rPr lang="en-US" sz="2500" smtClean="0"/>
              <a:t>Communication and coordination necessary to perform tasks</a:t>
            </a:r>
          </a:p>
          <a:p>
            <a:pPr lvl="1" eaLnBrk="1" hangingPunct="1"/>
            <a:r>
              <a:rPr lang="en-US" sz="2400" smtClean="0"/>
              <a:t>Work flow</a:t>
            </a:r>
          </a:p>
          <a:p>
            <a:pPr lvl="1" eaLnBrk="1" hangingPunct="1"/>
            <a:r>
              <a:rPr lang="en-US" sz="2400" smtClean="0"/>
              <a:t>Who talks to whom? Who gives what to whom?</a:t>
            </a:r>
          </a:p>
          <a:p>
            <a:pPr eaLnBrk="1" hangingPunct="1"/>
            <a:r>
              <a:rPr lang="en-US" sz="2500" smtClean="0"/>
              <a:t>Key </a:t>
            </a:r>
            <a:r>
              <a:rPr lang="en-US" sz="2500" i="1" smtClean="0"/>
              <a:t>roles </a:t>
            </a:r>
            <a:r>
              <a:rPr lang="en-US" sz="2500" smtClean="0"/>
              <a:t>of individuals or groups</a:t>
            </a:r>
          </a:p>
          <a:p>
            <a:pPr eaLnBrk="1" hangingPunct="1"/>
            <a:r>
              <a:rPr lang="en-US" sz="2500" smtClean="0"/>
              <a:t>Key </a:t>
            </a:r>
            <a:r>
              <a:rPr lang="en-US" sz="2500" i="1" smtClean="0"/>
              <a:t>responsibilities</a:t>
            </a:r>
            <a:r>
              <a:rPr lang="en-US" sz="2500" smtClean="0"/>
              <a:t> of that person with respect to the tasks</a:t>
            </a:r>
          </a:p>
          <a:p>
            <a:pPr eaLnBrk="1" hangingPunct="1"/>
            <a:r>
              <a:rPr lang="en-US" sz="2500" i="1" smtClean="0"/>
              <a:t>Flow</a:t>
            </a:r>
            <a:r>
              <a:rPr lang="en-US" sz="2500" smtClean="0"/>
              <a:t> of communication and artifacts, shown as arrows</a:t>
            </a:r>
          </a:p>
          <a:p>
            <a:pPr eaLnBrk="1" hangingPunct="1"/>
            <a:r>
              <a:rPr lang="en-US" sz="2500" i="1" smtClean="0"/>
              <a:t>Artifacts</a:t>
            </a:r>
            <a:r>
              <a:rPr lang="en-US" sz="2500" smtClean="0"/>
              <a:t> passed around</a:t>
            </a:r>
          </a:p>
          <a:p>
            <a:pPr eaLnBrk="1" hangingPunct="1"/>
            <a:r>
              <a:rPr lang="en-US" sz="2500" i="1" smtClean="0"/>
              <a:t>Actions</a:t>
            </a:r>
            <a:r>
              <a:rPr lang="en-US" sz="2500" smtClean="0"/>
              <a:t> along the way</a:t>
            </a:r>
          </a:p>
          <a:p>
            <a:pPr eaLnBrk="1" hangingPunct="1"/>
            <a:r>
              <a:rPr lang="en-US" sz="2500" i="1" smtClean="0"/>
              <a:t>Places</a:t>
            </a:r>
            <a:r>
              <a:rPr lang="en-US" sz="2500" smtClean="0"/>
              <a:t> that things or people go</a:t>
            </a:r>
          </a:p>
          <a:p>
            <a:pPr eaLnBrk="1" hangingPunct="1"/>
            <a:r>
              <a:rPr lang="en-US" sz="2500" i="1" smtClean="0"/>
              <a:t>Breakdowns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62B41F-331C-4992-B012-140951A7F4DF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z="3500" smtClean="0"/>
              <a:t>Flow Model structure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Circles = people or groups by </a:t>
            </a:r>
            <a:r>
              <a:rPr lang="en-US" i="1" smtClean="0"/>
              <a:t>role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Maybe add icons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Boxes = things (artifacts), places, files, etc.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Arrows = flow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Red lightening bolts = breakdowns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Times refer to time codes in video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Could also refer to lines of a transcript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homework, approximate times are 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“(A)” = </a:t>
            </a:r>
            <a:r>
              <a:rPr lang="en-US" u="sng" smtClean="0"/>
              <a:t>A</a:t>
            </a:r>
            <a:r>
              <a:rPr lang="en-US" smtClean="0"/>
              <a:t>ssumption = interpretation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Note: </a:t>
            </a:r>
            <a:r>
              <a:rPr lang="en-US" sz="2400" smtClean="0">
                <a:solidFill>
                  <a:schemeClr val="accent2"/>
                </a:solidFill>
              </a:rPr>
              <a:t>not</a:t>
            </a:r>
            <a:r>
              <a:rPr lang="en-US" sz="2400" smtClean="0"/>
              <a:t> for team-member's opinions about the UI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Instead (A) is for assumptions about what </a:t>
            </a:r>
            <a:r>
              <a:rPr lang="en-US" sz="2400" smtClean="0">
                <a:solidFill>
                  <a:schemeClr val="accent2"/>
                </a:solidFill>
              </a:rPr>
              <a:t>user</a:t>
            </a:r>
            <a:r>
              <a:rPr lang="en-US" sz="2400" smtClean="0"/>
              <a:t> did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5401C8-C07F-42EF-9C8E-7EC8E1B95335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Flow Model components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26488" cy="5410200"/>
          </a:xfrm>
        </p:spPr>
        <p:txBody>
          <a:bodyPr/>
          <a:lstStyle/>
          <a:p>
            <a:pPr eaLnBrk="1" hangingPunct="1"/>
            <a:r>
              <a:rPr lang="en-US" sz="2600" smtClean="0"/>
              <a:t>General</a:t>
            </a:r>
          </a:p>
          <a:p>
            <a:pPr lvl="1" eaLnBrk="1" hangingPunct="1"/>
            <a:r>
              <a:rPr lang="en-US" sz="2200" smtClean="0"/>
              <a:t>How do job responsibilities get assigned to people?</a:t>
            </a:r>
          </a:p>
          <a:p>
            <a:pPr lvl="1" eaLnBrk="1" hangingPunct="1"/>
            <a:r>
              <a:rPr lang="en-US" sz="2200" smtClean="0"/>
              <a:t>How do they get help?</a:t>
            </a:r>
          </a:p>
          <a:p>
            <a:pPr lvl="1" eaLnBrk="1" hangingPunct="1"/>
            <a:r>
              <a:rPr lang="en-US" sz="2200" smtClean="0"/>
              <a:t>How do new tasks get assigned, and how are they carried out?</a:t>
            </a:r>
          </a:p>
          <a:p>
            <a:pPr lvl="1" eaLnBrk="1" hangingPunct="1"/>
            <a:r>
              <a:rPr lang="en-US" sz="2200" smtClean="0"/>
              <a:t>Coordination: where did each artifact come from and where does it go?</a:t>
            </a:r>
          </a:p>
          <a:p>
            <a:pPr lvl="2" eaLnBrk="1" hangingPunct="1"/>
            <a:r>
              <a:rPr lang="en-US" sz="2100" smtClean="0"/>
              <a:t>Problems with coordination: forgetting, timing, steps</a:t>
            </a:r>
          </a:p>
          <a:p>
            <a:pPr lvl="1" eaLnBrk="1" hangingPunct="1"/>
            <a:r>
              <a:rPr lang="en-US" sz="2200" smtClean="0"/>
              <a:t>Creates the “bird’s eye view” of organizational structure</a:t>
            </a:r>
          </a:p>
          <a:p>
            <a:pPr eaLnBrk="1" hangingPunct="1"/>
            <a:r>
              <a:rPr lang="en-US" sz="2600" smtClean="0"/>
              <a:t>Web</a:t>
            </a:r>
          </a:p>
          <a:p>
            <a:pPr lvl="1" eaLnBrk="1" hangingPunct="1"/>
            <a:r>
              <a:rPr lang="en-US" sz="2200" i="1" smtClean="0"/>
              <a:t>NOT </a:t>
            </a:r>
            <a:r>
              <a:rPr lang="en-US" sz="2200" smtClean="0"/>
              <a:t>flow chart of pages visited</a:t>
            </a:r>
          </a:p>
          <a:p>
            <a:pPr lvl="1" eaLnBrk="1" hangingPunct="1"/>
            <a:r>
              <a:rPr lang="en-US" sz="2200" smtClean="0"/>
              <a:t>How information and command flow among the site(s)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7402A-3DFA-4E15-8C05-F4322058A3F2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2590800" cy="1143000"/>
          </a:xfrm>
        </p:spPr>
        <p:txBody>
          <a:bodyPr/>
          <a:lstStyle/>
          <a:p>
            <a:pPr eaLnBrk="1" hangingPunct="1"/>
            <a:r>
              <a:rPr lang="en-US" sz="3500" smtClean="0"/>
              <a:t>Flow</a:t>
            </a:r>
            <a:br>
              <a:rPr lang="en-US" sz="3500" smtClean="0"/>
            </a:br>
            <a:r>
              <a:rPr lang="en-US" sz="3500" smtClean="0"/>
              <a:t>Model</a:t>
            </a:r>
            <a:br>
              <a:rPr lang="en-US" sz="3500" smtClean="0"/>
            </a:br>
            <a:r>
              <a:rPr lang="en-US" sz="3500" smtClean="0"/>
              <a:t>Example</a:t>
            </a:r>
            <a:br>
              <a:rPr lang="en-US" sz="3500" smtClean="0"/>
            </a:br>
            <a:r>
              <a:rPr lang="en-US" sz="3500" smtClean="0"/>
              <a:t>(CDW)</a:t>
            </a:r>
          </a:p>
        </p:txBody>
      </p:sp>
      <p:pic>
        <p:nvPicPr>
          <p:cNvPr id="16388" name="Picture 5" descr="f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588" y="0"/>
            <a:ext cx="5840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bam\Documents\UICOURSE\08-763fall10\Hartson Textbook Draft\person-icon-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419600"/>
            <a:ext cx="2143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Users\bam\Documents\UICOURSE\08-763fall10\Hartson Textbook Draft\person-icon-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724400"/>
            <a:ext cx="2143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C:\Users\bam\Documents\UICOURSE\08-763fall10\Hartson Textbook Draft\peopl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6173788"/>
            <a:ext cx="3048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Users\bam\Documents\UICOURSE\08-763fall10\Hartson Textbook Draft\peopl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6400800"/>
            <a:ext cx="304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2185"/>
            <a:ext cx="9132856" cy="613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7543800" cy="639762"/>
          </a:xfrm>
        </p:spPr>
        <p:txBody>
          <a:bodyPr/>
          <a:lstStyle/>
          <a:p>
            <a:r>
              <a:rPr lang="en-US" dirty="0" smtClean="0"/>
              <a:t>Flow Model Example (SSC)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458200" cy="4606925"/>
          </a:xfrm>
        </p:spPr>
        <p:txBody>
          <a:bodyPr/>
          <a:lstStyle/>
          <a:p>
            <a:r>
              <a:rPr lang="en-US" dirty="0" smtClean="0"/>
              <a:t>Fig 6-8 in text</a:t>
            </a:r>
            <a:endParaRPr lang="en-US" dirty="0" smtClean="0"/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D9D2E-B2D4-4787-AA8C-29EABFE935B1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49A5B8-43EC-443E-8A70-EC2CC245922C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z="3500" smtClean="0"/>
              <a:t>Social Model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Beyer &amp; Holtzblatt call this “Cultural Model”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Culture of organization, family, community defines expectations, desires, policies, values and approach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“Culture is as invisible as water to a fish”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Pervasive, inescapable; yet invisible and intangible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Types of influences: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Formal and informal policies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Power of individuals and groups over each other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Values of company or team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Work domain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Group’s sense of identity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People’s emotions about what they do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The style, values and preferences of individuals or teams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More examples of what goes on </a:t>
            </a:r>
            <a:r>
              <a:rPr lang="en-US" sz="2600" dirty="0" smtClean="0"/>
              <a:t>social model:</a:t>
            </a:r>
            <a:endParaRPr lang="en-US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When acceptable to use a recording device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What friends might think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CF0167-7C13-41F4-8E38-6E48781F457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/>
            <a:r>
              <a:rPr lang="en-US" smtClean="0"/>
              <a:t>Social Model Structure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50288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Ovals for “Influencers”: individuals or groups, internal or external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Thought </a:t>
            </a:r>
            <a:r>
              <a:rPr lang="en-US" sz="2100" dirty="0" smtClean="0"/>
              <a:t>bubbles for feelings/concerns that they </a:t>
            </a:r>
            <a:r>
              <a:rPr lang="en-US" sz="2100" i="1" dirty="0" smtClean="0"/>
              <a:t>actually</a:t>
            </a:r>
            <a:r>
              <a:rPr lang="en-US" sz="2100" dirty="0" smtClean="0"/>
              <a:t> expressed 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Arrows for direction of influence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Labels for samples of dialog showing type of influence and attitudes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700" dirty="0" smtClean="0"/>
              <a:t>Worded as commands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Also show “pushback” – influence in other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Breakdowns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 relationships among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 need to repeat previously shown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/>
              <a:t>NOTE: Not allowed to make stuff up!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Just what you actually have data to support!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5BD235-0EF6-4A02-9BCB-167AFAD60B5C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Model Contents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to put into cultural model for appliances: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Context of use: when used, other people around, whether OK to record other people, what it looks like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Feelings: proud to own it, embarrassed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Influences: why buy one vs. another, qualities desired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need data to support all claims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From initial interview questions or other evidence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solidFill>
                  <a:schemeClr val="accent2"/>
                </a:solidFill>
              </a:rPr>
              <a:t>Can’t just make stuff up!</a:t>
            </a:r>
            <a:r>
              <a:rPr lang="en-US" i="1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574C0-6F47-48EA-BFE7-486445638E59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76200"/>
            <a:ext cx="7793037" cy="1143000"/>
          </a:xfrm>
        </p:spPr>
        <p:txBody>
          <a:bodyPr/>
          <a:lstStyle/>
          <a:p>
            <a:pPr eaLnBrk="1" hangingPunct="1"/>
            <a:r>
              <a:rPr lang="en-US" b="0" smtClean="0"/>
              <a:t>Example of CI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600200"/>
            <a:ext cx="8650287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Video of sample session with a eCommerce site: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 smtClean="0">
                <a:hlinkClick r:id="rId3"/>
              </a:rPr>
              <a:t>http://www.cs.cmu.edu/~bam/uicourse/EHCIcontexualinquiry.mpg</a:t>
            </a:r>
            <a:endParaRPr lang="en-US" sz="1500" smtClean="0"/>
          </a:p>
          <a:p>
            <a:pPr>
              <a:lnSpc>
                <a:spcPct val="90000"/>
              </a:lnSpc>
            </a:pPr>
            <a:r>
              <a:rPr lang="en-US" sz="2600" smtClean="0"/>
              <a:t>Issues to observe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Interview of work in progress, in “context”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Actual session of doing a task</a:t>
            </a:r>
          </a:p>
          <a:p>
            <a:pPr lvl="2">
              <a:lnSpc>
                <a:spcPct val="90000"/>
              </a:lnSpc>
            </a:pPr>
            <a:r>
              <a:rPr lang="en-US" sz="2100" smtClean="0"/>
              <a:t>Not an interview asking about possible tasks, etc.</a:t>
            </a:r>
          </a:p>
          <a:p>
            <a:pPr lvl="2">
              <a:lnSpc>
                <a:spcPct val="90000"/>
              </a:lnSpc>
            </a:pPr>
            <a:r>
              <a:rPr lang="en-US" sz="2100" smtClean="0"/>
              <a:t>Note that focusing on </a:t>
            </a:r>
            <a:r>
              <a:rPr lang="en-US" sz="2100" i="1" smtClean="0"/>
              <a:t>expert  </a:t>
            </a:r>
            <a:r>
              <a:rPr lang="en-US" sz="2100" smtClean="0"/>
              <a:t>behavior &amp; breakdowns</a:t>
            </a:r>
            <a:endParaRPr lang="en-US" sz="2100" i="1" smtClean="0"/>
          </a:p>
          <a:p>
            <a:pPr lvl="1">
              <a:lnSpc>
                <a:spcPct val="90000"/>
              </a:lnSpc>
            </a:pPr>
            <a:r>
              <a:rPr lang="en-US" sz="2200" smtClean="0"/>
              <a:t>Questions to clarify about routine, motivations</a:t>
            </a:r>
          </a:p>
          <a:p>
            <a:pPr lvl="2">
              <a:lnSpc>
                <a:spcPct val="90000"/>
              </a:lnSpc>
            </a:pPr>
            <a:r>
              <a:rPr lang="en-US" sz="2100" i="1" smtClean="0"/>
              <a:t>Why</a:t>
            </a:r>
            <a:r>
              <a:rPr lang="en-US" sz="2100" smtClean="0"/>
              <a:t> do certain actions: need </a:t>
            </a:r>
            <a:r>
              <a:rPr lang="en-US" sz="2100" i="1" smtClean="0"/>
              <a:t>intent</a:t>
            </a:r>
            <a:r>
              <a:rPr lang="en-US" sz="2100" smtClean="0"/>
              <a:t> for actions</a:t>
            </a:r>
          </a:p>
          <a:p>
            <a:pPr lvl="2">
              <a:lnSpc>
                <a:spcPct val="90000"/>
              </a:lnSpc>
            </a:pPr>
            <a:r>
              <a:rPr lang="en-US" sz="2100" smtClean="0"/>
              <a:t>Notice problems (“breakdowns”)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Notice what happens that causes users to do something (“triggers”)</a:t>
            </a:r>
          </a:p>
          <a:p>
            <a:pPr lvl="2">
              <a:lnSpc>
                <a:spcPct val="90000"/>
              </a:lnSpc>
            </a:pPr>
            <a:r>
              <a:rPr lang="en-US" sz="2100" smtClean="0"/>
              <a:t>E.g. appearance of error messages, other feedback, external events (phone ringing), etc.</a:t>
            </a:r>
            <a:endParaRPr 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49362"/>
          </a:xfrm>
        </p:spPr>
        <p:txBody>
          <a:bodyPr/>
          <a:lstStyle/>
          <a:p>
            <a:r>
              <a:rPr lang="en-US" smtClean="0"/>
              <a:t>Social Model</a:t>
            </a:r>
            <a:br>
              <a:rPr lang="en-US" smtClean="0"/>
            </a:br>
            <a:r>
              <a:rPr lang="en-US" smtClean="0"/>
              <a:t>Example (CDW)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85EBC5-CC7B-4B3C-A9EB-8A72A22318FD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21508" name="Cloud Callout 4"/>
          <p:cNvSpPr>
            <a:spLocks noChangeArrowheads="1"/>
          </p:cNvSpPr>
          <p:nvPr/>
        </p:nvSpPr>
        <p:spPr bwMode="auto">
          <a:xfrm flipH="1">
            <a:off x="2895600" y="5453063"/>
            <a:ext cx="2362200" cy="1404937"/>
          </a:xfrm>
          <a:prstGeom prst="cloudCallout">
            <a:avLst>
              <a:gd name="adj1" fmla="val -36028"/>
              <a:gd name="adj2" fmla="val -5382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7150" indent="-57150">
              <a:buFontTx/>
              <a:buChar char="-"/>
            </a:pPr>
            <a:r>
              <a:rPr lang="en-US" sz="1000"/>
              <a:t>Want to get right unit (0:28)</a:t>
            </a:r>
          </a:p>
          <a:p>
            <a:pPr marL="57150" indent="-57150">
              <a:buFontTx/>
              <a:buChar char="-"/>
            </a:pPr>
            <a:r>
              <a:rPr lang="en-US" sz="1000"/>
              <a:t> Reliability is important (0:42)</a:t>
            </a:r>
          </a:p>
          <a:p>
            <a:pPr marL="57150" indent="-57150">
              <a:buFontTx/>
              <a:buChar char="-"/>
            </a:pPr>
            <a:r>
              <a:rPr lang="en-US" sz="1000"/>
              <a:t>Good prices are important (0:46)</a:t>
            </a:r>
          </a:p>
        </p:txBody>
      </p:sp>
      <p:cxnSp>
        <p:nvCxnSpPr>
          <p:cNvPr id="21509" name="Straight Connector 5"/>
          <p:cNvCxnSpPr>
            <a:cxnSpLocks noChangeShapeType="1"/>
            <a:stCxn id="21508" idx="4"/>
            <a:endCxn id="21510" idx="3"/>
          </p:cNvCxnSpPr>
          <p:nvPr/>
        </p:nvCxnSpPr>
        <p:spPr bwMode="auto">
          <a:xfrm flipV="1">
            <a:off x="4927600" y="5033963"/>
            <a:ext cx="184150" cy="36512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876800" y="37338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User</a:t>
            </a:r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6477000" y="15240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Secretary</a:t>
            </a: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2667000" y="16764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CDW/CDWG</a:t>
            </a:r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1752600" y="34290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Students</a:t>
            </a: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7239000" y="4572000"/>
            <a:ext cx="1600200" cy="1524000"/>
          </a:xfrm>
          <a:prstGeom prst="ellips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US" sz="1400"/>
              <a:t>Computing</a:t>
            </a:r>
            <a:br>
              <a:rPr lang="en-US" sz="1400"/>
            </a:br>
            <a:r>
              <a:rPr lang="en-US" sz="1400"/>
              <a:t>Facilities</a:t>
            </a:r>
          </a:p>
        </p:txBody>
      </p:sp>
      <p:cxnSp>
        <p:nvCxnSpPr>
          <p:cNvPr id="21515" name="Shape 16"/>
          <p:cNvCxnSpPr>
            <a:cxnSpLocks noChangeShapeType="1"/>
            <a:endCxn id="21511" idx="1"/>
          </p:cNvCxnSpPr>
          <p:nvPr/>
        </p:nvCxnSpPr>
        <p:spPr bwMode="auto">
          <a:xfrm rot="5400000" flipH="1" flipV="1">
            <a:off x="4991894" y="2089944"/>
            <a:ext cx="2062162" cy="1377950"/>
          </a:xfrm>
          <a:prstGeom prst="curvedConnector3">
            <a:avLst>
              <a:gd name="adj1" fmla="val 11595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5410200" y="990600"/>
            <a:ext cx="12954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Handle my small purchases (0:25)</a:t>
            </a:r>
          </a:p>
        </p:txBody>
      </p:sp>
      <p:sp>
        <p:nvSpPr>
          <p:cNvPr id="21517" name="Freeform 28"/>
          <p:cNvSpPr>
            <a:spLocks/>
          </p:cNvSpPr>
          <p:nvPr/>
        </p:nvSpPr>
        <p:spPr bwMode="auto">
          <a:xfrm>
            <a:off x="5410200" y="2057400"/>
            <a:ext cx="217488" cy="490538"/>
          </a:xfrm>
          <a:custGeom>
            <a:avLst/>
            <a:gdLst>
              <a:gd name="T0" fmla="*/ 28281 w 216817"/>
              <a:gd name="T1" fmla="*/ 0 h 490194"/>
              <a:gd name="T2" fmla="*/ 216817 w 216817"/>
              <a:gd name="T3" fmla="*/ 226243 h 490194"/>
              <a:gd name="T4" fmla="*/ 0 w 216817"/>
              <a:gd name="T5" fmla="*/ 320511 h 490194"/>
              <a:gd name="T6" fmla="*/ 150829 w 216817"/>
              <a:gd name="T7" fmla="*/ 490194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486400" y="2286000"/>
            <a:ext cx="1066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Orders wrong item (A)</a:t>
            </a:r>
          </a:p>
        </p:txBody>
      </p:sp>
      <p:cxnSp>
        <p:nvCxnSpPr>
          <p:cNvPr id="21519" name="Shape 16"/>
          <p:cNvCxnSpPr>
            <a:cxnSpLocks noChangeShapeType="1"/>
            <a:stCxn id="21510" idx="0"/>
            <a:endCxn id="21511" idx="3"/>
          </p:cNvCxnSpPr>
          <p:nvPr/>
        </p:nvCxnSpPr>
        <p:spPr bwMode="auto">
          <a:xfrm rot="5400000" flipH="1" flipV="1">
            <a:off x="5739606" y="2761457"/>
            <a:ext cx="909637" cy="1035050"/>
          </a:xfrm>
          <a:prstGeom prst="curvedConnector3">
            <a:avLst>
              <a:gd name="adj1" fmla="val 9977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0" name="TextBox 39"/>
          <p:cNvSpPr txBox="1"/>
          <p:nvPr/>
        </p:nvSpPr>
        <p:spPr>
          <a:xfrm>
            <a:off x="5715000" y="3124200"/>
            <a:ext cx="2667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I will make my own purchases when I want a specific item (0:28)</a:t>
            </a:r>
          </a:p>
        </p:txBody>
      </p:sp>
      <p:cxnSp>
        <p:nvCxnSpPr>
          <p:cNvPr id="21521" name="Shape 16"/>
          <p:cNvCxnSpPr>
            <a:cxnSpLocks noChangeShapeType="1"/>
            <a:stCxn id="21510" idx="6"/>
            <a:endCxn id="21514" idx="1"/>
          </p:cNvCxnSpPr>
          <p:nvPr/>
        </p:nvCxnSpPr>
        <p:spPr bwMode="auto">
          <a:xfrm>
            <a:off x="6477000" y="4495800"/>
            <a:ext cx="996950" cy="300038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45" name="TextBox 44"/>
          <p:cNvSpPr txBox="1"/>
          <p:nvPr/>
        </p:nvSpPr>
        <p:spPr>
          <a:xfrm>
            <a:off x="7086600" y="4191000"/>
            <a:ext cx="1447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Handle my large purchases (0:20)</a:t>
            </a:r>
          </a:p>
        </p:txBody>
      </p:sp>
      <p:sp>
        <p:nvSpPr>
          <p:cNvPr id="21523" name="Freeform 46"/>
          <p:cNvSpPr>
            <a:spLocks/>
          </p:cNvSpPr>
          <p:nvPr/>
        </p:nvSpPr>
        <p:spPr bwMode="auto">
          <a:xfrm>
            <a:off x="6705600" y="4343400"/>
            <a:ext cx="217488" cy="490538"/>
          </a:xfrm>
          <a:custGeom>
            <a:avLst/>
            <a:gdLst>
              <a:gd name="T0" fmla="*/ 28281 w 216817"/>
              <a:gd name="T1" fmla="*/ 0 h 490194"/>
              <a:gd name="T2" fmla="*/ 216817 w 216817"/>
              <a:gd name="T3" fmla="*/ 226243 h 490194"/>
              <a:gd name="T4" fmla="*/ 0 w 216817"/>
              <a:gd name="T5" fmla="*/ 320511 h 490194"/>
              <a:gd name="T6" fmla="*/ 150829 w 216817"/>
              <a:gd name="T7" fmla="*/ 490194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324600" y="4756150"/>
            <a:ext cx="10668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Takes too long to make a purchase (A)</a:t>
            </a:r>
          </a:p>
        </p:txBody>
      </p:sp>
      <p:cxnSp>
        <p:nvCxnSpPr>
          <p:cNvPr id="21525" name="Shape 16"/>
          <p:cNvCxnSpPr>
            <a:cxnSpLocks noChangeShapeType="1"/>
            <a:stCxn id="21513" idx="4"/>
            <a:endCxn id="21510" idx="2"/>
          </p:cNvCxnSpPr>
          <p:nvPr/>
        </p:nvCxnSpPr>
        <p:spPr bwMode="auto">
          <a:xfrm rot="5400000" flipH="1" flipV="1">
            <a:off x="3486150" y="3562350"/>
            <a:ext cx="457200" cy="2324100"/>
          </a:xfrm>
          <a:prstGeom prst="curvedConnector4">
            <a:avLst>
              <a:gd name="adj1" fmla="val -50000"/>
              <a:gd name="adj2" fmla="val 6721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60" name="TextBox 59"/>
          <p:cNvSpPr txBox="1"/>
          <p:nvPr/>
        </p:nvSpPr>
        <p:spPr>
          <a:xfrm>
            <a:off x="3276600" y="4451350"/>
            <a:ext cx="12954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Buy us the equipment we need (0:09)</a:t>
            </a:r>
          </a:p>
        </p:txBody>
      </p:sp>
      <p:cxnSp>
        <p:nvCxnSpPr>
          <p:cNvPr id="21527" name="Shape 16"/>
          <p:cNvCxnSpPr>
            <a:cxnSpLocks noChangeShapeType="1"/>
            <a:stCxn id="21510" idx="1"/>
            <a:endCxn id="21512" idx="4"/>
          </p:cNvCxnSpPr>
          <p:nvPr/>
        </p:nvCxnSpPr>
        <p:spPr bwMode="auto">
          <a:xfrm rot="16200000" flipV="1">
            <a:off x="3910806" y="2756694"/>
            <a:ext cx="757238" cy="164465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67" name="TextBox 66"/>
          <p:cNvSpPr txBox="1"/>
          <p:nvPr/>
        </p:nvSpPr>
        <p:spPr>
          <a:xfrm>
            <a:off x="3962400" y="2895600"/>
            <a:ext cx="12954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Provide me with reliable service and good prices (0:43)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358775"/>
            <a:ext cx="7543800" cy="868363"/>
          </a:xfrm>
        </p:spPr>
        <p:txBody>
          <a:bodyPr/>
          <a:lstStyle/>
          <a:p>
            <a:r>
              <a:rPr lang="en-US" dirty="0" smtClean="0"/>
              <a:t>Social Model Example (SSC)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xfrm>
            <a:off x="228600" y="1227138"/>
            <a:ext cx="8229600" cy="4411662"/>
          </a:xfrm>
        </p:spPr>
        <p:txBody>
          <a:bodyPr/>
          <a:lstStyle/>
          <a:p>
            <a:r>
              <a:rPr lang="en-US" dirty="0" smtClean="0"/>
              <a:t>Fig 6-6 from text</a:t>
            </a: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443380-FDC6-4897-B760-6E46B927EACC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5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59A7C4-0100-4D6D-B332-4A69AA0A33BC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Artifact Model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38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Artifacts: What people create, modify and use as part of tasks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Reveal traces of people’s work practices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Handwritten notes and signatures on hardcopy project plans -&gt; information flow and approval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Fancy formatting on spreadsheet -&gt; looks are important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Screen shots showing problematic features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Model = drawing, photograph or copy of real artifact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Annotate with observations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214C1E-0681-4B93-9923-68B00548ECE4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3238"/>
            <a:ext cx="7543800" cy="868362"/>
          </a:xfrm>
        </p:spPr>
        <p:txBody>
          <a:bodyPr/>
          <a:lstStyle/>
          <a:p>
            <a:pPr eaLnBrk="1" hangingPunct="1"/>
            <a:r>
              <a:rPr lang="en-US" sz="3600" smtClean="0"/>
              <a:t>Artifact Model</a:t>
            </a:r>
            <a:br>
              <a:rPr lang="en-US" sz="3600" smtClean="0"/>
            </a:br>
            <a:r>
              <a:rPr lang="en-US" sz="3600" smtClean="0"/>
              <a:t>Examples (CCW)</a:t>
            </a:r>
            <a:endParaRPr lang="en-US" sz="3200" smtClean="0"/>
          </a:p>
        </p:txBody>
      </p:sp>
      <p:pic>
        <p:nvPicPr>
          <p:cNvPr id="2458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324100"/>
            <a:ext cx="1838325" cy="1104900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  <p:pic>
        <p:nvPicPr>
          <p:cNvPr id="2458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838200"/>
            <a:ext cx="1714500" cy="1400175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  <p:sp>
        <p:nvSpPr>
          <p:cNvPr id="24582" name="Freeform 20"/>
          <p:cNvSpPr>
            <a:spLocks/>
          </p:cNvSpPr>
          <p:nvPr/>
        </p:nvSpPr>
        <p:spPr bwMode="auto">
          <a:xfrm>
            <a:off x="6705600" y="2057400"/>
            <a:ext cx="217488" cy="490538"/>
          </a:xfrm>
          <a:custGeom>
            <a:avLst/>
            <a:gdLst>
              <a:gd name="T0" fmla="*/ 28281 w 216817"/>
              <a:gd name="T1" fmla="*/ 0 h 490194"/>
              <a:gd name="T2" fmla="*/ 216817 w 216817"/>
              <a:gd name="T3" fmla="*/ 226243 h 490194"/>
              <a:gd name="T4" fmla="*/ 0 w 216817"/>
              <a:gd name="T5" fmla="*/ 320511 h 490194"/>
              <a:gd name="T6" fmla="*/ 150829 w 216817"/>
              <a:gd name="T7" fmla="*/ 490194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57800" y="1905000"/>
            <a:ext cx="10668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Inconsistent placement of “Add to Cart” buttons</a:t>
            </a:r>
            <a:br>
              <a:rPr lang="en-US" sz="1050" dirty="0">
                <a:solidFill>
                  <a:srgbClr val="FF0000"/>
                </a:solidFill>
              </a:rPr>
            </a:br>
            <a:r>
              <a:rPr lang="en-US" sz="1050" dirty="0">
                <a:solidFill>
                  <a:srgbClr val="FF0000"/>
                </a:solidFill>
              </a:rPr>
              <a:t>(1:52, 6:23)</a:t>
            </a:r>
          </a:p>
        </p:txBody>
      </p:sp>
      <p:pic>
        <p:nvPicPr>
          <p:cNvPr id="24584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962400"/>
            <a:ext cx="43529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Freeform 23"/>
          <p:cNvSpPr>
            <a:spLocks/>
          </p:cNvSpPr>
          <p:nvPr/>
        </p:nvSpPr>
        <p:spPr bwMode="auto">
          <a:xfrm>
            <a:off x="7010400" y="4724400"/>
            <a:ext cx="228600" cy="1066800"/>
          </a:xfrm>
          <a:custGeom>
            <a:avLst/>
            <a:gdLst>
              <a:gd name="T0" fmla="*/ 29818 w 216817"/>
              <a:gd name="T1" fmla="*/ 0 h 490194"/>
              <a:gd name="T2" fmla="*/ 228600 w 216817"/>
              <a:gd name="T3" fmla="*/ 492368 h 490194"/>
              <a:gd name="T4" fmla="*/ 0 w 216817"/>
              <a:gd name="T5" fmla="*/ 697522 h 490194"/>
              <a:gd name="T6" fmla="*/ 159026 w 216817"/>
              <a:gd name="T7" fmla="*/ 1066800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81800" y="5715000"/>
            <a:ext cx="1066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Confusing label (07:22)</a:t>
            </a:r>
          </a:p>
        </p:txBody>
      </p:sp>
      <p:pic>
        <p:nvPicPr>
          <p:cNvPr id="2458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00" y="1600200"/>
            <a:ext cx="3937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Freeform 26"/>
          <p:cNvSpPr>
            <a:spLocks/>
          </p:cNvSpPr>
          <p:nvPr/>
        </p:nvSpPr>
        <p:spPr bwMode="auto">
          <a:xfrm>
            <a:off x="457200" y="4724400"/>
            <a:ext cx="228600" cy="1066800"/>
          </a:xfrm>
          <a:custGeom>
            <a:avLst/>
            <a:gdLst>
              <a:gd name="T0" fmla="*/ 29818 w 216817"/>
              <a:gd name="T1" fmla="*/ 0 h 490194"/>
              <a:gd name="T2" fmla="*/ 228600 w 216817"/>
              <a:gd name="T3" fmla="*/ 492368 h 490194"/>
              <a:gd name="T4" fmla="*/ 0 w 216817"/>
              <a:gd name="T5" fmla="*/ 697522 h 490194"/>
              <a:gd name="T6" fmla="*/ 159026 w 216817"/>
              <a:gd name="T7" fmla="*/ 1066800 h 490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817" h="490194">
                <a:moveTo>
                  <a:pt x="28281" y="0"/>
                </a:moveTo>
                <a:lnTo>
                  <a:pt x="216817" y="226243"/>
                </a:lnTo>
                <a:lnTo>
                  <a:pt x="0" y="320511"/>
                </a:lnTo>
                <a:lnTo>
                  <a:pt x="150829" y="4901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600" y="5738813"/>
            <a:ext cx="20574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Search results are too long, and categories labels should start with differentiating word (1:46)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781CA-C38C-4DEE-BBFA-89425E4408FE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Physical Model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Way the physical environment affects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E.g, placement of items on a desk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Proximity of printers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Can’t hold a device with a keyboard while standing up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In presentation example, where people are and layout of environment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sz="2600" i="1" smtClean="0"/>
              <a:t>Note:</a:t>
            </a:r>
            <a:r>
              <a:rPr lang="en-US" sz="2600" smtClean="0"/>
              <a:t> Physical model not always relevant or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Seems less important for web, unless mobile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Not required for homework 1, but please do one if environment affects your system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608644-A541-4DF6-81D5-ED2A5A252B11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Components of Physical Model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Places in which work occurs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Physical structures which limit or define the space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Usage and movement within the space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Hardware and other Artifacts used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Layout of tools and artifacts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Positions of people within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Breakdowns due to physical environment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C53BC-4E6D-47B7-B73E-762DC1A1C381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429000" y="0"/>
            <a:ext cx="5715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93037" cy="1143000"/>
          </a:xfrm>
        </p:spPr>
        <p:txBody>
          <a:bodyPr/>
          <a:lstStyle/>
          <a:p>
            <a:pPr eaLnBrk="1" hangingPunct="1"/>
            <a:r>
              <a:rPr lang="en-US" sz="3500" dirty="0" smtClean="0"/>
              <a:t>Physical</a:t>
            </a:r>
            <a:br>
              <a:rPr lang="en-US" sz="3500" dirty="0" smtClean="0"/>
            </a:br>
            <a:r>
              <a:rPr lang="en-US" sz="3500" dirty="0" smtClean="0"/>
              <a:t>Model,</a:t>
            </a:r>
            <a:br>
              <a:rPr lang="en-US" sz="3500" dirty="0" smtClean="0"/>
            </a:br>
            <a:r>
              <a:rPr lang="en-US" sz="3500" dirty="0" smtClean="0"/>
              <a:t>example</a:t>
            </a:r>
          </a:p>
        </p:txBody>
      </p:sp>
      <p:pic>
        <p:nvPicPr>
          <p:cNvPr id="27653" name="Picture 4" descr="Physical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388" y="0"/>
            <a:ext cx="5459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3B193-BA07-406C-8E5C-324EEC387390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077200" cy="1295400"/>
          </a:xfrm>
        </p:spPr>
        <p:txBody>
          <a:bodyPr/>
          <a:lstStyle/>
          <a:p>
            <a:pPr eaLnBrk="1" hangingPunct="1"/>
            <a:r>
              <a:rPr lang="en-US" sz="3500" smtClean="0"/>
              <a:t>Beyer&amp;Holtzblatt’s Sequence Model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4532313"/>
          </a:xfrm>
        </p:spPr>
        <p:txBody>
          <a:bodyPr/>
          <a:lstStyle/>
          <a:p>
            <a:pPr eaLnBrk="1" hangingPunct="1"/>
            <a:r>
              <a:rPr lang="en-US" sz="2400" smtClean="0"/>
              <a:t>Similar to Hartson&amp;Pyla’s “Step-by-Step Task Interaction Model”</a:t>
            </a:r>
          </a:p>
          <a:p>
            <a:pPr eaLnBrk="1" hangingPunct="1"/>
            <a:r>
              <a:rPr lang="en-US" sz="2400" i="1" smtClean="0"/>
              <a:t>Steps</a:t>
            </a:r>
            <a:r>
              <a:rPr lang="en-US" sz="2400" smtClean="0"/>
              <a:t> taken to complete a task</a:t>
            </a:r>
          </a:p>
          <a:p>
            <a:pPr eaLnBrk="1" hangingPunct="1"/>
            <a:r>
              <a:rPr lang="en-US" sz="2400" i="1" smtClean="0"/>
              <a:t>Triggers</a:t>
            </a:r>
            <a:r>
              <a:rPr lang="en-US" sz="2400" smtClean="0"/>
              <a:t> that cause the step to happen</a:t>
            </a:r>
          </a:p>
          <a:p>
            <a:pPr lvl="1" eaLnBrk="1" hangingPunct="1"/>
            <a:r>
              <a:rPr lang="en-US" sz="2000" smtClean="0"/>
              <a:t>E.g., at a particular time; when something else happens</a:t>
            </a:r>
          </a:p>
          <a:p>
            <a:pPr eaLnBrk="1" hangingPunct="1"/>
            <a:r>
              <a:rPr lang="en-US" sz="2400" i="1" smtClean="0"/>
              <a:t>Intent</a:t>
            </a:r>
            <a:r>
              <a:rPr lang="en-US" sz="2400" smtClean="0"/>
              <a:t> is key to understanding the steps</a:t>
            </a:r>
          </a:p>
          <a:p>
            <a:pPr lvl="1" eaLnBrk="1" hangingPunct="1"/>
            <a:r>
              <a:rPr lang="en-US" sz="2000" smtClean="0"/>
              <a:t>Also called the </a:t>
            </a:r>
            <a:r>
              <a:rPr lang="en-US" sz="2000" i="1" smtClean="0"/>
              <a:t>goal</a:t>
            </a:r>
            <a:endParaRPr lang="en-US" sz="2000" smtClean="0"/>
          </a:p>
          <a:p>
            <a:pPr lvl="1" eaLnBrk="1" hangingPunct="1"/>
            <a:r>
              <a:rPr lang="en-US" sz="2000" i="1" smtClean="0"/>
              <a:t>Why </a:t>
            </a:r>
            <a:r>
              <a:rPr lang="en-US" sz="2000" smtClean="0"/>
              <a:t>each step is performed, and why in that order</a:t>
            </a:r>
          </a:p>
          <a:p>
            <a:pPr eaLnBrk="1" hangingPunct="1"/>
            <a:r>
              <a:rPr lang="en-US" sz="2400" smtClean="0"/>
              <a:t>Arrows to show order of the steps</a:t>
            </a:r>
          </a:p>
          <a:p>
            <a:pPr lvl="1" eaLnBrk="1" hangingPunct="1"/>
            <a:r>
              <a:rPr lang="en-US" sz="2000" smtClean="0"/>
              <a:t>Can have loops</a:t>
            </a:r>
          </a:p>
          <a:p>
            <a:pPr eaLnBrk="1" hangingPunct="1"/>
            <a:r>
              <a:rPr lang="en-US" sz="2400" smtClean="0"/>
              <a:t>Breakdowns in communication or coordination</a:t>
            </a:r>
          </a:p>
          <a:p>
            <a:pPr eaLnBrk="1" hangingPunct="1"/>
            <a:r>
              <a:rPr lang="en-US" sz="2400" smtClean="0"/>
              <a:t>(Note: this model not in homeworks or exam)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E095EB-ED88-4C31-B9FF-563D1C057141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Sequence Model Components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Can choose level of detail depending on focus (what investigating)</a:t>
            </a:r>
          </a:p>
          <a:p>
            <a:pPr lvl="1" eaLnBrk="1" hangingPunct="1"/>
            <a:r>
              <a:rPr lang="en-US" sz="2200" smtClean="0"/>
              <a:t>E.g., for writing a letter:</a:t>
            </a:r>
          </a:p>
          <a:p>
            <a:pPr lvl="2" eaLnBrk="1" hangingPunct="1"/>
            <a:r>
              <a:rPr lang="en-US" sz="2100" smtClean="0"/>
              <a:t>High-level (functional level): Find most recent letter written to same person, open it, delete date, replace with new date, delete contents, type new contents, …</a:t>
            </a:r>
          </a:p>
          <a:p>
            <a:pPr lvl="2" eaLnBrk="1" hangingPunct="1"/>
            <a:r>
              <a:rPr lang="en-US" sz="2100" smtClean="0"/>
              <a:t>Low level (user interface level): Switch windows explorer to details view, Sort files by date, double-click on top item, check “To:” to see if correct person, click and drag across date field, …</a:t>
            </a:r>
          </a:p>
          <a:p>
            <a:pPr eaLnBrk="1" hangingPunct="1"/>
            <a:r>
              <a:rPr lang="en-US" sz="2600" smtClean="0"/>
              <a:t>Notice hesitations and errors</a:t>
            </a:r>
          </a:p>
          <a:p>
            <a:pPr lvl="1" eaLnBrk="1" hangingPunct="1"/>
            <a:r>
              <a:rPr lang="en-US" sz="2200" smtClean="0"/>
              <a:t>Interrupt and ask why or what expected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5455F3-52DA-46DA-85EC-487CAC93B2FC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Sequence</a:t>
            </a:r>
            <a:br>
              <a:rPr lang="en-US" smtClean="0"/>
            </a:br>
            <a:r>
              <a:rPr lang="en-US" smtClean="0"/>
              <a:t>Model</a:t>
            </a:r>
            <a:br>
              <a:rPr lang="en-US" smtClean="0"/>
            </a:br>
            <a:r>
              <a:rPr lang="en-US" smtClean="0"/>
              <a:t>example</a:t>
            </a:r>
          </a:p>
        </p:txBody>
      </p:sp>
      <p:pic>
        <p:nvPicPr>
          <p:cNvPr id="30724" name="Picture 6" descr="sequ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963" y="0"/>
            <a:ext cx="5634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B7F7C4-F6FE-432A-9FE2-E06A01350E60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 anchor="ctr" anchorCtr="1"/>
          <a:lstStyle/>
          <a:p>
            <a:pPr eaLnBrk="1" hangingPunct="1"/>
            <a:r>
              <a:rPr lang="en-US" sz="3500" b="0" smtClean="0"/>
              <a:t>Screen shots of important points in video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447800"/>
            <a:ext cx="8955087" cy="4532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900" smtClean="0">
                <a:hlinkClick r:id="rId3"/>
              </a:rPr>
              <a:t>http://www.cs.cmu.edu/~bam/uicourse/EHCIcontexualinquiryScreens.ppt</a:t>
            </a: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Hartson&amp;Pyla’s</a:t>
            </a:r>
            <a:br>
              <a:rPr lang="en-US" smtClean="0"/>
            </a:br>
            <a:r>
              <a:rPr lang="en-US" smtClean="0"/>
              <a:t>Task Structure Models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411663"/>
          </a:xfrm>
        </p:spPr>
        <p:txBody>
          <a:bodyPr/>
          <a:lstStyle/>
          <a:p>
            <a:r>
              <a:rPr lang="en-US" sz="2800" smtClean="0"/>
              <a:t>Their replacement for Sequence Model</a:t>
            </a:r>
          </a:p>
          <a:p>
            <a:r>
              <a:rPr lang="en-US" sz="2800" smtClean="0"/>
              <a:t>Tasks that need to be supported by the system</a:t>
            </a:r>
          </a:p>
          <a:p>
            <a:r>
              <a:rPr lang="en-US" sz="2800" smtClean="0"/>
              <a:t>You need to decide the important tasks in order to:</a:t>
            </a:r>
          </a:p>
          <a:p>
            <a:pPr lvl="1"/>
            <a:r>
              <a:rPr lang="en-US" sz="2400" smtClean="0"/>
              <a:t>Optimize interface &amp; design – what is important?</a:t>
            </a:r>
          </a:p>
          <a:p>
            <a:pPr lvl="1"/>
            <a:r>
              <a:rPr lang="en-US" sz="2400" smtClean="0"/>
              <a:t>Design user study tasks – what will participants do?</a:t>
            </a:r>
          </a:p>
          <a:p>
            <a:r>
              <a:rPr lang="en-US" sz="2800" smtClean="0"/>
              <a:t>Understanding tasks can help with better designs because organize UI by task, not by function</a:t>
            </a:r>
          </a:p>
          <a:p>
            <a:pPr lvl="1"/>
            <a:r>
              <a:rPr lang="en-US" sz="2400" i="1" smtClean="0"/>
              <a:t>What  </a:t>
            </a:r>
            <a:r>
              <a:rPr lang="en-US" sz="2400" smtClean="0"/>
              <a:t>to do, not </a:t>
            </a:r>
            <a:r>
              <a:rPr lang="en-US" sz="2400" i="1" smtClean="0"/>
              <a:t>how</a:t>
            </a:r>
          </a:p>
          <a:p>
            <a:pPr lvl="1"/>
            <a:r>
              <a:rPr lang="en-US" sz="2400" i="1" smtClean="0"/>
              <a:t>Information needs</a:t>
            </a:r>
            <a:r>
              <a:rPr lang="en-US" sz="2400" smtClean="0"/>
              <a:t> – what need to </a:t>
            </a:r>
            <a:r>
              <a:rPr lang="en-US" sz="2400" i="1" smtClean="0"/>
              <a:t>know</a:t>
            </a:r>
            <a:r>
              <a:rPr lang="en-US" sz="2400" smtClean="0"/>
              <a:t>  to do task</a:t>
            </a:r>
            <a:endParaRPr lang="en-US" sz="2400" i="1" smtClean="0"/>
          </a:p>
          <a:p>
            <a:r>
              <a:rPr lang="en-US" sz="2800" smtClean="0"/>
              <a:t>Unlike sequence models, task models try to capture </a:t>
            </a:r>
            <a:r>
              <a:rPr lang="en-US" sz="2800" i="1" smtClean="0"/>
              <a:t>all </a:t>
            </a:r>
            <a:r>
              <a:rPr lang="en-US" sz="2800" smtClean="0"/>
              <a:t>requirements, not just the ones in the data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B9C0B6-2DB7-401A-A9BF-EDA131E1A45F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-198438"/>
            <a:ext cx="7772400" cy="1417638"/>
          </a:xfrm>
        </p:spPr>
        <p:txBody>
          <a:bodyPr/>
          <a:lstStyle/>
          <a:p>
            <a:r>
              <a:rPr lang="en-US" sz="3600" smtClean="0"/>
              <a:t>Hartson&amp;Pyla’s</a:t>
            </a:r>
            <a:br>
              <a:rPr lang="en-US" sz="3600" smtClean="0"/>
            </a:br>
            <a:r>
              <a:rPr lang="en-US" sz="3600" smtClean="0"/>
              <a:t>Hierarchical Task Inventory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303338"/>
            <a:ext cx="9144000" cy="4411662"/>
          </a:xfrm>
        </p:spPr>
        <p:txBody>
          <a:bodyPr/>
          <a:lstStyle/>
          <a:p>
            <a:r>
              <a:rPr lang="en-US" sz="2400" smtClean="0"/>
              <a:t>Hierarchical Task Inventory (HTI) shows tasks and subtasks</a:t>
            </a:r>
          </a:p>
          <a:p>
            <a:pPr lvl="1"/>
            <a:r>
              <a:rPr lang="en-US" sz="2000" smtClean="0"/>
              <a:t>Doing a subtask is </a:t>
            </a:r>
            <a:r>
              <a:rPr lang="en-US" sz="2000" i="1" smtClean="0"/>
              <a:t>part of</a:t>
            </a:r>
            <a:r>
              <a:rPr lang="en-US" sz="2000" smtClean="0"/>
              <a:t> doing the parent task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AD010-AFC3-44E8-8879-8B43599EBC5A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4113"/>
            <a:ext cx="9144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0F7495-389F-47AA-A963-53CEFB8FCBC2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eaLnBrk="1" hangingPunct="1"/>
            <a:r>
              <a:rPr lang="en-US" smtClean="0"/>
              <a:t>Creating Models</a:t>
            </a:r>
            <a:endParaRPr lang="en-US" sz="350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Create models generalizing over all interviewees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“Consolidated” </a:t>
            </a:r>
            <a:r>
              <a:rPr lang="en-US" sz="2800" dirty="0" smtClean="0"/>
              <a:t>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Barrier summaries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Key Idea: </a:t>
            </a:r>
            <a:r>
              <a:rPr lang="en-US" sz="2800" i="1" dirty="0" smtClean="0"/>
              <a:t>Induce generalizations from concrete data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Don’t rely on intuition alone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Don’t deduce from logical abstractions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Example: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 smtClean="0"/>
              <a:t>Logic says system manager will diagnose the reason behind a system failure.  Actual practice: System manager tries standard fixes first (like reboot) &amp; diagnoses only if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Main goal: Deduce the intent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058B1-0F97-4754-A75A-340F787B32D5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/>
            <a:r>
              <a:rPr lang="en-US" sz="3500" smtClean="0"/>
              <a:t>What To Do With Models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295400"/>
            <a:ext cx="8574087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User data drives innovation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Solve problems (breakdowns) identified in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Grounded brainstorming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Flow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Eliminate flows, roles, redundant data entry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Social / Cultural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Increase communication, reinforce positive values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Artifact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Guide requirements, metaphors, remove screen problems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Physical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Depend only on what is available, reduce motion, improve flow of artifacts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Sequence model: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Eliminate, automate steps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Copies of Chapters 3,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991600" cy="4411662"/>
          </a:xfrm>
        </p:spPr>
        <p:txBody>
          <a:bodyPr/>
          <a:lstStyle/>
          <a:p>
            <a:r>
              <a:rPr lang="en-US" dirty="0" smtClean="0"/>
              <a:t>Next textbooks will be in next week</a:t>
            </a:r>
          </a:p>
          <a:p>
            <a:r>
              <a:rPr lang="en-US" dirty="0" smtClean="0"/>
              <a:t>See Figures from text that are not legible in black and white, at CMU-only site:</a:t>
            </a:r>
          </a:p>
          <a:p>
            <a:pPr marL="519113" lvl="1" indent="-174625"/>
            <a:r>
              <a:rPr lang="en-US" sz="1350" dirty="0" smtClean="0">
                <a:hlinkClick r:id="rId2"/>
              </a:rPr>
              <a:t>http://www.cs.cmu.edu/~</a:t>
            </a:r>
            <a:r>
              <a:rPr lang="en-US" sz="1350" dirty="0" smtClean="0">
                <a:hlinkClick r:id="rId2"/>
              </a:rPr>
              <a:t>bam/uicourse/08763fall11/cmuonly/Some </a:t>
            </a:r>
            <a:r>
              <a:rPr lang="en-US" sz="1350" dirty="0" smtClean="0">
                <a:hlinkClick r:id="rId2"/>
              </a:rPr>
              <a:t>Figures from the Hartson-Pyla </a:t>
            </a:r>
            <a:r>
              <a:rPr lang="en-US" sz="1350" dirty="0" smtClean="0">
                <a:hlinkClick r:id="rId2"/>
              </a:rPr>
              <a:t>text.pptx</a:t>
            </a:r>
            <a:endParaRPr lang="en-US" sz="13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E06AEA-8CEB-46FF-9048-A439E3DB206B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8425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sz="4300" smtClean="0"/>
              <a:t>What to do with all the data?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757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How organize and use data from contextual inquiry?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Recommended technique: Use </a:t>
            </a:r>
            <a:r>
              <a:rPr lang="en-US" sz="2600" smtClean="0">
                <a:solidFill>
                  <a:schemeClr val="accent2"/>
                </a:solidFill>
              </a:rPr>
              <a:t>Graphical Models (diagrams)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Integrate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Summarize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Point back to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Help inspire and guide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Provide shared focus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Provide an intermediate deliverable outside design team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“Opinions are cheap but insights are priceless.”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67E034-30CF-492C-B5B1-6F5342C10B1F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Graphical?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Displays whole picture at once</a:t>
            </a:r>
          </a:p>
          <a:p>
            <a:pPr eaLnBrk="1" hangingPunct="1"/>
            <a:r>
              <a:rPr lang="en-US" smtClean="0"/>
              <a:t>Reveals patterns</a:t>
            </a:r>
          </a:p>
          <a:p>
            <a:pPr eaLnBrk="1" hangingPunct="1"/>
            <a:r>
              <a:rPr lang="en-US" smtClean="0"/>
              <a:t>Forces summarization and conciseness</a:t>
            </a:r>
          </a:p>
          <a:p>
            <a:pPr eaLnBrk="1" hangingPunct="1"/>
            <a:r>
              <a:rPr lang="en-US" smtClean="0"/>
              <a:t>Multiple models provides different perspectives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smtClean="0"/>
              <a:t>Analysis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411663"/>
          </a:xfrm>
        </p:spPr>
        <p:txBody>
          <a:bodyPr/>
          <a:lstStyle/>
          <a:p>
            <a:r>
              <a:rPr lang="en-US" sz="2400" dirty="0" smtClean="0"/>
              <a:t>Beyer &amp; Holtzblatt call this process “Contextual Design”</a:t>
            </a:r>
          </a:p>
          <a:p>
            <a:r>
              <a:rPr lang="en-US" sz="2400" dirty="0" smtClean="0"/>
              <a:t>But Hartson &amp; Pyla call it “Analysis”</a:t>
            </a:r>
          </a:p>
          <a:p>
            <a:pPr lvl="1"/>
            <a:r>
              <a:rPr lang="en-US" sz="2000" dirty="0" smtClean="0"/>
              <a:t>Better name!</a:t>
            </a:r>
          </a:p>
          <a:p>
            <a:r>
              <a:rPr lang="en-US" sz="2400" dirty="0" smtClean="0"/>
              <a:t>Hartson &amp; Pyla recommend doing a Work Activity Affinity Diagram (WAAD) first, but we go right from data </a:t>
            </a:r>
            <a:r>
              <a:rPr lang="en-US" sz="2400" dirty="0" smtClean="0">
                <a:sym typeface="Wingdings" pitchFamily="2" charset="2"/>
              </a:rPr>
              <a:t> models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Affinity diagrams are more important for teams and when there are </a:t>
            </a:r>
            <a:r>
              <a:rPr lang="en-US" sz="2000" i="1" dirty="0" smtClean="0">
                <a:sym typeface="Wingdings" pitchFamily="2" charset="2"/>
              </a:rPr>
              <a:t>lots </a:t>
            </a:r>
            <a:r>
              <a:rPr lang="en-US" sz="2000" dirty="0" smtClean="0">
                <a:sym typeface="Wingdings" pitchFamily="2" charset="2"/>
              </a:rPr>
              <a:t>of ideas</a:t>
            </a:r>
          </a:p>
          <a:p>
            <a:r>
              <a:rPr lang="en-US" sz="2400" dirty="0" smtClean="0">
                <a:sym typeface="Wingdings" pitchFamily="2" charset="2"/>
              </a:rPr>
              <a:t>You will make the models directly from your transcripts</a:t>
            </a:r>
            <a:endParaRPr lang="en-US" sz="24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9C2257-9DE6-4D54-8E8B-0A3D03E6C58A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94188"/>
            <a:ext cx="67627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E736A2-D640-4BF3-BD30-B519BE3F5485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Models: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50288" cy="5410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Flow Model</a:t>
            </a:r>
          </a:p>
          <a:p>
            <a:pPr lvl="1" eaLnBrk="1" hangingPunct="1"/>
            <a:r>
              <a:rPr lang="en-US" sz="2000" dirty="0" smtClean="0"/>
              <a:t>Communication and coordination necessary to perform task</a:t>
            </a:r>
          </a:p>
          <a:p>
            <a:pPr eaLnBrk="1" hangingPunct="1"/>
            <a:r>
              <a:rPr lang="en-US" sz="2400" dirty="0" smtClean="0"/>
              <a:t>Social / Cultural Model</a:t>
            </a:r>
          </a:p>
          <a:p>
            <a:pPr lvl="1" eaLnBrk="1" hangingPunct="1"/>
            <a:r>
              <a:rPr lang="en-US" sz="2000" dirty="0" smtClean="0"/>
              <a:t>Constraints on work due to policy, culture, or values</a:t>
            </a:r>
          </a:p>
          <a:p>
            <a:pPr eaLnBrk="1" hangingPunct="1"/>
            <a:r>
              <a:rPr lang="en-US" sz="2400" dirty="0" smtClean="0"/>
              <a:t>Artifact Model</a:t>
            </a:r>
          </a:p>
          <a:p>
            <a:pPr lvl="1" eaLnBrk="1" hangingPunct="1"/>
            <a:r>
              <a:rPr lang="en-US" sz="2000" dirty="0" smtClean="0"/>
              <a:t>Physical things used and created</a:t>
            </a:r>
          </a:p>
          <a:p>
            <a:pPr eaLnBrk="1" hangingPunct="1"/>
            <a:r>
              <a:rPr lang="en-US" sz="2400" dirty="0" smtClean="0"/>
              <a:t>Physical Model</a:t>
            </a:r>
          </a:p>
          <a:p>
            <a:pPr lvl="1" eaLnBrk="1" hangingPunct="1"/>
            <a:r>
              <a:rPr lang="en-US" sz="2000" dirty="0" smtClean="0"/>
              <a:t>Layout of work environment as it affects the work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n-US" sz="2400" dirty="0" smtClean="0"/>
              <a:t>Sequence / Step-by-Step Model</a:t>
            </a:r>
          </a:p>
          <a:p>
            <a:pPr lvl="1" eaLnBrk="1" hangingPunct="1"/>
            <a:r>
              <a:rPr lang="en-US" sz="2000" dirty="0" smtClean="0"/>
              <a:t>Detailed work steps</a:t>
            </a:r>
          </a:p>
          <a:p>
            <a:pPr lvl="1" eaLnBrk="1" hangingPunct="1"/>
            <a:r>
              <a:rPr lang="en-US" sz="2000" dirty="0" smtClean="0"/>
              <a:t>Sequence in Beyer &amp; Holtzblatt expanded in multiple models</a:t>
            </a:r>
          </a:p>
          <a:p>
            <a:pPr lvl="1" eaLnBrk="1" hangingPunct="1"/>
            <a:r>
              <a:rPr lang="en-US" sz="2000" dirty="0" smtClean="0"/>
              <a:t>“Step by Step Task Interaction Model”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More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sz="2800" dirty="0" smtClean="0"/>
              <a:t>These are </a:t>
            </a:r>
            <a:r>
              <a:rPr lang="en-US" sz="2800" dirty="0" smtClean="0"/>
              <a:t>in Hartson &amp; </a:t>
            </a:r>
            <a:r>
              <a:rPr lang="en-US" sz="2800" dirty="0" smtClean="0"/>
              <a:t>Pyla but not covered further here (not in </a:t>
            </a:r>
            <a:r>
              <a:rPr lang="en-US" sz="2800" dirty="0" err="1" smtClean="0"/>
              <a:t>homeworks</a:t>
            </a:r>
            <a:r>
              <a:rPr lang="en-US" sz="2800" dirty="0" smtClean="0"/>
              <a:t> or on exam)</a:t>
            </a:r>
          </a:p>
          <a:p>
            <a:pPr lvl="1"/>
            <a:r>
              <a:rPr lang="en-US" sz="2400" dirty="0" smtClean="0"/>
              <a:t>Personas (classes of people involved)</a:t>
            </a:r>
          </a:p>
          <a:p>
            <a:pPr lvl="2"/>
            <a:r>
              <a:rPr lang="en-US" sz="2000" dirty="0" smtClean="0"/>
              <a:t>Work roles, sub-roles</a:t>
            </a:r>
          </a:p>
          <a:p>
            <a:pPr lvl="1"/>
            <a:r>
              <a:rPr lang="en-US" sz="2400" dirty="0" smtClean="0"/>
              <a:t>Task decompositions</a:t>
            </a:r>
          </a:p>
          <a:p>
            <a:pPr lvl="1"/>
            <a:r>
              <a:rPr lang="en-US" sz="2400" dirty="0" smtClean="0"/>
              <a:t>Usage Scenarios (narratives about tasks)</a:t>
            </a:r>
          </a:p>
          <a:p>
            <a:pPr lvl="1"/>
            <a:r>
              <a:rPr lang="en-US" sz="2400" dirty="0" smtClean="0"/>
              <a:t>Essential Use Cases (user and system steps)</a:t>
            </a:r>
          </a:p>
          <a:p>
            <a:pPr lvl="1"/>
            <a:r>
              <a:rPr lang="en-US" sz="2400" dirty="0" smtClean="0"/>
              <a:t>Information Object Models (information needed and generated)</a:t>
            </a:r>
          </a:p>
          <a:p>
            <a:r>
              <a:rPr lang="en-US" sz="2800" dirty="0" smtClean="0"/>
              <a:t>Providing both “current” and “envisioned” versions of the models</a:t>
            </a:r>
          </a:p>
          <a:p>
            <a:pPr lvl="1"/>
            <a:r>
              <a:rPr lang="en-US" sz="2400" dirty="0" smtClean="0"/>
              <a:t>We are only doing the </a:t>
            </a:r>
            <a:r>
              <a:rPr lang="en-US" sz="2400" dirty="0" smtClean="0">
                <a:solidFill>
                  <a:srgbClr val="C00000"/>
                </a:solidFill>
              </a:rPr>
              <a:t>current</a:t>
            </a:r>
            <a:r>
              <a:rPr lang="en-US" sz="2400" dirty="0" smtClean="0"/>
              <a:t> version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4208-608C-4CD1-9D6A-05813EE473F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5A90A-ACE3-4C12-90ED-B1A3B325F14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pPr eaLnBrk="1" hangingPunct="1"/>
            <a:r>
              <a:rPr lang="en-US" smtClean="0"/>
              <a:t>In </a:t>
            </a:r>
            <a:r>
              <a:rPr lang="en-US" i="1" smtClean="0"/>
              <a:t>ALL</a:t>
            </a:r>
            <a:r>
              <a:rPr lang="en-US" smtClean="0"/>
              <a:t> Models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pPr eaLnBrk="1" hangingPunct="1"/>
            <a:r>
              <a:rPr lang="en-US" sz="2600" i="1" smtClean="0"/>
              <a:t>ALWAYS</a:t>
            </a:r>
            <a:r>
              <a:rPr lang="en-US" sz="2600" smtClean="0"/>
              <a:t> label everything you put on the model with the line-number in the transcript (or time on the video/audio, if no transcript).</a:t>
            </a:r>
          </a:p>
          <a:p>
            <a:pPr eaLnBrk="1" hangingPunct="1"/>
            <a:r>
              <a:rPr lang="en-US" sz="2600" smtClean="0"/>
              <a:t>This allows you to get back to the raw data to see if a different interpretation is possible.</a:t>
            </a:r>
          </a:p>
          <a:p>
            <a:pPr eaLnBrk="1" hangingPunct="1"/>
            <a:r>
              <a:rPr lang="en-US" sz="2600" smtClean="0"/>
              <a:t>If there is no pointer back, then it is an unsupported Assumption and subject to additional scrutiny.</a:t>
            </a:r>
          </a:p>
          <a:p>
            <a:pPr eaLnBrk="1" hangingPunct="1"/>
            <a:r>
              <a:rPr lang="en-US" sz="2600" i="1" smtClean="0">
                <a:solidFill>
                  <a:srgbClr val="C00000"/>
                </a:solidFill>
              </a:rPr>
              <a:t>Don’t make things up – show only what is available in the data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10532</TotalTime>
  <Words>1964</Words>
  <Application>Microsoft Office PowerPoint</Application>
  <PresentationFormat>On-screen Show (4:3)</PresentationFormat>
  <Paragraphs>328</Paragraphs>
  <Slides>34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lecture template_polo</vt:lpstr>
      <vt:lpstr>Lecture 3: Contextual Analysis</vt:lpstr>
      <vt:lpstr>Example of CI</vt:lpstr>
      <vt:lpstr>Screen shots of important points in video</vt:lpstr>
      <vt:lpstr>What to do with all the data?</vt:lpstr>
      <vt:lpstr>Why Graphical?</vt:lpstr>
      <vt:lpstr>Analysis</vt:lpstr>
      <vt:lpstr>Models:</vt:lpstr>
      <vt:lpstr>More Models</vt:lpstr>
      <vt:lpstr>In ALL Models</vt:lpstr>
      <vt:lpstr>“Breakdowns” / “Barriers”</vt:lpstr>
      <vt:lpstr>Different Example</vt:lpstr>
      <vt:lpstr>Flow Model</vt:lpstr>
      <vt:lpstr>Flow Model structure</vt:lpstr>
      <vt:lpstr>Flow Model components</vt:lpstr>
      <vt:lpstr>Flow Model Example (CDW)</vt:lpstr>
      <vt:lpstr>Flow Model Example (SSC)</vt:lpstr>
      <vt:lpstr>Social Model</vt:lpstr>
      <vt:lpstr>Social Model Structure</vt:lpstr>
      <vt:lpstr>Social Model Contents </vt:lpstr>
      <vt:lpstr>Social Model Example (CDW)</vt:lpstr>
      <vt:lpstr>Social Model Example (SSC)</vt:lpstr>
      <vt:lpstr>Artifact Model</vt:lpstr>
      <vt:lpstr>Artifact Model Examples (CCW)</vt:lpstr>
      <vt:lpstr>Physical Model</vt:lpstr>
      <vt:lpstr>Components of Physical Model</vt:lpstr>
      <vt:lpstr>Physical Model, example</vt:lpstr>
      <vt:lpstr>Beyer&amp;Holtzblatt’s Sequence Model</vt:lpstr>
      <vt:lpstr>Sequence Model Components</vt:lpstr>
      <vt:lpstr>Sequence Model example</vt:lpstr>
      <vt:lpstr>Hartson&amp;Pyla’s Task Structure Models</vt:lpstr>
      <vt:lpstr>Hartson&amp;Pyla’s Hierarchical Task Inventory</vt:lpstr>
      <vt:lpstr>Creating Models</vt:lpstr>
      <vt:lpstr>What To Do With Models</vt:lpstr>
      <vt:lpstr>30 Copies of Chapters 3, 6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658</cp:revision>
  <cp:lastPrinted>1601-01-01T00:00:00Z</cp:lastPrinted>
  <dcterms:created xsi:type="dcterms:W3CDTF">2001-06-15T20:03:27Z</dcterms:created>
  <dcterms:modified xsi:type="dcterms:W3CDTF">2011-11-01T12:52:39Z</dcterms:modified>
</cp:coreProperties>
</file>