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7"/>
  </p:notesMasterIdLst>
  <p:sldIdLst>
    <p:sldId id="282" r:id="rId2"/>
    <p:sldId id="257" r:id="rId3"/>
    <p:sldId id="258" r:id="rId4"/>
    <p:sldId id="325" r:id="rId5"/>
    <p:sldId id="310" r:id="rId6"/>
    <p:sldId id="320" r:id="rId7"/>
    <p:sldId id="327" r:id="rId8"/>
    <p:sldId id="329" r:id="rId9"/>
    <p:sldId id="312" r:id="rId10"/>
    <p:sldId id="283" r:id="rId11"/>
    <p:sldId id="260" r:id="rId12"/>
    <p:sldId id="314" r:id="rId13"/>
    <p:sldId id="313" r:id="rId14"/>
    <p:sldId id="256" r:id="rId15"/>
    <p:sldId id="266" r:id="rId16"/>
    <p:sldId id="267" r:id="rId17"/>
    <p:sldId id="315" r:id="rId18"/>
    <p:sldId id="280" r:id="rId19"/>
    <p:sldId id="328" r:id="rId20"/>
    <p:sldId id="285" r:id="rId21"/>
    <p:sldId id="322" r:id="rId22"/>
    <p:sldId id="323" r:id="rId23"/>
    <p:sldId id="324" r:id="rId24"/>
    <p:sldId id="264" r:id="rId25"/>
    <p:sldId id="326" r:id="rId26"/>
    <p:sldId id="331" r:id="rId27"/>
    <p:sldId id="318" r:id="rId28"/>
    <p:sldId id="287" r:id="rId29"/>
    <p:sldId id="317" r:id="rId30"/>
    <p:sldId id="330" r:id="rId31"/>
    <p:sldId id="332" r:id="rId32"/>
    <p:sldId id="271" r:id="rId33"/>
    <p:sldId id="272" r:id="rId34"/>
    <p:sldId id="262" r:id="rId35"/>
    <p:sldId id="261" r:id="rId36"/>
    <p:sldId id="274" r:id="rId37"/>
    <p:sldId id="275" r:id="rId38"/>
    <p:sldId id="276" r:id="rId39"/>
    <p:sldId id="277" r:id="rId40"/>
    <p:sldId id="289" r:id="rId41"/>
    <p:sldId id="290" r:id="rId42"/>
    <p:sldId id="292" r:id="rId43"/>
    <p:sldId id="291" r:id="rId44"/>
    <p:sldId id="293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101" autoAdjust="0"/>
  </p:normalViewPr>
  <p:slideViewPr>
    <p:cSldViewPr snapToGrid="0"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2.xml"/><Relationship Id="rId26" Type="http://schemas.openxmlformats.org/officeDocument/2006/relationships/slide" Target="slides/slide37.xml"/><Relationship Id="rId3" Type="http://schemas.openxmlformats.org/officeDocument/2006/relationships/slide" Target="slides/slide3.xml"/><Relationship Id="rId21" Type="http://schemas.openxmlformats.org/officeDocument/2006/relationships/slide" Target="slides/slide27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5" Type="http://schemas.openxmlformats.org/officeDocument/2006/relationships/slide" Target="slides/slide35.xml"/><Relationship Id="rId33" Type="http://schemas.openxmlformats.org/officeDocument/2006/relationships/slide" Target="slides/slide45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29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24" Type="http://schemas.openxmlformats.org/officeDocument/2006/relationships/slide" Target="slides/slide32.xml"/><Relationship Id="rId32" Type="http://schemas.openxmlformats.org/officeDocument/2006/relationships/slide" Target="slides/slide44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23" Type="http://schemas.openxmlformats.org/officeDocument/2006/relationships/slide" Target="slides/slide29.xml"/><Relationship Id="rId28" Type="http://schemas.openxmlformats.org/officeDocument/2006/relationships/slide" Target="slides/slide39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31" Type="http://schemas.openxmlformats.org/officeDocument/2006/relationships/slide" Target="slides/slide43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8.xml"/><Relationship Id="rId27" Type="http://schemas.openxmlformats.org/officeDocument/2006/relationships/slide" Target="slides/slide38.xml"/><Relationship Id="rId30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7196-14C9-42DC-8D8D-8A8335717B3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B2DE-0138-4308-9424-695E1502DA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EEF9E-751F-4A5C-8E8F-C39AE7477A8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17CB-890D-4463-A48A-8E5019A647D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9E75-E1A5-4CC8-B3D6-E7D6178345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23C7F-263B-4A69-B0D4-DFD8FC082D9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6F9F-2D39-4A87-A0D8-BBF439EECC2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BF72-EFB3-427C-9F40-4D021F53F42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50A3D-D656-449F-A20C-83C231B3501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561C7-6A81-44FD-A9DE-0E97FD6BFF9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5D6D-B901-4B51-8678-36A40ED3F80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510A-3D32-4C12-BAC4-8FC539D7BC6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29547-1E04-493F-9C29-090C8B85A0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701-B028-428D-ADCF-8C415F8DA73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6F38C-911F-46C3-BAFF-0A706D13F4B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CF-C354-4C7B-8E2C-045E674922E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FE545-8733-4135-8E84-D49C629036F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4F97B-4B0F-4F8D-85F7-4C208D8C737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5C84-4BD9-4C28-A6FC-5A75F95BC36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8D769-13B3-4BA2-997A-26EC0800FDD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C10E-ADBC-4E45-9CC5-A4A70A4BD3D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C27F-B1BA-44F3-BF7D-41F8EF904CF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87-7FFB-40E7-92A1-AB96E356045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F241-26F8-46D3-90CB-6436592DBCC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B8792-FFA7-4409-A75E-79904296BDC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378-E06A-4ED5-B56D-503D19BCB18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BF1B-87DC-4A2E-B6EA-1FBC06F284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C091-18FD-4C25-AB4D-292D5E3574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2011 -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© 2011 -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1/grading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cmu.edu/~bam/uicourse/08763fall11/submit.html" TargetMode="External"/><Relationship Id="rId4" Type="http://schemas.openxmlformats.org/officeDocument/2006/relationships/hyperlink" Target="http://www.cs.cmu.edu/~bam/uicourse/08763fall11/homework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1/hw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a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.com/journal/2011/07/will_ford_learn.html" TargetMode="External"/><Relationship Id="rId2" Type="http://schemas.openxmlformats.org/officeDocument/2006/relationships/hyperlink" Target="http://wheels.blogs.nytimes.com/2011/06/23/aggravating-myford-touch-sends-ford-plummeting-in-j-d-power-quality-surv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inatl/longterm/flight801/stories/july88crash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tog.com/columns/042ButterflyBallot.html" TargetMode="External"/><Relationship Id="rId5" Type="http://schemas.openxmlformats.org/officeDocument/2006/relationships/hyperlink" Target="http://pediatrics.aappublications.org/cgi/content/abstract/116/6/1506" TargetMode="External"/><Relationship Id="rId4" Type="http://schemas.openxmlformats.org/officeDocument/2006/relationships/hyperlink" Target="http://en.wikipedia.org/wiki/USS_Vincennes_(CG-49)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chool.edu/mon/SoftwareEngineering/BrooksNoSilverBullet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wi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motz@andrew.cmu.edu" TargetMode="External"/><Relationship Id="rId4" Type="http://schemas.openxmlformats.org/officeDocument/2006/relationships/hyperlink" Target="mailto:laf20@cs.cmu.ed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ib.andrew.cmu.edu/~preethi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andrew.cmu.edu/user/aczha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xbook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1/schedul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1443038"/>
            <a:ext cx="7666037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46-863:</a:t>
            </a:r>
            <a:br>
              <a:rPr lang="en-US" dirty="0" smtClean="0"/>
            </a:br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Fall, 2011,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7266-12EF-4F98-9044-613F70880B8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9775"/>
          </a:xfrm>
        </p:spPr>
        <p:txBody>
          <a:bodyPr/>
          <a:lstStyle/>
          <a:p>
            <a:pPr eaLnBrk="1" hangingPunct="1"/>
            <a:r>
              <a:rPr lang="en-US" smtClean="0"/>
              <a:t>What is this class about?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002444"/>
            <a:ext cx="8839200" cy="5838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Brief overview of Human Computer Interaction techniques</a:t>
            </a:r>
          </a:p>
          <a:p>
            <a:pPr lvl="1" eaLnBrk="1" hangingPunct="1"/>
            <a:r>
              <a:rPr lang="en-US" sz="2000" dirty="0" smtClean="0"/>
              <a:t>Understanding of what </a:t>
            </a:r>
            <a:r>
              <a:rPr lang="en-US" sz="2000" dirty="0" smtClean="0">
                <a:solidFill>
                  <a:srgbClr val="6E0000"/>
                </a:solidFill>
              </a:rPr>
              <a:t>usability</a:t>
            </a:r>
            <a:r>
              <a:rPr lang="en-US" sz="2000" dirty="0" smtClean="0"/>
              <a:t> is and means</a:t>
            </a:r>
          </a:p>
          <a:p>
            <a:pPr lvl="1" eaLnBrk="1" hangingPunct="1"/>
            <a:r>
              <a:rPr lang="en-US" sz="2000" dirty="0" smtClean="0"/>
              <a:t>Awareness of Good and Bad design</a:t>
            </a:r>
          </a:p>
          <a:p>
            <a:pPr lvl="1" eaLnBrk="1" hangingPunct="1"/>
            <a:r>
              <a:rPr lang="en-US" sz="2400" dirty="0" smtClean="0"/>
              <a:t>HCI  </a:t>
            </a:r>
            <a:r>
              <a:rPr lang="en-US" sz="2400" dirty="0" smtClean="0">
                <a:sym typeface="Symbol"/>
              </a:rPr>
              <a:t></a:t>
            </a:r>
            <a:r>
              <a:rPr lang="en-US" sz="2400" dirty="0" smtClean="0"/>
              <a:t> “Human Factors”, “Ergonomics”, Man-Machine Interfaces (MMI), etc.</a:t>
            </a:r>
          </a:p>
          <a:p>
            <a:pPr lvl="1" eaLnBrk="1" hangingPunct="1"/>
            <a:r>
              <a:rPr lang="en-US" sz="2000" dirty="0" smtClean="0"/>
              <a:t>Teach the 4 most important, </a:t>
            </a:r>
            <a:r>
              <a:rPr lang="en-US" sz="2000" i="1" dirty="0" smtClean="0"/>
              <a:t>proven</a:t>
            </a:r>
            <a:r>
              <a:rPr lang="en-US" sz="2000" dirty="0" smtClean="0"/>
              <a:t> methods for achieving better usability, and why they are important</a:t>
            </a:r>
          </a:p>
          <a:p>
            <a:pPr lvl="2" eaLnBrk="1" hangingPunct="1"/>
            <a:r>
              <a:rPr lang="en-US" sz="1800" dirty="0" smtClean="0"/>
              <a:t>Contextual Inquiry</a:t>
            </a:r>
          </a:p>
          <a:p>
            <a:pPr lvl="2" eaLnBrk="1" hangingPunct="1"/>
            <a:r>
              <a:rPr lang="en-US" sz="1800" dirty="0" smtClean="0"/>
              <a:t>Rapid Prototyping</a:t>
            </a:r>
          </a:p>
          <a:p>
            <a:pPr lvl="2" eaLnBrk="1" hangingPunct="1"/>
            <a:r>
              <a:rPr lang="en-US" sz="1800" dirty="0" smtClean="0"/>
              <a:t>User studies</a:t>
            </a:r>
          </a:p>
          <a:p>
            <a:pPr lvl="2" eaLnBrk="1" hangingPunct="1"/>
            <a:r>
              <a:rPr lang="en-US" sz="1800" dirty="0" smtClean="0"/>
              <a:t>Heuristic Analysis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create</a:t>
            </a:r>
            <a:r>
              <a:rPr lang="en-US" sz="2400" b="1" dirty="0" smtClean="0">
                <a:solidFill>
                  <a:srgbClr val="C00000"/>
                </a:solidFill>
              </a:rPr>
              <a:t> better user interfaces, web sites, consumer products, etc.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better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lead</a:t>
            </a:r>
            <a:r>
              <a:rPr lang="en-US" sz="2400" b="1" dirty="0" smtClean="0">
                <a:solidFill>
                  <a:srgbClr val="C00000"/>
                </a:solidFill>
              </a:rPr>
              <a:t> design teams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2539-50D6-4F70-B99A-FC9939520445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Homeworks &amp; Grading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3650"/>
            <a:ext cx="8374566" cy="541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6 individual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Overview of homework </a:t>
            </a:r>
            <a:r>
              <a:rPr lang="en-US" dirty="0" smtClean="0">
                <a:hlinkClick r:id="rId3"/>
              </a:rPr>
              <a:t>grading &amp; policies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 </a:t>
            </a:r>
            <a:r>
              <a:rPr lang="en-US" dirty="0" smtClean="0">
                <a:hlinkClick r:id="rId4"/>
              </a:rPr>
              <a:t>schedule of when due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</a:t>
            </a:r>
            <a:r>
              <a:rPr lang="en-US" b="1" dirty="0" smtClean="0"/>
              <a:t>before</a:t>
            </a:r>
            <a:r>
              <a:rPr lang="en-US" dirty="0" smtClean="0"/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hlinkClick r:id="rId5"/>
              </a:rPr>
              <a:t>Turn-in</a:t>
            </a:r>
            <a:r>
              <a:rPr lang="en-US" dirty="0" smtClean="0"/>
              <a:t> by hardcopy (except for distance </a:t>
            </a:r>
            <a:r>
              <a:rPr lang="en-US" dirty="0" err="1" smtClean="0"/>
              <a:t>ed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 last day of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 date during last week also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Pass/fail OK with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 with your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Audit – </a:t>
            </a:r>
            <a:r>
              <a:rPr lang="en-US" i="1" dirty="0" smtClean="0"/>
              <a:t>not </a:t>
            </a:r>
            <a:r>
              <a:rPr lang="en-US" dirty="0" smtClean="0"/>
              <a:t>OK – just show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(Don’t take a text book, except by special arrangement)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07FA0-4472-473D-B510-2CBB9CAD7A5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Assignment 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Picking an appliance</a:t>
            </a:r>
            <a:endParaRPr lang="en-US" dirty="0" smtClean="0"/>
          </a:p>
          <a:p>
            <a:pPr eaLnBrk="1" hangingPunct="1"/>
            <a:r>
              <a:rPr lang="en-US" dirty="0" smtClean="0"/>
              <a:t>Will do in-class next lecture</a:t>
            </a:r>
          </a:p>
          <a:p>
            <a:pPr eaLnBrk="1" hangingPunct="1"/>
            <a:r>
              <a:rPr lang="en-US" dirty="0" smtClean="0"/>
              <a:t>Everyone must have a </a:t>
            </a:r>
            <a:r>
              <a:rPr lang="en-US" i="1" dirty="0" smtClean="0"/>
              <a:t>different</a:t>
            </a:r>
            <a:r>
              <a:rPr lang="en-US" dirty="0" smtClean="0"/>
              <a:t> appliance</a:t>
            </a:r>
          </a:p>
          <a:p>
            <a:pPr eaLnBrk="1" hangingPunct="1"/>
            <a:r>
              <a:rPr lang="en-US" i="1" dirty="0" smtClean="0"/>
              <a:t>Everyone should attend class for next lecture or you get last choice</a:t>
            </a:r>
          </a:p>
          <a:p>
            <a:pPr lvl="1" eaLnBrk="1" hangingPunct="1"/>
            <a:r>
              <a:rPr lang="en-US" dirty="0" smtClean="0"/>
              <a:t>Mon, Oct 31,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273D2-89BE-43CE-996B-559D6532491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Removed</a:t>
            </a:r>
            <a:r>
              <a:rPr lang="en-US" dirty="0" smtClean="0"/>
              <a:t> requirement to be able to program</a:t>
            </a:r>
          </a:p>
          <a:p>
            <a:pPr lvl="1" eaLnBrk="1" hangingPunct="1"/>
            <a:r>
              <a:rPr lang="en-US" dirty="0" smtClean="0"/>
              <a:t>One homework (#4) will have you create a medium-size prototype, but it can be in any language, including html or even PowerPoint</a:t>
            </a:r>
          </a:p>
          <a:p>
            <a:pPr lvl="1" eaLnBrk="1" hangingPunct="1"/>
            <a:r>
              <a:rPr lang="en-US" dirty="0" smtClean="0"/>
              <a:t>You are expected to chose an implementation you can do mostly on your own</a:t>
            </a:r>
          </a:p>
          <a:p>
            <a:pPr lvl="1" eaLnBrk="1" hangingPunct="1"/>
            <a:r>
              <a:rPr lang="en-US" dirty="0" smtClean="0"/>
              <a:t>Make this course more accessible to a wider range of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CA1644A-95ED-488B-931C-F4C51CD89F1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1:</a:t>
            </a:r>
            <a:br>
              <a:rPr lang="en-US" sz="3200" smtClean="0"/>
            </a:br>
            <a:r>
              <a:rPr lang="en-US" smtClean="0"/>
              <a:t>Introduction and</a:t>
            </a:r>
            <a:br>
              <a:rPr lang="en-US" smtClean="0"/>
            </a:br>
            <a:r>
              <a:rPr lang="en-US" smtClean="0"/>
              <a:t>Why are UIs Important</a:t>
            </a:r>
            <a:br>
              <a:rPr lang="en-US" smtClean="0"/>
            </a:br>
            <a:r>
              <a:rPr lang="en-US" smtClean="0"/>
              <a:t>and Difficult to Design</a:t>
            </a:r>
            <a:br>
              <a:rPr lang="en-US" smtClean="0"/>
            </a:br>
            <a:r>
              <a:rPr lang="en-US" smtClean="0"/>
              <a:t>and Implement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3025" y="4572000"/>
            <a:ext cx="6149975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  <a:endParaRPr lang="en-US" sz="360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578-763C-45D7-8796-52F2E8EA456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7B91-FF7F-4F30-8B31-D33F46B1508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7366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Help</a:t>
            </a:r>
          </a:p>
          <a:p>
            <a:pPr eaLnBrk="1" hangingPunct="1"/>
            <a:r>
              <a:rPr lang="en-US" dirty="0" smtClean="0"/>
              <a:t>Book calls it “User Experience”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F4907-D6EF-47C7-9496-BA08C39E18B2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What is Your Definition of “Quality” for a System?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0A779-C1B9-4791-8EB0-7DD13E154D8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“Experience”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63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A680-EBE3-4566-B338-7189B973125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Course: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pPr eaLnBrk="1" hangingPunct="1"/>
            <a:r>
              <a:rPr lang="en-US" b="1" dirty="0" smtClean="0"/>
              <a:t>Time: Mondays &amp; Wednesdays</a:t>
            </a:r>
          </a:p>
          <a:p>
            <a:pPr eaLnBrk="1" hangingPunct="1"/>
            <a:r>
              <a:rPr lang="en-US" b="1" dirty="0" smtClean="0"/>
              <a:t>10:30pm – 11:50pm</a:t>
            </a:r>
          </a:p>
          <a:p>
            <a:pPr eaLnBrk="1" hangingPunct="1"/>
            <a:r>
              <a:rPr lang="en-US" b="1" dirty="0" smtClean="0"/>
              <a:t>Room: NSH 1305</a:t>
            </a:r>
          </a:p>
          <a:p>
            <a:pPr eaLnBrk="1" hangingPunct="1"/>
            <a:r>
              <a:rPr lang="en-US" b="1" dirty="0" smtClean="0"/>
              <a:t>All lectures videotaped &amp; available from schedule page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84E62-9AA1-4CB7-91E9-3A0F2F1E112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2588"/>
            <a:ext cx="7785100" cy="760412"/>
          </a:xfrm>
        </p:spPr>
        <p:txBody>
          <a:bodyPr/>
          <a:lstStyle/>
          <a:p>
            <a:pPr eaLnBrk="1" hangingPunct="1"/>
            <a:r>
              <a:rPr lang="en-US" sz="3500" smtClean="0"/>
              <a:t>Why are Interfaces Important?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Sit-down-and-use computers and software </a:t>
            </a:r>
          </a:p>
          <a:p>
            <a:pPr lvl="1" eaLnBrk="1" hangingPunct="1"/>
            <a:r>
              <a:rPr lang="en-US" sz="2200" dirty="0" smtClean="0"/>
              <a:t>Don't read the manuals </a:t>
            </a:r>
          </a:p>
          <a:p>
            <a:pPr eaLnBrk="1" hangingPunct="1"/>
            <a:r>
              <a:rPr lang="en-US" sz="2600" dirty="0" smtClean="0"/>
              <a:t>Usability is critical to software sales: </a:t>
            </a:r>
          </a:p>
          <a:p>
            <a:pPr lvl="1" eaLnBrk="1" hangingPunct="1"/>
            <a:r>
              <a:rPr lang="en-US" sz="2200" dirty="0" smtClean="0"/>
              <a:t>In magazine ratings </a:t>
            </a:r>
          </a:p>
          <a:p>
            <a:pPr lvl="1" eaLnBrk="1" hangingPunct="1"/>
            <a:r>
              <a:rPr lang="en-US" sz="2200" dirty="0" smtClean="0"/>
              <a:t>"User friendly" </a:t>
            </a:r>
          </a:p>
          <a:p>
            <a:pPr eaLnBrk="1" hangingPunct="1"/>
            <a:r>
              <a:rPr lang="en-US" sz="2600" dirty="0" smtClean="0"/>
              <a:t>There are well-defined methods and techniques </a:t>
            </a:r>
          </a:p>
          <a:p>
            <a:pPr lvl="1" eaLnBrk="1" hangingPunct="1"/>
            <a:r>
              <a:rPr lang="en-US" sz="2200" i="1" dirty="0" smtClean="0"/>
              <a:t>Not just opinions</a:t>
            </a:r>
            <a:r>
              <a:rPr lang="en-US" sz="2200" dirty="0" smtClean="0"/>
              <a:t>, luck, domain-experience </a:t>
            </a:r>
          </a:p>
          <a:p>
            <a:pPr lvl="1" eaLnBrk="1" hangingPunct="1"/>
            <a:r>
              <a:rPr lang="en-US" sz="2200" dirty="0" smtClean="0"/>
              <a:t>HCI-trained people build better interfaces </a:t>
            </a:r>
          </a:p>
          <a:p>
            <a:pPr lvl="1" eaLnBrk="1" hangingPunct="1"/>
            <a:r>
              <a:rPr lang="en-US" sz="2200" dirty="0" smtClean="0"/>
              <a:t>Programmers don't think like end-users </a:t>
            </a:r>
          </a:p>
          <a:p>
            <a:pPr lvl="1" eaLnBrk="1" hangingPunct="1"/>
            <a:r>
              <a:rPr lang="en-US" sz="2200" dirty="0" smtClean="0"/>
              <a:t>Exposure to different kinds of interfaces, problems </a:t>
            </a:r>
          </a:p>
          <a:p>
            <a:pPr lvl="1" eaLnBrk="1" hangingPunct="1"/>
            <a:r>
              <a:rPr lang="en-US" sz="2200" dirty="0" smtClean="0"/>
              <a:t>User model, not system model </a:t>
            </a:r>
          </a:p>
          <a:p>
            <a:pPr lvl="1" eaLnBrk="1" hangingPunct="1"/>
            <a:r>
              <a:rPr lang="en-US" sz="2200" dirty="0" smtClean="0"/>
              <a:t>Guidelines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pic>
        <p:nvPicPr>
          <p:cNvPr id="1030" name="Picture 4" descr="blink12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1377950"/>
            <a:ext cx="4094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p:oleObj spid="_x0000_s1026" name="Photo Editor Photo" r:id="rId5" imgW="2228571" imgH="5668166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A733-ECD8-4937-B040-9D4FF7FC7C51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33462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211763"/>
            <a:ext cx="8664575" cy="1227137"/>
          </a:xfrm>
        </p:spPr>
        <p:txBody>
          <a:bodyPr/>
          <a:lstStyle/>
          <a:p>
            <a:pPr eaLnBrk="1" hangingPunct="1"/>
            <a:r>
              <a:rPr lang="en-US" smtClean="0"/>
              <a:t>Too many remotes</a:t>
            </a:r>
          </a:p>
        </p:txBody>
      </p:sp>
      <p:pic>
        <p:nvPicPr>
          <p:cNvPr id="22533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t="9454" b="17517"/>
          <a:stretch>
            <a:fillRect/>
          </a:stretch>
        </p:blipFill>
        <p:spPr bwMode="auto">
          <a:xfrm>
            <a:off x="1274763" y="1330325"/>
            <a:ext cx="6862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30AE8-9679-481A-98FC-7559F6848A3D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195638" cy="12954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April 29, 1991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pic>
        <p:nvPicPr>
          <p:cNvPr id="23557" name="Picture 4" descr="businessweekcan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0"/>
            <a:ext cx="491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BE8CF-3A00-4AA4-988A-5D6B05800939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716088"/>
            <a:ext cx="8650287" cy="4862512"/>
          </a:xfrm>
        </p:spPr>
        <p:txBody>
          <a:bodyPr/>
          <a:lstStyle/>
          <a:p>
            <a:pPr eaLnBrk="1" hangingPunct="1"/>
            <a:r>
              <a:rPr lang="en-US" dirty="0" smtClean="0"/>
              <a:t>Customer benefits:</a:t>
            </a:r>
          </a:p>
          <a:p>
            <a:pPr lvl="1" eaLnBrk="1" hangingPunct="1"/>
            <a:r>
              <a:rPr lang="en-US" dirty="0" smtClean="0"/>
              <a:t>Novices will be more effective quicker</a:t>
            </a:r>
          </a:p>
          <a:p>
            <a:pPr lvl="1" eaLnBrk="1" hangingPunct="1"/>
            <a:r>
              <a:rPr lang="en-US" dirty="0" smtClean="0"/>
              <a:t>Make experts more </a:t>
            </a:r>
            <a:r>
              <a:rPr lang="en-US" i="1" dirty="0" smtClean="0"/>
              <a:t>efficient</a:t>
            </a:r>
          </a:p>
          <a:p>
            <a:pPr lvl="2" eaLnBrk="1" hangingPunct="1"/>
            <a:r>
              <a:rPr lang="en-US" dirty="0" smtClean="0"/>
              <a:t>Efficiency is important to customers, especially with shrinking workforces &amp; outsourcing</a:t>
            </a:r>
          </a:p>
          <a:p>
            <a:pPr lvl="1" eaLnBrk="1" hangingPunct="1"/>
            <a:r>
              <a:rPr lang="en-US" dirty="0" smtClean="0"/>
              <a:t>Reduce errors</a:t>
            </a:r>
          </a:p>
          <a:p>
            <a:pPr lvl="1" eaLnBrk="1" hangingPunct="1"/>
            <a:r>
              <a:rPr lang="en-US" dirty="0" smtClean="0"/>
              <a:t>Increased pride of ownership</a:t>
            </a:r>
          </a:p>
          <a:p>
            <a:pPr lvl="1" eaLnBrk="1" hangingPunct="1">
              <a:buSzTx/>
              <a:buFont typeface="Wingdings" pitchFamily="2" charset="2"/>
              <a:buChar char="è"/>
            </a:pPr>
            <a:r>
              <a:rPr lang="en-US" dirty="0" smtClean="0">
                <a:solidFill>
                  <a:srgbClr val="6E0000"/>
                </a:solidFill>
              </a:rPr>
              <a:t>Productivity and satisfaction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AEC55-749F-43E9-BD48-80B5B9DDB4F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4819"/>
          </a:xfrm>
        </p:spPr>
        <p:txBody>
          <a:bodyPr/>
          <a:lstStyle/>
          <a:p>
            <a:pPr eaLnBrk="1" hangingPunct="1"/>
            <a:r>
              <a:rPr lang="en-US" sz="3500" b="0" dirty="0" smtClean="0"/>
              <a:t>Why Important? cont.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89957"/>
            <a:ext cx="9144000" cy="528864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Company Benefits</a:t>
            </a:r>
          </a:p>
          <a:p>
            <a:pPr lvl="1" eaLnBrk="1" hangingPunct="1"/>
            <a:r>
              <a:rPr lang="en-US" sz="2800" dirty="0" smtClean="0"/>
              <a:t>Usability engineering saves money (ROI)</a:t>
            </a:r>
          </a:p>
          <a:p>
            <a:pPr lvl="2" eaLnBrk="1" hangingPunct="1"/>
            <a:r>
              <a:rPr lang="en-US" sz="2400" dirty="0" smtClean="0"/>
              <a:t>$39,000,  $613,000,  $8,200,000 </a:t>
            </a:r>
          </a:p>
          <a:p>
            <a:pPr lvl="2" eaLnBrk="1" hangingPunct="1"/>
            <a:r>
              <a:rPr lang="en-US" sz="2400" dirty="0" smtClean="0"/>
              <a:t>Up to 5000 times the cost </a:t>
            </a:r>
          </a:p>
          <a:p>
            <a:pPr lvl="1" eaLnBrk="1" hangingPunct="1"/>
            <a:r>
              <a:rPr lang="en-US" sz="2800" dirty="0" smtClean="0"/>
              <a:t>Reduce calls to the support center &amp; support costs in general</a:t>
            </a:r>
          </a:p>
          <a:p>
            <a:pPr lvl="2" eaLnBrk="1" hangingPunct="1"/>
            <a:r>
              <a:rPr lang="en-US" sz="2400" dirty="0" smtClean="0"/>
              <a:t>Can cost $30 - $100 per call</a:t>
            </a:r>
          </a:p>
          <a:p>
            <a:pPr lvl="1" eaLnBrk="1" hangingPunct="1"/>
            <a:r>
              <a:rPr lang="en-US" sz="2800" dirty="0" smtClean="0"/>
              <a:t>Reduced complaints from customers</a:t>
            </a:r>
          </a:p>
          <a:p>
            <a:pPr lvl="1" eaLnBrk="1" hangingPunct="1"/>
            <a:r>
              <a:rPr lang="en-US" sz="2800" dirty="0" smtClean="0"/>
              <a:t>Can help identify what is </a:t>
            </a:r>
            <a:r>
              <a:rPr lang="en-US" sz="2800" i="1" dirty="0" smtClean="0"/>
              <a:t>really</a:t>
            </a:r>
            <a:r>
              <a:rPr lang="en-US" sz="2800" dirty="0" smtClean="0"/>
              <a:t> needed</a:t>
            </a:r>
          </a:p>
          <a:p>
            <a:pPr lvl="2" eaLnBrk="1" hangingPunct="1"/>
            <a:r>
              <a:rPr lang="en-US" sz="2400" dirty="0" smtClean="0"/>
              <a:t>What will be useful and what is </a:t>
            </a:r>
            <a:r>
              <a:rPr lang="en-US" sz="2400" i="1" dirty="0" smtClean="0"/>
              <a:t>not</a:t>
            </a:r>
            <a:r>
              <a:rPr lang="en-US" sz="2400" dirty="0" smtClean="0"/>
              <a:t>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Company Benefits,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986"/>
            <a:ext cx="8229600" cy="4411662"/>
          </a:xfrm>
        </p:spPr>
        <p:txBody>
          <a:bodyPr/>
          <a:lstStyle/>
          <a:p>
            <a:pPr lvl="0" eaLnBrk="1" hangingPunct="1"/>
            <a:r>
              <a:rPr lang="en-US" sz="3200" dirty="0" smtClean="0"/>
              <a:t>Reduce redesign costs</a:t>
            </a:r>
          </a:p>
          <a:p>
            <a:pPr lvl="1" eaLnBrk="1" hangingPunct="1"/>
            <a:r>
              <a:rPr lang="en-US" sz="2700" dirty="0" smtClean="0"/>
              <a:t>“lack of attention to user inputs is one of the most important reasons why many software projects were unsuccessful. This translated to costing corporations $80 billion dollars a year.” – [Hartson-Pyla, </a:t>
            </a:r>
            <a:r>
              <a:rPr lang="en-US" sz="2700" dirty="0" err="1" smtClean="0"/>
              <a:t>ch</a:t>
            </a:r>
            <a:r>
              <a:rPr lang="en-US" sz="2700" dirty="0" smtClean="0"/>
              <a:t>. 1, p. 33]</a:t>
            </a:r>
          </a:p>
          <a:p>
            <a:pPr lvl="0" eaLnBrk="1" hangingPunct="1"/>
            <a:r>
              <a:rPr lang="en-US" sz="3200" dirty="0" smtClean="0"/>
              <a:t>Easier to demonstrate and sell</a:t>
            </a:r>
          </a:p>
          <a:p>
            <a:pPr lvl="0" eaLnBrk="1" hangingPunct="1"/>
            <a:r>
              <a:rPr lang="en-US" sz="3200" dirty="0" smtClean="0"/>
              <a:t>Greater usage of features = realized value</a:t>
            </a:r>
          </a:p>
          <a:p>
            <a:pPr lvl="0" eaLnBrk="1" hangingPunct="1">
              <a:buSzTx/>
              <a:buFont typeface="Wingdings" pitchFamily="2" charset="2"/>
              <a:buChar char="è"/>
            </a:pPr>
            <a:r>
              <a:rPr lang="en-US" sz="3200" dirty="0" smtClean="0">
                <a:solidFill>
                  <a:srgbClr val="6E0000"/>
                </a:solidFill>
              </a:rPr>
              <a:t>Competitive Differentiation </a:t>
            </a:r>
            <a:r>
              <a:rPr lang="en-US" sz="3200" dirty="0" smtClean="0">
                <a:solidFill>
                  <a:srgbClr val="6E0000"/>
                </a:solidFill>
                <a:sym typeface="Wingdings" pitchFamily="2" charset="2"/>
              </a:rPr>
              <a:t> Revenue and Profit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F967A-8ED3-4FB6-BF91-8593AAD0298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pPr eaLnBrk="1" hangingPunct="1"/>
            <a:r>
              <a:rPr lang="en-US" sz="3500" dirty="0" smtClean="0"/>
              <a:t>Good UIs on Successful Products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6671"/>
            <a:ext cx="8763000" cy="573132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Palm succeeded where other handhelds had failed due to a focus on usability:</a:t>
            </a:r>
          </a:p>
          <a:p>
            <a:pPr lvl="1" eaLnBrk="1" hangingPunct="1"/>
            <a:r>
              <a:rPr lang="en-US" sz="2400" dirty="0" smtClean="0"/>
              <a:t>Fit into pocket</a:t>
            </a:r>
          </a:p>
          <a:p>
            <a:pPr lvl="1" eaLnBrk="1" hangingPunct="1"/>
            <a:r>
              <a:rPr lang="en-US" sz="2400" dirty="0" smtClean="0"/>
              <a:t>Reliable gestural text input</a:t>
            </a:r>
          </a:p>
          <a:p>
            <a:pPr lvl="1" eaLnBrk="1" hangingPunct="1"/>
            <a:r>
              <a:rPr lang="en-US" sz="2400" dirty="0" smtClean="0"/>
              <a:t>Commands immediately available </a:t>
            </a:r>
          </a:p>
          <a:p>
            <a:pPr eaLnBrk="1" hangingPunct="1"/>
            <a:r>
              <a:rPr lang="en-US" sz="2800" dirty="0" smtClean="0"/>
              <a:t>Apple iPod lauded for</a:t>
            </a:r>
            <a:br>
              <a:rPr lang="en-US" sz="2800" dirty="0" smtClean="0"/>
            </a:br>
            <a:r>
              <a:rPr lang="en-US" sz="2800" dirty="0" smtClean="0"/>
              <a:t>design and user interface</a:t>
            </a:r>
          </a:p>
          <a:p>
            <a:pPr lvl="1" eaLnBrk="1" hangingPunct="1"/>
            <a:r>
              <a:rPr lang="en-US" sz="2400" dirty="0" smtClean="0"/>
              <a:t>iTunes </a:t>
            </a:r>
            <a:r>
              <a:rPr lang="en-US" sz="2400" dirty="0" smtClean="0">
                <a:sym typeface="Wingdings" pitchFamily="2" charset="2"/>
              </a:rPr>
              <a:t> entire </a:t>
            </a:r>
            <a:r>
              <a:rPr lang="en-US" sz="2400" i="1" dirty="0" smtClean="0">
                <a:sym typeface="Wingdings" pitchFamily="2" charset="2"/>
              </a:rPr>
              <a:t>service design</a:t>
            </a:r>
            <a:endParaRPr lang="en-US" sz="2400" i="1" dirty="0" smtClean="0"/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– unique UI</a:t>
            </a:r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– </a:t>
            </a:r>
            <a:r>
              <a:rPr lang="en-US" sz="2800" dirty="0" err="1" smtClean="0"/>
              <a:t>desireable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Wii</a:t>
            </a:r>
            <a:r>
              <a:rPr lang="en-US" sz="2800" dirty="0" smtClean="0"/>
              <a:t> controller, vs. </a:t>
            </a:r>
            <a:r>
              <a:rPr lang="en-US" sz="2800" dirty="0" err="1" smtClean="0"/>
              <a:t>XBox</a:t>
            </a:r>
            <a:r>
              <a:rPr lang="en-US" sz="2800" dirty="0" smtClean="0"/>
              <a:t>, PS3</a:t>
            </a:r>
            <a:br>
              <a:rPr lang="en-US" sz="2800" dirty="0" smtClean="0"/>
            </a:br>
            <a:r>
              <a:rPr lang="en-US" sz="2800" dirty="0" smtClean="0"/>
              <a:t>graphics &amp; power</a:t>
            </a:r>
          </a:p>
        </p:txBody>
      </p:sp>
      <p:pic>
        <p:nvPicPr>
          <p:cNvPr id="27653" name="Picture 4" descr="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507" y="1765074"/>
            <a:ext cx="22733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50px-Original_iPod_5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298" y="3761303"/>
            <a:ext cx="9382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wiimote"/>
          <p:cNvPicPr>
            <a:picLocks noChangeAspect="1" noChangeArrowheads="1"/>
          </p:cNvPicPr>
          <p:nvPr/>
        </p:nvPicPr>
        <p:blipFill>
          <a:blip r:embed="rId5" cstate="print"/>
          <a:srcRect l="15059" r="18628" b="4431"/>
          <a:stretch>
            <a:fillRect/>
          </a:stretch>
        </p:blipFill>
        <p:spPr bwMode="auto">
          <a:xfrm>
            <a:off x="5500461" y="5476875"/>
            <a:ext cx="11763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upload.wikimedia.org/wikipedia/en/thumb/7/7c/1stGen-iPad-HomeScreen.jpg/250px-1stGen-iPad-Hom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3" y="4774473"/>
            <a:ext cx="1632856" cy="2083526"/>
          </a:xfrm>
          <a:prstGeom prst="rect">
            <a:avLst/>
          </a:prstGeom>
          <a:noFill/>
        </p:spPr>
      </p:pic>
      <p:pic>
        <p:nvPicPr>
          <p:cNvPr id="27655" name="Picture 7" descr="iphone-paralle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0414" y="3772128"/>
            <a:ext cx="1296860" cy="1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Dray &amp; Associates, Inc &quot;If the user can't use it, it doesn't work!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129" y="3448402"/>
            <a:ext cx="5330204" cy="22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370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Recognized by industry, government,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Plenty of jobs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Money for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Significant time and code devoted to HCI now!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	-- </a:t>
            </a:r>
            <a:r>
              <a:rPr lang="en-US" sz="2000" dirty="0" smtClean="0">
                <a:hlinkClick r:id="rId4"/>
              </a:rPr>
              <a:t>www.dray.com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42900" lvl="2" indent="-3429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ea typeface="+mn-ea"/>
                <a:cs typeface="+mn-cs"/>
              </a:rPr>
              <a:t>Corollary: If the user can’t find or use a feature, it doesn’t exist!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0EFD-A89A-44EA-8327-08305F4662F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1EDA-46CC-450D-8915-E766A6790E1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Especially for the Web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굴림" charset="-127"/>
              </a:rPr>
              <a:t>“</a:t>
            </a:r>
            <a:r>
              <a:rPr lang="en-US" altLang="ko-KR" smtClean="0">
                <a:ea typeface="굴림" charset="-127"/>
              </a:rPr>
              <a:t>Usability rules the web</a:t>
            </a:r>
            <a:r>
              <a:rPr lang="en-US" altLang="ko-KR" smtClean="0">
                <a:latin typeface="Tahoma" pitchFamily="34" charset="0"/>
                <a:ea typeface="굴림" charset="-127"/>
              </a:rPr>
              <a:t>”</a:t>
            </a:r>
            <a:endParaRPr lang="en-US" altLang="ko-KR" smtClean="0">
              <a:ea typeface="굴림" charset="-127"/>
            </a:endParaRPr>
          </a:p>
          <a:p>
            <a:pPr lvl="1" eaLnBrk="1" hangingPunct="1"/>
            <a:r>
              <a:rPr lang="en-US" altLang="ko-KR" smtClean="0">
                <a:ea typeface="굴림" charset="-127"/>
              </a:rPr>
              <a:t>If the customer cannot find your product, then it won</a:t>
            </a:r>
            <a:r>
              <a:rPr lang="en-US" altLang="ko-KR" smtClean="0">
                <a:latin typeface="Tahoma" pitchFamily="34" charset="0"/>
                <a:ea typeface="굴림" charset="-127"/>
              </a:rPr>
              <a:t>’</a:t>
            </a:r>
            <a:r>
              <a:rPr lang="en-US" altLang="ko-KR" smtClean="0">
                <a:ea typeface="굴림" charset="-127"/>
              </a:rPr>
              <a:t>t be bought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Your competitors are only one click away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All web sites are compared to the best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4267200"/>
            <a:ext cx="3927475" cy="2362200"/>
            <a:chOff x="240" y="2832"/>
            <a:chExt cx="2474" cy="1488"/>
          </a:xfrm>
        </p:grpSpPr>
        <p:pic>
          <p:nvPicPr>
            <p:cNvPr id="29710" name="Picture 5" descr="j0281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976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SY0063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350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7" descr="BD0694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3696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960" y="336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728" y="384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0"/>
            <p:cNvSpPr txBox="1">
              <a:spLocks noChangeArrowheads="1"/>
            </p:cNvSpPr>
            <p:nvPr/>
          </p:nvSpPr>
          <p:spPr bwMode="auto">
            <a:xfrm>
              <a:off x="1200" y="2832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Normal Products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19600" y="4267200"/>
            <a:ext cx="4114800" cy="2362200"/>
            <a:chOff x="2784" y="2832"/>
            <a:chExt cx="2592" cy="1488"/>
          </a:xfrm>
        </p:grpSpPr>
        <p:pic>
          <p:nvPicPr>
            <p:cNvPr id="29703" name="Picture 12" descr="j0281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880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3" descr="SY0063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392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4" descr="BD0694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3264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3600" y="326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368" y="374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7"/>
            <p:cNvSpPr txBox="1">
              <a:spLocks noChangeArrowheads="1"/>
            </p:cNvSpPr>
            <p:nvPr/>
          </p:nvSpPr>
          <p:spPr bwMode="auto">
            <a:xfrm>
              <a:off x="3840" y="2832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Web Products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Secretary: Indra Szegedy,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NSH 3526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x8-4431</a:t>
            </a:r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UIs can Sink</a:t>
            </a:r>
            <a:br>
              <a:rPr lang="en-US" dirty="0" smtClean="0"/>
            </a:br>
            <a:r>
              <a:rPr lang="en-US" dirty="0" smtClean="0"/>
              <a:t>Products &amp;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586"/>
            <a:ext cx="8229600" cy="4710339"/>
          </a:xfrm>
        </p:spPr>
        <p:txBody>
          <a:bodyPr/>
          <a:lstStyle/>
          <a:p>
            <a:r>
              <a:rPr lang="en-US" sz="2400" dirty="0" smtClean="0"/>
              <a:t>Damage reputations</a:t>
            </a:r>
          </a:p>
          <a:p>
            <a:r>
              <a:rPr lang="en-US" sz="2400" dirty="0" smtClean="0"/>
              <a:t>Ford dropped in ratings due to touch screen interface</a:t>
            </a:r>
          </a:p>
          <a:p>
            <a:pPr lvl="1"/>
            <a:r>
              <a:rPr lang="en-US" sz="2000" dirty="0" smtClean="0"/>
              <a:t>“Despite Ford’s improvements in manufacturing quality, their overall ratings fell precipitously this year due solely to the poor software interaction on their dashboards.” – </a:t>
            </a:r>
            <a:r>
              <a:rPr lang="en-US" sz="2000" dirty="0" smtClean="0">
                <a:hlinkClick r:id="rId2"/>
              </a:rPr>
              <a:t>NYT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Cooper Report</a:t>
            </a:r>
            <a:endParaRPr lang="en-US" sz="2000" dirty="0" smtClean="0"/>
          </a:p>
          <a:p>
            <a:pPr lvl="1"/>
            <a:r>
              <a:rPr lang="en-US" sz="2000" dirty="0" smtClean="0"/>
              <a:t>“’annoying’ behavior of</a:t>
            </a:r>
            <a:br>
              <a:rPr lang="en-US" sz="2000" dirty="0" smtClean="0"/>
            </a:br>
            <a:r>
              <a:rPr lang="en-US" sz="2000" dirty="0" smtClean="0"/>
              <a:t>their driver-facing</a:t>
            </a:r>
            <a:br>
              <a:rPr lang="en-US" sz="2000" dirty="0" smtClean="0"/>
            </a:br>
            <a:r>
              <a:rPr lang="en-US" sz="2000" dirty="0" smtClean="0"/>
              <a:t>interactive systems</a:t>
            </a:r>
            <a:br>
              <a:rPr lang="en-US" sz="2000" dirty="0" smtClean="0"/>
            </a:br>
            <a:r>
              <a:rPr lang="en-US" sz="2000" dirty="0" smtClean="0"/>
              <a:t>that caused their</a:t>
            </a:r>
            <a:br>
              <a:rPr lang="en-US" sz="2000" dirty="0" smtClean="0"/>
            </a:br>
            <a:r>
              <a:rPr lang="en-US" sz="2000" dirty="0" smtClean="0"/>
              <a:t>ratings to plummet.”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pic>
        <p:nvPicPr>
          <p:cNvPr id="80898" name="Picture 2" descr="Ford 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514" y="3281884"/>
            <a:ext cx="5192486" cy="357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9" y="249829"/>
            <a:ext cx="3652284" cy="1295400"/>
          </a:xfrm>
        </p:spPr>
        <p:txBody>
          <a:bodyPr/>
          <a:lstStyle/>
          <a:p>
            <a:pPr>
              <a:tabLst>
                <a:tab pos="5265738" algn="l"/>
              </a:tabLst>
            </a:pPr>
            <a:r>
              <a:rPr lang="en-US" dirty="0" smtClean="0"/>
              <a:t>Nokia &amp; 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104454" name="Picture 6" descr="http://static.arstechnica.com/iphone/smartphone_market_share_3Q09_tr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9309"/>
            <a:ext cx="4338085" cy="3253564"/>
          </a:xfrm>
          <a:prstGeom prst="rect">
            <a:avLst/>
          </a:prstGeom>
          <a:noFill/>
        </p:spPr>
      </p:pic>
      <p:sp>
        <p:nvSpPr>
          <p:cNvPr id="104456" name="AutoShape 8" descr="http://fortunebrainstormtech.files.wordpress.com/2011/03/screen-shot-2011-03-14-at-9-44-36-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58" name="Picture 10" descr="http://fortunebrainstormtech.files.wordpress.com/2011/03/screen-shot-2011-03-14-at-9-44-36-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621" y="0"/>
            <a:ext cx="4929379" cy="3094074"/>
          </a:xfrm>
          <a:prstGeom prst="rect">
            <a:avLst/>
          </a:prstGeom>
          <a:noFill/>
        </p:spPr>
      </p:pic>
      <p:sp>
        <p:nvSpPr>
          <p:cNvPr id="104460" name="AutoShape 12" descr="http://fortunebrainstormtech.files.wordpress.com/2011/03/screen-shot-2011-03-14-at-9-44-36-am.png?w=513&amp;h=3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  <p:pic>
        <p:nvPicPr>
          <p:cNvPr id="104462" name="Picture 14" descr="http://9to5mac.files.wordpress.com/2011/08/piper-jaffray-chart-mobile-phone-market-share-2011-2015-android-is-closed.png?w=657&amp;h=443"/>
          <p:cNvPicPr>
            <a:picLocks noChangeAspect="1" noChangeArrowheads="1"/>
          </p:cNvPicPr>
          <p:nvPr/>
        </p:nvPicPr>
        <p:blipFill>
          <a:blip r:embed="rId4" cstate="print"/>
          <a:srcRect l="3823"/>
          <a:stretch>
            <a:fillRect/>
          </a:stretch>
        </p:blipFill>
        <p:spPr bwMode="auto">
          <a:xfrm>
            <a:off x="4061637" y="3294862"/>
            <a:ext cx="5082362" cy="356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960DA-2CDD-433D-BDC2-9CD6FF36129F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UIs Can Cause Disasters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Aegis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July 4, 1988; Iranian Airbus </a:t>
            </a:r>
            <a:r>
              <a:rPr lang="en-US" dirty="0" err="1" smtClean="0"/>
              <a:t>shootdown</a:t>
            </a:r>
            <a:r>
              <a:rPr lang="en-US" dirty="0" smtClean="0"/>
              <a:t> by the </a:t>
            </a:r>
            <a:r>
              <a:rPr lang="en-US" i="1" dirty="0" smtClean="0"/>
              <a:t>Vincennes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http://www.washingtonpost.com/wp-srv/inatl/longterm/flight801/stories/july88crash.htm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4"/>
              </a:rPr>
              <a:t>http://en.wikipedia.org/wiki/USS_Vincennes_%28CG-49%29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Deaths in kids: </a:t>
            </a:r>
            <a:r>
              <a:rPr lang="en-US" sz="1400" dirty="0" smtClean="0">
                <a:hlinkClick r:id="rId5"/>
              </a:rPr>
              <a:t>http://pediatrics.aappublications.org/cgi/content/abstract/116/6/1506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“Unexpected Increased Mortality After Implementation of a Commercially Sold Computerized Physician Order Entry (CPOE) System”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Because it took so much longer, did </a:t>
            </a:r>
            <a:r>
              <a:rPr lang="en-US" sz="2000" i="1" dirty="0" smtClean="0"/>
              <a:t>not</a:t>
            </a:r>
            <a:r>
              <a:rPr lang="en-US" sz="2000" dirty="0" smtClean="0"/>
              <a:t> reduce errors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Florida ballots (2000)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6"/>
              </a:rPr>
              <a:t>http://www.asktog.com/columns/042ButterflyBallot.html</a:t>
            </a:r>
            <a:r>
              <a:rPr lang="en-US" sz="15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60E0-3C1C-4C2E-B6FE-F48F2437BB0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Florida Ballots in 2000</a:t>
            </a:r>
          </a:p>
        </p:txBody>
      </p:sp>
      <p:pic>
        <p:nvPicPr>
          <p:cNvPr id="31748" name="Picture 5" descr="2000electionba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524000"/>
            <a:ext cx="61341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C8560436-D177-4344-AD22-C0672662AB7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 to </a:t>
            </a:r>
            <a:r>
              <a:rPr lang="en-US" i="1" smtClean="0"/>
              <a:t>Design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B1C9B-63BA-4D57-833E-62D1C8B4DBD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Hard to Design UIs?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“It is easy to make things hard. It is hard to make things easy.”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b="1" smtClean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Seems easy, common sense, but seldom done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Once done right, however, seems “obvious”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User Interface design is a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Designers have difficulty thinking like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need to understand task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Can’t “unlearn” something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DED56-8839-4D4F-B4FA-2CB13F4EB000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Can’t Unlearn Something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p:oleObj spid="_x0000_s2050" r:id="rId4" imgW="4847619" imgH="4172532" progId="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FA163-3546-4B48-AC86-7EFD596C47CC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4191"/>
          </a:xfrm>
        </p:spPr>
        <p:txBody>
          <a:bodyPr/>
          <a:lstStyle/>
          <a:p>
            <a:pPr eaLnBrk="1" hangingPunct="1"/>
            <a:r>
              <a:rPr lang="en-US" dirty="0" smtClean="0"/>
              <a:t>Why Difficult,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pPr eaLnBrk="1" hangingPunct="1"/>
            <a:r>
              <a:rPr lang="en-US" dirty="0" smtClean="0"/>
              <a:t>Specifications are always wrong:</a:t>
            </a:r>
          </a:p>
          <a:p>
            <a:pPr lvl="1" eaLnBrk="1" hangingPunct="1"/>
            <a:r>
              <a:rPr lang="en-US" dirty="0" smtClean="0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en-US" sz="2100" dirty="0" smtClean="0"/>
              <a:t>-- Hugh Beyer and Karen Holtzblatt, "Contextual Design: A Customer-Centric Approach to Systems Design,“</a:t>
            </a:r>
            <a:br>
              <a:rPr lang="en-US" sz="2100" dirty="0" smtClean="0"/>
            </a:br>
            <a:r>
              <a:rPr lang="en-US" sz="2100" i="1" dirty="0" smtClean="0"/>
              <a:t>ACM Interactions</a:t>
            </a:r>
            <a:r>
              <a:rPr lang="en-US" sz="2100" dirty="0" smtClean="0"/>
              <a:t>, </a:t>
            </a:r>
            <a:r>
              <a:rPr lang="en-US" sz="2100" dirty="0" err="1" smtClean="0"/>
              <a:t>Sep+Oct</a:t>
            </a:r>
            <a:r>
              <a:rPr lang="en-US" sz="2100" dirty="0" smtClean="0"/>
              <a:t>, 1997, iv.5, p. 62.</a:t>
            </a:r>
          </a:p>
          <a:p>
            <a:pPr lvl="1" eaLnBrk="1" hangingPunct="1"/>
            <a:r>
              <a:rPr lang="en-US" dirty="0" smtClean="0"/>
              <a:t>Need for prototyping and iteration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B3386-BF31-4431-BBE4-F591EA02BAA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2010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Existing theories and guidelines are not sufficient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Too specific and/or too general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Standard does not address all issues.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  <a:endParaRPr lang="en-US" dirty="0" smtClean="0">
              <a:ea typeface="굴림" charset="-127"/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0752E4-620F-442C-93DA-153646A4E5C9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4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UI design involves tradeoffs: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Standards (style guides, related products)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Graphic design (artistic)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Technical writing (Documentation)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Internationalization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Performance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Multiple platforms (hardware, browsers, etc.)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High-level and low-level details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External factors (social issues)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Legal issues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chemeClr val="accent2"/>
                </a:solidFill>
              </a:rPr>
              <a:t>Time to develop and test (“time to market”)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4363D-748E-42A1-9356-7D39A9F3A58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Administrators</a:t>
            </a:r>
          </a:p>
        </p:txBody>
      </p:sp>
      <p:graphicFrame>
        <p:nvGraphicFramePr>
          <p:cNvPr id="275522" name="Group 66"/>
          <p:cNvGraphicFramePr>
            <a:graphicFrameLocks noGrp="1"/>
          </p:cNvGraphicFramePr>
          <p:nvPr/>
        </p:nvGraphicFramePr>
        <p:xfrm>
          <a:off x="338138" y="2613025"/>
          <a:ext cx="8302625" cy="3679826"/>
        </p:xfrm>
        <a:graphic>
          <a:graphicData uri="http://schemas.openxmlformats.org/drawingml/2006/table">
            <a:tbl>
              <a:tblPr/>
              <a:tblGrid>
                <a:gridCol w="2709862"/>
                <a:gridCol w="2519363"/>
                <a:gridCol w="30734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HCII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05-863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08-763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Tepper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Nicole Willis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nicolewi@cs.cmu.edu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Linda Francona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laf20@cs.cmu.edu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Vickie Motz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vmotz@andrew.cmu.edu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4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course add/drop problems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9E705C8-CA87-4B5A-ADC4-9F6F7DB81711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</a:t>
            </a:r>
            <a:r>
              <a:rPr lang="en-US" i="1" smtClean="0"/>
              <a:t> </a:t>
            </a:r>
            <a:r>
              <a:rPr lang="en-US" smtClean="0"/>
              <a:t>to </a:t>
            </a:r>
            <a:r>
              <a:rPr lang="en-US" i="1" smtClean="0"/>
              <a:t>Implement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60916-20DD-42DC-9AEE-45FB906A9395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Are User Interfaces Hard to Implement?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are hard to design, requiring iterative implementation</a:t>
            </a:r>
          </a:p>
          <a:p>
            <a:pPr lvl="1" eaLnBrk="1" hangingPunct="1"/>
            <a:r>
              <a:rPr lang="en-US" sz="2200" smtClean="0"/>
              <a:t>Not the waterfall model: specify, design, implement, test, deliver </a:t>
            </a:r>
          </a:p>
          <a:p>
            <a:pPr eaLnBrk="1" hangingPunct="1"/>
            <a:r>
              <a:rPr lang="en-US" sz="2600" smtClean="0"/>
              <a:t>They are </a:t>
            </a:r>
            <a:r>
              <a:rPr lang="en-US" sz="2600" i="1" smtClean="0"/>
              <a:t>reactive</a:t>
            </a:r>
            <a:r>
              <a:rPr lang="en-US" sz="2600" smtClean="0"/>
              <a:t> and are programmed from the "inside-out" </a:t>
            </a:r>
          </a:p>
          <a:p>
            <a:pPr lvl="1" eaLnBrk="1" hangingPunct="1"/>
            <a:r>
              <a:rPr lang="en-US" sz="2200" smtClean="0"/>
              <a:t>Event based programming  </a:t>
            </a:r>
          </a:p>
          <a:p>
            <a:pPr lvl="1" eaLnBrk="1" hangingPunct="1"/>
            <a:r>
              <a:rPr lang="en-US" sz="2200" smtClean="0"/>
              <a:t>More difficult to modularize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8E4C4-FA48-4C33-9712-06D43FC2C9FF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generally require multi-processing </a:t>
            </a:r>
          </a:p>
          <a:p>
            <a:pPr lvl="1" eaLnBrk="1" hangingPunct="1"/>
            <a:r>
              <a:rPr lang="en-US" sz="2200" smtClean="0"/>
              <a:t>To deal with user typing; aborts  </a:t>
            </a:r>
          </a:p>
          <a:p>
            <a:pPr lvl="1" eaLnBrk="1" hangingPunct="1"/>
            <a:r>
              <a:rPr lang="en-US" sz="2200" smtClean="0"/>
              <a:t>Window refresh  </a:t>
            </a:r>
          </a:p>
          <a:p>
            <a:pPr lvl="1" eaLnBrk="1" hangingPunct="1"/>
            <a:r>
              <a:rPr lang="en-US" sz="2200" smtClean="0"/>
              <a:t>Window system as a different process  </a:t>
            </a:r>
          </a:p>
          <a:p>
            <a:pPr lvl="1" eaLnBrk="1" hangingPunct="1"/>
            <a:r>
              <a:rPr lang="en-US" sz="2200" smtClean="0"/>
              <a:t>Multiple input devices </a:t>
            </a:r>
          </a:p>
          <a:p>
            <a:pPr eaLnBrk="1" hangingPunct="1"/>
            <a:r>
              <a:rPr lang="en-US" sz="2600" smtClean="0"/>
              <a:t>There are real-time requirements for handling input events </a:t>
            </a:r>
          </a:p>
          <a:p>
            <a:pPr lvl="1" eaLnBrk="1" hangingPunct="1"/>
            <a:r>
              <a:rPr lang="en-US" sz="2200" smtClean="0"/>
              <a:t>Output 60 times a second  </a:t>
            </a:r>
          </a:p>
          <a:p>
            <a:pPr lvl="1" eaLnBrk="1" hangingPunct="1"/>
            <a:r>
              <a:rPr lang="en-US" sz="2200" smtClean="0"/>
              <a:t>Keep up with mouse tracking  </a:t>
            </a:r>
          </a:p>
          <a:p>
            <a:pPr lvl="1" eaLnBrk="1" hangingPunct="1"/>
            <a:r>
              <a:rPr lang="en-US" sz="2200" smtClean="0"/>
              <a:t>Video, sound, multi-media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DCB58-6D41-4D89-9674-87BEABD19DDD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Need for robustness </a:t>
            </a:r>
          </a:p>
          <a:p>
            <a:pPr lvl="1" eaLnBrk="1" hangingPunct="1"/>
            <a:r>
              <a:rPr lang="en-US" sz="2200" smtClean="0"/>
              <a:t>No crashing, on any input  </a:t>
            </a:r>
          </a:p>
          <a:p>
            <a:pPr lvl="1" eaLnBrk="1" hangingPunct="1"/>
            <a:r>
              <a:rPr lang="en-US" sz="2200" smtClean="0"/>
              <a:t>Helpful error messages and recover gracefully  </a:t>
            </a:r>
          </a:p>
          <a:p>
            <a:pPr lvl="1" eaLnBrk="1" hangingPunct="1"/>
            <a:r>
              <a:rPr lang="en-US" sz="2200" smtClean="0"/>
              <a:t>Aborts  </a:t>
            </a:r>
          </a:p>
          <a:p>
            <a:pPr lvl="1" eaLnBrk="1" hangingPunct="1"/>
            <a:r>
              <a:rPr lang="en-US" sz="2200" smtClean="0"/>
              <a:t>Undo </a:t>
            </a:r>
          </a:p>
          <a:p>
            <a:pPr eaLnBrk="1" hangingPunct="1"/>
            <a:r>
              <a:rPr lang="en-US" sz="2600" smtClean="0"/>
              <a:t>Lower testability </a:t>
            </a:r>
          </a:p>
          <a:p>
            <a:pPr lvl="1" eaLnBrk="1" hangingPunct="1"/>
            <a:r>
              <a:rPr lang="en-US" sz="2200" smtClean="0"/>
              <a:t>Few tools for regression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F7E8-7D13-4CE9-902D-EDAEF69CEBFE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Little language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Primitives in computer languages make bad user interfaces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Enormous, complex libraries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Features like object-oriented, constraints, multi-processing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Complexity of the tools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bookshelf for documentation of user interface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MFC, Java Swing, VB .Net,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Difficulty of Modularization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5EA55-91D7-483E-A70C-1B15FA138603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between displaying “hello” and displaying a blue rectangle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 eaLnBrk="1" hangingPunct="1"/>
            <a:r>
              <a:rPr lang="en-US" dirty="0" smtClean="0"/>
              <a:t>Reading a text string</a:t>
            </a:r>
          </a:p>
          <a:p>
            <a:pPr lvl="1" eaLnBrk="1" hangingPunct="1"/>
            <a:r>
              <a:rPr lang="en-US" dirty="0" smtClean="0"/>
              <a:t>Configuring and handling built-in file dialog</a:t>
            </a:r>
          </a:p>
          <a:p>
            <a:pPr lvl="1" eaLnBrk="1" hangingPunct="1"/>
            <a:r>
              <a:rPr lang="en-US" dirty="0" smtClean="0"/>
              <a:t>Creating a new file dialog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22350"/>
            <a:ext cx="5276850" cy="577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Preethi Raju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hlinkClick r:id="rId3"/>
              </a:rPr>
              <a:t>http://www.contrib.andrew.cmu.edu/~preethir/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preethir</a:t>
            </a:r>
            <a:r>
              <a:rPr lang="en-US" sz="2400" b="1" dirty="0" smtClean="0"/>
              <a:t> </a:t>
            </a:r>
            <a:r>
              <a:rPr lang="en-US" sz="2400" dirty="0" smtClean="0"/>
              <a:t>@ andrew.cmu.edu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Office hours: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Sundays, 3:00pm-4:00pm, </a:t>
            </a:r>
            <a:br>
              <a:rPr lang="en-US" sz="2000" dirty="0" smtClean="0"/>
            </a:br>
            <a:r>
              <a:rPr lang="en-US" sz="2000" dirty="0" smtClean="0"/>
              <a:t>NSH 3001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Anthony Zhang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hlinkClick r:id="rId4"/>
              </a:rPr>
              <a:t>http://www.andrew.cmu.edu/user/aczhang/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aczhang</a:t>
            </a:r>
            <a:r>
              <a:rPr lang="en-US" sz="2400" dirty="0" smtClean="0"/>
              <a:t> @ andrew.cmu.edu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Office hours: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Wednesdays, </a:t>
            </a:r>
            <a:r>
              <a:rPr lang="en-US" sz="2000" smtClean="0"/>
              <a:t>1:30pm-2:30pm</a:t>
            </a:r>
            <a:r>
              <a:rPr lang="en-US" sz="2000" smtClean="0"/>
              <a:t>,</a:t>
            </a:r>
            <a:br>
              <a:rPr lang="en-US" sz="2000" smtClean="0"/>
            </a:br>
            <a:r>
              <a:rPr lang="en-US" sz="2000" smtClean="0"/>
              <a:t>NSH </a:t>
            </a:r>
            <a:r>
              <a:rPr lang="en-US" sz="2000" dirty="0" smtClean="0"/>
              <a:t>2507</a:t>
            </a:r>
            <a:endParaRPr lang="en-US" sz="21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495" y="1158549"/>
            <a:ext cx="3346032" cy="23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1917" y="3707983"/>
            <a:ext cx="3262943" cy="236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hlinkClick r:id="rId3"/>
              </a:rPr>
              <a:t>http://www.cs.cmu.edu/~bam/uicourse/08763fall11</a:t>
            </a:r>
            <a:r>
              <a:rPr lang="en-US" sz="2600" b="1" dirty="0" smtClean="0"/>
              <a:t> </a:t>
            </a:r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</a:t>
            </a:r>
          </a:p>
          <a:p>
            <a:pPr lvl="1" eaLnBrk="1" hangingPunct="1"/>
            <a:r>
              <a:rPr lang="en-US" b="1" dirty="0" smtClean="0"/>
              <a:t>Note homework and final exam schedule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  <a:endParaRPr lang="en-US" sz="19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   </a:t>
            </a:r>
            <a:r>
              <a:rPr lang="en-US" i="1" dirty="0" smtClean="0"/>
              <a:t>(NEW!)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31"/>
            <a:ext cx="6671187" cy="4411662"/>
          </a:xfrm>
        </p:spPr>
        <p:txBody>
          <a:bodyPr/>
          <a:lstStyle/>
          <a:p>
            <a:r>
              <a:rPr lang="en-US" sz="2400" b="1" i="1" dirty="0" smtClean="0"/>
              <a:t>Free Draft Textbook!</a:t>
            </a:r>
            <a:endParaRPr lang="en-US" sz="2000" b="1" i="1" dirty="0" smtClean="0"/>
          </a:p>
          <a:p>
            <a:r>
              <a:rPr lang="en-US" sz="2400" dirty="0" smtClean="0"/>
              <a:t>H. Rex Hartson and Pardha S. Pyla, </a:t>
            </a:r>
            <a:r>
              <a:rPr lang="en-US" sz="2400" i="1" dirty="0" smtClean="0"/>
              <a:t>The UX Book: Ensuring a Quality User Experience</a:t>
            </a:r>
            <a:r>
              <a:rPr lang="en-US" sz="2400" dirty="0" smtClean="0"/>
              <a:t>, to be published by Morgan Kaufmann / Elsevier in 2011 or 2012. </a:t>
            </a:r>
            <a:r>
              <a:rPr lang="en-US" sz="2400" dirty="0" smtClean="0">
                <a:hlinkClick r:id="rId3"/>
              </a:rPr>
              <a:t>http://www.theuxbook.net/</a:t>
            </a:r>
            <a:endParaRPr lang="en-US" sz="2400" dirty="0" smtClean="0"/>
          </a:p>
          <a:p>
            <a:r>
              <a:rPr lang="en-US" sz="2400" dirty="0" smtClean="0"/>
              <a:t>Only have 50 copies (so far), so only people taking the course “for real” please!</a:t>
            </a:r>
          </a:p>
          <a:p>
            <a:r>
              <a:rPr lang="en-US" sz="2400" dirty="0" smtClean="0"/>
              <a:t>Will be distributed at </a:t>
            </a:r>
            <a:r>
              <a:rPr lang="en-US" sz="2400" u="sng" dirty="0" smtClean="0"/>
              <a:t>next lecture</a:t>
            </a:r>
            <a:r>
              <a:rPr lang="en-US" sz="2400" dirty="0" smtClean="0"/>
              <a:t> (Monday)</a:t>
            </a:r>
          </a:p>
          <a:p>
            <a:r>
              <a:rPr lang="en-US" sz="2400" dirty="0" smtClean="0"/>
              <a:t>You get the whole book, but you don’t have to read it all!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3428" name="b218b32e-0ce6-4a86-be63-e84691973b99" descr="B469143B-43B2-405D-824B-EA25799C9167@hs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643" y="842210"/>
            <a:ext cx="1913357" cy="26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e3159c4f-b702-4685-9c3f-b48be19a55e3" descr="40761D3C-B9CC-498B-AE43-E13516581CF4@hsd1"/>
          <p:cNvPicPr>
            <a:picLocks noChangeAspect="1" noChangeArrowheads="1"/>
          </p:cNvPicPr>
          <p:nvPr/>
        </p:nvPicPr>
        <p:blipFill>
          <a:blip r:embed="rId5" cstate="print"/>
          <a:srcRect l="24391" r="18426"/>
          <a:stretch>
            <a:fillRect/>
          </a:stretch>
        </p:blipFill>
        <p:spPr bwMode="auto">
          <a:xfrm>
            <a:off x="7235935" y="3573380"/>
            <a:ext cx="1908064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594"/>
            <a:ext cx="7543800" cy="848929"/>
          </a:xfrm>
        </p:spPr>
        <p:txBody>
          <a:bodyPr/>
          <a:lstStyle/>
          <a:p>
            <a:r>
              <a:rPr lang="en-US" dirty="0" smtClean="0"/>
              <a:t>Textbook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08"/>
            <a:ext cx="8686800" cy="4558603"/>
          </a:xfrm>
        </p:spPr>
        <p:txBody>
          <a:bodyPr/>
          <a:lstStyle/>
          <a:p>
            <a:r>
              <a:rPr lang="en-US" sz="3600" b="1" baseline="-6000" dirty="0" smtClean="0"/>
              <a:t>Each person will be required to sign this agreement before getting their copy:</a:t>
            </a:r>
          </a:p>
          <a:p>
            <a:pPr>
              <a:buNone/>
            </a:pPr>
            <a:endParaRPr lang="en-US" sz="3600" b="1" baseline="-6000" dirty="0" smtClean="0"/>
          </a:p>
          <a:p>
            <a:pPr>
              <a:buNone/>
            </a:pPr>
            <a:r>
              <a:rPr lang="en-US" sz="3600" b="1" baseline="-6000" dirty="0" smtClean="0"/>
              <a:t>In exchange for getting this free copy of the book:</a:t>
            </a:r>
            <a:endParaRPr lang="en-US" sz="3600" baseline="-6000" dirty="0" smtClean="0"/>
          </a:p>
          <a:p>
            <a:pPr lvl="1"/>
            <a:r>
              <a:rPr lang="en-US" sz="3200" b="1" baseline="-6000" dirty="0" smtClean="0"/>
              <a:t>I agree to return the book to Professor Myers if I drop the course (but I get to keep the copy if I continue in the course to the end).</a:t>
            </a:r>
            <a:endParaRPr lang="en-US" sz="3200" baseline="-6000" dirty="0" smtClean="0"/>
          </a:p>
          <a:p>
            <a:pPr lvl="1"/>
            <a:r>
              <a:rPr lang="en-US" sz="3200" b="1" baseline="-6000" dirty="0" smtClean="0"/>
              <a:t>I will not scan or copy this book or otherwise reproduce it or put it onto the web.</a:t>
            </a:r>
            <a:endParaRPr lang="en-US" sz="3200" baseline="-6000" dirty="0" smtClean="0"/>
          </a:p>
          <a:p>
            <a:pPr lvl="1"/>
            <a:r>
              <a:rPr lang="en-US" sz="3200" b="1" baseline="-6000" dirty="0" smtClean="0"/>
              <a:t>I will not sell this book after the course is over. If I do not want it anymore, I will destroy it.</a:t>
            </a:r>
            <a:endParaRPr lang="en-US" sz="3200" baseline="-6000" dirty="0" smtClean="0"/>
          </a:p>
          <a:p>
            <a:pPr lvl="1"/>
            <a:r>
              <a:rPr lang="en-US" sz="3200" b="1" baseline="-6000" dirty="0" smtClean="0"/>
              <a:t>I will provide feedback about the book as requested during and at the end of the course.</a:t>
            </a:r>
            <a:endParaRPr lang="en-US" sz="3200" baseline="-6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59369-8913-4947-B427-92185B86E74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useful books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3944"/>
            <a:ext cx="8650288" cy="5257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Beyer, H. and Holtzblatt, K., “Contextual Design: Defining Custom-Centered Systems”. 1998, San Francisco, CA: Morgan Kaufmann Publishers, Inc. ISBN: 1-55860-411-1 (paperback) </a:t>
            </a:r>
          </a:p>
          <a:p>
            <a:pPr eaLnBrk="1" hangingPunct="1"/>
            <a:r>
              <a:rPr lang="en-US" sz="2600" dirty="0" err="1" smtClean="0"/>
              <a:t>Jakob</a:t>
            </a:r>
            <a:r>
              <a:rPr lang="en-US" sz="2600" dirty="0" smtClean="0"/>
              <a:t> Nielsen. "Usability Engineering". Boston: Academic Press, Inc. 1993.</a:t>
            </a:r>
          </a:p>
          <a:p>
            <a:pPr eaLnBrk="1" hangingPunct="1"/>
            <a:r>
              <a:rPr lang="en-US" sz="2600" dirty="0" smtClean="0"/>
              <a:t>Donald A. Norman, "The Design of Everyday Things". </a:t>
            </a:r>
            <a:r>
              <a:rPr lang="en-US" sz="2600" i="1" dirty="0" smtClean="0"/>
              <a:t>New edition</a:t>
            </a:r>
            <a:r>
              <a:rPr lang="en-US" sz="2600" dirty="0" smtClean="0"/>
              <a:t>: Basic Books, 2002, ISDN 0-465-06710-7. Or original edition (paperback): New York: Doubleday, 1988. ISBN 0-385-26774-6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Readings from these are “optional”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All readings listed on </a:t>
            </a:r>
            <a:r>
              <a:rPr lang="en-US" sz="2600" i="1" dirty="0" smtClean="0">
                <a:solidFill>
                  <a:srgbClr val="6E0000"/>
                </a:solidFill>
                <a:hlinkClick r:id="rId3"/>
              </a:rPr>
              <a:t>schedule</a:t>
            </a:r>
            <a:endParaRPr lang="en-US" sz="2600" i="1" dirty="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2011 -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15413</TotalTime>
  <Words>2118</Words>
  <Application>Microsoft Office PowerPoint</Application>
  <PresentationFormat>On-screen Show (4:3)</PresentationFormat>
  <Paragraphs>446</Paragraphs>
  <Slides>45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lecture template_polo</vt:lpstr>
      <vt:lpstr>Photo Editor Photo</vt:lpstr>
      <vt:lpstr>05-863 / 08-763 / 46-863: Introduction to Human Computer Interaction for Technology Executives</vt:lpstr>
      <vt:lpstr>Course: </vt:lpstr>
      <vt:lpstr>Instructor</vt:lpstr>
      <vt:lpstr>Administrators</vt:lpstr>
      <vt:lpstr>Teaching Assistants</vt:lpstr>
      <vt:lpstr>Course Web page: </vt:lpstr>
      <vt:lpstr>Textbook    (NEW!)</vt:lpstr>
      <vt:lpstr>Textbook agreement</vt:lpstr>
      <vt:lpstr>Other useful books</vt:lpstr>
      <vt:lpstr>What is this class about?</vt:lpstr>
      <vt:lpstr>Homeworks &amp; Grading</vt:lpstr>
      <vt:lpstr>Assignment 0</vt:lpstr>
      <vt:lpstr>Requirements</vt:lpstr>
      <vt:lpstr>Lecture 1: Introduction and Why are UIs Important and Difficult to Design and Implement </vt:lpstr>
      <vt:lpstr>Who are “Users”?</vt:lpstr>
      <vt:lpstr>What is the “User Interface”?</vt:lpstr>
      <vt:lpstr>What is Your Definition of “Quality” for a System?</vt:lpstr>
      <vt:lpstr>What is “Usability”?</vt:lpstr>
      <vt:lpstr>User “Experience”</vt:lpstr>
      <vt:lpstr>Why are Interfaces Important?</vt:lpstr>
      <vt:lpstr>Problem</vt:lpstr>
      <vt:lpstr>Problem</vt:lpstr>
      <vt:lpstr>Problem</vt:lpstr>
      <vt:lpstr>Why Important? cont.</vt:lpstr>
      <vt:lpstr>Why Important? cont.</vt:lpstr>
      <vt:lpstr>Company Benefits, cont.</vt:lpstr>
      <vt:lpstr>Good UIs on Successful Products</vt:lpstr>
      <vt:lpstr>Why Important? cont.</vt:lpstr>
      <vt:lpstr>Especially for the Web</vt:lpstr>
      <vt:lpstr>Bad UIs can Sink Products &amp; Companies</vt:lpstr>
      <vt:lpstr>Nokia &amp; RIM</vt:lpstr>
      <vt:lpstr>Bad UIs Can Cause Disasters</vt:lpstr>
      <vt:lpstr>Florida Ballots in 2000</vt:lpstr>
      <vt:lpstr>Why are User Interfaces Difficult to Design?</vt:lpstr>
      <vt:lpstr>Why Hard to Design UIs?</vt:lpstr>
      <vt:lpstr>Can’t Unlearn Something</vt:lpstr>
      <vt:lpstr>Why Difficult, 2</vt:lpstr>
      <vt:lpstr>Why Difficult, 3</vt:lpstr>
      <vt:lpstr>Why Difficult, 4</vt:lpstr>
      <vt:lpstr>Why are User Interfaces Difficult to Implement?</vt:lpstr>
      <vt:lpstr>Why Are User Interfaces Hard to Implement?</vt:lpstr>
      <vt:lpstr>Why Hard to Implement? cont.</vt:lpstr>
      <vt:lpstr>Why Hard to Implement? cont.</vt:lpstr>
      <vt:lpstr>Why Hard to Implement? cont.</vt:lpstr>
      <vt:lpstr>Examples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979</cp:revision>
  <cp:lastPrinted>1601-01-01T00:00:00Z</cp:lastPrinted>
  <dcterms:created xsi:type="dcterms:W3CDTF">2001-06-15T20:03:27Z</dcterms:created>
  <dcterms:modified xsi:type="dcterms:W3CDTF">2011-10-26T14:07:50Z</dcterms:modified>
</cp:coreProperties>
</file>