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82" r:id="rId4"/>
    <p:sldId id="258" r:id="rId5"/>
    <p:sldId id="257" r:id="rId6"/>
    <p:sldId id="261" r:id="rId7"/>
    <p:sldId id="260" r:id="rId8"/>
    <p:sldId id="262" r:id="rId9"/>
    <p:sldId id="259" r:id="rId10"/>
    <p:sldId id="273" r:id="rId11"/>
    <p:sldId id="263" r:id="rId12"/>
    <p:sldId id="266" r:id="rId13"/>
    <p:sldId id="265" r:id="rId14"/>
    <p:sldId id="264" r:id="rId15"/>
    <p:sldId id="269" r:id="rId16"/>
    <p:sldId id="268" r:id="rId17"/>
    <p:sldId id="270" r:id="rId18"/>
    <p:sldId id="271" r:id="rId19"/>
    <p:sldId id="272" r:id="rId20"/>
    <p:sldId id="274" r:id="rId21"/>
    <p:sldId id="278" r:id="rId22"/>
    <p:sldId id="279" r:id="rId23"/>
    <p:sldId id="275" r:id="rId24"/>
    <p:sldId id="276" r:id="rId25"/>
    <p:sldId id="280" r:id="rId26"/>
    <p:sldId id="281" r:id="rId27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  <a:srgbClr val="6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1764" autoAdjust="0"/>
  </p:normalViewPr>
  <p:slideViewPr>
    <p:cSldViewPr snapToGrid="0">
      <p:cViewPr varScale="1">
        <p:scale>
          <a:sx n="80" d="100"/>
          <a:sy n="80" d="100"/>
        </p:scale>
        <p:origin x="-7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595C2D6C-2654-48F1-87D9-390D16E37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ACB11D62-3E4B-49FC-94FA-2FFC6E40EB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BB54-F979-40CC-864E-643123202866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E8313-C1F8-4C63-8802-A38A012CAB14}" type="slidenum">
              <a:rPr lang="en-US"/>
              <a:pPr/>
              <a:t>4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4ED06-CD37-4B43-989C-6634E49D798B}" type="slidenum">
              <a:rPr lang="en-US"/>
              <a:pPr/>
              <a:t>21</a:t>
            </a:fld>
            <a:endParaRPr lang="en-US"/>
          </a:p>
        </p:txBody>
      </p:sp>
      <p:sp>
        <p:nvSpPr>
          <p:cNvPr id="962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8C5E-609B-3B45-9945-DE73C03D1156}" type="slidenum">
              <a:rPr lang="en-US"/>
              <a:pPr/>
              <a:t>22</a:t>
            </a:fld>
            <a:endParaRPr lang="en-US"/>
          </a:p>
        </p:txBody>
      </p:sp>
      <p:sp>
        <p:nvSpPr>
          <p:cNvPr id="82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180" y="4409004"/>
            <a:ext cx="5126990" cy="4176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changed concept validation to needs validation…because it really is about the need, not the concept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38806-F3A8-4BE9-8433-807DDCD6BDE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483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0484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484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436B-F477-45A4-9019-FD8190519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36DD-3420-4860-977D-14BC3B094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6D26-3273-436B-9479-7EF0BD502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FD67-E814-4927-9CA9-5A03B50C2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3918-5576-48F6-8A2F-51677709F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B5C-E40F-474B-A10F-11D9AEA1B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D480-EA9B-4608-A291-813A70E00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9980-44E1-4274-8DC3-61EFDEDB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FA8A-E489-4969-BB1D-3A4583C1DB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904F-E83D-4499-9273-702D07C9E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0381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38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38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038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5038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504EC7-F204-4FE0-A75E-70E172AF8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347642.34780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I:\www\uicourse\08763fall10\cmuonly\John_Chap4InfoProcWithCompleteFigure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ogtool.hcii.cs.cmu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pper.cmu.edu/current-students/current-graduate-students/academic-information/course-evaluation/index.aspx" TargetMode="External"/><Relationship Id="rId2" Type="http://schemas.openxmlformats.org/officeDocument/2006/relationships/hyperlink" Target="http://cmu.onlinecourseevaluatio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veymonkey.com/s/3N279K5" TargetMode="External"/><Relationship Id="rId5" Type="http://schemas.openxmlformats.org/officeDocument/2006/relationships/hyperlink" Target="http://spreadsheets.google.com/viewform?formkey=dDRmLXNuZFRRTmhSZ2NuNEtlNGI0Qmc6MQ" TargetMode="External"/><Relationship Id="rId4" Type="http://schemas.openxmlformats.org/officeDocument/2006/relationships/hyperlink" Target="http://www.cs.cmu.edu/~bam/uicourse/08763fall10/index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sdavidof/pubs/davidoff_ubicomp_2007-speed-dating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hcibib.org/tcuid/chap-4.html#4-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~afb21/CognitiveDimensions/" TargetMode="External"/><Relationship Id="rId2" Type="http://schemas.openxmlformats.org/officeDocument/2006/relationships/hyperlink" Target="http://citeseerx.ist.psu.edu/viewdoc/download;jsessionid=369752648A1E3283515477649BFE53BD?doi=10.1.1.22.1477&amp;rep=rep1&amp;type=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08763fall10/finalexam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os.net/teaching/2009/AE/readings/protected/CulturalProbesGaver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485C0D0-4DE0-4E9A-8B68-E61E314F28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8229600" cy="2667000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12: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Other HCI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19400" y="38100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i="1">
              <a:solidFill>
                <a:srgbClr val="6E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505200"/>
            <a:ext cx="6264275" cy="2971800"/>
          </a:xfrm>
        </p:spPr>
        <p:txBody>
          <a:bodyPr/>
          <a:lstStyle/>
          <a:p>
            <a:r>
              <a:rPr lang="en-US" sz="2000" dirty="0"/>
              <a:t>Brad Myers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Technology Executives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i="1" dirty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2010, </a:t>
            </a:r>
            <a:r>
              <a:rPr lang="en-US" sz="2000" i="1" dirty="0">
                <a:solidFill>
                  <a:srgbClr val="6E0000"/>
                </a:solidFill>
              </a:rPr>
              <a:t>Mini 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13"/>
            <a:ext cx="7543800" cy="1295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Bodystorming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3" y="1270662"/>
            <a:ext cx="8562108" cy="4777138"/>
          </a:xfrm>
        </p:spPr>
        <p:txBody>
          <a:bodyPr/>
          <a:lstStyle/>
          <a:p>
            <a:r>
              <a:rPr lang="en-US" sz="1200" dirty="0" smtClean="0"/>
              <a:t>Marion </a:t>
            </a:r>
            <a:r>
              <a:rPr lang="en-US" sz="1200" dirty="0" err="1" smtClean="0"/>
              <a:t>Buchenau</a:t>
            </a:r>
            <a:r>
              <a:rPr lang="en-US" sz="1200" dirty="0" smtClean="0"/>
              <a:t> and Jane Fulton </a:t>
            </a:r>
            <a:r>
              <a:rPr lang="en-US" sz="1200" dirty="0" err="1" smtClean="0"/>
              <a:t>Suri</a:t>
            </a:r>
            <a:r>
              <a:rPr lang="en-US" sz="1200" dirty="0" smtClean="0"/>
              <a:t>. 2000. "Experience prototyping." In </a:t>
            </a:r>
            <a:r>
              <a:rPr lang="en-US" sz="1200" i="1" dirty="0" smtClean="0"/>
              <a:t>Proceedings of the 3rd conference on Designing interactive systems: processes, practices, methods, and techniques</a:t>
            </a:r>
            <a:r>
              <a:rPr lang="en-US" sz="1200" dirty="0" smtClean="0"/>
              <a:t> (DIS '00), pp. 424-433.  </a:t>
            </a:r>
            <a:r>
              <a:rPr lang="en-US" sz="1200" dirty="0" smtClean="0">
                <a:hlinkClick r:id="rId2"/>
              </a:rPr>
              <a:t>ACM DL </a:t>
            </a:r>
            <a:r>
              <a:rPr lang="en-US" sz="1200" dirty="0" smtClean="0">
                <a:hlinkClick r:id="rId2"/>
              </a:rPr>
              <a:t>PDF</a:t>
            </a:r>
            <a:endParaRPr lang="en-US" sz="1200" dirty="0" smtClean="0"/>
          </a:p>
          <a:p>
            <a:r>
              <a:rPr lang="en-US" dirty="0" smtClean="0"/>
              <a:t>Term coined by Interval Research ~ for physically-situated brainstorming</a:t>
            </a:r>
          </a:p>
          <a:p>
            <a:r>
              <a:rPr lang="en-US" dirty="0" smtClean="0"/>
              <a:t>Designers pretend to be users, and act out the usage experience</a:t>
            </a:r>
          </a:p>
          <a:p>
            <a:pPr lvl="1"/>
            <a:r>
              <a:rPr lang="en-US" dirty="0" smtClean="0"/>
              <a:t>In context, with as much fidelity as possible</a:t>
            </a:r>
          </a:p>
          <a:p>
            <a:pPr lvl="1"/>
            <a:r>
              <a:rPr lang="en-US" dirty="0" smtClean="0"/>
              <a:t>Discover constraints of the context</a:t>
            </a:r>
          </a:p>
          <a:p>
            <a:pPr lvl="1"/>
            <a:r>
              <a:rPr lang="en-US" dirty="0" smtClean="0"/>
              <a:t>Play different roles in a collaborative situation</a:t>
            </a:r>
            <a:endParaRPr lang="en-US" dirty="0" smtClean="0"/>
          </a:p>
          <a:p>
            <a:r>
              <a:rPr lang="en-US" dirty="0" smtClean="0"/>
              <a:t>Example: buying a ticket at a kiosk</a:t>
            </a:r>
          </a:p>
          <a:p>
            <a:pPr lvl="1"/>
            <a:r>
              <a:rPr lang="en-US" dirty="0" smtClean="0"/>
              <a:t>Now with gloves </a:t>
            </a:r>
            <a:r>
              <a:rPr lang="en-US" dirty="0" smtClean="0"/>
              <a:t>on, collaborating with another, etc.</a:t>
            </a:r>
            <a:endParaRPr lang="en-US" dirty="0" smtClean="0"/>
          </a:p>
          <a:p>
            <a:r>
              <a:rPr lang="en-US" dirty="0" smtClean="0"/>
              <a:t>Example: radio for use in shower, close eyes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20910"/>
          </a:xfrm>
        </p:spPr>
        <p:txBody>
          <a:bodyPr/>
          <a:lstStyle/>
          <a:p>
            <a:r>
              <a:rPr lang="en-US" dirty="0" smtClean="0"/>
              <a:t>Evaluation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32" y="914400"/>
            <a:ext cx="8870868" cy="5628904"/>
          </a:xfrm>
        </p:spPr>
        <p:txBody>
          <a:bodyPr/>
          <a:lstStyle/>
          <a:p>
            <a:r>
              <a:rPr lang="en-US" sz="2400" dirty="0" smtClean="0"/>
              <a:t>Use along side or instead of user testing &amp; heuristic analyses</a:t>
            </a:r>
          </a:p>
          <a:p>
            <a:r>
              <a:rPr lang="en-US" sz="2400" dirty="0" smtClean="0"/>
              <a:t>Also called “summative” methods</a:t>
            </a:r>
          </a:p>
          <a:p>
            <a:pPr lvl="1"/>
            <a:r>
              <a:rPr lang="en-US" sz="2200" dirty="0" smtClean="0"/>
              <a:t>To </a:t>
            </a:r>
            <a:r>
              <a:rPr lang="en-US" sz="2200" dirty="0" smtClean="0"/>
              <a:t>assess or compare the level of usability that has been achieved by the design</a:t>
            </a:r>
            <a:endParaRPr lang="en-US" sz="2200" dirty="0" smtClean="0"/>
          </a:p>
          <a:p>
            <a:r>
              <a:rPr lang="en-US" sz="2400" dirty="0" smtClean="0"/>
              <a:t>Get at different kinds of information</a:t>
            </a:r>
          </a:p>
          <a:p>
            <a:pPr lvl="1"/>
            <a:r>
              <a:rPr lang="en-US" sz="2200" dirty="0" smtClean="0"/>
              <a:t>Maximum expert performance</a:t>
            </a:r>
          </a:p>
          <a:p>
            <a:pPr lvl="1"/>
            <a:r>
              <a:rPr lang="en-US" sz="2200" dirty="0" smtClean="0"/>
              <a:t>How much learning is required?</a:t>
            </a:r>
          </a:p>
          <a:p>
            <a:pPr lvl="1"/>
            <a:r>
              <a:rPr lang="en-US" sz="2200" dirty="0" smtClean="0"/>
              <a:t>What concepts are needed?</a:t>
            </a:r>
          </a:p>
          <a:p>
            <a:r>
              <a:rPr lang="en-US" sz="2400" dirty="0" smtClean="0"/>
              <a:t>Evaluation Methods:</a:t>
            </a:r>
          </a:p>
          <a:p>
            <a:pPr lvl="1"/>
            <a:r>
              <a:rPr lang="en-US" sz="2200" dirty="0" smtClean="0"/>
              <a:t>Human Performance Modeling: KLM &amp; GOMS</a:t>
            </a:r>
          </a:p>
          <a:p>
            <a:pPr lvl="1"/>
            <a:r>
              <a:rPr lang="en-US" sz="2200" dirty="0" smtClean="0"/>
              <a:t>“Speed Dating”</a:t>
            </a:r>
          </a:p>
          <a:p>
            <a:pPr lvl="1"/>
            <a:r>
              <a:rPr lang="en-US" sz="2200" dirty="0" smtClean="0"/>
              <a:t>Cognitive </a:t>
            </a:r>
            <a:r>
              <a:rPr lang="en-US" sz="2200" dirty="0" smtClean="0"/>
              <a:t>Walkthroughs</a:t>
            </a:r>
          </a:p>
          <a:p>
            <a:pPr lvl="1"/>
            <a:r>
              <a:rPr lang="en-US" sz="2200" dirty="0" smtClean="0"/>
              <a:t>Cognitive Dimensions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10915"/>
          </a:xfrm>
        </p:spPr>
        <p:txBody>
          <a:bodyPr/>
          <a:lstStyle/>
          <a:p>
            <a:r>
              <a:rPr lang="en-US" dirty="0" smtClean="0"/>
              <a:t>Human Performance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2" y="1104405"/>
            <a:ext cx="8259288" cy="5026520"/>
          </a:xfrm>
        </p:spPr>
        <p:txBody>
          <a:bodyPr/>
          <a:lstStyle/>
          <a:p>
            <a:r>
              <a:rPr lang="en-US" sz="1200" dirty="0" smtClean="0"/>
              <a:t>John, B. E. (2003) "Information processing and skilled behavior." Chapter 4 In J. M. Carroll, (Ed.), </a:t>
            </a:r>
            <a:r>
              <a:rPr lang="en-US" sz="1200" i="1" dirty="0" smtClean="0"/>
              <a:t>Toward a multidisciplinary science of human computer interaction</a:t>
            </a:r>
            <a:r>
              <a:rPr lang="en-US" sz="1200" dirty="0" smtClean="0"/>
              <a:t>. Morgan Kaufman. pp. 55-101. </a:t>
            </a:r>
            <a:r>
              <a:rPr lang="en-US" sz="1200" dirty="0" smtClean="0">
                <a:hlinkClick r:id="rId2"/>
              </a:rPr>
              <a:t>Local CMU-only </a:t>
            </a:r>
            <a:r>
              <a:rPr lang="en-US" sz="1200" dirty="0" smtClean="0">
                <a:hlinkClick r:id="rId2"/>
              </a:rPr>
              <a:t>copy</a:t>
            </a:r>
            <a:endParaRPr lang="en-US" sz="1200" dirty="0" smtClean="0"/>
          </a:p>
          <a:p>
            <a:r>
              <a:rPr lang="en-US" sz="2800" dirty="0" smtClean="0"/>
              <a:t>Goal: </a:t>
            </a:r>
            <a:r>
              <a:rPr lang="en-US" sz="2800" i="1" dirty="0" smtClean="0"/>
              <a:t>Compute</a:t>
            </a:r>
            <a:r>
              <a:rPr lang="en-US" sz="2800" dirty="0" smtClean="0"/>
              <a:t> measures of human performance without needing to do user tests</a:t>
            </a:r>
          </a:p>
          <a:p>
            <a:r>
              <a:rPr lang="en-US" sz="2800" dirty="0" smtClean="0"/>
              <a:t>Use a “model” of how people work, that has been validated to be reasonably accurate, given certain assumptions</a:t>
            </a:r>
          </a:p>
          <a:p>
            <a:r>
              <a:rPr lang="en-US" sz="2800" dirty="0" smtClean="0"/>
              <a:t>Works well for low-level, expert tasks</a:t>
            </a:r>
          </a:p>
          <a:p>
            <a:pPr lvl="1"/>
            <a:r>
              <a:rPr lang="en-US" sz="2400" dirty="0" smtClean="0"/>
              <a:t>“How long will it take to enter this sequence of commands?”</a:t>
            </a:r>
          </a:p>
          <a:p>
            <a:pPr lvl="1"/>
            <a:r>
              <a:rPr lang="en-US" sz="2400" dirty="0" smtClean="0"/>
              <a:t>Errors (both novice and skilled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Research on higher-level, problem solving tasks</a:t>
            </a:r>
          </a:p>
          <a:p>
            <a:pPr lvl="1"/>
            <a:r>
              <a:rPr lang="en-US" sz="2400" dirty="0" smtClean="0"/>
              <a:t>Visual search, figure out how to do things, etc.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460E4EC-8379-400A-8EF3-0E8AD31E2B6C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656513" cy="711200"/>
          </a:xfrm>
        </p:spPr>
        <p:txBody>
          <a:bodyPr/>
          <a:lstStyle/>
          <a:p>
            <a:r>
              <a:rPr lang="en-US" sz="3200" dirty="0"/>
              <a:t>Wouldn’t it be great…</a:t>
            </a: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008" y="1080655"/>
            <a:ext cx="4134592" cy="5243945"/>
          </a:xfrm>
        </p:spPr>
        <p:txBody>
          <a:bodyPr/>
          <a:lstStyle/>
          <a:p>
            <a:r>
              <a:rPr lang="en-US" sz="2000" dirty="0"/>
              <a:t>Just point Mr. Bubblehead (the Model Human Processor) at a system, automatically generate performance measures, in context, AND see what’s inside its “mind” and “heart”?</a:t>
            </a:r>
          </a:p>
          <a:p>
            <a:r>
              <a:rPr lang="en-US" sz="2000" dirty="0"/>
              <a:t>Better </a:t>
            </a:r>
            <a:r>
              <a:rPr lang="en-US" sz="2000" dirty="0" smtClean="0"/>
              <a:t>yet, point </a:t>
            </a:r>
            <a:r>
              <a:rPr lang="en-US" sz="2000" dirty="0"/>
              <a:t>Mr. Bubblehead at design ideas (systems that haven’t been built yet)</a:t>
            </a:r>
          </a:p>
          <a:p>
            <a:r>
              <a:rPr lang="en-US" sz="2000" dirty="0"/>
              <a:t>Fast, cheap, easy to interpret</a:t>
            </a:r>
          </a:p>
          <a:p>
            <a:r>
              <a:rPr lang="en-US" sz="2000" dirty="0"/>
              <a:t>Quantitative measures to help persuade</a:t>
            </a:r>
          </a:p>
        </p:txBody>
      </p:sp>
      <p:pic>
        <p:nvPicPr>
          <p:cNvPr id="263174" name="Picture 6" descr="MrBubble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13" y="228600"/>
            <a:ext cx="4637087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rBubblehead"/>
          <p:cNvPicPr>
            <a:picLocks noChangeAspect="1" noChangeArrowheads="1"/>
          </p:cNvPicPr>
          <p:nvPr/>
        </p:nvPicPr>
        <p:blipFill>
          <a:blip r:embed="rId2" cstate="print"/>
          <a:srcRect r="3287" b="46813"/>
          <a:stretch>
            <a:fillRect/>
          </a:stretch>
        </p:blipFill>
        <p:spPr bwMode="auto">
          <a:xfrm>
            <a:off x="1411912" y="380999"/>
            <a:ext cx="7732089" cy="60791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494"/>
            <a:ext cx="7543800" cy="1295400"/>
          </a:xfrm>
        </p:spPr>
        <p:txBody>
          <a:bodyPr/>
          <a:lstStyle/>
          <a:p>
            <a:r>
              <a:rPr lang="en-US" dirty="0" smtClean="0"/>
              <a:t>Time</a:t>
            </a:r>
            <a:br>
              <a:rPr lang="en-US" dirty="0" smtClean="0"/>
            </a:br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9F54558-A1D3-4EF1-AE5E-173463C2534E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395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128660" cy="1295400"/>
          </a:xfrm>
        </p:spPr>
        <p:txBody>
          <a:bodyPr/>
          <a:lstStyle/>
          <a:p>
            <a:r>
              <a:rPr lang="en-US" dirty="0"/>
              <a:t>The simplest </a:t>
            </a:r>
            <a:r>
              <a:rPr lang="en-US" dirty="0" smtClean="0"/>
              <a:t>model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 Keystroke-Level </a:t>
            </a:r>
            <a:r>
              <a:rPr lang="en-US" dirty="0" smtClean="0"/>
              <a:t>Model (KLM)</a:t>
            </a:r>
            <a:endParaRPr lang="en-US" dirty="0"/>
          </a:p>
        </p:txBody>
      </p:sp>
      <p:sp>
        <p:nvSpPr>
          <p:cNvPr id="395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42306" y="1368632"/>
            <a:ext cx="7772400" cy="5181600"/>
          </a:xfrm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2000" dirty="0"/>
              <a:t>Card. Moran &amp; Newell, 1980, 1983 (CMN)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Pre-defined level of detail:</a:t>
            </a:r>
            <a:br>
              <a:rPr lang="en-US" sz="2000" dirty="0"/>
            </a:br>
            <a:r>
              <a:rPr lang="en-US" sz="2000" dirty="0"/>
              <a:t>K</a:t>
            </a:r>
            <a:r>
              <a:rPr lang="en-US" sz="1800" dirty="0"/>
              <a:t> (keystroke), </a:t>
            </a:r>
            <a:r>
              <a:rPr lang="en-US" sz="2000" dirty="0"/>
              <a:t>P</a:t>
            </a:r>
            <a:r>
              <a:rPr lang="en-US" sz="1800" dirty="0"/>
              <a:t> (point with mouse), </a:t>
            </a:r>
            <a:r>
              <a:rPr lang="en-US" sz="2000" dirty="0"/>
              <a:t>H</a:t>
            </a:r>
            <a:r>
              <a:rPr lang="en-US" sz="1800" dirty="0"/>
              <a:t> (home between devices), </a:t>
            </a:r>
            <a:r>
              <a:rPr lang="en-US" sz="2000" dirty="0"/>
              <a:t>M</a:t>
            </a:r>
            <a:r>
              <a:rPr lang="en-US" sz="1800" dirty="0"/>
              <a:t> (mental operator), </a:t>
            </a:r>
            <a:r>
              <a:rPr lang="en-US" sz="2000" dirty="0"/>
              <a:t>R</a:t>
            </a:r>
            <a:r>
              <a:rPr lang="en-US" sz="1800" dirty="0"/>
              <a:t> (system response time)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Procedure for constructing a sequence of operators that perform a task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Heuristics for placing mental operators</a:t>
            </a:r>
          </a:p>
          <a:p>
            <a:pPr marL="228600" indent="-228600">
              <a:lnSpc>
                <a:spcPct val="90000"/>
              </a:lnSpc>
            </a:pPr>
            <a:r>
              <a:rPr lang="en-US" sz="2000" dirty="0"/>
              <a:t>Input: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suite of benchmark tasks that are important to your design or evaluation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specification of the proposed system</a:t>
            </a:r>
          </a:p>
          <a:p>
            <a:pPr marL="228600" indent="-228600">
              <a:lnSpc>
                <a:spcPct val="90000"/>
              </a:lnSpc>
            </a:pPr>
            <a:r>
              <a:rPr lang="en-US" sz="2000" dirty="0"/>
              <a:t>Output: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prediction of the time it would take a skilled user to perform the benchmark tasks on the proposed system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Accurate to within about 20% of observed </a:t>
            </a:r>
            <a:r>
              <a:rPr lang="en-US" sz="2000" dirty="0" smtClean="0"/>
              <a:t>performance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Appropriate for skilled performance, without problem solving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4213662-8326-44C5-AF98-30A45CA16E60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32785"/>
          </a:xfrm>
        </p:spPr>
        <p:txBody>
          <a:bodyPr/>
          <a:lstStyle/>
          <a:p>
            <a:r>
              <a:rPr lang="en-US" dirty="0" smtClean="0"/>
              <a:t>GOMS models</a:t>
            </a:r>
            <a:endParaRPr lang="en-US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7506" y="831273"/>
            <a:ext cx="8906494" cy="4931517"/>
          </a:xfrm>
        </p:spPr>
        <p:txBody>
          <a:bodyPr/>
          <a:lstStyle/>
          <a:p>
            <a:r>
              <a:rPr lang="en-US" sz="2800" dirty="0" smtClean="0"/>
              <a:t>Goals, Operators</a:t>
            </a:r>
            <a:r>
              <a:rPr lang="en-US" sz="2800" dirty="0" smtClean="0"/>
              <a:t>, Methods</a:t>
            </a:r>
            <a:r>
              <a:rPr lang="en-US" sz="2800" dirty="0" smtClean="0"/>
              <a:t>, and Selection </a:t>
            </a:r>
            <a:r>
              <a:rPr lang="en-US" sz="2800" dirty="0" smtClean="0"/>
              <a:t>rules (GOMS)</a:t>
            </a:r>
          </a:p>
          <a:p>
            <a:pPr lvl="1"/>
            <a:r>
              <a:rPr lang="en-US" sz="2400" dirty="0" smtClean="0"/>
              <a:t>Also originally from </a:t>
            </a:r>
            <a:r>
              <a:rPr lang="en-US" sz="2400" dirty="0" smtClean="0"/>
              <a:t>Card, Moran, and </a:t>
            </a:r>
            <a:r>
              <a:rPr lang="en-US" sz="2400" dirty="0" smtClean="0"/>
              <a:t>Newell</a:t>
            </a:r>
          </a:p>
          <a:p>
            <a:pPr lvl="1"/>
            <a:r>
              <a:rPr lang="en-US" sz="2400" dirty="0" smtClean="0"/>
              <a:t>Significant advances by Bonnie John in HCII and others</a:t>
            </a:r>
          </a:p>
          <a:p>
            <a:r>
              <a:rPr lang="en-US" sz="2800" dirty="0" smtClean="0"/>
              <a:t>Multiple strategies (“methods”) possible to do an operation (to reach a “goal”) (e.g., delete a character)</a:t>
            </a:r>
          </a:p>
          <a:p>
            <a:pPr lvl="1"/>
            <a:r>
              <a:rPr lang="en-US" sz="2400" dirty="0" smtClean="0"/>
              <a:t>Each strategy uses a variety of “operators”</a:t>
            </a:r>
          </a:p>
          <a:p>
            <a:pPr lvl="1"/>
            <a:r>
              <a:rPr lang="en-US" sz="2400" dirty="0" smtClean="0"/>
              <a:t>“Selection rules” to pick which method</a:t>
            </a:r>
          </a:p>
          <a:p>
            <a:pPr lvl="2"/>
            <a:r>
              <a:rPr lang="en-US" sz="2000" dirty="0" smtClean="0"/>
              <a:t>E.g., use backspace when previous character, use arrow keys when a few characters away, but use mouse when far away</a:t>
            </a:r>
          </a:p>
          <a:p>
            <a:r>
              <a:rPr lang="en-US" sz="2800" dirty="0" smtClean="0"/>
              <a:t>Write these in a special language (e.g., </a:t>
            </a:r>
            <a:r>
              <a:rPr lang="en-US" sz="2800" dirty="0" smtClean="0"/>
              <a:t>ACT-R, SOAR) </a:t>
            </a:r>
            <a:r>
              <a:rPr lang="en-US" sz="2800" dirty="0" smtClean="0"/>
              <a:t>and system predicts how long tasks will </a:t>
            </a:r>
            <a:r>
              <a:rPr lang="en-US" sz="2800" dirty="0" smtClean="0"/>
              <a:t>take.</a:t>
            </a: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E9CF91F-1D92-41D9-8B3B-FBE5AE945D96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399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759" y="333375"/>
            <a:ext cx="8823366" cy="711200"/>
          </a:xfrm>
        </p:spPr>
        <p:txBody>
          <a:bodyPr/>
          <a:lstStyle/>
          <a:p>
            <a:r>
              <a:rPr lang="en-US" dirty="0" err="1"/>
              <a:t>CogTool</a:t>
            </a:r>
            <a:r>
              <a:rPr lang="en-US" dirty="0"/>
              <a:t> produces </a:t>
            </a:r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399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64" name="Picture 1028" descr="Cog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077325" cy="4329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Bonnie John’s tool to help</a:t>
            </a:r>
            <a:br>
              <a:rPr lang="en-US" dirty="0" smtClean="0"/>
            </a:br>
            <a:r>
              <a:rPr lang="en-US" dirty="0" smtClean="0"/>
              <a:t>with Cognitive Modeling</a:t>
            </a:r>
          </a:p>
          <a:p>
            <a:r>
              <a:rPr lang="en-US" dirty="0" smtClean="0">
                <a:hlinkClick r:id="rId2"/>
              </a:rPr>
              <a:t>http://cogtool.hcii.cs.cmu.edu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Mock-up an interface in a storyboard</a:t>
            </a:r>
          </a:p>
          <a:p>
            <a:pPr lvl="1"/>
            <a:r>
              <a:rPr lang="en-US" dirty="0" smtClean="0"/>
              <a:t>States &amp; transitions between those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Use interactive widgets on a blank canvas</a:t>
            </a:r>
          </a:p>
          <a:p>
            <a:pPr lvl="1"/>
            <a:r>
              <a:rPr lang="en-US" dirty="0" smtClean="0"/>
              <a:t>Useful as a prototyping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Outputs performance predictions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019" y="0"/>
            <a:ext cx="3496981" cy="26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4EBA065-D332-47B9-9160-2B1B1CB33241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401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8422"/>
          </a:xfrm>
        </p:spPr>
        <p:txBody>
          <a:bodyPr/>
          <a:lstStyle/>
          <a:p>
            <a:r>
              <a:rPr lang="en-US" dirty="0" err="1"/>
              <a:t>CogTool</a:t>
            </a:r>
            <a:r>
              <a:rPr lang="en-US" dirty="0"/>
              <a:t> produces </a:t>
            </a:r>
            <a:r>
              <a:rPr lang="en-US" dirty="0" smtClean="0"/>
              <a:t>predictions </a:t>
            </a:r>
            <a:r>
              <a:rPr lang="en-US" sz="2000" dirty="0"/>
              <a:t>through demonstrating tasks on a storyboard</a:t>
            </a:r>
          </a:p>
        </p:txBody>
      </p:sp>
      <p:pic>
        <p:nvPicPr>
          <p:cNvPr id="401411" name="Picture 1027" descr="Cog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077325" cy="4329113"/>
          </a:xfrm>
          <a:prstGeom prst="rect">
            <a:avLst/>
          </a:prstGeom>
          <a:noFill/>
        </p:spPr>
      </p:pic>
      <p:sp>
        <p:nvSpPr>
          <p:cNvPr id="401412" name="Text Box 1028"/>
          <p:cNvSpPr txBox="1">
            <a:spLocks noChangeArrowheads="1"/>
          </p:cNvSpPr>
          <p:nvPr/>
        </p:nvSpPr>
        <p:spPr bwMode="auto">
          <a:xfrm>
            <a:off x="152400" y="17526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>
                <a:solidFill>
                  <a:srgbClr val="C00000"/>
                </a:solidFill>
                <a:ea typeface="ＭＳ Ｐゴシック" pitchFamily="48" charset="-128"/>
              </a:rPr>
              <a:t>1.	Mock-up design in a storyboard</a:t>
            </a:r>
          </a:p>
        </p:txBody>
      </p:sp>
      <p:sp>
        <p:nvSpPr>
          <p:cNvPr id="401413" name="Text Box 1029"/>
          <p:cNvSpPr txBox="1">
            <a:spLocks noChangeArrowheads="1"/>
          </p:cNvSpPr>
          <p:nvPr/>
        </p:nvSpPr>
        <p:spPr bwMode="auto">
          <a:xfrm>
            <a:off x="4572000" y="5715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a typeface="ＭＳ Ｐゴシック" pitchFamily="48" charset="-128"/>
              </a:rPr>
              <a:t>2. Demonstrate the tasks</a:t>
            </a:r>
          </a:p>
        </p:txBody>
      </p:sp>
      <p:sp>
        <p:nvSpPr>
          <p:cNvPr id="401414" name="Text Box 1030"/>
          <p:cNvSpPr txBox="1">
            <a:spLocks noChangeArrowheads="1"/>
          </p:cNvSpPr>
          <p:nvPr/>
        </p:nvSpPr>
        <p:spPr bwMode="auto">
          <a:xfrm>
            <a:off x="1143000" y="5276602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indent="-406400"/>
            <a:r>
              <a:rPr lang="en-US" sz="2400" dirty="0">
                <a:solidFill>
                  <a:srgbClr val="C00000"/>
                </a:solidFill>
                <a:ea typeface="ＭＳ Ｐゴシック" pitchFamily="48" charset="-128"/>
              </a:rPr>
              <a:t>3.	Predictions appear in a spreadsheet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Class Surveys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surveys (everyone do all 3):</a:t>
            </a:r>
          </a:p>
          <a:p>
            <a:pPr marL="747713" lvl="1" indent="-404813">
              <a:buSzPct val="100000"/>
              <a:buFont typeface="+mj-lt"/>
              <a:buAutoNum type="arabicPeriod"/>
            </a:pPr>
            <a:r>
              <a:rPr lang="en-US" dirty="0" smtClean="0"/>
              <a:t>The official CMU course evaluation: </a:t>
            </a:r>
            <a:r>
              <a:rPr lang="en-US" dirty="0" smtClean="0">
                <a:hlinkClick r:id="rId2"/>
              </a:rPr>
              <a:t>http://cmu.onlinecourseevaluations.com</a:t>
            </a:r>
            <a:r>
              <a:rPr lang="en-US" dirty="0" smtClean="0"/>
              <a:t> or </a:t>
            </a:r>
            <a:r>
              <a:rPr lang="en-US" dirty="0" err="1" smtClean="0">
                <a:hlinkClick r:id="rId3"/>
              </a:rPr>
              <a:t>Tepper</a:t>
            </a:r>
            <a:r>
              <a:rPr lang="en-US" dirty="0" smtClean="0">
                <a:hlinkClick r:id="rId3"/>
              </a:rPr>
              <a:t> evaluation</a:t>
            </a:r>
            <a:r>
              <a:rPr lang="en-US" dirty="0" smtClean="0"/>
              <a:t> (if you are in </a:t>
            </a:r>
            <a:r>
              <a:rPr lang="en-US" dirty="0" smtClean="0">
                <a:hlinkClick r:id="rId4"/>
              </a:rPr>
              <a:t>46-863</a:t>
            </a:r>
            <a:r>
              <a:rPr lang="en-US" dirty="0" smtClean="0"/>
              <a:t>)</a:t>
            </a:r>
          </a:p>
          <a:p>
            <a:pPr marL="747713" lvl="1" indent="-404813">
              <a:buSzPct val="100000"/>
              <a:buFont typeface="+mj-lt"/>
              <a:buAutoNum type="arabicPeriod"/>
            </a:pPr>
            <a:r>
              <a:rPr lang="en-US" dirty="0" smtClean="0">
                <a:hlinkClick r:id="rId5"/>
              </a:rPr>
              <a:t>The questionnaire about the textbook</a:t>
            </a:r>
            <a:r>
              <a:rPr lang="en-US" dirty="0" smtClean="0"/>
              <a:t> -- remember, you agreed to fill this out when we gave you the free textbook</a:t>
            </a:r>
          </a:p>
          <a:p>
            <a:pPr marL="747713" lvl="1" indent="-404813">
              <a:buSzPct val="100000"/>
              <a:buFont typeface="+mj-lt"/>
              <a:buAutoNum type="arabicPeriod"/>
            </a:pPr>
            <a:r>
              <a:rPr lang="en-US" dirty="0" smtClean="0"/>
              <a:t>The class questionnaire: </a:t>
            </a:r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www.surveymonkey.com/s/3N279K5</a:t>
            </a:r>
            <a:endParaRPr lang="en-US" dirty="0" smtClean="0"/>
          </a:p>
          <a:p>
            <a:r>
              <a:rPr lang="en-US" dirty="0" smtClean="0"/>
              <a:t>10 minutes </a:t>
            </a:r>
            <a:r>
              <a:rPr lang="en-US" i="1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right now</a:t>
            </a:r>
            <a:r>
              <a:rPr lang="en-US" i="1" dirty="0" smtClean="0"/>
              <a:t>!)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0287"/>
          </a:xfrm>
        </p:spPr>
        <p:txBody>
          <a:bodyPr/>
          <a:lstStyle/>
          <a:p>
            <a:r>
              <a:rPr lang="en-US" dirty="0" smtClean="0"/>
              <a:t>Speed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045029"/>
            <a:ext cx="8419605" cy="5085896"/>
          </a:xfrm>
        </p:spPr>
        <p:txBody>
          <a:bodyPr/>
          <a:lstStyle/>
          <a:p>
            <a:r>
              <a:rPr lang="en-US" sz="2400" dirty="0" smtClean="0"/>
              <a:t>Invented by CMU PhD students &amp; faculty (including Prof. Zimmerman), and now widely used</a:t>
            </a:r>
          </a:p>
          <a:p>
            <a:r>
              <a:rPr lang="en-US" sz="1000" dirty="0" smtClean="0"/>
              <a:t>Scott Davidoff, Min Kyung Lee, Anind K. Dey, and John Zimmerman. 2007. Rapidly exploring application design through speed dating. In </a:t>
            </a:r>
            <a:r>
              <a:rPr lang="en-US" sz="1000" i="1" dirty="0" smtClean="0"/>
              <a:t>Proceedings of the 9th international conference on Ubiquitous computing</a:t>
            </a:r>
            <a:r>
              <a:rPr lang="en-US" sz="1000" dirty="0" smtClean="0"/>
              <a:t> (</a:t>
            </a:r>
            <a:r>
              <a:rPr lang="en-US" sz="1000" dirty="0" err="1" smtClean="0"/>
              <a:t>UbiComp</a:t>
            </a:r>
            <a:r>
              <a:rPr lang="en-US" sz="1000" dirty="0" smtClean="0"/>
              <a:t> '07), Springer-</a:t>
            </a:r>
            <a:r>
              <a:rPr lang="en-US" sz="1000" dirty="0" err="1" smtClean="0"/>
              <a:t>Verlag</a:t>
            </a:r>
            <a:r>
              <a:rPr lang="en-US" sz="1000" dirty="0" smtClean="0"/>
              <a:t>, Berlin, Heidelberg, 429-446. </a:t>
            </a:r>
            <a:r>
              <a:rPr lang="en-US" sz="1000" dirty="0" err="1" smtClean="0">
                <a:hlinkClick r:id="rId2"/>
              </a:rPr>
              <a:t>pdf</a:t>
            </a:r>
            <a:endParaRPr lang="en-US" sz="1000" dirty="0" smtClean="0"/>
          </a:p>
          <a:p>
            <a:pPr lvl="1"/>
            <a:r>
              <a:rPr lang="en-US" sz="2000" dirty="0" smtClean="0"/>
              <a:t>(Thanks to </a:t>
            </a:r>
            <a:r>
              <a:rPr lang="en-US" sz="2000" dirty="0" smtClean="0"/>
              <a:t>Prof. Zimmerman </a:t>
            </a:r>
            <a:r>
              <a:rPr lang="en-US" sz="2000" dirty="0" smtClean="0"/>
              <a:t>for some of these slides)</a:t>
            </a:r>
          </a:p>
          <a:p>
            <a:r>
              <a:rPr lang="en-US" sz="2400" dirty="0" smtClean="0"/>
              <a:t>“Low-cost, rapid comparison </a:t>
            </a:r>
            <a:r>
              <a:rPr lang="en-US" sz="2400" dirty="0" smtClean="0"/>
              <a:t>of design opportunities and situated applications by creating structured</a:t>
            </a:r>
            <a:r>
              <a:rPr lang="en-US" sz="2400" dirty="0" smtClean="0"/>
              <a:t>, bounded</a:t>
            </a:r>
            <a:r>
              <a:rPr lang="en-US" sz="2400" dirty="0" smtClean="0"/>
              <a:t>, serial engagements</a:t>
            </a:r>
            <a:r>
              <a:rPr lang="en-US" sz="2400" dirty="0" smtClean="0"/>
              <a:t>.”</a:t>
            </a:r>
          </a:p>
          <a:p>
            <a:r>
              <a:rPr lang="en-US" sz="2400" dirty="0" smtClean="0"/>
              <a:t>Usually used with sketches &amp; storyboards of various designs that users can react to</a:t>
            </a:r>
          </a:p>
          <a:p>
            <a:pPr lvl="1"/>
            <a:r>
              <a:rPr lang="en-US" sz="2000" dirty="0" smtClean="0"/>
              <a:t>“Highly-disposable </a:t>
            </a:r>
            <a:r>
              <a:rPr lang="en-US" sz="2000" dirty="0" smtClean="0"/>
              <a:t>creations to support </a:t>
            </a:r>
            <a:r>
              <a:rPr lang="en-US" sz="2000" dirty="0" smtClean="0"/>
              <a:t>user </a:t>
            </a:r>
            <a:r>
              <a:rPr lang="en-US" sz="2000" dirty="0" smtClean="0"/>
              <a:t>enactments”</a:t>
            </a:r>
          </a:p>
          <a:p>
            <a:r>
              <a:rPr lang="en-US" sz="2400" dirty="0" smtClean="0"/>
              <a:t>Users discuss advantages and disadvantages of different designs/approaches</a:t>
            </a:r>
          </a:p>
          <a:p>
            <a:r>
              <a:rPr lang="en-US" sz="2400" dirty="0" smtClean="0"/>
              <a:t>Especially for when no existing product to evaluate</a:t>
            </a:r>
          </a:p>
          <a:p>
            <a:pPr lvl="1"/>
            <a:r>
              <a:rPr lang="en-US" sz="2000" dirty="0" smtClean="0"/>
              <a:t>“Field work in the future”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Designer’s hunches</a:t>
            </a:r>
            <a:endParaRPr lang="en-US" dirty="0"/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Leverage people’s familiarity with their current experiences in order to:</a:t>
            </a:r>
          </a:p>
          <a:p>
            <a:pPr lvl="1"/>
            <a:r>
              <a:rPr lang="en-US" dirty="0" smtClean="0"/>
              <a:t>infer how they might react to new products</a:t>
            </a:r>
          </a:p>
          <a:p>
            <a:pPr lvl="1"/>
            <a:r>
              <a:rPr lang="en-US" dirty="0" smtClean="0"/>
              <a:t>uncover desires they cannot expressed because they cannot imagine the future</a:t>
            </a:r>
          </a:p>
          <a:p>
            <a:pPr lvl="1"/>
            <a:r>
              <a:rPr lang="en-US" dirty="0" smtClean="0"/>
              <a:t>understand social boundaries</a:t>
            </a:r>
          </a:p>
          <a:p>
            <a:r>
              <a:rPr lang="en-US" dirty="0" smtClean="0"/>
              <a:t>the challenge is to connect them with their </a:t>
            </a:r>
            <a:br>
              <a:rPr lang="en-US" dirty="0" smtClean="0"/>
            </a:br>
            <a:r>
              <a:rPr lang="en-US" dirty="0" smtClean="0"/>
              <a:t>past experience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 </a:t>
            </a:r>
            <a:r>
              <a:rPr lang="en-US" dirty="0"/>
              <a:t>T</a:t>
            </a:r>
            <a:r>
              <a:rPr lang="en-US" dirty="0" smtClean="0"/>
              <a:t>wo Methods</a:t>
            </a:r>
            <a:endParaRPr lang="en-US" dirty="0"/>
          </a:p>
        </p:txBody>
      </p:sp>
      <p:sp>
        <p:nvSpPr>
          <p:cNvPr id="8273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68475"/>
            <a:ext cx="3810000" cy="609600"/>
          </a:xfrm>
        </p:spPr>
        <p:txBody>
          <a:bodyPr/>
          <a:lstStyle/>
          <a:p>
            <a:r>
              <a:rPr lang="en-US" sz="2400">
                <a:solidFill>
                  <a:srgbClr val="FF8000"/>
                </a:solidFill>
              </a:rPr>
              <a:t>needs validation</a:t>
            </a:r>
          </a:p>
        </p:txBody>
      </p:sp>
      <p:sp>
        <p:nvSpPr>
          <p:cNvPr id="82739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724399" y="1768474"/>
            <a:ext cx="4419601" cy="4881707"/>
          </a:xfrm>
        </p:spPr>
        <p:txBody>
          <a:bodyPr/>
          <a:lstStyle/>
          <a:p>
            <a:r>
              <a:rPr lang="en-US" sz="2400" dirty="0">
                <a:solidFill>
                  <a:srgbClr val="FF8000"/>
                </a:solidFill>
              </a:rPr>
              <a:t>user </a:t>
            </a:r>
            <a:r>
              <a:rPr lang="en-US" sz="2400" dirty="0" smtClean="0">
                <a:solidFill>
                  <a:srgbClr val="FF8000"/>
                </a:solidFill>
              </a:rPr>
              <a:t>enactments</a:t>
            </a:r>
          </a:p>
          <a:p>
            <a:endParaRPr lang="en-US" sz="2400" dirty="0" smtClean="0">
              <a:solidFill>
                <a:srgbClr val="FF8000"/>
              </a:solidFill>
            </a:endParaRPr>
          </a:p>
          <a:p>
            <a:endParaRPr lang="en-US" sz="2400" dirty="0" smtClean="0">
              <a:solidFill>
                <a:srgbClr val="FF8000"/>
              </a:solidFill>
            </a:endParaRPr>
          </a:p>
          <a:p>
            <a:endParaRPr lang="en-US" sz="2400" dirty="0" smtClean="0">
              <a:solidFill>
                <a:srgbClr val="FF8000"/>
              </a:solidFill>
            </a:endParaRPr>
          </a:p>
          <a:p>
            <a:endParaRPr lang="en-US" sz="2400" dirty="0" smtClean="0">
              <a:solidFill>
                <a:srgbClr val="FF8000"/>
              </a:solidFill>
            </a:endParaRPr>
          </a:p>
          <a:p>
            <a:endParaRPr lang="en-US" sz="2400" dirty="0" smtClean="0">
              <a:solidFill>
                <a:srgbClr val="FF8000"/>
              </a:solidFill>
            </a:endParaRPr>
          </a:p>
          <a:p>
            <a:endParaRPr lang="en-US" sz="2400" dirty="0" smtClean="0">
              <a:solidFill>
                <a:srgbClr val="FF8000"/>
              </a:solidFill>
            </a:endParaRPr>
          </a:p>
          <a:p>
            <a:endParaRPr lang="en-US" sz="2400" dirty="0" smtClean="0">
              <a:solidFill>
                <a:srgbClr val="FF8000"/>
              </a:solidFill>
            </a:endParaRPr>
          </a:p>
          <a:p>
            <a:endParaRPr lang="en-US" sz="2400" dirty="0" smtClean="0">
              <a:solidFill>
                <a:srgbClr val="FF8000"/>
              </a:solidFill>
            </a:endParaRPr>
          </a:p>
          <a:p>
            <a:endParaRPr lang="en-US" sz="2400" dirty="0" smtClean="0">
              <a:solidFill>
                <a:srgbClr val="FF8000"/>
              </a:solidFill>
            </a:endParaRPr>
          </a:p>
          <a:p>
            <a:r>
              <a:rPr lang="en-US" sz="2400" dirty="0" smtClean="0">
                <a:solidFill>
                  <a:srgbClr val="FF8000"/>
                </a:solidFill>
              </a:rPr>
              <a:t>(like </a:t>
            </a:r>
            <a:r>
              <a:rPr lang="en-US" sz="2400" dirty="0" err="1" smtClean="0">
                <a:solidFill>
                  <a:srgbClr val="FF8000"/>
                </a:solidFill>
              </a:rPr>
              <a:t>bodystorming</a:t>
            </a:r>
            <a:r>
              <a:rPr lang="en-US" sz="2400" dirty="0" smtClean="0">
                <a:solidFill>
                  <a:srgbClr val="FF8000"/>
                </a:solidFill>
              </a:rPr>
              <a:t> for users)</a:t>
            </a:r>
            <a:endParaRPr lang="en-US" sz="2400" dirty="0">
              <a:solidFill>
                <a:srgbClr val="FF8000"/>
              </a:solidFill>
            </a:endParaRPr>
          </a:p>
        </p:txBody>
      </p:sp>
      <p:pic>
        <p:nvPicPr>
          <p:cNvPr id="827397" name="Picture 1029" descr="04"/>
          <p:cNvPicPr>
            <a:picLocks noChangeAspect="1" noChangeArrowheads="1"/>
          </p:cNvPicPr>
          <p:nvPr/>
        </p:nvPicPr>
        <p:blipFill>
          <a:blip r:embed="rId3" cstate="print"/>
          <a:srcRect t="33641" b="25003"/>
          <a:stretch>
            <a:fillRect/>
          </a:stretch>
        </p:blipFill>
        <p:spPr bwMode="auto">
          <a:xfrm>
            <a:off x="173038" y="3581400"/>
            <a:ext cx="4017962" cy="1073150"/>
          </a:xfrm>
          <a:prstGeom prst="rect">
            <a:avLst/>
          </a:prstGeom>
          <a:noFill/>
        </p:spPr>
      </p:pic>
      <p:pic>
        <p:nvPicPr>
          <p:cNvPr id="827398" name="Picture 1030" descr="07"/>
          <p:cNvPicPr>
            <a:picLocks noChangeAspect="1" noChangeArrowheads="1"/>
          </p:cNvPicPr>
          <p:nvPr/>
        </p:nvPicPr>
        <p:blipFill>
          <a:blip r:embed="rId4" cstate="print"/>
          <a:srcRect t="33005" b="25821"/>
          <a:stretch>
            <a:fillRect/>
          </a:stretch>
        </p:blipFill>
        <p:spPr bwMode="auto">
          <a:xfrm>
            <a:off x="173038" y="4875213"/>
            <a:ext cx="4017962" cy="1068387"/>
          </a:xfrm>
          <a:prstGeom prst="rect">
            <a:avLst/>
          </a:prstGeom>
          <a:noFill/>
        </p:spPr>
      </p:pic>
      <p:pic>
        <p:nvPicPr>
          <p:cNvPr id="827399" name="Picture 1031" descr="13"/>
          <p:cNvPicPr>
            <a:picLocks noChangeAspect="1" noChangeArrowheads="1"/>
          </p:cNvPicPr>
          <p:nvPr/>
        </p:nvPicPr>
        <p:blipFill>
          <a:blip r:embed="rId5" cstate="print"/>
          <a:srcRect t="34091" b="25757"/>
          <a:stretch>
            <a:fillRect/>
          </a:stretch>
        </p:blipFill>
        <p:spPr bwMode="auto">
          <a:xfrm>
            <a:off x="150813" y="2301875"/>
            <a:ext cx="4038600" cy="1050925"/>
          </a:xfrm>
          <a:prstGeom prst="rect">
            <a:avLst/>
          </a:prstGeom>
          <a:noFill/>
        </p:spPr>
      </p:pic>
      <p:pic>
        <p:nvPicPr>
          <p:cNvPr id="827400" name="Picture 1032" descr="100_1213"/>
          <p:cNvPicPr>
            <a:picLocks noChangeAspect="1" noChangeArrowheads="1"/>
          </p:cNvPicPr>
          <p:nvPr/>
        </p:nvPicPr>
        <p:blipFill>
          <a:blip r:embed="rId6" cstate="print"/>
          <a:srcRect t="33711" r="6667" b="38931"/>
          <a:stretch>
            <a:fillRect/>
          </a:stretch>
        </p:blipFill>
        <p:spPr bwMode="auto">
          <a:xfrm>
            <a:off x="4572000" y="23622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401" name="Picture 1033" descr="100_1219"/>
          <p:cNvPicPr>
            <a:picLocks noChangeAspect="1" noChangeArrowheads="1"/>
          </p:cNvPicPr>
          <p:nvPr/>
        </p:nvPicPr>
        <p:blipFill>
          <a:blip r:embed="rId7" cstate="print"/>
          <a:srcRect l="-952" t="13739" r="1642" b="53201"/>
          <a:stretch>
            <a:fillRect/>
          </a:stretch>
        </p:blipFill>
        <p:spPr bwMode="auto">
          <a:xfrm>
            <a:off x="4546600" y="36576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402" name="Picture 1034" descr="696188043_b309aea325_o"/>
          <p:cNvPicPr>
            <a:picLocks noChangeAspect="1" noChangeArrowheads="1"/>
          </p:cNvPicPr>
          <p:nvPr/>
        </p:nvPicPr>
        <p:blipFill>
          <a:blip r:embed="rId8" cstate="print"/>
          <a:srcRect t="7541" r="9508" b="59625"/>
          <a:stretch>
            <a:fillRect/>
          </a:stretch>
        </p:blipFill>
        <p:spPr bwMode="auto">
          <a:xfrm>
            <a:off x="4572000" y="4911725"/>
            <a:ext cx="4267200" cy="103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15"/>
            <a:ext cx="7543800" cy="685284"/>
          </a:xfrm>
        </p:spPr>
        <p:txBody>
          <a:bodyPr/>
          <a:lstStyle/>
          <a:p>
            <a:r>
              <a:rPr lang="en-US" sz="2800" dirty="0" smtClean="0"/>
              <a:t>Example: 22 “Smart Home” scenarios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3763"/>
            <a:ext cx="9144000" cy="305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2085"/>
            <a:ext cx="8930244" cy="29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6" name="Picture 6" descr="C:\Users\bam\AppData\Local\Temp\SNAGHTML2d1e6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8549"/>
            <a:ext cx="9144000" cy="55194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9668"/>
          </a:xfrm>
        </p:spPr>
        <p:txBody>
          <a:bodyPr/>
          <a:lstStyle/>
          <a:p>
            <a:r>
              <a:rPr lang="en-US" dirty="0" smtClean="0"/>
              <a:t>Example: Speed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6909"/>
            <a:ext cx="2766951" cy="2588821"/>
          </a:xfrm>
        </p:spPr>
        <p:txBody>
          <a:bodyPr/>
          <a:lstStyle/>
          <a:p>
            <a:r>
              <a:rPr lang="en-US" sz="2400" dirty="0" smtClean="0"/>
              <a:t>From an</a:t>
            </a:r>
            <a:br>
              <a:rPr lang="en-US" sz="2400" dirty="0" smtClean="0"/>
            </a:br>
            <a:r>
              <a:rPr lang="en-US" sz="2400" dirty="0" smtClean="0"/>
              <a:t>M-HCI 2010 report</a:t>
            </a:r>
          </a:p>
          <a:p>
            <a:r>
              <a:rPr lang="en-US" sz="2400" dirty="0" smtClean="0"/>
              <a:t>Each sheet has one scenario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10915"/>
          </a:xfrm>
        </p:spPr>
        <p:txBody>
          <a:bodyPr/>
          <a:lstStyle/>
          <a:p>
            <a:r>
              <a:rPr lang="en-US" dirty="0" smtClean="0"/>
              <a:t>Cognitive Walkthroughs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527"/>
            <a:ext cx="8686800" cy="5860473"/>
          </a:xfrm>
        </p:spPr>
        <p:txBody>
          <a:bodyPr/>
          <a:lstStyle/>
          <a:p>
            <a:r>
              <a:rPr lang="en-US" sz="1600" dirty="0" smtClean="0"/>
              <a:t>Clayton Lewis and John </a:t>
            </a:r>
            <a:r>
              <a:rPr lang="en-US" sz="1600" dirty="0" err="1" smtClean="0"/>
              <a:t>Rieman</a:t>
            </a:r>
            <a:r>
              <a:rPr lang="en-US" sz="1600" dirty="0" smtClean="0"/>
              <a:t>, "4.1. Cognitive Walkthroughs", in </a:t>
            </a:r>
            <a:r>
              <a:rPr lang="en-US" sz="1600" i="1" dirty="0" smtClean="0"/>
              <a:t>Task-Centered User Interface Design; A Practical Introduction</a:t>
            </a:r>
            <a:r>
              <a:rPr lang="en-US" sz="1600" dirty="0" smtClean="0"/>
              <a:t> (on-line book), </a:t>
            </a:r>
            <a:r>
              <a:rPr lang="en-US" sz="1600" dirty="0" smtClean="0"/>
              <a:t>1994. </a:t>
            </a:r>
            <a:r>
              <a:rPr lang="en-US" sz="1600" dirty="0" smtClean="0">
                <a:hlinkClick r:id="rId2"/>
              </a:rPr>
              <a:t>html</a:t>
            </a:r>
            <a:endParaRPr lang="en-US" sz="1600" dirty="0" smtClean="0"/>
          </a:p>
          <a:p>
            <a:r>
              <a:rPr lang="en-US" sz="2400" dirty="0" smtClean="0"/>
              <a:t>Cognitive </a:t>
            </a:r>
            <a:r>
              <a:rPr lang="en-US" sz="2400" dirty="0" smtClean="0"/>
              <a:t>Walkthroughs: Simulates user problem solving </a:t>
            </a:r>
            <a:r>
              <a:rPr lang="en-US" sz="2400" dirty="0" smtClean="0"/>
              <a:t>process</a:t>
            </a:r>
            <a:endParaRPr lang="en-US" sz="2400" dirty="0" smtClean="0"/>
          </a:p>
          <a:p>
            <a:pPr lvl="1"/>
            <a:r>
              <a:rPr lang="en-US" sz="2000" dirty="0" smtClean="0"/>
              <a:t>For addressing ease of </a:t>
            </a:r>
            <a:r>
              <a:rPr lang="en-US" sz="2000" b="1" dirty="0" smtClean="0">
                <a:solidFill>
                  <a:srgbClr val="C00000"/>
                </a:solidFill>
              </a:rPr>
              <a:t>exploration</a:t>
            </a:r>
          </a:p>
          <a:p>
            <a:pPr lvl="1"/>
            <a:r>
              <a:rPr lang="en-US" sz="2000" dirty="0" smtClean="0"/>
              <a:t>Requires specific tasks</a:t>
            </a:r>
          </a:p>
          <a:p>
            <a:r>
              <a:rPr lang="en-US" sz="2400" dirty="0" smtClean="0"/>
              <a:t>Expert analysis</a:t>
            </a:r>
          </a:p>
          <a:p>
            <a:r>
              <a:rPr lang="en-US" sz="2400" dirty="0" smtClean="0"/>
              <a:t>Determine what knowledge the user would have to have to take each step of the task</a:t>
            </a:r>
          </a:p>
          <a:p>
            <a:pPr lvl="1"/>
            <a:r>
              <a:rPr lang="en-US" sz="2000" dirty="0" smtClean="0"/>
              <a:t>Ask questions at each step</a:t>
            </a:r>
          </a:p>
          <a:p>
            <a:pPr marL="795338" lvl="1" indent="-346075">
              <a:buSzPct val="100000"/>
              <a:buFont typeface="+mj-lt"/>
              <a:buAutoNum type="arabicPeriod"/>
            </a:pPr>
            <a:r>
              <a:rPr lang="en-US" sz="2000" dirty="0" smtClean="0"/>
              <a:t>Will users be trying to produce whatever effect the action has? </a:t>
            </a:r>
          </a:p>
          <a:p>
            <a:pPr marL="795338" lvl="1" indent="-346075">
              <a:buSzPct val="100000"/>
              <a:buFont typeface="+mj-lt"/>
              <a:buAutoNum type="arabicPeriod"/>
            </a:pPr>
            <a:r>
              <a:rPr lang="en-US" sz="2000" dirty="0" smtClean="0"/>
              <a:t>Will users see the control (button, menu, switch, etc.) for the action? </a:t>
            </a:r>
          </a:p>
          <a:p>
            <a:pPr marL="795338" lvl="1" indent="-346075">
              <a:buSzPct val="100000"/>
              <a:buFont typeface="+mj-lt"/>
              <a:buAutoNum type="arabicPeriod"/>
            </a:pPr>
            <a:r>
              <a:rPr lang="en-US" sz="2000" dirty="0" smtClean="0"/>
              <a:t>Once users find the control, will they recognize that it produces the effect they want? </a:t>
            </a:r>
          </a:p>
          <a:p>
            <a:pPr marL="795338" lvl="1" indent="-346075">
              <a:buSzPct val="100000"/>
              <a:buFont typeface="+mj-lt"/>
              <a:buAutoNum type="arabicPeriod"/>
            </a:pPr>
            <a:r>
              <a:rPr lang="en-US" sz="2000" dirty="0" smtClean="0"/>
              <a:t>After the action is taken, will users understand the feedback they get, so they can go on to the next action with confidence?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27788"/>
          </a:xfrm>
        </p:spPr>
        <p:txBody>
          <a:bodyPr/>
          <a:lstStyle/>
          <a:p>
            <a:r>
              <a:rPr lang="en-US" dirty="0" smtClean="0"/>
              <a:t>Cognitive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6" y="973777"/>
            <a:ext cx="8906494" cy="5157148"/>
          </a:xfrm>
        </p:spPr>
        <p:txBody>
          <a:bodyPr/>
          <a:lstStyle/>
          <a:p>
            <a:r>
              <a:rPr lang="en-US" sz="1400" dirty="0" smtClean="0"/>
              <a:t>T. R. G. Green and M. </a:t>
            </a:r>
            <a:r>
              <a:rPr lang="en-US" sz="1400" dirty="0" err="1" smtClean="0"/>
              <a:t>Petre</a:t>
            </a:r>
            <a:r>
              <a:rPr lang="en-US" sz="1400" dirty="0" smtClean="0"/>
              <a:t>. Usability analysis of visual programming environments: A </a:t>
            </a:r>
            <a:r>
              <a:rPr lang="en-US" sz="1400" dirty="0" smtClean="0"/>
              <a:t>‘cognitive dimensions’ </a:t>
            </a:r>
            <a:r>
              <a:rPr lang="en-US" sz="1400" dirty="0" smtClean="0"/>
              <a:t>framework. </a:t>
            </a:r>
            <a:r>
              <a:rPr lang="en-US" sz="1400" i="1" dirty="0" smtClean="0"/>
              <a:t>Journal of Visual Languages and Computing</a:t>
            </a:r>
            <a:r>
              <a:rPr lang="en-US" sz="1400" dirty="0" smtClean="0"/>
              <a:t>, 7:131—174, 1996</a:t>
            </a:r>
            <a:r>
              <a:rPr lang="en-US" sz="1400" dirty="0" smtClean="0"/>
              <a:t>. </a:t>
            </a:r>
            <a:r>
              <a:rPr lang="en-US" sz="1400" dirty="0" err="1" smtClean="0">
                <a:hlinkClick r:id="rId2"/>
              </a:rPr>
              <a:t>pdf</a:t>
            </a:r>
            <a:endParaRPr lang="en-US" sz="1400" dirty="0" smtClean="0"/>
          </a:p>
          <a:p>
            <a:r>
              <a:rPr lang="en-US" sz="1400" dirty="0" smtClean="0"/>
              <a:t>See also: </a:t>
            </a:r>
            <a:r>
              <a:rPr lang="en-US" sz="1400" dirty="0" smtClean="0">
                <a:hlinkClick r:id="rId3"/>
              </a:rPr>
              <a:t>http://www.cl.cam.ac.uk/~afb21/CognitiveDimensions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14 heuristics for evaluating usability of programming systems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Abstraction gradient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Closeness of mapping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Consistency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Diffuseness / terseness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Error-proneness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Hard mental operations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Hidden dependencies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err="1" smtClean="0"/>
              <a:t>Juxtaposability</a:t>
            </a:r>
            <a:endParaRPr lang="en-US" sz="2100" dirty="0" smtClean="0"/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Premature commitment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Progressive evaluation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Role-expressiveness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Secondary notation and escape from formalism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Viscosity</a:t>
            </a:r>
          </a:p>
          <a:p>
            <a:pPr marL="914400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100" dirty="0" smtClean="0"/>
              <a:t>Visibility</a:t>
            </a: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Exam </a:t>
            </a:r>
            <a:r>
              <a:rPr lang="en-US" dirty="0" smtClean="0"/>
              <a:t>Schedule:</a:t>
            </a:r>
          </a:p>
          <a:p>
            <a:pPr lvl="1"/>
            <a:r>
              <a:rPr lang="en-US" dirty="0" smtClean="0"/>
              <a:t>Thursday</a:t>
            </a:r>
            <a:r>
              <a:rPr lang="en-US" dirty="0" smtClean="0"/>
              <a:t>, Dec 9, 2010, </a:t>
            </a:r>
            <a:r>
              <a:rPr lang="en-US" dirty="0" smtClean="0"/>
              <a:t>1:30pm-4:30pm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Scaife</a:t>
            </a:r>
            <a:r>
              <a:rPr lang="en-US" dirty="0" smtClean="0"/>
              <a:t> Hall 125</a:t>
            </a:r>
          </a:p>
          <a:p>
            <a:pPr lvl="1"/>
            <a:r>
              <a:rPr lang="en-US" dirty="0" smtClean="0"/>
              <a:t>Monday, Dec 13, 2010, </a:t>
            </a:r>
            <a:r>
              <a:rPr lang="en-US" dirty="0" smtClean="0"/>
              <a:t>1:30pm-4:30pm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Tepper</a:t>
            </a:r>
            <a:r>
              <a:rPr lang="en-US" dirty="0" smtClean="0"/>
              <a:t>, Room </a:t>
            </a:r>
            <a:r>
              <a:rPr lang="en-US" dirty="0" smtClean="0"/>
              <a:t>146</a:t>
            </a:r>
          </a:p>
          <a:p>
            <a:r>
              <a:rPr lang="en-US" dirty="0" smtClean="0"/>
              <a:t>See </a:t>
            </a:r>
            <a:r>
              <a:rPr lang="en-US" dirty="0" smtClean="0"/>
              <a:t>full information: </a:t>
            </a:r>
            <a:r>
              <a:rPr lang="en-US" sz="2000" dirty="0" smtClean="0">
                <a:hlinkClick r:id="rId2"/>
              </a:rPr>
              <a:t>http://www.cs.cmu.edu/~</a:t>
            </a:r>
            <a:r>
              <a:rPr lang="en-US" sz="2000" dirty="0" smtClean="0">
                <a:hlinkClick r:id="rId2"/>
              </a:rPr>
              <a:t>bam/uicourse/08763fall10/finalexam.html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530E-C65E-4B7E-9E46-60C99EDA945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Usability Methods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91349"/>
            <a:ext cx="4267200" cy="4378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B050"/>
                </a:solidFill>
              </a:rPr>
              <a:t>Contextual Inquiry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B050"/>
                </a:solidFill>
              </a:rPr>
              <a:t>Contextual </a:t>
            </a:r>
            <a:r>
              <a:rPr lang="en-US" sz="2200" dirty="0" smtClean="0">
                <a:solidFill>
                  <a:srgbClr val="00B050"/>
                </a:solidFill>
              </a:rPr>
              <a:t>Analysis (Design)</a:t>
            </a:r>
            <a:endParaRPr lang="en-US" sz="22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B050"/>
                </a:solidFill>
              </a:rPr>
              <a:t>Paper </a:t>
            </a:r>
            <a:r>
              <a:rPr lang="en-US" sz="2200" dirty="0" smtClean="0">
                <a:solidFill>
                  <a:srgbClr val="00B050"/>
                </a:solidFill>
              </a:rPr>
              <a:t>Prototypes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B050"/>
                </a:solidFill>
              </a:rPr>
              <a:t>Low-Fidelity Prototypes</a:t>
            </a:r>
            <a:endParaRPr lang="en-US" sz="22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B050"/>
                </a:solidFill>
              </a:rPr>
              <a:t>Think-aloud protocols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B050"/>
                </a:solidFill>
              </a:rPr>
              <a:t>Heuristic Evaluation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Affinity diagrams (WAAD)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Personas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Wizard of Oz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Task analysis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Questionnaires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Cultural Probes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Diary studies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Card sorting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Body </a:t>
            </a:r>
            <a:r>
              <a:rPr lang="en-US" sz="2200" dirty="0" smtClean="0">
                <a:solidFill>
                  <a:srgbClr val="FF0000"/>
                </a:solidFill>
              </a:rPr>
              <a:t>storming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58013"/>
            <a:ext cx="4038600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KLM </a:t>
            </a:r>
            <a:r>
              <a:rPr lang="en-US" sz="2200" dirty="0" smtClean="0">
                <a:solidFill>
                  <a:srgbClr val="FF0000"/>
                </a:solidFill>
              </a:rPr>
              <a:t>and GOMS (</a:t>
            </a:r>
            <a:r>
              <a:rPr lang="en-US" sz="2200" dirty="0" err="1" smtClean="0">
                <a:solidFill>
                  <a:srgbClr val="FF0000"/>
                </a:solidFill>
              </a:rPr>
              <a:t>CogTool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“Speed Dating”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Cognitive </a:t>
            </a:r>
            <a:r>
              <a:rPr lang="en-US" sz="2200" dirty="0" smtClean="0">
                <a:solidFill>
                  <a:srgbClr val="FF0000"/>
                </a:solidFill>
              </a:rPr>
              <a:t>Walkthrough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Cognitive Dimensions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Video prototyping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Expert </a:t>
            </a:r>
            <a:r>
              <a:rPr lang="en-US" sz="2200" dirty="0" smtClean="0"/>
              <a:t>interviews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Surveys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Interaction Relabeling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Log analysis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Focus groups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Improvisation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Use cases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Scenarios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…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225639" y="314696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(6)</a:t>
            </a:r>
            <a:endParaRPr lang="en-US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5639" y="459377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99FF"/>
                </a:solidFill>
                <a:latin typeface="+mn-lt"/>
              </a:rPr>
              <a:t>(5)</a:t>
            </a:r>
            <a:endParaRPr lang="en-US" sz="1600" dirty="0">
              <a:solidFill>
                <a:srgbClr val="3399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5639" y="5983183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(8)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74" y="1481756"/>
            <a:ext cx="8722426" cy="4411662"/>
          </a:xfrm>
        </p:spPr>
        <p:txBody>
          <a:bodyPr/>
          <a:lstStyle/>
          <a:p>
            <a:r>
              <a:rPr lang="en-US" b="1" dirty="0" smtClean="0"/>
              <a:t>Taught to the HCI Masters students:</a:t>
            </a:r>
          </a:p>
          <a:p>
            <a:pPr lvl="1"/>
            <a:r>
              <a:rPr lang="en-US" b="1" dirty="0" smtClean="0"/>
              <a:t>Cultural Probes &amp; Diary </a:t>
            </a:r>
            <a:r>
              <a:rPr lang="en-US" b="1" dirty="0" smtClean="0"/>
              <a:t>Studies,</a:t>
            </a:r>
            <a:r>
              <a:rPr lang="en-US" b="1" dirty="0" smtClean="0"/>
              <a:t> Card </a:t>
            </a:r>
            <a:r>
              <a:rPr lang="en-US" b="1" dirty="0" smtClean="0"/>
              <a:t>Sorting</a:t>
            </a:r>
            <a:r>
              <a:rPr lang="en-US" b="1" dirty="0" smtClean="0"/>
              <a:t>, "</a:t>
            </a:r>
            <a:r>
              <a:rPr lang="en-US" b="1" dirty="0" err="1" smtClean="0"/>
              <a:t>Bodystorming</a:t>
            </a:r>
            <a:r>
              <a:rPr lang="en-US" b="1" dirty="0" smtClean="0"/>
              <a:t>"</a:t>
            </a:r>
            <a:r>
              <a:rPr lang="en-US" b="1" dirty="0" smtClean="0"/>
              <a:t>,  Keystroke Model &amp; GOMS, "Speed Dating”</a:t>
            </a:r>
          </a:p>
          <a:p>
            <a:r>
              <a:rPr lang="en-US" b="1" dirty="0" smtClean="0"/>
              <a:t>Others I have used:</a:t>
            </a:r>
          </a:p>
          <a:p>
            <a:pPr lvl="1"/>
            <a:r>
              <a:rPr lang="en-US" b="1" dirty="0" smtClean="0"/>
              <a:t>Cognitive Walkthroughs, Cognitive Dimensions</a:t>
            </a:r>
          </a:p>
          <a:p>
            <a:r>
              <a:rPr lang="en-US" b="1" dirty="0" smtClean="0"/>
              <a:t>Design methods vs. evaluation methods</a:t>
            </a:r>
          </a:p>
          <a:p>
            <a:pPr lvl="1"/>
            <a:r>
              <a:rPr lang="en-US" b="1" dirty="0" smtClean="0"/>
              <a:t>When are they useful?</a:t>
            </a:r>
          </a:p>
          <a:p>
            <a:pPr lvl="1"/>
            <a:r>
              <a:rPr lang="en-US" b="1" dirty="0" smtClean="0"/>
              <a:t>What kind of information is produced?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70292"/>
          </a:xfrm>
        </p:spPr>
        <p:txBody>
          <a:bodyPr/>
          <a:lstStyle/>
          <a:p>
            <a:r>
              <a:rPr lang="en-US" dirty="0" smtClean="0"/>
              <a:t>Design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35034"/>
            <a:ext cx="8752114" cy="4895891"/>
          </a:xfrm>
        </p:spPr>
        <p:txBody>
          <a:bodyPr/>
          <a:lstStyle/>
          <a:p>
            <a:r>
              <a:rPr lang="en-US" sz="2800" dirty="0" smtClean="0"/>
              <a:t>Use along side of CIs to find out more about your users, domains, etc.</a:t>
            </a:r>
          </a:p>
          <a:p>
            <a:pPr lvl="1"/>
            <a:r>
              <a:rPr lang="en-US" sz="2400" dirty="0" smtClean="0"/>
              <a:t>Also called </a:t>
            </a:r>
            <a:r>
              <a:rPr lang="en-US" sz="2400" i="1" dirty="0" smtClean="0">
                <a:solidFill>
                  <a:srgbClr val="C00000"/>
                </a:solidFill>
              </a:rPr>
              <a:t>generative</a:t>
            </a:r>
            <a:r>
              <a:rPr lang="en-US" sz="2400" dirty="0" smtClean="0"/>
              <a:t> methods – generate data &amp; designs; also “</a:t>
            </a:r>
            <a:r>
              <a:rPr lang="en-US" sz="2400" i="1" dirty="0" smtClean="0">
                <a:solidFill>
                  <a:srgbClr val="C00000"/>
                </a:solidFill>
              </a:rPr>
              <a:t>f</a:t>
            </a:r>
            <a:r>
              <a:rPr lang="en-US" sz="2400" i="1" dirty="0" smtClean="0">
                <a:solidFill>
                  <a:srgbClr val="C00000"/>
                </a:solidFill>
              </a:rPr>
              <a:t>ormative</a:t>
            </a:r>
            <a:r>
              <a:rPr lang="en-US" sz="2400" dirty="0" smtClean="0"/>
              <a:t>” methods – help form the system</a:t>
            </a:r>
          </a:p>
          <a:p>
            <a:r>
              <a:rPr lang="en-US" sz="2800" dirty="0" smtClean="0"/>
              <a:t>Many focused more on “feelings” and less on tasks and work</a:t>
            </a:r>
          </a:p>
          <a:p>
            <a:pPr lvl="1"/>
            <a:r>
              <a:rPr lang="en-US" sz="2400" dirty="0" smtClean="0"/>
              <a:t>Culture, aesthetics, etc.</a:t>
            </a:r>
            <a:endParaRPr lang="en-US" sz="2400" dirty="0" smtClean="0"/>
          </a:p>
          <a:p>
            <a:r>
              <a:rPr lang="en-US" sz="2800" dirty="0" smtClean="0"/>
              <a:t>Others get at rare and intermittent occurrences</a:t>
            </a:r>
          </a:p>
          <a:p>
            <a:r>
              <a:rPr lang="en-US" sz="2800" dirty="0" smtClean="0"/>
              <a:t>Design methods:</a:t>
            </a:r>
          </a:p>
          <a:p>
            <a:pPr lvl="1"/>
            <a:r>
              <a:rPr lang="en-US" sz="2400" dirty="0" smtClean="0"/>
              <a:t>Cultural Probes &amp; Diary Studies</a:t>
            </a:r>
          </a:p>
          <a:p>
            <a:pPr lvl="1"/>
            <a:r>
              <a:rPr lang="en-US" sz="2400" dirty="0" smtClean="0"/>
              <a:t>Card Sorting</a:t>
            </a:r>
          </a:p>
          <a:p>
            <a:pPr lvl="1"/>
            <a:r>
              <a:rPr lang="en-US" sz="2400" dirty="0" err="1" smtClean="0"/>
              <a:t>Bodystorming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6541"/>
          </a:xfrm>
        </p:spPr>
        <p:txBody>
          <a:bodyPr/>
          <a:lstStyle/>
          <a:p>
            <a:r>
              <a:rPr lang="en-US" dirty="0" smtClean="0"/>
              <a:t>“Cultural Probes”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2" y="1092530"/>
            <a:ext cx="8235538" cy="5038395"/>
          </a:xfrm>
        </p:spPr>
        <p:txBody>
          <a:bodyPr/>
          <a:lstStyle/>
          <a:p>
            <a:r>
              <a:rPr lang="en-US" sz="1200" dirty="0" smtClean="0"/>
              <a:t>Bill </a:t>
            </a:r>
            <a:r>
              <a:rPr lang="en-US" sz="1200" dirty="0" err="1" smtClean="0"/>
              <a:t>Gaver</a:t>
            </a:r>
            <a:r>
              <a:rPr lang="en-US" sz="1200" dirty="0" smtClean="0"/>
              <a:t>, Tony Dunne, &amp; E </a:t>
            </a:r>
            <a:r>
              <a:rPr lang="en-US" sz="1200" dirty="0" err="1" smtClean="0"/>
              <a:t>Pacenti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2"/>
              </a:rPr>
              <a:t>Design: Cultural Probes</a:t>
            </a:r>
            <a:r>
              <a:rPr lang="en-US" sz="1200" dirty="0" smtClean="0"/>
              <a:t>, </a:t>
            </a:r>
            <a:r>
              <a:rPr lang="en-US" sz="1200" i="1" dirty="0" smtClean="0"/>
              <a:t>ACM Interactions. </a:t>
            </a:r>
            <a:r>
              <a:rPr lang="en-US" sz="1200" dirty="0" smtClean="0"/>
              <a:t>vol. 6, no. 1, 1999, pp. 21-29</a:t>
            </a:r>
          </a:p>
          <a:p>
            <a:r>
              <a:rPr lang="en-US" sz="2400" dirty="0" smtClean="0"/>
              <a:t>Goal – learn more about the users’ culture and feelings</a:t>
            </a:r>
          </a:p>
          <a:p>
            <a:r>
              <a:rPr lang="en-US" sz="2400" dirty="0" smtClean="0"/>
              <a:t>Give users a variety of recording devices (paper, maps, postcards, disposable cameras, audio-recorders) that they keep for a while</a:t>
            </a:r>
          </a:p>
          <a:p>
            <a:r>
              <a:rPr lang="en-US" sz="2400" dirty="0" smtClean="0"/>
              <a:t>Users are asked to record various aspects of their lives</a:t>
            </a:r>
          </a:p>
          <a:p>
            <a:r>
              <a:rPr lang="en-US" sz="2400" dirty="0" smtClean="0"/>
              <a:t>Examples:</a:t>
            </a:r>
          </a:p>
          <a:p>
            <a:pPr lvl="1"/>
            <a:r>
              <a:rPr lang="en-US" sz="2000" dirty="0" smtClean="0"/>
              <a:t>On postcards: “Please </a:t>
            </a:r>
            <a:r>
              <a:rPr lang="en-US" sz="2000" dirty="0" smtClean="0"/>
              <a:t>tell us a piece of advice </a:t>
            </a:r>
            <a:r>
              <a:rPr lang="en-US" sz="2000" dirty="0" smtClean="0"/>
              <a:t>or insight </a:t>
            </a:r>
            <a:r>
              <a:rPr lang="en-US" sz="2000" dirty="0" smtClean="0"/>
              <a:t>that has been important to you</a:t>
            </a:r>
            <a:r>
              <a:rPr lang="en-US" sz="2000" dirty="0" smtClean="0"/>
              <a:t>.”; “</a:t>
            </a:r>
            <a:r>
              <a:rPr lang="en-US" sz="2000" dirty="0" smtClean="0"/>
              <a:t>Tell us about your favorite device</a:t>
            </a:r>
            <a:r>
              <a:rPr lang="en-US" sz="2000" dirty="0" smtClean="0"/>
              <a:t>.”</a:t>
            </a:r>
          </a:p>
          <a:p>
            <a:pPr lvl="1"/>
            <a:r>
              <a:rPr lang="en-US" sz="2000" dirty="0" smtClean="0"/>
              <a:t>On a map: “Where would you like to go, but can’t”</a:t>
            </a:r>
          </a:p>
          <a:p>
            <a:pPr lvl="1"/>
            <a:r>
              <a:rPr lang="en-US" sz="2000" dirty="0" smtClean="0"/>
              <a:t>On a camera: “Please take pictures of: </a:t>
            </a:r>
            <a:r>
              <a:rPr lang="en-US" sz="2000" dirty="0" smtClean="0"/>
              <a:t>Your </a:t>
            </a:r>
            <a:r>
              <a:rPr lang="en-US" sz="2000" dirty="0" smtClean="0"/>
              <a:t>home; </a:t>
            </a:r>
            <a:r>
              <a:rPr lang="en-US" sz="2000" dirty="0" smtClean="0"/>
              <a:t>Something </a:t>
            </a:r>
            <a:r>
              <a:rPr lang="en-US" sz="2000" dirty="0" smtClean="0"/>
              <a:t>desirable; </a:t>
            </a:r>
            <a:r>
              <a:rPr lang="en-US" sz="2000" dirty="0" smtClean="0"/>
              <a:t>Something </a:t>
            </a:r>
            <a:r>
              <a:rPr lang="en-US" sz="2000" dirty="0" smtClean="0"/>
              <a:t>boring; </a:t>
            </a:r>
            <a:r>
              <a:rPr lang="en-US" sz="2000" dirty="0" smtClean="0"/>
              <a:t>whatever </a:t>
            </a:r>
            <a:r>
              <a:rPr lang="en-US" sz="2000" dirty="0" smtClean="0"/>
              <a:t>you want </a:t>
            </a:r>
            <a:r>
              <a:rPr lang="en-US" sz="2000" dirty="0" smtClean="0"/>
              <a:t>to show </a:t>
            </a:r>
            <a:r>
              <a:rPr lang="en-US" sz="2000" dirty="0" smtClean="0"/>
              <a:t>us”</a:t>
            </a:r>
          </a:p>
          <a:p>
            <a:r>
              <a:rPr lang="en-US" sz="2400" dirty="0" smtClean="0"/>
              <a:t>Looking </a:t>
            </a:r>
            <a:r>
              <a:rPr lang="en-US" sz="2400" dirty="0" smtClean="0"/>
              <a:t>for “Inspiration, not </a:t>
            </a:r>
            <a:r>
              <a:rPr lang="en-US" sz="2400" dirty="0" smtClean="0"/>
              <a:t>Information”</a:t>
            </a:r>
          </a:p>
          <a:p>
            <a:pPr lvl="1"/>
            <a:r>
              <a:rPr lang="en-US" sz="2000" dirty="0" smtClean="0"/>
              <a:t>Beliefs and desires</a:t>
            </a:r>
            <a:r>
              <a:rPr lang="en-US" sz="2000" dirty="0" smtClean="0"/>
              <a:t>, aesthetic </a:t>
            </a:r>
            <a:r>
              <a:rPr lang="en-US" sz="2000" dirty="0" smtClean="0"/>
              <a:t>preferences, and </a:t>
            </a:r>
            <a:r>
              <a:rPr lang="en-US" sz="2000" dirty="0" smtClean="0"/>
              <a:t>cultural </a:t>
            </a:r>
            <a:r>
              <a:rPr lang="en-US" sz="2000" dirty="0" smtClean="0"/>
              <a:t>concerns</a:t>
            </a:r>
          </a:p>
          <a:p>
            <a:r>
              <a:rPr lang="en-US" sz="2400" dirty="0" smtClean="0"/>
              <a:t>Game-like &amp; fun, but also respectful &amp; interactive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472540"/>
            <a:ext cx="8354291" cy="4658385"/>
          </a:xfrm>
        </p:spPr>
        <p:txBody>
          <a:bodyPr/>
          <a:lstStyle/>
          <a:p>
            <a:r>
              <a:rPr lang="en-US" sz="2800" dirty="0" smtClean="0"/>
              <a:t>A variation on Cultural Probes</a:t>
            </a:r>
          </a:p>
          <a:p>
            <a:r>
              <a:rPr lang="en-US" sz="2800" dirty="0" smtClean="0"/>
              <a:t>Give users a diary and ask them to write about relevant events</a:t>
            </a:r>
          </a:p>
          <a:p>
            <a:pPr lvl="1"/>
            <a:r>
              <a:rPr lang="en-US" sz="2400" dirty="0" smtClean="0"/>
              <a:t>E.g., each time they have a problem with the system</a:t>
            </a:r>
          </a:p>
          <a:p>
            <a:pPr lvl="1"/>
            <a:r>
              <a:rPr lang="en-US" sz="2400" dirty="0" smtClean="0"/>
              <a:t>E.g., </a:t>
            </a:r>
            <a:r>
              <a:rPr lang="en-US" sz="2400" dirty="0" smtClean="0"/>
              <a:t>whenever a rare event happens, write about aspects of it</a:t>
            </a:r>
          </a:p>
          <a:p>
            <a:r>
              <a:rPr lang="en-US" sz="2800" dirty="0" smtClean="0"/>
              <a:t>Good for rare events that users</a:t>
            </a:r>
            <a:br>
              <a:rPr lang="en-US" sz="2800" dirty="0" smtClean="0"/>
            </a:br>
            <a:r>
              <a:rPr lang="en-US" sz="2800" dirty="0" smtClean="0"/>
              <a:t>might not remembers the details</a:t>
            </a:r>
            <a:br>
              <a:rPr lang="en-US" sz="2800" dirty="0" smtClean="0"/>
            </a:br>
            <a:r>
              <a:rPr lang="en-US" sz="2800" dirty="0" smtClean="0"/>
              <a:t>of afterwards</a:t>
            </a:r>
          </a:p>
          <a:p>
            <a:pPr lvl="1"/>
            <a:r>
              <a:rPr lang="en-US" sz="2400" dirty="0" smtClean="0"/>
              <a:t>Must happen when users can take</a:t>
            </a:r>
            <a:br>
              <a:rPr lang="en-US" sz="2400" dirty="0" smtClean="0"/>
            </a:br>
            <a:r>
              <a:rPr lang="en-US" sz="2400" dirty="0" smtClean="0"/>
              <a:t>the time to write down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836" y="4286993"/>
            <a:ext cx="3333164" cy="25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85284"/>
          </a:xfrm>
        </p:spPr>
        <p:txBody>
          <a:bodyPr/>
          <a:lstStyle/>
          <a:p>
            <a:r>
              <a:rPr lang="en-US" dirty="0" smtClean="0"/>
              <a:t>Card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831274"/>
            <a:ext cx="8496795" cy="5299652"/>
          </a:xfrm>
        </p:spPr>
        <p:txBody>
          <a:bodyPr/>
          <a:lstStyle/>
          <a:p>
            <a:r>
              <a:rPr lang="en-US" sz="2800" dirty="0" smtClean="0"/>
              <a:t>Write important concepts on cards</a:t>
            </a:r>
          </a:p>
          <a:p>
            <a:r>
              <a:rPr lang="en-US" sz="2800" dirty="0" smtClean="0"/>
              <a:t>Get users to help organize them</a:t>
            </a:r>
          </a:p>
          <a:p>
            <a:r>
              <a:rPr lang="en-US" sz="2800" dirty="0" smtClean="0"/>
              <a:t>Hartson-Pyla text says same as Affinity Diagrams, but not necessarily</a:t>
            </a:r>
          </a:p>
          <a:p>
            <a:r>
              <a:rPr lang="en-US" sz="2800" dirty="0" smtClean="0"/>
              <a:t>Can find out:</a:t>
            </a:r>
          </a:p>
          <a:p>
            <a:pPr lvl="1"/>
            <a:r>
              <a:rPr lang="en-US" sz="2400" dirty="0" smtClean="0"/>
              <a:t>What concepts go together? Groupings?</a:t>
            </a:r>
          </a:p>
          <a:p>
            <a:pPr lvl="1"/>
            <a:r>
              <a:rPr lang="en-US" sz="2400" dirty="0" smtClean="0"/>
              <a:t>What is a reasonable hierarchy?</a:t>
            </a:r>
          </a:p>
          <a:p>
            <a:pPr lvl="1"/>
            <a:r>
              <a:rPr lang="en-US" sz="2400" dirty="0" smtClean="0"/>
              <a:t>What would</a:t>
            </a:r>
            <a:br>
              <a:rPr lang="en-US" sz="2400" dirty="0" smtClean="0"/>
            </a:br>
            <a:r>
              <a:rPr lang="en-US" sz="2400" dirty="0" smtClean="0"/>
              <a:t>be</a:t>
            </a:r>
            <a:r>
              <a:rPr lang="en-US" sz="2400" dirty="0" smtClean="0"/>
              <a:t> </a:t>
            </a:r>
            <a:r>
              <a:rPr lang="en-US" sz="2400" dirty="0" smtClean="0"/>
              <a:t>better</a:t>
            </a:r>
            <a:br>
              <a:rPr lang="en-US" sz="2400" dirty="0" smtClean="0"/>
            </a:br>
            <a:r>
              <a:rPr lang="en-US" sz="2400" dirty="0" smtClean="0"/>
              <a:t>names for</a:t>
            </a:r>
            <a:br>
              <a:rPr lang="en-US" sz="2400" dirty="0" smtClean="0"/>
            </a:br>
            <a:r>
              <a:rPr lang="en-US" sz="2400" dirty="0" smtClean="0"/>
              <a:t>items? For</a:t>
            </a:r>
            <a:br>
              <a:rPr lang="en-US" sz="2400" dirty="0" smtClean="0"/>
            </a:br>
            <a:r>
              <a:rPr lang="en-US" sz="2400" dirty="0" smtClean="0"/>
              <a:t>groups?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21625"/>
            <a:ext cx="6400800" cy="239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13189</TotalTime>
  <Words>1545</Words>
  <Application>Microsoft Office PowerPoint</Application>
  <PresentationFormat>On-screen Show (4:3)</PresentationFormat>
  <Paragraphs>259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lecture template_polo</vt:lpstr>
      <vt:lpstr>Lecture 12: Other HCI Methods</vt:lpstr>
      <vt:lpstr>Fill Out Class Surveys Now</vt:lpstr>
      <vt:lpstr>Final Exam Information</vt:lpstr>
      <vt:lpstr>Some Usability Methods</vt:lpstr>
      <vt:lpstr>Other Methods</vt:lpstr>
      <vt:lpstr>Design Methods</vt:lpstr>
      <vt:lpstr>“Cultural Probes”</vt:lpstr>
      <vt:lpstr>Diary Studies</vt:lpstr>
      <vt:lpstr>Card Sorting</vt:lpstr>
      <vt:lpstr>“Bodystorming”</vt:lpstr>
      <vt:lpstr>Evaluation Methods</vt:lpstr>
      <vt:lpstr>Human Performance Modeling</vt:lpstr>
      <vt:lpstr>Wouldn’t it be great…</vt:lpstr>
      <vt:lpstr>Time Constants</vt:lpstr>
      <vt:lpstr>The simplest model:  the Keystroke-Level Model (KLM)</vt:lpstr>
      <vt:lpstr>GOMS models</vt:lpstr>
      <vt:lpstr>CogTool produces predictions</vt:lpstr>
      <vt:lpstr>CogTool</vt:lpstr>
      <vt:lpstr>CogTool produces predictions through demonstrating tasks on a storyboard</vt:lpstr>
      <vt:lpstr>Speed Dating</vt:lpstr>
      <vt:lpstr>Designer’s hunches</vt:lpstr>
      <vt:lpstr>Really Two Methods</vt:lpstr>
      <vt:lpstr>Example: 22 “Smart Home” scenarios</vt:lpstr>
      <vt:lpstr>Example: Speed Dating</vt:lpstr>
      <vt:lpstr>Cognitive Walkthroughs</vt:lpstr>
      <vt:lpstr>Cognitive Dimensions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386</cp:revision>
  <cp:lastPrinted>1601-01-01T00:00:00Z</cp:lastPrinted>
  <dcterms:created xsi:type="dcterms:W3CDTF">2001-06-15T20:03:27Z</dcterms:created>
  <dcterms:modified xsi:type="dcterms:W3CDTF">2010-12-01T18:38:18Z</dcterms:modified>
</cp:coreProperties>
</file>