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3" r:id="rId3"/>
    <p:sldId id="293" r:id="rId4"/>
    <p:sldId id="294" r:id="rId5"/>
    <p:sldId id="284" r:id="rId6"/>
    <p:sldId id="296" r:id="rId7"/>
    <p:sldId id="285" r:id="rId8"/>
    <p:sldId id="292" r:id="rId9"/>
    <p:sldId id="297" r:id="rId10"/>
    <p:sldId id="287" r:id="rId11"/>
    <p:sldId id="298" r:id="rId12"/>
    <p:sldId id="288" r:id="rId13"/>
    <p:sldId id="289" r:id="rId14"/>
    <p:sldId id="290" r:id="rId15"/>
    <p:sldId id="299" r:id="rId16"/>
  </p:sldIdLst>
  <p:sldSz cx="13004800" cy="97536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468" autoAdjust="0"/>
  </p:normalViewPr>
  <p:slideViewPr>
    <p:cSldViewPr>
      <p:cViewPr varScale="1">
        <p:scale>
          <a:sx n="55" d="100"/>
          <a:sy n="55" d="100"/>
        </p:scale>
        <p:origin x="-72" y="-9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E592B2E2-6F66-4D45-8C07-640F0145D942}" type="datetimeFigureOut">
              <a:rPr lang="en-US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4564A7D0-6340-4AB7-A7F0-AE22BA8C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DE16BB78-2B27-4198-96A5-7145ED26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96AB-6316-4947-BDB0-9FF1FC0AF80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-4219786" y="4219787"/>
            <a:ext cx="9753600" cy="1314027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774" y="5718952"/>
            <a:ext cx="1625600" cy="18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579" y="2052321"/>
            <a:ext cx="11047306" cy="3034453"/>
          </a:xfrm>
        </p:spPr>
        <p:txBody>
          <a:bodyPr/>
          <a:lstStyle>
            <a:lvl1pPr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5344" y="6294685"/>
            <a:ext cx="8909191" cy="229841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4816-EAB0-440D-A492-0687CA3F0CC4}" type="datetimeFigureOut">
              <a:rPr lang="en-US" smtClean="0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12A3-F801-400E-AD98-EE4ECE0EA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6F81-C65A-4A28-A8B0-B3B5F633175F}" type="datetimeFigureOut">
              <a:rPr lang="en-US" smtClean="0"/>
              <a:pPr>
                <a:defRPr/>
              </a:pPr>
              <a:t>11/9/2010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DC9D-7557-4552-84D8-B982B35B2E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173850"/>
            <a:ext cx="2926080" cy="854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73850"/>
            <a:ext cx="8561493" cy="854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AD09-ADBC-440E-AC05-6BACA7418BA5}" type="datetimeFigureOut">
              <a:rPr lang="en-US" smtClean="0"/>
              <a:pPr>
                <a:defRPr/>
              </a:pPr>
              <a:t>11/9/2010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A79E-27B8-4195-B660-FB84420A7A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B4D5-1A52-4117-9E5A-96DEA2F143C7}" type="datetimeFigureOut">
              <a:rPr lang="en-US" smtClean="0"/>
              <a:pPr>
                <a:defRPr/>
              </a:pPr>
              <a:t>11/9/2010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6C52-B403-423A-B7DC-9A384304A2FB}" type="datetimeFigureOut">
              <a:rPr lang="en-US" smtClean="0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E7AB-C5EC-4C9C-8E03-75CA46F2D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3BBB-C311-4CCC-992C-6EB272DFA431}" type="datetimeFigureOut">
              <a:rPr lang="en-US" smtClean="0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A060-9346-482C-903C-BB97744DC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C123-0297-4857-B8C3-82E2558F8281}" type="datetimeFigureOut">
              <a:rPr lang="en-US" smtClean="0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2D4-BB8F-46C2-9A0B-3A9D0C305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4F82-99BD-4734-AC23-1A760FC3DC49}" type="datetimeFigureOut">
              <a:rPr lang="en-US" smtClean="0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F318-EC0A-440B-8354-6415EE657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F53F-1030-43BC-B638-377BF3DED224}" type="datetimeFigureOut">
              <a:rPr lang="en-US" smtClean="0"/>
              <a:pPr>
                <a:defRPr/>
              </a:pPr>
              <a:t>11/9/2010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F5DA-2C37-42B6-8461-FAB2115096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FF70-0FBB-4E39-9953-779851354C2B}" type="datetimeFigureOut">
              <a:rPr lang="en-US" smtClean="0"/>
              <a:pPr>
                <a:defRPr/>
              </a:pPr>
              <a:t>11/9/2010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4A80-F5D5-46B2-B955-81C5E8F7B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79D8-5FE5-4C58-9104-6A8463B3C094}" type="datetimeFigureOut">
              <a:rPr lang="en-US" smtClean="0"/>
              <a:pPr>
                <a:defRPr/>
              </a:pPr>
              <a:t>11/9/2010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0C2A-983B-4C5F-97FA-CFC7752177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12676" y="191912"/>
            <a:ext cx="339343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"/>
            <a:ext cx="13004800" cy="133210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49"/>
            <a:ext cx="10728960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8C30799-E625-4FF7-BDB3-0938375B1773}" type="datetimeFigureOut">
              <a:rPr lang="en-US" smtClean="0"/>
              <a:pPr>
                <a:defRPr/>
              </a:pPr>
              <a:t>11/9/2010</a:t>
            </a:fld>
            <a:endParaRPr lang="en-US" dirty="0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4376" indent="-494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700">
          <a:solidFill>
            <a:schemeClr val="tx1"/>
          </a:solidFill>
          <a:latin typeface="+mn-lt"/>
        </a:defRPr>
      </a:lvl2pPr>
      <a:lvl3pPr marL="1404316" indent="-417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300">
          <a:solidFill>
            <a:schemeClr val="tx1"/>
          </a:solidFill>
          <a:latin typeface="+mn-lt"/>
        </a:defRPr>
      </a:lvl3pPr>
      <a:lvl4pPr marL="1821999" indent="-41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27354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92377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357400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422423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487446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esandarrows.com/person/1322-maureenkelly" TargetMode="External"/><Relationship Id="rId2" Type="http://schemas.openxmlformats.org/officeDocument/2006/relationships/hyperlink" Target="http://www.boxesandarrows.com/view/inter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cfusion/tdrc/index.cfm?product=dreamweaver" TargetMode="External"/><Relationship Id="rId2" Type="http://schemas.openxmlformats.org/officeDocument/2006/relationships/hyperlink" Target="http://www.dreamspark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dobe.com/products/flas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offemmedicine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cfusion/tdrc/index.cfm?product=dreamweaver" TargetMode="External"/><Relationship Id="rId2" Type="http://schemas.openxmlformats.org/officeDocument/2006/relationships/hyperlink" Target="http://gomockingbir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obe.com/cfusion/tdrc/index.cfm?product=flash" TargetMode="External"/><Relationship Id="rId4" Type="http://schemas.openxmlformats.org/officeDocument/2006/relationships/hyperlink" Target="http://balsamiq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igroup.com/products/omnigraffle/" TargetMode="External"/><Relationship Id="rId2" Type="http://schemas.openxmlformats.org/officeDocument/2006/relationships/hyperlink" Target="http://www.axu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ckupscreens.com/" TargetMode="External"/><Relationship Id="rId5" Type="http://schemas.openxmlformats.org/officeDocument/2006/relationships/hyperlink" Target="http://www.processing.org/" TargetMode="External"/><Relationship Id="rId4" Type="http://schemas.openxmlformats.org/officeDocument/2006/relationships/hyperlink" Target="http://www.dreamspar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xbooth.com/blog/15-desktop-online-wireframing-tools/" TargetMode="External"/><Relationship Id="rId2" Type="http://schemas.openxmlformats.org/officeDocument/2006/relationships/hyperlink" Target="http://mashable.com/2010/07/15/wireframing-too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2.com/cgi/wiki?GuiPrototypingTools" TargetMode="External"/><Relationship Id="rId5" Type="http://schemas.openxmlformats.org/officeDocument/2006/relationships/hyperlink" Target="http://www.uie.com/articles/prototyping_tools/?link=tips100318_6" TargetMode="External"/><Relationship Id="rId4" Type="http://schemas.openxmlformats.org/officeDocument/2006/relationships/hyperlink" Target="http://www.tripwiremagazine.com/2010/04/15-best-wireframing-tools-for-designer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ie.com/articles/prototyping_tools/?link=tips100318_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660E-C30B-4D1F-A5D1-71675C2B345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852" y="2167467"/>
            <a:ext cx="11595947" cy="2384213"/>
          </a:xfrm>
        </p:spPr>
        <p:txBody>
          <a:bodyPr/>
          <a:lstStyle/>
          <a:p>
            <a:pPr algn="ctr"/>
            <a:r>
              <a:rPr lang="en-US" sz="4000" dirty="0" smtClean="0"/>
              <a:t>Lecture 7:</a:t>
            </a:r>
            <a:br>
              <a:rPr lang="en-US" sz="4000" dirty="0" smtClean="0"/>
            </a:br>
            <a:r>
              <a:rPr lang="en-US" sz="4800" dirty="0" smtClean="0"/>
              <a:t> Implementing a </a:t>
            </a:r>
            <a:r>
              <a:rPr lang="en-US" sz="4800" dirty="0" smtClean="0"/>
              <a:t>Prototype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4000" dirty="0" smtClean="0"/>
              <a:t>Overview of Using PowerPoint, Flash Catalyst, html, Microsoft </a:t>
            </a:r>
            <a:r>
              <a:rPr lang="en-US" sz="4000" dirty="0" err="1" smtClean="0"/>
              <a:t>Sketchflow</a:t>
            </a:r>
            <a:r>
              <a:rPr lang="en-US" sz="4000" dirty="0" smtClean="0"/>
              <a:t>/Expression Blend, etc.</a:t>
            </a:r>
            <a:endParaRPr lang="en-US" sz="36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6320" y="5635413"/>
            <a:ext cx="8886613" cy="3901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2010, 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2050" y="2590800"/>
            <a:ext cx="2952750" cy="3152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11704320" cy="6274364"/>
          </a:xfrm>
        </p:spPr>
        <p:txBody>
          <a:bodyPr/>
          <a:lstStyle/>
          <a:p>
            <a:r>
              <a:rPr lang="en-US" dirty="0" smtClean="0"/>
              <a:t>Add a shape, with a label</a:t>
            </a:r>
          </a:p>
          <a:p>
            <a:r>
              <a:rPr lang="en-US" dirty="0" smtClean="0"/>
              <a:t>Add a hyperlink:</a:t>
            </a:r>
          </a:p>
          <a:p>
            <a:r>
              <a:rPr lang="en-US" dirty="0" smtClean="0"/>
              <a:t>Select “Place in this document”</a:t>
            </a:r>
          </a:p>
          <a:p>
            <a:r>
              <a:rPr lang="en-US" dirty="0" smtClean="0"/>
              <a:t>Create a slide for each mode of the</a:t>
            </a:r>
            <a:br>
              <a:rPr lang="en-US" dirty="0" smtClean="0"/>
            </a:br>
            <a:r>
              <a:rPr lang="en-US" dirty="0" smtClean="0"/>
              <a:t>application</a:t>
            </a:r>
          </a:p>
          <a:p>
            <a:r>
              <a:rPr lang="en-US" dirty="0" smtClean="0"/>
              <a:t>Can add nice animations</a:t>
            </a:r>
          </a:p>
          <a:p>
            <a:r>
              <a:rPr lang="en-US" dirty="0" smtClean="0"/>
              <a:t>Limitations: no text</a:t>
            </a:r>
            <a:br>
              <a:rPr lang="en-US" dirty="0" smtClean="0"/>
            </a:br>
            <a:r>
              <a:rPr lang="en-US" dirty="0" smtClean="0"/>
              <a:t>entry, no scripting, no</a:t>
            </a:r>
            <a:br>
              <a:rPr lang="en-US" dirty="0" smtClean="0"/>
            </a:br>
            <a:r>
              <a:rPr lang="en-US" dirty="0" smtClean="0"/>
              <a:t>data validation</a:t>
            </a:r>
            <a:endParaRPr lang="en-US" dirty="0"/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 bwMode="auto">
          <a:xfrm>
            <a:off x="7264400" y="1600200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back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775" y="6572250"/>
            <a:ext cx="6296025" cy="3181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Rounded Rectangle 6">
            <a:hlinkClick r:id="" action="ppaction://hlinkshowjump?jump=firstslide"/>
          </p:cNvPr>
          <p:cNvSpPr/>
          <p:nvPr/>
        </p:nvSpPr>
        <p:spPr bwMode="auto">
          <a:xfrm>
            <a:off x="7721600" y="2590800"/>
            <a:ext cx="1752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</a:t>
            </a:r>
            <a:r>
              <a:rPr kumimoji="0" lang="en-US" sz="1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training in using PowerPoint:</a:t>
            </a:r>
          </a:p>
          <a:p>
            <a:pPr lvl="1"/>
            <a:r>
              <a:rPr lang="en-US" dirty="0" smtClean="0">
                <a:hlinkClick r:id="rId2"/>
              </a:rPr>
              <a:t>http://www.boxesandarrows.com/view/interactive</a:t>
            </a:r>
            <a:r>
              <a:rPr lang="en-US" dirty="0" smtClean="0"/>
              <a:t> </a:t>
            </a:r>
          </a:p>
          <a:p>
            <a:pPr lvl="2"/>
            <a:r>
              <a:rPr lang="fi-FI" b="1" dirty="0" smtClean="0"/>
              <a:t>by </a:t>
            </a:r>
            <a:r>
              <a:rPr lang="fi-FI" b="1" dirty="0" smtClean="0">
                <a:hlinkClick r:id="rId3"/>
              </a:rPr>
              <a:t>Maureen Kelly</a:t>
            </a:r>
            <a:r>
              <a:rPr lang="fi-FI" b="1" dirty="0" smtClean="0"/>
              <a:t> on </a:t>
            </a:r>
            <a:r>
              <a:rPr lang="fi-FI" b="1" dirty="0" smtClean="0"/>
              <a:t>2007/08/06</a:t>
            </a:r>
            <a:endParaRPr lang="fi-FI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800" y="4669536"/>
            <a:ext cx="6096000" cy="50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33600"/>
            <a:ext cx="12674600" cy="6274364"/>
          </a:xfrm>
        </p:spPr>
        <p:txBody>
          <a:bodyPr/>
          <a:lstStyle/>
          <a:p>
            <a:r>
              <a:rPr lang="en-US" dirty="0" smtClean="0"/>
              <a:t>Can use web editors to prototype any kind of interface</a:t>
            </a:r>
          </a:p>
          <a:p>
            <a:pPr lvl="1"/>
            <a:r>
              <a:rPr lang="en-US" dirty="0" smtClean="0"/>
              <a:t>Tricky for detailed layout</a:t>
            </a:r>
          </a:p>
          <a:p>
            <a:r>
              <a:rPr lang="en-US" dirty="0" smtClean="0"/>
              <a:t>Can edit html using</a:t>
            </a:r>
          </a:p>
          <a:p>
            <a:pPr lvl="1"/>
            <a:r>
              <a:rPr lang="en-US" dirty="0" smtClean="0"/>
              <a:t>Microsoft Word (not recommended)</a:t>
            </a:r>
          </a:p>
          <a:p>
            <a:pPr lvl="1"/>
            <a:r>
              <a:rPr lang="en-US" dirty="0" smtClean="0"/>
              <a:t>Microsoft </a:t>
            </a:r>
            <a:r>
              <a:rPr lang="en-US" dirty="0" smtClean="0"/>
              <a:t>Expression </a:t>
            </a:r>
            <a:r>
              <a:rPr lang="en-US" dirty="0" smtClean="0"/>
              <a:t>Web (Blend)</a:t>
            </a:r>
          </a:p>
          <a:p>
            <a:pPr lvl="2"/>
            <a:r>
              <a:rPr lang="en-US" dirty="0" smtClean="0"/>
              <a:t>free for students: </a:t>
            </a:r>
            <a:r>
              <a:rPr lang="en-US" sz="3200" dirty="0" smtClean="0">
                <a:hlinkClick r:id="rId2"/>
              </a:rPr>
              <a:t>www.dreamspark.com</a:t>
            </a:r>
            <a:endParaRPr lang="en-US" dirty="0" smtClean="0"/>
          </a:p>
          <a:p>
            <a:pPr lvl="1"/>
            <a:r>
              <a:rPr lang="en-US" dirty="0" smtClean="0"/>
              <a:t>Adobe </a:t>
            </a:r>
            <a:r>
              <a:rPr lang="en-US" dirty="0" smtClean="0"/>
              <a:t>Dreamweaver</a:t>
            </a:r>
          </a:p>
          <a:p>
            <a:pPr lvl="2"/>
            <a:r>
              <a:rPr lang="en-US" dirty="0" smtClean="0"/>
              <a:t>free trial</a:t>
            </a:r>
            <a:r>
              <a:rPr lang="en-US" dirty="0" smtClean="0"/>
              <a:t>: </a:t>
            </a:r>
            <a:r>
              <a:rPr lang="en-US" sz="2000" dirty="0" smtClean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www.adobe.com/cfusion/tdrc/index.cfm?product=dreamweaver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2"/>
            <a:r>
              <a:rPr lang="en-US" dirty="0" smtClean="0"/>
              <a:t>Dreamweaver </a:t>
            </a:r>
            <a:r>
              <a:rPr lang="en-US" dirty="0" smtClean="0"/>
              <a:t>CS5 (</a:t>
            </a:r>
            <a:r>
              <a:rPr lang="en-US" dirty="0" smtClean="0"/>
              <a:t>Adobe) in </a:t>
            </a:r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Many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6400" y="2057400"/>
            <a:ext cx="11506200" cy="6274364"/>
          </a:xfrm>
        </p:spPr>
        <p:txBody>
          <a:bodyPr/>
          <a:lstStyle/>
          <a:p>
            <a:r>
              <a:rPr lang="en-US" dirty="0" smtClean="0"/>
              <a:t>Dreamweaver works a lot like Word</a:t>
            </a:r>
          </a:p>
          <a:p>
            <a:r>
              <a:rPr lang="en-US" dirty="0" smtClean="0"/>
              <a:t>Hint: use tables a lot for layout</a:t>
            </a:r>
          </a:p>
          <a:p>
            <a:r>
              <a:rPr lang="en-US" dirty="0" smtClean="0"/>
              <a:t>Hint: Controls are in “forms”</a:t>
            </a:r>
          </a:p>
          <a:p>
            <a:r>
              <a:rPr lang="en-US" dirty="0" smtClean="0"/>
              <a:t>Make use of the web for “how-to’s”</a:t>
            </a:r>
          </a:p>
          <a:p>
            <a:pPr lvl="1"/>
            <a:r>
              <a:rPr lang="en-US" dirty="0" smtClean="0"/>
              <a:t>E.g., “html button link</a:t>
            </a:r>
            <a:r>
              <a:rPr lang="en-US" dirty="0" smtClean="0"/>
              <a:t>”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Movie Kiosk</a:t>
            </a:r>
            <a:endParaRPr lang="en-US" dirty="0"/>
          </a:p>
        </p:txBody>
      </p:sp>
      <p:pic>
        <p:nvPicPr>
          <p:cNvPr id="4" name="Picture 5" descr="MovieTicket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94225" y="5687908"/>
            <a:ext cx="8410575" cy="40656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121551"/>
          </a:xfrm>
        </p:spPr>
        <p:txBody>
          <a:bodyPr/>
          <a:lstStyle/>
          <a:p>
            <a:r>
              <a:rPr lang="en-US" dirty="0" smtClean="0"/>
              <a:t>Adobe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95400"/>
            <a:ext cx="12176760" cy="7424138"/>
          </a:xfrm>
        </p:spPr>
        <p:txBody>
          <a:bodyPr/>
          <a:lstStyle/>
          <a:p>
            <a:r>
              <a:rPr lang="en-US" dirty="0" smtClean="0"/>
              <a:t>In Clusters for Mac or PC</a:t>
            </a:r>
          </a:p>
          <a:p>
            <a:r>
              <a:rPr lang="en-US" dirty="0" smtClean="0"/>
              <a:t>Free trial: </a:t>
            </a:r>
            <a:r>
              <a:rPr lang="en-US" sz="4000" dirty="0" smtClean="0">
                <a:hlinkClick r:id="rId2"/>
              </a:rPr>
              <a:t>http://www.adobe.com/products/flash</a:t>
            </a:r>
            <a:r>
              <a:rPr lang="en-US" sz="4000" dirty="0" smtClean="0">
                <a:hlinkClick r:id="rId2"/>
              </a:rPr>
              <a:t>/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r>
              <a:rPr lang="en-US" sz="4000" dirty="0" smtClean="0"/>
              <a:t>Originally an animation tool</a:t>
            </a:r>
          </a:p>
          <a:p>
            <a:pPr lvl="1"/>
            <a:r>
              <a:rPr lang="en-US" sz="3400" dirty="0" smtClean="0"/>
              <a:t>Interactive editor with timeline</a:t>
            </a:r>
          </a:p>
          <a:p>
            <a:r>
              <a:rPr lang="en-US" sz="4000" dirty="0" smtClean="0"/>
              <a:t>Also scripting in</a:t>
            </a:r>
            <a:br>
              <a:rPr lang="en-US" sz="4000" dirty="0" smtClean="0"/>
            </a:br>
            <a:r>
              <a:rPr lang="en-US" sz="4000" dirty="0" smtClean="0"/>
              <a:t>“</a:t>
            </a:r>
            <a:r>
              <a:rPr lang="en-US" sz="4000" dirty="0" err="1" smtClean="0"/>
              <a:t>ActionScript</a:t>
            </a:r>
            <a:r>
              <a:rPr lang="en-US" sz="4000" dirty="0" smtClean="0"/>
              <a:t>”</a:t>
            </a:r>
            <a:br>
              <a:rPr lang="en-US" sz="4000" dirty="0" smtClean="0"/>
            </a:br>
            <a:r>
              <a:rPr lang="en-US" sz="4000" dirty="0" smtClean="0"/>
              <a:t>(= JavaScript)</a:t>
            </a:r>
          </a:p>
          <a:p>
            <a:pPr lvl="1"/>
            <a:r>
              <a:rPr lang="en-US" sz="3400" dirty="0" smtClean="0"/>
              <a:t>Hint: </a:t>
            </a:r>
            <a:r>
              <a:rPr lang="en-US" sz="3600" dirty="0" err="1" smtClean="0"/>
              <a:t>ActionScript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v.2 much easier to</a:t>
            </a:r>
            <a:br>
              <a:rPr lang="en-US" sz="3400" dirty="0" smtClean="0"/>
            </a:br>
            <a:r>
              <a:rPr lang="en-US" sz="3400" dirty="0" smtClean="0"/>
              <a:t>use than v.3 </a:t>
            </a:r>
            <a:endParaRPr lang="en-US" sz="3400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4158525"/>
            <a:ext cx="7797800" cy="5595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Flash Catalyst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05000"/>
            <a:ext cx="11704320" cy="6274364"/>
          </a:xfrm>
        </p:spPr>
        <p:txBody>
          <a:bodyPr/>
          <a:lstStyle/>
          <a:p>
            <a:r>
              <a:rPr lang="en-US" dirty="0" smtClean="0"/>
              <a:t>Brand new tool in CS5</a:t>
            </a:r>
          </a:p>
          <a:p>
            <a:pPr lvl="1"/>
            <a:r>
              <a:rPr lang="en-US" dirty="0" smtClean="0"/>
              <a:t>(I consulted</a:t>
            </a:r>
            <a:r>
              <a:rPr lang="en-US" baseline="0" dirty="0" smtClean="0"/>
              <a:t> a little during its early design)</a:t>
            </a:r>
          </a:p>
          <a:p>
            <a:r>
              <a:rPr lang="en-US" dirty="0" smtClean="0"/>
              <a:t>Allows some of the behavior to be specified without scripting</a:t>
            </a:r>
          </a:p>
          <a:p>
            <a:pPr lvl="1"/>
            <a:r>
              <a:rPr lang="en-US" dirty="0" smtClean="0"/>
              <a:t>States &amp;</a:t>
            </a:r>
            <a:br>
              <a:rPr lang="en-US" dirty="0" smtClean="0"/>
            </a:br>
            <a:r>
              <a:rPr lang="en-US" dirty="0" smtClean="0"/>
              <a:t>animations</a:t>
            </a:r>
          </a:p>
          <a:p>
            <a:r>
              <a:rPr lang="en-US" dirty="0" smtClean="0"/>
              <a:t>Currently, no</a:t>
            </a:r>
            <a:br>
              <a:rPr lang="en-US" dirty="0" smtClean="0"/>
            </a:br>
            <a:r>
              <a:rPr lang="en-US" dirty="0" smtClean="0"/>
              <a:t>“round tripping”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293" y="4800600"/>
            <a:ext cx="815050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your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905000"/>
            <a:ext cx="11704320" cy="6274364"/>
          </a:xfrm>
        </p:spPr>
        <p:txBody>
          <a:bodyPr/>
          <a:lstStyle/>
          <a:p>
            <a:r>
              <a:rPr lang="en-US" dirty="0" smtClean="0"/>
              <a:t>How “complete” an </a:t>
            </a:r>
            <a:r>
              <a:rPr lang="en-US" dirty="0" smtClean="0"/>
              <a:t>implementation for HW4?</a:t>
            </a:r>
            <a:endParaRPr lang="en-US" dirty="0" smtClean="0"/>
          </a:p>
          <a:p>
            <a:pPr lvl="1"/>
            <a:r>
              <a:rPr lang="en-US" dirty="0" smtClean="0"/>
              <a:t>Screen transitions must work</a:t>
            </a:r>
          </a:p>
          <a:p>
            <a:pPr lvl="1"/>
            <a:r>
              <a:rPr lang="en-US" dirty="0" smtClean="0"/>
              <a:t>All buttons should do something, even if go to a “not implemented yet” page</a:t>
            </a:r>
          </a:p>
          <a:p>
            <a:pPr lvl="1"/>
            <a:r>
              <a:rPr lang="en-US" dirty="0" smtClean="0"/>
              <a:t>Search, other computation does </a:t>
            </a:r>
            <a:r>
              <a:rPr lang="en-US" i="1" dirty="0" smtClean="0"/>
              <a:t>not </a:t>
            </a:r>
            <a:r>
              <a:rPr lang="en-US" dirty="0" smtClean="0"/>
              <a:t>have to work</a:t>
            </a:r>
          </a:p>
          <a:p>
            <a:pPr lvl="1"/>
            <a:r>
              <a:rPr lang="en-US" dirty="0" smtClean="0"/>
              <a:t>“Click-through” level of behaviors</a:t>
            </a:r>
          </a:p>
          <a:p>
            <a:r>
              <a:rPr lang="en-US" dirty="0" smtClean="0"/>
              <a:t>Level of complexity required:</a:t>
            </a:r>
          </a:p>
          <a:p>
            <a:pPr lvl="1"/>
            <a:r>
              <a:rPr lang="en-US" dirty="0" smtClean="0"/>
              <a:t>At least 30 “controls” (widgets: buttons, text fields)</a:t>
            </a:r>
          </a:p>
          <a:p>
            <a:pPr lvl="1"/>
            <a:r>
              <a:rPr lang="en-US" dirty="0" smtClean="0"/>
              <a:t>About 10 different </a:t>
            </a:r>
            <a:r>
              <a:rPr lang="en-US" dirty="0" smtClean="0"/>
              <a:t>screens/pages/windows/modes</a:t>
            </a:r>
          </a:p>
          <a:p>
            <a:pPr lvl="1"/>
            <a:r>
              <a:rPr lang="en-US" dirty="0" smtClean="0"/>
              <a:t>Must be done in one (1) week – no extensions!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Wireframe” Level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57400"/>
            <a:ext cx="11704320" cy="6274364"/>
          </a:xfrm>
        </p:spPr>
        <p:txBody>
          <a:bodyPr/>
          <a:lstStyle/>
          <a:p>
            <a:r>
              <a:rPr lang="en-US" dirty="0" smtClean="0"/>
              <a:t>Outlines </a:t>
            </a:r>
            <a:r>
              <a:rPr lang="en-US" dirty="0" smtClean="0"/>
              <a:t>of </a:t>
            </a:r>
            <a:r>
              <a:rPr lang="en-US" dirty="0" smtClean="0"/>
              <a:t>the buttons and controls</a:t>
            </a:r>
          </a:p>
          <a:p>
            <a:r>
              <a:rPr lang="en-US" dirty="0" smtClean="0"/>
              <a:t>No need for final graphics</a:t>
            </a:r>
          </a:p>
          <a:p>
            <a:r>
              <a:rPr lang="en-US" dirty="0" smtClean="0"/>
              <a:t>Our requirement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sufficient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functionality to</a:t>
            </a:r>
            <a:br>
              <a:rPr lang="en-US" dirty="0" smtClean="0"/>
            </a:br>
            <a:r>
              <a:rPr lang="en-US" dirty="0" smtClean="0"/>
              <a:t>support your tasks</a:t>
            </a:r>
          </a:p>
          <a:p>
            <a:r>
              <a:rPr lang="en-US" dirty="0" smtClean="0"/>
              <a:t>Labels </a:t>
            </a:r>
            <a:r>
              <a:rPr lang="en-US" dirty="0" smtClean="0"/>
              <a:t>should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real ones</a:t>
            </a:r>
          </a:p>
          <a:p>
            <a:pPr lvl="1"/>
            <a:r>
              <a:rPr lang="en-US" dirty="0" smtClean="0"/>
              <a:t>So can test </a:t>
            </a:r>
            <a:r>
              <a:rPr lang="en-US" dirty="0" smtClean="0"/>
              <a:t>that</a:t>
            </a:r>
            <a:br>
              <a:rPr lang="en-US" dirty="0" smtClean="0"/>
            </a:br>
            <a:r>
              <a:rPr lang="en-US" dirty="0" smtClean="0"/>
              <a:t>users understand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 smtClean="0"/>
              <a:t>they do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592" y="3733800"/>
            <a:ext cx="751220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4800"/>
            <a:ext cx="12354560" cy="1426351"/>
          </a:xfrm>
        </p:spPr>
        <p:txBody>
          <a:bodyPr/>
          <a:lstStyle/>
          <a:p>
            <a:r>
              <a:rPr lang="en-US" sz="5400" dirty="0" smtClean="0"/>
              <a:t>Or, Produce Final-Looking Graphics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" y="1752600"/>
            <a:ext cx="11704320" cy="6274364"/>
          </a:xfrm>
        </p:spPr>
        <p:txBody>
          <a:bodyPr/>
          <a:lstStyle/>
          <a:p>
            <a:r>
              <a:rPr lang="en-US" dirty="0" smtClean="0"/>
              <a:t>Alternatively, could use Photoshop, </a:t>
            </a:r>
            <a:r>
              <a:rPr lang="en-US" dirty="0" smtClean="0"/>
              <a:t>Illustrator, etc</a:t>
            </a:r>
            <a:r>
              <a:rPr lang="en-US" dirty="0" smtClean="0"/>
              <a:t>. and produce final graphics</a:t>
            </a:r>
          </a:p>
          <a:p>
            <a:pPr lvl="1"/>
            <a:r>
              <a:rPr lang="en-US" dirty="0" smtClean="0"/>
              <a:t>Designers want to show what real UI will look like</a:t>
            </a:r>
          </a:p>
          <a:p>
            <a:pPr lvl="1"/>
            <a:r>
              <a:rPr lang="en-US" dirty="0" smtClean="0"/>
              <a:t>Details of the “look”</a:t>
            </a:r>
          </a:p>
          <a:p>
            <a:r>
              <a:rPr lang="en-US" dirty="0" smtClean="0"/>
              <a:t>Web pages often use final graphics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hlinkClick r:id="rId2"/>
              </a:rPr>
              <a:t>Toffem</a:t>
            </a:r>
            <a:r>
              <a:rPr lang="en-US" dirty="0" smtClean="0">
                <a:hlinkClick r:id="rId2"/>
              </a:rPr>
              <a:t> Medicines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 smtClean="0"/>
              <a:t>“click-through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behaviors</a:t>
            </a:r>
            <a:endParaRPr lang="en-US" dirty="0" smtClean="0"/>
          </a:p>
          <a:p>
            <a:pPr lvl="1"/>
            <a:r>
              <a:rPr lang="en-US" dirty="0" smtClean="0"/>
              <a:t>Usually limited </a:t>
            </a:r>
            <a:r>
              <a:rPr lang="en-US" dirty="0" smtClean="0"/>
              <a:t>mostly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screen transitions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444" y="5410200"/>
            <a:ext cx="6669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1567160" cy="1842347"/>
          </a:xfrm>
        </p:spPr>
        <p:txBody>
          <a:bodyPr/>
          <a:lstStyle/>
          <a:p>
            <a:r>
              <a:rPr lang="en-US" dirty="0" smtClean="0"/>
              <a:t>Implementation </a:t>
            </a:r>
            <a:r>
              <a:rPr lang="en-US" dirty="0" smtClean="0"/>
              <a:t>Options for 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81200"/>
            <a:ext cx="12192000" cy="7162800"/>
          </a:xfrm>
        </p:spPr>
        <p:txBody>
          <a:bodyPr/>
          <a:lstStyle/>
          <a:p>
            <a:r>
              <a:rPr lang="en-US" dirty="0" smtClean="0"/>
              <a:t>Pretty much any way you want</a:t>
            </a:r>
          </a:p>
          <a:p>
            <a:pPr lvl="1"/>
            <a:r>
              <a:rPr lang="en-US" dirty="0" smtClean="0"/>
              <a:t>Must “work” – not just paintings</a:t>
            </a:r>
          </a:p>
          <a:p>
            <a:pPr lvl="1"/>
            <a:r>
              <a:rPr lang="en-US" dirty="0" smtClean="0"/>
              <a:t>Note: TAs and </a:t>
            </a:r>
            <a:r>
              <a:rPr lang="en-US" dirty="0" err="1" smtClean="0"/>
              <a:t>prof</a:t>
            </a:r>
            <a:r>
              <a:rPr lang="en-US" dirty="0" smtClean="0"/>
              <a:t>. </a:t>
            </a:r>
            <a:r>
              <a:rPr lang="en-US" dirty="0" smtClean="0"/>
              <a:t>will probably </a:t>
            </a:r>
            <a:r>
              <a:rPr lang="en-US" i="1" dirty="0" smtClean="0"/>
              <a:t>not</a:t>
            </a:r>
            <a:r>
              <a:rPr lang="en-US" dirty="0" smtClean="0"/>
              <a:t> be able to help you with your </a:t>
            </a:r>
            <a:r>
              <a:rPr lang="en-US" dirty="0" smtClean="0"/>
              <a:t>code</a:t>
            </a:r>
          </a:p>
          <a:p>
            <a:r>
              <a:rPr lang="en-US" sz="4000" dirty="0" smtClean="0"/>
              <a:t>We recommend you do </a:t>
            </a:r>
            <a:r>
              <a:rPr lang="en-US" sz="4000" i="1" u="sng" dirty="0" smtClean="0"/>
              <a:t>not</a:t>
            </a:r>
            <a:r>
              <a:rPr lang="en-US" sz="4000" dirty="0" smtClean="0"/>
              <a:t> use Java, C++, Objective C (</a:t>
            </a:r>
            <a:r>
              <a:rPr lang="en-US" sz="4000" dirty="0" err="1" smtClean="0"/>
              <a:t>iPhone</a:t>
            </a:r>
            <a:r>
              <a:rPr lang="en-US" sz="4000" dirty="0" smtClean="0"/>
              <a:t>) or other “professional” language</a:t>
            </a:r>
          </a:p>
          <a:p>
            <a:r>
              <a:rPr lang="en-US" sz="4000" dirty="0" smtClean="0"/>
              <a:t>Note: you must be able to create software that is </a:t>
            </a:r>
            <a:r>
              <a:rPr lang="en-US" sz="4000" i="1" dirty="0" smtClean="0"/>
              <a:t>easy </a:t>
            </a:r>
            <a:r>
              <a:rPr lang="en-US" sz="4000" dirty="0" smtClean="0"/>
              <a:t>for others to </a:t>
            </a:r>
            <a:r>
              <a:rPr lang="en-US" sz="4000" i="1" dirty="0" smtClean="0"/>
              <a:t>run</a:t>
            </a:r>
          </a:p>
          <a:p>
            <a:pPr lvl="1"/>
            <a:r>
              <a:rPr lang="en-US" sz="3600" dirty="0" smtClean="0"/>
              <a:t>Output a set of web pages, or a Windows .exe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45174"/>
            <a:ext cx="12354560" cy="6274364"/>
          </a:xfrm>
        </p:spPr>
        <p:txBody>
          <a:bodyPr/>
          <a:lstStyle/>
          <a:p>
            <a:r>
              <a:rPr lang="en-US" dirty="0" smtClean="0"/>
              <a:t>These are easiest to use:</a:t>
            </a:r>
          </a:p>
          <a:p>
            <a:pPr lvl="1"/>
            <a:r>
              <a:rPr lang="en-US" dirty="0" smtClean="0"/>
              <a:t>PowerPoint – Brad demo</a:t>
            </a:r>
          </a:p>
          <a:p>
            <a:pPr lvl="1"/>
            <a:r>
              <a:rPr lang="en-US" sz="4000" dirty="0" smtClean="0"/>
              <a:t>Mockingbird </a:t>
            </a:r>
            <a:r>
              <a:rPr lang="en-US" sz="4000" dirty="0" smtClean="0"/>
              <a:t>web app (</a:t>
            </a:r>
            <a:r>
              <a:rPr lang="en-US" sz="4000" u="sng" dirty="0" smtClean="0">
                <a:hlinkClick r:id="rId2"/>
              </a:rPr>
              <a:t>gomockingbird.com</a:t>
            </a:r>
            <a:r>
              <a:rPr lang="en-US" sz="4000" dirty="0" smtClean="0"/>
              <a:t>) – Noah demo</a:t>
            </a:r>
            <a:endParaRPr lang="en-US" sz="4000" dirty="0" smtClean="0"/>
          </a:p>
          <a:p>
            <a:pPr lvl="1"/>
            <a:r>
              <a:rPr lang="en-US" dirty="0" smtClean="0"/>
              <a:t>Html + </a:t>
            </a:r>
            <a:r>
              <a:rPr lang="en-US" dirty="0" err="1" smtClean="0"/>
              <a:t>Imagemaps</a:t>
            </a:r>
            <a:endParaRPr lang="en-US" dirty="0" smtClean="0"/>
          </a:p>
          <a:p>
            <a:pPr lvl="2"/>
            <a:r>
              <a:rPr lang="en-US" dirty="0" smtClean="0"/>
              <a:t>Using editor like Dreamweaver – Jane demo</a:t>
            </a:r>
          </a:p>
          <a:p>
            <a:pPr lvl="2"/>
            <a:r>
              <a:rPr lang="en-US" dirty="0" smtClean="0"/>
              <a:t>Dreamweaver has a </a:t>
            </a:r>
            <a:r>
              <a:rPr lang="en-US" dirty="0" smtClean="0">
                <a:hlinkClick r:id="rId3"/>
              </a:rPr>
              <a:t>free 30-day trial</a:t>
            </a:r>
            <a:endParaRPr lang="en-US" dirty="0" smtClean="0"/>
          </a:p>
          <a:p>
            <a:pPr lvl="1"/>
            <a:r>
              <a:rPr lang="en-US" dirty="0" smtClean="0"/>
              <a:t>Html + </a:t>
            </a:r>
            <a:r>
              <a:rPr lang="en-US" dirty="0" err="1" smtClean="0"/>
              <a:t>Javascript</a:t>
            </a:r>
            <a:r>
              <a:rPr lang="en-US" dirty="0" smtClean="0"/>
              <a:t> (more programming)</a:t>
            </a:r>
          </a:p>
          <a:p>
            <a:pPr lvl="1"/>
            <a:r>
              <a:rPr lang="en-US" sz="3800" dirty="0" err="1" smtClean="0">
                <a:hlinkClick r:id="rId4"/>
              </a:rPr>
              <a:t>Balsamiq</a:t>
            </a:r>
            <a:r>
              <a:rPr lang="en-US" sz="3800" dirty="0" smtClean="0">
                <a:hlinkClick r:id="rId4"/>
              </a:rPr>
              <a:t> Mockups </a:t>
            </a:r>
            <a:r>
              <a:rPr lang="en-US" sz="3800" dirty="0" smtClean="0"/>
              <a:t>– Kevin demo</a:t>
            </a:r>
            <a:endParaRPr lang="en-US" dirty="0" smtClean="0"/>
          </a:p>
          <a:p>
            <a:pPr lvl="1"/>
            <a:r>
              <a:rPr lang="en-US" dirty="0" smtClean="0"/>
              <a:t>Adobe Flash – </a:t>
            </a:r>
            <a:r>
              <a:rPr lang="en-US" dirty="0" smtClean="0">
                <a:hlinkClick r:id="rId5"/>
              </a:rPr>
              <a:t>free trial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426351"/>
          </a:xfrm>
        </p:spPr>
        <p:txBody>
          <a:bodyPr/>
          <a:lstStyle/>
          <a:p>
            <a:r>
              <a:rPr lang="en-US" dirty="0" smtClean="0"/>
              <a:t>Many other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600200"/>
            <a:ext cx="11719560" cy="7086600"/>
          </a:xfrm>
        </p:spPr>
        <p:txBody>
          <a:bodyPr/>
          <a:lstStyle/>
          <a:p>
            <a:pPr lvl="1" rtl="0" eaLnBrk="1" fontAlgn="base" hangingPunct="1"/>
            <a:r>
              <a:rPr lang="en-US" sz="3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Axure</a:t>
            </a: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popular commercial tool</a:t>
            </a:r>
          </a:p>
          <a:p>
            <a:pPr lvl="2"/>
            <a:r>
              <a:rPr lang="en-US" sz="3400" dirty="0" smtClean="0">
                <a:ea typeface="+mn-ea"/>
                <a:cs typeface="+mn-cs"/>
                <a:hlinkClick r:id="rId2"/>
              </a:rPr>
              <a:t>www.axure.com</a:t>
            </a:r>
            <a:endParaRPr lang="en-US" sz="3400" dirty="0" smtClean="0">
              <a:ea typeface="+mn-ea"/>
              <a:cs typeface="+mn-cs"/>
            </a:endParaRPr>
          </a:p>
          <a:p>
            <a:pPr lvl="1"/>
            <a:r>
              <a:rPr lang="en-US" sz="4000" dirty="0" err="1" smtClean="0">
                <a:hlinkClick r:id="rId3"/>
              </a:rPr>
              <a:t>OmniGraffle</a:t>
            </a:r>
            <a:r>
              <a:rPr lang="en-US" sz="4000" dirty="0" smtClean="0">
                <a:hlinkClick r:id="rId3"/>
              </a:rPr>
              <a:t> </a:t>
            </a:r>
            <a:r>
              <a:rPr lang="en-US" sz="4000" dirty="0" smtClean="0"/>
              <a:t>(Macintosh only)</a:t>
            </a:r>
            <a:endParaRPr lang="en-US" sz="3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1" fontAlgn="base" hangingPunct="1"/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 for </a:t>
            </a:r>
            <a:r>
              <a:rPr lang="en-US" sz="3800" dirty="0" smtClean="0">
                <a:ea typeface="+mn-ea"/>
                <a:cs typeface="+mn-cs"/>
              </a:rPr>
              <a:t>wireframes</a:t>
            </a:r>
          </a:p>
          <a:p>
            <a:pPr lvl="1" rtl="0" eaLnBrk="1" fontAlgn="base" hangingPunct="1"/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Adobe Fireworks</a:t>
            </a:r>
          </a:p>
          <a:p>
            <a:pPr lvl="1" rtl="0" eaLnBrk="1" fontAlgn="base" hangingPunct="1"/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Expression Blend / </a:t>
            </a:r>
            <a:r>
              <a:rPr lang="en-US" sz="3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Sketchflow</a:t>
            </a:r>
            <a:endParaRPr lang="en-US" sz="3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en-US" sz="3400" dirty="0" smtClean="0">
                <a:ea typeface="+mn-ea"/>
                <a:cs typeface="+mn-cs"/>
              </a:rPr>
              <a:t>Free for students from </a:t>
            </a:r>
            <a:r>
              <a:rPr lang="en-US" sz="3400" dirty="0" smtClean="0">
                <a:ea typeface="+mn-ea"/>
                <a:cs typeface="+mn-cs"/>
                <a:hlinkClick r:id="rId4"/>
              </a:rPr>
              <a:t>www.dreamspark.com</a:t>
            </a:r>
            <a:endParaRPr lang="en-US" sz="3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84376" marR="0" lvl="1" indent="-494446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3600" dirty="0" smtClean="0"/>
              <a:t>Microsoft Visual Basic</a:t>
            </a:r>
          </a:p>
          <a:p>
            <a:pPr lvl="1"/>
            <a:r>
              <a:rPr lang="en-US" sz="3600" dirty="0" smtClean="0"/>
              <a:t>Processing </a:t>
            </a:r>
            <a:r>
              <a:rPr lang="en-US" sz="3600" dirty="0" smtClean="0"/>
              <a:t>(</a:t>
            </a:r>
            <a:r>
              <a:rPr lang="en-US" sz="3600" dirty="0" smtClean="0">
                <a:hlinkClick r:id="rId5"/>
              </a:rPr>
              <a:t>www.processing.org</a:t>
            </a:r>
            <a:r>
              <a:rPr lang="en-US" sz="3600" dirty="0" smtClean="0"/>
              <a:t>)</a:t>
            </a:r>
          </a:p>
          <a:p>
            <a:pPr lvl="1"/>
            <a:r>
              <a:rPr lang="en-US" sz="3600" dirty="0" smtClean="0"/>
              <a:t>Python, </a:t>
            </a:r>
            <a:r>
              <a:rPr lang="en-US" sz="3600" dirty="0" err="1" smtClean="0"/>
              <a:t>tcl</a:t>
            </a:r>
            <a:r>
              <a:rPr lang="en-US" sz="3600" dirty="0" smtClean="0"/>
              <a:t>/</a:t>
            </a:r>
            <a:r>
              <a:rPr lang="en-US" sz="3600" dirty="0" err="1" smtClean="0"/>
              <a:t>tk</a:t>
            </a:r>
            <a:r>
              <a:rPr lang="en-US" sz="3600" dirty="0" smtClean="0"/>
              <a:t>, … or other desktop </a:t>
            </a:r>
            <a:r>
              <a:rPr lang="en-US" sz="3600" dirty="0" smtClean="0"/>
              <a:t>programming tool</a:t>
            </a:r>
            <a:endParaRPr lang="en-US" sz="3600" dirty="0" smtClean="0"/>
          </a:p>
          <a:p>
            <a:pPr lvl="1"/>
            <a:r>
              <a:rPr lang="en-US" sz="3600" dirty="0" smtClean="0"/>
              <a:t>Ruby on Rails, or any other web scripting </a:t>
            </a:r>
            <a:r>
              <a:rPr lang="en-US" sz="3600" dirty="0" smtClean="0"/>
              <a:t>system</a:t>
            </a:r>
          </a:p>
          <a:p>
            <a:pPr lvl="1"/>
            <a:r>
              <a:rPr lang="en-US" sz="3600" dirty="0" smtClean="0">
                <a:hlinkClick r:id="rId6"/>
              </a:rPr>
              <a:t>http://mockupscreens.com/</a:t>
            </a:r>
            <a:r>
              <a:rPr lang="en-US" sz="3600" dirty="0" smtClean="0"/>
              <a:t>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Lists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pPr lvl="1"/>
            <a:r>
              <a:rPr lang="en-US" sz="2800" dirty="0" smtClean="0">
                <a:hlinkClick r:id="rId2"/>
              </a:rPr>
              <a:t>http://mashable.com/2010/07/15/wireframing-tools/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3"/>
              </a:rPr>
              <a:t>http://www.uxbooth.com/blog/15-desktop-online-wireframing-tools/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4"/>
              </a:rPr>
              <a:t>http://www.tripwiremagazine.com/2010/04/15-best-wireframing-tools-for-designers.html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5"/>
              </a:rPr>
              <a:t>http://www.uie.com/articles/prototyping_tools/?</a:t>
            </a:r>
            <a:r>
              <a:rPr lang="en-US" sz="2800" dirty="0" smtClean="0">
                <a:hlinkClick r:id="rId5"/>
              </a:rPr>
              <a:t>link=tips100318_6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>
                <a:hlinkClick r:id="rId6"/>
              </a:rPr>
              <a:t>http://</a:t>
            </a:r>
            <a:r>
              <a:rPr lang="en-US" sz="2800" dirty="0" smtClean="0">
                <a:hlinkClick r:id="rId6"/>
              </a:rPr>
              <a:t>c2.com/cgi/wiki?GuiPrototypingTools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People</a:t>
            </a:r>
            <a:br>
              <a:rPr lang="en-US" dirty="0" smtClean="0"/>
            </a:br>
            <a:r>
              <a:rPr lang="en-US" dirty="0" smtClean="0"/>
              <a:t>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33600"/>
            <a:ext cx="7010400" cy="6274364"/>
          </a:xfrm>
        </p:spPr>
        <p:txBody>
          <a:bodyPr/>
          <a:lstStyle/>
          <a:p>
            <a:pPr marL="487672" lvl="1" indent="-487672">
              <a:buClr>
                <a:schemeClr val="tx2"/>
              </a:buClr>
            </a:pPr>
            <a:r>
              <a:rPr lang="en-US" sz="2800" dirty="0" smtClean="0">
                <a:hlinkClick r:id="rId2"/>
              </a:rPr>
              <a:t>http://www.uie.com/articles/prototyping_tools/?link=tips100318_6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907612" lvl="2" indent="-487672">
              <a:buClr>
                <a:schemeClr val="tx2"/>
              </a:buClr>
            </a:pPr>
            <a:r>
              <a:rPr lang="en-US" sz="2400" dirty="0" smtClean="0"/>
              <a:t>Mar 18, </a:t>
            </a:r>
            <a:r>
              <a:rPr lang="en-US" sz="2400" dirty="0" smtClean="0"/>
              <a:t>2010	</a:t>
            </a:r>
          </a:p>
          <a:p>
            <a:pPr marL="487672" lvl="1" indent="-487672">
              <a:buClr>
                <a:schemeClr val="tx2"/>
              </a:buClr>
            </a:pPr>
            <a:r>
              <a:rPr lang="en-US" sz="2800" dirty="0" smtClean="0"/>
              <a:t>My survey results are similar (2007)</a:t>
            </a: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131945"/>
            <a:ext cx="5969000" cy="84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724" t="2600" r="3703" b="4214"/>
          <a:stretch>
            <a:fillRect/>
          </a:stretch>
        </p:blipFill>
        <p:spPr bwMode="auto">
          <a:xfrm>
            <a:off x="0" y="4190999"/>
            <a:ext cx="6152602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lecture01.whyhard</Template>
  <TotalTime>3098</TotalTime>
  <Pages>0</Pages>
  <Words>615</Words>
  <Characters>0</Characters>
  <Application>Microsoft Office PowerPoint</Application>
  <PresentationFormat>Custom</PresentationFormat>
  <Lines>0</Lines>
  <Paragraphs>116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lecture template_polo</vt:lpstr>
      <vt:lpstr>Lecture 7:  Implementing a Prototype: Overview of Using PowerPoint, Flash Catalyst, html, Microsoft Sketchflow/Expression Blend, etc.</vt:lpstr>
      <vt:lpstr>Implementing your Prototype</vt:lpstr>
      <vt:lpstr>“Wireframe” Level Prototype</vt:lpstr>
      <vt:lpstr>Or, Produce Final-Looking Graphics</vt:lpstr>
      <vt:lpstr>Implementation Options for HW4</vt:lpstr>
      <vt:lpstr>Recommended Options</vt:lpstr>
      <vt:lpstr>Many other choices</vt:lpstr>
      <vt:lpstr>Lots of Lists of Tools</vt:lpstr>
      <vt:lpstr>What Are People Using?</vt:lpstr>
      <vt:lpstr>Using PowerPoint to Prototype</vt:lpstr>
      <vt:lpstr>PowerPoint examples</vt:lpstr>
      <vt:lpstr>Html editing</vt:lpstr>
      <vt:lpstr>Example: Movie Kiosk</vt:lpstr>
      <vt:lpstr>Adobe Flash</vt:lpstr>
      <vt:lpstr>Adobe Flash Catalyst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has used VB.NET?</dc:title>
  <dc:creator>dblais</dc:creator>
  <cp:lastModifiedBy>Brad Myers</cp:lastModifiedBy>
  <cp:revision>113</cp:revision>
  <dcterms:modified xsi:type="dcterms:W3CDTF">2010-11-10T03:27:06Z</dcterms:modified>
</cp:coreProperties>
</file>