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40"/>
  </p:notesMasterIdLst>
  <p:sldIdLst>
    <p:sldId id="256" r:id="rId2"/>
    <p:sldId id="306" r:id="rId3"/>
    <p:sldId id="257" r:id="rId4"/>
    <p:sldId id="258" r:id="rId5"/>
    <p:sldId id="259" r:id="rId6"/>
    <p:sldId id="307" r:id="rId7"/>
    <p:sldId id="260" r:id="rId8"/>
    <p:sldId id="284" r:id="rId9"/>
    <p:sldId id="261" r:id="rId10"/>
    <p:sldId id="280" r:id="rId11"/>
    <p:sldId id="282" r:id="rId12"/>
    <p:sldId id="277" r:id="rId13"/>
    <p:sldId id="296" r:id="rId14"/>
    <p:sldId id="298" r:id="rId15"/>
    <p:sldId id="262" r:id="rId16"/>
    <p:sldId id="263" r:id="rId17"/>
    <p:sldId id="265" r:id="rId18"/>
    <p:sldId id="292" r:id="rId19"/>
    <p:sldId id="266" r:id="rId20"/>
    <p:sldId id="267" r:id="rId21"/>
    <p:sldId id="293" r:id="rId22"/>
    <p:sldId id="268" r:id="rId23"/>
    <p:sldId id="270" r:id="rId24"/>
    <p:sldId id="264" r:id="rId25"/>
    <p:sldId id="271" r:id="rId26"/>
    <p:sldId id="272" r:id="rId27"/>
    <p:sldId id="273" r:id="rId28"/>
    <p:sldId id="274" r:id="rId29"/>
    <p:sldId id="275" r:id="rId30"/>
    <p:sldId id="286" r:id="rId31"/>
    <p:sldId id="276" r:id="rId32"/>
    <p:sldId id="299" r:id="rId33"/>
    <p:sldId id="300" r:id="rId34"/>
    <p:sldId id="303" r:id="rId35"/>
    <p:sldId id="304" r:id="rId36"/>
    <p:sldId id="305" r:id="rId37"/>
    <p:sldId id="301" r:id="rId38"/>
    <p:sldId id="302"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0000"/>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98" autoAdjust="0"/>
    <p:restoredTop sz="90164" autoAdjust="0"/>
  </p:normalViewPr>
  <p:slideViewPr>
    <p:cSldViewPr>
      <p:cViewPr varScale="1">
        <p:scale>
          <a:sx n="91" d="100"/>
          <a:sy n="91" d="100"/>
        </p:scale>
        <p:origin x="-342" y="-10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Lst>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13" Type="http://schemas.openxmlformats.org/officeDocument/2006/relationships/slide" Target="slides/slide15.xml"/><Relationship Id="rId18" Type="http://schemas.openxmlformats.org/officeDocument/2006/relationships/slide" Target="slides/slide21.xml"/><Relationship Id="rId26" Type="http://schemas.openxmlformats.org/officeDocument/2006/relationships/slide" Target="slides/slide29.xml"/><Relationship Id="rId3" Type="http://schemas.openxmlformats.org/officeDocument/2006/relationships/slide" Target="slides/slide4.xml"/><Relationship Id="rId21" Type="http://schemas.openxmlformats.org/officeDocument/2006/relationships/slide" Target="slides/slide24.xml"/><Relationship Id="rId7" Type="http://schemas.openxmlformats.org/officeDocument/2006/relationships/slide" Target="slides/slide9.xml"/><Relationship Id="rId12" Type="http://schemas.openxmlformats.org/officeDocument/2006/relationships/slide" Target="slides/slide14.xml"/><Relationship Id="rId17" Type="http://schemas.openxmlformats.org/officeDocument/2006/relationships/slide" Target="slides/slide20.xml"/><Relationship Id="rId25" Type="http://schemas.openxmlformats.org/officeDocument/2006/relationships/slide" Target="slides/slide28.xml"/><Relationship Id="rId2" Type="http://schemas.openxmlformats.org/officeDocument/2006/relationships/slide" Target="slides/slide3.xml"/><Relationship Id="rId16" Type="http://schemas.openxmlformats.org/officeDocument/2006/relationships/slide" Target="slides/slide19.xml"/><Relationship Id="rId20" Type="http://schemas.openxmlformats.org/officeDocument/2006/relationships/slide" Target="slides/slide23.xml"/><Relationship Id="rId1" Type="http://schemas.openxmlformats.org/officeDocument/2006/relationships/slide" Target="slides/slide1.xml"/><Relationship Id="rId6" Type="http://schemas.openxmlformats.org/officeDocument/2006/relationships/slide" Target="slides/slide8.xml"/><Relationship Id="rId11" Type="http://schemas.openxmlformats.org/officeDocument/2006/relationships/slide" Target="slides/slide13.xml"/><Relationship Id="rId24" Type="http://schemas.openxmlformats.org/officeDocument/2006/relationships/slide" Target="slides/slide27.xml"/><Relationship Id="rId5" Type="http://schemas.openxmlformats.org/officeDocument/2006/relationships/slide" Target="slides/slide7.xml"/><Relationship Id="rId15" Type="http://schemas.openxmlformats.org/officeDocument/2006/relationships/slide" Target="slides/slide17.xml"/><Relationship Id="rId23" Type="http://schemas.openxmlformats.org/officeDocument/2006/relationships/slide" Target="slides/slide26.xml"/><Relationship Id="rId28" Type="http://schemas.openxmlformats.org/officeDocument/2006/relationships/slide" Target="slides/slide31.xml"/><Relationship Id="rId10" Type="http://schemas.openxmlformats.org/officeDocument/2006/relationships/slide" Target="slides/slide12.xml"/><Relationship Id="rId19" Type="http://schemas.openxmlformats.org/officeDocument/2006/relationships/slide" Target="slides/slide22.xml"/><Relationship Id="rId4" Type="http://schemas.openxmlformats.org/officeDocument/2006/relationships/slide" Target="slides/slide5.xml"/><Relationship Id="rId9" Type="http://schemas.openxmlformats.org/officeDocument/2006/relationships/slide" Target="slides/slide11.xml"/><Relationship Id="rId14" Type="http://schemas.openxmlformats.org/officeDocument/2006/relationships/slide" Target="slides/slide16.xml"/><Relationship Id="rId22" Type="http://schemas.openxmlformats.org/officeDocument/2006/relationships/slide" Target="slides/slide25.xml"/><Relationship Id="rId27" Type="http://schemas.openxmlformats.org/officeDocument/2006/relationships/slide" Target="slides/slide30.xml"/></Relationships>
</file>

<file path=ppt/charts/_rels/chart1.xml.rels><?xml version="1.0" encoding="UTF-8" standalone="yes"?>
<Relationships xmlns="http://schemas.openxmlformats.org/package/2006/relationships"><Relationship Id="rId1" Type="http://schemas.openxmlformats.org/officeDocument/2006/relationships/oleObject" Target="file:///C:\Users\bam\AppData\Local\Microsoft\Windows\Temporary%20Internet%20Files\Content.Outlook\YM0G1HJJ\grades%202010-%20hw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barChart>
        <c:barDir val="col"/>
        <c:grouping val="clustered"/>
        <c:ser>
          <c:idx val="0"/>
          <c:order val="0"/>
          <c:dPt>
            <c:idx val="66"/>
            <c:spPr>
              <a:solidFill>
                <a:schemeClr val="tx1"/>
              </a:solidFill>
            </c:spPr>
          </c:dPt>
          <c:val>
            <c:numRef>
              <c:f>'Distribution Charts'!$C$26:$C$94</c:f>
              <c:numCache>
                <c:formatCode>General</c:formatCode>
                <c:ptCount val="69"/>
                <c:pt idx="0">
                  <c:v>103</c:v>
                </c:pt>
                <c:pt idx="1">
                  <c:v>101</c:v>
                </c:pt>
                <c:pt idx="2">
                  <c:v>100</c:v>
                </c:pt>
                <c:pt idx="3">
                  <c:v>98</c:v>
                </c:pt>
                <c:pt idx="4">
                  <c:v>98</c:v>
                </c:pt>
                <c:pt idx="5">
                  <c:v>98</c:v>
                </c:pt>
                <c:pt idx="6">
                  <c:v>98</c:v>
                </c:pt>
                <c:pt idx="7">
                  <c:v>98</c:v>
                </c:pt>
                <c:pt idx="8">
                  <c:v>98</c:v>
                </c:pt>
                <c:pt idx="9">
                  <c:v>98</c:v>
                </c:pt>
                <c:pt idx="10">
                  <c:v>98</c:v>
                </c:pt>
                <c:pt idx="11">
                  <c:v>98</c:v>
                </c:pt>
                <c:pt idx="12">
                  <c:v>98</c:v>
                </c:pt>
                <c:pt idx="13">
                  <c:v>98</c:v>
                </c:pt>
                <c:pt idx="14">
                  <c:v>97</c:v>
                </c:pt>
                <c:pt idx="15">
                  <c:v>97</c:v>
                </c:pt>
                <c:pt idx="16">
                  <c:v>97</c:v>
                </c:pt>
                <c:pt idx="17">
                  <c:v>97</c:v>
                </c:pt>
                <c:pt idx="18">
                  <c:v>97</c:v>
                </c:pt>
                <c:pt idx="19">
                  <c:v>97</c:v>
                </c:pt>
                <c:pt idx="20">
                  <c:v>97</c:v>
                </c:pt>
                <c:pt idx="21">
                  <c:v>97</c:v>
                </c:pt>
                <c:pt idx="22">
                  <c:v>97</c:v>
                </c:pt>
                <c:pt idx="23">
                  <c:v>97</c:v>
                </c:pt>
                <c:pt idx="24">
                  <c:v>97</c:v>
                </c:pt>
                <c:pt idx="25">
                  <c:v>96</c:v>
                </c:pt>
                <c:pt idx="26">
                  <c:v>96</c:v>
                </c:pt>
                <c:pt idx="27">
                  <c:v>96</c:v>
                </c:pt>
                <c:pt idx="28">
                  <c:v>96</c:v>
                </c:pt>
                <c:pt idx="29">
                  <c:v>96</c:v>
                </c:pt>
                <c:pt idx="30">
                  <c:v>96</c:v>
                </c:pt>
                <c:pt idx="31">
                  <c:v>95</c:v>
                </c:pt>
                <c:pt idx="32">
                  <c:v>95</c:v>
                </c:pt>
                <c:pt idx="33">
                  <c:v>95</c:v>
                </c:pt>
                <c:pt idx="34">
                  <c:v>94</c:v>
                </c:pt>
                <c:pt idx="35">
                  <c:v>93</c:v>
                </c:pt>
                <c:pt idx="36">
                  <c:v>93</c:v>
                </c:pt>
                <c:pt idx="37">
                  <c:v>93</c:v>
                </c:pt>
                <c:pt idx="38">
                  <c:v>92</c:v>
                </c:pt>
                <c:pt idx="39">
                  <c:v>92</c:v>
                </c:pt>
                <c:pt idx="40">
                  <c:v>92</c:v>
                </c:pt>
                <c:pt idx="41">
                  <c:v>92</c:v>
                </c:pt>
                <c:pt idx="42">
                  <c:v>92</c:v>
                </c:pt>
                <c:pt idx="43">
                  <c:v>92</c:v>
                </c:pt>
                <c:pt idx="44">
                  <c:v>91</c:v>
                </c:pt>
                <c:pt idx="45">
                  <c:v>91</c:v>
                </c:pt>
                <c:pt idx="46">
                  <c:v>91</c:v>
                </c:pt>
                <c:pt idx="47">
                  <c:v>91</c:v>
                </c:pt>
                <c:pt idx="48">
                  <c:v>90</c:v>
                </c:pt>
                <c:pt idx="49">
                  <c:v>90</c:v>
                </c:pt>
                <c:pt idx="50">
                  <c:v>89</c:v>
                </c:pt>
                <c:pt idx="51">
                  <c:v>89</c:v>
                </c:pt>
                <c:pt idx="52">
                  <c:v>88</c:v>
                </c:pt>
                <c:pt idx="53">
                  <c:v>88</c:v>
                </c:pt>
                <c:pt idx="54">
                  <c:v>87</c:v>
                </c:pt>
                <c:pt idx="55">
                  <c:v>86</c:v>
                </c:pt>
                <c:pt idx="56">
                  <c:v>86</c:v>
                </c:pt>
                <c:pt idx="57">
                  <c:v>85</c:v>
                </c:pt>
                <c:pt idx="58">
                  <c:v>83</c:v>
                </c:pt>
                <c:pt idx="59">
                  <c:v>82</c:v>
                </c:pt>
                <c:pt idx="60">
                  <c:v>77</c:v>
                </c:pt>
                <c:pt idx="61">
                  <c:v>77</c:v>
                </c:pt>
                <c:pt idx="62">
                  <c:v>76</c:v>
                </c:pt>
                <c:pt idx="63">
                  <c:v>74</c:v>
                </c:pt>
                <c:pt idx="64">
                  <c:v>72</c:v>
                </c:pt>
                <c:pt idx="65">
                  <c:v>63</c:v>
                </c:pt>
                <c:pt idx="66">
                  <c:v>92.13636363636364</c:v>
                </c:pt>
              </c:numCache>
            </c:numRef>
          </c:val>
        </c:ser>
        <c:gapWidth val="57"/>
        <c:axId val="50336512"/>
        <c:axId val="50353280"/>
      </c:barChart>
      <c:catAx>
        <c:axId val="50336512"/>
        <c:scaling>
          <c:orientation val="minMax"/>
        </c:scaling>
        <c:delete val="1"/>
        <c:axPos val="b"/>
        <c:tickLblPos val="none"/>
        <c:crossAx val="50353280"/>
        <c:crosses val="autoZero"/>
        <c:auto val="1"/>
        <c:lblAlgn val="ctr"/>
        <c:lblOffset val="100"/>
      </c:catAx>
      <c:valAx>
        <c:axId val="50353280"/>
        <c:scaling>
          <c:orientation val="minMax"/>
          <c:max val="105"/>
        </c:scaling>
        <c:axPos val="l"/>
        <c:majorGridlines/>
        <c:numFmt formatCode="General" sourceLinked="1"/>
        <c:tickLblPos val="nextTo"/>
        <c:crossAx val="50336512"/>
        <c:crosses val="autoZero"/>
        <c:crossBetween val="between"/>
        <c:majorUnit val="5"/>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ahoma" pitchFamily="34" charset="0"/>
              </a:defRPr>
            </a:lvl1pPr>
          </a:lstStyle>
          <a:p>
            <a:pPr>
              <a:defRPr/>
            </a:pPr>
            <a:endParaRPr lang="en-US"/>
          </a:p>
        </p:txBody>
      </p:sp>
      <p:sp>
        <p:nvSpPr>
          <p:cNvPr id="1126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ahoma" pitchFamily="34" charset="0"/>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ahoma" pitchFamily="34" charset="0"/>
              </a:defRPr>
            </a:lvl1pPr>
          </a:lstStyle>
          <a:p>
            <a:pPr>
              <a:defRPr/>
            </a:pPr>
            <a:endParaRPr lang="en-US"/>
          </a:p>
        </p:txBody>
      </p:sp>
      <p:sp>
        <p:nvSpPr>
          <p:cNvPr id="1126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ahoma" pitchFamily="34" charset="0"/>
              </a:defRPr>
            </a:lvl1pPr>
          </a:lstStyle>
          <a:p>
            <a:pPr>
              <a:defRPr/>
            </a:pPr>
            <a:fld id="{1FF268A6-2714-4885-BF1E-95A52AD593A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684696AB-6316-4947-BDB0-9FF1FC0AF803}" type="slidenum">
              <a:rPr lang="en-US"/>
              <a:pPr/>
              <a:t>1</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9881E2A1-13F1-4D4C-A2A4-207BDCB9ECAE}" type="slidenum">
              <a:rPr lang="en-US"/>
              <a:pPr/>
              <a:t>11</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1B262223-9AF0-44C5-ABCD-8CCE7A414EA3}" type="slidenum">
              <a:rPr lang="en-US"/>
              <a:pPr/>
              <a:t>12</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C816758-A81E-4512-956A-04B318DFCE14}" type="slidenum">
              <a:rPr lang="en-US"/>
              <a:pPr/>
              <a:t>13</a:t>
            </a:fld>
            <a:endParaRPr lang="en-US"/>
          </a:p>
        </p:txBody>
      </p:sp>
      <p:sp>
        <p:nvSpPr>
          <p:cNvPr id="49155" name="Rectangle 2"/>
          <p:cNvSpPr>
            <a:spLocks noGrp="1" noRot="1" noChangeAspect="1" noChangeArrowheads="1" noTextEdit="1"/>
          </p:cNvSpPr>
          <p:nvPr>
            <p:ph type="sldImg"/>
          </p:nvPr>
        </p:nvSpPr>
        <p:spPr>
          <a:xfrm>
            <a:off x="1144588" y="685800"/>
            <a:ext cx="4572000" cy="3429000"/>
          </a:xfrm>
          <a:ln/>
        </p:spPr>
      </p:sp>
      <p:sp>
        <p:nvSpPr>
          <p:cNvPr id="4915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8E48DA00-A72E-4F7D-A057-28DF4A5EC7F4}" type="slidenum">
              <a:rPr lang="en-US"/>
              <a:pPr/>
              <a:t>14</a:t>
            </a:fld>
            <a:endParaRPr lang="en-US"/>
          </a:p>
        </p:txBody>
      </p:sp>
      <p:sp>
        <p:nvSpPr>
          <p:cNvPr id="50179" name="Rectangle 2"/>
          <p:cNvSpPr>
            <a:spLocks noGrp="1" noRot="1" noChangeAspect="1" noChangeArrowheads="1" noTextEdit="1"/>
          </p:cNvSpPr>
          <p:nvPr>
            <p:ph type="sldImg"/>
          </p:nvPr>
        </p:nvSpPr>
        <p:spPr>
          <a:xfrm>
            <a:off x="1144588" y="685800"/>
            <a:ext cx="4572000" cy="3429000"/>
          </a:xfrm>
          <a:ln/>
        </p:spPr>
      </p:sp>
      <p:sp>
        <p:nvSpPr>
          <p:cNvPr id="501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3AA97601-DB5C-4373-A7DF-A25CA45EA9AA}" type="slidenum">
              <a:rPr lang="en-US"/>
              <a:pPr/>
              <a:t>15</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94E9961C-9DF1-41CD-9DFC-6DED362EE20C}" type="slidenum">
              <a:rPr lang="en-US"/>
              <a:pPr/>
              <a:t>16</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C268310-7543-4761-84DB-6BA98A4C01AE}" type="slidenum">
              <a:rPr lang="en-US"/>
              <a:pPr/>
              <a:t>17</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AA83B9C-219A-465A-B986-7F8A1F930455}" type="slidenum">
              <a:rPr lang="en-US"/>
              <a:pPr/>
              <a:t>18</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C4BA066B-9A1B-4CA9-8DEC-57C0ABEEAD7C}" type="slidenum">
              <a:rPr lang="en-US"/>
              <a:pPr/>
              <a:t>19</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F837EEF2-A811-4AE7-95CD-964503801A40}" type="slidenum">
              <a:rPr lang="en-US"/>
              <a:pPr/>
              <a:t>20</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1FF268A6-2714-4885-BF1E-95A52AD593A8}"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3F315826-A961-4608-9823-6E6FA525C0C3}" type="slidenum">
              <a:rPr lang="en-US"/>
              <a:pPr/>
              <a:t>21</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01FEA87B-F22B-4D67-9A5D-958E2EA3C3FD}" type="slidenum">
              <a:rPr lang="en-US"/>
              <a:pPr/>
              <a:t>22</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2D29E09B-A075-423A-9145-DD866D0CB625}" type="slidenum">
              <a:rPr lang="en-US"/>
              <a:pPr/>
              <a:t>23</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6F4C7A88-B883-48B4-A063-DE7086717D98}" type="slidenum">
              <a:rPr lang="en-US"/>
              <a:pPr/>
              <a:t>24</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C68CD462-3FD5-4B19-98E1-84058FD447AB}" type="slidenum">
              <a:rPr lang="en-US"/>
              <a:pPr/>
              <a:t>25</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975E4830-33F3-4EDB-832B-DC8B50D70660}" type="slidenum">
              <a:rPr lang="en-US"/>
              <a:pPr/>
              <a:t>26</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0B1AE4D4-2DC2-48F6-AA3E-249780337390}" type="slidenum">
              <a:rPr lang="en-US"/>
              <a:pPr/>
              <a:t>27</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6607BF8B-610D-4B55-A2F8-2C9CB7B796A8}" type="slidenum">
              <a:rPr lang="en-US"/>
              <a:pPr/>
              <a:t>28</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r>
              <a:rPr lang="en-US" smtClean="0"/>
              <a:t>**** STOPPED HERE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363C1F58-0E46-491F-BF44-941C1F7F8845}" type="slidenum">
              <a:rPr lang="en-US"/>
              <a:pPr/>
              <a:t>29</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B35A7F95-54D6-4896-A237-D51BD1F2CCC7}" type="slidenum">
              <a:rPr lang="en-US"/>
              <a:pPr/>
              <a:t>30</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FF5B4E6-6A37-466E-B8B0-A8BE562E4920}" type="slidenum">
              <a:rPr lang="en-US"/>
              <a:pPr/>
              <a:t>3</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F1AF0DD5-1D82-40E0-BC0B-305D244BECA3}" type="slidenum">
              <a:rPr lang="en-US"/>
              <a:pPr/>
              <a:t>31</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D968EBA3-3960-40AB-95A6-D9F799760B9F}" type="slidenum">
              <a:rPr lang="en-US"/>
              <a:pPr/>
              <a:t>4</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78BBD650-115E-42A5-BDF3-F4D6692E338E}" type="slidenum">
              <a:rPr lang="en-US"/>
              <a:pPr/>
              <a:t>5</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D845CD64-2C6F-47CB-9E8E-9698DE29FBC5}" type="slidenum">
              <a:rPr lang="en-US"/>
              <a:pPr/>
              <a:t>7</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296C1756-47D1-42CA-9BB6-84BAAFADB34D}" type="slidenum">
              <a:rPr lang="en-US"/>
              <a:pPr/>
              <a:t>8</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5089D32-C170-48D0-8A57-8776E9426F8C}" type="slidenum">
              <a:rPr lang="en-US"/>
              <a:pPr/>
              <a:t>9</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E8AC642C-8468-4CEA-A99C-D17D4F2FC1CF}" type="slidenum">
              <a:rPr lang="en-US"/>
              <a:pPr/>
              <a:t>10</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rot="5400000">
            <a:off x="-2967037" y="2967037"/>
            <a:ext cx="6858000" cy="923925"/>
            <a:chOff x="0" y="0"/>
            <a:chExt cx="5760" cy="128"/>
          </a:xfrm>
        </p:grpSpPr>
        <p:sp>
          <p:nvSpPr>
            <p:cNvPr id="5" name="Rectangle 8"/>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8" name="Rectangle 11"/>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pic>
        <p:nvPicPr>
          <p:cNvPr id="9" name="Picture 12" descr="red_hcii_logo"/>
          <p:cNvPicPr>
            <a:picLocks noChangeAspect="1" noChangeArrowheads="1"/>
          </p:cNvPicPr>
          <p:nvPr/>
        </p:nvPicPr>
        <p:blipFill>
          <a:blip r:embed="rId2" cstate="print"/>
          <a:srcRect/>
          <a:stretch>
            <a:fillRect/>
          </a:stretch>
        </p:blipFill>
        <p:spPr bwMode="auto">
          <a:xfrm>
            <a:off x="1433513" y="4021138"/>
            <a:ext cx="1143000" cy="1323975"/>
          </a:xfrm>
          <a:prstGeom prst="rect">
            <a:avLst/>
          </a:prstGeom>
          <a:noFill/>
          <a:ln w="9525">
            <a:noFill/>
            <a:miter lim="800000"/>
            <a:headEnd/>
            <a:tailEnd/>
          </a:ln>
        </p:spPr>
      </p:pic>
      <p:sp>
        <p:nvSpPr>
          <p:cNvPr id="207874" name="Rectangle 2"/>
          <p:cNvSpPr>
            <a:spLocks noGrp="1" noChangeArrowheads="1"/>
          </p:cNvSpPr>
          <p:nvPr>
            <p:ph type="ctrTitle"/>
          </p:nvPr>
        </p:nvSpPr>
        <p:spPr>
          <a:xfrm>
            <a:off x="1087438" y="1443038"/>
            <a:ext cx="7767637" cy="2133600"/>
          </a:xfrm>
        </p:spPr>
        <p:txBody>
          <a:bodyPr/>
          <a:lstStyle>
            <a:lvl1pPr>
              <a:defRPr sz="3600">
                <a:solidFill>
                  <a:schemeClr val="tx1"/>
                </a:solidFill>
              </a:defRPr>
            </a:lvl1pPr>
          </a:lstStyle>
          <a:p>
            <a:r>
              <a:rPr lang="en-US" altLang="en-US"/>
              <a:t>Click to edit Master title style</a:t>
            </a:r>
          </a:p>
        </p:txBody>
      </p:sp>
      <p:sp>
        <p:nvSpPr>
          <p:cNvPr id="207875" name="Rectangle 3"/>
          <p:cNvSpPr>
            <a:spLocks noGrp="1" noChangeArrowheads="1"/>
          </p:cNvSpPr>
          <p:nvPr>
            <p:ph type="subTitle" idx="1"/>
          </p:nvPr>
        </p:nvSpPr>
        <p:spPr>
          <a:xfrm>
            <a:off x="2570163" y="4425950"/>
            <a:ext cx="6264275" cy="1616075"/>
          </a:xfrm>
        </p:spPr>
        <p:txBody>
          <a:bodyPr/>
          <a:lstStyle>
            <a:lvl1pPr marL="0" indent="0">
              <a:buFont typeface="Wingdings" pitchFamily="2" charset="2"/>
              <a:buNone/>
              <a:defRPr sz="2400"/>
            </a:lvl1pPr>
          </a:lstStyle>
          <a:p>
            <a:r>
              <a:rPr lang="en-US" altLang="en-US"/>
              <a:t>Click to edit Master subtitle style</a:t>
            </a:r>
          </a:p>
        </p:txBody>
      </p:sp>
      <p:sp>
        <p:nvSpPr>
          <p:cNvPr id="10"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11" name="Rectangle 5"/>
          <p:cNvSpPr>
            <a:spLocks noGrp="1" noChangeArrowheads="1"/>
          </p:cNvSpPr>
          <p:nvPr>
            <p:ph type="ftr" sz="quarter" idx="11"/>
          </p:nvPr>
        </p:nvSpPr>
        <p:spPr/>
        <p:txBody>
          <a:bodyPr/>
          <a:lstStyle>
            <a:lvl1pPr>
              <a:defRPr smtClean="0"/>
            </a:lvl1pPr>
          </a:lstStyle>
          <a:p>
            <a:pPr>
              <a:defRPr/>
            </a:pPr>
            <a:endParaRPr lang="en-US" altLang="en-US"/>
          </a:p>
        </p:txBody>
      </p:sp>
      <p:sp>
        <p:nvSpPr>
          <p:cNvPr id="12" name="Rectangle 6"/>
          <p:cNvSpPr>
            <a:spLocks noGrp="1" noChangeArrowheads="1"/>
          </p:cNvSpPr>
          <p:nvPr>
            <p:ph type="sldNum" sz="quarter" idx="12"/>
          </p:nvPr>
        </p:nvSpPr>
        <p:spPr/>
        <p:txBody>
          <a:bodyPr/>
          <a:lstStyle>
            <a:lvl1pPr>
              <a:defRPr smtClean="0"/>
            </a:lvl1pPr>
          </a:lstStyle>
          <a:p>
            <a:pPr>
              <a:defRPr/>
            </a:pPr>
            <a:fld id="{FA622F34-2E32-419C-851A-17104E421EA5}"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E5753DC7-865F-4D17-BB91-A3D5DF794D9F}"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A0545535-9453-4E6E-B11A-244A4B4F85A5}"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5291969-1C81-4078-81F0-46105F45688D}"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76031177-F7F1-44F2-A801-0E1CC2098E7D}"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5A0FD377-A856-4A23-B4B7-E09C78E6D778}"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2"/>
          <p:cNvSpPr>
            <a:spLocks noGrp="1" noChangeArrowheads="1"/>
          </p:cNvSpPr>
          <p:nvPr>
            <p:ph type="sldNum" sz="quarter" idx="12"/>
          </p:nvPr>
        </p:nvSpPr>
        <p:spPr>
          <a:ln/>
        </p:spPr>
        <p:txBody>
          <a:bodyPr/>
          <a:lstStyle>
            <a:lvl1pPr>
              <a:defRPr/>
            </a:lvl1pPr>
          </a:lstStyle>
          <a:p>
            <a:pPr>
              <a:defRPr/>
            </a:pPr>
            <a:fld id="{13C791D1-4D45-4D6A-9B1E-E68FB0F8CCAE}"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2"/>
          <p:cNvSpPr>
            <a:spLocks noGrp="1" noChangeArrowheads="1"/>
          </p:cNvSpPr>
          <p:nvPr>
            <p:ph type="sldNum" sz="quarter" idx="12"/>
          </p:nvPr>
        </p:nvSpPr>
        <p:spPr>
          <a:ln/>
        </p:spPr>
        <p:txBody>
          <a:bodyPr/>
          <a:lstStyle>
            <a:lvl1pPr>
              <a:defRPr/>
            </a:lvl1pPr>
          </a:lstStyle>
          <a:p>
            <a:pPr>
              <a:defRPr/>
            </a:pPr>
            <a:fld id="{BD10BADF-B7AC-40F4-92D1-5F640BCF81AE}"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2"/>
          <p:cNvSpPr>
            <a:spLocks noGrp="1" noChangeArrowheads="1"/>
          </p:cNvSpPr>
          <p:nvPr>
            <p:ph type="sldNum" sz="quarter" idx="12"/>
          </p:nvPr>
        </p:nvSpPr>
        <p:spPr>
          <a:ln/>
        </p:spPr>
        <p:txBody>
          <a:bodyPr/>
          <a:lstStyle>
            <a:lvl1pPr>
              <a:defRPr/>
            </a:lvl1pPr>
          </a:lstStyle>
          <a:p>
            <a:pPr>
              <a:defRPr/>
            </a:pPr>
            <a:fld id="{7345476B-05A4-4DCB-BF98-A2CFAA7C2098}"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7367D517-711B-450E-B118-2BF2F510BF38}"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47D2994F-2249-4B9E-800D-E02E43A8AE59}"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red_hcii_logo"/>
          <p:cNvPicPr>
            <a:picLocks noChangeAspect="1" noChangeArrowheads="1"/>
          </p:cNvPicPr>
          <p:nvPr/>
        </p:nvPicPr>
        <p:blipFill>
          <a:blip r:embed="rId13" cstate="print"/>
          <a:srcRect/>
          <a:stretch>
            <a:fillRect/>
          </a:stretch>
        </p:blipFill>
        <p:spPr bwMode="auto">
          <a:xfrm>
            <a:off x="6618288" y="134938"/>
            <a:ext cx="2386012" cy="514350"/>
          </a:xfrm>
          <a:prstGeom prst="rect">
            <a:avLst/>
          </a:prstGeom>
          <a:noFill/>
          <a:ln w="9525">
            <a:noFill/>
            <a:miter lim="800000"/>
            <a:headEnd/>
            <a:tailEnd/>
          </a:ln>
        </p:spPr>
      </p:pic>
      <p:grpSp>
        <p:nvGrpSpPr>
          <p:cNvPr id="1027" name="Group 3"/>
          <p:cNvGrpSpPr>
            <a:grpSpLocks/>
          </p:cNvGrpSpPr>
          <p:nvPr/>
        </p:nvGrpSpPr>
        <p:grpSpPr bwMode="auto">
          <a:xfrm>
            <a:off x="0" y="0"/>
            <a:ext cx="9144000" cy="93663"/>
            <a:chOff x="0" y="0"/>
            <a:chExt cx="5760" cy="128"/>
          </a:xfrm>
        </p:grpSpPr>
        <p:sp>
          <p:nvSpPr>
            <p:cNvPr id="206852" name="Rectangle 4"/>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206853" name="Rectangle 5"/>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206854" name="Rectangle 6"/>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206855" name="Rectangle 7"/>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sp>
        <p:nvSpPr>
          <p:cNvPr id="1028" name="Rectangle 8"/>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9" name="Rectangle 9"/>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6858" name="Rectangle 10"/>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n-US" altLang="en-US"/>
          </a:p>
        </p:txBody>
      </p:sp>
      <p:sp>
        <p:nvSpPr>
          <p:cNvPr id="206859" name="Rectangle 1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endParaRPr lang="en-US" altLang="en-US"/>
          </a:p>
        </p:txBody>
      </p:sp>
      <p:sp>
        <p:nvSpPr>
          <p:cNvPr id="206860" name="Rectangle 12"/>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pPr>
              <a:defRPr/>
            </a:pPr>
            <a:fld id="{1090CCAF-317B-4F15-925E-CAC1EE27F6D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ooper.com/newsletters/2001_07/perfecting_your_personas.ht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steptwo.com.au/papers/kmc_persona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agilemanifesto.org/"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doi.acm.org/10.1145/1520340.1520434"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agileproductdesign.com/blog/emerging_best_agile_ux_practice.html" TargetMode="Externa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agileproductdesign.com/blog/emerging_best_agile_ux_practice.html"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useit.com/alertbox/agile-user-experience.html"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doi.acm.org/10.1145/1520340.1520434"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hyperlink" Target="http://www.nngroup.com/reports/agile/" TargetMode="External"/><Relationship Id="rId3" Type="http://schemas.openxmlformats.org/officeDocument/2006/relationships/hyperlink" Target="http://agileproductdesign.com/blog/emerging_best_agile_ux_practice.html" TargetMode="External"/><Relationship Id="rId7" Type="http://schemas.openxmlformats.org/officeDocument/2006/relationships/hyperlink" Target="http://www.useit.com/alertbox/agile-methods.html" TargetMode="External"/><Relationship Id="rId2" Type="http://schemas.openxmlformats.org/officeDocument/2006/relationships/hyperlink" Target="http://tech.groups.yahoo.com/group/agile-usability/" TargetMode="External"/><Relationship Id="rId1" Type="http://schemas.openxmlformats.org/officeDocument/2006/relationships/slideLayout" Target="../slideLayouts/slideLayout2.xml"/><Relationship Id="rId6" Type="http://schemas.openxmlformats.org/officeDocument/2006/relationships/hyperlink" Target="http://www.useit.com/alertbox/agile-user-experience.html" TargetMode="External"/><Relationship Id="rId5" Type="http://schemas.openxmlformats.org/officeDocument/2006/relationships/hyperlink" Target="http://uxagile.com/" TargetMode="External"/><Relationship Id="rId4" Type="http://schemas.openxmlformats.org/officeDocument/2006/relationships/hyperlink" Target="http://www.agilealliance.org/articles_by_category?id=47"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p:spPr>
        <p:txBody>
          <a:bodyPr/>
          <a:lstStyle/>
          <a:p>
            <a:fld id="{319D660E-C30B-4D1F-A5D1-71675C2B3451}" type="slidenum">
              <a:rPr lang="en-US" altLang="en-US"/>
              <a:pPr/>
              <a:t>1</a:t>
            </a:fld>
            <a:endParaRPr lang="en-US" altLang="en-US"/>
          </a:p>
        </p:txBody>
      </p:sp>
      <p:sp>
        <p:nvSpPr>
          <p:cNvPr id="3075" name="Rectangle 2"/>
          <p:cNvSpPr>
            <a:spLocks noGrp="1" noChangeArrowheads="1"/>
          </p:cNvSpPr>
          <p:nvPr>
            <p:ph type="ctrTitle"/>
          </p:nvPr>
        </p:nvSpPr>
        <p:spPr>
          <a:xfrm>
            <a:off x="990600" y="1524000"/>
            <a:ext cx="7772400" cy="1676400"/>
          </a:xfrm>
        </p:spPr>
        <p:txBody>
          <a:bodyPr/>
          <a:lstStyle/>
          <a:p>
            <a:pPr algn="ctr" eaLnBrk="1" hangingPunct="1"/>
            <a:r>
              <a:rPr lang="en-US" sz="3200" dirty="0" smtClean="0"/>
              <a:t>Lecture 6:</a:t>
            </a:r>
            <a:br>
              <a:rPr lang="en-US" sz="3200" dirty="0" smtClean="0"/>
            </a:br>
            <a:r>
              <a:rPr lang="en-US" sz="4000" dirty="0" smtClean="0"/>
              <a:t>Usability Process</a:t>
            </a:r>
            <a:r>
              <a:rPr lang="en-US" dirty="0" smtClean="0"/>
              <a:t> </a:t>
            </a:r>
          </a:p>
        </p:txBody>
      </p:sp>
      <p:sp>
        <p:nvSpPr>
          <p:cNvPr id="3076" name="Rectangle 3"/>
          <p:cNvSpPr>
            <a:spLocks noGrp="1" noChangeArrowheads="1"/>
          </p:cNvSpPr>
          <p:nvPr>
            <p:ph type="subTitle" idx="1"/>
          </p:nvPr>
        </p:nvSpPr>
        <p:spPr>
          <a:xfrm>
            <a:off x="2514600" y="3962400"/>
            <a:ext cx="6248400" cy="2743200"/>
          </a:xfrm>
        </p:spPr>
        <p:txBody>
          <a:bodyPr/>
          <a:lstStyle/>
          <a:p>
            <a:pPr eaLnBrk="1" hangingPunct="1">
              <a:lnSpc>
                <a:spcPct val="90000"/>
              </a:lnSpc>
            </a:pPr>
            <a:r>
              <a:rPr lang="en-US" dirty="0" smtClean="0"/>
              <a:t>Brad Myers</a:t>
            </a:r>
          </a:p>
          <a:p>
            <a:pPr eaLnBrk="1" hangingPunct="1">
              <a:lnSpc>
                <a:spcPct val="90000"/>
              </a:lnSpc>
            </a:pPr>
            <a:endParaRPr lang="en-US" dirty="0" smtClean="0">
              <a:solidFill>
                <a:srgbClr val="6E0000"/>
              </a:solidFill>
            </a:endParaRPr>
          </a:p>
          <a:p>
            <a:pPr eaLnBrk="1" hangingPunct="1">
              <a:lnSpc>
                <a:spcPct val="90000"/>
              </a:lnSpc>
            </a:pPr>
            <a:r>
              <a:rPr lang="en-US" dirty="0" smtClean="0">
                <a:solidFill>
                  <a:srgbClr val="6E0000"/>
                </a:solidFill>
              </a:rPr>
              <a:t>05-863 / 08-763 / 46-863: Introduction to </a:t>
            </a:r>
            <a:br>
              <a:rPr lang="en-US" dirty="0" smtClean="0">
                <a:solidFill>
                  <a:srgbClr val="6E0000"/>
                </a:solidFill>
              </a:rPr>
            </a:br>
            <a:r>
              <a:rPr lang="en-US" dirty="0" smtClean="0">
                <a:solidFill>
                  <a:srgbClr val="6E0000"/>
                </a:solidFill>
              </a:rPr>
              <a:t>Human Computer Interaction for </a:t>
            </a:r>
            <a:br>
              <a:rPr lang="en-US" dirty="0" smtClean="0">
                <a:solidFill>
                  <a:srgbClr val="6E0000"/>
                </a:solidFill>
              </a:rPr>
            </a:br>
            <a:r>
              <a:rPr lang="en-US" dirty="0" smtClean="0">
                <a:solidFill>
                  <a:srgbClr val="6E0000"/>
                </a:solidFill>
              </a:rPr>
              <a:t>Technology Executives</a:t>
            </a:r>
          </a:p>
          <a:p>
            <a:pPr eaLnBrk="1" hangingPunct="1">
              <a:lnSpc>
                <a:spcPct val="90000"/>
              </a:lnSpc>
            </a:pPr>
            <a:endParaRPr lang="en-US" dirty="0" smtClean="0">
              <a:solidFill>
                <a:srgbClr val="6E0000"/>
              </a:solidFill>
            </a:endParaRPr>
          </a:p>
          <a:p>
            <a:pPr eaLnBrk="1" hangingPunct="1">
              <a:lnSpc>
                <a:spcPct val="90000"/>
              </a:lnSpc>
            </a:pPr>
            <a:r>
              <a:rPr lang="en-US" i="1" dirty="0" smtClean="0">
                <a:solidFill>
                  <a:srgbClr val="6E0000"/>
                </a:solidFill>
              </a:rPr>
              <a:t>Fall, </a:t>
            </a:r>
            <a:r>
              <a:rPr lang="en-US" i="1" dirty="0" smtClean="0">
                <a:solidFill>
                  <a:srgbClr val="6E0000"/>
                </a:solidFill>
              </a:rPr>
              <a:t>2010, </a:t>
            </a:r>
            <a:r>
              <a:rPr lang="en-US" i="1" dirty="0" smtClean="0">
                <a:solidFill>
                  <a:srgbClr val="6E0000"/>
                </a:solidFill>
              </a:rPr>
              <a:t>Mini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A5364B4C-6DEE-404A-86F0-7D08D8E6CEF9}" type="slidenum">
              <a:rPr lang="en-US" altLang="en-US"/>
              <a:pPr/>
              <a:t>10</a:t>
            </a:fld>
            <a:endParaRPr lang="en-US" altLang="en-US"/>
          </a:p>
        </p:txBody>
      </p:sp>
      <p:sp>
        <p:nvSpPr>
          <p:cNvPr id="10243" name="Rectangle 2"/>
          <p:cNvSpPr>
            <a:spLocks noGrp="1" noChangeArrowheads="1"/>
          </p:cNvSpPr>
          <p:nvPr>
            <p:ph type="title"/>
          </p:nvPr>
        </p:nvSpPr>
        <p:spPr/>
        <p:txBody>
          <a:bodyPr/>
          <a:lstStyle/>
          <a:p>
            <a:pPr eaLnBrk="1" hangingPunct="1"/>
            <a:r>
              <a:rPr lang="en-US" smtClean="0"/>
              <a:t>User-Centered Task Analysis</a:t>
            </a:r>
          </a:p>
        </p:txBody>
      </p:sp>
      <p:sp>
        <p:nvSpPr>
          <p:cNvPr id="10244" name="Rectangle 3"/>
          <p:cNvSpPr>
            <a:spLocks noGrp="1" noChangeArrowheads="1"/>
          </p:cNvSpPr>
          <p:nvPr>
            <p:ph type="body" idx="1"/>
          </p:nvPr>
        </p:nvSpPr>
        <p:spPr>
          <a:xfrm>
            <a:off x="381000" y="1600200"/>
            <a:ext cx="8763000" cy="5257800"/>
          </a:xfrm>
        </p:spPr>
        <p:txBody>
          <a:bodyPr/>
          <a:lstStyle/>
          <a:p>
            <a:pPr eaLnBrk="1" hangingPunct="1">
              <a:lnSpc>
                <a:spcPct val="90000"/>
              </a:lnSpc>
              <a:spcBef>
                <a:spcPct val="0"/>
              </a:spcBef>
            </a:pPr>
            <a:r>
              <a:rPr lang="en-US" smtClean="0"/>
              <a:t>Based on what </a:t>
            </a:r>
            <a:r>
              <a:rPr lang="en-US" i="1" smtClean="0"/>
              <a:t>user </a:t>
            </a:r>
            <a:r>
              <a:rPr lang="en-US" smtClean="0"/>
              <a:t>will do</a:t>
            </a:r>
          </a:p>
          <a:p>
            <a:pPr lvl="1" eaLnBrk="1" hangingPunct="1">
              <a:lnSpc>
                <a:spcPct val="90000"/>
              </a:lnSpc>
              <a:spcBef>
                <a:spcPct val="0"/>
              </a:spcBef>
            </a:pPr>
            <a:r>
              <a:rPr lang="en-US" i="1" smtClean="0"/>
              <a:t>Not</a:t>
            </a:r>
            <a:r>
              <a:rPr lang="en-US" smtClean="0"/>
              <a:t> what system will do</a:t>
            </a:r>
          </a:p>
          <a:p>
            <a:pPr eaLnBrk="1" hangingPunct="1">
              <a:lnSpc>
                <a:spcPct val="90000"/>
              </a:lnSpc>
              <a:spcBef>
                <a:spcPct val="0"/>
              </a:spcBef>
            </a:pPr>
            <a:r>
              <a:rPr lang="en-US" i="1" smtClean="0"/>
              <a:t>Not</a:t>
            </a:r>
            <a:r>
              <a:rPr lang="en-US" smtClean="0"/>
              <a:t> a list of system features</a:t>
            </a:r>
          </a:p>
          <a:p>
            <a:pPr eaLnBrk="1" hangingPunct="1">
              <a:lnSpc>
                <a:spcPct val="90000"/>
              </a:lnSpc>
              <a:spcBef>
                <a:spcPct val="0"/>
              </a:spcBef>
            </a:pPr>
            <a:r>
              <a:rPr lang="en-US" smtClean="0"/>
              <a:t>High-level</a:t>
            </a:r>
          </a:p>
          <a:p>
            <a:pPr eaLnBrk="1" hangingPunct="1">
              <a:lnSpc>
                <a:spcPct val="90000"/>
              </a:lnSpc>
              <a:spcBef>
                <a:spcPct val="0"/>
              </a:spcBef>
            </a:pPr>
            <a:r>
              <a:rPr lang="en-US" smtClean="0"/>
              <a:t>Nothing about </a:t>
            </a:r>
            <a:r>
              <a:rPr lang="en-US" i="1" smtClean="0"/>
              <a:t>how</a:t>
            </a:r>
            <a:r>
              <a:rPr lang="en-US" smtClean="0"/>
              <a:t> to accomplish at user level</a:t>
            </a:r>
          </a:p>
          <a:p>
            <a:pPr lvl="1" eaLnBrk="1" hangingPunct="1">
              <a:lnSpc>
                <a:spcPct val="90000"/>
              </a:lnSpc>
              <a:spcBef>
                <a:spcPct val="0"/>
              </a:spcBef>
            </a:pPr>
            <a:r>
              <a:rPr lang="en-US" smtClean="0"/>
              <a:t>No discussion of web pages, buttons, filling in fields, etc.</a:t>
            </a:r>
          </a:p>
          <a:p>
            <a:pPr eaLnBrk="1" hangingPunct="1">
              <a:lnSpc>
                <a:spcPct val="90000"/>
              </a:lnSpc>
            </a:pPr>
            <a:r>
              <a:rPr lang="en-US" smtClean="0"/>
              <a:t>Example, company YYY menu structure based on functions rather than tasks =&gt; Inefficient for every task!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E14FA698-D16C-4D61-A6A0-1472DCDB5680}" type="slidenum">
              <a:rPr lang="en-US" altLang="en-US"/>
              <a:pPr/>
              <a:t>11</a:t>
            </a:fld>
            <a:endParaRPr lang="en-US" altLang="en-US"/>
          </a:p>
        </p:txBody>
      </p:sp>
      <p:sp>
        <p:nvSpPr>
          <p:cNvPr id="11267" name="Rectangle 2"/>
          <p:cNvSpPr>
            <a:spLocks noGrp="1" noChangeArrowheads="1"/>
          </p:cNvSpPr>
          <p:nvPr>
            <p:ph type="title"/>
          </p:nvPr>
        </p:nvSpPr>
        <p:spPr>
          <a:xfrm>
            <a:off x="304800" y="122238"/>
            <a:ext cx="7696200" cy="1173162"/>
          </a:xfrm>
        </p:spPr>
        <p:txBody>
          <a:bodyPr/>
          <a:lstStyle/>
          <a:p>
            <a:pPr eaLnBrk="1" hangingPunct="1"/>
            <a:r>
              <a:rPr lang="en-US" smtClean="0"/>
              <a:t>Components of Task Analysis</a:t>
            </a:r>
          </a:p>
        </p:txBody>
      </p:sp>
      <p:sp>
        <p:nvSpPr>
          <p:cNvPr id="11268" name="Rectangle 3"/>
          <p:cNvSpPr>
            <a:spLocks noGrp="1" noChangeArrowheads="1"/>
          </p:cNvSpPr>
          <p:nvPr>
            <p:ph type="body" idx="1"/>
          </p:nvPr>
        </p:nvSpPr>
        <p:spPr>
          <a:xfrm>
            <a:off x="304800" y="1371600"/>
            <a:ext cx="8650288" cy="5257800"/>
          </a:xfrm>
        </p:spPr>
        <p:txBody>
          <a:bodyPr/>
          <a:lstStyle/>
          <a:p>
            <a:pPr eaLnBrk="1" hangingPunct="1">
              <a:spcBef>
                <a:spcPct val="0"/>
              </a:spcBef>
            </a:pPr>
            <a:r>
              <a:rPr lang="en-US" smtClean="0"/>
              <a:t>Goals:</a:t>
            </a:r>
          </a:p>
          <a:p>
            <a:pPr lvl="1" eaLnBrk="1" hangingPunct="1">
              <a:spcBef>
                <a:spcPct val="0"/>
              </a:spcBef>
            </a:pPr>
            <a:r>
              <a:rPr lang="en-US" smtClean="0"/>
              <a:t>What are the actions this task is supposed to accomplish?</a:t>
            </a:r>
          </a:p>
          <a:p>
            <a:pPr lvl="1" eaLnBrk="1" hangingPunct="1">
              <a:spcBef>
                <a:spcPct val="0"/>
              </a:spcBef>
            </a:pPr>
            <a:r>
              <a:rPr lang="en-US" smtClean="0"/>
              <a:t>Remember: not </a:t>
            </a:r>
            <a:r>
              <a:rPr lang="en-US" i="1" smtClean="0"/>
              <a:t>how</a:t>
            </a:r>
            <a:r>
              <a:rPr lang="en-US" smtClean="0"/>
              <a:t> it will be done, just </a:t>
            </a:r>
            <a:r>
              <a:rPr lang="en-US" i="1" smtClean="0"/>
              <a:t>what</a:t>
            </a:r>
          </a:p>
          <a:p>
            <a:pPr lvl="1" eaLnBrk="1" hangingPunct="1">
              <a:spcBef>
                <a:spcPct val="0"/>
              </a:spcBef>
            </a:pPr>
            <a:r>
              <a:rPr lang="en-US" smtClean="0"/>
              <a:t>Think alouds reveal </a:t>
            </a:r>
            <a:r>
              <a:rPr lang="en-US" i="1" smtClean="0"/>
              <a:t>why</a:t>
            </a:r>
            <a:endParaRPr lang="en-US" smtClean="0"/>
          </a:p>
          <a:p>
            <a:pPr eaLnBrk="1" hangingPunct="1">
              <a:spcBef>
                <a:spcPct val="0"/>
              </a:spcBef>
            </a:pPr>
            <a:r>
              <a:rPr lang="en-US" smtClean="0"/>
              <a:t>Information needs</a:t>
            </a:r>
          </a:p>
          <a:p>
            <a:pPr lvl="1" eaLnBrk="1" hangingPunct="1">
              <a:spcBef>
                <a:spcPct val="0"/>
              </a:spcBef>
            </a:pPr>
            <a:r>
              <a:rPr lang="en-US" smtClean="0"/>
              <a:t>What does the user need to know or view to do this task?</a:t>
            </a:r>
          </a:p>
          <a:p>
            <a:pPr lvl="1" eaLnBrk="1" hangingPunct="1">
              <a:spcBef>
                <a:spcPct val="0"/>
              </a:spcBef>
            </a:pPr>
            <a:r>
              <a:rPr lang="en-US" smtClean="0"/>
              <a:t>Includes what needs to be on the screen.</a:t>
            </a:r>
          </a:p>
          <a:p>
            <a:pPr lvl="1" eaLnBrk="1" hangingPunct="1">
              <a:spcBef>
                <a:spcPct val="0"/>
              </a:spcBef>
            </a:pPr>
            <a:r>
              <a:rPr lang="en-US" smtClean="0"/>
              <a:t>Both:</a:t>
            </a:r>
          </a:p>
          <a:p>
            <a:pPr lvl="2" eaLnBrk="1" hangingPunct="1">
              <a:spcBef>
                <a:spcPct val="0"/>
              </a:spcBef>
            </a:pPr>
            <a:r>
              <a:rPr lang="en-US" sz="2500" smtClean="0"/>
              <a:t>What does the system need to show?</a:t>
            </a:r>
          </a:p>
          <a:p>
            <a:pPr lvl="2" eaLnBrk="1" hangingPunct="1">
              <a:spcBef>
                <a:spcPct val="0"/>
              </a:spcBef>
            </a:pPr>
            <a:r>
              <a:rPr lang="en-US" sz="2500" smtClean="0"/>
              <a:t>What does the user need to know?</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32FF9A00-E007-4342-9EAA-EA2A78E21496}" type="slidenum">
              <a:rPr lang="en-US" altLang="en-US"/>
              <a:pPr/>
              <a:t>12</a:t>
            </a:fld>
            <a:endParaRPr lang="en-US" altLang="en-US"/>
          </a:p>
        </p:txBody>
      </p:sp>
      <p:sp>
        <p:nvSpPr>
          <p:cNvPr id="12291" name="Rectangle 2"/>
          <p:cNvSpPr>
            <a:spLocks noGrp="1" noChangeArrowheads="1"/>
          </p:cNvSpPr>
          <p:nvPr>
            <p:ph type="title"/>
          </p:nvPr>
        </p:nvSpPr>
        <p:spPr/>
        <p:txBody>
          <a:bodyPr/>
          <a:lstStyle/>
          <a:p>
            <a:pPr eaLnBrk="1" hangingPunct="1"/>
            <a:r>
              <a:rPr lang="en-US" smtClean="0"/>
              <a:t>Task Analysis: Scenarios</a:t>
            </a:r>
          </a:p>
        </p:txBody>
      </p:sp>
      <p:sp>
        <p:nvSpPr>
          <p:cNvPr id="12292" name="Rectangle 3"/>
          <p:cNvSpPr>
            <a:spLocks noGrp="1" noChangeArrowheads="1"/>
          </p:cNvSpPr>
          <p:nvPr>
            <p:ph type="body" idx="1"/>
          </p:nvPr>
        </p:nvSpPr>
        <p:spPr>
          <a:xfrm>
            <a:off x="381000" y="1447800"/>
            <a:ext cx="8305800" cy="4683125"/>
          </a:xfrm>
        </p:spPr>
        <p:txBody>
          <a:bodyPr/>
          <a:lstStyle/>
          <a:p>
            <a:pPr marL="533400" indent="-533400" eaLnBrk="1" hangingPunct="1"/>
            <a:r>
              <a:rPr lang="en-US" sz="2600" smtClean="0"/>
              <a:t>Scenarios (stories) of typical uses: </a:t>
            </a:r>
          </a:p>
          <a:p>
            <a:pPr marL="914400" lvl="1" indent="-569913" eaLnBrk="1" hangingPunct="1"/>
            <a:r>
              <a:rPr lang="en-US" sz="2200" smtClean="0"/>
              <a:t>Related to software engineering "use cases" </a:t>
            </a:r>
          </a:p>
          <a:p>
            <a:pPr marL="914400" lvl="1" indent="-569913" eaLnBrk="1" hangingPunct="1"/>
            <a:r>
              <a:rPr lang="en-US" sz="2200" smtClean="0"/>
              <a:t>Specific example of how a user might use the system. </a:t>
            </a:r>
          </a:p>
          <a:p>
            <a:pPr marL="914400" lvl="1" indent="-569913" eaLnBrk="1" hangingPunct="1"/>
            <a:r>
              <a:rPr lang="en-US" sz="2200" smtClean="0"/>
              <a:t>One scenario for each major class of users doing each kind of important task </a:t>
            </a:r>
          </a:p>
          <a:p>
            <a:pPr marL="914400" lvl="1" indent="-569913" eaLnBrk="1" hangingPunct="1"/>
            <a:r>
              <a:rPr lang="en-US" sz="2200" smtClean="0"/>
              <a:t>Will want to make those tasks efficient and easy </a:t>
            </a:r>
          </a:p>
          <a:p>
            <a:pPr marL="914400" lvl="1" indent="-569913" eaLnBrk="1" hangingPunct="1"/>
            <a:r>
              <a:rPr lang="en-US" sz="2200" smtClean="0"/>
              <a:t>What is important to optimize? </a:t>
            </a:r>
          </a:p>
          <a:p>
            <a:pPr marL="914400" lvl="1" indent="-569913" eaLnBrk="1" hangingPunct="1"/>
            <a:r>
              <a:rPr lang="en-US" sz="2200" smtClean="0"/>
              <a:t>Will significantly affect the design </a:t>
            </a:r>
          </a:p>
          <a:p>
            <a:pPr marL="914400" lvl="1" indent="-569913" eaLnBrk="1" hangingPunct="1"/>
            <a:r>
              <a:rPr lang="en-US" sz="2200" smtClean="0"/>
              <a:t>Try to include lots of exceptional cases </a:t>
            </a:r>
          </a:p>
          <a:p>
            <a:pPr marL="914400" lvl="1" indent="-569913" eaLnBrk="1" hangingPunct="1"/>
            <a:r>
              <a:rPr lang="en-US" sz="2200" smtClean="0"/>
              <a:t>Shows how the interface will be used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p>
            <a:fld id="{FC6C46C7-1E79-4A35-A498-8770121AE9E0}" type="slidenum">
              <a:rPr lang="en-US" altLang="en-US"/>
              <a:pPr/>
              <a:t>13</a:t>
            </a:fld>
            <a:endParaRPr lang="en-US" altLang="en-US"/>
          </a:p>
        </p:txBody>
      </p:sp>
      <p:sp>
        <p:nvSpPr>
          <p:cNvPr id="13315" name="Rectangle 2"/>
          <p:cNvSpPr>
            <a:spLocks noGrp="1" noChangeArrowheads="1"/>
          </p:cNvSpPr>
          <p:nvPr>
            <p:ph type="title"/>
          </p:nvPr>
        </p:nvSpPr>
        <p:spPr>
          <a:xfrm>
            <a:off x="457200" y="122238"/>
            <a:ext cx="7543800" cy="792162"/>
          </a:xfrm>
        </p:spPr>
        <p:txBody>
          <a:bodyPr/>
          <a:lstStyle/>
          <a:p>
            <a:pPr eaLnBrk="1" hangingPunct="1"/>
            <a:r>
              <a:rPr lang="en-US" sz="3500" smtClean="0"/>
              <a:t>“Personas”</a:t>
            </a:r>
          </a:p>
        </p:txBody>
      </p:sp>
      <p:sp>
        <p:nvSpPr>
          <p:cNvPr id="13316" name="Rectangle 3"/>
          <p:cNvSpPr>
            <a:spLocks noGrp="1" noChangeArrowheads="1"/>
          </p:cNvSpPr>
          <p:nvPr>
            <p:ph type="body" idx="1"/>
          </p:nvPr>
        </p:nvSpPr>
        <p:spPr>
          <a:xfrm>
            <a:off x="457200" y="1066800"/>
            <a:ext cx="8229600" cy="5181600"/>
          </a:xfrm>
        </p:spPr>
        <p:txBody>
          <a:bodyPr/>
          <a:lstStyle/>
          <a:p>
            <a:pPr eaLnBrk="1" hangingPunct="1">
              <a:lnSpc>
                <a:spcPct val="90000"/>
              </a:lnSpc>
            </a:pPr>
            <a:r>
              <a:rPr lang="en-US" sz="2500" smtClean="0"/>
              <a:t>Popularized by Alan Cooper</a:t>
            </a:r>
          </a:p>
          <a:p>
            <a:pPr eaLnBrk="1" hangingPunct="1">
              <a:lnSpc>
                <a:spcPct val="90000"/>
              </a:lnSpc>
            </a:pPr>
            <a:r>
              <a:rPr lang="en-US" sz="2500" smtClean="0"/>
              <a:t>User archetype you can use to help guide decisions about design decisions</a:t>
            </a:r>
          </a:p>
          <a:p>
            <a:pPr eaLnBrk="1" hangingPunct="1">
              <a:lnSpc>
                <a:spcPct val="90000"/>
              </a:lnSpc>
            </a:pPr>
            <a:r>
              <a:rPr lang="en-US" sz="2500" smtClean="0"/>
              <a:t>Created </a:t>
            </a:r>
            <a:r>
              <a:rPr lang="en-US" sz="2500" i="1" smtClean="0"/>
              <a:t>after</a:t>
            </a:r>
            <a:r>
              <a:rPr lang="en-US" sz="2500" smtClean="0"/>
              <a:t> contextual inquiry or equivalent</a:t>
            </a:r>
          </a:p>
          <a:p>
            <a:pPr eaLnBrk="1" hangingPunct="1">
              <a:lnSpc>
                <a:spcPct val="90000"/>
              </a:lnSpc>
            </a:pPr>
            <a:r>
              <a:rPr lang="en-US" sz="2500" smtClean="0"/>
              <a:t>Summarizes properties of a group of users</a:t>
            </a:r>
          </a:p>
          <a:p>
            <a:pPr eaLnBrk="1" hangingPunct="1">
              <a:lnSpc>
                <a:spcPct val="90000"/>
              </a:lnSpc>
            </a:pPr>
            <a:r>
              <a:rPr lang="en-US" sz="2500" smtClean="0"/>
              <a:t>Use: helps keep designers &amp; implementers focused on user needs.</a:t>
            </a:r>
          </a:p>
          <a:p>
            <a:pPr eaLnBrk="1" hangingPunct="1">
              <a:lnSpc>
                <a:spcPct val="90000"/>
              </a:lnSpc>
            </a:pPr>
            <a:r>
              <a:rPr lang="en-US" sz="2500" smtClean="0"/>
              <a:t>See, e.g.: </a:t>
            </a:r>
            <a:r>
              <a:rPr lang="en-US" sz="1500" smtClean="0">
                <a:hlinkClick r:id="rId3"/>
              </a:rPr>
              <a:t>http://www.cooper.com/newsletters/2001_07/perfecting_your_personas.htm</a:t>
            </a:r>
            <a:endParaRPr lang="en-US" sz="1500" smtClean="0"/>
          </a:p>
          <a:p>
            <a:pPr eaLnBrk="1" hangingPunct="1">
              <a:lnSpc>
                <a:spcPct val="90000"/>
              </a:lnSpc>
            </a:pPr>
            <a:r>
              <a:rPr lang="en-US" sz="2500" smtClean="0"/>
              <a:t>Include: behavior patterns, goals, skills, attitudes, and environment, with a few fictional personal details to bring the persona to life</a:t>
            </a:r>
          </a:p>
          <a:p>
            <a:pPr eaLnBrk="1" hangingPunct="1">
              <a:lnSpc>
                <a:spcPct val="90000"/>
              </a:lnSpc>
            </a:pPr>
            <a:r>
              <a:rPr lang="en-US" sz="2500" smtClean="0"/>
              <a:t>Have a small number for each product</a:t>
            </a:r>
          </a:p>
          <a:p>
            <a:pPr lvl="1" eaLnBrk="1" hangingPunct="1">
              <a:lnSpc>
                <a:spcPct val="90000"/>
              </a:lnSpc>
            </a:pPr>
            <a:r>
              <a:rPr lang="en-US" sz="2400" smtClean="0"/>
              <a:t>One for each important group of users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p>
            <a:fld id="{DCCF1872-BC54-4E0B-8077-61CD08E479FA}" type="slidenum">
              <a:rPr lang="en-US" altLang="en-US"/>
              <a:pPr/>
              <a:t>14</a:t>
            </a:fld>
            <a:endParaRPr lang="en-US" altLang="en-US"/>
          </a:p>
        </p:txBody>
      </p:sp>
      <p:sp>
        <p:nvSpPr>
          <p:cNvPr id="14339" name="Rectangle 2"/>
          <p:cNvSpPr>
            <a:spLocks noGrp="1" noChangeArrowheads="1"/>
          </p:cNvSpPr>
          <p:nvPr>
            <p:ph type="title"/>
          </p:nvPr>
        </p:nvSpPr>
        <p:spPr/>
        <p:txBody>
          <a:bodyPr/>
          <a:lstStyle/>
          <a:p>
            <a:pPr eaLnBrk="1" hangingPunct="1"/>
            <a:r>
              <a:rPr lang="en-US" sz="3500" smtClean="0"/>
              <a:t>Persona Example</a:t>
            </a:r>
          </a:p>
        </p:txBody>
      </p:sp>
      <p:sp>
        <p:nvSpPr>
          <p:cNvPr id="14340" name="Rectangle 3"/>
          <p:cNvSpPr>
            <a:spLocks noGrp="1" noChangeArrowheads="1"/>
          </p:cNvSpPr>
          <p:nvPr>
            <p:ph type="body" idx="1"/>
          </p:nvPr>
        </p:nvSpPr>
        <p:spPr>
          <a:xfrm>
            <a:off x="381000" y="1335088"/>
            <a:ext cx="8534400" cy="5522912"/>
          </a:xfrm>
        </p:spPr>
        <p:txBody>
          <a:bodyPr/>
          <a:lstStyle/>
          <a:p>
            <a:pPr marL="0" indent="0" eaLnBrk="1" hangingPunct="1">
              <a:lnSpc>
                <a:spcPct val="80000"/>
              </a:lnSpc>
              <a:buFont typeface="Wingdings" pitchFamily="2" charset="2"/>
              <a:buNone/>
            </a:pPr>
            <a:r>
              <a:rPr lang="en-US" sz="1300" smtClean="0"/>
              <a:t>From: </a:t>
            </a:r>
            <a:r>
              <a:rPr lang="en-US" sz="1300" smtClean="0">
                <a:hlinkClick r:id="rId3"/>
              </a:rPr>
              <a:t>http://www.steptwo.com.au/papers/kmc_personas/</a:t>
            </a:r>
            <a:endParaRPr lang="en-US" sz="1300" smtClean="0"/>
          </a:p>
          <a:p>
            <a:pPr marL="0" indent="0" eaLnBrk="1" hangingPunct="1">
              <a:lnSpc>
                <a:spcPct val="80000"/>
              </a:lnSpc>
              <a:buFont typeface="Wingdings" pitchFamily="2" charset="2"/>
              <a:buNone/>
            </a:pPr>
            <a:endParaRPr lang="en-US" sz="1300" smtClean="0"/>
          </a:p>
          <a:p>
            <a:pPr marL="0" indent="0" eaLnBrk="1" hangingPunct="1">
              <a:lnSpc>
                <a:spcPct val="80000"/>
              </a:lnSpc>
              <a:buFont typeface="Wingdings" pitchFamily="2" charset="2"/>
              <a:buNone/>
            </a:pPr>
            <a:r>
              <a:rPr lang="en-US" sz="1300" smtClean="0"/>
              <a:t>	Bob is 52 years old and works as a mechanic with an organisation offering road  service to customers when their car breaks down. He has worked in the job for  the past 12 years and knows it well. Many of the younger mechanics ask Bob  for advice when they meet up in the depot as he always knows the answer to  tricky mechanical problems. Bob likes sharing his knowledge with the younger  guys, as it makes him feel a valued part of the team. </a:t>
            </a:r>
          </a:p>
          <a:p>
            <a:pPr marL="0" indent="0" eaLnBrk="1" hangingPunct="1">
              <a:lnSpc>
                <a:spcPct val="80000"/>
              </a:lnSpc>
            </a:pPr>
            <a:endParaRPr lang="en-US" sz="1300" smtClean="0"/>
          </a:p>
          <a:p>
            <a:pPr marL="0" indent="0" eaLnBrk="1" hangingPunct="1">
              <a:lnSpc>
                <a:spcPct val="80000"/>
              </a:lnSpc>
              <a:buFont typeface="Wingdings" pitchFamily="2" charset="2"/>
              <a:buNone/>
            </a:pPr>
            <a:r>
              <a:rPr lang="en-US" sz="1300" smtClean="0"/>
              <a:t>	Bob works rolling day and night shifts and spends his shifts attending breakdowns and lockouts (when customers lock their keys in the car). About 20% of the jobs he attends are complex and he occasionally needs to refer to his standard issue manuals. Bob tries to avoid using the manuals in front of customers as he thinks it gives the impression he doesn't know what he's doing. </a:t>
            </a:r>
          </a:p>
          <a:p>
            <a:pPr marL="0" indent="0" eaLnBrk="1" hangingPunct="1">
              <a:lnSpc>
                <a:spcPct val="80000"/>
              </a:lnSpc>
              <a:buFont typeface="Wingdings" pitchFamily="2" charset="2"/>
              <a:buNone/>
            </a:pPr>
            <a:endParaRPr lang="en-US" sz="1300" smtClean="0"/>
          </a:p>
          <a:p>
            <a:pPr marL="0" indent="0" eaLnBrk="1" hangingPunct="1">
              <a:lnSpc>
                <a:spcPct val="80000"/>
              </a:lnSpc>
              <a:buFont typeface="Wingdings" pitchFamily="2" charset="2"/>
              <a:buNone/>
            </a:pPr>
            <a:r>
              <a:rPr lang="en-US" sz="1300" smtClean="0"/>
              <a:t>	Bob has seen many changes over the years with the company and has tried his best to move with the times. However he found it a bit daunting when a new computer was installed in his van several years ago, and now he has heard rumours that the computer is going to be upgraded to one with a bigger screen that's meant to be faster and better. </a:t>
            </a:r>
          </a:p>
          <a:p>
            <a:pPr marL="0" indent="0" eaLnBrk="1" hangingPunct="1">
              <a:lnSpc>
                <a:spcPct val="80000"/>
              </a:lnSpc>
              <a:buFont typeface="Wingdings" pitchFamily="2" charset="2"/>
              <a:buNone/>
            </a:pPr>
            <a:endParaRPr lang="en-US" sz="1300" smtClean="0"/>
          </a:p>
          <a:p>
            <a:pPr marL="0" indent="0" eaLnBrk="1" hangingPunct="1">
              <a:lnSpc>
                <a:spcPct val="80000"/>
              </a:lnSpc>
              <a:buFont typeface="Wingdings" pitchFamily="2" charset="2"/>
              <a:buNone/>
            </a:pPr>
            <a:r>
              <a:rPr lang="en-US" sz="1300" smtClean="0"/>
              <a:t>	Bob's been told that he will be able to access the intranet on the new computer. He has heard about the intranet and saw once in an early version on his manager's computer. He wonders if he will be able to find out want's going on in the company more easily, especially as customers' seem to know more about the latest company news than he does when he turns up at a job. This can be embarrassing and has been a source of frustration for Bob throughout his time with the company. </a:t>
            </a:r>
          </a:p>
          <a:p>
            <a:pPr marL="0" indent="0" eaLnBrk="1" hangingPunct="1">
              <a:lnSpc>
                <a:spcPct val="80000"/>
              </a:lnSpc>
              <a:buFont typeface="Wingdings" pitchFamily="2" charset="2"/>
              <a:buNone/>
            </a:pPr>
            <a:endParaRPr lang="en-US" sz="1300" smtClean="0"/>
          </a:p>
          <a:p>
            <a:pPr marL="0" indent="0" eaLnBrk="1" hangingPunct="1">
              <a:lnSpc>
                <a:spcPct val="80000"/>
              </a:lnSpc>
              <a:buFont typeface="Wingdings" pitchFamily="2" charset="2"/>
              <a:buNone/>
            </a:pPr>
            <a:r>
              <a:rPr lang="en-US" sz="1300" smtClean="0"/>
              <a:t>	Bob wonders if he will be able to cope with the new computer system. He doesn't mind asking his grandchildren for help when he wants to send an email to his brother overseas, but asking the guys at work for help is another story.</a:t>
            </a:r>
          </a:p>
        </p:txBody>
      </p:sp>
      <p:pic>
        <p:nvPicPr>
          <p:cNvPr id="14341" name="Picture 4" descr="[Bob]"/>
          <p:cNvPicPr>
            <a:picLocks noChangeAspect="1" noChangeArrowheads="1"/>
          </p:cNvPicPr>
          <p:nvPr/>
        </p:nvPicPr>
        <p:blipFill>
          <a:blip r:embed="rId4" cstate="print"/>
          <a:srcRect/>
          <a:stretch>
            <a:fillRect/>
          </a:stretch>
        </p:blipFill>
        <p:spPr bwMode="auto">
          <a:xfrm>
            <a:off x="-4476750" y="-496888"/>
            <a:ext cx="952500" cy="952501"/>
          </a:xfrm>
          <a:prstGeom prst="rect">
            <a:avLst/>
          </a:prstGeom>
          <a:noFill/>
          <a:ln w="9525">
            <a:noFill/>
            <a:miter lim="800000"/>
            <a:headEnd/>
            <a:tailEnd/>
          </a:ln>
        </p:spPr>
      </p:pic>
      <p:pic>
        <p:nvPicPr>
          <p:cNvPr id="14342" name="Picture 5" descr="[Bob]"/>
          <p:cNvPicPr>
            <a:picLocks noChangeAspect="1" noChangeArrowheads="1"/>
          </p:cNvPicPr>
          <p:nvPr/>
        </p:nvPicPr>
        <p:blipFill>
          <a:blip r:embed="rId4" cstate="print"/>
          <a:srcRect/>
          <a:stretch>
            <a:fillRect/>
          </a:stretch>
        </p:blipFill>
        <p:spPr bwMode="auto">
          <a:xfrm>
            <a:off x="5122863" y="228600"/>
            <a:ext cx="1430337" cy="1430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p:spPr>
        <p:txBody>
          <a:bodyPr/>
          <a:lstStyle/>
          <a:p>
            <a:fld id="{4FCD805B-9ADE-4768-96FF-C6BCBAC44FEF}" type="slidenum">
              <a:rPr lang="en-US" altLang="en-US"/>
              <a:pPr/>
              <a:t>15</a:t>
            </a:fld>
            <a:endParaRPr lang="en-US" altLang="en-US"/>
          </a:p>
        </p:txBody>
      </p:sp>
      <p:sp>
        <p:nvSpPr>
          <p:cNvPr id="15363" name="Rectangle 2"/>
          <p:cNvSpPr>
            <a:spLocks noGrp="1" noChangeArrowheads="1"/>
          </p:cNvSpPr>
          <p:nvPr>
            <p:ph type="title"/>
          </p:nvPr>
        </p:nvSpPr>
        <p:spPr/>
        <p:txBody>
          <a:bodyPr/>
          <a:lstStyle/>
          <a:p>
            <a:pPr eaLnBrk="1" hangingPunct="1"/>
            <a:r>
              <a:rPr lang="en-US" sz="3500" smtClean="0"/>
              <a:t>Functional analysis</a:t>
            </a:r>
          </a:p>
        </p:txBody>
      </p:sp>
      <p:sp>
        <p:nvSpPr>
          <p:cNvPr id="15364" name="Rectangle 3"/>
          <p:cNvSpPr>
            <a:spLocks noGrp="1" noChangeArrowheads="1"/>
          </p:cNvSpPr>
          <p:nvPr>
            <p:ph type="body" idx="1"/>
          </p:nvPr>
        </p:nvSpPr>
        <p:spPr/>
        <p:txBody>
          <a:bodyPr/>
          <a:lstStyle/>
          <a:p>
            <a:pPr eaLnBrk="1" hangingPunct="1"/>
            <a:r>
              <a:rPr lang="en-US" sz="2600" smtClean="0"/>
              <a:t>What really needs to be done</a:t>
            </a:r>
          </a:p>
          <a:p>
            <a:pPr eaLnBrk="1" hangingPunct="1"/>
            <a:r>
              <a:rPr lang="en-US" sz="2600" smtClean="0"/>
              <a:t>Not just the way users are doing it now</a:t>
            </a:r>
          </a:p>
          <a:p>
            <a:pPr lvl="1" eaLnBrk="1" hangingPunct="1"/>
            <a:r>
              <a:rPr lang="en-US" sz="2200" smtClean="0"/>
              <a:t>May be a more efficient or more appropriate way to achieve same task</a:t>
            </a:r>
          </a:p>
          <a:p>
            <a:pPr eaLnBrk="1" hangingPunct="1"/>
            <a:r>
              <a:rPr lang="en-US" sz="2600" smtClean="0"/>
              <a:t>Usually, companies are good at this</a:t>
            </a:r>
          </a:p>
          <a:p>
            <a:pPr lvl="1" eaLnBrk="1" hangingPunct="1"/>
            <a:r>
              <a:rPr lang="en-US" sz="2200" smtClean="0"/>
              <a:t>However, may include extra functions that are not useful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08A9019B-1C43-42EA-82EC-6140F94DA1B8}" type="slidenum">
              <a:rPr lang="en-US" altLang="en-US"/>
              <a:pPr/>
              <a:t>16</a:t>
            </a:fld>
            <a:endParaRPr lang="en-US" altLang="en-US"/>
          </a:p>
        </p:txBody>
      </p:sp>
      <p:sp>
        <p:nvSpPr>
          <p:cNvPr id="16387" name="Rectangle 2"/>
          <p:cNvSpPr>
            <a:spLocks noGrp="1" noChangeArrowheads="1"/>
          </p:cNvSpPr>
          <p:nvPr>
            <p:ph type="title"/>
          </p:nvPr>
        </p:nvSpPr>
        <p:spPr/>
        <p:txBody>
          <a:bodyPr/>
          <a:lstStyle/>
          <a:p>
            <a:pPr eaLnBrk="1" hangingPunct="1"/>
            <a:r>
              <a:rPr lang="en-US" sz="3500" b="0" smtClean="0"/>
              <a:t>2. Competitive Analysis</a:t>
            </a:r>
          </a:p>
        </p:txBody>
      </p:sp>
      <p:sp>
        <p:nvSpPr>
          <p:cNvPr id="16388" name="Rectangle 3"/>
          <p:cNvSpPr>
            <a:spLocks noGrp="1" noChangeArrowheads="1"/>
          </p:cNvSpPr>
          <p:nvPr>
            <p:ph type="body" idx="1"/>
          </p:nvPr>
        </p:nvSpPr>
        <p:spPr/>
        <p:txBody>
          <a:bodyPr/>
          <a:lstStyle/>
          <a:p>
            <a:pPr eaLnBrk="1" hangingPunct="1"/>
            <a:r>
              <a:rPr lang="en-US" sz="2600" smtClean="0"/>
              <a:t>“Know the competition”</a:t>
            </a:r>
          </a:p>
          <a:p>
            <a:pPr eaLnBrk="1" hangingPunct="1"/>
            <a:r>
              <a:rPr lang="en-US" sz="2600" smtClean="0"/>
              <a:t>For usability and function</a:t>
            </a:r>
          </a:p>
          <a:p>
            <a:pPr eaLnBrk="1" hangingPunct="1"/>
            <a:r>
              <a:rPr lang="en-US" sz="2600" smtClean="0"/>
              <a:t>Read trade-press reviews of products or web sites</a:t>
            </a:r>
          </a:p>
          <a:p>
            <a:pPr eaLnBrk="1" hangingPunct="1"/>
            <a:r>
              <a:rPr lang="en-US" sz="2600" smtClean="0"/>
              <a:t>Visit competitor’s web sites</a:t>
            </a:r>
          </a:p>
          <a:p>
            <a:pPr lvl="1" eaLnBrk="1" hangingPunct="1"/>
            <a:r>
              <a:rPr lang="en-US" sz="2200" smtClean="0"/>
              <a:t>Also, web sites for related products</a:t>
            </a:r>
          </a:p>
          <a:p>
            <a:pPr eaLnBrk="1" hangingPunct="1"/>
            <a:r>
              <a:rPr lang="en-US" sz="2600" smtClean="0"/>
              <a:t>Importance of various features, issues</a:t>
            </a:r>
          </a:p>
          <a:p>
            <a:pPr lvl="1" eaLnBrk="1" hangingPunct="1"/>
            <a:r>
              <a:rPr lang="en-US" sz="2200" smtClean="0"/>
              <a:t>Pictures, navigation, search, prices, shipping, metaphors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89D1FE0C-C208-4AF1-8C50-7E4EDC9E583A}" type="slidenum">
              <a:rPr lang="en-US" altLang="en-US"/>
              <a:pPr/>
              <a:t>17</a:t>
            </a:fld>
            <a:endParaRPr lang="en-US" altLang="en-US"/>
          </a:p>
        </p:txBody>
      </p:sp>
      <p:sp>
        <p:nvSpPr>
          <p:cNvPr id="17411" name="Rectangle 2"/>
          <p:cNvSpPr>
            <a:spLocks noGrp="1" noChangeArrowheads="1"/>
          </p:cNvSpPr>
          <p:nvPr>
            <p:ph type="title"/>
          </p:nvPr>
        </p:nvSpPr>
        <p:spPr/>
        <p:txBody>
          <a:bodyPr/>
          <a:lstStyle/>
          <a:p>
            <a:pPr eaLnBrk="1" hangingPunct="1"/>
            <a:r>
              <a:rPr lang="en-US" sz="3500" b="0" smtClean="0"/>
              <a:t>3. Goal Setting</a:t>
            </a:r>
          </a:p>
        </p:txBody>
      </p:sp>
      <p:sp>
        <p:nvSpPr>
          <p:cNvPr id="17412" name="Rectangle 3"/>
          <p:cNvSpPr>
            <a:spLocks noGrp="1" noChangeArrowheads="1"/>
          </p:cNvSpPr>
          <p:nvPr>
            <p:ph type="body" idx="1"/>
          </p:nvPr>
        </p:nvSpPr>
        <p:spPr/>
        <p:txBody>
          <a:bodyPr/>
          <a:lstStyle/>
          <a:p>
            <a:pPr eaLnBrk="1" hangingPunct="1"/>
            <a:r>
              <a:rPr lang="en-US" smtClean="0"/>
              <a:t>What does it mean to be "easy to use"?</a:t>
            </a:r>
          </a:p>
          <a:p>
            <a:pPr eaLnBrk="1" hangingPunct="1"/>
            <a:r>
              <a:rPr lang="en-US" smtClean="0"/>
              <a:t>Some proposed definitions:</a:t>
            </a:r>
          </a:p>
          <a:p>
            <a:pPr lvl="1" eaLnBrk="1" hangingPunct="1"/>
            <a:r>
              <a:rPr lang="en-US" smtClean="0"/>
              <a:t>“I like it”</a:t>
            </a:r>
          </a:p>
          <a:p>
            <a:pPr lvl="1" eaLnBrk="1" hangingPunct="1"/>
            <a:r>
              <a:rPr lang="en-US" smtClean="0"/>
              <a:t>“I always do it that way”</a:t>
            </a:r>
          </a:p>
          <a:p>
            <a:pPr lvl="1" eaLnBrk="1" hangingPunct="1"/>
            <a:r>
              <a:rPr lang="en-US" smtClean="0"/>
              <a:t>“That is the way the xxx system does it”</a:t>
            </a:r>
          </a:p>
          <a:p>
            <a:pPr lvl="1" eaLnBrk="1" hangingPunct="1"/>
            <a:r>
              <a:rPr lang="en-US" smtClean="0"/>
              <a:t>“It is easy to implement”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99B5458A-C88D-445E-B44E-D049A4FE143A}" type="slidenum">
              <a:rPr lang="en-US" altLang="en-US"/>
              <a:pPr/>
              <a:t>18</a:t>
            </a:fld>
            <a:endParaRPr lang="en-US" altLang="en-US"/>
          </a:p>
        </p:txBody>
      </p:sp>
      <p:sp>
        <p:nvSpPr>
          <p:cNvPr id="18435" name="Rectangle 2"/>
          <p:cNvSpPr>
            <a:spLocks noGrp="1" noChangeArrowheads="1"/>
          </p:cNvSpPr>
          <p:nvPr>
            <p:ph type="title"/>
          </p:nvPr>
        </p:nvSpPr>
        <p:spPr/>
        <p:txBody>
          <a:bodyPr/>
          <a:lstStyle/>
          <a:p>
            <a:pPr eaLnBrk="1" hangingPunct="1"/>
            <a:r>
              <a:rPr lang="en-US" sz="3500" b="0" smtClean="0"/>
              <a:t>Much better Goals:</a:t>
            </a:r>
            <a:endParaRPr lang="en-US" sz="3500" smtClean="0"/>
          </a:p>
        </p:txBody>
      </p:sp>
      <p:sp>
        <p:nvSpPr>
          <p:cNvPr id="18436" name="Rectangle 3"/>
          <p:cNvSpPr>
            <a:spLocks noGrp="1" noChangeArrowheads="1"/>
          </p:cNvSpPr>
          <p:nvPr>
            <p:ph type="body" idx="1"/>
          </p:nvPr>
        </p:nvSpPr>
        <p:spPr>
          <a:xfrm>
            <a:off x="304800" y="1371600"/>
            <a:ext cx="8650288" cy="4532313"/>
          </a:xfrm>
        </p:spPr>
        <p:txBody>
          <a:bodyPr/>
          <a:lstStyle/>
          <a:p>
            <a:pPr lvl="1" eaLnBrk="1" hangingPunct="1">
              <a:buFont typeface="Wingdings" pitchFamily="2" charset="2"/>
              <a:buNone/>
            </a:pPr>
            <a:endParaRPr lang="en-US" sz="22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A74C62A1-B655-4862-9B8D-E497771F9CB1}" type="slidenum">
              <a:rPr lang="en-US" altLang="en-US"/>
              <a:pPr/>
              <a:t>19</a:t>
            </a:fld>
            <a:endParaRPr lang="en-US" altLang="en-US"/>
          </a:p>
        </p:txBody>
      </p:sp>
      <p:sp>
        <p:nvSpPr>
          <p:cNvPr id="19459" name="Rectangle 2"/>
          <p:cNvSpPr>
            <a:spLocks noGrp="1" noChangeArrowheads="1"/>
          </p:cNvSpPr>
          <p:nvPr>
            <p:ph type="title"/>
          </p:nvPr>
        </p:nvSpPr>
        <p:spPr/>
        <p:txBody>
          <a:bodyPr/>
          <a:lstStyle/>
          <a:p>
            <a:pPr eaLnBrk="1" hangingPunct="1"/>
            <a:r>
              <a:rPr lang="en-US" sz="3500" b="0" smtClean="0"/>
              <a:t>Much better Goals:</a:t>
            </a:r>
          </a:p>
        </p:txBody>
      </p:sp>
      <p:sp>
        <p:nvSpPr>
          <p:cNvPr id="19460" name="Rectangle 3"/>
          <p:cNvSpPr>
            <a:spLocks noGrp="1" noChangeArrowheads="1"/>
          </p:cNvSpPr>
          <p:nvPr>
            <p:ph type="body" idx="1"/>
          </p:nvPr>
        </p:nvSpPr>
        <p:spPr>
          <a:xfrm>
            <a:off x="304800" y="1371600"/>
            <a:ext cx="8650288" cy="4532313"/>
          </a:xfrm>
        </p:spPr>
        <p:txBody>
          <a:bodyPr/>
          <a:lstStyle/>
          <a:p>
            <a:pPr lvl="1" eaLnBrk="1" hangingPunct="1"/>
            <a:r>
              <a:rPr lang="en-US" sz="2200" smtClean="0"/>
              <a:t>Can be learned in less than 2 minutes</a:t>
            </a:r>
          </a:p>
          <a:p>
            <a:pPr lvl="1" eaLnBrk="1" hangingPunct="1"/>
            <a:r>
              <a:rPr lang="en-US" sz="2200" smtClean="0"/>
              <a:t>User will perform 2 error-free purchases per session</a:t>
            </a:r>
          </a:p>
          <a:p>
            <a:pPr lvl="1" eaLnBrk="1" hangingPunct="1"/>
            <a:r>
              <a:rPr lang="en-US" sz="2200" smtClean="0"/>
              <a:t>The error rate will be lower than 2 per 10 operations</a:t>
            </a:r>
          </a:p>
          <a:p>
            <a:pPr lvl="1" eaLnBrk="1" hangingPunct="1"/>
            <a:r>
              <a:rPr lang="en-US" sz="2200" smtClean="0"/>
              <a:t>Tasks will be performed in 30% of the time it takes using the competitor’s system</a:t>
            </a:r>
          </a:p>
          <a:p>
            <a:pPr lvl="1" eaLnBrk="1" hangingPunct="1"/>
            <a:r>
              <a:rPr lang="en-US" sz="2200" smtClean="0"/>
              <a:t>Users will have a high satisfaction with the system as measured by a survey.</a:t>
            </a:r>
          </a:p>
          <a:p>
            <a:pPr eaLnBrk="1" hangingPunct="1"/>
            <a:r>
              <a:rPr lang="en-US" sz="2600" i="1" smtClean="0"/>
              <a:t>Explicit, specific, measurable metrics.</a:t>
            </a:r>
            <a:endParaRPr lang="en-US" sz="2600" smtClean="0"/>
          </a:p>
          <a:p>
            <a:pPr eaLnBrk="1" hangingPunct="1"/>
            <a:r>
              <a:rPr lang="en-US" sz="2600" smtClean="0"/>
              <a:t>Allows </a:t>
            </a:r>
            <a:r>
              <a:rPr lang="en-US" sz="2600" i="1" smtClean="0"/>
              <a:t>objective</a:t>
            </a:r>
            <a:r>
              <a:rPr lang="en-US" sz="2600" smtClean="0"/>
              <a:t> decision making.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715962"/>
          </a:xfrm>
        </p:spPr>
        <p:txBody>
          <a:bodyPr/>
          <a:lstStyle/>
          <a:p>
            <a:r>
              <a:rPr lang="en-US" dirty="0" smtClean="0"/>
              <a:t>HW 1</a:t>
            </a:r>
            <a:endParaRPr lang="en-US" dirty="0"/>
          </a:p>
        </p:txBody>
      </p:sp>
      <p:sp>
        <p:nvSpPr>
          <p:cNvPr id="3" name="Content Placeholder 2"/>
          <p:cNvSpPr>
            <a:spLocks noGrp="1"/>
          </p:cNvSpPr>
          <p:nvPr>
            <p:ph idx="1"/>
          </p:nvPr>
        </p:nvSpPr>
        <p:spPr>
          <a:xfrm>
            <a:off x="457200" y="762000"/>
            <a:ext cx="8686800" cy="4411662"/>
          </a:xfrm>
        </p:spPr>
        <p:txBody>
          <a:bodyPr/>
          <a:lstStyle/>
          <a:p>
            <a:r>
              <a:rPr lang="en-US" dirty="0" smtClean="0"/>
              <a:t>Almost everyone did really well; average = </a:t>
            </a:r>
            <a:r>
              <a:rPr lang="en-US" dirty="0" smtClean="0"/>
              <a:t>92.1</a:t>
            </a:r>
            <a:endParaRPr lang="en-US" dirty="0" smtClean="0"/>
          </a:p>
          <a:p>
            <a:pPr lvl="1"/>
            <a:r>
              <a:rPr lang="en-US" dirty="0" smtClean="0"/>
              <a:t>Check on </a:t>
            </a:r>
            <a:r>
              <a:rPr lang="en-US" dirty="0" smtClean="0"/>
              <a:t>blackboard</a:t>
            </a:r>
            <a:endParaRPr lang="en-US" dirty="0" smtClean="0"/>
          </a:p>
        </p:txBody>
      </p:sp>
      <p:sp>
        <p:nvSpPr>
          <p:cNvPr id="4" name="Slide Number Placeholder 3"/>
          <p:cNvSpPr>
            <a:spLocks noGrp="1"/>
          </p:cNvSpPr>
          <p:nvPr>
            <p:ph type="sldNum" sz="quarter" idx="12"/>
          </p:nvPr>
        </p:nvSpPr>
        <p:spPr/>
        <p:txBody>
          <a:bodyPr/>
          <a:lstStyle/>
          <a:p>
            <a:pPr>
              <a:defRPr/>
            </a:pPr>
            <a:fld id="{B5291969-1C81-4078-81F0-46105F45688D}" type="slidenum">
              <a:rPr lang="en-US" altLang="en-US" smtClean="0"/>
              <a:pPr>
                <a:defRPr/>
              </a:pPr>
              <a:t>2</a:t>
            </a:fld>
            <a:endParaRPr lang="en-US" altLang="en-US"/>
          </a:p>
        </p:txBody>
      </p:sp>
      <p:graphicFrame>
        <p:nvGraphicFramePr>
          <p:cNvPr id="8" name="Chart 7"/>
          <p:cNvGraphicFramePr/>
          <p:nvPr/>
        </p:nvGraphicFramePr>
        <p:xfrm>
          <a:off x="304800" y="1828800"/>
          <a:ext cx="7848600" cy="5029200"/>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Arrow Connector 9"/>
          <p:cNvCxnSpPr/>
          <p:nvPr/>
        </p:nvCxnSpPr>
        <p:spPr bwMode="auto">
          <a:xfrm rot="5400000">
            <a:off x="7429500" y="1562100"/>
            <a:ext cx="1371600" cy="6858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80F25DC2-4A32-4806-8F95-F8233976A0CA}" type="slidenum">
              <a:rPr lang="en-US" altLang="en-US"/>
              <a:pPr/>
              <a:t>20</a:t>
            </a:fld>
            <a:endParaRPr lang="en-US" altLang="en-US"/>
          </a:p>
        </p:txBody>
      </p:sp>
      <p:sp>
        <p:nvSpPr>
          <p:cNvPr id="20483" name="Rectangle 2"/>
          <p:cNvSpPr>
            <a:spLocks noGrp="1" noChangeArrowheads="1"/>
          </p:cNvSpPr>
          <p:nvPr>
            <p:ph type="title"/>
          </p:nvPr>
        </p:nvSpPr>
        <p:spPr/>
        <p:txBody>
          <a:bodyPr/>
          <a:lstStyle/>
          <a:p>
            <a:pPr eaLnBrk="1" hangingPunct="1"/>
            <a:r>
              <a:rPr lang="en-US" sz="3500" smtClean="0"/>
              <a:t>Goals, cont.</a:t>
            </a:r>
          </a:p>
        </p:txBody>
      </p:sp>
      <p:sp>
        <p:nvSpPr>
          <p:cNvPr id="20484" name="Rectangle 3"/>
          <p:cNvSpPr>
            <a:spLocks noGrp="1" noChangeArrowheads="1"/>
          </p:cNvSpPr>
          <p:nvPr>
            <p:ph type="body" idx="1"/>
          </p:nvPr>
        </p:nvSpPr>
        <p:spPr/>
        <p:txBody>
          <a:bodyPr/>
          <a:lstStyle/>
          <a:p>
            <a:pPr eaLnBrk="1" hangingPunct="1"/>
            <a:r>
              <a:rPr lang="en-US" sz="2600" smtClean="0"/>
              <a:t>Tradeoffs, so have to pick relevant metrics</a:t>
            </a:r>
          </a:p>
          <a:p>
            <a:pPr eaLnBrk="1" hangingPunct="1"/>
            <a:r>
              <a:rPr lang="en-US" sz="2600" smtClean="0"/>
              <a:t>Some measures: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3356903B-CCC9-42E7-ACA9-1D4FCBCD6602}" type="slidenum">
              <a:rPr lang="en-US" altLang="en-US"/>
              <a:pPr/>
              <a:t>21</a:t>
            </a:fld>
            <a:endParaRPr lang="en-US" altLang="en-US"/>
          </a:p>
        </p:txBody>
      </p:sp>
      <p:sp>
        <p:nvSpPr>
          <p:cNvPr id="21507" name="Rectangle 2"/>
          <p:cNvSpPr>
            <a:spLocks noGrp="1" noChangeArrowheads="1"/>
          </p:cNvSpPr>
          <p:nvPr>
            <p:ph type="title"/>
          </p:nvPr>
        </p:nvSpPr>
        <p:spPr/>
        <p:txBody>
          <a:bodyPr/>
          <a:lstStyle/>
          <a:p>
            <a:pPr eaLnBrk="1" hangingPunct="1"/>
            <a:r>
              <a:rPr lang="en-US" sz="3500" smtClean="0"/>
              <a:t>Goals, cont.</a:t>
            </a:r>
          </a:p>
        </p:txBody>
      </p:sp>
      <p:sp>
        <p:nvSpPr>
          <p:cNvPr id="21508" name="Rectangle 3"/>
          <p:cNvSpPr>
            <a:spLocks noGrp="1" noChangeArrowheads="1"/>
          </p:cNvSpPr>
          <p:nvPr>
            <p:ph type="body" idx="1"/>
          </p:nvPr>
        </p:nvSpPr>
        <p:spPr/>
        <p:txBody>
          <a:bodyPr/>
          <a:lstStyle/>
          <a:p>
            <a:pPr eaLnBrk="1" hangingPunct="1"/>
            <a:r>
              <a:rPr lang="en-US" sz="2600" smtClean="0"/>
              <a:t>Tradeoffs, so have to pick relevant metrics</a:t>
            </a:r>
          </a:p>
          <a:p>
            <a:pPr eaLnBrk="1" hangingPunct="1"/>
            <a:r>
              <a:rPr lang="en-US" sz="2600" smtClean="0"/>
              <a:t>Some measures:</a:t>
            </a:r>
          </a:p>
          <a:p>
            <a:pPr lvl="1" eaLnBrk="1" hangingPunct="1"/>
            <a:r>
              <a:rPr lang="en-US" sz="2200" smtClean="0"/>
              <a:t>Learnability: Time to learn how to do specific tasks (at a specific proficiency)</a:t>
            </a:r>
          </a:p>
          <a:p>
            <a:pPr lvl="1" eaLnBrk="1" hangingPunct="1"/>
            <a:r>
              <a:rPr lang="en-US" sz="2200" smtClean="0"/>
              <a:t>Efficiency: (Expert) Time to execute benchmark (typical) tasks. Throughput.</a:t>
            </a:r>
          </a:p>
          <a:p>
            <a:pPr lvl="1" eaLnBrk="1" hangingPunct="1"/>
            <a:r>
              <a:rPr lang="en-US" sz="2200" smtClean="0"/>
              <a:t>Errors: Error rate per task. Time spent on errors. Error severity. </a:t>
            </a:r>
          </a:p>
          <a:p>
            <a:pPr lvl="1" eaLnBrk="1" hangingPunct="1"/>
            <a:r>
              <a:rPr lang="en-US" sz="2200" smtClean="0"/>
              <a:t>Subjective satisfaction: Questionnaire.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p:spPr>
        <p:txBody>
          <a:bodyPr/>
          <a:lstStyle/>
          <a:p>
            <a:fld id="{74F8F4B1-A77E-41F7-B030-09B4AC778C8A}" type="slidenum">
              <a:rPr lang="en-US" altLang="en-US"/>
              <a:pPr/>
              <a:t>22</a:t>
            </a:fld>
            <a:endParaRPr lang="en-US" altLang="en-US"/>
          </a:p>
        </p:txBody>
      </p:sp>
      <p:sp>
        <p:nvSpPr>
          <p:cNvPr id="22531" name="Rectangle 2"/>
          <p:cNvSpPr>
            <a:spLocks noGrp="1" noChangeArrowheads="1"/>
          </p:cNvSpPr>
          <p:nvPr>
            <p:ph type="title"/>
          </p:nvPr>
        </p:nvSpPr>
        <p:spPr/>
        <p:txBody>
          <a:bodyPr/>
          <a:lstStyle/>
          <a:p>
            <a:pPr eaLnBrk="1" hangingPunct="1"/>
            <a:r>
              <a:rPr lang="en-US" sz="3500" smtClean="0"/>
              <a:t>Goal Levels</a:t>
            </a:r>
          </a:p>
        </p:txBody>
      </p:sp>
      <p:sp>
        <p:nvSpPr>
          <p:cNvPr id="22532" name="Rectangle 3"/>
          <p:cNvSpPr>
            <a:spLocks noGrp="1" noChangeArrowheads="1"/>
          </p:cNvSpPr>
          <p:nvPr>
            <p:ph type="body" idx="1"/>
          </p:nvPr>
        </p:nvSpPr>
        <p:spPr/>
        <p:txBody>
          <a:bodyPr/>
          <a:lstStyle/>
          <a:p>
            <a:pPr eaLnBrk="1" hangingPunct="1"/>
            <a:r>
              <a:rPr lang="en-US" sz="2600" smtClean="0"/>
              <a:t>Pick Levels for your system:</a:t>
            </a:r>
          </a:p>
          <a:p>
            <a:pPr lvl="1" eaLnBrk="1" hangingPunct="1"/>
            <a:r>
              <a:rPr lang="en-US" sz="2200" smtClean="0"/>
              <a:t>Minimum acceptable level</a:t>
            </a:r>
          </a:p>
          <a:p>
            <a:pPr lvl="1" eaLnBrk="1" hangingPunct="1"/>
            <a:r>
              <a:rPr lang="en-US" sz="2200" smtClean="0"/>
              <a:t>Desired (planned) level</a:t>
            </a:r>
          </a:p>
          <a:p>
            <a:pPr lvl="1" eaLnBrk="1" hangingPunct="1"/>
            <a:r>
              <a:rPr lang="en-US" sz="2200" smtClean="0"/>
              <a:t>Theoretical best level</a:t>
            </a:r>
          </a:p>
          <a:p>
            <a:pPr lvl="1" eaLnBrk="1" hangingPunct="1"/>
            <a:r>
              <a:rPr lang="en-US" sz="2200" smtClean="0"/>
              <a:t>Current level or competitor's level</a:t>
            </a:r>
          </a:p>
        </p:txBody>
      </p:sp>
      <p:sp>
        <p:nvSpPr>
          <p:cNvPr id="22533" name="Line 4"/>
          <p:cNvSpPr>
            <a:spLocks noChangeShapeType="1"/>
          </p:cNvSpPr>
          <p:nvPr/>
        </p:nvSpPr>
        <p:spPr bwMode="auto">
          <a:xfrm>
            <a:off x="2286000" y="4876800"/>
            <a:ext cx="0" cy="609600"/>
          </a:xfrm>
          <a:prstGeom prst="line">
            <a:avLst/>
          </a:prstGeom>
          <a:noFill/>
          <a:ln w="9525">
            <a:solidFill>
              <a:schemeClr val="tx1"/>
            </a:solidFill>
            <a:miter lim="800000"/>
            <a:headEnd/>
            <a:tailEnd/>
          </a:ln>
        </p:spPr>
        <p:txBody>
          <a:bodyPr wrap="none"/>
          <a:lstStyle/>
          <a:p>
            <a:endParaRPr lang="en-US"/>
          </a:p>
        </p:txBody>
      </p:sp>
      <p:sp>
        <p:nvSpPr>
          <p:cNvPr id="22534" name="Line 5"/>
          <p:cNvSpPr>
            <a:spLocks noChangeShapeType="1"/>
          </p:cNvSpPr>
          <p:nvPr/>
        </p:nvSpPr>
        <p:spPr bwMode="auto">
          <a:xfrm>
            <a:off x="2286000" y="5181600"/>
            <a:ext cx="5181600" cy="0"/>
          </a:xfrm>
          <a:prstGeom prst="line">
            <a:avLst/>
          </a:prstGeom>
          <a:noFill/>
          <a:ln w="9525">
            <a:solidFill>
              <a:schemeClr val="tx1"/>
            </a:solidFill>
            <a:miter lim="800000"/>
            <a:headEnd/>
            <a:tailEnd type="triangle" w="lg" len="lg"/>
          </a:ln>
        </p:spPr>
        <p:txBody>
          <a:bodyPr wrap="none"/>
          <a:lstStyle/>
          <a:p>
            <a:endParaRPr lang="en-US"/>
          </a:p>
        </p:txBody>
      </p:sp>
      <p:sp>
        <p:nvSpPr>
          <p:cNvPr id="22535" name="Line 7"/>
          <p:cNvSpPr>
            <a:spLocks noChangeShapeType="1"/>
          </p:cNvSpPr>
          <p:nvPr/>
        </p:nvSpPr>
        <p:spPr bwMode="auto">
          <a:xfrm>
            <a:off x="3352800" y="4876800"/>
            <a:ext cx="0" cy="609600"/>
          </a:xfrm>
          <a:prstGeom prst="line">
            <a:avLst/>
          </a:prstGeom>
          <a:noFill/>
          <a:ln w="9525">
            <a:solidFill>
              <a:schemeClr val="tx1"/>
            </a:solidFill>
            <a:miter lim="800000"/>
            <a:headEnd/>
            <a:tailEnd/>
          </a:ln>
        </p:spPr>
        <p:txBody>
          <a:bodyPr wrap="none"/>
          <a:lstStyle/>
          <a:p>
            <a:endParaRPr lang="en-US"/>
          </a:p>
        </p:txBody>
      </p:sp>
      <p:sp>
        <p:nvSpPr>
          <p:cNvPr id="22536" name="Line 8"/>
          <p:cNvSpPr>
            <a:spLocks noChangeShapeType="1"/>
          </p:cNvSpPr>
          <p:nvPr/>
        </p:nvSpPr>
        <p:spPr bwMode="auto">
          <a:xfrm>
            <a:off x="4267200" y="4876800"/>
            <a:ext cx="0" cy="609600"/>
          </a:xfrm>
          <a:prstGeom prst="line">
            <a:avLst/>
          </a:prstGeom>
          <a:noFill/>
          <a:ln w="9525">
            <a:solidFill>
              <a:schemeClr val="tx1"/>
            </a:solidFill>
            <a:miter lim="800000"/>
            <a:headEnd/>
            <a:tailEnd/>
          </a:ln>
        </p:spPr>
        <p:txBody>
          <a:bodyPr wrap="none"/>
          <a:lstStyle/>
          <a:p>
            <a:endParaRPr lang="en-US"/>
          </a:p>
        </p:txBody>
      </p:sp>
      <p:sp>
        <p:nvSpPr>
          <p:cNvPr id="22537" name="Line 9"/>
          <p:cNvSpPr>
            <a:spLocks noChangeShapeType="1"/>
          </p:cNvSpPr>
          <p:nvPr/>
        </p:nvSpPr>
        <p:spPr bwMode="auto">
          <a:xfrm>
            <a:off x="6172200" y="4876800"/>
            <a:ext cx="0" cy="609600"/>
          </a:xfrm>
          <a:prstGeom prst="line">
            <a:avLst/>
          </a:prstGeom>
          <a:noFill/>
          <a:ln w="9525">
            <a:solidFill>
              <a:schemeClr val="tx1"/>
            </a:solidFill>
            <a:miter lim="800000"/>
            <a:headEnd/>
            <a:tailEnd/>
          </a:ln>
        </p:spPr>
        <p:txBody>
          <a:bodyPr wrap="none"/>
          <a:lstStyle/>
          <a:p>
            <a:endParaRPr lang="en-US"/>
          </a:p>
        </p:txBody>
      </p:sp>
      <p:sp>
        <p:nvSpPr>
          <p:cNvPr id="22538" name="Text Box 10"/>
          <p:cNvSpPr txBox="1">
            <a:spLocks noChangeArrowheads="1"/>
          </p:cNvSpPr>
          <p:nvPr/>
        </p:nvSpPr>
        <p:spPr bwMode="auto">
          <a:xfrm>
            <a:off x="4459288" y="6018213"/>
            <a:ext cx="785812" cy="366712"/>
          </a:xfrm>
          <a:prstGeom prst="rect">
            <a:avLst/>
          </a:prstGeom>
          <a:noFill/>
          <a:ln w="9525">
            <a:noFill/>
            <a:miter lim="800000"/>
            <a:headEnd/>
            <a:tailEnd/>
          </a:ln>
        </p:spPr>
        <p:txBody>
          <a:bodyPr wrap="none">
            <a:spAutoFit/>
          </a:bodyPr>
          <a:lstStyle/>
          <a:p>
            <a:r>
              <a:rPr lang="en-US">
                <a:latin typeface="Tahoma" pitchFamily="34" charset="0"/>
              </a:rPr>
              <a:t>Errors</a:t>
            </a:r>
          </a:p>
        </p:txBody>
      </p:sp>
      <p:sp>
        <p:nvSpPr>
          <p:cNvPr id="22539" name="Text Box 11"/>
          <p:cNvSpPr txBox="1">
            <a:spLocks noChangeArrowheads="1"/>
          </p:cNvSpPr>
          <p:nvPr/>
        </p:nvSpPr>
        <p:spPr bwMode="auto">
          <a:xfrm>
            <a:off x="2057400" y="5441950"/>
            <a:ext cx="309563" cy="366713"/>
          </a:xfrm>
          <a:prstGeom prst="rect">
            <a:avLst/>
          </a:prstGeom>
          <a:noFill/>
          <a:ln w="9525">
            <a:noFill/>
            <a:miter lim="800000"/>
            <a:headEnd/>
            <a:tailEnd/>
          </a:ln>
        </p:spPr>
        <p:txBody>
          <a:bodyPr wrap="none">
            <a:spAutoFit/>
          </a:bodyPr>
          <a:lstStyle/>
          <a:p>
            <a:r>
              <a:rPr lang="en-US">
                <a:latin typeface="Tahoma" pitchFamily="34" charset="0"/>
              </a:rPr>
              <a:t>0</a:t>
            </a:r>
          </a:p>
        </p:txBody>
      </p:sp>
      <p:sp>
        <p:nvSpPr>
          <p:cNvPr id="22540" name="Text Box 12"/>
          <p:cNvSpPr txBox="1">
            <a:spLocks noChangeArrowheads="1"/>
          </p:cNvSpPr>
          <p:nvPr/>
        </p:nvSpPr>
        <p:spPr bwMode="auto">
          <a:xfrm>
            <a:off x="3154363" y="5441950"/>
            <a:ext cx="309562" cy="366713"/>
          </a:xfrm>
          <a:prstGeom prst="rect">
            <a:avLst/>
          </a:prstGeom>
          <a:noFill/>
          <a:ln w="9525">
            <a:noFill/>
            <a:miter lim="800000"/>
            <a:headEnd/>
            <a:tailEnd/>
          </a:ln>
        </p:spPr>
        <p:txBody>
          <a:bodyPr wrap="none">
            <a:spAutoFit/>
          </a:bodyPr>
          <a:lstStyle/>
          <a:p>
            <a:r>
              <a:rPr lang="en-US">
                <a:latin typeface="Tahoma" pitchFamily="34" charset="0"/>
              </a:rPr>
              <a:t>1</a:t>
            </a:r>
          </a:p>
        </p:txBody>
      </p:sp>
      <p:sp>
        <p:nvSpPr>
          <p:cNvPr id="22541" name="Text Box 13"/>
          <p:cNvSpPr txBox="1">
            <a:spLocks noChangeArrowheads="1"/>
          </p:cNvSpPr>
          <p:nvPr/>
        </p:nvSpPr>
        <p:spPr bwMode="auto">
          <a:xfrm>
            <a:off x="4038600" y="5441950"/>
            <a:ext cx="309563" cy="366713"/>
          </a:xfrm>
          <a:prstGeom prst="rect">
            <a:avLst/>
          </a:prstGeom>
          <a:noFill/>
          <a:ln w="9525">
            <a:noFill/>
            <a:miter lim="800000"/>
            <a:headEnd/>
            <a:tailEnd/>
          </a:ln>
        </p:spPr>
        <p:txBody>
          <a:bodyPr wrap="none">
            <a:spAutoFit/>
          </a:bodyPr>
          <a:lstStyle/>
          <a:p>
            <a:r>
              <a:rPr lang="en-US">
                <a:latin typeface="Tahoma" pitchFamily="34" charset="0"/>
              </a:rPr>
              <a:t>2</a:t>
            </a:r>
          </a:p>
        </p:txBody>
      </p:sp>
      <p:sp>
        <p:nvSpPr>
          <p:cNvPr id="22542" name="Text Box 14"/>
          <p:cNvSpPr txBox="1">
            <a:spLocks noChangeArrowheads="1"/>
          </p:cNvSpPr>
          <p:nvPr/>
        </p:nvSpPr>
        <p:spPr bwMode="auto">
          <a:xfrm>
            <a:off x="5943600" y="5441950"/>
            <a:ext cx="309563" cy="366713"/>
          </a:xfrm>
          <a:prstGeom prst="rect">
            <a:avLst/>
          </a:prstGeom>
          <a:noFill/>
          <a:ln w="9525">
            <a:noFill/>
            <a:miter lim="800000"/>
            <a:headEnd/>
            <a:tailEnd/>
          </a:ln>
        </p:spPr>
        <p:txBody>
          <a:bodyPr wrap="none">
            <a:spAutoFit/>
          </a:bodyPr>
          <a:lstStyle/>
          <a:p>
            <a:r>
              <a:rPr lang="en-US">
                <a:latin typeface="Tahoma" pitchFamily="34" charset="0"/>
              </a:rPr>
              <a:t>5</a:t>
            </a:r>
          </a:p>
        </p:txBody>
      </p:sp>
      <p:sp>
        <p:nvSpPr>
          <p:cNvPr id="22543" name="Text Box 15"/>
          <p:cNvSpPr txBox="1">
            <a:spLocks noChangeArrowheads="1"/>
          </p:cNvSpPr>
          <p:nvPr/>
        </p:nvSpPr>
        <p:spPr bwMode="auto">
          <a:xfrm>
            <a:off x="1752600" y="4570413"/>
            <a:ext cx="688975" cy="366712"/>
          </a:xfrm>
          <a:prstGeom prst="rect">
            <a:avLst/>
          </a:prstGeom>
          <a:noFill/>
          <a:ln w="9525">
            <a:noFill/>
            <a:miter lim="800000"/>
            <a:headEnd/>
            <a:tailEnd/>
          </a:ln>
        </p:spPr>
        <p:txBody>
          <a:bodyPr wrap="none">
            <a:spAutoFit/>
          </a:bodyPr>
          <a:lstStyle/>
          <a:p>
            <a:r>
              <a:rPr lang="en-US">
                <a:latin typeface="Tahoma" pitchFamily="34" charset="0"/>
              </a:rPr>
              <a:t> Best</a:t>
            </a:r>
          </a:p>
        </p:txBody>
      </p:sp>
      <p:sp>
        <p:nvSpPr>
          <p:cNvPr id="22544" name="Text Box 16"/>
          <p:cNvSpPr txBox="1">
            <a:spLocks noChangeArrowheads="1"/>
          </p:cNvSpPr>
          <p:nvPr/>
        </p:nvSpPr>
        <p:spPr bwMode="auto">
          <a:xfrm>
            <a:off x="2667000" y="4570413"/>
            <a:ext cx="1016000" cy="366712"/>
          </a:xfrm>
          <a:prstGeom prst="rect">
            <a:avLst/>
          </a:prstGeom>
          <a:noFill/>
          <a:ln w="9525">
            <a:noFill/>
            <a:miter lim="800000"/>
            <a:headEnd/>
            <a:tailEnd/>
          </a:ln>
        </p:spPr>
        <p:txBody>
          <a:bodyPr wrap="none">
            <a:spAutoFit/>
          </a:bodyPr>
          <a:lstStyle/>
          <a:p>
            <a:r>
              <a:rPr lang="en-US">
                <a:latin typeface="Tahoma" pitchFamily="34" charset="0"/>
              </a:rPr>
              <a:t> Desired</a:t>
            </a:r>
          </a:p>
        </p:txBody>
      </p:sp>
      <p:sp>
        <p:nvSpPr>
          <p:cNvPr id="22545" name="Text Box 17"/>
          <p:cNvSpPr txBox="1">
            <a:spLocks noChangeArrowheads="1"/>
          </p:cNvSpPr>
          <p:nvPr/>
        </p:nvSpPr>
        <p:spPr bwMode="auto">
          <a:xfrm>
            <a:off x="4133850" y="4189413"/>
            <a:ext cx="1274763" cy="641350"/>
          </a:xfrm>
          <a:prstGeom prst="rect">
            <a:avLst/>
          </a:prstGeom>
          <a:noFill/>
          <a:ln w="9525">
            <a:noFill/>
            <a:miter lim="800000"/>
            <a:headEnd/>
            <a:tailEnd/>
          </a:ln>
        </p:spPr>
        <p:txBody>
          <a:bodyPr wrap="none">
            <a:spAutoFit/>
          </a:bodyPr>
          <a:lstStyle/>
          <a:p>
            <a:r>
              <a:rPr lang="en-US">
                <a:latin typeface="Tahoma" pitchFamily="34" charset="0"/>
              </a:rPr>
              <a:t> Minimum</a:t>
            </a:r>
            <a:br>
              <a:rPr lang="en-US">
                <a:latin typeface="Tahoma" pitchFamily="34" charset="0"/>
              </a:rPr>
            </a:br>
            <a:r>
              <a:rPr lang="en-US">
                <a:latin typeface="Tahoma" pitchFamily="34" charset="0"/>
              </a:rPr>
              <a:t>Acceptable</a:t>
            </a:r>
          </a:p>
        </p:txBody>
      </p:sp>
      <p:sp>
        <p:nvSpPr>
          <p:cNvPr id="22546" name="Text Box 18"/>
          <p:cNvSpPr txBox="1">
            <a:spLocks noChangeArrowheads="1"/>
          </p:cNvSpPr>
          <p:nvPr/>
        </p:nvSpPr>
        <p:spPr bwMode="auto">
          <a:xfrm>
            <a:off x="5943600" y="4418013"/>
            <a:ext cx="1008063" cy="366712"/>
          </a:xfrm>
          <a:prstGeom prst="rect">
            <a:avLst/>
          </a:prstGeom>
          <a:noFill/>
          <a:ln w="9525">
            <a:noFill/>
            <a:miter lim="800000"/>
            <a:headEnd/>
            <a:tailEnd/>
          </a:ln>
        </p:spPr>
        <p:txBody>
          <a:bodyPr wrap="none">
            <a:spAutoFit/>
          </a:bodyPr>
          <a:lstStyle/>
          <a:p>
            <a:r>
              <a:rPr lang="en-US">
                <a:latin typeface="Tahoma" pitchFamily="34" charset="0"/>
              </a:rPr>
              <a:t> Current</a:t>
            </a:r>
          </a:p>
        </p:txBody>
      </p:sp>
      <p:sp>
        <p:nvSpPr>
          <p:cNvPr id="22547" name="Rectangle 19"/>
          <p:cNvSpPr>
            <a:spLocks noChangeArrowheads="1"/>
          </p:cNvSpPr>
          <p:nvPr/>
        </p:nvSpPr>
        <p:spPr bwMode="auto">
          <a:xfrm>
            <a:off x="1524000" y="4114800"/>
            <a:ext cx="6096000" cy="2362200"/>
          </a:xfrm>
          <a:prstGeom prst="rect">
            <a:avLst/>
          </a:prstGeom>
          <a:noFill/>
          <a:ln w="9525">
            <a:solidFill>
              <a:schemeClr val="tx1"/>
            </a:solidFill>
            <a:miter lim="800000"/>
            <a:headEnd/>
            <a:tailEnd/>
          </a:ln>
        </p:spPr>
        <p:txBody>
          <a:bodyPr wrap="none" anchor="ct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BC460116-8A86-4F8B-A69D-2356DEFF2421}" type="slidenum">
              <a:rPr lang="en-US" altLang="en-US"/>
              <a:pPr/>
              <a:t>23</a:t>
            </a:fld>
            <a:endParaRPr lang="en-US" altLang="en-US"/>
          </a:p>
        </p:txBody>
      </p:sp>
      <p:sp>
        <p:nvSpPr>
          <p:cNvPr id="23555" name="Rectangle 2"/>
          <p:cNvSpPr>
            <a:spLocks noGrp="1" noChangeArrowheads="1"/>
          </p:cNvSpPr>
          <p:nvPr>
            <p:ph type="title"/>
          </p:nvPr>
        </p:nvSpPr>
        <p:spPr/>
        <p:txBody>
          <a:bodyPr/>
          <a:lstStyle/>
          <a:p>
            <a:pPr eaLnBrk="1" hangingPunct="1"/>
            <a:r>
              <a:rPr lang="en-US" b="0" smtClean="0"/>
              <a:t>Financial impact analysis</a:t>
            </a:r>
          </a:p>
        </p:txBody>
      </p:sp>
      <p:sp>
        <p:nvSpPr>
          <p:cNvPr id="23556" name="Rectangle 3"/>
          <p:cNvSpPr>
            <a:spLocks noGrp="1" noChangeArrowheads="1"/>
          </p:cNvSpPr>
          <p:nvPr>
            <p:ph type="body" idx="1"/>
          </p:nvPr>
        </p:nvSpPr>
        <p:spPr>
          <a:xfrm>
            <a:off x="457200" y="1719263"/>
            <a:ext cx="8229600" cy="4833937"/>
          </a:xfrm>
        </p:spPr>
        <p:txBody>
          <a:bodyPr/>
          <a:lstStyle/>
          <a:p>
            <a:pPr eaLnBrk="1" hangingPunct="1">
              <a:lnSpc>
                <a:spcPct val="80000"/>
              </a:lnSpc>
            </a:pPr>
            <a:r>
              <a:rPr lang="en-US" sz="2600" i="1" smtClean="0"/>
              <a:t>Prove It!</a:t>
            </a:r>
            <a:endParaRPr lang="en-US" sz="2600" smtClean="0"/>
          </a:p>
          <a:p>
            <a:pPr eaLnBrk="1" hangingPunct="1">
              <a:lnSpc>
                <a:spcPct val="80000"/>
              </a:lnSpc>
            </a:pPr>
            <a:r>
              <a:rPr lang="en-US" sz="2600" smtClean="0"/>
              <a:t>Demonstrates the importance of usability</a:t>
            </a:r>
          </a:p>
          <a:p>
            <a:pPr eaLnBrk="1" hangingPunct="1">
              <a:lnSpc>
                <a:spcPct val="80000"/>
              </a:lnSpc>
            </a:pPr>
            <a:r>
              <a:rPr lang="en-US" sz="2600" smtClean="0"/>
              <a:t># users * their salary per hour * # hours on system = cost of system per hour</a:t>
            </a:r>
          </a:p>
          <a:p>
            <a:pPr eaLnBrk="1" hangingPunct="1">
              <a:lnSpc>
                <a:spcPct val="80000"/>
              </a:lnSpc>
            </a:pPr>
            <a:r>
              <a:rPr lang="en-US" sz="2600" smtClean="0"/>
              <a:t>Estimate savings of reduced training, error time, need for support staff, etc.</a:t>
            </a:r>
          </a:p>
          <a:p>
            <a:pPr eaLnBrk="1" hangingPunct="1">
              <a:lnSpc>
                <a:spcPct val="80000"/>
              </a:lnSpc>
            </a:pPr>
            <a:r>
              <a:rPr lang="en-US" sz="2600" smtClean="0"/>
              <a:t>Tells how much time to spend on usability</a:t>
            </a:r>
          </a:p>
          <a:p>
            <a:pPr eaLnBrk="1" hangingPunct="1">
              <a:lnSpc>
                <a:spcPct val="80000"/>
              </a:lnSpc>
            </a:pPr>
            <a:r>
              <a:rPr lang="en-US" sz="2600" smtClean="0"/>
              <a:t>Whole books on this topic:</a:t>
            </a:r>
          </a:p>
          <a:p>
            <a:pPr lvl="1" eaLnBrk="1" hangingPunct="1">
              <a:lnSpc>
                <a:spcPct val="80000"/>
              </a:lnSpc>
            </a:pPr>
            <a:r>
              <a:rPr lang="en-US" sz="2200" smtClean="0"/>
              <a:t>Randolph G. Bias and Deborah J. Mayhew, Eds.</a:t>
            </a:r>
            <a:br>
              <a:rPr lang="en-US" sz="2200" smtClean="0"/>
            </a:br>
            <a:r>
              <a:rPr lang="en-US" sz="2200" i="1" smtClean="0"/>
              <a:t>Cost-Justifying Usability: An Update for the Internet Age, Second Edition. </a:t>
            </a:r>
            <a:r>
              <a:rPr lang="en-US" sz="2200" smtClean="0"/>
              <a:t>Morgan Kaufmann, 2005</a:t>
            </a:r>
          </a:p>
          <a:p>
            <a:pPr lvl="1" eaLnBrk="1" hangingPunct="1">
              <a:lnSpc>
                <a:spcPct val="80000"/>
              </a:lnSpc>
            </a:pPr>
            <a:r>
              <a:rPr lang="en-US" sz="2200" smtClean="0"/>
              <a:t>Randolph G. Bias and Deborah J. Mayhew, </a:t>
            </a:r>
            <a:br>
              <a:rPr lang="en-US" sz="2200" smtClean="0"/>
            </a:br>
            <a:r>
              <a:rPr lang="en-US" sz="2200" i="1" smtClean="0"/>
              <a:t>Cost-Justifying Usability</a:t>
            </a:r>
            <a:r>
              <a:rPr lang="en-US" sz="2200" smtClean="0"/>
              <a:t>, Boston: Academic Press, 1994.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BBCEA609-46FA-41D2-BF7F-BE5EA0DBF416}" type="slidenum">
              <a:rPr lang="en-US" altLang="en-US"/>
              <a:pPr/>
              <a:t>24</a:t>
            </a:fld>
            <a:endParaRPr lang="en-US" altLang="en-US"/>
          </a:p>
        </p:txBody>
      </p:sp>
      <p:sp>
        <p:nvSpPr>
          <p:cNvPr id="24579" name="Rectangle 2"/>
          <p:cNvSpPr>
            <a:spLocks noGrp="1" noChangeArrowheads="1"/>
          </p:cNvSpPr>
          <p:nvPr>
            <p:ph type="title"/>
          </p:nvPr>
        </p:nvSpPr>
        <p:spPr/>
        <p:txBody>
          <a:bodyPr/>
          <a:lstStyle/>
          <a:p>
            <a:pPr eaLnBrk="1" hangingPunct="1"/>
            <a:r>
              <a:rPr lang="en-US" sz="3500" b="0" smtClean="0"/>
              <a:t>4. Participatory Design</a:t>
            </a:r>
          </a:p>
        </p:txBody>
      </p:sp>
      <p:sp>
        <p:nvSpPr>
          <p:cNvPr id="24580" name="Rectangle 3"/>
          <p:cNvSpPr>
            <a:spLocks noGrp="1" noChangeArrowheads="1"/>
          </p:cNvSpPr>
          <p:nvPr>
            <p:ph type="body" idx="1"/>
          </p:nvPr>
        </p:nvSpPr>
        <p:spPr/>
        <p:txBody>
          <a:bodyPr/>
          <a:lstStyle/>
          <a:p>
            <a:pPr eaLnBrk="1" hangingPunct="1"/>
            <a:r>
              <a:rPr lang="en-US" sz="2600" smtClean="0"/>
              <a:t>Users involved </a:t>
            </a:r>
            <a:r>
              <a:rPr lang="en-US" sz="2600" i="1" smtClean="0"/>
              <a:t>during</a:t>
            </a:r>
            <a:r>
              <a:rPr lang="en-US" sz="2600" smtClean="0"/>
              <a:t> the design process through regular meetings</a:t>
            </a:r>
          </a:p>
          <a:p>
            <a:pPr lvl="1" eaLnBrk="1" hangingPunct="1"/>
            <a:r>
              <a:rPr lang="en-US" sz="2200" smtClean="0"/>
              <a:t>Not just at the beginning during Contextual Inquiry</a:t>
            </a:r>
          </a:p>
          <a:p>
            <a:pPr eaLnBrk="1" hangingPunct="1"/>
            <a:r>
              <a:rPr lang="en-US" sz="2600" smtClean="0"/>
              <a:t>Users are good at reacting to concrete designs and prototypes</a:t>
            </a:r>
          </a:p>
          <a:p>
            <a:pPr eaLnBrk="1" hangingPunct="1"/>
            <a:r>
              <a:rPr lang="en-US" sz="2600" smtClean="0"/>
              <a:t>But users are </a:t>
            </a:r>
            <a:r>
              <a:rPr lang="en-US" sz="2600" i="1" smtClean="0"/>
              <a:t>not</a:t>
            </a:r>
            <a:r>
              <a:rPr lang="en-US" sz="2600" smtClean="0"/>
              <a:t> necessarily good designers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p:spPr>
        <p:txBody>
          <a:bodyPr/>
          <a:lstStyle/>
          <a:p>
            <a:fld id="{FF882677-E5E6-4AB4-AB32-53F68C95A58C}" type="slidenum">
              <a:rPr lang="en-US" altLang="en-US"/>
              <a:pPr/>
              <a:t>25</a:t>
            </a:fld>
            <a:endParaRPr lang="en-US" altLang="en-US"/>
          </a:p>
        </p:txBody>
      </p:sp>
      <p:sp>
        <p:nvSpPr>
          <p:cNvPr id="25603" name="Rectangle 2"/>
          <p:cNvSpPr>
            <a:spLocks noGrp="1" noChangeArrowheads="1"/>
          </p:cNvSpPr>
          <p:nvPr>
            <p:ph type="title"/>
          </p:nvPr>
        </p:nvSpPr>
        <p:spPr/>
        <p:txBody>
          <a:bodyPr/>
          <a:lstStyle/>
          <a:p>
            <a:pPr eaLnBrk="1" hangingPunct="1"/>
            <a:r>
              <a:rPr lang="en-US" sz="3500" b="0" smtClean="0"/>
              <a:t>5. Coordinating for Consistency</a:t>
            </a:r>
          </a:p>
        </p:txBody>
      </p:sp>
      <p:sp>
        <p:nvSpPr>
          <p:cNvPr id="25604" name="Rectangle 3"/>
          <p:cNvSpPr>
            <a:spLocks noGrp="1" noChangeArrowheads="1"/>
          </p:cNvSpPr>
          <p:nvPr>
            <p:ph type="body" idx="1"/>
          </p:nvPr>
        </p:nvSpPr>
        <p:spPr/>
        <p:txBody>
          <a:bodyPr/>
          <a:lstStyle/>
          <a:p>
            <a:pPr eaLnBrk="1" hangingPunct="1"/>
            <a:r>
              <a:rPr lang="en-US" smtClean="0"/>
              <a:t>Most important characteristic of UI</a:t>
            </a:r>
          </a:p>
          <a:p>
            <a:pPr eaLnBrk="1" hangingPunct="1"/>
            <a:r>
              <a:rPr lang="en-US" smtClean="0"/>
              <a:t>Requires oversight</a:t>
            </a:r>
          </a:p>
          <a:p>
            <a:pPr lvl="1" eaLnBrk="1" hangingPunct="1"/>
            <a:r>
              <a:rPr lang="en-US" smtClean="0"/>
              <a:t>Not each department creating own section</a:t>
            </a:r>
          </a:p>
          <a:p>
            <a:pPr eaLnBrk="1" hangingPunct="1"/>
            <a:r>
              <a:rPr lang="en-US" smtClean="0"/>
              <a:t>May require overall design document, vocabulary guide, style guide, templates, etc.</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p:spPr>
        <p:txBody>
          <a:bodyPr/>
          <a:lstStyle/>
          <a:p>
            <a:fld id="{EC3BD469-A7E1-481B-ABEB-375BB3318B64}" type="slidenum">
              <a:rPr lang="en-US" altLang="en-US"/>
              <a:pPr/>
              <a:t>26</a:t>
            </a:fld>
            <a:endParaRPr lang="en-US" altLang="en-US"/>
          </a:p>
        </p:txBody>
      </p:sp>
      <p:sp>
        <p:nvSpPr>
          <p:cNvPr id="26627" name="Rectangle 2"/>
          <p:cNvSpPr>
            <a:spLocks noGrp="1" noChangeArrowheads="1"/>
          </p:cNvSpPr>
          <p:nvPr>
            <p:ph type="title"/>
          </p:nvPr>
        </p:nvSpPr>
        <p:spPr>
          <a:xfrm>
            <a:off x="228600" y="304800"/>
            <a:ext cx="7543800" cy="1295400"/>
          </a:xfrm>
        </p:spPr>
        <p:txBody>
          <a:bodyPr/>
          <a:lstStyle/>
          <a:p>
            <a:pPr marL="681038" indent="-681038" eaLnBrk="1" hangingPunct="1"/>
            <a:r>
              <a:rPr lang="en-US" sz="3500" b="0" smtClean="0"/>
              <a:t>6. Use Guidelines and Heuristic Analysis</a:t>
            </a:r>
          </a:p>
        </p:txBody>
      </p:sp>
      <p:sp>
        <p:nvSpPr>
          <p:cNvPr id="26628" name="Rectangle 3"/>
          <p:cNvSpPr>
            <a:spLocks noGrp="1" noChangeArrowheads="1"/>
          </p:cNvSpPr>
          <p:nvPr>
            <p:ph type="body" idx="1"/>
          </p:nvPr>
        </p:nvSpPr>
        <p:spPr/>
        <p:txBody>
          <a:bodyPr/>
          <a:lstStyle/>
          <a:p>
            <a:pPr eaLnBrk="1" hangingPunct="1"/>
            <a:r>
              <a:rPr lang="en-US" smtClean="0"/>
              <a:t>Designers evaluating the Interface</a:t>
            </a:r>
          </a:p>
          <a:p>
            <a:pPr eaLnBrk="1" hangingPunct="1"/>
            <a:r>
              <a:rPr lang="en-US" smtClean="0"/>
              <a:t>Based on their experience</a:t>
            </a:r>
          </a:p>
          <a:p>
            <a:pPr eaLnBrk="1" hangingPunct="1"/>
            <a:r>
              <a:rPr lang="en-US" smtClean="0"/>
              <a:t>Full lecture and homework on this topic</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p:spPr>
        <p:txBody>
          <a:bodyPr/>
          <a:lstStyle/>
          <a:p>
            <a:fld id="{4BDE98F2-ABCE-4478-9326-450F26B9BCAB}" type="slidenum">
              <a:rPr lang="en-US" altLang="en-US"/>
              <a:pPr/>
              <a:t>27</a:t>
            </a:fld>
            <a:endParaRPr lang="en-US" altLang="en-US"/>
          </a:p>
        </p:txBody>
      </p:sp>
      <p:sp>
        <p:nvSpPr>
          <p:cNvPr id="27651" name="Rectangle 2"/>
          <p:cNvSpPr>
            <a:spLocks noGrp="1" noChangeArrowheads="1"/>
          </p:cNvSpPr>
          <p:nvPr>
            <p:ph type="title"/>
          </p:nvPr>
        </p:nvSpPr>
        <p:spPr/>
        <p:txBody>
          <a:bodyPr/>
          <a:lstStyle/>
          <a:p>
            <a:pPr eaLnBrk="1" hangingPunct="1"/>
            <a:r>
              <a:rPr lang="en-US" sz="3500" b="0" smtClean="0"/>
              <a:t>7. Prototypes</a:t>
            </a:r>
          </a:p>
        </p:txBody>
      </p:sp>
      <p:sp>
        <p:nvSpPr>
          <p:cNvPr id="27652" name="Rectangle 3"/>
          <p:cNvSpPr>
            <a:spLocks noGrp="1" noChangeArrowheads="1"/>
          </p:cNvSpPr>
          <p:nvPr>
            <p:ph type="body" idx="1"/>
          </p:nvPr>
        </p:nvSpPr>
        <p:spPr>
          <a:xfrm>
            <a:off x="493713" y="1524000"/>
            <a:ext cx="8650287" cy="4532313"/>
          </a:xfrm>
        </p:spPr>
        <p:txBody>
          <a:bodyPr/>
          <a:lstStyle/>
          <a:p>
            <a:pPr eaLnBrk="1" hangingPunct="1"/>
            <a:r>
              <a:rPr lang="en-US" smtClean="0"/>
              <a:t>Simulation of interface</a:t>
            </a:r>
          </a:p>
          <a:p>
            <a:pPr eaLnBrk="1" hangingPunct="1"/>
            <a:r>
              <a:rPr lang="en-US" smtClean="0"/>
              <a:t>Quick and cheap to create (no “back end”)</a:t>
            </a:r>
          </a:p>
          <a:p>
            <a:pPr eaLnBrk="1" hangingPunct="1"/>
            <a:r>
              <a:rPr lang="en-US" smtClean="0"/>
              <a:t>Start with “low fidelity”</a:t>
            </a:r>
          </a:p>
          <a:p>
            <a:pPr eaLnBrk="1" hangingPunct="1"/>
            <a:r>
              <a:rPr lang="en-US" smtClean="0"/>
              <a:t>Progress to higher-fidelity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p:spPr>
        <p:txBody>
          <a:bodyPr/>
          <a:lstStyle/>
          <a:p>
            <a:fld id="{255B8FCA-F7F7-4206-BED8-4585B16588D5}" type="slidenum">
              <a:rPr lang="en-US" altLang="en-US"/>
              <a:pPr/>
              <a:t>28</a:t>
            </a:fld>
            <a:endParaRPr lang="en-US" altLang="en-US"/>
          </a:p>
        </p:txBody>
      </p:sp>
      <p:sp>
        <p:nvSpPr>
          <p:cNvPr id="28675" name="Rectangle 2"/>
          <p:cNvSpPr>
            <a:spLocks noGrp="1" noChangeArrowheads="1"/>
          </p:cNvSpPr>
          <p:nvPr>
            <p:ph type="title"/>
          </p:nvPr>
        </p:nvSpPr>
        <p:spPr/>
        <p:txBody>
          <a:bodyPr/>
          <a:lstStyle/>
          <a:p>
            <a:pPr eaLnBrk="1" hangingPunct="1"/>
            <a:r>
              <a:rPr lang="en-US" sz="3500" b="0" smtClean="0"/>
              <a:t>8. Empirical testing </a:t>
            </a:r>
          </a:p>
        </p:txBody>
      </p:sp>
      <p:sp>
        <p:nvSpPr>
          <p:cNvPr id="28676" name="Rectangle 3"/>
          <p:cNvSpPr>
            <a:spLocks noGrp="1" noChangeArrowheads="1"/>
          </p:cNvSpPr>
          <p:nvPr>
            <p:ph type="body" idx="1"/>
          </p:nvPr>
        </p:nvSpPr>
        <p:spPr/>
        <p:txBody>
          <a:bodyPr/>
          <a:lstStyle/>
          <a:p>
            <a:pPr eaLnBrk="1" hangingPunct="1"/>
            <a:r>
              <a:rPr lang="en-US" smtClean="0"/>
              <a:t>Critical to usable products</a:t>
            </a:r>
          </a:p>
          <a:p>
            <a:pPr eaLnBrk="1" hangingPunct="1"/>
            <a:r>
              <a:rPr lang="en-US" smtClean="0"/>
              <a:t>Designers must watch users</a:t>
            </a:r>
          </a:p>
          <a:p>
            <a:pPr eaLnBrk="1" hangingPunct="1"/>
            <a:r>
              <a:rPr lang="en-US" smtClean="0"/>
              <a:t>Web logs are not sufficient</a:t>
            </a:r>
          </a:p>
          <a:p>
            <a:pPr eaLnBrk="1" hangingPunct="1"/>
            <a:r>
              <a:rPr lang="en-US" smtClean="0"/>
              <a:t>Not necessarily difficult or expensive</a:t>
            </a:r>
          </a:p>
          <a:p>
            <a:pPr eaLnBrk="1" hangingPunct="1"/>
            <a:r>
              <a:rPr lang="en-US" smtClean="0"/>
              <a:t>Test low-fidelity prototypes, high-fidelity prototypes, final system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6B475401-E9B1-43CB-87E5-C434DA920B62}" type="slidenum">
              <a:rPr lang="en-US" altLang="en-US"/>
              <a:pPr/>
              <a:t>29</a:t>
            </a:fld>
            <a:endParaRPr lang="en-US" altLang="en-US"/>
          </a:p>
        </p:txBody>
      </p:sp>
      <p:sp>
        <p:nvSpPr>
          <p:cNvPr id="29699" name="Rectangle 2"/>
          <p:cNvSpPr>
            <a:spLocks noGrp="1" noChangeArrowheads="1"/>
          </p:cNvSpPr>
          <p:nvPr>
            <p:ph type="title"/>
          </p:nvPr>
        </p:nvSpPr>
        <p:spPr/>
        <p:txBody>
          <a:bodyPr/>
          <a:lstStyle/>
          <a:p>
            <a:pPr eaLnBrk="1" hangingPunct="1"/>
            <a:r>
              <a:rPr lang="en-US" sz="3500" b="0" smtClean="0"/>
              <a:t>9. Iterative design</a:t>
            </a:r>
          </a:p>
        </p:txBody>
      </p:sp>
      <p:sp>
        <p:nvSpPr>
          <p:cNvPr id="29700" name="Rectangle 3"/>
          <p:cNvSpPr>
            <a:spLocks noGrp="1" noChangeArrowheads="1"/>
          </p:cNvSpPr>
          <p:nvPr>
            <p:ph type="body" idx="1"/>
          </p:nvPr>
        </p:nvSpPr>
        <p:spPr>
          <a:xfrm>
            <a:off x="228600" y="1524000"/>
            <a:ext cx="8955088" cy="4953000"/>
          </a:xfrm>
        </p:spPr>
        <p:txBody>
          <a:bodyPr/>
          <a:lstStyle/>
          <a:p>
            <a:pPr eaLnBrk="1" hangingPunct="1">
              <a:lnSpc>
                <a:spcPct val="90000"/>
              </a:lnSpc>
            </a:pPr>
            <a:r>
              <a:rPr lang="en-US" sz="2600" smtClean="0"/>
              <a:t>Redesign interface based on evaluation </a:t>
            </a:r>
          </a:p>
          <a:p>
            <a:pPr eaLnBrk="1" hangingPunct="1">
              <a:lnSpc>
                <a:spcPct val="90000"/>
              </a:lnSpc>
            </a:pPr>
            <a:r>
              <a:rPr lang="en-US" sz="2600" smtClean="0"/>
              <a:t>New design may be worse or may break something </a:t>
            </a:r>
          </a:p>
          <a:p>
            <a:pPr eaLnBrk="1" hangingPunct="1">
              <a:lnSpc>
                <a:spcPct val="90000"/>
              </a:lnSpc>
            </a:pPr>
            <a:r>
              <a:rPr lang="en-US" sz="2600" smtClean="0"/>
              <a:t>Keep track of reasons for design decisions </a:t>
            </a:r>
          </a:p>
          <a:p>
            <a:pPr lvl="1" eaLnBrk="1" hangingPunct="1">
              <a:lnSpc>
                <a:spcPct val="90000"/>
              </a:lnSpc>
            </a:pPr>
            <a:r>
              <a:rPr lang="en-US" sz="2200" smtClean="0"/>
              <a:t>Called "Design Rationale" </a:t>
            </a:r>
          </a:p>
          <a:p>
            <a:pPr lvl="1" eaLnBrk="1" hangingPunct="1">
              <a:lnSpc>
                <a:spcPct val="90000"/>
              </a:lnSpc>
            </a:pPr>
            <a:r>
              <a:rPr lang="en-US" sz="2200" smtClean="0"/>
              <a:t>So don't need to keep revisiting the same decisions </a:t>
            </a:r>
          </a:p>
          <a:p>
            <a:pPr lvl="1" eaLnBrk="1" hangingPunct="1">
              <a:lnSpc>
                <a:spcPct val="90000"/>
              </a:lnSpc>
            </a:pPr>
            <a:r>
              <a:rPr lang="en-US" sz="2200" smtClean="0"/>
              <a:t>When future conditions suggest changing a decision will remember why made that way and what implications for change are. </a:t>
            </a:r>
          </a:p>
          <a:p>
            <a:pPr eaLnBrk="1" hangingPunct="1">
              <a:lnSpc>
                <a:spcPct val="90000"/>
              </a:lnSpc>
            </a:pPr>
            <a:r>
              <a:rPr lang="en-US" sz="2600" smtClean="0"/>
              <a:t>Instead of arguing about a design feature, figure out what information would tell you which way to go </a:t>
            </a:r>
          </a:p>
          <a:p>
            <a:pPr lvl="1" eaLnBrk="1" hangingPunct="1">
              <a:lnSpc>
                <a:spcPct val="90000"/>
              </a:lnSpc>
            </a:pPr>
            <a:r>
              <a:rPr lang="en-US" sz="2200" smtClean="0"/>
              <a:t>Experiment, marketing data, etc.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E72EFFA6-98B4-42F8-8B43-87B3E030DAFB}" type="slidenum">
              <a:rPr lang="en-US" altLang="en-US"/>
              <a:pPr/>
              <a:t>3</a:t>
            </a:fld>
            <a:endParaRPr lang="en-US" altLang="en-US"/>
          </a:p>
        </p:txBody>
      </p:sp>
      <p:sp>
        <p:nvSpPr>
          <p:cNvPr id="4099" name="Rectangle 2"/>
          <p:cNvSpPr>
            <a:spLocks noGrp="1" noChangeArrowheads="1"/>
          </p:cNvSpPr>
          <p:nvPr>
            <p:ph type="title"/>
          </p:nvPr>
        </p:nvSpPr>
        <p:spPr>
          <a:xfrm>
            <a:off x="304800" y="381000"/>
            <a:ext cx="7993063" cy="1143000"/>
          </a:xfrm>
        </p:spPr>
        <p:txBody>
          <a:bodyPr/>
          <a:lstStyle/>
          <a:p>
            <a:pPr algn="ctr" eaLnBrk="1" hangingPunct="1"/>
            <a:r>
              <a:rPr lang="en-US" sz="3000" smtClean="0"/>
              <a:t>How to organize development process</a:t>
            </a:r>
          </a:p>
        </p:txBody>
      </p:sp>
      <p:sp>
        <p:nvSpPr>
          <p:cNvPr id="4100" name="Rectangle 3"/>
          <p:cNvSpPr>
            <a:spLocks noGrp="1" noChangeArrowheads="1"/>
          </p:cNvSpPr>
          <p:nvPr>
            <p:ph type="body" idx="1"/>
          </p:nvPr>
        </p:nvSpPr>
        <p:spPr>
          <a:xfrm>
            <a:off x="457200" y="1719263"/>
            <a:ext cx="8534400" cy="4411662"/>
          </a:xfrm>
        </p:spPr>
        <p:txBody>
          <a:bodyPr/>
          <a:lstStyle/>
          <a:p>
            <a:pPr eaLnBrk="1" hangingPunct="1">
              <a:buFont typeface="Wingdings" pitchFamily="2" charset="2"/>
              <a:buNone/>
            </a:pPr>
            <a:r>
              <a:rPr lang="en-US" sz="2800" dirty="0" smtClean="0"/>
              <a:t>"Usability is not a quality that can be spread out to cover a poor design like a thick layer of peanut butter."  [Nielsen]</a:t>
            </a:r>
          </a:p>
          <a:p>
            <a:pPr eaLnBrk="1" hangingPunct="1"/>
            <a:r>
              <a:rPr lang="en-US" sz="2800" dirty="0" smtClean="0"/>
              <a:t>Like Software Engineering, is a </a:t>
            </a:r>
            <a:r>
              <a:rPr lang="en-US" sz="2800" i="1" dirty="0" smtClean="0"/>
              <a:t>process</a:t>
            </a:r>
            <a:r>
              <a:rPr lang="en-US" sz="2800" dirty="0" smtClean="0"/>
              <a:t> for developing software to help insure high </a:t>
            </a:r>
            <a:r>
              <a:rPr lang="en-US" sz="2800" dirty="0" smtClean="0"/>
              <a:t>quality</a:t>
            </a:r>
          </a:p>
          <a:p>
            <a:pPr lvl="1" eaLnBrk="1" hangingPunct="1"/>
            <a:r>
              <a:rPr lang="en-US" sz="2400" dirty="0" smtClean="0"/>
              <a:t>Need process so have structure, planning, management</a:t>
            </a:r>
            <a:endParaRPr lang="en-US" sz="2400" dirty="0" smtClean="0"/>
          </a:p>
          <a:p>
            <a:pPr eaLnBrk="1" hangingPunct="1"/>
            <a:r>
              <a:rPr lang="en-US" sz="2800" dirty="0" smtClean="0"/>
              <a:t>Must plan for and support usability considerations </a:t>
            </a:r>
            <a:r>
              <a:rPr lang="en-US" sz="2800" i="1" dirty="0" smtClean="0"/>
              <a:t>throughout </a:t>
            </a:r>
            <a:r>
              <a:rPr lang="en-US" sz="2800" dirty="0" smtClean="0"/>
              <a:t>design</a:t>
            </a:r>
          </a:p>
          <a:p>
            <a:pPr lvl="1" eaLnBrk="1" hangingPunct="1"/>
            <a:r>
              <a:rPr lang="en-US" sz="2400" dirty="0" smtClean="0"/>
              <a:t>Including right at the beginning</a:t>
            </a:r>
          </a:p>
          <a:p>
            <a:pPr lvl="1" eaLnBrk="1" hangingPunct="1"/>
            <a:r>
              <a:rPr lang="en-US" sz="2400" dirty="0" smtClean="0"/>
              <a:t>Not </a:t>
            </a:r>
            <a:r>
              <a:rPr lang="en-US" sz="2400" dirty="0" smtClean="0"/>
              <a:t>enough to discover usability problems at the end</a:t>
            </a:r>
            <a:endParaRPr lang="en-US" sz="24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4779325" y="2286000"/>
            <a:ext cx="4364675" cy="4572000"/>
          </a:xfrm>
          <a:prstGeom prst="rect">
            <a:avLst/>
          </a:prstGeom>
          <a:noFill/>
          <a:ln w="9525">
            <a:noFill/>
            <a:miter lim="800000"/>
            <a:headEnd/>
            <a:tailEnd/>
          </a:ln>
        </p:spPr>
      </p:pic>
      <p:sp>
        <p:nvSpPr>
          <p:cNvPr id="30722" name="Slide Number Placeholder 5"/>
          <p:cNvSpPr>
            <a:spLocks noGrp="1"/>
          </p:cNvSpPr>
          <p:nvPr>
            <p:ph type="sldNum" sz="quarter" idx="12"/>
          </p:nvPr>
        </p:nvSpPr>
        <p:spPr>
          <a:noFill/>
        </p:spPr>
        <p:txBody>
          <a:bodyPr/>
          <a:lstStyle/>
          <a:p>
            <a:fld id="{C8A85E34-BF7A-41BE-B27F-120ECBFF8AAA}" type="slidenum">
              <a:rPr lang="en-US" altLang="en-US"/>
              <a:pPr/>
              <a:t>30</a:t>
            </a:fld>
            <a:endParaRPr lang="en-US" altLang="en-US"/>
          </a:p>
        </p:txBody>
      </p:sp>
      <p:sp>
        <p:nvSpPr>
          <p:cNvPr id="30723" name="Rectangle 2"/>
          <p:cNvSpPr>
            <a:spLocks noGrp="1" noChangeArrowheads="1"/>
          </p:cNvSpPr>
          <p:nvPr>
            <p:ph type="title"/>
          </p:nvPr>
        </p:nvSpPr>
        <p:spPr/>
        <p:txBody>
          <a:bodyPr/>
          <a:lstStyle/>
          <a:p>
            <a:pPr eaLnBrk="1" hangingPunct="1"/>
            <a:r>
              <a:rPr lang="en-US" sz="3500" b="0" smtClean="0"/>
              <a:t>Iterative Design</a:t>
            </a:r>
          </a:p>
        </p:txBody>
      </p:sp>
      <p:sp>
        <p:nvSpPr>
          <p:cNvPr id="30724" name="Rectangle 3"/>
          <p:cNvSpPr>
            <a:spLocks noGrp="1" noChangeArrowheads="1"/>
          </p:cNvSpPr>
          <p:nvPr>
            <p:ph type="body" idx="1"/>
          </p:nvPr>
        </p:nvSpPr>
        <p:spPr>
          <a:xfrm>
            <a:off x="228600" y="1684338"/>
            <a:ext cx="8229600" cy="4411662"/>
          </a:xfrm>
        </p:spPr>
        <p:txBody>
          <a:bodyPr/>
          <a:lstStyle/>
          <a:p>
            <a:pPr eaLnBrk="1" hangingPunct="1"/>
            <a:r>
              <a:rPr lang="en-US" dirty="0" smtClean="0"/>
              <a:t>Empirical </a:t>
            </a:r>
            <a:r>
              <a:rPr lang="en-US" dirty="0" smtClean="0"/>
              <a:t>testing with intention to fix the problems</a:t>
            </a:r>
          </a:p>
          <a:p>
            <a:pPr eaLnBrk="1" hangingPunct="1"/>
            <a:r>
              <a:rPr lang="en-US" dirty="0" smtClean="0"/>
              <a:t>Not just </a:t>
            </a:r>
            <a:r>
              <a:rPr lang="en-US" i="1" dirty="0" smtClean="0"/>
              <a:t>goals </a:t>
            </a:r>
            <a:r>
              <a:rPr lang="en-US" dirty="0" smtClean="0"/>
              <a:t>(“be </a:t>
            </a:r>
            <a:r>
              <a:rPr lang="en-US" dirty="0" smtClean="0"/>
              <a:t>easy</a:t>
            </a:r>
            <a:br>
              <a:rPr lang="en-US" dirty="0" smtClean="0"/>
            </a:br>
            <a:r>
              <a:rPr lang="en-US" dirty="0" smtClean="0"/>
              <a:t>to </a:t>
            </a:r>
            <a:r>
              <a:rPr lang="en-US" dirty="0" smtClean="0"/>
              <a:t>use”), but a process </a:t>
            </a:r>
            <a:r>
              <a:rPr lang="en-US" dirty="0" smtClean="0"/>
              <a:t>to</a:t>
            </a:r>
            <a:br>
              <a:rPr lang="en-US" dirty="0" smtClean="0"/>
            </a:br>
            <a:r>
              <a:rPr lang="en-US" dirty="0" smtClean="0"/>
              <a:t>achieve </a:t>
            </a:r>
            <a:r>
              <a:rPr lang="en-US" dirty="0" smtClean="0"/>
              <a:t>the </a:t>
            </a:r>
            <a:r>
              <a:rPr lang="en-US" dirty="0" smtClean="0"/>
              <a:t>goals</a:t>
            </a:r>
          </a:p>
          <a:p>
            <a:pPr eaLnBrk="1" hangingPunct="1"/>
            <a:r>
              <a:rPr lang="en-US" dirty="0" smtClean="0"/>
              <a:t>Successively</a:t>
            </a:r>
            <a:br>
              <a:rPr lang="en-US" dirty="0" smtClean="0"/>
            </a:br>
            <a:r>
              <a:rPr lang="en-US" dirty="0" smtClean="0"/>
              <a:t>higher-fidelity designs</a:t>
            </a:r>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p:spPr>
        <p:txBody>
          <a:bodyPr/>
          <a:lstStyle/>
          <a:p>
            <a:fld id="{11BAFDFB-1392-4847-87F9-D1E1DDA38EE7}" type="slidenum">
              <a:rPr lang="en-US" altLang="en-US"/>
              <a:pPr/>
              <a:t>31</a:t>
            </a:fld>
            <a:endParaRPr lang="en-US" altLang="en-US"/>
          </a:p>
        </p:txBody>
      </p:sp>
      <p:sp>
        <p:nvSpPr>
          <p:cNvPr id="31747" name="Rectangle 2"/>
          <p:cNvSpPr>
            <a:spLocks noGrp="1" noChangeArrowheads="1"/>
          </p:cNvSpPr>
          <p:nvPr>
            <p:ph type="title"/>
          </p:nvPr>
        </p:nvSpPr>
        <p:spPr/>
        <p:txBody>
          <a:bodyPr/>
          <a:lstStyle/>
          <a:p>
            <a:pPr eaLnBrk="1" hangingPunct="1"/>
            <a:r>
              <a:rPr lang="en-US" sz="3500" b="0" smtClean="0"/>
              <a:t>10. Measure Real Use</a:t>
            </a:r>
          </a:p>
        </p:txBody>
      </p:sp>
      <p:sp>
        <p:nvSpPr>
          <p:cNvPr id="31748" name="Rectangle 3"/>
          <p:cNvSpPr>
            <a:spLocks noGrp="1" noChangeArrowheads="1"/>
          </p:cNvSpPr>
          <p:nvPr>
            <p:ph type="body" idx="1"/>
          </p:nvPr>
        </p:nvSpPr>
        <p:spPr/>
        <p:txBody>
          <a:bodyPr/>
          <a:lstStyle/>
          <a:p>
            <a:pPr eaLnBrk="1" hangingPunct="1"/>
            <a:r>
              <a:rPr lang="en-US" smtClean="0"/>
              <a:t>Follow-up after release </a:t>
            </a:r>
          </a:p>
          <a:p>
            <a:pPr eaLnBrk="1" hangingPunct="1"/>
            <a:r>
              <a:rPr lang="en-US" smtClean="0"/>
              <a:t>For the next version </a:t>
            </a:r>
          </a:p>
          <a:p>
            <a:pPr eaLnBrk="1" hangingPunct="1"/>
            <a:r>
              <a:rPr lang="en-US" smtClean="0"/>
              <a:t>From bug reports, trainers, initial experiences (for conventional applications)</a:t>
            </a:r>
          </a:p>
          <a:p>
            <a:pPr eaLnBrk="1" hangingPunct="1"/>
            <a:r>
              <a:rPr lang="en-US" smtClean="0"/>
              <a:t>From web logs, reports, customer support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4"/>
          <p:cNvPicPr>
            <a:picLocks noChangeAspect="1" noChangeArrowheads="1"/>
          </p:cNvPicPr>
          <p:nvPr/>
        </p:nvPicPr>
        <p:blipFill>
          <a:blip r:embed="rId2" cstate="print"/>
          <a:srcRect/>
          <a:stretch>
            <a:fillRect/>
          </a:stretch>
        </p:blipFill>
        <p:spPr bwMode="auto">
          <a:xfrm>
            <a:off x="2428875" y="3733800"/>
            <a:ext cx="6715125" cy="3124200"/>
          </a:xfrm>
          <a:prstGeom prst="rect">
            <a:avLst/>
          </a:prstGeom>
          <a:noFill/>
          <a:ln w="9525">
            <a:noFill/>
            <a:miter lim="800000"/>
            <a:headEnd/>
            <a:tailEnd/>
          </a:ln>
        </p:spPr>
      </p:pic>
      <p:sp>
        <p:nvSpPr>
          <p:cNvPr id="32771" name="Title 1"/>
          <p:cNvSpPr>
            <a:spLocks noGrp="1"/>
          </p:cNvSpPr>
          <p:nvPr>
            <p:ph type="title"/>
          </p:nvPr>
        </p:nvSpPr>
        <p:spPr>
          <a:xfrm>
            <a:off x="457200" y="122238"/>
            <a:ext cx="7543800" cy="1020762"/>
          </a:xfrm>
        </p:spPr>
        <p:txBody>
          <a:bodyPr/>
          <a:lstStyle/>
          <a:p>
            <a:pPr eaLnBrk="1" hangingPunct="1"/>
            <a:r>
              <a:rPr lang="en-US" smtClean="0"/>
              <a:t>Agile Development</a:t>
            </a:r>
          </a:p>
        </p:txBody>
      </p:sp>
      <p:sp>
        <p:nvSpPr>
          <p:cNvPr id="32772" name="Content Placeholder 2"/>
          <p:cNvSpPr>
            <a:spLocks noGrp="1"/>
          </p:cNvSpPr>
          <p:nvPr>
            <p:ph idx="1"/>
          </p:nvPr>
        </p:nvSpPr>
        <p:spPr>
          <a:xfrm>
            <a:off x="152400" y="1143000"/>
            <a:ext cx="8229600" cy="4411663"/>
          </a:xfrm>
        </p:spPr>
        <p:txBody>
          <a:bodyPr/>
          <a:lstStyle/>
          <a:p>
            <a:pPr eaLnBrk="1" hangingPunct="1"/>
            <a:r>
              <a:rPr lang="en-US" sz="2400" smtClean="0"/>
              <a:t>Increasingly software groups using “Agile” methods</a:t>
            </a:r>
          </a:p>
          <a:p>
            <a:pPr lvl="1" eaLnBrk="1" hangingPunct="1"/>
            <a:r>
              <a:rPr lang="en-US" sz="2000" smtClean="0"/>
              <a:t>“eXtreme Programming” (XP)</a:t>
            </a:r>
          </a:p>
          <a:p>
            <a:pPr lvl="1" eaLnBrk="1" hangingPunct="1"/>
            <a:r>
              <a:rPr lang="en-US" sz="2000" smtClean="0"/>
              <a:t>How does that interact with usability methods?</a:t>
            </a:r>
          </a:p>
          <a:p>
            <a:pPr lvl="1" eaLnBrk="1" hangingPunct="1"/>
            <a:r>
              <a:rPr lang="en-US" sz="2000" smtClean="0"/>
              <a:t>Agile = “development iterations, teamwork, collaboration, and process adaptability throughout the life-cycle of the project.” – wikipedia</a:t>
            </a:r>
          </a:p>
          <a:p>
            <a:pPr lvl="1" eaLnBrk="1" hangingPunct="1"/>
            <a:r>
              <a:rPr lang="en-US" sz="2000" smtClean="0"/>
              <a:t>See “agile manifesto”: </a:t>
            </a:r>
            <a:r>
              <a:rPr lang="en-US" sz="2000" smtClean="0">
                <a:hlinkClick r:id="rId3"/>
              </a:rPr>
              <a:t>http://agilemanifesto.org/</a:t>
            </a:r>
            <a:r>
              <a:rPr lang="en-US" sz="2000" smtClean="0"/>
              <a:t> </a:t>
            </a:r>
          </a:p>
          <a:p>
            <a:pPr lvl="1" eaLnBrk="1" hangingPunct="1"/>
            <a:r>
              <a:rPr lang="en-US" sz="2000" smtClean="0"/>
              <a:t>“Scrum” is one of many</a:t>
            </a:r>
            <a:br>
              <a:rPr lang="en-US" sz="2000" smtClean="0"/>
            </a:br>
            <a:r>
              <a:rPr lang="en-US" sz="2000" smtClean="0"/>
              <a:t>agile methods.</a:t>
            </a:r>
          </a:p>
          <a:p>
            <a:pPr lvl="2" eaLnBrk="1" hangingPunct="1"/>
            <a:r>
              <a:rPr lang="en-US" sz="1800" smtClean="0"/>
              <a:t>Work is broken</a:t>
            </a:r>
            <a:br>
              <a:rPr lang="en-US" sz="1800" smtClean="0"/>
            </a:br>
            <a:r>
              <a:rPr lang="en-US" sz="1800" smtClean="0"/>
              <a:t>into 2 to 4</a:t>
            </a:r>
            <a:br>
              <a:rPr lang="en-US" sz="1800" smtClean="0"/>
            </a:br>
            <a:r>
              <a:rPr lang="en-US" sz="1800" smtClean="0"/>
              <a:t>week “sprints”</a:t>
            </a:r>
          </a:p>
        </p:txBody>
      </p:sp>
      <p:sp>
        <p:nvSpPr>
          <p:cNvPr id="32773" name="Slide Number Placeholder 3"/>
          <p:cNvSpPr>
            <a:spLocks noGrp="1"/>
          </p:cNvSpPr>
          <p:nvPr>
            <p:ph type="sldNum" sz="quarter" idx="12"/>
          </p:nvPr>
        </p:nvSpPr>
        <p:spPr>
          <a:noFill/>
        </p:spPr>
        <p:txBody>
          <a:bodyPr/>
          <a:lstStyle/>
          <a:p>
            <a:fld id="{67E44451-9B0B-4E30-934B-7B1B28E29408}" type="slidenum">
              <a:rPr lang="en-US" altLang="en-US"/>
              <a:pPr/>
              <a:t>32</a:t>
            </a:fld>
            <a:endParaRPr lang="en-US"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1"/>
          <p:cNvSpPr>
            <a:spLocks noGrp="1"/>
          </p:cNvSpPr>
          <p:nvPr>
            <p:ph type="title"/>
          </p:nvPr>
        </p:nvSpPr>
        <p:spPr/>
        <p:txBody>
          <a:bodyPr/>
          <a:lstStyle/>
          <a:p>
            <a:pPr eaLnBrk="1" hangingPunct="1"/>
            <a:r>
              <a:rPr lang="en-US" smtClean="0"/>
              <a:t>Scrum vs. traditional</a:t>
            </a:r>
            <a:br>
              <a:rPr lang="en-US" smtClean="0"/>
            </a:br>
            <a:r>
              <a:rPr lang="en-US" smtClean="0"/>
              <a:t>software development</a:t>
            </a:r>
          </a:p>
        </p:txBody>
      </p:sp>
      <p:sp>
        <p:nvSpPr>
          <p:cNvPr id="33796" name="Slide Number Placeholder 3"/>
          <p:cNvSpPr>
            <a:spLocks noGrp="1"/>
          </p:cNvSpPr>
          <p:nvPr>
            <p:ph type="sldNum" sz="quarter" idx="12"/>
          </p:nvPr>
        </p:nvSpPr>
        <p:spPr>
          <a:noFill/>
        </p:spPr>
        <p:txBody>
          <a:bodyPr/>
          <a:lstStyle/>
          <a:p>
            <a:fld id="{FBFD3016-7BC3-4367-87BE-41F72921EA8B}" type="slidenum">
              <a:rPr lang="en-US" altLang="en-US"/>
              <a:pPr/>
              <a:t>33</a:t>
            </a:fld>
            <a:endParaRPr lang="en-US" altLang="en-US"/>
          </a:p>
        </p:txBody>
      </p:sp>
      <p:pic>
        <p:nvPicPr>
          <p:cNvPr id="33797" name="Picture 4"/>
          <p:cNvPicPr>
            <a:picLocks noChangeAspect="1" noChangeArrowheads="1"/>
          </p:cNvPicPr>
          <p:nvPr/>
        </p:nvPicPr>
        <p:blipFill>
          <a:blip r:embed="rId2" cstate="print"/>
          <a:srcRect/>
          <a:stretch>
            <a:fillRect/>
          </a:stretch>
        </p:blipFill>
        <p:spPr bwMode="auto">
          <a:xfrm>
            <a:off x="2286000" y="1447800"/>
            <a:ext cx="4267200" cy="4891125"/>
          </a:xfrm>
          <a:prstGeom prst="rect">
            <a:avLst/>
          </a:prstGeom>
          <a:noFill/>
          <a:ln w="9525">
            <a:noFill/>
            <a:miter lim="800000"/>
            <a:headEnd/>
            <a:tailEnd/>
          </a:ln>
        </p:spPr>
      </p:pic>
      <p:sp>
        <p:nvSpPr>
          <p:cNvPr id="33799" name="TextBox 9"/>
          <p:cNvSpPr txBox="1">
            <a:spLocks noChangeArrowheads="1"/>
          </p:cNvSpPr>
          <p:nvPr/>
        </p:nvSpPr>
        <p:spPr bwMode="auto">
          <a:xfrm>
            <a:off x="2362200" y="6248400"/>
            <a:ext cx="4100513" cy="261938"/>
          </a:xfrm>
          <a:prstGeom prst="rect">
            <a:avLst/>
          </a:prstGeom>
          <a:noFill/>
          <a:ln w="9525">
            <a:noFill/>
            <a:miter lim="800000"/>
            <a:headEnd/>
            <a:tailEnd/>
          </a:ln>
        </p:spPr>
        <p:txBody>
          <a:bodyPr wrap="none">
            <a:spAutoFit/>
          </a:bodyPr>
          <a:lstStyle/>
          <a:p>
            <a:r>
              <a:rPr lang="en-US" sz="1100" dirty="0">
                <a:hlinkClick r:id="rId3"/>
              </a:rPr>
              <a:t>Michael </a:t>
            </a:r>
            <a:r>
              <a:rPr lang="en-US" sz="1100" dirty="0" err="1">
                <a:hlinkClick r:id="rId3"/>
              </a:rPr>
              <a:t>Budwig</a:t>
            </a:r>
            <a:r>
              <a:rPr lang="en-US" sz="1100" dirty="0">
                <a:hlinkClick r:id="rId3"/>
              </a:rPr>
              <a:t>, http://doi.acm.org/10.1145/1520340.1520434</a:t>
            </a:r>
            <a:r>
              <a:rPr lang="en-US" sz="1100" dirty="0"/>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smtClean="0"/>
              <a:t>Shared Design and Implementation Space</a:t>
            </a:r>
          </a:p>
        </p:txBody>
      </p:sp>
      <p:sp>
        <p:nvSpPr>
          <p:cNvPr id="34819" name="Content Placeholder 2"/>
          <p:cNvSpPr>
            <a:spLocks noGrp="1"/>
          </p:cNvSpPr>
          <p:nvPr>
            <p:ph idx="1"/>
          </p:nvPr>
        </p:nvSpPr>
        <p:spPr/>
        <p:txBody>
          <a:bodyPr/>
          <a:lstStyle/>
          <a:p>
            <a:pPr eaLnBrk="1" hangingPunct="1"/>
            <a:r>
              <a:rPr lang="en-US" smtClean="0"/>
              <a:t>“Radical co-location”</a:t>
            </a:r>
          </a:p>
        </p:txBody>
      </p:sp>
      <p:sp>
        <p:nvSpPr>
          <p:cNvPr id="34820" name="Slide Number Placeholder 3"/>
          <p:cNvSpPr>
            <a:spLocks noGrp="1"/>
          </p:cNvSpPr>
          <p:nvPr>
            <p:ph type="sldNum" sz="quarter" idx="12"/>
          </p:nvPr>
        </p:nvSpPr>
        <p:spPr>
          <a:noFill/>
        </p:spPr>
        <p:txBody>
          <a:bodyPr/>
          <a:lstStyle/>
          <a:p>
            <a:fld id="{17AB521D-E2FD-476C-B971-55281CD12813}" type="slidenum">
              <a:rPr lang="en-US" altLang="en-US"/>
              <a:pPr/>
              <a:t>34</a:t>
            </a:fld>
            <a:endParaRPr lang="en-US" altLang="en-US"/>
          </a:p>
        </p:txBody>
      </p:sp>
      <p:pic>
        <p:nvPicPr>
          <p:cNvPr id="34821" name="Picture 2"/>
          <p:cNvPicPr>
            <a:picLocks noChangeAspect="1" noChangeArrowheads="1"/>
          </p:cNvPicPr>
          <p:nvPr/>
        </p:nvPicPr>
        <p:blipFill>
          <a:blip r:embed="rId2" cstate="print"/>
          <a:srcRect/>
          <a:stretch>
            <a:fillRect/>
          </a:stretch>
        </p:blipFill>
        <p:spPr bwMode="auto">
          <a:xfrm>
            <a:off x="1447800" y="2286000"/>
            <a:ext cx="5486400" cy="4114800"/>
          </a:xfrm>
          <a:prstGeom prst="rect">
            <a:avLst/>
          </a:prstGeom>
          <a:noFill/>
          <a:ln w="9525">
            <a:noFill/>
            <a:miter lim="800000"/>
            <a:headEnd/>
            <a:tailEnd/>
          </a:ln>
        </p:spPr>
      </p:pic>
      <p:sp>
        <p:nvSpPr>
          <p:cNvPr id="34822" name="TextBox 5"/>
          <p:cNvSpPr txBox="1">
            <a:spLocks noChangeArrowheads="1"/>
          </p:cNvSpPr>
          <p:nvPr/>
        </p:nvSpPr>
        <p:spPr bwMode="auto">
          <a:xfrm>
            <a:off x="1447800" y="6400800"/>
            <a:ext cx="4784725" cy="261938"/>
          </a:xfrm>
          <a:prstGeom prst="rect">
            <a:avLst/>
          </a:prstGeom>
          <a:noFill/>
          <a:ln w="9525">
            <a:noFill/>
            <a:miter lim="800000"/>
            <a:headEnd/>
            <a:tailEnd/>
          </a:ln>
        </p:spPr>
        <p:txBody>
          <a:bodyPr wrap="none">
            <a:spAutoFit/>
          </a:bodyPr>
          <a:lstStyle/>
          <a:p>
            <a:r>
              <a:rPr lang="en-US" sz="1100">
                <a:hlinkClick r:id="rId3"/>
              </a:rPr>
              <a:t>http://agileproductdesign.com/blog/emerging_best_agile_ux_practice.html</a:t>
            </a:r>
            <a:r>
              <a:rPr lang="en-US" sz="1100"/>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2" cstate="print"/>
          <a:srcRect/>
          <a:stretch>
            <a:fillRect/>
          </a:stretch>
        </p:blipFill>
        <p:spPr bwMode="auto">
          <a:xfrm>
            <a:off x="3581400" y="2270079"/>
            <a:ext cx="5638800" cy="4511721"/>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Issues with Agile UX</a:t>
            </a:r>
            <a:endParaRPr lang="en-US" dirty="0"/>
          </a:p>
        </p:txBody>
      </p:sp>
      <p:sp>
        <p:nvSpPr>
          <p:cNvPr id="3" name="Content Placeholder 2"/>
          <p:cNvSpPr>
            <a:spLocks noGrp="1"/>
          </p:cNvSpPr>
          <p:nvPr>
            <p:ph idx="1"/>
          </p:nvPr>
        </p:nvSpPr>
        <p:spPr>
          <a:xfrm>
            <a:off x="381000" y="1524000"/>
            <a:ext cx="8305800" cy="4606925"/>
          </a:xfrm>
        </p:spPr>
        <p:txBody>
          <a:bodyPr/>
          <a:lstStyle/>
          <a:p>
            <a:r>
              <a:rPr lang="en-US" dirty="0" smtClean="0"/>
              <a:t>Created by programmers, not designers</a:t>
            </a:r>
          </a:p>
          <a:p>
            <a:r>
              <a:rPr lang="en-US" dirty="0" smtClean="0"/>
              <a:t>UI might be patchwork of</a:t>
            </a:r>
            <a:br>
              <a:rPr lang="en-US" dirty="0" smtClean="0"/>
            </a:br>
            <a:r>
              <a:rPr lang="en-US" dirty="0" smtClean="0"/>
              <a:t>non-integrated pieces</a:t>
            </a:r>
          </a:p>
          <a:p>
            <a:r>
              <a:rPr lang="en-US" dirty="0" smtClean="0"/>
              <a:t>Reducing</a:t>
            </a:r>
            <a:br>
              <a:rPr lang="en-US" dirty="0" smtClean="0"/>
            </a:br>
            <a:r>
              <a:rPr lang="en-US" dirty="0" smtClean="0"/>
              <a:t>documentation </a:t>
            </a:r>
            <a:r>
              <a:rPr lang="en-US" dirty="0" smtClean="0">
                <a:sym typeface="Wingdings" pitchFamily="2" charset="2"/>
              </a:rPr>
              <a:t/>
            </a:r>
            <a:br>
              <a:rPr lang="en-US" dirty="0" smtClean="0">
                <a:sym typeface="Wingdings" pitchFamily="2" charset="2"/>
              </a:rPr>
            </a:br>
            <a:r>
              <a:rPr lang="en-US" dirty="0" smtClean="0">
                <a:sym typeface="Wingdings" pitchFamily="2" charset="2"/>
              </a:rPr>
              <a:t> not capturing </a:t>
            </a:r>
            <a:br>
              <a:rPr lang="en-US" dirty="0" smtClean="0">
                <a:sym typeface="Wingdings" pitchFamily="2" charset="2"/>
              </a:rPr>
            </a:br>
            <a:r>
              <a:rPr lang="en-US" dirty="0" smtClean="0">
                <a:sym typeface="Wingdings" pitchFamily="2" charset="2"/>
              </a:rPr>
              <a:t>design rationale</a:t>
            </a:r>
            <a:endParaRPr lang="en-US" dirty="0" smtClean="0"/>
          </a:p>
        </p:txBody>
      </p:sp>
      <p:sp>
        <p:nvSpPr>
          <p:cNvPr id="4" name="Slide Number Placeholder 3"/>
          <p:cNvSpPr>
            <a:spLocks noGrp="1"/>
          </p:cNvSpPr>
          <p:nvPr>
            <p:ph type="sldNum" sz="quarter" idx="12"/>
          </p:nvPr>
        </p:nvSpPr>
        <p:spPr/>
        <p:txBody>
          <a:bodyPr/>
          <a:lstStyle/>
          <a:p>
            <a:pPr>
              <a:defRPr/>
            </a:pPr>
            <a:fld id="{B5291969-1C81-4078-81F0-46105F45688D}" type="slidenum">
              <a:rPr lang="en-US" altLang="en-US" smtClean="0"/>
              <a:pPr>
                <a:defRPr/>
              </a:pPr>
              <a:t>35</a:t>
            </a:fld>
            <a:endParaRPr lang="en-US" altLang="en-US"/>
          </a:p>
        </p:txBody>
      </p:sp>
      <p:sp>
        <p:nvSpPr>
          <p:cNvPr id="6" name="TextBox 8"/>
          <p:cNvSpPr txBox="1">
            <a:spLocks noChangeArrowheads="1"/>
          </p:cNvSpPr>
          <p:nvPr/>
        </p:nvSpPr>
        <p:spPr bwMode="auto">
          <a:xfrm>
            <a:off x="3805238" y="6553200"/>
            <a:ext cx="4786312" cy="260350"/>
          </a:xfrm>
          <a:prstGeom prst="rect">
            <a:avLst/>
          </a:prstGeom>
          <a:noFill/>
          <a:ln w="9525">
            <a:noFill/>
            <a:miter lim="800000"/>
            <a:headEnd/>
            <a:tailEnd/>
          </a:ln>
        </p:spPr>
        <p:txBody>
          <a:bodyPr wrap="none">
            <a:spAutoFit/>
          </a:bodyPr>
          <a:lstStyle/>
          <a:p>
            <a:r>
              <a:rPr lang="en-US" sz="1100" dirty="0">
                <a:hlinkClick r:id="rId3"/>
              </a:rPr>
              <a:t>http://agileproductdesign.com/blog/emerging_best_agile_ux_practice.html</a:t>
            </a:r>
            <a:r>
              <a:rPr lang="en-US" sz="1100" dirty="0"/>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Debate: UX Team</a:t>
            </a:r>
            <a:br>
              <a:rPr lang="en-US" dirty="0" smtClean="0"/>
            </a:br>
            <a:r>
              <a:rPr lang="en-US" dirty="0" smtClean="0"/>
              <a:t>Centralized or Distributed?</a:t>
            </a:r>
            <a:endParaRPr lang="en-US" dirty="0"/>
          </a:p>
        </p:txBody>
      </p:sp>
      <p:sp>
        <p:nvSpPr>
          <p:cNvPr id="3" name="Content Placeholder 2"/>
          <p:cNvSpPr>
            <a:spLocks noGrp="1"/>
          </p:cNvSpPr>
          <p:nvPr>
            <p:ph idx="1"/>
          </p:nvPr>
        </p:nvSpPr>
        <p:spPr>
          <a:xfrm>
            <a:off x="228600" y="1447800"/>
            <a:ext cx="8915400" cy="4683125"/>
          </a:xfrm>
        </p:spPr>
        <p:txBody>
          <a:bodyPr/>
          <a:lstStyle/>
          <a:p>
            <a:r>
              <a:rPr lang="en-US" sz="2800" dirty="0" smtClean="0"/>
              <a:t>(Applies to all development processes)</a:t>
            </a:r>
          </a:p>
          <a:p>
            <a:r>
              <a:rPr lang="en-US" sz="2800" dirty="0" smtClean="0"/>
              <a:t>Centralized UX team services all projects</a:t>
            </a:r>
          </a:p>
          <a:p>
            <a:pPr lvl="1"/>
            <a:r>
              <a:rPr lang="en-US" sz="2400" dirty="0" smtClean="0"/>
              <a:t>Leverages resources, expertise</a:t>
            </a:r>
          </a:p>
          <a:p>
            <a:pPr lvl="2"/>
            <a:r>
              <a:rPr lang="en-US" sz="2000" dirty="0" smtClean="0"/>
              <a:t>Can have UI people with various skills: design, testing, etc.</a:t>
            </a:r>
          </a:p>
          <a:p>
            <a:pPr lvl="1"/>
            <a:r>
              <a:rPr lang="en-US" sz="2400" dirty="0" smtClean="0"/>
              <a:t>UI team has close colleagues</a:t>
            </a:r>
          </a:p>
          <a:p>
            <a:pPr lvl="1"/>
            <a:r>
              <a:rPr lang="en-US" sz="2400" dirty="0" smtClean="0"/>
              <a:t>Manager of UI people better able to judge quality UI work</a:t>
            </a:r>
          </a:p>
          <a:p>
            <a:pPr lvl="1"/>
            <a:r>
              <a:rPr lang="en-US" sz="2400" dirty="0" smtClean="0"/>
              <a:t>But doesn’t get to know products well</a:t>
            </a:r>
          </a:p>
          <a:p>
            <a:r>
              <a:rPr lang="en-US" sz="2800" dirty="0" smtClean="0"/>
              <a:t>Distributed puts UX people into each project</a:t>
            </a:r>
          </a:p>
          <a:p>
            <a:pPr lvl="1"/>
            <a:r>
              <a:rPr lang="en-US" sz="2400" dirty="0" smtClean="0"/>
              <a:t>More influence with project since always there</a:t>
            </a:r>
          </a:p>
          <a:p>
            <a:pPr lvl="1"/>
            <a:r>
              <a:rPr lang="en-US" sz="2400" dirty="0" smtClean="0"/>
              <a:t>May not have appropriate skills</a:t>
            </a:r>
          </a:p>
          <a:p>
            <a:pPr lvl="1"/>
            <a:r>
              <a:rPr lang="en-US" sz="2400" dirty="0" smtClean="0"/>
              <a:t>Team may not need UI person full-time</a:t>
            </a:r>
          </a:p>
          <a:p>
            <a:pPr lvl="1"/>
            <a:r>
              <a:rPr lang="en-US" sz="2400" dirty="0" smtClean="0"/>
              <a:t>May work better for Agile – Nielsen </a:t>
            </a:r>
            <a:r>
              <a:rPr lang="en-US" sz="1000" dirty="0" smtClean="0">
                <a:hlinkClick r:id="rId2"/>
              </a:rPr>
              <a:t>http://www.useit.com/alertbox/agile-user-experience.html</a:t>
            </a:r>
            <a:r>
              <a:rPr lang="en-US" sz="1000" dirty="0" smtClean="0"/>
              <a:t> </a:t>
            </a:r>
            <a:endParaRPr lang="en-US" sz="2400" dirty="0"/>
          </a:p>
        </p:txBody>
      </p:sp>
      <p:sp>
        <p:nvSpPr>
          <p:cNvPr id="4" name="Slide Number Placeholder 3"/>
          <p:cNvSpPr>
            <a:spLocks noGrp="1"/>
          </p:cNvSpPr>
          <p:nvPr>
            <p:ph type="sldNum" sz="quarter" idx="12"/>
          </p:nvPr>
        </p:nvSpPr>
        <p:spPr/>
        <p:txBody>
          <a:bodyPr/>
          <a:lstStyle/>
          <a:p>
            <a:pPr>
              <a:defRPr/>
            </a:pPr>
            <a:fld id="{B5291969-1C81-4078-81F0-46105F45688D}" type="slidenum">
              <a:rPr lang="en-US" altLang="en-US" smtClean="0"/>
              <a:pPr>
                <a:defRPr/>
              </a:pPr>
              <a:t>36</a:t>
            </a:fld>
            <a:endParaRPr lang="en-US"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2"/>
          <p:cNvSpPr>
            <a:spLocks noChangeAspect="1"/>
          </p:cNvSpPr>
          <p:nvPr/>
        </p:nvSpPr>
        <p:spPr bwMode="auto">
          <a:xfrm>
            <a:off x="381000" y="5715000"/>
            <a:ext cx="1036638" cy="323850"/>
          </a:xfrm>
          <a:prstGeom prst="rect">
            <a:avLst/>
          </a:prstGeom>
          <a:solidFill>
            <a:srgbClr val="00B050"/>
          </a:solidFill>
          <a:ln w="9525" algn="ctr">
            <a:solidFill>
              <a:schemeClr val="tx1"/>
            </a:solidFill>
            <a:miter lim="800000"/>
            <a:headEnd/>
            <a:tailEnd/>
          </a:ln>
        </p:spPr>
        <p:txBody>
          <a:bodyPr wrap="none"/>
          <a:lstStyle/>
          <a:p>
            <a:pPr algn="ctr"/>
            <a:r>
              <a:rPr lang="en-US">
                <a:solidFill>
                  <a:schemeClr val="bg1"/>
                </a:solidFill>
              </a:rPr>
              <a:t>Sprint 0</a:t>
            </a:r>
          </a:p>
        </p:txBody>
      </p:sp>
      <p:sp>
        <p:nvSpPr>
          <p:cNvPr id="35843" name="Rectangle 33"/>
          <p:cNvSpPr>
            <a:spLocks noChangeAspect="1"/>
          </p:cNvSpPr>
          <p:nvPr/>
        </p:nvSpPr>
        <p:spPr bwMode="auto">
          <a:xfrm>
            <a:off x="2544763" y="5715000"/>
            <a:ext cx="1036637"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1</a:t>
            </a:r>
          </a:p>
        </p:txBody>
      </p:sp>
      <p:sp>
        <p:nvSpPr>
          <p:cNvPr id="35844" name="Rectangle 34"/>
          <p:cNvSpPr>
            <a:spLocks noChangeAspect="1"/>
          </p:cNvSpPr>
          <p:nvPr/>
        </p:nvSpPr>
        <p:spPr bwMode="auto">
          <a:xfrm>
            <a:off x="3611563" y="5715000"/>
            <a:ext cx="1036637"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2</a:t>
            </a:r>
          </a:p>
        </p:txBody>
      </p:sp>
      <p:sp>
        <p:nvSpPr>
          <p:cNvPr id="35845" name="Rectangle 35"/>
          <p:cNvSpPr>
            <a:spLocks noChangeAspect="1"/>
          </p:cNvSpPr>
          <p:nvPr/>
        </p:nvSpPr>
        <p:spPr bwMode="auto">
          <a:xfrm>
            <a:off x="4754563" y="5715000"/>
            <a:ext cx="1036637"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3</a:t>
            </a:r>
          </a:p>
        </p:txBody>
      </p:sp>
      <p:sp>
        <p:nvSpPr>
          <p:cNvPr id="35846" name="Rectangle 36"/>
          <p:cNvSpPr>
            <a:spLocks noChangeAspect="1"/>
          </p:cNvSpPr>
          <p:nvPr/>
        </p:nvSpPr>
        <p:spPr bwMode="auto">
          <a:xfrm>
            <a:off x="5821363" y="5715000"/>
            <a:ext cx="1036637"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4</a:t>
            </a:r>
          </a:p>
        </p:txBody>
      </p:sp>
      <p:sp>
        <p:nvSpPr>
          <p:cNvPr id="35847" name="Rectangle 37"/>
          <p:cNvSpPr>
            <a:spLocks noChangeAspect="1"/>
          </p:cNvSpPr>
          <p:nvPr/>
        </p:nvSpPr>
        <p:spPr bwMode="auto">
          <a:xfrm>
            <a:off x="6934200" y="5715000"/>
            <a:ext cx="1036638"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5</a:t>
            </a:r>
          </a:p>
        </p:txBody>
      </p:sp>
      <p:sp>
        <p:nvSpPr>
          <p:cNvPr id="35848" name="Rectangle 38"/>
          <p:cNvSpPr>
            <a:spLocks noChangeAspect="1"/>
          </p:cNvSpPr>
          <p:nvPr/>
        </p:nvSpPr>
        <p:spPr bwMode="auto">
          <a:xfrm>
            <a:off x="8031163" y="5715000"/>
            <a:ext cx="1036637" cy="323850"/>
          </a:xfrm>
          <a:prstGeom prst="rect">
            <a:avLst/>
          </a:prstGeom>
          <a:solidFill>
            <a:srgbClr val="00B050"/>
          </a:solidFill>
          <a:ln w="9525" algn="ctr">
            <a:solidFill>
              <a:schemeClr val="tx1"/>
            </a:solidFill>
            <a:miter lim="800000"/>
            <a:headEnd/>
            <a:tailEnd/>
          </a:ln>
        </p:spPr>
        <p:txBody>
          <a:bodyPr wrap="none"/>
          <a:lstStyle/>
          <a:p>
            <a:pPr algn="ctr"/>
            <a:r>
              <a:rPr lang="en-US">
                <a:solidFill>
                  <a:schemeClr val="bg1"/>
                </a:solidFill>
              </a:rPr>
              <a:t>Sprint 6</a:t>
            </a:r>
          </a:p>
        </p:txBody>
      </p:sp>
      <p:sp>
        <p:nvSpPr>
          <p:cNvPr id="35849" name="Title 1"/>
          <p:cNvSpPr>
            <a:spLocks noGrp="1"/>
          </p:cNvSpPr>
          <p:nvPr>
            <p:ph type="title"/>
          </p:nvPr>
        </p:nvSpPr>
        <p:spPr>
          <a:xfrm>
            <a:off x="457200" y="122238"/>
            <a:ext cx="7543800" cy="1020762"/>
          </a:xfrm>
        </p:spPr>
        <p:txBody>
          <a:bodyPr/>
          <a:lstStyle/>
          <a:p>
            <a:pPr eaLnBrk="1" hangingPunct="1"/>
            <a:r>
              <a:rPr lang="en-US" smtClean="0"/>
              <a:t>Report from PayPal</a:t>
            </a:r>
          </a:p>
        </p:txBody>
      </p:sp>
      <p:sp>
        <p:nvSpPr>
          <p:cNvPr id="35850" name="Content Placeholder 2"/>
          <p:cNvSpPr>
            <a:spLocks noGrp="1"/>
          </p:cNvSpPr>
          <p:nvPr>
            <p:ph idx="1"/>
          </p:nvPr>
        </p:nvSpPr>
        <p:spPr>
          <a:xfrm>
            <a:off x="457200" y="1447800"/>
            <a:ext cx="8229600" cy="4411663"/>
          </a:xfrm>
        </p:spPr>
        <p:txBody>
          <a:bodyPr/>
          <a:lstStyle/>
          <a:p>
            <a:pPr eaLnBrk="1" hangingPunct="1"/>
            <a:r>
              <a:rPr lang="en-US" sz="1400" dirty="0" smtClean="0"/>
              <a:t>Courtesy: Michael </a:t>
            </a:r>
            <a:r>
              <a:rPr lang="en-US" sz="1400" dirty="0" err="1" smtClean="0"/>
              <a:t>Budwig</a:t>
            </a:r>
            <a:r>
              <a:rPr lang="en-US" sz="1400" dirty="0" smtClean="0"/>
              <a:t>, User Experience Manager, Customer Experience and Merchant Solutions, PayPal, “When user experience met agile: a case study”, SIGCHI’2009, pp. 3075-3084. </a:t>
            </a:r>
            <a:r>
              <a:rPr lang="en-US" sz="1400" dirty="0" smtClean="0">
                <a:hlinkClick r:id="rId2"/>
              </a:rPr>
              <a:t>http://doi.acm.org/10.1145/1520340.1520434</a:t>
            </a:r>
            <a:endParaRPr lang="en-US" sz="2800" dirty="0" smtClean="0"/>
          </a:p>
          <a:p>
            <a:pPr eaLnBrk="1" hangingPunct="1"/>
            <a:r>
              <a:rPr lang="en-US" sz="2800" dirty="0" smtClean="0"/>
              <a:t>Separate UX team, worked 1 or 2 sprints ahead of developer teams</a:t>
            </a:r>
          </a:p>
          <a:p>
            <a:pPr eaLnBrk="1" hangingPunct="1"/>
            <a:r>
              <a:rPr lang="en-US" sz="2800" dirty="0" smtClean="0"/>
              <a:t>Design vision sprint every 3-6 months</a:t>
            </a:r>
          </a:p>
          <a:p>
            <a:pPr eaLnBrk="1" hangingPunct="1"/>
            <a:r>
              <a:rPr lang="en-US" sz="2800" dirty="0" smtClean="0"/>
              <a:t>Worked well</a:t>
            </a:r>
          </a:p>
        </p:txBody>
      </p:sp>
      <p:sp>
        <p:nvSpPr>
          <p:cNvPr id="35851" name="Slide Number Placeholder 3"/>
          <p:cNvSpPr>
            <a:spLocks noGrp="1" noChangeAspect="1"/>
          </p:cNvSpPr>
          <p:nvPr>
            <p:ph type="sldNum" sz="quarter" idx="12"/>
          </p:nvPr>
        </p:nvSpPr>
        <p:spPr>
          <a:xfrm>
            <a:off x="6705600" y="5867400"/>
            <a:ext cx="1812925" cy="388938"/>
          </a:xfrm>
          <a:noFill/>
        </p:spPr>
        <p:txBody>
          <a:bodyPr/>
          <a:lstStyle/>
          <a:p>
            <a:fld id="{4C96BA7C-1F55-4A56-BF19-57506A1A861C}" type="slidenum">
              <a:rPr lang="en-US" altLang="en-US"/>
              <a:pPr/>
              <a:t>37</a:t>
            </a:fld>
            <a:endParaRPr lang="en-US" altLang="en-US"/>
          </a:p>
        </p:txBody>
      </p:sp>
      <p:sp>
        <p:nvSpPr>
          <p:cNvPr id="35852" name="Rectangle 4"/>
          <p:cNvSpPr>
            <a:spLocks noChangeAspect="1"/>
          </p:cNvSpPr>
          <p:nvPr/>
        </p:nvSpPr>
        <p:spPr bwMode="auto">
          <a:xfrm>
            <a:off x="1447800" y="4800600"/>
            <a:ext cx="1036638"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1</a:t>
            </a:r>
          </a:p>
        </p:txBody>
      </p:sp>
      <p:sp>
        <p:nvSpPr>
          <p:cNvPr id="35853" name="Rectangle 5"/>
          <p:cNvSpPr>
            <a:spLocks noChangeAspect="1"/>
          </p:cNvSpPr>
          <p:nvPr/>
        </p:nvSpPr>
        <p:spPr bwMode="auto">
          <a:xfrm>
            <a:off x="2514600" y="4800600"/>
            <a:ext cx="1036638"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2</a:t>
            </a:r>
          </a:p>
        </p:txBody>
      </p:sp>
      <p:sp>
        <p:nvSpPr>
          <p:cNvPr id="35854" name="Rectangle 6"/>
          <p:cNvSpPr>
            <a:spLocks noChangeAspect="1"/>
          </p:cNvSpPr>
          <p:nvPr/>
        </p:nvSpPr>
        <p:spPr bwMode="auto">
          <a:xfrm>
            <a:off x="2438400" y="4800600"/>
            <a:ext cx="130175" cy="1230313"/>
          </a:xfrm>
          <a:prstGeom prst="rect">
            <a:avLst/>
          </a:prstGeom>
          <a:solidFill>
            <a:schemeClr val="accent1"/>
          </a:solidFill>
          <a:ln w="9525" algn="ctr">
            <a:solidFill>
              <a:schemeClr val="tx1"/>
            </a:solidFill>
            <a:miter lim="800000"/>
            <a:headEnd/>
            <a:tailEnd/>
          </a:ln>
        </p:spPr>
        <p:txBody>
          <a:bodyPr wrap="none"/>
          <a:lstStyle/>
          <a:p>
            <a:endParaRPr lang="en-US"/>
          </a:p>
        </p:txBody>
      </p:sp>
      <p:sp>
        <p:nvSpPr>
          <p:cNvPr id="35855" name="Rectangle 7"/>
          <p:cNvSpPr>
            <a:spLocks noChangeAspect="1"/>
          </p:cNvSpPr>
          <p:nvPr/>
        </p:nvSpPr>
        <p:spPr bwMode="auto">
          <a:xfrm>
            <a:off x="3657600" y="4800600"/>
            <a:ext cx="1036638"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3</a:t>
            </a:r>
          </a:p>
        </p:txBody>
      </p:sp>
      <p:sp>
        <p:nvSpPr>
          <p:cNvPr id="35856" name="Rectangle 8"/>
          <p:cNvSpPr>
            <a:spLocks noChangeAspect="1"/>
          </p:cNvSpPr>
          <p:nvPr/>
        </p:nvSpPr>
        <p:spPr bwMode="auto">
          <a:xfrm>
            <a:off x="3505200" y="4800600"/>
            <a:ext cx="130175" cy="1230313"/>
          </a:xfrm>
          <a:prstGeom prst="rect">
            <a:avLst/>
          </a:prstGeom>
          <a:solidFill>
            <a:schemeClr val="accent1"/>
          </a:solidFill>
          <a:ln w="9525" algn="ctr">
            <a:solidFill>
              <a:schemeClr val="tx1"/>
            </a:solidFill>
            <a:miter lim="800000"/>
            <a:headEnd/>
            <a:tailEnd/>
          </a:ln>
        </p:spPr>
        <p:txBody>
          <a:bodyPr wrap="none"/>
          <a:lstStyle/>
          <a:p>
            <a:endParaRPr lang="en-US"/>
          </a:p>
        </p:txBody>
      </p:sp>
      <p:sp>
        <p:nvSpPr>
          <p:cNvPr id="35857" name="Rectangle 9"/>
          <p:cNvSpPr>
            <a:spLocks noChangeAspect="1"/>
          </p:cNvSpPr>
          <p:nvPr/>
        </p:nvSpPr>
        <p:spPr bwMode="auto">
          <a:xfrm>
            <a:off x="4724400" y="4800600"/>
            <a:ext cx="1036638"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4</a:t>
            </a:r>
          </a:p>
        </p:txBody>
      </p:sp>
      <p:sp>
        <p:nvSpPr>
          <p:cNvPr id="35858" name="Rectangle 10"/>
          <p:cNvSpPr>
            <a:spLocks noChangeAspect="1"/>
          </p:cNvSpPr>
          <p:nvPr/>
        </p:nvSpPr>
        <p:spPr bwMode="auto">
          <a:xfrm>
            <a:off x="4648200" y="4800600"/>
            <a:ext cx="130175" cy="1230313"/>
          </a:xfrm>
          <a:prstGeom prst="rect">
            <a:avLst/>
          </a:prstGeom>
          <a:solidFill>
            <a:schemeClr val="accent1"/>
          </a:solidFill>
          <a:ln w="9525" algn="ctr">
            <a:solidFill>
              <a:schemeClr val="tx1"/>
            </a:solidFill>
            <a:miter lim="800000"/>
            <a:headEnd/>
            <a:tailEnd/>
          </a:ln>
        </p:spPr>
        <p:txBody>
          <a:bodyPr wrap="none"/>
          <a:lstStyle/>
          <a:p>
            <a:endParaRPr lang="en-US"/>
          </a:p>
        </p:txBody>
      </p:sp>
      <p:sp>
        <p:nvSpPr>
          <p:cNvPr id="35859" name="Rectangle 11"/>
          <p:cNvSpPr>
            <a:spLocks noChangeAspect="1"/>
          </p:cNvSpPr>
          <p:nvPr/>
        </p:nvSpPr>
        <p:spPr bwMode="auto">
          <a:xfrm>
            <a:off x="5867400" y="4800600"/>
            <a:ext cx="1036638" cy="323850"/>
          </a:xfrm>
          <a:prstGeom prst="rect">
            <a:avLst/>
          </a:prstGeom>
          <a:solidFill>
            <a:srgbClr val="C00000"/>
          </a:solidFill>
          <a:ln w="9525" algn="ctr">
            <a:solidFill>
              <a:schemeClr val="tx1"/>
            </a:solidFill>
            <a:miter lim="800000"/>
            <a:headEnd/>
            <a:tailEnd/>
          </a:ln>
        </p:spPr>
        <p:txBody>
          <a:bodyPr wrap="none"/>
          <a:lstStyle/>
          <a:p>
            <a:pPr algn="ctr"/>
            <a:r>
              <a:rPr lang="en-US">
                <a:solidFill>
                  <a:schemeClr val="bg1"/>
                </a:solidFill>
              </a:rPr>
              <a:t>Sprint 5</a:t>
            </a:r>
          </a:p>
        </p:txBody>
      </p:sp>
      <p:sp>
        <p:nvSpPr>
          <p:cNvPr id="35860" name="Rectangle 12"/>
          <p:cNvSpPr>
            <a:spLocks noChangeAspect="1"/>
          </p:cNvSpPr>
          <p:nvPr/>
        </p:nvSpPr>
        <p:spPr bwMode="auto">
          <a:xfrm>
            <a:off x="5715000" y="4800600"/>
            <a:ext cx="130175" cy="1230313"/>
          </a:xfrm>
          <a:prstGeom prst="rect">
            <a:avLst/>
          </a:prstGeom>
          <a:solidFill>
            <a:schemeClr val="accent1"/>
          </a:solidFill>
          <a:ln w="9525" algn="ctr">
            <a:solidFill>
              <a:schemeClr val="tx1"/>
            </a:solidFill>
            <a:miter lim="800000"/>
            <a:headEnd/>
            <a:tailEnd/>
          </a:ln>
        </p:spPr>
        <p:txBody>
          <a:bodyPr wrap="none"/>
          <a:lstStyle/>
          <a:p>
            <a:endParaRPr lang="en-US"/>
          </a:p>
        </p:txBody>
      </p:sp>
      <p:sp>
        <p:nvSpPr>
          <p:cNvPr id="35861" name="Rectangle 13"/>
          <p:cNvSpPr>
            <a:spLocks noChangeAspect="1"/>
          </p:cNvSpPr>
          <p:nvPr/>
        </p:nvSpPr>
        <p:spPr bwMode="auto">
          <a:xfrm>
            <a:off x="8001000" y="4800600"/>
            <a:ext cx="1036638" cy="323850"/>
          </a:xfrm>
          <a:prstGeom prst="rect">
            <a:avLst/>
          </a:prstGeom>
          <a:solidFill>
            <a:srgbClr val="00B050"/>
          </a:solidFill>
          <a:ln w="9525" algn="ctr">
            <a:solidFill>
              <a:schemeClr val="tx1"/>
            </a:solidFill>
            <a:miter lim="800000"/>
            <a:headEnd/>
            <a:tailEnd/>
          </a:ln>
        </p:spPr>
        <p:txBody>
          <a:bodyPr wrap="none"/>
          <a:lstStyle/>
          <a:p>
            <a:pPr algn="ctr"/>
            <a:r>
              <a:rPr lang="en-US">
                <a:solidFill>
                  <a:schemeClr val="bg1"/>
                </a:solidFill>
              </a:rPr>
              <a:t>Sprint 6</a:t>
            </a:r>
          </a:p>
        </p:txBody>
      </p:sp>
      <p:sp>
        <p:nvSpPr>
          <p:cNvPr id="35862" name="Rectangle 14"/>
          <p:cNvSpPr>
            <a:spLocks noChangeAspect="1"/>
          </p:cNvSpPr>
          <p:nvPr/>
        </p:nvSpPr>
        <p:spPr bwMode="auto">
          <a:xfrm>
            <a:off x="6858000" y="4800600"/>
            <a:ext cx="130175" cy="1230313"/>
          </a:xfrm>
          <a:prstGeom prst="rect">
            <a:avLst/>
          </a:prstGeom>
          <a:solidFill>
            <a:schemeClr val="accent1"/>
          </a:solidFill>
          <a:ln w="9525" algn="ctr">
            <a:solidFill>
              <a:schemeClr val="tx1"/>
            </a:solidFill>
            <a:miter lim="800000"/>
            <a:headEnd/>
            <a:tailEnd/>
          </a:ln>
        </p:spPr>
        <p:txBody>
          <a:bodyPr wrap="none"/>
          <a:lstStyle/>
          <a:p>
            <a:endParaRPr lang="en-US"/>
          </a:p>
        </p:txBody>
      </p:sp>
      <p:sp>
        <p:nvSpPr>
          <p:cNvPr id="35863" name="Rectangle 15"/>
          <p:cNvSpPr>
            <a:spLocks noChangeAspect="1"/>
          </p:cNvSpPr>
          <p:nvPr/>
        </p:nvSpPr>
        <p:spPr bwMode="auto">
          <a:xfrm>
            <a:off x="7924800" y="4800600"/>
            <a:ext cx="130175" cy="1230313"/>
          </a:xfrm>
          <a:prstGeom prst="rect">
            <a:avLst/>
          </a:prstGeom>
          <a:solidFill>
            <a:schemeClr val="accent1"/>
          </a:solidFill>
          <a:ln w="9525" algn="ctr">
            <a:solidFill>
              <a:schemeClr val="tx1"/>
            </a:solidFill>
            <a:miter lim="800000"/>
            <a:headEnd/>
            <a:tailEnd/>
          </a:ln>
        </p:spPr>
        <p:txBody>
          <a:bodyPr wrap="none"/>
          <a:lstStyle/>
          <a:p>
            <a:endParaRPr lang="en-US"/>
          </a:p>
        </p:txBody>
      </p:sp>
      <p:sp>
        <p:nvSpPr>
          <p:cNvPr id="35864" name="TextBox 21"/>
          <p:cNvSpPr txBox="1">
            <a:spLocks noChangeArrowheads="1"/>
          </p:cNvSpPr>
          <p:nvPr/>
        </p:nvSpPr>
        <p:spPr bwMode="auto">
          <a:xfrm>
            <a:off x="152400" y="4354513"/>
            <a:ext cx="1082675" cy="369887"/>
          </a:xfrm>
          <a:prstGeom prst="rect">
            <a:avLst/>
          </a:prstGeom>
          <a:noFill/>
          <a:ln w="9525">
            <a:noFill/>
            <a:miter lim="800000"/>
            <a:headEnd/>
            <a:tailEnd/>
          </a:ln>
        </p:spPr>
        <p:txBody>
          <a:bodyPr wrap="none">
            <a:spAutoFit/>
          </a:bodyPr>
          <a:lstStyle/>
          <a:p>
            <a:r>
              <a:rPr lang="en-US"/>
              <a:t>UX team</a:t>
            </a:r>
          </a:p>
        </p:txBody>
      </p:sp>
      <p:sp>
        <p:nvSpPr>
          <p:cNvPr id="35865" name="TextBox 22"/>
          <p:cNvSpPr txBox="1">
            <a:spLocks noChangeArrowheads="1"/>
          </p:cNvSpPr>
          <p:nvPr/>
        </p:nvSpPr>
        <p:spPr bwMode="auto">
          <a:xfrm>
            <a:off x="152400" y="6107113"/>
            <a:ext cx="1903413" cy="369887"/>
          </a:xfrm>
          <a:prstGeom prst="rect">
            <a:avLst/>
          </a:prstGeom>
          <a:noFill/>
          <a:ln w="9525">
            <a:noFill/>
            <a:miter lim="800000"/>
            <a:headEnd/>
            <a:tailEnd/>
          </a:ln>
        </p:spPr>
        <p:txBody>
          <a:bodyPr wrap="none">
            <a:spAutoFit/>
          </a:bodyPr>
          <a:lstStyle/>
          <a:p>
            <a:r>
              <a:rPr lang="en-US"/>
              <a:t>Dev Scrum team</a:t>
            </a:r>
          </a:p>
        </p:txBody>
      </p:sp>
      <p:sp>
        <p:nvSpPr>
          <p:cNvPr id="24" name="Down Arrow 23"/>
          <p:cNvSpPr>
            <a:spLocks noChangeAspect="1"/>
          </p:cNvSpPr>
          <p:nvPr/>
        </p:nvSpPr>
        <p:spPr bwMode="auto">
          <a:xfrm rot="-2760000">
            <a:off x="2420938" y="5091112"/>
            <a:ext cx="177800"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a:lstStyle/>
          <a:p>
            <a:pPr>
              <a:defRPr/>
            </a:pPr>
            <a:endParaRPr lang="en-US"/>
          </a:p>
        </p:txBody>
      </p:sp>
      <p:sp>
        <p:nvSpPr>
          <p:cNvPr id="25" name="Down Arrow 24"/>
          <p:cNvSpPr>
            <a:spLocks noChangeAspect="1"/>
          </p:cNvSpPr>
          <p:nvPr/>
        </p:nvSpPr>
        <p:spPr bwMode="auto">
          <a:xfrm rot="-2760000">
            <a:off x="3486944" y="5068094"/>
            <a:ext cx="179387"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a:lstStyle/>
          <a:p>
            <a:pPr>
              <a:defRPr/>
            </a:pPr>
            <a:endParaRPr lang="en-US"/>
          </a:p>
        </p:txBody>
      </p:sp>
      <p:sp>
        <p:nvSpPr>
          <p:cNvPr id="26" name="Down Arrow 25"/>
          <p:cNvSpPr>
            <a:spLocks noChangeAspect="1"/>
          </p:cNvSpPr>
          <p:nvPr/>
        </p:nvSpPr>
        <p:spPr bwMode="auto">
          <a:xfrm rot="-2760000">
            <a:off x="4629944" y="5068094"/>
            <a:ext cx="179387"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a:lstStyle/>
          <a:p>
            <a:pPr>
              <a:defRPr/>
            </a:pPr>
            <a:endParaRPr lang="en-US"/>
          </a:p>
        </p:txBody>
      </p:sp>
      <p:sp>
        <p:nvSpPr>
          <p:cNvPr id="27" name="Down Arrow 26"/>
          <p:cNvSpPr>
            <a:spLocks noChangeAspect="1"/>
          </p:cNvSpPr>
          <p:nvPr/>
        </p:nvSpPr>
        <p:spPr bwMode="auto">
          <a:xfrm rot="-2760000">
            <a:off x="5696744" y="5068094"/>
            <a:ext cx="179387"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a:lstStyle/>
          <a:p>
            <a:pPr>
              <a:defRPr/>
            </a:pPr>
            <a:endParaRPr lang="en-US"/>
          </a:p>
        </p:txBody>
      </p:sp>
      <p:sp>
        <p:nvSpPr>
          <p:cNvPr id="28" name="Down Arrow 27"/>
          <p:cNvSpPr>
            <a:spLocks noChangeAspect="1"/>
          </p:cNvSpPr>
          <p:nvPr/>
        </p:nvSpPr>
        <p:spPr bwMode="auto">
          <a:xfrm rot="-2760000">
            <a:off x="6763544" y="5068094"/>
            <a:ext cx="179387" cy="663575"/>
          </a:xfrm>
          <a:prstGeom prst="downArrow">
            <a:avLst/>
          </a:prstGeom>
          <a:solidFill>
            <a:schemeClr val="accent3">
              <a:lumMod val="75000"/>
            </a:schemeClr>
          </a:solidFill>
          <a:ln w="9525" cap="flat" cmpd="sng" algn="ctr">
            <a:solidFill>
              <a:schemeClr val="tx1"/>
            </a:solidFill>
            <a:prstDash val="solid"/>
            <a:miter lim="800000"/>
            <a:headEnd type="none" w="med" len="med"/>
            <a:tailEnd type="none" w="med" len="med"/>
          </a:ln>
          <a:effectLst/>
        </p:spPr>
        <p:txBody>
          <a:bodyPr wrap="none"/>
          <a:lstStyle/>
          <a:p>
            <a:pPr>
              <a:defRPr/>
            </a:pPr>
            <a:endParaRPr lang="en-US"/>
          </a:p>
        </p:txBody>
      </p:sp>
      <p:sp>
        <p:nvSpPr>
          <p:cNvPr id="35871" name="Rectangle 29"/>
          <p:cNvSpPr>
            <a:spLocks noChangeAspect="1"/>
          </p:cNvSpPr>
          <p:nvPr/>
        </p:nvSpPr>
        <p:spPr bwMode="auto">
          <a:xfrm>
            <a:off x="381000" y="4800600"/>
            <a:ext cx="1036638" cy="323850"/>
          </a:xfrm>
          <a:prstGeom prst="rect">
            <a:avLst/>
          </a:prstGeom>
          <a:solidFill>
            <a:srgbClr val="00B050"/>
          </a:solidFill>
          <a:ln w="9525" algn="ctr">
            <a:solidFill>
              <a:schemeClr val="tx1"/>
            </a:solidFill>
            <a:miter lim="800000"/>
            <a:headEnd/>
            <a:tailEnd/>
          </a:ln>
        </p:spPr>
        <p:txBody>
          <a:bodyPr wrap="none"/>
          <a:lstStyle/>
          <a:p>
            <a:pPr algn="ctr"/>
            <a:r>
              <a:rPr lang="en-US">
                <a:solidFill>
                  <a:schemeClr val="bg1"/>
                </a:solidFill>
              </a:rPr>
              <a:t>Sprint 0</a:t>
            </a:r>
          </a:p>
        </p:txBody>
      </p:sp>
      <p:sp>
        <p:nvSpPr>
          <p:cNvPr id="35872" name="Rectangle 30"/>
          <p:cNvSpPr>
            <a:spLocks noChangeAspect="1"/>
          </p:cNvSpPr>
          <p:nvPr/>
        </p:nvSpPr>
        <p:spPr bwMode="auto">
          <a:xfrm>
            <a:off x="1371600" y="4800600"/>
            <a:ext cx="130175" cy="1230313"/>
          </a:xfrm>
          <a:prstGeom prst="rect">
            <a:avLst/>
          </a:prstGeom>
          <a:solidFill>
            <a:schemeClr val="accent1"/>
          </a:solidFill>
          <a:ln w="9525" algn="ctr">
            <a:solidFill>
              <a:schemeClr val="tx1"/>
            </a:solidFill>
            <a:miter lim="800000"/>
            <a:headEnd/>
            <a:tailEnd/>
          </a:ln>
        </p:spPr>
        <p:txBody>
          <a:bodyPr wrap="none"/>
          <a:lstStyle/>
          <a:p>
            <a:endParaRPr lang="en-US"/>
          </a:p>
        </p:txBody>
      </p:sp>
      <p:sp>
        <p:nvSpPr>
          <p:cNvPr id="35873" name="TextBox 39"/>
          <p:cNvSpPr txBox="1">
            <a:spLocks noChangeArrowheads="1"/>
          </p:cNvSpPr>
          <p:nvPr/>
        </p:nvSpPr>
        <p:spPr bwMode="auto">
          <a:xfrm>
            <a:off x="333375" y="5068888"/>
            <a:ext cx="809625" cy="646112"/>
          </a:xfrm>
          <a:prstGeom prst="rect">
            <a:avLst/>
          </a:prstGeom>
          <a:noFill/>
          <a:ln w="9525">
            <a:noFill/>
            <a:miter lim="800000"/>
            <a:headEnd/>
            <a:tailEnd/>
          </a:ln>
        </p:spPr>
        <p:txBody>
          <a:bodyPr wrap="none">
            <a:spAutoFit/>
          </a:bodyPr>
          <a:lstStyle/>
          <a:p>
            <a:r>
              <a:rPr lang="en-US">
                <a:solidFill>
                  <a:srgbClr val="00B050"/>
                </a:solidFill>
              </a:rPr>
              <a:t>Vision</a:t>
            </a:r>
            <a:br>
              <a:rPr lang="en-US">
                <a:solidFill>
                  <a:srgbClr val="00B050"/>
                </a:solidFill>
              </a:rPr>
            </a:br>
            <a:r>
              <a:rPr lang="en-US">
                <a:solidFill>
                  <a:srgbClr val="00B050"/>
                </a:solidFill>
              </a:rPr>
              <a:t>Sprint</a:t>
            </a:r>
          </a:p>
        </p:txBody>
      </p:sp>
      <p:sp>
        <p:nvSpPr>
          <p:cNvPr id="35874" name="TextBox 40"/>
          <p:cNvSpPr txBox="1">
            <a:spLocks noChangeArrowheads="1"/>
          </p:cNvSpPr>
          <p:nvPr/>
        </p:nvSpPr>
        <p:spPr bwMode="auto">
          <a:xfrm>
            <a:off x="8077200" y="5105400"/>
            <a:ext cx="809625" cy="646113"/>
          </a:xfrm>
          <a:prstGeom prst="rect">
            <a:avLst/>
          </a:prstGeom>
          <a:noFill/>
          <a:ln w="9525">
            <a:noFill/>
            <a:miter lim="800000"/>
            <a:headEnd/>
            <a:tailEnd/>
          </a:ln>
        </p:spPr>
        <p:txBody>
          <a:bodyPr wrap="none">
            <a:spAutoFit/>
          </a:bodyPr>
          <a:lstStyle/>
          <a:p>
            <a:r>
              <a:rPr lang="en-US">
                <a:solidFill>
                  <a:srgbClr val="00B050"/>
                </a:solidFill>
              </a:rPr>
              <a:t>Vision</a:t>
            </a:r>
            <a:br>
              <a:rPr lang="en-US">
                <a:solidFill>
                  <a:srgbClr val="00B050"/>
                </a:solidFill>
              </a:rPr>
            </a:br>
            <a:r>
              <a:rPr lang="en-US">
                <a:solidFill>
                  <a:srgbClr val="00B050"/>
                </a:solidFill>
              </a:rPr>
              <a:t>Sprint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smtClean="0"/>
              <a:t>More Resources for</a:t>
            </a:r>
            <a:br>
              <a:rPr lang="en-US" smtClean="0"/>
            </a:br>
            <a:r>
              <a:rPr lang="en-US" smtClean="0"/>
              <a:t>“Agile User-Centered Design</a:t>
            </a:r>
          </a:p>
        </p:txBody>
      </p:sp>
      <p:sp>
        <p:nvSpPr>
          <p:cNvPr id="36867" name="Content Placeholder 2"/>
          <p:cNvSpPr>
            <a:spLocks noGrp="1"/>
          </p:cNvSpPr>
          <p:nvPr>
            <p:ph idx="1"/>
          </p:nvPr>
        </p:nvSpPr>
        <p:spPr/>
        <p:txBody>
          <a:bodyPr/>
          <a:lstStyle/>
          <a:p>
            <a:pPr eaLnBrk="1" hangingPunct="1"/>
            <a:r>
              <a:rPr lang="en-US" sz="2400" dirty="0" smtClean="0"/>
              <a:t>Agile-Usability Yahoo Group: </a:t>
            </a:r>
            <a:r>
              <a:rPr lang="en-US" sz="2400" dirty="0" smtClean="0">
                <a:hlinkClick r:id="rId2"/>
              </a:rPr>
              <a:t>http://tech.groups.yahoo.com/group/agile-usability/</a:t>
            </a:r>
            <a:r>
              <a:rPr lang="en-US" sz="2400" dirty="0" smtClean="0"/>
              <a:t> </a:t>
            </a:r>
          </a:p>
          <a:p>
            <a:pPr eaLnBrk="1" hangingPunct="1"/>
            <a:r>
              <a:rPr lang="en-US" sz="2400" dirty="0" smtClean="0"/>
              <a:t>Patton, J. (2008) Twelve emerging best practices for adding UX work to Agile development. </a:t>
            </a:r>
            <a:r>
              <a:rPr lang="en-US" sz="1800" dirty="0" smtClean="0">
                <a:hlinkClick r:id="rId3"/>
              </a:rPr>
              <a:t>http://agileproductdesign.com/blog/emerging_best_agile_ux_practice.html</a:t>
            </a:r>
            <a:endParaRPr lang="en-US" sz="2400" dirty="0" smtClean="0"/>
          </a:p>
          <a:p>
            <a:pPr eaLnBrk="1" hangingPunct="1"/>
            <a:r>
              <a:rPr lang="en-US" sz="2400" dirty="0" smtClean="0"/>
              <a:t>Agile Alliance, usability articles (14): </a:t>
            </a:r>
            <a:r>
              <a:rPr lang="en-US" sz="2400" dirty="0" smtClean="0">
                <a:hlinkClick r:id="rId4"/>
              </a:rPr>
              <a:t>http://www.agilealliance.org/articles_by_category?id=47</a:t>
            </a:r>
            <a:endParaRPr lang="en-US" sz="2400" dirty="0" smtClean="0"/>
          </a:p>
          <a:p>
            <a:pPr eaLnBrk="1" hangingPunct="1"/>
            <a:r>
              <a:rPr lang="en-US" sz="2400" dirty="0" smtClean="0"/>
              <a:t>UX Agile blog: </a:t>
            </a:r>
            <a:r>
              <a:rPr lang="en-US" sz="2400" dirty="0" smtClean="0">
                <a:hlinkClick r:id="rId5"/>
              </a:rPr>
              <a:t>http://uxagile.com/</a:t>
            </a:r>
            <a:endParaRPr lang="en-US" sz="2400" dirty="0" smtClean="0"/>
          </a:p>
          <a:p>
            <a:pPr eaLnBrk="1" hangingPunct="1"/>
            <a:r>
              <a:rPr lang="en-US" sz="2400" dirty="0" smtClean="0"/>
              <a:t>Nielsen’s </a:t>
            </a:r>
            <a:r>
              <a:rPr lang="en-US" sz="2400" dirty="0" err="1" smtClean="0"/>
              <a:t>Alertbox</a:t>
            </a:r>
            <a:r>
              <a:rPr lang="en-US" sz="2400" dirty="0" smtClean="0"/>
              <a:t>: “Agile User Experience Projects”, Nov. 4, 2009: </a:t>
            </a:r>
            <a:r>
              <a:rPr lang="en-US" sz="1800" dirty="0" smtClean="0">
                <a:hlinkClick r:id="rId6"/>
              </a:rPr>
              <a:t>http://www.useit.com/alertbox/agile-user-experience.html</a:t>
            </a:r>
            <a:r>
              <a:rPr lang="en-US" sz="1800" dirty="0" smtClean="0"/>
              <a:t> &amp; older one: </a:t>
            </a:r>
            <a:r>
              <a:rPr lang="en-US" sz="1800" dirty="0" smtClean="0">
                <a:hlinkClick r:id="rId7"/>
              </a:rPr>
              <a:t>http://www.useit.com/alertbox/agile-methods.html</a:t>
            </a:r>
            <a:r>
              <a:rPr lang="en-US" sz="1800" dirty="0" smtClean="0"/>
              <a:t>  and expensive 119-page report: </a:t>
            </a:r>
            <a:r>
              <a:rPr lang="en-US" sz="1800" dirty="0" smtClean="0">
                <a:hlinkClick r:id="rId8"/>
              </a:rPr>
              <a:t>http://www.nngroup.com/reports/agile/</a:t>
            </a:r>
            <a:r>
              <a:rPr lang="en-US" sz="1800" dirty="0" smtClean="0"/>
              <a:t> </a:t>
            </a:r>
            <a:endParaRPr lang="en-US" sz="2400" dirty="0" smtClean="0"/>
          </a:p>
        </p:txBody>
      </p:sp>
      <p:sp>
        <p:nvSpPr>
          <p:cNvPr id="36868" name="Slide Number Placeholder 3"/>
          <p:cNvSpPr>
            <a:spLocks noGrp="1"/>
          </p:cNvSpPr>
          <p:nvPr>
            <p:ph type="sldNum" sz="quarter" idx="12"/>
          </p:nvPr>
        </p:nvSpPr>
        <p:spPr>
          <a:noFill/>
        </p:spPr>
        <p:txBody>
          <a:bodyPr/>
          <a:lstStyle/>
          <a:p>
            <a:fld id="{881785CB-A54D-4D0D-95AC-203561BC29F6}" type="slidenum">
              <a:rPr lang="en-US" altLang="en-US"/>
              <a:pPr/>
              <a:t>38</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p:spPr>
        <p:txBody>
          <a:bodyPr/>
          <a:lstStyle/>
          <a:p>
            <a:fld id="{3AC12713-653C-43E9-BB80-B295B7F32EA0}" type="slidenum">
              <a:rPr lang="en-US" altLang="en-US"/>
              <a:pPr/>
              <a:t>4</a:t>
            </a:fld>
            <a:endParaRPr lang="en-US" altLang="en-US"/>
          </a:p>
        </p:txBody>
      </p:sp>
      <p:sp>
        <p:nvSpPr>
          <p:cNvPr id="5123" name="Rectangle 2"/>
          <p:cNvSpPr>
            <a:spLocks noGrp="1" noChangeArrowheads="1"/>
          </p:cNvSpPr>
          <p:nvPr>
            <p:ph type="title"/>
          </p:nvPr>
        </p:nvSpPr>
        <p:spPr/>
        <p:txBody>
          <a:bodyPr/>
          <a:lstStyle/>
          <a:p>
            <a:pPr eaLnBrk="1" hangingPunct="1"/>
            <a:r>
              <a:rPr lang="en-US" smtClean="0"/>
              <a:t>“Usability Engineering”</a:t>
            </a:r>
          </a:p>
        </p:txBody>
      </p:sp>
      <p:sp>
        <p:nvSpPr>
          <p:cNvPr id="5124" name="Rectangle 3"/>
          <p:cNvSpPr>
            <a:spLocks noGrp="1" noChangeArrowheads="1"/>
          </p:cNvSpPr>
          <p:nvPr>
            <p:ph type="body" idx="1"/>
          </p:nvPr>
        </p:nvSpPr>
        <p:spPr>
          <a:xfrm>
            <a:off x="76200" y="1600200"/>
            <a:ext cx="5562600" cy="5029200"/>
          </a:xfrm>
        </p:spPr>
        <p:txBody>
          <a:bodyPr/>
          <a:lstStyle/>
          <a:p>
            <a:pPr eaLnBrk="1" hangingPunct="1">
              <a:lnSpc>
                <a:spcPct val="90000"/>
              </a:lnSpc>
            </a:pPr>
            <a:r>
              <a:rPr lang="en-US" sz="2400" dirty="0" smtClean="0"/>
              <a:t>Parallel with “software engineering”</a:t>
            </a:r>
          </a:p>
          <a:p>
            <a:pPr eaLnBrk="1" hangingPunct="1">
              <a:lnSpc>
                <a:spcPct val="90000"/>
              </a:lnSpc>
            </a:pPr>
            <a:endParaRPr lang="en-US" sz="2400" dirty="0" smtClean="0"/>
          </a:p>
          <a:p>
            <a:pPr eaLnBrk="1" hangingPunct="1">
              <a:lnSpc>
                <a:spcPct val="90000"/>
              </a:lnSpc>
            </a:pPr>
            <a:r>
              <a:rPr lang="en-US" sz="2400" dirty="0" smtClean="0"/>
              <a:t>Make use of usability more like engineering:</a:t>
            </a:r>
          </a:p>
          <a:p>
            <a:pPr eaLnBrk="1" hangingPunct="1">
              <a:lnSpc>
                <a:spcPct val="90000"/>
              </a:lnSpc>
            </a:pPr>
            <a:endParaRPr lang="en-US" sz="2400" dirty="0" smtClean="0"/>
          </a:p>
          <a:p>
            <a:pPr eaLnBrk="1" hangingPunct="1">
              <a:lnSpc>
                <a:spcPct val="90000"/>
              </a:lnSpc>
            </a:pPr>
            <a:r>
              <a:rPr lang="en-US" sz="2400" dirty="0" smtClean="0"/>
              <a:t>“Engineering” </a:t>
            </a:r>
          </a:p>
          <a:p>
            <a:pPr lvl="1" eaLnBrk="1" hangingPunct="1">
              <a:lnSpc>
                <a:spcPct val="90000"/>
              </a:lnSpc>
            </a:pPr>
            <a:r>
              <a:rPr lang="en-US" sz="2000" dirty="0" smtClean="0"/>
              <a:t>Measurable, process-oriented</a:t>
            </a:r>
          </a:p>
          <a:p>
            <a:pPr lvl="1" eaLnBrk="1" hangingPunct="1">
              <a:lnSpc>
                <a:spcPct val="90000"/>
              </a:lnSpc>
            </a:pPr>
            <a:r>
              <a:rPr lang="en-US" sz="2000" dirty="0" smtClean="0"/>
              <a:t>Not just “art</a:t>
            </a:r>
            <a:r>
              <a:rPr lang="en-US" sz="2000" dirty="0" smtClean="0"/>
              <a:t>”</a:t>
            </a:r>
            <a:endParaRPr lang="en-US" sz="2400" dirty="0" smtClean="0"/>
          </a:p>
          <a:p>
            <a:pPr lvl="1" eaLnBrk="1" hangingPunct="1">
              <a:lnSpc>
                <a:spcPct val="90000"/>
              </a:lnSpc>
            </a:pPr>
            <a:endParaRPr lang="en-US" sz="2000" dirty="0" smtClean="0"/>
          </a:p>
          <a:p>
            <a:pPr eaLnBrk="1" hangingPunct="1">
              <a:lnSpc>
                <a:spcPct val="90000"/>
              </a:lnSpc>
            </a:pPr>
            <a:r>
              <a:rPr lang="en-US" sz="2400" dirty="0" smtClean="0"/>
              <a:t>Term coined by John Bennett in the 1980’s</a:t>
            </a:r>
          </a:p>
          <a:p>
            <a:pPr lvl="1" eaLnBrk="1" hangingPunct="1">
              <a:lnSpc>
                <a:spcPct val="90000"/>
              </a:lnSpc>
            </a:pPr>
            <a:r>
              <a:rPr lang="en-US" sz="2000" dirty="0" smtClean="0"/>
              <a:t>Nielsen book: </a:t>
            </a:r>
            <a:r>
              <a:rPr lang="en-US" sz="2000" dirty="0" smtClean="0"/>
              <a:t>1993</a:t>
            </a:r>
          </a:p>
          <a:p>
            <a:pPr eaLnBrk="1" hangingPunct="1">
              <a:lnSpc>
                <a:spcPct val="90000"/>
              </a:lnSpc>
            </a:pPr>
            <a:r>
              <a:rPr lang="en-US" sz="2400" dirty="0" smtClean="0"/>
              <a:t>ISO 13407 &amp; 13529 standards discuss UE process</a:t>
            </a:r>
            <a:endParaRPr lang="en-US" sz="2400" dirty="0" smtClean="0"/>
          </a:p>
        </p:txBody>
      </p:sp>
      <p:sp>
        <p:nvSpPr>
          <p:cNvPr id="5125" name="Rectangle 4"/>
          <p:cNvSpPr>
            <a:spLocks noChangeArrowheads="1"/>
          </p:cNvSpPr>
          <p:nvPr/>
        </p:nvSpPr>
        <p:spPr bwMode="auto">
          <a:xfrm>
            <a:off x="3241675" y="1593850"/>
            <a:ext cx="9144000" cy="0"/>
          </a:xfrm>
          <a:prstGeom prst="rect">
            <a:avLst/>
          </a:prstGeom>
          <a:noFill/>
          <a:ln w="9525">
            <a:noFill/>
            <a:miter lim="800000"/>
            <a:headEnd/>
            <a:tailEnd/>
          </a:ln>
        </p:spPr>
        <p:txBody>
          <a:bodyPr>
            <a:spAutoFit/>
          </a:bodyPr>
          <a:lstStyle/>
          <a:p>
            <a:endParaRPr lang="en-US"/>
          </a:p>
        </p:txBody>
      </p:sp>
      <p:pic>
        <p:nvPicPr>
          <p:cNvPr id="5126" name="Picture 6" descr="Book cover (original English edition)"/>
          <p:cNvPicPr>
            <a:picLocks noChangeAspect="1" noChangeArrowheads="1"/>
          </p:cNvPicPr>
          <p:nvPr/>
        </p:nvPicPr>
        <p:blipFill>
          <a:blip r:embed="rId3" cstate="print"/>
          <a:srcRect/>
          <a:stretch>
            <a:fillRect/>
          </a:stretch>
        </p:blipFill>
        <p:spPr bwMode="auto">
          <a:xfrm>
            <a:off x="5745163" y="1600200"/>
            <a:ext cx="3192462" cy="4949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773A8953-10D3-40C6-83F8-8B0C361F759A}" type="slidenum">
              <a:rPr lang="en-US" altLang="en-US"/>
              <a:pPr/>
              <a:t>5</a:t>
            </a:fld>
            <a:endParaRPr lang="en-US" altLang="en-US"/>
          </a:p>
        </p:txBody>
      </p:sp>
      <p:sp>
        <p:nvSpPr>
          <p:cNvPr id="6147" name="Rectangle 2"/>
          <p:cNvSpPr>
            <a:spLocks noGrp="1" noChangeArrowheads="1"/>
          </p:cNvSpPr>
          <p:nvPr>
            <p:ph type="title"/>
          </p:nvPr>
        </p:nvSpPr>
        <p:spPr/>
        <p:txBody>
          <a:bodyPr/>
          <a:lstStyle/>
          <a:p>
            <a:pPr eaLnBrk="1" hangingPunct="1"/>
            <a:r>
              <a:rPr lang="en-US" smtClean="0"/>
              <a:t>Steps</a:t>
            </a:r>
          </a:p>
        </p:txBody>
      </p:sp>
      <p:sp>
        <p:nvSpPr>
          <p:cNvPr id="6148" name="Rectangle 3"/>
          <p:cNvSpPr>
            <a:spLocks noGrp="1" noChangeArrowheads="1"/>
          </p:cNvSpPr>
          <p:nvPr>
            <p:ph type="body" idx="1"/>
          </p:nvPr>
        </p:nvSpPr>
        <p:spPr/>
        <p:txBody>
          <a:bodyPr/>
          <a:lstStyle/>
          <a:p>
            <a:pPr marL="458788" indent="-458788" eaLnBrk="1" hangingPunct="1">
              <a:lnSpc>
                <a:spcPct val="90000"/>
              </a:lnSpc>
              <a:spcBef>
                <a:spcPct val="0"/>
              </a:spcBef>
              <a:buSzTx/>
              <a:buFont typeface="Wingdings" pitchFamily="2" charset="2"/>
              <a:buAutoNum type="arabicPeriod"/>
            </a:pPr>
            <a:r>
              <a:rPr lang="en-US" sz="2500" dirty="0" smtClean="0"/>
              <a:t>Study the users and their tasks </a:t>
            </a:r>
          </a:p>
          <a:p>
            <a:pPr marL="458788" indent="-458788" eaLnBrk="1" hangingPunct="1">
              <a:lnSpc>
                <a:spcPct val="90000"/>
              </a:lnSpc>
              <a:spcBef>
                <a:spcPct val="0"/>
              </a:spcBef>
              <a:buSzTx/>
              <a:buFont typeface="Wingdings" pitchFamily="2" charset="2"/>
              <a:buAutoNum type="arabicPeriod"/>
            </a:pPr>
            <a:r>
              <a:rPr lang="en-US" sz="2500" dirty="0" smtClean="0"/>
              <a:t>Study the competition </a:t>
            </a:r>
          </a:p>
          <a:p>
            <a:pPr marL="458788" indent="-458788" eaLnBrk="1" hangingPunct="1">
              <a:lnSpc>
                <a:spcPct val="90000"/>
              </a:lnSpc>
              <a:spcBef>
                <a:spcPct val="0"/>
              </a:spcBef>
              <a:buSzTx/>
              <a:buFont typeface="Wingdings" pitchFamily="2" charset="2"/>
              <a:buAutoNum type="arabicPeriod"/>
            </a:pPr>
            <a:r>
              <a:rPr lang="en-US" sz="2500" dirty="0" smtClean="0"/>
              <a:t>Set usability goals</a:t>
            </a:r>
          </a:p>
          <a:p>
            <a:pPr marL="458788" indent="-458788" eaLnBrk="1" hangingPunct="1">
              <a:lnSpc>
                <a:spcPct val="90000"/>
              </a:lnSpc>
              <a:spcBef>
                <a:spcPct val="0"/>
              </a:spcBef>
              <a:buSzTx/>
              <a:buFont typeface="Wingdings" pitchFamily="2" charset="2"/>
              <a:buAutoNum type="arabicPeriod"/>
            </a:pPr>
            <a:r>
              <a:rPr lang="en-US" sz="2500" dirty="0" smtClean="0"/>
              <a:t>Participatory Design </a:t>
            </a:r>
          </a:p>
          <a:p>
            <a:pPr marL="458788" indent="-458788" eaLnBrk="1" hangingPunct="1">
              <a:lnSpc>
                <a:spcPct val="90000"/>
              </a:lnSpc>
              <a:spcBef>
                <a:spcPct val="0"/>
              </a:spcBef>
              <a:buSzTx/>
              <a:buFont typeface="Wingdings" pitchFamily="2" charset="2"/>
              <a:buAutoNum type="arabicPeriod"/>
            </a:pPr>
            <a:r>
              <a:rPr lang="en-US" sz="2500" dirty="0" smtClean="0"/>
              <a:t>Coordinating the Total Interface for Consistency </a:t>
            </a:r>
          </a:p>
          <a:p>
            <a:pPr marL="1222375" lvl="1" indent="-303213" eaLnBrk="1" hangingPunct="1">
              <a:lnSpc>
                <a:spcPct val="90000"/>
              </a:lnSpc>
              <a:spcBef>
                <a:spcPct val="0"/>
              </a:spcBef>
              <a:buSzTx/>
            </a:pPr>
            <a:r>
              <a:rPr lang="en-US" sz="2400" dirty="0" smtClean="0"/>
              <a:t>Include documentation, help, etc. </a:t>
            </a:r>
          </a:p>
          <a:p>
            <a:pPr marL="458788" indent="-458788" eaLnBrk="1" hangingPunct="1">
              <a:lnSpc>
                <a:spcPct val="90000"/>
              </a:lnSpc>
              <a:spcBef>
                <a:spcPct val="0"/>
              </a:spcBef>
              <a:buSzTx/>
              <a:buFont typeface="Wingdings" pitchFamily="2" charset="2"/>
              <a:buAutoNum type="arabicPeriod"/>
            </a:pPr>
            <a:r>
              <a:rPr lang="en-US" sz="2500" dirty="0" smtClean="0"/>
              <a:t>Guidelines and Heuristic Evaluation </a:t>
            </a:r>
          </a:p>
          <a:p>
            <a:pPr marL="1222375" lvl="1" indent="-303213" eaLnBrk="1" hangingPunct="1">
              <a:lnSpc>
                <a:spcPct val="90000"/>
              </a:lnSpc>
              <a:spcBef>
                <a:spcPct val="0"/>
              </a:spcBef>
              <a:buSzTx/>
            </a:pPr>
            <a:r>
              <a:rPr lang="en-US" sz="2400" dirty="0" smtClean="0"/>
              <a:t>Evaluate your interface according to the guidelines. </a:t>
            </a:r>
          </a:p>
          <a:p>
            <a:pPr marL="458788" indent="-458788" eaLnBrk="1" hangingPunct="1">
              <a:lnSpc>
                <a:spcPct val="90000"/>
              </a:lnSpc>
              <a:spcBef>
                <a:spcPct val="0"/>
              </a:spcBef>
              <a:buSzTx/>
              <a:buFont typeface="Wingdings" pitchFamily="2" charset="2"/>
              <a:buAutoNum type="arabicPeriod"/>
            </a:pPr>
            <a:r>
              <a:rPr lang="en-US" sz="2500" dirty="0" smtClean="0"/>
              <a:t>Make prototypes of the system early and quickly </a:t>
            </a:r>
          </a:p>
          <a:p>
            <a:pPr marL="458788" indent="-458788" eaLnBrk="1" hangingPunct="1">
              <a:lnSpc>
                <a:spcPct val="90000"/>
              </a:lnSpc>
              <a:spcBef>
                <a:spcPct val="0"/>
              </a:spcBef>
              <a:buSzTx/>
              <a:buFont typeface="Wingdings" pitchFamily="2" charset="2"/>
              <a:buAutoNum type="arabicPeriod"/>
            </a:pPr>
            <a:r>
              <a:rPr lang="en-US" sz="2500" dirty="0" smtClean="0"/>
              <a:t>Empirical testing </a:t>
            </a:r>
          </a:p>
          <a:p>
            <a:pPr marL="458788" indent="-458788" eaLnBrk="1" hangingPunct="1">
              <a:lnSpc>
                <a:spcPct val="90000"/>
              </a:lnSpc>
              <a:spcBef>
                <a:spcPct val="0"/>
              </a:spcBef>
              <a:buSzTx/>
              <a:buFont typeface="Wingdings" pitchFamily="2" charset="2"/>
              <a:buAutoNum type="arabicPeriod"/>
            </a:pPr>
            <a:r>
              <a:rPr lang="en-US" sz="2500" dirty="0" smtClean="0"/>
              <a:t>Iterative design with user testing</a:t>
            </a:r>
          </a:p>
          <a:p>
            <a:pPr marL="458788" indent="-458788" eaLnBrk="1" hangingPunct="1">
              <a:lnSpc>
                <a:spcPct val="90000"/>
              </a:lnSpc>
              <a:spcBef>
                <a:spcPct val="0"/>
              </a:spcBef>
              <a:buSzTx/>
              <a:buFont typeface="Wingdings" pitchFamily="2" charset="2"/>
              <a:buAutoNum type="arabicPeriod"/>
            </a:pPr>
            <a:r>
              <a:rPr lang="en-US" sz="2500" dirty="0" smtClean="0"/>
              <a:t>Collect feedback from field use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848600" cy="944562"/>
          </a:xfrm>
        </p:spPr>
        <p:txBody>
          <a:bodyPr/>
          <a:lstStyle/>
          <a:p>
            <a:r>
              <a:rPr lang="en-US" sz="3600" dirty="0" smtClean="0"/>
              <a:t>Hartson-Pyla steps: parallel tracks</a:t>
            </a:r>
            <a:endParaRPr lang="en-US" sz="3600" dirty="0"/>
          </a:p>
        </p:txBody>
      </p:sp>
      <p:sp>
        <p:nvSpPr>
          <p:cNvPr id="3" name="Content Placeholder 2"/>
          <p:cNvSpPr>
            <a:spLocks noGrp="1"/>
          </p:cNvSpPr>
          <p:nvPr>
            <p:ph idx="1"/>
          </p:nvPr>
        </p:nvSpPr>
        <p:spPr/>
        <p:txBody>
          <a:bodyPr/>
          <a:lstStyle/>
          <a:p>
            <a:pPr>
              <a:buNone/>
            </a:pPr>
            <a:endParaRPr lang="en-US" dirty="0"/>
          </a:p>
        </p:txBody>
      </p:sp>
      <p:sp>
        <p:nvSpPr>
          <p:cNvPr id="4" name="Slide Number Placeholder 3"/>
          <p:cNvSpPr>
            <a:spLocks noGrp="1"/>
          </p:cNvSpPr>
          <p:nvPr>
            <p:ph type="sldNum" sz="quarter" idx="12"/>
          </p:nvPr>
        </p:nvSpPr>
        <p:spPr/>
        <p:txBody>
          <a:bodyPr/>
          <a:lstStyle/>
          <a:p>
            <a:pPr>
              <a:defRPr/>
            </a:pPr>
            <a:fld id="{B5291969-1C81-4078-81F0-46105F45688D}" type="slidenum">
              <a:rPr lang="en-US" altLang="en-US" smtClean="0"/>
              <a:pPr>
                <a:defRPr/>
              </a:pPr>
              <a:t>6</a:t>
            </a:fld>
            <a:endParaRPr lang="en-US" altLang="en-US"/>
          </a:p>
        </p:txBody>
      </p:sp>
      <p:pic>
        <p:nvPicPr>
          <p:cNvPr id="1027" name="Picture 3"/>
          <p:cNvPicPr>
            <a:picLocks noChangeAspect="1" noChangeArrowheads="1"/>
          </p:cNvPicPr>
          <p:nvPr/>
        </p:nvPicPr>
        <p:blipFill>
          <a:blip r:embed="rId2" cstate="print"/>
          <a:srcRect/>
          <a:stretch>
            <a:fillRect/>
          </a:stretch>
        </p:blipFill>
        <p:spPr bwMode="auto">
          <a:xfrm>
            <a:off x="0" y="1122634"/>
            <a:ext cx="8763000" cy="573536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F8FB403F-0A18-474C-8540-04D0911DCFBB}" type="slidenum">
              <a:rPr lang="en-US" altLang="en-US"/>
              <a:pPr/>
              <a:t>7</a:t>
            </a:fld>
            <a:endParaRPr lang="en-US" altLang="en-US"/>
          </a:p>
        </p:txBody>
      </p:sp>
      <p:sp>
        <p:nvSpPr>
          <p:cNvPr id="7171" name="Rectangle 2"/>
          <p:cNvSpPr>
            <a:spLocks noGrp="1" noChangeArrowheads="1"/>
          </p:cNvSpPr>
          <p:nvPr>
            <p:ph type="title"/>
          </p:nvPr>
        </p:nvSpPr>
        <p:spPr/>
        <p:txBody>
          <a:bodyPr/>
          <a:lstStyle/>
          <a:p>
            <a:pPr eaLnBrk="1" hangingPunct="1">
              <a:buFont typeface="Wingdings" pitchFamily="2" charset="2"/>
              <a:buNone/>
            </a:pPr>
            <a:r>
              <a:rPr lang="en-US" dirty="0" smtClean="0"/>
              <a:t>1. Know the User</a:t>
            </a:r>
          </a:p>
        </p:txBody>
      </p:sp>
      <p:sp>
        <p:nvSpPr>
          <p:cNvPr id="7172" name="Rectangle 3"/>
          <p:cNvSpPr>
            <a:spLocks noGrp="1" noChangeArrowheads="1"/>
          </p:cNvSpPr>
          <p:nvPr>
            <p:ph type="body" idx="1"/>
          </p:nvPr>
        </p:nvSpPr>
        <p:spPr>
          <a:xfrm>
            <a:off x="152400" y="1563688"/>
            <a:ext cx="8802688" cy="5065712"/>
          </a:xfrm>
        </p:spPr>
        <p:txBody>
          <a:bodyPr/>
          <a:lstStyle/>
          <a:p>
            <a:pPr eaLnBrk="1" hangingPunct="1">
              <a:spcBef>
                <a:spcPct val="0"/>
              </a:spcBef>
            </a:pPr>
            <a:r>
              <a:rPr lang="en-US" sz="2600" smtClean="0"/>
              <a:t>Study the intended users and the use of the product </a:t>
            </a:r>
          </a:p>
          <a:p>
            <a:pPr lvl="1" eaLnBrk="1" hangingPunct="1">
              <a:spcBef>
                <a:spcPct val="0"/>
              </a:spcBef>
            </a:pPr>
            <a:r>
              <a:rPr lang="en-US" sz="2200" smtClean="0"/>
              <a:t>Best if developers go and interview them personally</a:t>
            </a:r>
            <a:endParaRPr lang="en-US" sz="2200" i="1" smtClean="0"/>
          </a:p>
          <a:p>
            <a:pPr eaLnBrk="1" hangingPunct="1">
              <a:spcBef>
                <a:spcPct val="0"/>
              </a:spcBef>
            </a:pPr>
            <a:r>
              <a:rPr lang="en-US" sz="2600" smtClean="0"/>
              <a:t>Difficult because </a:t>
            </a:r>
          </a:p>
          <a:p>
            <a:pPr lvl="1" eaLnBrk="1" hangingPunct="1">
              <a:spcBef>
                <a:spcPct val="0"/>
              </a:spcBef>
            </a:pPr>
            <a:r>
              <a:rPr lang="en-US" sz="2200" smtClean="0"/>
              <a:t>May want to hide the developers </a:t>
            </a:r>
          </a:p>
          <a:p>
            <a:pPr lvl="1" eaLnBrk="1" hangingPunct="1">
              <a:spcBef>
                <a:spcPct val="0"/>
              </a:spcBef>
            </a:pPr>
            <a:r>
              <a:rPr lang="en-US" sz="2200" smtClean="0"/>
              <a:t>Reluctance of sales people </a:t>
            </a:r>
          </a:p>
          <a:p>
            <a:pPr lvl="1" eaLnBrk="1" hangingPunct="1">
              <a:spcBef>
                <a:spcPct val="0"/>
              </a:spcBef>
            </a:pPr>
            <a:r>
              <a:rPr lang="en-US" sz="2200" smtClean="0"/>
              <a:t>Reluctance of users </a:t>
            </a:r>
          </a:p>
          <a:p>
            <a:pPr eaLnBrk="1" hangingPunct="1">
              <a:spcBef>
                <a:spcPct val="0"/>
              </a:spcBef>
            </a:pPr>
            <a:r>
              <a:rPr lang="en-US" sz="2600" smtClean="0"/>
              <a:t>User Characteristics </a:t>
            </a:r>
          </a:p>
          <a:p>
            <a:pPr lvl="1" eaLnBrk="1" hangingPunct="1">
              <a:spcBef>
                <a:spcPct val="0"/>
              </a:spcBef>
            </a:pPr>
            <a:r>
              <a:rPr lang="en-US" sz="2200" smtClean="0"/>
              <a:t>Work experience, education level, age, previous computer experience</a:t>
            </a:r>
          </a:p>
          <a:p>
            <a:pPr lvl="1" eaLnBrk="1" hangingPunct="1">
              <a:spcBef>
                <a:spcPct val="0"/>
              </a:spcBef>
            </a:pPr>
            <a:r>
              <a:rPr lang="en-US" sz="2200" smtClean="0"/>
              <a:t>Time for learning, training</a:t>
            </a:r>
          </a:p>
          <a:p>
            <a:pPr lvl="1" eaLnBrk="1" hangingPunct="1">
              <a:spcBef>
                <a:spcPct val="0"/>
              </a:spcBef>
            </a:pPr>
            <a:r>
              <a:rPr lang="en-US" sz="2200" smtClean="0"/>
              <a:t>Available hardware (monitor size, acceptance of plugins, cell-phones vs. desktop)</a:t>
            </a:r>
          </a:p>
          <a:p>
            <a:pPr lvl="1" eaLnBrk="1" hangingPunct="1">
              <a:spcBef>
                <a:spcPct val="0"/>
              </a:spcBef>
            </a:pPr>
            <a:r>
              <a:rPr lang="en-US" sz="2200" smtClean="0"/>
              <a:t>Social context of use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6818007D-37DB-486E-AAC9-5AAD05687637}" type="slidenum">
              <a:rPr lang="en-US" altLang="en-US"/>
              <a:pPr/>
              <a:t>8</a:t>
            </a:fld>
            <a:endParaRPr lang="en-US" altLang="en-US"/>
          </a:p>
        </p:txBody>
      </p:sp>
      <p:sp>
        <p:nvSpPr>
          <p:cNvPr id="8195" name="Rectangle 2"/>
          <p:cNvSpPr>
            <a:spLocks noGrp="1" noChangeArrowheads="1"/>
          </p:cNvSpPr>
          <p:nvPr>
            <p:ph type="title"/>
          </p:nvPr>
        </p:nvSpPr>
        <p:spPr/>
        <p:txBody>
          <a:bodyPr/>
          <a:lstStyle/>
          <a:p>
            <a:pPr eaLnBrk="1" hangingPunct="1"/>
            <a:r>
              <a:rPr lang="en-US" smtClean="0"/>
              <a:t>“Early Focus on Users and Tasks”</a:t>
            </a:r>
          </a:p>
        </p:txBody>
      </p:sp>
      <p:sp>
        <p:nvSpPr>
          <p:cNvPr id="8196" name="Rectangle 3"/>
          <p:cNvSpPr>
            <a:spLocks noGrp="1" noChangeArrowheads="1"/>
          </p:cNvSpPr>
          <p:nvPr>
            <p:ph type="body" idx="1"/>
          </p:nvPr>
        </p:nvSpPr>
        <p:spPr/>
        <p:txBody>
          <a:bodyPr/>
          <a:lstStyle/>
          <a:p>
            <a:pPr eaLnBrk="1" hangingPunct="1"/>
            <a:r>
              <a:rPr lang="en-US" smtClean="0"/>
              <a:t>(From Gould &amp; Lewis article)</a:t>
            </a:r>
          </a:p>
          <a:p>
            <a:pPr eaLnBrk="1" hangingPunct="1"/>
            <a:r>
              <a:rPr lang="en-US" smtClean="0"/>
              <a:t>Not just “identifying,” “describing,” “stereotyping” users</a:t>
            </a:r>
          </a:p>
          <a:p>
            <a:pPr lvl="1" eaLnBrk="1" hangingPunct="1"/>
            <a:r>
              <a:rPr lang="en-US" i="1" smtClean="0"/>
              <a:t>Direct contact</a:t>
            </a:r>
            <a:r>
              <a:rPr lang="en-US" smtClean="0"/>
              <a:t> through interviews, discussions</a:t>
            </a:r>
          </a:p>
          <a:p>
            <a:pPr lvl="1" eaLnBrk="1" hangingPunct="1"/>
            <a:r>
              <a:rPr lang="en-US" smtClean="0"/>
              <a:t>HCI programs teach </a:t>
            </a:r>
            <a:r>
              <a:rPr lang="en-US" i="1" smtClean="0"/>
              <a:t>Contextual Inquiry</a:t>
            </a:r>
            <a:r>
              <a:rPr lang="en-US" smtClean="0"/>
              <a:t> method for this</a:t>
            </a:r>
            <a:endParaRPr lang="en-US" i="1"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D1C9554-FA57-4D63-A21F-F2E15773CC25}" type="slidenum">
              <a:rPr lang="en-US" altLang="en-US"/>
              <a:pPr/>
              <a:t>9</a:t>
            </a:fld>
            <a:endParaRPr lang="en-US" altLang="en-US"/>
          </a:p>
        </p:txBody>
      </p:sp>
      <p:sp>
        <p:nvSpPr>
          <p:cNvPr id="9219" name="Rectangle 2"/>
          <p:cNvSpPr>
            <a:spLocks noGrp="1" noChangeArrowheads="1"/>
          </p:cNvSpPr>
          <p:nvPr>
            <p:ph type="title"/>
          </p:nvPr>
        </p:nvSpPr>
        <p:spPr/>
        <p:txBody>
          <a:bodyPr/>
          <a:lstStyle/>
          <a:p>
            <a:pPr eaLnBrk="1" hangingPunct="1"/>
            <a:r>
              <a:rPr lang="en-US" sz="3500" smtClean="0"/>
              <a:t>Task analysis</a:t>
            </a:r>
          </a:p>
        </p:txBody>
      </p:sp>
      <p:sp>
        <p:nvSpPr>
          <p:cNvPr id="9220" name="Rectangle 3"/>
          <p:cNvSpPr>
            <a:spLocks noGrp="1" noChangeArrowheads="1"/>
          </p:cNvSpPr>
          <p:nvPr>
            <p:ph type="body" idx="1"/>
          </p:nvPr>
        </p:nvSpPr>
        <p:spPr>
          <a:xfrm>
            <a:off x="265113" y="1371600"/>
            <a:ext cx="8955087" cy="4532313"/>
          </a:xfrm>
        </p:spPr>
        <p:txBody>
          <a:bodyPr/>
          <a:lstStyle/>
          <a:p>
            <a:pPr eaLnBrk="1" hangingPunct="1"/>
            <a:r>
              <a:rPr lang="en-US" sz="2600" smtClean="0"/>
              <a:t>Extremely important</a:t>
            </a:r>
          </a:p>
          <a:p>
            <a:pPr eaLnBrk="1" hangingPunct="1"/>
            <a:r>
              <a:rPr lang="en-US" sz="2600" smtClean="0"/>
              <a:t>What tasks the users will do?</a:t>
            </a:r>
          </a:p>
          <a:p>
            <a:pPr eaLnBrk="1" hangingPunct="1"/>
            <a:r>
              <a:rPr lang="en-US" sz="2600" smtClean="0"/>
              <a:t>Involve users in this</a:t>
            </a:r>
          </a:p>
          <a:p>
            <a:pPr eaLnBrk="1" hangingPunct="1"/>
            <a:r>
              <a:rPr lang="en-US" sz="2600" smtClean="0"/>
              <a:t>Important to include exceptions and error conditions</a:t>
            </a:r>
          </a:p>
          <a:p>
            <a:pPr eaLnBrk="1" hangingPunct="1"/>
            <a:r>
              <a:rPr lang="en-US" sz="2600" smtClean="0"/>
              <a:t>Many different kinds and variations on Task Analyses</a:t>
            </a:r>
          </a:p>
          <a:p>
            <a:pPr lvl="1" eaLnBrk="1" hangingPunct="1"/>
            <a:r>
              <a:rPr lang="en-US" sz="2200" smtClean="0"/>
              <a:t>Nielsen’s</a:t>
            </a:r>
          </a:p>
          <a:p>
            <a:pPr lvl="1" eaLnBrk="1" hangingPunct="1"/>
            <a:r>
              <a:rPr lang="en-US" sz="2200" smtClean="0"/>
              <a:t>“Hierarchical Task Analysis”</a:t>
            </a:r>
          </a:p>
          <a:p>
            <a:pPr lvl="1" eaLnBrk="1" hangingPunct="1"/>
            <a:r>
              <a:rPr lang="en-US" sz="2200" smtClean="0"/>
              <a:t>(Better to use CI)</a:t>
            </a:r>
          </a:p>
          <a:p>
            <a:pPr eaLnBrk="1" hangingPunct="1"/>
            <a:r>
              <a:rPr lang="en-US" sz="2600" smtClean="0"/>
              <a:t>Need tasks to design CIs, user tests, scenarios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cture template_polo">
  <a:themeElements>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lecture template_pol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cture template_polo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cture template_polo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cture template_polo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cture template_polo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cture template_polo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cture template_polo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cture template_polo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cture template_polo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cture template_polo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 template</Template>
  <TotalTime>9190</TotalTime>
  <Words>1802</Words>
  <Application>Microsoft Office PowerPoint</Application>
  <PresentationFormat>On-screen Show (4:3)</PresentationFormat>
  <Paragraphs>356</Paragraphs>
  <Slides>38</Slides>
  <Notes>30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lecture template_polo</vt:lpstr>
      <vt:lpstr>Lecture 6: Usability Process </vt:lpstr>
      <vt:lpstr>HW 1</vt:lpstr>
      <vt:lpstr>How to organize development process</vt:lpstr>
      <vt:lpstr>“Usability Engineering”</vt:lpstr>
      <vt:lpstr>Steps</vt:lpstr>
      <vt:lpstr>Hartson-Pyla steps: parallel tracks</vt:lpstr>
      <vt:lpstr>1. Know the User</vt:lpstr>
      <vt:lpstr>“Early Focus on Users and Tasks”</vt:lpstr>
      <vt:lpstr>Task analysis</vt:lpstr>
      <vt:lpstr>User-Centered Task Analysis</vt:lpstr>
      <vt:lpstr>Components of Task Analysis</vt:lpstr>
      <vt:lpstr>Task Analysis: Scenarios</vt:lpstr>
      <vt:lpstr>“Personas”</vt:lpstr>
      <vt:lpstr>Persona Example</vt:lpstr>
      <vt:lpstr>Functional analysis</vt:lpstr>
      <vt:lpstr>2. Competitive Analysis</vt:lpstr>
      <vt:lpstr>3. Goal Setting</vt:lpstr>
      <vt:lpstr>Much better Goals:</vt:lpstr>
      <vt:lpstr>Much better Goals:</vt:lpstr>
      <vt:lpstr>Goals, cont.</vt:lpstr>
      <vt:lpstr>Goals, cont.</vt:lpstr>
      <vt:lpstr>Goal Levels</vt:lpstr>
      <vt:lpstr>Financial impact analysis</vt:lpstr>
      <vt:lpstr>4. Participatory Design</vt:lpstr>
      <vt:lpstr>5. Coordinating for Consistency</vt:lpstr>
      <vt:lpstr>6. Use Guidelines and Heuristic Analysis</vt:lpstr>
      <vt:lpstr>7. Prototypes</vt:lpstr>
      <vt:lpstr>8. Empirical testing </vt:lpstr>
      <vt:lpstr>9. Iterative design</vt:lpstr>
      <vt:lpstr>Iterative Design</vt:lpstr>
      <vt:lpstr>10. Measure Real Use</vt:lpstr>
      <vt:lpstr>Agile Development</vt:lpstr>
      <vt:lpstr>Scrum vs. traditional software development</vt:lpstr>
      <vt:lpstr>Shared Design and Implementation Space</vt:lpstr>
      <vt:lpstr>Issues with Agile UX</vt:lpstr>
      <vt:lpstr>Debate: UX Team Centralized or Distributed?</vt:lpstr>
      <vt:lpstr>Report from PayPal</vt:lpstr>
      <vt:lpstr>More Resources for “Agile User-Centered Design</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Human-Computer Interaction in eCommerce</dc:title>
  <dc:creator>Brad Myers</dc:creator>
  <cp:lastModifiedBy>Brad Myers</cp:lastModifiedBy>
  <cp:revision>60</cp:revision>
  <cp:lastPrinted>1601-01-01T00:00:00Z</cp:lastPrinted>
  <dcterms:created xsi:type="dcterms:W3CDTF">2001-06-15T20:03:27Z</dcterms:created>
  <dcterms:modified xsi:type="dcterms:W3CDTF">2010-11-08T06:22:20Z</dcterms:modified>
</cp:coreProperties>
</file>