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sldIdLst>
    <p:sldId id="282" r:id="rId2"/>
    <p:sldId id="321" r:id="rId3"/>
    <p:sldId id="314" r:id="rId4"/>
    <p:sldId id="287" r:id="rId5"/>
    <p:sldId id="289" r:id="rId6"/>
    <p:sldId id="288" r:id="rId7"/>
    <p:sldId id="286" r:id="rId8"/>
    <p:sldId id="295" r:id="rId9"/>
    <p:sldId id="296" r:id="rId10"/>
    <p:sldId id="297" r:id="rId11"/>
    <p:sldId id="300" r:id="rId12"/>
    <p:sldId id="301" r:id="rId13"/>
    <p:sldId id="292" r:id="rId14"/>
    <p:sldId id="291" r:id="rId15"/>
    <p:sldId id="298" r:id="rId16"/>
    <p:sldId id="320" r:id="rId17"/>
    <p:sldId id="294" r:id="rId18"/>
    <p:sldId id="302" r:id="rId19"/>
    <p:sldId id="304" r:id="rId20"/>
    <p:sldId id="305" r:id="rId21"/>
    <p:sldId id="306" r:id="rId22"/>
    <p:sldId id="307" r:id="rId23"/>
    <p:sldId id="309" r:id="rId24"/>
    <p:sldId id="311" r:id="rId25"/>
    <p:sldId id="312" r:id="rId26"/>
    <p:sldId id="310" r:id="rId27"/>
    <p:sldId id="308" r:id="rId28"/>
    <p:sldId id="316" r:id="rId29"/>
    <p:sldId id="313" r:id="rId30"/>
    <p:sldId id="317" r:id="rId31"/>
    <p:sldId id="318" r:id="rId32"/>
    <p:sldId id="31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20" autoAdjust="0"/>
  </p:normalViewPr>
  <p:slideViewPr>
    <p:cSldViewPr snapToGrid="0" snapToObjects="1">
      <p:cViewPr varScale="1">
        <p:scale>
          <a:sx n="84" d="100"/>
          <a:sy n="84" d="100"/>
        </p:scale>
        <p:origin x="-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20.xml"/><Relationship Id="rId18" Type="http://schemas.openxmlformats.org/officeDocument/2006/relationships/slide" Target="slides/slide26.xml"/><Relationship Id="rId3" Type="http://schemas.openxmlformats.org/officeDocument/2006/relationships/slide" Target="slides/slide5.xml"/><Relationship Id="rId21" Type="http://schemas.openxmlformats.org/officeDocument/2006/relationships/slide" Target="slides/slide29.xml"/><Relationship Id="rId7" Type="http://schemas.openxmlformats.org/officeDocument/2006/relationships/slide" Target="slides/slide12.xml"/><Relationship Id="rId12" Type="http://schemas.openxmlformats.org/officeDocument/2006/relationships/slide" Target="slides/slide19.xml"/><Relationship Id="rId17" Type="http://schemas.openxmlformats.org/officeDocument/2006/relationships/slide" Target="slides/slide25.xml"/><Relationship Id="rId2" Type="http://schemas.openxmlformats.org/officeDocument/2006/relationships/slide" Target="slides/slide4.xml"/><Relationship Id="rId16" Type="http://schemas.openxmlformats.org/officeDocument/2006/relationships/slide" Target="slides/slide24.xml"/><Relationship Id="rId20" Type="http://schemas.openxmlformats.org/officeDocument/2006/relationships/slide" Target="slides/slide28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18.xml"/><Relationship Id="rId24" Type="http://schemas.openxmlformats.org/officeDocument/2006/relationships/slide" Target="slides/slide32.xml"/><Relationship Id="rId5" Type="http://schemas.openxmlformats.org/officeDocument/2006/relationships/slide" Target="slides/slide7.xml"/><Relationship Id="rId15" Type="http://schemas.openxmlformats.org/officeDocument/2006/relationships/slide" Target="slides/slide23.xml"/><Relationship Id="rId23" Type="http://schemas.openxmlformats.org/officeDocument/2006/relationships/slide" Target="slides/slide31.xml"/><Relationship Id="rId10" Type="http://schemas.openxmlformats.org/officeDocument/2006/relationships/slide" Target="slides/slide17.xml"/><Relationship Id="rId19" Type="http://schemas.openxmlformats.org/officeDocument/2006/relationships/slide" Target="slides/slide27.xml"/><Relationship Id="rId4" Type="http://schemas.openxmlformats.org/officeDocument/2006/relationships/slide" Target="slides/slide6.xml"/><Relationship Id="rId9" Type="http://schemas.openxmlformats.org/officeDocument/2006/relationships/slide" Target="slides/slide15.xml"/><Relationship Id="rId14" Type="http://schemas.openxmlformats.org/officeDocument/2006/relationships/slide" Target="slides/slide22.xml"/><Relationship Id="rId22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57620DAB-1FE1-4D87-9564-B85198FD2D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69EC5-31A2-4CBA-9915-7021F9382685}" type="slidenum">
              <a:rPr lang="en-US"/>
              <a:pPr/>
              <a:t>1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29F32-00AB-4F3A-9A54-90B98B671738}" type="slidenum">
              <a:rPr lang="en-US"/>
              <a:pPr/>
              <a:t>11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45647-8295-4B9B-8C56-AA1E6A5BDC59}" type="slidenum">
              <a:rPr lang="en-US"/>
              <a:pPr/>
              <a:t>12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7C718-998D-4F1E-A0C8-4C77CB9A86BC}" type="slidenum">
              <a:rPr lang="en-US"/>
              <a:pPr/>
              <a:t>13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39C6E-EB0C-4C95-96CE-D96E6E0A34EB}" type="slidenum">
              <a:rPr lang="en-US"/>
              <a:pPr/>
              <a:t>14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C5C62-4AF1-41B5-AFD7-0848C08A5AEA}" type="slidenum">
              <a:rPr lang="en-US"/>
              <a:pPr/>
              <a:t>15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1DEFB-06CE-473A-8CC0-1241765D674D}" type="slidenum">
              <a:rPr lang="en-US"/>
              <a:pPr/>
              <a:t>16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BCAD9-F0FF-4F1F-A911-2500F07E8C6D}" type="slidenum">
              <a:rPr lang="en-US"/>
              <a:pPr/>
              <a:t>17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for examples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41186-0DFE-4F0F-96BA-108D21FB4149}" type="slidenum">
              <a:rPr lang="en-US"/>
              <a:pPr/>
              <a:t>18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5449A-32C3-4F65-805E-047EFCA611D8}" type="slidenum">
              <a:rPr lang="en-US"/>
              <a:pPr/>
              <a:t>19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0C8B1-DCE8-4585-8372-A06304E5549D}" type="slidenum">
              <a:rPr lang="en-US"/>
              <a:pPr/>
              <a:t>20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D70AD-D81E-417B-8A5A-EF88A8CD4F75}" type="slidenum">
              <a:rPr lang="en-US"/>
              <a:pPr/>
              <a:t>3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491FE-E711-4111-B6BF-9F4614FF57AE}" type="slidenum">
              <a:rPr lang="en-US"/>
              <a:pPr/>
              <a:t>21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E43D5-5BFD-47ED-A4F0-0DDE9027D73F}" type="slidenum">
              <a:rPr lang="en-US"/>
              <a:pPr/>
              <a:t>22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65966-25B4-4369-91D7-FFAC2CE076C8}" type="slidenum">
              <a:rPr lang="en-US"/>
              <a:pPr/>
              <a:t>23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5D8CA-2E4C-4975-B2FE-93295FE5264A}" type="slidenum">
              <a:rPr lang="en-US"/>
              <a:pPr/>
              <a:t>24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48306-7266-44A9-B287-7B97859832C1}" type="slidenum">
              <a:rPr lang="en-US"/>
              <a:pPr/>
              <a:t>25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76890-85F4-4B07-A740-89898439E15C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37F6F-E8FC-4E86-AA31-774C56C758B9}" type="slidenum">
              <a:rPr lang="en-US"/>
              <a:pPr/>
              <a:t>27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719A4-E1F1-4938-8877-3E1330A869FA}" type="slidenum">
              <a:rPr lang="en-US"/>
              <a:pPr/>
              <a:t>28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C4DA8-7C68-4940-ADAC-4DF1DEF92673}" type="slidenum">
              <a:rPr lang="en-US"/>
              <a:pPr/>
              <a:t>29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9FCF7-1080-482F-BE3B-7D270BA53AF2}" type="slidenum">
              <a:rPr lang="en-US"/>
              <a:pPr/>
              <a:t>30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7D026-47F6-4ABF-8E2F-A3659F170F87}" type="slidenum">
              <a:rPr lang="en-US"/>
              <a:pPr/>
              <a:t>4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BBEE1-48E7-4301-B140-A057762A63AE}" type="slidenum">
              <a:rPr lang="en-US"/>
              <a:pPr/>
              <a:t>31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5CD33-AFCE-46A0-ADB0-0150C6A8AA40}" type="slidenum">
              <a:rPr lang="en-US"/>
              <a:pPr/>
              <a:t>32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78689-A1F8-4614-88C1-CFF7C704865F}" type="slidenum">
              <a:rPr lang="en-US"/>
              <a:pPr/>
              <a:t>5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Intention of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3A01A-FEC4-4D25-8DA5-6F7B0ADD6956}" type="slidenum">
              <a:rPr lang="en-US"/>
              <a:pPr/>
              <a:t>6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3F630-6020-4C5C-9ABC-24FBC335EC7B}" type="slidenum">
              <a:rPr lang="en-US"/>
              <a:pPr/>
              <a:t>7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F20B8-0731-4DED-9E1A-E6B0E8ACD660}" type="slidenum">
              <a:rPr lang="en-US"/>
              <a:pPr/>
              <a:t>8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20E12-1AA4-4D12-95A0-C40C17AFF626}" type="slidenum">
              <a:rPr lang="en-US"/>
              <a:pPr/>
              <a:t>9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39AB4-9062-4D24-98E6-654B0056B4F2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 20 toolbars, hundreds of little icons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7E5AF9-91E0-415E-B621-6D904E01C00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5395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25396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6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6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6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396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4D3EA-784D-4FE2-857F-1D77D37D18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0F4D3-D3F5-4281-B9B1-D4FA157638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089CB-6CDE-4455-93BF-6FCFEBBD53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63799-4A7E-4F25-9326-C7C02AAF8F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7714C-7898-4A28-9220-4101BBEE0C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65151-ABA9-4992-883D-CEC71E36B0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5100F-FE73-42F6-A4AF-97182DB33C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23EF0-4C90-4D58-BB60-1B5A2D7F3D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8784F-391B-4583-A64E-B076692EC5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FD631-0A21-4E47-A6F0-8B78D9E6AD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25293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5293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3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3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3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29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293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29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2529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2529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05A6C11-EEB8-47D2-ACF1-6AC2F79DD6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hyperlink" Target="http://images.google.com/imgres?imgurl=support.adaptec-de.com/img/usb.jpg&amp;imgrefurl=http://support.adaptec-de.com/support/overview/usb.html&amp;h=207&amp;w=292&amp;prev=/images?q=usb&amp;svnum=10&amp;hl=en&amp;lr=&amp;ie=UTF-8&amp;oe=UTF-8&amp;sa=N" TargetMode="External"/><Relationship Id="rId3" Type="http://schemas.openxmlformats.org/officeDocument/2006/relationships/hyperlink" Target="http://www.eleganthouse.com/images/door-handles/dh515.jpg" TargetMode="External"/><Relationship Id="rId7" Type="http://schemas.openxmlformats.org/officeDocument/2006/relationships/hyperlink" Target="http://admin2.soe.purdue.edu/support/connectors/ps2.JPG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hyperlink" Target="http://www.connectworld.net/mcc/Keyboard.jpg" TargetMode="External"/><Relationship Id="rId5" Type="http://schemas.openxmlformats.org/officeDocument/2006/relationships/hyperlink" Target="http://www.arrowsecurityshutters.co.uk/images/emergency_door.jpg" TargetMode="External"/><Relationship Id="rId15" Type="http://schemas.openxmlformats.org/officeDocument/2006/relationships/image" Target="../media/image28.jpeg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Relationship Id="rId1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ogistuff.com/logim06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hyperlink" Target="http://www.jennair.com/ja/homepage.jsp?cs=0&amp;BV_UseBVCookie=Yes&amp;cf=nul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vcc2.raritanval.edu/~fapa/faculty/COSGROVE/window_controls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search?q=desig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cmu.edu/cfa/desig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.cmu.edu/show_program.php?s=1&amp;t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.cfa.cmu.edu/philosoph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9C171F4-29B3-409C-9A95-CE161CE5012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13: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/>
              <a:t>What is Design?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10000"/>
            <a:ext cx="4953000" cy="2514600"/>
          </a:xfrm>
        </p:spPr>
        <p:txBody>
          <a:bodyPr/>
          <a:lstStyle/>
          <a:p>
            <a:r>
              <a:rPr lang="en-US" sz="2000" dirty="0"/>
              <a:t>Brad Myers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Technology Executives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i="1" dirty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2009, </a:t>
            </a:r>
            <a:r>
              <a:rPr lang="en-US" sz="2000" i="1" dirty="0">
                <a:solidFill>
                  <a:srgbClr val="6E0000"/>
                </a:solidFill>
              </a:rPr>
              <a:t>Mini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5E5F-CEE4-4126-AE24-178CCB02A71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Complexities</a:t>
            </a:r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68413"/>
            <a:ext cx="7239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ED01-F3A9-48E5-84C8-5A534786CE7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Bad Design vs. Good Design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difference?</a:t>
            </a:r>
          </a:p>
          <a:p>
            <a:r>
              <a:rPr lang="en-US"/>
              <a:t>Properties of good design?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32EB-3F9C-4C33-9AFD-1FDFAEBC563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Examples of Good and Bad Design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Lots in Norman book</a:t>
            </a:r>
          </a:p>
          <a:p>
            <a:pPr lvl="1"/>
            <a:r>
              <a:rPr lang="en-US"/>
              <a:t>Physical or computer products</a:t>
            </a:r>
          </a:p>
          <a:p>
            <a:pPr lvl="2"/>
            <a:r>
              <a:rPr lang="en-US"/>
              <a:t>(Not so much web pages)</a:t>
            </a:r>
          </a:p>
          <a:p>
            <a:pPr lvl="1"/>
            <a:r>
              <a:rPr lang="en-US"/>
              <a:t>3½ in floppy</a:t>
            </a:r>
          </a:p>
          <a:p>
            <a:pPr lvl="1"/>
            <a:r>
              <a:rPr lang="en-US"/>
              <a:t>Door handles</a:t>
            </a:r>
          </a:p>
        </p:txBody>
      </p:sp>
      <p:pic>
        <p:nvPicPr>
          <p:cNvPr id="194565" name="Picture 5" descr="design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066800"/>
            <a:ext cx="1790700" cy="2743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94567" name="Picture 7" descr="200px-Floppy_disk_90mm"/>
          <p:cNvPicPr>
            <a:picLocks noChangeAspect="1" noChangeArrowheads="1"/>
          </p:cNvPicPr>
          <p:nvPr/>
        </p:nvPicPr>
        <p:blipFill>
          <a:blip r:embed="rId4" cstate="print"/>
          <a:srcRect l="16000" t="23952" r="16000" b="18562"/>
          <a:stretch>
            <a:fillRect/>
          </a:stretch>
        </p:blipFill>
        <p:spPr bwMode="auto">
          <a:xfrm>
            <a:off x="4953000" y="2743200"/>
            <a:ext cx="2057400" cy="1452563"/>
          </a:xfrm>
          <a:prstGeom prst="rect">
            <a:avLst/>
          </a:prstGeom>
          <a:noFill/>
        </p:spPr>
      </p:pic>
      <p:pic>
        <p:nvPicPr>
          <p:cNvPr id="194569" name="Picture 9" descr="Door of our canteen"/>
          <p:cNvPicPr>
            <a:picLocks noChangeAspect="1" noChangeArrowheads="1"/>
          </p:cNvPicPr>
          <p:nvPr/>
        </p:nvPicPr>
        <p:blipFill>
          <a:blip r:embed="rId5" cstate="print"/>
          <a:srcRect t="10001"/>
          <a:stretch>
            <a:fillRect/>
          </a:stretch>
        </p:blipFill>
        <p:spPr bwMode="auto">
          <a:xfrm>
            <a:off x="4800600" y="4572000"/>
            <a:ext cx="1714500" cy="2057400"/>
          </a:xfrm>
          <a:prstGeom prst="rect">
            <a:avLst/>
          </a:prstGeom>
          <a:noFill/>
        </p:spPr>
      </p:pic>
      <p:pic>
        <p:nvPicPr>
          <p:cNvPr id="194571" name="Picture 11" descr="istockphoto_181757_emergency_exit_do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267200"/>
            <a:ext cx="1860550" cy="2438400"/>
          </a:xfrm>
          <a:prstGeom prst="rect">
            <a:avLst/>
          </a:prstGeom>
          <a:noFill/>
        </p:spPr>
      </p:pic>
      <p:pic>
        <p:nvPicPr>
          <p:cNvPr id="194573" name="Picture 13" descr="tzun204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0238" y="4419600"/>
            <a:ext cx="216376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666-F9C6-4A80-9740-9DF9237188A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of Design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4800600"/>
          </a:xfrm>
        </p:spPr>
        <p:txBody>
          <a:bodyPr/>
          <a:lstStyle/>
          <a:p>
            <a:r>
              <a:rPr lang="en-US"/>
              <a:t>Good Conceptual Model</a:t>
            </a:r>
          </a:p>
          <a:p>
            <a:r>
              <a:rPr lang="en-US"/>
              <a:t>Visibility</a:t>
            </a:r>
          </a:p>
          <a:p>
            <a:r>
              <a:rPr lang="en-US"/>
              <a:t>Natural Mapping</a:t>
            </a:r>
          </a:p>
          <a:p>
            <a:r>
              <a:rPr lang="en-US"/>
              <a:t>Affordances</a:t>
            </a:r>
          </a:p>
          <a:p>
            <a:r>
              <a:rPr lang="en-US"/>
              <a:t>Constraints</a:t>
            </a:r>
          </a:p>
          <a:p>
            <a:r>
              <a:rPr lang="en-US"/>
              <a:t>Taking into account errors</a:t>
            </a:r>
          </a:p>
          <a:p>
            <a:r>
              <a:rPr lang="en-US"/>
              <a:t>Aesthetics and other considerations</a:t>
            </a:r>
          </a:p>
          <a:p>
            <a:r>
              <a:rPr lang="en-US"/>
              <a:t>Design in the real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F08-AC6B-43F0-A285-2F99B179E6D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Encourage Accurate User Model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914400" y="1600200"/>
            <a:ext cx="2362200" cy="1371600"/>
          </a:xfrm>
          <a:prstGeom prst="cloudCallout">
            <a:avLst>
              <a:gd name="adj1" fmla="val 13106"/>
              <a:gd name="adj2" fmla="val 5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ahoma" charset="0"/>
              </a:rPr>
              <a:t>Design model</a:t>
            </a: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1371600" y="3048000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Designer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505200" y="5562600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System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3276600" y="4114800"/>
            <a:ext cx="533400" cy="1600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3" name="AutoShape 9"/>
          <p:cNvSpPr>
            <a:spLocks noChangeArrowheads="1"/>
          </p:cNvSpPr>
          <p:nvPr/>
        </p:nvSpPr>
        <p:spPr bwMode="auto">
          <a:xfrm>
            <a:off x="6629400" y="1524000"/>
            <a:ext cx="2362200" cy="1371600"/>
          </a:xfrm>
          <a:prstGeom prst="cloudCallout">
            <a:avLst>
              <a:gd name="adj1" fmla="val -51412"/>
              <a:gd name="adj2" fmla="val 70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ahoma" charset="0"/>
              </a:rPr>
              <a:t>User’s model</a:t>
            </a:r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5562600" y="3124200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User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H="1">
            <a:off x="4876800" y="4495800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 flipH="1">
            <a:off x="4495800" y="4267200"/>
            <a:ext cx="1447800" cy="1371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593725" y="6205538"/>
            <a:ext cx="3459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charset="0"/>
              </a:rPr>
              <a:t>p. 16: Conceptual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C607-6307-4665-8B5A-F2A91F013DB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Model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Overcome by providing a good understanding</a:t>
            </a:r>
          </a:p>
          <a:p>
            <a:r>
              <a:rPr lang="en-US" i="1"/>
              <a:t>Revealing </a:t>
            </a:r>
            <a:r>
              <a:rPr lang="en-US"/>
              <a:t>the status and operations</a:t>
            </a:r>
          </a:p>
          <a:p>
            <a:pPr lvl="1"/>
            <a:r>
              <a:rPr lang="en-US" i="1"/>
              <a:t>Visibility </a:t>
            </a:r>
            <a:r>
              <a:rPr lang="en-US"/>
              <a:t>of system status</a:t>
            </a:r>
            <a:endParaRPr lang="en-US" i="1"/>
          </a:p>
          <a:p>
            <a:pPr lvl="1"/>
            <a:r>
              <a:rPr lang="en-US"/>
              <a:t>Natural </a:t>
            </a:r>
            <a:r>
              <a:rPr lang="en-US" i="1"/>
              <a:t>mappings </a:t>
            </a:r>
            <a:r>
              <a:rPr lang="en-US"/>
              <a:t>for actions</a:t>
            </a:r>
            <a:endParaRPr lang="en-US" i="1"/>
          </a:p>
          <a:p>
            <a:r>
              <a:rPr lang="en-US"/>
              <a:t>Easier if can be a </a:t>
            </a:r>
            <a:r>
              <a:rPr lang="en-US" i="1"/>
              <a:t>simpler </a:t>
            </a:r>
            <a:r>
              <a:rPr lang="en-US"/>
              <a:t>model</a:t>
            </a:r>
          </a:p>
          <a:p>
            <a:pPr lvl="1"/>
            <a:r>
              <a:rPr lang="en-US"/>
              <a:t>Norman’s refrigerator and freezer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1FF-B1AB-428D-A83B-18F4C30E7A1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22238"/>
            <a:ext cx="7543800" cy="944562"/>
          </a:xfrm>
        </p:spPr>
        <p:txBody>
          <a:bodyPr/>
          <a:lstStyle/>
          <a:p>
            <a:r>
              <a:rPr lang="en-US" sz="3500"/>
              <a:t>Norman’s Refrigerator</a:t>
            </a:r>
          </a:p>
        </p:txBody>
      </p:sp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3" cstate="print"/>
          <a:srcRect l="5109" r="2374" b="3545"/>
          <a:stretch>
            <a:fillRect/>
          </a:stretch>
        </p:blipFill>
        <p:spPr bwMode="auto">
          <a:xfrm>
            <a:off x="236538" y="1627188"/>
            <a:ext cx="4770437" cy="38369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560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188" y="141288"/>
            <a:ext cx="3833812" cy="3270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560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188" y="3419475"/>
            <a:ext cx="3833812" cy="3333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256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7175" y="5932488"/>
            <a:ext cx="8429625" cy="820737"/>
          </a:xfrm>
        </p:spPr>
        <p:txBody>
          <a:bodyPr/>
          <a:lstStyle/>
          <a:p>
            <a:r>
              <a:rPr lang="en-US"/>
              <a:t>pp. 14-15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AB20-AA4B-4A59-852B-7E9B1055B23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Explanations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People will invent explanations for all occurrences</a:t>
            </a:r>
          </a:p>
          <a:p>
            <a:pPr lvl="1"/>
            <a:r>
              <a:rPr lang="en-US"/>
              <a:t>Even if unintentional</a:t>
            </a:r>
          </a:p>
          <a:p>
            <a:pPr lvl="1"/>
            <a:r>
              <a:rPr lang="en-US"/>
              <a:t>Coincidences</a:t>
            </a:r>
          </a:p>
          <a:p>
            <a:pPr lvl="2"/>
            <a:r>
              <a:rPr lang="en-US"/>
              <a:t>“It crashed the last time I did this”</a:t>
            </a:r>
          </a:p>
          <a:p>
            <a:pPr lvl="1"/>
            <a:r>
              <a:rPr lang="en-US"/>
              <a:t>Observed differences </a:t>
            </a:r>
          </a:p>
          <a:p>
            <a:pPr lvl="2"/>
            <a:r>
              <a:rPr lang="en-US"/>
              <a:t>-&gt; Consistency</a:t>
            </a:r>
          </a:p>
          <a:p>
            <a:pPr lvl="1"/>
            <a:r>
              <a:rPr lang="en-US"/>
              <a:t>Too complex to understand how it really works</a:t>
            </a:r>
          </a:p>
          <a:p>
            <a:pPr lvl="1"/>
            <a:r>
              <a:rPr lang="en-US"/>
              <a:t>Superstitions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3BF-E838-43F0-AB30-CF8745C1CCF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Incorrect assessments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Mile Island</a:t>
            </a:r>
          </a:p>
          <a:p>
            <a:pPr lvl="1"/>
            <a:r>
              <a:rPr lang="en-US"/>
              <a:t>Incorrect meaning of indicator light that a valve was closed, when it really meant that the valve was </a:t>
            </a:r>
            <a:r>
              <a:rPr lang="en-US" i="1"/>
              <a:t>told to </a:t>
            </a:r>
            <a:r>
              <a:rPr lang="en-US"/>
              <a:t>close</a:t>
            </a:r>
          </a:p>
          <a:p>
            <a:pPr lvl="2"/>
            <a:r>
              <a:rPr lang="en-US"/>
              <a:t>There was no actual indicator of the </a:t>
            </a:r>
            <a:r>
              <a:rPr lang="en-US" i="1"/>
              <a:t>status</a:t>
            </a:r>
            <a:r>
              <a:rPr lang="en-US"/>
              <a:t> of the valve</a:t>
            </a:r>
          </a:p>
          <a:p>
            <a:r>
              <a:rPr lang="en-US"/>
              <a:t>Aegis: Ascent vs. Descent</a:t>
            </a:r>
          </a:p>
          <a:p>
            <a:r>
              <a:rPr lang="en-US" sz="3400" b="1">
                <a:sym typeface="ZapfDingbats" pitchFamily="82" charset="2"/>
              </a:rPr>
              <a:t></a:t>
            </a:r>
            <a:r>
              <a:rPr lang="en-US"/>
              <a:t> Provide accurate and appropriate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07A-D7A7-46D5-A812-6720B2F13C4F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438400"/>
            <a:ext cx="5638800" cy="3416300"/>
          </a:xfrm>
          <a:prstGeom prst="rect">
            <a:avLst/>
          </a:prstGeom>
          <a:noFill/>
        </p:spPr>
      </p:pic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“Gulfs”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650288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“Gulf of Evaluation”</a:t>
            </a:r>
          </a:p>
          <a:p>
            <a:pPr>
              <a:lnSpc>
                <a:spcPct val="90000"/>
              </a:lnSpc>
            </a:pPr>
            <a:r>
              <a:rPr lang="en-US"/>
              <a:t>“Gulf of Execution”</a:t>
            </a:r>
          </a:p>
          <a:p>
            <a:pPr>
              <a:lnSpc>
                <a:spcPct val="90000"/>
              </a:lnSpc>
            </a:pPr>
            <a:r>
              <a:rPr lang="en-US"/>
              <a:t>7 stages:</a:t>
            </a:r>
          </a:p>
          <a:p>
            <a:pPr lvl="1">
              <a:lnSpc>
                <a:spcPct val="90000"/>
              </a:lnSpc>
            </a:pPr>
            <a:r>
              <a:rPr lang="en-US"/>
              <a:t>Form goal</a:t>
            </a:r>
          </a:p>
          <a:p>
            <a:pPr lvl="1">
              <a:lnSpc>
                <a:spcPct val="90000"/>
              </a:lnSpc>
            </a:pPr>
            <a:r>
              <a:rPr lang="en-US"/>
              <a:t>Form intention</a:t>
            </a:r>
          </a:p>
          <a:p>
            <a:pPr lvl="1">
              <a:lnSpc>
                <a:spcPct val="90000"/>
              </a:lnSpc>
            </a:pPr>
            <a:r>
              <a:rPr lang="en-US"/>
              <a:t>Specify action</a:t>
            </a:r>
          </a:p>
          <a:p>
            <a:pPr lvl="1">
              <a:lnSpc>
                <a:spcPct val="90000"/>
              </a:lnSpc>
            </a:pPr>
            <a:r>
              <a:rPr lang="en-US"/>
              <a:t>Execute action</a:t>
            </a:r>
          </a:p>
          <a:p>
            <a:pPr lvl="1">
              <a:lnSpc>
                <a:spcPct val="90000"/>
              </a:lnSpc>
            </a:pPr>
            <a:r>
              <a:rPr lang="en-US"/>
              <a:t>Perceive state</a:t>
            </a:r>
          </a:p>
          <a:p>
            <a:pPr lvl="1">
              <a:lnSpc>
                <a:spcPct val="90000"/>
              </a:lnSpc>
            </a:pPr>
            <a:r>
              <a:rPr lang="en-US"/>
              <a:t>Interpret state</a:t>
            </a:r>
          </a:p>
          <a:p>
            <a:pPr lvl="1">
              <a:lnSpc>
                <a:spcPct val="90000"/>
              </a:lnSpc>
            </a:pPr>
            <a:r>
              <a:rPr lang="en-US"/>
              <a:t>Evaluate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Send me examples of good and bad User Interfaces</a:t>
            </a:r>
          </a:p>
          <a:p>
            <a:pPr lvl="1"/>
            <a:r>
              <a:rPr lang="en-US" dirty="0" smtClean="0"/>
              <a:t>Up to 2 points extra on exam</a:t>
            </a:r>
          </a:p>
          <a:p>
            <a:pPr lvl="1"/>
            <a:r>
              <a:rPr lang="en-US" dirty="0" smtClean="0"/>
              <a:t>Only have 3 so far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89CB-6CDE-4455-93BF-6FCFEBBD53D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8FA3-E8C1-4A5E-9D57-A499C1A99CB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Short Term Memory (STM), 7 </a:t>
            </a:r>
            <a:r>
              <a:rPr lang="en-US">
                <a:cs typeface="Tahoma" charset="0"/>
              </a:rPr>
              <a:t>±</a:t>
            </a:r>
            <a:r>
              <a:rPr lang="en-US"/>
              <a:t> 2</a:t>
            </a:r>
          </a:p>
          <a:p>
            <a:pPr>
              <a:lnSpc>
                <a:spcPct val="90000"/>
              </a:lnSpc>
            </a:pPr>
            <a:r>
              <a:rPr lang="en-US"/>
              <a:t>Long Term Memory (LTM)</a:t>
            </a:r>
          </a:p>
          <a:p>
            <a:pPr>
              <a:lnSpc>
                <a:spcPct val="90000"/>
              </a:lnSpc>
            </a:pPr>
            <a:r>
              <a:rPr lang="en-US"/>
              <a:t>People’s names, Phone numbers, birthdays,</a:t>
            </a:r>
            <a:br>
              <a:rPr lang="en-US"/>
            </a:br>
            <a:r>
              <a:rPr lang="en-US"/>
              <a:t>email accounts, IM names, zip codes,</a:t>
            </a:r>
            <a:br>
              <a:rPr lang="en-US"/>
            </a:br>
            <a:r>
              <a:rPr lang="en-US"/>
              <a:t>social security numbers, addresses, etc.</a:t>
            </a:r>
          </a:p>
          <a:p>
            <a:pPr>
              <a:lnSpc>
                <a:spcPct val="90000"/>
              </a:lnSpc>
            </a:pPr>
            <a:r>
              <a:rPr lang="en-US"/>
              <a:t>Also: special codes (*70, *69, CMU’s 152), flight numbers</a:t>
            </a:r>
          </a:p>
          <a:p>
            <a:pPr>
              <a:lnSpc>
                <a:spcPct val="90000"/>
              </a:lnSpc>
            </a:pPr>
            <a:r>
              <a:rPr lang="en-US"/>
              <a:t>Passwords</a:t>
            </a:r>
          </a:p>
          <a:p>
            <a:pPr lvl="1">
              <a:lnSpc>
                <a:spcPct val="90000"/>
              </a:lnSpc>
            </a:pPr>
            <a:r>
              <a:rPr lang="en-US"/>
              <a:t>I have &gt; 160 passwords for web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DED8-FEFE-48C2-96BA-AEA86D30C3C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Passwords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51816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752600"/>
            <a:ext cx="5181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0710" name="Oval 6"/>
          <p:cNvSpPr>
            <a:spLocks noChangeArrowheads="1"/>
          </p:cNvSpPr>
          <p:nvPr/>
        </p:nvSpPr>
        <p:spPr bwMode="auto">
          <a:xfrm>
            <a:off x="381000" y="3581400"/>
            <a:ext cx="1524000" cy="990600"/>
          </a:xfrm>
          <a:prstGeom prst="ellipse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Oval 7"/>
          <p:cNvSpPr>
            <a:spLocks noChangeArrowheads="1"/>
          </p:cNvSpPr>
          <p:nvPr/>
        </p:nvSpPr>
        <p:spPr bwMode="auto">
          <a:xfrm>
            <a:off x="3733800" y="3733800"/>
            <a:ext cx="1524000" cy="990600"/>
          </a:xfrm>
          <a:prstGeom prst="ellipse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07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229225"/>
            <a:ext cx="7467600" cy="16287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200714" name="AutoShape 10"/>
          <p:cNvSpPr>
            <a:spLocks noChangeArrowheads="1"/>
          </p:cNvSpPr>
          <p:nvPr/>
        </p:nvSpPr>
        <p:spPr bwMode="auto">
          <a:xfrm>
            <a:off x="3962400" y="5562600"/>
            <a:ext cx="1143000" cy="685800"/>
          </a:xfrm>
          <a:prstGeom prst="wedgeRoundRectCallout">
            <a:avLst>
              <a:gd name="adj1" fmla="val -30417"/>
              <a:gd name="adj2" fmla="val 101157"/>
              <a:gd name="adj3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TODAY: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748F-57B2-486D-A6FB-965FFFAE897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Remembering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Also, the meaning of symbolic items</a:t>
            </a:r>
          </a:p>
          <a:p>
            <a:endParaRPr lang="en-US"/>
          </a:p>
          <a:p>
            <a:r>
              <a:rPr lang="en-US"/>
              <a:t>And, how to operate things</a:t>
            </a:r>
          </a:p>
          <a:p>
            <a:pPr lvl="1"/>
            <a:r>
              <a:rPr lang="en-US"/>
              <a:t>Control-C = </a:t>
            </a:r>
            <a:r>
              <a:rPr lang="en-US" u="sng"/>
              <a:t>c</a:t>
            </a:r>
            <a:r>
              <a:rPr lang="en-US"/>
              <a:t>opy</a:t>
            </a:r>
          </a:p>
          <a:p>
            <a:pPr lvl="1"/>
            <a:r>
              <a:rPr lang="en-US"/>
              <a:t>Control-V = paste?</a:t>
            </a:r>
          </a:p>
          <a:p>
            <a:pPr lvl="1"/>
            <a:r>
              <a:rPr lang="en-US"/>
              <a:t>Control-Shift-&lt; = ?</a:t>
            </a:r>
          </a:p>
          <a:p>
            <a:r>
              <a:rPr lang="en-US"/>
              <a:t>Make easier through: rules, explanations, consistency</a:t>
            </a:r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8610600" cy="48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2EAE-A01E-4BCC-8B64-235932A19FE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Constraints</a:t>
            </a:r>
          </a:p>
          <a:p>
            <a:pPr lvl="1"/>
            <a:r>
              <a:rPr lang="en-US"/>
              <a:t>Door handles</a:t>
            </a:r>
          </a:p>
          <a:p>
            <a:pPr lvl="1"/>
            <a:r>
              <a:rPr lang="en-US"/>
              <a:t>Mac vs. PC plugs; USB</a:t>
            </a:r>
          </a:p>
        </p:txBody>
      </p:sp>
      <p:pic>
        <p:nvPicPr>
          <p:cNvPr id="204805" name="Picture 5" descr="dh5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90600"/>
            <a:ext cx="1362075" cy="1666875"/>
          </a:xfrm>
          <a:prstGeom prst="rect">
            <a:avLst/>
          </a:prstGeom>
          <a:noFill/>
        </p:spPr>
      </p:pic>
      <p:pic>
        <p:nvPicPr>
          <p:cNvPr id="204807" name="Picture 7" descr="emergency_doo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990600"/>
            <a:ext cx="1220788" cy="2428875"/>
          </a:xfrm>
          <a:prstGeom prst="rect">
            <a:avLst/>
          </a:prstGeom>
          <a:noFill/>
        </p:spPr>
      </p:pic>
      <p:pic>
        <p:nvPicPr>
          <p:cNvPr id="204809" name="Picture 9" descr="ps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3505200"/>
            <a:ext cx="2162175" cy="1666875"/>
          </a:xfrm>
          <a:prstGeom prst="rect">
            <a:avLst/>
          </a:prstGeom>
          <a:noFill/>
        </p:spPr>
      </p:pic>
      <p:pic>
        <p:nvPicPr>
          <p:cNvPr id="204811" name="Picture 11" descr="image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4038600"/>
            <a:ext cx="1625600" cy="858838"/>
          </a:xfrm>
          <a:prstGeom prst="rect">
            <a:avLst/>
          </a:prstGeom>
          <a:noFill/>
        </p:spPr>
      </p:pic>
      <p:pic>
        <p:nvPicPr>
          <p:cNvPr id="204813" name="Picture 13" descr="image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5029200"/>
            <a:ext cx="1590675" cy="895350"/>
          </a:xfrm>
          <a:prstGeom prst="rect">
            <a:avLst/>
          </a:prstGeom>
          <a:noFill/>
        </p:spPr>
      </p:pic>
      <p:pic>
        <p:nvPicPr>
          <p:cNvPr id="204817" name="Picture 17" descr="Keyboard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7000" y="5257800"/>
            <a:ext cx="1905000" cy="1371600"/>
          </a:xfrm>
          <a:prstGeom prst="rect">
            <a:avLst/>
          </a:prstGeom>
          <a:noFill/>
        </p:spPr>
      </p:pic>
      <p:pic>
        <p:nvPicPr>
          <p:cNvPr id="204819" name="Picture 19" descr="usb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1800" y="3733800"/>
            <a:ext cx="1447800" cy="1027113"/>
          </a:xfrm>
          <a:prstGeom prst="rect">
            <a:avLst/>
          </a:prstGeom>
          <a:noFill/>
        </p:spPr>
      </p:pic>
      <p:pic>
        <p:nvPicPr>
          <p:cNvPr id="204821" name="Picture 21" descr="key-drive-add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4953000"/>
            <a:ext cx="2438400" cy="1905000"/>
          </a:xfrm>
          <a:prstGeom prst="rect">
            <a:avLst/>
          </a:prstGeom>
          <a:noFill/>
        </p:spPr>
      </p:pic>
      <p:pic>
        <p:nvPicPr>
          <p:cNvPr id="204823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33963" y="5784850"/>
            <a:ext cx="11652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E84D-11B5-4AD6-A4FD-CDE991CA012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“Affordances”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“Perceived and actual properties of the thing, primarily those fundamental properties that determine how the thing could possibly be used.” (p. 9)</a:t>
            </a:r>
          </a:p>
          <a:p>
            <a:pPr lvl="1"/>
            <a:r>
              <a:rPr lang="en-US"/>
              <a:t>“When affordances are taken advantage of, the user knows what to do just by looking”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1F8-F064-4490-92A1-BD4A602265E4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208905" name="Picture 9" descr="logim0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4815" b="14815"/>
          <a:stretch>
            <a:fillRect/>
          </a:stretch>
        </p:blipFill>
        <p:spPr bwMode="auto">
          <a:xfrm>
            <a:off x="4267200" y="5232400"/>
            <a:ext cx="1981200" cy="1625600"/>
          </a:xfrm>
          <a:prstGeom prst="rect">
            <a:avLst/>
          </a:prstGeom>
          <a:noFill/>
        </p:spPr>
      </p:pic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Widget Design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50288" cy="5410200"/>
          </a:xfrm>
        </p:spPr>
        <p:txBody>
          <a:bodyPr/>
          <a:lstStyle/>
          <a:p>
            <a:r>
              <a:rPr lang="en-US" sz="2600"/>
              <a:t>Analog of “physical constraints” and “affordances”</a:t>
            </a:r>
          </a:p>
          <a:p>
            <a:r>
              <a:rPr lang="en-US" sz="2600"/>
              <a:t>Try to make it obvious what to do with the widget</a:t>
            </a:r>
          </a:p>
          <a:p>
            <a:r>
              <a:rPr lang="en-US" sz="2600"/>
              <a:t>3-D Buttons “afford” “pushing”</a:t>
            </a:r>
          </a:p>
          <a:p>
            <a:pPr lvl="1"/>
            <a:r>
              <a:rPr lang="en-US" sz="2200"/>
              <a:t>Where are the buttons?</a:t>
            </a:r>
          </a:p>
          <a:p>
            <a:endParaRPr lang="en-US" sz="2600"/>
          </a:p>
          <a:p>
            <a:endParaRPr lang="en-US" sz="2600"/>
          </a:p>
          <a:p>
            <a:endParaRPr lang="en-US" sz="2600"/>
          </a:p>
          <a:p>
            <a:endParaRPr lang="en-US" sz="1000"/>
          </a:p>
          <a:p>
            <a:endParaRPr lang="en-US" sz="2600"/>
          </a:p>
          <a:p>
            <a:r>
              <a:rPr lang="en-US" sz="2600"/>
              <a:t>Scroll wheel affords</a:t>
            </a:r>
            <a:br>
              <a:rPr lang="en-US" sz="2600"/>
            </a:br>
            <a:r>
              <a:rPr lang="en-US" sz="2600"/>
              <a:t>turning, </a:t>
            </a:r>
            <a:r>
              <a:rPr lang="en-US" sz="2600" i="1"/>
              <a:t>not </a:t>
            </a:r>
            <a:r>
              <a:rPr lang="en-US" sz="2600"/>
              <a:t>pushing</a:t>
            </a:r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51238"/>
            <a:ext cx="43434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51238"/>
            <a:ext cx="426720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3F02-148A-4E70-B076-1F1FC6D8831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Constraints, 2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Semantic Constraints</a:t>
            </a:r>
          </a:p>
          <a:p>
            <a:pPr lvl="1"/>
            <a:r>
              <a:rPr lang="en-US"/>
              <a:t>Meaning of operation</a:t>
            </a:r>
          </a:p>
          <a:p>
            <a:r>
              <a:rPr lang="en-US"/>
              <a:t>Cultural Constraints</a:t>
            </a:r>
          </a:p>
          <a:p>
            <a:pPr lvl="1"/>
            <a:r>
              <a:rPr lang="en-US"/>
              <a:t>(Consistency)</a:t>
            </a:r>
          </a:p>
          <a:p>
            <a:pPr lvl="1"/>
            <a:r>
              <a:rPr lang="en-US"/>
              <a:t>Which way to turn a knob</a:t>
            </a:r>
          </a:p>
          <a:p>
            <a:r>
              <a:rPr lang="en-US"/>
              <a:t>Logical Constraints</a:t>
            </a:r>
          </a:p>
          <a:p>
            <a:pPr lvl="1"/>
            <a:r>
              <a:rPr lang="en-US"/>
              <a:t>Switches to lights, knobs to burners</a:t>
            </a:r>
          </a:p>
          <a:p>
            <a:pPr lvl="1"/>
            <a:r>
              <a:rPr lang="en-US" sz="3000" b="1">
                <a:sym typeface="ZapfDingbats" pitchFamily="82" charset="2"/>
              </a:rPr>
              <a:t></a:t>
            </a:r>
            <a:r>
              <a:rPr lang="en-US"/>
              <a:t> Natural Mappings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4E37-3DB1-4D62-92FF-CA031E589C0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Mappings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Or, </a:t>
            </a:r>
            <a:r>
              <a:rPr lang="en-US" i="1"/>
              <a:t>avoid</a:t>
            </a:r>
            <a:r>
              <a:rPr lang="en-US"/>
              <a:t> needing to remember</a:t>
            </a:r>
          </a:p>
          <a:p>
            <a:pPr lvl="1"/>
            <a:r>
              <a:rPr lang="en-US"/>
              <a:t>“Natural mappings”</a:t>
            </a:r>
          </a:p>
          <a:p>
            <a:pPr lvl="1"/>
            <a:r>
              <a:rPr lang="en-US"/>
              <a:t>Evident from observation</a:t>
            </a:r>
          </a:p>
        </p:txBody>
      </p:sp>
      <p:pic>
        <p:nvPicPr>
          <p:cNvPr id="203787" name="Picture 11" descr="JGC8536ADW-PRODUCT ONLY-370 PIX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3524250" cy="2171700"/>
          </a:xfrm>
          <a:prstGeom prst="rect">
            <a:avLst/>
          </a:prstGeom>
          <a:noFill/>
        </p:spPr>
      </p:pic>
      <p:pic>
        <p:nvPicPr>
          <p:cNvPr id="203789" name="Picture 13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6019800"/>
            <a:ext cx="1314450" cy="685800"/>
          </a:xfrm>
          <a:prstGeom prst="rect">
            <a:avLst/>
          </a:prstGeom>
          <a:noFill/>
        </p:spPr>
      </p:pic>
      <p:pic>
        <p:nvPicPr>
          <p:cNvPr id="203791" name="Picture 15" descr="CVGX2423W-PRODUCT ONLY-370 PIX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657600"/>
            <a:ext cx="3524250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4777-B37D-439E-8650-A3F5C90D7F6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Mappings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“Taking advantage of physical analogies and cultural standards”</a:t>
            </a:r>
          </a:p>
          <a:p>
            <a:pPr lvl="1"/>
            <a:r>
              <a:rPr lang="en-US"/>
              <a:t>Leads to immediate understanding</a:t>
            </a:r>
          </a:p>
          <a:p>
            <a:r>
              <a:rPr lang="en-US"/>
              <a:t>Which way to turn a knob, which light switch to use, automobile window adjustments</a:t>
            </a:r>
          </a:p>
        </p:txBody>
      </p:sp>
      <p:pic>
        <p:nvPicPr>
          <p:cNvPr id="212996" name="Picture 4" descr="TH_window_contro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648200"/>
            <a:ext cx="2019300" cy="1514475"/>
          </a:xfrm>
          <a:prstGeom prst="rect">
            <a:avLst/>
          </a:prstGeom>
          <a:noFill/>
        </p:spPr>
      </p:pic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648200"/>
            <a:ext cx="3124200" cy="162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2124B-7D2C-46E7-8159-5FA83C497BF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Taking Errors Into Account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People make mistake</a:t>
            </a:r>
          </a:p>
          <a:p>
            <a:pPr>
              <a:lnSpc>
                <a:spcPct val="90000"/>
              </a:lnSpc>
            </a:pPr>
            <a:r>
              <a:rPr lang="en-US" sz="2600"/>
              <a:t>Slips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Typos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Hitting wrong menu item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Drag and drop to wrong place</a:t>
            </a:r>
          </a:p>
          <a:p>
            <a:pPr>
              <a:lnSpc>
                <a:spcPct val="90000"/>
              </a:lnSpc>
            </a:pPr>
            <a:r>
              <a:rPr lang="en-US" sz="2600"/>
              <a:t>Mode Errors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Digital watch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“Daytime” in ed</a:t>
            </a:r>
          </a:p>
          <a:p>
            <a:pPr>
              <a:lnSpc>
                <a:spcPct val="90000"/>
              </a:lnSpc>
            </a:pPr>
            <a:r>
              <a:rPr lang="en-US" sz="2600"/>
              <a:t>Confirmations don’t help (much)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Confirms </a:t>
            </a:r>
            <a:r>
              <a:rPr lang="en-US" sz="2200" i="1"/>
              <a:t>operation</a:t>
            </a:r>
            <a:r>
              <a:rPr lang="en-US" sz="2200"/>
              <a:t> more than </a:t>
            </a:r>
            <a:r>
              <a:rPr lang="en-US" sz="2200" i="1"/>
              <a:t>parameters</a:t>
            </a:r>
          </a:p>
          <a:p>
            <a:pPr>
              <a:lnSpc>
                <a:spcPct val="90000"/>
              </a:lnSpc>
            </a:pPr>
            <a:r>
              <a:rPr lang="en-US" sz="2600"/>
              <a:t>Blame design (designer), not user!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3886200" y="16764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9925" name="Picture 5" descr="Confi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3657600" cy="1168400"/>
          </a:xfrm>
          <a:prstGeom prst="rect">
            <a:avLst/>
          </a:prstGeom>
          <a:noFill/>
        </p:spPr>
      </p:pic>
      <p:pic>
        <p:nvPicPr>
          <p:cNvPr id="209926" name="Picture 6" descr="Drop Wh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406525"/>
            <a:ext cx="2438400" cy="225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14C6-ED5F-4E73-8DD2-FC5AB797218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</a:t>
            </a:r>
            <a:r>
              <a:rPr lang="en-US" u="sng"/>
              <a:t>Design</a:t>
            </a:r>
            <a:r>
              <a:rPr lang="en-US"/>
              <a:t>?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7619-0A1B-4E69-9B50-C0AB0F3EBBE0}" type="slidenum">
              <a:rPr lang="en-US" altLang="en-US"/>
              <a:pPr/>
              <a:t>30</a:t>
            </a:fld>
            <a:endParaRPr lang="en-US" altLang="en-US"/>
          </a:p>
        </p:txBody>
      </p:sp>
      <p:pic>
        <p:nvPicPr>
          <p:cNvPr id="214026" name="Picture 10" descr="NSHG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429000"/>
            <a:ext cx="2895600" cy="2171700"/>
          </a:xfrm>
          <a:prstGeom prst="rect">
            <a:avLst/>
          </a:prstGeom>
          <a:noFill/>
        </p:spPr>
      </p:pic>
      <p:pic>
        <p:nvPicPr>
          <p:cNvPr id="214027" name="Picture 11" descr="NSHGatesBrok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429000"/>
            <a:ext cx="2895600" cy="2171700"/>
          </a:xfrm>
          <a:prstGeom prst="rect">
            <a:avLst/>
          </a:prstGeom>
          <a:noFill/>
        </p:spPr>
      </p:pic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to Minimize Errors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4953000"/>
          </a:xfrm>
        </p:spPr>
        <p:txBody>
          <a:bodyPr/>
          <a:lstStyle/>
          <a:p>
            <a:r>
              <a:rPr lang="en-US" sz="2600"/>
              <a:t>Reduce opportunities for errors</a:t>
            </a:r>
          </a:p>
          <a:p>
            <a:pPr lvl="1"/>
            <a:r>
              <a:rPr lang="en-US" sz="2200"/>
              <a:t>Selection rather than fill-in</a:t>
            </a:r>
          </a:p>
          <a:p>
            <a:pPr lvl="1"/>
            <a:r>
              <a:rPr lang="en-US" sz="2200"/>
              <a:t>“Forcing Functions”</a:t>
            </a:r>
          </a:p>
          <a:p>
            <a:pPr lvl="2"/>
            <a:r>
              <a:rPr lang="en-US" sz="2100"/>
              <a:t>Physical constraints</a:t>
            </a:r>
          </a:p>
          <a:p>
            <a:pPr lvl="2"/>
            <a:r>
              <a:rPr lang="en-US" sz="2100"/>
              <a:t>Lockouts </a:t>
            </a:r>
            <a:r>
              <a:rPr lang="en-US" sz="2100">
                <a:sym typeface="Wingdings" pitchFamily="2" charset="2"/>
              </a:rPr>
              <a:t> NSH 3</a:t>
            </a:r>
            <a:r>
              <a:rPr lang="en-US" sz="2100" baseline="30000">
                <a:sym typeface="Wingdings" pitchFamily="2" charset="2"/>
              </a:rPr>
              <a:t>rd</a:t>
            </a:r>
            <a:r>
              <a:rPr lang="en-US" sz="2100">
                <a:sym typeface="Wingdings" pitchFamily="2" charset="2"/>
              </a:rPr>
              <a:t> floor stairway</a:t>
            </a:r>
            <a:br>
              <a:rPr lang="en-US" sz="2100">
                <a:sym typeface="Wingdings" pitchFamily="2" charset="2"/>
              </a:rPr>
            </a:br>
            <a:r>
              <a:rPr lang="en-US" sz="2100">
                <a:sym typeface="Wingdings" pitchFamily="2" charset="2"/>
              </a:rPr>
              <a:t>gates</a:t>
            </a:r>
          </a:p>
          <a:p>
            <a:pPr lvl="3"/>
            <a:r>
              <a:rPr lang="en-US" sz="1800"/>
              <a:t>Now gone!</a:t>
            </a:r>
          </a:p>
          <a:p>
            <a:pPr lvl="2"/>
            <a:r>
              <a:rPr lang="en-US" sz="2100"/>
              <a:t>But often annoying</a:t>
            </a:r>
          </a:p>
          <a:p>
            <a:r>
              <a:rPr lang="en-US" sz="2600"/>
              <a:t>Reduce severity of errors</a:t>
            </a:r>
          </a:p>
          <a:p>
            <a:pPr lvl="1"/>
            <a:r>
              <a:rPr lang="en-US" sz="2200"/>
              <a:t>Cancel, undo</a:t>
            </a:r>
          </a:p>
          <a:p>
            <a:r>
              <a:rPr lang="en-US" sz="2600"/>
              <a:t>Make errors more obvious</a:t>
            </a:r>
          </a:p>
          <a:p>
            <a:pPr lvl="1"/>
            <a:r>
              <a:rPr lang="en-US" sz="2200"/>
              <a:t>Good Feedback</a:t>
            </a:r>
          </a:p>
        </p:txBody>
      </p:sp>
      <p:pic>
        <p:nvPicPr>
          <p:cNvPr id="214022" name="Picture 6"/>
          <p:cNvPicPr>
            <a:picLocks noChangeAspect="1" noChangeArrowheads="1"/>
          </p:cNvPicPr>
          <p:nvPr/>
        </p:nvPicPr>
        <p:blipFill>
          <a:blip r:embed="rId5" cstate="print"/>
          <a:srcRect b="6145"/>
          <a:stretch>
            <a:fillRect/>
          </a:stretch>
        </p:blipFill>
        <p:spPr bwMode="auto">
          <a:xfrm>
            <a:off x="6629400" y="1447800"/>
            <a:ext cx="23241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40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667000"/>
            <a:ext cx="2305050" cy="59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4025" name="Picture 9" descr="Beat the User Aga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5672138"/>
            <a:ext cx="3505200" cy="1185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C8E-B0F4-4F3D-B3E0-82222DEE689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Aesthetics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 for </a:t>
            </a:r>
            <a:r>
              <a:rPr lang="en-US" i="1"/>
              <a:t>desirability</a:t>
            </a:r>
            <a:r>
              <a:rPr lang="en-US"/>
              <a:t> not </a:t>
            </a:r>
            <a:r>
              <a:rPr lang="en-US" i="1"/>
              <a:t>just</a:t>
            </a:r>
            <a:r>
              <a:rPr lang="en-US"/>
              <a:t> usability</a:t>
            </a:r>
          </a:p>
          <a:p>
            <a:r>
              <a:rPr lang="en-US"/>
              <a:t>Attractive design</a:t>
            </a:r>
          </a:p>
          <a:p>
            <a:r>
              <a:rPr lang="en-US"/>
              <a:t>“Graphic Design”?</a:t>
            </a:r>
          </a:p>
          <a:p>
            <a:pPr lvl="1"/>
            <a:r>
              <a:rPr lang="en-US"/>
              <a:t>Color choice, layout, icon design, fonts, illustrations, etc.</a:t>
            </a:r>
          </a:p>
          <a:p>
            <a:r>
              <a:rPr lang="en-US"/>
              <a:t>Physical objects: shape, texture, weight</a:t>
            </a:r>
          </a:p>
          <a:p>
            <a:r>
              <a:rPr lang="en-US"/>
              <a:t>Design Awards as disparagement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4D3D-57FE-4235-AB09-6D88ED2A95B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Tradeoffs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Time-to-market vs. good design</a:t>
            </a:r>
          </a:p>
          <a:p>
            <a:pPr>
              <a:lnSpc>
                <a:spcPct val="90000"/>
              </a:lnSpc>
            </a:pPr>
            <a:r>
              <a:rPr lang="en-US"/>
              <a:t>Cost</a:t>
            </a:r>
          </a:p>
          <a:p>
            <a:pPr>
              <a:lnSpc>
                <a:spcPct val="90000"/>
              </a:lnSpc>
            </a:pPr>
            <a:r>
              <a:rPr lang="en-US"/>
              <a:t>“Curse of individuality”</a:t>
            </a:r>
          </a:p>
          <a:p>
            <a:pPr lvl="1">
              <a:lnSpc>
                <a:spcPct val="90000"/>
              </a:lnSpc>
            </a:pPr>
            <a:r>
              <a:rPr lang="en-US"/>
              <a:t>Has to be different</a:t>
            </a:r>
          </a:p>
          <a:p>
            <a:pPr>
              <a:lnSpc>
                <a:spcPct val="90000"/>
              </a:lnSpc>
            </a:pPr>
            <a:r>
              <a:rPr lang="en-US"/>
              <a:t>Legal considerations</a:t>
            </a:r>
          </a:p>
          <a:p>
            <a:pPr>
              <a:lnSpc>
                <a:spcPct val="90000"/>
              </a:lnSpc>
            </a:pPr>
            <a:r>
              <a:rPr lang="en-US"/>
              <a:t>When usability is </a:t>
            </a:r>
            <a:r>
              <a:rPr lang="en-US" i="1"/>
              <a:t>not</a:t>
            </a:r>
            <a:r>
              <a:rPr lang="en-US"/>
              <a:t> desired</a:t>
            </a:r>
          </a:p>
          <a:p>
            <a:pPr lvl="1">
              <a:lnSpc>
                <a:spcPct val="90000"/>
              </a:lnSpc>
            </a:pPr>
            <a:r>
              <a:rPr lang="en-US"/>
              <a:t>Uncomfortable chairs</a:t>
            </a:r>
          </a:p>
          <a:p>
            <a:pPr>
              <a:lnSpc>
                <a:spcPct val="90000"/>
              </a:lnSpc>
            </a:pPr>
            <a:r>
              <a:rPr lang="en-US"/>
              <a:t>Client isn’t the user</a:t>
            </a:r>
          </a:p>
          <a:p>
            <a:pPr>
              <a:lnSpc>
                <a:spcPct val="90000"/>
              </a:lnSpc>
            </a:pPr>
            <a:r>
              <a:rPr lang="en-US"/>
              <a:t>Market Forces: </a:t>
            </a:r>
          </a:p>
          <a:p>
            <a:pPr lvl="1">
              <a:lnSpc>
                <a:spcPct val="90000"/>
              </a:lnSpc>
            </a:pPr>
            <a:r>
              <a:rPr lang="en-US"/>
              <a:t>Creeping Featurism / “Bloat”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2DF7-A324-4E93-ADDA-BD0DB26858A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</a:t>
            </a:r>
            <a:r>
              <a:rPr lang="en-US" u="sng"/>
              <a:t>Design</a:t>
            </a:r>
            <a:r>
              <a:rPr lang="en-US"/>
              <a:t>?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87488"/>
            <a:ext cx="8650288" cy="4532312"/>
          </a:xfrm>
        </p:spPr>
        <p:txBody>
          <a:bodyPr/>
          <a:lstStyle/>
          <a:p>
            <a:r>
              <a:rPr lang="en-US" sz="2600"/>
              <a:t>From dictionary.com:</a:t>
            </a:r>
          </a:p>
          <a:p>
            <a:pPr lvl="1"/>
            <a:r>
              <a:rPr lang="en-US" sz="2200">
                <a:hlinkClick r:id="rId3"/>
              </a:rPr>
              <a:t>http://dictionary.reference.com/search?q=design</a:t>
            </a:r>
            <a:endParaRPr lang="en-US" sz="2200"/>
          </a:p>
          <a:p>
            <a:pPr lvl="1"/>
            <a:r>
              <a:rPr lang="en-US" sz="2200"/>
              <a:t>“To conceive or fashion in the mind; invent”</a:t>
            </a:r>
          </a:p>
          <a:p>
            <a:pPr lvl="1"/>
            <a:r>
              <a:rPr lang="en-US" sz="2200"/>
              <a:t>…</a:t>
            </a:r>
          </a:p>
          <a:p>
            <a:pPr lvl="1"/>
            <a:r>
              <a:rPr lang="en-US" sz="2200"/>
              <a:t>“The purposeful or inventive arrangement of parts or details”</a:t>
            </a:r>
          </a:p>
          <a:p>
            <a:r>
              <a:rPr lang="en-US" sz="2600"/>
              <a:t>Formerly on: </a:t>
            </a:r>
            <a:r>
              <a:rPr lang="en-US" sz="2600">
                <a:hlinkClick r:id="rId4"/>
              </a:rPr>
              <a:t>http://www.cmu.edu/cfa/design/</a:t>
            </a:r>
            <a:r>
              <a:rPr lang="en-US" sz="2600"/>
              <a:t>:</a:t>
            </a:r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6475" y="4519613"/>
            <a:ext cx="4886325" cy="224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E863-FAF1-474A-BCF0-14150503E67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Design vs. Art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difference between </a:t>
            </a:r>
            <a:r>
              <a:rPr lang="en-US" i="1" dirty="0"/>
              <a:t>Design </a:t>
            </a:r>
            <a:r>
              <a:rPr lang="en-US" dirty="0"/>
              <a:t>and </a:t>
            </a:r>
            <a:r>
              <a:rPr lang="en-US" i="1" dirty="0"/>
              <a:t>Art?</a:t>
            </a:r>
            <a:endParaRPr lang="en-US" dirty="0"/>
          </a:p>
          <a:p>
            <a:pPr lvl="1"/>
            <a:r>
              <a:rPr lang="en-US" dirty="0"/>
              <a:t>Missions of CMU’s school of design vs. art</a:t>
            </a:r>
          </a:p>
          <a:p>
            <a:pPr lvl="2"/>
            <a:r>
              <a:rPr lang="en-US" sz="1900" dirty="0">
                <a:hlinkClick r:id="rId3"/>
              </a:rPr>
              <a:t>http://www.design.cmu.edu/show_program.php?s=1&amp;t=1</a:t>
            </a:r>
            <a:r>
              <a:rPr lang="en-US" sz="1900" dirty="0"/>
              <a:t> </a:t>
            </a:r>
            <a:endParaRPr lang="en-US" sz="1900" dirty="0" smtClean="0"/>
          </a:p>
          <a:p>
            <a:pPr lvl="2"/>
            <a:r>
              <a:rPr lang="en-US" sz="1900" dirty="0" smtClean="0">
                <a:hlinkClick r:id="rId4"/>
              </a:rPr>
              <a:t>http://www.art.cfa.cmu.edu/philosophy</a:t>
            </a:r>
            <a:r>
              <a:rPr lang="en-US" sz="1900" dirty="0" smtClean="0"/>
              <a:t> 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6EC1-4D4C-4772-94FF-D833F580CB0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Definitions, cont.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From Norman text (p. 158)</a:t>
            </a:r>
          </a:p>
          <a:p>
            <a:r>
              <a:rPr lang="en-US" sz="2600"/>
              <a:t>“Design is the successive application of constraints until only a unique product is left”</a:t>
            </a:r>
          </a:p>
          <a:p>
            <a:endParaRPr lang="en-US" sz="2600"/>
          </a:p>
          <a:p>
            <a:r>
              <a:rPr lang="en-US" sz="2600"/>
              <a:t>Key: </a:t>
            </a:r>
            <a:r>
              <a:rPr lang="en-US" sz="2600" i="1"/>
              <a:t>constraints = trade offs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E771-3B51-401B-A418-5AB114F389C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 is </a:t>
            </a:r>
          </a:p>
          <a:p>
            <a:pPr lvl="1"/>
            <a:r>
              <a:rPr lang="en-US"/>
              <a:t>Creative</a:t>
            </a:r>
          </a:p>
          <a:p>
            <a:pPr lvl="1"/>
            <a:r>
              <a:rPr lang="en-US"/>
              <a:t>Informed</a:t>
            </a:r>
          </a:p>
          <a:p>
            <a:pPr lvl="1"/>
            <a:r>
              <a:rPr lang="en-US"/>
              <a:t>Respectful</a:t>
            </a:r>
          </a:p>
          <a:p>
            <a:pPr lvl="1"/>
            <a:r>
              <a:rPr lang="en-US"/>
              <a:t>Responsible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E048-35F5-4453-B478-D669370871D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Complexities</a:t>
            </a:r>
          </a:p>
        </p:txBody>
      </p:sp>
      <p:pic>
        <p:nvPicPr>
          <p:cNvPr id="185348" name="Picture 4" descr="blink12anim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60513"/>
            <a:ext cx="4094163" cy="4459287"/>
          </a:xfrm>
          <a:prstGeom prst="rect">
            <a:avLst/>
          </a:prstGeom>
          <a:noFill/>
        </p:spPr>
      </p:pic>
      <p:pic>
        <p:nvPicPr>
          <p:cNvPr id="185349" name="Picture 5" descr="businessweekcantwo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3386138" cy="4724400"/>
          </a:xfrm>
          <a:prstGeom prst="rect">
            <a:avLst/>
          </a:prstGeom>
          <a:noFill/>
        </p:spPr>
      </p:pic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1219200" y="61102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/>
              <a:t>April 8,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087A-D88D-4F87-89FB-2BB978EB004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Complexities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6372" name="Picture 4" descr="100-0026_IMG"/>
          <p:cNvPicPr>
            <a:picLocks noChangeAspect="1" noChangeArrowheads="1"/>
          </p:cNvPicPr>
          <p:nvPr/>
        </p:nvPicPr>
        <p:blipFill>
          <a:blip r:embed="rId3" cstate="print"/>
          <a:srcRect l="15434" t="9454" r="5992" b="17517"/>
          <a:stretch>
            <a:fillRect/>
          </a:stretch>
        </p:blipFill>
        <p:spPr bwMode="auto">
          <a:xfrm>
            <a:off x="1600200" y="1905000"/>
            <a:ext cx="4495800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9736</TotalTime>
  <Words>863</Words>
  <Application>Microsoft Office PowerPoint</Application>
  <PresentationFormat>On-screen Show (4:3)</PresentationFormat>
  <Paragraphs>259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lecture template_polo</vt:lpstr>
      <vt:lpstr>Lecture 13: What is Design?</vt:lpstr>
      <vt:lpstr>Next lecture: Examples</vt:lpstr>
      <vt:lpstr>What is Design?</vt:lpstr>
      <vt:lpstr>What is Design?</vt:lpstr>
      <vt:lpstr>Design vs. Art</vt:lpstr>
      <vt:lpstr>Definitions, cont.</vt:lpstr>
      <vt:lpstr>Design</vt:lpstr>
      <vt:lpstr>Complexities</vt:lpstr>
      <vt:lpstr>Complexities</vt:lpstr>
      <vt:lpstr>Complexities</vt:lpstr>
      <vt:lpstr>Bad Design vs. Good Design</vt:lpstr>
      <vt:lpstr>Examples of Good and Bad Design</vt:lpstr>
      <vt:lpstr>Topics of Design</vt:lpstr>
      <vt:lpstr>Encourage Accurate User Model</vt:lpstr>
      <vt:lpstr>User Model</vt:lpstr>
      <vt:lpstr>Norman’s Refrigerator</vt:lpstr>
      <vt:lpstr>Explanations</vt:lpstr>
      <vt:lpstr>Incorrect assessments</vt:lpstr>
      <vt:lpstr>“Gulfs”</vt:lpstr>
      <vt:lpstr>Memory</vt:lpstr>
      <vt:lpstr>Many Passwords</vt:lpstr>
      <vt:lpstr>Remembering</vt:lpstr>
      <vt:lpstr>Constraints</vt:lpstr>
      <vt:lpstr>“Affordances”</vt:lpstr>
      <vt:lpstr>Widget Design</vt:lpstr>
      <vt:lpstr>Constraints, 2</vt:lpstr>
      <vt:lpstr>Natural Mappings</vt:lpstr>
      <vt:lpstr>Natural Mappings</vt:lpstr>
      <vt:lpstr>Taking Errors Into Account</vt:lpstr>
      <vt:lpstr>Design to Minimize Errors</vt:lpstr>
      <vt:lpstr>Aesthetics</vt:lpstr>
      <vt:lpstr>Tradeoffs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test</cp:lastModifiedBy>
  <cp:revision>66</cp:revision>
  <cp:lastPrinted>1601-01-01T00:00:00Z</cp:lastPrinted>
  <dcterms:created xsi:type="dcterms:W3CDTF">2001-06-15T20:03:27Z</dcterms:created>
  <dcterms:modified xsi:type="dcterms:W3CDTF">2009-12-09T03:43:57Z</dcterms:modified>
</cp:coreProperties>
</file>