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0.jpg" ContentType="image/jpeg"/>
  <Override PartName="/ppt/media/image12.jpg" ContentType="image/jpeg"/>
  <Override PartName="/ppt/media/image4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9" r:id="rId1"/>
  </p:sldMasterIdLst>
  <p:notesMasterIdLst>
    <p:notesMasterId r:id="rId65"/>
  </p:notesMasterIdLst>
  <p:sldIdLst>
    <p:sldId id="256" r:id="rId2"/>
    <p:sldId id="321" r:id="rId3"/>
    <p:sldId id="257" r:id="rId4"/>
    <p:sldId id="272" r:id="rId5"/>
    <p:sldId id="258" r:id="rId6"/>
    <p:sldId id="261" r:id="rId7"/>
    <p:sldId id="273" r:id="rId8"/>
    <p:sldId id="274" r:id="rId9"/>
    <p:sldId id="275" r:id="rId10"/>
    <p:sldId id="276" r:id="rId11"/>
    <p:sldId id="259" r:id="rId12"/>
    <p:sldId id="260" r:id="rId13"/>
    <p:sldId id="262" r:id="rId14"/>
    <p:sldId id="263" r:id="rId15"/>
    <p:sldId id="264" r:id="rId16"/>
    <p:sldId id="306" r:id="rId17"/>
    <p:sldId id="265" r:id="rId18"/>
    <p:sldId id="266" r:id="rId19"/>
    <p:sldId id="267" r:id="rId20"/>
    <p:sldId id="268" r:id="rId21"/>
    <p:sldId id="269" r:id="rId22"/>
    <p:sldId id="270" r:id="rId23"/>
    <p:sldId id="271" r:id="rId24"/>
    <p:sldId id="278" r:id="rId25"/>
    <p:sldId id="279" r:id="rId26"/>
    <p:sldId id="287" r:id="rId27"/>
    <p:sldId id="288" r:id="rId28"/>
    <p:sldId id="289" r:id="rId29"/>
    <p:sldId id="290" r:id="rId30"/>
    <p:sldId id="291" r:id="rId31"/>
    <p:sldId id="292" r:id="rId32"/>
    <p:sldId id="293" r:id="rId33"/>
    <p:sldId id="280" r:id="rId34"/>
    <p:sldId id="281" r:id="rId35"/>
    <p:sldId id="283" r:id="rId36"/>
    <p:sldId id="284" r:id="rId37"/>
    <p:sldId id="285" r:id="rId38"/>
    <p:sldId id="286" r:id="rId39"/>
    <p:sldId id="294" r:id="rId40"/>
    <p:sldId id="295" r:id="rId41"/>
    <p:sldId id="297" r:id="rId42"/>
    <p:sldId id="298" r:id="rId43"/>
    <p:sldId id="296" r:id="rId44"/>
    <p:sldId id="299" r:id="rId45"/>
    <p:sldId id="300" r:id="rId46"/>
    <p:sldId id="302" r:id="rId47"/>
    <p:sldId id="303" r:id="rId48"/>
    <p:sldId id="320" r:id="rId49"/>
    <p:sldId id="301" r:id="rId50"/>
    <p:sldId id="307" r:id="rId51"/>
    <p:sldId id="304" r:id="rId52"/>
    <p:sldId id="305" r:id="rId53"/>
    <p:sldId id="308" r:id="rId54"/>
    <p:sldId id="309" r:id="rId55"/>
    <p:sldId id="314" r:id="rId56"/>
    <p:sldId id="310" r:id="rId57"/>
    <p:sldId id="312" r:id="rId58"/>
    <p:sldId id="311" r:id="rId59"/>
    <p:sldId id="313" r:id="rId60"/>
    <p:sldId id="315" r:id="rId61"/>
    <p:sldId id="317" r:id="rId62"/>
    <p:sldId id="319" r:id="rId63"/>
    <p:sldId id="316" r:id="rId64"/>
  </p:sldIdLst>
  <p:sldSz cx="9144000" cy="6858000" type="screen4x3"/>
  <p:notesSz cx="6858000" cy="9144000"/>
  <p:embeddedFontLst>
    <p:embeddedFont>
      <p:font typeface="Georgia" panose="02040502050405020303" pitchFamily="18" charset="0"/>
      <p:regular r:id="rId66"/>
      <p:bold r:id="rId67"/>
      <p:italic r:id="rId68"/>
      <p:boldItalic r:id="rId69"/>
    </p:embeddedFont>
    <p:embeddedFont>
      <p:font typeface="Arial Narrow" panose="020B0606020202030204" pitchFamily="34" charset="0"/>
      <p:regular r:id="rId70"/>
      <p:bold r:id="rId71"/>
      <p:italic r:id="rId72"/>
      <p:boldItalic r:id="rId73"/>
    </p:embeddedFont>
    <p:embeddedFont>
      <p:font typeface="ＭＳ Ｐゴシック" panose="020B0600070205080204" pitchFamily="34" charset="-128"/>
      <p:regular r:id="rId74"/>
    </p:embeddedFont>
    <p:embeddedFont>
      <p:font typeface="Tahoma" panose="020B0604030504040204" pitchFamily="34" charset="0"/>
      <p:regular r:id="rId75"/>
      <p:bold r:id="rId76"/>
    </p:embeddedFont>
    <p:embeddedFont>
      <p:font typeface="Calibri" panose="020F0502020204030204" pitchFamily="34" charset="0"/>
      <p:regular r:id="rId77"/>
      <p:bold r:id="rId78"/>
      <p:italic r:id="rId79"/>
      <p:boldItalic r:id="rId80"/>
    </p:embeddedFont>
    <p:embeddedFont>
      <p:font typeface="Gill Sans MT" panose="020B0502020104020203" pitchFamily="34" charset="0"/>
      <p:regular r:id="rId81"/>
      <p:bold r:id="rId82"/>
      <p:italic r:id="rId83"/>
      <p:boldItalic r:id="rId84"/>
    </p:embeddedFont>
    <p:embeddedFont>
      <p:font typeface="Lucida Sans" panose="020B0602030504020204" pitchFamily="34" charset="0"/>
      <p:regular r:id="rId85"/>
      <p:bold r:id="rId86"/>
      <p:italic r:id="rId87"/>
      <p:boldItalic r:id="rId8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45" autoAdjust="0"/>
    <p:restoredTop sz="90845" autoAdjust="0"/>
  </p:normalViewPr>
  <p:slideViewPr>
    <p:cSldViewPr>
      <p:cViewPr varScale="1">
        <p:scale>
          <a:sx n="58" d="100"/>
          <a:sy n="58" d="100"/>
        </p:scale>
        <p:origin x="264"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font" Target="fonts/font11.fntdata"/><Relationship Id="rId84" Type="http://schemas.openxmlformats.org/officeDocument/2006/relationships/font" Target="fonts/font19.fntdata"/><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6.fntdata"/><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font" Target="fonts/font14.fntdata"/><Relationship Id="rId87" Type="http://schemas.openxmlformats.org/officeDocument/2006/relationships/font" Target="fonts/font2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7.fntdata"/><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font" Target="fonts/font23.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endParaRPr lang="en-US"/>
          </a:p>
        </p:txBody>
      </p:sp>
      <p:sp>
        <p:nvSpPr>
          <p:cNvPr id="1126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fld id="{60D81DB2-7CB6-41A1-AEA5-E0FC63446B2C}" type="slidenum">
              <a:rPr lang="en-US"/>
              <a:pPr/>
              <a:t>‹#›</a:t>
            </a:fld>
            <a:endParaRPr lang="en-US"/>
          </a:p>
        </p:txBody>
      </p:sp>
    </p:spTree>
    <p:extLst>
      <p:ext uri="{BB962C8B-B14F-4D97-AF65-F5344CB8AC3E}">
        <p14:creationId xmlns:p14="http://schemas.microsoft.com/office/powerpoint/2010/main" val="2115681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5E126-9B6F-4F3D-A7D1-3622958C2C9A}" type="slidenum">
              <a:rPr lang="en-US"/>
              <a:pPr/>
              <a:t>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6940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5394"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315395"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315396" name="Rectangle 4"/>
          <p:cNvSpPr>
            <a:spLocks noGrp="1" noChangeArrowheads="1"/>
          </p:cNvSpPr>
          <p:nvPr>
            <p:ph type="dt" sz="half" idx="2"/>
          </p:nvPr>
        </p:nvSpPr>
        <p:spPr/>
        <p:txBody>
          <a:bodyPr/>
          <a:lstStyle>
            <a:lvl1pPr>
              <a:defRPr/>
            </a:lvl1pPr>
          </a:lstStyle>
          <a:p>
            <a:endParaRPr lang="en-US" altLang="en-US"/>
          </a:p>
        </p:txBody>
      </p:sp>
      <p:sp>
        <p:nvSpPr>
          <p:cNvPr id="315397" name="Rectangle 5"/>
          <p:cNvSpPr>
            <a:spLocks noGrp="1" noChangeArrowheads="1"/>
          </p:cNvSpPr>
          <p:nvPr>
            <p:ph type="ftr" sz="quarter" idx="3"/>
          </p:nvPr>
        </p:nvSpPr>
        <p:spPr/>
        <p:txBody>
          <a:bodyPr/>
          <a:lstStyle>
            <a:lvl1pPr>
              <a:defRPr/>
            </a:lvl1pPr>
          </a:lstStyle>
          <a:p>
            <a:r>
              <a:rPr lang="de-DE" altLang="en-US" smtClean="0"/>
              <a:t>© 2018 - Brad Myers, John Zimmerman, Karen Berntsen</a:t>
            </a:r>
            <a:endParaRPr lang="en-US" altLang="en-US"/>
          </a:p>
        </p:txBody>
      </p:sp>
      <p:sp>
        <p:nvSpPr>
          <p:cNvPr id="315398" name="Rectangle 6"/>
          <p:cNvSpPr>
            <a:spLocks noGrp="1" noChangeArrowheads="1"/>
          </p:cNvSpPr>
          <p:nvPr>
            <p:ph type="sldNum" sz="quarter" idx="4"/>
          </p:nvPr>
        </p:nvSpPr>
        <p:spPr/>
        <p:txBody>
          <a:bodyPr/>
          <a:lstStyle>
            <a:lvl1pPr>
              <a:defRPr/>
            </a:lvl1pPr>
          </a:lstStyle>
          <a:p>
            <a:fld id="{FC0ACA03-8641-4130-8C72-8FA8776FFB78}" type="slidenum">
              <a:rPr lang="en-US" altLang="en-US"/>
              <a:pPr/>
              <a:t>‹#›</a:t>
            </a:fld>
            <a:endParaRPr lang="en-US" altLang="en-US"/>
          </a:p>
        </p:txBody>
      </p:sp>
      <p:grpSp>
        <p:nvGrpSpPr>
          <p:cNvPr id="315399" name="Group 7"/>
          <p:cNvGrpSpPr>
            <a:grpSpLocks/>
          </p:cNvGrpSpPr>
          <p:nvPr/>
        </p:nvGrpSpPr>
        <p:grpSpPr bwMode="auto">
          <a:xfrm rot="5400000">
            <a:off x="-2967037" y="2967037"/>
            <a:ext cx="6858000" cy="923925"/>
            <a:chOff x="0" y="0"/>
            <a:chExt cx="5760" cy="128"/>
          </a:xfrm>
        </p:grpSpPr>
        <p:sp>
          <p:nvSpPr>
            <p:cNvPr id="315400"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endParaRPr lang="en-US"/>
            </a:p>
          </p:txBody>
        </p:sp>
        <p:sp>
          <p:nvSpPr>
            <p:cNvPr id="315401"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endParaRPr lang="en-US"/>
            </a:p>
          </p:txBody>
        </p:sp>
        <p:sp>
          <p:nvSpPr>
            <p:cNvPr id="315402"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endParaRPr lang="en-US"/>
            </a:p>
          </p:txBody>
        </p:sp>
        <p:sp>
          <p:nvSpPr>
            <p:cNvPr id="315403"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endParaRPr lang="en-US"/>
            </a:p>
          </p:txBody>
        </p:sp>
      </p:grpSp>
      <p:pic>
        <p:nvPicPr>
          <p:cNvPr id="315404"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de-DE" altLang="en-US" smtClean="0"/>
              <a:t>© 2018 - Brad Myers, John Zimmerman, Karen Berntsen</a:t>
            </a:r>
            <a:endParaRPr lang="en-US" altLang="en-US"/>
          </a:p>
        </p:txBody>
      </p:sp>
      <p:sp>
        <p:nvSpPr>
          <p:cNvPr id="6" name="Slide Number Placeholder 5"/>
          <p:cNvSpPr>
            <a:spLocks noGrp="1"/>
          </p:cNvSpPr>
          <p:nvPr>
            <p:ph type="sldNum" sz="quarter" idx="12"/>
          </p:nvPr>
        </p:nvSpPr>
        <p:spPr/>
        <p:txBody>
          <a:bodyPr/>
          <a:lstStyle>
            <a:lvl1pPr>
              <a:defRPr/>
            </a:lvl1pPr>
          </a:lstStyle>
          <a:p>
            <a:fld id="{6662D796-2750-42A3-B150-93EC4EECEC80}"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de-DE" altLang="en-US" smtClean="0"/>
              <a:t>© 2018 - Brad Myers, John Zimmerman, Karen Berntsen</a:t>
            </a:r>
            <a:endParaRPr lang="en-US" altLang="en-US"/>
          </a:p>
        </p:txBody>
      </p:sp>
      <p:sp>
        <p:nvSpPr>
          <p:cNvPr id="6" name="Slide Number Placeholder 5"/>
          <p:cNvSpPr>
            <a:spLocks noGrp="1"/>
          </p:cNvSpPr>
          <p:nvPr>
            <p:ph type="sldNum" sz="quarter" idx="12"/>
          </p:nvPr>
        </p:nvSpPr>
        <p:spPr/>
        <p:txBody>
          <a:bodyPr/>
          <a:lstStyle>
            <a:lvl1pPr>
              <a:defRPr/>
            </a:lvl1pPr>
          </a:lstStyle>
          <a:p>
            <a:fld id="{8F0EE317-F583-442E-8458-84C7E14B50D0}"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a:xfrm>
            <a:off x="2819400" y="6248400"/>
            <a:ext cx="3429000" cy="457200"/>
          </a:xfrm>
        </p:spPr>
        <p:txBody>
          <a:bodyPr/>
          <a:lstStyle>
            <a:lvl1pPr>
              <a:defRPr/>
            </a:lvl1pPr>
          </a:lstStyle>
          <a:p>
            <a:r>
              <a:rPr lang="de-DE" altLang="en-US" smtClean="0"/>
              <a:t>© 2018 - Brad Myers, John Zimmerman, Karen Berntsen</a:t>
            </a:r>
            <a:endParaRPr lang="en-US" altLang="en-US"/>
          </a:p>
        </p:txBody>
      </p:sp>
      <p:sp>
        <p:nvSpPr>
          <p:cNvPr id="6" name="Slide Number Placeholder 5"/>
          <p:cNvSpPr>
            <a:spLocks noGrp="1"/>
          </p:cNvSpPr>
          <p:nvPr>
            <p:ph type="sldNum" sz="quarter" idx="12"/>
          </p:nvPr>
        </p:nvSpPr>
        <p:spPr/>
        <p:txBody>
          <a:bodyPr/>
          <a:lstStyle>
            <a:lvl1pPr>
              <a:defRPr/>
            </a:lvl1pPr>
          </a:lstStyle>
          <a:p>
            <a:fld id="{07593CA4-AB13-4A6C-B6F0-9A8C4C08A525}"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de-DE" altLang="en-US" smtClean="0"/>
              <a:t>© 2018 - Brad Myers, John Zimmerman, Karen Berntsen</a:t>
            </a:r>
            <a:endParaRPr lang="en-US" altLang="en-US"/>
          </a:p>
        </p:txBody>
      </p:sp>
      <p:sp>
        <p:nvSpPr>
          <p:cNvPr id="6" name="Slide Number Placeholder 5"/>
          <p:cNvSpPr>
            <a:spLocks noGrp="1"/>
          </p:cNvSpPr>
          <p:nvPr>
            <p:ph type="sldNum" sz="quarter" idx="12"/>
          </p:nvPr>
        </p:nvSpPr>
        <p:spPr/>
        <p:txBody>
          <a:bodyPr/>
          <a:lstStyle>
            <a:lvl1pPr>
              <a:defRPr/>
            </a:lvl1pPr>
          </a:lstStyle>
          <a:p>
            <a:fld id="{B3E194F7-A43D-430A-BE76-D1E200139DEE}"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a:xfrm>
            <a:off x="2819400" y="6248400"/>
            <a:ext cx="3505200" cy="457200"/>
          </a:xfrm>
        </p:spPr>
        <p:txBody>
          <a:bodyPr/>
          <a:lstStyle>
            <a:lvl1pPr>
              <a:defRPr/>
            </a:lvl1pPr>
          </a:lstStyle>
          <a:p>
            <a:r>
              <a:rPr lang="de-DE" altLang="en-US" smtClean="0"/>
              <a:t>© 2018 - Brad Myers, John Zimmerman, Karen Berntsen</a:t>
            </a:r>
            <a:endParaRPr lang="en-US" altLang="en-US" dirty="0"/>
          </a:p>
        </p:txBody>
      </p:sp>
      <p:sp>
        <p:nvSpPr>
          <p:cNvPr id="7" name="Slide Number Placeholder 6"/>
          <p:cNvSpPr>
            <a:spLocks noGrp="1"/>
          </p:cNvSpPr>
          <p:nvPr>
            <p:ph type="sldNum" sz="quarter" idx="12"/>
          </p:nvPr>
        </p:nvSpPr>
        <p:spPr/>
        <p:txBody>
          <a:bodyPr/>
          <a:lstStyle>
            <a:lvl1pPr>
              <a:defRPr/>
            </a:lvl1pPr>
          </a:lstStyle>
          <a:p>
            <a:fld id="{A8527384-5C40-4BE2-BB47-7641A1FE36F1}"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a:xfrm>
            <a:off x="2895600" y="6248400"/>
            <a:ext cx="3429000" cy="457200"/>
          </a:xfrm>
        </p:spPr>
        <p:txBody>
          <a:bodyPr/>
          <a:lstStyle>
            <a:lvl1pPr>
              <a:defRPr/>
            </a:lvl1pPr>
          </a:lstStyle>
          <a:p>
            <a:r>
              <a:rPr lang="de-DE" altLang="en-US" smtClean="0"/>
              <a:t>© 2018 - Brad Myers, John Zimmerman, Karen Berntsen</a:t>
            </a:r>
            <a:endParaRPr lang="en-US" altLang="en-US" dirty="0"/>
          </a:p>
        </p:txBody>
      </p:sp>
      <p:sp>
        <p:nvSpPr>
          <p:cNvPr id="9" name="Slide Number Placeholder 8"/>
          <p:cNvSpPr>
            <a:spLocks noGrp="1"/>
          </p:cNvSpPr>
          <p:nvPr>
            <p:ph type="sldNum" sz="quarter" idx="12"/>
          </p:nvPr>
        </p:nvSpPr>
        <p:spPr/>
        <p:txBody>
          <a:bodyPr/>
          <a:lstStyle>
            <a:lvl1pPr>
              <a:defRPr/>
            </a:lvl1pPr>
          </a:lstStyle>
          <a:p>
            <a:fld id="{64BD1427-AADC-4D7D-94E9-134E2BDF4A11}"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a:xfrm>
            <a:off x="2743200" y="6248400"/>
            <a:ext cx="3657600" cy="457200"/>
          </a:xfrm>
        </p:spPr>
        <p:txBody>
          <a:bodyPr/>
          <a:lstStyle>
            <a:lvl1pPr>
              <a:defRPr/>
            </a:lvl1pPr>
          </a:lstStyle>
          <a:p>
            <a:r>
              <a:rPr lang="de-DE" altLang="en-US" smtClean="0"/>
              <a:t>© 2018 - Brad Myers, John Zimmerman, Karen Berntsen</a:t>
            </a:r>
            <a:endParaRPr lang="en-US" altLang="en-US" dirty="0"/>
          </a:p>
        </p:txBody>
      </p:sp>
      <p:sp>
        <p:nvSpPr>
          <p:cNvPr id="5" name="Slide Number Placeholder 4"/>
          <p:cNvSpPr>
            <a:spLocks noGrp="1"/>
          </p:cNvSpPr>
          <p:nvPr>
            <p:ph type="sldNum" sz="quarter" idx="12"/>
          </p:nvPr>
        </p:nvSpPr>
        <p:spPr/>
        <p:txBody>
          <a:bodyPr/>
          <a:lstStyle>
            <a:lvl1pPr>
              <a:defRPr/>
            </a:lvl1pPr>
          </a:lstStyle>
          <a:p>
            <a:fld id="{190123CC-C724-42C8-8425-1F749CFE7BD8}"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de-DE" altLang="en-US" smtClean="0"/>
              <a:t>© 2018 - Brad Myers, John Zimmerman, Karen Berntsen</a:t>
            </a:r>
            <a:endParaRPr lang="en-US" altLang="en-US"/>
          </a:p>
        </p:txBody>
      </p:sp>
      <p:sp>
        <p:nvSpPr>
          <p:cNvPr id="4" name="Slide Number Placeholder 3"/>
          <p:cNvSpPr>
            <a:spLocks noGrp="1"/>
          </p:cNvSpPr>
          <p:nvPr>
            <p:ph type="sldNum" sz="quarter" idx="12"/>
          </p:nvPr>
        </p:nvSpPr>
        <p:spPr/>
        <p:txBody>
          <a:bodyPr/>
          <a:lstStyle>
            <a:lvl1pPr>
              <a:defRPr/>
            </a:lvl1pPr>
          </a:lstStyle>
          <a:p>
            <a:fld id="{B999901E-00C2-45CF-8941-69183A2D9F8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de-DE" altLang="en-US" smtClean="0"/>
              <a:t>© 2018 - Brad Myers, John Zimmerman, Karen Berntsen</a:t>
            </a:r>
            <a:endParaRPr lang="en-US" altLang="en-US"/>
          </a:p>
        </p:txBody>
      </p:sp>
      <p:sp>
        <p:nvSpPr>
          <p:cNvPr id="7" name="Slide Number Placeholder 6"/>
          <p:cNvSpPr>
            <a:spLocks noGrp="1"/>
          </p:cNvSpPr>
          <p:nvPr>
            <p:ph type="sldNum" sz="quarter" idx="12"/>
          </p:nvPr>
        </p:nvSpPr>
        <p:spPr/>
        <p:txBody>
          <a:bodyPr/>
          <a:lstStyle>
            <a:lvl1pPr>
              <a:defRPr/>
            </a:lvl1pPr>
          </a:lstStyle>
          <a:p>
            <a:fld id="{662279FB-8EF9-4B59-AF56-F46E31642173}"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de-DE" altLang="en-US" smtClean="0"/>
              <a:t>© 2018 - Brad Myers, John Zimmerman, Karen Berntsen</a:t>
            </a:r>
            <a:endParaRPr lang="en-US" altLang="en-US"/>
          </a:p>
        </p:txBody>
      </p:sp>
      <p:sp>
        <p:nvSpPr>
          <p:cNvPr id="7" name="Slide Number Placeholder 6"/>
          <p:cNvSpPr>
            <a:spLocks noGrp="1"/>
          </p:cNvSpPr>
          <p:nvPr>
            <p:ph type="sldNum" sz="quarter" idx="12"/>
          </p:nvPr>
        </p:nvSpPr>
        <p:spPr/>
        <p:txBody>
          <a:bodyPr/>
          <a:lstStyle>
            <a:lvl1pPr>
              <a:defRPr/>
            </a:lvl1pPr>
          </a:lstStyle>
          <a:p>
            <a:fld id="{EE7BEC14-6AB5-4F36-9C25-167F7E82B4C6}"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4370"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p:spPr>
      </p:pic>
      <p:grpSp>
        <p:nvGrpSpPr>
          <p:cNvPr id="314371" name="Group 3"/>
          <p:cNvGrpSpPr>
            <a:grpSpLocks/>
          </p:cNvGrpSpPr>
          <p:nvPr/>
        </p:nvGrpSpPr>
        <p:grpSpPr bwMode="auto">
          <a:xfrm>
            <a:off x="0" y="0"/>
            <a:ext cx="9144000" cy="93663"/>
            <a:chOff x="0" y="0"/>
            <a:chExt cx="5760" cy="128"/>
          </a:xfrm>
        </p:grpSpPr>
        <p:sp>
          <p:nvSpPr>
            <p:cNvPr id="314372"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endParaRPr lang="en-US"/>
            </a:p>
          </p:txBody>
        </p:sp>
        <p:sp>
          <p:nvSpPr>
            <p:cNvPr id="314373"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endParaRPr lang="en-US"/>
            </a:p>
          </p:txBody>
        </p:sp>
        <p:sp>
          <p:nvSpPr>
            <p:cNvPr id="314374"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endParaRPr lang="en-US"/>
            </a:p>
          </p:txBody>
        </p:sp>
        <p:sp>
          <p:nvSpPr>
            <p:cNvPr id="314375"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endParaRPr lang="en-US"/>
            </a:p>
          </p:txBody>
        </p:sp>
      </p:grpSp>
      <p:sp>
        <p:nvSpPr>
          <p:cNvPr id="3143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143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4378"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314379"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de-DE" altLang="en-US" smtClean="0"/>
              <a:t>© 2018 - Brad Myers, John Zimmerman, Karen Berntsen</a:t>
            </a:r>
            <a:endParaRPr lang="en-US" altLang="en-US"/>
          </a:p>
        </p:txBody>
      </p:sp>
      <p:sp>
        <p:nvSpPr>
          <p:cNvPr id="314380"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8A23D60B-90AC-40CB-B79E-71490410FB1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cmu.edu/~john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hcii.cmu.edu/people/karen-kornblum-berntse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hyperlink" Target="http://www.cs.cmu.edu/~bej/us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p:txBody>
          <a:bodyPr/>
          <a:lstStyle/>
          <a:p>
            <a:fld id="{DF22590B-1AD9-41CD-A6F0-79CF843E1F65}" type="slidenum">
              <a:rPr lang="en-US" altLang="en-US"/>
              <a:pPr/>
              <a:t>1</a:t>
            </a:fld>
            <a:endParaRPr lang="en-US" altLang="en-US"/>
          </a:p>
        </p:txBody>
      </p:sp>
      <p:sp>
        <p:nvSpPr>
          <p:cNvPr id="95234" name="Rectangle 2"/>
          <p:cNvSpPr>
            <a:spLocks noGrp="1" noChangeArrowheads="1"/>
          </p:cNvSpPr>
          <p:nvPr>
            <p:ph type="ctrTitle"/>
          </p:nvPr>
        </p:nvSpPr>
        <p:spPr>
          <a:xfrm>
            <a:off x="0" y="-381000"/>
            <a:ext cx="9144000" cy="2209800"/>
          </a:xfrm>
        </p:spPr>
        <p:txBody>
          <a:bodyPr/>
          <a:lstStyle/>
          <a:p>
            <a:pPr algn="ctr"/>
            <a:r>
              <a:rPr lang="en-US" sz="3200" dirty="0"/>
              <a:t>Lecture </a:t>
            </a:r>
            <a:r>
              <a:rPr lang="en-US" sz="3200" dirty="0" smtClean="0"/>
              <a:t>5:</a:t>
            </a:r>
            <a:r>
              <a:rPr lang="en-US" sz="3200" dirty="0"/>
              <a:t/>
            </a:r>
            <a:br>
              <a:rPr lang="en-US" sz="3200" dirty="0"/>
            </a:br>
            <a:r>
              <a:rPr lang="en-US" sz="4000" dirty="0" smtClean="0"/>
              <a:t>Graphic and Communication</a:t>
            </a:r>
            <a:br>
              <a:rPr lang="en-US" sz="4000" dirty="0" smtClean="0"/>
            </a:br>
            <a:r>
              <a:rPr lang="en-US" sz="4000" dirty="0" smtClean="0"/>
              <a:t>Design </a:t>
            </a:r>
            <a:r>
              <a:rPr lang="en-US" sz="4000" dirty="0"/>
              <a:t>in HCI</a:t>
            </a:r>
          </a:p>
        </p:txBody>
      </p:sp>
      <p:sp>
        <p:nvSpPr>
          <p:cNvPr id="95235" name="Rectangle 3"/>
          <p:cNvSpPr>
            <a:spLocks noGrp="1" noChangeArrowheads="1"/>
          </p:cNvSpPr>
          <p:nvPr>
            <p:ph type="subTitle" idx="1"/>
          </p:nvPr>
        </p:nvSpPr>
        <p:spPr>
          <a:xfrm>
            <a:off x="2514600" y="2438400"/>
            <a:ext cx="6629400" cy="2971800"/>
          </a:xfrm>
        </p:spPr>
        <p:txBody>
          <a:bodyPr/>
          <a:lstStyle/>
          <a:p>
            <a:r>
              <a:rPr lang="en-US" dirty="0"/>
              <a:t>Brad </a:t>
            </a:r>
            <a:r>
              <a:rPr lang="en-US" dirty="0" smtClean="0"/>
              <a:t>Myers*</a:t>
            </a:r>
          </a:p>
          <a:p>
            <a:r>
              <a:rPr lang="en-US" dirty="0" smtClean="0"/>
              <a:t>* Some content from Profs. </a:t>
            </a:r>
            <a:r>
              <a:rPr lang="en-US" dirty="0" smtClean="0">
                <a:hlinkClick r:id="rId3"/>
              </a:rPr>
              <a:t>John Zimmerman </a:t>
            </a:r>
            <a:r>
              <a:rPr lang="en-US" dirty="0" smtClean="0"/>
              <a:t>and </a:t>
            </a:r>
            <a:r>
              <a:rPr lang="en-US" dirty="0"/>
              <a:t> </a:t>
            </a:r>
            <a:r>
              <a:rPr lang="en-US" dirty="0">
                <a:hlinkClick r:id="rId4"/>
              </a:rPr>
              <a:t>Karen </a:t>
            </a:r>
            <a:r>
              <a:rPr lang="en-US" dirty="0" err="1">
                <a:hlinkClick r:id="rId4"/>
              </a:rPr>
              <a:t>Kornblum</a:t>
            </a:r>
            <a:r>
              <a:rPr lang="en-US" dirty="0">
                <a:hlinkClick r:id="rId4"/>
              </a:rPr>
              <a:t> Berntsen</a:t>
            </a:r>
            <a:r>
              <a:rPr lang="en-US" dirty="0" smtClean="0"/>
              <a:t> </a:t>
            </a:r>
            <a:endParaRPr lang="en-US" dirty="0"/>
          </a:p>
          <a:p>
            <a:endParaRPr lang="en-US" dirty="0">
              <a:solidFill>
                <a:srgbClr val="6E0000"/>
              </a:solidFill>
            </a:endParaRPr>
          </a:p>
          <a:p>
            <a:r>
              <a:rPr lang="en-US" dirty="0">
                <a:solidFill>
                  <a:srgbClr val="6E0000"/>
                </a:solidFill>
              </a:rPr>
              <a:t>05-863 / </a:t>
            </a:r>
            <a:r>
              <a:rPr lang="en-US" dirty="0" smtClean="0">
                <a:solidFill>
                  <a:srgbClr val="6E0000"/>
                </a:solidFill>
              </a:rPr>
              <a:t>45-888: </a:t>
            </a:r>
            <a:r>
              <a:rPr lang="en-US" dirty="0">
                <a:solidFill>
                  <a:srgbClr val="6E0000"/>
                </a:solidFill>
              </a:rPr>
              <a:t>Introduction to </a:t>
            </a:r>
            <a:br>
              <a:rPr lang="en-US" dirty="0">
                <a:solidFill>
                  <a:srgbClr val="6E0000"/>
                </a:solidFill>
              </a:rPr>
            </a:br>
            <a:r>
              <a:rPr lang="en-US" dirty="0">
                <a:solidFill>
                  <a:srgbClr val="6E0000"/>
                </a:solidFill>
              </a:rPr>
              <a:t>Human Computer Interaction for </a:t>
            </a:r>
            <a:br>
              <a:rPr lang="en-US" dirty="0">
                <a:solidFill>
                  <a:srgbClr val="6E0000"/>
                </a:solidFill>
              </a:rPr>
            </a:br>
            <a:r>
              <a:rPr lang="en-US" dirty="0">
                <a:solidFill>
                  <a:srgbClr val="6E0000"/>
                </a:solidFill>
              </a:rPr>
              <a:t>Technology Executives</a:t>
            </a:r>
          </a:p>
          <a:p>
            <a:endParaRPr lang="en-US" dirty="0">
              <a:solidFill>
                <a:srgbClr val="6E0000"/>
              </a:solidFill>
            </a:endParaRPr>
          </a:p>
          <a:p>
            <a:r>
              <a:rPr lang="en-US" i="1" dirty="0">
                <a:solidFill>
                  <a:srgbClr val="6E0000"/>
                </a:solidFill>
              </a:rPr>
              <a:t>Fall, </a:t>
            </a:r>
            <a:r>
              <a:rPr lang="en-US" i="1" dirty="0" smtClean="0">
                <a:solidFill>
                  <a:srgbClr val="6E0000"/>
                </a:solidFill>
              </a:rPr>
              <a:t>2018, </a:t>
            </a:r>
            <a:r>
              <a:rPr lang="en-US" i="1" dirty="0">
                <a:solidFill>
                  <a:srgbClr val="6E0000"/>
                </a:solidFill>
              </a:rPr>
              <a:t>Mini </a:t>
            </a:r>
            <a:r>
              <a:rPr lang="en-US" i="1" dirty="0" smtClean="0">
                <a:solidFill>
                  <a:srgbClr val="6E0000"/>
                </a:solidFill>
              </a:rPr>
              <a:t>2</a:t>
            </a:r>
            <a:endParaRPr lang="en-US" i="1" dirty="0">
              <a:solidFill>
                <a:srgbClr val="6E0000"/>
              </a:solidFill>
            </a:endParaRPr>
          </a:p>
        </p:txBody>
      </p:sp>
      <p:sp>
        <p:nvSpPr>
          <p:cNvPr id="5" name="Footer Placeholder 4"/>
          <p:cNvSpPr>
            <a:spLocks noGrp="1"/>
          </p:cNvSpPr>
          <p:nvPr>
            <p:ph type="ftr" sz="quarter" idx="3"/>
          </p:nvPr>
        </p:nvSpPr>
        <p:spPr>
          <a:xfrm>
            <a:off x="3124200" y="6248400"/>
            <a:ext cx="3505200" cy="457200"/>
          </a:xfrm>
        </p:spPr>
        <p:txBody>
          <a:bodyPr/>
          <a:lstStyle/>
          <a:p>
            <a:r>
              <a:rPr lang="de-DE" altLang="en-US" smtClean="0"/>
              <a:t>© 2018 - Brad Myers, John Zimmerman, Karen Berntsen</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10</a:t>
            </a:fld>
            <a:endParaRPr lang="en-US" altLang="en-US"/>
          </a:p>
        </p:txBody>
      </p:sp>
      <p:pic>
        <p:nvPicPr>
          <p:cNvPr id="6" name="Picture 5" descr="bad-letter-spacing-1__605.jpg"/>
          <p:cNvPicPr>
            <a:picLocks noChangeAspect="1"/>
          </p:cNvPicPr>
          <p:nvPr/>
        </p:nvPicPr>
        <p:blipFill rotWithShape="1">
          <a:blip r:embed="rId2">
            <a:extLst>
              <a:ext uri="{28A0092B-C50C-407E-A947-70E740481C1C}">
                <a14:useLocalDpi xmlns:a14="http://schemas.microsoft.com/office/drawing/2010/main" val="0"/>
              </a:ext>
            </a:extLst>
          </a:blip>
          <a:srcRect b="26386"/>
          <a:stretch/>
        </p:blipFill>
        <p:spPr>
          <a:xfrm>
            <a:off x="795712" y="736898"/>
            <a:ext cx="7283408" cy="5317308"/>
          </a:xfrm>
          <a:prstGeom prst="rect">
            <a:avLst/>
          </a:prstGeom>
        </p:spPr>
      </p:pic>
      <p:grpSp>
        <p:nvGrpSpPr>
          <p:cNvPr id="10" name="Group 9"/>
          <p:cNvGrpSpPr/>
          <p:nvPr/>
        </p:nvGrpSpPr>
        <p:grpSpPr>
          <a:xfrm>
            <a:off x="3124200" y="1371600"/>
            <a:ext cx="1066800" cy="1524000"/>
            <a:chOff x="3124200" y="1371600"/>
            <a:chExt cx="1066800" cy="1524000"/>
          </a:xfrm>
        </p:grpSpPr>
        <p:cxnSp>
          <p:nvCxnSpPr>
            <p:cNvPr id="8" name="Straight Connector 7"/>
            <p:cNvCxnSpPr/>
            <p:nvPr/>
          </p:nvCxnSpPr>
          <p:spPr bwMode="auto">
            <a:xfrm>
              <a:off x="3124200" y="1524000"/>
              <a:ext cx="0" cy="1371600"/>
            </a:xfrm>
            <a:prstGeom prst="line">
              <a:avLst/>
            </a:prstGeom>
            <a:solidFill>
              <a:schemeClr val="accent1"/>
            </a:solidFill>
            <a:ln w="76200" cap="flat" cmpd="sng" algn="ctr">
              <a:solidFill>
                <a:srgbClr val="FFFF00"/>
              </a:solidFill>
              <a:prstDash val="solid"/>
              <a:miter lim="800000"/>
              <a:headEnd type="none" w="med" len="med"/>
              <a:tailEnd type="none" w="med" len="med"/>
            </a:ln>
            <a:effectLst/>
          </p:spPr>
        </p:cxnSp>
        <p:cxnSp>
          <p:nvCxnSpPr>
            <p:cNvPr id="9" name="Straight Connector 8"/>
            <p:cNvCxnSpPr/>
            <p:nvPr/>
          </p:nvCxnSpPr>
          <p:spPr bwMode="auto">
            <a:xfrm>
              <a:off x="4191000" y="1371600"/>
              <a:ext cx="0" cy="1371600"/>
            </a:xfrm>
            <a:prstGeom prst="line">
              <a:avLst/>
            </a:prstGeom>
            <a:solidFill>
              <a:schemeClr val="accent1"/>
            </a:solidFill>
            <a:ln w="76200" cap="flat" cmpd="sng" algn="ctr">
              <a:solidFill>
                <a:srgbClr val="FFFF00"/>
              </a:solidFill>
              <a:prstDash val="solid"/>
              <a:miter lim="800000"/>
              <a:headEnd type="none" w="med" len="med"/>
              <a:tailEnd type="none" w="med" len="med"/>
            </a:ln>
            <a:effectLst/>
          </p:spPr>
        </p:cxnSp>
      </p:grpSp>
    </p:spTree>
    <p:extLst>
      <p:ext uri="{BB962C8B-B14F-4D97-AF65-F5344CB8AC3E}">
        <p14:creationId xmlns:p14="http://schemas.microsoft.com/office/powerpoint/2010/main" val="267525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p:nvPr/>
        </p:nvSpPr>
        <p:spPr>
          <a:xfrm>
            <a:off x="6593713" y="2362200"/>
            <a:ext cx="2550287" cy="3276600"/>
          </a:xfrm>
          <a:prstGeom prst="rect">
            <a:avLst/>
          </a:prstGeom>
          <a:blipFill>
            <a:blip r:embed="rId2" cstate="print"/>
            <a:stretch>
              <a:fillRect/>
            </a:stretch>
          </a:blipFill>
        </p:spPr>
        <p:txBody>
          <a:bodyPr wrap="square" lIns="0" tIns="0" rIns="0" bIns="0" rtlCol="0"/>
          <a:lstStyle/>
          <a:p>
            <a:endParaRPr/>
          </a:p>
        </p:txBody>
      </p:sp>
      <p:sp>
        <p:nvSpPr>
          <p:cNvPr id="2" name="Title 1"/>
          <p:cNvSpPr>
            <a:spLocks noGrp="1"/>
          </p:cNvSpPr>
          <p:nvPr>
            <p:ph type="title"/>
          </p:nvPr>
        </p:nvSpPr>
        <p:spPr>
          <a:xfrm>
            <a:off x="457200" y="122238"/>
            <a:ext cx="7924800" cy="1295400"/>
          </a:xfrm>
        </p:spPr>
        <p:txBody>
          <a:bodyPr/>
          <a:lstStyle/>
          <a:p>
            <a:r>
              <a:rPr lang="en-US" dirty="0" smtClean="0"/>
              <a:t>What is Communication Design?</a:t>
            </a:r>
            <a:endParaRPr lang="en-US" dirty="0"/>
          </a:p>
        </p:txBody>
      </p:sp>
      <p:sp>
        <p:nvSpPr>
          <p:cNvPr id="3" name="Content Placeholder 2"/>
          <p:cNvSpPr>
            <a:spLocks noGrp="1"/>
          </p:cNvSpPr>
          <p:nvPr>
            <p:ph idx="1"/>
          </p:nvPr>
        </p:nvSpPr>
        <p:spPr>
          <a:xfrm>
            <a:off x="304800" y="1371600"/>
            <a:ext cx="6553200" cy="5029200"/>
          </a:xfrm>
        </p:spPr>
        <p:txBody>
          <a:bodyPr>
            <a:normAutofit fontScale="92500" lnSpcReduction="10000"/>
          </a:bodyPr>
          <a:lstStyle/>
          <a:p>
            <a:r>
              <a:rPr lang="en-US" dirty="0" smtClean="0"/>
              <a:t>Act </a:t>
            </a:r>
            <a:r>
              <a:rPr lang="en-US" dirty="0"/>
              <a:t>of creating a communicative artifact: print piece, web site, way finding system, data visualization, illustration, etc.</a:t>
            </a:r>
          </a:p>
          <a:p>
            <a:r>
              <a:rPr lang="en-US" dirty="0" smtClean="0"/>
              <a:t>Requires </a:t>
            </a:r>
            <a:r>
              <a:rPr lang="en-US" dirty="0"/>
              <a:t>an awareness of the social and cultural systems within the context of use</a:t>
            </a:r>
          </a:p>
          <a:p>
            <a:r>
              <a:rPr lang="en-US" dirty="0" smtClean="0"/>
              <a:t>Intention </a:t>
            </a:r>
            <a:r>
              <a:rPr lang="en-US" dirty="0"/>
              <a:t>of information transfer … both of text and </a:t>
            </a:r>
            <a:r>
              <a:rPr lang="en-US" dirty="0" smtClean="0"/>
              <a:t>subtext</a:t>
            </a:r>
          </a:p>
          <a:p>
            <a:pPr lvl="1"/>
            <a:r>
              <a:rPr lang="en-US" dirty="0" smtClean="0"/>
              <a:t>Not just </a:t>
            </a:r>
            <a:r>
              <a:rPr lang="en-US" dirty="0" smtClean="0">
                <a:solidFill>
                  <a:schemeClr val="accent2"/>
                </a:solidFill>
              </a:rPr>
              <a:t>content</a:t>
            </a:r>
            <a:r>
              <a:rPr lang="en-US" dirty="0" smtClean="0"/>
              <a:t>, also </a:t>
            </a:r>
            <a:r>
              <a:rPr lang="en-US" dirty="0" smtClean="0">
                <a:solidFill>
                  <a:schemeClr val="accent2"/>
                </a:solidFill>
              </a:rPr>
              <a:t>feeling</a:t>
            </a:r>
            <a:endParaRPr lang="en-US" dirty="0">
              <a:solidFill>
                <a:schemeClr val="accent2"/>
              </a:solidFill>
            </a:endParaRPr>
          </a:p>
          <a:p>
            <a:r>
              <a:rPr lang="en-US" dirty="0" smtClean="0"/>
              <a:t>Intention </a:t>
            </a:r>
            <a:r>
              <a:rPr lang="en-US" dirty="0"/>
              <a:t>of specific user action or other outcome</a:t>
            </a:r>
          </a:p>
          <a:p>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11</a:t>
            </a:fld>
            <a:endParaRPr lang="en-US" altLang="en-US"/>
          </a:p>
        </p:txBody>
      </p:sp>
    </p:spTree>
    <p:extLst>
      <p:ext uri="{BB962C8B-B14F-4D97-AF65-F5344CB8AC3E}">
        <p14:creationId xmlns:p14="http://schemas.microsoft.com/office/powerpoint/2010/main" val="994275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designers struggle </a:t>
            </a:r>
            <a:r>
              <a:rPr lang="en-US" dirty="0" smtClean="0"/>
              <a:t>to:</a:t>
            </a:r>
            <a:endParaRPr lang="en-US" dirty="0"/>
          </a:p>
        </p:txBody>
      </p:sp>
      <p:sp>
        <p:nvSpPr>
          <p:cNvPr id="3" name="Content Placeholder 2"/>
          <p:cNvSpPr>
            <a:spLocks noGrp="1"/>
          </p:cNvSpPr>
          <p:nvPr>
            <p:ph idx="1"/>
          </p:nvPr>
        </p:nvSpPr>
        <p:spPr>
          <a:xfrm>
            <a:off x="457200" y="1719263"/>
            <a:ext cx="8229600" cy="2776537"/>
          </a:xfrm>
        </p:spPr>
        <p:txBody>
          <a:bodyPr/>
          <a:lstStyle/>
          <a:p>
            <a:r>
              <a:rPr lang="en-US" dirty="0"/>
              <a:t>combine words, pictures, and other graphic elements to form a unified whole — communicative gestalt</a:t>
            </a:r>
          </a:p>
          <a:p>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12</a:t>
            </a:fld>
            <a:endParaRPr lang="en-US" altLang="en-US"/>
          </a:p>
        </p:txBody>
      </p:sp>
      <p:sp>
        <p:nvSpPr>
          <p:cNvPr id="104" name="object 4"/>
          <p:cNvSpPr/>
          <p:nvPr/>
        </p:nvSpPr>
        <p:spPr>
          <a:xfrm>
            <a:off x="1828800" y="3657600"/>
            <a:ext cx="328352" cy="328352"/>
          </a:xfrm>
          <a:prstGeom prst="rect">
            <a:avLst/>
          </a:prstGeom>
          <a:blipFill>
            <a:blip r:embed="rId2" cstate="print"/>
            <a:stretch>
              <a:fillRect/>
            </a:stretch>
          </a:blipFill>
        </p:spPr>
        <p:txBody>
          <a:bodyPr wrap="square" lIns="0" tIns="0" rIns="0" bIns="0" rtlCol="0"/>
          <a:lstStyle/>
          <a:p>
            <a:endParaRPr/>
          </a:p>
        </p:txBody>
      </p:sp>
      <p:sp>
        <p:nvSpPr>
          <p:cNvPr id="105" name="object 5"/>
          <p:cNvSpPr/>
          <p:nvPr/>
        </p:nvSpPr>
        <p:spPr>
          <a:xfrm>
            <a:off x="2082338" y="3778135"/>
            <a:ext cx="91439" cy="91439"/>
          </a:xfrm>
          <a:prstGeom prst="rect">
            <a:avLst/>
          </a:prstGeom>
          <a:blipFill>
            <a:blip r:embed="rId3" cstate="print"/>
            <a:stretch>
              <a:fillRect/>
            </a:stretch>
          </a:blipFill>
        </p:spPr>
        <p:txBody>
          <a:bodyPr wrap="square" lIns="0" tIns="0" rIns="0" bIns="0" rtlCol="0"/>
          <a:lstStyle/>
          <a:p>
            <a:endParaRPr/>
          </a:p>
        </p:txBody>
      </p:sp>
      <p:sp>
        <p:nvSpPr>
          <p:cNvPr id="106" name="object 6"/>
          <p:cNvSpPr/>
          <p:nvPr/>
        </p:nvSpPr>
        <p:spPr>
          <a:xfrm>
            <a:off x="1877292" y="3685310"/>
            <a:ext cx="228600" cy="228600"/>
          </a:xfrm>
          <a:prstGeom prst="rect">
            <a:avLst/>
          </a:prstGeom>
          <a:blipFill>
            <a:blip r:embed="rId4" cstate="print"/>
            <a:stretch>
              <a:fillRect/>
            </a:stretch>
          </a:blipFill>
        </p:spPr>
        <p:txBody>
          <a:bodyPr wrap="square" lIns="0" tIns="0" rIns="0" bIns="0" rtlCol="0"/>
          <a:lstStyle/>
          <a:p>
            <a:endParaRPr/>
          </a:p>
        </p:txBody>
      </p:sp>
      <p:sp>
        <p:nvSpPr>
          <p:cNvPr id="107" name="object 7"/>
          <p:cNvSpPr/>
          <p:nvPr/>
        </p:nvSpPr>
        <p:spPr>
          <a:xfrm>
            <a:off x="1877291" y="36853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08" name="object 8"/>
          <p:cNvSpPr/>
          <p:nvPr/>
        </p:nvSpPr>
        <p:spPr>
          <a:xfrm>
            <a:off x="2664229" y="4114800"/>
            <a:ext cx="328352" cy="328352"/>
          </a:xfrm>
          <a:prstGeom prst="rect">
            <a:avLst/>
          </a:prstGeom>
          <a:blipFill>
            <a:blip r:embed="rId5" cstate="print"/>
            <a:stretch>
              <a:fillRect/>
            </a:stretch>
          </a:blipFill>
        </p:spPr>
        <p:txBody>
          <a:bodyPr wrap="square" lIns="0" tIns="0" rIns="0" bIns="0" rtlCol="0"/>
          <a:lstStyle/>
          <a:p>
            <a:endParaRPr/>
          </a:p>
        </p:txBody>
      </p:sp>
      <p:sp>
        <p:nvSpPr>
          <p:cNvPr id="109" name="object 9"/>
          <p:cNvSpPr/>
          <p:nvPr/>
        </p:nvSpPr>
        <p:spPr>
          <a:xfrm>
            <a:off x="2921923" y="4235335"/>
            <a:ext cx="91439" cy="91439"/>
          </a:xfrm>
          <a:prstGeom prst="rect">
            <a:avLst/>
          </a:prstGeom>
          <a:blipFill>
            <a:blip r:embed="rId3" cstate="print"/>
            <a:stretch>
              <a:fillRect/>
            </a:stretch>
          </a:blipFill>
        </p:spPr>
        <p:txBody>
          <a:bodyPr wrap="square" lIns="0" tIns="0" rIns="0" bIns="0" rtlCol="0"/>
          <a:lstStyle/>
          <a:p>
            <a:endParaRPr/>
          </a:p>
        </p:txBody>
      </p:sp>
      <p:sp>
        <p:nvSpPr>
          <p:cNvPr id="110" name="object 10"/>
          <p:cNvSpPr/>
          <p:nvPr/>
        </p:nvSpPr>
        <p:spPr>
          <a:xfrm>
            <a:off x="2715492" y="4142510"/>
            <a:ext cx="228600" cy="228600"/>
          </a:xfrm>
          <a:prstGeom prst="rect">
            <a:avLst/>
          </a:prstGeom>
          <a:blipFill>
            <a:blip r:embed="rId4" cstate="print"/>
            <a:stretch>
              <a:fillRect/>
            </a:stretch>
          </a:blipFill>
        </p:spPr>
        <p:txBody>
          <a:bodyPr wrap="square" lIns="0" tIns="0" rIns="0" bIns="0" rtlCol="0"/>
          <a:lstStyle/>
          <a:p>
            <a:endParaRPr/>
          </a:p>
        </p:txBody>
      </p:sp>
      <p:sp>
        <p:nvSpPr>
          <p:cNvPr id="111" name="object 11"/>
          <p:cNvSpPr/>
          <p:nvPr/>
        </p:nvSpPr>
        <p:spPr>
          <a:xfrm>
            <a:off x="2715491" y="41425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12" name="object 12"/>
          <p:cNvSpPr/>
          <p:nvPr/>
        </p:nvSpPr>
        <p:spPr>
          <a:xfrm>
            <a:off x="1903615" y="4189615"/>
            <a:ext cx="328352" cy="332509"/>
          </a:xfrm>
          <a:prstGeom prst="rect">
            <a:avLst/>
          </a:prstGeom>
          <a:blipFill>
            <a:blip r:embed="rId6" cstate="print"/>
            <a:stretch>
              <a:fillRect/>
            </a:stretch>
          </a:blipFill>
        </p:spPr>
        <p:txBody>
          <a:bodyPr wrap="square" lIns="0" tIns="0" rIns="0" bIns="0" rtlCol="0"/>
          <a:lstStyle/>
          <a:p>
            <a:endParaRPr/>
          </a:p>
        </p:txBody>
      </p:sp>
      <p:sp>
        <p:nvSpPr>
          <p:cNvPr id="113" name="object 13"/>
          <p:cNvSpPr/>
          <p:nvPr/>
        </p:nvSpPr>
        <p:spPr>
          <a:xfrm>
            <a:off x="2161309" y="4310150"/>
            <a:ext cx="91439" cy="91439"/>
          </a:xfrm>
          <a:prstGeom prst="rect">
            <a:avLst/>
          </a:prstGeom>
          <a:blipFill>
            <a:blip r:embed="rId3" cstate="print"/>
            <a:stretch>
              <a:fillRect/>
            </a:stretch>
          </a:blipFill>
        </p:spPr>
        <p:txBody>
          <a:bodyPr wrap="square" lIns="0" tIns="0" rIns="0" bIns="0" rtlCol="0"/>
          <a:lstStyle/>
          <a:p>
            <a:endParaRPr/>
          </a:p>
        </p:txBody>
      </p:sp>
      <p:sp>
        <p:nvSpPr>
          <p:cNvPr id="114" name="object 14"/>
          <p:cNvSpPr/>
          <p:nvPr/>
        </p:nvSpPr>
        <p:spPr>
          <a:xfrm>
            <a:off x="1953492" y="4218710"/>
            <a:ext cx="228600" cy="228600"/>
          </a:xfrm>
          <a:prstGeom prst="rect">
            <a:avLst/>
          </a:prstGeom>
          <a:blipFill>
            <a:blip r:embed="rId4" cstate="print"/>
            <a:stretch>
              <a:fillRect/>
            </a:stretch>
          </a:blipFill>
        </p:spPr>
        <p:txBody>
          <a:bodyPr wrap="square" lIns="0" tIns="0" rIns="0" bIns="0" rtlCol="0"/>
          <a:lstStyle/>
          <a:p>
            <a:endParaRPr/>
          </a:p>
        </p:txBody>
      </p:sp>
      <p:sp>
        <p:nvSpPr>
          <p:cNvPr id="115" name="object 15"/>
          <p:cNvSpPr/>
          <p:nvPr/>
        </p:nvSpPr>
        <p:spPr>
          <a:xfrm>
            <a:off x="1953491" y="42187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16" name="object 16"/>
          <p:cNvSpPr/>
          <p:nvPr/>
        </p:nvSpPr>
        <p:spPr>
          <a:xfrm>
            <a:off x="2589415" y="3503815"/>
            <a:ext cx="328352" cy="332509"/>
          </a:xfrm>
          <a:prstGeom prst="rect">
            <a:avLst/>
          </a:prstGeom>
          <a:blipFill>
            <a:blip r:embed="rId6" cstate="print"/>
            <a:stretch>
              <a:fillRect/>
            </a:stretch>
          </a:blipFill>
        </p:spPr>
        <p:txBody>
          <a:bodyPr wrap="square" lIns="0" tIns="0" rIns="0" bIns="0" rtlCol="0"/>
          <a:lstStyle/>
          <a:p>
            <a:endParaRPr/>
          </a:p>
        </p:txBody>
      </p:sp>
      <p:sp>
        <p:nvSpPr>
          <p:cNvPr id="117" name="object 17"/>
          <p:cNvSpPr/>
          <p:nvPr/>
        </p:nvSpPr>
        <p:spPr>
          <a:xfrm>
            <a:off x="2847109" y="3624350"/>
            <a:ext cx="91440" cy="91439"/>
          </a:xfrm>
          <a:prstGeom prst="rect">
            <a:avLst/>
          </a:prstGeom>
          <a:blipFill>
            <a:blip r:embed="rId3" cstate="print"/>
            <a:stretch>
              <a:fillRect/>
            </a:stretch>
          </a:blipFill>
        </p:spPr>
        <p:txBody>
          <a:bodyPr wrap="square" lIns="0" tIns="0" rIns="0" bIns="0" rtlCol="0"/>
          <a:lstStyle/>
          <a:p>
            <a:endParaRPr/>
          </a:p>
        </p:txBody>
      </p:sp>
      <p:sp>
        <p:nvSpPr>
          <p:cNvPr id="118" name="object 18"/>
          <p:cNvSpPr/>
          <p:nvPr/>
        </p:nvSpPr>
        <p:spPr>
          <a:xfrm>
            <a:off x="2639292" y="3532910"/>
            <a:ext cx="228600" cy="228600"/>
          </a:xfrm>
          <a:prstGeom prst="rect">
            <a:avLst/>
          </a:prstGeom>
          <a:blipFill>
            <a:blip r:embed="rId4" cstate="print"/>
            <a:stretch>
              <a:fillRect/>
            </a:stretch>
          </a:blipFill>
        </p:spPr>
        <p:txBody>
          <a:bodyPr wrap="square" lIns="0" tIns="0" rIns="0" bIns="0" rtlCol="0"/>
          <a:lstStyle/>
          <a:p>
            <a:endParaRPr/>
          </a:p>
        </p:txBody>
      </p:sp>
      <p:sp>
        <p:nvSpPr>
          <p:cNvPr id="119" name="object 19"/>
          <p:cNvSpPr/>
          <p:nvPr/>
        </p:nvSpPr>
        <p:spPr>
          <a:xfrm>
            <a:off x="2639291" y="35329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20" name="object 20"/>
          <p:cNvSpPr/>
          <p:nvPr/>
        </p:nvSpPr>
        <p:spPr>
          <a:xfrm>
            <a:off x="2360815" y="4646815"/>
            <a:ext cx="328352" cy="332509"/>
          </a:xfrm>
          <a:prstGeom prst="rect">
            <a:avLst/>
          </a:prstGeom>
          <a:blipFill>
            <a:blip r:embed="rId6" cstate="print"/>
            <a:stretch>
              <a:fillRect/>
            </a:stretch>
          </a:blipFill>
        </p:spPr>
        <p:txBody>
          <a:bodyPr wrap="square" lIns="0" tIns="0" rIns="0" bIns="0" rtlCol="0"/>
          <a:lstStyle/>
          <a:p>
            <a:endParaRPr/>
          </a:p>
        </p:txBody>
      </p:sp>
      <p:sp>
        <p:nvSpPr>
          <p:cNvPr id="121" name="object 21"/>
          <p:cNvSpPr/>
          <p:nvPr/>
        </p:nvSpPr>
        <p:spPr>
          <a:xfrm>
            <a:off x="2618509" y="4767350"/>
            <a:ext cx="91439" cy="91439"/>
          </a:xfrm>
          <a:prstGeom prst="rect">
            <a:avLst/>
          </a:prstGeom>
          <a:blipFill>
            <a:blip r:embed="rId3" cstate="print"/>
            <a:stretch>
              <a:fillRect/>
            </a:stretch>
          </a:blipFill>
        </p:spPr>
        <p:txBody>
          <a:bodyPr wrap="square" lIns="0" tIns="0" rIns="0" bIns="0" rtlCol="0"/>
          <a:lstStyle/>
          <a:p>
            <a:endParaRPr/>
          </a:p>
        </p:txBody>
      </p:sp>
      <p:sp>
        <p:nvSpPr>
          <p:cNvPr id="122" name="object 22"/>
          <p:cNvSpPr/>
          <p:nvPr/>
        </p:nvSpPr>
        <p:spPr>
          <a:xfrm>
            <a:off x="2410692" y="4675910"/>
            <a:ext cx="228600" cy="228600"/>
          </a:xfrm>
          <a:prstGeom prst="rect">
            <a:avLst/>
          </a:prstGeom>
          <a:blipFill>
            <a:blip r:embed="rId4" cstate="print"/>
            <a:stretch>
              <a:fillRect/>
            </a:stretch>
          </a:blipFill>
        </p:spPr>
        <p:txBody>
          <a:bodyPr wrap="square" lIns="0" tIns="0" rIns="0" bIns="0" rtlCol="0"/>
          <a:lstStyle/>
          <a:p>
            <a:endParaRPr/>
          </a:p>
        </p:txBody>
      </p:sp>
      <p:sp>
        <p:nvSpPr>
          <p:cNvPr id="123" name="object 23"/>
          <p:cNvSpPr/>
          <p:nvPr/>
        </p:nvSpPr>
        <p:spPr>
          <a:xfrm>
            <a:off x="2410691" y="46759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24" name="object 24"/>
          <p:cNvSpPr/>
          <p:nvPr/>
        </p:nvSpPr>
        <p:spPr>
          <a:xfrm>
            <a:off x="1143000" y="4268586"/>
            <a:ext cx="328352" cy="328352"/>
          </a:xfrm>
          <a:prstGeom prst="rect">
            <a:avLst/>
          </a:prstGeom>
          <a:blipFill>
            <a:blip r:embed="rId7" cstate="print"/>
            <a:stretch>
              <a:fillRect/>
            </a:stretch>
          </a:blipFill>
        </p:spPr>
        <p:txBody>
          <a:bodyPr wrap="square" lIns="0" tIns="0" rIns="0" bIns="0" rtlCol="0"/>
          <a:lstStyle/>
          <a:p>
            <a:endParaRPr/>
          </a:p>
        </p:txBody>
      </p:sp>
      <p:sp>
        <p:nvSpPr>
          <p:cNvPr id="125" name="object 25"/>
          <p:cNvSpPr/>
          <p:nvPr/>
        </p:nvSpPr>
        <p:spPr>
          <a:xfrm>
            <a:off x="1396538" y="4384964"/>
            <a:ext cx="91439" cy="91439"/>
          </a:xfrm>
          <a:prstGeom prst="rect">
            <a:avLst/>
          </a:prstGeom>
          <a:blipFill>
            <a:blip r:embed="rId3" cstate="print"/>
            <a:stretch>
              <a:fillRect/>
            </a:stretch>
          </a:blipFill>
        </p:spPr>
        <p:txBody>
          <a:bodyPr wrap="square" lIns="0" tIns="0" rIns="0" bIns="0" rtlCol="0"/>
          <a:lstStyle/>
          <a:p>
            <a:endParaRPr/>
          </a:p>
        </p:txBody>
      </p:sp>
      <p:sp>
        <p:nvSpPr>
          <p:cNvPr id="126" name="object 26"/>
          <p:cNvSpPr/>
          <p:nvPr/>
        </p:nvSpPr>
        <p:spPr>
          <a:xfrm>
            <a:off x="1191492" y="4294910"/>
            <a:ext cx="228600" cy="228600"/>
          </a:xfrm>
          <a:prstGeom prst="rect">
            <a:avLst/>
          </a:prstGeom>
          <a:blipFill>
            <a:blip r:embed="rId4" cstate="print"/>
            <a:stretch>
              <a:fillRect/>
            </a:stretch>
          </a:blipFill>
        </p:spPr>
        <p:txBody>
          <a:bodyPr wrap="square" lIns="0" tIns="0" rIns="0" bIns="0" rtlCol="0"/>
          <a:lstStyle/>
          <a:p>
            <a:endParaRPr/>
          </a:p>
        </p:txBody>
      </p:sp>
      <p:sp>
        <p:nvSpPr>
          <p:cNvPr id="127" name="object 27"/>
          <p:cNvSpPr/>
          <p:nvPr/>
        </p:nvSpPr>
        <p:spPr>
          <a:xfrm>
            <a:off x="1191491" y="42949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28" name="object 28"/>
          <p:cNvSpPr/>
          <p:nvPr/>
        </p:nvSpPr>
        <p:spPr>
          <a:xfrm>
            <a:off x="1675015" y="4497186"/>
            <a:ext cx="328352" cy="328352"/>
          </a:xfrm>
          <a:prstGeom prst="rect">
            <a:avLst/>
          </a:prstGeom>
          <a:blipFill>
            <a:blip r:embed="rId8" cstate="print"/>
            <a:stretch>
              <a:fillRect/>
            </a:stretch>
          </a:blipFill>
        </p:spPr>
        <p:txBody>
          <a:bodyPr wrap="square" lIns="0" tIns="0" rIns="0" bIns="0" rtlCol="0"/>
          <a:lstStyle/>
          <a:p>
            <a:endParaRPr/>
          </a:p>
        </p:txBody>
      </p:sp>
      <p:sp>
        <p:nvSpPr>
          <p:cNvPr id="129" name="object 29"/>
          <p:cNvSpPr/>
          <p:nvPr/>
        </p:nvSpPr>
        <p:spPr>
          <a:xfrm>
            <a:off x="1932709" y="4613564"/>
            <a:ext cx="91439" cy="91439"/>
          </a:xfrm>
          <a:prstGeom prst="rect">
            <a:avLst/>
          </a:prstGeom>
          <a:blipFill>
            <a:blip r:embed="rId3" cstate="print"/>
            <a:stretch>
              <a:fillRect/>
            </a:stretch>
          </a:blipFill>
        </p:spPr>
        <p:txBody>
          <a:bodyPr wrap="square" lIns="0" tIns="0" rIns="0" bIns="0" rtlCol="0"/>
          <a:lstStyle/>
          <a:p>
            <a:endParaRPr/>
          </a:p>
        </p:txBody>
      </p:sp>
      <p:sp>
        <p:nvSpPr>
          <p:cNvPr id="130" name="object 30"/>
          <p:cNvSpPr/>
          <p:nvPr/>
        </p:nvSpPr>
        <p:spPr>
          <a:xfrm>
            <a:off x="1724892" y="4523510"/>
            <a:ext cx="228600" cy="228600"/>
          </a:xfrm>
          <a:prstGeom prst="rect">
            <a:avLst/>
          </a:prstGeom>
          <a:blipFill>
            <a:blip r:embed="rId4" cstate="print"/>
            <a:stretch>
              <a:fillRect/>
            </a:stretch>
          </a:blipFill>
        </p:spPr>
        <p:txBody>
          <a:bodyPr wrap="square" lIns="0" tIns="0" rIns="0" bIns="0" rtlCol="0"/>
          <a:lstStyle/>
          <a:p>
            <a:endParaRPr/>
          </a:p>
        </p:txBody>
      </p:sp>
      <p:sp>
        <p:nvSpPr>
          <p:cNvPr id="131" name="object 31"/>
          <p:cNvSpPr/>
          <p:nvPr/>
        </p:nvSpPr>
        <p:spPr>
          <a:xfrm>
            <a:off x="1724891" y="45235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32" name="object 32"/>
          <p:cNvSpPr/>
          <p:nvPr/>
        </p:nvSpPr>
        <p:spPr>
          <a:xfrm>
            <a:off x="3046615" y="4114800"/>
            <a:ext cx="328352" cy="328352"/>
          </a:xfrm>
          <a:prstGeom prst="rect">
            <a:avLst/>
          </a:prstGeom>
          <a:blipFill>
            <a:blip r:embed="rId9" cstate="print"/>
            <a:stretch>
              <a:fillRect/>
            </a:stretch>
          </a:blipFill>
        </p:spPr>
        <p:txBody>
          <a:bodyPr wrap="square" lIns="0" tIns="0" rIns="0" bIns="0" rtlCol="0"/>
          <a:lstStyle/>
          <a:p>
            <a:endParaRPr/>
          </a:p>
        </p:txBody>
      </p:sp>
      <p:sp>
        <p:nvSpPr>
          <p:cNvPr id="133" name="object 33"/>
          <p:cNvSpPr/>
          <p:nvPr/>
        </p:nvSpPr>
        <p:spPr>
          <a:xfrm>
            <a:off x="3304309" y="4235335"/>
            <a:ext cx="91439" cy="91439"/>
          </a:xfrm>
          <a:prstGeom prst="rect">
            <a:avLst/>
          </a:prstGeom>
          <a:blipFill>
            <a:blip r:embed="rId3" cstate="print"/>
            <a:stretch>
              <a:fillRect/>
            </a:stretch>
          </a:blipFill>
        </p:spPr>
        <p:txBody>
          <a:bodyPr wrap="square" lIns="0" tIns="0" rIns="0" bIns="0" rtlCol="0"/>
          <a:lstStyle/>
          <a:p>
            <a:endParaRPr/>
          </a:p>
        </p:txBody>
      </p:sp>
      <p:sp>
        <p:nvSpPr>
          <p:cNvPr id="134" name="object 34"/>
          <p:cNvSpPr/>
          <p:nvPr/>
        </p:nvSpPr>
        <p:spPr>
          <a:xfrm>
            <a:off x="3096492" y="4142510"/>
            <a:ext cx="228600" cy="228600"/>
          </a:xfrm>
          <a:prstGeom prst="rect">
            <a:avLst/>
          </a:prstGeom>
          <a:blipFill>
            <a:blip r:embed="rId4" cstate="print"/>
            <a:stretch>
              <a:fillRect/>
            </a:stretch>
          </a:blipFill>
        </p:spPr>
        <p:txBody>
          <a:bodyPr wrap="square" lIns="0" tIns="0" rIns="0" bIns="0" rtlCol="0"/>
          <a:lstStyle/>
          <a:p>
            <a:endParaRPr/>
          </a:p>
        </p:txBody>
      </p:sp>
      <p:sp>
        <p:nvSpPr>
          <p:cNvPr id="135" name="object 35"/>
          <p:cNvSpPr/>
          <p:nvPr/>
        </p:nvSpPr>
        <p:spPr>
          <a:xfrm>
            <a:off x="3096491" y="41425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36" name="object 36"/>
          <p:cNvSpPr/>
          <p:nvPr/>
        </p:nvSpPr>
        <p:spPr>
          <a:xfrm>
            <a:off x="2207029" y="5561215"/>
            <a:ext cx="328352" cy="332509"/>
          </a:xfrm>
          <a:prstGeom prst="rect">
            <a:avLst/>
          </a:prstGeom>
          <a:blipFill>
            <a:blip r:embed="rId10" cstate="print"/>
            <a:stretch>
              <a:fillRect/>
            </a:stretch>
          </a:blipFill>
        </p:spPr>
        <p:txBody>
          <a:bodyPr wrap="square" lIns="0" tIns="0" rIns="0" bIns="0" rtlCol="0"/>
          <a:lstStyle/>
          <a:p>
            <a:endParaRPr/>
          </a:p>
        </p:txBody>
      </p:sp>
      <p:sp>
        <p:nvSpPr>
          <p:cNvPr id="137" name="object 37"/>
          <p:cNvSpPr/>
          <p:nvPr/>
        </p:nvSpPr>
        <p:spPr>
          <a:xfrm>
            <a:off x="2464724" y="5681750"/>
            <a:ext cx="91439" cy="91440"/>
          </a:xfrm>
          <a:prstGeom prst="rect">
            <a:avLst/>
          </a:prstGeom>
          <a:blipFill>
            <a:blip r:embed="rId3" cstate="print"/>
            <a:stretch>
              <a:fillRect/>
            </a:stretch>
          </a:blipFill>
        </p:spPr>
        <p:txBody>
          <a:bodyPr wrap="square" lIns="0" tIns="0" rIns="0" bIns="0" rtlCol="0"/>
          <a:lstStyle/>
          <a:p>
            <a:endParaRPr/>
          </a:p>
        </p:txBody>
      </p:sp>
      <p:sp>
        <p:nvSpPr>
          <p:cNvPr id="138" name="object 38"/>
          <p:cNvSpPr/>
          <p:nvPr/>
        </p:nvSpPr>
        <p:spPr>
          <a:xfrm>
            <a:off x="2258292" y="5590310"/>
            <a:ext cx="228600" cy="228600"/>
          </a:xfrm>
          <a:prstGeom prst="rect">
            <a:avLst/>
          </a:prstGeom>
          <a:blipFill>
            <a:blip r:embed="rId4" cstate="print"/>
            <a:stretch>
              <a:fillRect/>
            </a:stretch>
          </a:blipFill>
        </p:spPr>
        <p:txBody>
          <a:bodyPr wrap="square" lIns="0" tIns="0" rIns="0" bIns="0" rtlCol="0"/>
          <a:lstStyle/>
          <a:p>
            <a:endParaRPr/>
          </a:p>
        </p:txBody>
      </p:sp>
      <p:sp>
        <p:nvSpPr>
          <p:cNvPr id="139" name="object 39"/>
          <p:cNvSpPr/>
          <p:nvPr/>
        </p:nvSpPr>
        <p:spPr>
          <a:xfrm>
            <a:off x="2258291" y="55903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40" name="object 40"/>
          <p:cNvSpPr/>
          <p:nvPr/>
        </p:nvSpPr>
        <p:spPr>
          <a:xfrm>
            <a:off x="2818015" y="4800600"/>
            <a:ext cx="328352" cy="328352"/>
          </a:xfrm>
          <a:prstGeom prst="rect">
            <a:avLst/>
          </a:prstGeom>
          <a:blipFill>
            <a:blip r:embed="rId9" cstate="print"/>
            <a:stretch>
              <a:fillRect/>
            </a:stretch>
          </a:blipFill>
        </p:spPr>
        <p:txBody>
          <a:bodyPr wrap="square" lIns="0" tIns="0" rIns="0" bIns="0" rtlCol="0"/>
          <a:lstStyle/>
          <a:p>
            <a:endParaRPr/>
          </a:p>
        </p:txBody>
      </p:sp>
      <p:sp>
        <p:nvSpPr>
          <p:cNvPr id="141" name="object 41"/>
          <p:cNvSpPr/>
          <p:nvPr/>
        </p:nvSpPr>
        <p:spPr>
          <a:xfrm>
            <a:off x="3075709" y="4921135"/>
            <a:ext cx="91439" cy="91439"/>
          </a:xfrm>
          <a:prstGeom prst="rect">
            <a:avLst/>
          </a:prstGeom>
          <a:blipFill>
            <a:blip r:embed="rId3" cstate="print"/>
            <a:stretch>
              <a:fillRect/>
            </a:stretch>
          </a:blipFill>
        </p:spPr>
        <p:txBody>
          <a:bodyPr wrap="square" lIns="0" tIns="0" rIns="0" bIns="0" rtlCol="0"/>
          <a:lstStyle/>
          <a:p>
            <a:endParaRPr/>
          </a:p>
        </p:txBody>
      </p:sp>
      <p:sp>
        <p:nvSpPr>
          <p:cNvPr id="142" name="object 42"/>
          <p:cNvSpPr/>
          <p:nvPr/>
        </p:nvSpPr>
        <p:spPr>
          <a:xfrm>
            <a:off x="2867892" y="4828310"/>
            <a:ext cx="228600" cy="228600"/>
          </a:xfrm>
          <a:prstGeom prst="rect">
            <a:avLst/>
          </a:prstGeom>
          <a:blipFill>
            <a:blip r:embed="rId4" cstate="print"/>
            <a:stretch>
              <a:fillRect/>
            </a:stretch>
          </a:blipFill>
        </p:spPr>
        <p:txBody>
          <a:bodyPr wrap="square" lIns="0" tIns="0" rIns="0" bIns="0" rtlCol="0"/>
          <a:lstStyle/>
          <a:p>
            <a:endParaRPr/>
          </a:p>
        </p:txBody>
      </p:sp>
      <p:sp>
        <p:nvSpPr>
          <p:cNvPr id="143" name="object 43"/>
          <p:cNvSpPr/>
          <p:nvPr/>
        </p:nvSpPr>
        <p:spPr>
          <a:xfrm>
            <a:off x="2867891" y="48283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44" name="object 44"/>
          <p:cNvSpPr/>
          <p:nvPr/>
        </p:nvSpPr>
        <p:spPr>
          <a:xfrm>
            <a:off x="1521229" y="5182986"/>
            <a:ext cx="328352" cy="328352"/>
          </a:xfrm>
          <a:prstGeom prst="rect">
            <a:avLst/>
          </a:prstGeom>
          <a:blipFill>
            <a:blip r:embed="rId11" cstate="print"/>
            <a:stretch>
              <a:fillRect/>
            </a:stretch>
          </a:blipFill>
        </p:spPr>
        <p:txBody>
          <a:bodyPr wrap="square" lIns="0" tIns="0" rIns="0" bIns="0" rtlCol="0"/>
          <a:lstStyle/>
          <a:p>
            <a:endParaRPr/>
          </a:p>
        </p:txBody>
      </p:sp>
      <p:sp>
        <p:nvSpPr>
          <p:cNvPr id="145" name="object 45"/>
          <p:cNvSpPr/>
          <p:nvPr/>
        </p:nvSpPr>
        <p:spPr>
          <a:xfrm>
            <a:off x="1778924" y="5299364"/>
            <a:ext cx="91439" cy="91439"/>
          </a:xfrm>
          <a:prstGeom prst="rect">
            <a:avLst/>
          </a:prstGeom>
          <a:blipFill>
            <a:blip r:embed="rId3" cstate="print"/>
            <a:stretch>
              <a:fillRect/>
            </a:stretch>
          </a:blipFill>
        </p:spPr>
        <p:txBody>
          <a:bodyPr wrap="square" lIns="0" tIns="0" rIns="0" bIns="0" rtlCol="0"/>
          <a:lstStyle/>
          <a:p>
            <a:endParaRPr/>
          </a:p>
        </p:txBody>
      </p:sp>
      <p:sp>
        <p:nvSpPr>
          <p:cNvPr id="146" name="object 46"/>
          <p:cNvSpPr/>
          <p:nvPr/>
        </p:nvSpPr>
        <p:spPr>
          <a:xfrm>
            <a:off x="1572492" y="5209310"/>
            <a:ext cx="228600" cy="228600"/>
          </a:xfrm>
          <a:prstGeom prst="rect">
            <a:avLst/>
          </a:prstGeom>
          <a:blipFill>
            <a:blip r:embed="rId4" cstate="print"/>
            <a:stretch>
              <a:fillRect/>
            </a:stretch>
          </a:blipFill>
        </p:spPr>
        <p:txBody>
          <a:bodyPr wrap="square" lIns="0" tIns="0" rIns="0" bIns="0" rtlCol="0"/>
          <a:lstStyle/>
          <a:p>
            <a:endParaRPr/>
          </a:p>
        </p:txBody>
      </p:sp>
      <p:sp>
        <p:nvSpPr>
          <p:cNvPr id="147" name="object 47"/>
          <p:cNvSpPr/>
          <p:nvPr/>
        </p:nvSpPr>
        <p:spPr>
          <a:xfrm>
            <a:off x="1572491" y="52093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48" name="object 48"/>
          <p:cNvSpPr/>
          <p:nvPr/>
        </p:nvSpPr>
        <p:spPr>
          <a:xfrm>
            <a:off x="1446415" y="5868786"/>
            <a:ext cx="328352" cy="328352"/>
          </a:xfrm>
          <a:prstGeom prst="rect">
            <a:avLst/>
          </a:prstGeom>
          <a:blipFill>
            <a:blip r:embed="rId8" cstate="print"/>
            <a:stretch>
              <a:fillRect/>
            </a:stretch>
          </a:blipFill>
        </p:spPr>
        <p:txBody>
          <a:bodyPr wrap="square" lIns="0" tIns="0" rIns="0" bIns="0" rtlCol="0"/>
          <a:lstStyle/>
          <a:p>
            <a:endParaRPr/>
          </a:p>
        </p:txBody>
      </p:sp>
      <p:sp>
        <p:nvSpPr>
          <p:cNvPr id="149" name="object 49"/>
          <p:cNvSpPr/>
          <p:nvPr/>
        </p:nvSpPr>
        <p:spPr>
          <a:xfrm>
            <a:off x="1704109" y="5985164"/>
            <a:ext cx="91439" cy="91440"/>
          </a:xfrm>
          <a:prstGeom prst="rect">
            <a:avLst/>
          </a:prstGeom>
          <a:blipFill>
            <a:blip r:embed="rId3" cstate="print"/>
            <a:stretch>
              <a:fillRect/>
            </a:stretch>
          </a:blipFill>
        </p:spPr>
        <p:txBody>
          <a:bodyPr wrap="square" lIns="0" tIns="0" rIns="0" bIns="0" rtlCol="0"/>
          <a:lstStyle/>
          <a:p>
            <a:endParaRPr/>
          </a:p>
        </p:txBody>
      </p:sp>
      <p:sp>
        <p:nvSpPr>
          <p:cNvPr id="150" name="object 50"/>
          <p:cNvSpPr/>
          <p:nvPr/>
        </p:nvSpPr>
        <p:spPr>
          <a:xfrm>
            <a:off x="1496292" y="5895110"/>
            <a:ext cx="228600" cy="228599"/>
          </a:xfrm>
          <a:prstGeom prst="rect">
            <a:avLst/>
          </a:prstGeom>
          <a:blipFill>
            <a:blip r:embed="rId12" cstate="print"/>
            <a:stretch>
              <a:fillRect/>
            </a:stretch>
          </a:blipFill>
        </p:spPr>
        <p:txBody>
          <a:bodyPr wrap="square" lIns="0" tIns="0" rIns="0" bIns="0" rtlCol="0"/>
          <a:lstStyle/>
          <a:p>
            <a:endParaRPr/>
          </a:p>
        </p:txBody>
      </p:sp>
      <p:sp>
        <p:nvSpPr>
          <p:cNvPr id="151" name="object 51"/>
          <p:cNvSpPr/>
          <p:nvPr/>
        </p:nvSpPr>
        <p:spPr>
          <a:xfrm>
            <a:off x="1496291" y="58951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52" name="object 52"/>
          <p:cNvSpPr/>
          <p:nvPr/>
        </p:nvSpPr>
        <p:spPr>
          <a:xfrm>
            <a:off x="5715000" y="3429000"/>
            <a:ext cx="328352" cy="328352"/>
          </a:xfrm>
          <a:prstGeom prst="rect">
            <a:avLst/>
          </a:prstGeom>
          <a:blipFill>
            <a:blip r:embed="rId2" cstate="print"/>
            <a:stretch>
              <a:fillRect/>
            </a:stretch>
          </a:blipFill>
        </p:spPr>
        <p:txBody>
          <a:bodyPr wrap="square" lIns="0" tIns="0" rIns="0" bIns="0" rtlCol="0"/>
          <a:lstStyle/>
          <a:p>
            <a:endParaRPr/>
          </a:p>
        </p:txBody>
      </p:sp>
      <p:sp>
        <p:nvSpPr>
          <p:cNvPr id="153" name="object 53"/>
          <p:cNvSpPr/>
          <p:nvPr/>
        </p:nvSpPr>
        <p:spPr>
          <a:xfrm>
            <a:off x="5968538" y="3549535"/>
            <a:ext cx="91439" cy="91439"/>
          </a:xfrm>
          <a:prstGeom prst="rect">
            <a:avLst/>
          </a:prstGeom>
          <a:blipFill>
            <a:blip r:embed="rId3" cstate="print"/>
            <a:stretch>
              <a:fillRect/>
            </a:stretch>
          </a:blipFill>
        </p:spPr>
        <p:txBody>
          <a:bodyPr wrap="square" lIns="0" tIns="0" rIns="0" bIns="0" rtlCol="0"/>
          <a:lstStyle/>
          <a:p>
            <a:endParaRPr/>
          </a:p>
        </p:txBody>
      </p:sp>
      <p:sp>
        <p:nvSpPr>
          <p:cNvPr id="154" name="object 54"/>
          <p:cNvSpPr/>
          <p:nvPr/>
        </p:nvSpPr>
        <p:spPr>
          <a:xfrm>
            <a:off x="5763492" y="3456710"/>
            <a:ext cx="228600" cy="228600"/>
          </a:xfrm>
          <a:prstGeom prst="rect">
            <a:avLst/>
          </a:prstGeom>
          <a:blipFill>
            <a:blip r:embed="rId4" cstate="print"/>
            <a:stretch>
              <a:fillRect/>
            </a:stretch>
          </a:blipFill>
        </p:spPr>
        <p:txBody>
          <a:bodyPr wrap="square" lIns="0" tIns="0" rIns="0" bIns="0" rtlCol="0"/>
          <a:lstStyle/>
          <a:p>
            <a:endParaRPr/>
          </a:p>
        </p:txBody>
      </p:sp>
      <p:sp>
        <p:nvSpPr>
          <p:cNvPr id="155" name="object 55"/>
          <p:cNvSpPr/>
          <p:nvPr/>
        </p:nvSpPr>
        <p:spPr>
          <a:xfrm>
            <a:off x="5763491" y="34567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56" name="object 56"/>
          <p:cNvSpPr/>
          <p:nvPr/>
        </p:nvSpPr>
        <p:spPr>
          <a:xfrm>
            <a:off x="5715000" y="4039986"/>
            <a:ext cx="328352" cy="328352"/>
          </a:xfrm>
          <a:prstGeom prst="rect">
            <a:avLst/>
          </a:prstGeom>
          <a:blipFill>
            <a:blip r:embed="rId7" cstate="print"/>
            <a:stretch>
              <a:fillRect/>
            </a:stretch>
          </a:blipFill>
        </p:spPr>
        <p:txBody>
          <a:bodyPr wrap="square" lIns="0" tIns="0" rIns="0" bIns="0" rtlCol="0"/>
          <a:lstStyle/>
          <a:p>
            <a:endParaRPr/>
          </a:p>
        </p:txBody>
      </p:sp>
      <p:sp>
        <p:nvSpPr>
          <p:cNvPr id="157" name="object 57"/>
          <p:cNvSpPr/>
          <p:nvPr/>
        </p:nvSpPr>
        <p:spPr>
          <a:xfrm>
            <a:off x="5968538" y="4156364"/>
            <a:ext cx="91439" cy="91439"/>
          </a:xfrm>
          <a:prstGeom prst="rect">
            <a:avLst/>
          </a:prstGeom>
          <a:blipFill>
            <a:blip r:embed="rId3" cstate="print"/>
            <a:stretch>
              <a:fillRect/>
            </a:stretch>
          </a:blipFill>
        </p:spPr>
        <p:txBody>
          <a:bodyPr wrap="square" lIns="0" tIns="0" rIns="0" bIns="0" rtlCol="0"/>
          <a:lstStyle/>
          <a:p>
            <a:endParaRPr/>
          </a:p>
        </p:txBody>
      </p:sp>
      <p:sp>
        <p:nvSpPr>
          <p:cNvPr id="158" name="object 58"/>
          <p:cNvSpPr/>
          <p:nvPr/>
        </p:nvSpPr>
        <p:spPr>
          <a:xfrm>
            <a:off x="5763492" y="4066310"/>
            <a:ext cx="228600" cy="228600"/>
          </a:xfrm>
          <a:prstGeom prst="rect">
            <a:avLst/>
          </a:prstGeom>
          <a:blipFill>
            <a:blip r:embed="rId4" cstate="print"/>
            <a:stretch>
              <a:fillRect/>
            </a:stretch>
          </a:blipFill>
        </p:spPr>
        <p:txBody>
          <a:bodyPr wrap="square" lIns="0" tIns="0" rIns="0" bIns="0" rtlCol="0"/>
          <a:lstStyle/>
          <a:p>
            <a:endParaRPr/>
          </a:p>
        </p:txBody>
      </p:sp>
      <p:sp>
        <p:nvSpPr>
          <p:cNvPr id="159" name="object 59"/>
          <p:cNvSpPr/>
          <p:nvPr/>
        </p:nvSpPr>
        <p:spPr>
          <a:xfrm>
            <a:off x="5763491" y="40663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60" name="object 60"/>
          <p:cNvSpPr/>
          <p:nvPr/>
        </p:nvSpPr>
        <p:spPr>
          <a:xfrm>
            <a:off x="5715000" y="4646815"/>
            <a:ext cx="328352" cy="332509"/>
          </a:xfrm>
          <a:prstGeom prst="rect">
            <a:avLst/>
          </a:prstGeom>
          <a:blipFill>
            <a:blip r:embed="rId13" cstate="print"/>
            <a:stretch>
              <a:fillRect/>
            </a:stretch>
          </a:blipFill>
        </p:spPr>
        <p:txBody>
          <a:bodyPr wrap="square" lIns="0" tIns="0" rIns="0" bIns="0" rtlCol="0"/>
          <a:lstStyle/>
          <a:p>
            <a:endParaRPr/>
          </a:p>
        </p:txBody>
      </p:sp>
      <p:sp>
        <p:nvSpPr>
          <p:cNvPr id="161" name="object 61"/>
          <p:cNvSpPr/>
          <p:nvPr/>
        </p:nvSpPr>
        <p:spPr>
          <a:xfrm>
            <a:off x="5968538" y="4767350"/>
            <a:ext cx="91439" cy="91439"/>
          </a:xfrm>
          <a:prstGeom prst="rect">
            <a:avLst/>
          </a:prstGeom>
          <a:blipFill>
            <a:blip r:embed="rId3" cstate="print"/>
            <a:stretch>
              <a:fillRect/>
            </a:stretch>
          </a:blipFill>
        </p:spPr>
        <p:txBody>
          <a:bodyPr wrap="square" lIns="0" tIns="0" rIns="0" bIns="0" rtlCol="0"/>
          <a:lstStyle/>
          <a:p>
            <a:endParaRPr/>
          </a:p>
        </p:txBody>
      </p:sp>
      <p:sp>
        <p:nvSpPr>
          <p:cNvPr id="162" name="object 62"/>
          <p:cNvSpPr/>
          <p:nvPr/>
        </p:nvSpPr>
        <p:spPr>
          <a:xfrm>
            <a:off x="5763492" y="4675910"/>
            <a:ext cx="228600" cy="228600"/>
          </a:xfrm>
          <a:prstGeom prst="rect">
            <a:avLst/>
          </a:prstGeom>
          <a:blipFill>
            <a:blip r:embed="rId4" cstate="print"/>
            <a:stretch>
              <a:fillRect/>
            </a:stretch>
          </a:blipFill>
        </p:spPr>
        <p:txBody>
          <a:bodyPr wrap="square" lIns="0" tIns="0" rIns="0" bIns="0" rtlCol="0"/>
          <a:lstStyle/>
          <a:p>
            <a:endParaRPr/>
          </a:p>
        </p:txBody>
      </p:sp>
      <p:sp>
        <p:nvSpPr>
          <p:cNvPr id="163" name="object 63"/>
          <p:cNvSpPr/>
          <p:nvPr/>
        </p:nvSpPr>
        <p:spPr>
          <a:xfrm>
            <a:off x="5763491" y="46759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64" name="object 64"/>
          <p:cNvSpPr/>
          <p:nvPr/>
        </p:nvSpPr>
        <p:spPr>
          <a:xfrm>
            <a:off x="5715000" y="5257800"/>
            <a:ext cx="328352" cy="328352"/>
          </a:xfrm>
          <a:prstGeom prst="rect">
            <a:avLst/>
          </a:prstGeom>
          <a:blipFill>
            <a:blip r:embed="rId2" cstate="print"/>
            <a:stretch>
              <a:fillRect/>
            </a:stretch>
          </a:blipFill>
        </p:spPr>
        <p:txBody>
          <a:bodyPr wrap="square" lIns="0" tIns="0" rIns="0" bIns="0" rtlCol="0"/>
          <a:lstStyle/>
          <a:p>
            <a:endParaRPr/>
          </a:p>
        </p:txBody>
      </p:sp>
      <p:sp>
        <p:nvSpPr>
          <p:cNvPr id="165" name="object 65"/>
          <p:cNvSpPr/>
          <p:nvPr/>
        </p:nvSpPr>
        <p:spPr>
          <a:xfrm>
            <a:off x="5968538" y="5378335"/>
            <a:ext cx="91439" cy="91439"/>
          </a:xfrm>
          <a:prstGeom prst="rect">
            <a:avLst/>
          </a:prstGeom>
          <a:blipFill>
            <a:blip r:embed="rId3" cstate="print"/>
            <a:stretch>
              <a:fillRect/>
            </a:stretch>
          </a:blipFill>
        </p:spPr>
        <p:txBody>
          <a:bodyPr wrap="square" lIns="0" tIns="0" rIns="0" bIns="0" rtlCol="0"/>
          <a:lstStyle/>
          <a:p>
            <a:endParaRPr/>
          </a:p>
        </p:txBody>
      </p:sp>
      <p:sp>
        <p:nvSpPr>
          <p:cNvPr id="166" name="object 66"/>
          <p:cNvSpPr/>
          <p:nvPr/>
        </p:nvSpPr>
        <p:spPr>
          <a:xfrm>
            <a:off x="5763492" y="5285510"/>
            <a:ext cx="228600" cy="228600"/>
          </a:xfrm>
          <a:prstGeom prst="rect">
            <a:avLst/>
          </a:prstGeom>
          <a:blipFill>
            <a:blip r:embed="rId4" cstate="print"/>
            <a:stretch>
              <a:fillRect/>
            </a:stretch>
          </a:blipFill>
        </p:spPr>
        <p:txBody>
          <a:bodyPr wrap="square" lIns="0" tIns="0" rIns="0" bIns="0" rtlCol="0"/>
          <a:lstStyle/>
          <a:p>
            <a:endParaRPr/>
          </a:p>
        </p:txBody>
      </p:sp>
      <p:sp>
        <p:nvSpPr>
          <p:cNvPr id="167" name="object 67"/>
          <p:cNvSpPr/>
          <p:nvPr/>
        </p:nvSpPr>
        <p:spPr>
          <a:xfrm>
            <a:off x="5763491" y="52855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68" name="object 68"/>
          <p:cNvSpPr/>
          <p:nvPr/>
        </p:nvSpPr>
        <p:spPr>
          <a:xfrm>
            <a:off x="5715000" y="5868786"/>
            <a:ext cx="328352" cy="328352"/>
          </a:xfrm>
          <a:prstGeom prst="rect">
            <a:avLst/>
          </a:prstGeom>
          <a:blipFill>
            <a:blip r:embed="rId7" cstate="print"/>
            <a:stretch>
              <a:fillRect/>
            </a:stretch>
          </a:blipFill>
        </p:spPr>
        <p:txBody>
          <a:bodyPr wrap="square" lIns="0" tIns="0" rIns="0" bIns="0" rtlCol="0"/>
          <a:lstStyle/>
          <a:p>
            <a:endParaRPr/>
          </a:p>
        </p:txBody>
      </p:sp>
      <p:sp>
        <p:nvSpPr>
          <p:cNvPr id="169" name="object 69"/>
          <p:cNvSpPr/>
          <p:nvPr/>
        </p:nvSpPr>
        <p:spPr>
          <a:xfrm>
            <a:off x="5968538" y="5985164"/>
            <a:ext cx="91439" cy="91440"/>
          </a:xfrm>
          <a:prstGeom prst="rect">
            <a:avLst/>
          </a:prstGeom>
          <a:blipFill>
            <a:blip r:embed="rId3" cstate="print"/>
            <a:stretch>
              <a:fillRect/>
            </a:stretch>
          </a:blipFill>
        </p:spPr>
        <p:txBody>
          <a:bodyPr wrap="square" lIns="0" tIns="0" rIns="0" bIns="0" rtlCol="0"/>
          <a:lstStyle/>
          <a:p>
            <a:endParaRPr/>
          </a:p>
        </p:txBody>
      </p:sp>
      <p:sp>
        <p:nvSpPr>
          <p:cNvPr id="170" name="object 70"/>
          <p:cNvSpPr/>
          <p:nvPr/>
        </p:nvSpPr>
        <p:spPr>
          <a:xfrm>
            <a:off x="5763492" y="5895110"/>
            <a:ext cx="228600" cy="228599"/>
          </a:xfrm>
          <a:prstGeom prst="rect">
            <a:avLst/>
          </a:prstGeom>
          <a:blipFill>
            <a:blip r:embed="rId12" cstate="print"/>
            <a:stretch>
              <a:fillRect/>
            </a:stretch>
          </a:blipFill>
        </p:spPr>
        <p:txBody>
          <a:bodyPr wrap="square" lIns="0" tIns="0" rIns="0" bIns="0" rtlCol="0"/>
          <a:lstStyle/>
          <a:p>
            <a:endParaRPr/>
          </a:p>
        </p:txBody>
      </p:sp>
      <p:sp>
        <p:nvSpPr>
          <p:cNvPr id="171" name="object 71"/>
          <p:cNvSpPr/>
          <p:nvPr/>
        </p:nvSpPr>
        <p:spPr>
          <a:xfrm>
            <a:off x="5763491" y="58951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72" name="object 72"/>
          <p:cNvSpPr/>
          <p:nvPr/>
        </p:nvSpPr>
        <p:spPr>
          <a:xfrm>
            <a:off x="7543801" y="3429000"/>
            <a:ext cx="328352" cy="328352"/>
          </a:xfrm>
          <a:prstGeom prst="rect">
            <a:avLst/>
          </a:prstGeom>
          <a:blipFill>
            <a:blip r:embed="rId2" cstate="print"/>
            <a:stretch>
              <a:fillRect/>
            </a:stretch>
          </a:blipFill>
        </p:spPr>
        <p:txBody>
          <a:bodyPr wrap="square" lIns="0" tIns="0" rIns="0" bIns="0" rtlCol="0"/>
          <a:lstStyle/>
          <a:p>
            <a:endParaRPr/>
          </a:p>
        </p:txBody>
      </p:sp>
      <p:sp>
        <p:nvSpPr>
          <p:cNvPr id="173" name="object 73"/>
          <p:cNvSpPr/>
          <p:nvPr/>
        </p:nvSpPr>
        <p:spPr>
          <a:xfrm>
            <a:off x="7797338" y="3549535"/>
            <a:ext cx="91440" cy="91439"/>
          </a:xfrm>
          <a:prstGeom prst="rect">
            <a:avLst/>
          </a:prstGeom>
          <a:blipFill>
            <a:blip r:embed="rId3" cstate="print"/>
            <a:stretch>
              <a:fillRect/>
            </a:stretch>
          </a:blipFill>
        </p:spPr>
        <p:txBody>
          <a:bodyPr wrap="square" lIns="0" tIns="0" rIns="0" bIns="0" rtlCol="0"/>
          <a:lstStyle/>
          <a:p>
            <a:endParaRPr/>
          </a:p>
        </p:txBody>
      </p:sp>
      <p:sp>
        <p:nvSpPr>
          <p:cNvPr id="174" name="object 74"/>
          <p:cNvSpPr/>
          <p:nvPr/>
        </p:nvSpPr>
        <p:spPr>
          <a:xfrm>
            <a:off x="7592290" y="3456710"/>
            <a:ext cx="228600" cy="228600"/>
          </a:xfrm>
          <a:prstGeom prst="rect">
            <a:avLst/>
          </a:prstGeom>
          <a:blipFill>
            <a:blip r:embed="rId4" cstate="print"/>
            <a:stretch>
              <a:fillRect/>
            </a:stretch>
          </a:blipFill>
        </p:spPr>
        <p:txBody>
          <a:bodyPr wrap="square" lIns="0" tIns="0" rIns="0" bIns="0" rtlCol="0"/>
          <a:lstStyle/>
          <a:p>
            <a:endParaRPr/>
          </a:p>
        </p:txBody>
      </p:sp>
      <p:sp>
        <p:nvSpPr>
          <p:cNvPr id="175" name="object 75"/>
          <p:cNvSpPr/>
          <p:nvPr/>
        </p:nvSpPr>
        <p:spPr>
          <a:xfrm>
            <a:off x="7592291" y="34567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76" name="object 76"/>
          <p:cNvSpPr/>
          <p:nvPr/>
        </p:nvSpPr>
        <p:spPr>
          <a:xfrm>
            <a:off x="7543801" y="4039986"/>
            <a:ext cx="328352" cy="328352"/>
          </a:xfrm>
          <a:prstGeom prst="rect">
            <a:avLst/>
          </a:prstGeom>
          <a:blipFill>
            <a:blip r:embed="rId7" cstate="print"/>
            <a:stretch>
              <a:fillRect/>
            </a:stretch>
          </a:blipFill>
        </p:spPr>
        <p:txBody>
          <a:bodyPr wrap="square" lIns="0" tIns="0" rIns="0" bIns="0" rtlCol="0"/>
          <a:lstStyle/>
          <a:p>
            <a:endParaRPr/>
          </a:p>
        </p:txBody>
      </p:sp>
      <p:sp>
        <p:nvSpPr>
          <p:cNvPr id="177" name="object 77"/>
          <p:cNvSpPr/>
          <p:nvPr/>
        </p:nvSpPr>
        <p:spPr>
          <a:xfrm>
            <a:off x="7797338" y="4156364"/>
            <a:ext cx="91440" cy="91439"/>
          </a:xfrm>
          <a:prstGeom prst="rect">
            <a:avLst/>
          </a:prstGeom>
          <a:blipFill>
            <a:blip r:embed="rId3" cstate="print"/>
            <a:stretch>
              <a:fillRect/>
            </a:stretch>
          </a:blipFill>
        </p:spPr>
        <p:txBody>
          <a:bodyPr wrap="square" lIns="0" tIns="0" rIns="0" bIns="0" rtlCol="0"/>
          <a:lstStyle/>
          <a:p>
            <a:endParaRPr/>
          </a:p>
        </p:txBody>
      </p:sp>
      <p:sp>
        <p:nvSpPr>
          <p:cNvPr id="178" name="object 78"/>
          <p:cNvSpPr/>
          <p:nvPr/>
        </p:nvSpPr>
        <p:spPr>
          <a:xfrm>
            <a:off x="7592290" y="4066310"/>
            <a:ext cx="228600" cy="228600"/>
          </a:xfrm>
          <a:prstGeom prst="rect">
            <a:avLst/>
          </a:prstGeom>
          <a:blipFill>
            <a:blip r:embed="rId4" cstate="print"/>
            <a:stretch>
              <a:fillRect/>
            </a:stretch>
          </a:blipFill>
        </p:spPr>
        <p:txBody>
          <a:bodyPr wrap="square" lIns="0" tIns="0" rIns="0" bIns="0" rtlCol="0"/>
          <a:lstStyle/>
          <a:p>
            <a:endParaRPr/>
          </a:p>
        </p:txBody>
      </p:sp>
      <p:sp>
        <p:nvSpPr>
          <p:cNvPr id="179" name="object 79"/>
          <p:cNvSpPr/>
          <p:nvPr/>
        </p:nvSpPr>
        <p:spPr>
          <a:xfrm>
            <a:off x="7592291" y="40663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80" name="object 80"/>
          <p:cNvSpPr/>
          <p:nvPr/>
        </p:nvSpPr>
        <p:spPr>
          <a:xfrm>
            <a:off x="7543801" y="4646815"/>
            <a:ext cx="328352" cy="332509"/>
          </a:xfrm>
          <a:prstGeom prst="rect">
            <a:avLst/>
          </a:prstGeom>
          <a:blipFill>
            <a:blip r:embed="rId13" cstate="print"/>
            <a:stretch>
              <a:fillRect/>
            </a:stretch>
          </a:blipFill>
        </p:spPr>
        <p:txBody>
          <a:bodyPr wrap="square" lIns="0" tIns="0" rIns="0" bIns="0" rtlCol="0"/>
          <a:lstStyle/>
          <a:p>
            <a:endParaRPr/>
          </a:p>
        </p:txBody>
      </p:sp>
      <p:sp>
        <p:nvSpPr>
          <p:cNvPr id="181" name="object 81"/>
          <p:cNvSpPr/>
          <p:nvPr/>
        </p:nvSpPr>
        <p:spPr>
          <a:xfrm>
            <a:off x="7797338" y="4767350"/>
            <a:ext cx="91440" cy="91439"/>
          </a:xfrm>
          <a:prstGeom prst="rect">
            <a:avLst/>
          </a:prstGeom>
          <a:blipFill>
            <a:blip r:embed="rId3" cstate="print"/>
            <a:stretch>
              <a:fillRect/>
            </a:stretch>
          </a:blipFill>
        </p:spPr>
        <p:txBody>
          <a:bodyPr wrap="square" lIns="0" tIns="0" rIns="0" bIns="0" rtlCol="0"/>
          <a:lstStyle/>
          <a:p>
            <a:endParaRPr/>
          </a:p>
        </p:txBody>
      </p:sp>
      <p:sp>
        <p:nvSpPr>
          <p:cNvPr id="182" name="object 82"/>
          <p:cNvSpPr/>
          <p:nvPr/>
        </p:nvSpPr>
        <p:spPr>
          <a:xfrm>
            <a:off x="7592290" y="4675910"/>
            <a:ext cx="228600" cy="228600"/>
          </a:xfrm>
          <a:prstGeom prst="rect">
            <a:avLst/>
          </a:prstGeom>
          <a:blipFill>
            <a:blip r:embed="rId4" cstate="print"/>
            <a:stretch>
              <a:fillRect/>
            </a:stretch>
          </a:blipFill>
        </p:spPr>
        <p:txBody>
          <a:bodyPr wrap="square" lIns="0" tIns="0" rIns="0" bIns="0" rtlCol="0"/>
          <a:lstStyle/>
          <a:p>
            <a:endParaRPr/>
          </a:p>
        </p:txBody>
      </p:sp>
      <p:sp>
        <p:nvSpPr>
          <p:cNvPr id="183" name="object 83"/>
          <p:cNvSpPr/>
          <p:nvPr/>
        </p:nvSpPr>
        <p:spPr>
          <a:xfrm>
            <a:off x="7592291" y="46759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84" name="object 84"/>
          <p:cNvSpPr/>
          <p:nvPr/>
        </p:nvSpPr>
        <p:spPr>
          <a:xfrm>
            <a:off x="7543801" y="5257800"/>
            <a:ext cx="328352" cy="328352"/>
          </a:xfrm>
          <a:prstGeom prst="rect">
            <a:avLst/>
          </a:prstGeom>
          <a:blipFill>
            <a:blip r:embed="rId2" cstate="print"/>
            <a:stretch>
              <a:fillRect/>
            </a:stretch>
          </a:blipFill>
        </p:spPr>
        <p:txBody>
          <a:bodyPr wrap="square" lIns="0" tIns="0" rIns="0" bIns="0" rtlCol="0"/>
          <a:lstStyle/>
          <a:p>
            <a:endParaRPr/>
          </a:p>
        </p:txBody>
      </p:sp>
      <p:sp>
        <p:nvSpPr>
          <p:cNvPr id="185" name="object 85"/>
          <p:cNvSpPr/>
          <p:nvPr/>
        </p:nvSpPr>
        <p:spPr>
          <a:xfrm>
            <a:off x="7797338" y="5378335"/>
            <a:ext cx="91440" cy="91439"/>
          </a:xfrm>
          <a:prstGeom prst="rect">
            <a:avLst/>
          </a:prstGeom>
          <a:blipFill>
            <a:blip r:embed="rId3" cstate="print"/>
            <a:stretch>
              <a:fillRect/>
            </a:stretch>
          </a:blipFill>
        </p:spPr>
        <p:txBody>
          <a:bodyPr wrap="square" lIns="0" tIns="0" rIns="0" bIns="0" rtlCol="0"/>
          <a:lstStyle/>
          <a:p>
            <a:endParaRPr/>
          </a:p>
        </p:txBody>
      </p:sp>
      <p:sp>
        <p:nvSpPr>
          <p:cNvPr id="186" name="object 86"/>
          <p:cNvSpPr/>
          <p:nvPr/>
        </p:nvSpPr>
        <p:spPr>
          <a:xfrm>
            <a:off x="7592290" y="5285510"/>
            <a:ext cx="228600" cy="228600"/>
          </a:xfrm>
          <a:prstGeom prst="rect">
            <a:avLst/>
          </a:prstGeom>
          <a:blipFill>
            <a:blip r:embed="rId4" cstate="print"/>
            <a:stretch>
              <a:fillRect/>
            </a:stretch>
          </a:blipFill>
        </p:spPr>
        <p:txBody>
          <a:bodyPr wrap="square" lIns="0" tIns="0" rIns="0" bIns="0" rtlCol="0"/>
          <a:lstStyle/>
          <a:p>
            <a:endParaRPr/>
          </a:p>
        </p:txBody>
      </p:sp>
      <p:sp>
        <p:nvSpPr>
          <p:cNvPr id="187" name="object 87"/>
          <p:cNvSpPr/>
          <p:nvPr/>
        </p:nvSpPr>
        <p:spPr>
          <a:xfrm>
            <a:off x="7592291" y="52855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88" name="object 88"/>
          <p:cNvSpPr/>
          <p:nvPr/>
        </p:nvSpPr>
        <p:spPr>
          <a:xfrm>
            <a:off x="7543801" y="5868786"/>
            <a:ext cx="328352" cy="328352"/>
          </a:xfrm>
          <a:prstGeom prst="rect">
            <a:avLst/>
          </a:prstGeom>
          <a:blipFill>
            <a:blip r:embed="rId7" cstate="print"/>
            <a:stretch>
              <a:fillRect/>
            </a:stretch>
          </a:blipFill>
        </p:spPr>
        <p:txBody>
          <a:bodyPr wrap="square" lIns="0" tIns="0" rIns="0" bIns="0" rtlCol="0"/>
          <a:lstStyle/>
          <a:p>
            <a:endParaRPr/>
          </a:p>
        </p:txBody>
      </p:sp>
      <p:sp>
        <p:nvSpPr>
          <p:cNvPr id="189" name="object 89"/>
          <p:cNvSpPr/>
          <p:nvPr/>
        </p:nvSpPr>
        <p:spPr>
          <a:xfrm>
            <a:off x="7797338" y="5985164"/>
            <a:ext cx="91440" cy="91440"/>
          </a:xfrm>
          <a:prstGeom prst="rect">
            <a:avLst/>
          </a:prstGeom>
          <a:blipFill>
            <a:blip r:embed="rId3" cstate="print"/>
            <a:stretch>
              <a:fillRect/>
            </a:stretch>
          </a:blipFill>
        </p:spPr>
        <p:txBody>
          <a:bodyPr wrap="square" lIns="0" tIns="0" rIns="0" bIns="0" rtlCol="0"/>
          <a:lstStyle/>
          <a:p>
            <a:endParaRPr/>
          </a:p>
        </p:txBody>
      </p:sp>
      <p:sp>
        <p:nvSpPr>
          <p:cNvPr id="190" name="object 90"/>
          <p:cNvSpPr/>
          <p:nvPr/>
        </p:nvSpPr>
        <p:spPr>
          <a:xfrm>
            <a:off x="7592290" y="5895110"/>
            <a:ext cx="228600" cy="228599"/>
          </a:xfrm>
          <a:prstGeom prst="rect">
            <a:avLst/>
          </a:prstGeom>
          <a:blipFill>
            <a:blip r:embed="rId12" cstate="print"/>
            <a:stretch>
              <a:fillRect/>
            </a:stretch>
          </a:blipFill>
        </p:spPr>
        <p:txBody>
          <a:bodyPr wrap="square" lIns="0" tIns="0" rIns="0" bIns="0" rtlCol="0"/>
          <a:lstStyle/>
          <a:p>
            <a:endParaRPr/>
          </a:p>
        </p:txBody>
      </p:sp>
      <p:sp>
        <p:nvSpPr>
          <p:cNvPr id="191" name="object 91"/>
          <p:cNvSpPr/>
          <p:nvPr/>
        </p:nvSpPr>
        <p:spPr>
          <a:xfrm>
            <a:off x="7592291" y="58951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92" name="object 92"/>
          <p:cNvSpPr/>
          <p:nvPr/>
        </p:nvSpPr>
        <p:spPr>
          <a:xfrm>
            <a:off x="6321830" y="4646815"/>
            <a:ext cx="328352" cy="332509"/>
          </a:xfrm>
          <a:prstGeom prst="rect">
            <a:avLst/>
          </a:prstGeom>
          <a:blipFill>
            <a:blip r:embed="rId10" cstate="print"/>
            <a:stretch>
              <a:fillRect/>
            </a:stretch>
          </a:blipFill>
        </p:spPr>
        <p:txBody>
          <a:bodyPr wrap="square" lIns="0" tIns="0" rIns="0" bIns="0" rtlCol="0"/>
          <a:lstStyle/>
          <a:p>
            <a:endParaRPr/>
          </a:p>
        </p:txBody>
      </p:sp>
      <p:sp>
        <p:nvSpPr>
          <p:cNvPr id="193" name="object 93"/>
          <p:cNvSpPr/>
          <p:nvPr/>
        </p:nvSpPr>
        <p:spPr>
          <a:xfrm>
            <a:off x="6579524" y="4767350"/>
            <a:ext cx="91440" cy="91439"/>
          </a:xfrm>
          <a:prstGeom prst="rect">
            <a:avLst/>
          </a:prstGeom>
          <a:blipFill>
            <a:blip r:embed="rId3" cstate="print"/>
            <a:stretch>
              <a:fillRect/>
            </a:stretch>
          </a:blipFill>
        </p:spPr>
        <p:txBody>
          <a:bodyPr wrap="square" lIns="0" tIns="0" rIns="0" bIns="0" rtlCol="0"/>
          <a:lstStyle/>
          <a:p>
            <a:endParaRPr/>
          </a:p>
        </p:txBody>
      </p:sp>
      <p:sp>
        <p:nvSpPr>
          <p:cNvPr id="194" name="object 94"/>
          <p:cNvSpPr/>
          <p:nvPr/>
        </p:nvSpPr>
        <p:spPr>
          <a:xfrm>
            <a:off x="6373090" y="4675910"/>
            <a:ext cx="228600" cy="228600"/>
          </a:xfrm>
          <a:prstGeom prst="rect">
            <a:avLst/>
          </a:prstGeom>
          <a:blipFill>
            <a:blip r:embed="rId4" cstate="print"/>
            <a:stretch>
              <a:fillRect/>
            </a:stretch>
          </a:blipFill>
        </p:spPr>
        <p:txBody>
          <a:bodyPr wrap="square" lIns="0" tIns="0" rIns="0" bIns="0" rtlCol="0"/>
          <a:lstStyle/>
          <a:p>
            <a:endParaRPr/>
          </a:p>
        </p:txBody>
      </p:sp>
      <p:sp>
        <p:nvSpPr>
          <p:cNvPr id="195" name="object 95"/>
          <p:cNvSpPr/>
          <p:nvPr/>
        </p:nvSpPr>
        <p:spPr>
          <a:xfrm>
            <a:off x="6373091" y="46759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96" name="object 96"/>
          <p:cNvSpPr/>
          <p:nvPr/>
        </p:nvSpPr>
        <p:spPr>
          <a:xfrm>
            <a:off x="6932815" y="4646815"/>
            <a:ext cx="328352" cy="332509"/>
          </a:xfrm>
          <a:prstGeom prst="rect">
            <a:avLst/>
          </a:prstGeom>
          <a:blipFill>
            <a:blip r:embed="rId6" cstate="print"/>
            <a:stretch>
              <a:fillRect/>
            </a:stretch>
          </a:blipFill>
        </p:spPr>
        <p:txBody>
          <a:bodyPr wrap="square" lIns="0" tIns="0" rIns="0" bIns="0" rtlCol="0"/>
          <a:lstStyle/>
          <a:p>
            <a:endParaRPr/>
          </a:p>
        </p:txBody>
      </p:sp>
      <p:sp>
        <p:nvSpPr>
          <p:cNvPr id="197" name="object 97"/>
          <p:cNvSpPr/>
          <p:nvPr/>
        </p:nvSpPr>
        <p:spPr>
          <a:xfrm>
            <a:off x="7190509" y="4767350"/>
            <a:ext cx="91440" cy="91439"/>
          </a:xfrm>
          <a:prstGeom prst="rect">
            <a:avLst/>
          </a:prstGeom>
          <a:blipFill>
            <a:blip r:embed="rId3" cstate="print"/>
            <a:stretch>
              <a:fillRect/>
            </a:stretch>
          </a:blipFill>
        </p:spPr>
        <p:txBody>
          <a:bodyPr wrap="square" lIns="0" tIns="0" rIns="0" bIns="0" rtlCol="0"/>
          <a:lstStyle/>
          <a:p>
            <a:endParaRPr/>
          </a:p>
        </p:txBody>
      </p:sp>
      <p:sp>
        <p:nvSpPr>
          <p:cNvPr id="198" name="object 98"/>
          <p:cNvSpPr/>
          <p:nvPr/>
        </p:nvSpPr>
        <p:spPr>
          <a:xfrm>
            <a:off x="6982690" y="4675910"/>
            <a:ext cx="228600" cy="228600"/>
          </a:xfrm>
          <a:prstGeom prst="rect">
            <a:avLst/>
          </a:prstGeom>
          <a:blipFill>
            <a:blip r:embed="rId4" cstate="print"/>
            <a:stretch>
              <a:fillRect/>
            </a:stretch>
          </a:blipFill>
        </p:spPr>
        <p:txBody>
          <a:bodyPr wrap="square" lIns="0" tIns="0" rIns="0" bIns="0" rtlCol="0"/>
          <a:lstStyle/>
          <a:p>
            <a:endParaRPr/>
          </a:p>
        </p:txBody>
      </p:sp>
      <p:sp>
        <p:nvSpPr>
          <p:cNvPr id="199" name="object 99"/>
          <p:cNvSpPr/>
          <p:nvPr/>
        </p:nvSpPr>
        <p:spPr>
          <a:xfrm>
            <a:off x="6982691" y="46759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912743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Linked Representations</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13</a:t>
            </a:fld>
            <a:endParaRPr lang="en-US" altLang="en-US"/>
          </a:p>
        </p:txBody>
      </p:sp>
      <p:sp>
        <p:nvSpPr>
          <p:cNvPr id="6" name="object 3"/>
          <p:cNvSpPr/>
          <p:nvPr/>
        </p:nvSpPr>
        <p:spPr>
          <a:xfrm>
            <a:off x="1711325" y="2666999"/>
            <a:ext cx="5181600" cy="0"/>
          </a:xfrm>
          <a:custGeom>
            <a:avLst/>
            <a:gdLst/>
            <a:ahLst/>
            <a:cxnLst/>
            <a:rect l="l" t="t" r="r" b="b"/>
            <a:pathLst>
              <a:path w="5181600">
                <a:moveTo>
                  <a:pt x="0" y="0"/>
                </a:moveTo>
                <a:lnTo>
                  <a:pt x="5181600" y="0"/>
                </a:lnTo>
              </a:path>
            </a:pathLst>
          </a:custGeom>
          <a:ln w="19049">
            <a:solidFill>
              <a:srgbClr val="000000"/>
            </a:solidFill>
          </a:ln>
        </p:spPr>
        <p:txBody>
          <a:bodyPr wrap="square" lIns="0" tIns="0" rIns="0" bIns="0" rtlCol="0"/>
          <a:lstStyle/>
          <a:p>
            <a:endParaRPr sz="2800"/>
          </a:p>
        </p:txBody>
      </p:sp>
      <p:sp>
        <p:nvSpPr>
          <p:cNvPr id="7" name="object 4"/>
          <p:cNvSpPr txBox="1"/>
          <p:nvPr/>
        </p:nvSpPr>
        <p:spPr>
          <a:xfrm>
            <a:off x="6416632" y="3352346"/>
            <a:ext cx="1965368" cy="1318438"/>
          </a:xfrm>
          <a:prstGeom prst="rect">
            <a:avLst/>
          </a:prstGeom>
        </p:spPr>
        <p:txBody>
          <a:bodyPr vert="horz" wrap="square" lIns="0" tIns="0" rIns="0" bIns="0" rtlCol="0">
            <a:spAutoFit/>
          </a:bodyPr>
          <a:lstStyle/>
          <a:p>
            <a:pPr marL="12700" marR="5080" indent="-12700">
              <a:lnSpc>
                <a:spcPct val="101899"/>
              </a:lnSpc>
            </a:pPr>
            <a:r>
              <a:rPr sz="2800" spc="-280" dirty="0">
                <a:latin typeface="Lucida Sans"/>
                <a:cs typeface="Lucida Sans"/>
              </a:rPr>
              <a:t>u</a:t>
            </a:r>
            <a:r>
              <a:rPr sz="2800" spc="-240" dirty="0">
                <a:latin typeface="Lucida Sans"/>
                <a:cs typeface="Lucida Sans"/>
              </a:rPr>
              <a:t>s</a:t>
            </a:r>
            <a:r>
              <a:rPr sz="2800" spc="-185" dirty="0">
                <a:latin typeface="Lucida Sans"/>
                <a:cs typeface="Lucida Sans"/>
              </a:rPr>
              <a:t>er</a:t>
            </a:r>
            <a:r>
              <a:rPr sz="2800" spc="-120" dirty="0">
                <a:latin typeface="Lucida Sans"/>
                <a:cs typeface="Lucida Sans"/>
              </a:rPr>
              <a:t> </a:t>
            </a:r>
            <a:r>
              <a:rPr sz="2800" spc="-114" dirty="0" smtClean="0">
                <a:latin typeface="Lucida Sans"/>
                <a:cs typeface="Lucida Sans"/>
              </a:rPr>
              <a:t>i</a:t>
            </a:r>
            <a:r>
              <a:rPr sz="2800" spc="-265" dirty="0" smtClean="0">
                <a:latin typeface="Lucida Sans"/>
                <a:cs typeface="Lucida Sans"/>
              </a:rPr>
              <a:t>n</a:t>
            </a:r>
            <a:r>
              <a:rPr sz="2800" spc="-175" dirty="0" smtClean="0">
                <a:latin typeface="Lucida Sans"/>
                <a:cs typeface="Lucida Sans"/>
              </a:rPr>
              <a:t>t</a:t>
            </a:r>
            <a:r>
              <a:rPr sz="2800" spc="-215" dirty="0" smtClean="0">
                <a:latin typeface="Lucida Sans"/>
                <a:cs typeface="Lucida Sans"/>
              </a:rPr>
              <a:t>e</a:t>
            </a:r>
            <a:r>
              <a:rPr sz="2800" spc="-130" dirty="0" smtClean="0">
                <a:latin typeface="Lucida Sans"/>
                <a:cs typeface="Lucida Sans"/>
              </a:rPr>
              <a:t>r</a:t>
            </a:r>
            <a:r>
              <a:rPr sz="2800" spc="-185" dirty="0" smtClean="0">
                <a:latin typeface="Lucida Sans"/>
                <a:cs typeface="Lucida Sans"/>
              </a:rPr>
              <a:t>fa</a:t>
            </a:r>
            <a:r>
              <a:rPr sz="2800" spc="-225" dirty="0" smtClean="0">
                <a:latin typeface="Lucida Sans"/>
                <a:cs typeface="Lucida Sans"/>
              </a:rPr>
              <a:t>c</a:t>
            </a:r>
            <a:r>
              <a:rPr sz="2800" spc="-175" dirty="0" smtClean="0">
                <a:latin typeface="Lucida Sans"/>
                <a:cs typeface="Lucida Sans"/>
              </a:rPr>
              <a:t>e</a:t>
            </a:r>
            <a:r>
              <a:rPr lang="en-US" sz="2800" spc="-175" dirty="0" smtClean="0">
                <a:latin typeface="Lucida Sans"/>
                <a:cs typeface="Lucida Sans"/>
              </a:rPr>
              <a:t> presentation</a:t>
            </a:r>
            <a:endParaRPr sz="2800" dirty="0">
              <a:latin typeface="Lucida Sans"/>
              <a:cs typeface="Lucida Sans"/>
            </a:endParaRPr>
          </a:p>
        </p:txBody>
      </p:sp>
      <p:sp>
        <p:nvSpPr>
          <p:cNvPr id="8" name="object 5"/>
          <p:cNvSpPr/>
          <p:nvPr/>
        </p:nvSpPr>
        <p:spPr>
          <a:xfrm>
            <a:off x="6310096" y="2260368"/>
            <a:ext cx="1014152" cy="939338"/>
          </a:xfrm>
          <a:prstGeom prst="rect">
            <a:avLst/>
          </a:prstGeom>
          <a:blipFill>
            <a:blip r:embed="rId2" cstate="print"/>
            <a:stretch>
              <a:fillRect/>
            </a:stretch>
          </a:blipFill>
        </p:spPr>
        <p:txBody>
          <a:bodyPr wrap="square" lIns="0" tIns="0" rIns="0" bIns="0" rtlCol="0"/>
          <a:lstStyle/>
          <a:p>
            <a:endParaRPr sz="2800"/>
          </a:p>
        </p:txBody>
      </p:sp>
      <p:sp>
        <p:nvSpPr>
          <p:cNvPr id="9" name="object 6"/>
          <p:cNvSpPr/>
          <p:nvPr/>
        </p:nvSpPr>
        <p:spPr>
          <a:xfrm>
            <a:off x="6359525" y="2286000"/>
            <a:ext cx="914400" cy="838200"/>
          </a:xfrm>
          <a:prstGeom prst="rect">
            <a:avLst/>
          </a:prstGeom>
          <a:blipFill>
            <a:blip r:embed="rId3" cstate="print"/>
            <a:stretch>
              <a:fillRect/>
            </a:stretch>
          </a:blipFill>
        </p:spPr>
        <p:txBody>
          <a:bodyPr wrap="square" lIns="0" tIns="0" rIns="0" bIns="0" rtlCol="0"/>
          <a:lstStyle/>
          <a:p>
            <a:endParaRPr sz="2800"/>
          </a:p>
        </p:txBody>
      </p:sp>
      <p:sp>
        <p:nvSpPr>
          <p:cNvPr id="10" name="object 7"/>
          <p:cNvSpPr/>
          <p:nvPr/>
        </p:nvSpPr>
        <p:spPr>
          <a:xfrm>
            <a:off x="6359526" y="2285999"/>
            <a:ext cx="914400" cy="838200"/>
          </a:xfrm>
          <a:custGeom>
            <a:avLst/>
            <a:gdLst/>
            <a:ahLst/>
            <a:cxnLst/>
            <a:rect l="l" t="t" r="r" b="b"/>
            <a:pathLst>
              <a:path w="914400" h="838200">
                <a:moveTo>
                  <a:pt x="0" y="0"/>
                </a:moveTo>
                <a:lnTo>
                  <a:pt x="914400" y="0"/>
                </a:lnTo>
                <a:lnTo>
                  <a:pt x="914400" y="838200"/>
                </a:lnTo>
                <a:lnTo>
                  <a:pt x="0" y="838200"/>
                </a:lnTo>
                <a:lnTo>
                  <a:pt x="0" y="0"/>
                </a:lnTo>
                <a:close/>
              </a:path>
            </a:pathLst>
          </a:custGeom>
          <a:ln w="9524">
            <a:solidFill>
              <a:srgbClr val="000000"/>
            </a:solidFill>
          </a:ln>
        </p:spPr>
        <p:txBody>
          <a:bodyPr wrap="square" lIns="0" tIns="0" rIns="0" bIns="0" rtlCol="0"/>
          <a:lstStyle/>
          <a:p>
            <a:endParaRPr sz="2800"/>
          </a:p>
        </p:txBody>
      </p:sp>
      <p:sp>
        <p:nvSpPr>
          <p:cNvPr id="11" name="object 8"/>
          <p:cNvSpPr txBox="1"/>
          <p:nvPr/>
        </p:nvSpPr>
        <p:spPr>
          <a:xfrm>
            <a:off x="3884355" y="3352346"/>
            <a:ext cx="1830645" cy="878959"/>
          </a:xfrm>
          <a:prstGeom prst="rect">
            <a:avLst/>
          </a:prstGeom>
        </p:spPr>
        <p:txBody>
          <a:bodyPr vert="horz" wrap="square" lIns="0" tIns="0" rIns="0" bIns="0" rtlCol="0">
            <a:spAutoFit/>
          </a:bodyPr>
          <a:lstStyle/>
          <a:p>
            <a:pPr marL="12700" marR="5080" indent="12700">
              <a:lnSpc>
                <a:spcPct val="101899"/>
              </a:lnSpc>
            </a:pPr>
            <a:r>
              <a:rPr sz="2800" spc="-114" dirty="0">
                <a:latin typeface="Lucida Sans"/>
                <a:cs typeface="Lucida Sans"/>
              </a:rPr>
              <a:t>i</a:t>
            </a:r>
            <a:r>
              <a:rPr sz="2800" spc="-260" dirty="0">
                <a:latin typeface="Lucida Sans"/>
                <a:cs typeface="Lucida Sans"/>
              </a:rPr>
              <a:t>n</a:t>
            </a:r>
            <a:r>
              <a:rPr sz="2800" spc="-245" dirty="0">
                <a:latin typeface="Lucida Sans"/>
                <a:cs typeface="Lucida Sans"/>
              </a:rPr>
              <a:t>f</a:t>
            </a:r>
            <a:r>
              <a:rPr sz="2800" spc="-200" dirty="0">
                <a:latin typeface="Lucida Sans"/>
                <a:cs typeface="Lucida Sans"/>
              </a:rPr>
              <a:t>ormation</a:t>
            </a:r>
            <a:r>
              <a:rPr sz="2800" spc="-114" dirty="0">
                <a:latin typeface="Lucida Sans"/>
                <a:cs typeface="Lucida Sans"/>
              </a:rPr>
              <a:t> </a:t>
            </a:r>
            <a:r>
              <a:rPr sz="2800" spc="-190" dirty="0">
                <a:latin typeface="Lucida Sans"/>
                <a:cs typeface="Lucida Sans"/>
              </a:rPr>
              <a:t>a</a:t>
            </a:r>
            <a:r>
              <a:rPr sz="2800" spc="-175" dirty="0">
                <a:latin typeface="Lucida Sans"/>
                <a:cs typeface="Lucida Sans"/>
              </a:rPr>
              <a:t>r</a:t>
            </a:r>
            <a:r>
              <a:rPr sz="2800" spc="-204" dirty="0">
                <a:latin typeface="Lucida Sans"/>
                <a:cs typeface="Lucida Sans"/>
              </a:rPr>
              <a:t>chi</a:t>
            </a:r>
            <a:r>
              <a:rPr sz="2800" spc="-190" dirty="0">
                <a:latin typeface="Lucida Sans"/>
                <a:cs typeface="Lucida Sans"/>
              </a:rPr>
              <a:t>t</a:t>
            </a:r>
            <a:r>
              <a:rPr sz="2800" spc="-204" dirty="0">
                <a:latin typeface="Lucida Sans"/>
                <a:cs typeface="Lucida Sans"/>
              </a:rPr>
              <a:t>ectu</a:t>
            </a:r>
            <a:r>
              <a:rPr sz="2800" spc="-200" dirty="0">
                <a:latin typeface="Lucida Sans"/>
                <a:cs typeface="Lucida Sans"/>
              </a:rPr>
              <a:t>r</a:t>
            </a:r>
            <a:r>
              <a:rPr sz="2800" spc="-175" dirty="0">
                <a:latin typeface="Lucida Sans"/>
                <a:cs typeface="Lucida Sans"/>
              </a:rPr>
              <a:t>e</a:t>
            </a:r>
            <a:endParaRPr sz="2800" dirty="0">
              <a:latin typeface="Lucida Sans"/>
              <a:cs typeface="Lucida Sans"/>
            </a:endParaRPr>
          </a:p>
        </p:txBody>
      </p:sp>
      <p:sp>
        <p:nvSpPr>
          <p:cNvPr id="12" name="object 9"/>
          <p:cNvSpPr/>
          <p:nvPr/>
        </p:nvSpPr>
        <p:spPr>
          <a:xfrm>
            <a:off x="3911876" y="2260368"/>
            <a:ext cx="1014152" cy="939338"/>
          </a:xfrm>
          <a:prstGeom prst="rect">
            <a:avLst/>
          </a:prstGeom>
          <a:blipFill>
            <a:blip r:embed="rId4" cstate="print"/>
            <a:stretch>
              <a:fillRect/>
            </a:stretch>
          </a:blipFill>
        </p:spPr>
        <p:txBody>
          <a:bodyPr wrap="square" lIns="0" tIns="0" rIns="0" bIns="0" rtlCol="0"/>
          <a:lstStyle/>
          <a:p>
            <a:endParaRPr sz="2800"/>
          </a:p>
        </p:txBody>
      </p:sp>
      <p:sp>
        <p:nvSpPr>
          <p:cNvPr id="13" name="object 10"/>
          <p:cNvSpPr/>
          <p:nvPr/>
        </p:nvSpPr>
        <p:spPr>
          <a:xfrm>
            <a:off x="3962400" y="2286000"/>
            <a:ext cx="914399" cy="838200"/>
          </a:xfrm>
          <a:prstGeom prst="rect">
            <a:avLst/>
          </a:prstGeom>
          <a:blipFill>
            <a:blip r:embed="rId3" cstate="print"/>
            <a:stretch>
              <a:fillRect/>
            </a:stretch>
          </a:blipFill>
        </p:spPr>
        <p:txBody>
          <a:bodyPr wrap="square" lIns="0" tIns="0" rIns="0" bIns="0" rtlCol="0"/>
          <a:lstStyle/>
          <a:p>
            <a:endParaRPr sz="2800"/>
          </a:p>
        </p:txBody>
      </p:sp>
      <p:sp>
        <p:nvSpPr>
          <p:cNvPr id="14" name="object 11"/>
          <p:cNvSpPr/>
          <p:nvPr/>
        </p:nvSpPr>
        <p:spPr>
          <a:xfrm>
            <a:off x="3962400" y="2285999"/>
            <a:ext cx="914400" cy="838200"/>
          </a:xfrm>
          <a:custGeom>
            <a:avLst/>
            <a:gdLst/>
            <a:ahLst/>
            <a:cxnLst/>
            <a:rect l="l" t="t" r="r" b="b"/>
            <a:pathLst>
              <a:path w="914400" h="838200">
                <a:moveTo>
                  <a:pt x="0" y="0"/>
                </a:moveTo>
                <a:lnTo>
                  <a:pt x="914400" y="0"/>
                </a:lnTo>
                <a:lnTo>
                  <a:pt x="914400" y="838200"/>
                </a:lnTo>
                <a:lnTo>
                  <a:pt x="0" y="838200"/>
                </a:lnTo>
                <a:lnTo>
                  <a:pt x="0" y="0"/>
                </a:lnTo>
                <a:close/>
              </a:path>
            </a:pathLst>
          </a:custGeom>
          <a:ln w="9524">
            <a:solidFill>
              <a:srgbClr val="000000"/>
            </a:solidFill>
          </a:ln>
        </p:spPr>
        <p:txBody>
          <a:bodyPr wrap="square" lIns="0" tIns="0" rIns="0" bIns="0" rtlCol="0"/>
          <a:lstStyle/>
          <a:p>
            <a:endParaRPr sz="2800"/>
          </a:p>
        </p:txBody>
      </p:sp>
      <p:sp>
        <p:nvSpPr>
          <p:cNvPr id="15" name="object 12"/>
          <p:cNvSpPr txBox="1"/>
          <p:nvPr/>
        </p:nvSpPr>
        <p:spPr>
          <a:xfrm>
            <a:off x="1445954" y="3352346"/>
            <a:ext cx="1906845" cy="878959"/>
          </a:xfrm>
          <a:prstGeom prst="rect">
            <a:avLst/>
          </a:prstGeom>
        </p:spPr>
        <p:txBody>
          <a:bodyPr vert="horz" wrap="square" lIns="0" tIns="0" rIns="0" bIns="0" rtlCol="0">
            <a:spAutoFit/>
          </a:bodyPr>
          <a:lstStyle/>
          <a:p>
            <a:pPr marL="12700" marR="5080" indent="-12700">
              <a:lnSpc>
                <a:spcPct val="101899"/>
              </a:lnSpc>
            </a:pPr>
            <a:r>
              <a:rPr sz="2800" spc="-320" dirty="0">
                <a:latin typeface="Lucida Sans"/>
                <a:cs typeface="Lucida Sans"/>
              </a:rPr>
              <a:t>s</a:t>
            </a:r>
            <a:r>
              <a:rPr sz="2800" spc="-275" dirty="0">
                <a:latin typeface="Lucida Sans"/>
                <a:cs typeface="Lucida Sans"/>
              </a:rPr>
              <a:t>y</a:t>
            </a:r>
            <a:r>
              <a:rPr sz="2800" spc="-290" dirty="0">
                <a:latin typeface="Lucida Sans"/>
                <a:cs typeface="Lucida Sans"/>
              </a:rPr>
              <a:t>s</a:t>
            </a:r>
            <a:r>
              <a:rPr sz="2800" spc="-175" dirty="0">
                <a:latin typeface="Lucida Sans"/>
                <a:cs typeface="Lucida Sans"/>
              </a:rPr>
              <a:t>t</a:t>
            </a:r>
            <a:r>
              <a:rPr sz="2800" spc="-245" dirty="0">
                <a:latin typeface="Lucida Sans"/>
                <a:cs typeface="Lucida Sans"/>
              </a:rPr>
              <a:t>em</a:t>
            </a:r>
            <a:r>
              <a:rPr sz="2800" spc="-105" dirty="0">
                <a:latin typeface="Lucida Sans"/>
                <a:cs typeface="Lucida Sans"/>
              </a:rPr>
              <a:t> </a:t>
            </a:r>
            <a:r>
              <a:rPr sz="2800" spc="-190" dirty="0">
                <a:latin typeface="Lucida Sans"/>
                <a:cs typeface="Lucida Sans"/>
              </a:rPr>
              <a:t>a</a:t>
            </a:r>
            <a:r>
              <a:rPr sz="2800" spc="-175" dirty="0">
                <a:latin typeface="Lucida Sans"/>
                <a:cs typeface="Lucida Sans"/>
              </a:rPr>
              <a:t>r</a:t>
            </a:r>
            <a:r>
              <a:rPr sz="2800" spc="-204" dirty="0">
                <a:latin typeface="Lucida Sans"/>
                <a:cs typeface="Lucida Sans"/>
              </a:rPr>
              <a:t>chi</a:t>
            </a:r>
            <a:r>
              <a:rPr sz="2800" spc="-190" dirty="0">
                <a:latin typeface="Lucida Sans"/>
                <a:cs typeface="Lucida Sans"/>
              </a:rPr>
              <a:t>t</a:t>
            </a:r>
            <a:r>
              <a:rPr sz="2800" spc="-204" dirty="0">
                <a:latin typeface="Lucida Sans"/>
                <a:cs typeface="Lucida Sans"/>
              </a:rPr>
              <a:t>ectu</a:t>
            </a:r>
            <a:r>
              <a:rPr sz="2800" spc="-200" dirty="0">
                <a:latin typeface="Lucida Sans"/>
                <a:cs typeface="Lucida Sans"/>
              </a:rPr>
              <a:t>r</a:t>
            </a:r>
            <a:r>
              <a:rPr sz="2800" spc="-175" dirty="0">
                <a:latin typeface="Lucida Sans"/>
                <a:cs typeface="Lucida Sans"/>
              </a:rPr>
              <a:t>e</a:t>
            </a:r>
            <a:endParaRPr sz="2800" dirty="0">
              <a:latin typeface="Lucida Sans"/>
              <a:cs typeface="Lucida Sans"/>
            </a:endParaRPr>
          </a:p>
        </p:txBody>
      </p:sp>
      <p:sp>
        <p:nvSpPr>
          <p:cNvPr id="16" name="object 13"/>
          <p:cNvSpPr/>
          <p:nvPr/>
        </p:nvSpPr>
        <p:spPr>
          <a:xfrm>
            <a:off x="1472090" y="2260368"/>
            <a:ext cx="1018309" cy="939338"/>
          </a:xfrm>
          <a:prstGeom prst="rect">
            <a:avLst/>
          </a:prstGeom>
          <a:blipFill>
            <a:blip r:embed="rId5" cstate="print"/>
            <a:stretch>
              <a:fillRect/>
            </a:stretch>
          </a:blipFill>
        </p:spPr>
        <p:txBody>
          <a:bodyPr wrap="square" lIns="0" tIns="0" rIns="0" bIns="0" rtlCol="0"/>
          <a:lstStyle/>
          <a:p>
            <a:endParaRPr sz="2800"/>
          </a:p>
        </p:txBody>
      </p:sp>
      <p:sp>
        <p:nvSpPr>
          <p:cNvPr id="17" name="object 14"/>
          <p:cNvSpPr/>
          <p:nvPr/>
        </p:nvSpPr>
        <p:spPr>
          <a:xfrm>
            <a:off x="1524000" y="2286000"/>
            <a:ext cx="914400" cy="838200"/>
          </a:xfrm>
          <a:prstGeom prst="rect">
            <a:avLst/>
          </a:prstGeom>
          <a:blipFill>
            <a:blip r:embed="rId3" cstate="print"/>
            <a:stretch>
              <a:fillRect/>
            </a:stretch>
          </a:blipFill>
        </p:spPr>
        <p:txBody>
          <a:bodyPr wrap="square" lIns="0" tIns="0" rIns="0" bIns="0" rtlCol="0"/>
          <a:lstStyle/>
          <a:p>
            <a:endParaRPr sz="2800"/>
          </a:p>
        </p:txBody>
      </p:sp>
      <p:sp>
        <p:nvSpPr>
          <p:cNvPr id="18" name="object 15"/>
          <p:cNvSpPr/>
          <p:nvPr/>
        </p:nvSpPr>
        <p:spPr>
          <a:xfrm>
            <a:off x="1524000" y="2285999"/>
            <a:ext cx="914400" cy="838200"/>
          </a:xfrm>
          <a:custGeom>
            <a:avLst/>
            <a:gdLst/>
            <a:ahLst/>
            <a:cxnLst/>
            <a:rect l="l" t="t" r="r" b="b"/>
            <a:pathLst>
              <a:path w="914400" h="838200">
                <a:moveTo>
                  <a:pt x="0" y="0"/>
                </a:moveTo>
                <a:lnTo>
                  <a:pt x="914400" y="0"/>
                </a:lnTo>
                <a:lnTo>
                  <a:pt x="914400" y="838200"/>
                </a:lnTo>
                <a:lnTo>
                  <a:pt x="0" y="838200"/>
                </a:lnTo>
                <a:lnTo>
                  <a:pt x="0" y="0"/>
                </a:lnTo>
                <a:close/>
              </a:path>
            </a:pathLst>
          </a:custGeom>
          <a:ln w="9524">
            <a:solidFill>
              <a:srgbClr val="000000"/>
            </a:solidFill>
          </a:ln>
        </p:spPr>
        <p:txBody>
          <a:bodyPr wrap="square" lIns="0" tIns="0" rIns="0" bIns="0" rtlCol="0"/>
          <a:lstStyle/>
          <a:p>
            <a:endParaRPr sz="2800"/>
          </a:p>
        </p:txBody>
      </p:sp>
    </p:spTree>
    <p:extLst>
      <p:ext uri="{BB962C8B-B14F-4D97-AF65-F5344CB8AC3E}">
        <p14:creationId xmlns:p14="http://schemas.microsoft.com/office/powerpoint/2010/main" val="173172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a:t>
            </a:r>
            <a:endParaRPr lang="en-US" dirty="0"/>
          </a:p>
        </p:txBody>
      </p:sp>
      <p:sp>
        <p:nvSpPr>
          <p:cNvPr id="3" name="Content Placeholder 2"/>
          <p:cNvSpPr>
            <a:spLocks noGrp="1"/>
          </p:cNvSpPr>
          <p:nvPr>
            <p:ph idx="1"/>
          </p:nvPr>
        </p:nvSpPr>
        <p:spPr/>
        <p:txBody>
          <a:bodyPr/>
          <a:lstStyle/>
          <a:p>
            <a:r>
              <a:rPr lang="en-US" dirty="0" smtClean="0"/>
              <a:t>The way the application is </a:t>
            </a:r>
            <a:r>
              <a:rPr lang="en-US" i="1" dirty="0" smtClean="0">
                <a:solidFill>
                  <a:schemeClr val="accent2"/>
                </a:solidFill>
              </a:rPr>
              <a:t>implemented</a:t>
            </a:r>
          </a:p>
          <a:p>
            <a:r>
              <a:rPr lang="en-US" dirty="0"/>
              <a:t>May have unintended implications for </a:t>
            </a:r>
            <a:r>
              <a:rPr lang="en-US" dirty="0" smtClean="0"/>
              <a:t>UI</a:t>
            </a:r>
          </a:p>
          <a:p>
            <a:pPr lvl="1"/>
            <a:r>
              <a:rPr lang="en-US" dirty="0"/>
              <a:t>Database design, data structures, architecture</a:t>
            </a:r>
          </a:p>
          <a:p>
            <a:pPr lvl="1"/>
            <a:r>
              <a:rPr lang="en-US" dirty="0">
                <a:hlinkClick r:id="rId2"/>
              </a:rPr>
              <a:t>http://www.cs.cmu.edu/~bej/usa/</a:t>
            </a:r>
            <a:endParaRPr lang="en-US" dirty="0"/>
          </a:p>
          <a:p>
            <a:pPr lvl="1"/>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14</a:t>
            </a:fld>
            <a:endParaRPr lang="en-US" altLang="en-US"/>
          </a:p>
        </p:txBody>
      </p:sp>
    </p:spTree>
    <p:extLst>
      <p:ext uri="{BB962C8B-B14F-4D97-AF65-F5344CB8AC3E}">
        <p14:creationId xmlns:p14="http://schemas.microsoft.com/office/powerpoint/2010/main" val="2791808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Architecture</a:t>
            </a:r>
            <a:endParaRPr lang="en-US" dirty="0"/>
          </a:p>
        </p:txBody>
      </p:sp>
      <p:sp>
        <p:nvSpPr>
          <p:cNvPr id="3" name="Content Placeholder 2"/>
          <p:cNvSpPr>
            <a:spLocks noGrp="1"/>
          </p:cNvSpPr>
          <p:nvPr>
            <p:ph idx="1"/>
          </p:nvPr>
        </p:nvSpPr>
        <p:spPr/>
        <p:txBody>
          <a:bodyPr/>
          <a:lstStyle/>
          <a:p>
            <a:r>
              <a:rPr lang="en-US" dirty="0" smtClean="0"/>
              <a:t>“Structural </a:t>
            </a:r>
            <a:r>
              <a:rPr lang="en-US" dirty="0"/>
              <a:t>design of shared information </a:t>
            </a:r>
            <a:r>
              <a:rPr lang="en-US" dirty="0" smtClean="0"/>
              <a:t>environments” – Wikipedia</a:t>
            </a:r>
          </a:p>
          <a:p>
            <a:r>
              <a:rPr lang="en-US" dirty="0"/>
              <a:t>How each piece of information is presented</a:t>
            </a:r>
          </a:p>
          <a:p>
            <a:pPr lvl="1"/>
            <a:r>
              <a:rPr lang="en-US" dirty="0"/>
              <a:t>List, Tree, Diagram, paragraph of text…</a:t>
            </a:r>
          </a:p>
          <a:p>
            <a:r>
              <a:rPr lang="en-US" dirty="0" smtClean="0"/>
              <a:t>Sitemap of a website or app</a:t>
            </a:r>
          </a:p>
          <a:p>
            <a:pPr lvl="1"/>
            <a:r>
              <a:rPr lang="en-US" dirty="0" smtClean="0"/>
              <a:t>How pieces of information and action are distributed throughout the app</a:t>
            </a:r>
          </a:p>
          <a:p>
            <a:pPr lvl="1"/>
            <a:r>
              <a:rPr lang="en-US" dirty="0" smtClean="0"/>
              <a:t>Navigation</a:t>
            </a:r>
            <a:r>
              <a:rPr lang="en-US" dirty="0"/>
              <a:t> </a:t>
            </a:r>
            <a:r>
              <a:rPr lang="en-US" dirty="0" smtClean="0"/>
              <a:t>around the information</a:t>
            </a:r>
          </a:p>
          <a:p>
            <a:r>
              <a:rPr lang="en-US" dirty="0" smtClean="0"/>
              <a:t>Independent of the </a:t>
            </a:r>
            <a:r>
              <a:rPr lang="en-US" dirty="0" smtClean="0">
                <a:solidFill>
                  <a:schemeClr val="accent2"/>
                </a:solidFill>
              </a:rPr>
              <a:t>implementation</a:t>
            </a:r>
            <a:r>
              <a:rPr lang="en-US" dirty="0" smtClean="0"/>
              <a:t> or </a:t>
            </a:r>
            <a:r>
              <a:rPr lang="en-US" dirty="0" smtClean="0">
                <a:solidFill>
                  <a:schemeClr val="accent2"/>
                </a:solidFill>
              </a:rPr>
              <a:t>look</a:t>
            </a:r>
            <a:endParaRPr lang="en-US" dirty="0">
              <a:solidFill>
                <a:schemeClr val="accent2"/>
              </a:solidFill>
            </a:endParaRPr>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15</a:t>
            </a:fld>
            <a:endParaRPr lang="en-US" altLang="en-US"/>
          </a:p>
        </p:txBody>
      </p:sp>
    </p:spTree>
    <p:extLst>
      <p:ext uri="{BB962C8B-B14F-4D97-AF65-F5344CB8AC3E}">
        <p14:creationId xmlns:p14="http://schemas.microsoft.com/office/powerpoint/2010/main" val="1335954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Architecture</a:t>
            </a:r>
            <a:endParaRPr lang="en-US" dirty="0"/>
          </a:p>
        </p:txBody>
      </p:sp>
      <p:sp>
        <p:nvSpPr>
          <p:cNvPr id="3" name="Content Placeholder 2"/>
          <p:cNvSpPr>
            <a:spLocks noGrp="1"/>
          </p:cNvSpPr>
          <p:nvPr>
            <p:ph idx="1"/>
          </p:nvPr>
        </p:nvSpPr>
        <p:spPr/>
        <p:txBody>
          <a:bodyPr/>
          <a:lstStyle/>
          <a:p>
            <a:r>
              <a:rPr lang="en-US" dirty="0"/>
              <a:t>Richard Saul </a:t>
            </a:r>
            <a:r>
              <a:rPr lang="en-US" dirty="0" err="1"/>
              <a:t>Wurman’s</a:t>
            </a:r>
            <a:r>
              <a:rPr lang="en-US" dirty="0"/>
              <a:t> five </a:t>
            </a:r>
            <a:r>
              <a:rPr lang="en-US" dirty="0" smtClean="0"/>
              <a:t>ways of </a:t>
            </a:r>
            <a:r>
              <a:rPr lang="en-US" dirty="0"/>
              <a:t>organizing information:</a:t>
            </a:r>
          </a:p>
          <a:p>
            <a:pPr lvl="1"/>
            <a:r>
              <a:rPr lang="en-US" dirty="0" smtClean="0"/>
              <a:t>LOCATION</a:t>
            </a:r>
            <a:endParaRPr lang="en-US" dirty="0"/>
          </a:p>
          <a:p>
            <a:pPr lvl="1"/>
            <a:r>
              <a:rPr lang="en-US" dirty="0" smtClean="0"/>
              <a:t>ALPHABETICALLY</a:t>
            </a:r>
            <a:endParaRPr lang="en-US" dirty="0"/>
          </a:p>
          <a:p>
            <a:pPr lvl="1"/>
            <a:r>
              <a:rPr lang="en-US" dirty="0" smtClean="0"/>
              <a:t>TIME</a:t>
            </a:r>
            <a:endParaRPr lang="en-US" dirty="0"/>
          </a:p>
          <a:p>
            <a:pPr lvl="1"/>
            <a:r>
              <a:rPr lang="en-US" dirty="0" smtClean="0"/>
              <a:t>CATEGORY</a:t>
            </a:r>
            <a:endParaRPr lang="en-US" dirty="0"/>
          </a:p>
          <a:p>
            <a:pPr lvl="1"/>
            <a:r>
              <a:rPr lang="en-US" dirty="0" smtClean="0"/>
              <a:t>HIERARCHY</a:t>
            </a:r>
            <a:endParaRPr lang="en-US" dirty="0"/>
          </a:p>
          <a:p>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16</a:t>
            </a:fld>
            <a:endParaRPr lang="en-US" altLang="en-US"/>
          </a:p>
        </p:txBody>
      </p:sp>
      <p:pic>
        <p:nvPicPr>
          <p:cNvPr id="6" name="Content Placeholder 3" descr="RSW_portrait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258043" y="2743200"/>
            <a:ext cx="4893734" cy="2590800"/>
          </a:xfrm>
          <a:prstGeom prst="rect">
            <a:avLst/>
          </a:prstGeom>
        </p:spPr>
      </p:pic>
    </p:spTree>
    <p:extLst>
      <p:ext uri="{BB962C8B-B14F-4D97-AF65-F5344CB8AC3E}">
        <p14:creationId xmlns:p14="http://schemas.microsoft.com/office/powerpoint/2010/main" val="2226514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Presentation</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17</a:t>
            </a:fld>
            <a:endParaRPr lang="en-US" altLang="en-US"/>
          </a:p>
        </p:txBody>
      </p:sp>
      <p:sp>
        <p:nvSpPr>
          <p:cNvPr id="6" name="object 5"/>
          <p:cNvSpPr/>
          <p:nvPr/>
        </p:nvSpPr>
        <p:spPr>
          <a:xfrm>
            <a:off x="1371600" y="2209800"/>
            <a:ext cx="2793998" cy="3276600"/>
          </a:xfrm>
          <a:prstGeom prst="rect">
            <a:avLst/>
          </a:prstGeom>
          <a:blipFill>
            <a:blip r:embed="rId2" cstate="print"/>
            <a:stretch>
              <a:fillRect/>
            </a:stretch>
          </a:blipFill>
        </p:spPr>
        <p:txBody>
          <a:bodyPr wrap="square" lIns="0" tIns="0" rIns="0" bIns="0" rtlCol="0"/>
          <a:lstStyle/>
          <a:p>
            <a:endParaRPr/>
          </a:p>
        </p:txBody>
      </p:sp>
      <p:sp>
        <p:nvSpPr>
          <p:cNvPr id="7" name="object 6"/>
          <p:cNvSpPr/>
          <p:nvPr/>
        </p:nvSpPr>
        <p:spPr>
          <a:xfrm>
            <a:off x="5257800" y="2209800"/>
            <a:ext cx="2854323" cy="325596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61101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18</a:t>
            </a:fld>
            <a:endParaRPr lang="en-US" altLang="en-US"/>
          </a:p>
        </p:txBody>
      </p:sp>
      <p:sp>
        <p:nvSpPr>
          <p:cNvPr id="6" name="object 5"/>
          <p:cNvSpPr/>
          <p:nvPr/>
        </p:nvSpPr>
        <p:spPr>
          <a:xfrm>
            <a:off x="304800" y="609600"/>
            <a:ext cx="8526461" cy="55625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53085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19</a:t>
            </a:fld>
            <a:endParaRPr lang="en-US" altLang="en-US"/>
          </a:p>
        </p:txBody>
      </p:sp>
      <p:sp>
        <p:nvSpPr>
          <p:cNvPr id="6" name="object 4"/>
          <p:cNvSpPr/>
          <p:nvPr/>
        </p:nvSpPr>
        <p:spPr>
          <a:xfrm>
            <a:off x="393092" y="0"/>
            <a:ext cx="8436464" cy="6858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94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Homeworks</a:t>
            </a:r>
            <a:endParaRPr lang="en-US" dirty="0"/>
          </a:p>
        </p:txBody>
      </p:sp>
      <p:sp>
        <p:nvSpPr>
          <p:cNvPr id="3" name="Content Placeholder 2"/>
          <p:cNvSpPr>
            <a:spLocks noGrp="1"/>
          </p:cNvSpPr>
          <p:nvPr>
            <p:ph idx="1"/>
          </p:nvPr>
        </p:nvSpPr>
        <p:spPr/>
        <p:txBody>
          <a:bodyPr/>
          <a:lstStyle/>
          <a:p>
            <a:r>
              <a:rPr lang="en-US" dirty="0" smtClean="0"/>
              <a:t>Still missing 7 homework 1’s</a:t>
            </a:r>
          </a:p>
          <a:p>
            <a:pPr lvl="1"/>
            <a:r>
              <a:rPr lang="en-US" dirty="0" smtClean="0"/>
              <a:t>Final deadline is Wednesday</a:t>
            </a:r>
          </a:p>
          <a:p>
            <a:pPr lvl="1"/>
            <a:r>
              <a:rPr lang="en-US" dirty="0" smtClean="0"/>
              <a:t>Or should withdraw from the course!</a:t>
            </a:r>
          </a:p>
          <a:p>
            <a:r>
              <a:rPr lang="en-US" dirty="0" smtClean="0"/>
              <a:t>Can turn in </a:t>
            </a:r>
            <a:r>
              <a:rPr lang="en-US" dirty="0" err="1" smtClean="0"/>
              <a:t>homeworks</a:t>
            </a:r>
            <a:r>
              <a:rPr lang="en-US" dirty="0" smtClean="0"/>
              <a:t> 2 and 3 late, but </a:t>
            </a:r>
            <a:r>
              <a:rPr lang="en-US" i="1" dirty="0" smtClean="0"/>
              <a:t>not </a:t>
            </a:r>
            <a:r>
              <a:rPr lang="en-US" dirty="0" err="1" smtClean="0"/>
              <a:t>homeworks</a:t>
            </a:r>
            <a:r>
              <a:rPr lang="en-US" dirty="0" smtClean="0"/>
              <a:t> 4,5,6</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a:t>
            </a:fld>
            <a:endParaRPr lang="en-US" altLang="en-US"/>
          </a:p>
        </p:txBody>
      </p:sp>
    </p:spTree>
    <p:extLst>
      <p:ext uri="{BB962C8B-B14F-4D97-AF65-F5344CB8AC3E}">
        <p14:creationId xmlns:p14="http://schemas.microsoft.com/office/powerpoint/2010/main" val="3379660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20</a:t>
            </a:fld>
            <a:endParaRPr lang="en-US" altLang="en-US"/>
          </a:p>
        </p:txBody>
      </p:sp>
      <p:sp>
        <p:nvSpPr>
          <p:cNvPr id="6" name="object 4"/>
          <p:cNvSpPr/>
          <p:nvPr/>
        </p:nvSpPr>
        <p:spPr>
          <a:xfrm>
            <a:off x="762000" y="381000"/>
            <a:ext cx="7548830" cy="632459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1944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21</a:t>
            </a:fld>
            <a:endParaRPr lang="en-US" altLang="en-US"/>
          </a:p>
        </p:txBody>
      </p:sp>
      <p:sp>
        <p:nvSpPr>
          <p:cNvPr id="6" name="object 2"/>
          <p:cNvSpPr/>
          <p:nvPr/>
        </p:nvSpPr>
        <p:spPr>
          <a:xfrm>
            <a:off x="17723" y="304800"/>
            <a:ext cx="9143998" cy="68579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66355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in Communication Design</a:t>
            </a:r>
            <a:endParaRPr lang="en-US" dirty="0"/>
          </a:p>
        </p:txBody>
      </p:sp>
      <p:sp>
        <p:nvSpPr>
          <p:cNvPr id="3" name="Content Placeholder 2"/>
          <p:cNvSpPr>
            <a:spLocks noGrp="1"/>
          </p:cNvSpPr>
          <p:nvPr>
            <p:ph idx="1"/>
          </p:nvPr>
        </p:nvSpPr>
        <p:spPr/>
        <p:txBody>
          <a:bodyPr/>
          <a:lstStyle/>
          <a:p>
            <a:r>
              <a:rPr lang="en-US" dirty="0"/>
              <a:t>Typography</a:t>
            </a:r>
          </a:p>
          <a:p>
            <a:r>
              <a:rPr lang="en-US" dirty="0"/>
              <a:t>Color</a:t>
            </a:r>
          </a:p>
          <a:p>
            <a:r>
              <a:rPr lang="en-US" dirty="0"/>
              <a:t>Design </a:t>
            </a:r>
            <a:r>
              <a:rPr lang="en-US" dirty="0" smtClean="0"/>
              <a:t>Systems</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22</a:t>
            </a:fld>
            <a:endParaRPr lang="en-US" altLang="en-US"/>
          </a:p>
        </p:txBody>
      </p:sp>
    </p:spTree>
    <p:extLst>
      <p:ext uri="{BB962C8B-B14F-4D97-AF65-F5344CB8AC3E}">
        <p14:creationId xmlns:p14="http://schemas.microsoft.com/office/powerpoint/2010/main" val="431001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Typography</a:t>
            </a:r>
            <a:endParaRPr lang="en-US" dirty="0"/>
          </a:p>
        </p:txBody>
      </p:sp>
      <p:sp>
        <p:nvSpPr>
          <p:cNvPr id="3" name="Content Placeholder 2"/>
          <p:cNvSpPr>
            <a:spLocks noGrp="1"/>
          </p:cNvSpPr>
          <p:nvPr>
            <p:ph idx="1"/>
          </p:nvPr>
        </p:nvSpPr>
        <p:spPr>
          <a:xfrm>
            <a:off x="3505200" y="838201"/>
            <a:ext cx="5181600" cy="4724400"/>
          </a:xfrm>
        </p:spPr>
        <p:txBody>
          <a:bodyPr>
            <a:normAutofit fontScale="92500" lnSpcReduction="10000"/>
          </a:bodyPr>
          <a:lstStyle/>
          <a:p>
            <a:r>
              <a:rPr lang="en-US" dirty="0"/>
              <a:t>civilization relies on alphabet and numerals … in English, we mix Roman letters and Arabic numbers</a:t>
            </a:r>
          </a:p>
          <a:p>
            <a:r>
              <a:rPr lang="en-US" dirty="0"/>
              <a:t>typography taught as the visual art of communication</a:t>
            </a:r>
          </a:p>
          <a:p>
            <a:r>
              <a:rPr lang="en-US" dirty="0"/>
              <a:t>designer investigates by working with elements and spatial relationships</a:t>
            </a:r>
          </a:p>
          <a:p>
            <a:r>
              <a:rPr lang="en-US" dirty="0"/>
              <a:t>goal is to provide a voice (intention and tone of write</a:t>
            </a:r>
            <a:r>
              <a:rPr lang="en-US" dirty="0" smtClean="0"/>
              <a:t>)</a:t>
            </a:r>
            <a:endParaRPr lang="en-US" dirty="0"/>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23</a:t>
            </a:fld>
            <a:endParaRPr lang="en-US" altLang="en-US"/>
          </a:p>
        </p:txBody>
      </p:sp>
      <p:sp>
        <p:nvSpPr>
          <p:cNvPr id="6" name="object 5"/>
          <p:cNvSpPr/>
          <p:nvPr/>
        </p:nvSpPr>
        <p:spPr>
          <a:xfrm>
            <a:off x="228600" y="1828800"/>
            <a:ext cx="3200400" cy="4190998"/>
          </a:xfrm>
          <a:prstGeom prst="rect">
            <a:avLst/>
          </a:prstGeom>
          <a:blipFill>
            <a:blip r:embed="rId2" cstate="print"/>
            <a:stretch>
              <a:fillRect/>
            </a:stretch>
          </a:blipFill>
        </p:spPr>
        <p:txBody>
          <a:bodyPr wrap="square" lIns="0" tIns="0" rIns="0" bIns="0" rtlCol="0"/>
          <a:lstStyle/>
          <a:p>
            <a:endParaRPr/>
          </a:p>
        </p:txBody>
      </p:sp>
      <p:sp>
        <p:nvSpPr>
          <p:cNvPr id="8" name="object 4"/>
          <p:cNvSpPr txBox="1"/>
          <p:nvPr/>
        </p:nvSpPr>
        <p:spPr>
          <a:xfrm>
            <a:off x="3810000" y="5562600"/>
            <a:ext cx="5181600" cy="712118"/>
          </a:xfrm>
          <a:prstGeom prst="rect">
            <a:avLst/>
          </a:prstGeom>
        </p:spPr>
        <p:txBody>
          <a:bodyPr vert="horz" wrap="square" lIns="0" tIns="0" rIns="0" bIns="0" rtlCol="0">
            <a:spAutoFit/>
          </a:bodyPr>
          <a:lstStyle/>
          <a:p>
            <a:pPr marL="12700">
              <a:lnSpc>
                <a:spcPct val="100000"/>
              </a:lnSpc>
            </a:pPr>
            <a:r>
              <a:rPr sz="1800" spc="-180" dirty="0" smtClean="0">
                <a:latin typeface="Lucida Sans"/>
                <a:cs typeface="Lucida Sans"/>
              </a:rPr>
              <a:t>early</a:t>
            </a:r>
            <a:r>
              <a:rPr sz="1800" spc="-185" dirty="0" smtClean="0">
                <a:latin typeface="Lucida Sans"/>
                <a:cs typeface="Lucida Sans"/>
              </a:rPr>
              <a:t> </a:t>
            </a:r>
            <a:r>
              <a:rPr sz="1800" spc="-220" dirty="0" smtClean="0">
                <a:latin typeface="Lucida Sans"/>
                <a:cs typeface="Lucida Sans"/>
              </a:rPr>
              <a:t>systems:</a:t>
            </a:r>
          </a:p>
          <a:p>
            <a:pPr marL="12700" marR="5080">
              <a:lnSpc>
                <a:spcPct val="98200"/>
              </a:lnSpc>
              <a:spcBef>
                <a:spcPts val="75"/>
              </a:spcBef>
            </a:pPr>
            <a:r>
              <a:rPr sz="1400" spc="-190" dirty="0" err="1" smtClean="0">
                <a:latin typeface="Lucida Sans"/>
                <a:cs typeface="Lucida Sans"/>
              </a:rPr>
              <a:t>ALL•CAPs•WITH•BULLETS•BETWEEN•WORDS•AND•NO•PUNCTUATION</a:t>
            </a:r>
            <a:r>
              <a:rPr sz="1400" spc="-190" dirty="0" smtClean="0">
                <a:latin typeface="Lucida Sans"/>
                <a:cs typeface="Lucida Sans"/>
              </a:rPr>
              <a:t> </a:t>
            </a:r>
            <a:r>
              <a:rPr sz="1400" spc="-200" dirty="0" smtClean="0">
                <a:latin typeface="Lucida Sans"/>
                <a:cs typeface="Lucida Sans"/>
              </a:rPr>
              <a:t>SOMETIMES•EVEN•RUNNING•LEFT•TO•RIGHT•AND•THEN•BACK•TO</a:t>
            </a:r>
            <a:r>
              <a:rPr sz="1400" spc="-100" dirty="0" smtClean="0">
                <a:latin typeface="Lucida Sans"/>
                <a:cs typeface="Lucida Sans"/>
              </a:rPr>
              <a:t> </a:t>
            </a:r>
            <a:r>
              <a:rPr sz="1400" spc="-229" dirty="0" smtClean="0">
                <a:latin typeface="Lucida Sans"/>
                <a:cs typeface="Lucida Sans"/>
              </a:rPr>
              <a:t>LEFT</a:t>
            </a:r>
            <a:endParaRPr sz="1400" dirty="0">
              <a:latin typeface="Lucida Sans"/>
              <a:cs typeface="Lucida Sans"/>
            </a:endParaRPr>
          </a:p>
        </p:txBody>
      </p:sp>
      <p:sp>
        <p:nvSpPr>
          <p:cNvPr id="9" name="Footer Placeholder 8"/>
          <p:cNvSpPr>
            <a:spLocks noGrp="1"/>
          </p:cNvSpPr>
          <p:nvPr>
            <p:ph type="ftr" sz="quarter" idx="11"/>
          </p:nvPr>
        </p:nvSpPr>
        <p:spPr>
          <a:xfrm>
            <a:off x="2819400" y="6400800"/>
            <a:ext cx="3429000" cy="304800"/>
          </a:xfrm>
        </p:spPr>
        <p:txBody>
          <a:bodyPr/>
          <a:lstStyle/>
          <a:p>
            <a:r>
              <a:rPr lang="de-DE" altLang="en-US" smtClean="0"/>
              <a:t>© 2018 - Brad Myers, John Zimmerman, Karen Berntsen</a:t>
            </a:r>
            <a:endParaRPr lang="en-US" altLang="en-US" dirty="0"/>
          </a:p>
        </p:txBody>
      </p:sp>
    </p:spTree>
    <p:extLst>
      <p:ext uri="{BB962C8B-B14F-4D97-AF65-F5344CB8AC3E}">
        <p14:creationId xmlns:p14="http://schemas.microsoft.com/office/powerpoint/2010/main" val="945007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Typeface</a:t>
            </a:r>
            <a:endParaRPr lang="en-US" dirty="0"/>
          </a:p>
        </p:txBody>
      </p:sp>
      <p:sp>
        <p:nvSpPr>
          <p:cNvPr id="3" name="Content Placeholder 2"/>
          <p:cNvSpPr>
            <a:spLocks noGrp="1"/>
          </p:cNvSpPr>
          <p:nvPr>
            <p:ph idx="1"/>
          </p:nvPr>
        </p:nvSpPr>
        <p:spPr>
          <a:xfrm>
            <a:off x="457200" y="1719263"/>
            <a:ext cx="8229600" cy="3005137"/>
          </a:xfrm>
        </p:spPr>
        <p:txBody>
          <a:bodyPr>
            <a:normAutofit fontScale="92500" lnSpcReduction="10000"/>
          </a:bodyPr>
          <a:lstStyle/>
          <a:p>
            <a:r>
              <a:rPr lang="en-US" dirty="0"/>
              <a:t>a </a:t>
            </a:r>
            <a:r>
              <a:rPr lang="en-US" dirty="0">
                <a:solidFill>
                  <a:srgbClr val="C00000"/>
                </a:solidFill>
              </a:rPr>
              <a:t>typeface</a:t>
            </a:r>
            <a:r>
              <a:rPr lang="en-US" dirty="0"/>
              <a:t> is a set of type families of a unifying and distinctive design (for instance, Times Roman)</a:t>
            </a:r>
          </a:p>
          <a:p>
            <a:r>
              <a:rPr lang="en-US" dirty="0"/>
              <a:t>a </a:t>
            </a:r>
            <a:r>
              <a:rPr lang="en-US" dirty="0">
                <a:solidFill>
                  <a:srgbClr val="C00000"/>
                </a:solidFill>
              </a:rPr>
              <a:t>font</a:t>
            </a:r>
            <a:r>
              <a:rPr lang="en-US" dirty="0"/>
              <a:t> is one instance of that family (Times Roman light italic)</a:t>
            </a:r>
          </a:p>
          <a:p>
            <a:r>
              <a:rPr lang="en-US" dirty="0"/>
              <a:t>standard measuring unit is the </a:t>
            </a:r>
            <a:r>
              <a:rPr lang="en-US" dirty="0">
                <a:solidFill>
                  <a:srgbClr val="C00000"/>
                </a:solidFill>
              </a:rPr>
              <a:t>point</a:t>
            </a:r>
            <a:r>
              <a:rPr lang="en-US" dirty="0"/>
              <a:t>, measured from top of ascender to bottom </a:t>
            </a:r>
            <a:r>
              <a:rPr lang="en-US" dirty="0" smtClean="0"/>
              <a:t>of descender</a:t>
            </a:r>
          </a:p>
          <a:p>
            <a:pPr marL="0" indent="0">
              <a:buNone/>
            </a:pP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24</a:t>
            </a:fld>
            <a:endParaRPr lang="en-US" altLang="en-US"/>
          </a:p>
        </p:txBody>
      </p:sp>
      <p:sp>
        <p:nvSpPr>
          <p:cNvPr id="6" name="object 4"/>
          <p:cNvSpPr/>
          <p:nvPr/>
        </p:nvSpPr>
        <p:spPr>
          <a:xfrm>
            <a:off x="228600" y="4767944"/>
            <a:ext cx="8262650" cy="20573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20959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Type</a:t>
            </a:r>
            <a:endParaRPr lang="en-US" dirty="0"/>
          </a:p>
        </p:txBody>
      </p:sp>
      <p:sp>
        <p:nvSpPr>
          <p:cNvPr id="3" name="Content Placeholder 2"/>
          <p:cNvSpPr>
            <a:spLocks noGrp="1"/>
          </p:cNvSpPr>
          <p:nvPr>
            <p:ph idx="1"/>
          </p:nvPr>
        </p:nvSpPr>
        <p:spPr/>
        <p:txBody>
          <a:bodyPr/>
          <a:lstStyle/>
          <a:p>
            <a:r>
              <a:rPr lang="en-US" sz="3200" spc="-270" dirty="0">
                <a:latin typeface="Lucida Sans"/>
                <a:cs typeface="Lucida Sans"/>
              </a:rPr>
              <a:t>two</a:t>
            </a:r>
            <a:r>
              <a:rPr lang="en-US" sz="3200" spc="-245" dirty="0">
                <a:latin typeface="Lucida Sans"/>
                <a:cs typeface="Lucida Sans"/>
              </a:rPr>
              <a:t> </a:t>
            </a:r>
            <a:r>
              <a:rPr lang="en-US" sz="3200" spc="-330" dirty="0">
                <a:latin typeface="Lucida Sans"/>
                <a:cs typeface="Lucida Sans"/>
              </a:rPr>
              <a:t>kinds</a:t>
            </a:r>
            <a:r>
              <a:rPr lang="en-US" sz="3200" spc="-245" dirty="0">
                <a:latin typeface="Lucida Sans"/>
                <a:cs typeface="Lucida Sans"/>
              </a:rPr>
              <a:t> </a:t>
            </a:r>
            <a:r>
              <a:rPr lang="en-US" sz="3200" spc="-275" dirty="0">
                <a:latin typeface="Lucida Sans"/>
                <a:cs typeface="Lucida Sans"/>
              </a:rPr>
              <a:t>of</a:t>
            </a:r>
            <a:r>
              <a:rPr lang="en-US" sz="3200" spc="-245" dirty="0">
                <a:latin typeface="Lucida Sans"/>
                <a:cs typeface="Lucida Sans"/>
              </a:rPr>
              <a:t> </a:t>
            </a:r>
            <a:r>
              <a:rPr lang="en-US" sz="3200" spc="-254" dirty="0">
                <a:latin typeface="Lucida Sans"/>
                <a:cs typeface="Lucida Sans"/>
              </a:rPr>
              <a:t>type,</a:t>
            </a:r>
            <a:r>
              <a:rPr lang="en-US" sz="3200" spc="-245" dirty="0">
                <a:latin typeface="Lucida Sans"/>
                <a:cs typeface="Lucida Sans"/>
              </a:rPr>
              <a:t> </a:t>
            </a:r>
            <a:r>
              <a:rPr lang="en-US" sz="3200" spc="-270" dirty="0">
                <a:latin typeface="Lucida Sans"/>
                <a:cs typeface="Lucida Sans"/>
              </a:rPr>
              <a:t>serif</a:t>
            </a:r>
            <a:r>
              <a:rPr lang="en-US" sz="3200" spc="-245" dirty="0">
                <a:latin typeface="Lucida Sans"/>
                <a:cs typeface="Lucida Sans"/>
              </a:rPr>
              <a:t> </a:t>
            </a:r>
            <a:r>
              <a:rPr lang="en-US" sz="3200" spc="-275" dirty="0">
                <a:latin typeface="Lucida Sans"/>
                <a:cs typeface="Lucida Sans"/>
              </a:rPr>
              <a:t>and</a:t>
            </a:r>
            <a:r>
              <a:rPr lang="en-US" sz="3200" spc="-245" dirty="0">
                <a:latin typeface="Lucida Sans"/>
                <a:cs typeface="Lucida Sans"/>
              </a:rPr>
              <a:t> </a:t>
            </a:r>
            <a:r>
              <a:rPr lang="en-US" sz="3200" spc="-320" dirty="0">
                <a:latin typeface="Lucida Sans"/>
                <a:cs typeface="Lucida Sans"/>
              </a:rPr>
              <a:t>sans</a:t>
            </a:r>
            <a:r>
              <a:rPr lang="en-US" sz="3200" spc="-245" dirty="0">
                <a:latin typeface="Lucida Sans"/>
                <a:cs typeface="Lucida Sans"/>
              </a:rPr>
              <a:t> </a:t>
            </a:r>
            <a:r>
              <a:rPr lang="en-US" sz="3200" spc="-270" dirty="0" smtClean="0">
                <a:latin typeface="Lucida Sans"/>
                <a:cs typeface="Lucida Sans"/>
              </a:rPr>
              <a:t>serif</a:t>
            </a:r>
            <a:endParaRPr lang="en-US" sz="3200" dirty="0">
              <a:latin typeface="Lucida Sans"/>
              <a:cs typeface="Lucida Sans"/>
            </a:endParaRPr>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25</a:t>
            </a:fld>
            <a:endParaRPr lang="en-US" altLang="en-US"/>
          </a:p>
        </p:txBody>
      </p:sp>
      <p:sp>
        <p:nvSpPr>
          <p:cNvPr id="6" name="object 4"/>
          <p:cNvSpPr/>
          <p:nvPr/>
        </p:nvSpPr>
        <p:spPr>
          <a:xfrm>
            <a:off x="193005" y="2590800"/>
            <a:ext cx="8950995" cy="35051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91603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Type</a:t>
            </a:r>
            <a:endParaRPr lang="en-US" dirty="0"/>
          </a:p>
        </p:txBody>
      </p:sp>
      <p:sp>
        <p:nvSpPr>
          <p:cNvPr id="3" name="Content Placeholder 2"/>
          <p:cNvSpPr>
            <a:spLocks noGrp="1"/>
          </p:cNvSpPr>
          <p:nvPr>
            <p:ph idx="1"/>
          </p:nvPr>
        </p:nvSpPr>
        <p:spPr/>
        <p:txBody>
          <a:bodyPr/>
          <a:lstStyle/>
          <a:p>
            <a:r>
              <a:rPr lang="en-US" dirty="0"/>
              <a:t>the relationships between type and space around it makes paragraphs look diﬀerent:</a:t>
            </a:r>
          </a:p>
          <a:p>
            <a:pPr lvl="1"/>
            <a:r>
              <a:rPr lang="en-US" dirty="0"/>
              <a:t>size of x-height</a:t>
            </a:r>
          </a:p>
          <a:p>
            <a:pPr lvl="1"/>
            <a:r>
              <a:rPr lang="en-US" dirty="0"/>
              <a:t>type size</a:t>
            </a:r>
          </a:p>
          <a:p>
            <a:pPr lvl="1"/>
            <a:r>
              <a:rPr lang="en-US" dirty="0"/>
              <a:t>leading</a:t>
            </a:r>
          </a:p>
          <a:p>
            <a:pPr lvl="1"/>
            <a:r>
              <a:rPr lang="en-US" dirty="0"/>
              <a:t>line length</a:t>
            </a:r>
          </a:p>
          <a:p>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26</a:t>
            </a:fld>
            <a:endParaRPr lang="en-US" altLang="en-US"/>
          </a:p>
        </p:txBody>
      </p:sp>
      <p:sp>
        <p:nvSpPr>
          <p:cNvPr id="7" name="object 4"/>
          <p:cNvSpPr/>
          <p:nvPr/>
        </p:nvSpPr>
        <p:spPr>
          <a:xfrm>
            <a:off x="2895600" y="3412480"/>
            <a:ext cx="6248400" cy="244686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74236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a:t>
            </a:r>
            <a:r>
              <a:rPr lang="en-US" dirty="0" smtClean="0"/>
              <a:t>x-height</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27</a:t>
            </a:fld>
            <a:endParaRPr lang="en-US" altLang="en-US"/>
          </a:p>
        </p:txBody>
      </p:sp>
      <p:sp>
        <p:nvSpPr>
          <p:cNvPr id="6" name="object 3"/>
          <p:cNvSpPr txBox="1"/>
          <p:nvPr/>
        </p:nvSpPr>
        <p:spPr>
          <a:xfrm>
            <a:off x="2667000" y="2133600"/>
            <a:ext cx="6016625" cy="3818890"/>
          </a:xfrm>
          <a:prstGeom prst="rect">
            <a:avLst/>
          </a:prstGeom>
        </p:spPr>
        <p:txBody>
          <a:bodyPr vert="horz" wrap="square" lIns="0" tIns="0" rIns="0" bIns="0" rtlCol="0">
            <a:spAutoFit/>
          </a:bodyPr>
          <a:lstStyle/>
          <a:p>
            <a:pPr marL="12700" marR="5080">
              <a:lnSpc>
                <a:spcPct val="100400"/>
              </a:lnSpc>
            </a:pPr>
            <a:r>
              <a:rPr sz="1100" spc="30" dirty="0">
                <a:latin typeface="Arial Narrow"/>
                <a:cs typeface="Arial Narrow"/>
              </a:rPr>
              <a:t>Tiramisu</a:t>
            </a:r>
            <a:r>
              <a:rPr sz="1100" spc="-10" dirty="0">
                <a:latin typeface="Arial Narrow"/>
                <a:cs typeface="Arial Narrow"/>
              </a:rPr>
              <a:t> displays </a:t>
            </a:r>
            <a:r>
              <a:rPr sz="1100" spc="25" dirty="0">
                <a:latin typeface="Arial Narrow"/>
                <a:cs typeface="Arial Narrow"/>
              </a:rPr>
              <a:t>real-time</a:t>
            </a:r>
            <a:r>
              <a:rPr sz="1100" spc="-10" dirty="0">
                <a:latin typeface="Arial Narrow"/>
                <a:cs typeface="Arial Narrow"/>
              </a:rPr>
              <a:t> </a:t>
            </a:r>
            <a:r>
              <a:rPr sz="1100" spc="25" dirty="0">
                <a:latin typeface="Arial Narrow"/>
                <a:cs typeface="Arial Narrow"/>
              </a:rPr>
              <a:t>arrival</a:t>
            </a:r>
            <a:r>
              <a:rPr sz="1100" spc="-10" dirty="0">
                <a:latin typeface="Arial Narrow"/>
                <a:cs typeface="Arial Narrow"/>
              </a:rPr>
              <a:t> </a:t>
            </a:r>
            <a:r>
              <a:rPr sz="1100" spc="40" dirty="0">
                <a:latin typeface="Arial Narrow"/>
                <a:cs typeface="Arial Narrow"/>
              </a:rPr>
              <a:t>information</a:t>
            </a:r>
            <a:r>
              <a:rPr sz="1100" spc="-10" dirty="0">
                <a:latin typeface="Arial Narrow"/>
                <a:cs typeface="Arial Narrow"/>
              </a:rPr>
              <a:t> </a:t>
            </a:r>
            <a:r>
              <a:rPr sz="1100" spc="-15" dirty="0">
                <a:latin typeface="Arial Narrow"/>
                <a:cs typeface="Arial Narrow"/>
              </a:rPr>
              <a:t>when</a:t>
            </a:r>
            <a:r>
              <a:rPr sz="1100" spc="-10" dirty="0">
                <a:latin typeface="Arial Narrow"/>
                <a:cs typeface="Arial Narrow"/>
              </a:rPr>
              <a:t> </a:t>
            </a:r>
            <a:r>
              <a:rPr sz="1100" spc="-60" dirty="0">
                <a:latin typeface="Arial Narrow"/>
                <a:cs typeface="Arial Narrow"/>
              </a:rPr>
              <a:t>a</a:t>
            </a:r>
            <a:r>
              <a:rPr sz="1100" spc="-10" dirty="0">
                <a:latin typeface="Arial Narrow"/>
                <a:cs typeface="Arial Narrow"/>
              </a:rPr>
              <a:t> </a:t>
            </a:r>
            <a:r>
              <a:rPr sz="1100" spc="15" dirty="0">
                <a:latin typeface="Arial Narrow"/>
                <a:cs typeface="Arial Narrow"/>
              </a:rPr>
              <a:t>commuter</a:t>
            </a:r>
            <a:r>
              <a:rPr sz="1100" spc="-10" dirty="0">
                <a:latin typeface="Arial Narrow"/>
                <a:cs typeface="Arial Narrow"/>
              </a:rPr>
              <a:t> </a:t>
            </a:r>
            <a:r>
              <a:rPr sz="1100" dirty="0">
                <a:latin typeface="Arial Narrow"/>
                <a:cs typeface="Arial Narrow"/>
              </a:rPr>
              <a:t>is</a:t>
            </a:r>
            <a:r>
              <a:rPr sz="1100" spc="-10" dirty="0">
                <a:latin typeface="Arial Narrow"/>
                <a:cs typeface="Arial Narrow"/>
              </a:rPr>
              <a:t> </a:t>
            </a:r>
            <a:r>
              <a:rPr sz="1100" spc="10" dirty="0">
                <a:latin typeface="Arial Narrow"/>
                <a:cs typeface="Arial Narrow"/>
              </a:rPr>
              <a:t>actively</a:t>
            </a:r>
            <a:r>
              <a:rPr sz="1100" spc="-10" dirty="0">
                <a:latin typeface="Arial Narrow"/>
                <a:cs typeface="Arial Narrow"/>
              </a:rPr>
              <a:t> </a:t>
            </a:r>
            <a:r>
              <a:rPr sz="1100" dirty="0">
                <a:latin typeface="Arial Narrow"/>
                <a:cs typeface="Arial Narrow"/>
              </a:rPr>
              <a:t>sharing</a:t>
            </a:r>
            <a:r>
              <a:rPr sz="1100" spc="-10" dirty="0">
                <a:latin typeface="Arial Narrow"/>
                <a:cs typeface="Arial Narrow"/>
              </a:rPr>
              <a:t> </a:t>
            </a:r>
            <a:r>
              <a:rPr sz="1100" spc="30" dirty="0">
                <a:latin typeface="Arial Narrow"/>
                <a:cs typeface="Arial Narrow"/>
              </a:rPr>
              <a:t>GPS</a:t>
            </a:r>
            <a:r>
              <a:rPr sz="1100" spc="-10" dirty="0">
                <a:latin typeface="Arial Narrow"/>
                <a:cs typeface="Arial Narrow"/>
              </a:rPr>
              <a:t> </a:t>
            </a:r>
            <a:r>
              <a:rPr sz="1100" spc="5" dirty="0">
                <a:latin typeface="Arial Narrow"/>
                <a:cs typeface="Arial Narrow"/>
              </a:rPr>
              <a:t>(figure</a:t>
            </a:r>
            <a:r>
              <a:rPr sz="1100" spc="-10" dirty="0">
                <a:latin typeface="Arial Narrow"/>
                <a:cs typeface="Arial Narrow"/>
              </a:rPr>
              <a:t> </a:t>
            </a:r>
            <a:r>
              <a:rPr sz="1100" spc="40" dirty="0">
                <a:latin typeface="Arial Narrow"/>
                <a:cs typeface="Arial Narrow"/>
              </a:rPr>
              <a:t>2C).</a:t>
            </a:r>
            <a:r>
              <a:rPr sz="1100" spc="-10" dirty="0">
                <a:latin typeface="Arial Narrow"/>
                <a:cs typeface="Arial Narrow"/>
              </a:rPr>
              <a:t> </a:t>
            </a:r>
            <a:r>
              <a:rPr sz="1100" spc="15" dirty="0">
                <a:latin typeface="Arial Narrow"/>
                <a:cs typeface="Arial Narrow"/>
              </a:rPr>
              <a:t>When</a:t>
            </a:r>
            <a:r>
              <a:rPr sz="1100" spc="-10" dirty="0">
                <a:latin typeface="Arial Narrow"/>
                <a:cs typeface="Arial Narrow"/>
              </a:rPr>
              <a:t> </a:t>
            </a:r>
            <a:r>
              <a:rPr sz="1100" spc="20" dirty="0">
                <a:latin typeface="Arial Narrow"/>
                <a:cs typeface="Arial Narrow"/>
              </a:rPr>
              <a:t>this</a:t>
            </a:r>
            <a:r>
              <a:rPr sz="1100" spc="-10" dirty="0">
                <a:latin typeface="Arial Narrow"/>
                <a:cs typeface="Arial Narrow"/>
              </a:rPr>
              <a:t> </a:t>
            </a:r>
            <a:r>
              <a:rPr sz="1100" dirty="0">
                <a:latin typeface="Arial Narrow"/>
                <a:cs typeface="Arial Narrow"/>
              </a:rPr>
              <a:t>is </a:t>
            </a:r>
            <a:r>
              <a:rPr sz="1100" spc="40" dirty="0">
                <a:latin typeface="Arial Narrow"/>
                <a:cs typeface="Arial Narrow"/>
              </a:rPr>
              <a:t>not</a:t>
            </a:r>
            <a:r>
              <a:rPr sz="1100" spc="-10" dirty="0">
                <a:latin typeface="Arial Narrow"/>
                <a:cs typeface="Arial Narrow"/>
              </a:rPr>
              <a:t> </a:t>
            </a:r>
            <a:r>
              <a:rPr sz="1100" dirty="0">
                <a:latin typeface="Arial Narrow"/>
                <a:cs typeface="Arial Narrow"/>
              </a:rPr>
              <a:t>available,</a:t>
            </a:r>
            <a:r>
              <a:rPr sz="1100" spc="-10" dirty="0">
                <a:latin typeface="Arial Narrow"/>
                <a:cs typeface="Arial Narrow"/>
              </a:rPr>
              <a:t> </a:t>
            </a:r>
            <a:r>
              <a:rPr sz="1100" spc="5" dirty="0">
                <a:latin typeface="Arial Narrow"/>
                <a:cs typeface="Arial Narrow"/>
              </a:rPr>
              <a:t>the</a:t>
            </a:r>
            <a:r>
              <a:rPr sz="1100" spc="-10" dirty="0">
                <a:latin typeface="Arial Narrow"/>
                <a:cs typeface="Arial Narrow"/>
              </a:rPr>
              <a:t> </a:t>
            </a:r>
            <a:r>
              <a:rPr sz="1100" spc="-25" dirty="0">
                <a:latin typeface="Arial Narrow"/>
                <a:cs typeface="Arial Narrow"/>
              </a:rPr>
              <a:t>system</a:t>
            </a:r>
            <a:r>
              <a:rPr sz="1100" spc="-10" dirty="0">
                <a:latin typeface="Arial Narrow"/>
                <a:cs typeface="Arial Narrow"/>
              </a:rPr>
              <a:t> </a:t>
            </a:r>
            <a:r>
              <a:rPr sz="1100" spc="-40" dirty="0">
                <a:latin typeface="Arial Narrow"/>
                <a:cs typeface="Arial Narrow"/>
              </a:rPr>
              <a:t>shows</a:t>
            </a:r>
            <a:r>
              <a:rPr sz="1100" spc="-10" dirty="0">
                <a:latin typeface="Arial Narrow"/>
                <a:cs typeface="Arial Narrow"/>
              </a:rPr>
              <a:t> </a:t>
            </a:r>
            <a:r>
              <a:rPr sz="1100" spc="25" dirty="0">
                <a:latin typeface="Arial Narrow"/>
                <a:cs typeface="Arial Narrow"/>
              </a:rPr>
              <a:t>historic</a:t>
            </a:r>
            <a:r>
              <a:rPr sz="1100" spc="-10" dirty="0">
                <a:latin typeface="Arial Narrow"/>
                <a:cs typeface="Arial Narrow"/>
              </a:rPr>
              <a:t> </a:t>
            </a:r>
            <a:r>
              <a:rPr sz="1100" spc="25" dirty="0">
                <a:latin typeface="Arial Narrow"/>
                <a:cs typeface="Arial Narrow"/>
              </a:rPr>
              <a:t>arrival</a:t>
            </a:r>
            <a:r>
              <a:rPr sz="1100" spc="-10" dirty="0">
                <a:latin typeface="Arial Narrow"/>
                <a:cs typeface="Arial Narrow"/>
              </a:rPr>
              <a:t> </a:t>
            </a:r>
            <a:r>
              <a:rPr sz="1100" spc="35" dirty="0">
                <a:latin typeface="Arial Narrow"/>
                <a:cs typeface="Arial Narrow"/>
              </a:rPr>
              <a:t>information,</a:t>
            </a:r>
            <a:r>
              <a:rPr sz="1100" spc="-10" dirty="0">
                <a:latin typeface="Arial Narrow"/>
                <a:cs typeface="Arial Narrow"/>
              </a:rPr>
              <a:t> </a:t>
            </a:r>
            <a:r>
              <a:rPr sz="1100" spc="-15" dirty="0">
                <a:latin typeface="Arial Narrow"/>
                <a:cs typeface="Arial Narrow"/>
              </a:rPr>
              <a:t>assuming</a:t>
            </a:r>
            <a:r>
              <a:rPr sz="1100" spc="-10" dirty="0">
                <a:latin typeface="Arial Narrow"/>
                <a:cs typeface="Arial Narrow"/>
              </a:rPr>
              <a:t> </a:t>
            </a:r>
            <a:r>
              <a:rPr sz="1100" spc="5" dirty="0">
                <a:latin typeface="Arial Narrow"/>
                <a:cs typeface="Arial Narrow"/>
              </a:rPr>
              <a:t>the</a:t>
            </a:r>
            <a:r>
              <a:rPr sz="1100" spc="-10" dirty="0">
                <a:latin typeface="Arial Narrow"/>
                <a:cs typeface="Arial Narrow"/>
              </a:rPr>
              <a:t> </a:t>
            </a:r>
            <a:r>
              <a:rPr sz="1100" spc="-25" dirty="0">
                <a:latin typeface="Arial Narrow"/>
                <a:cs typeface="Arial Narrow"/>
              </a:rPr>
              <a:t>system</a:t>
            </a:r>
            <a:r>
              <a:rPr sz="1100" spc="-10" dirty="0">
                <a:latin typeface="Arial Narrow"/>
                <a:cs typeface="Arial Narrow"/>
              </a:rPr>
              <a:t> </a:t>
            </a:r>
            <a:r>
              <a:rPr sz="1100" spc="-40" dirty="0">
                <a:latin typeface="Arial Narrow"/>
                <a:cs typeface="Arial Narrow"/>
              </a:rPr>
              <a:t>has</a:t>
            </a:r>
            <a:r>
              <a:rPr sz="1100" spc="-10" dirty="0">
                <a:latin typeface="Arial Narrow"/>
                <a:cs typeface="Arial Narrow"/>
              </a:rPr>
              <a:t> </a:t>
            </a:r>
            <a:r>
              <a:rPr sz="1100" dirty="0">
                <a:latin typeface="Arial Narrow"/>
                <a:cs typeface="Arial Narrow"/>
              </a:rPr>
              <a:t>previous</a:t>
            </a:r>
            <a:r>
              <a:rPr sz="1100" spc="-10" dirty="0">
                <a:latin typeface="Arial Narrow"/>
                <a:cs typeface="Arial Narrow"/>
              </a:rPr>
              <a:t> </a:t>
            </a:r>
            <a:r>
              <a:rPr sz="1100" spc="-5" dirty="0">
                <a:latin typeface="Arial Narrow"/>
                <a:cs typeface="Arial Narrow"/>
              </a:rPr>
              <a:t>trace</a:t>
            </a:r>
            <a:r>
              <a:rPr sz="1100" spc="-10" dirty="0">
                <a:latin typeface="Arial Narrow"/>
                <a:cs typeface="Arial Narrow"/>
              </a:rPr>
              <a:t> data </a:t>
            </a:r>
            <a:r>
              <a:rPr sz="1100" spc="55" dirty="0">
                <a:latin typeface="Arial Narrow"/>
                <a:cs typeface="Arial Narrow"/>
              </a:rPr>
              <a:t>for</a:t>
            </a:r>
            <a:r>
              <a:rPr sz="1100" spc="-10" dirty="0">
                <a:latin typeface="Arial Narrow"/>
                <a:cs typeface="Arial Narrow"/>
              </a:rPr>
              <a:t> </a:t>
            </a:r>
            <a:r>
              <a:rPr sz="1100" spc="20" dirty="0">
                <a:latin typeface="Arial Narrow"/>
                <a:cs typeface="Arial Narrow"/>
              </a:rPr>
              <a:t>this</a:t>
            </a:r>
            <a:r>
              <a:rPr sz="1100" spc="-10" dirty="0">
                <a:latin typeface="Arial Narrow"/>
                <a:cs typeface="Arial Narrow"/>
              </a:rPr>
              <a:t> </a:t>
            </a:r>
            <a:r>
              <a:rPr sz="1100" spc="-35" dirty="0">
                <a:latin typeface="Arial Narrow"/>
                <a:cs typeface="Arial Narrow"/>
              </a:rPr>
              <a:t>bus</a:t>
            </a:r>
            <a:r>
              <a:rPr sz="1100" spc="-20" dirty="0">
                <a:latin typeface="Arial Narrow"/>
                <a:cs typeface="Arial Narrow"/>
              </a:rPr>
              <a:t> </a:t>
            </a:r>
            <a:r>
              <a:rPr sz="1100" spc="5" dirty="0">
                <a:latin typeface="Arial Narrow"/>
                <a:cs typeface="Arial Narrow"/>
              </a:rPr>
              <a:t>at</a:t>
            </a:r>
            <a:r>
              <a:rPr sz="1100" spc="-10" dirty="0">
                <a:latin typeface="Arial Narrow"/>
                <a:cs typeface="Arial Narrow"/>
              </a:rPr>
              <a:t> </a:t>
            </a:r>
            <a:r>
              <a:rPr sz="1100" spc="20" dirty="0">
                <a:latin typeface="Arial Narrow"/>
                <a:cs typeface="Arial Narrow"/>
              </a:rPr>
              <a:t>this</a:t>
            </a:r>
            <a:r>
              <a:rPr sz="1100" spc="-10" dirty="0">
                <a:latin typeface="Arial Narrow"/>
                <a:cs typeface="Arial Narrow"/>
              </a:rPr>
              <a:t> </a:t>
            </a:r>
            <a:r>
              <a:rPr sz="1100" spc="20" dirty="0">
                <a:latin typeface="Arial Narrow"/>
                <a:cs typeface="Arial Narrow"/>
              </a:rPr>
              <a:t>time.</a:t>
            </a:r>
            <a:r>
              <a:rPr sz="1100" spc="-10" dirty="0">
                <a:latin typeface="Arial Narrow"/>
                <a:cs typeface="Arial Narrow"/>
              </a:rPr>
              <a:t> </a:t>
            </a:r>
            <a:r>
              <a:rPr sz="1100" spc="15" dirty="0">
                <a:latin typeface="Arial Narrow"/>
                <a:cs typeface="Arial Narrow"/>
              </a:rPr>
              <a:t>When</a:t>
            </a:r>
            <a:r>
              <a:rPr sz="1100" spc="-10" dirty="0">
                <a:latin typeface="Arial Narrow"/>
                <a:cs typeface="Arial Narrow"/>
              </a:rPr>
              <a:t> </a:t>
            </a:r>
            <a:r>
              <a:rPr sz="1100" spc="15" dirty="0">
                <a:latin typeface="Arial Narrow"/>
                <a:cs typeface="Arial Narrow"/>
              </a:rPr>
              <a:t>neither</a:t>
            </a:r>
            <a:r>
              <a:rPr sz="1100" spc="-10" dirty="0">
                <a:latin typeface="Arial Narrow"/>
                <a:cs typeface="Arial Narrow"/>
              </a:rPr>
              <a:t> </a:t>
            </a:r>
            <a:r>
              <a:rPr sz="1100" spc="25" dirty="0">
                <a:latin typeface="Arial Narrow"/>
                <a:cs typeface="Arial Narrow"/>
              </a:rPr>
              <a:t>real-time</a:t>
            </a:r>
            <a:r>
              <a:rPr sz="1100" spc="-10" dirty="0">
                <a:latin typeface="Arial Narrow"/>
                <a:cs typeface="Arial Narrow"/>
              </a:rPr>
              <a:t> </a:t>
            </a:r>
            <a:r>
              <a:rPr sz="1100" spc="35" dirty="0">
                <a:latin typeface="Arial Narrow"/>
                <a:cs typeface="Arial Narrow"/>
              </a:rPr>
              <a:t>nor</a:t>
            </a:r>
            <a:r>
              <a:rPr sz="1100" spc="-10" dirty="0">
                <a:latin typeface="Arial Narrow"/>
                <a:cs typeface="Arial Narrow"/>
              </a:rPr>
              <a:t> </a:t>
            </a:r>
            <a:r>
              <a:rPr sz="1100" spc="25" dirty="0">
                <a:latin typeface="Arial Narrow"/>
                <a:cs typeface="Arial Narrow"/>
              </a:rPr>
              <a:t>historic</a:t>
            </a:r>
            <a:r>
              <a:rPr sz="1100" spc="-10" dirty="0">
                <a:latin typeface="Arial Narrow"/>
                <a:cs typeface="Arial Narrow"/>
              </a:rPr>
              <a:t> </a:t>
            </a:r>
            <a:r>
              <a:rPr sz="1100" spc="25" dirty="0">
                <a:latin typeface="Arial Narrow"/>
                <a:cs typeface="Arial Narrow"/>
              </a:rPr>
              <a:t>arrival</a:t>
            </a:r>
            <a:r>
              <a:rPr sz="1100" spc="-10" dirty="0">
                <a:latin typeface="Arial Narrow"/>
                <a:cs typeface="Arial Narrow"/>
              </a:rPr>
              <a:t> </a:t>
            </a:r>
            <a:r>
              <a:rPr sz="1100" spc="40" dirty="0">
                <a:latin typeface="Arial Narrow"/>
                <a:cs typeface="Arial Narrow"/>
              </a:rPr>
              <a:t>information</a:t>
            </a:r>
            <a:r>
              <a:rPr sz="1100" spc="-10" dirty="0">
                <a:latin typeface="Arial Narrow"/>
                <a:cs typeface="Arial Narrow"/>
              </a:rPr>
              <a:t> </a:t>
            </a:r>
            <a:r>
              <a:rPr sz="1100" spc="-25" dirty="0">
                <a:latin typeface="Arial Narrow"/>
                <a:cs typeface="Arial Narrow"/>
              </a:rPr>
              <a:t>are</a:t>
            </a:r>
            <a:r>
              <a:rPr sz="1100" spc="-10" dirty="0">
                <a:latin typeface="Arial Narrow"/>
                <a:cs typeface="Arial Narrow"/>
              </a:rPr>
              <a:t> </a:t>
            </a:r>
            <a:r>
              <a:rPr sz="1100" dirty="0">
                <a:latin typeface="Arial Narrow"/>
                <a:cs typeface="Arial Narrow"/>
              </a:rPr>
              <a:t>available,</a:t>
            </a:r>
            <a:r>
              <a:rPr sz="1100" spc="-10" dirty="0">
                <a:latin typeface="Arial Narrow"/>
                <a:cs typeface="Arial Narrow"/>
              </a:rPr>
              <a:t> </a:t>
            </a:r>
            <a:r>
              <a:rPr sz="1100" spc="5" dirty="0">
                <a:latin typeface="Arial Narrow"/>
                <a:cs typeface="Arial Narrow"/>
              </a:rPr>
              <a:t>the</a:t>
            </a:r>
            <a:r>
              <a:rPr sz="1100" spc="-10" dirty="0">
                <a:latin typeface="Arial Narrow"/>
                <a:cs typeface="Arial Narrow"/>
              </a:rPr>
              <a:t> </a:t>
            </a:r>
            <a:r>
              <a:rPr sz="1100" spc="15" dirty="0">
                <a:latin typeface="Arial Narrow"/>
                <a:cs typeface="Arial Narrow"/>
              </a:rPr>
              <a:t>interface</a:t>
            </a:r>
            <a:r>
              <a:rPr sz="1100" spc="-10" dirty="0">
                <a:latin typeface="Arial Narrow"/>
                <a:cs typeface="Arial Narrow"/>
              </a:rPr>
              <a:t> </a:t>
            </a:r>
            <a:r>
              <a:rPr sz="1100" spc="-40" dirty="0">
                <a:latin typeface="Arial Narrow"/>
                <a:cs typeface="Arial Narrow"/>
              </a:rPr>
              <a:t>shows</a:t>
            </a:r>
            <a:r>
              <a:rPr sz="1100" spc="-10" dirty="0">
                <a:latin typeface="Arial Narrow"/>
                <a:cs typeface="Arial Narrow"/>
              </a:rPr>
              <a:t> </a:t>
            </a:r>
            <a:r>
              <a:rPr sz="1100" spc="5" dirty="0">
                <a:latin typeface="Arial Narrow"/>
                <a:cs typeface="Arial Narrow"/>
              </a:rPr>
              <a:t>the</a:t>
            </a:r>
            <a:r>
              <a:rPr sz="1100" spc="-10" dirty="0">
                <a:latin typeface="Arial Narrow"/>
                <a:cs typeface="Arial Narrow"/>
              </a:rPr>
              <a:t> </a:t>
            </a:r>
            <a:r>
              <a:rPr sz="1100" spc="-15" dirty="0">
                <a:latin typeface="Arial Narrow"/>
                <a:cs typeface="Arial Narrow"/>
              </a:rPr>
              <a:t>scheduled</a:t>
            </a:r>
            <a:r>
              <a:rPr sz="1100" spc="-10" dirty="0">
                <a:latin typeface="Arial Narrow"/>
                <a:cs typeface="Arial Narrow"/>
              </a:rPr>
              <a:t> </a:t>
            </a:r>
            <a:r>
              <a:rPr sz="1100" spc="25" dirty="0">
                <a:latin typeface="Arial Narrow"/>
                <a:cs typeface="Arial Narrow"/>
              </a:rPr>
              <a:t>arrival</a:t>
            </a:r>
            <a:r>
              <a:rPr sz="1100" spc="-10" dirty="0">
                <a:latin typeface="Arial Narrow"/>
                <a:cs typeface="Arial Narrow"/>
              </a:rPr>
              <a:t> </a:t>
            </a:r>
            <a:r>
              <a:rPr sz="1100" spc="20" dirty="0">
                <a:latin typeface="Arial Narrow"/>
                <a:cs typeface="Arial Narrow"/>
              </a:rPr>
              <a:t>time.</a:t>
            </a:r>
            <a:r>
              <a:rPr sz="1100" spc="-10" dirty="0">
                <a:latin typeface="Arial Narrow"/>
                <a:cs typeface="Arial Narrow"/>
              </a:rPr>
              <a:t> </a:t>
            </a:r>
            <a:r>
              <a:rPr sz="1100" spc="75" dirty="0">
                <a:latin typeface="Arial Narrow"/>
                <a:cs typeface="Arial Narrow"/>
              </a:rPr>
              <a:t>In</a:t>
            </a:r>
            <a:r>
              <a:rPr sz="1100" spc="-10" dirty="0">
                <a:latin typeface="Arial Narrow"/>
                <a:cs typeface="Arial Narrow"/>
              </a:rPr>
              <a:t> </a:t>
            </a:r>
            <a:r>
              <a:rPr sz="1100" spc="25" dirty="0">
                <a:latin typeface="Arial Narrow"/>
                <a:cs typeface="Arial Narrow"/>
              </a:rPr>
              <a:t>addition,</a:t>
            </a:r>
            <a:r>
              <a:rPr sz="1100" spc="-10" dirty="0">
                <a:latin typeface="Arial Narrow"/>
                <a:cs typeface="Arial Narrow"/>
              </a:rPr>
              <a:t> </a:t>
            </a:r>
            <a:r>
              <a:rPr sz="1100" spc="5" dirty="0">
                <a:latin typeface="Arial Narrow"/>
                <a:cs typeface="Arial Narrow"/>
              </a:rPr>
              <a:t>the</a:t>
            </a:r>
            <a:r>
              <a:rPr sz="1100" spc="-10" dirty="0">
                <a:latin typeface="Arial Narrow"/>
                <a:cs typeface="Arial Narrow"/>
              </a:rPr>
              <a:t> </a:t>
            </a:r>
            <a:r>
              <a:rPr sz="1100" spc="15" dirty="0">
                <a:latin typeface="Arial Narrow"/>
                <a:cs typeface="Arial Narrow"/>
              </a:rPr>
              <a:t>interface</a:t>
            </a:r>
            <a:r>
              <a:rPr sz="1100" spc="-10" dirty="0">
                <a:latin typeface="Arial Narrow"/>
                <a:cs typeface="Arial Narrow"/>
              </a:rPr>
              <a:t> </a:t>
            </a:r>
            <a:r>
              <a:rPr sz="1100" spc="-40" dirty="0">
                <a:latin typeface="Arial Narrow"/>
                <a:cs typeface="Arial Narrow"/>
              </a:rPr>
              <a:t>shows</a:t>
            </a:r>
            <a:r>
              <a:rPr sz="1100" spc="-10" dirty="0">
                <a:latin typeface="Arial Narrow"/>
                <a:cs typeface="Arial Narrow"/>
              </a:rPr>
              <a:t> </a:t>
            </a:r>
            <a:r>
              <a:rPr sz="1100" spc="-35" dirty="0">
                <a:latin typeface="Arial Narrow"/>
                <a:cs typeface="Arial Narrow"/>
              </a:rPr>
              <a:t>bus</a:t>
            </a:r>
            <a:r>
              <a:rPr sz="1100" spc="-10" dirty="0">
                <a:latin typeface="Arial Narrow"/>
                <a:cs typeface="Arial Narrow"/>
              </a:rPr>
              <a:t> </a:t>
            </a:r>
            <a:r>
              <a:rPr sz="1100" spc="5" dirty="0">
                <a:latin typeface="Arial Narrow"/>
                <a:cs typeface="Arial Narrow"/>
              </a:rPr>
              <a:t>fullness</a:t>
            </a:r>
            <a:r>
              <a:rPr sz="1100" spc="-10" dirty="0">
                <a:latin typeface="Arial Narrow"/>
                <a:cs typeface="Arial Narrow"/>
              </a:rPr>
              <a:t> </a:t>
            </a:r>
            <a:r>
              <a:rPr sz="1100" spc="35" dirty="0">
                <a:latin typeface="Arial Narrow"/>
                <a:cs typeface="Arial Narrow"/>
              </a:rPr>
              <a:t>information,</a:t>
            </a:r>
            <a:r>
              <a:rPr sz="1100" spc="-10" dirty="0">
                <a:latin typeface="Arial Narrow"/>
                <a:cs typeface="Arial Narrow"/>
              </a:rPr>
              <a:t> </a:t>
            </a:r>
            <a:r>
              <a:rPr sz="1100" dirty="0">
                <a:latin typeface="Arial Narrow"/>
                <a:cs typeface="Arial Narrow"/>
              </a:rPr>
              <a:t>something</a:t>
            </a:r>
            <a:r>
              <a:rPr sz="1100" spc="-10" dirty="0">
                <a:latin typeface="Arial Narrow"/>
                <a:cs typeface="Arial Narrow"/>
              </a:rPr>
              <a:t> </a:t>
            </a:r>
            <a:r>
              <a:rPr sz="1100" spc="25" dirty="0">
                <a:latin typeface="Arial Narrow"/>
                <a:cs typeface="Arial Narrow"/>
              </a:rPr>
              <a:t>currently</a:t>
            </a:r>
            <a:r>
              <a:rPr sz="1100" spc="-10" dirty="0">
                <a:latin typeface="Arial Narrow"/>
                <a:cs typeface="Arial Narrow"/>
              </a:rPr>
              <a:t> </a:t>
            </a:r>
            <a:r>
              <a:rPr sz="1100" spc="40" dirty="0">
                <a:latin typeface="Arial Narrow"/>
                <a:cs typeface="Arial Narrow"/>
              </a:rPr>
              <a:t>not</a:t>
            </a:r>
            <a:r>
              <a:rPr sz="1100" spc="-10" dirty="0">
                <a:latin typeface="Arial Narrow"/>
                <a:cs typeface="Arial Narrow"/>
              </a:rPr>
              <a:t> </a:t>
            </a:r>
            <a:r>
              <a:rPr sz="1100" dirty="0">
                <a:latin typeface="Arial Narrow"/>
                <a:cs typeface="Arial Narrow"/>
              </a:rPr>
              <a:t>available</a:t>
            </a:r>
            <a:r>
              <a:rPr sz="1100" spc="-10" dirty="0">
                <a:latin typeface="Arial Narrow"/>
                <a:cs typeface="Arial Narrow"/>
              </a:rPr>
              <a:t> </a:t>
            </a:r>
            <a:r>
              <a:rPr sz="1100" spc="-75" dirty="0">
                <a:latin typeface="Arial Narrow"/>
                <a:cs typeface="Arial Narrow"/>
              </a:rPr>
              <a:t>as</a:t>
            </a:r>
            <a:r>
              <a:rPr sz="1100" spc="-10" dirty="0">
                <a:latin typeface="Arial Narrow"/>
                <a:cs typeface="Arial Narrow"/>
              </a:rPr>
              <a:t> </a:t>
            </a:r>
            <a:r>
              <a:rPr sz="1100" spc="-5" dirty="0">
                <a:latin typeface="Arial Narrow"/>
                <a:cs typeface="Arial Narrow"/>
              </a:rPr>
              <a:t>an estimate</a:t>
            </a:r>
            <a:r>
              <a:rPr sz="1100" spc="-10" dirty="0">
                <a:latin typeface="Arial Narrow"/>
                <a:cs typeface="Arial Narrow"/>
              </a:rPr>
              <a:t> </a:t>
            </a:r>
            <a:r>
              <a:rPr sz="1100" spc="60" dirty="0">
                <a:latin typeface="Arial Narrow"/>
                <a:cs typeface="Arial Narrow"/>
              </a:rPr>
              <a:t>in</a:t>
            </a:r>
            <a:r>
              <a:rPr sz="1100" spc="-10" dirty="0">
                <a:latin typeface="Arial Narrow"/>
                <a:cs typeface="Arial Narrow"/>
              </a:rPr>
              <a:t> </a:t>
            </a:r>
            <a:r>
              <a:rPr sz="1100" spc="5" dirty="0">
                <a:latin typeface="Arial Narrow"/>
                <a:cs typeface="Arial Narrow"/>
              </a:rPr>
              <a:t>the</a:t>
            </a:r>
            <a:r>
              <a:rPr sz="1100" spc="-10" dirty="0">
                <a:latin typeface="Arial Narrow"/>
                <a:cs typeface="Arial Narrow"/>
              </a:rPr>
              <a:t> </a:t>
            </a:r>
            <a:r>
              <a:rPr sz="1100" spc="-20" dirty="0">
                <a:latin typeface="Arial Narrow"/>
                <a:cs typeface="Arial Narrow"/>
              </a:rPr>
              <a:t>schedule</a:t>
            </a:r>
            <a:r>
              <a:rPr sz="1100" spc="-10" dirty="0">
                <a:latin typeface="Arial Narrow"/>
                <a:cs typeface="Arial Narrow"/>
              </a:rPr>
              <a:t> </a:t>
            </a:r>
            <a:r>
              <a:rPr sz="1100" spc="10" dirty="0">
                <a:latin typeface="Arial Narrow"/>
                <a:cs typeface="Arial Narrow"/>
              </a:rPr>
              <a:t>provided</a:t>
            </a:r>
            <a:r>
              <a:rPr sz="1100" spc="-10" dirty="0">
                <a:latin typeface="Arial Narrow"/>
                <a:cs typeface="Arial Narrow"/>
              </a:rPr>
              <a:t> by </a:t>
            </a:r>
            <a:r>
              <a:rPr sz="1100" spc="5" dirty="0">
                <a:latin typeface="Arial Narrow"/>
                <a:cs typeface="Arial Narrow"/>
              </a:rPr>
              <a:t>the</a:t>
            </a:r>
            <a:r>
              <a:rPr sz="1100" spc="-10" dirty="0">
                <a:latin typeface="Arial Narrow"/>
                <a:cs typeface="Arial Narrow"/>
              </a:rPr>
              <a:t> </a:t>
            </a:r>
            <a:r>
              <a:rPr sz="1100" spc="25" dirty="0">
                <a:latin typeface="Arial Narrow"/>
                <a:cs typeface="Arial Narrow"/>
              </a:rPr>
              <a:t>transit</a:t>
            </a:r>
            <a:r>
              <a:rPr sz="1100" spc="-10" dirty="0">
                <a:latin typeface="Arial Narrow"/>
                <a:cs typeface="Arial Narrow"/>
              </a:rPr>
              <a:t> </a:t>
            </a:r>
            <a:r>
              <a:rPr sz="1100" spc="-20" dirty="0">
                <a:latin typeface="Arial Narrow"/>
                <a:cs typeface="Arial Narrow"/>
              </a:rPr>
              <a:t>service.</a:t>
            </a:r>
            <a:r>
              <a:rPr sz="1100" spc="-10" dirty="0">
                <a:latin typeface="Arial Narrow"/>
                <a:cs typeface="Arial Narrow"/>
              </a:rPr>
              <a:t> </a:t>
            </a:r>
            <a:r>
              <a:rPr sz="1100" spc="70" dirty="0">
                <a:latin typeface="Arial Narrow"/>
                <a:cs typeface="Arial Narrow"/>
              </a:rPr>
              <a:t>(11</a:t>
            </a:r>
            <a:r>
              <a:rPr sz="1100" spc="-10" dirty="0">
                <a:latin typeface="Arial Narrow"/>
                <a:cs typeface="Arial Narrow"/>
              </a:rPr>
              <a:t> </a:t>
            </a:r>
            <a:r>
              <a:rPr sz="1100" spc="30" dirty="0">
                <a:latin typeface="Arial Narrow"/>
                <a:cs typeface="Arial Narrow"/>
              </a:rPr>
              <a:t>pt</a:t>
            </a:r>
            <a:r>
              <a:rPr sz="1100" spc="-10" dirty="0">
                <a:latin typeface="Arial Narrow"/>
                <a:cs typeface="Arial Narrow"/>
              </a:rPr>
              <a:t> </a:t>
            </a:r>
            <a:r>
              <a:rPr sz="1100" spc="15" dirty="0">
                <a:latin typeface="Arial Narrow"/>
                <a:cs typeface="Arial Narrow"/>
              </a:rPr>
              <a:t>Bernhard</a:t>
            </a:r>
            <a:r>
              <a:rPr sz="1100" spc="-10" dirty="0">
                <a:latin typeface="Arial Narrow"/>
                <a:cs typeface="Arial Narrow"/>
              </a:rPr>
              <a:t> </a:t>
            </a:r>
            <a:r>
              <a:rPr sz="1100" spc="20" dirty="0">
                <a:latin typeface="Arial Narrow"/>
                <a:cs typeface="Arial Narrow"/>
              </a:rPr>
              <a:t>Modern)</a:t>
            </a:r>
            <a:endParaRPr sz="1100" dirty="0">
              <a:latin typeface="Arial Narrow"/>
              <a:cs typeface="Arial Narrow"/>
            </a:endParaRPr>
          </a:p>
          <a:p>
            <a:pPr marL="12700" marR="65405" indent="30480">
              <a:lnSpc>
                <a:spcPct val="100499"/>
              </a:lnSpc>
              <a:spcBef>
                <a:spcPts val="765"/>
              </a:spcBef>
            </a:pPr>
            <a:r>
              <a:rPr sz="1100" dirty="0">
                <a:latin typeface="Adobe Garamond Pro"/>
                <a:cs typeface="Adobe Garamond Pro"/>
              </a:rPr>
              <a:t>Tiramisu displays real-time arrival information when a commuter is actively sharing GPS (</a:t>
            </a:r>
            <a:r>
              <a:rPr sz="1100" spc="-15" dirty="0">
                <a:latin typeface="Adobe Garamond Pro"/>
                <a:cs typeface="Adobe Garamond Pro"/>
              </a:rPr>
              <a:t>figure 2C). When this is not available, the system shows historic arrival information, assuming the system has previous trace data for this bus at this time. When neither real-time nor historic arrival information are available, the interface shows the scheduled arrival time. In addition, the interface shows bus fullness information, something currently not available as an estimate in the schedule provided by the transit service. (11 pt Garamond)</a:t>
            </a:r>
            <a:endParaRPr sz="1100" dirty="0">
              <a:latin typeface="Adobe Garamond Pro"/>
              <a:cs typeface="Adobe Garamond Pro"/>
            </a:endParaRPr>
          </a:p>
          <a:p>
            <a:pPr marL="12700" marR="49530">
              <a:lnSpc>
                <a:spcPct val="100499"/>
              </a:lnSpc>
              <a:spcBef>
                <a:spcPts val="765"/>
              </a:spcBef>
            </a:pPr>
            <a:r>
              <a:rPr sz="1100" spc="15" dirty="0">
                <a:latin typeface="Arial Narrow"/>
                <a:cs typeface="Arial Narrow"/>
              </a:rPr>
              <a:t>Tiramisu</a:t>
            </a:r>
            <a:r>
              <a:rPr sz="1100" spc="-20" dirty="0">
                <a:latin typeface="Arial Narrow"/>
                <a:cs typeface="Arial Narrow"/>
              </a:rPr>
              <a:t> </a:t>
            </a:r>
            <a:r>
              <a:rPr sz="1100" spc="5" dirty="0">
                <a:latin typeface="Arial Narrow"/>
                <a:cs typeface="Arial Narrow"/>
              </a:rPr>
              <a:t>displays</a:t>
            </a:r>
            <a:r>
              <a:rPr sz="1100" spc="-20" dirty="0">
                <a:latin typeface="Arial Narrow"/>
                <a:cs typeface="Arial Narrow"/>
              </a:rPr>
              <a:t> </a:t>
            </a:r>
            <a:r>
              <a:rPr sz="1100" spc="35" dirty="0">
                <a:latin typeface="Arial Narrow"/>
                <a:cs typeface="Arial Narrow"/>
              </a:rPr>
              <a:t>real-time</a:t>
            </a:r>
            <a:r>
              <a:rPr sz="1100" spc="-20" dirty="0">
                <a:latin typeface="Arial Narrow"/>
                <a:cs typeface="Arial Narrow"/>
              </a:rPr>
              <a:t> </a:t>
            </a:r>
            <a:r>
              <a:rPr sz="1100" spc="30" dirty="0">
                <a:latin typeface="Arial Narrow"/>
                <a:cs typeface="Arial Narrow"/>
              </a:rPr>
              <a:t>arrival</a:t>
            </a:r>
            <a:r>
              <a:rPr sz="1100" spc="-20" dirty="0">
                <a:latin typeface="Arial Narrow"/>
                <a:cs typeface="Arial Narrow"/>
              </a:rPr>
              <a:t> </a:t>
            </a:r>
            <a:r>
              <a:rPr sz="1100" spc="50" dirty="0">
                <a:latin typeface="Arial Narrow"/>
                <a:cs typeface="Arial Narrow"/>
              </a:rPr>
              <a:t>information</a:t>
            </a:r>
            <a:r>
              <a:rPr sz="1100" spc="-20" dirty="0">
                <a:latin typeface="Arial Narrow"/>
                <a:cs typeface="Arial Narrow"/>
              </a:rPr>
              <a:t> </a:t>
            </a:r>
            <a:r>
              <a:rPr sz="1100" spc="45" dirty="0">
                <a:latin typeface="Arial Narrow"/>
                <a:cs typeface="Arial Narrow"/>
              </a:rPr>
              <a:t>when</a:t>
            </a:r>
            <a:r>
              <a:rPr sz="1100" spc="-20" dirty="0">
                <a:latin typeface="Arial Narrow"/>
                <a:cs typeface="Arial Narrow"/>
              </a:rPr>
              <a:t> </a:t>
            </a:r>
            <a:r>
              <a:rPr sz="1100" spc="25" dirty="0">
                <a:latin typeface="Arial Narrow"/>
                <a:cs typeface="Arial Narrow"/>
              </a:rPr>
              <a:t>a</a:t>
            </a:r>
            <a:r>
              <a:rPr sz="1100" spc="-20" dirty="0">
                <a:latin typeface="Arial Narrow"/>
                <a:cs typeface="Arial Narrow"/>
              </a:rPr>
              <a:t> </a:t>
            </a:r>
            <a:r>
              <a:rPr sz="1100" spc="45" dirty="0">
                <a:latin typeface="Arial Narrow"/>
                <a:cs typeface="Arial Narrow"/>
              </a:rPr>
              <a:t>commuter</a:t>
            </a:r>
            <a:r>
              <a:rPr sz="1100" spc="-20" dirty="0">
                <a:latin typeface="Arial Narrow"/>
                <a:cs typeface="Arial Narrow"/>
              </a:rPr>
              <a:t> </a:t>
            </a:r>
            <a:r>
              <a:rPr sz="1100" spc="-5" dirty="0">
                <a:latin typeface="Arial Narrow"/>
                <a:cs typeface="Arial Narrow"/>
              </a:rPr>
              <a:t>is</a:t>
            </a:r>
            <a:r>
              <a:rPr sz="1100" spc="-20" dirty="0">
                <a:latin typeface="Arial Narrow"/>
                <a:cs typeface="Arial Narrow"/>
              </a:rPr>
              <a:t> </a:t>
            </a:r>
            <a:r>
              <a:rPr sz="1100" spc="15" dirty="0">
                <a:latin typeface="Arial Narrow"/>
                <a:cs typeface="Arial Narrow"/>
              </a:rPr>
              <a:t>actively</a:t>
            </a:r>
            <a:r>
              <a:rPr sz="1100" spc="-20" dirty="0">
                <a:latin typeface="Arial Narrow"/>
                <a:cs typeface="Arial Narrow"/>
              </a:rPr>
              <a:t> </a:t>
            </a:r>
            <a:r>
              <a:rPr sz="1100" spc="25" dirty="0">
                <a:latin typeface="Arial Narrow"/>
                <a:cs typeface="Arial Narrow"/>
              </a:rPr>
              <a:t>sharing</a:t>
            </a:r>
            <a:r>
              <a:rPr sz="1100" spc="-20" dirty="0">
                <a:latin typeface="Arial Narrow"/>
                <a:cs typeface="Arial Narrow"/>
              </a:rPr>
              <a:t> </a:t>
            </a:r>
            <a:r>
              <a:rPr sz="1100" spc="-85" dirty="0">
                <a:latin typeface="Arial Narrow"/>
                <a:cs typeface="Arial Narrow"/>
              </a:rPr>
              <a:t>GPS</a:t>
            </a:r>
            <a:r>
              <a:rPr sz="1100" spc="-20" dirty="0">
                <a:latin typeface="Arial Narrow"/>
                <a:cs typeface="Arial Narrow"/>
              </a:rPr>
              <a:t> </a:t>
            </a:r>
            <a:r>
              <a:rPr sz="1100" spc="40" dirty="0">
                <a:latin typeface="Arial Narrow"/>
                <a:cs typeface="Arial Narrow"/>
              </a:rPr>
              <a:t>(figure</a:t>
            </a:r>
            <a:r>
              <a:rPr sz="1100" spc="-20" dirty="0">
                <a:latin typeface="Arial Narrow"/>
                <a:cs typeface="Arial Narrow"/>
              </a:rPr>
              <a:t> </a:t>
            </a:r>
            <a:r>
              <a:rPr sz="1100" dirty="0">
                <a:latin typeface="Arial Narrow"/>
                <a:cs typeface="Arial Narrow"/>
              </a:rPr>
              <a:t>2C).</a:t>
            </a:r>
            <a:r>
              <a:rPr sz="1100" spc="-20" dirty="0">
                <a:latin typeface="Arial Narrow"/>
                <a:cs typeface="Arial Narrow"/>
              </a:rPr>
              <a:t> </a:t>
            </a:r>
            <a:r>
              <a:rPr sz="1100" spc="35" dirty="0">
                <a:latin typeface="Arial Narrow"/>
                <a:cs typeface="Arial Narrow"/>
              </a:rPr>
              <a:t>When</a:t>
            </a:r>
            <a:r>
              <a:rPr sz="1100" spc="-20" dirty="0">
                <a:latin typeface="Arial Narrow"/>
                <a:cs typeface="Arial Narrow"/>
              </a:rPr>
              <a:t> </a:t>
            </a:r>
            <a:r>
              <a:rPr sz="1100" spc="25" dirty="0">
                <a:latin typeface="Arial Narrow"/>
                <a:cs typeface="Arial Narrow"/>
              </a:rPr>
              <a:t>this</a:t>
            </a:r>
            <a:r>
              <a:rPr sz="1100" spc="20" dirty="0">
                <a:latin typeface="Arial Narrow"/>
                <a:cs typeface="Arial Narrow"/>
              </a:rPr>
              <a:t> </a:t>
            </a:r>
            <a:r>
              <a:rPr sz="1100" spc="-5" dirty="0">
                <a:latin typeface="Arial Narrow"/>
                <a:cs typeface="Arial Narrow"/>
              </a:rPr>
              <a:t>is</a:t>
            </a:r>
            <a:r>
              <a:rPr sz="1100" spc="-20" dirty="0">
                <a:latin typeface="Arial Narrow"/>
                <a:cs typeface="Arial Narrow"/>
              </a:rPr>
              <a:t> </a:t>
            </a:r>
            <a:r>
              <a:rPr sz="1100" spc="55" dirty="0">
                <a:latin typeface="Arial Narrow"/>
                <a:cs typeface="Arial Narrow"/>
              </a:rPr>
              <a:t>not</a:t>
            </a:r>
            <a:r>
              <a:rPr sz="1100" spc="-20" dirty="0">
                <a:latin typeface="Arial Narrow"/>
                <a:cs typeface="Arial Narrow"/>
              </a:rPr>
              <a:t> </a:t>
            </a:r>
            <a:r>
              <a:rPr sz="1100" spc="30" dirty="0">
                <a:latin typeface="Arial Narrow"/>
                <a:cs typeface="Arial Narrow"/>
              </a:rPr>
              <a:t>available,</a:t>
            </a:r>
            <a:r>
              <a:rPr sz="1100" spc="-20" dirty="0">
                <a:latin typeface="Arial Narrow"/>
                <a:cs typeface="Arial Narrow"/>
              </a:rPr>
              <a:t> </a:t>
            </a:r>
            <a:r>
              <a:rPr sz="1100" spc="45" dirty="0">
                <a:latin typeface="Arial Narrow"/>
                <a:cs typeface="Arial Narrow"/>
              </a:rPr>
              <a:t>the</a:t>
            </a:r>
            <a:r>
              <a:rPr sz="1100" spc="-20" dirty="0">
                <a:latin typeface="Arial Narrow"/>
                <a:cs typeface="Arial Narrow"/>
              </a:rPr>
              <a:t> </a:t>
            </a:r>
            <a:r>
              <a:rPr sz="1100" spc="10" dirty="0">
                <a:latin typeface="Arial Narrow"/>
                <a:cs typeface="Arial Narrow"/>
              </a:rPr>
              <a:t>system</a:t>
            </a:r>
            <a:r>
              <a:rPr sz="1100" spc="-20" dirty="0">
                <a:latin typeface="Arial Narrow"/>
                <a:cs typeface="Arial Narrow"/>
              </a:rPr>
              <a:t> </a:t>
            </a:r>
            <a:r>
              <a:rPr sz="1100" spc="15" dirty="0">
                <a:latin typeface="Arial Narrow"/>
                <a:cs typeface="Arial Narrow"/>
              </a:rPr>
              <a:t>shows</a:t>
            </a:r>
            <a:r>
              <a:rPr sz="1100" spc="-20" dirty="0">
                <a:latin typeface="Arial Narrow"/>
                <a:cs typeface="Arial Narrow"/>
              </a:rPr>
              <a:t> </a:t>
            </a:r>
            <a:r>
              <a:rPr sz="1100" spc="25" dirty="0">
                <a:latin typeface="Arial Narrow"/>
                <a:cs typeface="Arial Narrow"/>
              </a:rPr>
              <a:t>historic</a:t>
            </a:r>
            <a:r>
              <a:rPr sz="1100" spc="-20" dirty="0">
                <a:latin typeface="Arial Narrow"/>
                <a:cs typeface="Arial Narrow"/>
              </a:rPr>
              <a:t> </a:t>
            </a:r>
            <a:r>
              <a:rPr sz="1100" spc="30" dirty="0">
                <a:latin typeface="Arial Narrow"/>
                <a:cs typeface="Arial Narrow"/>
              </a:rPr>
              <a:t>arrival</a:t>
            </a:r>
            <a:r>
              <a:rPr sz="1100" spc="-20" dirty="0">
                <a:latin typeface="Arial Narrow"/>
                <a:cs typeface="Arial Narrow"/>
              </a:rPr>
              <a:t> </a:t>
            </a:r>
            <a:r>
              <a:rPr sz="1100" spc="50" dirty="0">
                <a:latin typeface="Arial Narrow"/>
                <a:cs typeface="Arial Narrow"/>
              </a:rPr>
              <a:t>information,</a:t>
            </a:r>
            <a:r>
              <a:rPr sz="1100" spc="-20" dirty="0">
                <a:latin typeface="Arial Narrow"/>
                <a:cs typeface="Arial Narrow"/>
              </a:rPr>
              <a:t> </a:t>
            </a:r>
            <a:r>
              <a:rPr sz="1100" spc="20" dirty="0">
                <a:latin typeface="Arial Narrow"/>
                <a:cs typeface="Arial Narrow"/>
              </a:rPr>
              <a:t>assuming</a:t>
            </a:r>
            <a:r>
              <a:rPr sz="1100" spc="-20" dirty="0">
                <a:latin typeface="Arial Narrow"/>
                <a:cs typeface="Arial Narrow"/>
              </a:rPr>
              <a:t> </a:t>
            </a:r>
            <a:r>
              <a:rPr sz="1100" spc="45" dirty="0">
                <a:latin typeface="Arial Narrow"/>
                <a:cs typeface="Arial Narrow"/>
              </a:rPr>
              <a:t>the</a:t>
            </a:r>
            <a:r>
              <a:rPr sz="1100" spc="-20" dirty="0">
                <a:latin typeface="Arial Narrow"/>
                <a:cs typeface="Arial Narrow"/>
              </a:rPr>
              <a:t> </a:t>
            </a:r>
            <a:r>
              <a:rPr sz="1100" spc="10" dirty="0">
                <a:latin typeface="Arial Narrow"/>
                <a:cs typeface="Arial Narrow"/>
              </a:rPr>
              <a:t>system</a:t>
            </a:r>
            <a:r>
              <a:rPr sz="1100" spc="-20" dirty="0">
                <a:latin typeface="Arial Narrow"/>
                <a:cs typeface="Arial Narrow"/>
              </a:rPr>
              <a:t> </a:t>
            </a:r>
            <a:r>
              <a:rPr sz="1100" dirty="0">
                <a:latin typeface="Arial Narrow"/>
                <a:cs typeface="Arial Narrow"/>
              </a:rPr>
              <a:t>has</a:t>
            </a:r>
            <a:r>
              <a:rPr sz="1100" spc="-20" dirty="0">
                <a:latin typeface="Arial Narrow"/>
                <a:cs typeface="Arial Narrow"/>
              </a:rPr>
              <a:t> </a:t>
            </a:r>
            <a:r>
              <a:rPr sz="1100" spc="20" dirty="0">
                <a:latin typeface="Arial Narrow"/>
                <a:cs typeface="Arial Narrow"/>
              </a:rPr>
              <a:t>previous</a:t>
            </a:r>
            <a:r>
              <a:rPr sz="1100" spc="-20" dirty="0">
                <a:latin typeface="Arial Narrow"/>
                <a:cs typeface="Arial Narrow"/>
              </a:rPr>
              <a:t> </a:t>
            </a:r>
            <a:r>
              <a:rPr sz="1100" spc="20" dirty="0">
                <a:latin typeface="Arial Narrow"/>
                <a:cs typeface="Arial Narrow"/>
              </a:rPr>
              <a:t>trace</a:t>
            </a:r>
            <a:r>
              <a:rPr sz="1100" spc="-20" dirty="0">
                <a:latin typeface="Arial Narrow"/>
                <a:cs typeface="Arial Narrow"/>
              </a:rPr>
              <a:t> </a:t>
            </a:r>
            <a:r>
              <a:rPr sz="1100" spc="35" dirty="0">
                <a:latin typeface="Arial Narrow"/>
                <a:cs typeface="Arial Narrow"/>
              </a:rPr>
              <a:t>data</a:t>
            </a:r>
            <a:r>
              <a:rPr sz="1100" spc="-20" dirty="0">
                <a:latin typeface="Arial Narrow"/>
                <a:cs typeface="Arial Narrow"/>
              </a:rPr>
              <a:t> </a:t>
            </a:r>
            <a:r>
              <a:rPr sz="1100" spc="45" dirty="0">
                <a:latin typeface="Arial Narrow"/>
                <a:cs typeface="Arial Narrow"/>
              </a:rPr>
              <a:t>for</a:t>
            </a:r>
            <a:r>
              <a:rPr sz="1100" spc="30" dirty="0">
                <a:latin typeface="Arial Narrow"/>
                <a:cs typeface="Arial Narrow"/>
              </a:rPr>
              <a:t> </a:t>
            </a:r>
            <a:r>
              <a:rPr sz="1100" spc="25" dirty="0">
                <a:latin typeface="Arial Narrow"/>
                <a:cs typeface="Arial Narrow"/>
              </a:rPr>
              <a:t>this</a:t>
            </a:r>
            <a:r>
              <a:rPr sz="1100" spc="-20" dirty="0">
                <a:latin typeface="Arial Narrow"/>
                <a:cs typeface="Arial Narrow"/>
              </a:rPr>
              <a:t> </a:t>
            </a:r>
            <a:r>
              <a:rPr sz="1100" spc="5" dirty="0">
                <a:latin typeface="Arial Narrow"/>
                <a:cs typeface="Arial Narrow"/>
              </a:rPr>
              <a:t>bus</a:t>
            </a:r>
            <a:r>
              <a:rPr sz="1100" spc="-20" dirty="0">
                <a:latin typeface="Arial Narrow"/>
                <a:cs typeface="Arial Narrow"/>
              </a:rPr>
              <a:t> </a:t>
            </a:r>
            <a:r>
              <a:rPr sz="1100" spc="45" dirty="0">
                <a:latin typeface="Arial Narrow"/>
                <a:cs typeface="Arial Narrow"/>
              </a:rPr>
              <a:t>at</a:t>
            </a:r>
            <a:r>
              <a:rPr sz="1100" spc="-20" dirty="0">
                <a:latin typeface="Arial Narrow"/>
                <a:cs typeface="Arial Narrow"/>
              </a:rPr>
              <a:t> </a:t>
            </a:r>
            <a:r>
              <a:rPr sz="1100" spc="25" dirty="0">
                <a:latin typeface="Arial Narrow"/>
                <a:cs typeface="Arial Narrow"/>
              </a:rPr>
              <a:t>this</a:t>
            </a:r>
            <a:r>
              <a:rPr sz="1100" spc="-20" dirty="0">
                <a:latin typeface="Arial Narrow"/>
                <a:cs typeface="Arial Narrow"/>
              </a:rPr>
              <a:t> </a:t>
            </a:r>
            <a:r>
              <a:rPr sz="1100" spc="50" dirty="0">
                <a:latin typeface="Arial Narrow"/>
                <a:cs typeface="Arial Narrow"/>
              </a:rPr>
              <a:t>time.</a:t>
            </a:r>
            <a:r>
              <a:rPr sz="1100" spc="-20" dirty="0">
                <a:latin typeface="Arial Narrow"/>
                <a:cs typeface="Arial Narrow"/>
              </a:rPr>
              <a:t> </a:t>
            </a:r>
            <a:r>
              <a:rPr sz="1100" spc="35" dirty="0">
                <a:latin typeface="Arial Narrow"/>
                <a:cs typeface="Arial Narrow"/>
              </a:rPr>
              <a:t>When</a:t>
            </a:r>
            <a:r>
              <a:rPr sz="1100" spc="-20" dirty="0">
                <a:latin typeface="Arial Narrow"/>
                <a:cs typeface="Arial Narrow"/>
              </a:rPr>
              <a:t> </a:t>
            </a:r>
            <a:r>
              <a:rPr sz="1100" spc="35" dirty="0">
                <a:latin typeface="Arial Narrow"/>
                <a:cs typeface="Arial Narrow"/>
              </a:rPr>
              <a:t>neither</a:t>
            </a:r>
            <a:r>
              <a:rPr sz="1100" spc="-20" dirty="0">
                <a:latin typeface="Arial Narrow"/>
                <a:cs typeface="Arial Narrow"/>
              </a:rPr>
              <a:t> </a:t>
            </a:r>
            <a:r>
              <a:rPr sz="1100" spc="35" dirty="0">
                <a:latin typeface="Arial Narrow"/>
                <a:cs typeface="Arial Narrow"/>
              </a:rPr>
              <a:t>real-time</a:t>
            </a:r>
            <a:r>
              <a:rPr sz="1100" spc="-20" dirty="0">
                <a:latin typeface="Arial Narrow"/>
                <a:cs typeface="Arial Narrow"/>
              </a:rPr>
              <a:t> </a:t>
            </a:r>
            <a:r>
              <a:rPr sz="1100" spc="45" dirty="0">
                <a:latin typeface="Arial Narrow"/>
                <a:cs typeface="Arial Narrow"/>
              </a:rPr>
              <a:t>nor</a:t>
            </a:r>
            <a:r>
              <a:rPr sz="1100" spc="-20" dirty="0">
                <a:latin typeface="Arial Narrow"/>
                <a:cs typeface="Arial Narrow"/>
              </a:rPr>
              <a:t> </a:t>
            </a:r>
            <a:r>
              <a:rPr sz="1100" spc="25" dirty="0">
                <a:latin typeface="Arial Narrow"/>
                <a:cs typeface="Arial Narrow"/>
              </a:rPr>
              <a:t>historic</a:t>
            </a:r>
            <a:r>
              <a:rPr sz="1100" spc="-20" dirty="0">
                <a:latin typeface="Arial Narrow"/>
                <a:cs typeface="Arial Narrow"/>
              </a:rPr>
              <a:t> </a:t>
            </a:r>
            <a:r>
              <a:rPr sz="1100" spc="30" dirty="0">
                <a:latin typeface="Arial Narrow"/>
                <a:cs typeface="Arial Narrow"/>
              </a:rPr>
              <a:t>arrival</a:t>
            </a:r>
            <a:r>
              <a:rPr sz="1100" spc="-20" dirty="0">
                <a:latin typeface="Arial Narrow"/>
                <a:cs typeface="Arial Narrow"/>
              </a:rPr>
              <a:t> </a:t>
            </a:r>
            <a:r>
              <a:rPr sz="1100" spc="50" dirty="0">
                <a:latin typeface="Arial Narrow"/>
                <a:cs typeface="Arial Narrow"/>
              </a:rPr>
              <a:t>information</a:t>
            </a:r>
            <a:r>
              <a:rPr sz="1100" spc="-20" dirty="0">
                <a:latin typeface="Arial Narrow"/>
                <a:cs typeface="Arial Narrow"/>
              </a:rPr>
              <a:t> </a:t>
            </a:r>
            <a:r>
              <a:rPr sz="1100" spc="25" dirty="0">
                <a:latin typeface="Arial Narrow"/>
                <a:cs typeface="Arial Narrow"/>
              </a:rPr>
              <a:t>are</a:t>
            </a:r>
            <a:r>
              <a:rPr sz="1100" spc="-20" dirty="0">
                <a:latin typeface="Arial Narrow"/>
                <a:cs typeface="Arial Narrow"/>
              </a:rPr>
              <a:t> </a:t>
            </a:r>
            <a:r>
              <a:rPr sz="1100" spc="30" dirty="0">
                <a:latin typeface="Arial Narrow"/>
                <a:cs typeface="Arial Narrow"/>
              </a:rPr>
              <a:t>available,</a:t>
            </a:r>
            <a:r>
              <a:rPr sz="1100" spc="-20" dirty="0">
                <a:latin typeface="Arial Narrow"/>
                <a:cs typeface="Arial Narrow"/>
              </a:rPr>
              <a:t> </a:t>
            </a:r>
            <a:r>
              <a:rPr sz="1100" spc="45" dirty="0">
                <a:latin typeface="Arial Narrow"/>
                <a:cs typeface="Arial Narrow"/>
              </a:rPr>
              <a:t>the</a:t>
            </a:r>
            <a:r>
              <a:rPr sz="1100" spc="-20" dirty="0">
                <a:latin typeface="Arial Narrow"/>
                <a:cs typeface="Arial Narrow"/>
              </a:rPr>
              <a:t> </a:t>
            </a:r>
            <a:r>
              <a:rPr sz="1100" spc="30" dirty="0">
                <a:latin typeface="Arial Narrow"/>
                <a:cs typeface="Arial Narrow"/>
              </a:rPr>
              <a:t>interface</a:t>
            </a:r>
            <a:r>
              <a:rPr sz="1100" spc="-20" dirty="0">
                <a:latin typeface="Arial Narrow"/>
                <a:cs typeface="Arial Narrow"/>
              </a:rPr>
              <a:t> </a:t>
            </a:r>
            <a:r>
              <a:rPr sz="1100" spc="15" dirty="0">
                <a:latin typeface="Arial Narrow"/>
                <a:cs typeface="Arial Narrow"/>
              </a:rPr>
              <a:t>shows</a:t>
            </a:r>
            <a:r>
              <a:rPr sz="1100" spc="5" dirty="0">
                <a:latin typeface="Arial Narrow"/>
                <a:cs typeface="Arial Narrow"/>
              </a:rPr>
              <a:t> </a:t>
            </a:r>
            <a:r>
              <a:rPr sz="1100" spc="45" dirty="0">
                <a:latin typeface="Arial Narrow"/>
                <a:cs typeface="Arial Narrow"/>
              </a:rPr>
              <a:t>the</a:t>
            </a:r>
            <a:r>
              <a:rPr sz="1100" spc="-20" dirty="0">
                <a:latin typeface="Arial Narrow"/>
                <a:cs typeface="Arial Narrow"/>
              </a:rPr>
              <a:t> </a:t>
            </a:r>
            <a:r>
              <a:rPr sz="1100" spc="15" dirty="0">
                <a:latin typeface="Arial Narrow"/>
                <a:cs typeface="Arial Narrow"/>
              </a:rPr>
              <a:t>scheduled</a:t>
            </a:r>
            <a:r>
              <a:rPr sz="1100" spc="-20" dirty="0">
                <a:latin typeface="Arial Narrow"/>
                <a:cs typeface="Arial Narrow"/>
              </a:rPr>
              <a:t> </a:t>
            </a:r>
            <a:r>
              <a:rPr sz="1100" spc="30" dirty="0">
                <a:latin typeface="Arial Narrow"/>
                <a:cs typeface="Arial Narrow"/>
              </a:rPr>
              <a:t>arrival</a:t>
            </a:r>
            <a:r>
              <a:rPr sz="1100" spc="-20" dirty="0">
                <a:latin typeface="Arial Narrow"/>
                <a:cs typeface="Arial Narrow"/>
              </a:rPr>
              <a:t> </a:t>
            </a:r>
            <a:r>
              <a:rPr sz="1100" spc="50" dirty="0">
                <a:latin typeface="Arial Narrow"/>
                <a:cs typeface="Arial Narrow"/>
              </a:rPr>
              <a:t>time.</a:t>
            </a:r>
            <a:r>
              <a:rPr sz="1100" spc="-20" dirty="0">
                <a:latin typeface="Arial Narrow"/>
                <a:cs typeface="Arial Narrow"/>
              </a:rPr>
              <a:t> </a:t>
            </a:r>
            <a:r>
              <a:rPr sz="1100" spc="30" dirty="0">
                <a:latin typeface="Arial Narrow"/>
                <a:cs typeface="Arial Narrow"/>
              </a:rPr>
              <a:t>In</a:t>
            </a:r>
            <a:r>
              <a:rPr sz="1100" spc="-20" dirty="0">
                <a:latin typeface="Arial Narrow"/>
                <a:cs typeface="Arial Narrow"/>
              </a:rPr>
              <a:t> </a:t>
            </a:r>
            <a:r>
              <a:rPr sz="1100" spc="45" dirty="0">
                <a:latin typeface="Arial Narrow"/>
                <a:cs typeface="Arial Narrow"/>
              </a:rPr>
              <a:t>addition,</a:t>
            </a:r>
            <a:r>
              <a:rPr sz="1100" spc="-20" dirty="0">
                <a:latin typeface="Arial Narrow"/>
                <a:cs typeface="Arial Narrow"/>
              </a:rPr>
              <a:t> </a:t>
            </a:r>
            <a:r>
              <a:rPr sz="1100" spc="45" dirty="0">
                <a:latin typeface="Arial Narrow"/>
                <a:cs typeface="Arial Narrow"/>
              </a:rPr>
              <a:t>the</a:t>
            </a:r>
            <a:r>
              <a:rPr sz="1100" spc="-20" dirty="0">
                <a:latin typeface="Arial Narrow"/>
                <a:cs typeface="Arial Narrow"/>
              </a:rPr>
              <a:t> </a:t>
            </a:r>
            <a:r>
              <a:rPr sz="1100" spc="30" dirty="0">
                <a:latin typeface="Arial Narrow"/>
                <a:cs typeface="Arial Narrow"/>
              </a:rPr>
              <a:t>interface</a:t>
            </a:r>
            <a:r>
              <a:rPr sz="1100" spc="-20" dirty="0">
                <a:latin typeface="Arial Narrow"/>
                <a:cs typeface="Arial Narrow"/>
              </a:rPr>
              <a:t> </a:t>
            </a:r>
            <a:r>
              <a:rPr sz="1100" spc="15" dirty="0">
                <a:latin typeface="Arial Narrow"/>
                <a:cs typeface="Arial Narrow"/>
              </a:rPr>
              <a:t>shows</a:t>
            </a:r>
            <a:r>
              <a:rPr sz="1100" spc="-20" dirty="0">
                <a:latin typeface="Arial Narrow"/>
                <a:cs typeface="Arial Narrow"/>
              </a:rPr>
              <a:t> </a:t>
            </a:r>
            <a:r>
              <a:rPr sz="1100" spc="5" dirty="0">
                <a:latin typeface="Arial Narrow"/>
                <a:cs typeface="Arial Narrow"/>
              </a:rPr>
              <a:t>bus</a:t>
            </a:r>
            <a:r>
              <a:rPr sz="1100" spc="-20" dirty="0">
                <a:latin typeface="Arial Narrow"/>
                <a:cs typeface="Arial Narrow"/>
              </a:rPr>
              <a:t> </a:t>
            </a:r>
            <a:r>
              <a:rPr sz="1100" spc="15" dirty="0">
                <a:latin typeface="Arial Narrow"/>
                <a:cs typeface="Arial Narrow"/>
              </a:rPr>
              <a:t>fullness</a:t>
            </a:r>
            <a:r>
              <a:rPr sz="1100" spc="-20" dirty="0">
                <a:latin typeface="Arial Narrow"/>
                <a:cs typeface="Arial Narrow"/>
              </a:rPr>
              <a:t> </a:t>
            </a:r>
            <a:r>
              <a:rPr sz="1100" spc="50" dirty="0">
                <a:latin typeface="Arial Narrow"/>
                <a:cs typeface="Arial Narrow"/>
              </a:rPr>
              <a:t>information,</a:t>
            </a:r>
            <a:r>
              <a:rPr sz="1100" spc="-20" dirty="0">
                <a:latin typeface="Arial Narrow"/>
                <a:cs typeface="Arial Narrow"/>
              </a:rPr>
              <a:t> </a:t>
            </a:r>
            <a:r>
              <a:rPr sz="1100" spc="40" dirty="0">
                <a:latin typeface="Arial Narrow"/>
                <a:cs typeface="Arial Narrow"/>
              </a:rPr>
              <a:t>something</a:t>
            </a:r>
            <a:r>
              <a:rPr sz="1100" spc="-20" dirty="0">
                <a:latin typeface="Arial Narrow"/>
                <a:cs typeface="Arial Narrow"/>
              </a:rPr>
              <a:t> </a:t>
            </a:r>
            <a:r>
              <a:rPr sz="1100" spc="30" dirty="0">
                <a:latin typeface="Arial Narrow"/>
                <a:cs typeface="Arial Narrow"/>
              </a:rPr>
              <a:t>currently</a:t>
            </a:r>
            <a:r>
              <a:rPr sz="1100" spc="-20" dirty="0">
                <a:latin typeface="Arial Narrow"/>
                <a:cs typeface="Arial Narrow"/>
              </a:rPr>
              <a:t> </a:t>
            </a:r>
            <a:r>
              <a:rPr sz="1100" spc="55" dirty="0">
                <a:latin typeface="Arial Narrow"/>
                <a:cs typeface="Arial Narrow"/>
              </a:rPr>
              <a:t>not</a:t>
            </a:r>
            <a:r>
              <a:rPr sz="1100" spc="35" dirty="0">
                <a:latin typeface="Arial Narrow"/>
                <a:cs typeface="Arial Narrow"/>
              </a:rPr>
              <a:t> </a:t>
            </a:r>
            <a:r>
              <a:rPr sz="1100" spc="25" dirty="0">
                <a:latin typeface="Arial Narrow"/>
                <a:cs typeface="Arial Narrow"/>
              </a:rPr>
              <a:t>available</a:t>
            </a:r>
            <a:r>
              <a:rPr sz="1100" spc="-20" dirty="0">
                <a:latin typeface="Arial Narrow"/>
                <a:cs typeface="Arial Narrow"/>
              </a:rPr>
              <a:t> </a:t>
            </a:r>
            <a:r>
              <a:rPr sz="1100" spc="-15" dirty="0">
                <a:latin typeface="Arial Narrow"/>
                <a:cs typeface="Arial Narrow"/>
              </a:rPr>
              <a:t>as</a:t>
            </a:r>
            <a:r>
              <a:rPr sz="1100" spc="-20" dirty="0">
                <a:latin typeface="Arial Narrow"/>
                <a:cs typeface="Arial Narrow"/>
              </a:rPr>
              <a:t> </a:t>
            </a:r>
            <a:r>
              <a:rPr sz="1100" spc="35" dirty="0">
                <a:latin typeface="Arial Narrow"/>
                <a:cs typeface="Arial Narrow"/>
              </a:rPr>
              <a:t>an</a:t>
            </a:r>
            <a:r>
              <a:rPr sz="1100" spc="-20" dirty="0">
                <a:latin typeface="Arial Narrow"/>
                <a:cs typeface="Arial Narrow"/>
              </a:rPr>
              <a:t> </a:t>
            </a:r>
            <a:r>
              <a:rPr sz="1100" spc="35" dirty="0">
                <a:latin typeface="Arial Narrow"/>
                <a:cs typeface="Arial Narrow"/>
              </a:rPr>
              <a:t>estimate</a:t>
            </a:r>
            <a:r>
              <a:rPr sz="1100" spc="-20" dirty="0">
                <a:latin typeface="Arial Narrow"/>
                <a:cs typeface="Arial Narrow"/>
              </a:rPr>
              <a:t> </a:t>
            </a:r>
            <a:r>
              <a:rPr sz="1100" spc="45" dirty="0">
                <a:latin typeface="Arial Narrow"/>
                <a:cs typeface="Arial Narrow"/>
              </a:rPr>
              <a:t>in</a:t>
            </a:r>
            <a:r>
              <a:rPr sz="1100" spc="-20" dirty="0">
                <a:latin typeface="Arial Narrow"/>
                <a:cs typeface="Arial Narrow"/>
              </a:rPr>
              <a:t> </a:t>
            </a:r>
            <a:r>
              <a:rPr sz="1100" spc="45" dirty="0">
                <a:latin typeface="Arial Narrow"/>
                <a:cs typeface="Arial Narrow"/>
              </a:rPr>
              <a:t>the</a:t>
            </a:r>
            <a:r>
              <a:rPr sz="1100" spc="-20" dirty="0">
                <a:latin typeface="Arial Narrow"/>
                <a:cs typeface="Arial Narrow"/>
              </a:rPr>
              <a:t> </a:t>
            </a:r>
            <a:r>
              <a:rPr sz="1100" spc="10" dirty="0">
                <a:latin typeface="Arial Narrow"/>
                <a:cs typeface="Arial Narrow"/>
              </a:rPr>
              <a:t>schedule</a:t>
            </a:r>
            <a:r>
              <a:rPr sz="1100" spc="-20" dirty="0">
                <a:latin typeface="Arial Narrow"/>
                <a:cs typeface="Arial Narrow"/>
              </a:rPr>
              <a:t> </a:t>
            </a:r>
            <a:r>
              <a:rPr sz="1100" spc="30" dirty="0">
                <a:latin typeface="Arial Narrow"/>
                <a:cs typeface="Arial Narrow"/>
              </a:rPr>
              <a:t>provided</a:t>
            </a:r>
            <a:r>
              <a:rPr sz="1100" spc="-20" dirty="0">
                <a:latin typeface="Arial Narrow"/>
                <a:cs typeface="Arial Narrow"/>
              </a:rPr>
              <a:t> </a:t>
            </a:r>
            <a:r>
              <a:rPr sz="1100" spc="10" dirty="0">
                <a:latin typeface="Arial Narrow"/>
                <a:cs typeface="Arial Narrow"/>
              </a:rPr>
              <a:t>by</a:t>
            </a:r>
            <a:r>
              <a:rPr sz="1100" spc="-20" dirty="0">
                <a:latin typeface="Arial Narrow"/>
                <a:cs typeface="Arial Narrow"/>
              </a:rPr>
              <a:t> </a:t>
            </a:r>
            <a:r>
              <a:rPr sz="1100" spc="45" dirty="0">
                <a:latin typeface="Arial Narrow"/>
                <a:cs typeface="Arial Narrow"/>
              </a:rPr>
              <a:t>the</a:t>
            </a:r>
            <a:r>
              <a:rPr sz="1100" spc="-20" dirty="0">
                <a:latin typeface="Arial Narrow"/>
                <a:cs typeface="Arial Narrow"/>
              </a:rPr>
              <a:t> </a:t>
            </a:r>
            <a:r>
              <a:rPr sz="1100" spc="35" dirty="0">
                <a:latin typeface="Arial Narrow"/>
                <a:cs typeface="Arial Narrow"/>
              </a:rPr>
              <a:t>transit</a:t>
            </a:r>
            <a:r>
              <a:rPr sz="1100" spc="-20" dirty="0">
                <a:latin typeface="Arial Narrow"/>
                <a:cs typeface="Arial Narrow"/>
              </a:rPr>
              <a:t> </a:t>
            </a:r>
            <a:r>
              <a:rPr sz="1100" spc="5" dirty="0">
                <a:latin typeface="Arial Narrow"/>
                <a:cs typeface="Arial Narrow"/>
              </a:rPr>
              <a:t>service.</a:t>
            </a:r>
            <a:r>
              <a:rPr sz="1100" spc="-20" dirty="0">
                <a:latin typeface="Arial Narrow"/>
                <a:cs typeface="Arial Narrow"/>
              </a:rPr>
              <a:t> </a:t>
            </a:r>
            <a:r>
              <a:rPr sz="1100" spc="-70" dirty="0">
                <a:latin typeface="Arial Narrow"/>
                <a:cs typeface="Arial Narrow"/>
              </a:rPr>
              <a:t>(11</a:t>
            </a:r>
            <a:r>
              <a:rPr sz="1100" spc="-20" dirty="0">
                <a:latin typeface="Arial Narrow"/>
                <a:cs typeface="Arial Narrow"/>
              </a:rPr>
              <a:t> </a:t>
            </a:r>
            <a:r>
              <a:rPr sz="1100" spc="55" dirty="0">
                <a:latin typeface="Arial Narrow"/>
                <a:cs typeface="Arial Narrow"/>
              </a:rPr>
              <a:t>pt</a:t>
            </a:r>
            <a:r>
              <a:rPr sz="1100" spc="-20" dirty="0">
                <a:latin typeface="Arial Narrow"/>
                <a:cs typeface="Arial Narrow"/>
              </a:rPr>
              <a:t> </a:t>
            </a:r>
            <a:r>
              <a:rPr sz="1100" spc="-50" dirty="0">
                <a:latin typeface="Arial Narrow"/>
                <a:cs typeface="Arial Narrow"/>
              </a:rPr>
              <a:t>Taz</a:t>
            </a:r>
            <a:r>
              <a:rPr sz="1100" spc="55" dirty="0">
                <a:latin typeface="Arial Narrow"/>
                <a:cs typeface="Arial Narrow"/>
              </a:rPr>
              <a:t>)</a:t>
            </a:r>
            <a:endParaRPr sz="1100" dirty="0">
              <a:latin typeface="Arial Narrow"/>
              <a:cs typeface="Arial Narrow"/>
            </a:endParaRPr>
          </a:p>
          <a:p>
            <a:pPr marL="12700" marR="123825">
              <a:lnSpc>
                <a:spcPct val="100099"/>
              </a:lnSpc>
              <a:spcBef>
                <a:spcPts val="770"/>
              </a:spcBef>
            </a:pPr>
            <a:r>
              <a:rPr sz="1100" spc="-5" dirty="0">
                <a:latin typeface="Gill Sans MT"/>
                <a:cs typeface="Gill Sans MT"/>
              </a:rPr>
              <a:t>Tiramisu displays </a:t>
            </a:r>
            <a:r>
              <a:rPr sz="1100" dirty="0">
                <a:latin typeface="Gill Sans MT"/>
                <a:cs typeface="Gill Sans MT"/>
              </a:rPr>
              <a:t>real-time</a:t>
            </a:r>
            <a:r>
              <a:rPr sz="1100" spc="-5" dirty="0">
                <a:latin typeface="Gill Sans MT"/>
                <a:cs typeface="Gill Sans MT"/>
              </a:rPr>
              <a:t> arrival </a:t>
            </a:r>
            <a:r>
              <a:rPr sz="1100" spc="-10" dirty="0">
                <a:latin typeface="Gill Sans MT"/>
                <a:cs typeface="Gill Sans MT"/>
              </a:rPr>
              <a:t>information</a:t>
            </a:r>
            <a:r>
              <a:rPr sz="1100" spc="5" dirty="0">
                <a:latin typeface="Gill Sans MT"/>
                <a:cs typeface="Gill Sans MT"/>
              </a:rPr>
              <a:t> </a:t>
            </a:r>
            <a:r>
              <a:rPr sz="1100" spc="-5" dirty="0">
                <a:latin typeface="Gill Sans MT"/>
                <a:cs typeface="Gill Sans MT"/>
              </a:rPr>
              <a:t>whe</a:t>
            </a:r>
            <a:r>
              <a:rPr sz="1100" dirty="0">
                <a:latin typeface="Gill Sans MT"/>
                <a:cs typeface="Gill Sans MT"/>
              </a:rPr>
              <a:t>n </a:t>
            </a:r>
            <a:r>
              <a:rPr sz="1100" spc="-5" dirty="0">
                <a:latin typeface="Gill Sans MT"/>
                <a:cs typeface="Gill Sans MT"/>
              </a:rPr>
              <a:t>a</a:t>
            </a:r>
            <a:r>
              <a:rPr sz="1100" dirty="0">
                <a:latin typeface="Gill Sans MT"/>
                <a:cs typeface="Gill Sans MT"/>
              </a:rPr>
              <a:t> </a:t>
            </a:r>
            <a:r>
              <a:rPr sz="1100" spc="-10" dirty="0">
                <a:latin typeface="Gill Sans MT"/>
                <a:cs typeface="Gill Sans MT"/>
              </a:rPr>
              <a:t>commuter</a:t>
            </a:r>
            <a:r>
              <a:rPr sz="1100" dirty="0">
                <a:latin typeface="Gill Sans MT"/>
                <a:cs typeface="Gill Sans MT"/>
              </a:rPr>
              <a:t> </a:t>
            </a:r>
            <a:r>
              <a:rPr sz="1100" spc="-5" dirty="0">
                <a:latin typeface="Gill Sans MT"/>
                <a:cs typeface="Gill Sans MT"/>
              </a:rPr>
              <a:t>i</a:t>
            </a:r>
            <a:r>
              <a:rPr sz="1100" dirty="0">
                <a:latin typeface="Gill Sans MT"/>
                <a:cs typeface="Gill Sans MT"/>
              </a:rPr>
              <a:t>s actively</a:t>
            </a:r>
            <a:r>
              <a:rPr sz="1100" spc="-5" dirty="0">
                <a:latin typeface="Gill Sans MT"/>
                <a:cs typeface="Gill Sans MT"/>
              </a:rPr>
              <a:t> sharing GP</a:t>
            </a:r>
            <a:r>
              <a:rPr sz="1100" dirty="0">
                <a:latin typeface="Gill Sans MT"/>
                <a:cs typeface="Gill Sans MT"/>
              </a:rPr>
              <a:t>S </a:t>
            </a:r>
            <a:r>
              <a:rPr sz="1100" spc="-5" dirty="0">
                <a:latin typeface="Gill Sans MT"/>
                <a:cs typeface="Gill Sans MT"/>
              </a:rPr>
              <a:t>(figur</a:t>
            </a:r>
            <a:r>
              <a:rPr sz="1100" spc="5" dirty="0">
                <a:latin typeface="Gill Sans MT"/>
                <a:cs typeface="Gill Sans MT"/>
              </a:rPr>
              <a:t>e</a:t>
            </a:r>
            <a:r>
              <a:rPr sz="1100" dirty="0">
                <a:latin typeface="Gill Sans MT"/>
                <a:cs typeface="Gill Sans MT"/>
              </a:rPr>
              <a:t> 2C). </a:t>
            </a:r>
            <a:r>
              <a:rPr sz="1100" spc="-10" dirty="0">
                <a:latin typeface="Gill Sans MT"/>
                <a:cs typeface="Gill Sans MT"/>
              </a:rPr>
              <a:t>When</a:t>
            </a:r>
            <a:r>
              <a:rPr sz="1100" dirty="0">
                <a:latin typeface="Gill Sans MT"/>
                <a:cs typeface="Gill Sans MT"/>
              </a:rPr>
              <a:t> this </a:t>
            </a:r>
            <a:r>
              <a:rPr sz="1100" spc="-5" dirty="0">
                <a:latin typeface="Gill Sans MT"/>
                <a:cs typeface="Gill Sans MT"/>
              </a:rPr>
              <a:t>i</a:t>
            </a:r>
            <a:r>
              <a:rPr sz="1100" dirty="0">
                <a:latin typeface="Gill Sans MT"/>
                <a:cs typeface="Gill Sans MT"/>
              </a:rPr>
              <a:t>s </a:t>
            </a:r>
            <a:r>
              <a:rPr sz="1100" spc="-5" dirty="0">
                <a:latin typeface="Gill Sans MT"/>
                <a:cs typeface="Gill Sans MT"/>
              </a:rPr>
              <a:t>not</a:t>
            </a:r>
            <a:r>
              <a:rPr sz="1100" dirty="0">
                <a:latin typeface="Gill Sans MT"/>
                <a:cs typeface="Gill Sans MT"/>
              </a:rPr>
              <a:t> available,</a:t>
            </a:r>
            <a:r>
              <a:rPr sz="1100" spc="-5" dirty="0">
                <a:latin typeface="Gill Sans MT"/>
                <a:cs typeface="Gill Sans MT"/>
              </a:rPr>
              <a:t> </a:t>
            </a:r>
            <a:r>
              <a:rPr sz="1100" dirty="0">
                <a:latin typeface="Gill Sans MT"/>
                <a:cs typeface="Gill Sans MT"/>
              </a:rPr>
              <a:t>the </a:t>
            </a:r>
            <a:r>
              <a:rPr sz="1100" spc="-10" dirty="0">
                <a:latin typeface="Gill Sans MT"/>
                <a:cs typeface="Gill Sans MT"/>
              </a:rPr>
              <a:t>system</a:t>
            </a:r>
            <a:r>
              <a:rPr sz="1100" spc="-5" dirty="0">
                <a:latin typeface="Gill Sans MT"/>
                <a:cs typeface="Gill Sans MT"/>
              </a:rPr>
              <a:t> </a:t>
            </a:r>
            <a:r>
              <a:rPr sz="1100" spc="-10" dirty="0">
                <a:latin typeface="Gill Sans MT"/>
                <a:cs typeface="Gill Sans MT"/>
              </a:rPr>
              <a:t>shows</a:t>
            </a:r>
            <a:r>
              <a:rPr sz="1100" spc="-5" dirty="0">
                <a:latin typeface="Gill Sans MT"/>
                <a:cs typeface="Gill Sans MT"/>
              </a:rPr>
              <a:t> historic</a:t>
            </a:r>
            <a:r>
              <a:rPr sz="1100" dirty="0">
                <a:latin typeface="Gill Sans MT"/>
                <a:cs typeface="Gill Sans MT"/>
              </a:rPr>
              <a:t> </a:t>
            </a:r>
            <a:r>
              <a:rPr sz="1100" spc="-5" dirty="0">
                <a:latin typeface="Gill Sans MT"/>
                <a:cs typeface="Gill Sans MT"/>
              </a:rPr>
              <a:t>arrival </a:t>
            </a:r>
            <a:r>
              <a:rPr sz="1100" spc="-10" dirty="0">
                <a:latin typeface="Gill Sans MT"/>
                <a:cs typeface="Gill Sans MT"/>
              </a:rPr>
              <a:t>information</a:t>
            </a:r>
            <a:r>
              <a:rPr sz="1100" spc="-5" dirty="0">
                <a:latin typeface="Gill Sans MT"/>
                <a:cs typeface="Gill Sans MT"/>
              </a:rPr>
              <a:t>,</a:t>
            </a:r>
            <a:r>
              <a:rPr sz="1100" spc="5" dirty="0">
                <a:latin typeface="Gill Sans MT"/>
                <a:cs typeface="Gill Sans MT"/>
              </a:rPr>
              <a:t> </a:t>
            </a:r>
            <a:r>
              <a:rPr sz="1100" spc="-5" dirty="0">
                <a:latin typeface="Gill Sans MT"/>
                <a:cs typeface="Gill Sans MT"/>
              </a:rPr>
              <a:t>assuming </a:t>
            </a:r>
            <a:r>
              <a:rPr sz="1100" dirty="0">
                <a:latin typeface="Gill Sans MT"/>
                <a:cs typeface="Gill Sans MT"/>
              </a:rPr>
              <a:t>the </a:t>
            </a:r>
            <a:r>
              <a:rPr sz="1100" spc="-10" dirty="0">
                <a:latin typeface="Gill Sans MT"/>
                <a:cs typeface="Gill Sans MT"/>
              </a:rPr>
              <a:t>system</a:t>
            </a:r>
            <a:r>
              <a:rPr sz="1100" spc="-5" dirty="0">
                <a:latin typeface="Gill Sans MT"/>
                <a:cs typeface="Gill Sans MT"/>
              </a:rPr>
              <a:t> has previous</a:t>
            </a:r>
            <a:r>
              <a:rPr sz="1100" dirty="0">
                <a:latin typeface="Gill Sans MT"/>
                <a:cs typeface="Gill Sans MT"/>
              </a:rPr>
              <a:t> </a:t>
            </a:r>
            <a:r>
              <a:rPr sz="1100" spc="-5" dirty="0">
                <a:latin typeface="Gill Sans MT"/>
                <a:cs typeface="Gill Sans MT"/>
              </a:rPr>
              <a:t>trace</a:t>
            </a:r>
            <a:r>
              <a:rPr sz="1100" dirty="0">
                <a:latin typeface="Gill Sans MT"/>
                <a:cs typeface="Gill Sans MT"/>
              </a:rPr>
              <a:t> </a:t>
            </a:r>
            <a:r>
              <a:rPr sz="1100" spc="-5" dirty="0">
                <a:latin typeface="Gill Sans MT"/>
                <a:cs typeface="Gill Sans MT"/>
              </a:rPr>
              <a:t>data for</a:t>
            </a:r>
            <a:r>
              <a:rPr sz="1100" dirty="0">
                <a:latin typeface="Gill Sans MT"/>
                <a:cs typeface="Gill Sans MT"/>
              </a:rPr>
              <a:t> this </a:t>
            </a:r>
            <a:r>
              <a:rPr sz="1100" spc="-5" dirty="0">
                <a:latin typeface="Gill Sans MT"/>
                <a:cs typeface="Gill Sans MT"/>
              </a:rPr>
              <a:t>bus</a:t>
            </a:r>
            <a:r>
              <a:rPr sz="1100" dirty="0">
                <a:latin typeface="Gill Sans MT"/>
                <a:cs typeface="Gill Sans MT"/>
              </a:rPr>
              <a:t> </a:t>
            </a:r>
            <a:r>
              <a:rPr sz="1100" spc="-5" dirty="0">
                <a:latin typeface="Gill Sans MT"/>
                <a:cs typeface="Gill Sans MT"/>
              </a:rPr>
              <a:t>at </a:t>
            </a:r>
            <a:r>
              <a:rPr sz="1100" dirty="0">
                <a:latin typeface="Gill Sans MT"/>
                <a:cs typeface="Gill Sans MT"/>
              </a:rPr>
              <a:t>this time.</a:t>
            </a:r>
            <a:r>
              <a:rPr sz="1100" spc="-5" dirty="0">
                <a:latin typeface="Gill Sans MT"/>
                <a:cs typeface="Gill Sans MT"/>
              </a:rPr>
              <a:t> </a:t>
            </a:r>
            <a:r>
              <a:rPr sz="1100" spc="-10" dirty="0">
                <a:latin typeface="Gill Sans MT"/>
                <a:cs typeface="Gill Sans MT"/>
              </a:rPr>
              <a:t>When</a:t>
            </a:r>
            <a:r>
              <a:rPr sz="1100" dirty="0">
                <a:latin typeface="Gill Sans MT"/>
                <a:cs typeface="Gill Sans MT"/>
              </a:rPr>
              <a:t> neither</a:t>
            </a:r>
            <a:r>
              <a:rPr sz="1100" spc="-5" dirty="0">
                <a:latin typeface="Gill Sans MT"/>
                <a:cs typeface="Gill Sans MT"/>
              </a:rPr>
              <a:t> </a:t>
            </a:r>
            <a:r>
              <a:rPr sz="1100" dirty="0">
                <a:latin typeface="Gill Sans MT"/>
                <a:cs typeface="Gill Sans MT"/>
              </a:rPr>
              <a:t>real-time</a:t>
            </a:r>
            <a:r>
              <a:rPr sz="1100" spc="-5" dirty="0">
                <a:latin typeface="Gill Sans MT"/>
                <a:cs typeface="Gill Sans MT"/>
              </a:rPr>
              <a:t> </a:t>
            </a:r>
            <a:r>
              <a:rPr sz="1100" spc="-10" dirty="0">
                <a:latin typeface="Gill Sans MT"/>
                <a:cs typeface="Gill Sans MT"/>
              </a:rPr>
              <a:t>nor</a:t>
            </a:r>
            <a:r>
              <a:rPr sz="1100" dirty="0">
                <a:latin typeface="Gill Sans MT"/>
                <a:cs typeface="Gill Sans MT"/>
              </a:rPr>
              <a:t> </a:t>
            </a:r>
            <a:r>
              <a:rPr sz="1100" spc="-5" dirty="0">
                <a:latin typeface="Gill Sans MT"/>
                <a:cs typeface="Gill Sans MT"/>
              </a:rPr>
              <a:t>historic</a:t>
            </a:r>
            <a:r>
              <a:rPr sz="1100" dirty="0">
                <a:latin typeface="Gill Sans MT"/>
                <a:cs typeface="Gill Sans MT"/>
              </a:rPr>
              <a:t> </a:t>
            </a:r>
            <a:r>
              <a:rPr sz="1100" spc="-5" dirty="0">
                <a:latin typeface="Gill Sans MT"/>
                <a:cs typeface="Gill Sans MT"/>
              </a:rPr>
              <a:t>arrival </a:t>
            </a:r>
            <a:r>
              <a:rPr sz="1100" spc="-10" dirty="0">
                <a:latin typeface="Gill Sans MT"/>
                <a:cs typeface="Gill Sans MT"/>
              </a:rPr>
              <a:t>information</a:t>
            </a:r>
            <a:r>
              <a:rPr sz="1100" spc="5" dirty="0">
                <a:latin typeface="Gill Sans MT"/>
                <a:cs typeface="Gill Sans MT"/>
              </a:rPr>
              <a:t> </a:t>
            </a:r>
            <a:r>
              <a:rPr sz="1100" spc="-5" dirty="0">
                <a:latin typeface="Gill Sans MT"/>
                <a:cs typeface="Gill Sans MT"/>
              </a:rPr>
              <a:t>are </a:t>
            </a:r>
            <a:r>
              <a:rPr sz="1100" dirty="0">
                <a:latin typeface="Gill Sans MT"/>
                <a:cs typeface="Gill Sans MT"/>
              </a:rPr>
              <a:t>available,</a:t>
            </a:r>
            <a:r>
              <a:rPr sz="1100" spc="-5" dirty="0">
                <a:latin typeface="Gill Sans MT"/>
                <a:cs typeface="Gill Sans MT"/>
              </a:rPr>
              <a:t> </a:t>
            </a:r>
            <a:r>
              <a:rPr sz="1100" dirty="0">
                <a:latin typeface="Gill Sans MT"/>
                <a:cs typeface="Gill Sans MT"/>
              </a:rPr>
              <a:t>the </a:t>
            </a:r>
            <a:r>
              <a:rPr sz="1100" spc="-10" dirty="0">
                <a:latin typeface="Gill Sans MT"/>
                <a:cs typeface="Gill Sans MT"/>
              </a:rPr>
              <a:t>interface</a:t>
            </a:r>
            <a:r>
              <a:rPr sz="1100" dirty="0">
                <a:latin typeface="Gill Sans MT"/>
                <a:cs typeface="Gill Sans MT"/>
              </a:rPr>
              <a:t> </a:t>
            </a:r>
            <a:r>
              <a:rPr sz="1100" spc="-10" dirty="0">
                <a:latin typeface="Gill Sans MT"/>
                <a:cs typeface="Gill Sans MT"/>
              </a:rPr>
              <a:t>shows</a:t>
            </a:r>
            <a:r>
              <a:rPr sz="1100" spc="-5" dirty="0">
                <a:latin typeface="Gill Sans MT"/>
                <a:cs typeface="Gill Sans MT"/>
              </a:rPr>
              <a:t> </a:t>
            </a:r>
            <a:r>
              <a:rPr sz="1100" dirty="0">
                <a:latin typeface="Gill Sans MT"/>
                <a:cs typeface="Gill Sans MT"/>
              </a:rPr>
              <a:t>the </a:t>
            </a:r>
            <a:r>
              <a:rPr sz="1100" spc="-5" dirty="0">
                <a:latin typeface="Gill Sans MT"/>
                <a:cs typeface="Gill Sans MT"/>
              </a:rPr>
              <a:t>scheduled arrival </a:t>
            </a:r>
            <a:r>
              <a:rPr sz="1100" dirty="0">
                <a:latin typeface="Gill Sans MT"/>
                <a:cs typeface="Gill Sans MT"/>
              </a:rPr>
              <a:t>time.</a:t>
            </a:r>
            <a:r>
              <a:rPr sz="1100" spc="-5" dirty="0">
                <a:latin typeface="Gill Sans MT"/>
                <a:cs typeface="Gill Sans MT"/>
              </a:rPr>
              <a:t> </a:t>
            </a:r>
            <a:r>
              <a:rPr sz="1100" dirty="0">
                <a:latin typeface="Gill Sans MT"/>
                <a:cs typeface="Gill Sans MT"/>
              </a:rPr>
              <a:t>In </a:t>
            </a:r>
            <a:r>
              <a:rPr sz="1100" spc="-5" dirty="0">
                <a:latin typeface="Gill Sans MT"/>
                <a:cs typeface="Gill Sans MT"/>
              </a:rPr>
              <a:t>addition, </a:t>
            </a:r>
            <a:r>
              <a:rPr sz="1100" dirty="0">
                <a:latin typeface="Gill Sans MT"/>
                <a:cs typeface="Gill Sans MT"/>
              </a:rPr>
              <a:t>the </a:t>
            </a:r>
            <a:r>
              <a:rPr sz="1100" spc="-10" dirty="0">
                <a:latin typeface="Gill Sans MT"/>
                <a:cs typeface="Gill Sans MT"/>
              </a:rPr>
              <a:t>interface</a:t>
            </a:r>
            <a:r>
              <a:rPr sz="1100" dirty="0">
                <a:latin typeface="Gill Sans MT"/>
                <a:cs typeface="Gill Sans MT"/>
              </a:rPr>
              <a:t> </a:t>
            </a:r>
            <a:r>
              <a:rPr sz="1100" spc="-10" dirty="0">
                <a:latin typeface="Gill Sans MT"/>
                <a:cs typeface="Gill Sans MT"/>
              </a:rPr>
              <a:t>shows</a:t>
            </a:r>
            <a:r>
              <a:rPr sz="1100" spc="-5" dirty="0">
                <a:latin typeface="Gill Sans MT"/>
                <a:cs typeface="Gill Sans MT"/>
              </a:rPr>
              <a:t> bus</a:t>
            </a:r>
            <a:r>
              <a:rPr sz="1100" dirty="0">
                <a:latin typeface="Gill Sans MT"/>
                <a:cs typeface="Gill Sans MT"/>
              </a:rPr>
              <a:t> fullness </a:t>
            </a:r>
            <a:r>
              <a:rPr sz="1100" spc="-10" dirty="0">
                <a:latin typeface="Gill Sans MT"/>
                <a:cs typeface="Gill Sans MT"/>
              </a:rPr>
              <a:t>information</a:t>
            </a:r>
            <a:r>
              <a:rPr sz="1100" spc="-5" dirty="0">
                <a:latin typeface="Gill Sans MT"/>
                <a:cs typeface="Gill Sans MT"/>
              </a:rPr>
              <a:t>,</a:t>
            </a:r>
            <a:r>
              <a:rPr sz="1100" spc="5" dirty="0">
                <a:latin typeface="Gill Sans MT"/>
                <a:cs typeface="Gill Sans MT"/>
              </a:rPr>
              <a:t> </a:t>
            </a:r>
            <a:r>
              <a:rPr sz="1100" spc="-5" dirty="0">
                <a:latin typeface="Gill Sans MT"/>
                <a:cs typeface="Gill Sans MT"/>
              </a:rPr>
              <a:t>something </a:t>
            </a:r>
            <a:r>
              <a:rPr sz="1100" dirty="0">
                <a:latin typeface="Gill Sans MT"/>
                <a:cs typeface="Gill Sans MT"/>
              </a:rPr>
              <a:t>currently</a:t>
            </a:r>
            <a:r>
              <a:rPr sz="1100" spc="-5" dirty="0">
                <a:latin typeface="Gill Sans MT"/>
                <a:cs typeface="Gill Sans MT"/>
              </a:rPr>
              <a:t> not</a:t>
            </a:r>
            <a:r>
              <a:rPr sz="1100" dirty="0">
                <a:latin typeface="Gill Sans MT"/>
                <a:cs typeface="Gill Sans MT"/>
              </a:rPr>
              <a:t> </a:t>
            </a:r>
            <a:r>
              <a:rPr sz="1100" spc="-5" dirty="0">
                <a:latin typeface="Gill Sans MT"/>
                <a:cs typeface="Gill Sans MT"/>
              </a:rPr>
              <a:t>available as</a:t>
            </a:r>
            <a:r>
              <a:rPr sz="1100" dirty="0">
                <a:latin typeface="Gill Sans MT"/>
                <a:cs typeface="Gill Sans MT"/>
              </a:rPr>
              <a:t> </a:t>
            </a:r>
            <a:r>
              <a:rPr sz="1100" spc="-5" dirty="0">
                <a:latin typeface="Gill Sans MT"/>
                <a:cs typeface="Gill Sans MT"/>
              </a:rPr>
              <a:t>an estimate</a:t>
            </a:r>
            <a:r>
              <a:rPr sz="1100" dirty="0">
                <a:latin typeface="Gill Sans MT"/>
                <a:cs typeface="Gill Sans MT"/>
              </a:rPr>
              <a:t> </a:t>
            </a:r>
            <a:r>
              <a:rPr sz="1100" spc="-5" dirty="0">
                <a:latin typeface="Gill Sans MT"/>
                <a:cs typeface="Gill Sans MT"/>
              </a:rPr>
              <a:t>i</a:t>
            </a:r>
            <a:r>
              <a:rPr sz="1100" dirty="0">
                <a:latin typeface="Gill Sans MT"/>
                <a:cs typeface="Gill Sans MT"/>
              </a:rPr>
              <a:t>n the </a:t>
            </a:r>
            <a:r>
              <a:rPr sz="1100" spc="-5" dirty="0">
                <a:latin typeface="Gill Sans MT"/>
                <a:cs typeface="Gill Sans MT"/>
              </a:rPr>
              <a:t>schedule provided</a:t>
            </a:r>
            <a:r>
              <a:rPr sz="1100" dirty="0">
                <a:latin typeface="Gill Sans MT"/>
                <a:cs typeface="Gill Sans MT"/>
              </a:rPr>
              <a:t> </a:t>
            </a:r>
            <a:r>
              <a:rPr sz="1100" spc="-10" dirty="0">
                <a:latin typeface="Gill Sans MT"/>
                <a:cs typeface="Gill Sans MT"/>
              </a:rPr>
              <a:t>by</a:t>
            </a:r>
            <a:r>
              <a:rPr sz="1100" dirty="0">
                <a:latin typeface="Gill Sans MT"/>
                <a:cs typeface="Gill Sans MT"/>
              </a:rPr>
              <a:t> the </a:t>
            </a:r>
            <a:r>
              <a:rPr sz="1100" spc="-5" dirty="0">
                <a:latin typeface="Gill Sans MT"/>
                <a:cs typeface="Gill Sans MT"/>
              </a:rPr>
              <a:t>transit </a:t>
            </a:r>
            <a:r>
              <a:rPr sz="1100" dirty="0">
                <a:latin typeface="Gill Sans MT"/>
                <a:cs typeface="Gill Sans MT"/>
              </a:rPr>
              <a:t>service.</a:t>
            </a:r>
            <a:r>
              <a:rPr sz="1100" spc="-5" dirty="0">
                <a:latin typeface="Gill Sans MT"/>
                <a:cs typeface="Gill Sans MT"/>
              </a:rPr>
              <a:t> (1</a:t>
            </a:r>
            <a:r>
              <a:rPr sz="1100" dirty="0">
                <a:latin typeface="Gill Sans MT"/>
                <a:cs typeface="Gill Sans MT"/>
              </a:rPr>
              <a:t>1 pt </a:t>
            </a:r>
            <a:r>
              <a:rPr sz="1100" spc="-5" dirty="0">
                <a:latin typeface="Gill Sans MT"/>
                <a:cs typeface="Gill Sans MT"/>
              </a:rPr>
              <a:t>Gil</a:t>
            </a:r>
            <a:r>
              <a:rPr sz="1100" dirty="0">
                <a:latin typeface="Gill Sans MT"/>
                <a:cs typeface="Gill Sans MT"/>
              </a:rPr>
              <a:t>l </a:t>
            </a:r>
            <a:r>
              <a:rPr sz="1100" spc="-5" dirty="0">
                <a:latin typeface="Gill Sans MT"/>
                <a:cs typeface="Gill Sans MT"/>
              </a:rPr>
              <a:t>Sans)</a:t>
            </a:r>
            <a:endParaRPr sz="1100" dirty="0">
              <a:latin typeface="Gill Sans MT"/>
              <a:cs typeface="Gill Sans MT"/>
            </a:endParaRPr>
          </a:p>
        </p:txBody>
      </p:sp>
    </p:spTree>
    <p:extLst>
      <p:ext uri="{BB962C8B-B14F-4D97-AF65-F5344CB8AC3E}">
        <p14:creationId xmlns:p14="http://schemas.microsoft.com/office/powerpoint/2010/main" val="639226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leading and line </a:t>
            </a:r>
            <a:r>
              <a:rPr lang="en-US" dirty="0" smtClean="0"/>
              <a:t>length</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28</a:t>
            </a:fld>
            <a:endParaRPr lang="en-US" altLang="en-US"/>
          </a:p>
        </p:txBody>
      </p:sp>
      <p:sp>
        <p:nvSpPr>
          <p:cNvPr id="6" name="object 6"/>
          <p:cNvSpPr txBox="1"/>
          <p:nvPr/>
        </p:nvSpPr>
        <p:spPr>
          <a:xfrm>
            <a:off x="2692400" y="1718310"/>
            <a:ext cx="5994400" cy="2095500"/>
          </a:xfrm>
          <a:prstGeom prst="rect">
            <a:avLst/>
          </a:prstGeom>
        </p:spPr>
        <p:txBody>
          <a:bodyPr vert="horz" wrap="square" lIns="0" tIns="0" rIns="0" bIns="0" rtlCol="0">
            <a:spAutoFit/>
          </a:bodyPr>
          <a:lstStyle/>
          <a:p>
            <a:pPr marL="12700" marR="43180">
              <a:lnSpc>
                <a:spcPct val="109800"/>
              </a:lnSpc>
            </a:pPr>
            <a:r>
              <a:rPr sz="1100" dirty="0">
                <a:latin typeface="Adobe Garamond Pro"/>
                <a:cs typeface="Adobe Garamond Pro"/>
              </a:rPr>
              <a:t>Tiramisu displays real-time arrival information when a commuter is actively sharing GPS (</a:t>
            </a:r>
            <a:r>
              <a:rPr sz="1100" spc="-15" dirty="0">
                <a:latin typeface="Adobe Garamond Pro"/>
                <a:cs typeface="Adobe Garamond Pro"/>
              </a:rPr>
              <a:t>figure 2C). When this is not available, the system shows historic arrival information, assuming the system has previous trace data for this bus at this time. When neither real-time nor historic arrival information are available, the interface shows the scheduled arrival time. In addition, the interface shows bus fullness information, something currently not available as an estimate in the schedule provided by the transit service.</a:t>
            </a:r>
            <a:endParaRPr sz="1100">
              <a:latin typeface="Adobe Garamond Pro"/>
              <a:cs typeface="Adobe Garamond Pro"/>
            </a:endParaRPr>
          </a:p>
          <a:p>
            <a:pPr marL="12700" marR="5080">
              <a:lnSpc>
                <a:spcPct val="109100"/>
              </a:lnSpc>
              <a:spcBef>
                <a:spcPts val="760"/>
              </a:spcBef>
            </a:pPr>
            <a:r>
              <a:rPr sz="1100" dirty="0">
                <a:latin typeface="Adobe Garamond Pro"/>
                <a:cs typeface="Adobe Garamond Pro"/>
              </a:rPr>
              <a:t>To share GPS traces, commuters decide on the bus they wish to take, they select that bus from the list of arrival times, transitioning the interface to the “Destination” screen (Figure 2D). Here they select from a list of upcoming stops. Making a selection transitions the interface to the “Record” screen (Figure 2E). Once they board the bus, commuters indicate fullness and press the “Start Recording” button to share the fullness rating and the GPS trace. While tracing, Tiramisu displays the next stop (Figure 2F). At the end of the trip, commuters press a stop recording button (Figure 2F) as they exit.</a:t>
            </a:r>
            <a:endParaRPr sz="1100">
              <a:latin typeface="Adobe Garamond Pro"/>
              <a:cs typeface="Adobe Garamond Pro"/>
            </a:endParaRPr>
          </a:p>
        </p:txBody>
      </p:sp>
      <p:sp>
        <p:nvSpPr>
          <p:cNvPr id="7" name="object 7"/>
          <p:cNvSpPr txBox="1"/>
          <p:nvPr/>
        </p:nvSpPr>
        <p:spPr>
          <a:xfrm>
            <a:off x="330199" y="1676400"/>
            <a:ext cx="2055495" cy="4546600"/>
          </a:xfrm>
          <a:prstGeom prst="rect">
            <a:avLst/>
          </a:prstGeom>
        </p:spPr>
        <p:txBody>
          <a:bodyPr vert="horz" wrap="square" lIns="0" tIns="0" rIns="0" bIns="0" rtlCol="0">
            <a:spAutoFit/>
          </a:bodyPr>
          <a:lstStyle/>
          <a:p>
            <a:pPr marL="12700" marR="5080">
              <a:lnSpc>
                <a:spcPct val="79500"/>
              </a:lnSpc>
            </a:pPr>
            <a:r>
              <a:rPr sz="1100" dirty="0">
                <a:latin typeface="Adobe Garamond Pro"/>
                <a:cs typeface="Adobe Garamond Pro"/>
              </a:rPr>
              <a:t>Tiramisu displays real-time arrival information when a commuter is actively sharing GPS (</a:t>
            </a:r>
            <a:r>
              <a:rPr sz="1100" spc="-15" dirty="0">
                <a:latin typeface="Adobe Garamond Pro"/>
                <a:cs typeface="Adobe Garamond Pro"/>
              </a:rPr>
              <a:t>figure 2C). When this is not available, the system shows historic arrival information, assuming the system has previous trace data for this bus at this time.</a:t>
            </a:r>
            <a:endParaRPr sz="1100" dirty="0">
              <a:latin typeface="Adobe Garamond Pro"/>
              <a:cs typeface="Adobe Garamond Pro"/>
            </a:endParaRPr>
          </a:p>
          <a:p>
            <a:pPr marL="12700" marR="16510">
              <a:lnSpc>
                <a:spcPct val="80100"/>
              </a:lnSpc>
              <a:spcBef>
                <a:spcPts val="40"/>
              </a:spcBef>
            </a:pPr>
            <a:r>
              <a:rPr sz="1100" dirty="0">
                <a:latin typeface="Adobe Garamond Pro"/>
                <a:cs typeface="Adobe Garamond Pro"/>
              </a:rPr>
              <a:t>When neither real-time nor historic arrival information are available, the interface shows the scheduled arrival time. In addition, the interface shows bus fullness information, something currently not available as an estimate in the schedule provided by the transit service.</a:t>
            </a:r>
          </a:p>
          <a:p>
            <a:pPr marL="12700" marR="74295">
              <a:lnSpc>
                <a:spcPct val="80500"/>
              </a:lnSpc>
              <a:spcBef>
                <a:spcPts val="635"/>
              </a:spcBef>
            </a:pPr>
            <a:r>
              <a:rPr sz="1100" spc="-135" dirty="0">
                <a:latin typeface="Adobe Garamond Pro"/>
                <a:cs typeface="Adobe Garamond Pro"/>
              </a:rPr>
              <a:t>T</a:t>
            </a:r>
            <a:r>
              <a:rPr sz="1100" dirty="0">
                <a:latin typeface="Adobe Garamond Pro"/>
                <a:cs typeface="Adobe Garamond Pro"/>
              </a:rPr>
              <a:t>o sha</a:t>
            </a:r>
            <a:r>
              <a:rPr sz="1100" spc="-10" dirty="0">
                <a:latin typeface="Adobe Garamond Pro"/>
                <a:cs typeface="Adobe Garamond Pro"/>
              </a:rPr>
              <a:t>r</a:t>
            </a:r>
            <a:r>
              <a:rPr sz="1100" dirty="0">
                <a:latin typeface="Adobe Garamond Pro"/>
                <a:cs typeface="Adobe Garamond Pro"/>
              </a:rPr>
              <a:t>e GPS traces, commuters decide on the bus they wish to take, they select that bus f</a:t>
            </a:r>
            <a:r>
              <a:rPr sz="1100" spc="-10" dirty="0">
                <a:latin typeface="Adobe Garamond Pro"/>
                <a:cs typeface="Adobe Garamond Pro"/>
              </a:rPr>
              <a:t>r</a:t>
            </a:r>
            <a:r>
              <a:rPr sz="1100" dirty="0">
                <a:latin typeface="Adobe Garamond Pro"/>
                <a:cs typeface="Adobe Garamond Pro"/>
              </a:rPr>
              <a:t>om the list of arri</a:t>
            </a:r>
            <a:r>
              <a:rPr sz="1100" spc="-10" dirty="0">
                <a:latin typeface="Adobe Garamond Pro"/>
                <a:cs typeface="Adobe Garamond Pro"/>
              </a:rPr>
              <a:t>v</a:t>
            </a:r>
            <a:r>
              <a:rPr sz="1100" dirty="0">
                <a:latin typeface="Adobe Garamond Pro"/>
                <a:cs typeface="Adobe Garamond Pro"/>
              </a:rPr>
              <a:t>al times, transitioning the inte</a:t>
            </a:r>
            <a:r>
              <a:rPr sz="1100" spc="5" dirty="0">
                <a:latin typeface="Adobe Garamond Pro"/>
                <a:cs typeface="Adobe Garamond Pro"/>
              </a:rPr>
              <a:t>r</a:t>
            </a:r>
            <a:r>
              <a:rPr sz="1100" dirty="0">
                <a:latin typeface="Adobe Garamond Pro"/>
                <a:cs typeface="Adobe Garamond Pro"/>
              </a:rPr>
              <a:t>face to the “</a:t>
            </a:r>
            <a:r>
              <a:rPr sz="1100" spc="-10" dirty="0">
                <a:latin typeface="Adobe Garamond Pro"/>
                <a:cs typeface="Adobe Garamond Pro"/>
              </a:rPr>
              <a:t>D</a:t>
            </a:r>
            <a:r>
              <a:rPr sz="1100" dirty="0">
                <a:latin typeface="Adobe Garamond Pro"/>
                <a:cs typeface="Adobe Garamond Pro"/>
              </a:rPr>
              <a:t>estinatio</a:t>
            </a:r>
            <a:r>
              <a:rPr sz="1100" spc="-80" dirty="0">
                <a:latin typeface="Adobe Garamond Pro"/>
                <a:cs typeface="Adobe Garamond Pro"/>
              </a:rPr>
              <a:t>n</a:t>
            </a:r>
            <a:r>
              <a:rPr sz="1100" dirty="0">
                <a:latin typeface="Adobe Garamond Pro"/>
                <a:cs typeface="Adobe Garamond Pro"/>
              </a:rPr>
              <a:t>” sc</a:t>
            </a:r>
            <a:r>
              <a:rPr sz="1100" spc="-10" dirty="0">
                <a:latin typeface="Adobe Garamond Pro"/>
                <a:cs typeface="Adobe Garamond Pro"/>
              </a:rPr>
              <a:t>r</a:t>
            </a:r>
            <a:r>
              <a:rPr sz="1100" dirty="0">
                <a:latin typeface="Adobe Garamond Pro"/>
                <a:cs typeface="Adobe Garamond Pro"/>
              </a:rPr>
              <a:t>een (</a:t>
            </a:r>
            <a:r>
              <a:rPr sz="1100" spc="-40" dirty="0">
                <a:latin typeface="Adobe Garamond Pro"/>
                <a:cs typeface="Adobe Garamond Pro"/>
              </a:rPr>
              <a:t>F</a:t>
            </a:r>
            <a:r>
              <a:rPr sz="1100" dirty="0">
                <a:latin typeface="Adobe Garamond Pro"/>
                <a:cs typeface="Adobe Garamond Pro"/>
              </a:rPr>
              <a:t>igu</a:t>
            </a:r>
            <a:r>
              <a:rPr sz="1100" spc="-10" dirty="0">
                <a:latin typeface="Adobe Garamond Pro"/>
                <a:cs typeface="Adobe Garamond Pro"/>
              </a:rPr>
              <a:t>r</a:t>
            </a:r>
            <a:r>
              <a:rPr sz="1100" dirty="0">
                <a:latin typeface="Adobe Garamond Pro"/>
                <a:cs typeface="Adobe Garamond Pro"/>
              </a:rPr>
              <a:t>e 2D). </a:t>
            </a:r>
            <a:r>
              <a:rPr sz="1100" spc="-20" dirty="0">
                <a:latin typeface="Adobe Garamond Pro"/>
                <a:cs typeface="Adobe Garamond Pro"/>
              </a:rPr>
              <a:t>H</a:t>
            </a:r>
            <a:r>
              <a:rPr sz="1100" dirty="0">
                <a:latin typeface="Adobe Garamond Pro"/>
                <a:cs typeface="Adobe Garamond Pro"/>
              </a:rPr>
              <a:t>e</a:t>
            </a:r>
            <a:r>
              <a:rPr sz="1100" spc="-10" dirty="0">
                <a:latin typeface="Adobe Garamond Pro"/>
                <a:cs typeface="Adobe Garamond Pro"/>
              </a:rPr>
              <a:t>r</a:t>
            </a:r>
            <a:r>
              <a:rPr sz="1100" dirty="0">
                <a:latin typeface="Adobe Garamond Pro"/>
                <a:cs typeface="Adobe Garamond Pro"/>
              </a:rPr>
              <a:t>e they select f</a:t>
            </a:r>
            <a:r>
              <a:rPr sz="1100" spc="-10" dirty="0">
                <a:latin typeface="Adobe Garamond Pro"/>
                <a:cs typeface="Adobe Garamond Pro"/>
              </a:rPr>
              <a:t>r</a:t>
            </a:r>
            <a:r>
              <a:rPr sz="1100" dirty="0">
                <a:latin typeface="Adobe Garamond Pro"/>
                <a:cs typeface="Adobe Garamond Pro"/>
              </a:rPr>
              <a:t>om a list of upcoming stops. </a:t>
            </a:r>
            <a:r>
              <a:rPr sz="1100" spc="-15" dirty="0">
                <a:latin typeface="Adobe Garamond Pro"/>
                <a:cs typeface="Adobe Garamond Pro"/>
              </a:rPr>
              <a:t>M</a:t>
            </a:r>
            <a:r>
              <a:rPr sz="1100" dirty="0">
                <a:latin typeface="Adobe Garamond Pro"/>
                <a:cs typeface="Adobe Garamond Pro"/>
              </a:rPr>
              <a:t>aking a selection transitions the inte</a:t>
            </a:r>
            <a:r>
              <a:rPr sz="1100" spc="5" dirty="0">
                <a:latin typeface="Adobe Garamond Pro"/>
                <a:cs typeface="Adobe Garamond Pro"/>
              </a:rPr>
              <a:t>r</a:t>
            </a:r>
            <a:r>
              <a:rPr sz="1100" dirty="0">
                <a:latin typeface="Adobe Garamond Pro"/>
                <a:cs typeface="Adobe Garamond Pro"/>
              </a:rPr>
              <a:t>face to the “</a:t>
            </a:r>
            <a:r>
              <a:rPr sz="1100" spc="-15" dirty="0">
                <a:latin typeface="Adobe Garamond Pro"/>
                <a:cs typeface="Adobe Garamond Pro"/>
              </a:rPr>
              <a:t>R</a:t>
            </a:r>
            <a:r>
              <a:rPr sz="1100" dirty="0">
                <a:latin typeface="Adobe Garamond Pro"/>
                <a:cs typeface="Adobe Garamond Pro"/>
              </a:rPr>
              <a:t>eco</a:t>
            </a:r>
            <a:r>
              <a:rPr sz="1100" spc="-15" dirty="0">
                <a:latin typeface="Adobe Garamond Pro"/>
                <a:cs typeface="Adobe Garamond Pro"/>
              </a:rPr>
              <a:t>rd</a:t>
            </a:r>
            <a:r>
              <a:rPr sz="1100" dirty="0">
                <a:latin typeface="Adobe Garamond Pro"/>
                <a:cs typeface="Adobe Garamond Pro"/>
              </a:rPr>
              <a:t>” sc</a:t>
            </a:r>
            <a:r>
              <a:rPr sz="1100" spc="-10" dirty="0">
                <a:latin typeface="Adobe Garamond Pro"/>
                <a:cs typeface="Adobe Garamond Pro"/>
              </a:rPr>
              <a:t>r</a:t>
            </a:r>
            <a:r>
              <a:rPr sz="1100" dirty="0">
                <a:latin typeface="Adobe Garamond Pro"/>
                <a:cs typeface="Adobe Garamond Pro"/>
              </a:rPr>
              <a:t>een (</a:t>
            </a:r>
            <a:r>
              <a:rPr sz="1100" spc="-40" dirty="0">
                <a:latin typeface="Adobe Garamond Pro"/>
                <a:cs typeface="Adobe Garamond Pro"/>
              </a:rPr>
              <a:t>F</a:t>
            </a:r>
            <a:r>
              <a:rPr sz="1100" dirty="0">
                <a:latin typeface="Adobe Garamond Pro"/>
                <a:cs typeface="Adobe Garamond Pro"/>
              </a:rPr>
              <a:t>igu</a:t>
            </a:r>
            <a:r>
              <a:rPr sz="1100" spc="-10" dirty="0">
                <a:latin typeface="Adobe Garamond Pro"/>
                <a:cs typeface="Adobe Garamond Pro"/>
              </a:rPr>
              <a:t>r</a:t>
            </a:r>
            <a:r>
              <a:rPr sz="1100" dirty="0">
                <a:latin typeface="Adobe Garamond Pro"/>
                <a:cs typeface="Adobe Garamond Pro"/>
              </a:rPr>
              <a:t>e 2E).</a:t>
            </a:r>
          </a:p>
          <a:p>
            <a:pPr marL="12700">
              <a:lnSpc>
                <a:spcPts val="890"/>
              </a:lnSpc>
            </a:pPr>
            <a:r>
              <a:rPr sz="1100" spc="-10" dirty="0">
                <a:latin typeface="Adobe Garamond Pro"/>
                <a:cs typeface="Adobe Garamond Pro"/>
              </a:rPr>
              <a:t>O</a:t>
            </a:r>
            <a:r>
              <a:rPr sz="1100" dirty="0">
                <a:latin typeface="Adobe Garamond Pro"/>
                <a:cs typeface="Adobe Garamond Pro"/>
              </a:rPr>
              <a:t>nce they boa</a:t>
            </a:r>
            <a:r>
              <a:rPr sz="1100" spc="-15" dirty="0">
                <a:latin typeface="Adobe Garamond Pro"/>
                <a:cs typeface="Adobe Garamond Pro"/>
              </a:rPr>
              <a:t>r</a:t>
            </a:r>
            <a:r>
              <a:rPr sz="1100" dirty="0">
                <a:latin typeface="Adobe Garamond Pro"/>
                <a:cs typeface="Adobe Garamond Pro"/>
              </a:rPr>
              <a:t>d the bus, commuters</a:t>
            </a:r>
          </a:p>
          <a:p>
            <a:pPr marL="12700" marR="89535">
              <a:lnSpc>
                <a:spcPct val="79500"/>
              </a:lnSpc>
              <a:spcBef>
                <a:spcPts val="160"/>
              </a:spcBef>
            </a:pPr>
            <a:r>
              <a:rPr sz="1100" dirty="0">
                <a:latin typeface="Adobe Garamond Pro"/>
                <a:cs typeface="Adobe Garamond Pro"/>
              </a:rPr>
              <a:t>indicate fullness and p</a:t>
            </a:r>
            <a:r>
              <a:rPr sz="1100" spc="-10" dirty="0">
                <a:latin typeface="Adobe Garamond Pro"/>
                <a:cs typeface="Adobe Garamond Pro"/>
              </a:rPr>
              <a:t>r</a:t>
            </a:r>
            <a:r>
              <a:rPr sz="1100" dirty="0">
                <a:latin typeface="Adobe Garamond Pro"/>
                <a:cs typeface="Adobe Garamond Pro"/>
              </a:rPr>
              <a:t>ess the “</a:t>
            </a:r>
            <a:r>
              <a:rPr sz="1100" spc="-30" dirty="0">
                <a:latin typeface="Adobe Garamond Pro"/>
                <a:cs typeface="Adobe Garamond Pro"/>
              </a:rPr>
              <a:t>S</a:t>
            </a:r>
            <a:r>
              <a:rPr sz="1100" dirty="0">
                <a:latin typeface="Adobe Garamond Pro"/>
                <a:cs typeface="Adobe Garamond Pro"/>
              </a:rPr>
              <a:t>ta</a:t>
            </a:r>
            <a:r>
              <a:rPr sz="1100" spc="5" dirty="0">
                <a:latin typeface="Adobe Garamond Pro"/>
                <a:cs typeface="Adobe Garamond Pro"/>
              </a:rPr>
              <a:t>r</a:t>
            </a:r>
            <a:r>
              <a:rPr sz="1100" dirty="0">
                <a:latin typeface="Adobe Garamond Pro"/>
                <a:cs typeface="Adobe Garamond Pro"/>
              </a:rPr>
              <a:t>t </a:t>
            </a:r>
            <a:r>
              <a:rPr sz="1100" spc="-15" dirty="0">
                <a:latin typeface="Adobe Garamond Pro"/>
                <a:cs typeface="Adobe Garamond Pro"/>
              </a:rPr>
              <a:t>R</a:t>
            </a:r>
            <a:r>
              <a:rPr sz="1100" dirty="0">
                <a:latin typeface="Adobe Garamond Pro"/>
                <a:cs typeface="Adobe Garamond Pro"/>
              </a:rPr>
              <a:t>eco</a:t>
            </a:r>
            <a:r>
              <a:rPr sz="1100" spc="-15" dirty="0">
                <a:latin typeface="Adobe Garamond Pro"/>
                <a:cs typeface="Adobe Garamond Pro"/>
              </a:rPr>
              <a:t>r</a:t>
            </a:r>
            <a:r>
              <a:rPr sz="1100" dirty="0">
                <a:latin typeface="Adobe Garamond Pro"/>
                <a:cs typeface="Adobe Garamond Pro"/>
              </a:rPr>
              <a:t>din</a:t>
            </a:r>
            <a:r>
              <a:rPr sz="1100" spc="-20" dirty="0">
                <a:latin typeface="Adobe Garamond Pro"/>
                <a:cs typeface="Adobe Garamond Pro"/>
              </a:rPr>
              <a:t>g</a:t>
            </a:r>
            <a:r>
              <a:rPr sz="1100" dirty="0">
                <a:latin typeface="Adobe Garamond Pro"/>
                <a:cs typeface="Adobe Garamond Pro"/>
              </a:rPr>
              <a:t>” button to sha</a:t>
            </a:r>
            <a:r>
              <a:rPr sz="1100" spc="-10" dirty="0">
                <a:latin typeface="Adobe Garamond Pro"/>
                <a:cs typeface="Adobe Garamond Pro"/>
              </a:rPr>
              <a:t>r</a:t>
            </a:r>
            <a:r>
              <a:rPr sz="1100" dirty="0">
                <a:latin typeface="Adobe Garamond Pro"/>
                <a:cs typeface="Adobe Garamond Pro"/>
              </a:rPr>
              <a:t>e the fullness rating and the GPS trace.</a:t>
            </a:r>
          </a:p>
          <a:p>
            <a:pPr marL="12700" marR="71755">
              <a:lnSpc>
                <a:spcPct val="79500"/>
              </a:lnSpc>
              <a:spcBef>
                <a:spcPts val="50"/>
              </a:spcBef>
            </a:pPr>
            <a:r>
              <a:rPr sz="1100" dirty="0">
                <a:latin typeface="Adobe Garamond Pro"/>
                <a:cs typeface="Adobe Garamond Pro"/>
              </a:rPr>
              <a:t>While tracing,</a:t>
            </a:r>
            <a:r>
              <a:rPr sz="1100" spc="-50" dirty="0">
                <a:latin typeface="Adobe Garamond Pro"/>
                <a:cs typeface="Adobe Garamond Pro"/>
              </a:rPr>
              <a:t> </a:t>
            </a:r>
            <a:r>
              <a:rPr sz="1100" spc="-45" dirty="0">
                <a:latin typeface="Adobe Garamond Pro"/>
                <a:cs typeface="Adobe Garamond Pro"/>
              </a:rPr>
              <a:t>T</a:t>
            </a:r>
            <a:r>
              <a:rPr sz="1100" dirty="0">
                <a:latin typeface="Adobe Garamond Pro"/>
                <a:cs typeface="Adobe Garamond Pro"/>
              </a:rPr>
              <a:t>iramisu displays the next stop (</a:t>
            </a:r>
            <a:r>
              <a:rPr sz="1100" spc="-40" dirty="0">
                <a:latin typeface="Adobe Garamond Pro"/>
                <a:cs typeface="Adobe Garamond Pro"/>
              </a:rPr>
              <a:t>F</a:t>
            </a:r>
            <a:r>
              <a:rPr sz="1100" dirty="0">
                <a:latin typeface="Adobe Garamond Pro"/>
                <a:cs typeface="Adobe Garamond Pro"/>
              </a:rPr>
              <a:t>igu</a:t>
            </a:r>
            <a:r>
              <a:rPr sz="1100" spc="-10" dirty="0">
                <a:latin typeface="Adobe Garamond Pro"/>
                <a:cs typeface="Adobe Garamond Pro"/>
              </a:rPr>
              <a:t>r</a:t>
            </a:r>
            <a:r>
              <a:rPr sz="1100" dirty="0">
                <a:latin typeface="Adobe Garamond Pro"/>
                <a:cs typeface="Adobe Garamond Pro"/>
              </a:rPr>
              <a:t>e 2F). </a:t>
            </a:r>
            <a:r>
              <a:rPr sz="1100" spc="-10" dirty="0">
                <a:latin typeface="Adobe Garamond Pro"/>
                <a:cs typeface="Adobe Garamond Pro"/>
              </a:rPr>
              <a:t>A</a:t>
            </a:r>
            <a:r>
              <a:rPr sz="1100" dirty="0">
                <a:latin typeface="Adobe Garamond Pro"/>
                <a:cs typeface="Adobe Garamond Pro"/>
              </a:rPr>
              <a:t>t the end of the tri</a:t>
            </a:r>
            <a:r>
              <a:rPr sz="1100" spc="-20" dirty="0">
                <a:latin typeface="Adobe Garamond Pro"/>
                <a:cs typeface="Adobe Garamond Pro"/>
              </a:rPr>
              <a:t>p</a:t>
            </a:r>
            <a:r>
              <a:rPr sz="1100" dirty="0">
                <a:latin typeface="Adobe Garamond Pro"/>
                <a:cs typeface="Adobe Garamond Pro"/>
              </a:rPr>
              <a:t>, commuters p</a:t>
            </a:r>
            <a:r>
              <a:rPr sz="1100" spc="-10" dirty="0">
                <a:latin typeface="Adobe Garamond Pro"/>
                <a:cs typeface="Adobe Garamond Pro"/>
              </a:rPr>
              <a:t>r</a:t>
            </a:r>
            <a:r>
              <a:rPr sz="1100" dirty="0">
                <a:latin typeface="Adobe Garamond Pro"/>
                <a:cs typeface="Adobe Garamond Pro"/>
              </a:rPr>
              <a:t>ess a stop </a:t>
            </a:r>
            <a:r>
              <a:rPr sz="1100" spc="-10" dirty="0">
                <a:latin typeface="Adobe Garamond Pro"/>
                <a:cs typeface="Adobe Garamond Pro"/>
              </a:rPr>
              <a:t>r</a:t>
            </a:r>
            <a:r>
              <a:rPr sz="1100" dirty="0">
                <a:latin typeface="Adobe Garamond Pro"/>
                <a:cs typeface="Adobe Garamond Pro"/>
              </a:rPr>
              <a:t>eco</a:t>
            </a:r>
            <a:r>
              <a:rPr sz="1100" spc="-15" dirty="0">
                <a:latin typeface="Adobe Garamond Pro"/>
                <a:cs typeface="Adobe Garamond Pro"/>
              </a:rPr>
              <a:t>r</a:t>
            </a:r>
            <a:r>
              <a:rPr sz="1100" dirty="0">
                <a:latin typeface="Adobe Garamond Pro"/>
                <a:cs typeface="Adobe Garamond Pro"/>
              </a:rPr>
              <a:t>ding button (</a:t>
            </a:r>
            <a:r>
              <a:rPr sz="1100" spc="-40" dirty="0">
                <a:latin typeface="Adobe Garamond Pro"/>
                <a:cs typeface="Adobe Garamond Pro"/>
              </a:rPr>
              <a:t>F</a:t>
            </a:r>
            <a:r>
              <a:rPr sz="1100" dirty="0">
                <a:latin typeface="Adobe Garamond Pro"/>
                <a:cs typeface="Adobe Garamond Pro"/>
              </a:rPr>
              <a:t>igu</a:t>
            </a:r>
            <a:r>
              <a:rPr sz="1100" spc="-10" dirty="0">
                <a:latin typeface="Adobe Garamond Pro"/>
                <a:cs typeface="Adobe Garamond Pro"/>
              </a:rPr>
              <a:t>r</a:t>
            </a:r>
            <a:r>
              <a:rPr sz="1100" dirty="0">
                <a:latin typeface="Adobe Garamond Pro"/>
                <a:cs typeface="Adobe Garamond Pro"/>
              </a:rPr>
              <a:t>e 2F) as they exit.</a:t>
            </a:r>
          </a:p>
        </p:txBody>
      </p:sp>
      <p:sp>
        <p:nvSpPr>
          <p:cNvPr id="8" name="object 8"/>
          <p:cNvSpPr txBox="1"/>
          <p:nvPr/>
        </p:nvSpPr>
        <p:spPr>
          <a:xfrm>
            <a:off x="2692400" y="4114800"/>
            <a:ext cx="5994400" cy="1600200"/>
          </a:xfrm>
          <a:prstGeom prst="rect">
            <a:avLst/>
          </a:prstGeom>
        </p:spPr>
        <p:txBody>
          <a:bodyPr vert="horz" wrap="square" lIns="0" tIns="0" rIns="0" bIns="0" rtlCol="0">
            <a:spAutoFit/>
          </a:bodyPr>
          <a:lstStyle/>
          <a:p>
            <a:pPr marL="12700" marR="43180">
              <a:lnSpc>
                <a:spcPct val="79500"/>
              </a:lnSpc>
            </a:pPr>
            <a:r>
              <a:rPr sz="1100" dirty="0">
                <a:latin typeface="Adobe Garamond Pro"/>
                <a:cs typeface="Adobe Garamond Pro"/>
              </a:rPr>
              <a:t>Tiramisu displays real-time arrival information when a commuter is actively sharing GPS (</a:t>
            </a:r>
            <a:r>
              <a:rPr sz="1100" spc="-15" dirty="0">
                <a:latin typeface="Adobe Garamond Pro"/>
                <a:cs typeface="Adobe Garamond Pro"/>
              </a:rPr>
              <a:t>figure 2C). When this is not available, the system shows historic arrival information, assuming the system has previous trace data for this bus at this time. When neither real-time nor historic arrival information are available, the interface shows the scheduled arrival time. In addition, the interface shows bus fullness information, something currently not available as an estimate in the schedule provided by the transit service.</a:t>
            </a:r>
            <a:endParaRPr sz="1100">
              <a:latin typeface="Adobe Garamond Pro"/>
              <a:cs typeface="Adobe Garamond Pro"/>
            </a:endParaRPr>
          </a:p>
          <a:p>
            <a:pPr marL="12700" marR="5080">
              <a:lnSpc>
                <a:spcPct val="80300"/>
              </a:lnSpc>
              <a:spcBef>
                <a:spcPts val="740"/>
              </a:spcBef>
            </a:pPr>
            <a:r>
              <a:rPr sz="1100" dirty="0">
                <a:latin typeface="Adobe Garamond Pro"/>
                <a:cs typeface="Adobe Garamond Pro"/>
              </a:rPr>
              <a:t>To share GPS traces, commuters decide on the bus they wish to take, they select that bus from the list of arrival times, transitioning the interface to the “Destination” screen (Figure 2D). Here they select from a list of upcoming stops. Making a selection transitions the interface to the “Record” screen (Figure 2E). Once they board the bus, commuters indicate fullness and press the “Start Recording” button to share the fullness rating and the GPS trace. While tracing, Tiramisu displays the next stop (Figure 2F). At the end of the trip, commuters press a stop recording button (Figure 2F) as they exit.</a:t>
            </a:r>
            <a:endParaRPr sz="1100">
              <a:latin typeface="Adobe Garamond Pro"/>
              <a:cs typeface="Adobe Garamond Pro"/>
            </a:endParaRPr>
          </a:p>
        </p:txBody>
      </p:sp>
    </p:spTree>
    <p:extLst>
      <p:ext uri="{BB962C8B-B14F-4D97-AF65-F5344CB8AC3E}">
        <p14:creationId xmlns:p14="http://schemas.microsoft.com/office/powerpoint/2010/main" val="1913970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382000" cy="1295400"/>
          </a:xfrm>
        </p:spPr>
        <p:txBody>
          <a:bodyPr/>
          <a:lstStyle/>
          <a:p>
            <a:r>
              <a:rPr lang="en-US" dirty="0"/>
              <a:t>alignments: flush left</a:t>
            </a:r>
            <a:r>
              <a:rPr lang="en-US" dirty="0" smtClean="0"/>
              <a:t>,</a:t>
            </a:r>
            <a:br>
              <a:rPr lang="en-US" dirty="0" smtClean="0"/>
            </a:br>
            <a:r>
              <a:rPr lang="en-US" dirty="0" smtClean="0"/>
              <a:t>flush </a:t>
            </a:r>
            <a:r>
              <a:rPr lang="en-US" dirty="0"/>
              <a:t>right, centered, and </a:t>
            </a:r>
            <a:r>
              <a:rPr lang="en-US" dirty="0" smtClean="0"/>
              <a:t>justified</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29</a:t>
            </a:fld>
            <a:endParaRPr lang="en-US" altLang="en-US"/>
          </a:p>
        </p:txBody>
      </p:sp>
      <p:sp>
        <p:nvSpPr>
          <p:cNvPr id="10" name="object 3"/>
          <p:cNvSpPr txBox="1">
            <a:spLocks/>
          </p:cNvSpPr>
          <p:nvPr/>
        </p:nvSpPr>
        <p:spPr>
          <a:xfrm>
            <a:off x="152400" y="1981200"/>
            <a:ext cx="2132330" cy="4013200"/>
          </a:xfrm>
          <a:prstGeom prst="rect">
            <a:avLst/>
          </a:prstGeom>
        </p:spPr>
        <p:txBody>
          <a:bodyPr vert="horz" wrap="square" lIns="0" tIns="0" rIns="0" bIns="0" rtlCol="0">
            <a:spAutoFit/>
          </a:bodyPr>
          <a:lstStyle>
            <a:lvl1pPr marL="0">
              <a:defRPr sz="1100" b="0" i="0">
                <a:solidFill>
                  <a:schemeClr val="tx1"/>
                </a:solidFill>
                <a:latin typeface="Adobe Garamond Pro"/>
                <a:ea typeface="+mn-ea"/>
                <a:cs typeface="Adobe Garamon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3495" lvl="0" indent="0" defTabSz="914400" eaLnBrk="1" fontAlgn="auto" latinLnBrk="0" hangingPunct="1">
              <a:lnSpc>
                <a:spcPct val="80100"/>
              </a:lnSpc>
              <a:spcBef>
                <a:spcPts val="0"/>
              </a:spcBef>
              <a:spcAft>
                <a:spcPts val="0"/>
              </a:spcAft>
              <a:buClrTx/>
              <a:buSzTx/>
              <a:buFontTx/>
              <a:buNone/>
              <a:tabLst/>
              <a:defRPr/>
            </a:pP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Tiramisu displays real-time arrival information when a commuter is actively sharing GPS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figure 2C). When this is not available, the system shows historic arrival information, assuming the system has previous trace data for this bus at this time. When neither real-time nor historic arrival information are available, the interface shows the scheduled arrival time. In addition, the interface shows bus fullness information, something currently not available as an estimate in the schedule provided by the transit service.</a:t>
            </a:r>
          </a:p>
          <a:p>
            <a:pPr marL="12700" marR="5080" lvl="0" indent="0" defTabSz="914400" eaLnBrk="1" fontAlgn="auto" latinLnBrk="0" hangingPunct="1">
              <a:lnSpc>
                <a:spcPct val="80400"/>
              </a:lnSpc>
              <a:spcBef>
                <a:spcPts val="635"/>
              </a:spcBef>
              <a:spcAft>
                <a:spcPts val="0"/>
              </a:spcAft>
              <a:buClrTx/>
              <a:buSzTx/>
              <a:buFontTx/>
              <a:buNone/>
              <a:tabLst/>
              <a:defRPr/>
            </a:pPr>
            <a:r>
              <a:rPr kumimoji="0" lang="en-US" sz="1100" b="0" i="0" u="none" strike="noStrike" kern="0" cap="none" spc="-135" normalizeH="0" baseline="0" noProof="0" smtClean="0">
                <a:ln>
                  <a:noFill/>
                </a:ln>
                <a:solidFill>
                  <a:sysClr val="windowText" lastClr="000000"/>
                </a:solidFill>
                <a:effectLst/>
                <a:uLnTx/>
                <a:uFillTx/>
                <a:latin typeface="Adobe Garamond Pro"/>
                <a:ea typeface="+mn-ea"/>
              </a:rPr>
              <a:t>T</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o sha</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GPS traces, commuters decide on the bus they wish to take, they select that bus f</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om the list of arri</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v</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al times, transitioning the inte</a:t>
            </a:r>
            <a:r>
              <a:rPr kumimoji="0" lang="en-US" sz="1100" b="0" i="0" u="none" strike="noStrike" kern="0" cap="none" spc="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face to the “</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D</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estinatio</a:t>
            </a:r>
            <a:r>
              <a:rPr kumimoji="0" lang="en-US" sz="1100" b="0" i="0" u="none" strike="noStrike" kern="0" cap="none" spc="-80" normalizeH="0" baseline="0" noProof="0" smtClean="0">
                <a:ln>
                  <a:noFill/>
                </a:ln>
                <a:solidFill>
                  <a:sysClr val="windowText" lastClr="000000"/>
                </a:solidFill>
                <a:effectLst/>
                <a:uLnTx/>
                <a:uFillTx/>
                <a:latin typeface="Adobe Garamond Pro"/>
                <a:ea typeface="+mn-ea"/>
              </a:rPr>
              <a:t>n</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 sc</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een (</a:t>
            </a:r>
            <a:r>
              <a:rPr kumimoji="0" lang="en-US" sz="1100" b="0" i="0" u="none" strike="noStrike" kern="0" cap="none" spc="-40" normalizeH="0" baseline="0" noProof="0" smtClean="0">
                <a:ln>
                  <a:noFill/>
                </a:ln>
                <a:solidFill>
                  <a:sysClr val="windowText" lastClr="000000"/>
                </a:solidFill>
                <a:effectLst/>
                <a:uLnTx/>
                <a:uFillTx/>
                <a:latin typeface="Adobe Garamond Pro"/>
                <a:ea typeface="+mn-ea"/>
              </a:rPr>
              <a:t>F</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igu</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2D). </a:t>
            </a:r>
            <a:r>
              <a:rPr kumimoji="0" lang="en-US" sz="1100" b="0" i="0" u="none" strike="noStrike" kern="0" cap="none" spc="-20" normalizeH="0" baseline="0" noProof="0" smtClean="0">
                <a:ln>
                  <a:noFill/>
                </a:ln>
                <a:solidFill>
                  <a:sysClr val="windowText" lastClr="000000"/>
                </a:solidFill>
                <a:effectLst/>
                <a:uLnTx/>
                <a:uFillTx/>
                <a:latin typeface="Adobe Garamond Pro"/>
                <a:ea typeface="+mn-ea"/>
              </a:rPr>
              <a:t>H</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they select f</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om a list of upcoming stops.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M</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aking a selection transitions the inte</a:t>
            </a:r>
            <a:r>
              <a:rPr kumimoji="0" lang="en-US" sz="1100" b="0" i="0" u="none" strike="noStrike" kern="0" cap="none" spc="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face to the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eco</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rd</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 sc</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een (</a:t>
            </a:r>
            <a:r>
              <a:rPr kumimoji="0" lang="en-US" sz="1100" b="0" i="0" u="none" strike="noStrike" kern="0" cap="none" spc="-40" normalizeH="0" baseline="0" noProof="0" smtClean="0">
                <a:ln>
                  <a:noFill/>
                </a:ln>
                <a:solidFill>
                  <a:sysClr val="windowText" lastClr="000000"/>
                </a:solidFill>
                <a:effectLst/>
                <a:uLnTx/>
                <a:uFillTx/>
                <a:latin typeface="Adobe Garamond Pro"/>
                <a:ea typeface="+mn-ea"/>
              </a:rPr>
              <a:t>F</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igu</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2E). </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O</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nce they boa</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d the bus, commuters indicate fullness and p</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ess the “</a:t>
            </a:r>
            <a:r>
              <a:rPr kumimoji="0" lang="en-US" sz="1100" b="0" i="0" u="none" strike="noStrike" kern="0" cap="none" spc="-30" normalizeH="0" baseline="0" noProof="0" smtClean="0">
                <a:ln>
                  <a:noFill/>
                </a:ln>
                <a:solidFill>
                  <a:sysClr val="windowText" lastClr="000000"/>
                </a:solidFill>
                <a:effectLst/>
                <a:uLnTx/>
                <a:uFillTx/>
                <a:latin typeface="Adobe Garamond Pro"/>
                <a:ea typeface="+mn-ea"/>
              </a:rPr>
              <a:t>S</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ta</a:t>
            </a:r>
            <a:r>
              <a:rPr kumimoji="0" lang="en-US" sz="1100" b="0" i="0" u="none" strike="noStrike" kern="0" cap="none" spc="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t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eco</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din</a:t>
            </a:r>
            <a:r>
              <a:rPr kumimoji="0" lang="en-US" sz="1100" b="0" i="0" u="none" strike="noStrike" kern="0" cap="none" spc="-20" normalizeH="0" baseline="0" noProof="0" smtClean="0">
                <a:ln>
                  <a:noFill/>
                </a:ln>
                <a:solidFill>
                  <a:sysClr val="windowText" lastClr="000000"/>
                </a:solidFill>
                <a:effectLst/>
                <a:uLnTx/>
                <a:uFillTx/>
                <a:latin typeface="Adobe Garamond Pro"/>
                <a:ea typeface="+mn-ea"/>
              </a:rPr>
              <a:t>g</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 button to sha</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the fullness rating and the GPS trace.</a:t>
            </a:r>
            <a:r>
              <a:rPr kumimoji="0" lang="en-US" sz="1100" b="0" i="0" u="none" strike="noStrike" kern="0" cap="none" spc="-20" normalizeH="0" baseline="0" noProof="0" smtClean="0">
                <a:ln>
                  <a:noFill/>
                </a:ln>
                <a:solidFill>
                  <a:sysClr val="windowText" lastClr="000000"/>
                </a:solidFill>
                <a:effectLst/>
                <a:uLnTx/>
                <a:uFillTx/>
                <a:latin typeface="Adobe Garamond Pro"/>
                <a:ea typeface="+mn-ea"/>
              </a:rPr>
              <a:t> </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While tracing,</a:t>
            </a:r>
            <a:r>
              <a:rPr kumimoji="0" lang="en-US" sz="1100" b="0" i="0" u="none" strike="noStrike" kern="0" cap="none" spc="-50" normalizeH="0" baseline="0" noProof="0" smtClean="0">
                <a:ln>
                  <a:noFill/>
                </a:ln>
                <a:solidFill>
                  <a:sysClr val="windowText" lastClr="000000"/>
                </a:solidFill>
                <a:effectLst/>
                <a:uLnTx/>
                <a:uFillTx/>
                <a:latin typeface="Adobe Garamond Pro"/>
                <a:ea typeface="+mn-ea"/>
              </a:rPr>
              <a:t> </a:t>
            </a:r>
            <a:r>
              <a:rPr kumimoji="0" lang="en-US" sz="1100" b="0" i="0" u="none" strike="noStrike" kern="0" cap="none" spc="-45" normalizeH="0" baseline="0" noProof="0" smtClean="0">
                <a:ln>
                  <a:noFill/>
                </a:ln>
                <a:solidFill>
                  <a:sysClr val="windowText" lastClr="000000"/>
                </a:solidFill>
                <a:effectLst/>
                <a:uLnTx/>
                <a:uFillTx/>
                <a:latin typeface="Adobe Garamond Pro"/>
                <a:ea typeface="+mn-ea"/>
              </a:rPr>
              <a:t>T</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iramisu</a:t>
            </a:r>
            <a:endParaRPr kumimoji="0" lang="en-US" sz="1100" b="0" i="0" u="none" strike="noStrike" kern="0" cap="none" spc="0" normalizeH="0" baseline="0" noProof="0" dirty="0">
              <a:ln>
                <a:noFill/>
              </a:ln>
              <a:solidFill>
                <a:sysClr val="windowText" lastClr="000000"/>
              </a:solidFill>
              <a:effectLst/>
              <a:uLnTx/>
              <a:uFillTx/>
              <a:latin typeface="Adobe Garamond Pro"/>
              <a:ea typeface="+mn-ea"/>
            </a:endParaRPr>
          </a:p>
        </p:txBody>
      </p:sp>
      <p:sp>
        <p:nvSpPr>
          <p:cNvPr id="11" name="object 4"/>
          <p:cNvSpPr txBox="1"/>
          <p:nvPr/>
        </p:nvSpPr>
        <p:spPr>
          <a:xfrm>
            <a:off x="2438399" y="1981200"/>
            <a:ext cx="2134870" cy="4013200"/>
          </a:xfrm>
          <a:prstGeom prst="rect">
            <a:avLst/>
          </a:prstGeom>
        </p:spPr>
        <p:txBody>
          <a:bodyPr vert="horz" wrap="square" lIns="0" tIns="0" rIns="0" bIns="0" rtlCol="0">
            <a:spAutoFit/>
          </a:bodyPr>
          <a:lstStyle/>
          <a:p>
            <a:pPr marL="12700" marR="5080" algn="just" fontAlgn="auto">
              <a:lnSpc>
                <a:spcPct val="80100"/>
              </a:lnSpc>
              <a:spcBef>
                <a:spcPts val="0"/>
              </a:spcBef>
              <a:spcAft>
                <a:spcPts val="0"/>
              </a:spcAft>
            </a:pPr>
            <a:r>
              <a:rPr sz="1100" dirty="0">
                <a:solidFill>
                  <a:prstClr val="black"/>
                </a:solidFill>
                <a:latin typeface="Adobe Garamond Pro"/>
                <a:cs typeface="Adobe Garamond Pro"/>
              </a:rPr>
              <a:t>Tiramisu   </a:t>
            </a:r>
            <a:r>
              <a:rPr sz="1100" spc="-114" dirty="0">
                <a:solidFill>
                  <a:prstClr val="black"/>
                </a:solidFill>
                <a:latin typeface="Adobe Garamond Pro"/>
                <a:cs typeface="Adobe Garamond Pro"/>
              </a:rPr>
              <a:t> </a:t>
            </a:r>
            <a:r>
              <a:rPr sz="1100" dirty="0">
                <a:solidFill>
                  <a:prstClr val="black"/>
                </a:solidFill>
                <a:latin typeface="Adobe Garamond Pro"/>
                <a:cs typeface="Adobe Garamond Pro"/>
              </a:rPr>
              <a:t>displays   </a:t>
            </a:r>
            <a:r>
              <a:rPr sz="1100" spc="-114" dirty="0">
                <a:solidFill>
                  <a:prstClr val="black"/>
                </a:solidFill>
                <a:latin typeface="Adobe Garamond Pro"/>
                <a:cs typeface="Adobe Garamond Pro"/>
              </a:rPr>
              <a:t> </a:t>
            </a:r>
            <a:r>
              <a:rPr sz="1100" dirty="0">
                <a:solidFill>
                  <a:prstClr val="black"/>
                </a:solidFill>
                <a:latin typeface="Adobe Garamond Pro"/>
                <a:cs typeface="Adobe Garamond Pro"/>
              </a:rPr>
              <a:t>real-time   </a:t>
            </a:r>
            <a:r>
              <a:rPr sz="1100" spc="-114" dirty="0">
                <a:solidFill>
                  <a:prstClr val="black"/>
                </a:solidFill>
                <a:latin typeface="Adobe Garamond Pro"/>
                <a:cs typeface="Adobe Garamond Pro"/>
              </a:rPr>
              <a:t> </a:t>
            </a:r>
            <a:r>
              <a:rPr sz="1100" dirty="0">
                <a:solidFill>
                  <a:prstClr val="black"/>
                </a:solidFill>
                <a:latin typeface="Adobe Garamond Pro"/>
                <a:cs typeface="Adobe Garamond Pro"/>
              </a:rPr>
              <a:t>arrival information  </a:t>
            </a:r>
            <a:r>
              <a:rPr sz="1100" spc="95" dirty="0">
                <a:solidFill>
                  <a:prstClr val="black"/>
                </a:solidFill>
                <a:latin typeface="Adobe Garamond Pro"/>
                <a:cs typeface="Adobe Garamond Pro"/>
              </a:rPr>
              <a:t> </a:t>
            </a:r>
            <a:r>
              <a:rPr sz="1100" dirty="0">
                <a:solidFill>
                  <a:prstClr val="black"/>
                </a:solidFill>
                <a:latin typeface="Adobe Garamond Pro"/>
                <a:cs typeface="Adobe Garamond Pro"/>
              </a:rPr>
              <a:t>when  </a:t>
            </a:r>
            <a:r>
              <a:rPr sz="1100" spc="95" dirty="0">
                <a:solidFill>
                  <a:prstClr val="black"/>
                </a:solidFill>
                <a:latin typeface="Adobe Garamond Pro"/>
                <a:cs typeface="Adobe Garamond Pro"/>
              </a:rPr>
              <a:t> </a:t>
            </a:r>
            <a:r>
              <a:rPr sz="1100" dirty="0">
                <a:solidFill>
                  <a:prstClr val="black"/>
                </a:solidFill>
                <a:latin typeface="Adobe Garamond Pro"/>
                <a:cs typeface="Adobe Garamond Pro"/>
              </a:rPr>
              <a:t>a  </a:t>
            </a:r>
            <a:r>
              <a:rPr sz="1100" spc="95" dirty="0">
                <a:solidFill>
                  <a:prstClr val="black"/>
                </a:solidFill>
                <a:latin typeface="Adobe Garamond Pro"/>
                <a:cs typeface="Adobe Garamond Pro"/>
              </a:rPr>
              <a:t> </a:t>
            </a:r>
            <a:r>
              <a:rPr sz="1100" dirty="0">
                <a:solidFill>
                  <a:prstClr val="black"/>
                </a:solidFill>
                <a:latin typeface="Adobe Garamond Pro"/>
                <a:cs typeface="Adobe Garamond Pro"/>
              </a:rPr>
              <a:t>commuter  </a:t>
            </a:r>
            <a:r>
              <a:rPr sz="1100" spc="95" dirty="0">
                <a:solidFill>
                  <a:prstClr val="black"/>
                </a:solidFill>
                <a:latin typeface="Adobe Garamond Pro"/>
                <a:cs typeface="Adobe Garamond Pro"/>
              </a:rPr>
              <a:t> </a:t>
            </a:r>
            <a:r>
              <a:rPr sz="1100" dirty="0">
                <a:solidFill>
                  <a:prstClr val="black"/>
                </a:solidFill>
                <a:latin typeface="Adobe Garamond Pro"/>
                <a:cs typeface="Adobe Garamond Pro"/>
              </a:rPr>
              <a:t>is actively  </a:t>
            </a:r>
            <a:r>
              <a:rPr sz="1100" spc="90" dirty="0">
                <a:solidFill>
                  <a:prstClr val="black"/>
                </a:solidFill>
                <a:latin typeface="Adobe Garamond Pro"/>
                <a:cs typeface="Adobe Garamond Pro"/>
              </a:rPr>
              <a:t> </a:t>
            </a:r>
            <a:r>
              <a:rPr sz="1100" dirty="0">
                <a:solidFill>
                  <a:prstClr val="black"/>
                </a:solidFill>
                <a:latin typeface="Adobe Garamond Pro"/>
                <a:cs typeface="Adobe Garamond Pro"/>
              </a:rPr>
              <a:t>sharing  </a:t>
            </a:r>
            <a:r>
              <a:rPr sz="1100" spc="90" dirty="0">
                <a:solidFill>
                  <a:prstClr val="black"/>
                </a:solidFill>
                <a:latin typeface="Adobe Garamond Pro"/>
                <a:cs typeface="Adobe Garamond Pro"/>
              </a:rPr>
              <a:t> </a:t>
            </a:r>
            <a:r>
              <a:rPr sz="1100" dirty="0">
                <a:solidFill>
                  <a:prstClr val="black"/>
                </a:solidFill>
                <a:latin typeface="Adobe Garamond Pro"/>
                <a:cs typeface="Adobe Garamond Pro"/>
              </a:rPr>
              <a:t>GPS  </a:t>
            </a:r>
            <a:r>
              <a:rPr sz="1100" spc="90" dirty="0">
                <a:solidFill>
                  <a:prstClr val="black"/>
                </a:solidFill>
                <a:latin typeface="Adobe Garamond Pro"/>
                <a:cs typeface="Adobe Garamond Pro"/>
              </a:rPr>
              <a:t> </a:t>
            </a:r>
            <a:r>
              <a:rPr sz="1100" dirty="0">
                <a:solidFill>
                  <a:prstClr val="black"/>
                </a:solidFill>
                <a:latin typeface="Adobe Garamond Pro"/>
                <a:cs typeface="Adobe Garamond Pro"/>
              </a:rPr>
              <a:t>(</a:t>
            </a:r>
            <a:r>
              <a:rPr sz="1100" spc="-15" dirty="0">
                <a:solidFill>
                  <a:prstClr val="black"/>
                </a:solidFill>
                <a:latin typeface="Adobe Garamond Pro"/>
                <a:cs typeface="Adobe Garamond Pro"/>
              </a:rPr>
              <a:t>fi</a:t>
            </a:r>
            <a:r>
              <a:rPr sz="1100" dirty="0">
                <a:solidFill>
                  <a:prstClr val="black"/>
                </a:solidFill>
                <a:latin typeface="Adobe Garamond Pro"/>
                <a:cs typeface="Adobe Garamond Pro"/>
              </a:rPr>
              <a:t>gure  </a:t>
            </a:r>
            <a:r>
              <a:rPr sz="1100" spc="90" dirty="0">
                <a:solidFill>
                  <a:prstClr val="black"/>
                </a:solidFill>
                <a:latin typeface="Adobe Garamond Pro"/>
                <a:cs typeface="Adobe Garamond Pro"/>
              </a:rPr>
              <a:t> </a:t>
            </a:r>
            <a:r>
              <a:rPr sz="1100" dirty="0">
                <a:solidFill>
                  <a:prstClr val="black"/>
                </a:solidFill>
                <a:latin typeface="Adobe Garamond Pro"/>
                <a:cs typeface="Adobe Garamond Pro"/>
              </a:rPr>
              <a:t>2C). When</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this</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is</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not</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available,</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the</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system shows  </a:t>
            </a:r>
            <a:r>
              <a:rPr sz="1100" spc="125" dirty="0">
                <a:solidFill>
                  <a:prstClr val="black"/>
                </a:solidFill>
                <a:latin typeface="Adobe Garamond Pro"/>
                <a:cs typeface="Adobe Garamond Pro"/>
              </a:rPr>
              <a:t> </a:t>
            </a:r>
            <a:r>
              <a:rPr sz="1100" dirty="0">
                <a:solidFill>
                  <a:prstClr val="black"/>
                </a:solidFill>
                <a:latin typeface="Adobe Garamond Pro"/>
                <a:cs typeface="Adobe Garamond Pro"/>
              </a:rPr>
              <a:t>historic  </a:t>
            </a:r>
            <a:r>
              <a:rPr sz="1100" spc="125" dirty="0">
                <a:solidFill>
                  <a:prstClr val="black"/>
                </a:solidFill>
                <a:latin typeface="Adobe Garamond Pro"/>
                <a:cs typeface="Adobe Garamond Pro"/>
              </a:rPr>
              <a:t> </a:t>
            </a:r>
            <a:r>
              <a:rPr sz="1100" dirty="0">
                <a:solidFill>
                  <a:prstClr val="black"/>
                </a:solidFill>
                <a:latin typeface="Adobe Garamond Pro"/>
                <a:cs typeface="Adobe Garamond Pro"/>
              </a:rPr>
              <a:t>arrival  </a:t>
            </a:r>
            <a:r>
              <a:rPr sz="1100" spc="125" dirty="0">
                <a:solidFill>
                  <a:prstClr val="black"/>
                </a:solidFill>
                <a:latin typeface="Adobe Garamond Pro"/>
                <a:cs typeface="Adobe Garamond Pro"/>
              </a:rPr>
              <a:t> </a:t>
            </a:r>
            <a:r>
              <a:rPr sz="1100" dirty="0">
                <a:solidFill>
                  <a:prstClr val="black"/>
                </a:solidFill>
                <a:latin typeface="Adobe Garamond Pro"/>
                <a:cs typeface="Adobe Garamond Pro"/>
              </a:rPr>
              <a:t>information, assuming</a:t>
            </a:r>
            <a:r>
              <a:rPr sz="1100" spc="30" dirty="0">
                <a:solidFill>
                  <a:prstClr val="black"/>
                </a:solidFill>
                <a:latin typeface="Adobe Garamond Pro"/>
                <a:cs typeface="Adobe Garamond Pro"/>
              </a:rPr>
              <a:t> </a:t>
            </a:r>
            <a:r>
              <a:rPr sz="1100" dirty="0">
                <a:solidFill>
                  <a:prstClr val="black"/>
                </a:solidFill>
                <a:latin typeface="Adobe Garamond Pro"/>
                <a:cs typeface="Adobe Garamond Pro"/>
              </a:rPr>
              <a:t>the</a:t>
            </a:r>
            <a:r>
              <a:rPr sz="1100" spc="30" dirty="0">
                <a:solidFill>
                  <a:prstClr val="black"/>
                </a:solidFill>
                <a:latin typeface="Adobe Garamond Pro"/>
                <a:cs typeface="Adobe Garamond Pro"/>
              </a:rPr>
              <a:t> </a:t>
            </a:r>
            <a:r>
              <a:rPr sz="1100" dirty="0">
                <a:solidFill>
                  <a:prstClr val="black"/>
                </a:solidFill>
                <a:latin typeface="Adobe Garamond Pro"/>
                <a:cs typeface="Adobe Garamond Pro"/>
              </a:rPr>
              <a:t>system</a:t>
            </a:r>
            <a:r>
              <a:rPr sz="1100" spc="30" dirty="0">
                <a:solidFill>
                  <a:prstClr val="black"/>
                </a:solidFill>
                <a:latin typeface="Adobe Garamond Pro"/>
                <a:cs typeface="Adobe Garamond Pro"/>
              </a:rPr>
              <a:t> </a:t>
            </a:r>
            <a:r>
              <a:rPr sz="1100" dirty="0">
                <a:solidFill>
                  <a:prstClr val="black"/>
                </a:solidFill>
                <a:latin typeface="Adobe Garamond Pro"/>
                <a:cs typeface="Adobe Garamond Pro"/>
              </a:rPr>
              <a:t>has</a:t>
            </a:r>
            <a:r>
              <a:rPr sz="1100" spc="30" dirty="0">
                <a:solidFill>
                  <a:prstClr val="black"/>
                </a:solidFill>
                <a:latin typeface="Adobe Garamond Pro"/>
                <a:cs typeface="Adobe Garamond Pro"/>
              </a:rPr>
              <a:t> </a:t>
            </a:r>
            <a:r>
              <a:rPr sz="1100" dirty="0">
                <a:solidFill>
                  <a:prstClr val="black"/>
                </a:solidFill>
                <a:latin typeface="Adobe Garamond Pro"/>
                <a:cs typeface="Adobe Garamond Pro"/>
              </a:rPr>
              <a:t>previous</a:t>
            </a:r>
            <a:r>
              <a:rPr sz="1100" spc="30" dirty="0">
                <a:solidFill>
                  <a:prstClr val="black"/>
                </a:solidFill>
                <a:latin typeface="Adobe Garamond Pro"/>
                <a:cs typeface="Adobe Garamond Pro"/>
              </a:rPr>
              <a:t> </a:t>
            </a:r>
            <a:r>
              <a:rPr sz="1100" dirty="0">
                <a:solidFill>
                  <a:prstClr val="black"/>
                </a:solidFill>
                <a:latin typeface="Adobe Garamond Pro"/>
                <a:cs typeface="Adobe Garamond Pro"/>
              </a:rPr>
              <a:t>trace data </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for </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this </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bus </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at </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this </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time. </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When neither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real-time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nor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historic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arrival information</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are</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available,</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the</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interface shows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scheduled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arrival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time.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In addition,  </a:t>
            </a:r>
            <a:r>
              <a:rPr sz="1100" spc="114"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114" dirty="0">
                <a:solidFill>
                  <a:prstClr val="black"/>
                </a:solidFill>
                <a:latin typeface="Adobe Garamond Pro"/>
                <a:cs typeface="Adobe Garamond Pro"/>
              </a:rPr>
              <a:t> </a:t>
            </a:r>
            <a:r>
              <a:rPr sz="1100" dirty="0">
                <a:solidFill>
                  <a:prstClr val="black"/>
                </a:solidFill>
                <a:latin typeface="Adobe Garamond Pro"/>
                <a:cs typeface="Adobe Garamond Pro"/>
              </a:rPr>
              <a:t>interface  </a:t>
            </a:r>
            <a:r>
              <a:rPr sz="1100" spc="114" dirty="0">
                <a:solidFill>
                  <a:prstClr val="black"/>
                </a:solidFill>
                <a:latin typeface="Adobe Garamond Pro"/>
                <a:cs typeface="Adobe Garamond Pro"/>
              </a:rPr>
              <a:t> </a:t>
            </a:r>
            <a:r>
              <a:rPr sz="1100" dirty="0">
                <a:solidFill>
                  <a:prstClr val="black"/>
                </a:solidFill>
                <a:latin typeface="Adobe Garamond Pro"/>
                <a:cs typeface="Adobe Garamond Pro"/>
              </a:rPr>
              <a:t>shows  </a:t>
            </a:r>
            <a:r>
              <a:rPr sz="1100" spc="114" dirty="0">
                <a:solidFill>
                  <a:prstClr val="black"/>
                </a:solidFill>
                <a:latin typeface="Adobe Garamond Pro"/>
                <a:cs typeface="Adobe Garamond Pro"/>
              </a:rPr>
              <a:t> </a:t>
            </a:r>
            <a:r>
              <a:rPr sz="1100" dirty="0">
                <a:solidFill>
                  <a:prstClr val="black"/>
                </a:solidFill>
                <a:latin typeface="Adobe Garamond Pro"/>
                <a:cs typeface="Adobe Garamond Pro"/>
              </a:rPr>
              <a:t>bus fullness      </a:t>
            </a:r>
            <a:r>
              <a:rPr sz="1100" spc="-125" dirty="0">
                <a:solidFill>
                  <a:prstClr val="black"/>
                </a:solidFill>
                <a:latin typeface="Adobe Garamond Pro"/>
                <a:cs typeface="Adobe Garamond Pro"/>
              </a:rPr>
              <a:t> </a:t>
            </a:r>
            <a:r>
              <a:rPr sz="1100" dirty="0">
                <a:solidFill>
                  <a:prstClr val="black"/>
                </a:solidFill>
                <a:latin typeface="Adobe Garamond Pro"/>
                <a:cs typeface="Adobe Garamond Pro"/>
              </a:rPr>
              <a:t>information,      </a:t>
            </a:r>
            <a:r>
              <a:rPr sz="1100" spc="-125" dirty="0">
                <a:solidFill>
                  <a:prstClr val="black"/>
                </a:solidFill>
                <a:latin typeface="Adobe Garamond Pro"/>
                <a:cs typeface="Adobe Garamond Pro"/>
              </a:rPr>
              <a:t> </a:t>
            </a:r>
            <a:r>
              <a:rPr sz="1100" dirty="0">
                <a:solidFill>
                  <a:prstClr val="black"/>
                </a:solidFill>
                <a:latin typeface="Adobe Garamond Pro"/>
                <a:cs typeface="Adobe Garamond Pro"/>
              </a:rPr>
              <a:t>something currently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not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available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as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an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estimate in</a:t>
            </a:r>
            <a:r>
              <a:rPr sz="1100" spc="45" dirty="0">
                <a:solidFill>
                  <a:prstClr val="black"/>
                </a:solidFill>
                <a:latin typeface="Adobe Garamond Pro"/>
                <a:cs typeface="Adobe Garamond Pro"/>
              </a:rPr>
              <a:t> </a:t>
            </a:r>
            <a:r>
              <a:rPr sz="1100" dirty="0">
                <a:solidFill>
                  <a:prstClr val="black"/>
                </a:solidFill>
                <a:latin typeface="Adobe Garamond Pro"/>
                <a:cs typeface="Adobe Garamond Pro"/>
              </a:rPr>
              <a:t>the</a:t>
            </a:r>
            <a:r>
              <a:rPr sz="1100" spc="45" dirty="0">
                <a:solidFill>
                  <a:prstClr val="black"/>
                </a:solidFill>
                <a:latin typeface="Adobe Garamond Pro"/>
                <a:cs typeface="Adobe Garamond Pro"/>
              </a:rPr>
              <a:t> </a:t>
            </a:r>
            <a:r>
              <a:rPr sz="1100" dirty="0">
                <a:solidFill>
                  <a:prstClr val="black"/>
                </a:solidFill>
                <a:latin typeface="Adobe Garamond Pro"/>
                <a:cs typeface="Adobe Garamond Pro"/>
              </a:rPr>
              <a:t>schedule</a:t>
            </a:r>
            <a:r>
              <a:rPr sz="1100" spc="45" dirty="0">
                <a:solidFill>
                  <a:prstClr val="black"/>
                </a:solidFill>
                <a:latin typeface="Adobe Garamond Pro"/>
                <a:cs typeface="Adobe Garamond Pro"/>
              </a:rPr>
              <a:t> </a:t>
            </a:r>
            <a:r>
              <a:rPr sz="1100" dirty="0">
                <a:solidFill>
                  <a:prstClr val="black"/>
                </a:solidFill>
                <a:latin typeface="Adobe Garamond Pro"/>
                <a:cs typeface="Adobe Garamond Pro"/>
              </a:rPr>
              <a:t>provided</a:t>
            </a:r>
            <a:r>
              <a:rPr sz="1100" spc="45" dirty="0">
                <a:solidFill>
                  <a:prstClr val="black"/>
                </a:solidFill>
                <a:latin typeface="Adobe Garamond Pro"/>
                <a:cs typeface="Adobe Garamond Pro"/>
              </a:rPr>
              <a:t> </a:t>
            </a:r>
            <a:r>
              <a:rPr sz="1100" dirty="0">
                <a:solidFill>
                  <a:prstClr val="black"/>
                </a:solidFill>
                <a:latin typeface="Adobe Garamond Pro"/>
                <a:cs typeface="Adobe Garamond Pro"/>
              </a:rPr>
              <a:t>by</a:t>
            </a:r>
            <a:r>
              <a:rPr sz="1100" spc="45" dirty="0">
                <a:solidFill>
                  <a:prstClr val="black"/>
                </a:solidFill>
                <a:latin typeface="Adobe Garamond Pro"/>
                <a:cs typeface="Adobe Garamond Pro"/>
              </a:rPr>
              <a:t> </a:t>
            </a:r>
            <a:r>
              <a:rPr sz="1100" dirty="0">
                <a:solidFill>
                  <a:prstClr val="black"/>
                </a:solidFill>
                <a:latin typeface="Adobe Garamond Pro"/>
                <a:cs typeface="Adobe Garamond Pro"/>
              </a:rPr>
              <a:t>the</a:t>
            </a:r>
            <a:r>
              <a:rPr sz="1100" spc="45" dirty="0">
                <a:solidFill>
                  <a:prstClr val="black"/>
                </a:solidFill>
                <a:latin typeface="Adobe Garamond Pro"/>
                <a:cs typeface="Adobe Garamond Pro"/>
              </a:rPr>
              <a:t> </a:t>
            </a:r>
            <a:r>
              <a:rPr sz="1100" dirty="0">
                <a:solidFill>
                  <a:prstClr val="black"/>
                </a:solidFill>
                <a:latin typeface="Adobe Garamond Pro"/>
                <a:cs typeface="Adobe Garamond Pro"/>
              </a:rPr>
              <a:t>transit service.</a:t>
            </a:r>
            <a:endParaRPr sz="1100">
              <a:solidFill>
                <a:prstClr val="black"/>
              </a:solidFill>
              <a:latin typeface="Adobe Garamond Pro"/>
              <a:cs typeface="Adobe Garamond Pro"/>
            </a:endParaRPr>
          </a:p>
          <a:p>
            <a:pPr marL="12700" marR="5080" algn="just" fontAlgn="auto">
              <a:lnSpc>
                <a:spcPct val="80400"/>
              </a:lnSpc>
              <a:spcBef>
                <a:spcPts val="635"/>
              </a:spcBef>
              <a:spcAft>
                <a:spcPts val="0"/>
              </a:spcAft>
            </a:pPr>
            <a:r>
              <a:rPr sz="1100" spc="-135" dirty="0">
                <a:solidFill>
                  <a:prstClr val="black"/>
                </a:solidFill>
                <a:latin typeface="Adobe Garamond Pro"/>
                <a:cs typeface="Adobe Garamond Pro"/>
              </a:rPr>
              <a:t>T</a:t>
            </a:r>
            <a:r>
              <a:rPr sz="1100" dirty="0">
                <a:solidFill>
                  <a:prstClr val="black"/>
                </a:solidFill>
                <a:latin typeface="Adobe Garamond Pro"/>
                <a:cs typeface="Adobe Garamond Pro"/>
              </a:rPr>
              <a:t>o   </a:t>
            </a:r>
            <a:r>
              <a:rPr sz="1100" spc="-120" dirty="0">
                <a:solidFill>
                  <a:prstClr val="black"/>
                </a:solidFill>
                <a:latin typeface="Adobe Garamond Pro"/>
                <a:cs typeface="Adobe Garamond Pro"/>
              </a:rPr>
              <a:t> </a:t>
            </a:r>
            <a:r>
              <a:rPr sz="1100" dirty="0">
                <a:solidFill>
                  <a:prstClr val="black"/>
                </a:solidFill>
                <a:latin typeface="Adobe Garamond Pro"/>
                <a:cs typeface="Adobe Garamond Pro"/>
              </a:rPr>
              <a:t>sha</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a:t>
            </a:r>
            <a:r>
              <a:rPr sz="1100" spc="-120" dirty="0">
                <a:solidFill>
                  <a:prstClr val="black"/>
                </a:solidFill>
                <a:latin typeface="Adobe Garamond Pro"/>
                <a:cs typeface="Adobe Garamond Pro"/>
              </a:rPr>
              <a:t> </a:t>
            </a:r>
            <a:r>
              <a:rPr sz="1100" dirty="0">
                <a:solidFill>
                  <a:prstClr val="black"/>
                </a:solidFill>
                <a:latin typeface="Adobe Garamond Pro"/>
                <a:cs typeface="Adobe Garamond Pro"/>
              </a:rPr>
              <a:t>GPS   </a:t>
            </a:r>
            <a:r>
              <a:rPr sz="1100" spc="-120" dirty="0">
                <a:solidFill>
                  <a:prstClr val="black"/>
                </a:solidFill>
                <a:latin typeface="Adobe Garamond Pro"/>
                <a:cs typeface="Adobe Garamond Pro"/>
              </a:rPr>
              <a:t> </a:t>
            </a:r>
            <a:r>
              <a:rPr sz="1100" dirty="0">
                <a:solidFill>
                  <a:prstClr val="black"/>
                </a:solidFill>
                <a:latin typeface="Adobe Garamond Pro"/>
                <a:cs typeface="Adobe Garamond Pro"/>
              </a:rPr>
              <a:t>traces,   </a:t>
            </a:r>
            <a:r>
              <a:rPr sz="1100" spc="-120" dirty="0">
                <a:solidFill>
                  <a:prstClr val="black"/>
                </a:solidFill>
                <a:latin typeface="Adobe Garamond Pro"/>
                <a:cs typeface="Adobe Garamond Pro"/>
              </a:rPr>
              <a:t> </a:t>
            </a:r>
            <a:r>
              <a:rPr sz="1100" dirty="0">
                <a:solidFill>
                  <a:prstClr val="black"/>
                </a:solidFill>
                <a:latin typeface="Adobe Garamond Pro"/>
                <a:cs typeface="Adobe Garamond Pro"/>
              </a:rPr>
              <a:t>commuters decide </a:t>
            </a:r>
            <a:r>
              <a:rPr sz="1100" spc="-80" dirty="0">
                <a:solidFill>
                  <a:prstClr val="black"/>
                </a:solidFill>
                <a:latin typeface="Adobe Garamond Pro"/>
                <a:cs typeface="Adobe Garamond Pro"/>
              </a:rPr>
              <a:t> </a:t>
            </a:r>
            <a:r>
              <a:rPr sz="1100" dirty="0">
                <a:solidFill>
                  <a:prstClr val="black"/>
                </a:solidFill>
                <a:latin typeface="Adobe Garamond Pro"/>
                <a:cs typeface="Adobe Garamond Pro"/>
              </a:rPr>
              <a:t>on </a:t>
            </a:r>
            <a:r>
              <a:rPr sz="1100" spc="-80"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80" dirty="0">
                <a:solidFill>
                  <a:prstClr val="black"/>
                </a:solidFill>
                <a:latin typeface="Adobe Garamond Pro"/>
                <a:cs typeface="Adobe Garamond Pro"/>
              </a:rPr>
              <a:t> </a:t>
            </a:r>
            <a:r>
              <a:rPr sz="1100" dirty="0">
                <a:solidFill>
                  <a:prstClr val="black"/>
                </a:solidFill>
                <a:latin typeface="Adobe Garamond Pro"/>
                <a:cs typeface="Adobe Garamond Pro"/>
              </a:rPr>
              <a:t>bus </a:t>
            </a:r>
            <a:r>
              <a:rPr sz="1100" spc="-80" dirty="0">
                <a:solidFill>
                  <a:prstClr val="black"/>
                </a:solidFill>
                <a:latin typeface="Adobe Garamond Pro"/>
                <a:cs typeface="Adobe Garamond Pro"/>
              </a:rPr>
              <a:t> </a:t>
            </a:r>
            <a:r>
              <a:rPr sz="1100" dirty="0">
                <a:solidFill>
                  <a:prstClr val="black"/>
                </a:solidFill>
                <a:latin typeface="Adobe Garamond Pro"/>
                <a:cs typeface="Adobe Garamond Pro"/>
              </a:rPr>
              <a:t>they </a:t>
            </a:r>
            <a:r>
              <a:rPr sz="1100" spc="-80" dirty="0">
                <a:solidFill>
                  <a:prstClr val="black"/>
                </a:solidFill>
                <a:latin typeface="Adobe Garamond Pro"/>
                <a:cs typeface="Adobe Garamond Pro"/>
              </a:rPr>
              <a:t> </a:t>
            </a:r>
            <a:r>
              <a:rPr sz="1100" dirty="0">
                <a:solidFill>
                  <a:prstClr val="black"/>
                </a:solidFill>
                <a:latin typeface="Adobe Garamond Pro"/>
                <a:cs typeface="Adobe Garamond Pro"/>
              </a:rPr>
              <a:t>wish </a:t>
            </a:r>
            <a:r>
              <a:rPr sz="1100" spc="-80" dirty="0">
                <a:solidFill>
                  <a:prstClr val="black"/>
                </a:solidFill>
                <a:latin typeface="Adobe Garamond Pro"/>
                <a:cs typeface="Adobe Garamond Pro"/>
              </a:rPr>
              <a:t> </a:t>
            </a:r>
            <a:r>
              <a:rPr sz="1100" dirty="0">
                <a:solidFill>
                  <a:prstClr val="black"/>
                </a:solidFill>
                <a:latin typeface="Adobe Garamond Pro"/>
                <a:cs typeface="Adobe Garamond Pro"/>
              </a:rPr>
              <a:t>to </a:t>
            </a:r>
            <a:r>
              <a:rPr sz="1100" spc="-80" dirty="0">
                <a:solidFill>
                  <a:prstClr val="black"/>
                </a:solidFill>
                <a:latin typeface="Adobe Garamond Pro"/>
                <a:cs typeface="Adobe Garamond Pro"/>
              </a:rPr>
              <a:t> </a:t>
            </a:r>
            <a:r>
              <a:rPr sz="1100" dirty="0">
                <a:solidFill>
                  <a:prstClr val="black"/>
                </a:solidFill>
                <a:latin typeface="Adobe Garamond Pro"/>
                <a:cs typeface="Adobe Garamond Pro"/>
              </a:rPr>
              <a:t>take, they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select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that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bus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f</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om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list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of arri</a:t>
            </a:r>
            <a:r>
              <a:rPr sz="1100" spc="-10" dirty="0">
                <a:solidFill>
                  <a:prstClr val="black"/>
                </a:solidFill>
                <a:latin typeface="Adobe Garamond Pro"/>
                <a:cs typeface="Adobe Garamond Pro"/>
              </a:rPr>
              <a:t>v</a:t>
            </a:r>
            <a:r>
              <a:rPr sz="1100" dirty="0">
                <a:solidFill>
                  <a:prstClr val="black"/>
                </a:solidFill>
                <a:latin typeface="Adobe Garamond Pro"/>
                <a:cs typeface="Adobe Garamond Pro"/>
              </a:rPr>
              <a:t>al     </a:t>
            </a:r>
            <a:r>
              <a:rPr sz="1100" spc="-110" dirty="0">
                <a:solidFill>
                  <a:prstClr val="black"/>
                </a:solidFill>
                <a:latin typeface="Adobe Garamond Pro"/>
                <a:cs typeface="Adobe Garamond Pro"/>
              </a:rPr>
              <a:t> </a:t>
            </a:r>
            <a:r>
              <a:rPr sz="1100" dirty="0">
                <a:solidFill>
                  <a:prstClr val="black"/>
                </a:solidFill>
                <a:latin typeface="Adobe Garamond Pro"/>
                <a:cs typeface="Adobe Garamond Pro"/>
              </a:rPr>
              <a:t>times,     </a:t>
            </a:r>
            <a:r>
              <a:rPr sz="1100" spc="-110" dirty="0">
                <a:solidFill>
                  <a:prstClr val="black"/>
                </a:solidFill>
                <a:latin typeface="Adobe Garamond Pro"/>
                <a:cs typeface="Adobe Garamond Pro"/>
              </a:rPr>
              <a:t> </a:t>
            </a:r>
            <a:r>
              <a:rPr sz="1100" dirty="0">
                <a:solidFill>
                  <a:prstClr val="black"/>
                </a:solidFill>
                <a:latin typeface="Adobe Garamond Pro"/>
                <a:cs typeface="Adobe Garamond Pro"/>
              </a:rPr>
              <a:t>transitioning     </a:t>
            </a:r>
            <a:r>
              <a:rPr sz="1100" spc="-110" dirty="0">
                <a:solidFill>
                  <a:prstClr val="black"/>
                </a:solidFill>
                <a:latin typeface="Adobe Garamond Pro"/>
                <a:cs typeface="Adobe Garamond Pro"/>
              </a:rPr>
              <a:t> </a:t>
            </a:r>
            <a:r>
              <a:rPr sz="1100" dirty="0">
                <a:solidFill>
                  <a:prstClr val="black"/>
                </a:solidFill>
                <a:latin typeface="Adobe Garamond Pro"/>
                <a:cs typeface="Adobe Garamond Pro"/>
              </a:rPr>
              <a:t>the inte</a:t>
            </a:r>
            <a:r>
              <a:rPr sz="1100" spc="5" dirty="0">
                <a:solidFill>
                  <a:prstClr val="black"/>
                </a:solidFill>
                <a:latin typeface="Adobe Garamond Pro"/>
                <a:cs typeface="Adobe Garamond Pro"/>
              </a:rPr>
              <a:t>r</a:t>
            </a:r>
            <a:r>
              <a:rPr sz="1100" dirty="0">
                <a:solidFill>
                  <a:prstClr val="black"/>
                </a:solidFill>
                <a:latin typeface="Adobe Garamond Pro"/>
                <a:cs typeface="Adobe Garamond Pro"/>
              </a:rPr>
              <a:t>face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to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a:t>
            </a:r>
            <a:r>
              <a:rPr sz="1100" spc="-10" dirty="0">
                <a:solidFill>
                  <a:prstClr val="black"/>
                </a:solidFill>
                <a:latin typeface="Adobe Garamond Pro"/>
                <a:cs typeface="Adobe Garamond Pro"/>
              </a:rPr>
              <a:t>D</a:t>
            </a:r>
            <a:r>
              <a:rPr sz="1100" dirty="0">
                <a:solidFill>
                  <a:prstClr val="black"/>
                </a:solidFill>
                <a:latin typeface="Adobe Garamond Pro"/>
                <a:cs typeface="Adobe Garamond Pro"/>
              </a:rPr>
              <a:t>estinatio</a:t>
            </a:r>
            <a:r>
              <a:rPr sz="1100" spc="-80" dirty="0">
                <a:solidFill>
                  <a:prstClr val="black"/>
                </a:solidFill>
                <a:latin typeface="Adobe Garamond Pro"/>
                <a:cs typeface="Adobe Garamond Pro"/>
              </a:rPr>
              <a:t>n</a:t>
            </a:r>
            <a:r>
              <a:rPr sz="1100" dirty="0">
                <a:solidFill>
                  <a:prstClr val="black"/>
                </a:solidFill>
                <a:latin typeface="Adobe Garamond Pro"/>
                <a:cs typeface="Adobe Garamond Pro"/>
              </a:rPr>
              <a:t>”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sc</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een (</a:t>
            </a:r>
            <a:r>
              <a:rPr sz="1100" spc="-40" dirty="0">
                <a:solidFill>
                  <a:prstClr val="black"/>
                </a:solidFill>
                <a:latin typeface="Adobe Garamond Pro"/>
                <a:cs typeface="Adobe Garamond Pro"/>
              </a:rPr>
              <a:t>F</a:t>
            </a:r>
            <a:r>
              <a:rPr sz="1100" dirty="0">
                <a:solidFill>
                  <a:prstClr val="black"/>
                </a:solidFill>
                <a:latin typeface="Adobe Garamond Pro"/>
                <a:cs typeface="Adobe Garamond Pro"/>
              </a:rPr>
              <a:t>igu</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a:t>
            </a:r>
            <a:r>
              <a:rPr sz="1100" spc="-85" dirty="0">
                <a:solidFill>
                  <a:prstClr val="black"/>
                </a:solidFill>
                <a:latin typeface="Adobe Garamond Pro"/>
                <a:cs typeface="Adobe Garamond Pro"/>
              </a:rPr>
              <a:t> </a:t>
            </a:r>
            <a:r>
              <a:rPr sz="1100" dirty="0">
                <a:solidFill>
                  <a:prstClr val="black"/>
                </a:solidFill>
                <a:latin typeface="Adobe Garamond Pro"/>
                <a:cs typeface="Adobe Garamond Pro"/>
              </a:rPr>
              <a:t>2D). </a:t>
            </a:r>
            <a:r>
              <a:rPr sz="1100" spc="-85" dirty="0">
                <a:solidFill>
                  <a:prstClr val="black"/>
                </a:solidFill>
                <a:latin typeface="Adobe Garamond Pro"/>
                <a:cs typeface="Adobe Garamond Pro"/>
              </a:rPr>
              <a:t> </a:t>
            </a:r>
            <a:r>
              <a:rPr sz="1100" spc="-20" dirty="0">
                <a:solidFill>
                  <a:prstClr val="black"/>
                </a:solidFill>
                <a:latin typeface="Adobe Garamond Pro"/>
                <a:cs typeface="Adobe Garamond Pro"/>
              </a:rPr>
              <a:t>H</a:t>
            </a:r>
            <a:r>
              <a:rPr sz="1100" dirty="0">
                <a:solidFill>
                  <a:prstClr val="black"/>
                </a:solidFill>
                <a:latin typeface="Adobe Garamond Pro"/>
                <a:cs typeface="Adobe Garamond Pro"/>
              </a:rPr>
              <a:t>e</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a:t>
            </a:r>
            <a:r>
              <a:rPr sz="1100" spc="-85" dirty="0">
                <a:solidFill>
                  <a:prstClr val="black"/>
                </a:solidFill>
                <a:latin typeface="Adobe Garamond Pro"/>
                <a:cs typeface="Adobe Garamond Pro"/>
              </a:rPr>
              <a:t> </a:t>
            </a:r>
            <a:r>
              <a:rPr sz="1100" dirty="0">
                <a:solidFill>
                  <a:prstClr val="black"/>
                </a:solidFill>
                <a:latin typeface="Adobe Garamond Pro"/>
                <a:cs typeface="Adobe Garamond Pro"/>
              </a:rPr>
              <a:t>they </a:t>
            </a:r>
            <a:r>
              <a:rPr sz="1100" spc="-85" dirty="0">
                <a:solidFill>
                  <a:prstClr val="black"/>
                </a:solidFill>
                <a:latin typeface="Adobe Garamond Pro"/>
                <a:cs typeface="Adobe Garamond Pro"/>
              </a:rPr>
              <a:t> </a:t>
            </a:r>
            <a:r>
              <a:rPr sz="1100" dirty="0">
                <a:solidFill>
                  <a:prstClr val="black"/>
                </a:solidFill>
                <a:latin typeface="Adobe Garamond Pro"/>
                <a:cs typeface="Adobe Garamond Pro"/>
              </a:rPr>
              <a:t>select </a:t>
            </a:r>
            <a:r>
              <a:rPr sz="1100" spc="-85" dirty="0">
                <a:solidFill>
                  <a:prstClr val="black"/>
                </a:solidFill>
                <a:latin typeface="Adobe Garamond Pro"/>
                <a:cs typeface="Adobe Garamond Pro"/>
              </a:rPr>
              <a:t> </a:t>
            </a:r>
            <a:r>
              <a:rPr sz="1100" dirty="0">
                <a:solidFill>
                  <a:prstClr val="black"/>
                </a:solidFill>
                <a:latin typeface="Adobe Garamond Pro"/>
                <a:cs typeface="Adobe Garamond Pro"/>
              </a:rPr>
              <a:t>f</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om </a:t>
            </a:r>
            <a:r>
              <a:rPr sz="1100" spc="-85" dirty="0">
                <a:solidFill>
                  <a:prstClr val="black"/>
                </a:solidFill>
                <a:latin typeface="Adobe Garamond Pro"/>
                <a:cs typeface="Adobe Garamond Pro"/>
              </a:rPr>
              <a:t> </a:t>
            </a:r>
            <a:r>
              <a:rPr sz="1100" dirty="0">
                <a:solidFill>
                  <a:prstClr val="black"/>
                </a:solidFill>
                <a:latin typeface="Adobe Garamond Pro"/>
                <a:cs typeface="Adobe Garamond Pro"/>
              </a:rPr>
              <a:t>a list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of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upcoming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stops.  </a:t>
            </a:r>
            <a:r>
              <a:rPr sz="1100" spc="-25" dirty="0">
                <a:solidFill>
                  <a:prstClr val="black"/>
                </a:solidFill>
                <a:latin typeface="Adobe Garamond Pro"/>
                <a:cs typeface="Adobe Garamond Pro"/>
              </a:rPr>
              <a:t> </a:t>
            </a:r>
            <a:r>
              <a:rPr sz="1100" spc="-15" dirty="0">
                <a:solidFill>
                  <a:prstClr val="black"/>
                </a:solidFill>
                <a:latin typeface="Adobe Garamond Pro"/>
                <a:cs typeface="Adobe Garamond Pro"/>
              </a:rPr>
              <a:t>M</a:t>
            </a:r>
            <a:r>
              <a:rPr sz="1100" dirty="0">
                <a:solidFill>
                  <a:prstClr val="black"/>
                </a:solidFill>
                <a:latin typeface="Adobe Garamond Pro"/>
                <a:cs typeface="Adobe Garamond Pro"/>
              </a:rPr>
              <a:t>aking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a selection </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transitions </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inte</a:t>
            </a:r>
            <a:r>
              <a:rPr sz="1100" spc="5" dirty="0">
                <a:solidFill>
                  <a:prstClr val="black"/>
                </a:solidFill>
                <a:latin typeface="Adobe Garamond Pro"/>
                <a:cs typeface="Adobe Garamond Pro"/>
              </a:rPr>
              <a:t>r</a:t>
            </a:r>
            <a:r>
              <a:rPr sz="1100" dirty="0">
                <a:solidFill>
                  <a:prstClr val="black"/>
                </a:solidFill>
                <a:latin typeface="Adobe Garamond Pro"/>
                <a:cs typeface="Adobe Garamond Pro"/>
              </a:rPr>
              <a:t>face </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to the</a:t>
            </a:r>
            <a:r>
              <a:rPr sz="1100" spc="40" dirty="0">
                <a:solidFill>
                  <a:prstClr val="black"/>
                </a:solidFill>
                <a:latin typeface="Adobe Garamond Pro"/>
                <a:cs typeface="Adobe Garamond Pro"/>
              </a:rPr>
              <a:t> </a:t>
            </a:r>
            <a:r>
              <a:rPr sz="1100" dirty="0">
                <a:solidFill>
                  <a:prstClr val="black"/>
                </a:solidFill>
                <a:latin typeface="Adobe Garamond Pro"/>
                <a:cs typeface="Adobe Garamond Pro"/>
              </a:rPr>
              <a:t>“</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eco</a:t>
            </a:r>
            <a:r>
              <a:rPr sz="1100" spc="-15" dirty="0">
                <a:solidFill>
                  <a:prstClr val="black"/>
                </a:solidFill>
                <a:latin typeface="Adobe Garamond Pro"/>
                <a:cs typeface="Adobe Garamond Pro"/>
              </a:rPr>
              <a:t>rd</a:t>
            </a:r>
            <a:r>
              <a:rPr sz="1100" dirty="0">
                <a:solidFill>
                  <a:prstClr val="black"/>
                </a:solidFill>
                <a:latin typeface="Adobe Garamond Pro"/>
                <a:cs typeface="Adobe Garamond Pro"/>
              </a:rPr>
              <a:t>”</a:t>
            </a:r>
            <a:r>
              <a:rPr sz="1100" spc="40" dirty="0">
                <a:solidFill>
                  <a:prstClr val="black"/>
                </a:solidFill>
                <a:latin typeface="Adobe Garamond Pro"/>
                <a:cs typeface="Adobe Garamond Pro"/>
              </a:rPr>
              <a:t> </a:t>
            </a:r>
            <a:r>
              <a:rPr sz="1100" dirty="0">
                <a:solidFill>
                  <a:prstClr val="black"/>
                </a:solidFill>
                <a:latin typeface="Adobe Garamond Pro"/>
                <a:cs typeface="Adobe Garamond Pro"/>
              </a:rPr>
              <a:t>sc</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een</a:t>
            </a:r>
            <a:r>
              <a:rPr sz="1100" spc="40" dirty="0">
                <a:solidFill>
                  <a:prstClr val="black"/>
                </a:solidFill>
                <a:latin typeface="Adobe Garamond Pro"/>
                <a:cs typeface="Adobe Garamond Pro"/>
              </a:rPr>
              <a:t> </a:t>
            </a:r>
            <a:r>
              <a:rPr sz="1100" dirty="0">
                <a:solidFill>
                  <a:prstClr val="black"/>
                </a:solidFill>
                <a:latin typeface="Adobe Garamond Pro"/>
                <a:cs typeface="Adobe Garamond Pro"/>
              </a:rPr>
              <a:t>(</a:t>
            </a:r>
            <a:r>
              <a:rPr sz="1100" spc="-40" dirty="0">
                <a:solidFill>
                  <a:prstClr val="black"/>
                </a:solidFill>
                <a:latin typeface="Adobe Garamond Pro"/>
                <a:cs typeface="Adobe Garamond Pro"/>
              </a:rPr>
              <a:t>F</a:t>
            </a:r>
            <a:r>
              <a:rPr sz="1100" dirty="0">
                <a:solidFill>
                  <a:prstClr val="black"/>
                </a:solidFill>
                <a:latin typeface="Adobe Garamond Pro"/>
                <a:cs typeface="Adobe Garamond Pro"/>
              </a:rPr>
              <a:t>igu</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a:t>
            </a:r>
            <a:r>
              <a:rPr sz="1100" spc="40" dirty="0">
                <a:solidFill>
                  <a:prstClr val="black"/>
                </a:solidFill>
                <a:latin typeface="Adobe Garamond Pro"/>
                <a:cs typeface="Adobe Garamond Pro"/>
              </a:rPr>
              <a:t> </a:t>
            </a:r>
            <a:r>
              <a:rPr sz="1100" dirty="0">
                <a:solidFill>
                  <a:prstClr val="black"/>
                </a:solidFill>
                <a:latin typeface="Adobe Garamond Pro"/>
                <a:cs typeface="Adobe Garamond Pro"/>
              </a:rPr>
              <a:t>2E).</a:t>
            </a:r>
            <a:r>
              <a:rPr sz="1100" spc="40" dirty="0">
                <a:solidFill>
                  <a:prstClr val="black"/>
                </a:solidFill>
                <a:latin typeface="Adobe Garamond Pro"/>
                <a:cs typeface="Adobe Garamond Pro"/>
              </a:rPr>
              <a:t> </a:t>
            </a:r>
            <a:r>
              <a:rPr sz="1100" spc="-10" dirty="0">
                <a:solidFill>
                  <a:prstClr val="black"/>
                </a:solidFill>
                <a:latin typeface="Adobe Garamond Pro"/>
                <a:cs typeface="Adobe Garamond Pro"/>
              </a:rPr>
              <a:t>O</a:t>
            </a:r>
            <a:r>
              <a:rPr sz="1100" dirty="0">
                <a:solidFill>
                  <a:prstClr val="black"/>
                </a:solidFill>
                <a:latin typeface="Adobe Garamond Pro"/>
                <a:cs typeface="Adobe Garamond Pro"/>
              </a:rPr>
              <a:t>nce they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boa</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d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bus,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commuters indicate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fullness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and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p</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ess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a:t>
            </a:r>
            <a:r>
              <a:rPr sz="1100" spc="-30" dirty="0">
                <a:solidFill>
                  <a:prstClr val="black"/>
                </a:solidFill>
                <a:latin typeface="Adobe Garamond Pro"/>
                <a:cs typeface="Adobe Garamond Pro"/>
              </a:rPr>
              <a:t>S</a:t>
            </a:r>
            <a:r>
              <a:rPr sz="1100" dirty="0">
                <a:solidFill>
                  <a:prstClr val="black"/>
                </a:solidFill>
                <a:latin typeface="Adobe Garamond Pro"/>
                <a:cs typeface="Adobe Garamond Pro"/>
              </a:rPr>
              <a:t>ta</a:t>
            </a:r>
            <a:r>
              <a:rPr sz="1100" spc="5" dirty="0">
                <a:solidFill>
                  <a:prstClr val="black"/>
                </a:solidFill>
                <a:latin typeface="Adobe Garamond Pro"/>
                <a:cs typeface="Adobe Garamond Pro"/>
              </a:rPr>
              <a:t>r</a:t>
            </a:r>
            <a:r>
              <a:rPr sz="1100" dirty="0">
                <a:solidFill>
                  <a:prstClr val="black"/>
                </a:solidFill>
                <a:latin typeface="Adobe Garamond Pro"/>
                <a:cs typeface="Adobe Garamond Pro"/>
              </a:rPr>
              <a:t>t </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eco</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din</a:t>
            </a:r>
            <a:r>
              <a:rPr sz="1100" spc="-20" dirty="0">
                <a:solidFill>
                  <a:prstClr val="black"/>
                </a:solidFill>
                <a:latin typeface="Adobe Garamond Pro"/>
                <a:cs typeface="Adobe Garamond Pro"/>
              </a:rPr>
              <a:t>g</a:t>
            </a:r>
            <a:r>
              <a:rPr sz="1100" dirty="0">
                <a:solidFill>
                  <a:prstClr val="black"/>
                </a:solidFill>
                <a:latin typeface="Adobe Garamond Pro"/>
                <a:cs typeface="Adobe Garamond Pro"/>
              </a:rPr>
              <a:t>” button to sha</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the fullness rating  </a:t>
            </a:r>
            <a:r>
              <a:rPr sz="1100" spc="35" dirty="0">
                <a:solidFill>
                  <a:prstClr val="black"/>
                </a:solidFill>
                <a:latin typeface="Adobe Garamond Pro"/>
                <a:cs typeface="Adobe Garamond Pro"/>
              </a:rPr>
              <a:t> </a:t>
            </a:r>
            <a:r>
              <a:rPr sz="1100" dirty="0">
                <a:solidFill>
                  <a:prstClr val="black"/>
                </a:solidFill>
                <a:latin typeface="Adobe Garamond Pro"/>
                <a:cs typeface="Adobe Garamond Pro"/>
              </a:rPr>
              <a:t>and  </a:t>
            </a:r>
            <a:r>
              <a:rPr sz="1100" spc="35"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35" dirty="0">
                <a:solidFill>
                  <a:prstClr val="black"/>
                </a:solidFill>
                <a:latin typeface="Adobe Garamond Pro"/>
                <a:cs typeface="Adobe Garamond Pro"/>
              </a:rPr>
              <a:t> </a:t>
            </a:r>
            <a:r>
              <a:rPr sz="1100" dirty="0">
                <a:solidFill>
                  <a:prstClr val="black"/>
                </a:solidFill>
                <a:latin typeface="Adobe Garamond Pro"/>
                <a:cs typeface="Adobe Garamond Pro"/>
              </a:rPr>
              <a:t>GPS  </a:t>
            </a:r>
            <a:r>
              <a:rPr sz="1100" spc="35" dirty="0">
                <a:solidFill>
                  <a:prstClr val="black"/>
                </a:solidFill>
                <a:latin typeface="Adobe Garamond Pro"/>
                <a:cs typeface="Adobe Garamond Pro"/>
              </a:rPr>
              <a:t> </a:t>
            </a:r>
            <a:r>
              <a:rPr sz="1100" dirty="0">
                <a:solidFill>
                  <a:prstClr val="black"/>
                </a:solidFill>
                <a:latin typeface="Adobe Garamond Pro"/>
                <a:cs typeface="Adobe Garamond Pro"/>
              </a:rPr>
              <a:t>trace.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While tracing,</a:t>
            </a:r>
            <a:r>
              <a:rPr sz="1100" spc="-50" dirty="0">
                <a:solidFill>
                  <a:prstClr val="black"/>
                </a:solidFill>
                <a:latin typeface="Adobe Garamond Pro"/>
                <a:cs typeface="Adobe Garamond Pro"/>
              </a:rPr>
              <a:t> </a:t>
            </a:r>
            <a:r>
              <a:rPr sz="1100" spc="-45" dirty="0">
                <a:solidFill>
                  <a:prstClr val="black"/>
                </a:solidFill>
                <a:latin typeface="Adobe Garamond Pro"/>
                <a:cs typeface="Adobe Garamond Pro"/>
              </a:rPr>
              <a:t>T</a:t>
            </a:r>
            <a:r>
              <a:rPr sz="1100" dirty="0">
                <a:solidFill>
                  <a:prstClr val="black"/>
                </a:solidFill>
                <a:latin typeface="Adobe Garamond Pro"/>
                <a:cs typeface="Adobe Garamond Pro"/>
              </a:rPr>
              <a:t>iramisu</a:t>
            </a:r>
            <a:endParaRPr sz="1100">
              <a:solidFill>
                <a:prstClr val="black"/>
              </a:solidFill>
              <a:latin typeface="Adobe Garamond Pro"/>
              <a:cs typeface="Adobe Garamond Pro"/>
            </a:endParaRPr>
          </a:p>
        </p:txBody>
      </p:sp>
      <p:sp>
        <p:nvSpPr>
          <p:cNvPr id="12" name="object 5"/>
          <p:cNvSpPr txBox="1">
            <a:spLocks/>
          </p:cNvSpPr>
          <p:nvPr/>
        </p:nvSpPr>
        <p:spPr>
          <a:xfrm>
            <a:off x="4724400" y="1981200"/>
            <a:ext cx="2055495" cy="4013200"/>
          </a:xfrm>
          <a:prstGeom prst="rect">
            <a:avLst/>
          </a:prstGeom>
        </p:spPr>
        <p:txBody>
          <a:bodyPr vert="horz" wrap="square" lIns="0" tIns="0" rIns="0" bIns="0" rtlCol="0">
            <a:spAutoFit/>
          </a:bodyPr>
          <a:lstStyle>
            <a:lvl1pPr marL="0">
              <a:defRPr sz="1100" b="0" i="0">
                <a:solidFill>
                  <a:schemeClr val="tx1"/>
                </a:solidFill>
                <a:latin typeface="Adobe Garamond Pro"/>
                <a:ea typeface="+mn-ea"/>
                <a:cs typeface="Adobe Garamon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lvl="0" indent="-33020" algn="ctr" defTabSz="914400" eaLnBrk="1" fontAlgn="auto" latinLnBrk="0" hangingPunct="1">
              <a:lnSpc>
                <a:spcPct val="79500"/>
              </a:lnSpc>
              <a:spcBef>
                <a:spcPts val="0"/>
              </a:spcBef>
              <a:spcAft>
                <a:spcPts val="0"/>
              </a:spcAft>
              <a:buClrTx/>
              <a:buSzTx/>
              <a:buFontTx/>
              <a:buNone/>
              <a:tabLst/>
              <a:defRPr/>
            </a:pP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Tiramisu displays real-time arrival information when a commuter is actively sharing GPS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figure 2C). When this is not available, the system shows historic arrival information, assuming the system has previous trace data for this bus at this time.</a:t>
            </a:r>
          </a:p>
          <a:p>
            <a:pPr marL="12700" marR="16510" lvl="0" indent="-21590" algn="ctr" defTabSz="914400" eaLnBrk="1" fontAlgn="auto" latinLnBrk="0" hangingPunct="1">
              <a:lnSpc>
                <a:spcPct val="80100"/>
              </a:lnSpc>
              <a:spcBef>
                <a:spcPts val="40"/>
              </a:spcBef>
              <a:spcAft>
                <a:spcPts val="0"/>
              </a:spcAft>
              <a:buClrTx/>
              <a:buSzTx/>
              <a:buFontTx/>
              <a:buNone/>
              <a:tabLst/>
              <a:defRPr/>
            </a:pP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When neither real-time nor historic arrival information are available, the interface shows the scheduled arrival time. In addition, the interface shows bus fullness information, something currently not available as an estimate in the schedule provided by the transit service.</a:t>
            </a:r>
          </a:p>
          <a:p>
            <a:pPr marL="12700" marR="74295" lvl="0" indent="0" defTabSz="914400" eaLnBrk="1" fontAlgn="auto" latinLnBrk="0" hangingPunct="1">
              <a:lnSpc>
                <a:spcPct val="80500"/>
              </a:lnSpc>
              <a:spcBef>
                <a:spcPts val="635"/>
              </a:spcBef>
              <a:spcAft>
                <a:spcPts val="0"/>
              </a:spcAft>
              <a:buClrTx/>
              <a:buSzTx/>
              <a:buFontTx/>
              <a:buNone/>
              <a:tabLst/>
              <a:defRPr/>
            </a:pPr>
            <a:r>
              <a:rPr kumimoji="0" lang="en-US" sz="1100" b="0" i="0" u="none" strike="noStrike" kern="0" cap="none" spc="-135" normalizeH="0" baseline="0" noProof="0" smtClean="0">
                <a:ln>
                  <a:noFill/>
                </a:ln>
                <a:solidFill>
                  <a:sysClr val="windowText" lastClr="000000"/>
                </a:solidFill>
                <a:effectLst/>
                <a:uLnTx/>
                <a:uFillTx/>
                <a:latin typeface="Adobe Garamond Pro"/>
                <a:ea typeface="+mn-ea"/>
              </a:rPr>
              <a:t>T</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o sha</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GPS traces, commuters decide on the bus they wish to take, they select that bus f</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om the list of arri</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v</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al times, transitioning the inte</a:t>
            </a:r>
            <a:r>
              <a:rPr kumimoji="0" lang="en-US" sz="1100" b="0" i="0" u="none" strike="noStrike" kern="0" cap="none" spc="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face to the “</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D</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estinatio</a:t>
            </a:r>
            <a:r>
              <a:rPr kumimoji="0" lang="en-US" sz="1100" b="0" i="0" u="none" strike="noStrike" kern="0" cap="none" spc="-80" normalizeH="0" baseline="0" noProof="0" smtClean="0">
                <a:ln>
                  <a:noFill/>
                </a:ln>
                <a:solidFill>
                  <a:sysClr val="windowText" lastClr="000000"/>
                </a:solidFill>
                <a:effectLst/>
                <a:uLnTx/>
                <a:uFillTx/>
                <a:latin typeface="Adobe Garamond Pro"/>
                <a:ea typeface="+mn-ea"/>
              </a:rPr>
              <a:t>n</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 sc</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een (</a:t>
            </a:r>
            <a:r>
              <a:rPr kumimoji="0" lang="en-US" sz="1100" b="0" i="0" u="none" strike="noStrike" kern="0" cap="none" spc="-40" normalizeH="0" baseline="0" noProof="0" smtClean="0">
                <a:ln>
                  <a:noFill/>
                </a:ln>
                <a:solidFill>
                  <a:sysClr val="windowText" lastClr="000000"/>
                </a:solidFill>
                <a:effectLst/>
                <a:uLnTx/>
                <a:uFillTx/>
                <a:latin typeface="Adobe Garamond Pro"/>
                <a:ea typeface="+mn-ea"/>
              </a:rPr>
              <a:t>F</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igu</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2D). </a:t>
            </a:r>
            <a:r>
              <a:rPr kumimoji="0" lang="en-US" sz="1100" b="0" i="0" u="none" strike="noStrike" kern="0" cap="none" spc="-20" normalizeH="0" baseline="0" noProof="0" smtClean="0">
                <a:ln>
                  <a:noFill/>
                </a:ln>
                <a:solidFill>
                  <a:sysClr val="windowText" lastClr="000000"/>
                </a:solidFill>
                <a:effectLst/>
                <a:uLnTx/>
                <a:uFillTx/>
                <a:latin typeface="Adobe Garamond Pro"/>
                <a:ea typeface="+mn-ea"/>
              </a:rPr>
              <a:t>H</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they select f</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om a list of upcoming stops.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M</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aking a selection transitions the inte</a:t>
            </a:r>
            <a:r>
              <a:rPr kumimoji="0" lang="en-US" sz="1100" b="0" i="0" u="none" strike="noStrike" kern="0" cap="none" spc="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face to the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eco</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rd</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 sc</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een (</a:t>
            </a:r>
            <a:r>
              <a:rPr kumimoji="0" lang="en-US" sz="1100" b="0" i="0" u="none" strike="noStrike" kern="0" cap="none" spc="-40" normalizeH="0" baseline="0" noProof="0" smtClean="0">
                <a:ln>
                  <a:noFill/>
                </a:ln>
                <a:solidFill>
                  <a:sysClr val="windowText" lastClr="000000"/>
                </a:solidFill>
                <a:effectLst/>
                <a:uLnTx/>
                <a:uFillTx/>
                <a:latin typeface="Adobe Garamond Pro"/>
                <a:ea typeface="+mn-ea"/>
              </a:rPr>
              <a:t>F</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igu</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2E).</a:t>
            </a:r>
          </a:p>
          <a:p>
            <a:pPr marL="12700" marR="0" lvl="0" indent="0" defTabSz="914400" eaLnBrk="1" fontAlgn="auto" latinLnBrk="0" hangingPunct="1">
              <a:lnSpc>
                <a:spcPts val="890"/>
              </a:lnSpc>
              <a:spcBef>
                <a:spcPts val="0"/>
              </a:spcBef>
              <a:spcAft>
                <a:spcPts val="0"/>
              </a:spcAft>
              <a:buClrTx/>
              <a:buSzTx/>
              <a:buFontTx/>
              <a:buNone/>
              <a:tabLst/>
              <a:defRPr/>
            </a:pP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O</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nce they boa</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d the bus, commuters</a:t>
            </a:r>
          </a:p>
          <a:p>
            <a:pPr marL="12700" marR="89535" lvl="0" indent="0" defTabSz="914400" eaLnBrk="1" fontAlgn="auto" latinLnBrk="0" hangingPunct="1">
              <a:lnSpc>
                <a:spcPct val="79500"/>
              </a:lnSpc>
              <a:spcBef>
                <a:spcPts val="160"/>
              </a:spcBef>
              <a:spcAft>
                <a:spcPts val="0"/>
              </a:spcAft>
              <a:buClrTx/>
              <a:buSzTx/>
              <a:buFontTx/>
              <a:buNone/>
              <a:tabLst/>
              <a:defRPr/>
            </a:pP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indicate fullness and p</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ess the “</a:t>
            </a:r>
            <a:r>
              <a:rPr kumimoji="0" lang="en-US" sz="1100" b="0" i="0" u="none" strike="noStrike" kern="0" cap="none" spc="-30" normalizeH="0" baseline="0" noProof="0" smtClean="0">
                <a:ln>
                  <a:noFill/>
                </a:ln>
                <a:solidFill>
                  <a:sysClr val="windowText" lastClr="000000"/>
                </a:solidFill>
                <a:effectLst/>
                <a:uLnTx/>
                <a:uFillTx/>
                <a:latin typeface="Adobe Garamond Pro"/>
                <a:ea typeface="+mn-ea"/>
              </a:rPr>
              <a:t>S</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ta</a:t>
            </a:r>
            <a:r>
              <a:rPr kumimoji="0" lang="en-US" sz="1100" b="0" i="0" u="none" strike="noStrike" kern="0" cap="none" spc="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t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eco</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din</a:t>
            </a:r>
            <a:r>
              <a:rPr kumimoji="0" lang="en-US" sz="1100" b="0" i="0" u="none" strike="noStrike" kern="0" cap="none" spc="-20" normalizeH="0" baseline="0" noProof="0" smtClean="0">
                <a:ln>
                  <a:noFill/>
                </a:ln>
                <a:solidFill>
                  <a:sysClr val="windowText" lastClr="000000"/>
                </a:solidFill>
                <a:effectLst/>
                <a:uLnTx/>
                <a:uFillTx/>
                <a:latin typeface="Adobe Garamond Pro"/>
                <a:ea typeface="+mn-ea"/>
              </a:rPr>
              <a:t>g</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 button to sha</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the fullness rating and the GPS trace.</a:t>
            </a:r>
          </a:p>
          <a:p>
            <a:pPr marL="12700" marR="0" lvl="0" indent="0" defTabSz="914400" eaLnBrk="1" fontAlgn="auto" latinLnBrk="0" hangingPunct="1">
              <a:lnSpc>
                <a:spcPts val="1100"/>
              </a:lnSpc>
              <a:spcBef>
                <a:spcPts val="0"/>
              </a:spcBef>
              <a:spcAft>
                <a:spcPts val="0"/>
              </a:spcAft>
              <a:buClrTx/>
              <a:buSzTx/>
              <a:buFontTx/>
              <a:buNone/>
              <a:tabLst/>
              <a:defRPr/>
            </a:pP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While tracing,</a:t>
            </a:r>
            <a:r>
              <a:rPr kumimoji="0" lang="en-US" sz="1100" b="0" i="0" u="none" strike="noStrike" kern="0" cap="none" spc="-50" normalizeH="0" baseline="0" noProof="0" smtClean="0">
                <a:ln>
                  <a:noFill/>
                </a:ln>
                <a:solidFill>
                  <a:sysClr val="windowText" lastClr="000000"/>
                </a:solidFill>
                <a:effectLst/>
                <a:uLnTx/>
                <a:uFillTx/>
                <a:latin typeface="Adobe Garamond Pro"/>
                <a:ea typeface="+mn-ea"/>
              </a:rPr>
              <a:t> </a:t>
            </a:r>
            <a:r>
              <a:rPr kumimoji="0" lang="en-US" sz="1100" b="0" i="0" u="none" strike="noStrike" kern="0" cap="none" spc="-45" normalizeH="0" baseline="0" noProof="0" smtClean="0">
                <a:ln>
                  <a:noFill/>
                </a:ln>
                <a:solidFill>
                  <a:sysClr val="windowText" lastClr="000000"/>
                </a:solidFill>
                <a:effectLst/>
                <a:uLnTx/>
                <a:uFillTx/>
                <a:latin typeface="Adobe Garamond Pro"/>
                <a:ea typeface="+mn-ea"/>
              </a:rPr>
              <a:t>T</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iramisu</a:t>
            </a:r>
            <a:endParaRPr kumimoji="0" lang="en-US" sz="1100" b="0" i="0" u="none" strike="noStrike" kern="0" cap="none" spc="0" normalizeH="0" baseline="0" noProof="0" dirty="0">
              <a:ln>
                <a:noFill/>
              </a:ln>
              <a:solidFill>
                <a:sysClr val="windowText" lastClr="000000"/>
              </a:solidFill>
              <a:effectLst/>
              <a:uLnTx/>
              <a:uFillTx/>
              <a:latin typeface="Adobe Garamond Pro"/>
              <a:ea typeface="+mn-ea"/>
            </a:endParaRPr>
          </a:p>
        </p:txBody>
      </p:sp>
      <p:sp>
        <p:nvSpPr>
          <p:cNvPr id="13" name="object 6"/>
          <p:cNvSpPr txBox="1"/>
          <p:nvPr/>
        </p:nvSpPr>
        <p:spPr>
          <a:xfrm>
            <a:off x="6858000" y="1981200"/>
            <a:ext cx="2133600" cy="4013200"/>
          </a:xfrm>
          <a:prstGeom prst="rect">
            <a:avLst/>
          </a:prstGeom>
        </p:spPr>
        <p:txBody>
          <a:bodyPr vert="horz" wrap="square" lIns="0" tIns="0" rIns="0" bIns="0" rtlCol="0">
            <a:spAutoFit/>
          </a:bodyPr>
          <a:lstStyle/>
          <a:p>
            <a:pPr marL="33020" marR="5080" indent="251460" algn="r" fontAlgn="auto">
              <a:lnSpc>
                <a:spcPct val="79800"/>
              </a:lnSpc>
              <a:spcBef>
                <a:spcPts val="0"/>
              </a:spcBef>
              <a:spcAft>
                <a:spcPts val="0"/>
              </a:spcAft>
            </a:pPr>
            <a:r>
              <a:rPr sz="1100" dirty="0">
                <a:solidFill>
                  <a:prstClr val="black"/>
                </a:solidFill>
                <a:latin typeface="Adobe Garamond Pro"/>
                <a:cs typeface="Adobe Garamond Pro"/>
              </a:rPr>
              <a:t>Tiramisu displays real-time arrival information when a commuter is actively sharing GPS (</a:t>
            </a:r>
            <a:r>
              <a:rPr sz="1100" spc="-15" dirty="0">
                <a:solidFill>
                  <a:prstClr val="black"/>
                </a:solidFill>
                <a:latin typeface="Adobe Garamond Pro"/>
                <a:cs typeface="Adobe Garamond Pro"/>
              </a:rPr>
              <a:t>figure 2C). When this is not available, the system shows historic arrival information, assuming the system has previous trace data for this bus at this time. When neither real-time nor historic arrival information are available, the interface shows the scheduled arrival time. In addition, the interface shows bus fullness information, something currently not available as an estimate in the schedule provided by the transit</a:t>
            </a:r>
            <a:endParaRPr sz="1100">
              <a:solidFill>
                <a:prstClr val="black"/>
              </a:solidFill>
              <a:latin typeface="Adobe Garamond Pro"/>
              <a:cs typeface="Adobe Garamond Pro"/>
            </a:endParaRPr>
          </a:p>
          <a:p>
            <a:pPr marR="5080" algn="r" fontAlgn="auto">
              <a:lnSpc>
                <a:spcPts val="1100"/>
              </a:lnSpc>
              <a:spcBef>
                <a:spcPts val="0"/>
              </a:spcBef>
              <a:spcAft>
                <a:spcPts val="0"/>
              </a:spcAft>
            </a:pPr>
            <a:r>
              <a:rPr sz="1100" dirty="0">
                <a:solidFill>
                  <a:prstClr val="black"/>
                </a:solidFill>
                <a:latin typeface="Adobe Garamond Pro"/>
                <a:cs typeface="Adobe Garamond Pro"/>
              </a:rPr>
              <a:t>service.</a:t>
            </a:r>
            <a:endParaRPr sz="1100">
              <a:solidFill>
                <a:prstClr val="black"/>
              </a:solidFill>
              <a:latin typeface="Adobe Garamond Pro"/>
              <a:cs typeface="Adobe Garamond Pro"/>
            </a:endParaRPr>
          </a:p>
          <a:p>
            <a:pPr marL="12700" marR="6350" fontAlgn="auto">
              <a:lnSpc>
                <a:spcPct val="80400"/>
              </a:lnSpc>
              <a:spcBef>
                <a:spcPts val="635"/>
              </a:spcBef>
              <a:spcAft>
                <a:spcPts val="0"/>
              </a:spcAft>
            </a:pPr>
            <a:r>
              <a:rPr sz="1100" spc="-135" dirty="0">
                <a:solidFill>
                  <a:prstClr val="black"/>
                </a:solidFill>
                <a:latin typeface="Adobe Garamond Pro"/>
                <a:cs typeface="Adobe Garamond Pro"/>
              </a:rPr>
              <a:t>T</a:t>
            </a:r>
            <a:r>
              <a:rPr sz="1100" dirty="0">
                <a:solidFill>
                  <a:prstClr val="black"/>
                </a:solidFill>
                <a:latin typeface="Adobe Garamond Pro"/>
                <a:cs typeface="Adobe Garamond Pro"/>
              </a:rPr>
              <a:t>o sha</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GPS traces, commuters decide on the bus they wish to take, they select that bus f</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om the list of arri</a:t>
            </a:r>
            <a:r>
              <a:rPr sz="1100" spc="-10" dirty="0">
                <a:solidFill>
                  <a:prstClr val="black"/>
                </a:solidFill>
                <a:latin typeface="Adobe Garamond Pro"/>
                <a:cs typeface="Adobe Garamond Pro"/>
              </a:rPr>
              <a:t>v</a:t>
            </a:r>
            <a:r>
              <a:rPr sz="1100" dirty="0">
                <a:solidFill>
                  <a:prstClr val="black"/>
                </a:solidFill>
                <a:latin typeface="Adobe Garamond Pro"/>
                <a:cs typeface="Adobe Garamond Pro"/>
              </a:rPr>
              <a:t>al times, transitioning the inte</a:t>
            </a:r>
            <a:r>
              <a:rPr sz="1100" spc="5" dirty="0">
                <a:solidFill>
                  <a:prstClr val="black"/>
                </a:solidFill>
                <a:latin typeface="Adobe Garamond Pro"/>
                <a:cs typeface="Adobe Garamond Pro"/>
              </a:rPr>
              <a:t>r</a:t>
            </a:r>
            <a:r>
              <a:rPr sz="1100" dirty="0">
                <a:solidFill>
                  <a:prstClr val="black"/>
                </a:solidFill>
                <a:latin typeface="Adobe Garamond Pro"/>
                <a:cs typeface="Adobe Garamond Pro"/>
              </a:rPr>
              <a:t>face to the “</a:t>
            </a:r>
            <a:r>
              <a:rPr sz="1100" spc="-10" dirty="0">
                <a:solidFill>
                  <a:prstClr val="black"/>
                </a:solidFill>
                <a:latin typeface="Adobe Garamond Pro"/>
                <a:cs typeface="Adobe Garamond Pro"/>
              </a:rPr>
              <a:t>D</a:t>
            </a:r>
            <a:r>
              <a:rPr sz="1100" dirty="0">
                <a:solidFill>
                  <a:prstClr val="black"/>
                </a:solidFill>
                <a:latin typeface="Adobe Garamond Pro"/>
                <a:cs typeface="Adobe Garamond Pro"/>
              </a:rPr>
              <a:t>estinatio</a:t>
            </a:r>
            <a:r>
              <a:rPr sz="1100" spc="-80" dirty="0">
                <a:solidFill>
                  <a:prstClr val="black"/>
                </a:solidFill>
                <a:latin typeface="Adobe Garamond Pro"/>
                <a:cs typeface="Adobe Garamond Pro"/>
              </a:rPr>
              <a:t>n</a:t>
            </a:r>
            <a:r>
              <a:rPr sz="1100" dirty="0">
                <a:solidFill>
                  <a:prstClr val="black"/>
                </a:solidFill>
                <a:latin typeface="Adobe Garamond Pro"/>
                <a:cs typeface="Adobe Garamond Pro"/>
              </a:rPr>
              <a:t>” sc</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een (</a:t>
            </a:r>
            <a:r>
              <a:rPr sz="1100" spc="-40" dirty="0">
                <a:solidFill>
                  <a:prstClr val="black"/>
                </a:solidFill>
                <a:latin typeface="Adobe Garamond Pro"/>
                <a:cs typeface="Adobe Garamond Pro"/>
              </a:rPr>
              <a:t>F</a:t>
            </a:r>
            <a:r>
              <a:rPr sz="1100" dirty="0">
                <a:solidFill>
                  <a:prstClr val="black"/>
                </a:solidFill>
                <a:latin typeface="Adobe Garamond Pro"/>
                <a:cs typeface="Adobe Garamond Pro"/>
              </a:rPr>
              <a:t>igu</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2D). </a:t>
            </a:r>
            <a:r>
              <a:rPr sz="1100" spc="-20" dirty="0">
                <a:solidFill>
                  <a:prstClr val="black"/>
                </a:solidFill>
                <a:latin typeface="Adobe Garamond Pro"/>
                <a:cs typeface="Adobe Garamond Pro"/>
              </a:rPr>
              <a:t>H</a:t>
            </a:r>
            <a:r>
              <a:rPr sz="1100" dirty="0">
                <a:solidFill>
                  <a:prstClr val="black"/>
                </a:solidFill>
                <a:latin typeface="Adobe Garamond Pro"/>
                <a:cs typeface="Adobe Garamond Pro"/>
              </a:rPr>
              <a:t>e</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they select f</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om a list of upcoming stops. </a:t>
            </a:r>
            <a:r>
              <a:rPr sz="1100" spc="-15" dirty="0">
                <a:solidFill>
                  <a:prstClr val="black"/>
                </a:solidFill>
                <a:latin typeface="Adobe Garamond Pro"/>
                <a:cs typeface="Adobe Garamond Pro"/>
              </a:rPr>
              <a:t>M</a:t>
            </a:r>
            <a:r>
              <a:rPr sz="1100" dirty="0">
                <a:solidFill>
                  <a:prstClr val="black"/>
                </a:solidFill>
                <a:latin typeface="Adobe Garamond Pro"/>
                <a:cs typeface="Adobe Garamond Pro"/>
              </a:rPr>
              <a:t>aking a selection transitions the inte</a:t>
            </a:r>
            <a:r>
              <a:rPr sz="1100" spc="5" dirty="0">
                <a:solidFill>
                  <a:prstClr val="black"/>
                </a:solidFill>
                <a:latin typeface="Adobe Garamond Pro"/>
                <a:cs typeface="Adobe Garamond Pro"/>
              </a:rPr>
              <a:t>r</a:t>
            </a:r>
            <a:r>
              <a:rPr sz="1100" dirty="0">
                <a:solidFill>
                  <a:prstClr val="black"/>
                </a:solidFill>
                <a:latin typeface="Adobe Garamond Pro"/>
                <a:cs typeface="Adobe Garamond Pro"/>
              </a:rPr>
              <a:t>face to the “</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eco</a:t>
            </a:r>
            <a:r>
              <a:rPr sz="1100" spc="-15" dirty="0">
                <a:solidFill>
                  <a:prstClr val="black"/>
                </a:solidFill>
                <a:latin typeface="Adobe Garamond Pro"/>
                <a:cs typeface="Adobe Garamond Pro"/>
              </a:rPr>
              <a:t>rd</a:t>
            </a:r>
            <a:r>
              <a:rPr sz="1100" dirty="0">
                <a:solidFill>
                  <a:prstClr val="black"/>
                </a:solidFill>
                <a:latin typeface="Adobe Garamond Pro"/>
                <a:cs typeface="Adobe Garamond Pro"/>
              </a:rPr>
              <a:t>” sc</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een (</a:t>
            </a:r>
            <a:r>
              <a:rPr sz="1100" spc="-40" dirty="0">
                <a:solidFill>
                  <a:prstClr val="black"/>
                </a:solidFill>
                <a:latin typeface="Adobe Garamond Pro"/>
                <a:cs typeface="Adobe Garamond Pro"/>
              </a:rPr>
              <a:t>F</a:t>
            </a:r>
            <a:r>
              <a:rPr sz="1100" dirty="0">
                <a:solidFill>
                  <a:prstClr val="black"/>
                </a:solidFill>
                <a:latin typeface="Adobe Garamond Pro"/>
                <a:cs typeface="Adobe Garamond Pro"/>
              </a:rPr>
              <a:t>igu</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2E). </a:t>
            </a:r>
            <a:r>
              <a:rPr sz="1100" spc="-10" dirty="0">
                <a:solidFill>
                  <a:prstClr val="black"/>
                </a:solidFill>
                <a:latin typeface="Adobe Garamond Pro"/>
                <a:cs typeface="Adobe Garamond Pro"/>
              </a:rPr>
              <a:t>O</a:t>
            </a:r>
            <a:r>
              <a:rPr sz="1100" dirty="0">
                <a:solidFill>
                  <a:prstClr val="black"/>
                </a:solidFill>
                <a:latin typeface="Adobe Garamond Pro"/>
                <a:cs typeface="Adobe Garamond Pro"/>
              </a:rPr>
              <a:t>nce they boa</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d the bus, commuters indicate fullness and p</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ess the “</a:t>
            </a:r>
            <a:r>
              <a:rPr sz="1100" spc="-30" dirty="0">
                <a:solidFill>
                  <a:prstClr val="black"/>
                </a:solidFill>
                <a:latin typeface="Adobe Garamond Pro"/>
                <a:cs typeface="Adobe Garamond Pro"/>
              </a:rPr>
              <a:t>S</a:t>
            </a:r>
            <a:r>
              <a:rPr sz="1100" dirty="0">
                <a:solidFill>
                  <a:prstClr val="black"/>
                </a:solidFill>
                <a:latin typeface="Adobe Garamond Pro"/>
                <a:cs typeface="Adobe Garamond Pro"/>
              </a:rPr>
              <a:t>ta</a:t>
            </a:r>
            <a:r>
              <a:rPr sz="1100" spc="5" dirty="0">
                <a:solidFill>
                  <a:prstClr val="black"/>
                </a:solidFill>
                <a:latin typeface="Adobe Garamond Pro"/>
                <a:cs typeface="Adobe Garamond Pro"/>
              </a:rPr>
              <a:t>r</a:t>
            </a:r>
            <a:r>
              <a:rPr sz="1100" dirty="0">
                <a:solidFill>
                  <a:prstClr val="black"/>
                </a:solidFill>
                <a:latin typeface="Adobe Garamond Pro"/>
                <a:cs typeface="Adobe Garamond Pro"/>
              </a:rPr>
              <a:t>t </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eco</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din</a:t>
            </a:r>
            <a:r>
              <a:rPr sz="1100" spc="-20" dirty="0">
                <a:solidFill>
                  <a:prstClr val="black"/>
                </a:solidFill>
                <a:latin typeface="Adobe Garamond Pro"/>
                <a:cs typeface="Adobe Garamond Pro"/>
              </a:rPr>
              <a:t>g</a:t>
            </a:r>
            <a:r>
              <a:rPr sz="1100" dirty="0">
                <a:solidFill>
                  <a:prstClr val="black"/>
                </a:solidFill>
                <a:latin typeface="Adobe Garamond Pro"/>
                <a:cs typeface="Adobe Garamond Pro"/>
              </a:rPr>
              <a:t>” button to sha</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the fullness rating and the GPS trace.</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While tracing,</a:t>
            </a:r>
            <a:r>
              <a:rPr sz="1100" spc="-50" dirty="0">
                <a:solidFill>
                  <a:prstClr val="black"/>
                </a:solidFill>
                <a:latin typeface="Adobe Garamond Pro"/>
                <a:cs typeface="Adobe Garamond Pro"/>
              </a:rPr>
              <a:t> </a:t>
            </a:r>
            <a:r>
              <a:rPr sz="1100" spc="-45" dirty="0">
                <a:solidFill>
                  <a:prstClr val="black"/>
                </a:solidFill>
                <a:latin typeface="Adobe Garamond Pro"/>
                <a:cs typeface="Adobe Garamond Pro"/>
              </a:rPr>
              <a:t>T</a:t>
            </a:r>
            <a:r>
              <a:rPr sz="1100" dirty="0">
                <a:solidFill>
                  <a:prstClr val="black"/>
                </a:solidFill>
                <a:latin typeface="Adobe Garamond Pro"/>
                <a:cs typeface="Adobe Garamond Pro"/>
              </a:rPr>
              <a:t>iramisu</a:t>
            </a:r>
            <a:endParaRPr sz="1100">
              <a:solidFill>
                <a:prstClr val="black"/>
              </a:solidFill>
              <a:latin typeface="Adobe Garamond Pro"/>
              <a:cs typeface="Adobe Garamond Pro"/>
            </a:endParaRPr>
          </a:p>
        </p:txBody>
      </p:sp>
    </p:spTree>
    <p:extLst>
      <p:ext uri="{BB962C8B-B14F-4D97-AF65-F5344CB8AC3E}">
        <p14:creationId xmlns:p14="http://schemas.microsoft.com/office/powerpoint/2010/main" val="89169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Registration for Spring</a:t>
            </a:r>
            <a:endParaRPr lang="en-US" dirty="0"/>
          </a:p>
        </p:txBody>
      </p:sp>
      <p:sp>
        <p:nvSpPr>
          <p:cNvPr id="3" name="Content Placeholder 2"/>
          <p:cNvSpPr>
            <a:spLocks noGrp="1"/>
          </p:cNvSpPr>
          <p:nvPr>
            <p:ph idx="1"/>
          </p:nvPr>
        </p:nvSpPr>
        <p:spPr/>
        <p:txBody>
          <a:bodyPr/>
          <a:lstStyle/>
          <a:p>
            <a:r>
              <a:rPr lang="en-US" dirty="0" smtClean="0"/>
              <a:t>Tell your friends:</a:t>
            </a:r>
          </a:p>
          <a:p>
            <a:pPr lvl="1"/>
            <a:r>
              <a:rPr lang="en-US" dirty="0"/>
              <a:t>This spring course will be similar to </a:t>
            </a:r>
            <a:r>
              <a:rPr lang="en-US" dirty="0" smtClean="0"/>
              <a:t>this course:</a:t>
            </a:r>
          </a:p>
          <a:p>
            <a:pPr marL="344487" lvl="1" indent="0">
              <a:buNone/>
            </a:pPr>
            <a:endParaRPr lang="en-US" dirty="0" smtClean="0"/>
          </a:p>
          <a:p>
            <a:endParaRPr lang="en-US" dirty="0" smtClean="0"/>
          </a:p>
          <a:p>
            <a:endParaRPr lang="en-US" dirty="0"/>
          </a:p>
          <a:p>
            <a:r>
              <a:rPr lang="en-US" dirty="0" smtClean="0"/>
              <a:t>My spring course</a:t>
            </a:r>
          </a:p>
          <a:p>
            <a:pPr lvl="1"/>
            <a:r>
              <a:rPr lang="en-US" dirty="0" smtClean="0"/>
              <a:t>05-440 / 05-640</a:t>
            </a:r>
            <a:br>
              <a:rPr lang="en-US" dirty="0" smtClean="0"/>
            </a:br>
            <a:r>
              <a:rPr lang="en-US" dirty="0" smtClean="0"/>
              <a:t>Interaction</a:t>
            </a:r>
            <a:br>
              <a:rPr lang="en-US" dirty="0" smtClean="0"/>
            </a:br>
            <a:r>
              <a:rPr lang="en-US" dirty="0" smtClean="0"/>
              <a:t>Techniques</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1302282749"/>
              </p:ext>
            </p:extLst>
          </p:nvPr>
        </p:nvGraphicFramePr>
        <p:xfrm>
          <a:off x="419100" y="2806220"/>
          <a:ext cx="8229600" cy="1171420"/>
        </p:xfrm>
        <a:graphic>
          <a:graphicData uri="http://schemas.openxmlformats.org/drawingml/2006/table">
            <a:tbl>
              <a:tblPr firstRow="1" firstCol="1" bandRow="1">
                <a:tableStyleId>{5C22544A-7EE6-4342-B048-85BDC9FD1C3A}</a:tableStyleId>
              </a:tblPr>
              <a:tblGrid>
                <a:gridCol w="1028700">
                  <a:extLst>
                    <a:ext uri="{9D8B030D-6E8A-4147-A177-3AD203B41FA5}">
                      <a16:colId xmlns:a16="http://schemas.microsoft.com/office/drawing/2014/main" val="3101466358"/>
                    </a:ext>
                  </a:extLst>
                </a:gridCol>
                <a:gridCol w="3584523">
                  <a:extLst>
                    <a:ext uri="{9D8B030D-6E8A-4147-A177-3AD203B41FA5}">
                      <a16:colId xmlns:a16="http://schemas.microsoft.com/office/drawing/2014/main" val="2830584789"/>
                    </a:ext>
                  </a:extLst>
                </a:gridCol>
                <a:gridCol w="301677">
                  <a:extLst>
                    <a:ext uri="{9D8B030D-6E8A-4147-A177-3AD203B41FA5}">
                      <a16:colId xmlns:a16="http://schemas.microsoft.com/office/drawing/2014/main" val="4044193551"/>
                    </a:ext>
                  </a:extLst>
                </a:gridCol>
                <a:gridCol w="665583">
                  <a:extLst>
                    <a:ext uri="{9D8B030D-6E8A-4147-A177-3AD203B41FA5}">
                      <a16:colId xmlns:a16="http://schemas.microsoft.com/office/drawing/2014/main" val="3278389204"/>
                    </a:ext>
                  </a:extLst>
                </a:gridCol>
                <a:gridCol w="99540">
                  <a:extLst>
                    <a:ext uri="{9D8B030D-6E8A-4147-A177-3AD203B41FA5}">
                      <a16:colId xmlns:a16="http://schemas.microsoft.com/office/drawing/2014/main" val="541523045"/>
                    </a:ext>
                  </a:extLst>
                </a:gridCol>
                <a:gridCol w="492177">
                  <a:extLst>
                    <a:ext uri="{9D8B030D-6E8A-4147-A177-3AD203B41FA5}">
                      <a16:colId xmlns:a16="http://schemas.microsoft.com/office/drawing/2014/main" val="4172782846"/>
                    </a:ext>
                  </a:extLst>
                </a:gridCol>
                <a:gridCol w="1028700">
                  <a:extLst>
                    <a:ext uri="{9D8B030D-6E8A-4147-A177-3AD203B41FA5}">
                      <a16:colId xmlns:a16="http://schemas.microsoft.com/office/drawing/2014/main" val="2670384352"/>
                    </a:ext>
                  </a:extLst>
                </a:gridCol>
                <a:gridCol w="1028700">
                  <a:extLst>
                    <a:ext uri="{9D8B030D-6E8A-4147-A177-3AD203B41FA5}">
                      <a16:colId xmlns:a16="http://schemas.microsoft.com/office/drawing/2014/main" val="3711146220"/>
                    </a:ext>
                  </a:extLst>
                </a:gridCol>
              </a:tblGrid>
              <a:tr h="394428">
                <a:tc>
                  <a:txBody>
                    <a:bodyPr/>
                    <a:lstStyle/>
                    <a:p>
                      <a:pPr marL="0" marR="0">
                        <a:spcBef>
                          <a:spcPts val="0"/>
                        </a:spcBef>
                        <a:spcAft>
                          <a:spcPts val="1500"/>
                        </a:spcAft>
                      </a:pPr>
                      <a:r>
                        <a:rPr lang="en-US" sz="2400" u="none" strike="noStrike" dirty="0" smtClean="0">
                          <a:effectLst/>
                        </a:rPr>
                        <a:t>05-898</a:t>
                      </a:r>
                      <a:endParaRPr lang="en-US" sz="3200" dirty="0">
                        <a:effectLst/>
                        <a:latin typeface="Times New Roman" panose="02020603050405020304" pitchFamily="18" charset="0"/>
                        <a:ea typeface="Calibri" panose="020F0502020204030204" pitchFamily="34" charset="0"/>
                      </a:endParaRPr>
                    </a:p>
                  </a:txBody>
                  <a:tcPr marL="37070" marR="37070" marT="37070" marB="37070"/>
                </a:tc>
                <a:tc>
                  <a:txBody>
                    <a:bodyPr/>
                    <a:lstStyle/>
                    <a:p>
                      <a:pPr marL="0" marR="0">
                        <a:spcBef>
                          <a:spcPts val="0"/>
                        </a:spcBef>
                        <a:spcAft>
                          <a:spcPts val="1500"/>
                        </a:spcAft>
                      </a:pPr>
                      <a:r>
                        <a:rPr lang="en-US" sz="2400" dirty="0">
                          <a:effectLst/>
                        </a:rPr>
                        <a:t>Special Topics in HCI </a:t>
                      </a:r>
                      <a:br>
                        <a:rPr lang="en-US" sz="2400" dirty="0">
                          <a:effectLst/>
                        </a:rPr>
                      </a:br>
                      <a:r>
                        <a:rPr lang="en-US" sz="2400" dirty="0">
                          <a:effectLst/>
                        </a:rPr>
                        <a:t>: HCI for Product Managers</a:t>
                      </a:r>
                      <a:endParaRPr lang="en-US" sz="3200" dirty="0">
                        <a:effectLst/>
                        <a:latin typeface="Times New Roman" panose="02020603050405020304" pitchFamily="18" charset="0"/>
                        <a:ea typeface="Calibri" panose="020F0502020204030204" pitchFamily="34" charset="0"/>
                      </a:endParaRPr>
                    </a:p>
                  </a:txBody>
                  <a:tcPr marL="37070" marR="37070" marT="37070" marB="37070"/>
                </a:tc>
                <a:tc>
                  <a:txBody>
                    <a:bodyPr/>
                    <a:lstStyle/>
                    <a:p>
                      <a:pPr marL="0" marR="0">
                        <a:spcBef>
                          <a:spcPts val="0"/>
                        </a:spcBef>
                        <a:spcAft>
                          <a:spcPts val="1500"/>
                        </a:spcAft>
                      </a:pPr>
                      <a:r>
                        <a:rPr lang="en-US" sz="2400">
                          <a:effectLst/>
                        </a:rPr>
                        <a:t>6</a:t>
                      </a:r>
                      <a:endParaRPr lang="en-US" sz="3200">
                        <a:effectLst/>
                        <a:latin typeface="Times New Roman" panose="02020603050405020304" pitchFamily="18" charset="0"/>
                        <a:ea typeface="Calibri" panose="020F0502020204030204" pitchFamily="34" charset="0"/>
                      </a:endParaRPr>
                    </a:p>
                  </a:txBody>
                  <a:tcPr marL="37070" marR="37070" marT="37070" marB="37070"/>
                </a:tc>
                <a:tc>
                  <a:txBody>
                    <a:bodyPr/>
                    <a:lstStyle/>
                    <a:p>
                      <a:pPr marL="0" marR="0">
                        <a:spcBef>
                          <a:spcPts val="0"/>
                        </a:spcBef>
                        <a:spcAft>
                          <a:spcPts val="1500"/>
                        </a:spcAft>
                      </a:pPr>
                      <a:r>
                        <a:rPr lang="en-US" sz="2400">
                          <a:effectLst/>
                        </a:rPr>
                        <a:t>A4</a:t>
                      </a:r>
                      <a:endParaRPr lang="en-US" sz="3200">
                        <a:effectLst/>
                        <a:latin typeface="Times New Roman" panose="02020603050405020304" pitchFamily="18" charset="0"/>
                        <a:ea typeface="Calibri" panose="020F0502020204030204" pitchFamily="34" charset="0"/>
                      </a:endParaRPr>
                    </a:p>
                  </a:txBody>
                  <a:tcPr marL="37070" marR="37070" marT="37070" marB="37070"/>
                </a:tc>
                <a:tc>
                  <a:txBody>
                    <a:bodyPr/>
                    <a:lstStyle/>
                    <a:p>
                      <a:pPr marL="0" marR="0">
                        <a:spcBef>
                          <a:spcPts val="0"/>
                        </a:spcBef>
                        <a:spcAft>
                          <a:spcPts val="1500"/>
                        </a:spcAft>
                      </a:pPr>
                      <a:endParaRPr lang="en-US" sz="3200" dirty="0">
                        <a:effectLst/>
                        <a:latin typeface="Times New Roman" panose="02020603050405020304" pitchFamily="18" charset="0"/>
                        <a:ea typeface="Calibri" panose="020F0502020204030204" pitchFamily="34" charset="0"/>
                      </a:endParaRPr>
                    </a:p>
                  </a:txBody>
                  <a:tcPr marL="37070" marR="37070" marT="37070" marB="37070"/>
                </a:tc>
                <a:tc>
                  <a:txBody>
                    <a:bodyPr/>
                    <a:lstStyle/>
                    <a:p>
                      <a:pPr marL="0" marR="0">
                        <a:spcBef>
                          <a:spcPts val="0"/>
                        </a:spcBef>
                        <a:spcAft>
                          <a:spcPts val="1500"/>
                        </a:spcAft>
                      </a:pPr>
                      <a:r>
                        <a:rPr lang="en-US" sz="2400" dirty="0">
                          <a:effectLst/>
                        </a:rPr>
                        <a:t>TR</a:t>
                      </a:r>
                      <a:endParaRPr lang="en-US" sz="3200" dirty="0">
                        <a:effectLst/>
                        <a:latin typeface="Times New Roman" panose="02020603050405020304" pitchFamily="18" charset="0"/>
                        <a:ea typeface="Calibri" panose="020F0502020204030204" pitchFamily="34" charset="0"/>
                      </a:endParaRPr>
                    </a:p>
                  </a:txBody>
                  <a:tcPr marL="37070" marR="37070" marT="37070" marB="37070"/>
                </a:tc>
                <a:tc>
                  <a:txBody>
                    <a:bodyPr/>
                    <a:lstStyle/>
                    <a:p>
                      <a:pPr marL="0" marR="0">
                        <a:spcBef>
                          <a:spcPts val="0"/>
                        </a:spcBef>
                        <a:spcAft>
                          <a:spcPts val="1500"/>
                        </a:spcAft>
                      </a:pPr>
                      <a:r>
                        <a:rPr lang="en-US" sz="2400">
                          <a:effectLst/>
                        </a:rPr>
                        <a:t>01:30PM</a:t>
                      </a:r>
                      <a:endParaRPr lang="en-US" sz="3200">
                        <a:effectLst/>
                        <a:latin typeface="Times New Roman" panose="02020603050405020304" pitchFamily="18" charset="0"/>
                        <a:ea typeface="Calibri" panose="020F0502020204030204" pitchFamily="34" charset="0"/>
                      </a:endParaRPr>
                    </a:p>
                  </a:txBody>
                  <a:tcPr marL="37070" marR="37070" marT="37070" marB="37070"/>
                </a:tc>
                <a:tc>
                  <a:txBody>
                    <a:bodyPr/>
                    <a:lstStyle/>
                    <a:p>
                      <a:pPr marL="0" marR="0">
                        <a:spcBef>
                          <a:spcPts val="0"/>
                        </a:spcBef>
                        <a:spcAft>
                          <a:spcPts val="1500"/>
                        </a:spcAft>
                      </a:pPr>
                      <a:r>
                        <a:rPr lang="en-US" sz="2400" dirty="0">
                          <a:effectLst/>
                        </a:rPr>
                        <a:t>02:50PM</a:t>
                      </a:r>
                      <a:endParaRPr lang="en-US" sz="3200" dirty="0">
                        <a:effectLst/>
                        <a:latin typeface="Times New Roman" panose="02020603050405020304" pitchFamily="18" charset="0"/>
                        <a:ea typeface="Calibri" panose="020F0502020204030204" pitchFamily="34" charset="0"/>
                      </a:endParaRPr>
                    </a:p>
                  </a:txBody>
                  <a:tcPr marL="37070" marR="37070" marT="37070" marB="37070"/>
                </a:tc>
                <a:extLst>
                  <a:ext uri="{0D108BD9-81ED-4DB2-BD59-A6C34878D82A}">
                    <a16:rowId xmlns:a16="http://schemas.microsoft.com/office/drawing/2014/main" val="236855317"/>
                  </a:ext>
                </a:extLst>
              </a:tr>
            </a:tbl>
          </a:graphicData>
        </a:graphic>
      </p:graphicFrame>
      <p:pic>
        <p:nvPicPr>
          <p:cNvPr id="1026" name="Picture 2" descr="some scroll bars over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760" y="4156075"/>
            <a:ext cx="5214240" cy="27019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24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“etiquette</a:t>
            </a:r>
            <a:r>
              <a:rPr lang="en-US" dirty="0" smtClean="0"/>
              <a:t>”</a:t>
            </a:r>
            <a:endParaRPr lang="en-US" dirty="0"/>
          </a:p>
        </p:txBody>
      </p:sp>
      <p:sp>
        <p:nvSpPr>
          <p:cNvPr id="3" name="Content Placeholder 2"/>
          <p:cNvSpPr>
            <a:spLocks noGrp="1"/>
          </p:cNvSpPr>
          <p:nvPr>
            <p:ph idx="1"/>
          </p:nvPr>
        </p:nvSpPr>
        <p:spPr>
          <a:xfrm>
            <a:off x="457200" y="1719262"/>
            <a:ext cx="8229600" cy="4529137"/>
          </a:xfrm>
        </p:spPr>
        <p:txBody>
          <a:bodyPr>
            <a:normAutofit fontScale="92500" lnSpcReduction="10000"/>
          </a:bodyPr>
          <a:lstStyle/>
          <a:p>
            <a:r>
              <a:rPr lang="en-US" dirty="0"/>
              <a:t>larger x-heights are often easier to read at small sizes, but look dense when leading is tight</a:t>
            </a:r>
          </a:p>
          <a:p>
            <a:r>
              <a:rPr lang="en-US" dirty="0"/>
              <a:t>tight leading makes long bodies of text hard to read, especially if the line length is long</a:t>
            </a:r>
          </a:p>
          <a:p>
            <a:r>
              <a:rPr lang="en-US" dirty="0"/>
              <a:t>long lines of type (&gt;70 characters) are hard to read</a:t>
            </a:r>
          </a:p>
          <a:p>
            <a:r>
              <a:rPr lang="en-US" dirty="0"/>
              <a:t>very short lines break up text into non-syntactic groups of 2-3 words</a:t>
            </a:r>
          </a:p>
          <a:p>
            <a:r>
              <a:rPr lang="en-US" dirty="0"/>
              <a:t>justified text often creates river </a:t>
            </a:r>
            <a:endParaRPr lang="en-US" dirty="0" smtClean="0"/>
          </a:p>
          <a:p>
            <a:r>
              <a:rPr lang="en-US" dirty="0" smtClean="0"/>
              <a:t>just </a:t>
            </a:r>
            <a:r>
              <a:rPr lang="en-US" dirty="0"/>
              <a:t>don’t center</a:t>
            </a:r>
            <a:r>
              <a:rPr lang="en-US" dirty="0" smtClean="0"/>
              <a:t>!!!!</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30</a:t>
            </a:fld>
            <a:endParaRPr lang="en-US" altLang="en-US"/>
          </a:p>
        </p:txBody>
      </p:sp>
    </p:spTree>
    <p:extLst>
      <p:ext uri="{BB962C8B-B14F-4D97-AF65-F5344CB8AC3E}">
        <p14:creationId xmlns:p14="http://schemas.microsoft.com/office/powerpoint/2010/main" val="2396675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type for your </a:t>
            </a:r>
            <a:r>
              <a:rPr lang="en-US" dirty="0" smtClean="0"/>
              <a:t>design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take an inventory of text elements you need (ex: head, subhead, footnotes).</a:t>
            </a:r>
          </a:p>
          <a:p>
            <a:r>
              <a:rPr lang="en-US" dirty="0"/>
              <a:t>choose a type family or two to work with — no font salads</a:t>
            </a:r>
          </a:p>
          <a:p>
            <a:r>
              <a:rPr lang="en-US" dirty="0"/>
              <a:t>make sure faces look good together and support intended voice</a:t>
            </a:r>
          </a:p>
          <a:p>
            <a:r>
              <a:rPr lang="en-US" dirty="0"/>
              <a:t>find suitable sizes for each of the elements create guidelines and maintain them</a:t>
            </a:r>
          </a:p>
          <a:p>
            <a:r>
              <a:rPr lang="en-US" dirty="0"/>
              <a:t>test line length and leading if </a:t>
            </a:r>
            <a:r>
              <a:rPr lang="en-US" dirty="0" smtClean="0"/>
              <a:t>applicable</a:t>
            </a:r>
          </a:p>
          <a:p>
            <a:r>
              <a:rPr lang="en-US" dirty="0"/>
              <a:t>look at short and long pieces of </a:t>
            </a:r>
            <a:r>
              <a:rPr lang="en-US" dirty="0" smtClean="0"/>
              <a:t>text</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31</a:t>
            </a:fld>
            <a:endParaRPr lang="en-US" altLang="en-US"/>
          </a:p>
        </p:txBody>
      </p:sp>
    </p:spTree>
    <p:extLst>
      <p:ext uri="{BB962C8B-B14F-4D97-AF65-F5344CB8AC3E}">
        <p14:creationId xmlns:p14="http://schemas.microsoft.com/office/powerpoint/2010/main" val="1535190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3886200"/>
            <a:ext cx="8458200" cy="1219200"/>
          </a:xfrm>
          <a:prstGeom prst="rect">
            <a:avLst/>
          </a:prstGeom>
          <a:solidFill>
            <a:srgbClr val="6E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working with </a:t>
            </a:r>
            <a:r>
              <a:rPr lang="en-US" dirty="0" smtClean="0"/>
              <a:t>type</a:t>
            </a:r>
            <a:endParaRPr lang="en-US" dirty="0"/>
          </a:p>
        </p:txBody>
      </p:sp>
      <p:sp>
        <p:nvSpPr>
          <p:cNvPr id="3" name="Content Placeholder 2"/>
          <p:cNvSpPr>
            <a:spLocks noGrp="1"/>
          </p:cNvSpPr>
          <p:nvPr>
            <p:ph idx="1"/>
          </p:nvPr>
        </p:nvSpPr>
        <p:spPr>
          <a:xfrm>
            <a:off x="381000" y="1752600"/>
            <a:ext cx="8229600" cy="4411662"/>
          </a:xfrm>
        </p:spPr>
        <p:txBody>
          <a:bodyPr>
            <a:normAutofit fontScale="92500" lnSpcReduction="10000"/>
          </a:bodyPr>
          <a:lstStyle/>
          <a:p>
            <a:r>
              <a:rPr lang="en-US" dirty="0"/>
              <a:t>use of ALL CAPS or all </a:t>
            </a:r>
            <a:r>
              <a:rPr lang="en-US" i="1" dirty="0"/>
              <a:t>italic</a:t>
            </a:r>
            <a:r>
              <a:rPr lang="en-US" dirty="0"/>
              <a:t> slows reading</a:t>
            </a:r>
          </a:p>
          <a:p>
            <a:r>
              <a:rPr lang="en-US" dirty="0"/>
              <a:t>readers pay attention to contrast among typographic elements</a:t>
            </a:r>
          </a:p>
          <a:p>
            <a:r>
              <a:rPr lang="en-US" dirty="0"/>
              <a:t>changes in weight (bold, etc.) may be noticed more than changes in typeface</a:t>
            </a:r>
          </a:p>
          <a:p>
            <a:r>
              <a:rPr lang="en-US" dirty="0">
                <a:solidFill>
                  <a:schemeClr val="bg1"/>
                </a:solidFill>
              </a:rPr>
              <a:t>reversed type (white letters on a black or colored background) is a strong visual element and should be used sparingly</a:t>
            </a:r>
          </a:p>
          <a:p>
            <a:r>
              <a:rPr lang="en-US" dirty="0"/>
              <a:t>white space helps to create visual tension and clusters of related </a:t>
            </a:r>
            <a:r>
              <a:rPr lang="en-US" dirty="0" smtClean="0"/>
              <a:t>elements</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32</a:t>
            </a:fld>
            <a:endParaRPr lang="en-US" altLang="en-US"/>
          </a:p>
        </p:txBody>
      </p:sp>
    </p:spTree>
    <p:extLst>
      <p:ext uri="{BB962C8B-B14F-4D97-AF65-F5344CB8AC3E}">
        <p14:creationId xmlns:p14="http://schemas.microsoft.com/office/powerpoint/2010/main" val="3706054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33</a:t>
            </a:fld>
            <a:endParaRPr lang="en-US" altLang="en-US"/>
          </a:p>
        </p:txBody>
      </p:sp>
      <p:pic>
        <p:nvPicPr>
          <p:cNvPr id="6" name="Picture 5" descr="bringhurst - 0.pdf                                             0003C8B6 saltwater                      B74677A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072" y="246057"/>
            <a:ext cx="4662488" cy="603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0055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34</a:t>
            </a:fld>
            <a:endParaRPr lang="en-US" altLang="en-US"/>
          </a:p>
        </p:txBody>
      </p:sp>
      <p:pic>
        <p:nvPicPr>
          <p:cNvPr id="6" name="Picture 2" descr="bringhurst - 1.pdf                                             0003C8B6 saltwater                      B74677A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072" y="246057"/>
            <a:ext cx="4662488" cy="603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11391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35</a:t>
            </a:fld>
            <a:endParaRPr lang="en-US" altLang="en-US"/>
          </a:p>
        </p:txBody>
      </p:sp>
      <p:pic>
        <p:nvPicPr>
          <p:cNvPr id="6" name="Picture 2" descr="bringhurst - 2.pdf                                             0003C8B6 saltwater                      B74677A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072" y="244469"/>
            <a:ext cx="4662487" cy="603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04431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36</a:t>
            </a:fld>
            <a:endParaRPr lang="en-US" altLang="en-US"/>
          </a:p>
        </p:txBody>
      </p:sp>
      <p:pic>
        <p:nvPicPr>
          <p:cNvPr id="6" name="Picture 2" descr="bringhurst - 3.pdf                                             0003C8B6 saltwater                      B74677A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073" y="244469"/>
            <a:ext cx="4662487" cy="603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893903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37</a:t>
            </a:fld>
            <a:endParaRPr lang="en-US" altLang="en-US"/>
          </a:p>
        </p:txBody>
      </p:sp>
      <p:pic>
        <p:nvPicPr>
          <p:cNvPr id="6" name="Picture 2" descr="bringhurst - 4.pdf                                             0003C8B6 saltwater                      B74677A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073" y="244469"/>
            <a:ext cx="4662487" cy="603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15131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38</a:t>
            </a:fld>
            <a:endParaRPr lang="en-US" altLang="en-US"/>
          </a:p>
        </p:txBody>
      </p:sp>
      <p:pic>
        <p:nvPicPr>
          <p:cNvPr id="6" name="Picture 2" descr="bringhurst - 5.pdf                                             0003C8B6 saltwater                      B74677A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072" y="244469"/>
            <a:ext cx="4662487" cy="603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66311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t>
            </a:r>
            <a:endParaRPr lang="en-US" dirty="0"/>
          </a:p>
        </p:txBody>
      </p:sp>
      <p:sp>
        <p:nvSpPr>
          <p:cNvPr id="3" name="Content Placeholder 2"/>
          <p:cNvSpPr>
            <a:spLocks noGrp="1"/>
          </p:cNvSpPr>
          <p:nvPr>
            <p:ph idx="1"/>
          </p:nvPr>
        </p:nvSpPr>
        <p:spPr/>
        <p:txBody>
          <a:bodyPr/>
          <a:lstStyle/>
          <a:p>
            <a:r>
              <a:rPr lang="en-US" dirty="0"/>
              <a:t>Color carries </a:t>
            </a:r>
            <a:r>
              <a:rPr lang="en-US" dirty="0" smtClean="0"/>
              <a:t>emotion</a:t>
            </a:r>
            <a:br>
              <a:rPr lang="en-US" dirty="0" smtClean="0"/>
            </a:br>
            <a:r>
              <a:rPr lang="en-US" dirty="0" smtClean="0"/>
              <a:t>and meaning</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39</a:t>
            </a:fld>
            <a:endParaRPr lang="en-US" altLang="en-US" dirty="0"/>
          </a:p>
        </p:txBody>
      </p:sp>
      <p:pic>
        <p:nvPicPr>
          <p:cNvPr id="6" name="Picture 5" descr="picass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28600"/>
            <a:ext cx="3046940" cy="3656329"/>
          </a:xfrm>
          <a:prstGeom prst="rect">
            <a:avLst/>
          </a:prstGeom>
        </p:spPr>
      </p:pic>
      <p:pic>
        <p:nvPicPr>
          <p:cNvPr id="9" name="Picture 8" descr="stopligh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666999"/>
            <a:ext cx="2514600" cy="3260003"/>
          </a:xfrm>
          <a:prstGeom prst="rect">
            <a:avLst/>
          </a:prstGeom>
        </p:spPr>
      </p:pic>
    </p:spTree>
    <p:extLst>
      <p:ext uri="{BB962C8B-B14F-4D97-AF65-F5344CB8AC3E}">
        <p14:creationId xmlns:p14="http://schemas.microsoft.com/office/powerpoint/2010/main" val="246105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in HCI</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a:t>
            </a:fld>
            <a:endParaRPr lang="en-US" altLang="en-US"/>
          </a:p>
        </p:txBody>
      </p:sp>
      <p:pic>
        <p:nvPicPr>
          <p:cNvPr id="6" name="Picture 5" descr="Mobile-Phone.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702" y="1554488"/>
            <a:ext cx="3767171" cy="2328608"/>
          </a:xfrm>
          <a:prstGeom prst="rect">
            <a:avLst/>
          </a:prstGeom>
        </p:spPr>
      </p:pic>
      <p:pic>
        <p:nvPicPr>
          <p:cNvPr id="7" name="Picture 6" descr="Screen Shot 2016-11-14 at 8.45.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02" y="774319"/>
            <a:ext cx="3213354" cy="3108777"/>
          </a:xfrm>
          <a:prstGeom prst="rect">
            <a:avLst/>
          </a:prstGeom>
        </p:spPr>
      </p:pic>
      <p:pic>
        <p:nvPicPr>
          <p:cNvPr id="8" name="Picture 7" descr="google-glas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021" y="4294115"/>
            <a:ext cx="5525703" cy="1669691"/>
          </a:xfrm>
          <a:prstGeom prst="rect">
            <a:avLst/>
          </a:prstGeom>
        </p:spPr>
      </p:pic>
    </p:spTree>
    <p:extLst>
      <p:ext uri="{BB962C8B-B14F-4D97-AF65-F5344CB8AC3E}">
        <p14:creationId xmlns:p14="http://schemas.microsoft.com/office/powerpoint/2010/main" val="2826967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is Communication</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40</a:t>
            </a:fld>
            <a:endParaRPr lang="en-US" altLang="en-US"/>
          </a:p>
        </p:txBody>
      </p:sp>
      <p:sp>
        <p:nvSpPr>
          <p:cNvPr id="6" name="object 2"/>
          <p:cNvSpPr/>
          <p:nvPr/>
        </p:nvSpPr>
        <p:spPr>
          <a:xfrm>
            <a:off x="238899" y="1905000"/>
            <a:ext cx="6248398" cy="4686299"/>
          </a:xfrm>
          <a:prstGeom prst="rect">
            <a:avLst/>
          </a:prstGeom>
          <a:blipFill>
            <a:blip r:embed="rId2" cstate="print"/>
            <a:stretch>
              <a:fillRect/>
            </a:stretch>
          </a:blipFill>
        </p:spPr>
        <p:txBody>
          <a:bodyPr wrap="square" lIns="0" tIns="0" rIns="0" bIns="0" rtlCol="0"/>
          <a:lstStyle/>
          <a:p>
            <a:endParaRPr/>
          </a:p>
        </p:txBody>
      </p:sp>
      <p:sp>
        <p:nvSpPr>
          <p:cNvPr id="7" name="object 4"/>
          <p:cNvSpPr/>
          <p:nvPr/>
        </p:nvSpPr>
        <p:spPr>
          <a:xfrm>
            <a:off x="10299" y="1447800"/>
            <a:ext cx="9143998" cy="1905000"/>
          </a:xfrm>
          <a:prstGeom prst="rect">
            <a:avLst/>
          </a:prstGeom>
          <a:blipFill>
            <a:blip r:embed="rId3" cstate="print"/>
            <a:stretch>
              <a:fillRect/>
            </a:stretch>
          </a:blipFill>
        </p:spPr>
        <p:txBody>
          <a:bodyPr wrap="square" lIns="0" tIns="0" rIns="0" bIns="0" rtlCol="0"/>
          <a:lstStyle/>
          <a:p>
            <a:endParaRPr/>
          </a:p>
        </p:txBody>
      </p:sp>
      <p:sp>
        <p:nvSpPr>
          <p:cNvPr id="8" name="object 5"/>
          <p:cNvSpPr/>
          <p:nvPr/>
        </p:nvSpPr>
        <p:spPr>
          <a:xfrm>
            <a:off x="7020699" y="3429000"/>
            <a:ext cx="1828798" cy="3003258"/>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90906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4562"/>
          </a:xfrm>
        </p:spPr>
        <p:txBody>
          <a:bodyPr/>
          <a:lstStyle/>
          <a:p>
            <a:r>
              <a:rPr lang="en-US" dirty="0" smtClean="0"/>
              <a:t>Color Matters</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41</a:t>
            </a:fld>
            <a:endParaRPr lang="en-US" altLang="en-US"/>
          </a:p>
        </p:txBody>
      </p:sp>
      <p:sp>
        <p:nvSpPr>
          <p:cNvPr id="6" name="object 3"/>
          <p:cNvSpPr/>
          <p:nvPr/>
        </p:nvSpPr>
        <p:spPr>
          <a:xfrm>
            <a:off x="2" y="1373146"/>
            <a:ext cx="9143998" cy="550544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14895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4562"/>
          </a:xfrm>
        </p:spPr>
        <p:txBody>
          <a:bodyPr/>
          <a:lstStyle/>
          <a:p>
            <a:r>
              <a:rPr lang="en-US" dirty="0" smtClean="0"/>
              <a:t>Color Matters</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42</a:t>
            </a:fld>
            <a:endParaRPr lang="en-US" altLang="en-US"/>
          </a:p>
        </p:txBody>
      </p:sp>
      <p:sp>
        <p:nvSpPr>
          <p:cNvPr id="7" name="object 3"/>
          <p:cNvSpPr/>
          <p:nvPr/>
        </p:nvSpPr>
        <p:spPr>
          <a:xfrm>
            <a:off x="3971" y="1266570"/>
            <a:ext cx="9140029" cy="556259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60172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Basics</a:t>
            </a:r>
            <a:endParaRPr lang="en-US" dirty="0"/>
          </a:p>
        </p:txBody>
      </p:sp>
      <p:sp>
        <p:nvSpPr>
          <p:cNvPr id="3" name="Content Placeholder 2"/>
          <p:cNvSpPr>
            <a:spLocks noGrp="1"/>
          </p:cNvSpPr>
          <p:nvPr>
            <p:ph idx="1"/>
          </p:nvPr>
        </p:nvSpPr>
        <p:spPr/>
        <p:txBody>
          <a:bodyPr/>
          <a:lstStyle/>
          <a:p>
            <a:r>
              <a:rPr lang="en-US" dirty="0"/>
              <a:t>colors we seen in nature are reflections of the visible light around us.</a:t>
            </a:r>
          </a:p>
          <a:p>
            <a:r>
              <a:rPr lang="en-US" dirty="0"/>
              <a:t>calls attention to or relate elements </a:t>
            </a:r>
            <a:endParaRPr lang="en-US" dirty="0" smtClean="0"/>
          </a:p>
          <a:p>
            <a:r>
              <a:rPr lang="en-US" dirty="0" smtClean="0"/>
              <a:t>creates </a:t>
            </a:r>
            <a:r>
              <a:rPr lang="en-US" dirty="0"/>
              <a:t>an emotional response </a:t>
            </a:r>
            <a:endParaRPr lang="en-US" dirty="0" smtClean="0"/>
          </a:p>
          <a:p>
            <a:r>
              <a:rPr lang="en-US" dirty="0" smtClean="0"/>
              <a:t>carries </a:t>
            </a:r>
            <a:r>
              <a:rPr lang="en-US" dirty="0"/>
              <a:t>semantic </a:t>
            </a:r>
            <a:r>
              <a:rPr lang="en-US" dirty="0" smtClean="0"/>
              <a:t>meaning</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43</a:t>
            </a:fld>
            <a:endParaRPr lang="en-US" altLang="en-US"/>
          </a:p>
        </p:txBody>
      </p:sp>
    </p:spTree>
    <p:extLst>
      <p:ext uri="{BB962C8B-B14F-4D97-AF65-F5344CB8AC3E}">
        <p14:creationId xmlns:p14="http://schemas.microsoft.com/office/powerpoint/2010/main" val="12038489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is Difficult</a:t>
            </a:r>
            <a:endParaRPr lang="en-US" dirty="0"/>
          </a:p>
        </p:txBody>
      </p:sp>
      <p:sp>
        <p:nvSpPr>
          <p:cNvPr id="3" name="Content Placeholder 2"/>
          <p:cNvSpPr>
            <a:spLocks noGrp="1"/>
          </p:cNvSpPr>
          <p:nvPr>
            <p:ph idx="1"/>
          </p:nvPr>
        </p:nvSpPr>
        <p:spPr/>
        <p:txBody>
          <a:bodyPr/>
          <a:lstStyle/>
          <a:p>
            <a:r>
              <a:rPr lang="en-US" dirty="0"/>
              <a:t>cultural diﬀerences – Kodak yellow, Coke </a:t>
            </a:r>
            <a:r>
              <a:rPr lang="en-US" dirty="0" smtClean="0"/>
              <a:t>red</a:t>
            </a:r>
          </a:p>
          <a:p>
            <a:r>
              <a:rPr lang="en-US" dirty="0" smtClean="0"/>
              <a:t>highly </a:t>
            </a:r>
            <a:r>
              <a:rPr lang="en-US" dirty="0"/>
              <a:t>subjective</a:t>
            </a:r>
          </a:p>
          <a:p>
            <a:r>
              <a:rPr lang="en-US" dirty="0"/>
              <a:t>relative – aﬀected by light, context, environment, screen settings</a:t>
            </a:r>
          </a:p>
          <a:p>
            <a:r>
              <a:rPr lang="en-US" dirty="0"/>
              <a:t>simultaneous contrast – color is aﬀected by what color is next to </a:t>
            </a:r>
            <a:r>
              <a:rPr lang="en-US" dirty="0" smtClean="0"/>
              <a:t>it</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44</a:t>
            </a:fld>
            <a:endParaRPr lang="en-US" altLang="en-US"/>
          </a:p>
        </p:txBody>
      </p:sp>
      <p:sp>
        <p:nvSpPr>
          <p:cNvPr id="6" name="Rectangle 5"/>
          <p:cNvSpPr/>
          <p:nvPr/>
        </p:nvSpPr>
        <p:spPr>
          <a:xfrm>
            <a:off x="5257800" y="4519139"/>
            <a:ext cx="1694698" cy="2338861"/>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7" name="Rectangle 6"/>
          <p:cNvSpPr/>
          <p:nvPr/>
        </p:nvSpPr>
        <p:spPr>
          <a:xfrm>
            <a:off x="6952498" y="4519139"/>
            <a:ext cx="1694698" cy="233886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8" name="Rectangle 7"/>
          <p:cNvSpPr/>
          <p:nvPr/>
        </p:nvSpPr>
        <p:spPr>
          <a:xfrm>
            <a:off x="5839543" y="5412159"/>
            <a:ext cx="488172" cy="55990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512828" y="5412159"/>
            <a:ext cx="488172" cy="55990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1379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 Models</a:t>
            </a:r>
            <a:endParaRPr lang="en-US" dirty="0"/>
          </a:p>
        </p:txBody>
      </p:sp>
      <p:sp>
        <p:nvSpPr>
          <p:cNvPr id="3" name="Content Placeholder 2"/>
          <p:cNvSpPr>
            <a:spLocks noGrp="1"/>
          </p:cNvSpPr>
          <p:nvPr>
            <p:ph idx="1"/>
          </p:nvPr>
        </p:nvSpPr>
        <p:spPr>
          <a:xfrm>
            <a:off x="457200" y="1719263"/>
            <a:ext cx="8229600" cy="2090737"/>
          </a:xfrm>
        </p:spPr>
        <p:txBody>
          <a:bodyPr>
            <a:normAutofit fontScale="92500" lnSpcReduction="20000"/>
          </a:bodyPr>
          <a:lstStyle/>
          <a:p>
            <a:r>
              <a:rPr lang="en-US" dirty="0"/>
              <a:t>Print and screens use diﬀerent color models.</a:t>
            </a:r>
          </a:p>
          <a:p>
            <a:r>
              <a:rPr lang="en-US" dirty="0"/>
              <a:t>The additive model used by screen displays mixes colors with light (white).</a:t>
            </a:r>
          </a:p>
          <a:p>
            <a:r>
              <a:rPr lang="en-US" dirty="0"/>
              <a:t>The subtractive model used by print media and pigment mixes colors with ink (black</a:t>
            </a:r>
            <a:r>
              <a:rPr lang="en-US" dirty="0" smtClean="0"/>
              <a:t>).</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45</a:t>
            </a:fld>
            <a:endParaRPr lang="en-US" altLang="en-US"/>
          </a:p>
        </p:txBody>
      </p:sp>
      <p:sp>
        <p:nvSpPr>
          <p:cNvPr id="6" name="object 5"/>
          <p:cNvSpPr/>
          <p:nvPr/>
        </p:nvSpPr>
        <p:spPr>
          <a:xfrm>
            <a:off x="1371600" y="3813089"/>
            <a:ext cx="6199187" cy="30099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823843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(screen) </a:t>
            </a:r>
            <a:r>
              <a:rPr lang="en-US" dirty="0" smtClean="0"/>
              <a:t>color</a:t>
            </a:r>
            <a:endParaRPr lang="en-US" dirty="0"/>
          </a:p>
        </p:txBody>
      </p:sp>
      <p:sp>
        <p:nvSpPr>
          <p:cNvPr id="3" name="Content Placeholder 2"/>
          <p:cNvSpPr>
            <a:spLocks noGrp="1"/>
          </p:cNvSpPr>
          <p:nvPr>
            <p:ph idx="1"/>
          </p:nvPr>
        </p:nvSpPr>
        <p:spPr>
          <a:xfrm>
            <a:off x="457200" y="1447800"/>
            <a:ext cx="8229600" cy="4833937"/>
          </a:xfrm>
        </p:spPr>
        <p:txBody>
          <a:bodyPr>
            <a:normAutofit fontScale="92500" lnSpcReduction="20000"/>
          </a:bodyPr>
          <a:lstStyle/>
          <a:p>
            <a:r>
              <a:rPr lang="en-US" dirty="0"/>
              <a:t>print uses CMYK or Pantone representations of color, and occasionally RGB</a:t>
            </a:r>
          </a:p>
          <a:p>
            <a:r>
              <a:rPr lang="en-US" dirty="0"/>
              <a:t>CMYK can give rich browns you cannot get in </a:t>
            </a:r>
            <a:r>
              <a:rPr lang="en-US" dirty="0" smtClean="0"/>
              <a:t>RGB</a:t>
            </a:r>
          </a:p>
          <a:p>
            <a:r>
              <a:rPr lang="en-US" dirty="0" smtClean="0"/>
              <a:t>digital </a:t>
            </a:r>
            <a:r>
              <a:rPr lang="en-US" dirty="0"/>
              <a:t>color is usually represented as RGB </a:t>
            </a:r>
            <a:r>
              <a:rPr lang="en-US" dirty="0" smtClean="0"/>
              <a:t>values</a:t>
            </a:r>
          </a:p>
          <a:p>
            <a:r>
              <a:rPr lang="en-US" dirty="0" smtClean="0"/>
              <a:t>RGB </a:t>
            </a:r>
            <a:r>
              <a:rPr lang="en-US" dirty="0"/>
              <a:t>can give intense blues that are hard in </a:t>
            </a:r>
            <a:r>
              <a:rPr lang="en-US" dirty="0" smtClean="0"/>
              <a:t>CMYK</a:t>
            </a:r>
          </a:p>
          <a:p>
            <a:r>
              <a:rPr lang="en-US" dirty="0" smtClean="0"/>
              <a:t>hard </a:t>
            </a:r>
            <a:r>
              <a:rPr lang="en-US" dirty="0"/>
              <a:t>to match between print and screen</a:t>
            </a:r>
          </a:p>
          <a:p>
            <a:r>
              <a:rPr lang="en-US" dirty="0"/>
              <a:t>print allows matte and gloss</a:t>
            </a:r>
          </a:p>
          <a:p>
            <a:r>
              <a:rPr lang="en-US" dirty="0"/>
              <a:t>black gloss print on matte black paper (can’t do this on the screen)</a:t>
            </a:r>
          </a:p>
          <a:p>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46</a:t>
            </a:fld>
            <a:endParaRPr lang="en-US" altLang="en-US"/>
          </a:p>
        </p:txBody>
      </p:sp>
    </p:spTree>
    <p:extLst>
      <p:ext uri="{BB962C8B-B14F-4D97-AF65-F5344CB8AC3E}">
        <p14:creationId xmlns:p14="http://schemas.microsoft.com/office/powerpoint/2010/main" val="145290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Contrasts</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47</a:t>
            </a:fld>
            <a:endParaRPr lang="en-US" altLang="en-US"/>
          </a:p>
        </p:txBody>
      </p:sp>
      <p:sp>
        <p:nvSpPr>
          <p:cNvPr id="6" name="object 5"/>
          <p:cNvSpPr/>
          <p:nvPr/>
        </p:nvSpPr>
        <p:spPr>
          <a:xfrm>
            <a:off x="30892" y="1447800"/>
            <a:ext cx="8915398" cy="476571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53423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caption</a:t>
            </a:r>
            <a:endParaRPr lang="en-US" dirty="0"/>
          </a:p>
        </p:txBody>
      </p:sp>
      <p:sp>
        <p:nvSpPr>
          <p:cNvPr id="3" name="Content Placeholder 2"/>
          <p:cNvSpPr>
            <a:spLocks noGrp="1"/>
          </p:cNvSpPr>
          <p:nvPr>
            <p:ph idx="1"/>
          </p:nvPr>
        </p:nvSpPr>
        <p:spPr>
          <a:xfrm>
            <a:off x="419100" y="1417638"/>
            <a:ext cx="8229600" cy="4411662"/>
          </a:xfrm>
        </p:spPr>
        <p:txBody>
          <a:bodyPr/>
          <a:lstStyle/>
          <a:p>
            <a:r>
              <a:rPr lang="en-US" dirty="0" smtClean="0"/>
              <a:t>Adds its own background</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48</a:t>
            </a:fld>
            <a:endParaRPr lang="en-US" altLang="en-US"/>
          </a:p>
        </p:txBody>
      </p:sp>
      <p:pic>
        <p:nvPicPr>
          <p:cNvPr id="7" name="Picture 6"/>
          <p:cNvPicPr>
            <a:picLocks noChangeAspect="1"/>
          </p:cNvPicPr>
          <p:nvPr/>
        </p:nvPicPr>
        <p:blipFill>
          <a:blip r:embed="rId2"/>
          <a:stretch>
            <a:fillRect/>
          </a:stretch>
        </p:blipFill>
        <p:spPr>
          <a:xfrm>
            <a:off x="419100" y="2017336"/>
            <a:ext cx="8001000" cy="4708251"/>
          </a:xfrm>
          <a:prstGeom prst="rect">
            <a:avLst/>
          </a:prstGeom>
        </p:spPr>
      </p:pic>
    </p:spTree>
    <p:extLst>
      <p:ext uri="{BB962C8B-B14F-4D97-AF65-F5344CB8AC3E}">
        <p14:creationId xmlns:p14="http://schemas.microsoft.com/office/powerpoint/2010/main" val="3605703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color for your design</a:t>
            </a:r>
          </a:p>
        </p:txBody>
      </p:sp>
      <p:sp>
        <p:nvSpPr>
          <p:cNvPr id="3" name="Content Placeholder 2"/>
          <p:cNvSpPr>
            <a:spLocks noGrp="1"/>
          </p:cNvSpPr>
          <p:nvPr>
            <p:ph idx="1"/>
          </p:nvPr>
        </p:nvSpPr>
        <p:spPr/>
        <p:txBody>
          <a:bodyPr/>
          <a:lstStyle/>
          <a:p>
            <a:r>
              <a:rPr lang="en-US" dirty="0" smtClean="0"/>
              <a:t>What do you want to evoke?</a:t>
            </a:r>
          </a:p>
          <a:p>
            <a:r>
              <a:rPr lang="en-US" dirty="0" smtClean="0"/>
              <a:t>Color systems available at various websites</a:t>
            </a:r>
          </a:p>
          <a:p>
            <a:r>
              <a:rPr lang="en-US" dirty="0" smtClean="0"/>
              <a:t>Ensure readability with sufficient contrast</a:t>
            </a:r>
          </a:p>
          <a:p>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49</a:t>
            </a:fld>
            <a:endParaRPr lang="en-US" altLang="en-US"/>
          </a:p>
        </p:txBody>
      </p:sp>
      <p:pic>
        <p:nvPicPr>
          <p:cNvPr id="7" name="Picture 6" descr="Screen Shot 2016-03-22 at 9.26.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414278"/>
            <a:ext cx="4953000" cy="3434391"/>
          </a:xfrm>
          <a:prstGeom prst="rect">
            <a:avLst/>
          </a:prstGeom>
        </p:spPr>
      </p:pic>
    </p:spTree>
    <p:extLst>
      <p:ext uri="{BB962C8B-B14F-4D97-AF65-F5344CB8AC3E}">
        <p14:creationId xmlns:p14="http://schemas.microsoft.com/office/powerpoint/2010/main" val="2953826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p:txBody>
          <a:bodyPr/>
          <a:lstStyle/>
          <a:p>
            <a:r>
              <a:rPr lang="en-US" dirty="0" smtClean="0"/>
              <a:t>Everyone “designs”</a:t>
            </a:r>
          </a:p>
          <a:p>
            <a:pPr lvl="1"/>
            <a:r>
              <a:rPr lang="en-US" dirty="0" smtClean="0"/>
              <a:t>Engineering Design, Software Design</a:t>
            </a:r>
          </a:p>
          <a:p>
            <a:r>
              <a:rPr lang="en-US" dirty="0" smtClean="0"/>
              <a:t>We have a “Design” department in CFA</a:t>
            </a:r>
          </a:p>
          <a:p>
            <a:r>
              <a:rPr lang="en-US" dirty="0" smtClean="0"/>
              <a:t>Here, focus on “graphic design” or “communication design”</a:t>
            </a:r>
          </a:p>
          <a:p>
            <a:endParaRPr lang="en-US" dirty="0"/>
          </a:p>
          <a:p>
            <a:r>
              <a:rPr lang="en-US" b="1" dirty="0" smtClean="0">
                <a:solidFill>
                  <a:schemeClr val="tx2"/>
                </a:solidFill>
              </a:rPr>
              <a:t>Aesthetics</a:t>
            </a:r>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a:t>
            </a:fld>
            <a:endParaRPr lang="en-US" altLang="en-US"/>
          </a:p>
        </p:txBody>
      </p:sp>
    </p:spTree>
    <p:extLst>
      <p:ext uri="{BB962C8B-B14F-4D97-AF65-F5344CB8AC3E}">
        <p14:creationId xmlns:p14="http://schemas.microsoft.com/office/powerpoint/2010/main" val="13855354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t>
            </a:r>
            <a:r>
              <a:rPr lang="en-US" dirty="0" smtClean="0"/>
              <a:t>Systems</a:t>
            </a:r>
            <a:endParaRPr lang="en-US" dirty="0"/>
          </a:p>
        </p:txBody>
      </p:sp>
      <p:sp>
        <p:nvSpPr>
          <p:cNvPr id="3" name="Content Placeholder 2"/>
          <p:cNvSpPr>
            <a:spLocks noGrp="1"/>
          </p:cNvSpPr>
          <p:nvPr>
            <p:ph idx="1"/>
          </p:nvPr>
        </p:nvSpPr>
        <p:spPr/>
        <p:txBody>
          <a:bodyPr/>
          <a:lstStyle/>
          <a:p>
            <a:r>
              <a:rPr lang="en-US" dirty="0" smtClean="0"/>
              <a:t>Layout and organization of display</a:t>
            </a:r>
          </a:p>
          <a:p>
            <a:r>
              <a:rPr lang="en-US" dirty="0" smtClean="0"/>
              <a:t>create </a:t>
            </a:r>
            <a:r>
              <a:rPr lang="en-US" dirty="0"/>
              <a:t>ordered and systematic designs using grids and visual hierarchy</a:t>
            </a:r>
          </a:p>
          <a:p>
            <a:r>
              <a:rPr lang="en-US" dirty="0"/>
              <a:t>functional and aesthetic benefits include:</a:t>
            </a:r>
          </a:p>
          <a:p>
            <a:pPr lvl="1"/>
            <a:r>
              <a:rPr lang="en-US" dirty="0"/>
              <a:t>approachable – use immediately</a:t>
            </a:r>
          </a:p>
          <a:p>
            <a:pPr lvl="1"/>
            <a:r>
              <a:rPr lang="en-US" dirty="0"/>
              <a:t>recognizable – easy to assimilate and remember</a:t>
            </a:r>
          </a:p>
          <a:p>
            <a:pPr lvl="1"/>
            <a:r>
              <a:rPr lang="en-US" dirty="0"/>
              <a:t>immediate – have a greater impact on the viewer</a:t>
            </a:r>
          </a:p>
          <a:p>
            <a:pPr lvl="1"/>
            <a:r>
              <a:rPr lang="en-US" dirty="0"/>
              <a:t>usable – prominent, easy to engage </a:t>
            </a:r>
            <a:r>
              <a:rPr lang="en-US" dirty="0" smtClean="0"/>
              <a:t>with</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50</a:t>
            </a:fld>
            <a:endParaRPr lang="en-US" altLang="en-US"/>
          </a:p>
        </p:txBody>
      </p:sp>
    </p:spTree>
    <p:extLst>
      <p:ext uri="{BB962C8B-B14F-4D97-AF65-F5344CB8AC3E}">
        <p14:creationId xmlns:p14="http://schemas.microsoft.com/office/powerpoint/2010/main" val="31196688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t>
            </a:r>
            <a:r>
              <a:rPr lang="en-US" dirty="0" smtClean="0"/>
              <a:t>Systems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51</a:t>
            </a:fld>
            <a:endParaRPr lang="en-US" altLang="en-US"/>
          </a:p>
        </p:txBody>
      </p:sp>
      <p:pic>
        <p:nvPicPr>
          <p:cNvPr id="6" name="Picture 4" descr="IMG_1669.jpg                                                   00279889Dr. Lu                         BE95F0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2217915" y="1058685"/>
            <a:ext cx="4723605" cy="611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46809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52</a:t>
            </a:fld>
            <a:endParaRPr lang="en-US" altLang="en-US"/>
          </a:p>
        </p:txBody>
      </p:sp>
      <p:pic>
        <p:nvPicPr>
          <p:cNvPr id="6" name="Picture 5" descr="IMG_1670.jpg                                                   00279889Dr. Lu                         BE95F0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685800"/>
            <a:ext cx="7083425" cy="531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800536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Systems</a:t>
            </a:r>
            <a:endParaRPr lang="en-US" dirty="0"/>
          </a:p>
        </p:txBody>
      </p:sp>
      <p:sp>
        <p:nvSpPr>
          <p:cNvPr id="3" name="Content Placeholder 2"/>
          <p:cNvSpPr>
            <a:spLocks noGrp="1"/>
          </p:cNvSpPr>
          <p:nvPr>
            <p:ph idx="1"/>
          </p:nvPr>
        </p:nvSpPr>
        <p:spPr/>
        <p:txBody>
          <a:bodyPr/>
          <a:lstStyle/>
          <a:p>
            <a:r>
              <a:rPr lang="en-US" dirty="0"/>
              <a:t>symmetry and asymmetry</a:t>
            </a:r>
          </a:p>
          <a:p>
            <a:r>
              <a:rPr lang="en-US" dirty="0"/>
              <a:t>scale, contrast and proportion</a:t>
            </a:r>
          </a:p>
          <a:p>
            <a:r>
              <a:rPr lang="en-US" dirty="0" smtClean="0"/>
              <a:t>alignment</a:t>
            </a:r>
            <a:endParaRPr lang="en-US" dirty="0"/>
          </a:p>
          <a:p>
            <a:r>
              <a:rPr lang="en-US" dirty="0"/>
              <a:t>proximity and </a:t>
            </a:r>
            <a:r>
              <a:rPr lang="en-US" dirty="0" smtClean="0"/>
              <a:t>correspondence</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53</a:t>
            </a:fld>
            <a:endParaRPr lang="en-US" altLang="en-US"/>
          </a:p>
        </p:txBody>
      </p:sp>
    </p:spTree>
    <p:extLst>
      <p:ext uri="{BB962C8B-B14F-4D97-AF65-F5344CB8AC3E}">
        <p14:creationId xmlns:p14="http://schemas.microsoft.com/office/powerpoint/2010/main" val="2691749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symmetry and </a:t>
            </a:r>
            <a:r>
              <a:rPr lang="en-US" dirty="0" smtClean="0"/>
              <a:t>asymmetry</a:t>
            </a:r>
            <a:endParaRPr lang="en-US" dirty="0"/>
          </a:p>
        </p:txBody>
      </p:sp>
      <p:sp>
        <p:nvSpPr>
          <p:cNvPr id="3" name="Content Placeholder 2"/>
          <p:cNvSpPr>
            <a:spLocks noGrp="1"/>
          </p:cNvSpPr>
          <p:nvPr>
            <p:ph idx="1"/>
          </p:nvPr>
        </p:nvSpPr>
        <p:spPr>
          <a:xfrm>
            <a:off x="3124200" y="1719263"/>
            <a:ext cx="5562600" cy="4411662"/>
          </a:xfrm>
        </p:spPr>
        <p:txBody>
          <a:bodyPr/>
          <a:lstStyle/>
          <a:p>
            <a:r>
              <a:rPr lang="en-US" dirty="0"/>
              <a:t>symmetry is similarity of form or arrangement on either side of a dividing line or plane</a:t>
            </a:r>
          </a:p>
          <a:p>
            <a:r>
              <a:rPr lang="en-US" dirty="0"/>
              <a:t>a symmetric organization symbolizes a restive state, while asymmetry suggests energy</a:t>
            </a:r>
          </a:p>
          <a:p>
            <a:r>
              <a:rPr lang="en-US" dirty="0"/>
              <a:t>content drives designers’ choices about symmetry</a:t>
            </a:r>
            <a:r>
              <a:rPr lang="en-US" dirty="0" smtClean="0"/>
              <a:t>.</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54</a:t>
            </a:fld>
            <a:endParaRPr lang="en-US" altLang="en-US"/>
          </a:p>
        </p:txBody>
      </p:sp>
      <p:sp>
        <p:nvSpPr>
          <p:cNvPr id="6" name="object 4"/>
          <p:cNvSpPr/>
          <p:nvPr/>
        </p:nvSpPr>
        <p:spPr>
          <a:xfrm>
            <a:off x="457200" y="2514600"/>
            <a:ext cx="2616200" cy="2616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192921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Symmetry and </a:t>
            </a:r>
            <a:r>
              <a:rPr lang="en-US" dirty="0" smtClean="0"/>
              <a:t>asymmetry</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55</a:t>
            </a:fld>
            <a:endParaRPr lang="en-US" altLang="en-US"/>
          </a:p>
        </p:txBody>
      </p:sp>
      <p:grpSp>
        <p:nvGrpSpPr>
          <p:cNvPr id="72" name="Group 71"/>
          <p:cNvGrpSpPr/>
          <p:nvPr/>
        </p:nvGrpSpPr>
        <p:grpSpPr>
          <a:xfrm>
            <a:off x="838200" y="2209800"/>
            <a:ext cx="7391400" cy="2667000"/>
            <a:chOff x="990600" y="2286000"/>
            <a:chExt cx="7391400" cy="2667000"/>
          </a:xfrm>
        </p:grpSpPr>
        <p:sp>
          <p:nvSpPr>
            <p:cNvPr id="7" name="Rectangle 3"/>
            <p:cNvSpPr>
              <a:spLocks noChangeArrowheads="1"/>
            </p:cNvSpPr>
            <p:nvPr/>
          </p:nvSpPr>
          <p:spPr bwMode="auto">
            <a:xfrm>
              <a:off x="990600" y="2286000"/>
              <a:ext cx="7391400" cy="2667000"/>
            </a:xfrm>
            <a:prstGeom prst="rect">
              <a:avLst/>
            </a:prstGeom>
            <a:solidFill>
              <a:srgbClr val="333333"/>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lgn="ctr">
                <a:defRPr/>
              </a:pPr>
              <a:endParaRPr lang="en-US">
                <a:ea typeface="ＭＳ Ｐゴシック" charset="0"/>
              </a:endParaRPr>
            </a:p>
          </p:txBody>
        </p:sp>
        <p:sp>
          <p:nvSpPr>
            <p:cNvPr id="8" name="Rectangle 5"/>
            <p:cNvSpPr>
              <a:spLocks noChangeArrowheads="1"/>
            </p:cNvSpPr>
            <p:nvPr/>
          </p:nvSpPr>
          <p:spPr bwMode="auto">
            <a:xfrm>
              <a:off x="1112520" y="2397760"/>
              <a:ext cx="3268980" cy="2504440"/>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9" name="Line 7"/>
            <p:cNvSpPr>
              <a:spLocks noChangeShapeType="1"/>
            </p:cNvSpPr>
            <p:nvPr/>
          </p:nvSpPr>
          <p:spPr bwMode="auto">
            <a:xfrm>
              <a:off x="1280160" y="29159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0" name="Line 8"/>
            <p:cNvSpPr>
              <a:spLocks noChangeShapeType="1"/>
            </p:cNvSpPr>
            <p:nvPr/>
          </p:nvSpPr>
          <p:spPr bwMode="auto">
            <a:xfrm>
              <a:off x="1280160" y="31750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1" name="Line 9"/>
            <p:cNvSpPr>
              <a:spLocks noChangeShapeType="1"/>
            </p:cNvSpPr>
            <p:nvPr/>
          </p:nvSpPr>
          <p:spPr bwMode="auto">
            <a:xfrm>
              <a:off x="1280160" y="34340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2" name="Line 10"/>
            <p:cNvSpPr>
              <a:spLocks noChangeShapeType="1"/>
            </p:cNvSpPr>
            <p:nvPr/>
          </p:nvSpPr>
          <p:spPr bwMode="auto">
            <a:xfrm>
              <a:off x="1280160" y="369316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3" name="Line 11"/>
            <p:cNvSpPr>
              <a:spLocks noChangeShapeType="1"/>
            </p:cNvSpPr>
            <p:nvPr/>
          </p:nvSpPr>
          <p:spPr bwMode="auto">
            <a:xfrm>
              <a:off x="128016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4" name="Line 12"/>
            <p:cNvSpPr>
              <a:spLocks noChangeShapeType="1"/>
            </p:cNvSpPr>
            <p:nvPr/>
          </p:nvSpPr>
          <p:spPr bwMode="auto">
            <a:xfrm>
              <a:off x="128016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5" name="Line 13"/>
            <p:cNvSpPr>
              <a:spLocks noChangeShapeType="1"/>
            </p:cNvSpPr>
            <p:nvPr/>
          </p:nvSpPr>
          <p:spPr bwMode="auto">
            <a:xfrm>
              <a:off x="128016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6" name="Line 14"/>
            <p:cNvSpPr>
              <a:spLocks noChangeShapeType="1"/>
            </p:cNvSpPr>
            <p:nvPr/>
          </p:nvSpPr>
          <p:spPr bwMode="auto">
            <a:xfrm>
              <a:off x="128016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7" name="Line 15"/>
            <p:cNvSpPr>
              <a:spLocks noChangeShapeType="1"/>
            </p:cNvSpPr>
            <p:nvPr/>
          </p:nvSpPr>
          <p:spPr bwMode="auto">
            <a:xfrm>
              <a:off x="2034540" y="29159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8" name="Line 16"/>
            <p:cNvSpPr>
              <a:spLocks noChangeShapeType="1"/>
            </p:cNvSpPr>
            <p:nvPr/>
          </p:nvSpPr>
          <p:spPr bwMode="auto">
            <a:xfrm>
              <a:off x="2034540" y="31750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9" name="Line 17"/>
            <p:cNvSpPr>
              <a:spLocks noChangeShapeType="1"/>
            </p:cNvSpPr>
            <p:nvPr/>
          </p:nvSpPr>
          <p:spPr bwMode="auto">
            <a:xfrm>
              <a:off x="2034540" y="34340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0" name="Line 18"/>
            <p:cNvSpPr>
              <a:spLocks noChangeShapeType="1"/>
            </p:cNvSpPr>
            <p:nvPr/>
          </p:nvSpPr>
          <p:spPr bwMode="auto">
            <a:xfrm>
              <a:off x="2034540" y="369316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1" name="Line 19"/>
            <p:cNvSpPr>
              <a:spLocks noChangeShapeType="1"/>
            </p:cNvSpPr>
            <p:nvPr/>
          </p:nvSpPr>
          <p:spPr bwMode="auto">
            <a:xfrm>
              <a:off x="203454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2" name="Line 20"/>
            <p:cNvSpPr>
              <a:spLocks noChangeShapeType="1"/>
            </p:cNvSpPr>
            <p:nvPr/>
          </p:nvSpPr>
          <p:spPr bwMode="auto">
            <a:xfrm>
              <a:off x="203454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3" name="Line 21"/>
            <p:cNvSpPr>
              <a:spLocks noChangeShapeType="1"/>
            </p:cNvSpPr>
            <p:nvPr/>
          </p:nvSpPr>
          <p:spPr bwMode="auto">
            <a:xfrm>
              <a:off x="203454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4" name="Line 22"/>
            <p:cNvSpPr>
              <a:spLocks noChangeShapeType="1"/>
            </p:cNvSpPr>
            <p:nvPr/>
          </p:nvSpPr>
          <p:spPr bwMode="auto">
            <a:xfrm>
              <a:off x="203454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5" name="Line 23"/>
            <p:cNvSpPr>
              <a:spLocks noChangeShapeType="1"/>
            </p:cNvSpPr>
            <p:nvPr/>
          </p:nvSpPr>
          <p:spPr bwMode="auto">
            <a:xfrm>
              <a:off x="2788920" y="29159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6" name="Line 24"/>
            <p:cNvSpPr>
              <a:spLocks noChangeShapeType="1"/>
            </p:cNvSpPr>
            <p:nvPr/>
          </p:nvSpPr>
          <p:spPr bwMode="auto">
            <a:xfrm>
              <a:off x="2788920" y="31750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7" name="Line 25"/>
            <p:cNvSpPr>
              <a:spLocks noChangeShapeType="1"/>
            </p:cNvSpPr>
            <p:nvPr/>
          </p:nvSpPr>
          <p:spPr bwMode="auto">
            <a:xfrm>
              <a:off x="2788920" y="34340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8" name="Line 26"/>
            <p:cNvSpPr>
              <a:spLocks noChangeShapeType="1"/>
            </p:cNvSpPr>
            <p:nvPr/>
          </p:nvSpPr>
          <p:spPr bwMode="auto">
            <a:xfrm>
              <a:off x="2788920" y="369316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9" name="Line 27"/>
            <p:cNvSpPr>
              <a:spLocks noChangeShapeType="1"/>
            </p:cNvSpPr>
            <p:nvPr/>
          </p:nvSpPr>
          <p:spPr bwMode="auto">
            <a:xfrm>
              <a:off x="278892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0" name="Line 28"/>
            <p:cNvSpPr>
              <a:spLocks noChangeShapeType="1"/>
            </p:cNvSpPr>
            <p:nvPr/>
          </p:nvSpPr>
          <p:spPr bwMode="auto">
            <a:xfrm>
              <a:off x="278892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1" name="Line 29"/>
            <p:cNvSpPr>
              <a:spLocks noChangeShapeType="1"/>
            </p:cNvSpPr>
            <p:nvPr/>
          </p:nvSpPr>
          <p:spPr bwMode="auto">
            <a:xfrm>
              <a:off x="278892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2" name="Line 30"/>
            <p:cNvSpPr>
              <a:spLocks noChangeShapeType="1"/>
            </p:cNvSpPr>
            <p:nvPr/>
          </p:nvSpPr>
          <p:spPr bwMode="auto">
            <a:xfrm>
              <a:off x="278892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3" name="Line 31"/>
            <p:cNvSpPr>
              <a:spLocks noChangeShapeType="1"/>
            </p:cNvSpPr>
            <p:nvPr/>
          </p:nvSpPr>
          <p:spPr bwMode="auto">
            <a:xfrm>
              <a:off x="3543300" y="29159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4" name="Line 32"/>
            <p:cNvSpPr>
              <a:spLocks noChangeShapeType="1"/>
            </p:cNvSpPr>
            <p:nvPr/>
          </p:nvSpPr>
          <p:spPr bwMode="auto">
            <a:xfrm>
              <a:off x="3543300" y="31750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5" name="Line 33"/>
            <p:cNvSpPr>
              <a:spLocks noChangeShapeType="1"/>
            </p:cNvSpPr>
            <p:nvPr/>
          </p:nvSpPr>
          <p:spPr bwMode="auto">
            <a:xfrm>
              <a:off x="3543300" y="34340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6" name="Line 34"/>
            <p:cNvSpPr>
              <a:spLocks noChangeShapeType="1"/>
            </p:cNvSpPr>
            <p:nvPr/>
          </p:nvSpPr>
          <p:spPr bwMode="auto">
            <a:xfrm>
              <a:off x="3543300" y="369316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7" name="Line 35"/>
            <p:cNvSpPr>
              <a:spLocks noChangeShapeType="1"/>
            </p:cNvSpPr>
            <p:nvPr/>
          </p:nvSpPr>
          <p:spPr bwMode="auto">
            <a:xfrm>
              <a:off x="354330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8" name="Line 36"/>
            <p:cNvSpPr>
              <a:spLocks noChangeShapeType="1"/>
            </p:cNvSpPr>
            <p:nvPr/>
          </p:nvSpPr>
          <p:spPr bwMode="auto">
            <a:xfrm>
              <a:off x="354330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9" name="Line 37"/>
            <p:cNvSpPr>
              <a:spLocks noChangeShapeType="1"/>
            </p:cNvSpPr>
            <p:nvPr/>
          </p:nvSpPr>
          <p:spPr bwMode="auto">
            <a:xfrm>
              <a:off x="354330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0" name="Line 38"/>
            <p:cNvSpPr>
              <a:spLocks noChangeShapeType="1"/>
            </p:cNvSpPr>
            <p:nvPr/>
          </p:nvSpPr>
          <p:spPr bwMode="auto">
            <a:xfrm>
              <a:off x="354330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1" name="Rectangle 39"/>
            <p:cNvSpPr>
              <a:spLocks noChangeArrowheads="1"/>
            </p:cNvSpPr>
            <p:nvPr/>
          </p:nvSpPr>
          <p:spPr bwMode="auto">
            <a:xfrm>
              <a:off x="2034540" y="3347720"/>
              <a:ext cx="1341120" cy="94996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2" name="Rectangle 40"/>
            <p:cNvSpPr>
              <a:spLocks noChangeArrowheads="1"/>
            </p:cNvSpPr>
            <p:nvPr/>
          </p:nvSpPr>
          <p:spPr bwMode="auto">
            <a:xfrm>
              <a:off x="5052060" y="2397760"/>
              <a:ext cx="3268980" cy="2504440"/>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3" name="Line 41"/>
            <p:cNvSpPr>
              <a:spLocks noChangeShapeType="1"/>
            </p:cNvSpPr>
            <p:nvPr/>
          </p:nvSpPr>
          <p:spPr bwMode="auto">
            <a:xfrm>
              <a:off x="5219700" y="2915920"/>
              <a:ext cx="167640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4" name="Line 42"/>
            <p:cNvSpPr>
              <a:spLocks noChangeShapeType="1"/>
            </p:cNvSpPr>
            <p:nvPr/>
          </p:nvSpPr>
          <p:spPr bwMode="auto">
            <a:xfrm>
              <a:off x="5219700" y="3175000"/>
              <a:ext cx="176022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5" name="Line 43"/>
            <p:cNvSpPr>
              <a:spLocks noChangeShapeType="1"/>
            </p:cNvSpPr>
            <p:nvPr/>
          </p:nvSpPr>
          <p:spPr bwMode="auto">
            <a:xfrm>
              <a:off x="5219700" y="3434080"/>
              <a:ext cx="176022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6" name="Line 44"/>
            <p:cNvSpPr>
              <a:spLocks noChangeShapeType="1"/>
            </p:cNvSpPr>
            <p:nvPr/>
          </p:nvSpPr>
          <p:spPr bwMode="auto">
            <a:xfrm>
              <a:off x="5219700" y="3693160"/>
              <a:ext cx="159258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7" name="Line 45"/>
            <p:cNvSpPr>
              <a:spLocks noChangeShapeType="1"/>
            </p:cNvSpPr>
            <p:nvPr/>
          </p:nvSpPr>
          <p:spPr bwMode="auto">
            <a:xfrm>
              <a:off x="521970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8" name="Line 46"/>
            <p:cNvSpPr>
              <a:spLocks noChangeShapeType="1"/>
            </p:cNvSpPr>
            <p:nvPr/>
          </p:nvSpPr>
          <p:spPr bwMode="auto">
            <a:xfrm>
              <a:off x="521970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9" name="Line 47"/>
            <p:cNvSpPr>
              <a:spLocks noChangeShapeType="1"/>
            </p:cNvSpPr>
            <p:nvPr/>
          </p:nvSpPr>
          <p:spPr bwMode="auto">
            <a:xfrm>
              <a:off x="521970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0" name="Line 48"/>
            <p:cNvSpPr>
              <a:spLocks noChangeShapeType="1"/>
            </p:cNvSpPr>
            <p:nvPr/>
          </p:nvSpPr>
          <p:spPr bwMode="auto">
            <a:xfrm>
              <a:off x="521970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1" name="Line 53"/>
            <p:cNvSpPr>
              <a:spLocks noChangeShapeType="1"/>
            </p:cNvSpPr>
            <p:nvPr/>
          </p:nvSpPr>
          <p:spPr bwMode="auto">
            <a:xfrm>
              <a:off x="597408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2" name="Line 54"/>
            <p:cNvSpPr>
              <a:spLocks noChangeShapeType="1"/>
            </p:cNvSpPr>
            <p:nvPr/>
          </p:nvSpPr>
          <p:spPr bwMode="auto">
            <a:xfrm>
              <a:off x="597408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3" name="Line 55"/>
            <p:cNvSpPr>
              <a:spLocks noChangeShapeType="1"/>
            </p:cNvSpPr>
            <p:nvPr/>
          </p:nvSpPr>
          <p:spPr bwMode="auto">
            <a:xfrm>
              <a:off x="597408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4" name="Line 56"/>
            <p:cNvSpPr>
              <a:spLocks noChangeShapeType="1"/>
            </p:cNvSpPr>
            <p:nvPr/>
          </p:nvSpPr>
          <p:spPr bwMode="auto">
            <a:xfrm>
              <a:off x="597408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5" name="Line 57"/>
            <p:cNvSpPr>
              <a:spLocks noChangeShapeType="1"/>
            </p:cNvSpPr>
            <p:nvPr/>
          </p:nvSpPr>
          <p:spPr bwMode="auto">
            <a:xfrm>
              <a:off x="6728460" y="29159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6" name="Line 58"/>
            <p:cNvSpPr>
              <a:spLocks noChangeShapeType="1"/>
            </p:cNvSpPr>
            <p:nvPr/>
          </p:nvSpPr>
          <p:spPr bwMode="auto">
            <a:xfrm>
              <a:off x="6728460" y="31750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7" name="Line 59"/>
            <p:cNvSpPr>
              <a:spLocks noChangeShapeType="1"/>
            </p:cNvSpPr>
            <p:nvPr/>
          </p:nvSpPr>
          <p:spPr bwMode="auto">
            <a:xfrm>
              <a:off x="6728460" y="34340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8" name="Line 60"/>
            <p:cNvSpPr>
              <a:spLocks noChangeShapeType="1"/>
            </p:cNvSpPr>
            <p:nvPr/>
          </p:nvSpPr>
          <p:spPr bwMode="auto">
            <a:xfrm>
              <a:off x="6728460" y="369316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9" name="Line 61"/>
            <p:cNvSpPr>
              <a:spLocks noChangeShapeType="1"/>
            </p:cNvSpPr>
            <p:nvPr/>
          </p:nvSpPr>
          <p:spPr bwMode="auto">
            <a:xfrm>
              <a:off x="672846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0" name="Line 62"/>
            <p:cNvSpPr>
              <a:spLocks noChangeShapeType="1"/>
            </p:cNvSpPr>
            <p:nvPr/>
          </p:nvSpPr>
          <p:spPr bwMode="auto">
            <a:xfrm>
              <a:off x="672846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1" name="Line 63"/>
            <p:cNvSpPr>
              <a:spLocks noChangeShapeType="1"/>
            </p:cNvSpPr>
            <p:nvPr/>
          </p:nvSpPr>
          <p:spPr bwMode="auto">
            <a:xfrm>
              <a:off x="672846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2" name="Line 64"/>
            <p:cNvSpPr>
              <a:spLocks noChangeShapeType="1"/>
            </p:cNvSpPr>
            <p:nvPr/>
          </p:nvSpPr>
          <p:spPr bwMode="auto">
            <a:xfrm>
              <a:off x="672846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3" name="Line 65"/>
            <p:cNvSpPr>
              <a:spLocks noChangeShapeType="1"/>
            </p:cNvSpPr>
            <p:nvPr/>
          </p:nvSpPr>
          <p:spPr bwMode="auto">
            <a:xfrm>
              <a:off x="7482840" y="29159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4" name="Line 66"/>
            <p:cNvSpPr>
              <a:spLocks noChangeShapeType="1"/>
            </p:cNvSpPr>
            <p:nvPr/>
          </p:nvSpPr>
          <p:spPr bwMode="auto">
            <a:xfrm>
              <a:off x="7482840" y="31750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5" name="Line 67"/>
            <p:cNvSpPr>
              <a:spLocks noChangeShapeType="1"/>
            </p:cNvSpPr>
            <p:nvPr/>
          </p:nvSpPr>
          <p:spPr bwMode="auto">
            <a:xfrm>
              <a:off x="7482840" y="34340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6" name="Line 68"/>
            <p:cNvSpPr>
              <a:spLocks noChangeShapeType="1"/>
            </p:cNvSpPr>
            <p:nvPr/>
          </p:nvSpPr>
          <p:spPr bwMode="auto">
            <a:xfrm>
              <a:off x="7482840" y="369316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7" name="Line 69"/>
            <p:cNvSpPr>
              <a:spLocks noChangeShapeType="1"/>
            </p:cNvSpPr>
            <p:nvPr/>
          </p:nvSpPr>
          <p:spPr bwMode="auto">
            <a:xfrm>
              <a:off x="748284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8" name="Line 70"/>
            <p:cNvSpPr>
              <a:spLocks noChangeShapeType="1"/>
            </p:cNvSpPr>
            <p:nvPr/>
          </p:nvSpPr>
          <p:spPr bwMode="auto">
            <a:xfrm>
              <a:off x="748284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9" name="Line 71"/>
            <p:cNvSpPr>
              <a:spLocks noChangeShapeType="1"/>
            </p:cNvSpPr>
            <p:nvPr/>
          </p:nvSpPr>
          <p:spPr bwMode="auto">
            <a:xfrm>
              <a:off x="748284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70" name="Line 72"/>
            <p:cNvSpPr>
              <a:spLocks noChangeShapeType="1"/>
            </p:cNvSpPr>
            <p:nvPr/>
          </p:nvSpPr>
          <p:spPr bwMode="auto">
            <a:xfrm>
              <a:off x="748284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71" name="Rectangle 73"/>
            <p:cNvSpPr>
              <a:spLocks noChangeArrowheads="1"/>
            </p:cNvSpPr>
            <p:nvPr/>
          </p:nvSpPr>
          <p:spPr bwMode="auto">
            <a:xfrm>
              <a:off x="5219700" y="3865880"/>
              <a:ext cx="1341120" cy="94996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grpSp>
    </p:spTree>
    <p:extLst>
      <p:ext uri="{BB962C8B-B14F-4D97-AF65-F5344CB8AC3E}">
        <p14:creationId xmlns:p14="http://schemas.microsoft.com/office/powerpoint/2010/main" val="37611549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contrast, and </a:t>
            </a:r>
            <a:r>
              <a:rPr lang="en-US" dirty="0" smtClean="0"/>
              <a:t>proportion</a:t>
            </a:r>
            <a:endParaRPr lang="en-US" dirty="0"/>
          </a:p>
        </p:txBody>
      </p:sp>
      <p:sp>
        <p:nvSpPr>
          <p:cNvPr id="3" name="Content Placeholder 2"/>
          <p:cNvSpPr>
            <a:spLocks noGrp="1"/>
          </p:cNvSpPr>
          <p:nvPr>
            <p:ph idx="1"/>
          </p:nvPr>
        </p:nvSpPr>
        <p:spPr/>
        <p:txBody>
          <a:bodyPr/>
          <a:lstStyle/>
          <a:p>
            <a:r>
              <a:rPr lang="en-US" dirty="0"/>
              <a:t>the scale of elements determines where the viewer looks first, and what is most important</a:t>
            </a:r>
          </a:p>
          <a:p>
            <a:r>
              <a:rPr lang="en-US" dirty="0"/>
              <a:t>large, powerful visual elements must be used sparingly</a:t>
            </a:r>
          </a:p>
          <a:p>
            <a:r>
              <a:rPr lang="en-US" dirty="0"/>
              <a:t>saturated color </a:t>
            </a:r>
            <a:r>
              <a:rPr lang="en-US" dirty="0" smtClean="0"/>
              <a:t>and</a:t>
            </a:r>
            <a:br>
              <a:rPr lang="en-US" dirty="0" smtClean="0"/>
            </a:br>
            <a:r>
              <a:rPr lang="en-US" dirty="0" smtClean="0"/>
              <a:t>high </a:t>
            </a:r>
            <a:r>
              <a:rPr lang="en-US" dirty="0"/>
              <a:t>contrast </a:t>
            </a:r>
            <a:r>
              <a:rPr lang="en-US" dirty="0" smtClean="0"/>
              <a:t>areas</a:t>
            </a:r>
            <a:br>
              <a:rPr lang="en-US" dirty="0" smtClean="0"/>
            </a:br>
            <a:r>
              <a:rPr lang="en-US" dirty="0" smtClean="0"/>
              <a:t>are </a:t>
            </a:r>
            <a:r>
              <a:rPr lang="en-US" dirty="0"/>
              <a:t>very </a:t>
            </a:r>
            <a:r>
              <a:rPr lang="en-US" dirty="0" smtClean="0"/>
              <a:t>visually</a:t>
            </a:r>
            <a:br>
              <a:rPr lang="en-US" dirty="0" smtClean="0"/>
            </a:br>
            <a:r>
              <a:rPr lang="en-US" dirty="0" smtClean="0"/>
              <a:t>attractive</a:t>
            </a:r>
            <a:endParaRPr lang="en-US" dirty="0"/>
          </a:p>
          <a:p>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56</a:t>
            </a:fld>
            <a:endParaRPr lang="en-US" altLang="en-US"/>
          </a:p>
        </p:txBody>
      </p:sp>
      <p:sp>
        <p:nvSpPr>
          <p:cNvPr id="6" name="object 4"/>
          <p:cNvSpPr/>
          <p:nvPr/>
        </p:nvSpPr>
        <p:spPr>
          <a:xfrm>
            <a:off x="4478002" y="3505200"/>
            <a:ext cx="4656667" cy="33528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467374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cale</a:t>
            </a:r>
            <a:r>
              <a:rPr lang="en-US" dirty="0"/>
              <a:t>, contrast, and </a:t>
            </a:r>
            <a:r>
              <a:rPr lang="en-US" dirty="0" smtClean="0"/>
              <a:t>proportion</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57</a:t>
            </a:fld>
            <a:endParaRPr lang="en-US" altLang="en-US"/>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600200"/>
            <a:ext cx="7333342" cy="50530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878977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a:t>
            </a:r>
          </a:p>
        </p:txBody>
      </p:sp>
      <p:sp>
        <p:nvSpPr>
          <p:cNvPr id="3" name="Content Placeholder 2"/>
          <p:cNvSpPr>
            <a:spLocks noGrp="1"/>
          </p:cNvSpPr>
          <p:nvPr>
            <p:ph idx="1"/>
          </p:nvPr>
        </p:nvSpPr>
        <p:spPr>
          <a:xfrm>
            <a:off x="3048000" y="1219200"/>
            <a:ext cx="5638800" cy="4911725"/>
          </a:xfrm>
        </p:spPr>
        <p:txBody>
          <a:bodyPr/>
          <a:lstStyle/>
          <a:p>
            <a:r>
              <a:rPr lang="en-US" sz="3200" spc="-295" dirty="0">
                <a:latin typeface="Lucida Sans"/>
                <a:cs typeface="Lucida Sans"/>
              </a:rPr>
              <a:t>when</a:t>
            </a:r>
            <a:r>
              <a:rPr lang="en-US" sz="3200" spc="-245" dirty="0">
                <a:latin typeface="Lucida Sans"/>
                <a:cs typeface="Lucida Sans"/>
              </a:rPr>
              <a:t> </a:t>
            </a:r>
            <a:r>
              <a:rPr lang="en-US" sz="3200" spc="-290" dirty="0">
                <a:latin typeface="Lucida Sans"/>
                <a:cs typeface="Lucida Sans"/>
              </a:rPr>
              <a:t>forms,</a:t>
            </a:r>
            <a:r>
              <a:rPr lang="en-US" sz="3200" spc="-245" dirty="0">
                <a:latin typeface="Lucida Sans"/>
                <a:cs typeface="Lucida Sans"/>
              </a:rPr>
              <a:t> </a:t>
            </a:r>
            <a:r>
              <a:rPr lang="en-US" sz="3200" spc="-240" dirty="0">
                <a:latin typeface="Lucida Sans"/>
                <a:cs typeface="Lucida Sans"/>
              </a:rPr>
              <a:t>their</a:t>
            </a:r>
            <a:r>
              <a:rPr lang="en-US" sz="3200" spc="-245" dirty="0">
                <a:latin typeface="Lucida Sans"/>
                <a:cs typeface="Lucida Sans"/>
              </a:rPr>
              <a:t> </a:t>
            </a:r>
            <a:r>
              <a:rPr lang="en-US" sz="3200" spc="-285" dirty="0">
                <a:latin typeface="Lucida Sans"/>
                <a:cs typeface="Lucida Sans"/>
              </a:rPr>
              <a:t>edges,</a:t>
            </a:r>
            <a:r>
              <a:rPr lang="en-US" sz="3200" spc="-245" dirty="0">
                <a:latin typeface="Lucida Sans"/>
                <a:cs typeface="Lucida Sans"/>
              </a:rPr>
              <a:t> </a:t>
            </a:r>
            <a:r>
              <a:rPr lang="en-US" sz="3200" spc="-270" dirty="0">
                <a:latin typeface="Lucida Sans"/>
                <a:cs typeface="Lucida Sans"/>
              </a:rPr>
              <a:t>or</a:t>
            </a:r>
            <a:r>
              <a:rPr lang="en-US" sz="3200" spc="-245" dirty="0">
                <a:latin typeface="Lucida Sans"/>
                <a:cs typeface="Lucida Sans"/>
              </a:rPr>
              <a:t> </a:t>
            </a:r>
            <a:r>
              <a:rPr lang="en-US" sz="3200" spc="-240" dirty="0">
                <a:latin typeface="Lucida Sans"/>
                <a:cs typeface="Lucida Sans"/>
              </a:rPr>
              <a:t>their</a:t>
            </a:r>
            <a:r>
              <a:rPr lang="en-US" sz="3200" spc="-245" dirty="0">
                <a:latin typeface="Lucida Sans"/>
                <a:cs typeface="Lucida Sans"/>
              </a:rPr>
              <a:t> </a:t>
            </a:r>
            <a:r>
              <a:rPr lang="en-US" sz="3200" spc="-240" dirty="0">
                <a:latin typeface="Lucida Sans"/>
                <a:cs typeface="Lucida Sans"/>
              </a:rPr>
              <a:t>central</a:t>
            </a:r>
            <a:r>
              <a:rPr lang="en-US" sz="3200" spc="-245" dirty="0">
                <a:latin typeface="Lucida Sans"/>
                <a:cs typeface="Lucida Sans"/>
              </a:rPr>
              <a:t> </a:t>
            </a:r>
            <a:r>
              <a:rPr lang="en-US" sz="3200" spc="-310" dirty="0">
                <a:latin typeface="Lucida Sans"/>
                <a:cs typeface="Lucida Sans"/>
              </a:rPr>
              <a:t>axes</a:t>
            </a:r>
            <a:r>
              <a:rPr lang="en-US" sz="3200" spc="-245" dirty="0">
                <a:latin typeface="Lucida Sans"/>
                <a:cs typeface="Lucida Sans"/>
              </a:rPr>
              <a:t> </a:t>
            </a:r>
            <a:r>
              <a:rPr lang="en-US" sz="3200" spc="-240" dirty="0">
                <a:latin typeface="Lucida Sans"/>
                <a:cs typeface="Lucida Sans"/>
              </a:rPr>
              <a:t>align with</a:t>
            </a:r>
            <a:r>
              <a:rPr lang="en-US" sz="3200" spc="-245" dirty="0">
                <a:latin typeface="Lucida Sans"/>
                <a:cs typeface="Lucida Sans"/>
              </a:rPr>
              <a:t> </a:t>
            </a:r>
            <a:r>
              <a:rPr lang="en-US" sz="3200" spc="-275" dirty="0">
                <a:latin typeface="Lucida Sans"/>
                <a:cs typeface="Lucida Sans"/>
              </a:rPr>
              <a:t>one</a:t>
            </a:r>
            <a:r>
              <a:rPr lang="en-US" sz="3200" spc="-245" dirty="0">
                <a:latin typeface="Lucida Sans"/>
                <a:cs typeface="Lucida Sans"/>
              </a:rPr>
              <a:t> </a:t>
            </a:r>
            <a:r>
              <a:rPr lang="en-US" sz="3200" spc="-235" dirty="0">
                <a:latin typeface="Lucida Sans"/>
                <a:cs typeface="Lucida Sans"/>
              </a:rPr>
              <a:t>another,</a:t>
            </a:r>
            <a:r>
              <a:rPr lang="en-US" sz="3200" spc="-245" dirty="0">
                <a:latin typeface="Lucida Sans"/>
                <a:cs typeface="Lucida Sans"/>
              </a:rPr>
              <a:t> </a:t>
            </a:r>
            <a:r>
              <a:rPr lang="en-US" sz="3200" spc="-270" dirty="0">
                <a:latin typeface="Lucida Sans"/>
                <a:cs typeface="Lucida Sans"/>
              </a:rPr>
              <a:t>relationships</a:t>
            </a:r>
            <a:r>
              <a:rPr lang="en-US" sz="3200" spc="-245" dirty="0">
                <a:latin typeface="Lucida Sans"/>
                <a:cs typeface="Lucida Sans"/>
              </a:rPr>
              <a:t> </a:t>
            </a:r>
            <a:r>
              <a:rPr lang="en-US" sz="3200" spc="-275" dirty="0">
                <a:latin typeface="Lucida Sans"/>
                <a:cs typeface="Lucida Sans"/>
              </a:rPr>
              <a:t>and</a:t>
            </a:r>
            <a:r>
              <a:rPr lang="en-US" sz="3200" spc="-245" dirty="0">
                <a:latin typeface="Lucida Sans"/>
                <a:cs typeface="Lucida Sans"/>
              </a:rPr>
              <a:t> </a:t>
            </a:r>
            <a:r>
              <a:rPr lang="en-US" sz="3200" spc="-285" dirty="0">
                <a:latin typeface="Lucida Sans"/>
                <a:cs typeface="Lucida Sans"/>
              </a:rPr>
              <a:t>connections</a:t>
            </a:r>
            <a:r>
              <a:rPr lang="en-US" sz="3200" spc="-170" dirty="0">
                <a:latin typeface="Lucida Sans"/>
                <a:cs typeface="Lucida Sans"/>
              </a:rPr>
              <a:t> </a:t>
            </a:r>
            <a:r>
              <a:rPr lang="en-US" sz="3200" spc="-265" dirty="0">
                <a:latin typeface="Lucida Sans"/>
                <a:cs typeface="Lucida Sans"/>
              </a:rPr>
              <a:t>between</a:t>
            </a:r>
            <a:r>
              <a:rPr lang="en-US" sz="3200" spc="-245" dirty="0">
                <a:latin typeface="Lucida Sans"/>
                <a:cs typeface="Lucida Sans"/>
              </a:rPr>
              <a:t> </a:t>
            </a:r>
            <a:r>
              <a:rPr lang="en-US" sz="3200" spc="-285" dirty="0">
                <a:latin typeface="Lucida Sans"/>
                <a:cs typeface="Lucida Sans"/>
              </a:rPr>
              <a:t>them</a:t>
            </a:r>
            <a:r>
              <a:rPr lang="en-US" sz="3200" spc="-245" dirty="0">
                <a:latin typeface="Lucida Sans"/>
                <a:cs typeface="Lucida Sans"/>
              </a:rPr>
              <a:t> </a:t>
            </a:r>
            <a:r>
              <a:rPr lang="en-US" sz="3200" spc="-220" dirty="0">
                <a:latin typeface="Lucida Sans"/>
                <a:cs typeface="Lucida Sans"/>
              </a:rPr>
              <a:t>are</a:t>
            </a:r>
            <a:r>
              <a:rPr lang="en-US" sz="3200" spc="-245" dirty="0">
                <a:latin typeface="Lucida Sans"/>
                <a:cs typeface="Lucida Sans"/>
              </a:rPr>
              <a:t> </a:t>
            </a:r>
            <a:r>
              <a:rPr lang="en-US" sz="3200" spc="-280" dirty="0" smtClean="0">
                <a:latin typeface="Lucida Sans"/>
                <a:cs typeface="Lucida Sans"/>
              </a:rPr>
              <a:t>established</a:t>
            </a:r>
            <a:endParaRPr lang="en-US" sz="3200" dirty="0">
              <a:latin typeface="Lucida Sans"/>
              <a:cs typeface="Lucida Sans"/>
            </a:endParaRPr>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58</a:t>
            </a:fld>
            <a:endParaRPr lang="en-US" altLang="en-US"/>
          </a:p>
        </p:txBody>
      </p:sp>
      <p:sp>
        <p:nvSpPr>
          <p:cNvPr id="6" name="object 4"/>
          <p:cNvSpPr/>
          <p:nvPr/>
        </p:nvSpPr>
        <p:spPr>
          <a:xfrm>
            <a:off x="304800" y="1676400"/>
            <a:ext cx="2266709" cy="4800599"/>
          </a:xfrm>
          <a:prstGeom prst="rect">
            <a:avLst/>
          </a:prstGeom>
          <a:blipFill>
            <a:blip r:embed="rId2" cstate="print"/>
            <a:stretch>
              <a:fillRect/>
            </a:stretch>
          </a:blipFill>
        </p:spPr>
        <p:txBody>
          <a:bodyPr wrap="square" lIns="0" tIns="0" rIns="0" bIns="0" rtlCol="0"/>
          <a:lstStyle/>
          <a:p>
            <a:endParaRPr>
              <a:ln>
                <a:solidFill>
                  <a:schemeClr val="accent2"/>
                </a:solidFill>
              </a:ln>
            </a:endParaRPr>
          </a:p>
        </p:txBody>
      </p:sp>
      <p:sp>
        <p:nvSpPr>
          <p:cNvPr id="7" name="object 5"/>
          <p:cNvSpPr/>
          <p:nvPr/>
        </p:nvSpPr>
        <p:spPr>
          <a:xfrm>
            <a:off x="3505200" y="3848420"/>
            <a:ext cx="4666885" cy="3009580"/>
          </a:xfrm>
          <a:prstGeom prst="rect">
            <a:avLst/>
          </a:prstGeom>
          <a:blipFill>
            <a:blip r:embed="rId3" cstate="print"/>
            <a:stretch>
              <a:fillRect/>
            </a:stretch>
          </a:blipFill>
          <a:ln>
            <a:solidFill>
              <a:schemeClr val="accent2"/>
            </a:solidFill>
          </a:ln>
        </p:spPr>
        <p:txBody>
          <a:bodyPr wrap="square" lIns="0" tIns="0" rIns="0" bIns="0" rtlCol="0"/>
          <a:lstStyle/>
          <a:p>
            <a:endParaRPr>
              <a:ln>
                <a:solidFill>
                  <a:schemeClr val="accent2"/>
                </a:solidFill>
              </a:ln>
            </a:endParaRPr>
          </a:p>
        </p:txBody>
      </p:sp>
    </p:spTree>
    <p:extLst>
      <p:ext uri="{BB962C8B-B14F-4D97-AF65-F5344CB8AC3E}">
        <p14:creationId xmlns:p14="http://schemas.microsoft.com/office/powerpoint/2010/main" val="40959731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Proximity and </a:t>
            </a:r>
            <a:r>
              <a:rPr lang="en-US" dirty="0" smtClean="0"/>
              <a:t>correspondence</a:t>
            </a:r>
            <a:endParaRPr lang="en-US" dirty="0"/>
          </a:p>
        </p:txBody>
      </p:sp>
      <p:sp>
        <p:nvSpPr>
          <p:cNvPr id="3" name="Content Placeholder 2"/>
          <p:cNvSpPr>
            <a:spLocks noGrp="1"/>
          </p:cNvSpPr>
          <p:nvPr>
            <p:ph idx="1"/>
          </p:nvPr>
        </p:nvSpPr>
        <p:spPr>
          <a:xfrm>
            <a:off x="457200" y="1719263"/>
            <a:ext cx="8229600" cy="2243137"/>
          </a:xfrm>
        </p:spPr>
        <p:txBody>
          <a:bodyPr/>
          <a:lstStyle/>
          <a:p>
            <a:r>
              <a:rPr lang="en-US" dirty="0"/>
              <a:t>When forms are near to each other, the eye makes visual groupings of the </a:t>
            </a:r>
            <a:r>
              <a:rPr lang="en-US" dirty="0" smtClean="0"/>
              <a:t>information.</a:t>
            </a:r>
          </a:p>
          <a:p>
            <a:r>
              <a:rPr lang="en-US" dirty="0" smtClean="0"/>
              <a:t>Similar </a:t>
            </a:r>
            <a:r>
              <a:rPr lang="en-US" dirty="0"/>
              <a:t>size, shape, color or texture can also cause groupings</a:t>
            </a:r>
            <a:r>
              <a:rPr lang="en-US" dirty="0" smtClean="0"/>
              <a:t>.</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59</a:t>
            </a:fld>
            <a:endParaRPr lang="en-US" altLang="en-US"/>
          </a:p>
        </p:txBody>
      </p:sp>
      <p:sp>
        <p:nvSpPr>
          <p:cNvPr id="6" name="Rectangle 3"/>
          <p:cNvSpPr>
            <a:spLocks noChangeArrowheads="1"/>
          </p:cNvSpPr>
          <p:nvPr/>
        </p:nvSpPr>
        <p:spPr bwMode="auto">
          <a:xfrm>
            <a:off x="106680" y="4267200"/>
            <a:ext cx="8915400" cy="1066800"/>
          </a:xfrm>
          <a:prstGeom prst="rect">
            <a:avLst/>
          </a:prstGeom>
          <a:solidFill>
            <a:srgbClr val="333333"/>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lgn="ctr">
              <a:defRPr/>
            </a:pPr>
            <a:endParaRPr lang="en-US">
              <a:ea typeface="ＭＳ Ｐゴシック" charset="0"/>
            </a:endParaRPr>
          </a:p>
        </p:txBody>
      </p:sp>
      <p:sp>
        <p:nvSpPr>
          <p:cNvPr id="7" name="Text Box 5"/>
          <p:cNvSpPr txBox="1">
            <a:spLocks noChangeArrowheads="1"/>
          </p:cNvSpPr>
          <p:nvPr/>
        </p:nvSpPr>
        <p:spPr bwMode="auto">
          <a:xfrm>
            <a:off x="1746251" y="4231640"/>
            <a:ext cx="1399992" cy="11339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spAutoFit/>
          </a:bodyPr>
          <a:lstStyle/>
          <a:p>
            <a:pPr>
              <a:defRPr/>
            </a:pPr>
            <a:r>
              <a:rPr lang="en-US" sz="6700" dirty="0">
                <a:solidFill>
                  <a:schemeClr val="bg1"/>
                </a:solidFill>
                <a:latin typeface="RotisSemiSans ExtraBold" charset="0"/>
                <a:ea typeface="ＭＳ Ｐゴシック" charset="0"/>
              </a:rPr>
              <a:t>1 3</a:t>
            </a:r>
            <a:endParaRPr lang="en-US" dirty="0">
              <a:ea typeface="ＭＳ Ｐゴシック" charset="0"/>
            </a:endParaRPr>
          </a:p>
        </p:txBody>
      </p:sp>
      <p:sp>
        <p:nvSpPr>
          <p:cNvPr id="8" name="Text Box 6"/>
          <p:cNvSpPr txBox="1">
            <a:spLocks noChangeArrowheads="1"/>
          </p:cNvSpPr>
          <p:nvPr/>
        </p:nvSpPr>
        <p:spPr bwMode="auto">
          <a:xfrm>
            <a:off x="3771900" y="4231640"/>
            <a:ext cx="2355381" cy="11339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spAutoFit/>
          </a:bodyPr>
          <a:lstStyle/>
          <a:p>
            <a:pPr>
              <a:defRPr/>
            </a:pPr>
            <a:r>
              <a:rPr lang="en-US" sz="6700" dirty="0">
                <a:solidFill>
                  <a:schemeClr val="bg1"/>
                </a:solidFill>
                <a:latin typeface="RotisSemiSans ExtraBold" charset="0"/>
                <a:ea typeface="ＭＳ Ｐゴシック" charset="0"/>
              </a:rPr>
              <a:t>21 37</a:t>
            </a:r>
            <a:endParaRPr lang="en-US" dirty="0">
              <a:ea typeface="ＭＳ Ｐゴシック" charset="0"/>
            </a:endParaRPr>
          </a:p>
        </p:txBody>
      </p:sp>
      <p:sp>
        <p:nvSpPr>
          <p:cNvPr id="9" name="Text Box 8"/>
          <p:cNvSpPr txBox="1">
            <a:spLocks noChangeArrowheads="1"/>
          </p:cNvSpPr>
          <p:nvPr/>
        </p:nvSpPr>
        <p:spPr bwMode="auto">
          <a:xfrm>
            <a:off x="6789420" y="4231640"/>
            <a:ext cx="2355381" cy="11339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spAutoFit/>
          </a:bodyPr>
          <a:lstStyle/>
          <a:p>
            <a:pPr>
              <a:defRPr/>
            </a:pPr>
            <a:r>
              <a:rPr lang="en-US" sz="6700" dirty="0">
                <a:solidFill>
                  <a:schemeClr val="bg1"/>
                </a:solidFill>
                <a:latin typeface="RotisSemiSans ExtraBold" charset="0"/>
                <a:ea typeface="ＭＳ Ｐゴシック" charset="0"/>
              </a:rPr>
              <a:t>2</a:t>
            </a:r>
            <a:r>
              <a:rPr lang="en-US" sz="6700" dirty="0">
                <a:solidFill>
                  <a:srgbClr val="FF0000"/>
                </a:solidFill>
                <a:latin typeface="RotisSemiSans ExtraBold" charset="0"/>
                <a:ea typeface="ＭＳ Ｐゴシック" charset="0"/>
              </a:rPr>
              <a:t>1 3</a:t>
            </a:r>
            <a:r>
              <a:rPr lang="en-US" sz="6700" dirty="0">
                <a:solidFill>
                  <a:schemeClr val="bg1"/>
                </a:solidFill>
                <a:latin typeface="RotisSemiSans ExtraBold" charset="0"/>
                <a:ea typeface="ＭＳ Ｐゴシック" charset="0"/>
              </a:rPr>
              <a:t>7</a:t>
            </a:r>
            <a:endParaRPr lang="en-US" dirty="0">
              <a:ea typeface="ＭＳ Ｐゴシック" charset="0"/>
            </a:endParaRPr>
          </a:p>
        </p:txBody>
      </p:sp>
      <p:sp>
        <p:nvSpPr>
          <p:cNvPr id="10" name="Text Box 9"/>
          <p:cNvSpPr txBox="1">
            <a:spLocks noChangeArrowheads="1"/>
          </p:cNvSpPr>
          <p:nvPr/>
        </p:nvSpPr>
        <p:spPr bwMode="auto">
          <a:xfrm>
            <a:off x="0" y="4231640"/>
            <a:ext cx="1161144" cy="11339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spAutoFit/>
          </a:bodyPr>
          <a:lstStyle/>
          <a:p>
            <a:pPr>
              <a:defRPr/>
            </a:pPr>
            <a:r>
              <a:rPr lang="en-US" sz="6700" dirty="0">
                <a:solidFill>
                  <a:schemeClr val="bg1"/>
                </a:solidFill>
                <a:latin typeface="RotisSemiSans ExtraBold" charset="0"/>
                <a:ea typeface="ＭＳ Ｐゴシック" charset="0"/>
              </a:rPr>
              <a:t>13</a:t>
            </a:r>
            <a:endParaRPr lang="en-US" dirty="0">
              <a:ea typeface="ＭＳ Ｐゴシック" charset="0"/>
            </a:endParaRPr>
          </a:p>
        </p:txBody>
      </p:sp>
    </p:spTree>
    <p:extLst>
      <p:ext uri="{BB962C8B-B14F-4D97-AF65-F5344CB8AC3E}">
        <p14:creationId xmlns:p14="http://schemas.microsoft.com/office/powerpoint/2010/main" val="2939683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a:xfrm>
            <a:off x="1524000" y="1719263"/>
            <a:ext cx="7162800" cy="4411662"/>
          </a:xfrm>
        </p:spPr>
        <p:txBody>
          <a:bodyPr/>
          <a:lstStyle/>
          <a:p>
            <a:r>
              <a:rPr lang="en-US" dirty="0"/>
              <a:t>Simon: design as focus on achieving a preferred </a:t>
            </a:r>
            <a:r>
              <a:rPr lang="en-US" dirty="0" smtClean="0"/>
              <a:t>state</a:t>
            </a:r>
          </a:p>
          <a:p>
            <a:endParaRPr lang="en-US" dirty="0"/>
          </a:p>
          <a:p>
            <a:r>
              <a:rPr lang="en-US" dirty="0" err="1"/>
              <a:t>Rittel</a:t>
            </a:r>
            <a:r>
              <a:rPr lang="en-US" dirty="0"/>
              <a:t>: design inquiry as a means to address wicked problems (problems that cannot be broken down) through reframing</a:t>
            </a:r>
          </a:p>
          <a:p>
            <a:r>
              <a:rPr lang="en-US" dirty="0" err="1"/>
              <a:t>Schön</a:t>
            </a:r>
            <a:r>
              <a:rPr lang="en-US" dirty="0"/>
              <a:t>: design inquiry as reframing </a:t>
            </a:r>
            <a:r>
              <a:rPr lang="en-US" dirty="0" smtClean="0"/>
              <a:t>through reflection in and on action</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6</a:t>
            </a:fld>
            <a:endParaRPr lang="en-US" altLang="en-US"/>
          </a:p>
        </p:txBody>
      </p:sp>
      <p:sp>
        <p:nvSpPr>
          <p:cNvPr id="6" name="object 4"/>
          <p:cNvSpPr/>
          <p:nvPr/>
        </p:nvSpPr>
        <p:spPr>
          <a:xfrm>
            <a:off x="304800" y="1600200"/>
            <a:ext cx="1200149" cy="48005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898449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Systems</a:t>
            </a:r>
            <a:endParaRPr lang="en-US" dirty="0"/>
          </a:p>
        </p:txBody>
      </p:sp>
      <p:sp>
        <p:nvSpPr>
          <p:cNvPr id="3" name="Content Placeholder 2"/>
          <p:cNvSpPr>
            <a:spLocks noGrp="1"/>
          </p:cNvSpPr>
          <p:nvPr>
            <p:ph idx="1"/>
          </p:nvPr>
        </p:nvSpPr>
        <p:spPr/>
        <p:txBody>
          <a:bodyPr/>
          <a:lstStyle/>
          <a:p>
            <a:r>
              <a:rPr lang="en-US" dirty="0"/>
              <a:t>A design system is a comprehensive organization, utilizing repeated sizes, proportions, and design elements to maintain consistent functional and aesthetic qualities over a series of pages, screens, or artifacts. </a:t>
            </a:r>
          </a:p>
          <a:p>
            <a:r>
              <a:rPr lang="en-US" dirty="0"/>
              <a:t>Elements such as type sizes, styles, placement of elements, and colors are used consistently to unify a series of designs</a:t>
            </a:r>
            <a:r>
              <a:rPr lang="en-US" dirty="0" smtClean="0"/>
              <a:t>.</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60</a:t>
            </a:fld>
            <a:endParaRPr lang="en-US" altLang="en-US"/>
          </a:p>
        </p:txBody>
      </p:sp>
    </p:spTree>
    <p:extLst>
      <p:ext uri="{BB962C8B-B14F-4D97-AF65-F5344CB8AC3E}">
        <p14:creationId xmlns:p14="http://schemas.microsoft.com/office/powerpoint/2010/main" val="23919540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543800" cy="1295400"/>
          </a:xfrm>
        </p:spPr>
        <p:txBody>
          <a:bodyPr/>
          <a:lstStyle/>
          <a:p>
            <a:r>
              <a:rPr lang="en-US" dirty="0" smtClean="0"/>
              <a:t>Design systems are</a:t>
            </a:r>
            <a:br>
              <a:rPr lang="en-US" dirty="0" smtClean="0"/>
            </a:br>
            <a:r>
              <a:rPr lang="en-US" dirty="0" smtClean="0"/>
              <a:t>based on grids</a:t>
            </a:r>
            <a:endParaRPr lang="en-US" dirty="0"/>
          </a:p>
        </p:txBody>
      </p:sp>
      <p:sp>
        <p:nvSpPr>
          <p:cNvPr id="60" name="Content Placeholder 59"/>
          <p:cNvSpPr>
            <a:spLocks noGrp="1"/>
          </p:cNvSpPr>
          <p:nvPr>
            <p:ph idx="1"/>
          </p:nvPr>
        </p:nvSpPr>
        <p:spPr>
          <a:xfrm>
            <a:off x="457200" y="1295400"/>
            <a:ext cx="8229600" cy="2743199"/>
          </a:xfrm>
        </p:spPr>
        <p:txBody>
          <a:bodyPr>
            <a:normAutofit fontScale="85000" lnSpcReduction="10000"/>
          </a:bodyPr>
          <a:lstStyle/>
          <a:p>
            <a:pPr>
              <a:spcAft>
                <a:spcPct val="60000"/>
              </a:spcAft>
              <a:defRPr/>
            </a:pPr>
            <a:r>
              <a:rPr lang="en-US" sz="3200" dirty="0">
                <a:latin typeface="Georgia" charset="0"/>
                <a:ea typeface="ＭＳ Ｐゴシック" charset="0"/>
              </a:rPr>
              <a:t>Grid systems allow the layout to be codified across a series of pages, displays, etc.</a:t>
            </a:r>
          </a:p>
          <a:p>
            <a:pPr>
              <a:spcAft>
                <a:spcPct val="60000"/>
              </a:spcAft>
              <a:defRPr/>
            </a:pPr>
            <a:r>
              <a:rPr lang="en-US" sz="3200" dirty="0">
                <a:latin typeface="Georgia" charset="0"/>
                <a:ea typeface="ＭＳ Ｐゴシック" charset="0"/>
              </a:rPr>
              <a:t>Grid systems are based on columns and rows.</a:t>
            </a:r>
          </a:p>
          <a:p>
            <a:pPr>
              <a:spcAft>
                <a:spcPct val="60000"/>
              </a:spcAft>
              <a:defRPr/>
            </a:pPr>
            <a:r>
              <a:rPr lang="en-US" sz="3200" dirty="0" smtClean="0">
                <a:latin typeface="Georgia" charset="0"/>
                <a:ea typeface="ＭＳ Ｐゴシック" charset="0"/>
              </a:rPr>
              <a:t>More </a:t>
            </a:r>
            <a:r>
              <a:rPr lang="en-US" sz="3200" dirty="0">
                <a:latin typeface="Georgia" charset="0"/>
                <a:ea typeface="ＭＳ Ｐゴシック" charset="0"/>
              </a:rPr>
              <a:t>columns and </a:t>
            </a:r>
            <a:r>
              <a:rPr lang="en-US" sz="3200" dirty="0" smtClean="0">
                <a:latin typeface="Georgia" charset="0"/>
                <a:ea typeface="ＭＳ Ｐゴシック" charset="0"/>
              </a:rPr>
              <a:t>rows gives more </a:t>
            </a:r>
            <a:r>
              <a:rPr lang="en-US" sz="3200" dirty="0">
                <a:latin typeface="Georgia" charset="0"/>
                <a:ea typeface="ＭＳ Ｐゴシック" charset="0"/>
              </a:rPr>
              <a:t>flexible </a:t>
            </a:r>
            <a:r>
              <a:rPr lang="en-US" sz="3200" dirty="0" smtClean="0">
                <a:latin typeface="Georgia" charset="0"/>
                <a:ea typeface="ＭＳ Ｐゴシック" charset="0"/>
              </a:rPr>
              <a:t>design</a:t>
            </a:r>
            <a:endParaRPr lang="en-US" sz="3200" dirty="0">
              <a:latin typeface="Georgia" charset="0"/>
              <a:ea typeface="ＭＳ Ｐゴシック" charset="0"/>
            </a:endParaRPr>
          </a:p>
          <a:p>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61</a:t>
            </a:fld>
            <a:endParaRPr lang="en-US" altLang="en-US"/>
          </a:p>
        </p:txBody>
      </p:sp>
      <p:grpSp>
        <p:nvGrpSpPr>
          <p:cNvPr id="56" name="Group 55"/>
          <p:cNvGrpSpPr/>
          <p:nvPr/>
        </p:nvGrpSpPr>
        <p:grpSpPr>
          <a:xfrm>
            <a:off x="-107302" y="3796004"/>
            <a:ext cx="9220200" cy="3048000"/>
            <a:chOff x="-82420" y="2286000"/>
            <a:chExt cx="9220200" cy="3048000"/>
          </a:xfrm>
        </p:grpSpPr>
        <p:sp>
          <p:nvSpPr>
            <p:cNvPr id="6" name="Rectangle 3"/>
            <p:cNvSpPr>
              <a:spLocks noChangeArrowheads="1"/>
            </p:cNvSpPr>
            <p:nvPr/>
          </p:nvSpPr>
          <p:spPr bwMode="auto">
            <a:xfrm>
              <a:off x="-82420" y="2286000"/>
              <a:ext cx="9220200" cy="3048000"/>
            </a:xfrm>
            <a:prstGeom prst="rect">
              <a:avLst/>
            </a:prstGeom>
            <a:solidFill>
              <a:srgbClr val="333333"/>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lgn="ctr">
                <a:defRPr/>
              </a:pPr>
              <a:endParaRPr lang="en-US">
                <a:ea typeface="ＭＳ Ｐゴシック" charset="0"/>
              </a:endParaRPr>
            </a:p>
          </p:txBody>
        </p:sp>
        <p:sp>
          <p:nvSpPr>
            <p:cNvPr id="7" name="Rectangle 5"/>
            <p:cNvSpPr>
              <a:spLocks noChangeArrowheads="1"/>
            </p:cNvSpPr>
            <p:nvPr/>
          </p:nvSpPr>
          <p:spPr bwMode="auto">
            <a:xfrm>
              <a:off x="-44320" y="2326640"/>
              <a:ext cx="2766060" cy="2936240"/>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8" name="Line 10"/>
            <p:cNvSpPr>
              <a:spLocks noChangeShapeType="1"/>
            </p:cNvSpPr>
            <p:nvPr/>
          </p:nvSpPr>
          <p:spPr bwMode="auto">
            <a:xfrm>
              <a:off x="154826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9" name="Line 11"/>
            <p:cNvSpPr>
              <a:spLocks noChangeShapeType="1"/>
            </p:cNvSpPr>
            <p:nvPr/>
          </p:nvSpPr>
          <p:spPr bwMode="auto">
            <a:xfrm>
              <a:off x="196736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0" name="Line 12"/>
            <p:cNvSpPr>
              <a:spLocks noChangeShapeType="1"/>
            </p:cNvSpPr>
            <p:nvPr/>
          </p:nvSpPr>
          <p:spPr bwMode="auto">
            <a:xfrm>
              <a:off x="2386460" y="2499360"/>
              <a:ext cx="0" cy="241808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1" name="Line 13"/>
            <p:cNvSpPr>
              <a:spLocks noChangeShapeType="1"/>
            </p:cNvSpPr>
            <p:nvPr/>
          </p:nvSpPr>
          <p:spPr bwMode="auto">
            <a:xfrm>
              <a:off x="290960" y="2499360"/>
              <a:ext cx="0" cy="241808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2" name="Line 14"/>
            <p:cNvSpPr>
              <a:spLocks noChangeShapeType="1"/>
            </p:cNvSpPr>
            <p:nvPr/>
          </p:nvSpPr>
          <p:spPr bwMode="auto">
            <a:xfrm>
              <a:off x="71006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3" name="Line 15"/>
            <p:cNvSpPr>
              <a:spLocks noChangeShapeType="1"/>
            </p:cNvSpPr>
            <p:nvPr/>
          </p:nvSpPr>
          <p:spPr bwMode="auto">
            <a:xfrm>
              <a:off x="112916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4" name="Rectangle 17"/>
            <p:cNvSpPr>
              <a:spLocks noChangeArrowheads="1"/>
            </p:cNvSpPr>
            <p:nvPr/>
          </p:nvSpPr>
          <p:spPr bwMode="auto">
            <a:xfrm>
              <a:off x="290960" y="2499360"/>
              <a:ext cx="2095500" cy="2590800"/>
            </a:xfrm>
            <a:prstGeom prst="rect">
              <a:avLst/>
            </a:prstGeom>
            <a:noFill/>
            <a:ln w="9525">
              <a:solidFill>
                <a:srgbClr val="FFCC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5" name="Line 18"/>
            <p:cNvSpPr>
              <a:spLocks noChangeShapeType="1"/>
            </p:cNvSpPr>
            <p:nvPr/>
          </p:nvSpPr>
          <p:spPr bwMode="auto">
            <a:xfrm flipH="1">
              <a:off x="290960" y="29311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6" name="Line 19"/>
            <p:cNvSpPr>
              <a:spLocks noChangeShapeType="1"/>
            </p:cNvSpPr>
            <p:nvPr/>
          </p:nvSpPr>
          <p:spPr bwMode="auto">
            <a:xfrm flipH="1">
              <a:off x="290960" y="33629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7" name="Line 20"/>
            <p:cNvSpPr>
              <a:spLocks noChangeShapeType="1"/>
            </p:cNvSpPr>
            <p:nvPr/>
          </p:nvSpPr>
          <p:spPr bwMode="auto">
            <a:xfrm flipH="1">
              <a:off x="290960" y="37947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8" name="Line 21"/>
            <p:cNvSpPr>
              <a:spLocks noChangeShapeType="1"/>
            </p:cNvSpPr>
            <p:nvPr/>
          </p:nvSpPr>
          <p:spPr bwMode="auto">
            <a:xfrm flipH="1">
              <a:off x="290960" y="42265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9" name="Line 22"/>
            <p:cNvSpPr>
              <a:spLocks noChangeShapeType="1"/>
            </p:cNvSpPr>
            <p:nvPr/>
          </p:nvSpPr>
          <p:spPr bwMode="auto">
            <a:xfrm flipH="1">
              <a:off x="290960" y="46583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0" name="Line 23"/>
            <p:cNvSpPr>
              <a:spLocks noChangeShapeType="1"/>
            </p:cNvSpPr>
            <p:nvPr/>
          </p:nvSpPr>
          <p:spPr bwMode="auto">
            <a:xfrm flipH="1">
              <a:off x="290960" y="50901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1" name="Rectangle 24"/>
            <p:cNvSpPr>
              <a:spLocks noChangeArrowheads="1"/>
            </p:cNvSpPr>
            <p:nvPr/>
          </p:nvSpPr>
          <p:spPr bwMode="auto">
            <a:xfrm>
              <a:off x="3140840" y="2326640"/>
              <a:ext cx="2766060" cy="2936240"/>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2" name="Line 25"/>
            <p:cNvSpPr>
              <a:spLocks noChangeShapeType="1"/>
            </p:cNvSpPr>
            <p:nvPr/>
          </p:nvSpPr>
          <p:spPr bwMode="auto">
            <a:xfrm>
              <a:off x="473342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3" name="Line 26"/>
            <p:cNvSpPr>
              <a:spLocks noChangeShapeType="1"/>
            </p:cNvSpPr>
            <p:nvPr/>
          </p:nvSpPr>
          <p:spPr bwMode="auto">
            <a:xfrm>
              <a:off x="515252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4" name="Line 27"/>
            <p:cNvSpPr>
              <a:spLocks noChangeShapeType="1"/>
            </p:cNvSpPr>
            <p:nvPr/>
          </p:nvSpPr>
          <p:spPr bwMode="auto">
            <a:xfrm>
              <a:off x="5571620" y="2499360"/>
              <a:ext cx="0" cy="241808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5" name="Line 28"/>
            <p:cNvSpPr>
              <a:spLocks noChangeShapeType="1"/>
            </p:cNvSpPr>
            <p:nvPr/>
          </p:nvSpPr>
          <p:spPr bwMode="auto">
            <a:xfrm>
              <a:off x="3476120" y="2499360"/>
              <a:ext cx="0" cy="241808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6" name="Line 29"/>
            <p:cNvSpPr>
              <a:spLocks noChangeShapeType="1"/>
            </p:cNvSpPr>
            <p:nvPr/>
          </p:nvSpPr>
          <p:spPr bwMode="auto">
            <a:xfrm>
              <a:off x="389522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7" name="Line 30"/>
            <p:cNvSpPr>
              <a:spLocks noChangeShapeType="1"/>
            </p:cNvSpPr>
            <p:nvPr/>
          </p:nvSpPr>
          <p:spPr bwMode="auto">
            <a:xfrm>
              <a:off x="431432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8" name="Rectangle 31"/>
            <p:cNvSpPr>
              <a:spLocks noChangeArrowheads="1"/>
            </p:cNvSpPr>
            <p:nvPr/>
          </p:nvSpPr>
          <p:spPr bwMode="auto">
            <a:xfrm>
              <a:off x="3476120" y="2499360"/>
              <a:ext cx="2095500" cy="2590800"/>
            </a:xfrm>
            <a:prstGeom prst="rect">
              <a:avLst/>
            </a:prstGeom>
            <a:noFill/>
            <a:ln w="9525">
              <a:solidFill>
                <a:srgbClr val="FFCC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9" name="Line 32"/>
            <p:cNvSpPr>
              <a:spLocks noChangeShapeType="1"/>
            </p:cNvSpPr>
            <p:nvPr/>
          </p:nvSpPr>
          <p:spPr bwMode="auto">
            <a:xfrm flipH="1">
              <a:off x="3476120" y="29311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0" name="Line 33"/>
            <p:cNvSpPr>
              <a:spLocks noChangeShapeType="1"/>
            </p:cNvSpPr>
            <p:nvPr/>
          </p:nvSpPr>
          <p:spPr bwMode="auto">
            <a:xfrm flipH="1">
              <a:off x="3476120" y="33629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1" name="Line 34"/>
            <p:cNvSpPr>
              <a:spLocks noChangeShapeType="1"/>
            </p:cNvSpPr>
            <p:nvPr/>
          </p:nvSpPr>
          <p:spPr bwMode="auto">
            <a:xfrm flipH="1">
              <a:off x="3476120" y="37947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2" name="Line 35"/>
            <p:cNvSpPr>
              <a:spLocks noChangeShapeType="1"/>
            </p:cNvSpPr>
            <p:nvPr/>
          </p:nvSpPr>
          <p:spPr bwMode="auto">
            <a:xfrm flipH="1">
              <a:off x="3476120" y="42265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3" name="Line 36"/>
            <p:cNvSpPr>
              <a:spLocks noChangeShapeType="1"/>
            </p:cNvSpPr>
            <p:nvPr/>
          </p:nvSpPr>
          <p:spPr bwMode="auto">
            <a:xfrm flipH="1">
              <a:off x="3476120" y="46583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4" name="Line 37"/>
            <p:cNvSpPr>
              <a:spLocks noChangeShapeType="1"/>
            </p:cNvSpPr>
            <p:nvPr/>
          </p:nvSpPr>
          <p:spPr bwMode="auto">
            <a:xfrm flipH="1">
              <a:off x="3476120" y="50901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5" name="Rectangle 38"/>
            <p:cNvSpPr>
              <a:spLocks noChangeArrowheads="1"/>
            </p:cNvSpPr>
            <p:nvPr/>
          </p:nvSpPr>
          <p:spPr bwMode="auto">
            <a:xfrm>
              <a:off x="6326000" y="2326640"/>
              <a:ext cx="2766060" cy="2936240"/>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6" name="Line 39"/>
            <p:cNvSpPr>
              <a:spLocks noChangeShapeType="1"/>
            </p:cNvSpPr>
            <p:nvPr/>
          </p:nvSpPr>
          <p:spPr bwMode="auto">
            <a:xfrm>
              <a:off x="791858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7" name="Line 40"/>
            <p:cNvSpPr>
              <a:spLocks noChangeShapeType="1"/>
            </p:cNvSpPr>
            <p:nvPr/>
          </p:nvSpPr>
          <p:spPr bwMode="auto">
            <a:xfrm>
              <a:off x="833768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8" name="Line 41"/>
            <p:cNvSpPr>
              <a:spLocks noChangeShapeType="1"/>
            </p:cNvSpPr>
            <p:nvPr/>
          </p:nvSpPr>
          <p:spPr bwMode="auto">
            <a:xfrm>
              <a:off x="8756780" y="2499360"/>
              <a:ext cx="0" cy="241808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9" name="Line 42"/>
            <p:cNvSpPr>
              <a:spLocks noChangeShapeType="1"/>
            </p:cNvSpPr>
            <p:nvPr/>
          </p:nvSpPr>
          <p:spPr bwMode="auto">
            <a:xfrm>
              <a:off x="6661280" y="2499360"/>
              <a:ext cx="0" cy="241808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0" name="Line 43"/>
            <p:cNvSpPr>
              <a:spLocks noChangeShapeType="1"/>
            </p:cNvSpPr>
            <p:nvPr/>
          </p:nvSpPr>
          <p:spPr bwMode="auto">
            <a:xfrm>
              <a:off x="708038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1" name="Line 44"/>
            <p:cNvSpPr>
              <a:spLocks noChangeShapeType="1"/>
            </p:cNvSpPr>
            <p:nvPr/>
          </p:nvSpPr>
          <p:spPr bwMode="auto">
            <a:xfrm>
              <a:off x="749948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2" name="Rectangle 45"/>
            <p:cNvSpPr>
              <a:spLocks noChangeArrowheads="1"/>
            </p:cNvSpPr>
            <p:nvPr/>
          </p:nvSpPr>
          <p:spPr bwMode="auto">
            <a:xfrm>
              <a:off x="6661280" y="2499360"/>
              <a:ext cx="2095500" cy="2590800"/>
            </a:xfrm>
            <a:prstGeom prst="rect">
              <a:avLst/>
            </a:prstGeom>
            <a:noFill/>
            <a:ln w="9525">
              <a:solidFill>
                <a:srgbClr val="FFCC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3" name="Line 46"/>
            <p:cNvSpPr>
              <a:spLocks noChangeShapeType="1"/>
            </p:cNvSpPr>
            <p:nvPr/>
          </p:nvSpPr>
          <p:spPr bwMode="auto">
            <a:xfrm flipH="1">
              <a:off x="6661280" y="29311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4" name="Line 47"/>
            <p:cNvSpPr>
              <a:spLocks noChangeShapeType="1"/>
            </p:cNvSpPr>
            <p:nvPr/>
          </p:nvSpPr>
          <p:spPr bwMode="auto">
            <a:xfrm flipH="1">
              <a:off x="6661280" y="33629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5" name="Line 48"/>
            <p:cNvSpPr>
              <a:spLocks noChangeShapeType="1"/>
            </p:cNvSpPr>
            <p:nvPr/>
          </p:nvSpPr>
          <p:spPr bwMode="auto">
            <a:xfrm flipH="1">
              <a:off x="6661280" y="37947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6" name="Line 49"/>
            <p:cNvSpPr>
              <a:spLocks noChangeShapeType="1"/>
            </p:cNvSpPr>
            <p:nvPr/>
          </p:nvSpPr>
          <p:spPr bwMode="auto">
            <a:xfrm flipH="1">
              <a:off x="6661280" y="42265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7" name="Line 50"/>
            <p:cNvSpPr>
              <a:spLocks noChangeShapeType="1"/>
            </p:cNvSpPr>
            <p:nvPr/>
          </p:nvSpPr>
          <p:spPr bwMode="auto">
            <a:xfrm flipH="1">
              <a:off x="6661280" y="46583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8" name="Line 51"/>
            <p:cNvSpPr>
              <a:spLocks noChangeShapeType="1"/>
            </p:cNvSpPr>
            <p:nvPr/>
          </p:nvSpPr>
          <p:spPr bwMode="auto">
            <a:xfrm flipH="1">
              <a:off x="6661280" y="50901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9" name="Rectangle 52"/>
            <p:cNvSpPr>
              <a:spLocks noChangeArrowheads="1"/>
            </p:cNvSpPr>
            <p:nvPr/>
          </p:nvSpPr>
          <p:spPr bwMode="auto">
            <a:xfrm>
              <a:off x="4314320" y="2499360"/>
              <a:ext cx="1257300" cy="120904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0" name="Rectangle 53"/>
            <p:cNvSpPr>
              <a:spLocks noChangeArrowheads="1"/>
            </p:cNvSpPr>
            <p:nvPr/>
          </p:nvSpPr>
          <p:spPr bwMode="auto">
            <a:xfrm>
              <a:off x="4314320" y="3794760"/>
              <a:ext cx="1257300" cy="129540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1" name="Rectangle 55"/>
            <p:cNvSpPr>
              <a:spLocks noChangeArrowheads="1"/>
            </p:cNvSpPr>
            <p:nvPr/>
          </p:nvSpPr>
          <p:spPr bwMode="auto">
            <a:xfrm>
              <a:off x="3476120" y="2499360"/>
              <a:ext cx="754380" cy="17272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2" name="Rectangle 56"/>
            <p:cNvSpPr>
              <a:spLocks noChangeArrowheads="1"/>
            </p:cNvSpPr>
            <p:nvPr/>
          </p:nvSpPr>
          <p:spPr bwMode="auto">
            <a:xfrm>
              <a:off x="3476120" y="3794760"/>
              <a:ext cx="754380" cy="17272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3" name="Rectangle 57"/>
            <p:cNvSpPr>
              <a:spLocks noChangeArrowheads="1"/>
            </p:cNvSpPr>
            <p:nvPr/>
          </p:nvSpPr>
          <p:spPr bwMode="auto">
            <a:xfrm>
              <a:off x="7164200" y="2499360"/>
              <a:ext cx="754380" cy="259080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4" name="Rectangle 59"/>
            <p:cNvSpPr>
              <a:spLocks noChangeArrowheads="1"/>
            </p:cNvSpPr>
            <p:nvPr/>
          </p:nvSpPr>
          <p:spPr bwMode="auto">
            <a:xfrm>
              <a:off x="8002400" y="2499360"/>
              <a:ext cx="754380" cy="259080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5" name="Rectangle 60"/>
            <p:cNvSpPr>
              <a:spLocks noChangeArrowheads="1"/>
            </p:cNvSpPr>
            <p:nvPr/>
          </p:nvSpPr>
          <p:spPr bwMode="auto">
            <a:xfrm>
              <a:off x="6661280" y="2499360"/>
              <a:ext cx="419100" cy="51816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grpSp>
    </p:spTree>
    <p:extLst>
      <p:ext uri="{BB962C8B-B14F-4D97-AF65-F5344CB8AC3E}">
        <p14:creationId xmlns:p14="http://schemas.microsoft.com/office/powerpoint/2010/main" val="8386808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t>
            </a:r>
            <a:r>
              <a:rPr lang="en-US" dirty="0" smtClean="0"/>
              <a:t>systems</a:t>
            </a:r>
            <a:endParaRPr lang="en-US" dirty="0"/>
          </a:p>
        </p:txBody>
      </p:sp>
      <p:sp>
        <p:nvSpPr>
          <p:cNvPr id="3" name="Content Placeholder 2"/>
          <p:cNvSpPr>
            <a:spLocks noGrp="1"/>
          </p:cNvSpPr>
          <p:nvPr>
            <p:ph idx="1"/>
          </p:nvPr>
        </p:nvSpPr>
        <p:spPr>
          <a:xfrm>
            <a:off x="228600" y="1447800"/>
            <a:ext cx="8229600" cy="4411662"/>
          </a:xfrm>
        </p:spPr>
        <p:txBody>
          <a:bodyPr/>
          <a:lstStyle/>
          <a:p>
            <a:r>
              <a:rPr lang="en-US" dirty="0"/>
              <a:t>When a grid system is put to good use, it will create a regular and rhythmic design.</a:t>
            </a:r>
          </a:p>
          <a:p>
            <a:r>
              <a:rPr lang="en-US" dirty="0"/>
              <a:t>Consistent use </a:t>
            </a:r>
            <a:r>
              <a:rPr lang="en-US" dirty="0" smtClean="0"/>
              <a:t>of</a:t>
            </a:r>
            <a:br>
              <a:rPr lang="en-US" dirty="0" smtClean="0"/>
            </a:br>
            <a:r>
              <a:rPr lang="en-US" dirty="0" smtClean="0"/>
              <a:t>a </a:t>
            </a:r>
            <a:r>
              <a:rPr lang="en-US" dirty="0"/>
              <a:t>grid, paired </a:t>
            </a:r>
            <a:r>
              <a:rPr lang="en-US" dirty="0" smtClean="0"/>
              <a:t>with</a:t>
            </a:r>
            <a:br>
              <a:rPr lang="en-US" dirty="0" smtClean="0"/>
            </a:br>
            <a:r>
              <a:rPr lang="en-US" dirty="0" smtClean="0"/>
              <a:t>visual </a:t>
            </a:r>
            <a:r>
              <a:rPr lang="en-US" dirty="0"/>
              <a:t>elements</a:t>
            </a:r>
            <a:r>
              <a:rPr lang="en-US" dirty="0" smtClean="0"/>
              <a:t>,</a:t>
            </a:r>
            <a:br>
              <a:rPr lang="en-US" dirty="0" smtClean="0"/>
            </a:br>
            <a:r>
              <a:rPr lang="en-US" dirty="0" smtClean="0"/>
              <a:t>will create a</a:t>
            </a:r>
            <a:br>
              <a:rPr lang="en-US" dirty="0" smtClean="0"/>
            </a:br>
            <a:r>
              <a:rPr lang="en-US" dirty="0" smtClean="0"/>
              <a:t>consistent </a:t>
            </a:r>
            <a:r>
              <a:rPr lang="en-US" dirty="0"/>
              <a:t>“</a:t>
            </a:r>
            <a:r>
              <a:rPr lang="en-US" dirty="0" smtClean="0"/>
              <a:t>look</a:t>
            </a:r>
            <a:br>
              <a:rPr lang="en-US" dirty="0" smtClean="0"/>
            </a:br>
            <a:r>
              <a:rPr lang="en-US" dirty="0" smtClean="0"/>
              <a:t>and feel”</a:t>
            </a:r>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62</a:t>
            </a:fld>
            <a:endParaRPr lang="en-US" altLang="en-US"/>
          </a:p>
        </p:txBody>
      </p:sp>
      <p:pic>
        <p:nvPicPr>
          <p:cNvPr id="6" name="Picture 6" descr="Picture 28.png"/>
          <p:cNvPicPr>
            <a:picLocks noChangeAspect="1"/>
          </p:cNvPicPr>
          <p:nvPr/>
        </p:nvPicPr>
        <p:blipFill>
          <a:blip r:embed="rId2" cstate="print"/>
          <a:srcRect/>
          <a:stretch>
            <a:fillRect/>
          </a:stretch>
        </p:blipFill>
        <p:spPr bwMode="auto">
          <a:xfrm>
            <a:off x="3924330" y="2590800"/>
            <a:ext cx="4986784" cy="4106953"/>
          </a:xfrm>
          <a:prstGeom prst="rect">
            <a:avLst/>
          </a:prstGeom>
          <a:noFill/>
          <a:ln w="9525">
            <a:solidFill>
              <a:schemeClr val="accent2"/>
            </a:solidFill>
            <a:miter lim="800000"/>
            <a:headEnd/>
            <a:tailEnd/>
          </a:ln>
        </p:spPr>
      </p:pic>
    </p:spTree>
    <p:extLst>
      <p:ext uri="{BB962C8B-B14F-4D97-AF65-F5344CB8AC3E}">
        <p14:creationId xmlns:p14="http://schemas.microsoft.com/office/powerpoint/2010/main" val="24869608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System</a:t>
            </a:r>
            <a:endParaRPr lang="en-US" dirty="0"/>
          </a:p>
        </p:txBody>
      </p:sp>
      <p:sp>
        <p:nvSpPr>
          <p:cNvPr id="3" name="Content Placeholder 2"/>
          <p:cNvSpPr>
            <a:spLocks noGrp="1"/>
          </p:cNvSpPr>
          <p:nvPr>
            <p:ph idx="1"/>
          </p:nvPr>
        </p:nvSpPr>
        <p:spPr/>
        <p:txBody>
          <a:bodyPr/>
          <a:lstStyle/>
          <a:p>
            <a:r>
              <a:rPr lang="en-US" dirty="0"/>
              <a:t>Why is it good to have a design system?</a:t>
            </a:r>
          </a:p>
          <a:p>
            <a:pPr lvl="1"/>
            <a:r>
              <a:rPr lang="en-US" dirty="0"/>
              <a:t>Structured: the foundation on which the design is built</a:t>
            </a:r>
          </a:p>
          <a:p>
            <a:pPr lvl="1"/>
            <a:r>
              <a:rPr lang="en-US" dirty="0"/>
              <a:t>Predictable: simplifies the task of communicating information to the user</a:t>
            </a:r>
          </a:p>
          <a:p>
            <a:pPr lvl="1"/>
            <a:r>
              <a:rPr lang="en-US" smtClean="0"/>
              <a:t>Efficient</a:t>
            </a:r>
            <a:r>
              <a:rPr lang="en-US" dirty="0"/>
              <a:t>: the basic design work is complete, and the design can be repeated easily</a:t>
            </a:r>
          </a:p>
          <a:p>
            <a:endParaRPr lang="en-US" dirty="0"/>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63</a:t>
            </a:fld>
            <a:endParaRPr lang="en-US" altLang="en-US"/>
          </a:p>
        </p:txBody>
      </p:sp>
    </p:spTree>
    <p:extLst>
      <p:ext uri="{BB962C8B-B14F-4D97-AF65-F5344CB8AC3E}">
        <p14:creationId xmlns:p14="http://schemas.microsoft.com/office/powerpoint/2010/main" val="3953618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Ph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67" y="2873428"/>
            <a:ext cx="3279800" cy="3708932"/>
          </a:xfrm>
          <a:prstGeom prst="rect">
            <a:avLst/>
          </a:prstGeom>
          <a:ln>
            <a:noFill/>
          </a:ln>
        </p:spPr>
      </p:pic>
      <p:pic>
        <p:nvPicPr>
          <p:cNvPr id="6" name="Picture 5" descr="job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726" y="2438400"/>
            <a:ext cx="4142729" cy="4082906"/>
          </a:xfrm>
          <a:prstGeom prst="rect">
            <a:avLst/>
          </a:prstGeom>
        </p:spPr>
      </p:pic>
      <p:sp>
        <p:nvSpPr>
          <p:cNvPr id="7" name="Title 1"/>
          <p:cNvSpPr txBox="1">
            <a:spLocks/>
          </p:cNvSpPr>
          <p:nvPr/>
        </p:nvSpPr>
        <p:spPr>
          <a:xfrm>
            <a:off x="685800" y="161536"/>
            <a:ext cx="7772400" cy="1470025"/>
          </a:xfrm>
          <a:prstGeom prst="rect">
            <a:avLst/>
          </a:prstGeom>
        </p:spPr>
        <p:txBody>
          <a:bodyPr/>
          <a:lstStyle>
            <a:lvl1pPr algn="l" defTabSz="457200" rtl="0" eaLnBrk="1" latinLnBrk="0" hangingPunct="1">
              <a:spcBef>
                <a:spcPct val="0"/>
              </a:spcBef>
              <a:buNone/>
              <a:defRPr sz="3600" b="0" i="0" kern="1200">
                <a:solidFill>
                  <a:schemeClr val="bg1"/>
                </a:solidFill>
                <a:latin typeface="Helvetica Neue Light"/>
                <a:ea typeface="+mj-ea"/>
                <a:cs typeface="Helvetica Neue Light"/>
              </a:defRPr>
            </a:lvl1pPr>
          </a:lstStyle>
          <a:p>
            <a:endParaRPr lang="en-US" sz="1800" dirty="0">
              <a:solidFill>
                <a:schemeClr val="accent2"/>
              </a:solidFill>
            </a:endParaRPr>
          </a:p>
        </p:txBody>
      </p:sp>
      <p:sp>
        <p:nvSpPr>
          <p:cNvPr id="3" name="Title 2"/>
          <p:cNvSpPr>
            <a:spLocks noGrp="1"/>
          </p:cNvSpPr>
          <p:nvPr>
            <p:ph type="title"/>
          </p:nvPr>
        </p:nvSpPr>
        <p:spPr>
          <a:xfrm>
            <a:off x="457200" y="-250824"/>
            <a:ext cx="7543800" cy="1295400"/>
          </a:xfrm>
        </p:spPr>
        <p:txBody>
          <a:bodyPr/>
          <a:lstStyle/>
          <a:p>
            <a:r>
              <a:rPr lang="en-US" dirty="0" smtClean="0">
                <a:solidFill>
                  <a:schemeClr val="tx1"/>
                </a:solidFill>
              </a:rPr>
              <a:t>What is design?</a:t>
            </a:r>
            <a:endParaRPr lang="en-US" dirty="0">
              <a:solidFill>
                <a:schemeClr val="tx1"/>
              </a:solidFill>
            </a:endParaRPr>
          </a:p>
        </p:txBody>
      </p:sp>
      <p:sp>
        <p:nvSpPr>
          <p:cNvPr id="4" name="Content Placeholder 3"/>
          <p:cNvSpPr>
            <a:spLocks noGrp="1"/>
          </p:cNvSpPr>
          <p:nvPr>
            <p:ph idx="1"/>
          </p:nvPr>
        </p:nvSpPr>
        <p:spPr>
          <a:xfrm>
            <a:off x="457200" y="1150938"/>
            <a:ext cx="8229600" cy="4183062"/>
          </a:xfrm>
        </p:spPr>
        <p:txBody>
          <a:bodyPr/>
          <a:lstStyle/>
          <a:p>
            <a:pPr marL="0" indent="0">
              <a:buNone/>
            </a:pPr>
            <a:r>
              <a:rPr lang="en-US" sz="3200" dirty="0">
                <a:solidFill>
                  <a:schemeClr val="accent2"/>
                </a:solidFill>
                <a:latin typeface="Helvetica Neue Light"/>
                <a:cs typeface="Helvetica Neue Light"/>
              </a:rPr>
              <a:t>“</a:t>
            </a:r>
            <a:r>
              <a:rPr lang="en-US" sz="2800" i="1" dirty="0">
                <a:solidFill>
                  <a:schemeClr val="accent2"/>
                </a:solidFill>
                <a:latin typeface="Helvetica Neue Light"/>
                <a:cs typeface="Helvetica Neue Light"/>
              </a:rPr>
              <a:t>Design is not just what it looks like and feels like. </a:t>
            </a:r>
            <a:br>
              <a:rPr lang="en-US" sz="2800" i="1" dirty="0">
                <a:solidFill>
                  <a:schemeClr val="accent2"/>
                </a:solidFill>
                <a:latin typeface="Helvetica Neue Light"/>
                <a:cs typeface="Helvetica Neue Light"/>
              </a:rPr>
            </a:br>
            <a:r>
              <a:rPr lang="en-US" sz="2800" i="1" dirty="0">
                <a:solidFill>
                  <a:schemeClr val="accent2"/>
                </a:solidFill>
                <a:latin typeface="Helvetica Neue Light"/>
                <a:cs typeface="Helvetica Neue Light"/>
              </a:rPr>
              <a:t> Design is how it works.”</a:t>
            </a:r>
          </a:p>
          <a:p>
            <a:pPr marL="0" indent="0">
              <a:buNone/>
            </a:pPr>
            <a:r>
              <a:rPr lang="en-US" sz="3200" dirty="0">
                <a:solidFill>
                  <a:schemeClr val="accent2"/>
                </a:solidFill>
                <a:latin typeface="Helvetica Neue Light"/>
                <a:cs typeface="Helvetica Neue Light"/>
              </a:rPr>
              <a:t>	</a:t>
            </a:r>
            <a:r>
              <a:rPr lang="en-US" sz="2000" i="1" dirty="0">
                <a:solidFill>
                  <a:schemeClr val="accent2"/>
                </a:solidFill>
                <a:latin typeface="Helvetica Neue Light"/>
                <a:cs typeface="Helvetica Neue Light"/>
              </a:rPr>
              <a:t>	</a:t>
            </a:r>
            <a:r>
              <a:rPr lang="en-US" sz="2800" dirty="0" smtClean="0">
                <a:solidFill>
                  <a:schemeClr val="accent2"/>
                </a:solidFill>
                <a:latin typeface="Helvetica Neue Light"/>
                <a:cs typeface="Helvetica Neue Light"/>
              </a:rPr>
              <a:t>Steve </a:t>
            </a:r>
            <a:r>
              <a:rPr lang="en-US" sz="2800" dirty="0">
                <a:solidFill>
                  <a:schemeClr val="accent2"/>
                </a:solidFill>
                <a:latin typeface="Helvetica Neue Light"/>
                <a:cs typeface="Helvetica Neue Light"/>
              </a:rPr>
              <a:t>Jobs</a:t>
            </a:r>
          </a:p>
        </p:txBody>
      </p:sp>
      <p:sp>
        <p:nvSpPr>
          <p:cNvPr id="8" name="Footer Placeholder 7"/>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9" name="Slide Number Placeholder 8"/>
          <p:cNvSpPr>
            <a:spLocks noGrp="1"/>
          </p:cNvSpPr>
          <p:nvPr>
            <p:ph type="sldNum" sz="quarter" idx="12"/>
          </p:nvPr>
        </p:nvSpPr>
        <p:spPr/>
        <p:txBody>
          <a:bodyPr/>
          <a:lstStyle/>
          <a:p>
            <a:fld id="{07593CA4-AB13-4A6C-B6F0-9A8C4C08A525}" type="slidenum">
              <a:rPr lang="en-US" altLang="en-US" smtClean="0"/>
              <a:pPr/>
              <a:t>7</a:t>
            </a:fld>
            <a:endParaRPr lang="en-US" altLang="en-US"/>
          </a:p>
        </p:txBody>
      </p:sp>
    </p:spTree>
    <p:extLst>
      <p:ext uri="{BB962C8B-B14F-4D97-AF65-F5344CB8AC3E}">
        <p14:creationId xmlns:p14="http://schemas.microsoft.com/office/powerpoint/2010/main" val="357148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i="1" dirty="0" smtClean="0"/>
              <a:t>Bad </a:t>
            </a:r>
            <a:r>
              <a:rPr lang="en-US" dirty="0" smtClean="0"/>
              <a:t>Design</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8</a:t>
            </a:fld>
            <a:endParaRPr lang="en-US" altLang="en-US"/>
          </a:p>
        </p:txBody>
      </p:sp>
      <p:pic>
        <p:nvPicPr>
          <p:cNvPr id="6" name="Picture 5" descr="pa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716941"/>
            <a:ext cx="5128618" cy="5128618"/>
          </a:xfrm>
          <a:prstGeom prst="rect">
            <a:avLst/>
          </a:prstGeom>
        </p:spPr>
      </p:pic>
    </p:spTree>
    <p:extLst>
      <p:ext uri="{BB962C8B-B14F-4D97-AF65-F5344CB8AC3E}">
        <p14:creationId xmlns:p14="http://schemas.microsoft.com/office/powerpoint/2010/main" val="246504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2018 -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9</a:t>
            </a:fld>
            <a:endParaRPr lang="en-US" altLang="en-US"/>
          </a:p>
        </p:txBody>
      </p:sp>
      <p:pic>
        <p:nvPicPr>
          <p:cNvPr id="6" name="Picture 5" descr="push-pull-e137357590428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905" y="967127"/>
            <a:ext cx="6634642" cy="5028471"/>
          </a:xfrm>
          <a:prstGeom prst="rect">
            <a:avLst/>
          </a:prstGeom>
        </p:spPr>
      </p:pic>
    </p:spTree>
    <p:extLst>
      <p:ext uri="{BB962C8B-B14F-4D97-AF65-F5344CB8AC3E}">
        <p14:creationId xmlns:p14="http://schemas.microsoft.com/office/powerpoint/2010/main" val="1984059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27473</TotalTime>
  <Words>3863</Words>
  <Application>Microsoft Office PowerPoint</Application>
  <PresentationFormat>On-screen Show (4:3)</PresentationFormat>
  <Paragraphs>359</Paragraphs>
  <Slides>63</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63</vt:i4>
      </vt:variant>
    </vt:vector>
  </HeadingPairs>
  <TitlesOfParts>
    <vt:vector size="77" baseType="lpstr">
      <vt:lpstr>Wingdings</vt:lpstr>
      <vt:lpstr>Georgia</vt:lpstr>
      <vt:lpstr>Arial Narrow</vt:lpstr>
      <vt:lpstr>Adobe Garamond Pro</vt:lpstr>
      <vt:lpstr>Times New Roman</vt:lpstr>
      <vt:lpstr>ＭＳ Ｐゴシック</vt:lpstr>
      <vt:lpstr>Tahoma</vt:lpstr>
      <vt:lpstr>Arial</vt:lpstr>
      <vt:lpstr>Helvetica Neue Light</vt:lpstr>
      <vt:lpstr>Calibri</vt:lpstr>
      <vt:lpstr>Gill Sans MT</vt:lpstr>
      <vt:lpstr>RotisSemiSans ExtraBold</vt:lpstr>
      <vt:lpstr>Lucida Sans</vt:lpstr>
      <vt:lpstr>lecture template_polo</vt:lpstr>
      <vt:lpstr>Lecture 5: Graphic and Communication Design in HCI</vt:lpstr>
      <vt:lpstr>Homeworks</vt:lpstr>
      <vt:lpstr>Course Registration for Spring</vt:lpstr>
      <vt:lpstr>Design in HCI</vt:lpstr>
      <vt:lpstr>“Design”</vt:lpstr>
      <vt:lpstr>Design</vt:lpstr>
      <vt:lpstr>What is design?</vt:lpstr>
      <vt:lpstr>What is Bad Design</vt:lpstr>
      <vt:lpstr>PowerPoint Presentation</vt:lpstr>
      <vt:lpstr>PowerPoint Presentation</vt:lpstr>
      <vt:lpstr>What is Communication Design?</vt:lpstr>
      <vt:lpstr>designers struggle to:</vt:lpstr>
      <vt:lpstr>Three Linked Representations</vt:lpstr>
      <vt:lpstr>System Architecture</vt:lpstr>
      <vt:lpstr>Information Architecture</vt:lpstr>
      <vt:lpstr>Information Architecture</vt:lpstr>
      <vt:lpstr>UI Presentation</vt:lpstr>
      <vt:lpstr>PowerPoint Presentation</vt:lpstr>
      <vt:lpstr>PowerPoint Presentation</vt:lpstr>
      <vt:lpstr>PowerPoint Presentation</vt:lpstr>
      <vt:lpstr>PowerPoint Presentation</vt:lpstr>
      <vt:lpstr>Topics in Communication Design</vt:lpstr>
      <vt:lpstr>Typography</vt:lpstr>
      <vt:lpstr>Anatomy of a Typeface</vt:lpstr>
      <vt:lpstr>More on Type</vt:lpstr>
      <vt:lpstr>More on Type</vt:lpstr>
      <vt:lpstr>type x-height</vt:lpstr>
      <vt:lpstr>leading and line length</vt:lpstr>
      <vt:lpstr>alignments: flush left, flush right, centered, and justified</vt:lpstr>
      <vt:lpstr>type “etiquette”</vt:lpstr>
      <vt:lpstr>choosing type for your design</vt:lpstr>
      <vt:lpstr>working with type</vt:lpstr>
      <vt:lpstr>PowerPoint Presentation</vt:lpstr>
      <vt:lpstr>PowerPoint Presentation</vt:lpstr>
      <vt:lpstr>PowerPoint Presentation</vt:lpstr>
      <vt:lpstr>PowerPoint Presentation</vt:lpstr>
      <vt:lpstr>PowerPoint Presentation</vt:lpstr>
      <vt:lpstr>PowerPoint Presentation</vt:lpstr>
      <vt:lpstr>Color</vt:lpstr>
      <vt:lpstr>Color is Communication</vt:lpstr>
      <vt:lpstr>Color Matters</vt:lpstr>
      <vt:lpstr>Color Matters</vt:lpstr>
      <vt:lpstr>Color Basics</vt:lpstr>
      <vt:lpstr>Color is Difficult</vt:lpstr>
      <vt:lpstr>Color Models</vt:lpstr>
      <vt:lpstr>digital (screen) color</vt:lpstr>
      <vt:lpstr>Color Contrasts</vt:lpstr>
      <vt:lpstr>Closed caption</vt:lpstr>
      <vt:lpstr>choosing color for your design</vt:lpstr>
      <vt:lpstr>Design Systems</vt:lpstr>
      <vt:lpstr>Design Systems</vt:lpstr>
      <vt:lpstr>PowerPoint Presentation</vt:lpstr>
      <vt:lpstr>Design Systems</vt:lpstr>
      <vt:lpstr>symmetry and asymmetry</vt:lpstr>
      <vt:lpstr> Symmetry and asymmetry</vt:lpstr>
      <vt:lpstr>scale, contrast, and proportion</vt:lpstr>
      <vt:lpstr>scale, contrast, and proportion</vt:lpstr>
      <vt:lpstr>alignment</vt:lpstr>
      <vt:lpstr> Proximity and correspondence</vt:lpstr>
      <vt:lpstr>Design Systems</vt:lpstr>
      <vt:lpstr>Design systems are based on grids</vt:lpstr>
      <vt:lpstr>Design systems</vt:lpstr>
      <vt:lpstr>Design System</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in eCommerce</dc:title>
  <dc:creator>Brad Myers</dc:creator>
  <cp:lastModifiedBy>Brad Myers</cp:lastModifiedBy>
  <cp:revision>258</cp:revision>
  <cp:lastPrinted>1601-01-01T00:00:00Z</cp:lastPrinted>
  <dcterms:created xsi:type="dcterms:W3CDTF">2001-06-15T20:03:27Z</dcterms:created>
  <dcterms:modified xsi:type="dcterms:W3CDTF">2018-11-12T16:49:25Z</dcterms:modified>
</cp:coreProperties>
</file>