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37"/>
  </p:notesMasterIdLst>
  <p:handoutMasterIdLst>
    <p:handoutMasterId r:id="rId38"/>
  </p:handoutMasterIdLst>
  <p:sldIdLst>
    <p:sldId id="256" r:id="rId2"/>
    <p:sldId id="316" r:id="rId3"/>
    <p:sldId id="324" r:id="rId4"/>
    <p:sldId id="287" r:id="rId5"/>
    <p:sldId id="273" r:id="rId6"/>
    <p:sldId id="262" r:id="rId7"/>
    <p:sldId id="275" r:id="rId8"/>
    <p:sldId id="276" r:id="rId9"/>
    <p:sldId id="277" r:id="rId10"/>
    <p:sldId id="323" r:id="rId11"/>
    <p:sldId id="278" r:id="rId12"/>
    <p:sldId id="279" r:id="rId13"/>
    <p:sldId id="284" r:id="rId14"/>
    <p:sldId id="285" r:id="rId15"/>
    <p:sldId id="286" r:id="rId16"/>
    <p:sldId id="270" r:id="rId17"/>
    <p:sldId id="282" r:id="rId18"/>
    <p:sldId id="283" r:id="rId19"/>
    <p:sldId id="269" r:id="rId20"/>
    <p:sldId id="288" r:id="rId21"/>
    <p:sldId id="289" r:id="rId22"/>
    <p:sldId id="321" r:id="rId23"/>
    <p:sldId id="290" r:id="rId24"/>
    <p:sldId id="327" r:id="rId25"/>
    <p:sldId id="313" r:id="rId26"/>
    <p:sldId id="330" r:id="rId27"/>
    <p:sldId id="329" r:id="rId28"/>
    <p:sldId id="320" r:id="rId29"/>
    <p:sldId id="331" r:id="rId30"/>
    <p:sldId id="317" r:id="rId31"/>
    <p:sldId id="305" r:id="rId32"/>
    <p:sldId id="332" r:id="rId33"/>
    <p:sldId id="325" r:id="rId34"/>
    <p:sldId id="326" r:id="rId35"/>
    <p:sldId id="328" r:id="rId36"/>
  </p:sldIdLst>
  <p:sldSz cx="9144000" cy="6858000" type="screen4x3"/>
  <p:notesSz cx="6991350" cy="9282113"/>
  <p:embeddedFontLs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  <a:srgbClr val="6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81722" autoAdjust="0"/>
  </p:normalViewPr>
  <p:slideViewPr>
    <p:cSldViewPr snapToGrid="0">
      <p:cViewPr varScale="1">
        <p:scale>
          <a:sx n="51" d="100"/>
          <a:sy n="51" d="100"/>
        </p:scale>
        <p:origin x="9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2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7.xml"/><Relationship Id="rId7" Type="http://schemas.openxmlformats.org/officeDocument/2006/relationships/slide" Target="slides/slide16.xml"/><Relationship Id="rId2" Type="http://schemas.openxmlformats.org/officeDocument/2006/relationships/slide" Target="slides/slide6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31.xml"/><Relationship Id="rId5" Type="http://schemas.openxmlformats.org/officeDocument/2006/relationships/slide" Target="slides/slide11.xml"/><Relationship Id="rId10" Type="http://schemas.openxmlformats.org/officeDocument/2006/relationships/slide" Target="slides/slide23.xml"/><Relationship Id="rId4" Type="http://schemas.openxmlformats.org/officeDocument/2006/relationships/slide" Target="slides/slide8.xml"/><Relationship Id="rId9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595C2D6C-2654-48F1-87D9-390D16E372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9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ACB11D62-3E4B-49FC-94FA-2FFC6E40E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6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5BB54-F979-40CC-864E-643123202866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80363-70E5-45A0-B79F-8417015ABC67}" type="slidenum">
              <a:rPr lang="en-US"/>
              <a:pPr/>
              <a:t>16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89A90-6BBB-4691-8E1D-48828E4D46D9}" type="slidenum">
              <a:rPr lang="en-US"/>
              <a:pPr/>
              <a:t>17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1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22BE4-A827-4C7D-9955-17FC7E1FF041}" type="slidenum">
              <a:rPr lang="en-US"/>
              <a:pPr/>
              <a:t>18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B337B-B3E3-4656-B620-0B179884F11A}" type="slidenum">
              <a:rPr lang="en-US"/>
              <a:pPr/>
              <a:t>19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28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1D62-3E4B-49FC-94FA-2FFC6E40EB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22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1D62-3E4B-49FC-94FA-2FFC6E40EB9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05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1D62-3E4B-49FC-94FA-2FFC6E40EB9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4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1D62-3E4B-49FC-94FA-2FFC6E40EB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7C258-62BC-4C2B-956C-75E513264463}" type="slidenum">
              <a:rPr lang="en-US"/>
              <a:pPr/>
              <a:t>5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07F40-1AE9-4A4B-8CD9-3EDCEFF9DDC7}" type="slidenum">
              <a:rPr lang="en-US"/>
              <a:pPr/>
              <a:t>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51977-8C8C-49EC-A06D-A4C38287F38A}" type="slidenum">
              <a:rPr lang="en-US"/>
              <a:pPr/>
              <a:t>7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r>
              <a:rPr lang="en-US" dirty="0" smtClean="0"/>
              <a:t>Swiss flag is red with white cross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0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D00BF-766B-46BB-ACCD-4C0ADFFF1C94}" type="slidenum">
              <a:rPr lang="en-US"/>
              <a:pPr/>
              <a:t>8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r>
              <a:rPr lang="en-US" dirty="0"/>
              <a:t>Scroll bar, clipboard, View, Window, pane</a:t>
            </a:r>
          </a:p>
          <a:p>
            <a:r>
              <a:rPr lang="en-US" dirty="0"/>
              <a:t>Nudge, </a:t>
            </a:r>
          </a:p>
        </p:txBody>
      </p:sp>
    </p:spTree>
    <p:extLst>
      <p:ext uri="{BB962C8B-B14F-4D97-AF65-F5344CB8AC3E}">
        <p14:creationId xmlns:p14="http://schemas.microsoft.com/office/powerpoint/2010/main" val="6539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999B6-8145-4B24-8346-9B5E84AFE573}" type="slidenum">
              <a:rPr lang="en-US"/>
              <a:pPr/>
              <a:t>9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pPr lvl="1"/>
            <a:r>
              <a:rPr lang="en-US" sz="1300" dirty="0">
                <a:cs typeface="Tahoma" charset="0"/>
              </a:rPr>
              <a:t>“No cows on the ice” = no serious difficulties to be overcome (from Nielsen’s text, p. 245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9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3AC5E-5711-4EE6-8AF4-B592B02B3314}" type="slidenum">
              <a:rPr lang="en-US"/>
              <a:pPr/>
              <a:t>11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6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34363-D0A2-462F-9E8B-52FF99FABC71}" type="slidenum">
              <a:rPr lang="en-US"/>
              <a:pPr/>
              <a:t>12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7625" cy="417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6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04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138806-F3A8-4BE9-8433-807DDCD6BDE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483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0484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484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436B-F477-45A4-9019-FD8190519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36DD-3420-4860-977D-14BC3B094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66D26-3273-436B-9479-7EF0BD5022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FD67-E814-4927-9CA9-5A03B50C2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3918-5576-48F6-8A2F-51677709F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8B5C-E40F-474B-A10F-11D9AEA1B7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D480-EA9B-4608-A291-813A70E00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9980-44E1-4274-8DC3-61EFDEDB66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FA8A-E489-4969-BB1D-3A4583C1DB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9904F-E83D-4499-9273-702D07C9EC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0381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38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38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38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038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038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D504EC7-F204-4FE0-A75E-70E172AF8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times.com/kim-park-lee-why-do-koreans-have-so-few-surnames-1472324" TargetMode="External"/><Relationship Id="rId2" Type="http://schemas.openxmlformats.org/officeDocument/2006/relationships/hyperlink" Target="http://en.wikipedia.org/wiki/Surnam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ll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to.or.kr/" TargetMode="External"/><Relationship Id="rId3" Type="http://schemas.openxmlformats.org/officeDocument/2006/relationships/hyperlink" Target="http://de.yahoo.com/" TargetMode="External"/><Relationship Id="rId7" Type="http://schemas.openxmlformats.org/officeDocument/2006/relationships/hyperlink" Target="https://de.yahoo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scovermongolia.mn/" TargetMode="External"/><Relationship Id="rId5" Type="http://schemas.openxmlformats.org/officeDocument/2006/relationships/hyperlink" Target="http://www.kit.edu/study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yahoo.com/" TargetMode="External"/><Relationship Id="rId9" Type="http://schemas.openxmlformats.org/officeDocument/2006/relationships/hyperlink" Target="http://thai.tourismthailand.org/hom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5863fall17/finalexam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surveymonkey.com/r/05863fall17" TargetMode="External"/><Relationship Id="rId4" Type="http://schemas.openxmlformats.org/officeDocument/2006/relationships/hyperlink" Target="https://cmu.smartevals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world.com/article/2999631/phones/pew-survey-shows-68-percent-of-americans-now-own-a-smartphone.html" TargetMode="External"/><Relationship Id="rId2" Type="http://schemas.openxmlformats.org/officeDocument/2006/relationships/hyperlink" Target="http://en.wikipedia.org/wiki/List_of_countries_by_number_of_mobile_phones_in_u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leinerperkins/2012-kpcb-internet-trends-yearend-update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m-commerce-terrible-ux/" TargetMode="External"/><Relationship Id="rId2" Type="http://schemas.openxmlformats.org/officeDocument/2006/relationships/hyperlink" Target="http://www.nngroup.com/articles/mobile-usability-first-finding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lukew.com/mmdd_workshop_11142012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05863fall17" TargetMode="External"/><Relationship Id="rId2" Type="http://schemas.openxmlformats.org/officeDocument/2006/relationships/hyperlink" Target="https://cmu.smartevals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static.lukew.com/mmdd_workshop_11142012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better-mobil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gizmodo.com/who-designed-the-iconic-hamburger-icon-15554387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ngroup.com/articles/mobile-navigation-patterns/" TargetMode="Externa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articles/3d-touch/" TargetMode="External"/><Relationship Id="rId2" Type="http://schemas.openxmlformats.org/officeDocument/2006/relationships/hyperlink" Target="https://www.nngroup.com/articles/iphone-x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tcodesign.com/3053406/how-apple-is-giving-design-a-bad-name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internet-users-by-countr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ucational_stag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485C0D0-4DE0-4E9A-8B68-E61E314F281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8229600" cy="2667000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11: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International and Mobile</a:t>
            </a:r>
            <a:br>
              <a:rPr lang="en-US" dirty="0" smtClean="0"/>
            </a:br>
            <a:r>
              <a:rPr lang="en-US" dirty="0" smtClean="0"/>
              <a:t>User Interfaces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819400" y="3810000"/>
            <a:ext cx="495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i="1">
              <a:solidFill>
                <a:srgbClr val="6E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505200"/>
            <a:ext cx="6264275" cy="2971800"/>
          </a:xfrm>
        </p:spPr>
        <p:txBody>
          <a:bodyPr/>
          <a:lstStyle/>
          <a:p>
            <a:r>
              <a:rPr lang="en-US" sz="2000" dirty="0"/>
              <a:t>Brad Myers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dirty="0">
                <a:solidFill>
                  <a:srgbClr val="6E0000"/>
                </a:solidFill>
              </a:rPr>
              <a:t>05-863 / </a:t>
            </a:r>
            <a:r>
              <a:rPr lang="en-US" sz="2000" dirty="0" smtClean="0">
                <a:solidFill>
                  <a:srgbClr val="6E0000"/>
                </a:solidFill>
              </a:rPr>
              <a:t>45-888: </a:t>
            </a:r>
            <a:r>
              <a:rPr lang="en-US" sz="2000" dirty="0">
                <a:solidFill>
                  <a:srgbClr val="6E0000"/>
                </a:solidFill>
              </a:rPr>
              <a:t>Introduction to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Technology Executives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i="1" dirty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2017, </a:t>
            </a:r>
            <a:r>
              <a:rPr lang="en-US" sz="2000" i="1" dirty="0">
                <a:solidFill>
                  <a:srgbClr val="6E0000"/>
                </a:solidFill>
              </a:rPr>
              <a:t>Mini 2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Wording </a:t>
            </a:r>
            <a:r>
              <a:rPr lang="en-US" sz="4000" dirty="0" smtClean="0"/>
              <a:t>issues,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576445"/>
          </a:xfrm>
        </p:spPr>
        <p:txBody>
          <a:bodyPr wrap="square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Holidays can be different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Mother’s day, Thanksgiving, Independence Day can be at different times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People’s names: “First” name, “Last” name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Which is which? -- </a:t>
            </a:r>
            <a:r>
              <a:rPr lang="en-US" sz="2800" dirty="0" smtClean="0">
                <a:cs typeface="Tahoma" charset="0"/>
                <a:hlinkClick r:id="rId2"/>
              </a:rPr>
              <a:t>cite</a:t>
            </a:r>
            <a:endParaRPr lang="en-US" sz="2800" dirty="0" smtClean="0">
              <a:cs typeface="Tahoma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Also, sometimes, </a:t>
            </a:r>
            <a:r>
              <a:rPr lang="en-US" sz="2800" dirty="0" err="1" smtClean="0">
                <a:cs typeface="Tahoma" charset="0"/>
              </a:rPr>
              <a:t>First+Last</a:t>
            </a:r>
            <a:r>
              <a:rPr lang="en-US" sz="2800" dirty="0" smtClean="0">
                <a:cs typeface="Tahoma" charset="0"/>
              </a:rPr>
              <a:t> not very unique</a:t>
            </a:r>
            <a:endParaRPr lang="en-US" sz="2400" dirty="0">
              <a:cs typeface="Tahoma" charset="0"/>
            </a:endParaRPr>
          </a:p>
          <a:p>
            <a:pPr lvl="2">
              <a:lnSpc>
                <a:spcPct val="80000"/>
              </a:lnSpc>
            </a:pPr>
            <a:r>
              <a:rPr lang="en-US" sz="2400" dirty="0">
                <a:cs typeface="Tahoma" charset="0"/>
              </a:rPr>
              <a:t>1/5th of Korean's have </a:t>
            </a:r>
            <a:r>
              <a:rPr lang="en-US" sz="2400" dirty="0" smtClean="0">
                <a:cs typeface="Tahoma" charset="0"/>
              </a:rPr>
              <a:t>"</a:t>
            </a:r>
            <a:r>
              <a:rPr lang="en-US" sz="2400" dirty="0">
                <a:cs typeface="Tahoma" charset="0"/>
              </a:rPr>
              <a:t>Kim" as their surname.</a:t>
            </a:r>
          </a:p>
          <a:p>
            <a:pPr lvl="3">
              <a:lnSpc>
                <a:spcPct val="80000"/>
              </a:lnSpc>
            </a:pPr>
            <a:r>
              <a:rPr lang="en-US" sz="2100" dirty="0">
                <a:cs typeface="Tahoma" charset="0"/>
              </a:rPr>
              <a:t>Kim, Lee, and Park account for nearly half the surnames in Korea</a:t>
            </a:r>
            <a:r>
              <a:rPr lang="en-US" sz="2100" dirty="0" smtClean="0">
                <a:cs typeface="Tahoma" charset="0"/>
              </a:rPr>
              <a:t>. – </a:t>
            </a:r>
            <a:r>
              <a:rPr lang="en-US" sz="2100" dirty="0" smtClean="0">
                <a:cs typeface="Tahoma" charset="0"/>
                <a:hlinkClick r:id="rId3"/>
              </a:rPr>
              <a:t>cite</a:t>
            </a:r>
            <a:endParaRPr lang="en-US" sz="2100" dirty="0">
              <a:cs typeface="Tahoma" charset="0"/>
            </a:endParaRPr>
          </a:p>
          <a:p>
            <a:pPr lvl="2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Email address usually globally unique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Paper size issues for printing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A4 vs. 8.5”x11” vs. ???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4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48322"/>
          </a:xfrm>
        </p:spPr>
        <p:txBody>
          <a:bodyPr/>
          <a:lstStyle/>
          <a:p>
            <a:r>
              <a:rPr lang="en-US" dirty="0" smtClean="0"/>
              <a:t>Number issues</a:t>
            </a:r>
            <a:endParaRPr lang="en-US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60400"/>
            <a:ext cx="8229600" cy="59871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Paying in international currency</a:t>
            </a:r>
          </a:p>
          <a:p>
            <a:pPr lvl="1"/>
            <a:r>
              <a:rPr lang="en-US" dirty="0" smtClean="0"/>
              <a:t>Currency symbols: $1000 (US, Canada), vs. ¥1000</a:t>
            </a:r>
          </a:p>
          <a:p>
            <a:r>
              <a:rPr lang="en-US" dirty="0" smtClean="0"/>
              <a:t>Weights and sizes and clothing sizes in metric and U.S. units</a:t>
            </a:r>
          </a:p>
          <a:p>
            <a:r>
              <a:rPr lang="en-US" dirty="0" smtClean="0"/>
              <a:t>Billion: thousand million or million </a:t>
            </a:r>
            <a:r>
              <a:rPr lang="en-US" dirty="0" err="1" smtClean="0"/>
              <a:t>million</a:t>
            </a:r>
            <a:r>
              <a:rPr lang="en-US" dirty="0" smtClean="0"/>
              <a:t>? - </a:t>
            </a:r>
            <a:r>
              <a:rPr lang="en-US" i="1" dirty="0" smtClean="0">
                <a:hlinkClick r:id="rId3"/>
              </a:rPr>
              <a:t>cite</a:t>
            </a:r>
            <a:endParaRPr lang="en-US" i="1" dirty="0" smtClean="0"/>
          </a:p>
          <a:p>
            <a:r>
              <a:rPr lang="en-US" dirty="0" smtClean="0"/>
              <a:t>Number formats: 4.567 vs. 4,567</a:t>
            </a:r>
          </a:p>
          <a:p>
            <a:pPr lvl="1"/>
            <a:r>
              <a:rPr lang="en-US" dirty="0" smtClean="0"/>
              <a:t>Ask if ambiguous (not “illegal number”)</a:t>
            </a:r>
          </a:p>
          <a:p>
            <a:r>
              <a:rPr lang="en-US" dirty="0" smtClean="0"/>
              <a:t>Time formats: 2:30 pm vs. 14:30; time zones: EDT</a:t>
            </a:r>
          </a:p>
          <a:p>
            <a:r>
              <a:rPr lang="en-US" dirty="0" smtClean="0"/>
              <a:t>Date formats: 10/11/12? use October 11, 2012 instead</a:t>
            </a:r>
          </a:p>
          <a:p>
            <a:pPr lvl="1"/>
            <a:r>
              <a:rPr lang="en-US" dirty="0" smtClean="0"/>
              <a:t>Europeans say “Week 25”</a:t>
            </a:r>
          </a:p>
          <a:p>
            <a:r>
              <a:rPr lang="en-US" dirty="0" smtClean="0"/>
              <a:t>Telephone number formats</a:t>
            </a:r>
          </a:p>
          <a:p>
            <a:pPr lvl="1"/>
            <a:r>
              <a:rPr lang="en-US" dirty="0" smtClean="0"/>
              <a:t>+45 47 17 17 17   vs. (412) 268-5150  vs. 1-412-268-5150</a:t>
            </a:r>
          </a:p>
          <a:p>
            <a:pPr lvl="1"/>
            <a:r>
              <a:rPr lang="en-US" dirty="0" smtClean="0"/>
              <a:t>Allow +, (), -, . etc.</a:t>
            </a:r>
          </a:p>
          <a:p>
            <a:r>
              <a:rPr lang="en-US" dirty="0" smtClean="0"/>
              <a:t>Locations: England is on both sides of 0° Longitude</a:t>
            </a:r>
          </a:p>
          <a:p>
            <a:pPr lvl="1"/>
            <a:r>
              <a:rPr lang="en-US" dirty="0" smtClean="0"/>
              <a:t>US software couldn't deal with negative positions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64840" y="6532880"/>
            <a:ext cx="2895600" cy="325120"/>
          </a:xfrm>
        </p:spPr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7283-DFBD-4FC4-80AF-B1711D8B29E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8416" y="1066800"/>
            <a:ext cx="86868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Not just translating the interface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Web sites may have different content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e.g. </a:t>
            </a:r>
            <a:r>
              <a:rPr lang="en-US" sz="1800" dirty="0">
                <a:hlinkClick r:id="rId3"/>
              </a:rPr>
              <a:t>German yahoo </a:t>
            </a:r>
            <a:r>
              <a:rPr lang="en-US" sz="1800" dirty="0"/>
              <a:t>has </a:t>
            </a:r>
            <a:r>
              <a:rPr lang="en-US" sz="1800" dirty="0" smtClean="0"/>
              <a:t>“Kino” (movies) </a:t>
            </a:r>
            <a:r>
              <a:rPr lang="en-US" sz="1800" dirty="0"/>
              <a:t>on front tab, compared to </a:t>
            </a:r>
            <a:r>
              <a:rPr lang="en-US" sz="1800" dirty="0">
                <a:hlinkClick r:id="rId4"/>
              </a:rPr>
              <a:t>US Yahoo</a:t>
            </a:r>
            <a:r>
              <a:rPr lang="en-US" sz="1800" dirty="0"/>
              <a:t> </a:t>
            </a:r>
            <a:r>
              <a:rPr lang="en-US" sz="1800" dirty="0" smtClean="0"/>
              <a:t>“Entertainment”, </a:t>
            </a:r>
            <a:r>
              <a:rPr lang="en-US" sz="1800" dirty="0" smtClean="0"/>
              <a:t>etc.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Different </a:t>
            </a:r>
            <a:r>
              <a:rPr lang="en-US" sz="2000" dirty="0"/>
              <a:t>sizes of language may require redesign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But automatic layout can help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Indicate </a:t>
            </a:r>
            <a:r>
              <a:rPr lang="en-US" sz="2000" dirty="0"/>
              <a:t>content that is </a:t>
            </a:r>
            <a:r>
              <a:rPr lang="en-US" sz="2000" i="1" dirty="0"/>
              <a:t>not</a:t>
            </a:r>
            <a:r>
              <a:rPr lang="en-US" sz="2000" dirty="0"/>
              <a:t> translated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Bad example: </a:t>
            </a:r>
            <a:r>
              <a:rPr lang="en-US" sz="1800" dirty="0" smtClean="0"/>
              <a:t>News stories </a:t>
            </a:r>
            <a:r>
              <a:rPr lang="en-US" sz="2000" dirty="0" smtClean="0"/>
              <a:t>on </a:t>
            </a:r>
            <a:r>
              <a:rPr lang="en-US" sz="2000" dirty="0" smtClean="0">
                <a:hlinkClick r:id="rId5"/>
              </a:rPr>
              <a:t>http://www.kit.edu/study/</a:t>
            </a:r>
            <a:endParaRPr lang="en-US" sz="15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When </a:t>
            </a:r>
            <a:r>
              <a:rPr lang="en-US" sz="2000" dirty="0"/>
              <a:t>there is a choice of language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Don’t use flags to indicate </a:t>
            </a:r>
            <a:r>
              <a:rPr lang="en-US" sz="1800" dirty="0" smtClean="0"/>
              <a:t>language</a:t>
            </a:r>
          </a:p>
          <a:p>
            <a:pPr lvl="2">
              <a:lnSpc>
                <a:spcPct val="80000"/>
              </a:lnSpc>
            </a:pPr>
            <a:r>
              <a:rPr lang="en-US" sz="1300" dirty="0" smtClean="0"/>
              <a:t>US </a:t>
            </a:r>
            <a:r>
              <a:rPr lang="en-US" sz="1300" dirty="0"/>
              <a:t>vs. Canada vs. England – example: </a:t>
            </a:r>
            <a:r>
              <a:rPr lang="en-US" sz="1300" dirty="0">
                <a:hlinkClick r:id="rId6"/>
              </a:rPr>
              <a:t>https://www.discovermongolia.mn</a:t>
            </a:r>
            <a:r>
              <a:rPr lang="en-US" sz="1300" dirty="0" smtClean="0">
                <a:hlinkClick r:id="rId6"/>
              </a:rPr>
              <a:t>/</a:t>
            </a:r>
            <a:r>
              <a:rPr lang="en-US" sz="1300" dirty="0" smtClean="0"/>
              <a:t> </a:t>
            </a:r>
            <a:endParaRPr lang="en-US" sz="13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Use language’s own name for itself (ENGLISH, ESPAÑOL,           </a:t>
            </a:r>
            <a:r>
              <a:rPr lang="en-US" sz="1800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500" dirty="0"/>
              <a:t>See: </a:t>
            </a:r>
            <a:r>
              <a:rPr lang="en-US" sz="1500" dirty="0">
                <a:hlinkClick r:id="rId7"/>
              </a:rPr>
              <a:t>https://de.yahoo.com</a:t>
            </a:r>
            <a:r>
              <a:rPr lang="en-US" sz="1500" dirty="0" smtClean="0">
                <a:hlinkClick r:id="rId7"/>
              </a:rPr>
              <a:t>/</a:t>
            </a:r>
            <a:r>
              <a:rPr lang="en-US" sz="1500" dirty="0" smtClean="0"/>
              <a:t> - flag actually means the country, not the language</a:t>
            </a: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Good place for pictures of </a:t>
            </a:r>
            <a:r>
              <a:rPr lang="en-US" sz="1800" dirty="0" smtClean="0"/>
              <a:t>text (if fonts aren’t loaded)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First </a:t>
            </a:r>
            <a:r>
              <a:rPr lang="en-US" sz="2000" dirty="0"/>
              <a:t>page in default language first so many won’t need extra click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Make links for other languages easy to find </a:t>
            </a:r>
            <a:r>
              <a:rPr lang="en-US" sz="2000" dirty="0" smtClean="0"/>
              <a:t>(e.g., </a:t>
            </a:r>
            <a:r>
              <a:rPr lang="en-US" sz="2000" dirty="0" smtClean="0">
                <a:hlinkClick r:id="rId8"/>
              </a:rPr>
              <a:t>www.knto.or.kr/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9"/>
              </a:rPr>
              <a:t>http</a:t>
            </a:r>
            <a:r>
              <a:rPr lang="en-US" sz="2000" dirty="0">
                <a:hlinkClick r:id="rId9"/>
              </a:rPr>
              <a:t>://</a:t>
            </a:r>
            <a:r>
              <a:rPr lang="en-US" sz="2000" dirty="0" smtClean="0">
                <a:hlinkClick r:id="rId9"/>
              </a:rPr>
              <a:t>thai.tourismthailand.org/home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C45D-143A-4EF6-A844-E2D5495D157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11225"/>
          </a:xfrm>
        </p:spPr>
        <p:txBody>
          <a:bodyPr/>
          <a:lstStyle/>
          <a:p>
            <a:r>
              <a:rPr lang="en-US" dirty="0"/>
              <a:t>Localization</a:t>
            </a:r>
          </a:p>
        </p:txBody>
      </p:sp>
      <p:pic>
        <p:nvPicPr>
          <p:cNvPr id="519173" name="Picture 5" descr="koreanInkorean"/>
          <p:cNvPicPr>
            <a:picLocks noChangeAspect="1" noChangeArrowheads="1"/>
          </p:cNvPicPr>
          <p:nvPr/>
        </p:nvPicPr>
        <p:blipFill>
          <a:blip r:embed="rId10" cstate="print"/>
          <a:srcRect l="20512" b="16763"/>
          <a:stretch>
            <a:fillRect/>
          </a:stretch>
        </p:blipFill>
        <p:spPr bwMode="auto">
          <a:xfrm>
            <a:off x="6984458" y="4055394"/>
            <a:ext cx="844550" cy="325438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74" y="122238"/>
            <a:ext cx="7543800" cy="658347"/>
          </a:xfrm>
        </p:spPr>
        <p:txBody>
          <a:bodyPr/>
          <a:lstStyle/>
          <a:p>
            <a:r>
              <a:rPr lang="en-US" dirty="0" smtClean="0"/>
              <a:t>Dialog Box Layouts: 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35555" name="Picture 3" descr="C:\Users\bam\Documents\UICOURSE\08-763fall10\Foreign Dialog boxes\German-Pr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610" y="763933"/>
            <a:ext cx="3814286" cy="2885714"/>
          </a:xfrm>
          <a:prstGeom prst="rect">
            <a:avLst/>
          </a:prstGeom>
          <a:noFill/>
        </p:spPr>
      </p:pic>
      <p:pic>
        <p:nvPicPr>
          <p:cNvPr id="535557" name="Picture 5" descr="C:\Users\bam\Documents\UICOURSE\08-763fall10\Foreign Dialog boxes\English-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78" y="763933"/>
            <a:ext cx="3921429" cy="3121429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535554" name="Picture 2" descr="C:\Users\bam\Documents\UICOURSE\08-763fall10\Foreign Dialog boxes\Chinese-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" y="3940195"/>
            <a:ext cx="4514850" cy="2748915"/>
          </a:xfrm>
          <a:prstGeom prst="rect">
            <a:avLst/>
          </a:prstGeom>
          <a:noFill/>
        </p:spPr>
      </p:pic>
      <p:pic>
        <p:nvPicPr>
          <p:cNvPr id="535556" name="Picture 4" descr="C:\Users\bam\Documents\UICOURSE\08-763fall10\Foreign Dialog boxes\Korean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088" y="3940195"/>
            <a:ext cx="463629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2395959" cy="1648689"/>
          </a:xfrm>
        </p:spPr>
        <p:txBody>
          <a:bodyPr/>
          <a:lstStyle/>
          <a:p>
            <a:r>
              <a:rPr lang="en-US" sz="3200" dirty="0" smtClean="0"/>
              <a:t>Dialog Box Layouts: Fonts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36578" name="Picture 2" descr="C:\Users\bam\Documents\UICOURSE\08-763fall10\Foreign Dialog boxes\English-f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536" y="0"/>
            <a:ext cx="3325715" cy="3524571"/>
          </a:xfrm>
          <a:prstGeom prst="rect">
            <a:avLst/>
          </a:prstGeom>
          <a:noFill/>
        </p:spPr>
      </p:pic>
      <p:pic>
        <p:nvPicPr>
          <p:cNvPr id="536579" name="Picture 3" descr="C:\Users\bam\Documents\UICOURSE\08-763fall10\Foreign Dialog boxes\German-F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039" y="0"/>
            <a:ext cx="2859429" cy="317485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4886960" y="476504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86880" y="12192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6580" name="Picture 4" descr="C:\Users\bam\Documents\UICOURSE\08-763fall10\Foreign Dialog boxes\Korean-Fo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445" y="3662172"/>
            <a:ext cx="3463290" cy="3195828"/>
          </a:xfrm>
          <a:prstGeom prst="rect">
            <a:avLst/>
          </a:prstGeom>
          <a:noFill/>
        </p:spPr>
      </p:pic>
      <p:pic>
        <p:nvPicPr>
          <p:cNvPr id="536581" name="Picture 5" descr="C:\Users\bam\Documents\UICOURSE\08-763fall10\Foreign Dialog boxes\Chinese-F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218" y="3571646"/>
            <a:ext cx="3516782" cy="32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9"/>
            <a:ext cx="2395959" cy="1671838"/>
          </a:xfrm>
        </p:spPr>
        <p:txBody>
          <a:bodyPr/>
          <a:lstStyle/>
          <a:p>
            <a:r>
              <a:rPr lang="en-US" sz="3200" dirty="0" smtClean="0"/>
              <a:t>Dialog Box Layouts: Paragraph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37602" name="Picture 2" descr="C:\Users\bam\Documents\UICOURSE\08-763fall10\Foreign Dialog boxes\English-para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935" y="0"/>
            <a:ext cx="2763429" cy="3778286"/>
          </a:xfrm>
          <a:prstGeom prst="rect">
            <a:avLst/>
          </a:prstGeom>
          <a:noFill/>
        </p:spPr>
      </p:pic>
      <p:pic>
        <p:nvPicPr>
          <p:cNvPr id="537603" name="Picture 3" descr="C:\Users\bam\Documents\UICOURSE\08-763fall10\Foreign Dialog boxes\German-Para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212" y="2"/>
            <a:ext cx="3120000" cy="3229715"/>
          </a:xfrm>
          <a:prstGeom prst="rect">
            <a:avLst/>
          </a:prstGeom>
          <a:noFill/>
        </p:spPr>
      </p:pic>
      <p:pic>
        <p:nvPicPr>
          <p:cNvPr id="537604" name="Picture 4" descr="C:\Users\bam\Documents\UICOURSE\08-763fall10\Foreign Dialog boxes\Chinese-Para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17520"/>
            <a:ext cx="3319272" cy="384048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9" name="Oval 8"/>
          <p:cNvSpPr/>
          <p:nvPr/>
        </p:nvSpPr>
        <p:spPr bwMode="auto">
          <a:xfrm>
            <a:off x="4257040" y="5374640"/>
            <a:ext cx="2763520" cy="2133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7605" name="Picture 5" descr="C:\Users\bam\Documents\UICOURSE\08-763fall10\Foreign Dialog boxes\Korean-Paragrap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368" y="3106674"/>
            <a:ext cx="3168396" cy="375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0DBB-2C50-497A-9610-5E1B778C8EE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Shipping Issues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804" y="1111849"/>
            <a:ext cx="8358996" cy="4612676"/>
          </a:xfrm>
        </p:spPr>
        <p:txBody>
          <a:bodyPr/>
          <a:lstStyle/>
          <a:p>
            <a:r>
              <a:rPr lang="en-US" sz="2400" dirty="0"/>
              <a:t>Shipping charges and options for overseas</a:t>
            </a:r>
          </a:p>
          <a:p>
            <a:pPr lvl="1"/>
            <a:r>
              <a:rPr lang="en-US" sz="2400" dirty="0"/>
              <a:t>Sales taxes?</a:t>
            </a:r>
          </a:p>
          <a:p>
            <a:r>
              <a:rPr lang="en-US" sz="2400" dirty="0"/>
              <a:t>Accept entry of non-US characters in fields</a:t>
            </a:r>
          </a:p>
          <a:p>
            <a:pPr lvl="1"/>
            <a:r>
              <a:rPr lang="en-US" sz="2400" dirty="0"/>
              <a:t>May be an issue for sorting, etc.</a:t>
            </a:r>
          </a:p>
          <a:p>
            <a:r>
              <a:rPr lang="en-US" sz="2400" dirty="0"/>
              <a:t>Consider have separate US and overseas shipping pages</a:t>
            </a:r>
          </a:p>
          <a:p>
            <a:r>
              <a:rPr lang="en-US" sz="2400" dirty="0"/>
              <a:t>Otherwise:</a:t>
            </a:r>
          </a:p>
          <a:p>
            <a:pPr lvl="1"/>
            <a:r>
              <a:rPr lang="en-US" sz="2400" dirty="0"/>
              <a:t>Use “zip / postal code” as prompt</a:t>
            </a:r>
          </a:p>
          <a:p>
            <a:pPr lvl="1"/>
            <a:r>
              <a:rPr lang="en-US" sz="2400" dirty="0"/>
              <a:t>Different organization of postal address (postal code after city or after state?)</a:t>
            </a:r>
          </a:p>
          <a:p>
            <a:pPr lvl="1"/>
            <a:r>
              <a:rPr lang="en-US" sz="2400" dirty="0"/>
              <a:t>In “state/province” field,</a:t>
            </a:r>
          </a:p>
          <a:p>
            <a:pPr lvl="2"/>
            <a:r>
              <a:rPr lang="en-US" sz="2000" dirty="0"/>
              <a:t>Full-length state names</a:t>
            </a:r>
          </a:p>
          <a:p>
            <a:pPr lvl="2"/>
            <a:r>
              <a:rPr lang="en-US" sz="2000" dirty="0"/>
              <a:t>Option for “other countries” in </a:t>
            </a:r>
            <a:r>
              <a:rPr lang="en-US" sz="2000" i="1" dirty="0"/>
              <a:t>state</a:t>
            </a:r>
            <a:r>
              <a:rPr lang="en-US" sz="2000" dirty="0"/>
              <a:t> field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48F6-48AE-4F27-B433-4FD9D8EBE74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/>
              <a:t>Implementation Issues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7605"/>
            <a:ext cx="8229600" cy="474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Separate “resource files”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Put strings, etc. in separate file so can be easily changed without recompiling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 as part of the code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Including error messages, etc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Difficult due to constructed messages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“Cannot copy file &lt;#1&gt; to directory &lt;#2&gt; due to &lt;#err&gt;”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Even the </a:t>
            </a:r>
            <a:r>
              <a:rPr lang="en-US" sz="1800" i="1" dirty="0"/>
              <a:t>order</a:t>
            </a:r>
            <a:r>
              <a:rPr lang="en-US" sz="1800" dirty="0"/>
              <a:t> of the words may need to be different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Also put in locations and sizes, since may change with the language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OS features help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Automatic formatting and input for dates,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Toolkit support for layout, conversions, Unicode, etc.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“Locale”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But does changing it </a:t>
            </a:r>
            <a:r>
              <a:rPr lang="en-US" sz="2000" i="1" dirty="0"/>
              <a:t>convert </a:t>
            </a:r>
            <a:r>
              <a:rPr lang="en-US" sz="2000" dirty="0"/>
              <a:t>values or just show them differently?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OK for date, not for currency!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2137"/>
            <a:ext cx="8001000" cy="1295400"/>
          </a:xfrm>
        </p:spPr>
        <p:txBody>
          <a:bodyPr/>
          <a:lstStyle/>
          <a:p>
            <a:r>
              <a:rPr lang="en-US" sz="3600" dirty="0" smtClean="0"/>
              <a:t>Windows “Region and Language”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5948" y="1089880"/>
            <a:ext cx="8229600" cy="4411662"/>
          </a:xfrm>
        </p:spPr>
        <p:txBody>
          <a:bodyPr/>
          <a:lstStyle/>
          <a:p>
            <a:r>
              <a:rPr lang="en-US" dirty="0" smtClean="0"/>
              <a:t>Formerly called “Locale”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2B47-39A3-4236-8BCB-6F47D8273741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46818" name="Picture 2" descr="C:\Users\bam\AppData\Local\Temp\SNAGHTMLf3615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9427"/>
            <a:ext cx="3861428" cy="4452382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546820" name="Picture 4" descr="C:\Users\bam\AppData\Local\Temp\SNAGHTMLf3675a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764" y="2149443"/>
            <a:ext cx="3861428" cy="4452382"/>
          </a:xfrm>
          <a:prstGeom prst="rect">
            <a:avLst/>
          </a:prstGeom>
          <a:noFill/>
        </p:spPr>
      </p:pic>
      <p:pic>
        <p:nvPicPr>
          <p:cNvPr id="546822" name="Picture 6" descr="C:\Users\bam\AppData\Local\Temp\SNAGHTMLf376a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2582" y="2690618"/>
            <a:ext cx="3861428" cy="4452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D158-2280-47A2-9CD3-9E2A3BB0891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International User testing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Localized interface can have new and different usability problems</a:t>
            </a:r>
          </a:p>
          <a:p>
            <a:pPr lvl="1"/>
            <a:r>
              <a:rPr lang="en-US" sz="2200"/>
              <a:t>Not sufficient to test one version and then translate</a:t>
            </a:r>
          </a:p>
          <a:p>
            <a:r>
              <a:rPr lang="en-US" sz="2600"/>
              <a:t>Should perform heuristic analysis by usability specialists familiar with target culture and language</a:t>
            </a:r>
          </a:p>
          <a:p>
            <a:r>
              <a:rPr lang="en-US" sz="2600"/>
              <a:t>Should test with native speakers in different countries</a:t>
            </a:r>
          </a:p>
          <a:p>
            <a:r>
              <a:rPr lang="en-US" sz="2600"/>
              <a:t>Use international or national usability consultants</a:t>
            </a:r>
          </a:p>
          <a:p>
            <a:r>
              <a:rPr lang="en-US" sz="2600"/>
              <a:t>Use “remote testing” with instrumented web sites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683372"/>
          </a:xfrm>
        </p:spPr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696"/>
            <a:ext cx="8229600" cy="55636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Exam information: </a:t>
            </a:r>
          </a:p>
          <a:p>
            <a:pPr lvl="1"/>
            <a:r>
              <a:rPr lang="en-US" dirty="0"/>
              <a:t>Friday, Dec. 15, 2017, 1:30pm-4:30pm in NSH 1305.</a:t>
            </a:r>
          </a:p>
          <a:p>
            <a:pPr lvl="1"/>
            <a:r>
              <a:rPr lang="en-US" dirty="0"/>
              <a:t>Monday, Dec. 18, 2017, 2:00pm - 5:00pm in </a:t>
            </a:r>
            <a:r>
              <a:rPr lang="en-US" dirty="0" err="1"/>
              <a:t>Tepper</a:t>
            </a:r>
            <a:r>
              <a:rPr lang="en-US" dirty="0"/>
              <a:t> (Posner Hall) Room 151</a:t>
            </a:r>
          </a:p>
          <a:p>
            <a:pPr lvl="1"/>
            <a:r>
              <a:rPr lang="en-US" i="1" dirty="0" smtClean="0"/>
              <a:t>Anyone </a:t>
            </a:r>
            <a:r>
              <a:rPr lang="en-US" i="1" dirty="0" smtClean="0"/>
              <a:t>can go to either</a:t>
            </a:r>
          </a:p>
          <a:p>
            <a:pPr lvl="1"/>
            <a:r>
              <a:rPr lang="en-US" dirty="0" smtClean="0"/>
              <a:t>See: </a:t>
            </a:r>
            <a:r>
              <a:rPr lang="en-US" sz="2100" dirty="0" smtClean="0">
                <a:hlinkClick r:id="rId3"/>
              </a:rPr>
              <a:t>http://www.cs.cmu.edu/~</a:t>
            </a:r>
            <a:r>
              <a:rPr lang="en-US" sz="2100" dirty="0" smtClean="0">
                <a:hlinkClick r:id="rId3"/>
              </a:rPr>
              <a:t>bam/uicourse/05863fall17/finalexam.html</a:t>
            </a:r>
            <a:r>
              <a:rPr lang="en-US" sz="2100" dirty="0" smtClean="0"/>
              <a:t> </a:t>
            </a:r>
            <a:endParaRPr lang="en-US" sz="1600" dirty="0" smtClean="0"/>
          </a:p>
          <a:p>
            <a:r>
              <a:rPr lang="en-US" dirty="0" smtClean="0"/>
              <a:t>Guest lecture on Monday</a:t>
            </a:r>
          </a:p>
          <a:p>
            <a:pPr lvl="1"/>
            <a:r>
              <a:rPr lang="en-US" dirty="0"/>
              <a:t>Skip Shelly – “Interaction Design In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Real </a:t>
            </a:r>
            <a:r>
              <a:rPr lang="en-US" dirty="0"/>
              <a:t>World: an Industry Perspective”</a:t>
            </a:r>
          </a:p>
          <a:p>
            <a:pPr lvl="1"/>
            <a:r>
              <a:rPr lang="en-US" dirty="0" smtClean="0"/>
              <a:t>Please </a:t>
            </a:r>
            <a:r>
              <a:rPr lang="en-US" dirty="0" smtClean="0"/>
              <a:t>attend!</a:t>
            </a:r>
          </a:p>
          <a:p>
            <a:r>
              <a:rPr lang="en-US" dirty="0" smtClean="0"/>
              <a:t>Final date for late </a:t>
            </a:r>
            <a:r>
              <a:rPr lang="en-US" dirty="0" err="1" smtClean="0"/>
              <a:t>homeworks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Wednesday, </a:t>
            </a:r>
            <a:r>
              <a:rPr lang="en-US" dirty="0" smtClean="0">
                <a:solidFill>
                  <a:srgbClr val="FF0000"/>
                </a:solidFill>
              </a:rPr>
              <a:t>December </a:t>
            </a:r>
            <a:r>
              <a:rPr lang="en-US" dirty="0">
                <a:solidFill>
                  <a:srgbClr val="FF0000"/>
                </a:solidFill>
              </a:rPr>
              <a:t>13, </a:t>
            </a:r>
            <a:r>
              <a:rPr lang="en-US" dirty="0" smtClean="0">
                <a:solidFill>
                  <a:srgbClr val="FF0000"/>
                </a:solidFill>
              </a:rPr>
              <a:t>2017</a:t>
            </a:r>
            <a:endParaRPr lang="en-US" dirty="0" smtClean="0"/>
          </a:p>
          <a:p>
            <a:r>
              <a:rPr lang="en-US" dirty="0" smtClean="0"/>
              <a:t>Today </a:t>
            </a:r>
            <a:r>
              <a:rPr lang="en-US" dirty="0" smtClean="0"/>
              <a:t>is evaluation day – please fill out questionnaires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cmu.smartevals.com</a:t>
            </a:r>
            <a:r>
              <a:rPr lang="en-US" dirty="0" smtClean="0"/>
              <a:t> or </a:t>
            </a:r>
            <a:r>
              <a:rPr lang="en-US" dirty="0" err="1" smtClean="0"/>
              <a:t>Tepper</a:t>
            </a:r>
            <a:r>
              <a:rPr lang="en-US" dirty="0" smtClean="0"/>
              <a:t> </a:t>
            </a:r>
            <a:r>
              <a:rPr lang="en-US" dirty="0" smtClean="0"/>
              <a:t>equivalent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www.surveymonkey.com/r/05863fall17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512002" name="Picture 2" descr="http://www.cs.cmu.edu/~bam/uicourse/05863fall17/assets/images/skip_shell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44" y="2986846"/>
            <a:ext cx="1932195" cy="193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2938-1C13-4432-8CE6-AE130E0347A8}" type="slidenum">
              <a:rPr lang="en-US"/>
              <a:pPr/>
              <a:t>21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39100"/>
            <a:ext cx="9144000" cy="49973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Now: Handheld = Mobile = Cell Phone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Old: PDA = Personal Digital Assistant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Tablets: </a:t>
            </a:r>
            <a:r>
              <a:rPr lang="en-US" sz="2800" dirty="0" err="1" smtClean="0"/>
              <a:t>iPads</a:t>
            </a:r>
            <a:r>
              <a:rPr lang="en-US" sz="2800" dirty="0" smtClean="0"/>
              <a:t>, Android’s, e-readers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Big </a:t>
            </a:r>
            <a:r>
              <a:rPr lang="en-US" sz="2800" dirty="0"/>
              <a:t>numbers of mobile phones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Over 7 </a:t>
            </a:r>
            <a:r>
              <a:rPr lang="en-US" sz="2400" dirty="0"/>
              <a:t>billion </a:t>
            </a:r>
            <a:r>
              <a:rPr lang="en-US" sz="2400" dirty="0" smtClean="0"/>
              <a:t>mobile phones in use </a:t>
            </a:r>
            <a:r>
              <a:rPr lang="en-US" sz="1600" dirty="0" smtClean="0">
                <a:hlinkClick r:id="rId2"/>
              </a:rPr>
              <a:t>(Wikipedia)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About 68% of Americans now own smartphones </a:t>
            </a:r>
            <a:r>
              <a:rPr lang="en-US" sz="1600" dirty="0" smtClean="0">
                <a:hlinkClick r:id="rId3"/>
              </a:rPr>
              <a:t>(Pew)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/>
              <a:t>Mobile phones are rapidly becoming the preferred means of personal communication, creating the world's largest consumer electronics industry.”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mobile devices purchased </a:t>
            </a:r>
            <a:r>
              <a:rPr lang="en-US" sz="2400" dirty="0" smtClean="0"/>
              <a:t>each year </a:t>
            </a:r>
            <a:r>
              <a:rPr lang="en-US" sz="2400" dirty="0"/>
              <a:t>than PCs and cars combined!</a:t>
            </a:r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001" y="1689908"/>
            <a:ext cx="1287105" cy="160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2023" y="1689908"/>
            <a:ext cx="1111977" cy="14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wt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4495" y="92600"/>
            <a:ext cx="1899505" cy="156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 smtClean="0"/>
              <a:t>“Computers”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5878"/>
            <a:ext cx="4643120" cy="33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91360" y="497334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>
                <a:hlinkClick r:id="rId3"/>
              </a:rPr>
              <a:t>cite</a:t>
            </a:r>
            <a:r>
              <a:rPr lang="en-US" sz="1400" dirty="0" smtClean="0"/>
              <a:t>,</a:t>
            </a:r>
            <a:br>
              <a:rPr lang="en-US" sz="1400" dirty="0" smtClean="0"/>
            </a:br>
            <a:r>
              <a:rPr lang="en-US" sz="1400" dirty="0" smtClean="0"/>
              <a:t>slide 24, 25)</a:t>
            </a:r>
            <a:endParaRPr lang="en-US" sz="1400" dirty="0"/>
          </a:p>
        </p:txBody>
      </p:sp>
      <p:pic>
        <p:nvPicPr>
          <p:cNvPr id="573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1" y="3248121"/>
            <a:ext cx="4826000" cy="36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5F31-951B-4430-8A19-886CE966AE76}" type="slidenum">
              <a:rPr lang="en-US"/>
              <a:pPr/>
              <a:t>23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mCommerce Importance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r>
              <a:rPr lang="en-US" dirty="0"/>
              <a:t>Nielsen: “Mobile access will be the third ‘killer app’ for the Internet, after email and web browsing”</a:t>
            </a:r>
          </a:p>
          <a:p>
            <a:pPr lvl="1"/>
            <a:r>
              <a:rPr lang="en-US" dirty="0"/>
              <a:t>“Anyone, anytime, anywhere, </a:t>
            </a:r>
            <a:r>
              <a:rPr lang="en-US" i="1" dirty="0"/>
              <a:t>connected”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Mobile Devices </a:t>
            </a:r>
            <a:r>
              <a:rPr lang="en-US" dirty="0" smtClean="0"/>
              <a:t>are “Life </a:t>
            </a:r>
            <a:r>
              <a:rPr lang="en-US" dirty="0"/>
              <a:t>Accessories”</a:t>
            </a:r>
          </a:p>
          <a:p>
            <a:pPr lvl="1"/>
            <a:r>
              <a:rPr lang="en-US" dirty="0"/>
              <a:t>--</a:t>
            </a:r>
            <a:r>
              <a:rPr lang="en-US" dirty="0" err="1"/>
              <a:t>Panu</a:t>
            </a:r>
            <a:r>
              <a:rPr lang="en-US" dirty="0"/>
              <a:t> </a:t>
            </a:r>
            <a:r>
              <a:rPr lang="en-US" dirty="0" err="1"/>
              <a:t>Korhonen</a:t>
            </a:r>
            <a:r>
              <a:rPr lang="en-US" dirty="0"/>
              <a:t>, Usability Group Lead, Nokia</a:t>
            </a:r>
          </a:p>
          <a:p>
            <a:pPr lvl="1"/>
            <a:r>
              <a:rPr lang="en-US" dirty="0"/>
              <a:t>Interact with mobile devices in a more “intimate” way than regular PCs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51" y="1497495"/>
            <a:ext cx="8739809" cy="49563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2009, was really bad - </a:t>
            </a:r>
            <a:r>
              <a:rPr lang="en-US" sz="2200" i="1" dirty="0" smtClean="0">
                <a:hlinkClick r:id="rId2"/>
              </a:rPr>
              <a:t>citation</a:t>
            </a:r>
            <a:endParaRPr lang="en-US" sz="2200" i="1" dirty="0" smtClean="0"/>
          </a:p>
          <a:p>
            <a:pPr lvl="1"/>
            <a:r>
              <a:rPr lang="en-US" dirty="0" smtClean="0"/>
              <a:t>Tested various tasks on 36 websites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dirty="0"/>
              <a:t>success rate was 59</a:t>
            </a:r>
            <a:r>
              <a:rPr lang="en-US" dirty="0" smtClean="0"/>
              <a:t>%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s. </a:t>
            </a:r>
            <a:r>
              <a:rPr lang="en-US" dirty="0"/>
              <a:t>80</a:t>
            </a:r>
            <a:r>
              <a:rPr lang="en-US" dirty="0" smtClean="0"/>
              <a:t>% for regular desktop UIs</a:t>
            </a:r>
          </a:p>
          <a:p>
            <a:r>
              <a:rPr lang="en-US" dirty="0"/>
              <a:t>“2017: Mobile UX Still Bad, but Slightly </a:t>
            </a:r>
            <a:r>
              <a:rPr lang="en-US" dirty="0" smtClean="0"/>
              <a:t>Better”</a:t>
            </a:r>
          </a:p>
          <a:p>
            <a:pPr lvl="1"/>
            <a:r>
              <a:rPr lang="en-US" sz="1800" dirty="0">
                <a:hlinkClick r:id="rId3"/>
              </a:rPr>
              <a:t>https://www.nngroup.com/articles/m-commerce-terrible-ux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lvl="1"/>
            <a:r>
              <a:rPr lang="en-US" dirty="0" smtClean="0"/>
              <a:t>Cyber-Monday sales:</a:t>
            </a:r>
          </a:p>
          <a:p>
            <a:pPr lvl="1"/>
            <a:r>
              <a:rPr lang="en-US" dirty="0" smtClean="0"/>
              <a:t>Usability:</a:t>
            </a:r>
            <a:endParaRPr lang="en-US" dirty="0" smtClean="0"/>
          </a:p>
          <a:p>
            <a:pPr lvl="2"/>
            <a:r>
              <a:rPr lang="en-US" dirty="0" smtClean="0"/>
              <a:t>Have </a:t>
            </a:r>
            <a:r>
              <a:rPr lang="en-US" dirty="0" smtClean="0"/>
              <a:t>10</a:t>
            </a:r>
            <a:r>
              <a:rPr lang="en-US" dirty="0" smtClean="0"/>
              <a:t> </a:t>
            </a:r>
            <a:r>
              <a:rPr lang="en-US" dirty="0" smtClean="0"/>
              <a:t>years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experience with</a:t>
            </a:r>
            <a:br>
              <a:rPr lang="en-US" dirty="0" smtClean="0"/>
            </a:br>
            <a:r>
              <a:rPr lang="en-US" dirty="0" smtClean="0"/>
              <a:t>designing </a:t>
            </a:r>
            <a:r>
              <a:rPr lang="en-US" dirty="0" smtClean="0"/>
              <a:t>for mobile</a:t>
            </a:r>
          </a:p>
          <a:p>
            <a:pPr lvl="2"/>
            <a:r>
              <a:rPr lang="en-US" dirty="0" smtClean="0"/>
              <a:t>More standard </a:t>
            </a:r>
            <a:r>
              <a:rPr lang="en-US" dirty="0" smtClean="0"/>
              <a:t>idioms</a:t>
            </a:r>
          </a:p>
          <a:p>
            <a:pPr lvl="2"/>
            <a:r>
              <a:rPr lang="en-US" dirty="0" smtClean="0"/>
              <a:t>More adapted displays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2017 -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143" y="4086961"/>
            <a:ext cx="5342857" cy="18380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189843" y="4731026"/>
            <a:ext cx="742122" cy="76862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4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374284" cy="1382471"/>
          </a:xfrm>
        </p:spPr>
        <p:txBody>
          <a:bodyPr/>
          <a:lstStyle/>
          <a:p>
            <a:r>
              <a:rPr lang="en-US" sz="3600" dirty="0" smtClean="0"/>
              <a:t>Usage Model Different for</a:t>
            </a:r>
            <a:br>
              <a:rPr lang="en-US" sz="3600" dirty="0" smtClean="0"/>
            </a:br>
            <a:r>
              <a:rPr lang="en-US" sz="3600" dirty="0" smtClean="0"/>
              <a:t>Handhelds than PCs or Web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344"/>
            <a:ext cx="8229600" cy="4411662"/>
          </a:xfrm>
        </p:spPr>
        <p:txBody>
          <a:bodyPr/>
          <a:lstStyle/>
          <a:p>
            <a:r>
              <a:rPr lang="en-US" dirty="0" smtClean="0"/>
              <a:t>Immediate requests</a:t>
            </a:r>
          </a:p>
          <a:p>
            <a:r>
              <a:rPr lang="en-US" dirty="0" smtClean="0"/>
              <a:t>Short interactions, frequently interrupted</a:t>
            </a:r>
          </a:p>
          <a:p>
            <a:r>
              <a:rPr lang="en-US" dirty="0" smtClean="0"/>
              <a:t>Public use</a:t>
            </a:r>
          </a:p>
          <a:p>
            <a:r>
              <a:rPr lang="en-US" dirty="0" smtClean="0"/>
              <a:t>Fashion statement</a:t>
            </a:r>
          </a:p>
          <a:p>
            <a:pPr lvl="1"/>
            <a:r>
              <a:rPr lang="en-US" dirty="0" smtClean="0"/>
              <a:t>Less business-oriented</a:t>
            </a:r>
          </a:p>
          <a:p>
            <a:pPr lvl="1"/>
            <a:r>
              <a:rPr lang="en-US" dirty="0" smtClean="0"/>
              <a:t>More value to design</a:t>
            </a:r>
          </a:p>
          <a:p>
            <a:r>
              <a:rPr lang="en-US" dirty="0" smtClean="0"/>
              <a:t>Little engagement</a:t>
            </a:r>
          </a:p>
          <a:p>
            <a:r>
              <a:rPr lang="en-US" dirty="0" smtClean="0"/>
              <a:t>Must always be able to answer the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Mobile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487"/>
            <a:ext cx="8229600" cy="4280038"/>
          </a:xfrm>
        </p:spPr>
        <p:txBody>
          <a:bodyPr/>
          <a:lstStyle/>
          <a:p>
            <a:r>
              <a:rPr lang="en-US" dirty="0" smtClean="0"/>
              <a:t>Consultants recommend web sites designed for mobile </a:t>
            </a:r>
            <a:r>
              <a:rPr lang="en-US" dirty="0" smtClean="0"/>
              <a:t>first</a:t>
            </a:r>
            <a:endParaRPr lang="en-US" dirty="0" smtClean="0"/>
          </a:p>
          <a:p>
            <a:pPr lvl="1"/>
            <a:r>
              <a:rPr lang="en-US" dirty="0" smtClean="0"/>
              <a:t>Why?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8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Mobile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487"/>
            <a:ext cx="8229600" cy="4280038"/>
          </a:xfrm>
        </p:spPr>
        <p:txBody>
          <a:bodyPr/>
          <a:lstStyle/>
          <a:p>
            <a:r>
              <a:rPr lang="en-US" dirty="0" smtClean="0"/>
              <a:t>Consultants recommend web sites designed for mobile </a:t>
            </a:r>
            <a:r>
              <a:rPr lang="en-US" dirty="0" smtClean="0"/>
              <a:t>first</a:t>
            </a:r>
            <a:endParaRPr lang="en-US" dirty="0" smtClean="0"/>
          </a:p>
          <a:p>
            <a:pPr lvl="1"/>
            <a:r>
              <a:rPr lang="en-US" dirty="0"/>
              <a:t>Understand users’ most important tasks</a:t>
            </a:r>
          </a:p>
          <a:p>
            <a:pPr lvl="1"/>
            <a:r>
              <a:rPr lang="en-US" dirty="0" smtClean="0"/>
              <a:t>Focus on key elements</a:t>
            </a:r>
          </a:p>
          <a:p>
            <a:pPr lvl="1"/>
            <a:r>
              <a:rPr lang="en-US" dirty="0" smtClean="0"/>
              <a:t>Harder to get a good user experience</a:t>
            </a:r>
          </a:p>
          <a:p>
            <a:pPr lvl="1"/>
            <a:r>
              <a:rPr lang="en-US" dirty="0" smtClean="0"/>
              <a:t>Easier to spread out and add menu items, etc. versus removing them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9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3120" cy="1295400"/>
          </a:xfrm>
        </p:spPr>
        <p:txBody>
          <a:bodyPr/>
          <a:lstStyle/>
          <a:p>
            <a:r>
              <a:rPr lang="en-US" dirty="0" smtClean="0"/>
              <a:t>Focus on Navigation or Content?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72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965" y="1898971"/>
            <a:ext cx="3947795" cy="40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9" y="1971040"/>
            <a:ext cx="3382940" cy="3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5815" y="6488668"/>
            <a:ext cx="6370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http://static.lukew.com/mmdd_workshop_11142012.pdf</a:t>
            </a:r>
            <a:r>
              <a:rPr lang="en-US" sz="1600" dirty="0" smtClean="0"/>
              <a:t>, slides 107-8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with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screen sizes</a:t>
            </a:r>
          </a:p>
          <a:p>
            <a:r>
              <a:rPr lang="en-US" dirty="0" smtClean="0"/>
              <a:t>Inconsistent hardware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17973"/>
          <a:stretch>
            <a:fillRect/>
          </a:stretch>
        </p:blipFill>
        <p:spPr bwMode="auto">
          <a:xfrm>
            <a:off x="5434493" y="1325217"/>
            <a:ext cx="1801193" cy="337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6" name="Picture 2" descr="https://ss7.vzw.com/is/image/VerizonWireless/iPhoneX-Svr?fmt=jpg&amp;bgc=f6f6f6&amp;resmode=sharp2&amp;qlt=80,1&amp;wid=352&amp;hei=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88" y="1314231"/>
            <a:ext cx="1684538" cy="34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28" name="Picture 4" descr="https://media.tracfone.com/wps/contenthandler/dav/content/libraries/wcm.library.phones/components/STZEZ930L/wcm.comps.image/st_ecom_SpecialI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287"/>
            <a:ext cx="165082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30" name="Picture 6" descr="https://cdn.vox-cdn.com/thumbor/dz6TQ4jc5I8QbuKKkdkngkNTJsQ=/0x0:1500x1000/1200x800/filters:focal(630x380:870x620)/cdn.vox-cdn.com/uploads/chorus_image/image/52112919/akrales_160725_1155_A_0019.0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0" t="2379" r="33394" b="3291"/>
          <a:stretch/>
        </p:blipFill>
        <p:spPr bwMode="auto">
          <a:xfrm>
            <a:off x="1759329" y="3260034"/>
            <a:ext cx="1638492" cy="313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32" name="Picture 8" descr="https://drop.ndtv.com/albums/GADGETS/androidphones/spice_mi-310_05.jpg?output-quality=70&amp;output-format=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t="4045" r="3830" b="548"/>
          <a:stretch/>
        </p:blipFill>
        <p:spPr bwMode="auto">
          <a:xfrm>
            <a:off x="3538331" y="3246783"/>
            <a:ext cx="1739735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Evaluations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is evaluation day – please fill out questionnaires</a:t>
            </a:r>
          </a:p>
          <a:p>
            <a:pPr lvl="1"/>
            <a:r>
              <a:rPr lang="en-US" dirty="0">
                <a:hlinkClick r:id="rId2"/>
              </a:rPr>
              <a:t>https://cmu.smartevals.com</a:t>
            </a:r>
            <a:r>
              <a:rPr lang="en-US" dirty="0"/>
              <a:t> or </a:t>
            </a:r>
            <a:r>
              <a:rPr lang="en-US" dirty="0" err="1"/>
              <a:t>Tepper</a:t>
            </a:r>
            <a:r>
              <a:rPr lang="en-US" dirty="0"/>
              <a:t> </a:t>
            </a:r>
            <a:r>
              <a:rPr lang="en-US" dirty="0" smtClean="0"/>
              <a:t>equivalent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www.surveymonkey.com/r/05863fall17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First few minutes of class will be for you to fill these out!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3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55815" y="6488668"/>
            <a:ext cx="6085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http://static.lukew.com/mmdd_workshop_11142012.pdf</a:t>
            </a:r>
            <a:r>
              <a:rPr lang="en-US" sz="1600" dirty="0" smtClean="0"/>
              <a:t>, slide 198</a:t>
            </a:r>
            <a:endParaRPr lang="en-US" sz="1600" dirty="0"/>
          </a:p>
        </p:txBody>
      </p:sp>
      <p:pic>
        <p:nvPicPr>
          <p:cNvPr id="569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1" y="1"/>
            <a:ext cx="8792489" cy="651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DCA0-EAEE-4FCA-9395-886376BF5227}" type="slidenum">
              <a:rPr lang="en-US"/>
              <a:pPr/>
              <a:t>31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Design for Small Devices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46" y="1148080"/>
            <a:ext cx="8650288" cy="4755833"/>
          </a:xfrm>
        </p:spPr>
        <p:txBody>
          <a:bodyPr/>
          <a:lstStyle/>
          <a:p>
            <a:r>
              <a:rPr lang="en-US" sz="2800" dirty="0"/>
              <a:t>Principles from the Palm’s </a:t>
            </a:r>
            <a:r>
              <a:rPr lang="en-US" sz="2800" dirty="0" smtClean="0"/>
              <a:t>designers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1600" dirty="0"/>
              <a:t>	</a:t>
            </a:r>
            <a:r>
              <a:rPr lang="en-US" sz="1400" dirty="0"/>
              <a:t>“Designing the Palm Pilot: A conversation with Rob </a:t>
            </a:r>
            <a:r>
              <a:rPr lang="en-US" sz="1400" dirty="0" err="1"/>
              <a:t>Haitani</a:t>
            </a:r>
            <a:r>
              <a:rPr lang="en-US" sz="1400" dirty="0"/>
              <a:t>”, by Eric Bergman and Rob </a:t>
            </a:r>
            <a:r>
              <a:rPr lang="en-US" sz="1400" dirty="0" err="1"/>
              <a:t>Haitani</a:t>
            </a:r>
            <a:r>
              <a:rPr lang="en-US" sz="1400" dirty="0"/>
              <a:t>, chapter 4 in </a:t>
            </a:r>
            <a:r>
              <a:rPr lang="en-US" sz="1400" i="1" dirty="0" smtClean="0"/>
              <a:t>Information Appliances </a:t>
            </a:r>
            <a:r>
              <a:rPr lang="en-US" sz="1400" i="1" dirty="0"/>
              <a:t>and Beyond</a:t>
            </a:r>
            <a:r>
              <a:rPr lang="en-US" sz="1400" dirty="0"/>
              <a:t>, Eric Bergman, ed</a:t>
            </a:r>
            <a:r>
              <a:rPr lang="en-US" sz="1400" dirty="0" smtClean="0"/>
              <a:t>. (2000)</a:t>
            </a:r>
            <a:endParaRPr lang="en-US" sz="1400" dirty="0"/>
          </a:p>
          <a:p>
            <a:pPr lvl="1"/>
            <a:r>
              <a:rPr lang="en-US" sz="2400" dirty="0"/>
              <a:t>Fast access to key features on small screens -&gt;</a:t>
            </a:r>
          </a:p>
          <a:p>
            <a:pPr lvl="2"/>
            <a:r>
              <a:rPr lang="en-US" sz="2000" dirty="0"/>
              <a:t>Only a few commands used a lot</a:t>
            </a:r>
          </a:p>
          <a:p>
            <a:pPr lvl="2"/>
            <a:r>
              <a:rPr lang="en-US" sz="2000" dirty="0"/>
              <a:t>Leave commands off main screen, even if not symmetric</a:t>
            </a:r>
          </a:p>
          <a:p>
            <a:pPr lvl="3"/>
            <a:r>
              <a:rPr lang="en-US" sz="1800" dirty="0"/>
              <a:t>new vs. delete</a:t>
            </a:r>
          </a:p>
          <a:p>
            <a:pPr lvl="3"/>
            <a:r>
              <a:rPr lang="en-US" sz="1800" dirty="0"/>
              <a:t>(think stapler and stapler remover)</a:t>
            </a:r>
          </a:p>
          <a:p>
            <a:pPr lvl="2"/>
            <a:r>
              <a:rPr lang="en-US" sz="2000" dirty="0"/>
              <a:t>Note that violates consistency</a:t>
            </a:r>
          </a:p>
          <a:p>
            <a:pPr lvl="2"/>
            <a:r>
              <a:rPr lang="en-US" sz="2000" dirty="0"/>
              <a:t>Tap and then type in schedule and to-do</a:t>
            </a:r>
          </a:p>
          <a:p>
            <a:pPr lvl="2"/>
            <a:r>
              <a:rPr lang="en-US" sz="2000" dirty="0"/>
              <a:t>Only four buttons – which ones?</a:t>
            </a:r>
          </a:p>
          <a:p>
            <a:pPr lvl="2"/>
            <a:r>
              <a:rPr lang="en-US" sz="2000" dirty="0"/>
              <a:t>Vs. Windows CE -&gt; if know PC, this is familiar</a:t>
            </a:r>
          </a:p>
          <a:p>
            <a:pPr lvl="3"/>
            <a:r>
              <a:rPr lang="en-US" sz="1800" dirty="0"/>
              <a:t>But usage models are different</a:t>
            </a:r>
          </a:p>
          <a:p>
            <a:pPr lvl="4"/>
            <a:r>
              <a:rPr lang="en-US" sz="1800" dirty="0"/>
              <a:t>PC: infrequent long usage</a:t>
            </a:r>
          </a:p>
          <a:p>
            <a:pPr lvl="4"/>
            <a:r>
              <a:rPr lang="en-US" sz="1800" dirty="0"/>
              <a:t>Palm: frequent short bursts of usage</a:t>
            </a:r>
          </a:p>
        </p:txBody>
      </p:sp>
      <p:pic>
        <p:nvPicPr>
          <p:cNvPr id="5" name="Picture 4" descr="new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075" y="3680891"/>
            <a:ext cx="2616925" cy="21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14040" y="6532880"/>
            <a:ext cx="2895600" cy="325120"/>
          </a:xfrm>
        </p:spPr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4684"/>
          </a:xfrm>
        </p:spPr>
        <p:txBody>
          <a:bodyPr/>
          <a:lstStyle/>
          <a:p>
            <a:r>
              <a:rPr lang="en-US" dirty="0" smtClean="0"/>
              <a:t>Confirmed by new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8" y="980662"/>
            <a:ext cx="8229600" cy="552615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October 15, 2017 </a:t>
            </a:r>
            <a:r>
              <a:rPr lang="en-US" sz="2000" dirty="0" smtClean="0"/>
              <a:t>-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://www.nngroup.com/articles/better-mobile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dirty="0" smtClean="0"/>
              <a:t>“What's </a:t>
            </a:r>
            <a:r>
              <a:rPr lang="en-US" dirty="0"/>
              <a:t>Important to Mobile </a:t>
            </a:r>
            <a:r>
              <a:rPr lang="en-US" dirty="0" smtClean="0"/>
              <a:t>Users”</a:t>
            </a:r>
          </a:p>
          <a:p>
            <a:pPr lvl="1"/>
            <a:r>
              <a:rPr lang="en-US" dirty="0" smtClean="0"/>
              <a:t>Immediate access to the important information</a:t>
            </a:r>
          </a:p>
          <a:p>
            <a:pPr lvl="1"/>
            <a:r>
              <a:rPr lang="en-US" dirty="0" smtClean="0"/>
              <a:t>Location-related information</a:t>
            </a:r>
            <a:endParaRPr lang="en-US" dirty="0"/>
          </a:p>
          <a:p>
            <a:pPr lvl="1"/>
            <a:r>
              <a:rPr lang="en-US" dirty="0"/>
              <a:t>Time-based </a:t>
            </a:r>
            <a:r>
              <a:rPr lang="en-US" dirty="0" smtClean="0"/>
              <a:t>or time-</a:t>
            </a:r>
            <a:br>
              <a:rPr lang="en-US" dirty="0" smtClean="0"/>
            </a:br>
            <a:r>
              <a:rPr lang="en-US" dirty="0" smtClean="0"/>
              <a:t>sensitive information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e.g., events, deadlines)</a:t>
            </a:r>
          </a:p>
          <a:p>
            <a:pPr lvl="1"/>
            <a:r>
              <a:rPr lang="en-US" dirty="0"/>
              <a:t>Emergency information</a:t>
            </a:r>
          </a:p>
          <a:p>
            <a:pPr lvl="1"/>
            <a:r>
              <a:rPr lang="en-US" dirty="0"/>
              <a:t>Phone </a:t>
            </a:r>
            <a:r>
              <a:rPr lang="en-US" dirty="0" smtClean="0"/>
              <a:t>numbers</a:t>
            </a:r>
          </a:p>
          <a:p>
            <a:r>
              <a:rPr lang="en-US" dirty="0" smtClean="0"/>
              <a:t>Take advantage of phone</a:t>
            </a:r>
          </a:p>
          <a:p>
            <a:pPr lvl="1"/>
            <a:r>
              <a:rPr lang="en-US" dirty="0" smtClean="0"/>
              <a:t>Location-based</a:t>
            </a:r>
          </a:p>
          <a:p>
            <a:pPr lvl="1"/>
            <a:r>
              <a:rPr lang="en-US" dirty="0"/>
              <a:t>Augmented Reality</a:t>
            </a:r>
            <a:br>
              <a:rPr lang="en-US" dirty="0"/>
            </a:br>
            <a:r>
              <a:rPr lang="en-US" dirty="0"/>
              <a:t>(camera)</a:t>
            </a:r>
          </a:p>
          <a:p>
            <a:pPr lvl="1"/>
            <a:r>
              <a:rPr lang="en-US" dirty="0" smtClean="0"/>
              <a:t>Other sensors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2017 -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522" y="2518991"/>
            <a:ext cx="4439478" cy="433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5842"/>
          </a:xfrm>
        </p:spPr>
        <p:txBody>
          <a:bodyPr/>
          <a:lstStyle/>
          <a:p>
            <a:r>
              <a:rPr lang="en-US" dirty="0" smtClean="0"/>
              <a:t>Mobile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40180"/>
            <a:ext cx="8229600" cy="4528358"/>
          </a:xfrm>
        </p:spPr>
        <p:txBody>
          <a:bodyPr>
            <a:normAutofit/>
          </a:bodyPr>
          <a:lstStyle/>
          <a:p>
            <a:r>
              <a:rPr lang="en-US" dirty="0" smtClean="0"/>
              <a:t>Navigation especially important on mobile</a:t>
            </a:r>
          </a:p>
          <a:p>
            <a:pPr lvl="1"/>
            <a:r>
              <a:rPr lang="en-US" dirty="0" smtClean="0"/>
              <a:t>Larger barrier to search (typing costs)</a:t>
            </a:r>
          </a:p>
          <a:p>
            <a:pPr lvl="2"/>
            <a:r>
              <a:rPr lang="en-US" dirty="0" smtClean="0"/>
              <a:t>Shorter phrases generally work worse</a:t>
            </a:r>
          </a:p>
          <a:p>
            <a:r>
              <a:rPr lang="en-US" dirty="0" smtClean="0"/>
              <a:t>Need fewer options</a:t>
            </a:r>
          </a:p>
          <a:p>
            <a:pPr lvl="1"/>
            <a:r>
              <a:rPr lang="en-US" dirty="0" smtClean="0"/>
              <a:t>Hide in a “hamburger” icon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origins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Provide a few options in</a:t>
            </a:r>
            <a:br>
              <a:rPr lang="en-US" dirty="0" smtClean="0"/>
            </a:br>
            <a:r>
              <a:rPr lang="en-US" dirty="0" smtClean="0"/>
              <a:t> navigation bar or “tab bar”</a:t>
            </a:r>
          </a:p>
          <a:p>
            <a:pPr lvl="2"/>
            <a:r>
              <a:rPr lang="en-US" dirty="0" smtClean="0"/>
              <a:t>Top or bottom – depending on</a:t>
            </a:r>
            <a:br>
              <a:rPr lang="en-US" dirty="0" smtClean="0"/>
            </a:br>
            <a:r>
              <a:rPr lang="en-US" dirty="0" smtClean="0"/>
              <a:t>Android or iOS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86" y="3871884"/>
            <a:ext cx="457143" cy="4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542837"/>
            <a:ext cx="3733801" cy="3315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8365" y="318809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hlinkClick r:id="rId5"/>
              </a:rPr>
              <a:t>citation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63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54062"/>
          </a:xfrm>
        </p:spPr>
        <p:txBody>
          <a:bodyPr/>
          <a:lstStyle/>
          <a:p>
            <a:r>
              <a:rPr lang="en-US" dirty="0" smtClean="0"/>
              <a:t>Gestures on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39" y="903564"/>
            <a:ext cx="8229600" cy="58086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more options – scrolling menus, swipe from side,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Advantage – no screen space required</a:t>
            </a:r>
            <a:endParaRPr lang="en-US" dirty="0" smtClean="0"/>
          </a:p>
          <a:p>
            <a:r>
              <a:rPr lang="en-US" dirty="0" smtClean="0"/>
              <a:t>Proliferation of “gestures”</a:t>
            </a:r>
          </a:p>
          <a:p>
            <a:pPr lvl="1"/>
            <a:r>
              <a:rPr lang="en-US" dirty="0" smtClean="0"/>
              <a:t>Swipe from left edge vs. left-to-right over an object</a:t>
            </a:r>
          </a:p>
          <a:p>
            <a:pPr lvl="1"/>
            <a:r>
              <a:rPr lang="en-US" dirty="0" smtClean="0"/>
              <a:t>Swipe from </a:t>
            </a:r>
            <a:r>
              <a:rPr lang="en-US" dirty="0" smtClean="0"/>
              <a:t>bottom/top</a:t>
            </a:r>
          </a:p>
          <a:p>
            <a:pPr lvl="2"/>
            <a:r>
              <a:rPr lang="en-US" dirty="0" smtClean="0"/>
              <a:t>See esp. iPhone X </a:t>
            </a:r>
            <a:r>
              <a:rPr lang="en-US" i="1" dirty="0" smtClean="0"/>
              <a:t>– </a:t>
            </a:r>
            <a:r>
              <a:rPr lang="en-US" i="1" dirty="0" smtClean="0">
                <a:hlinkClick r:id="rId2"/>
              </a:rPr>
              <a:t>citation</a:t>
            </a:r>
            <a:endParaRPr lang="en-US" i="1" dirty="0" smtClean="0"/>
          </a:p>
          <a:p>
            <a:pPr lvl="2"/>
            <a:r>
              <a:rPr lang="en-US" dirty="0" smtClean="0"/>
              <a:t>Inconsistency (e.g</a:t>
            </a:r>
            <a:r>
              <a:rPr lang="en-US" dirty="0"/>
              <a:t>., with iPad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Tap</a:t>
            </a:r>
          </a:p>
          <a:p>
            <a:pPr lvl="1"/>
            <a:r>
              <a:rPr lang="en-US" dirty="0" smtClean="0"/>
              <a:t>Press and hold</a:t>
            </a:r>
          </a:p>
          <a:p>
            <a:pPr lvl="1"/>
            <a:r>
              <a:rPr lang="en-US" dirty="0" smtClean="0"/>
              <a:t>Press hard (“3D” press)</a:t>
            </a:r>
          </a:p>
          <a:p>
            <a:pPr lvl="1"/>
            <a:r>
              <a:rPr lang="en-US" dirty="0" smtClean="0"/>
              <a:t>Often no “affordances” for</a:t>
            </a:r>
            <a:br>
              <a:rPr lang="en-US" dirty="0" smtClean="0"/>
            </a:br>
            <a:r>
              <a:rPr lang="en-US" dirty="0" smtClean="0"/>
              <a:t>what gestures are available or where can tap</a:t>
            </a:r>
          </a:p>
          <a:p>
            <a:r>
              <a:rPr lang="en-US" dirty="0" smtClean="0"/>
              <a:t>Force </a:t>
            </a:r>
            <a:r>
              <a:rPr lang="en-US" dirty="0" smtClean="0"/>
              <a:t>on </a:t>
            </a:r>
            <a:r>
              <a:rPr lang="en-US" dirty="0" smtClean="0"/>
              <a:t>iPhone - </a:t>
            </a:r>
            <a:r>
              <a:rPr lang="en-US" sz="2300" i="1" dirty="0" smtClean="0">
                <a:hlinkClick r:id="rId3"/>
              </a:rPr>
              <a:t>citation</a:t>
            </a:r>
            <a:endParaRPr lang="en-US" i="1" dirty="0" smtClean="0"/>
          </a:p>
          <a:p>
            <a:pPr lvl="1"/>
            <a:r>
              <a:rPr lang="en-US" dirty="0" smtClean="0"/>
              <a:t>Previews, “quick-actions” or “peek-and-pop”</a:t>
            </a:r>
          </a:p>
          <a:p>
            <a:pPr lvl="1"/>
            <a:r>
              <a:rPr lang="en-US" dirty="0" smtClean="0"/>
              <a:t>Hard to differentiate between press hard and press long </a:t>
            </a:r>
          </a:p>
          <a:p>
            <a:pPr lvl="2"/>
            <a:r>
              <a:rPr lang="en-US" dirty="0" smtClean="0"/>
              <a:t>E.g., main screen preview vs. edit</a:t>
            </a:r>
          </a:p>
          <a:p>
            <a:pPr lvl="1"/>
            <a:r>
              <a:rPr lang="en-US" dirty="0"/>
              <a:t>Can’t see what is under the finger while pressing</a:t>
            </a:r>
          </a:p>
          <a:p>
            <a:r>
              <a:rPr lang="en-US" dirty="0" smtClean="0"/>
              <a:t>Can’t </a:t>
            </a:r>
            <a:r>
              <a:rPr lang="en-US" dirty="0" smtClean="0"/>
              <a:t>tell if did gesture wrong or no gesture </a:t>
            </a:r>
            <a:r>
              <a:rPr lang="en-US" dirty="0" smtClean="0"/>
              <a:t>available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80312"/>
            <a:ext cx="2895600" cy="251791"/>
          </a:xfrm>
        </p:spPr>
        <p:txBody>
          <a:bodyPr/>
          <a:lstStyle/>
          <a:p>
            <a:r>
              <a:rPr lang="en-US" altLang="en-US" dirty="0" smtClean="0"/>
              <a:t>© 2017 -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134" y="2466850"/>
            <a:ext cx="4400000" cy="1238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3965297"/>
            <a:ext cx="657143" cy="638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5144600"/>
            <a:ext cx="1524000" cy="17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564" y="3505200"/>
            <a:ext cx="8557436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03262"/>
          </a:xfrm>
        </p:spPr>
        <p:txBody>
          <a:bodyPr/>
          <a:lstStyle/>
          <a:p>
            <a:r>
              <a:rPr lang="en-US" dirty="0" smtClean="0"/>
              <a:t>Fun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62000"/>
            <a:ext cx="8229600" cy="31085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How Apple Is Giving Design A Bad </a:t>
            </a:r>
            <a:r>
              <a:rPr lang="en-US" dirty="0" smtClean="0"/>
              <a:t>Name”</a:t>
            </a:r>
          </a:p>
          <a:p>
            <a:pPr lvl="1"/>
            <a:r>
              <a:rPr lang="en-US" dirty="0"/>
              <a:t>Don Norman and Bruce </a:t>
            </a:r>
            <a:r>
              <a:rPr lang="en-US" dirty="0" err="1" smtClean="0"/>
              <a:t>Tognazzini</a:t>
            </a:r>
            <a:endParaRPr lang="en-US" dirty="0" smtClean="0"/>
          </a:p>
          <a:p>
            <a:pPr lvl="1"/>
            <a:r>
              <a:rPr lang="en-US" sz="1600" dirty="0" smtClean="0"/>
              <a:t>Cite: </a:t>
            </a:r>
            <a:r>
              <a:rPr lang="en-US" sz="1600" dirty="0" smtClean="0">
                <a:hlinkClick r:id="rId3"/>
              </a:rPr>
              <a:t>https://www.fastcodesign.com/3053406/how-apple-is-giving-design-a-bad-name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dirty="0" smtClean="0"/>
              <a:t>Products </a:t>
            </a:r>
            <a:r>
              <a:rPr lang="en-US" dirty="0"/>
              <a:t>are “even more beautiful than before, </a:t>
            </a:r>
            <a:r>
              <a:rPr lang="en-US" dirty="0" smtClean="0"/>
              <a:t>[but] that </a:t>
            </a:r>
            <a:r>
              <a:rPr lang="en-US" dirty="0"/>
              <a:t>beauty has come at a great price. Gone are the fundamental principles of good design: discoverability, feedback, recovery, and so on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Change in design principles: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8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User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138806-F3A8-4BE9-8433-807DDCD6BDE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8AF1-340E-4C21-8991-6B9514BDA07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User Interfaces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Note: These are in addition to all the previous recommendations / guidelines</a:t>
            </a:r>
          </a:p>
          <a:p>
            <a:r>
              <a:rPr lang="en-US" dirty="0" smtClean="0"/>
              <a:t>Used </a:t>
            </a:r>
            <a:r>
              <a:rPr lang="en-US" dirty="0"/>
              <a:t>in more than one country</a:t>
            </a:r>
          </a:p>
          <a:p>
            <a:r>
              <a:rPr lang="en-US" dirty="0"/>
              <a:t>Not just language translation</a:t>
            </a:r>
          </a:p>
          <a:p>
            <a:r>
              <a:rPr lang="en-US" dirty="0"/>
              <a:t>English versions of products may be used all over the world</a:t>
            </a:r>
          </a:p>
          <a:p>
            <a:r>
              <a:rPr lang="en-US" dirty="0"/>
              <a:t>Reviews of products may mention international usability issues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5737-9E53-41D2-8273-0738C273233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Web Sites Accessed World-Wide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All web sites are globally accessible</a:t>
            </a:r>
          </a:p>
          <a:p>
            <a:pPr lvl="1"/>
            <a:r>
              <a:rPr lang="en-US" sz="2200" dirty="0"/>
              <a:t>Providing multiple language versions</a:t>
            </a:r>
          </a:p>
          <a:p>
            <a:pPr lvl="1"/>
            <a:r>
              <a:rPr lang="en-US" sz="2200" dirty="0"/>
              <a:t>Making the English version more accessible</a:t>
            </a:r>
          </a:p>
          <a:p>
            <a:r>
              <a:rPr lang="en-US" sz="2600" dirty="0" smtClean="0"/>
              <a:t>About 8.4% </a:t>
            </a:r>
            <a:r>
              <a:rPr lang="en-US" sz="2600" dirty="0"/>
              <a:t>of </a:t>
            </a:r>
            <a:r>
              <a:rPr lang="en-US" sz="2600" dirty="0" smtClean="0"/>
              <a:t>Internet </a:t>
            </a:r>
            <a:r>
              <a:rPr lang="en-US" sz="2600" dirty="0"/>
              <a:t>users </a:t>
            </a:r>
            <a:r>
              <a:rPr lang="en-US" sz="2600" dirty="0" smtClean="0"/>
              <a:t>are in </a:t>
            </a:r>
            <a:r>
              <a:rPr lang="en-US" sz="2600" dirty="0" smtClean="0"/>
              <a:t>US </a:t>
            </a:r>
            <a:r>
              <a:rPr lang="en-US" sz="1600" i="1" dirty="0" smtClean="0"/>
              <a:t>(</a:t>
            </a:r>
            <a:r>
              <a:rPr lang="en-US" sz="1600" i="1" dirty="0" smtClean="0">
                <a:hlinkClick r:id="rId3"/>
              </a:rPr>
              <a:t>cite</a:t>
            </a:r>
            <a:r>
              <a:rPr lang="en-US" sz="1600" i="1" dirty="0" smtClean="0"/>
              <a:t> – </a:t>
            </a:r>
            <a:r>
              <a:rPr lang="en-US" sz="1600" i="1" dirty="0" smtClean="0"/>
              <a:t>2016 data)</a:t>
            </a:r>
            <a:endParaRPr lang="en-US" sz="2600" i="1" dirty="0"/>
          </a:p>
          <a:p>
            <a:r>
              <a:rPr lang="en-US" sz="2600" dirty="0"/>
              <a:t>Internationalization</a:t>
            </a:r>
          </a:p>
          <a:p>
            <a:pPr lvl="1"/>
            <a:r>
              <a:rPr lang="en-US" sz="2200" dirty="0"/>
              <a:t>One design that can be used world-wide</a:t>
            </a:r>
          </a:p>
          <a:p>
            <a:r>
              <a:rPr lang="en-US" sz="2600" dirty="0"/>
              <a:t>Localization</a:t>
            </a:r>
          </a:p>
          <a:p>
            <a:pPr lvl="1"/>
            <a:r>
              <a:rPr lang="en-US" sz="2200" dirty="0"/>
              <a:t>Different designs customized to different </a:t>
            </a:r>
            <a:r>
              <a:rPr lang="en-US" sz="2200" dirty="0" smtClean="0"/>
              <a:t>languages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7F96-6538-4145-B8A9-6F09432F21D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Icon International Design Issues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Mailbox icons?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No icons with fingers or feet or other gestures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Light switches on or off?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No visual puns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Table of numbers as: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(In Danish, use </a:t>
            </a:r>
            <a:r>
              <a:rPr lang="en-US" sz="2200" i="1" dirty="0" err="1"/>
              <a:t>bord</a:t>
            </a:r>
            <a:r>
              <a:rPr lang="en-US" sz="2200" i="1" dirty="0"/>
              <a:t> </a:t>
            </a:r>
            <a:r>
              <a:rPr lang="en-US" sz="2200" dirty="0"/>
              <a:t>and </a:t>
            </a:r>
            <a:r>
              <a:rPr lang="en-US" sz="2200" i="1" dirty="0" err="1"/>
              <a:t>tabel</a:t>
            </a:r>
            <a:r>
              <a:rPr lang="en-US" sz="2200" i="1" dirty="0"/>
              <a:t>)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Arbitrary </a:t>
            </a:r>
            <a:r>
              <a:rPr lang="en-US" sz="2600" dirty="0"/>
              <a:t>icons are even harder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Red cross for help</a:t>
            </a:r>
          </a:p>
        </p:txBody>
      </p:sp>
      <p:graphicFrame>
        <p:nvGraphicFramePr>
          <p:cNvPr id="510980" name="Object 4"/>
          <p:cNvGraphicFramePr>
            <a:graphicFrameLocks noChangeAspect="1"/>
          </p:cNvGraphicFramePr>
          <p:nvPr/>
        </p:nvGraphicFramePr>
        <p:xfrm>
          <a:off x="7243763" y="2554288"/>
          <a:ext cx="5302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06" name="Clip" r:id="rId4" imgW="766267" imgH="1871777" progId="">
                  <p:embed/>
                </p:oleObj>
              </mc:Choice>
              <mc:Fallback>
                <p:oleObj name="Clip" r:id="rId4" imgW="766267" imgH="1871777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2554288"/>
                        <a:ext cx="5302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0981" name="Picture 5" descr="j00980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9913" y="1652588"/>
            <a:ext cx="728662" cy="838200"/>
          </a:xfrm>
          <a:prstGeom prst="rect">
            <a:avLst/>
          </a:prstGeom>
          <a:noFill/>
        </p:spPr>
      </p:pic>
      <p:pic>
        <p:nvPicPr>
          <p:cNvPr id="510982" name="Picture 6" descr="SO0140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5438" y="3208338"/>
            <a:ext cx="1182687" cy="881062"/>
          </a:xfrm>
          <a:prstGeom prst="rect">
            <a:avLst/>
          </a:prstGeom>
          <a:noFill/>
        </p:spPr>
      </p:pic>
      <p:grpSp>
        <p:nvGrpSpPr>
          <p:cNvPr id="510984" name="Group 8"/>
          <p:cNvGrpSpPr>
            <a:grpSpLocks/>
          </p:cNvGrpSpPr>
          <p:nvPr/>
        </p:nvGrpSpPr>
        <p:grpSpPr bwMode="auto">
          <a:xfrm>
            <a:off x="4702628" y="4783228"/>
            <a:ext cx="457200" cy="457200"/>
            <a:chOff x="2352" y="3264"/>
            <a:chExt cx="384" cy="336"/>
          </a:xfrm>
        </p:grpSpPr>
        <p:sp>
          <p:nvSpPr>
            <p:cNvPr id="510985" name="Rectangle 9"/>
            <p:cNvSpPr>
              <a:spLocks noChangeArrowheads="1"/>
            </p:cNvSpPr>
            <p:nvPr/>
          </p:nvSpPr>
          <p:spPr bwMode="auto">
            <a:xfrm>
              <a:off x="2496" y="3264"/>
              <a:ext cx="96" cy="3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986" name="Rectangle 10"/>
            <p:cNvSpPr>
              <a:spLocks noChangeArrowheads="1"/>
            </p:cNvSpPr>
            <p:nvPr/>
          </p:nvSpPr>
          <p:spPr bwMode="auto">
            <a:xfrm>
              <a:off x="2352" y="3384"/>
              <a:ext cx="384" cy="9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0987" name="Picture 11" descr="azhhnp14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387475"/>
            <a:ext cx="685800" cy="658813"/>
          </a:xfrm>
          <a:prstGeom prst="rect">
            <a:avLst/>
          </a:prstGeom>
          <a:noFill/>
        </p:spPr>
      </p:pic>
      <p:pic>
        <p:nvPicPr>
          <p:cNvPr id="510988" name="Picture 12" descr="b1_kgq2o[1]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1463675"/>
            <a:ext cx="609600" cy="609600"/>
          </a:xfrm>
          <a:prstGeom prst="rect">
            <a:avLst/>
          </a:prstGeom>
          <a:noFill/>
        </p:spPr>
      </p:pic>
      <p:pic>
        <p:nvPicPr>
          <p:cNvPr id="510989" name="Picture 13" descr="bo3qw_1o[1]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1463675"/>
            <a:ext cx="771525" cy="485775"/>
          </a:xfrm>
          <a:prstGeom prst="rect">
            <a:avLst/>
          </a:prstGeom>
          <a:noFill/>
        </p:spPr>
      </p:pic>
      <p:pic>
        <p:nvPicPr>
          <p:cNvPr id="51099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1417" y="4639537"/>
            <a:ext cx="60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4502-9B03-41A1-BFED-5ECD5788A5E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Issues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93760" cy="4411662"/>
          </a:xfrm>
        </p:spPr>
        <p:txBody>
          <a:bodyPr/>
          <a:lstStyle/>
          <a:p>
            <a:r>
              <a:rPr lang="en-US" sz="2600" dirty="0"/>
              <a:t>Standard terms for “File”, “Edit”, etc. in each language</a:t>
            </a:r>
          </a:p>
          <a:p>
            <a:pPr lvl="1"/>
            <a:r>
              <a:rPr lang="en-US" sz="2200" dirty="0"/>
              <a:t>There are probably hundreds of computer words</a:t>
            </a:r>
          </a:p>
          <a:p>
            <a:r>
              <a:rPr lang="en-US" sz="2600" dirty="0"/>
              <a:t>What about “Viewport”, “Canvas”, “Front”</a:t>
            </a:r>
          </a:p>
          <a:p>
            <a:pPr lvl="1"/>
            <a:r>
              <a:rPr lang="en-US" sz="2200" dirty="0"/>
              <a:t>Across the industry, and in a company’s other products</a:t>
            </a:r>
          </a:p>
          <a:p>
            <a:pPr lvl="1"/>
            <a:r>
              <a:rPr lang="en-US" sz="2200" dirty="0"/>
              <a:t>Keep glossaries of words to be used</a:t>
            </a:r>
          </a:p>
          <a:p>
            <a:r>
              <a:rPr lang="en-US" sz="2600" dirty="0"/>
              <a:t>Often need to know the rationale behind why names were chosen</a:t>
            </a:r>
          </a:p>
          <a:p>
            <a:pPr lvl="1"/>
            <a:r>
              <a:rPr lang="en-US" sz="2200" dirty="0"/>
              <a:t>E.g. “Find” vs. “Find File” both translated to “</a:t>
            </a:r>
            <a:r>
              <a:rPr lang="en-US" sz="2200" dirty="0" err="1"/>
              <a:t>Rechercher</a:t>
            </a:r>
            <a:r>
              <a:rPr lang="en-US" sz="2200" dirty="0"/>
              <a:t>” in French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4AA5-8858-4B68-9755-E75DC36B7CB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7543800" cy="858837"/>
          </a:xfrm>
        </p:spPr>
        <p:txBody>
          <a:bodyPr/>
          <a:lstStyle/>
          <a:p>
            <a:r>
              <a:rPr lang="en-US" sz="3500" dirty="0"/>
              <a:t>Wording issues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" y="1197610"/>
            <a:ext cx="8650288" cy="5346881"/>
          </a:xfrm>
        </p:spPr>
        <p:txBody>
          <a:bodyPr wrap="square"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Character Sets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Supporting extra characters, like </a:t>
            </a:r>
            <a:r>
              <a:rPr lang="en-US" sz="2400" dirty="0">
                <a:cs typeface="Arial" charset="0"/>
              </a:rPr>
              <a:t>¿ Á ñ æ ç ß Å, and many accents: ć ĉ ċ č ö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Asian alphabets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Sort order?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ahoma" charset="0"/>
              </a:rPr>
              <a:t>Avoid abbreviations and slang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cs typeface="Tahoma" charset="0"/>
              </a:rPr>
              <a:t>“MI” for middle initial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cs typeface="Tahoma" charset="0"/>
              </a:rPr>
              <a:t>“N/A” for not available or not applicable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cs typeface="Tahoma" charset="0"/>
              </a:rPr>
              <a:t>Avoid idioms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No baseball metaphors</a:t>
            </a:r>
            <a:endParaRPr lang="en-US" sz="2800" dirty="0" smtClean="0">
              <a:cs typeface="Tahoma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 smtClean="0">
                <a:cs typeface="Tahoma" charset="0"/>
              </a:rPr>
              <a:t>“</a:t>
            </a:r>
            <a:r>
              <a:rPr lang="en-US" sz="2800" dirty="0">
                <a:cs typeface="Tahoma" charset="0"/>
              </a:rPr>
              <a:t>Under the hood” for how something works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cs typeface="Tahoma" charset="0"/>
              </a:rPr>
              <a:t>“No cows on the ice”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ahoma" charset="0"/>
              </a:rPr>
              <a:t>Ask for child’s age not school </a:t>
            </a:r>
            <a:r>
              <a:rPr lang="en-US" sz="2800" dirty="0" smtClean="0">
                <a:cs typeface="Tahoma" charset="0"/>
              </a:rPr>
              <a:t>grade</a:t>
            </a:r>
            <a:endParaRPr lang="en-US" sz="2000" dirty="0">
              <a:cs typeface="Tahoma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Brazil restarts the name for grades at "</a:t>
            </a:r>
            <a:r>
              <a:rPr lang="en-US" sz="2000" dirty="0" err="1">
                <a:cs typeface="Tahoma" charset="0"/>
              </a:rPr>
              <a:t>Primeiro</a:t>
            </a:r>
            <a:r>
              <a:rPr lang="en-US" sz="2000" dirty="0">
                <a:cs typeface="Tahoma" charset="0"/>
              </a:rPr>
              <a:t> </a:t>
            </a:r>
            <a:r>
              <a:rPr lang="en-US" sz="2000" dirty="0" err="1">
                <a:cs typeface="Tahoma" charset="0"/>
              </a:rPr>
              <a:t>Ano</a:t>
            </a:r>
            <a:r>
              <a:rPr lang="en-US" sz="2000" dirty="0">
                <a:cs typeface="Tahoma" charset="0"/>
              </a:rPr>
              <a:t>" at ages 15-16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</a:rPr>
              <a:t>Japan restarts the name for grades at "Year 1" for ages 12-13 and again at </a:t>
            </a:r>
            <a:r>
              <a:rPr lang="en-US" sz="2000" dirty="0" smtClean="0">
                <a:cs typeface="Tahoma" charset="0"/>
              </a:rPr>
              <a:t>15-16</a:t>
            </a:r>
            <a:endParaRPr lang="en-US" sz="2000" dirty="0">
              <a:cs typeface="Tahoma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ahoma" charset="0"/>
                <a:hlinkClick r:id="rId3"/>
              </a:rPr>
              <a:t>http://</a:t>
            </a:r>
            <a:r>
              <a:rPr lang="en-US" sz="2000" dirty="0" smtClean="0">
                <a:cs typeface="Tahoma" charset="0"/>
                <a:hlinkClick r:id="rId3"/>
              </a:rPr>
              <a:t>en.wikipedia.org/wiki/Educational_stage</a:t>
            </a:r>
            <a:r>
              <a:rPr lang="en-US" sz="2000" dirty="0" smtClean="0">
                <a:cs typeface="Tahoma" charset="0"/>
              </a:rPr>
              <a:t> </a:t>
            </a:r>
            <a:endParaRPr lang="en-US" sz="2000" dirty="0"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20258</TotalTime>
  <Words>1921</Words>
  <Application>Microsoft Office PowerPoint</Application>
  <PresentationFormat>On-screen Show (4:3)</PresentationFormat>
  <Paragraphs>361</Paragraphs>
  <Slides>35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Wingdings</vt:lpstr>
      <vt:lpstr>Tahoma</vt:lpstr>
      <vt:lpstr>Arial</vt:lpstr>
      <vt:lpstr>lecture template_polo</vt:lpstr>
      <vt:lpstr>Clip</vt:lpstr>
      <vt:lpstr>Lecture 11: International and Mobile User Interfaces</vt:lpstr>
      <vt:lpstr>Logistics</vt:lpstr>
      <vt:lpstr>Do Evaluations Now</vt:lpstr>
      <vt:lpstr>International User Interfaces</vt:lpstr>
      <vt:lpstr>International User Interfaces</vt:lpstr>
      <vt:lpstr>Web Sites Accessed World-Wide</vt:lpstr>
      <vt:lpstr>Icon International Design Issues</vt:lpstr>
      <vt:lpstr>Translation Issues</vt:lpstr>
      <vt:lpstr>Wording issues</vt:lpstr>
      <vt:lpstr>Wording issues, cont.</vt:lpstr>
      <vt:lpstr>Number issues</vt:lpstr>
      <vt:lpstr>Localization</vt:lpstr>
      <vt:lpstr>Dialog Box Layouts: Print</vt:lpstr>
      <vt:lpstr>Dialog Box Layouts: Fonts</vt:lpstr>
      <vt:lpstr>Dialog Box Layouts: Paragraph</vt:lpstr>
      <vt:lpstr>Shipping Issues</vt:lpstr>
      <vt:lpstr>Implementation Issues</vt:lpstr>
      <vt:lpstr>Windows “Region and Language”</vt:lpstr>
      <vt:lpstr>International User testing</vt:lpstr>
      <vt:lpstr>Mobile User Interfaces</vt:lpstr>
      <vt:lpstr>Why Important?</vt:lpstr>
      <vt:lpstr>“Computers”</vt:lpstr>
      <vt:lpstr>mCommerce Importance</vt:lpstr>
      <vt:lpstr>Mobile Usability</vt:lpstr>
      <vt:lpstr>Usage Model Different for Handhelds than PCs or Web</vt:lpstr>
      <vt:lpstr>Design for Mobile First</vt:lpstr>
      <vt:lpstr>Design for Mobile First</vt:lpstr>
      <vt:lpstr>Focus on Navigation or Content?</vt:lpstr>
      <vt:lpstr>Key Issues with Mobile</vt:lpstr>
      <vt:lpstr>PowerPoint Presentation</vt:lpstr>
      <vt:lpstr>Design for Small Devices</vt:lpstr>
      <vt:lpstr>Confirmed by new study</vt:lpstr>
      <vt:lpstr>Mobile Navigation</vt:lpstr>
      <vt:lpstr>Gestures on Mobile</vt:lpstr>
      <vt:lpstr>Fun article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253</cp:revision>
  <cp:lastPrinted>1601-01-01T00:00:00Z</cp:lastPrinted>
  <dcterms:created xsi:type="dcterms:W3CDTF">2001-06-15T20:03:27Z</dcterms:created>
  <dcterms:modified xsi:type="dcterms:W3CDTF">2017-12-06T20:12:37Z</dcterms:modified>
</cp:coreProperties>
</file>