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37"/>
  </p:notesMasterIdLst>
  <p:sldIdLst>
    <p:sldId id="256" r:id="rId2"/>
    <p:sldId id="321" r:id="rId3"/>
    <p:sldId id="320" r:id="rId4"/>
    <p:sldId id="314" r:id="rId5"/>
    <p:sldId id="313" r:id="rId6"/>
    <p:sldId id="293" r:id="rId7"/>
    <p:sldId id="316" r:id="rId8"/>
    <p:sldId id="315" r:id="rId9"/>
    <p:sldId id="300" r:id="rId10"/>
    <p:sldId id="318" r:id="rId11"/>
    <p:sldId id="301" r:id="rId12"/>
    <p:sldId id="261" r:id="rId13"/>
    <p:sldId id="262" r:id="rId14"/>
    <p:sldId id="323" r:id="rId15"/>
    <p:sldId id="265" r:id="rId16"/>
    <p:sldId id="267" r:id="rId17"/>
    <p:sldId id="269" r:id="rId18"/>
    <p:sldId id="275" r:id="rId19"/>
    <p:sldId id="271" r:id="rId20"/>
    <p:sldId id="274" r:id="rId21"/>
    <p:sldId id="276" r:id="rId22"/>
    <p:sldId id="324" r:id="rId23"/>
    <p:sldId id="277" r:id="rId24"/>
    <p:sldId id="325" r:id="rId25"/>
    <p:sldId id="322" r:id="rId26"/>
    <p:sldId id="284" r:id="rId27"/>
    <p:sldId id="288" r:id="rId28"/>
    <p:sldId id="295" r:id="rId29"/>
    <p:sldId id="296" r:id="rId30"/>
    <p:sldId id="297" r:id="rId31"/>
    <p:sldId id="298" r:id="rId32"/>
    <p:sldId id="303" r:id="rId33"/>
    <p:sldId id="304" r:id="rId34"/>
    <p:sldId id="306" r:id="rId35"/>
    <p:sldId id="312" r:id="rId36"/>
  </p:sldIdLst>
  <p:sldSz cx="9144000" cy="6858000" type="screen4x3"/>
  <p:notesSz cx="6858000" cy="9144000"/>
  <p:embeddedFontLst>
    <p:embeddedFont>
      <p:font typeface="굴림" panose="020B0604020202020204" charset="-127"/>
      <p:regular r:id="rId38"/>
    </p:embeddedFont>
    <p:embeddedFont>
      <p:font typeface="Tahoma" panose="020B0604030504040204" pitchFamily="34" charset="0"/>
      <p:regular r:id="rId39"/>
      <p:bold r:id="rId4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8" autoAdjust="0"/>
  </p:normalViewPr>
  <p:slideViewPr>
    <p:cSldViewPr>
      <p:cViewPr varScale="1">
        <p:scale>
          <a:sx n="58" d="100"/>
          <a:sy n="58" d="100"/>
        </p:scale>
        <p:origin x="54" y="450"/>
      </p:cViewPr>
      <p:guideLst>
        <p:guide orient="horz" pos="2160"/>
        <p:guide pos="2880"/>
      </p:guideLst>
    </p:cSldViewPr>
  </p:slideViewPr>
  <p:outlineViewPr>
    <p:cViewPr>
      <p:scale>
        <a:sx n="33" d="100"/>
        <a:sy n="33" d="100"/>
      </p:scale>
      <p:origin x="0" y="64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7.xml"/><Relationship Id="rId3" Type="http://schemas.openxmlformats.org/officeDocument/2006/relationships/slide" Target="slides/slide9.xml"/><Relationship Id="rId21" Type="http://schemas.openxmlformats.org/officeDocument/2006/relationships/slide" Target="slides/slide30.xml"/><Relationship Id="rId7" Type="http://schemas.openxmlformats.org/officeDocument/2006/relationships/slide" Target="slides/slide13.xml"/><Relationship Id="rId12" Type="http://schemas.openxmlformats.org/officeDocument/2006/relationships/slide" Target="slides/slide19.xml"/><Relationship Id="rId17" Type="http://schemas.openxmlformats.org/officeDocument/2006/relationships/slide" Target="slides/slide26.xml"/><Relationship Id="rId25" Type="http://schemas.openxmlformats.org/officeDocument/2006/relationships/slide" Target="slides/slide34.xml"/><Relationship Id="rId2" Type="http://schemas.openxmlformats.org/officeDocument/2006/relationships/slide" Target="slides/slide6.xml"/><Relationship Id="rId16" Type="http://schemas.openxmlformats.org/officeDocument/2006/relationships/slide" Target="slides/slide25.xml"/><Relationship Id="rId20"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18.xml"/><Relationship Id="rId24" Type="http://schemas.openxmlformats.org/officeDocument/2006/relationships/slide" Target="slides/slide33.xml"/><Relationship Id="rId5" Type="http://schemas.openxmlformats.org/officeDocument/2006/relationships/slide" Target="slides/slide11.xml"/><Relationship Id="rId15" Type="http://schemas.openxmlformats.org/officeDocument/2006/relationships/slide" Target="slides/slide23.xml"/><Relationship Id="rId23" Type="http://schemas.openxmlformats.org/officeDocument/2006/relationships/slide" Target="slides/slide32.xml"/><Relationship Id="rId10" Type="http://schemas.openxmlformats.org/officeDocument/2006/relationships/slide" Target="slides/slide17.xml"/><Relationship Id="rId19" Type="http://schemas.openxmlformats.org/officeDocument/2006/relationships/slide" Target="slides/slide28.xml"/><Relationship Id="rId4" Type="http://schemas.openxmlformats.org/officeDocument/2006/relationships/slide" Target="slides/slide10.xml"/><Relationship Id="rId9" Type="http://schemas.openxmlformats.org/officeDocument/2006/relationships/slide" Target="slides/slide16.xml"/><Relationship Id="rId14" Type="http://schemas.openxmlformats.org/officeDocument/2006/relationships/slide" Target="slides/slide21.xml"/><Relationship Id="rId22"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ahoma" pitchFamily="34"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pitchFamily="34" charset="0"/>
              </a:defRPr>
            </a:lvl1pPr>
          </a:lstStyle>
          <a:p>
            <a:pPr>
              <a:defRPr/>
            </a:pPr>
            <a:fld id="{D6C650B7-1CE1-4846-BCD5-F63B7566952E}" type="slidenum">
              <a:rPr lang="en-US"/>
              <a:pPr>
                <a:defRPr/>
              </a:pPr>
              <a:t>‹#›</a:t>
            </a:fld>
            <a:endParaRPr lang="en-US"/>
          </a:p>
        </p:txBody>
      </p:sp>
    </p:spTree>
    <p:extLst>
      <p:ext uri="{BB962C8B-B14F-4D97-AF65-F5344CB8AC3E}">
        <p14:creationId xmlns:p14="http://schemas.microsoft.com/office/powerpoint/2010/main" val="116441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821636-9D64-46ED-A02C-ECC60F265279}" type="slidenum">
              <a:rPr lang="en-US"/>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82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BFAE930-F211-4822-B98F-8615AE752AB9}" type="slidenum">
              <a:rPr lang="en-US"/>
              <a:pPr/>
              <a:t>16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p14="http://schemas.microsoft.com/office/powerpoint/2010/main" val="298147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9465CCF-4514-4FB1-97DC-638D2EFA15C9}" type="slidenum">
              <a:rPr lang="en-US"/>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p14="http://schemas.microsoft.com/office/powerpoint/2010/main" val="357604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1660088-1313-4DA6-B3F9-0F5B7F8A548C}" type="slidenum">
              <a:rPr lang="en-US"/>
              <a:pPr/>
              <a:t>18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994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7F40D4-7488-4B32-A222-9318B2BF4224}" type="slidenum">
              <a:rPr lang="en-US"/>
              <a:pPr/>
              <a:t>19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tLang="ko-KR" dirty="0" smtClean="0">
              <a:ea typeface="굴림" charset="-127"/>
            </a:endParaRPr>
          </a:p>
        </p:txBody>
      </p:sp>
    </p:spTree>
    <p:extLst>
      <p:ext uri="{BB962C8B-B14F-4D97-AF65-F5344CB8AC3E}">
        <p14:creationId xmlns:p14="http://schemas.microsoft.com/office/powerpoint/2010/main" val="110656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998667E-1B13-43C3-A1BF-96CEBF800DC8}" type="slidenum">
              <a:rPr lang="en-US"/>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54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0D05A42-0A1C-43E6-AD6A-66C4C6BD8F67}" type="slidenum">
              <a:rPr lang="en-US"/>
              <a:pPr/>
              <a:t>21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2318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495418D-6B63-417A-95D3-E8937DC65A44}" type="slidenum">
              <a:rPr lang="en-US"/>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862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3A743F3-8B69-46F8-85E0-FF965C0B0447}" type="slidenum">
              <a:rPr lang="en-US"/>
              <a:pPr/>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200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538C84-1EE2-40A4-A7B8-664E50F5C9E1}" type="slidenum">
              <a:rPr lang="en-US"/>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772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A63FE-4BC7-4ACF-8C3E-5F2FAFEDD63C}"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p14="http://schemas.microsoft.com/office/powerpoint/2010/main" val="381931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F268A6-2714-4885-BF1E-95A52AD593A8}" type="slidenum">
              <a:rPr lang="en-US" smtClean="0"/>
              <a:pPr>
                <a:defRPr/>
              </a:pPr>
              <a:t>2</a:t>
            </a:fld>
            <a:endParaRPr lang="en-US"/>
          </a:p>
        </p:txBody>
      </p:sp>
    </p:spTree>
    <p:extLst>
      <p:ext uri="{BB962C8B-B14F-4D97-AF65-F5344CB8AC3E}">
        <p14:creationId xmlns:p14="http://schemas.microsoft.com/office/powerpoint/2010/main" val="386011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8BC0E17-CC99-4DC8-BB81-BFABE34243BA}"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577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C48C2CF-A22F-41D8-BD4F-F9B93CD1D281}" type="slidenum">
              <a:rPr lang="en-US"/>
              <a:pPr/>
              <a:t>29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946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A1BF8EC-9F34-4BF5-97C9-ADC30DD5C538}" type="slidenum">
              <a:rPr lang="en-US"/>
              <a:pPr/>
              <a:t>30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592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8332055-3E15-4EB9-AF18-234D05249EC5}" type="slidenum">
              <a:rPr lang="en-US"/>
              <a:pPr/>
              <a:t>31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baseline="0" dirty="0" smtClean="0"/>
          </a:p>
          <a:p>
            <a:endParaRPr lang="en-US" dirty="0" smtClean="0"/>
          </a:p>
        </p:txBody>
      </p:sp>
    </p:spTree>
    <p:extLst>
      <p:ext uri="{BB962C8B-B14F-4D97-AF65-F5344CB8AC3E}">
        <p14:creationId xmlns:p14="http://schemas.microsoft.com/office/powerpoint/2010/main" val="1820125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EA811D7-EC29-41CE-9404-5A8DFCFE2455}" type="slidenum">
              <a:rPr lang="en-US"/>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167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999CE20-339E-45CF-9D4E-1F6BF3583EC8}" type="slidenum">
              <a:rPr lang="en-US"/>
              <a:pPr/>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628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ADB28FB-6841-4707-A5B2-0D4BFC3C61B5}" type="slidenum">
              <a:rPr lang="en-US"/>
              <a:pPr/>
              <a:t>34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706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F053E9C-69D6-4D1E-B9B3-C973D9DEC5AE}" type="slidenum">
              <a:rPr lang="en-US"/>
              <a:pPr/>
              <a:t>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028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D831EE1-C011-43FD-848F-C49945D13998}" type="slidenum">
              <a:rPr lang="en-US"/>
              <a:pPr/>
              <a:t>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5025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D831EE1-C011-43FD-848F-C49945D13998}" type="slidenum">
              <a:rPr lang="en-US"/>
              <a:pPr/>
              <a:t>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4584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2CCB105-E335-4D12-8EC1-8E407D115DA0}" type="slidenum">
              <a:rPr lang="en-US"/>
              <a:pPr/>
              <a:t>11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500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CBE874E-4CBE-4DC4-81A8-6F42794AC6AB}" type="slidenum">
              <a:rPr lang="en-US"/>
              <a:pPr/>
              <a:t>12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011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722E59-40D5-4B44-8DB5-E62608A4D522}" type="slidenum">
              <a:rPr lang="en-US"/>
              <a:pPr/>
              <a:t>13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ko-KR" altLang="en-US" smtClean="0">
              <a:ea typeface="굴림" charset="-127"/>
            </a:endParaRPr>
          </a:p>
        </p:txBody>
      </p:sp>
    </p:spTree>
    <p:extLst>
      <p:ext uri="{BB962C8B-B14F-4D97-AF65-F5344CB8AC3E}">
        <p14:creationId xmlns:p14="http://schemas.microsoft.com/office/powerpoint/2010/main" val="285667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5C43D6C-548B-4E45-8894-F964E8C5FC5A}" type="slidenum">
              <a:rPr lang="en-US"/>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p14="http://schemas.microsoft.com/office/powerpoint/2010/main" val="143137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0787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0787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smtClean="0"/>
            </a:lvl1pPr>
          </a:lstStyle>
          <a:p>
            <a:pPr>
              <a:defRPr/>
            </a:pPr>
            <a:r>
              <a:rPr lang="en-US" altLang="en-US" smtClean="0"/>
              <a:t>© 2017 - Brad Myers</a:t>
            </a:r>
            <a:endParaRPr lang="en-US" altLang="en-US"/>
          </a:p>
        </p:txBody>
      </p:sp>
      <p:sp>
        <p:nvSpPr>
          <p:cNvPr id="12" name="Rectangle 6"/>
          <p:cNvSpPr>
            <a:spLocks noGrp="1" noChangeArrowheads="1"/>
          </p:cNvSpPr>
          <p:nvPr>
            <p:ph type="sldNum" sz="quarter" idx="12"/>
          </p:nvPr>
        </p:nvSpPr>
        <p:spPr/>
        <p:txBody>
          <a:bodyPr/>
          <a:lstStyle>
            <a:lvl1pPr>
              <a:defRPr smtClean="0"/>
            </a:lvl1pPr>
          </a:lstStyle>
          <a:p>
            <a:pPr>
              <a:defRPr/>
            </a:pPr>
            <a:fld id="{4300D35D-3022-4E20-B33F-B457F58DCA6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E2C962F-7F32-4906-A44E-15988370BDE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96DEA94-3E33-4292-869A-96D09F4A70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A6D2B2F-D908-43C2-BA02-C9B8A5799D9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581A961-C79D-4B07-89EB-6AAFDEAB7F4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986128CA-820B-4605-85C2-3F20781BCE0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DF7A9310-5C06-446F-B913-8C23F31A508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EB990477-717E-46DA-92C9-556094AD6DE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5BC15011-F06D-4F07-B6FF-91EBBC892C6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C3567546-8DCF-47F7-8928-F3BFCA66360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2017 -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D67F725-1533-4551-B7E8-83B60244ADA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1027" name="Group 3"/>
          <p:cNvGrpSpPr>
            <a:grpSpLocks/>
          </p:cNvGrpSpPr>
          <p:nvPr/>
        </p:nvGrpSpPr>
        <p:grpSpPr bwMode="auto">
          <a:xfrm>
            <a:off x="0" y="0"/>
            <a:ext cx="9144000" cy="93663"/>
            <a:chOff x="0" y="0"/>
            <a:chExt cx="5760" cy="128"/>
          </a:xfrm>
        </p:grpSpPr>
        <p:sp>
          <p:nvSpPr>
            <p:cNvPr id="20685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0685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85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685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1028"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ltLang="en-US"/>
          </a:p>
        </p:txBody>
      </p:sp>
      <p:sp>
        <p:nvSpPr>
          <p:cNvPr id="20685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altLang="en-US" smtClean="0"/>
              <a:t>© 2017 - Brad Myers</a:t>
            </a:r>
            <a:endParaRPr lang="en-US" altLang="en-US"/>
          </a:p>
        </p:txBody>
      </p:sp>
      <p:sp>
        <p:nvSpPr>
          <p:cNvPr id="20686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A9925DA-D95B-494D-BC42-95787EFFC7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ngroup.com/articles/flat-design-long-exposu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amgen.com/" TargetMode="External"/><Relationship Id="rId4" Type="http://schemas.openxmlformats.org/officeDocument/2006/relationships/hyperlink" Target="https://www.nngroup.com/articles/homepage-lin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ngroup.com/articles/flat-vs-deep-hierarchy" TargetMode="External"/><Relationship Id="rId5" Type="http://schemas.openxmlformats.org/officeDocument/2006/relationships/hyperlink" Target="https://www.nngroup.com/articles/comparison-tables/" TargetMode="External"/><Relationship Id="rId4" Type="http://schemas.openxmlformats.org/officeDocument/2006/relationships/hyperlink" Target="https://www.cdw.com/shop/search/Printers-Scanners-Print-Supplies/result.aspx?w=P&amp;enkwrd=print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rowsershot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cs.cmu.edu/~bam/uicourse/05863fall17/schedule.html" TargetMode="External"/><Relationship Id="rId7" Type="http://schemas.openxmlformats.org/officeDocument/2006/relationships/image" Target="../media/image13.png"/><Relationship Id="rId2" Type="http://schemas.openxmlformats.org/officeDocument/2006/relationships/hyperlink" Target="http://www.nngroup.com/articles/responsive-web-design-definition/"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gm.com/" TargetMode="External"/><Relationship Id="rId4" Type="http://schemas.openxmlformats.org/officeDocument/2006/relationships/hyperlink" Target="https://www.nngroup.com/articles/hamburger-men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hcii.cm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ngroup.com/articles/link-promi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utteringhel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portal.acm.org/citation.cfm?id=1824760.1824761&amp;coll=DL&amp;dl=GUIDE&amp;CFID=115288612&amp;CFTOKEN=9468385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aytrippingdestinations.com/policys-procedur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toolbox.com/proven-success/candidate-guarante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i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ngroup.com/articles/writing-domain-exper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s.coca-cola.com/" TargetMode="External"/><Relationship Id="rId2" Type="http://schemas.openxmlformats.org/officeDocument/2006/relationships/hyperlink" Target="https://chi2018.acm.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ngroup.com/articles/plain-language-exper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nngroup.com/articles/website-reading/" TargetMode="External"/><Relationship Id="rId4" Type="http://schemas.openxmlformats.org/officeDocument/2006/relationships/hyperlink" Target="https://www.nngroup.com/articles/seo-and-usabilit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ngroup.com/articles/exhaustive-review-eyetracking/" TargetMode="External"/><Relationship Id="rId2" Type="http://schemas.openxmlformats.org/officeDocument/2006/relationships/hyperlink" Target="https://www.nngroup.com/articles/f-shaped-pattern-reading-web-conten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www.nngroup.com/articles/legibility-readability-comprehens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lingscars.com/" TargetMode="External"/><Relationship Id="rId4" Type="http://schemas.openxmlformats.org/officeDocument/2006/relationships/hyperlink" Target="http://www.dependabledrivein.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ngroup.com/articles/homepage-real-estate-alloc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ngroup.com/" TargetMode="External"/><Relationship Id="rId2" Type="http://schemas.openxmlformats.org/officeDocument/2006/relationships/hyperlink" Target="http://www.nngroup.com/articles/subscrib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nngroup.com/articles/logo-placement-brand-recall/" TargetMode="External"/><Relationship Id="rId7" Type="http://schemas.openxmlformats.org/officeDocument/2006/relationships/hyperlink" Target="http://mojoyogurt.com/#/ho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sites.google.com/site/vlhcc2017/" TargetMode="External"/><Relationship Id="rId5" Type="http://schemas.openxmlformats.org/officeDocument/2006/relationships/hyperlink" Target="https://www.expedia.com/" TargetMode="External"/><Relationship Id="rId4" Type="http://schemas.openxmlformats.org/officeDocument/2006/relationships/hyperlink" Target="http://www.oath.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elta.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useit.com/alertbox/20020512.html" TargetMode="External"/><Relationship Id="rId4" Type="http://schemas.openxmlformats.org/officeDocument/2006/relationships/hyperlink" Target="http://www.aa.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uie.com/articles/three_perils_search" TargetMode="External"/><Relationship Id="rId3" Type="http://schemas.openxmlformats.org/officeDocument/2006/relationships/hyperlink" Target="http://www.internetretailer.com/article.asp?id=28897" TargetMode="External"/><Relationship Id="rId7" Type="http://schemas.openxmlformats.org/officeDocument/2006/relationships/hyperlink" Target="https://www.walgreens.com/search/results.jsp?Ns=Brand&amp;Nso=1&amp;Ntt=headach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walgreens.com/search/results.jsp?Ntt=headache" TargetMode="External"/><Relationship Id="rId5" Type="http://schemas.openxmlformats.org/officeDocument/2006/relationships/hyperlink" Target="http://www.amazon.com/s/ref=nb_sb_noss?url=search-alias=toys-and-games&amp;field-keywords=plane&amp;rh=n:165793011,k:plane" TargetMode="External"/><Relationship Id="rId4" Type="http://schemas.openxmlformats.org/officeDocument/2006/relationships/hyperlink" Target="http://www.google.com/search?q=hp+laser+printers" TargetMode="Externa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www.uie.com/articles/learn_to_sear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echnews.acm.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microsoft.com/en-us/windows/windows-10-mobile-upgrade" TargetMode="External"/><Relationship Id="rId5" Type="http://schemas.openxmlformats.org/officeDocument/2006/relationships/hyperlink" Target="http://www.microsoft.com/pocketpc" TargetMode="External"/><Relationship Id="rId4" Type="http://schemas.openxmlformats.org/officeDocument/2006/relationships/hyperlink" Target="http://technews.acm.org/archives.cfm?fo=2017-11-nov/nov-27-2017.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legantthemes.com/blog/resources/bad-web-design-a-look-at-the-most-hilariously-terrible-websites-from-around-the-web" TargetMode="External"/><Relationship Id="rId2" Type="http://schemas.openxmlformats.org/officeDocument/2006/relationships/hyperlink" Target="https://docs.google.com/document/d/1AMn49vUgPzy-EIn6pZPlqZTYsQzgnF9VJNcdxCwqc1w/edit" TargetMode="External"/><Relationship Id="rId1" Type="http://schemas.openxmlformats.org/officeDocument/2006/relationships/slideLayout" Target="../slideLayouts/slideLayout2.xml"/><Relationship Id="rId4" Type="http://schemas.openxmlformats.org/officeDocument/2006/relationships/hyperlink" Target="http://www.webpagesthatsuck.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martinsights.com/mobile-marketing/mobile-marketing-analytics/mobile-marketing-statistic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marketer.com/Article.aspx?R=1007358" TargetMode="External"/><Relationship Id="rId2" Type="http://schemas.openxmlformats.org/officeDocument/2006/relationships/hyperlink" Target="http://www.useit.com/alertbox/usability-progress-rate.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emarketer.com/Article.aspx?R=10073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www.bulldogreporter.com/dailydog/article/user-unfriendly-pr-nearly-9-of-10-of-americans-have-negative-feelings-about-bran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eit.com/alertbox/usability-progress-rate.html" TargetMode="External"/><Relationship Id="rId2" Type="http://schemas.openxmlformats.org/officeDocument/2006/relationships/hyperlink" Target="http://www.useit.com/alertbox/intranet-usability.html" TargetMode="External"/><Relationship Id="rId1" Type="http://schemas.openxmlformats.org/officeDocument/2006/relationships/slideLayout" Target="../slideLayouts/slideLayout2.xml"/><Relationship Id="rId4" Type="http://schemas.openxmlformats.org/officeDocument/2006/relationships/hyperlink" Target="https://www.nngroup.com/articles/top-intranet-design-mistak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s.cmu.edu/~bam/uicourse/08763fall16/"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pnc.com/en/small-business/payments-and-processing/remote-deposit.html" TargetMode="External"/><Relationship Id="rId4" Type="http://schemas.openxmlformats.org/officeDocument/2006/relationships/hyperlink" Target="http://www.nngroup.com/articles/breadcrumb-navigation-usefu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1F2B57D3-6641-48EC-9DF5-E2854764F0F6}" type="slidenum">
              <a:rPr lang="en-US" altLang="en-US"/>
              <a:pPr/>
              <a:t>1</a:t>
            </a:fld>
            <a:endParaRPr lang="en-US" altLang="en-US"/>
          </a:p>
        </p:txBody>
      </p:sp>
      <p:sp>
        <p:nvSpPr>
          <p:cNvPr id="5123" name="Rectangle 2"/>
          <p:cNvSpPr>
            <a:spLocks noGrp="1" noChangeArrowheads="1"/>
          </p:cNvSpPr>
          <p:nvPr>
            <p:ph type="ctrTitle"/>
          </p:nvPr>
        </p:nvSpPr>
        <p:spPr>
          <a:xfrm>
            <a:off x="990600" y="1524000"/>
            <a:ext cx="7772400" cy="1676400"/>
          </a:xfrm>
        </p:spPr>
        <p:txBody>
          <a:bodyPr/>
          <a:lstStyle/>
          <a:p>
            <a:pPr algn="ctr" eaLnBrk="1" hangingPunct="1"/>
            <a:r>
              <a:rPr lang="en-US" sz="3200" dirty="0" smtClean="0"/>
              <a:t>Lecture 9:</a:t>
            </a:r>
            <a:br>
              <a:rPr lang="en-US" sz="3200" dirty="0" smtClean="0"/>
            </a:br>
            <a:r>
              <a:rPr lang="en-US" sz="4000" dirty="0" smtClean="0"/>
              <a:t>Designing for the Web</a:t>
            </a:r>
          </a:p>
        </p:txBody>
      </p:sp>
      <p:sp>
        <p:nvSpPr>
          <p:cNvPr id="5124" name="Rectangle 3"/>
          <p:cNvSpPr>
            <a:spLocks noGrp="1" noChangeArrowheads="1"/>
          </p:cNvSpPr>
          <p:nvPr>
            <p:ph type="subTitle" idx="1"/>
          </p:nvPr>
        </p:nvSpPr>
        <p:spPr>
          <a:xfrm>
            <a:off x="2514600" y="3276600"/>
            <a:ext cx="6248400" cy="2743200"/>
          </a:xfrm>
        </p:spPr>
        <p:txBody>
          <a:bodyPr/>
          <a:lstStyle/>
          <a:p>
            <a:pPr eaLnBrk="1" hangingPunct="1">
              <a:lnSpc>
                <a:spcPct val="90000"/>
              </a:lnSpc>
            </a:pPr>
            <a:r>
              <a:rPr lang="en-US" dirty="0" smtClean="0"/>
              <a:t>Brad Myers</a:t>
            </a:r>
          </a:p>
          <a:p>
            <a:pPr eaLnBrk="1" hangingPunct="1">
              <a:lnSpc>
                <a:spcPct val="90000"/>
              </a:lnSpc>
            </a:pPr>
            <a:endParaRPr lang="en-US" dirty="0" smtClean="0">
              <a:solidFill>
                <a:srgbClr val="6E0000"/>
              </a:solidFill>
            </a:endParaRPr>
          </a:p>
          <a:p>
            <a:pPr eaLnBrk="1" hangingPunct="1">
              <a:lnSpc>
                <a:spcPct val="90000"/>
              </a:lnSpc>
            </a:pPr>
            <a:r>
              <a:rPr lang="en-US" dirty="0" smtClean="0">
                <a:solidFill>
                  <a:srgbClr val="6E0000"/>
                </a:solidFill>
              </a:rPr>
              <a:t>05-863 </a:t>
            </a:r>
            <a:r>
              <a:rPr lang="en-US" dirty="0" smtClean="0">
                <a:solidFill>
                  <a:srgbClr val="6E0000"/>
                </a:solidFill>
              </a:rPr>
              <a:t>/ </a:t>
            </a:r>
            <a:r>
              <a:rPr lang="en-US" dirty="0" smtClean="0">
                <a:solidFill>
                  <a:srgbClr val="6E0000"/>
                </a:solidFill>
              </a:rPr>
              <a:t>45-888</a:t>
            </a:r>
            <a:r>
              <a:rPr lang="en-US" dirty="0" smtClean="0">
                <a:solidFill>
                  <a:srgbClr val="6E0000"/>
                </a:solidFill>
              </a:rPr>
              <a:t>: </a:t>
            </a:r>
            <a:r>
              <a:rPr lang="en-US" dirty="0" smtClean="0">
                <a:solidFill>
                  <a:srgbClr val="6E0000"/>
                </a:solidFill>
              </a:rPr>
              <a:t>Introduction to </a:t>
            </a:r>
            <a:br>
              <a:rPr lang="en-US" dirty="0" smtClean="0">
                <a:solidFill>
                  <a:srgbClr val="6E0000"/>
                </a:solidFill>
              </a:rPr>
            </a:br>
            <a:r>
              <a:rPr lang="en-US" dirty="0" smtClean="0">
                <a:solidFill>
                  <a:srgbClr val="6E0000"/>
                </a:solidFill>
              </a:rPr>
              <a:t>Human Computer Interaction for </a:t>
            </a:r>
            <a:br>
              <a:rPr lang="en-US" dirty="0" smtClean="0">
                <a:solidFill>
                  <a:srgbClr val="6E0000"/>
                </a:solidFill>
              </a:rPr>
            </a:br>
            <a:r>
              <a:rPr lang="en-US" dirty="0" smtClean="0">
                <a:solidFill>
                  <a:srgbClr val="6E0000"/>
                </a:solidFill>
              </a:rPr>
              <a:t>Technology Executives</a:t>
            </a:r>
          </a:p>
          <a:p>
            <a:pPr eaLnBrk="1" hangingPunct="1">
              <a:lnSpc>
                <a:spcPct val="90000"/>
              </a:lnSpc>
            </a:pPr>
            <a:endParaRPr lang="en-US" dirty="0" smtClean="0">
              <a:solidFill>
                <a:srgbClr val="6E0000"/>
              </a:solidFill>
            </a:endParaRPr>
          </a:p>
          <a:p>
            <a:pPr eaLnBrk="1" hangingPunct="1">
              <a:lnSpc>
                <a:spcPct val="90000"/>
              </a:lnSpc>
            </a:pPr>
            <a:r>
              <a:rPr lang="en-US" i="1" dirty="0" smtClean="0">
                <a:solidFill>
                  <a:srgbClr val="6E0000"/>
                </a:solidFill>
              </a:rPr>
              <a:t>Fall, </a:t>
            </a:r>
            <a:r>
              <a:rPr lang="en-US" i="1" dirty="0" smtClean="0">
                <a:solidFill>
                  <a:srgbClr val="6E0000"/>
                </a:solidFill>
              </a:rPr>
              <a:t>2017, </a:t>
            </a:r>
            <a:r>
              <a:rPr lang="en-US" i="1" dirty="0" smtClean="0">
                <a:solidFill>
                  <a:srgbClr val="6E0000"/>
                </a:solidFill>
              </a:rPr>
              <a:t>Mini 2</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122238"/>
            <a:ext cx="7543800" cy="919842"/>
          </a:xfrm>
        </p:spPr>
        <p:txBody>
          <a:bodyPr/>
          <a:lstStyle/>
          <a:p>
            <a:r>
              <a:rPr lang="en-US" dirty="0" smtClean="0"/>
              <a:t>Navigation 2</a:t>
            </a:r>
          </a:p>
        </p:txBody>
      </p:sp>
      <p:sp>
        <p:nvSpPr>
          <p:cNvPr id="36868" name="Rectangle 3"/>
          <p:cNvSpPr>
            <a:spLocks noGrp="1" noChangeArrowheads="1"/>
          </p:cNvSpPr>
          <p:nvPr>
            <p:ph type="body" idx="1"/>
          </p:nvPr>
        </p:nvSpPr>
        <p:spPr>
          <a:xfrm>
            <a:off x="228600" y="1042080"/>
            <a:ext cx="8229600" cy="4631871"/>
          </a:xfrm>
        </p:spPr>
        <p:txBody>
          <a:bodyPr/>
          <a:lstStyle/>
          <a:p>
            <a:r>
              <a:rPr lang="en-US" sz="2800" dirty="0" smtClean="0"/>
              <a:t>Where can I go?</a:t>
            </a:r>
          </a:p>
          <a:p>
            <a:pPr lvl="1"/>
            <a:r>
              <a:rPr lang="en-US" sz="2400" dirty="0" smtClean="0"/>
              <a:t>Visible links on page</a:t>
            </a:r>
          </a:p>
          <a:p>
            <a:pPr lvl="2"/>
            <a:r>
              <a:rPr lang="en-US" sz="2000" dirty="0" smtClean="0"/>
              <a:t>This has gotten dramatically worse with “flat design”</a:t>
            </a:r>
            <a:br>
              <a:rPr lang="en-US" sz="2000" dirty="0" smtClean="0"/>
            </a:br>
            <a:r>
              <a:rPr lang="en-US" sz="1200" dirty="0" smtClean="0"/>
              <a:t>(cite: </a:t>
            </a:r>
            <a:r>
              <a:rPr lang="en-US" sz="1200" dirty="0" smtClean="0">
                <a:hlinkClick r:id="rId3"/>
              </a:rPr>
              <a:t>http://www.nngroup.com/articles/flat-design-long-exposure</a:t>
            </a:r>
            <a:r>
              <a:rPr lang="en-US" sz="1200" dirty="0" smtClean="0"/>
              <a:t>) </a:t>
            </a:r>
          </a:p>
          <a:p>
            <a:pPr lvl="1"/>
            <a:r>
              <a:rPr lang="en-US" sz="2400" dirty="0" smtClean="0"/>
              <a:t>Standard navigation-bar is good</a:t>
            </a:r>
          </a:p>
          <a:p>
            <a:pPr lvl="2"/>
            <a:r>
              <a:rPr lang="en-US" sz="2000" dirty="0" smtClean="0"/>
              <a:t>Show where you are</a:t>
            </a:r>
          </a:p>
          <a:p>
            <a:pPr lvl="1"/>
            <a:r>
              <a:rPr lang="en-US" sz="2400" dirty="0" smtClean="0"/>
              <a:t>Links should have meaningful </a:t>
            </a:r>
            <a:r>
              <a:rPr lang="en-US" sz="2400" dirty="0" smtClean="0"/>
              <a:t>labels</a:t>
            </a:r>
          </a:p>
          <a:p>
            <a:r>
              <a:rPr lang="en-US" sz="2800" dirty="0" smtClean="0"/>
              <a:t>All pages </a:t>
            </a:r>
            <a:r>
              <a:rPr lang="en-US" sz="2800" dirty="0"/>
              <a:t>should have one-click link to the </a:t>
            </a:r>
            <a:r>
              <a:rPr lang="en-US" sz="2800" dirty="0" smtClean="0"/>
              <a:t>homepage </a:t>
            </a:r>
            <a:r>
              <a:rPr lang="en-US" sz="2000" i="1" dirty="0" smtClean="0">
                <a:hlinkClick r:id="rId4"/>
              </a:rPr>
              <a:t>– cite </a:t>
            </a:r>
            <a:endParaRPr lang="en-US" sz="2000" i="1" dirty="0"/>
          </a:p>
          <a:p>
            <a:pPr lvl="1"/>
            <a:r>
              <a:rPr lang="en-US" sz="2400" dirty="0"/>
              <a:t>Non-standard location: </a:t>
            </a:r>
            <a:r>
              <a:rPr lang="en-US" sz="2400" dirty="0">
                <a:hlinkClick r:id="rId5"/>
              </a:rPr>
              <a:t>http://www.amgen.com</a:t>
            </a:r>
            <a:r>
              <a:rPr lang="en-US" sz="2400" dirty="0" smtClean="0">
                <a:hlinkClick r:id="rId5"/>
              </a:rPr>
              <a:t>/</a:t>
            </a:r>
            <a:r>
              <a:rPr lang="en-US" sz="2400" dirty="0" smtClean="0"/>
              <a:t> </a:t>
            </a:r>
            <a:endParaRPr lang="en-US" sz="2400" dirty="0"/>
          </a:p>
        </p:txBody>
      </p:sp>
      <p:sp>
        <p:nvSpPr>
          <p:cNvPr id="5" name="Footer Placeholder 4"/>
          <p:cNvSpPr>
            <a:spLocks noGrp="1"/>
          </p:cNvSpPr>
          <p:nvPr>
            <p:ph type="ftr" sz="quarter" idx="11"/>
          </p:nvPr>
        </p:nvSpPr>
        <p:spPr/>
        <p:txBody>
          <a:bodyPr/>
          <a:lstStyle/>
          <a:p>
            <a:r>
              <a:rPr lang="en-US" altLang="en-US" smtClean="0"/>
              <a:t>© 2017 - Brad Myers</a:t>
            </a:r>
            <a:endParaRPr lang="en-US" altLang="en-US" dirty="0"/>
          </a:p>
        </p:txBody>
      </p:sp>
      <p:sp>
        <p:nvSpPr>
          <p:cNvPr id="36866" name="Slide Number Placeholder 5"/>
          <p:cNvSpPr>
            <a:spLocks noGrp="1"/>
          </p:cNvSpPr>
          <p:nvPr>
            <p:ph type="sldNum" sz="quarter" idx="12"/>
          </p:nvPr>
        </p:nvSpPr>
        <p:spPr/>
        <p:txBody>
          <a:bodyPr/>
          <a:lstStyle/>
          <a:p>
            <a:fld id="{B0241554-B029-4020-A640-0789B8A9A926}" type="slidenum">
              <a:rPr lang="en-US" altLang="en-US" smtClean="0"/>
              <a:pPr/>
              <a:t>10</a:t>
            </a:fld>
            <a:endParaRPr lang="en-US" altLang="en-US"/>
          </a:p>
        </p:txBody>
      </p:sp>
      <p:pic>
        <p:nvPicPr>
          <p:cNvPr id="2" name="Picture 1"/>
          <p:cNvPicPr>
            <a:picLocks noChangeAspect="1"/>
          </p:cNvPicPr>
          <p:nvPr/>
        </p:nvPicPr>
        <p:blipFill>
          <a:blip r:embed="rId6"/>
          <a:stretch>
            <a:fillRect/>
          </a:stretch>
        </p:blipFill>
        <p:spPr>
          <a:xfrm>
            <a:off x="685800" y="5257800"/>
            <a:ext cx="7238999" cy="1430590"/>
          </a:xfrm>
          <a:prstGeom prst="rect">
            <a:avLst/>
          </a:prstGeom>
        </p:spPr>
      </p:pic>
    </p:spTree>
    <p:extLst>
      <p:ext uri="{BB962C8B-B14F-4D97-AF65-F5344CB8AC3E}">
        <p14:creationId xmlns:p14="http://schemas.microsoft.com/office/powerpoint/2010/main" val="2488292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79574" y="3886200"/>
            <a:ext cx="5264426" cy="1018681"/>
          </a:xfrm>
          <a:prstGeom prst="rect">
            <a:avLst/>
          </a:prstGeom>
        </p:spPr>
      </p:pic>
      <p:sp>
        <p:nvSpPr>
          <p:cNvPr id="37891" name="Rectangle 2"/>
          <p:cNvSpPr>
            <a:spLocks noGrp="1" noChangeArrowheads="1"/>
          </p:cNvSpPr>
          <p:nvPr>
            <p:ph type="title"/>
          </p:nvPr>
        </p:nvSpPr>
        <p:spPr>
          <a:xfrm>
            <a:off x="457200" y="122238"/>
            <a:ext cx="7543800" cy="1173162"/>
          </a:xfrm>
        </p:spPr>
        <p:txBody>
          <a:bodyPr/>
          <a:lstStyle/>
          <a:p>
            <a:r>
              <a:rPr lang="en-US" dirty="0" smtClean="0"/>
              <a:t>Navigation, 3</a:t>
            </a:r>
          </a:p>
        </p:txBody>
      </p:sp>
      <p:sp>
        <p:nvSpPr>
          <p:cNvPr id="37892" name="Rectangle 3"/>
          <p:cNvSpPr>
            <a:spLocks noGrp="1" noChangeArrowheads="1"/>
          </p:cNvSpPr>
          <p:nvPr>
            <p:ph type="body" idx="1"/>
          </p:nvPr>
        </p:nvSpPr>
        <p:spPr>
          <a:xfrm>
            <a:off x="228600" y="1295400"/>
            <a:ext cx="8077200" cy="5105400"/>
          </a:xfrm>
        </p:spPr>
        <p:txBody>
          <a:bodyPr>
            <a:normAutofit lnSpcReduction="10000"/>
          </a:bodyPr>
          <a:lstStyle/>
          <a:p>
            <a:r>
              <a:rPr lang="en-US" sz="2800" dirty="0" smtClean="0"/>
              <a:t>Site Structure that maps into user’s ideas and tasks</a:t>
            </a:r>
          </a:p>
          <a:p>
            <a:pPr lvl="2"/>
            <a:r>
              <a:rPr lang="en-US" sz="2000" dirty="0" smtClean="0"/>
              <a:t>Nielsen reports 80% vs. 9% success rates depending on structure</a:t>
            </a:r>
          </a:p>
          <a:p>
            <a:r>
              <a:rPr lang="en-US" sz="2800" dirty="0" smtClean="0"/>
              <a:t>Product lists</a:t>
            </a:r>
          </a:p>
          <a:p>
            <a:pPr lvl="1"/>
            <a:r>
              <a:rPr lang="en-US" sz="2400" dirty="0" smtClean="0"/>
              <a:t>Make it easy to </a:t>
            </a:r>
            <a:r>
              <a:rPr lang="en-US" sz="2400" dirty="0" smtClean="0">
                <a:hlinkClick r:id="rId4"/>
              </a:rPr>
              <a:t>compare</a:t>
            </a:r>
            <a:r>
              <a:rPr lang="en-US" sz="2400" dirty="0" smtClean="0"/>
              <a:t> - </a:t>
            </a:r>
            <a:r>
              <a:rPr lang="en-US" sz="2000" i="1" dirty="0" smtClean="0">
                <a:hlinkClick r:id="rId5"/>
              </a:rPr>
              <a:t>cite</a:t>
            </a:r>
            <a:endParaRPr lang="en-US" sz="2000" i="1" dirty="0" smtClean="0"/>
          </a:p>
          <a:p>
            <a:r>
              <a:rPr lang="nl-NL" sz="2800" dirty="0" smtClean="0"/>
              <a:t>Shallow vs. Deep Website Hierarchies</a:t>
            </a:r>
          </a:p>
          <a:p>
            <a:pPr lvl="1"/>
            <a:r>
              <a:rPr lang="nl-NL" sz="2400" dirty="0" smtClean="0"/>
              <a:t>Tradeoffs –</a:t>
            </a:r>
            <a:br>
              <a:rPr lang="nl-NL" sz="2400" dirty="0" smtClean="0"/>
            </a:br>
            <a:r>
              <a:rPr lang="nl-NL" sz="2400" dirty="0" smtClean="0"/>
              <a:t>depends on “natural” structure of infomation</a:t>
            </a:r>
          </a:p>
          <a:p>
            <a:pPr lvl="2"/>
            <a:r>
              <a:rPr lang="nl-NL" sz="1200" dirty="0" smtClean="0"/>
              <a:t>Cite: </a:t>
            </a:r>
            <a:r>
              <a:rPr lang="nl-NL" sz="1200" dirty="0" smtClean="0">
                <a:hlinkClick r:id="rId6"/>
              </a:rPr>
              <a:t>http://www.nngroup.com/articles/flat-vs-deep-hierarchy</a:t>
            </a:r>
            <a:endParaRPr lang="en-US" sz="1200" dirty="0" smtClean="0"/>
          </a:p>
          <a:p>
            <a:r>
              <a:rPr lang="en-US" sz="2800" dirty="0" smtClean="0"/>
              <a:t>Never say “under construction”</a:t>
            </a:r>
          </a:p>
          <a:p>
            <a:pPr lvl="1"/>
            <a:r>
              <a:rPr lang="en-US" sz="2400" dirty="0" smtClean="0"/>
              <a:t>The web is always changing</a:t>
            </a:r>
          </a:p>
          <a:p>
            <a:pPr lvl="1"/>
            <a:r>
              <a:rPr lang="en-US" sz="2400" dirty="0" smtClean="0"/>
              <a:t>Except for prototypes (obviously)</a:t>
            </a:r>
          </a:p>
          <a:p>
            <a:endParaRPr lang="en-US" sz="2800" dirty="0" smtClean="0"/>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37890" name="Slide Number Placeholder 5"/>
          <p:cNvSpPr>
            <a:spLocks noGrp="1"/>
          </p:cNvSpPr>
          <p:nvPr>
            <p:ph type="sldNum" sz="quarter" idx="12"/>
          </p:nvPr>
        </p:nvSpPr>
        <p:spPr/>
        <p:txBody>
          <a:bodyPr/>
          <a:lstStyle/>
          <a:p>
            <a:fld id="{EFC9C21C-61F0-4494-8662-25F6F06F789D}"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3F3D19D0-EE4B-41C9-B60F-6A1C2392436F}" type="slidenum">
              <a:rPr lang="en-US" altLang="en-US"/>
              <a:pPr/>
              <a:t>12</a:t>
            </a:fld>
            <a:endParaRPr lang="en-US" altLang="en-US"/>
          </a:p>
        </p:txBody>
      </p:sp>
      <p:sp>
        <p:nvSpPr>
          <p:cNvPr id="6147" name="Rectangle 2"/>
          <p:cNvSpPr>
            <a:spLocks noGrp="1" noChangeArrowheads="1"/>
          </p:cNvSpPr>
          <p:nvPr>
            <p:ph type="title"/>
          </p:nvPr>
        </p:nvSpPr>
        <p:spPr/>
        <p:txBody>
          <a:bodyPr/>
          <a:lstStyle/>
          <a:p>
            <a:pPr eaLnBrk="1" hangingPunct="1"/>
            <a:r>
              <a:rPr lang="en-US" altLang="ko-KR" dirty="0" smtClean="0">
                <a:ea typeface="굴림" charset="-127"/>
              </a:rPr>
              <a:t>Design for multiple browsers</a:t>
            </a:r>
          </a:p>
        </p:txBody>
      </p:sp>
      <p:sp>
        <p:nvSpPr>
          <p:cNvPr id="6148" name="Rectangle 3"/>
          <p:cNvSpPr>
            <a:spLocks noGrp="1" noChangeArrowheads="1"/>
          </p:cNvSpPr>
          <p:nvPr>
            <p:ph type="body" idx="1"/>
          </p:nvPr>
        </p:nvSpPr>
        <p:spPr>
          <a:xfrm>
            <a:off x="457200" y="1531939"/>
            <a:ext cx="8229600" cy="4792662"/>
          </a:xfrm>
        </p:spPr>
        <p:txBody>
          <a:bodyPr>
            <a:normAutofit lnSpcReduction="10000"/>
          </a:bodyPr>
          <a:lstStyle/>
          <a:p>
            <a:pPr eaLnBrk="1" hangingPunct="1"/>
            <a:r>
              <a:rPr lang="en-US" altLang="ko-KR" dirty="0" smtClean="0">
                <a:ea typeface="굴림" charset="-127"/>
              </a:rPr>
              <a:t>Cross platform design</a:t>
            </a:r>
          </a:p>
          <a:p>
            <a:pPr eaLnBrk="1" hangingPunct="1"/>
            <a:r>
              <a:rPr lang="en-US" altLang="ko-KR" dirty="0" smtClean="0">
                <a:ea typeface="굴림" charset="-127"/>
              </a:rPr>
              <a:t>You don</a:t>
            </a:r>
            <a:r>
              <a:rPr lang="en-US" altLang="ko-KR" dirty="0" smtClean="0">
                <a:latin typeface="Tahoma" pitchFamily="34" charset="0"/>
                <a:ea typeface="굴림" charset="-127"/>
              </a:rPr>
              <a:t>’</a:t>
            </a:r>
            <a:r>
              <a:rPr lang="en-US" altLang="ko-KR" dirty="0" smtClean="0">
                <a:ea typeface="굴림" charset="-127"/>
              </a:rPr>
              <a:t>t control the layout or navigation</a:t>
            </a:r>
          </a:p>
          <a:p>
            <a:pPr lvl="1" eaLnBrk="1" hangingPunct="1"/>
            <a:r>
              <a:rPr lang="en-US" altLang="ko-KR" dirty="0" smtClean="0">
                <a:ea typeface="굴림" charset="-127"/>
              </a:rPr>
              <a:t>People use various browsers, window sizes, etc.</a:t>
            </a:r>
          </a:p>
          <a:p>
            <a:pPr lvl="1" eaLnBrk="1" hangingPunct="1"/>
            <a:r>
              <a:rPr lang="en-US" altLang="ko-KR" dirty="0" smtClean="0">
                <a:ea typeface="굴림" charset="-127"/>
              </a:rPr>
              <a:t>Various languages and fonts installed</a:t>
            </a:r>
          </a:p>
          <a:p>
            <a:pPr lvl="1" eaLnBrk="1" hangingPunct="1"/>
            <a:r>
              <a:rPr lang="en-US" altLang="ko-KR" dirty="0" smtClean="0">
                <a:ea typeface="굴림" charset="-127"/>
              </a:rPr>
              <a:t>Cell </a:t>
            </a:r>
            <a:r>
              <a:rPr lang="en-US" altLang="ko-KR" dirty="0" smtClean="0">
                <a:ea typeface="굴림" charset="-127"/>
              </a:rPr>
              <a:t>phones, </a:t>
            </a:r>
            <a:r>
              <a:rPr lang="en-US" altLang="ko-KR" dirty="0" smtClean="0">
                <a:ea typeface="굴림" charset="-127"/>
              </a:rPr>
              <a:t>tablets, </a:t>
            </a:r>
            <a:r>
              <a:rPr lang="en-US" altLang="ko-KR" dirty="0" smtClean="0">
                <a:ea typeface="굴림" charset="-127"/>
              </a:rPr>
              <a:t>etc.</a:t>
            </a:r>
          </a:p>
          <a:p>
            <a:pPr lvl="1" eaLnBrk="1" hangingPunct="1"/>
            <a:r>
              <a:rPr lang="en-US" altLang="ko-KR" dirty="0" smtClean="0">
                <a:ea typeface="굴림" charset="-127"/>
              </a:rPr>
              <a:t>Users can jump in middle, go back and forward</a:t>
            </a:r>
            <a:endParaRPr lang="en-US" altLang="ko-KR" dirty="0" smtClean="0">
              <a:solidFill>
                <a:schemeClr val="tx2"/>
              </a:solidFill>
              <a:ea typeface="굴림" charset="-127"/>
            </a:endParaRPr>
          </a:p>
          <a:p>
            <a:pPr eaLnBrk="1" hangingPunct="1"/>
            <a:r>
              <a:rPr lang="en-US" altLang="ko-KR" dirty="0" smtClean="0">
                <a:solidFill>
                  <a:schemeClr val="tx2"/>
                </a:solidFill>
                <a:ea typeface="굴림" charset="-127"/>
              </a:rPr>
              <a:t>Test your pages in Chrome, Safari, </a:t>
            </a:r>
            <a:r>
              <a:rPr lang="en-US" altLang="ko-KR" dirty="0">
                <a:solidFill>
                  <a:schemeClr val="tx2"/>
                </a:solidFill>
                <a:ea typeface="굴림" charset="-127"/>
              </a:rPr>
              <a:t>Microsoft Edge, Internet </a:t>
            </a:r>
            <a:r>
              <a:rPr lang="en-US" altLang="ko-KR" dirty="0" smtClean="0">
                <a:solidFill>
                  <a:schemeClr val="tx2"/>
                </a:solidFill>
                <a:ea typeface="굴림" charset="-127"/>
              </a:rPr>
              <a:t>Explorer, </a:t>
            </a:r>
            <a:r>
              <a:rPr lang="en-US" altLang="ko-KR" dirty="0" smtClean="0">
                <a:solidFill>
                  <a:schemeClr val="tx2"/>
                </a:solidFill>
                <a:ea typeface="굴림" charset="-127"/>
              </a:rPr>
              <a:t>and </a:t>
            </a:r>
            <a:r>
              <a:rPr lang="en-US" altLang="ko-KR" dirty="0" smtClean="0">
                <a:solidFill>
                  <a:schemeClr val="tx2"/>
                </a:solidFill>
                <a:ea typeface="굴림" charset="-127"/>
              </a:rPr>
              <a:t>Firefox</a:t>
            </a:r>
          </a:p>
          <a:p>
            <a:pPr eaLnBrk="1" hangingPunct="1"/>
            <a:r>
              <a:rPr lang="en-US" altLang="ko-KR" dirty="0" smtClean="0">
                <a:solidFill>
                  <a:schemeClr val="tx2"/>
                </a:solidFill>
                <a:ea typeface="굴림" charset="-127"/>
              </a:rPr>
              <a:t>Test in all (recent) versions</a:t>
            </a:r>
          </a:p>
          <a:p>
            <a:pPr lvl="1" eaLnBrk="1" hangingPunct="1"/>
            <a:r>
              <a:rPr lang="en-US" altLang="ko-KR" dirty="0" smtClean="0">
                <a:ea typeface="굴림" charset="-127"/>
              </a:rPr>
              <a:t>People don’t update</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DF325B3-88FD-45A9-A56F-800B312D3CB8}" type="slidenum">
              <a:rPr lang="en-US" altLang="en-US"/>
              <a:pPr/>
              <a:t>13</a:t>
            </a:fld>
            <a:endParaRPr lang="en-US" altLang="en-US"/>
          </a:p>
        </p:txBody>
      </p:sp>
      <p:sp>
        <p:nvSpPr>
          <p:cNvPr id="7171" name="Rectangle 2"/>
          <p:cNvSpPr>
            <a:spLocks noGrp="1" noChangeArrowheads="1"/>
          </p:cNvSpPr>
          <p:nvPr>
            <p:ph type="title"/>
          </p:nvPr>
        </p:nvSpPr>
        <p:spPr/>
        <p:txBody>
          <a:bodyPr/>
          <a:lstStyle/>
          <a:p>
            <a:pPr eaLnBrk="1" hangingPunct="1"/>
            <a:r>
              <a:rPr lang="en-US" altLang="ko-KR" sz="3500" dirty="0" smtClean="0">
                <a:ea typeface="굴림" charset="-127"/>
              </a:rPr>
              <a:t>Design for multiple browsers, 2</a:t>
            </a:r>
          </a:p>
        </p:txBody>
      </p:sp>
      <p:sp>
        <p:nvSpPr>
          <p:cNvPr id="7172" name="Rectangle 3"/>
          <p:cNvSpPr>
            <a:spLocks noGrp="1" noChangeArrowheads="1"/>
          </p:cNvSpPr>
          <p:nvPr>
            <p:ph type="body" idx="1"/>
          </p:nvPr>
        </p:nvSpPr>
        <p:spPr>
          <a:xfrm>
            <a:off x="304800" y="1447800"/>
            <a:ext cx="8650287" cy="5218112"/>
          </a:xfrm>
        </p:spPr>
        <p:txBody>
          <a:bodyPr>
            <a:normAutofit/>
          </a:bodyPr>
          <a:lstStyle/>
          <a:p>
            <a:pPr eaLnBrk="1" hangingPunct="1"/>
            <a:r>
              <a:rPr lang="en-US" altLang="ko-KR" dirty="0" smtClean="0">
                <a:ea typeface="굴림" charset="-127"/>
              </a:rPr>
              <a:t>Tools </a:t>
            </a:r>
            <a:r>
              <a:rPr lang="en-US" altLang="ko-KR" dirty="0">
                <a:ea typeface="굴림" charset="-127"/>
              </a:rPr>
              <a:t>for checking: </a:t>
            </a:r>
          </a:p>
          <a:p>
            <a:pPr lvl="1" eaLnBrk="1" hangingPunct="1"/>
            <a:r>
              <a:rPr lang="en-US" altLang="ko-KR" dirty="0">
                <a:ea typeface="굴림" charset="-127"/>
              </a:rPr>
              <a:t>“</a:t>
            </a:r>
            <a:r>
              <a:rPr lang="en-US" altLang="ko-KR" dirty="0" err="1">
                <a:ea typeface="굴림" charset="-127"/>
              </a:rPr>
              <a:t>BrowserLab</a:t>
            </a:r>
            <a:r>
              <a:rPr lang="en-US" altLang="ko-KR" dirty="0">
                <a:ea typeface="굴림" charset="-127"/>
              </a:rPr>
              <a:t>” built into Dreamweaver</a:t>
            </a:r>
          </a:p>
          <a:p>
            <a:pPr lvl="1" eaLnBrk="1" hangingPunct="1"/>
            <a:r>
              <a:rPr lang="en-US" u="sng" dirty="0">
                <a:hlinkClick r:id="rId3"/>
              </a:rPr>
              <a:t>http://browsershots.org/</a:t>
            </a:r>
            <a:r>
              <a:rPr lang="en-US" dirty="0">
                <a:ea typeface="굴림" charset="-127"/>
              </a:rPr>
              <a:t>  </a:t>
            </a:r>
            <a:r>
              <a:rPr lang="en-US" sz="1200" dirty="0">
                <a:ea typeface="굴림" charset="-127"/>
              </a:rPr>
              <a:t>(Thanks to Kevin </a:t>
            </a:r>
            <a:r>
              <a:rPr lang="en-US" sz="1200" dirty="0" err="1">
                <a:ea typeface="굴림" charset="-127"/>
              </a:rPr>
              <a:t>McEachern</a:t>
            </a:r>
            <a:r>
              <a:rPr lang="en-US" sz="1200" dirty="0">
                <a:ea typeface="굴림" charset="-127"/>
              </a:rPr>
              <a:t> for finding this link)</a:t>
            </a:r>
            <a:endParaRPr lang="en-US" dirty="0">
              <a:ea typeface="굴림" charset="-127"/>
            </a:endParaRPr>
          </a:p>
          <a:p>
            <a:pPr eaLnBrk="1" hangingPunct="1"/>
            <a:endParaRPr lang="en-US" altLang="ko-KR" dirty="0" smtClean="0">
              <a:ea typeface="굴림" charset="-127"/>
            </a:endParaRP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pic>
        <p:nvPicPr>
          <p:cNvPr id="6" name="Picture 5"/>
          <p:cNvPicPr>
            <a:picLocks noChangeAspect="1"/>
          </p:cNvPicPr>
          <p:nvPr/>
        </p:nvPicPr>
        <p:blipFill>
          <a:blip r:embed="rId4" cstate="print"/>
          <a:stretch>
            <a:fillRect/>
          </a:stretch>
        </p:blipFill>
        <p:spPr>
          <a:xfrm>
            <a:off x="0" y="3352800"/>
            <a:ext cx="9100324" cy="10385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smtClean="0"/>
              <a:t>Responsive Design</a:t>
            </a:r>
            <a:endParaRPr lang="en-US" dirty="0"/>
          </a:p>
        </p:txBody>
      </p:sp>
      <p:sp>
        <p:nvSpPr>
          <p:cNvPr id="3" name="Content Placeholder 2"/>
          <p:cNvSpPr>
            <a:spLocks noGrp="1"/>
          </p:cNvSpPr>
          <p:nvPr>
            <p:ph idx="1"/>
          </p:nvPr>
        </p:nvSpPr>
        <p:spPr>
          <a:xfrm>
            <a:off x="457200" y="990600"/>
            <a:ext cx="8229600" cy="4953000"/>
          </a:xfrm>
        </p:spPr>
        <p:txBody>
          <a:bodyPr>
            <a:normAutofit lnSpcReduction="10000"/>
          </a:bodyPr>
          <a:lstStyle/>
          <a:p>
            <a:pPr eaLnBrk="1" hangingPunct="1"/>
            <a:r>
              <a:rPr lang="en-US" altLang="ko-KR" dirty="0">
                <a:ea typeface="굴림" charset="-127"/>
              </a:rPr>
              <a:t>“Responsive Design” - </a:t>
            </a:r>
            <a:r>
              <a:rPr lang="en-US" altLang="ko-KR" sz="1900" dirty="0">
                <a:ea typeface="굴림" charset="-127"/>
                <a:hlinkClick r:id="rId2"/>
              </a:rPr>
              <a:t>definition</a:t>
            </a:r>
            <a:endParaRPr lang="en-US" altLang="ko-KR" dirty="0">
              <a:ea typeface="굴림" charset="-127"/>
            </a:endParaRPr>
          </a:p>
          <a:p>
            <a:pPr lvl="1" eaLnBrk="1" hangingPunct="1"/>
            <a:r>
              <a:rPr lang="en-US" altLang="ko-KR" dirty="0">
                <a:ea typeface="굴림" charset="-127"/>
              </a:rPr>
              <a:t>One design fits all, </a:t>
            </a:r>
            <a:r>
              <a:rPr lang="en-US" altLang="ko-KR" i="1" dirty="0">
                <a:ea typeface="굴림" charset="-127"/>
              </a:rPr>
              <a:t>or</a:t>
            </a:r>
          </a:p>
          <a:p>
            <a:pPr lvl="1" eaLnBrk="1" hangingPunct="1"/>
            <a:r>
              <a:rPr lang="en-US" altLang="ko-KR" i="1" dirty="0">
                <a:ea typeface="굴림" charset="-127"/>
              </a:rPr>
              <a:t>Compute</a:t>
            </a:r>
            <a:r>
              <a:rPr lang="en-US" altLang="ko-KR" dirty="0">
                <a:ea typeface="굴림" charset="-127"/>
              </a:rPr>
              <a:t> design based on window width - </a:t>
            </a:r>
            <a:r>
              <a:rPr lang="en-US" altLang="ko-KR" dirty="0">
                <a:ea typeface="굴림" charset="-127"/>
                <a:hlinkClick r:id="rId3"/>
              </a:rPr>
              <a:t>example</a:t>
            </a:r>
            <a:endParaRPr lang="en-US" altLang="ko-KR" dirty="0">
              <a:ea typeface="굴림" charset="-127"/>
            </a:endParaRPr>
          </a:p>
          <a:p>
            <a:pPr lvl="2" eaLnBrk="1" hangingPunct="1"/>
            <a:r>
              <a:rPr lang="en-US" altLang="ko-KR" dirty="0">
                <a:ea typeface="굴림" charset="-127"/>
              </a:rPr>
              <a:t>Change size, position, and even which elements are </a:t>
            </a:r>
            <a:r>
              <a:rPr lang="en-US" altLang="ko-KR" dirty="0" smtClean="0">
                <a:ea typeface="굴림" charset="-127"/>
              </a:rPr>
              <a:t>present</a:t>
            </a:r>
          </a:p>
          <a:p>
            <a:pPr eaLnBrk="1" hangingPunct="1"/>
            <a:r>
              <a:rPr lang="en-US" altLang="ko-KR" dirty="0" smtClean="0">
                <a:ea typeface="굴림" charset="-127"/>
              </a:rPr>
              <a:t>But don’t just use menu icon on desktop</a:t>
            </a:r>
          </a:p>
          <a:p>
            <a:pPr lvl="1" eaLnBrk="1" hangingPunct="1"/>
            <a:r>
              <a:rPr lang="en-US" dirty="0"/>
              <a:t>“Discoverability is cut almost in half by </a:t>
            </a:r>
            <a:r>
              <a:rPr lang="en-US" dirty="0" smtClean="0"/>
              <a:t>hiding</a:t>
            </a:r>
            <a:br>
              <a:rPr lang="en-US" dirty="0" smtClean="0"/>
            </a:br>
            <a:r>
              <a:rPr lang="en-US" dirty="0" smtClean="0"/>
              <a:t>a </a:t>
            </a:r>
            <a:r>
              <a:rPr lang="en-US" dirty="0"/>
              <a:t>website’s main navigation</a:t>
            </a:r>
            <a:r>
              <a:rPr lang="en-US" dirty="0" smtClean="0"/>
              <a:t>.”</a:t>
            </a:r>
            <a:br>
              <a:rPr lang="en-US" dirty="0" smtClean="0"/>
            </a:br>
            <a:r>
              <a:rPr lang="en-US" dirty="0" smtClean="0"/>
              <a:t> </a:t>
            </a:r>
            <a:r>
              <a:rPr lang="en-US" dirty="0"/>
              <a:t>-- </a:t>
            </a:r>
            <a:r>
              <a:rPr lang="en-US" i="1" dirty="0">
                <a:hlinkClick r:id="rId4"/>
              </a:rPr>
              <a:t>cite</a:t>
            </a:r>
            <a:endParaRPr lang="en-US" i="1" dirty="0"/>
          </a:p>
          <a:p>
            <a:pPr lvl="1" eaLnBrk="1" hangingPunct="1"/>
            <a:r>
              <a:rPr lang="en-US" altLang="ko-KR" dirty="0" smtClean="0">
                <a:ea typeface="굴림" charset="-127"/>
              </a:rPr>
              <a:t>Example: </a:t>
            </a:r>
            <a:r>
              <a:rPr lang="en-US" altLang="ko-KR" dirty="0" smtClean="0">
                <a:ea typeface="굴림" charset="-127"/>
                <a:hlinkClick r:id="rId5"/>
              </a:rPr>
              <a:t>http</a:t>
            </a:r>
            <a:r>
              <a:rPr lang="en-US" altLang="ko-KR" dirty="0">
                <a:ea typeface="굴림" charset="-127"/>
                <a:hlinkClick r:id="rId5"/>
              </a:rPr>
              <a:t>://www.gm.com</a:t>
            </a:r>
            <a:r>
              <a:rPr lang="en-US" altLang="ko-KR" dirty="0" smtClean="0">
                <a:ea typeface="굴림" charset="-127"/>
                <a:hlinkClick r:id="rId5"/>
              </a:rPr>
              <a:t>/</a:t>
            </a:r>
            <a:r>
              <a:rPr lang="en-US" altLang="ko-KR" dirty="0" smtClean="0">
                <a:ea typeface="굴림" charset="-127"/>
              </a:rPr>
              <a:t> </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14</a:t>
            </a:fld>
            <a:endParaRPr lang="en-US" altLang="en-US"/>
          </a:p>
        </p:txBody>
      </p:sp>
      <p:pic>
        <p:nvPicPr>
          <p:cNvPr id="6" name="Picture 5"/>
          <p:cNvPicPr>
            <a:picLocks noChangeAspect="1"/>
          </p:cNvPicPr>
          <p:nvPr/>
        </p:nvPicPr>
        <p:blipFill>
          <a:blip r:embed="rId6"/>
          <a:stretch>
            <a:fillRect/>
          </a:stretch>
        </p:blipFill>
        <p:spPr>
          <a:xfrm>
            <a:off x="7772400" y="3048000"/>
            <a:ext cx="780990" cy="812230"/>
          </a:xfrm>
          <a:prstGeom prst="rect">
            <a:avLst/>
          </a:prstGeom>
        </p:spPr>
      </p:pic>
      <p:pic>
        <p:nvPicPr>
          <p:cNvPr id="2050" name="Picture 2" descr="Bar graph with data as described in the following paragrap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8973" y="4343400"/>
            <a:ext cx="3577427" cy="252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1B67696A-793A-4F06-8D58-9E09C2982756}" type="slidenum">
              <a:rPr lang="en-US" altLang="en-US"/>
              <a:pPr/>
              <a:t>15</a:t>
            </a:fld>
            <a:endParaRPr lang="en-US" altLang="en-US"/>
          </a:p>
        </p:txBody>
      </p:sp>
      <p:sp>
        <p:nvSpPr>
          <p:cNvPr id="10243" name="Rectangle 2"/>
          <p:cNvSpPr>
            <a:spLocks noGrp="1" noChangeArrowheads="1"/>
          </p:cNvSpPr>
          <p:nvPr>
            <p:ph type="title"/>
          </p:nvPr>
        </p:nvSpPr>
        <p:spPr/>
        <p:txBody>
          <a:bodyPr/>
          <a:lstStyle/>
          <a:p>
            <a:pPr eaLnBrk="1" hangingPunct="1"/>
            <a:r>
              <a:rPr lang="en-US" altLang="ko-KR" dirty="0" smtClean="0">
                <a:ea typeface="굴림" charset="-127"/>
              </a:rPr>
              <a:t>Design for quick downloading</a:t>
            </a:r>
          </a:p>
        </p:txBody>
      </p:sp>
      <p:sp>
        <p:nvSpPr>
          <p:cNvPr id="10244" name="Rectangle 3"/>
          <p:cNvSpPr>
            <a:spLocks noGrp="1" noChangeArrowheads="1"/>
          </p:cNvSpPr>
          <p:nvPr>
            <p:ph type="body" idx="1"/>
          </p:nvPr>
        </p:nvSpPr>
        <p:spPr>
          <a:xfrm>
            <a:off x="457200" y="1524000"/>
            <a:ext cx="8229600" cy="4411662"/>
          </a:xfrm>
        </p:spPr>
        <p:txBody>
          <a:bodyPr/>
          <a:lstStyle/>
          <a:p>
            <a:pPr eaLnBrk="1" hangingPunct="1"/>
            <a:r>
              <a:rPr lang="en-US" altLang="ko-KR" dirty="0" smtClean="0">
                <a:ea typeface="굴림" charset="-127"/>
              </a:rPr>
              <a:t>Users #1 complaint is slow downloading</a:t>
            </a:r>
          </a:p>
          <a:p>
            <a:pPr lvl="1" eaLnBrk="1" hangingPunct="1"/>
            <a:r>
              <a:rPr lang="en-US" altLang="ko-KR" dirty="0" smtClean="0">
                <a:ea typeface="굴림" charset="-127"/>
              </a:rPr>
              <a:t>HCII’s slow website</a:t>
            </a:r>
            <a:r>
              <a:rPr lang="en-US" altLang="ko-KR" dirty="0">
                <a:ea typeface="굴림" charset="-127"/>
              </a:rPr>
              <a:t>: </a:t>
            </a:r>
            <a:r>
              <a:rPr lang="en-US" altLang="ko-KR" dirty="0">
                <a:ea typeface="굴림" charset="-127"/>
                <a:hlinkClick r:id="rId3"/>
              </a:rPr>
              <a:t>http://www.hcii.cmu.edu</a:t>
            </a:r>
            <a:r>
              <a:rPr lang="en-US" altLang="ko-KR" dirty="0" smtClean="0">
                <a:ea typeface="굴림" charset="-127"/>
                <a:hlinkClick r:id="rId3"/>
              </a:rPr>
              <a:t>/</a:t>
            </a:r>
            <a:r>
              <a:rPr lang="en-US" altLang="ko-KR" dirty="0" smtClean="0">
                <a:ea typeface="굴림" charset="-127"/>
              </a:rPr>
              <a:t>  </a:t>
            </a:r>
            <a:r>
              <a:rPr lang="en-US" altLang="ko-KR" dirty="0" smtClean="0">
                <a:ea typeface="굴림" charset="-127"/>
                <a:sym typeface="Wingdings" panose="05000000000000000000" pitchFamily="2" charset="2"/>
              </a:rPr>
              <a:t></a:t>
            </a:r>
            <a:endParaRPr lang="en-US" altLang="ko-KR" dirty="0" smtClean="0">
              <a:ea typeface="굴림" charset="-127"/>
            </a:endParaRPr>
          </a:p>
          <a:p>
            <a:pPr eaLnBrk="1" hangingPunct="1"/>
            <a:r>
              <a:rPr lang="en-US" altLang="ko-KR" dirty="0" smtClean="0">
                <a:ea typeface="굴림" charset="-127"/>
              </a:rPr>
              <a:t>Users want response times of less than 1 second</a:t>
            </a:r>
          </a:p>
          <a:p>
            <a:pPr lvl="1" eaLnBrk="1" hangingPunct="1"/>
            <a:r>
              <a:rPr lang="en-US" altLang="ko-KR" dirty="0" smtClean="0">
                <a:ea typeface="굴림" charset="-127"/>
              </a:rPr>
              <a:t>Longer than 10 seconds, users cannot stay focused on the task</a:t>
            </a:r>
          </a:p>
          <a:p>
            <a:pPr lvl="1" eaLnBrk="1" hangingPunct="1"/>
            <a:r>
              <a:rPr lang="en-US" altLang="ko-KR" dirty="0" smtClean="0">
                <a:ea typeface="굴림" charset="-127"/>
              </a:rPr>
              <a:t>Forwards and backwards</a:t>
            </a:r>
          </a:p>
          <a:p>
            <a:pPr eaLnBrk="1" hangingPunct="1"/>
            <a:r>
              <a:rPr lang="en-US" altLang="ko-KR" dirty="0" smtClean="0">
                <a:ea typeface="굴림" charset="-127"/>
              </a:rPr>
              <a:t>Predictable is important</a:t>
            </a:r>
          </a:p>
          <a:p>
            <a:pPr lvl="1" eaLnBrk="1" hangingPunct="1"/>
            <a:r>
              <a:rPr lang="en-US" altLang="ko-KR" dirty="0" smtClean="0">
                <a:ea typeface="굴림" charset="-127"/>
              </a:rPr>
              <a:t>Always mark pages that may be slow due to multimedia content</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F6819147-2D94-4C9C-96F6-DE2315A4E410}" type="slidenum">
              <a:rPr lang="en-US" altLang="en-US"/>
              <a:pPr/>
              <a:t>16</a:t>
            </a:fld>
            <a:endParaRPr lang="en-US" altLang="en-US"/>
          </a:p>
        </p:txBody>
      </p:sp>
      <p:sp>
        <p:nvSpPr>
          <p:cNvPr id="12291" name="Rectangle 2"/>
          <p:cNvSpPr>
            <a:spLocks noGrp="1" noChangeArrowheads="1"/>
          </p:cNvSpPr>
          <p:nvPr>
            <p:ph type="title"/>
          </p:nvPr>
        </p:nvSpPr>
        <p:spPr>
          <a:xfrm>
            <a:off x="457200" y="122238"/>
            <a:ext cx="7543800" cy="1020762"/>
          </a:xfrm>
        </p:spPr>
        <p:txBody>
          <a:bodyPr/>
          <a:lstStyle/>
          <a:p>
            <a:pPr eaLnBrk="1" hangingPunct="1"/>
            <a:r>
              <a:rPr lang="en-US" altLang="ko-KR" dirty="0" smtClean="0">
                <a:ea typeface="굴림" charset="-127"/>
              </a:rPr>
              <a:t>Rules for links</a:t>
            </a:r>
          </a:p>
        </p:txBody>
      </p:sp>
      <p:sp>
        <p:nvSpPr>
          <p:cNvPr id="12292" name="Rectangle 3"/>
          <p:cNvSpPr>
            <a:spLocks noGrp="1" noChangeArrowheads="1"/>
          </p:cNvSpPr>
          <p:nvPr>
            <p:ph type="body" idx="1"/>
          </p:nvPr>
        </p:nvSpPr>
        <p:spPr>
          <a:xfrm>
            <a:off x="304800" y="1219200"/>
            <a:ext cx="8915400" cy="5486400"/>
          </a:xfrm>
        </p:spPr>
        <p:txBody>
          <a:bodyPr>
            <a:normAutofit/>
          </a:bodyPr>
          <a:lstStyle/>
          <a:p>
            <a:pPr eaLnBrk="1" hangingPunct="1"/>
            <a:r>
              <a:rPr lang="en-US" altLang="ko-KR" dirty="0" smtClean="0">
                <a:ea typeface="굴림" charset="-127"/>
              </a:rPr>
              <a:t>Provide links to related items of interest</a:t>
            </a:r>
          </a:p>
          <a:p>
            <a:pPr eaLnBrk="1" hangingPunct="1"/>
            <a:r>
              <a:rPr lang="en-US" altLang="ko-KR" dirty="0" smtClean="0">
                <a:ea typeface="굴림" charset="-127"/>
              </a:rPr>
              <a:t>Misleading link names are a “broken promise” – erodes </a:t>
            </a:r>
            <a:r>
              <a:rPr lang="en-US" dirty="0" smtClean="0"/>
              <a:t>trust </a:t>
            </a:r>
            <a:r>
              <a:rPr lang="en-US" dirty="0"/>
              <a:t>and </a:t>
            </a:r>
            <a:r>
              <a:rPr lang="en-US" dirty="0" smtClean="0"/>
              <a:t>credibility</a:t>
            </a:r>
            <a:br>
              <a:rPr lang="en-US" dirty="0" smtClean="0"/>
            </a:br>
            <a:r>
              <a:rPr lang="en-US" sz="1600" dirty="0" smtClean="0"/>
              <a:t>(cite: </a:t>
            </a:r>
            <a:r>
              <a:rPr lang="en-US" sz="1600" dirty="0" smtClean="0">
                <a:hlinkClick r:id="rId3"/>
              </a:rPr>
              <a:t>http://www.nngroup.com/articles/link-promise/</a:t>
            </a:r>
            <a:r>
              <a:rPr lang="en-US" sz="1600" dirty="0" smtClean="0"/>
              <a:t>) </a:t>
            </a:r>
            <a:endParaRPr lang="en-US" altLang="ko-KR" dirty="0" smtClean="0">
              <a:ea typeface="굴림" charset="-127"/>
            </a:endParaRPr>
          </a:p>
          <a:p>
            <a:pPr eaLnBrk="1" hangingPunct="1"/>
            <a:r>
              <a:rPr lang="en-US" altLang="ko-KR" dirty="0" smtClean="0">
                <a:ea typeface="굴림" charset="-127"/>
              </a:rPr>
              <a:t>Link text should be descriptive</a:t>
            </a:r>
          </a:p>
          <a:p>
            <a:pPr lvl="1" eaLnBrk="1" hangingPunct="1"/>
            <a:r>
              <a:rPr lang="en-US" altLang="ko-KR" dirty="0" smtClean="0">
                <a:ea typeface="굴림" charset="-127"/>
              </a:rPr>
              <a:t>Not: </a:t>
            </a:r>
            <a:r>
              <a:rPr lang="en-US" altLang="ko-KR" strike="sngStrike" dirty="0" smtClean="0">
                <a:latin typeface="Tahoma" pitchFamily="34" charset="0"/>
                <a:ea typeface="굴림" charset="-127"/>
              </a:rPr>
              <a:t>“</a:t>
            </a:r>
            <a:r>
              <a:rPr lang="en-US" altLang="ko-KR" strike="sngStrike" dirty="0" smtClean="0">
                <a:ea typeface="굴림" charset="-127"/>
              </a:rPr>
              <a:t>For the schedule, </a:t>
            </a:r>
            <a:r>
              <a:rPr lang="en-US" altLang="ko-KR" u="sng" strike="sngStrike" dirty="0" smtClean="0">
                <a:ea typeface="굴림" charset="-127"/>
              </a:rPr>
              <a:t>click here</a:t>
            </a:r>
            <a:r>
              <a:rPr lang="en-US" altLang="ko-KR" strike="sngStrike" dirty="0" smtClean="0">
                <a:latin typeface="Tahoma" pitchFamily="34" charset="0"/>
                <a:ea typeface="굴림" charset="-127"/>
              </a:rPr>
              <a:t>”</a:t>
            </a:r>
            <a:endParaRPr lang="en-US" altLang="ko-KR" strike="sngStrike" dirty="0" smtClean="0">
              <a:ea typeface="굴림" charset="-127"/>
            </a:endParaRPr>
          </a:p>
          <a:p>
            <a:pPr lvl="1" eaLnBrk="1" hangingPunct="1"/>
            <a:r>
              <a:rPr lang="en-US" altLang="ko-KR" dirty="0" smtClean="0">
                <a:ea typeface="굴림" charset="-127"/>
              </a:rPr>
              <a:t>Better: </a:t>
            </a:r>
            <a:r>
              <a:rPr lang="en-US" altLang="ko-KR" dirty="0" smtClean="0">
                <a:latin typeface="Tahoma" pitchFamily="34" charset="0"/>
                <a:ea typeface="굴림" charset="-127"/>
              </a:rPr>
              <a:t>“</a:t>
            </a:r>
            <a:r>
              <a:rPr lang="en-US" altLang="ko-KR" dirty="0" smtClean="0">
                <a:ea typeface="굴림" charset="-127"/>
              </a:rPr>
              <a:t>See the </a:t>
            </a:r>
            <a:r>
              <a:rPr lang="en-US" altLang="ko-KR" u="sng" dirty="0" smtClean="0">
                <a:ea typeface="굴림" charset="-127"/>
              </a:rPr>
              <a:t>schedule</a:t>
            </a:r>
            <a:r>
              <a:rPr lang="en-US" altLang="ko-KR" dirty="0" smtClean="0">
                <a:ea typeface="굴림" charset="-127"/>
              </a:rPr>
              <a:t> and </a:t>
            </a:r>
            <a:r>
              <a:rPr lang="en-US" altLang="ko-KR" u="sng" dirty="0" err="1" smtClean="0">
                <a:ea typeface="굴림" charset="-127"/>
              </a:rPr>
              <a:t>homeworks</a:t>
            </a:r>
            <a:r>
              <a:rPr lang="en-US" altLang="ko-KR" dirty="0" smtClean="0">
                <a:latin typeface="Tahoma" pitchFamily="34" charset="0"/>
                <a:ea typeface="굴림" charset="-127"/>
              </a:rPr>
              <a:t>”</a:t>
            </a:r>
            <a:endParaRPr lang="en-US" altLang="ko-KR" dirty="0" smtClean="0">
              <a:ea typeface="굴림" charset="-127"/>
            </a:endParaRPr>
          </a:p>
          <a:p>
            <a:pPr lvl="2" eaLnBrk="1" hangingPunct="1"/>
            <a:r>
              <a:rPr lang="en-US" altLang="ko-KR" sz="2500" dirty="0" smtClean="0">
                <a:ea typeface="굴림" charset="-127"/>
              </a:rPr>
              <a:t>Easier to tell what link will get to</a:t>
            </a:r>
          </a:p>
          <a:p>
            <a:pPr lvl="2" eaLnBrk="1" hangingPunct="1"/>
            <a:r>
              <a:rPr lang="en-US" altLang="ko-KR" sz="2500" dirty="0" smtClean="0">
                <a:ea typeface="굴림" charset="-127"/>
              </a:rPr>
              <a:t>Underlined words are visually highlighted</a:t>
            </a:r>
          </a:p>
          <a:p>
            <a:pPr lvl="2" eaLnBrk="1" hangingPunct="1"/>
            <a:r>
              <a:rPr lang="en-US" altLang="ko-KR" sz="2500" dirty="0" smtClean="0">
                <a:ea typeface="굴림" charset="-127"/>
              </a:rPr>
              <a:t>Handicapped, etc. users won</a:t>
            </a:r>
            <a:r>
              <a:rPr lang="en-US" altLang="ko-KR" sz="2500" dirty="0" smtClean="0">
                <a:latin typeface="Tahoma" pitchFamily="34" charset="0"/>
                <a:ea typeface="굴림" charset="-127"/>
              </a:rPr>
              <a:t>’</a:t>
            </a:r>
            <a:r>
              <a:rPr lang="en-US" altLang="ko-KR" sz="2500" dirty="0" smtClean="0">
                <a:ea typeface="굴림" charset="-127"/>
              </a:rPr>
              <a:t>t </a:t>
            </a:r>
            <a:r>
              <a:rPr lang="en-US" altLang="ko-KR" sz="2500" dirty="0" smtClean="0">
                <a:latin typeface="Tahoma" pitchFamily="34" charset="0"/>
                <a:ea typeface="굴림" charset="-127"/>
              </a:rPr>
              <a:t>“</a:t>
            </a:r>
            <a:r>
              <a:rPr lang="en-US" altLang="ko-KR" sz="2500" dirty="0" smtClean="0">
                <a:ea typeface="굴림" charset="-127"/>
              </a:rPr>
              <a:t>click</a:t>
            </a:r>
            <a:r>
              <a:rPr lang="en-US" altLang="ko-KR" sz="2500" dirty="0" smtClean="0">
                <a:latin typeface="Tahoma" pitchFamily="34" charset="0"/>
                <a:ea typeface="굴림" charset="-127"/>
              </a:rPr>
              <a:t>”</a:t>
            </a:r>
          </a:p>
        </p:txBody>
      </p:sp>
      <p:sp>
        <p:nvSpPr>
          <p:cNvPr id="5" name="Footer Placeholder 4"/>
          <p:cNvSpPr>
            <a:spLocks noGrp="1"/>
          </p:cNvSpPr>
          <p:nvPr>
            <p:ph type="ftr" sz="quarter" idx="11"/>
          </p:nvPr>
        </p:nvSpPr>
        <p:spPr>
          <a:xfrm>
            <a:off x="3156857" y="6400800"/>
            <a:ext cx="2895600" cy="4572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22238"/>
            <a:ext cx="7543800" cy="944562"/>
          </a:xfrm>
        </p:spPr>
        <p:txBody>
          <a:bodyPr/>
          <a:lstStyle/>
          <a:p>
            <a:r>
              <a:rPr lang="en-US" altLang="ko-KR" dirty="0" smtClean="0"/>
              <a:t>Rules for links, 2</a:t>
            </a:r>
          </a:p>
        </p:txBody>
      </p:sp>
      <p:sp>
        <p:nvSpPr>
          <p:cNvPr id="14340" name="Rectangle 3"/>
          <p:cNvSpPr>
            <a:spLocks noGrp="1" noChangeArrowheads="1"/>
          </p:cNvSpPr>
          <p:nvPr>
            <p:ph type="body" idx="1"/>
          </p:nvPr>
        </p:nvSpPr>
        <p:spPr>
          <a:xfrm>
            <a:off x="457200" y="1219200"/>
            <a:ext cx="8229600" cy="5029200"/>
          </a:xfrm>
        </p:spPr>
        <p:txBody>
          <a:bodyPr>
            <a:normAutofit lnSpcReduction="10000"/>
          </a:bodyPr>
          <a:lstStyle/>
          <a:p>
            <a:r>
              <a:rPr lang="en-US" altLang="ko-KR" dirty="0" smtClean="0"/>
              <a:t>Be cautious about opening up new browser windows or tabs</a:t>
            </a:r>
          </a:p>
          <a:p>
            <a:pPr lvl="1"/>
            <a:r>
              <a:rPr lang="en-US" altLang="ko-KR" dirty="0" smtClean="0"/>
              <a:t>Can’t go back</a:t>
            </a:r>
          </a:p>
          <a:p>
            <a:pPr lvl="1"/>
            <a:r>
              <a:rPr lang="en-US" altLang="ko-KR" dirty="0" smtClean="0"/>
              <a:t>Lose track of all the </a:t>
            </a:r>
            <a:r>
              <a:rPr lang="en-US" altLang="ko-KR" dirty="0" smtClean="0"/>
              <a:t>windows</a:t>
            </a:r>
          </a:p>
          <a:p>
            <a:pPr lvl="1"/>
            <a:r>
              <a:rPr lang="en-US" altLang="ko-KR" dirty="0" smtClean="0"/>
              <a:t>Example: </a:t>
            </a:r>
            <a:r>
              <a:rPr lang="en-US" altLang="ko-KR" dirty="0" smtClean="0">
                <a:hlinkClick r:id="rId3"/>
              </a:rPr>
              <a:t>Stuttering Foundation shop</a:t>
            </a:r>
            <a:endParaRPr lang="en-US" altLang="ko-KR" dirty="0" smtClean="0"/>
          </a:p>
          <a:p>
            <a:pPr lvl="1"/>
            <a:r>
              <a:rPr lang="en-US" altLang="ko-KR" dirty="0" smtClean="0"/>
              <a:t>Example: </a:t>
            </a:r>
            <a:r>
              <a:rPr lang="en-US" altLang="ko-KR" dirty="0" smtClean="0">
                <a:hlinkClick r:id="rId4"/>
              </a:rPr>
              <a:t>ACM dl search</a:t>
            </a:r>
            <a:r>
              <a:rPr lang="en-US" altLang="ko-KR" dirty="0" smtClean="0"/>
              <a:t>: pdf vs. link for results</a:t>
            </a:r>
          </a:p>
          <a:p>
            <a:r>
              <a:rPr lang="en-US" altLang="ko-KR" dirty="0" smtClean="0"/>
              <a:t>Advertising links go to “payoff” pages rather than to general pages</a:t>
            </a:r>
          </a:p>
          <a:p>
            <a:pPr lvl="1"/>
            <a:r>
              <a:rPr lang="en-US" altLang="ko-KR" dirty="0" smtClean="0"/>
              <a:t>Users don’t explore to find the advertised item</a:t>
            </a:r>
          </a:p>
          <a:p>
            <a:pPr lvl="1"/>
            <a:r>
              <a:rPr lang="en-US" altLang="ko-KR" dirty="0" smtClean="0"/>
              <a:t>Users want information now not 5 clicks from now</a:t>
            </a:r>
          </a:p>
          <a:p>
            <a:pPr lvl="1"/>
            <a:r>
              <a:rPr lang="en-US" altLang="ko-KR" dirty="0" smtClean="0"/>
              <a:t>Make sure the links stay valid</a:t>
            </a:r>
          </a:p>
        </p:txBody>
      </p:sp>
      <p:sp>
        <p:nvSpPr>
          <p:cNvPr id="5" name="Footer Placeholder 4"/>
          <p:cNvSpPr>
            <a:spLocks noGrp="1"/>
          </p:cNvSpPr>
          <p:nvPr>
            <p:ph type="ftr" sz="quarter" idx="11"/>
          </p:nvPr>
        </p:nvSpPr>
        <p:spPr/>
        <p:txBody>
          <a:bodyPr/>
          <a:lstStyle/>
          <a:p>
            <a:r>
              <a:rPr lang="en-US" altLang="en-US" smtClean="0"/>
              <a:t>© 2017 - Brad Myers</a:t>
            </a:r>
            <a:endParaRPr lang="en-US" altLang="en-US"/>
          </a:p>
        </p:txBody>
      </p:sp>
      <p:sp>
        <p:nvSpPr>
          <p:cNvPr id="14338" name="Slide Number Placeholder 5"/>
          <p:cNvSpPr>
            <a:spLocks noGrp="1"/>
          </p:cNvSpPr>
          <p:nvPr>
            <p:ph type="sldNum" sz="quarter" idx="12"/>
          </p:nvPr>
        </p:nvSpPr>
        <p:spPr/>
        <p:txBody>
          <a:bodyPr/>
          <a:lstStyle/>
          <a:p>
            <a:fld id="{CDAC18C2-AF4E-483F-832F-F2A6AE4C725E}"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B2497506-EE85-4BB5-A1CB-CBF5531E5771}" type="slidenum">
              <a:rPr lang="en-US" altLang="en-US"/>
              <a:pPr/>
              <a:t>18</a:t>
            </a:fld>
            <a:endParaRPr lang="en-US" altLang="en-US"/>
          </a:p>
        </p:txBody>
      </p:sp>
      <p:sp>
        <p:nvSpPr>
          <p:cNvPr id="19459" name="Rectangle 2"/>
          <p:cNvSpPr>
            <a:spLocks noGrp="1" noChangeArrowheads="1"/>
          </p:cNvSpPr>
          <p:nvPr>
            <p:ph type="title"/>
          </p:nvPr>
        </p:nvSpPr>
        <p:spPr/>
        <p:txBody>
          <a:bodyPr/>
          <a:lstStyle/>
          <a:p>
            <a:pPr eaLnBrk="1" hangingPunct="1"/>
            <a:r>
              <a:rPr lang="en-US" altLang="ko-KR" dirty="0" smtClean="0">
                <a:ea typeface="굴림" charset="-127"/>
              </a:rPr>
              <a:t>Why Focus on Content?</a:t>
            </a:r>
          </a:p>
        </p:txBody>
      </p:sp>
      <p:sp>
        <p:nvSpPr>
          <p:cNvPr id="19460" name="Rectangle 3"/>
          <p:cNvSpPr>
            <a:spLocks noGrp="1" noChangeArrowheads="1"/>
          </p:cNvSpPr>
          <p:nvPr>
            <p:ph type="body" idx="1"/>
          </p:nvPr>
        </p:nvSpPr>
        <p:spPr>
          <a:xfrm>
            <a:off x="304800" y="1600200"/>
            <a:ext cx="8650288" cy="5029200"/>
          </a:xfrm>
        </p:spPr>
        <p:txBody>
          <a:bodyPr/>
          <a:lstStyle/>
          <a:p>
            <a:pPr marL="3175" indent="-3175" eaLnBrk="1" hangingPunct="1">
              <a:lnSpc>
                <a:spcPct val="90000"/>
              </a:lnSpc>
              <a:buFont typeface="Wingdings" pitchFamily="2" charset="2"/>
              <a:buNone/>
            </a:pPr>
            <a:r>
              <a:rPr lang="ko-KR" altLang="en-US" smtClean="0">
                <a:latin typeface="Tahoma" pitchFamily="34" charset="0"/>
                <a:ea typeface="굴림" charset="-127"/>
              </a:rPr>
              <a:t>“</a:t>
            </a:r>
            <a:r>
              <a:rPr lang="en-US" altLang="ko-KR" smtClean="0">
                <a:ea typeface="굴림" charset="-127"/>
              </a:rPr>
              <a:t>Publishing is about getting the right content to the right person at the right time at the right cost. It's about selecting the best content and editing it really well, so that it makes compelling reading</a:t>
            </a:r>
            <a:r>
              <a:rPr lang="en-US" altLang="ko-KR" smtClean="0">
                <a:latin typeface="Tahoma" pitchFamily="34" charset="0"/>
                <a:ea typeface="굴림" charset="-127"/>
              </a:rPr>
              <a:t>…</a:t>
            </a:r>
            <a:r>
              <a:rPr lang="en-US" altLang="ko-KR" smtClean="0">
                <a:ea typeface="굴림" charset="-127"/>
              </a:rPr>
              <a:t>. My approach doesn't ignore the software or the visuals, but focuses fundamentally on the words on the page. That's because, it is *words* that drive *actions* on a web page.</a:t>
            </a:r>
            <a:r>
              <a:rPr lang="en-US" altLang="ko-KR" smtClean="0">
                <a:latin typeface="Tahoma" pitchFamily="34" charset="0"/>
                <a:ea typeface="굴림" charset="-127"/>
              </a:rPr>
              <a:t>”</a:t>
            </a:r>
            <a:endParaRPr lang="en-US" altLang="ko-KR" smtClean="0">
              <a:ea typeface="굴림" charset="-127"/>
            </a:endParaRPr>
          </a:p>
          <a:p>
            <a:pPr marL="3175" indent="-3175" algn="r" eaLnBrk="1" hangingPunct="1">
              <a:lnSpc>
                <a:spcPct val="90000"/>
              </a:lnSpc>
              <a:buFont typeface="Wingdings" pitchFamily="2" charset="2"/>
              <a:buNone/>
            </a:pPr>
            <a:r>
              <a:rPr lang="en-US" altLang="ko-KR" i="1" smtClean="0">
                <a:ea typeface="굴림" charset="-127"/>
              </a:rPr>
              <a:t>-- </a:t>
            </a:r>
            <a:r>
              <a:rPr lang="en-US" altLang="ko-KR" smtClean="0">
                <a:ea typeface="굴림" charset="-127"/>
              </a:rPr>
              <a:t>Gerry McGovern,</a:t>
            </a:r>
            <a:r>
              <a:rPr lang="en-US" altLang="ko-KR" i="1" smtClean="0">
                <a:ea typeface="굴림" charset="-127"/>
              </a:rPr>
              <a:t> Content Critical </a:t>
            </a:r>
            <a:endParaRPr lang="en-US" altLang="ko-KR" smtClean="0">
              <a:ea typeface="굴림" charset="-127"/>
            </a:endParaRP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CCD9FE3C-66B7-4CDA-B497-0FA2F56BD48D}" type="slidenum">
              <a:rPr lang="en-US" altLang="en-US"/>
              <a:pPr/>
              <a:t>19</a:t>
            </a:fld>
            <a:endParaRPr lang="en-US" altLang="en-US"/>
          </a:p>
        </p:txBody>
      </p:sp>
      <p:sp>
        <p:nvSpPr>
          <p:cNvPr id="16387" name="Rectangle 2"/>
          <p:cNvSpPr>
            <a:spLocks noGrp="1" noChangeArrowheads="1"/>
          </p:cNvSpPr>
          <p:nvPr>
            <p:ph type="title"/>
          </p:nvPr>
        </p:nvSpPr>
        <p:spPr/>
        <p:txBody>
          <a:bodyPr/>
          <a:lstStyle/>
          <a:p>
            <a:pPr eaLnBrk="1" hangingPunct="1"/>
            <a:r>
              <a:rPr lang="en-US" altLang="ko-KR" dirty="0" smtClean="0">
                <a:ea typeface="굴림" charset="-127"/>
              </a:rPr>
              <a:t>Design for credibility</a:t>
            </a:r>
          </a:p>
        </p:txBody>
      </p:sp>
      <p:sp>
        <p:nvSpPr>
          <p:cNvPr id="16388" name="Rectangle 3"/>
          <p:cNvSpPr>
            <a:spLocks noGrp="1" noChangeArrowheads="1"/>
          </p:cNvSpPr>
          <p:nvPr>
            <p:ph type="body" idx="1"/>
          </p:nvPr>
        </p:nvSpPr>
        <p:spPr>
          <a:xfrm>
            <a:off x="457200" y="1719263"/>
            <a:ext cx="8686800" cy="4411662"/>
          </a:xfrm>
        </p:spPr>
        <p:txBody>
          <a:bodyPr/>
          <a:lstStyle/>
          <a:p>
            <a:pPr eaLnBrk="1" hangingPunct="1"/>
            <a:r>
              <a:rPr lang="en-US" altLang="ko-KR" dirty="0" smtClean="0">
                <a:ea typeface="굴림" charset="-127"/>
              </a:rPr>
              <a:t>Don</a:t>
            </a:r>
            <a:r>
              <a:rPr lang="en-US" altLang="ko-KR" dirty="0" smtClean="0">
                <a:latin typeface="Tahoma" pitchFamily="34" charset="0"/>
                <a:ea typeface="굴림" charset="-127"/>
              </a:rPr>
              <a:t>’</a:t>
            </a:r>
            <a:r>
              <a:rPr lang="en-US" altLang="ko-KR" dirty="0" smtClean="0">
                <a:ea typeface="굴림" charset="-127"/>
              </a:rPr>
              <a:t>t look amateurish</a:t>
            </a:r>
          </a:p>
          <a:p>
            <a:pPr lvl="1" eaLnBrk="1" hangingPunct="1"/>
            <a:r>
              <a:rPr lang="en-US" altLang="ko-KR" dirty="0" smtClean="0">
                <a:ea typeface="굴림" charset="-127"/>
              </a:rPr>
              <a:t>Nice, clean designs</a:t>
            </a:r>
          </a:p>
          <a:p>
            <a:pPr lvl="1" eaLnBrk="1" hangingPunct="1"/>
            <a:r>
              <a:rPr lang="en-US" altLang="ko-KR" dirty="0" smtClean="0">
                <a:ea typeface="굴림" charset="-127"/>
              </a:rPr>
              <a:t>Good graphic design and color choices</a:t>
            </a:r>
          </a:p>
          <a:p>
            <a:pPr lvl="1" eaLnBrk="1" hangingPunct="1"/>
            <a:r>
              <a:rPr lang="en-US" altLang="ko-KR" dirty="0" smtClean="0">
                <a:ea typeface="굴림" charset="-127"/>
              </a:rPr>
              <a:t>Links and code that work</a:t>
            </a:r>
          </a:p>
          <a:p>
            <a:pPr lvl="1" eaLnBrk="1" hangingPunct="1"/>
            <a:r>
              <a:rPr lang="en-US" altLang="ko-KR" sz="2400" dirty="0" smtClean="0">
                <a:ea typeface="굴림" charset="-127"/>
              </a:rPr>
              <a:t>Copyedit and proofread (spell-check)</a:t>
            </a:r>
          </a:p>
          <a:p>
            <a:pPr lvl="2" eaLnBrk="1" hangingPunct="1"/>
            <a:r>
              <a:rPr lang="en-US" altLang="ko-KR" sz="2000" dirty="0">
                <a:latin typeface="Tahoma" pitchFamily="34" charset="0"/>
                <a:ea typeface="굴림" charset="-127"/>
              </a:rPr>
              <a:t>Typo “</a:t>
            </a:r>
            <a:r>
              <a:rPr lang="en-US" altLang="ko-KR" sz="2000" dirty="0" err="1">
                <a:latin typeface="Tahoma" pitchFamily="34" charset="0"/>
                <a:ea typeface="굴림" charset="-127"/>
                <a:hlinkClick r:id="rId3"/>
              </a:rPr>
              <a:t>Policys</a:t>
            </a:r>
            <a:r>
              <a:rPr lang="en-US" altLang="ko-KR" sz="2000" dirty="0">
                <a:latin typeface="Tahoma" pitchFamily="34" charset="0"/>
                <a:ea typeface="굴림" charset="-127"/>
              </a:rPr>
              <a:t>”</a:t>
            </a:r>
            <a:endParaRPr lang="en-US" altLang="ko-KR" sz="2000" dirty="0">
              <a:ea typeface="굴림" charset="-127"/>
            </a:endParaRPr>
          </a:p>
          <a:p>
            <a:pPr lvl="2" eaLnBrk="1" hangingPunct="1"/>
            <a:r>
              <a:rPr lang="en-US" altLang="ko-KR" sz="2000" dirty="0" smtClean="0">
                <a:ea typeface="굴림" charset="-127"/>
              </a:rPr>
              <a:t>Typo in </a:t>
            </a:r>
            <a:r>
              <a:rPr lang="en-US" altLang="ko-KR" sz="2000" i="1" dirty="0" smtClean="0">
                <a:ea typeface="굴림" charset="-127"/>
              </a:rPr>
              <a:t>title</a:t>
            </a:r>
            <a:r>
              <a:rPr lang="en-US" altLang="ko-KR" sz="2000" dirty="0" smtClean="0">
                <a:ea typeface="굴림" charset="-127"/>
              </a:rPr>
              <a:t>: </a:t>
            </a:r>
            <a:r>
              <a:rPr lang="en-US" altLang="ko-KR" sz="2000" dirty="0">
                <a:latin typeface="Tahoma" pitchFamily="34" charset="0"/>
                <a:ea typeface="굴림" charset="-127"/>
              </a:rPr>
              <a:t>“</a:t>
            </a:r>
            <a:r>
              <a:rPr lang="en-US" altLang="ko-KR" sz="2000" dirty="0" err="1" smtClean="0">
                <a:latin typeface="Tahoma" pitchFamily="34" charset="0"/>
                <a:ea typeface="굴림" charset="-127"/>
                <a:hlinkClick r:id="rId4"/>
              </a:rPr>
              <a:t>Warantee</a:t>
            </a:r>
            <a:r>
              <a:rPr lang="en-US" altLang="ko-KR" sz="2000" dirty="0" smtClean="0">
                <a:latin typeface="Tahoma" pitchFamily="34" charset="0"/>
                <a:ea typeface="굴림" charset="-127"/>
              </a:rPr>
              <a:t>”</a:t>
            </a:r>
          </a:p>
          <a:p>
            <a:pPr eaLnBrk="1" hangingPunct="1"/>
            <a:r>
              <a:rPr lang="en-US" altLang="ko-KR" dirty="0" smtClean="0">
                <a:ea typeface="굴림" charset="-127"/>
              </a:rPr>
              <a:t>Ability </a:t>
            </a:r>
            <a:r>
              <a:rPr lang="en-US" altLang="ko-KR" dirty="0" smtClean="0">
                <a:ea typeface="굴림" charset="-127"/>
              </a:rPr>
              <a:t>to find out privacy policy</a:t>
            </a:r>
          </a:p>
          <a:p>
            <a:pPr eaLnBrk="1" hangingPunct="1"/>
            <a:r>
              <a:rPr lang="en-US" altLang="ko-KR" dirty="0" smtClean="0">
                <a:ea typeface="굴림" charset="-127"/>
              </a:rPr>
              <a:t>Obvious way to provide feedback to the company</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5</a:t>
            </a:r>
            <a:endParaRPr lang="en-US" dirty="0"/>
          </a:p>
        </p:txBody>
      </p:sp>
      <p:sp>
        <p:nvSpPr>
          <p:cNvPr id="3" name="Content Placeholder 2"/>
          <p:cNvSpPr>
            <a:spLocks noGrp="1"/>
          </p:cNvSpPr>
          <p:nvPr>
            <p:ph idx="1"/>
          </p:nvPr>
        </p:nvSpPr>
        <p:spPr/>
        <p:txBody>
          <a:bodyPr/>
          <a:lstStyle/>
          <a:p>
            <a:r>
              <a:rPr lang="en-US" dirty="0" smtClean="0"/>
              <a:t>You should have received an email from your TA with two systems</a:t>
            </a:r>
          </a:p>
          <a:p>
            <a:r>
              <a:rPr lang="en-US" dirty="0" smtClean="0"/>
              <a:t>Full list is </a:t>
            </a:r>
            <a:r>
              <a:rPr lang="en-US" dirty="0" smtClean="0"/>
              <a:t>on Canvas</a:t>
            </a:r>
            <a:endParaRPr lang="en-US" dirty="0" smtClean="0"/>
          </a:p>
          <a:p>
            <a:pPr lvl="1"/>
            <a:r>
              <a:rPr lang="en-US" dirty="0" smtClean="0"/>
              <a:t>Including email addresses, if you want to contact the author</a:t>
            </a:r>
          </a:p>
          <a:p>
            <a:r>
              <a:rPr lang="en-US" dirty="0" smtClean="0"/>
              <a:t>Evaluate and fill in the on-line template</a:t>
            </a:r>
          </a:p>
          <a:p>
            <a:r>
              <a:rPr lang="en-US" dirty="0" smtClean="0"/>
              <a:t>Due Monday</a:t>
            </a:r>
          </a:p>
          <a:p>
            <a:pPr lvl="1"/>
            <a:r>
              <a:rPr lang="en-US" i="1" dirty="0" smtClean="0">
                <a:solidFill>
                  <a:schemeClr val="accent2"/>
                </a:solidFill>
              </a:rPr>
              <a:t>No late turn-ins for HW #5!</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5291969-1C81-4078-81F0-46105F45688D}" type="slidenum">
              <a:rPr lang="en-US" altLang="en-US" smtClean="0"/>
              <a:pPr>
                <a:defRPr/>
              </a:pPr>
              <a:t>2</a:t>
            </a:fld>
            <a:endParaRPr lang="en-US" altLang="en-US"/>
          </a:p>
        </p:txBody>
      </p:sp>
    </p:spTree>
    <p:extLst>
      <p:ext uri="{BB962C8B-B14F-4D97-AF65-F5344CB8AC3E}">
        <p14:creationId xmlns:p14="http://schemas.microsoft.com/office/powerpoint/2010/main" val="3990726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2073BEB-4C62-4729-AB8B-FDB85C0049C0}" type="slidenum">
              <a:rPr lang="en-US" altLang="en-US"/>
              <a:pPr/>
              <a:t>20</a:t>
            </a:fld>
            <a:endParaRPr lang="en-US" altLang="en-US"/>
          </a:p>
        </p:txBody>
      </p:sp>
      <p:sp>
        <p:nvSpPr>
          <p:cNvPr id="18435" name="Rectangle 2"/>
          <p:cNvSpPr>
            <a:spLocks noGrp="1" noChangeArrowheads="1"/>
          </p:cNvSpPr>
          <p:nvPr>
            <p:ph type="title"/>
          </p:nvPr>
        </p:nvSpPr>
        <p:spPr/>
        <p:txBody>
          <a:bodyPr/>
          <a:lstStyle/>
          <a:p>
            <a:pPr eaLnBrk="1" hangingPunct="1"/>
            <a:r>
              <a:rPr lang="en-US" altLang="ko-KR" dirty="0" smtClean="0">
                <a:ea typeface="굴림" charset="-127"/>
              </a:rPr>
              <a:t>Web is an Attention Economy</a:t>
            </a:r>
          </a:p>
        </p:txBody>
      </p:sp>
      <p:sp>
        <p:nvSpPr>
          <p:cNvPr id="18436" name="Rectangle 3"/>
          <p:cNvSpPr>
            <a:spLocks noGrp="1" noChangeArrowheads="1"/>
          </p:cNvSpPr>
          <p:nvPr>
            <p:ph type="body" idx="1"/>
          </p:nvPr>
        </p:nvSpPr>
        <p:spPr/>
        <p:txBody>
          <a:bodyPr/>
          <a:lstStyle/>
          <a:p>
            <a:pPr eaLnBrk="1" hangingPunct="1">
              <a:lnSpc>
                <a:spcPct val="90000"/>
              </a:lnSpc>
            </a:pPr>
            <a:r>
              <a:rPr lang="en-US" altLang="ko-KR" dirty="0" smtClean="0">
                <a:ea typeface="굴림" charset="-127"/>
              </a:rPr>
              <a:t>Ultimate currency is the user</a:t>
            </a:r>
            <a:r>
              <a:rPr lang="en-US" altLang="ko-KR" dirty="0" smtClean="0">
                <a:latin typeface="Tahoma" pitchFamily="34" charset="0"/>
                <a:ea typeface="굴림" charset="-127"/>
              </a:rPr>
              <a:t>’</a:t>
            </a:r>
            <a:r>
              <a:rPr lang="en-US" altLang="ko-KR" dirty="0" smtClean="0">
                <a:ea typeface="굴림" charset="-127"/>
              </a:rPr>
              <a:t>s time</a:t>
            </a:r>
          </a:p>
          <a:p>
            <a:pPr eaLnBrk="1" hangingPunct="1">
              <a:lnSpc>
                <a:spcPct val="90000"/>
              </a:lnSpc>
            </a:pPr>
            <a:r>
              <a:rPr lang="en-US" altLang="ko-KR" dirty="0" smtClean="0">
                <a:ea typeface="굴림" charset="-127"/>
              </a:rPr>
              <a:t>There is </a:t>
            </a:r>
            <a:r>
              <a:rPr lang="en-US" altLang="ko-KR" i="1" dirty="0" smtClean="0">
                <a:ea typeface="굴림" charset="-127"/>
              </a:rPr>
              <a:t>too much content</a:t>
            </a:r>
            <a:r>
              <a:rPr lang="en-US" altLang="ko-KR" dirty="0" smtClean="0">
                <a:ea typeface="굴림" charset="-127"/>
              </a:rPr>
              <a:t> on the WWW</a:t>
            </a:r>
          </a:p>
          <a:p>
            <a:pPr eaLnBrk="1" hangingPunct="1">
              <a:lnSpc>
                <a:spcPct val="90000"/>
              </a:lnSpc>
            </a:pPr>
            <a:r>
              <a:rPr lang="en-US" altLang="ko-KR" dirty="0" smtClean="0">
                <a:ea typeface="굴림" charset="-127"/>
              </a:rPr>
              <a:t>In traditional media, inertia helps keep people reading</a:t>
            </a:r>
          </a:p>
          <a:p>
            <a:pPr eaLnBrk="1" hangingPunct="1">
              <a:lnSpc>
                <a:spcPct val="90000"/>
              </a:lnSpc>
            </a:pPr>
            <a:r>
              <a:rPr lang="en-US" altLang="ko-KR" dirty="0" smtClean="0">
                <a:ea typeface="굴림" charset="-127"/>
              </a:rPr>
              <a:t>On the web, it is almost as easy to go to the competitor as to go to your next page</a:t>
            </a:r>
          </a:p>
          <a:p>
            <a:pPr eaLnBrk="1" hangingPunct="1">
              <a:lnSpc>
                <a:spcPct val="90000"/>
              </a:lnSpc>
              <a:buFont typeface="Wingdings" pitchFamily="2" charset="2"/>
              <a:buChar char="Ø"/>
            </a:pPr>
            <a:r>
              <a:rPr lang="en-US" altLang="ko-KR" dirty="0" smtClean="0">
                <a:ea typeface="굴림" charset="-127"/>
              </a:rPr>
              <a:t>Web </a:t>
            </a:r>
            <a:r>
              <a:rPr lang="en-US" altLang="ko-KR" b="1" dirty="0" smtClean="0">
                <a:ea typeface="굴림" charset="-127"/>
              </a:rPr>
              <a:t>content</a:t>
            </a:r>
            <a:r>
              <a:rPr lang="en-US" altLang="ko-KR" dirty="0" smtClean="0">
                <a:ea typeface="굴림" charset="-127"/>
              </a:rPr>
              <a:t> must give immediate benefits to the users or they will allocate their time to other sites</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14473E50-BB60-46B7-8ED7-266A7187B911}" type="slidenum">
              <a:rPr lang="en-US" altLang="en-US"/>
              <a:pPr/>
              <a:t>21</a:t>
            </a:fld>
            <a:endParaRPr lang="en-US" altLang="en-US"/>
          </a:p>
        </p:txBody>
      </p:sp>
      <p:sp>
        <p:nvSpPr>
          <p:cNvPr id="20483" name="Rectangle 2"/>
          <p:cNvSpPr>
            <a:spLocks noGrp="1" noChangeArrowheads="1"/>
          </p:cNvSpPr>
          <p:nvPr>
            <p:ph type="title"/>
          </p:nvPr>
        </p:nvSpPr>
        <p:spPr/>
        <p:txBody>
          <a:bodyPr/>
          <a:lstStyle/>
          <a:p>
            <a:pPr eaLnBrk="1" hangingPunct="1"/>
            <a:r>
              <a:rPr lang="en-US" altLang="ko-KR" dirty="0" smtClean="0">
                <a:ea typeface="굴림" charset="-127"/>
              </a:rPr>
              <a:t>Content Study</a:t>
            </a:r>
          </a:p>
        </p:txBody>
      </p:sp>
      <p:sp>
        <p:nvSpPr>
          <p:cNvPr id="20484" name="Rectangle 3"/>
          <p:cNvSpPr>
            <a:spLocks noGrp="1" noChangeArrowheads="1"/>
          </p:cNvSpPr>
          <p:nvPr>
            <p:ph type="body" idx="1"/>
          </p:nvPr>
        </p:nvSpPr>
        <p:spPr/>
        <p:txBody>
          <a:bodyPr/>
          <a:lstStyle/>
          <a:p>
            <a:pPr eaLnBrk="1" hangingPunct="1"/>
            <a:r>
              <a:rPr lang="en-US" altLang="ko-KR" dirty="0" smtClean="0">
                <a:ea typeface="굴림" charset="-127"/>
              </a:rPr>
              <a:t>In a study of 24 web sites, content-related issues caused 40.2% of the usability obstacles.</a:t>
            </a:r>
          </a:p>
          <a:p>
            <a:pPr lvl="1" eaLnBrk="1" hangingPunct="1"/>
            <a:r>
              <a:rPr lang="en-US" altLang="ko-KR" dirty="0" smtClean="0">
                <a:ea typeface="굴림" charset="-127"/>
              </a:rPr>
              <a:t>Inaccuracies or missing information in the sites' text</a:t>
            </a:r>
          </a:p>
          <a:p>
            <a:pPr lvl="1" eaLnBrk="1" hangingPunct="1"/>
            <a:r>
              <a:rPr lang="en-US" altLang="ko-KR" dirty="0" smtClean="0">
                <a:ea typeface="굴림" charset="-127"/>
              </a:rPr>
              <a:t>Text that didn't do its job</a:t>
            </a:r>
          </a:p>
          <a:p>
            <a:pPr lvl="1" eaLnBrk="1" hangingPunct="1"/>
            <a:r>
              <a:rPr lang="en-US" altLang="ko-KR" dirty="0" smtClean="0">
                <a:ea typeface="굴림" charset="-127"/>
              </a:rPr>
              <a:t>-- Jared Spool, </a:t>
            </a:r>
            <a:r>
              <a:rPr lang="en-US" altLang="ko-KR" dirty="0" smtClean="0">
                <a:ea typeface="굴림" charset="-127"/>
                <a:hlinkClick r:id="rId3"/>
              </a:rPr>
              <a:t>www.uie.com</a:t>
            </a:r>
            <a:endParaRPr lang="en-US" altLang="ko-KR" dirty="0" smtClean="0">
              <a:ea typeface="굴림" charset="-127"/>
            </a:endParaRPr>
          </a:p>
          <a:p>
            <a:pPr eaLnBrk="1" hangingPunct="1"/>
            <a:r>
              <a:rPr lang="en-US" altLang="ko-KR" dirty="0" smtClean="0">
                <a:ea typeface="굴림" charset="-127"/>
              </a:rPr>
              <a:t>Even for domain experts:</a:t>
            </a:r>
          </a:p>
          <a:p>
            <a:pPr lvl="1" eaLnBrk="1" hangingPunct="1"/>
            <a:r>
              <a:rPr lang="en-US" altLang="ko-KR" sz="2000" dirty="0" smtClean="0">
                <a:ea typeface="굴림" charset="-127"/>
                <a:hlinkClick r:id="rId4"/>
              </a:rPr>
              <a:t>https://www.nngroup.com/articles/writing-domain-experts/</a:t>
            </a:r>
            <a:r>
              <a:rPr lang="en-US" altLang="ko-KR" sz="2000" dirty="0" smtClean="0">
                <a:ea typeface="굴림" charset="-127"/>
              </a:rPr>
              <a:t> </a:t>
            </a:r>
            <a:endParaRPr lang="en-US" altLang="ko-KR" sz="2000" dirty="0" smtClean="0">
              <a:ea typeface="굴림" charset="-127"/>
            </a:endParaRP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in Pictures</a:t>
            </a:r>
            <a:endParaRPr lang="en-US" dirty="0"/>
          </a:p>
        </p:txBody>
      </p:sp>
      <p:sp>
        <p:nvSpPr>
          <p:cNvPr id="3" name="Content Placeholder 2"/>
          <p:cNvSpPr>
            <a:spLocks noGrp="1"/>
          </p:cNvSpPr>
          <p:nvPr>
            <p:ph idx="1"/>
          </p:nvPr>
        </p:nvSpPr>
        <p:spPr/>
        <p:txBody>
          <a:bodyPr/>
          <a:lstStyle/>
          <a:p>
            <a:pPr eaLnBrk="1" hangingPunct="1"/>
            <a:r>
              <a:rPr lang="en-US" altLang="ko-KR" dirty="0">
                <a:ea typeface="굴림" charset="-127"/>
              </a:rPr>
              <a:t>Don</a:t>
            </a:r>
            <a:r>
              <a:rPr lang="en-US" altLang="ko-KR" dirty="0">
                <a:latin typeface="Tahoma" pitchFamily="34" charset="0"/>
                <a:ea typeface="굴림" charset="-127"/>
              </a:rPr>
              <a:t>’</a:t>
            </a:r>
            <a:r>
              <a:rPr lang="en-US" altLang="ko-KR" dirty="0">
                <a:ea typeface="굴림" charset="-127"/>
              </a:rPr>
              <a:t>t </a:t>
            </a:r>
            <a:r>
              <a:rPr lang="en-US" altLang="ko-KR" dirty="0" smtClean="0">
                <a:ea typeface="굴림" charset="-127"/>
              </a:rPr>
              <a:t>put important </a:t>
            </a:r>
            <a:r>
              <a:rPr lang="en-US" altLang="ko-KR" dirty="0">
                <a:ea typeface="굴림" charset="-127"/>
              </a:rPr>
              <a:t>text in pictures</a:t>
            </a:r>
          </a:p>
          <a:p>
            <a:pPr lvl="1" eaLnBrk="1" hangingPunct="1"/>
            <a:r>
              <a:rPr lang="en-US" altLang="ko-KR" dirty="0">
                <a:ea typeface="굴림" charset="-127"/>
                <a:hlinkClick r:id="rId2"/>
              </a:rPr>
              <a:t>https://chi2018.acm.org/</a:t>
            </a:r>
            <a:r>
              <a:rPr lang="en-US" altLang="ko-KR" dirty="0">
                <a:ea typeface="굴림" charset="-127"/>
              </a:rPr>
              <a:t> </a:t>
            </a:r>
          </a:p>
          <a:p>
            <a:pPr lvl="1" eaLnBrk="1" hangingPunct="1"/>
            <a:r>
              <a:rPr lang="en-US" altLang="ko-KR" dirty="0">
                <a:ea typeface="굴림" charset="-127"/>
              </a:rPr>
              <a:t>Also can</a:t>
            </a:r>
            <a:r>
              <a:rPr lang="en-US" altLang="ko-KR" dirty="0">
                <a:latin typeface="Tahoma" pitchFamily="34" charset="0"/>
                <a:ea typeface="굴림" charset="-127"/>
              </a:rPr>
              <a:t>’</a:t>
            </a:r>
            <a:r>
              <a:rPr lang="en-US" altLang="ko-KR" dirty="0">
                <a:ea typeface="굴림" charset="-127"/>
              </a:rPr>
              <a:t>t be selected for copy/paste</a:t>
            </a:r>
          </a:p>
          <a:p>
            <a:pPr lvl="1" eaLnBrk="1" hangingPunct="1"/>
            <a:r>
              <a:rPr lang="en-US" altLang="ko-KR" dirty="0">
                <a:ea typeface="굴림" charset="-127"/>
                <a:hlinkClick r:id="rId3"/>
              </a:rPr>
              <a:t>Exceptions</a:t>
            </a:r>
            <a:endParaRPr lang="en-US" altLang="ko-KR" dirty="0">
              <a:ea typeface="굴림" charset="-127"/>
            </a:endParaRPr>
          </a:p>
          <a:p>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22</a:t>
            </a:fld>
            <a:endParaRPr lang="en-US" altLang="en-US"/>
          </a:p>
        </p:txBody>
      </p:sp>
    </p:spTree>
    <p:extLst>
      <p:ext uri="{BB962C8B-B14F-4D97-AF65-F5344CB8AC3E}">
        <p14:creationId xmlns:p14="http://schemas.microsoft.com/office/powerpoint/2010/main" val="1367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96786CE3-210D-42F8-BA74-8560ADF98E0A}" type="slidenum">
              <a:rPr lang="en-US" altLang="en-US"/>
              <a:pPr/>
              <a:t>23</a:t>
            </a:fld>
            <a:endParaRPr lang="en-US" altLang="en-US"/>
          </a:p>
        </p:txBody>
      </p:sp>
      <p:sp>
        <p:nvSpPr>
          <p:cNvPr id="21507" name="Rectangle 2"/>
          <p:cNvSpPr>
            <a:spLocks noGrp="1" noChangeArrowheads="1"/>
          </p:cNvSpPr>
          <p:nvPr>
            <p:ph type="title"/>
          </p:nvPr>
        </p:nvSpPr>
        <p:spPr>
          <a:xfrm>
            <a:off x="457200" y="122238"/>
            <a:ext cx="7543800" cy="792162"/>
          </a:xfrm>
        </p:spPr>
        <p:txBody>
          <a:bodyPr/>
          <a:lstStyle/>
          <a:p>
            <a:pPr eaLnBrk="1" hangingPunct="1"/>
            <a:r>
              <a:rPr lang="en-US" altLang="ko-KR" dirty="0" smtClean="0">
                <a:ea typeface="굴림" charset="-127"/>
              </a:rPr>
              <a:t>Writing for the Web</a:t>
            </a:r>
          </a:p>
        </p:txBody>
      </p:sp>
      <p:sp>
        <p:nvSpPr>
          <p:cNvPr id="21508" name="Rectangle 3"/>
          <p:cNvSpPr>
            <a:spLocks noGrp="1" noChangeArrowheads="1"/>
          </p:cNvSpPr>
          <p:nvPr>
            <p:ph type="body" idx="1"/>
          </p:nvPr>
        </p:nvSpPr>
        <p:spPr>
          <a:xfrm>
            <a:off x="228600" y="838200"/>
            <a:ext cx="8915400" cy="6019800"/>
          </a:xfrm>
        </p:spPr>
        <p:txBody>
          <a:bodyPr>
            <a:normAutofit fontScale="92500" lnSpcReduction="10000"/>
          </a:bodyPr>
          <a:lstStyle/>
          <a:p>
            <a:pPr eaLnBrk="1" hangingPunct="1"/>
            <a:r>
              <a:rPr lang="en-US" altLang="ko-KR" sz="2800" dirty="0" smtClean="0">
                <a:ea typeface="굴림" charset="-127"/>
              </a:rPr>
              <a:t>Different than manuals, papers, reports</a:t>
            </a:r>
          </a:p>
          <a:p>
            <a:pPr eaLnBrk="1" hangingPunct="1"/>
            <a:r>
              <a:rPr lang="en-US" altLang="ko-KR" sz="2800" dirty="0" smtClean="0">
                <a:ea typeface="굴림" charset="-127"/>
              </a:rPr>
              <a:t>Keep text short, </a:t>
            </a:r>
            <a:r>
              <a:rPr lang="en-US" altLang="ko-KR" sz="2800" dirty="0" smtClean="0">
                <a:ea typeface="굴림" charset="-127"/>
              </a:rPr>
              <a:t>succinct</a:t>
            </a:r>
          </a:p>
          <a:p>
            <a:pPr eaLnBrk="1" hangingPunct="1"/>
            <a:r>
              <a:rPr lang="en-US" altLang="ko-KR" sz="2800" dirty="0" smtClean="0">
                <a:ea typeface="굴림" charset="-127"/>
              </a:rPr>
              <a:t>“Plain </a:t>
            </a:r>
            <a:r>
              <a:rPr lang="en-US" altLang="ko-KR" sz="2800" dirty="0">
                <a:ea typeface="굴림" charset="-127"/>
              </a:rPr>
              <a:t>Language Is for Everyone, Even </a:t>
            </a:r>
            <a:r>
              <a:rPr lang="en-US" altLang="ko-KR" sz="2800" dirty="0" smtClean="0">
                <a:ea typeface="굴림" charset="-127"/>
              </a:rPr>
              <a:t>Experts” - </a:t>
            </a:r>
            <a:r>
              <a:rPr lang="en-US" altLang="ko-KR" sz="2400" i="1" dirty="0" smtClean="0">
                <a:ea typeface="굴림" charset="-127"/>
                <a:hlinkClick r:id="rId3"/>
              </a:rPr>
              <a:t>cite</a:t>
            </a:r>
            <a:endParaRPr lang="en-US" altLang="ko-KR" sz="2400" i="1" dirty="0" smtClean="0">
              <a:ea typeface="굴림" charset="-127"/>
            </a:endParaRPr>
          </a:p>
          <a:p>
            <a:pPr lvl="1" eaLnBrk="1" hangingPunct="1"/>
            <a:r>
              <a:rPr lang="en-US" sz="2300" dirty="0" smtClean="0"/>
              <a:t>Better</a:t>
            </a:r>
            <a:r>
              <a:rPr lang="en-US" sz="2300" dirty="0"/>
              <a:t> </a:t>
            </a:r>
            <a:r>
              <a:rPr lang="en-US" sz="2300" u="sng" dirty="0">
                <a:hlinkClick r:id="rId4"/>
              </a:rPr>
              <a:t>SEO</a:t>
            </a:r>
            <a:r>
              <a:rPr lang="en-US" sz="2300" dirty="0"/>
              <a:t> </a:t>
            </a:r>
            <a:r>
              <a:rPr lang="en-US" sz="2300" dirty="0" smtClean="0"/>
              <a:t>ranking</a:t>
            </a:r>
            <a:r>
              <a:rPr lang="en-US" sz="2300" dirty="0"/>
              <a:t>; has strong business value</a:t>
            </a:r>
            <a:endParaRPr lang="en-US" altLang="ko-KR" sz="2300" dirty="0" smtClean="0">
              <a:ea typeface="굴림" charset="-127"/>
            </a:endParaRPr>
          </a:p>
          <a:p>
            <a:pPr eaLnBrk="1" hangingPunct="1"/>
            <a:r>
              <a:rPr lang="en-US" altLang="ko-KR" sz="2800" dirty="0" smtClean="0">
                <a:ea typeface="굴림" charset="-127"/>
              </a:rPr>
              <a:t>Write </a:t>
            </a:r>
            <a:r>
              <a:rPr lang="en-US" altLang="ko-KR" sz="2800" dirty="0">
                <a:ea typeface="굴림" charset="-127"/>
              </a:rPr>
              <a:t>for </a:t>
            </a:r>
            <a:r>
              <a:rPr lang="en-US" altLang="ko-KR" sz="2800" dirty="0" err="1">
                <a:ea typeface="굴림" charset="-127"/>
              </a:rPr>
              <a:t>scannability</a:t>
            </a:r>
            <a:endParaRPr lang="en-US" altLang="ko-KR" sz="2800" dirty="0">
              <a:ea typeface="굴림" charset="-127"/>
            </a:endParaRPr>
          </a:p>
          <a:p>
            <a:pPr lvl="1" eaLnBrk="1" hangingPunct="1"/>
            <a:r>
              <a:rPr lang="en-US" altLang="ko-KR" sz="2300" dirty="0" smtClean="0">
                <a:ea typeface="굴림" charset="-127"/>
              </a:rPr>
              <a:t>Nielsen study: “</a:t>
            </a:r>
            <a:r>
              <a:rPr lang="en-US" sz="2300" dirty="0" smtClean="0"/>
              <a:t>Users </a:t>
            </a:r>
            <a:r>
              <a:rPr lang="en-US" sz="2300" b="1" dirty="0" smtClean="0">
                <a:solidFill>
                  <a:srgbClr val="C00000"/>
                </a:solidFill>
              </a:rPr>
              <a:t>scarcely read anything</a:t>
            </a:r>
            <a:r>
              <a:rPr lang="en-US" sz="2300" dirty="0" smtClean="0"/>
              <a:t> during an average website visit.”</a:t>
            </a:r>
          </a:p>
          <a:p>
            <a:pPr lvl="2" eaLnBrk="1" hangingPunct="1"/>
            <a:r>
              <a:rPr lang="en-US" altLang="ko-KR" sz="2000" dirty="0" smtClean="0">
                <a:ea typeface="굴림" charset="-127"/>
              </a:rPr>
              <a:t>Eye tracking studies</a:t>
            </a:r>
          </a:p>
          <a:p>
            <a:pPr lvl="2" eaLnBrk="1" hangingPunct="1"/>
            <a:r>
              <a:rPr lang="en-US" altLang="ko-KR" sz="1500" dirty="0" smtClean="0">
                <a:ea typeface="굴림" charset="-127"/>
              </a:rPr>
              <a:t>Cite: </a:t>
            </a:r>
            <a:r>
              <a:rPr lang="en-US" altLang="ko-KR" sz="1500" dirty="0" smtClean="0">
                <a:ea typeface="굴림" charset="-127"/>
                <a:hlinkClick r:id="rId5"/>
              </a:rPr>
              <a:t>http://www.nngroup.com/articles/website-reading/</a:t>
            </a:r>
            <a:r>
              <a:rPr lang="en-US" altLang="ko-KR" sz="1500" dirty="0" smtClean="0">
                <a:ea typeface="굴림" charset="-127"/>
              </a:rPr>
              <a:t> </a:t>
            </a:r>
          </a:p>
          <a:p>
            <a:pPr lvl="1" eaLnBrk="1" hangingPunct="1"/>
            <a:r>
              <a:rPr lang="en-US" altLang="ko-KR" sz="2300" dirty="0" smtClean="0">
                <a:ea typeface="굴림" charset="-127"/>
              </a:rPr>
              <a:t>Begin Link Names with the </a:t>
            </a:r>
            <a:r>
              <a:rPr lang="en-US" altLang="ko-KR" sz="2300" dirty="0" smtClean="0">
                <a:solidFill>
                  <a:srgbClr val="C00000"/>
                </a:solidFill>
                <a:ea typeface="굴림" charset="-127"/>
              </a:rPr>
              <a:t>Most Important </a:t>
            </a:r>
            <a:r>
              <a:rPr lang="en-US" altLang="ko-KR" sz="2300" dirty="0" smtClean="0">
                <a:ea typeface="굴림" charset="-127"/>
              </a:rPr>
              <a:t>Keyword</a:t>
            </a:r>
          </a:p>
          <a:p>
            <a:pPr lvl="2" eaLnBrk="1" hangingPunct="1"/>
            <a:r>
              <a:rPr lang="en-US" altLang="ko-KR" sz="2100" dirty="0" smtClean="0">
                <a:ea typeface="굴림" charset="-127"/>
              </a:rPr>
              <a:t>(scanning in CI video of Stuttering Foundation)</a:t>
            </a:r>
          </a:p>
          <a:p>
            <a:pPr lvl="1" eaLnBrk="1" hangingPunct="1"/>
            <a:r>
              <a:rPr lang="en-US" altLang="ko-KR" sz="2300" dirty="0" smtClean="0">
                <a:ea typeface="굴림" charset="-127"/>
              </a:rPr>
              <a:t>Multiple heading levels</a:t>
            </a:r>
          </a:p>
          <a:p>
            <a:pPr lvl="1" eaLnBrk="1" hangingPunct="1"/>
            <a:r>
              <a:rPr lang="en-US" altLang="ko-KR" sz="2300" dirty="0" smtClean="0">
                <a:ea typeface="굴림" charset="-127"/>
              </a:rPr>
              <a:t>Bulleted lists</a:t>
            </a:r>
          </a:p>
          <a:p>
            <a:pPr lvl="1" eaLnBrk="1" hangingPunct="1"/>
            <a:r>
              <a:rPr lang="en-US" altLang="ko-KR" sz="2300" dirty="0" smtClean="0">
                <a:ea typeface="굴림" charset="-127"/>
              </a:rPr>
              <a:t>Hypertext links and other highlighting for important words</a:t>
            </a:r>
          </a:p>
          <a:p>
            <a:pPr lvl="1" eaLnBrk="1" hangingPunct="1"/>
            <a:r>
              <a:rPr lang="en-US" altLang="ko-KR" sz="2300" dirty="0" smtClean="0">
                <a:ea typeface="굴림" charset="-127"/>
              </a:rPr>
              <a:t>Provide sufficient information on source page to avoid needing to follow links</a:t>
            </a:r>
            <a:endParaRPr lang="en-US" altLang="ko-KR" sz="2300" dirty="0" smtClean="0">
              <a:ea typeface="굴림" charset="-127"/>
            </a:endParaRPr>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868362"/>
          </a:xfrm>
        </p:spPr>
        <p:txBody>
          <a:bodyPr/>
          <a:lstStyle/>
          <a:p>
            <a:r>
              <a:rPr lang="en-US" dirty="0" smtClean="0"/>
              <a:t>Design for Quick Scanning</a:t>
            </a:r>
            <a:endParaRPr lang="en-US" dirty="0"/>
          </a:p>
        </p:txBody>
      </p:sp>
      <p:sp>
        <p:nvSpPr>
          <p:cNvPr id="3" name="Content Placeholder 2"/>
          <p:cNvSpPr>
            <a:spLocks noGrp="1"/>
          </p:cNvSpPr>
          <p:nvPr>
            <p:ph idx="1"/>
          </p:nvPr>
        </p:nvSpPr>
        <p:spPr>
          <a:xfrm>
            <a:off x="152400" y="838200"/>
            <a:ext cx="6553200" cy="4038600"/>
          </a:xfrm>
        </p:spPr>
        <p:txBody>
          <a:bodyPr>
            <a:normAutofit/>
          </a:bodyPr>
          <a:lstStyle/>
          <a:p>
            <a:r>
              <a:rPr lang="en-US" dirty="0" err="1" smtClean="0"/>
              <a:t>Neilsen</a:t>
            </a:r>
            <a:r>
              <a:rPr lang="en-US" dirty="0" smtClean="0"/>
              <a:t> reports “F” shape scanning</a:t>
            </a:r>
          </a:p>
          <a:p>
            <a:pPr lvl="1"/>
            <a:r>
              <a:rPr lang="en-US" sz="1200" dirty="0">
                <a:hlinkClick r:id="rId2"/>
              </a:rPr>
              <a:t>https://www.nngroup.com/articles/f-shaped-pattern-reading-web-content/</a:t>
            </a:r>
            <a:r>
              <a:rPr lang="en-US" sz="1200" dirty="0"/>
              <a:t> </a:t>
            </a:r>
          </a:p>
          <a:p>
            <a:pPr lvl="1"/>
            <a:r>
              <a:rPr lang="en-US" dirty="0" smtClean="0"/>
              <a:t>When little structure to content</a:t>
            </a:r>
          </a:p>
          <a:p>
            <a:pPr lvl="1"/>
            <a:r>
              <a:rPr lang="en-US" dirty="0" smtClean="0"/>
              <a:t>Across top two content rows</a:t>
            </a:r>
          </a:p>
          <a:p>
            <a:pPr lvl="1"/>
            <a:r>
              <a:rPr lang="en-US" dirty="0" smtClean="0"/>
              <a:t>Then, down</a:t>
            </a:r>
            <a:br>
              <a:rPr lang="en-US" dirty="0" smtClean="0"/>
            </a:br>
            <a:r>
              <a:rPr lang="en-US" dirty="0" smtClean="0"/>
              <a:t>content</a:t>
            </a:r>
          </a:p>
          <a:p>
            <a:r>
              <a:rPr lang="en-US" dirty="0" smtClean="0"/>
              <a:t>“I can’t believe it’s</a:t>
            </a:r>
            <a:br>
              <a:rPr lang="en-US" dirty="0" smtClean="0"/>
            </a:br>
            <a:r>
              <a:rPr lang="en-US" dirty="0" smtClean="0"/>
              <a:t>not there” - </a:t>
            </a:r>
            <a:r>
              <a:rPr lang="en-US" sz="2400" i="1" dirty="0" smtClean="0">
                <a:hlinkClick r:id="rId3"/>
              </a:rPr>
              <a:t>cite</a:t>
            </a:r>
            <a:endParaRPr lang="en-US" i="1"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24</a:t>
            </a:fld>
            <a:endParaRPr lang="en-US" altLang="en-US"/>
          </a:p>
        </p:txBody>
      </p:sp>
      <p:pic>
        <p:nvPicPr>
          <p:cNvPr id="1026" name="Picture 2" descr="https://media.nngroup.com/media/editor/2017/11/08/read_image_1900storm_third_water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4517" y="1752600"/>
            <a:ext cx="2739483"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nngroup.com/media/editor/2017/11/08/p14_kristine_history911_35secsegment_fpattern_cropped_water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667000"/>
            <a:ext cx="2411318" cy="4033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nngroup.com/media/editor/2017/10/30/3_28_gb_bref_p14betsy_8bit_cropped_w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7389" y="4572000"/>
            <a:ext cx="273533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9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8D464B1-3557-40BA-A40F-6F786E6563AD}" type="slidenum">
              <a:rPr lang="en-US" altLang="en-US"/>
              <a:pPr/>
              <a:t>25</a:t>
            </a:fld>
            <a:endParaRPr lang="en-US" altLang="en-US"/>
          </a:p>
        </p:txBody>
      </p:sp>
      <p:sp>
        <p:nvSpPr>
          <p:cNvPr id="25603" name="Rectangle 2"/>
          <p:cNvSpPr>
            <a:spLocks noGrp="1" noChangeArrowheads="1"/>
          </p:cNvSpPr>
          <p:nvPr>
            <p:ph type="title"/>
          </p:nvPr>
        </p:nvSpPr>
        <p:spPr>
          <a:xfrm>
            <a:off x="457200" y="122238"/>
            <a:ext cx="7543800" cy="868362"/>
          </a:xfrm>
        </p:spPr>
        <p:txBody>
          <a:bodyPr/>
          <a:lstStyle/>
          <a:p>
            <a:pPr eaLnBrk="1" hangingPunct="1"/>
            <a:r>
              <a:rPr lang="en-US" altLang="ko-KR" dirty="0" smtClean="0">
                <a:ea typeface="굴림" charset="-127"/>
              </a:rPr>
              <a:t>Legibility</a:t>
            </a:r>
          </a:p>
        </p:txBody>
      </p:sp>
      <p:sp>
        <p:nvSpPr>
          <p:cNvPr id="25604" name="Rectangle 3"/>
          <p:cNvSpPr>
            <a:spLocks noGrp="1" noChangeArrowheads="1"/>
          </p:cNvSpPr>
          <p:nvPr>
            <p:ph type="body" idx="1"/>
          </p:nvPr>
        </p:nvSpPr>
        <p:spPr>
          <a:xfrm>
            <a:off x="457200" y="1143000"/>
            <a:ext cx="8686800" cy="4411662"/>
          </a:xfrm>
        </p:spPr>
        <p:txBody>
          <a:bodyPr/>
          <a:lstStyle/>
          <a:p>
            <a:pPr marL="342900" lvl="1" indent="-342900" eaLnBrk="1" hangingPunct="1">
              <a:lnSpc>
                <a:spcPct val="90000"/>
              </a:lnSpc>
              <a:buClr>
                <a:schemeClr val="tx2"/>
              </a:buClr>
            </a:pPr>
            <a:r>
              <a:rPr lang="en-US" altLang="ko-KR" sz="3000" dirty="0" smtClean="0">
                <a:ea typeface="굴림" charset="-127"/>
              </a:rPr>
              <a:t>Design for legibility &amp; “Readability”</a:t>
            </a:r>
          </a:p>
          <a:p>
            <a:pPr marL="638175" lvl="2" indent="-342900" eaLnBrk="1" hangingPunct="1">
              <a:lnSpc>
                <a:spcPct val="90000"/>
              </a:lnSpc>
              <a:buClr>
                <a:schemeClr val="tx2"/>
              </a:buClr>
            </a:pPr>
            <a:r>
              <a:rPr lang="en-US" altLang="ko-KR" sz="2700" dirty="0" smtClean="0">
                <a:ea typeface="굴림" charset="-127"/>
              </a:rPr>
              <a:t>Can be measured</a:t>
            </a:r>
            <a:br>
              <a:rPr lang="en-US" altLang="ko-KR" sz="2700" dirty="0" smtClean="0">
                <a:ea typeface="굴림" charset="-127"/>
              </a:rPr>
            </a:br>
            <a:r>
              <a:rPr lang="en-US" altLang="ko-KR" sz="1600" dirty="0" smtClean="0">
                <a:ea typeface="굴림" charset="-127"/>
              </a:rPr>
              <a:t>cite: </a:t>
            </a:r>
            <a:r>
              <a:rPr lang="en-US" altLang="ko-KR" sz="1600" dirty="0" smtClean="0">
                <a:ea typeface="굴림" charset="-127"/>
                <a:hlinkClick r:id="rId3"/>
              </a:rPr>
              <a:t>http://www.nngroup.com/articles/legibility-readability-comprehension/</a:t>
            </a:r>
            <a:r>
              <a:rPr lang="en-US" altLang="ko-KR" sz="1600" dirty="0" smtClean="0">
                <a:ea typeface="굴림" charset="-127"/>
              </a:rPr>
              <a:t> </a:t>
            </a:r>
            <a:endParaRPr lang="en-US" altLang="ko-KR" sz="2700" dirty="0" smtClean="0">
              <a:ea typeface="굴림" charset="-127"/>
            </a:endParaRPr>
          </a:p>
          <a:p>
            <a:pPr eaLnBrk="1" hangingPunct="1">
              <a:lnSpc>
                <a:spcPct val="90000"/>
              </a:lnSpc>
            </a:pPr>
            <a:r>
              <a:rPr lang="en-US" altLang="ko-KR" dirty="0" smtClean="0">
                <a:ea typeface="굴림" charset="-127"/>
              </a:rPr>
              <a:t>Good color choice</a:t>
            </a:r>
          </a:p>
          <a:p>
            <a:pPr lvl="1" eaLnBrk="1" hangingPunct="1">
              <a:lnSpc>
                <a:spcPct val="90000"/>
              </a:lnSpc>
            </a:pPr>
            <a:r>
              <a:rPr lang="en-US" altLang="ko-KR" dirty="0" smtClean="0">
                <a:ea typeface="굴림" charset="-127"/>
              </a:rPr>
              <a:t>Optimal: black text on white background</a:t>
            </a:r>
          </a:p>
          <a:p>
            <a:pPr lvl="1" eaLnBrk="1" hangingPunct="1">
              <a:lnSpc>
                <a:spcPct val="90000"/>
              </a:lnSpc>
            </a:pPr>
            <a:r>
              <a:rPr lang="en-US" altLang="ko-KR" dirty="0" smtClean="0">
                <a:ea typeface="굴림" charset="-127"/>
              </a:rPr>
              <a:t>Need good contrast</a:t>
            </a:r>
          </a:p>
          <a:p>
            <a:pPr lvl="1" eaLnBrk="1" hangingPunct="1">
              <a:lnSpc>
                <a:spcPct val="90000"/>
              </a:lnSpc>
            </a:pPr>
            <a:r>
              <a:rPr lang="en-US" altLang="ko-KR" dirty="0" smtClean="0">
                <a:ea typeface="굴림" charset="-127"/>
              </a:rPr>
              <a:t>Color blind people</a:t>
            </a:r>
          </a:p>
          <a:p>
            <a:pPr lvl="1" eaLnBrk="1" hangingPunct="1">
              <a:lnSpc>
                <a:spcPct val="90000"/>
              </a:lnSpc>
            </a:pPr>
            <a:r>
              <a:rPr lang="en-US" altLang="ko-KR" dirty="0" smtClean="0">
                <a:ea typeface="굴림" charset="-127"/>
              </a:rPr>
              <a:t>Background: plain-color or extremely subtle pattern</a:t>
            </a:r>
          </a:p>
          <a:p>
            <a:pPr lvl="2" eaLnBrk="1" hangingPunct="1">
              <a:lnSpc>
                <a:spcPct val="90000"/>
              </a:lnSpc>
            </a:pPr>
            <a:r>
              <a:rPr lang="en-US" altLang="ko-KR" sz="2500" dirty="0" smtClean="0">
                <a:ea typeface="굴림" charset="-127"/>
                <a:hlinkClick r:id="rId4"/>
              </a:rPr>
              <a:t>Busy background</a:t>
            </a:r>
            <a:endParaRPr lang="en-US" altLang="ko-KR" sz="2500" dirty="0" smtClean="0">
              <a:ea typeface="굴림" charset="-127"/>
            </a:endParaRPr>
          </a:p>
          <a:p>
            <a:pPr lvl="2" eaLnBrk="1" hangingPunct="1">
              <a:lnSpc>
                <a:spcPct val="90000"/>
              </a:lnSpc>
            </a:pPr>
            <a:r>
              <a:rPr lang="en-US" altLang="ko-KR" sz="2500" dirty="0" smtClean="0">
                <a:ea typeface="굴림" charset="-127"/>
                <a:hlinkClick r:id="rId5"/>
              </a:rPr>
              <a:t>Too much animation</a:t>
            </a:r>
            <a:endParaRPr lang="en-US" altLang="ko-KR" sz="2500" dirty="0" smtClean="0">
              <a:ea typeface="굴림" charset="-127"/>
            </a:endParaRPr>
          </a:p>
          <a:p>
            <a:pPr lvl="1" eaLnBrk="1" hangingPunct="1">
              <a:lnSpc>
                <a:spcPct val="90000"/>
              </a:lnSpc>
            </a:pPr>
            <a:r>
              <a:rPr lang="en-US" altLang="ko-KR" dirty="0" smtClean="0">
                <a:ea typeface="굴림" charset="-127"/>
              </a:rPr>
              <a:t>NOT IN ALL CAPS. READ 10% SLOWER</a:t>
            </a:r>
          </a:p>
          <a:p>
            <a:pPr lvl="2" eaLnBrk="1" hangingPunct="1">
              <a:lnSpc>
                <a:spcPct val="90000"/>
              </a:lnSpc>
            </a:pPr>
            <a:r>
              <a:rPr lang="en-US" altLang="ko-KR" sz="2500" dirty="0" smtClean="0">
                <a:ea typeface="굴림" charset="-127"/>
              </a:rPr>
              <a:t>Seems like shouting</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C0FAB395-0DFC-4FEB-8E7D-175BCC6E79BE}" type="slidenum">
              <a:rPr lang="en-US" altLang="en-US"/>
              <a:pPr/>
              <a:t>26</a:t>
            </a:fld>
            <a:endParaRPr lang="en-US" altLang="en-US"/>
          </a:p>
        </p:txBody>
      </p:sp>
      <p:sp>
        <p:nvSpPr>
          <p:cNvPr id="23555" name="Rectangle 2"/>
          <p:cNvSpPr>
            <a:spLocks noGrp="1" noChangeArrowheads="1"/>
          </p:cNvSpPr>
          <p:nvPr>
            <p:ph type="title"/>
          </p:nvPr>
        </p:nvSpPr>
        <p:spPr/>
        <p:txBody>
          <a:bodyPr/>
          <a:lstStyle/>
          <a:p>
            <a:pPr eaLnBrk="1" hangingPunct="1"/>
            <a:r>
              <a:rPr lang="en-US" altLang="ko-KR" dirty="0" smtClean="0">
                <a:ea typeface="굴림" charset="-127"/>
              </a:rPr>
              <a:t>Page Titles</a:t>
            </a:r>
          </a:p>
        </p:txBody>
      </p:sp>
      <p:sp>
        <p:nvSpPr>
          <p:cNvPr id="23556" name="Rectangle 3"/>
          <p:cNvSpPr>
            <a:spLocks noGrp="1" noChangeArrowheads="1"/>
          </p:cNvSpPr>
          <p:nvPr>
            <p:ph type="body" idx="1"/>
          </p:nvPr>
        </p:nvSpPr>
        <p:spPr>
          <a:xfrm>
            <a:off x="457200" y="1719263"/>
            <a:ext cx="8191500" cy="4411662"/>
          </a:xfrm>
        </p:spPr>
        <p:txBody>
          <a:bodyPr/>
          <a:lstStyle/>
          <a:p>
            <a:pPr eaLnBrk="1" hangingPunct="1"/>
            <a:r>
              <a:rPr lang="en-US" altLang="ko-KR" sz="2600" smtClean="0">
                <a:ea typeface="굴림" charset="-127"/>
              </a:rPr>
              <a:t>Remember to title your pages</a:t>
            </a:r>
          </a:p>
          <a:p>
            <a:pPr eaLnBrk="1" hangingPunct="1"/>
            <a:r>
              <a:rPr lang="en-US" altLang="ko-KR" sz="2600" smtClean="0">
                <a:ea typeface="굴림" charset="-127"/>
              </a:rPr>
              <a:t>Don</a:t>
            </a:r>
            <a:r>
              <a:rPr lang="en-US" altLang="ko-KR" sz="2600" smtClean="0">
                <a:latin typeface="Tahoma" pitchFamily="34" charset="0"/>
                <a:ea typeface="굴림" charset="-127"/>
              </a:rPr>
              <a:t>’</a:t>
            </a:r>
            <a:r>
              <a:rPr lang="en-US" altLang="ko-KR" sz="2600" smtClean="0">
                <a:ea typeface="굴림" charset="-127"/>
              </a:rPr>
              <a:t>t use URL, codes in title</a:t>
            </a:r>
          </a:p>
          <a:p>
            <a:pPr eaLnBrk="1" hangingPunct="1"/>
            <a:r>
              <a:rPr lang="en-US" altLang="ko-KR" sz="2600" smtClean="0">
                <a:ea typeface="굴림" charset="-127"/>
              </a:rPr>
              <a:t>Make different pages have different titles</a:t>
            </a:r>
          </a:p>
          <a:p>
            <a:pPr lvl="1" eaLnBrk="1" hangingPunct="1"/>
            <a:r>
              <a:rPr lang="en-US" altLang="ko-KR" sz="2200" smtClean="0">
                <a:ea typeface="굴림" charset="-127"/>
              </a:rPr>
              <a:t>Page history, bookmarks</a:t>
            </a:r>
          </a:p>
          <a:p>
            <a:pPr eaLnBrk="1" hangingPunct="1"/>
            <a:r>
              <a:rPr lang="en-US" altLang="ko-KR" sz="2600" smtClean="0">
                <a:ea typeface="굴림" charset="-127"/>
              </a:rPr>
              <a:t>Make first word most important</a:t>
            </a:r>
          </a:p>
          <a:p>
            <a:pPr lvl="1" eaLnBrk="1" hangingPunct="1"/>
            <a:r>
              <a:rPr lang="en-US" altLang="ko-KR" sz="2200" smtClean="0">
                <a:ea typeface="굴림" charset="-127"/>
              </a:rPr>
              <a:t>Shows up in icon, abbreviations, etc.</a:t>
            </a:r>
          </a:p>
          <a:p>
            <a:pPr lvl="1" eaLnBrk="1" hangingPunct="1"/>
            <a:r>
              <a:rPr lang="en-US" altLang="ko-KR" sz="2200" smtClean="0">
                <a:latin typeface="Tahoma" pitchFamily="34" charset="0"/>
                <a:ea typeface="굴림" charset="-127"/>
              </a:rPr>
              <a:t>“</a:t>
            </a:r>
            <a:r>
              <a:rPr lang="en-US" altLang="ko-KR" sz="2200" smtClean="0">
                <a:ea typeface="굴림" charset="-127"/>
              </a:rPr>
              <a:t>MyCompany</a:t>
            </a:r>
            <a:r>
              <a:rPr lang="en-US" altLang="ko-KR" sz="2200" smtClean="0">
                <a:latin typeface="Tahoma" pitchFamily="34" charset="0"/>
                <a:ea typeface="굴림" charset="-127"/>
              </a:rPr>
              <a:t>”</a:t>
            </a:r>
            <a:r>
              <a:rPr lang="en-US" altLang="ko-KR" sz="2200" smtClean="0">
                <a:ea typeface="굴림" charset="-127"/>
              </a:rPr>
              <a:t> instead of </a:t>
            </a:r>
            <a:r>
              <a:rPr lang="en-US" altLang="ko-KR" sz="2200" smtClean="0">
                <a:latin typeface="Tahoma" pitchFamily="34" charset="0"/>
                <a:ea typeface="굴림" charset="-127"/>
              </a:rPr>
              <a:t>“</a:t>
            </a:r>
            <a:r>
              <a:rPr lang="en-US" altLang="ko-KR" sz="2200" smtClean="0">
                <a:ea typeface="굴림" charset="-127"/>
              </a:rPr>
              <a:t>Welcome to MyCompany</a:t>
            </a:r>
            <a:r>
              <a:rPr lang="en-US" altLang="ko-KR" sz="2200" smtClean="0">
                <a:latin typeface="Tahoma" pitchFamily="34" charset="0"/>
                <a:ea typeface="굴림" charset="-127"/>
              </a:rPr>
              <a:t>”</a:t>
            </a:r>
            <a:endParaRPr lang="en-US" altLang="ko-KR" sz="2200" smtClean="0">
              <a:ea typeface="굴림" charset="-127"/>
            </a:endParaRP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4BB15651-F2D4-4D08-8D32-100B3DDAA00B}" type="slidenum">
              <a:rPr lang="en-US" altLang="en-US"/>
              <a:pPr/>
              <a:t>27</a:t>
            </a:fld>
            <a:endParaRPr lang="en-US" altLang="en-US"/>
          </a:p>
        </p:txBody>
      </p:sp>
      <p:sp>
        <p:nvSpPr>
          <p:cNvPr id="26627" name="Rectangle 2"/>
          <p:cNvSpPr>
            <a:spLocks noGrp="1" noChangeArrowheads="1"/>
          </p:cNvSpPr>
          <p:nvPr>
            <p:ph type="title"/>
          </p:nvPr>
        </p:nvSpPr>
        <p:spPr/>
        <p:txBody>
          <a:bodyPr/>
          <a:lstStyle/>
          <a:p>
            <a:pPr eaLnBrk="1" hangingPunct="1"/>
            <a:r>
              <a:rPr lang="en-US" altLang="ko-KR" dirty="0" smtClean="0">
                <a:ea typeface="굴림" charset="-127"/>
              </a:rPr>
              <a:t>Form Fields</a:t>
            </a:r>
          </a:p>
        </p:txBody>
      </p:sp>
      <p:sp>
        <p:nvSpPr>
          <p:cNvPr id="26628" name="Rectangle 3"/>
          <p:cNvSpPr>
            <a:spLocks noGrp="1" noChangeArrowheads="1"/>
          </p:cNvSpPr>
          <p:nvPr>
            <p:ph type="body" idx="1"/>
          </p:nvPr>
        </p:nvSpPr>
        <p:spPr/>
        <p:txBody>
          <a:bodyPr/>
          <a:lstStyle/>
          <a:p>
            <a:pPr eaLnBrk="1" hangingPunct="1"/>
            <a:r>
              <a:rPr lang="en-US" altLang="ko-KR" dirty="0" smtClean="0">
                <a:ea typeface="굴림" charset="-127"/>
              </a:rPr>
              <a:t>Provide formats and prompts that help</a:t>
            </a:r>
          </a:p>
          <a:p>
            <a:pPr lvl="1" eaLnBrk="1" hangingPunct="1"/>
            <a:r>
              <a:rPr lang="en-US" altLang="ko-KR" dirty="0" smtClean="0">
                <a:ea typeface="굴림" charset="-127"/>
              </a:rPr>
              <a:t>Even better: be flexible: ignore spaces, ,-(), etc.</a:t>
            </a:r>
          </a:p>
          <a:p>
            <a:pPr lvl="2" eaLnBrk="1" hangingPunct="1"/>
            <a:r>
              <a:rPr lang="en-US" altLang="ko-KR" dirty="0" smtClean="0">
                <a:ea typeface="굴림" charset="-127"/>
              </a:rPr>
              <a:t>4122685150 vs. (412) 268-5150 </a:t>
            </a:r>
            <a:r>
              <a:rPr lang="en-US" altLang="ko-KR" dirty="0" err="1" smtClean="0">
                <a:ea typeface="굴림" charset="-127"/>
              </a:rPr>
              <a:t>vs</a:t>
            </a:r>
            <a:r>
              <a:rPr lang="en-US" altLang="ko-KR" dirty="0" smtClean="0">
                <a:ea typeface="굴림" charset="-127"/>
              </a:rPr>
              <a:t> 1-412-268-5150</a:t>
            </a:r>
          </a:p>
          <a:p>
            <a:pPr lvl="1" eaLnBrk="1" hangingPunct="1"/>
            <a:r>
              <a:rPr lang="en-US" altLang="ko-KR" dirty="0" smtClean="0">
                <a:ea typeface="굴림" charset="-127"/>
              </a:rPr>
              <a:t>Phone numbers, social security numbers, etc</a:t>
            </a:r>
            <a:r>
              <a:rPr lang="en-US" altLang="ko-KR" dirty="0" smtClean="0">
                <a:ea typeface="굴림" charset="-127"/>
              </a:rPr>
              <a:t>.</a:t>
            </a:r>
            <a:endParaRPr lang="en-US" altLang="ko-KR" dirty="0" smtClean="0">
              <a:ea typeface="굴림" charset="-127"/>
            </a:endParaRPr>
          </a:p>
        </p:txBody>
      </p:sp>
      <p:sp>
        <p:nvSpPr>
          <p:cNvPr id="7" name="Footer Placeholder 6"/>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02B67BB0-C298-4249-A304-FC3908C7CA07}" type="slidenum">
              <a:rPr lang="en-US" altLang="en-US"/>
              <a:pPr/>
              <a:t>28</a:t>
            </a:fld>
            <a:endParaRPr lang="en-US" altLang="en-US"/>
          </a:p>
        </p:txBody>
      </p:sp>
      <p:sp>
        <p:nvSpPr>
          <p:cNvPr id="31747" name="Rectangle 2"/>
          <p:cNvSpPr>
            <a:spLocks noGrp="1" noChangeArrowheads="1"/>
          </p:cNvSpPr>
          <p:nvPr>
            <p:ph type="title"/>
          </p:nvPr>
        </p:nvSpPr>
        <p:spPr/>
        <p:txBody>
          <a:bodyPr/>
          <a:lstStyle/>
          <a:p>
            <a:pPr eaLnBrk="1" hangingPunct="1"/>
            <a:r>
              <a:rPr lang="en-US" sz="3500" dirty="0" smtClean="0"/>
              <a:t>Why Follow Conventions?</a:t>
            </a:r>
          </a:p>
        </p:txBody>
      </p:sp>
      <p:sp>
        <p:nvSpPr>
          <p:cNvPr id="31748" name="Rectangle 3"/>
          <p:cNvSpPr>
            <a:spLocks noGrp="1" noChangeArrowheads="1"/>
          </p:cNvSpPr>
          <p:nvPr>
            <p:ph type="body" idx="1"/>
          </p:nvPr>
        </p:nvSpPr>
        <p:spPr>
          <a:xfrm>
            <a:off x="457200" y="1719263"/>
            <a:ext cx="8191500" cy="4411662"/>
          </a:xfrm>
        </p:spPr>
        <p:txBody>
          <a:bodyPr/>
          <a:lstStyle/>
          <a:p>
            <a:pPr marL="0" indent="0" eaLnBrk="1" hangingPunct="1">
              <a:lnSpc>
                <a:spcPct val="90000"/>
              </a:lnSpc>
              <a:buFont typeface="Wingdings" pitchFamily="2" charset="2"/>
              <a:buNone/>
            </a:pPr>
            <a:r>
              <a:rPr lang="en-US" smtClean="0"/>
              <a:t>“Now, if you're designing a website, wouldn't you want to put the 'Home' link in the position where people are used to finding it? Implementing web convention means that the person who visits your website has less to learn in order to successfully navigate around your website.”</a:t>
            </a:r>
          </a:p>
          <a:p>
            <a:pPr marL="0" indent="0" algn="r" eaLnBrk="1" hangingPunct="1">
              <a:buFont typeface="Wingdings" pitchFamily="2" charset="2"/>
              <a:buNone/>
            </a:pPr>
            <a:r>
              <a:rPr lang="en-US" i="1" smtClean="0"/>
              <a:t>-- </a:t>
            </a:r>
            <a:r>
              <a:rPr lang="en-US" smtClean="0"/>
              <a:t>Gerry McGovern,</a:t>
            </a:r>
            <a:r>
              <a:rPr lang="en-US" i="1" smtClean="0"/>
              <a:t> Content Critical  </a:t>
            </a:r>
            <a:endParaRPr lang="en-US" smtClean="0"/>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B1CA3AFE-4E42-48A9-ABBA-27A6FCE6C16A}" type="slidenum">
              <a:rPr lang="en-US" altLang="en-US" smtClean="0"/>
              <a:pPr/>
              <a:t>29</a:t>
            </a:fld>
            <a:endParaRPr lang="en-US" altLang="en-US"/>
          </a:p>
        </p:txBody>
      </p:sp>
      <p:sp>
        <p:nvSpPr>
          <p:cNvPr id="32771" name="Rectangle 2"/>
          <p:cNvSpPr>
            <a:spLocks noGrp="1" noChangeArrowheads="1"/>
          </p:cNvSpPr>
          <p:nvPr>
            <p:ph type="title"/>
          </p:nvPr>
        </p:nvSpPr>
        <p:spPr/>
        <p:txBody>
          <a:bodyPr/>
          <a:lstStyle/>
          <a:p>
            <a:pPr eaLnBrk="1" hangingPunct="1"/>
            <a:r>
              <a:rPr lang="en-US" smtClean="0"/>
              <a:t>Why Home Page Design is Important</a:t>
            </a:r>
            <a:endParaRPr lang="en-US" dirty="0" smtClean="0"/>
          </a:p>
        </p:txBody>
      </p:sp>
      <p:sp>
        <p:nvSpPr>
          <p:cNvPr id="32772" name="Rectangle 3"/>
          <p:cNvSpPr>
            <a:spLocks noGrp="1" noChangeArrowheads="1"/>
          </p:cNvSpPr>
          <p:nvPr>
            <p:ph type="body" idx="1"/>
          </p:nvPr>
        </p:nvSpPr>
        <p:spPr>
          <a:xfrm>
            <a:off x="457200" y="1447800"/>
            <a:ext cx="8534400" cy="4952999"/>
          </a:xfrm>
        </p:spPr>
        <p:txBody>
          <a:bodyPr/>
          <a:lstStyle/>
          <a:p>
            <a:pPr eaLnBrk="1" hangingPunct="1"/>
            <a:r>
              <a:rPr lang="en-US" sz="2100" dirty="0" smtClean="0"/>
              <a:t>“Homepages are the </a:t>
            </a:r>
            <a:r>
              <a:rPr lang="en-US" sz="2100" b="1" dirty="0" smtClean="0"/>
              <a:t>most valuable real estate</a:t>
            </a:r>
            <a:r>
              <a:rPr lang="en-US" sz="2100" dirty="0" smtClean="0"/>
              <a:t> in the world”</a:t>
            </a:r>
          </a:p>
          <a:p>
            <a:pPr lvl="1" eaLnBrk="1" hangingPunct="1"/>
            <a:r>
              <a:rPr lang="en-US" sz="1900" dirty="0" smtClean="0"/>
              <a:t>“Space on a big company's homepage is worth 1,300 times as much as land in the center of Tokyo.“</a:t>
            </a:r>
          </a:p>
          <a:p>
            <a:pPr lvl="1" eaLnBrk="1" hangingPunct="1"/>
            <a:r>
              <a:rPr lang="en-US" sz="1400" dirty="0" smtClean="0"/>
              <a:t>Cite: </a:t>
            </a:r>
            <a:r>
              <a:rPr lang="en-US" sz="1400" dirty="0" smtClean="0">
                <a:hlinkClick r:id="rId3"/>
              </a:rPr>
              <a:t>http</a:t>
            </a:r>
            <a:r>
              <a:rPr lang="en-US" sz="1400" dirty="0">
                <a:hlinkClick r:id="rId3"/>
              </a:rPr>
              <a:t>://www.nngroup.com/articles/homepage-real-estate-allocation/</a:t>
            </a:r>
            <a:endParaRPr lang="en-US" sz="1400" dirty="0" smtClean="0"/>
          </a:p>
          <a:p>
            <a:pPr eaLnBrk="1" hangingPunct="1"/>
            <a:r>
              <a:rPr lang="en-US" sz="2100" dirty="0" smtClean="0"/>
              <a:t>“A homepage's impact on a company’s bottom line is far greater than simple measures of e-commerce revenues: The homepage is your company's </a:t>
            </a:r>
            <a:r>
              <a:rPr lang="en-US" sz="2100" b="1" dirty="0" smtClean="0"/>
              <a:t>face to the world</a:t>
            </a:r>
            <a:r>
              <a:rPr lang="en-US" sz="2100" dirty="0" smtClean="0"/>
              <a:t>. Increasingly, potential customers will look at your company's online presence before doing business with you.”</a:t>
            </a:r>
          </a:p>
        </p:txBody>
      </p:sp>
      <p:sp>
        <p:nvSpPr>
          <p:cNvPr id="5" name="Footer Placeholder 4"/>
          <p:cNvSpPr>
            <a:spLocks noGrp="1"/>
          </p:cNvSpPr>
          <p:nvPr>
            <p:ph type="ftr" sz="quarter" idx="11"/>
          </p:nvPr>
        </p:nvSpPr>
        <p:spPr>
          <a:xfrm>
            <a:off x="3124200" y="6477000"/>
            <a:ext cx="2895600" cy="2286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and Mobile Topics</a:t>
            </a:r>
            <a:endParaRPr lang="en-US" dirty="0"/>
          </a:p>
        </p:txBody>
      </p:sp>
      <p:sp>
        <p:nvSpPr>
          <p:cNvPr id="3" name="Content Placeholder 2"/>
          <p:cNvSpPr>
            <a:spLocks noGrp="1"/>
          </p:cNvSpPr>
          <p:nvPr>
            <p:ph idx="1"/>
          </p:nvPr>
        </p:nvSpPr>
        <p:spPr>
          <a:xfrm>
            <a:off x="457200" y="1719262"/>
            <a:ext cx="8785654" cy="7058659"/>
          </a:xfrm>
        </p:spPr>
        <p:txBody>
          <a:bodyPr/>
          <a:lstStyle/>
          <a:p>
            <a:r>
              <a:rPr lang="en-US" dirty="0" smtClean="0"/>
              <a:t>Norman-Nielsen Group (NN/g)  </a:t>
            </a:r>
            <a:r>
              <a:rPr lang="en-US" dirty="0" err="1" smtClean="0"/>
              <a:t>Alertbox</a:t>
            </a:r>
            <a:r>
              <a:rPr lang="en-US" dirty="0" smtClean="0"/>
              <a:t> E-Mail Newsletter</a:t>
            </a:r>
          </a:p>
          <a:p>
            <a:pPr lvl="1"/>
            <a:r>
              <a:rPr lang="en-US" dirty="0" smtClean="0"/>
              <a:t>Excellent source for data-backed recommendations for web and mobile usability and design</a:t>
            </a:r>
          </a:p>
          <a:p>
            <a:pPr lvl="1"/>
            <a:r>
              <a:rPr lang="en-US" dirty="0" smtClean="0"/>
              <a:t>Once a week, 1 or 2 articles</a:t>
            </a:r>
          </a:p>
          <a:p>
            <a:pPr lvl="1"/>
            <a:r>
              <a:rPr lang="en-US" dirty="0" smtClean="0"/>
              <a:t>Always concise and interesting and relevant</a:t>
            </a:r>
          </a:p>
          <a:p>
            <a:pPr lvl="1"/>
            <a:r>
              <a:rPr lang="en-US" dirty="0" smtClean="0"/>
              <a:t>Subscribe here: </a:t>
            </a:r>
            <a:r>
              <a:rPr lang="en-US" sz="2000" dirty="0" smtClean="0">
                <a:hlinkClick r:id="rId2"/>
              </a:rPr>
              <a:t>http://www.nngroup.com/articles/subscribe/</a:t>
            </a:r>
            <a:r>
              <a:rPr lang="en-US" sz="2000" dirty="0" smtClean="0"/>
              <a:t> </a:t>
            </a:r>
          </a:p>
          <a:p>
            <a:endParaRPr lang="en-US" dirty="0"/>
          </a:p>
        </p:txBody>
      </p:sp>
      <p:sp>
        <p:nvSpPr>
          <p:cNvPr id="4" name="Footer Placeholder 3"/>
          <p:cNvSpPr>
            <a:spLocks noGrp="1"/>
          </p:cNvSpPr>
          <p:nvPr>
            <p:ph type="ftr" sz="quarter" idx="11"/>
          </p:nvPr>
        </p:nvSpPr>
        <p:spPr/>
        <p:txBody>
          <a:bodyPr/>
          <a:lstStyle/>
          <a:p>
            <a:r>
              <a:rPr lang="en-US" altLang="en-US" smtClean="0"/>
              <a:t>© 2017 - Brad Myers</a:t>
            </a:r>
            <a:endParaRPr lang="en-US" altLang="en-US" dirty="0"/>
          </a:p>
        </p:txBody>
      </p:sp>
      <p:sp>
        <p:nvSpPr>
          <p:cNvPr id="5" name="Slide Number Placeholder 4"/>
          <p:cNvSpPr>
            <a:spLocks noGrp="1"/>
          </p:cNvSpPr>
          <p:nvPr>
            <p:ph type="sldNum" sz="quarter" idx="12"/>
          </p:nvPr>
        </p:nvSpPr>
        <p:spPr/>
        <p:txBody>
          <a:bodyPr/>
          <a:lstStyle/>
          <a:p>
            <a:fld id="{BA6D2B2F-D908-43C2-BA02-C9B8A5799D9D}" type="slidenum">
              <a:rPr lang="en-US" altLang="en-US" smtClean="0"/>
              <a:pPr/>
              <a:t>3</a:t>
            </a:fld>
            <a:endParaRPr lang="en-US" altLang="en-US"/>
          </a:p>
        </p:txBody>
      </p:sp>
      <p:pic>
        <p:nvPicPr>
          <p:cNvPr id="1026" name="Picture 2" descr="http://media.nngroup.com/static/img/logo-wordmark.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767998"/>
            <a:ext cx="1219200" cy="49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7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71375792-CFE2-4D41-83E7-2D91B2C612EA}" type="slidenum">
              <a:rPr lang="en-US" altLang="en-US"/>
              <a:pPr/>
              <a:t>30</a:t>
            </a:fld>
            <a:endParaRPr lang="en-US" altLang="en-US"/>
          </a:p>
        </p:txBody>
      </p:sp>
      <p:sp>
        <p:nvSpPr>
          <p:cNvPr id="33795" name="Rectangle 2"/>
          <p:cNvSpPr>
            <a:spLocks noGrp="1" noChangeArrowheads="1"/>
          </p:cNvSpPr>
          <p:nvPr>
            <p:ph type="title"/>
          </p:nvPr>
        </p:nvSpPr>
        <p:spPr/>
        <p:txBody>
          <a:bodyPr/>
          <a:lstStyle/>
          <a:p>
            <a:pPr eaLnBrk="1" hangingPunct="1"/>
            <a:r>
              <a:rPr lang="en-US" dirty="0" smtClean="0"/>
              <a:t>Home Page</a:t>
            </a:r>
          </a:p>
        </p:txBody>
      </p:sp>
      <p:sp>
        <p:nvSpPr>
          <p:cNvPr id="33796" name="Rectangle 3"/>
          <p:cNvSpPr>
            <a:spLocks noGrp="1" noChangeArrowheads="1"/>
          </p:cNvSpPr>
          <p:nvPr>
            <p:ph type="body" idx="1"/>
          </p:nvPr>
        </p:nvSpPr>
        <p:spPr>
          <a:xfrm>
            <a:off x="304800" y="1447800"/>
            <a:ext cx="8650288" cy="5334000"/>
          </a:xfrm>
        </p:spPr>
        <p:txBody>
          <a:bodyPr/>
          <a:lstStyle/>
          <a:p>
            <a:pPr eaLnBrk="1" hangingPunct="1">
              <a:lnSpc>
                <a:spcPct val="90000"/>
              </a:lnSpc>
            </a:pPr>
            <a:r>
              <a:rPr lang="en-US" sz="2600" dirty="0" smtClean="0"/>
              <a:t>Design differently than inside pages</a:t>
            </a:r>
          </a:p>
          <a:p>
            <a:pPr eaLnBrk="1" hangingPunct="1">
              <a:lnSpc>
                <a:spcPct val="90000"/>
              </a:lnSpc>
            </a:pPr>
            <a:r>
              <a:rPr lang="en-US" sz="2600" dirty="0" smtClean="0"/>
              <a:t>Larger logo and company name (upper left corner)</a:t>
            </a:r>
          </a:p>
          <a:p>
            <a:pPr lvl="1" eaLnBrk="1" hangingPunct="1">
              <a:lnSpc>
                <a:spcPct val="90000"/>
              </a:lnSpc>
            </a:pPr>
            <a:r>
              <a:rPr lang="en-US" sz="2200" dirty="0" smtClean="0"/>
              <a:t>Also on all other page </a:t>
            </a:r>
            <a:r>
              <a:rPr lang="en-US" sz="1200" dirty="0" smtClean="0"/>
              <a:t>(cite: </a:t>
            </a:r>
            <a:r>
              <a:rPr lang="en-US" sz="1200" dirty="0" smtClean="0">
                <a:hlinkClick r:id="rId3"/>
              </a:rPr>
              <a:t>https://www.nngroup.com/articles/logo-placement-brand-recall/</a:t>
            </a:r>
            <a:r>
              <a:rPr lang="en-US" sz="1200" dirty="0" smtClean="0"/>
              <a:t>)</a:t>
            </a:r>
            <a:endParaRPr lang="en-US" sz="2200" dirty="0" smtClean="0"/>
          </a:p>
          <a:p>
            <a:pPr eaLnBrk="1" hangingPunct="1">
              <a:lnSpc>
                <a:spcPct val="90000"/>
              </a:lnSpc>
            </a:pPr>
            <a:r>
              <a:rPr lang="en-US" sz="2600" dirty="0" smtClean="0"/>
              <a:t>Should be obvious what company does</a:t>
            </a:r>
          </a:p>
          <a:p>
            <a:pPr lvl="1" eaLnBrk="1" hangingPunct="1">
              <a:lnSpc>
                <a:spcPct val="90000"/>
              </a:lnSpc>
            </a:pPr>
            <a:r>
              <a:rPr lang="en-US" sz="2200" dirty="0">
                <a:hlinkClick r:id="rId4"/>
              </a:rPr>
              <a:t>www.Oath.com</a:t>
            </a:r>
            <a:r>
              <a:rPr lang="en-US" sz="2200" dirty="0"/>
              <a:t> </a:t>
            </a:r>
          </a:p>
          <a:p>
            <a:pPr lvl="1" eaLnBrk="1" hangingPunct="1">
              <a:lnSpc>
                <a:spcPct val="90000"/>
              </a:lnSpc>
            </a:pPr>
            <a:r>
              <a:rPr lang="en-US" sz="2200" dirty="0" smtClean="0"/>
              <a:t>Good </a:t>
            </a:r>
            <a:r>
              <a:rPr lang="en-US" sz="2200" dirty="0" smtClean="0"/>
              <a:t>example: </a:t>
            </a:r>
            <a:r>
              <a:rPr lang="en-US" sz="2200" dirty="0" smtClean="0">
                <a:hlinkClick r:id="rId5"/>
              </a:rPr>
              <a:t>https://www.expedia.com/</a:t>
            </a:r>
            <a:r>
              <a:rPr lang="en-US" sz="2200" dirty="0" smtClean="0"/>
              <a:t> </a:t>
            </a:r>
            <a:endParaRPr lang="en-US" sz="2200" dirty="0" smtClean="0"/>
          </a:p>
          <a:p>
            <a:pPr eaLnBrk="1" hangingPunct="1">
              <a:lnSpc>
                <a:spcPct val="90000"/>
              </a:lnSpc>
            </a:pPr>
            <a:r>
              <a:rPr lang="en-US" sz="2600" dirty="0" smtClean="0"/>
              <a:t>Provide </a:t>
            </a:r>
            <a:r>
              <a:rPr lang="en-US" sz="2600" dirty="0" smtClean="0"/>
              <a:t>good entry into site’s navigation</a:t>
            </a:r>
          </a:p>
          <a:p>
            <a:pPr lvl="1" eaLnBrk="1" hangingPunct="1">
              <a:lnSpc>
                <a:spcPct val="90000"/>
              </a:lnSpc>
            </a:pPr>
            <a:r>
              <a:rPr lang="en-US" sz="2200" dirty="0" smtClean="0"/>
              <a:t>Good example: </a:t>
            </a:r>
            <a:r>
              <a:rPr lang="en-US" sz="2200" dirty="0" smtClean="0">
                <a:hlinkClick r:id="rId6"/>
              </a:rPr>
              <a:t>https://sites.google.com/site/vlhcc2017/</a:t>
            </a:r>
            <a:r>
              <a:rPr lang="en-US" sz="2200" dirty="0" smtClean="0"/>
              <a:t> </a:t>
            </a:r>
          </a:p>
          <a:p>
            <a:pPr lvl="1" eaLnBrk="1" hangingPunct="1">
              <a:lnSpc>
                <a:spcPct val="90000"/>
              </a:lnSpc>
            </a:pPr>
            <a:r>
              <a:rPr lang="en-US" sz="2200" dirty="0" smtClean="0"/>
              <a:t>Bad example: </a:t>
            </a:r>
            <a:r>
              <a:rPr lang="en-US" sz="2200" dirty="0" smtClean="0">
                <a:hlinkClick r:id="rId7"/>
              </a:rPr>
              <a:t>http://mojoyogurt.com/#/home</a:t>
            </a:r>
            <a:r>
              <a:rPr lang="en-US" sz="2200" dirty="0" smtClean="0"/>
              <a:t> </a:t>
            </a:r>
          </a:p>
          <a:p>
            <a:pPr lvl="1" eaLnBrk="1" hangingPunct="1">
              <a:lnSpc>
                <a:spcPct val="90000"/>
              </a:lnSpc>
            </a:pPr>
            <a:r>
              <a:rPr lang="en-US" sz="2200" dirty="0" smtClean="0"/>
              <a:t>Also news that of general interest</a:t>
            </a:r>
          </a:p>
          <a:p>
            <a:pPr lvl="2" eaLnBrk="1" hangingPunct="1">
              <a:lnSpc>
                <a:spcPct val="90000"/>
              </a:lnSpc>
            </a:pPr>
            <a:r>
              <a:rPr lang="en-US" dirty="0" smtClean="0"/>
              <a:t>Secondary</a:t>
            </a:r>
          </a:p>
          <a:p>
            <a:pPr lvl="2" eaLnBrk="1" hangingPunct="1">
              <a:lnSpc>
                <a:spcPct val="90000"/>
              </a:lnSpc>
            </a:pPr>
            <a:r>
              <a:rPr lang="en-US" dirty="0" smtClean="0"/>
              <a:t>Reason to return to site</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C90BF306-EC96-4250-86A7-CAFAB5C355E2}" type="slidenum">
              <a:rPr lang="en-US" altLang="en-US"/>
              <a:pPr/>
              <a:t>31</a:t>
            </a:fld>
            <a:endParaRPr lang="en-US" altLang="en-US"/>
          </a:p>
        </p:txBody>
      </p:sp>
      <p:sp>
        <p:nvSpPr>
          <p:cNvPr id="34819" name="Rectangle 2"/>
          <p:cNvSpPr>
            <a:spLocks noGrp="1" noChangeArrowheads="1"/>
          </p:cNvSpPr>
          <p:nvPr>
            <p:ph type="title"/>
          </p:nvPr>
        </p:nvSpPr>
        <p:spPr/>
        <p:txBody>
          <a:bodyPr/>
          <a:lstStyle/>
          <a:p>
            <a:pPr eaLnBrk="1" hangingPunct="1"/>
            <a:r>
              <a:rPr lang="en-US" dirty="0" smtClean="0"/>
              <a:t>Home Page, 2</a:t>
            </a:r>
          </a:p>
        </p:txBody>
      </p:sp>
      <p:sp>
        <p:nvSpPr>
          <p:cNvPr id="34820" name="Rectangle 3"/>
          <p:cNvSpPr>
            <a:spLocks noGrp="1" noChangeArrowheads="1"/>
          </p:cNvSpPr>
          <p:nvPr>
            <p:ph type="body" idx="1"/>
          </p:nvPr>
        </p:nvSpPr>
        <p:spPr>
          <a:xfrm>
            <a:off x="457200" y="1719262"/>
            <a:ext cx="8458200" cy="4529137"/>
          </a:xfrm>
        </p:spPr>
        <p:txBody>
          <a:bodyPr/>
          <a:lstStyle/>
          <a:p>
            <a:pPr eaLnBrk="1" hangingPunct="1">
              <a:lnSpc>
                <a:spcPct val="90000"/>
              </a:lnSpc>
            </a:pPr>
            <a:r>
              <a:rPr lang="en-US" sz="2600" dirty="0" smtClean="0"/>
              <a:t>Provide direct access to most important functions (</a:t>
            </a:r>
            <a:r>
              <a:rPr lang="en-US" sz="2600" dirty="0" smtClean="0">
                <a:hlinkClick r:id="rId3"/>
              </a:rPr>
              <a:t>Delta example</a:t>
            </a:r>
            <a:r>
              <a:rPr lang="en-US" sz="2600" dirty="0" smtClean="0"/>
              <a:t>)</a:t>
            </a:r>
          </a:p>
          <a:p>
            <a:pPr lvl="1" eaLnBrk="1" hangingPunct="1">
              <a:lnSpc>
                <a:spcPct val="90000"/>
              </a:lnSpc>
            </a:pPr>
            <a:r>
              <a:rPr lang="en-US" sz="2200" dirty="0" smtClean="0"/>
              <a:t>Vs. </a:t>
            </a:r>
            <a:r>
              <a:rPr lang="en-US" sz="2200" dirty="0" smtClean="0">
                <a:hlinkClick r:id="rId4"/>
              </a:rPr>
              <a:t>www.AA.com</a:t>
            </a:r>
            <a:r>
              <a:rPr lang="en-US" sz="2200" dirty="0" smtClean="0"/>
              <a:t> – picture is probably too tall</a:t>
            </a:r>
          </a:p>
          <a:p>
            <a:pPr eaLnBrk="1" hangingPunct="1">
              <a:lnSpc>
                <a:spcPct val="90000"/>
              </a:lnSpc>
            </a:pPr>
            <a:r>
              <a:rPr lang="en-US" sz="2600" dirty="0" smtClean="0"/>
              <a:t>No “splash screens” – waste time</a:t>
            </a:r>
          </a:p>
          <a:p>
            <a:pPr eaLnBrk="1" hangingPunct="1">
              <a:lnSpc>
                <a:spcPct val="90000"/>
              </a:lnSpc>
            </a:pPr>
            <a:r>
              <a:rPr lang="en-US" sz="2600" dirty="0" smtClean="0"/>
              <a:t>Don’t require pop-ups for site to work</a:t>
            </a:r>
          </a:p>
          <a:p>
            <a:pPr eaLnBrk="1" hangingPunct="1">
              <a:lnSpc>
                <a:spcPct val="90000"/>
              </a:lnSpc>
            </a:pPr>
            <a:r>
              <a:rPr lang="en-US" sz="2600" dirty="0" smtClean="0"/>
              <a:t>One click access to home from all interior pages</a:t>
            </a:r>
          </a:p>
          <a:p>
            <a:pPr eaLnBrk="1" hangingPunct="1">
              <a:lnSpc>
                <a:spcPct val="90000"/>
              </a:lnSpc>
            </a:pPr>
            <a:r>
              <a:rPr lang="en-US" sz="2600" dirty="0" smtClean="0"/>
              <a:t>Good title for home page (used by search engines)</a:t>
            </a:r>
          </a:p>
          <a:p>
            <a:pPr eaLnBrk="1" hangingPunct="1">
              <a:lnSpc>
                <a:spcPct val="90000"/>
              </a:lnSpc>
            </a:pPr>
            <a:r>
              <a:rPr lang="en-US" sz="2300" dirty="0" smtClean="0"/>
              <a:t>Cite: Nielsen’s “</a:t>
            </a:r>
            <a:r>
              <a:rPr lang="en-US" sz="2300" dirty="0" smtClean="0">
                <a:hlinkClick r:id="rId5"/>
              </a:rPr>
              <a:t>Top Ten Guidelines for Homepage Usability</a:t>
            </a:r>
            <a:r>
              <a:rPr lang="en-US" sz="2300" dirty="0" smtClean="0"/>
              <a:t>”</a:t>
            </a:r>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122238"/>
            <a:ext cx="7543800" cy="715962"/>
          </a:xfrm>
        </p:spPr>
        <p:txBody>
          <a:bodyPr/>
          <a:lstStyle/>
          <a:p>
            <a:r>
              <a:rPr lang="en-US" dirty="0" smtClean="0"/>
              <a:t>Search</a:t>
            </a:r>
          </a:p>
        </p:txBody>
      </p:sp>
      <p:sp>
        <p:nvSpPr>
          <p:cNvPr id="38916" name="Rectangle 3"/>
          <p:cNvSpPr>
            <a:spLocks noGrp="1" noChangeArrowheads="1"/>
          </p:cNvSpPr>
          <p:nvPr>
            <p:ph type="body" idx="1"/>
          </p:nvPr>
        </p:nvSpPr>
        <p:spPr>
          <a:xfrm>
            <a:off x="457200" y="914400"/>
            <a:ext cx="8229600" cy="5791200"/>
          </a:xfrm>
        </p:spPr>
        <p:txBody>
          <a:bodyPr>
            <a:normAutofit fontScale="70000" lnSpcReduction="20000"/>
          </a:bodyPr>
          <a:lstStyle/>
          <a:p>
            <a:r>
              <a:rPr lang="en-US" dirty="0" smtClean="0"/>
              <a:t>Nielsen: ½ users go straight for the search option</a:t>
            </a:r>
          </a:p>
          <a:p>
            <a:pPr lvl="1"/>
            <a:r>
              <a:rPr lang="en-US" dirty="0" smtClean="0"/>
              <a:t>Search in upper right, especially on home page</a:t>
            </a:r>
          </a:p>
          <a:p>
            <a:r>
              <a:rPr lang="en-US" dirty="0" smtClean="0"/>
              <a:t>CDW focused on improved search results (2008):</a:t>
            </a:r>
          </a:p>
          <a:p>
            <a:pPr lvl="1"/>
            <a:r>
              <a:rPr lang="en-US" dirty="0" smtClean="0"/>
              <a:t>“The results are in: CDW has realized a 4.5% increase in sales driven through site search and a 16% increase in shoppers clicking through from results pages to product pages.” </a:t>
            </a:r>
            <a:br>
              <a:rPr lang="en-US" dirty="0" smtClean="0"/>
            </a:br>
            <a:r>
              <a:rPr lang="en-US" dirty="0" smtClean="0"/>
              <a:t>– cite: </a:t>
            </a:r>
            <a:r>
              <a:rPr lang="en-US" dirty="0" smtClean="0">
                <a:hlinkClick r:id="rId3"/>
              </a:rPr>
              <a:t>http://www.internetretailer.com/article.asp?id=28897</a:t>
            </a:r>
            <a:r>
              <a:rPr lang="en-US" dirty="0" smtClean="0"/>
              <a:t> </a:t>
            </a:r>
          </a:p>
          <a:p>
            <a:r>
              <a:rPr lang="en-US" dirty="0" smtClean="0"/>
              <a:t>Jumps right to pages, so need to be clear where ended up</a:t>
            </a:r>
          </a:p>
          <a:p>
            <a:r>
              <a:rPr lang="en-US" dirty="0" smtClean="0"/>
              <a:t>Show </a:t>
            </a:r>
            <a:r>
              <a:rPr lang="en-US" dirty="0" smtClean="0">
                <a:hlinkClick r:id="rId4"/>
              </a:rPr>
              <a:t>what searched for</a:t>
            </a:r>
            <a:endParaRPr lang="en-US" dirty="0" smtClean="0"/>
          </a:p>
          <a:p>
            <a:r>
              <a:rPr lang="en-US" dirty="0" smtClean="0"/>
              <a:t>Offer scoped search if large space, e.g.: </a:t>
            </a:r>
            <a:r>
              <a:rPr lang="en-US" dirty="0" smtClean="0">
                <a:hlinkClick r:id="rId5"/>
              </a:rPr>
              <a:t>Amazon</a:t>
            </a:r>
            <a:endParaRPr lang="en-US" dirty="0" smtClean="0"/>
          </a:p>
          <a:p>
            <a:r>
              <a:rPr lang="en-US" dirty="0" smtClean="0"/>
              <a:t>Larger search box -&gt; type more terms -&gt; better results</a:t>
            </a:r>
          </a:p>
          <a:p>
            <a:r>
              <a:rPr lang="en-US" dirty="0" smtClean="0"/>
              <a:t>Don’t use Boolean queries</a:t>
            </a:r>
          </a:p>
          <a:p>
            <a:pPr lvl="1"/>
            <a:r>
              <a:rPr lang="en-US" dirty="0" smtClean="0"/>
              <a:t>Men and Women</a:t>
            </a:r>
          </a:p>
          <a:p>
            <a:pPr lvl="1"/>
            <a:r>
              <a:rPr lang="en-US" dirty="0" smtClean="0"/>
              <a:t>Replace with ability to </a:t>
            </a:r>
            <a:r>
              <a:rPr lang="en-US" dirty="0" smtClean="0">
                <a:hlinkClick r:id="rId6"/>
              </a:rPr>
              <a:t>filter results</a:t>
            </a:r>
            <a:endParaRPr lang="en-US" dirty="0" smtClean="0"/>
          </a:p>
          <a:p>
            <a:r>
              <a:rPr lang="en-US" dirty="0" smtClean="0"/>
              <a:t>Search results</a:t>
            </a:r>
          </a:p>
          <a:p>
            <a:pPr lvl="1"/>
            <a:r>
              <a:rPr lang="en-US" dirty="0" smtClean="0"/>
              <a:t>Allow user to </a:t>
            </a:r>
            <a:r>
              <a:rPr lang="en-US" dirty="0" smtClean="0">
                <a:hlinkClick r:id="rId7"/>
              </a:rPr>
              <a:t>change sort order</a:t>
            </a:r>
            <a:endParaRPr lang="en-US" dirty="0" smtClean="0"/>
          </a:p>
          <a:p>
            <a:pPr lvl="1"/>
            <a:r>
              <a:rPr lang="en-US" dirty="0" smtClean="0"/>
              <a:t>Sorted by quality and relevance</a:t>
            </a:r>
          </a:p>
          <a:p>
            <a:pPr lvl="1"/>
            <a:r>
              <a:rPr lang="en-US" dirty="0" smtClean="0"/>
              <a:t>Only give what asked for</a:t>
            </a:r>
          </a:p>
          <a:p>
            <a:pPr lvl="2"/>
            <a:r>
              <a:rPr lang="en-US" dirty="0" smtClean="0"/>
              <a:t>Cite: </a:t>
            </a:r>
            <a:r>
              <a:rPr lang="en-US" dirty="0" smtClean="0">
                <a:hlinkClick r:id="rId8"/>
              </a:rPr>
              <a:t>http://www.uie.com/articles/three_perils_search</a:t>
            </a:r>
            <a:r>
              <a:rPr lang="en-US" dirty="0" smtClean="0"/>
              <a:t> </a:t>
            </a:r>
          </a:p>
        </p:txBody>
      </p:sp>
      <p:sp>
        <p:nvSpPr>
          <p:cNvPr id="38914" name="Slide Number Placeholder 5"/>
          <p:cNvSpPr>
            <a:spLocks noGrp="1"/>
          </p:cNvSpPr>
          <p:nvPr>
            <p:ph type="sldNum" sz="quarter" idx="12"/>
          </p:nvPr>
        </p:nvSpPr>
        <p:spPr/>
        <p:txBody>
          <a:bodyPr/>
          <a:lstStyle/>
          <a:p>
            <a:fld id="{9ABDCFF0-B152-42D3-8272-51F1C3ECD44F}" type="slidenum">
              <a:rPr lang="en-US" altLang="en-US" smtClean="0"/>
              <a:pPr/>
              <a:t>32</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pic>
        <p:nvPicPr>
          <p:cNvPr id="4" name="Picture 3"/>
          <p:cNvPicPr>
            <a:picLocks noChangeAspect="1"/>
          </p:cNvPicPr>
          <p:nvPr/>
        </p:nvPicPr>
        <p:blipFill>
          <a:blip r:embed="rId9"/>
          <a:stretch>
            <a:fillRect/>
          </a:stretch>
        </p:blipFill>
        <p:spPr>
          <a:xfrm>
            <a:off x="6477000" y="4006713"/>
            <a:ext cx="1943100" cy="285128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6D138CFC-46D4-4DA1-9D26-505BD5D5BE1E}" type="slidenum">
              <a:rPr lang="en-US" altLang="en-US"/>
              <a:pPr/>
              <a:t>33</a:t>
            </a:fld>
            <a:endParaRPr lang="en-US" altLang="en-US"/>
          </a:p>
        </p:txBody>
      </p:sp>
      <p:sp>
        <p:nvSpPr>
          <p:cNvPr id="39939" name="Rectangle 2"/>
          <p:cNvSpPr>
            <a:spLocks noGrp="1" noChangeArrowheads="1"/>
          </p:cNvSpPr>
          <p:nvPr>
            <p:ph type="title"/>
          </p:nvPr>
        </p:nvSpPr>
        <p:spPr/>
        <p:txBody>
          <a:bodyPr/>
          <a:lstStyle/>
          <a:p>
            <a:pPr eaLnBrk="1" hangingPunct="1"/>
            <a:r>
              <a:rPr lang="en-US" sz="3500" dirty="0" smtClean="0"/>
              <a:t>Search, 2</a:t>
            </a:r>
          </a:p>
        </p:txBody>
      </p:sp>
      <p:sp>
        <p:nvSpPr>
          <p:cNvPr id="39940" name="Rectangle 3"/>
          <p:cNvSpPr>
            <a:spLocks noGrp="1" noChangeArrowheads="1"/>
          </p:cNvSpPr>
          <p:nvPr>
            <p:ph type="body" idx="1"/>
          </p:nvPr>
        </p:nvSpPr>
        <p:spPr>
          <a:xfrm>
            <a:off x="246063" y="1524000"/>
            <a:ext cx="8650287" cy="4532313"/>
          </a:xfrm>
        </p:spPr>
        <p:txBody>
          <a:bodyPr/>
          <a:lstStyle/>
          <a:p>
            <a:pPr eaLnBrk="1" hangingPunct="1">
              <a:lnSpc>
                <a:spcPct val="90000"/>
              </a:lnSpc>
            </a:pPr>
            <a:r>
              <a:rPr lang="en-US" sz="2600" smtClean="0"/>
              <a:t>UIE: searching </a:t>
            </a:r>
            <a:r>
              <a:rPr lang="en-US" sz="2600" i="1" smtClean="0"/>
              <a:t>again</a:t>
            </a:r>
            <a:r>
              <a:rPr lang="en-US" sz="2600" smtClean="0"/>
              <a:t> doesn’t help</a:t>
            </a:r>
          </a:p>
          <a:p>
            <a:pPr lvl="1" eaLnBrk="1" hangingPunct="1">
              <a:lnSpc>
                <a:spcPct val="90000"/>
              </a:lnSpc>
            </a:pPr>
            <a:r>
              <a:rPr lang="en-US" sz="2200" smtClean="0"/>
              <a:t>First time: 23% of the users got a "no results" message.</a:t>
            </a:r>
          </a:p>
          <a:p>
            <a:pPr lvl="1" eaLnBrk="1" hangingPunct="1">
              <a:lnSpc>
                <a:spcPct val="90000"/>
              </a:lnSpc>
            </a:pPr>
            <a:r>
              <a:rPr lang="en-US" sz="2200" smtClean="0"/>
              <a:t>Of those users who kept going, 44% got a "no results" on the second attempt.</a:t>
            </a:r>
          </a:p>
          <a:p>
            <a:pPr lvl="1" eaLnBrk="1" hangingPunct="1">
              <a:lnSpc>
                <a:spcPct val="90000"/>
              </a:lnSpc>
            </a:pPr>
            <a:r>
              <a:rPr lang="en-US" sz="2200" smtClean="0"/>
              <a:t>If they still persisted, 50% got a "no results" on the third attempt.</a:t>
            </a:r>
          </a:p>
          <a:p>
            <a:pPr lvl="1" eaLnBrk="1" hangingPunct="1">
              <a:lnSpc>
                <a:spcPct val="90000"/>
              </a:lnSpc>
            </a:pPr>
            <a:r>
              <a:rPr lang="en-US" sz="2200" smtClean="0"/>
              <a:t>And if they were really persistent, it didn't help because 100% got a "no results" on the fourth attempt.</a:t>
            </a:r>
          </a:p>
          <a:p>
            <a:pPr lvl="1" eaLnBrk="1" hangingPunct="1">
              <a:lnSpc>
                <a:spcPct val="90000"/>
              </a:lnSpc>
            </a:pPr>
            <a:r>
              <a:rPr lang="en-US" sz="2200" smtClean="0"/>
              <a:t>Encouraging users to continue with helpful hints doesn't actually seem to help.</a:t>
            </a:r>
          </a:p>
          <a:p>
            <a:pPr lvl="1" eaLnBrk="1" hangingPunct="1">
              <a:lnSpc>
                <a:spcPct val="90000"/>
              </a:lnSpc>
            </a:pPr>
            <a:r>
              <a:rPr lang="en-US" sz="2200" smtClean="0"/>
              <a:t>So: get users relevant results on the first try!</a:t>
            </a:r>
          </a:p>
          <a:p>
            <a:pPr lvl="1" eaLnBrk="1" hangingPunct="1">
              <a:lnSpc>
                <a:spcPct val="90000"/>
              </a:lnSpc>
            </a:pPr>
            <a:r>
              <a:rPr lang="en-US" sz="2200" smtClean="0">
                <a:hlinkClick r:id="rId3"/>
              </a:rPr>
              <a:t>Reference</a:t>
            </a:r>
            <a:endParaRPr lang="en-US" sz="2200" smtClean="0"/>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0"/>
            <a:ext cx="7543800" cy="914400"/>
          </a:xfrm>
        </p:spPr>
        <p:txBody>
          <a:bodyPr/>
          <a:lstStyle/>
          <a:p>
            <a:r>
              <a:rPr lang="en-US" dirty="0" smtClean="0"/>
              <a:t>Picking your URLs</a:t>
            </a:r>
          </a:p>
        </p:txBody>
      </p:sp>
      <p:sp>
        <p:nvSpPr>
          <p:cNvPr id="41988" name="Rectangle 3"/>
          <p:cNvSpPr>
            <a:spLocks noGrp="1" noChangeArrowheads="1"/>
          </p:cNvSpPr>
          <p:nvPr>
            <p:ph type="body" idx="1"/>
          </p:nvPr>
        </p:nvSpPr>
        <p:spPr>
          <a:xfrm>
            <a:off x="381000" y="1219200"/>
            <a:ext cx="8305800" cy="5105400"/>
          </a:xfrm>
        </p:spPr>
        <p:txBody>
          <a:bodyPr/>
          <a:lstStyle/>
          <a:p>
            <a:r>
              <a:rPr lang="en-US" sz="2000" dirty="0" smtClean="0"/>
              <a:t>Company.com and www.company.com</a:t>
            </a:r>
          </a:p>
          <a:p>
            <a:pPr lvl="1"/>
            <a:r>
              <a:rPr lang="en-US" sz="1800" dirty="0" smtClean="0"/>
              <a:t>Pick a new company name that can be the URL</a:t>
            </a:r>
          </a:p>
          <a:p>
            <a:pPr lvl="1"/>
            <a:r>
              <a:rPr lang="en-US" sz="1800" dirty="0" smtClean="0"/>
              <a:t>Easy to remember and spell</a:t>
            </a:r>
          </a:p>
          <a:p>
            <a:r>
              <a:rPr lang="en-US" sz="2000" dirty="0" smtClean="0"/>
              <a:t>Put “index.html” file in every directory</a:t>
            </a:r>
          </a:p>
          <a:p>
            <a:pPr lvl="1"/>
            <a:r>
              <a:rPr lang="en-US" sz="1800" dirty="0" smtClean="0"/>
              <a:t>Use directory name as main URL</a:t>
            </a:r>
          </a:p>
          <a:p>
            <a:r>
              <a:rPr lang="en-US" sz="2000" dirty="0" smtClean="0"/>
              <a:t>Allow URLs to be archived and emailed</a:t>
            </a:r>
          </a:p>
          <a:p>
            <a:pPr lvl="1"/>
            <a:r>
              <a:rPr lang="en-US" sz="1800" dirty="0" smtClean="0"/>
              <a:t>Make site friendly for incoming links</a:t>
            </a:r>
          </a:p>
          <a:p>
            <a:pPr lvl="1"/>
            <a:r>
              <a:rPr lang="en-US" sz="1800" dirty="0" smtClean="0">
                <a:hlinkClick r:id="rId3"/>
              </a:rPr>
              <a:t>Current</a:t>
            </a:r>
            <a:r>
              <a:rPr lang="en-US" sz="1800" dirty="0" smtClean="0"/>
              <a:t> vs. </a:t>
            </a:r>
            <a:r>
              <a:rPr lang="en-US" sz="1800" dirty="0" smtClean="0">
                <a:hlinkClick r:id="rId4"/>
              </a:rPr>
              <a:t>permanent reference</a:t>
            </a:r>
            <a:r>
              <a:rPr lang="en-US" sz="1800" dirty="0" smtClean="0"/>
              <a:t> (ACM </a:t>
            </a:r>
            <a:r>
              <a:rPr lang="en-US" sz="1800" dirty="0" err="1" smtClean="0"/>
              <a:t>Technews</a:t>
            </a:r>
            <a:r>
              <a:rPr lang="en-US" sz="1800" dirty="0" smtClean="0"/>
              <a:t>)</a:t>
            </a:r>
          </a:p>
          <a:p>
            <a:pPr lvl="1"/>
            <a:r>
              <a:rPr lang="en-US" sz="1800" dirty="0" smtClean="0"/>
              <a:t>Even for products and steps of a purchasing process</a:t>
            </a:r>
          </a:p>
          <a:p>
            <a:pPr lvl="1"/>
            <a:r>
              <a:rPr lang="en-US" sz="1800" dirty="0" smtClean="0"/>
              <a:t>Add links or “redirects” so old URLs still </a:t>
            </a:r>
            <a:r>
              <a:rPr lang="en-US" sz="1800" dirty="0" smtClean="0"/>
              <a:t>work</a:t>
            </a:r>
          </a:p>
          <a:p>
            <a:pPr lvl="2"/>
            <a:r>
              <a:rPr lang="en-US" sz="1500" dirty="0" smtClean="0">
                <a:hlinkClick r:id="rId5"/>
              </a:rPr>
              <a:t>www.Microsoft.com/pocketpc</a:t>
            </a:r>
            <a:r>
              <a:rPr lang="en-US" sz="1500" dirty="0" smtClean="0"/>
              <a:t>   </a:t>
            </a:r>
            <a:r>
              <a:rPr lang="en-US" sz="1500" dirty="0"/>
              <a:t>-&gt; </a:t>
            </a:r>
            <a:r>
              <a:rPr lang="en-US" sz="1500" dirty="0" smtClean="0"/>
              <a:t/>
            </a:r>
            <a:br>
              <a:rPr lang="en-US" sz="1500" dirty="0" smtClean="0"/>
            </a:br>
            <a:r>
              <a:rPr lang="en-US" sz="1500" dirty="0" smtClean="0">
                <a:hlinkClick r:id="rId6"/>
              </a:rPr>
              <a:t>https</a:t>
            </a:r>
            <a:r>
              <a:rPr lang="en-US" sz="1500" dirty="0">
                <a:hlinkClick r:id="rId6"/>
              </a:rPr>
              <a:t>://</a:t>
            </a:r>
            <a:r>
              <a:rPr lang="en-US" sz="1500" dirty="0" smtClean="0">
                <a:hlinkClick r:id="rId6"/>
              </a:rPr>
              <a:t>www.microsoft.com/en-us/windows/windows-10-mobile-upgrade</a:t>
            </a:r>
            <a:r>
              <a:rPr lang="en-US" sz="1500" dirty="0"/>
              <a:t> </a:t>
            </a:r>
            <a:endParaRPr lang="en-US" sz="1500" dirty="0" smtClean="0"/>
          </a:p>
        </p:txBody>
      </p:sp>
      <p:sp>
        <p:nvSpPr>
          <p:cNvPr id="41986" name="Slide Number Placeholder 5"/>
          <p:cNvSpPr>
            <a:spLocks noGrp="1"/>
          </p:cNvSpPr>
          <p:nvPr>
            <p:ph type="sldNum" sz="quarter" idx="12"/>
          </p:nvPr>
        </p:nvSpPr>
        <p:spPr/>
        <p:txBody>
          <a:bodyPr/>
          <a:lstStyle/>
          <a:p>
            <a:fld id="{64391321-714A-4C60-85F1-D92C836D834E}" type="slidenum">
              <a:rPr lang="en-US" altLang="en-US" smtClean="0"/>
              <a:pPr/>
              <a:t>34</a:t>
            </a:fld>
            <a:endParaRPr lang="en-US" altLang="en-US"/>
          </a:p>
        </p:txBody>
      </p:sp>
      <p:sp>
        <p:nvSpPr>
          <p:cNvPr id="5" name="Footer Placeholder 4"/>
          <p:cNvSpPr>
            <a:spLocks noGrp="1"/>
          </p:cNvSpPr>
          <p:nvPr>
            <p:ph type="ftr" sz="quarter" idx="11"/>
          </p:nvPr>
        </p:nvSpPr>
        <p:spPr>
          <a:xfrm>
            <a:off x="3124200" y="6477000"/>
            <a:ext cx="2895600" cy="228600"/>
          </a:xfrm>
        </p:spPr>
        <p:txBody>
          <a:bodyPr/>
          <a:lstStyle/>
          <a:p>
            <a:pPr>
              <a:defRPr/>
            </a:pPr>
            <a:r>
              <a:rPr lang="en-US" altLang="en-US" smtClean="0"/>
              <a:t>© 2017 - Brad Myers</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sp>
        <p:nvSpPr>
          <p:cNvPr id="3" name="Content Placeholder 2"/>
          <p:cNvSpPr>
            <a:spLocks noGrp="1"/>
          </p:cNvSpPr>
          <p:nvPr>
            <p:ph idx="1"/>
          </p:nvPr>
        </p:nvSpPr>
        <p:spPr/>
        <p:txBody>
          <a:bodyPr/>
          <a:lstStyle/>
          <a:p>
            <a:r>
              <a:rPr lang="en-US" dirty="0">
                <a:hlinkClick r:id="rId2"/>
              </a:rPr>
              <a:t>My list of Good and Bad </a:t>
            </a:r>
            <a:r>
              <a:rPr lang="en-US" dirty="0" smtClean="0">
                <a:hlinkClick r:id="rId2"/>
              </a:rPr>
              <a:t>UIs</a:t>
            </a:r>
            <a:endParaRPr lang="en-US" dirty="0" smtClean="0"/>
          </a:p>
          <a:p>
            <a:r>
              <a:rPr lang="en-US" dirty="0" smtClean="0"/>
              <a:t>“</a:t>
            </a:r>
            <a:r>
              <a:rPr lang="en-US" dirty="0" smtClean="0">
                <a:hlinkClick r:id="rId3"/>
              </a:rPr>
              <a:t>Bad Web Design</a:t>
            </a:r>
            <a:r>
              <a:rPr lang="en-US" dirty="0" smtClean="0"/>
              <a:t>” (2015)</a:t>
            </a:r>
          </a:p>
          <a:p>
            <a:pPr lvl="1"/>
            <a:r>
              <a:rPr lang="en-US" dirty="0" smtClean="0"/>
              <a:t>Most are still unchanged</a:t>
            </a:r>
            <a:endParaRPr lang="en-US" dirty="0" smtClean="0"/>
          </a:p>
          <a:p>
            <a:r>
              <a:rPr lang="en-US" dirty="0" smtClean="0">
                <a:hlinkClick r:id="rId4"/>
              </a:rPr>
              <a:t>http</a:t>
            </a:r>
            <a:r>
              <a:rPr lang="en-US" dirty="0" smtClean="0">
                <a:hlinkClick r:id="rId4"/>
              </a:rPr>
              <a:t>://www.webpagesthatsuck.com</a:t>
            </a:r>
            <a:r>
              <a:rPr lang="en-US" dirty="0" smtClean="0">
                <a:hlinkClick r:id="rId4"/>
              </a:rPr>
              <a:t>/</a:t>
            </a:r>
            <a:r>
              <a:rPr lang="en-US" dirty="0" smtClean="0"/>
              <a:t> </a:t>
            </a:r>
          </a:p>
          <a:p>
            <a:pPr lvl="1"/>
            <a:r>
              <a:rPr lang="en-US" dirty="0" smtClean="0"/>
              <a:t>(not updated since 2014)</a:t>
            </a:r>
            <a:r>
              <a:rPr lang="en-US" dirty="0" smtClean="0"/>
              <a:t> </a:t>
            </a:r>
            <a:endParaRPr lang="en-US" dirty="0" smtClean="0"/>
          </a:p>
        </p:txBody>
      </p:sp>
      <p:sp>
        <p:nvSpPr>
          <p:cNvPr id="4" name="Slide Number Placeholder 3"/>
          <p:cNvSpPr>
            <a:spLocks noGrp="1"/>
          </p:cNvSpPr>
          <p:nvPr>
            <p:ph type="sldNum" sz="quarter" idx="12"/>
          </p:nvPr>
        </p:nvSpPr>
        <p:spPr/>
        <p:txBody>
          <a:bodyPr/>
          <a:lstStyle/>
          <a:p>
            <a:pPr>
              <a:defRPr/>
            </a:pPr>
            <a:fld id="{BA6D2B2F-D908-43C2-BA02-C9B8A5799D9D}" type="slidenum">
              <a:rPr lang="en-US" altLang="en-US" smtClean="0"/>
              <a:pPr>
                <a:defRPr/>
              </a:pPr>
              <a:t>35</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2017 - Brad Myers</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Focus on Desktop Web</a:t>
            </a:r>
            <a:endParaRPr lang="en-US" dirty="0"/>
          </a:p>
        </p:txBody>
      </p:sp>
      <p:sp>
        <p:nvSpPr>
          <p:cNvPr id="3" name="Content Placeholder 2"/>
          <p:cNvSpPr>
            <a:spLocks noGrp="1"/>
          </p:cNvSpPr>
          <p:nvPr>
            <p:ph idx="1"/>
          </p:nvPr>
        </p:nvSpPr>
        <p:spPr>
          <a:xfrm>
            <a:off x="457200" y="1447800"/>
            <a:ext cx="8229600" cy="4683125"/>
          </a:xfrm>
        </p:spPr>
        <p:txBody>
          <a:bodyPr/>
          <a:lstStyle/>
          <a:p>
            <a:r>
              <a:rPr lang="en-US" dirty="0" smtClean="0"/>
              <a:t>Mobile web will be covered in future lecture</a:t>
            </a:r>
            <a:endParaRPr lang="en-US" dirty="0"/>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4</a:t>
            </a:fld>
            <a:endParaRPr lang="en-US" altLang="en-US"/>
          </a:p>
        </p:txBody>
      </p:sp>
      <p:sp>
        <p:nvSpPr>
          <p:cNvPr id="8" name="Footer Placeholder 7"/>
          <p:cNvSpPr>
            <a:spLocks noGrp="1"/>
          </p:cNvSpPr>
          <p:nvPr>
            <p:ph type="ftr" sz="quarter" idx="11"/>
          </p:nvPr>
        </p:nvSpPr>
        <p:spPr>
          <a:xfrm>
            <a:off x="3124200" y="6477000"/>
            <a:ext cx="2895600" cy="228600"/>
          </a:xfrm>
        </p:spPr>
        <p:txBody>
          <a:bodyPr/>
          <a:lstStyle/>
          <a:p>
            <a:pPr>
              <a:defRPr/>
            </a:pPr>
            <a:r>
              <a:rPr lang="en-US" altLang="en-US" smtClean="0"/>
              <a:t>© 2017 - Brad Myers</a:t>
            </a:r>
            <a:endParaRPr lang="en-US" altLang="en-US" dirty="0"/>
          </a:p>
        </p:txBody>
      </p:sp>
      <p:pic>
        <p:nvPicPr>
          <p:cNvPr id="1027" name="Picture 3"/>
          <p:cNvPicPr>
            <a:picLocks noChangeAspect="1" noChangeArrowheads="1"/>
          </p:cNvPicPr>
          <p:nvPr/>
        </p:nvPicPr>
        <p:blipFill>
          <a:blip r:embed="rId2" cstate="print"/>
          <a:srcRect/>
          <a:stretch>
            <a:fillRect/>
          </a:stretch>
        </p:blipFill>
        <p:spPr bwMode="auto">
          <a:xfrm>
            <a:off x="1923962" y="2057400"/>
            <a:ext cx="5105400" cy="3734339"/>
          </a:xfrm>
          <a:prstGeom prst="rect">
            <a:avLst/>
          </a:prstGeom>
          <a:noFill/>
          <a:ln w="9525">
            <a:solidFill>
              <a:schemeClr val="accent1"/>
            </a:solidFill>
            <a:miter lim="800000"/>
            <a:headEnd/>
            <a:tailEnd/>
          </a:ln>
        </p:spPr>
      </p:pic>
      <p:sp>
        <p:nvSpPr>
          <p:cNvPr id="10" name="TextBox 9"/>
          <p:cNvSpPr txBox="1"/>
          <p:nvPr/>
        </p:nvSpPr>
        <p:spPr>
          <a:xfrm>
            <a:off x="1219200" y="5867400"/>
            <a:ext cx="6514925" cy="246221"/>
          </a:xfrm>
          <a:prstGeom prst="rect">
            <a:avLst/>
          </a:prstGeom>
          <a:noFill/>
        </p:spPr>
        <p:txBody>
          <a:bodyPr wrap="none" rtlCol="0">
            <a:spAutoFit/>
          </a:bodyPr>
          <a:lstStyle/>
          <a:p>
            <a:r>
              <a:rPr lang="en-US" sz="1000" dirty="0"/>
              <a:t>Source</a:t>
            </a:r>
            <a:r>
              <a:rPr lang="en-US" sz="1000" dirty="0" smtClean="0"/>
              <a:t>:  </a:t>
            </a:r>
            <a:r>
              <a:rPr lang="en-US" sz="1000" dirty="0" smtClean="0">
                <a:hlinkClick r:id="rId3"/>
              </a:rPr>
              <a:t>http://www.smartinsights.com/mobile-marketing/mobile-marketing-analytics/mobile-marketing-statistics/</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smtClean="0"/>
              <a:t>E-Commerce Usability</a:t>
            </a:r>
            <a:endParaRPr lang="en-US" dirty="0"/>
          </a:p>
        </p:txBody>
      </p:sp>
      <p:sp>
        <p:nvSpPr>
          <p:cNvPr id="3" name="Content Placeholder 2"/>
          <p:cNvSpPr>
            <a:spLocks noGrp="1"/>
          </p:cNvSpPr>
          <p:nvPr>
            <p:ph idx="1"/>
          </p:nvPr>
        </p:nvSpPr>
        <p:spPr>
          <a:xfrm>
            <a:off x="76200" y="838200"/>
            <a:ext cx="8915400" cy="6019800"/>
          </a:xfrm>
        </p:spPr>
        <p:txBody>
          <a:bodyPr/>
          <a:lstStyle/>
          <a:p>
            <a:r>
              <a:rPr lang="en-US" dirty="0" smtClean="0"/>
              <a:t>Web sites are a requirement for all companies</a:t>
            </a:r>
          </a:p>
          <a:p>
            <a:r>
              <a:rPr lang="en-US" dirty="0" smtClean="0"/>
              <a:t>Usability of web sites improving, but still bad</a:t>
            </a:r>
          </a:p>
          <a:p>
            <a:pPr lvl="1"/>
            <a:r>
              <a:rPr lang="en-US" dirty="0" smtClean="0"/>
              <a:t>Failure rate: in 2000: 39%; vs. in 2010: 22%. </a:t>
            </a:r>
            <a:r>
              <a:rPr lang="en-US" sz="1600" dirty="0" smtClean="0"/>
              <a:t>(78% success)</a:t>
            </a:r>
            <a:endParaRPr lang="en-US" dirty="0" smtClean="0"/>
          </a:p>
          <a:p>
            <a:pPr lvl="1"/>
            <a:r>
              <a:rPr lang="en-US" sz="1800" dirty="0" smtClean="0">
                <a:hlinkClick r:id="rId2"/>
              </a:rPr>
              <a:t>http://www.useit.com/alertbox/usability-progress-rate.html</a:t>
            </a:r>
            <a:r>
              <a:rPr lang="en-US" sz="1800" dirty="0" smtClean="0"/>
              <a:t> </a:t>
            </a:r>
          </a:p>
          <a:p>
            <a:r>
              <a:rPr lang="en-US" dirty="0" smtClean="0"/>
              <a:t>38.6% of e-commerce visitors were there for information-gathering</a:t>
            </a:r>
          </a:p>
          <a:p>
            <a:endParaRPr lang="en-US" dirty="0" smtClean="0"/>
          </a:p>
          <a:p>
            <a:endParaRPr lang="en-US" dirty="0" smtClean="0"/>
          </a:p>
          <a:p>
            <a:pPr marL="177800" indent="-177800"/>
            <a:endParaRPr lang="en-US" sz="2000" dirty="0" smtClean="0"/>
          </a:p>
          <a:p>
            <a:pPr marL="177800" indent="-177800"/>
            <a:endParaRPr lang="en-US" sz="2000" dirty="0" smtClean="0"/>
          </a:p>
          <a:p>
            <a:pPr marL="177800" indent="-177800"/>
            <a:endParaRPr lang="en-US" sz="2000" dirty="0" smtClean="0"/>
          </a:p>
          <a:p>
            <a:pPr marL="177800" indent="-177800"/>
            <a:endParaRPr lang="en-US" sz="2000" dirty="0" smtClean="0"/>
          </a:p>
          <a:p>
            <a:pPr marL="177800" indent="-177800"/>
            <a:endParaRPr lang="en-US" sz="700" dirty="0" smtClean="0"/>
          </a:p>
          <a:p>
            <a:pPr marL="177800" indent="-177800">
              <a:buNone/>
            </a:pPr>
            <a:r>
              <a:rPr lang="en-US" sz="1200" dirty="0" smtClean="0"/>
              <a:t>                                     Source: </a:t>
            </a:r>
            <a:r>
              <a:rPr lang="en-US" sz="1200" i="1" dirty="0" smtClean="0"/>
              <a:t>Keys to E-Commerce Success, </a:t>
            </a:r>
            <a:r>
              <a:rPr lang="en-US" sz="1200" dirty="0" smtClean="0"/>
              <a:t>Nov. 2, 2009</a:t>
            </a:r>
            <a:r>
              <a:rPr lang="en-US" sz="2400" dirty="0" smtClean="0"/>
              <a:t> </a:t>
            </a:r>
            <a:r>
              <a:rPr lang="en-US" sz="1200" dirty="0" smtClean="0">
                <a:hlinkClick r:id="rId3"/>
              </a:rPr>
              <a:t>http://www.emarketer.com/Article.aspx?R=1007358</a:t>
            </a:r>
            <a:endParaRPr lang="en-US" sz="1600" dirty="0"/>
          </a:p>
        </p:txBody>
      </p:sp>
      <p:sp>
        <p:nvSpPr>
          <p:cNvPr id="4" name="Slide Number Placeholder 3"/>
          <p:cNvSpPr>
            <a:spLocks noGrp="1"/>
          </p:cNvSpPr>
          <p:nvPr>
            <p:ph type="sldNum" sz="quarter" idx="12"/>
          </p:nvPr>
        </p:nvSpPr>
        <p:spPr/>
        <p:txBody>
          <a:bodyPr/>
          <a:lstStyle/>
          <a:p>
            <a:pPr>
              <a:defRPr/>
            </a:pPr>
            <a:fld id="{BA6D2B2F-D908-43C2-BA02-C9B8A5799D9D}" type="slidenum">
              <a:rPr lang="en-US" altLang="en-US" smtClean="0"/>
              <a:pPr>
                <a:defRPr/>
              </a:pPr>
              <a:t>5</a:t>
            </a:fld>
            <a:endParaRPr lang="en-US" altLang="en-US" dirty="0"/>
          </a:p>
        </p:txBody>
      </p:sp>
      <p:sp>
        <p:nvSpPr>
          <p:cNvPr id="6" name="Footer Placeholder 5"/>
          <p:cNvSpPr>
            <a:spLocks noGrp="1"/>
          </p:cNvSpPr>
          <p:nvPr>
            <p:ph type="ftr" sz="quarter" idx="11"/>
          </p:nvPr>
        </p:nvSpPr>
        <p:spPr>
          <a:xfrm>
            <a:off x="4572000" y="5943600"/>
            <a:ext cx="2895600" cy="457200"/>
          </a:xfrm>
        </p:spPr>
        <p:txBody>
          <a:bodyPr/>
          <a:lstStyle/>
          <a:p>
            <a:pPr>
              <a:defRPr/>
            </a:pPr>
            <a:r>
              <a:rPr lang="en-US" altLang="en-US" smtClean="0"/>
              <a:t>© 2017 - Brad Myers</a:t>
            </a:r>
            <a:endParaRPr lang="en-US" altLang="en-US" dirty="0"/>
          </a:p>
        </p:txBody>
      </p:sp>
      <p:pic>
        <p:nvPicPr>
          <p:cNvPr id="1027" name="Picture 3"/>
          <p:cNvPicPr>
            <a:picLocks noChangeAspect="1" noChangeArrowheads="1"/>
          </p:cNvPicPr>
          <p:nvPr/>
        </p:nvPicPr>
        <p:blipFill>
          <a:blip r:embed="rId4" cstate="print"/>
          <a:srcRect/>
          <a:stretch>
            <a:fillRect/>
          </a:stretch>
        </p:blipFill>
        <p:spPr bwMode="auto">
          <a:xfrm>
            <a:off x="4174861" y="3352800"/>
            <a:ext cx="4969139" cy="3113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0E4ABFB5-A714-46E9-8A8B-944D67B5BC20}" type="slidenum">
              <a:rPr lang="en-US" altLang="en-US"/>
              <a:pPr/>
              <a:t>6</a:t>
            </a:fld>
            <a:endParaRPr lang="en-US" altLang="en-US"/>
          </a:p>
        </p:txBody>
      </p:sp>
      <p:sp>
        <p:nvSpPr>
          <p:cNvPr id="29699" name="Rectangle 2"/>
          <p:cNvSpPr>
            <a:spLocks noGrp="1" noChangeArrowheads="1"/>
          </p:cNvSpPr>
          <p:nvPr>
            <p:ph type="title"/>
          </p:nvPr>
        </p:nvSpPr>
        <p:spPr/>
        <p:txBody>
          <a:bodyPr/>
          <a:lstStyle/>
          <a:p>
            <a:pPr eaLnBrk="1" hangingPunct="1"/>
            <a:r>
              <a:rPr lang="en-US" sz="3500" dirty="0" smtClean="0"/>
              <a:t>Navigating sites is often difficult</a:t>
            </a:r>
          </a:p>
        </p:txBody>
      </p:sp>
      <p:sp>
        <p:nvSpPr>
          <p:cNvPr id="29700" name="Rectangle 3"/>
          <p:cNvSpPr>
            <a:spLocks noGrp="1" noChangeArrowheads="1"/>
          </p:cNvSpPr>
          <p:nvPr>
            <p:ph type="body" idx="1"/>
          </p:nvPr>
        </p:nvSpPr>
        <p:spPr>
          <a:xfrm>
            <a:off x="152400" y="1447800"/>
            <a:ext cx="8229600" cy="4411662"/>
          </a:xfrm>
        </p:spPr>
        <p:txBody>
          <a:bodyPr/>
          <a:lstStyle/>
          <a:p>
            <a:pPr eaLnBrk="1" hangingPunct="1"/>
            <a:r>
              <a:rPr lang="en-US" dirty="0" smtClean="0"/>
              <a:t>Studies find 58% or 74% failure at achieving a task at a site!</a:t>
            </a:r>
          </a:p>
          <a:p>
            <a:pPr lvl="1" eaLnBrk="1" hangingPunct="1"/>
            <a:r>
              <a:rPr lang="en-US" dirty="0" smtClean="0"/>
              <a:t>Lower rate when</a:t>
            </a:r>
            <a:br>
              <a:rPr lang="en-US" dirty="0" smtClean="0"/>
            </a:br>
            <a:r>
              <a:rPr lang="en-US" dirty="0" smtClean="0"/>
              <a:t>need a </a:t>
            </a:r>
            <a:r>
              <a:rPr lang="en-US" i="1" dirty="0" smtClean="0"/>
              <a:t>sequence</a:t>
            </a:r>
            <a:r>
              <a:rPr lang="en-US" dirty="0" smtClean="0"/>
              <a:t/>
            </a:r>
            <a:br>
              <a:rPr lang="en-US" dirty="0" smtClean="0"/>
            </a:br>
            <a:r>
              <a:rPr lang="en-US" dirty="0" smtClean="0"/>
              <a:t>of steps</a:t>
            </a:r>
          </a:p>
          <a:p>
            <a:pPr lvl="1" eaLnBrk="1" hangingPunct="1"/>
            <a:r>
              <a:rPr lang="en-US" dirty="0" err="1" smtClean="0"/>
              <a:t>eMarketer</a:t>
            </a:r>
            <a:r>
              <a:rPr lang="en-US" dirty="0" smtClean="0"/>
              <a:t> study:</a:t>
            </a:r>
            <a:br>
              <a:rPr lang="en-US" dirty="0" smtClean="0"/>
            </a:br>
            <a:r>
              <a:rPr lang="en-US" dirty="0" smtClean="0"/>
              <a:t>61.5% success rate</a:t>
            </a:r>
          </a:p>
          <a:p>
            <a:pPr marL="863600" lvl="2" indent="-169863" eaLnBrk="1" hangingPunct="1"/>
            <a:r>
              <a:rPr lang="en-US" sz="1800" dirty="0" smtClean="0"/>
              <a:t>Source:</a:t>
            </a:r>
            <a:br>
              <a:rPr lang="en-US" sz="1800" dirty="0" smtClean="0"/>
            </a:br>
            <a:r>
              <a:rPr lang="en-US" sz="1800" i="1" dirty="0" smtClean="0"/>
              <a:t>Keys to E-Commerce</a:t>
            </a:r>
            <a:br>
              <a:rPr lang="en-US" sz="1800" i="1" dirty="0" smtClean="0"/>
            </a:br>
            <a:r>
              <a:rPr lang="en-US" sz="1800" i="1" dirty="0" smtClean="0"/>
              <a:t>Success, </a:t>
            </a:r>
            <a:r>
              <a:rPr lang="en-US" sz="1800" dirty="0" smtClean="0"/>
              <a:t>Nov. 2, 2009</a:t>
            </a:r>
            <a:br>
              <a:rPr lang="en-US" sz="1800" dirty="0" smtClean="0"/>
            </a:br>
            <a:r>
              <a:rPr lang="en-US" sz="1000" dirty="0" smtClean="0">
                <a:hlinkClick r:id="rId3"/>
              </a:rPr>
              <a:t>http://www.emarketer.com/Article.aspx?R=1007358</a:t>
            </a:r>
            <a:endParaRPr lang="en-US" sz="1800" dirty="0" smtClean="0"/>
          </a:p>
          <a:p>
            <a:pPr lvl="1" eaLnBrk="1" hangingPunct="1"/>
            <a:endParaRPr lang="en-US" dirty="0" smtClean="0"/>
          </a:p>
        </p:txBody>
      </p:sp>
      <p:sp>
        <p:nvSpPr>
          <p:cNvPr id="6" name="Footer Placeholder 5"/>
          <p:cNvSpPr>
            <a:spLocks noGrp="1"/>
          </p:cNvSpPr>
          <p:nvPr>
            <p:ph type="ftr" sz="quarter" idx="11"/>
          </p:nvPr>
        </p:nvSpPr>
        <p:spPr/>
        <p:txBody>
          <a:bodyPr/>
          <a:lstStyle/>
          <a:p>
            <a:pPr>
              <a:defRPr/>
            </a:pPr>
            <a:r>
              <a:rPr lang="en-US" altLang="en-US" smtClean="0"/>
              <a:t>© 2017 - Brad Myers</a:t>
            </a:r>
            <a:endParaRPr lang="en-US" altLang="en-US"/>
          </a:p>
        </p:txBody>
      </p:sp>
      <p:pic>
        <p:nvPicPr>
          <p:cNvPr id="3074" name="Picture 2"/>
          <p:cNvPicPr>
            <a:picLocks noChangeAspect="1" noChangeArrowheads="1"/>
          </p:cNvPicPr>
          <p:nvPr/>
        </p:nvPicPr>
        <p:blipFill>
          <a:blip r:embed="rId4" cstate="print"/>
          <a:srcRect/>
          <a:stretch>
            <a:fillRect/>
          </a:stretch>
        </p:blipFill>
        <p:spPr bwMode="auto">
          <a:xfrm>
            <a:off x="4092164" y="2133600"/>
            <a:ext cx="5051835" cy="4724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Web Usability</a:t>
            </a:r>
            <a:endParaRPr lang="en-US" dirty="0"/>
          </a:p>
        </p:txBody>
      </p:sp>
      <p:sp>
        <p:nvSpPr>
          <p:cNvPr id="3" name="Content Placeholder 2"/>
          <p:cNvSpPr>
            <a:spLocks noGrp="1"/>
          </p:cNvSpPr>
          <p:nvPr>
            <p:ph idx="1"/>
          </p:nvPr>
        </p:nvSpPr>
        <p:spPr>
          <a:xfrm>
            <a:off x="457200" y="1719263"/>
            <a:ext cx="8382000" cy="4411662"/>
          </a:xfrm>
        </p:spPr>
        <p:txBody>
          <a:bodyPr/>
          <a:lstStyle/>
          <a:p>
            <a:r>
              <a:rPr lang="en-US" dirty="0" smtClean="0"/>
              <a:t>“</a:t>
            </a:r>
            <a:r>
              <a:rPr lang="en-US" b="1" dirty="0" smtClean="0"/>
              <a:t>Nearly 9 of 10 of Americans Have Negative Feelings About Brands with Poorly Performing Websites and Mobile Apps, New SOASTA Study Reveals</a:t>
            </a:r>
            <a:r>
              <a:rPr lang="en-US" dirty="0" smtClean="0"/>
              <a:t>” – </a:t>
            </a:r>
            <a:r>
              <a:rPr lang="en-US" sz="1800" dirty="0" smtClean="0"/>
              <a:t>June 20</a:t>
            </a:r>
            <a:r>
              <a:rPr lang="en-US" sz="1800" dirty="0"/>
              <a:t>, 2013</a:t>
            </a:r>
            <a:endParaRPr lang="en-US" sz="1800" dirty="0" smtClean="0"/>
          </a:p>
          <a:p>
            <a:pPr lvl="1"/>
            <a:r>
              <a:rPr lang="en-US" sz="1600" dirty="0" smtClean="0">
                <a:hlinkClick r:id="rId2"/>
              </a:rPr>
              <a:t>https://www.bulldogreporter.com/dailydog/article/user-unfriendly-pr-nearly-9-of-10-of-americans-have-negative-feelings-about-brands-</a:t>
            </a:r>
            <a:endParaRPr lang="en-US" sz="1600" dirty="0" smtClean="0"/>
          </a:p>
          <a:p>
            <a:pPr lvl="1"/>
            <a:r>
              <a:rPr lang="en-US" sz="2400" dirty="0" smtClean="0"/>
              <a:t>“For those Americans who said they have a negative reaction when a website takes too long, 28% would visit a competitor’s website, 27% would not trust the website, 18% would not visit that page again, and 13% would think the site may have been hacked.”</a:t>
            </a:r>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295400"/>
          </a:xfrm>
        </p:spPr>
        <p:txBody>
          <a:bodyPr/>
          <a:lstStyle/>
          <a:p>
            <a:r>
              <a:rPr lang="en-US" dirty="0" smtClean="0"/>
              <a:t>Report on </a:t>
            </a:r>
            <a:r>
              <a:rPr lang="en-US" u="sng" dirty="0" smtClean="0"/>
              <a:t>Intra</a:t>
            </a:r>
            <a:r>
              <a:rPr lang="en-US" dirty="0" smtClean="0"/>
              <a:t>net Web Usability</a:t>
            </a:r>
            <a:endParaRPr lang="en-US" dirty="0"/>
          </a:p>
        </p:txBody>
      </p:sp>
      <p:sp>
        <p:nvSpPr>
          <p:cNvPr id="3" name="Content Placeholder 2"/>
          <p:cNvSpPr>
            <a:spLocks noGrp="1"/>
          </p:cNvSpPr>
          <p:nvPr>
            <p:ph idx="1"/>
          </p:nvPr>
        </p:nvSpPr>
        <p:spPr>
          <a:xfrm>
            <a:off x="457200" y="1719262"/>
            <a:ext cx="8229600" cy="4529137"/>
          </a:xfrm>
        </p:spPr>
        <p:txBody>
          <a:bodyPr>
            <a:normAutofit fontScale="70000" lnSpcReduction="20000"/>
          </a:bodyPr>
          <a:lstStyle/>
          <a:p>
            <a:r>
              <a:rPr lang="en-US" sz="2400" dirty="0" smtClean="0"/>
              <a:t>Cite: </a:t>
            </a:r>
            <a:r>
              <a:rPr lang="en-US" sz="2400" dirty="0" smtClean="0">
                <a:hlinkClick r:id="rId2"/>
              </a:rPr>
              <a:t>http://www.useit.com/alertbox/intranet-usability.html</a:t>
            </a:r>
            <a:r>
              <a:rPr lang="en-US" sz="2400" dirty="0" smtClean="0"/>
              <a:t> (12/2012)</a:t>
            </a:r>
          </a:p>
          <a:p>
            <a:pPr marL="0" indent="0">
              <a:buNone/>
            </a:pPr>
            <a:r>
              <a:rPr lang="en-US" dirty="0" smtClean="0"/>
              <a:t>“Employees' average success rate when attempting basic intranet tasks:</a:t>
            </a:r>
          </a:p>
          <a:p>
            <a:pPr lvl="1"/>
            <a:r>
              <a:rPr lang="en-US" dirty="0" smtClean="0"/>
              <a:t>2002: </a:t>
            </a:r>
            <a:r>
              <a:rPr lang="en-US" b="1" dirty="0" smtClean="0"/>
              <a:t>75%</a:t>
            </a:r>
            <a:endParaRPr lang="en-US" dirty="0" smtClean="0"/>
          </a:p>
          <a:p>
            <a:pPr lvl="1"/>
            <a:r>
              <a:rPr lang="en-US" dirty="0" smtClean="0"/>
              <a:t>2012: </a:t>
            </a:r>
            <a:r>
              <a:rPr lang="en-US" b="1" dirty="0" smtClean="0"/>
              <a:t>74%</a:t>
            </a:r>
          </a:p>
          <a:p>
            <a:pPr marL="0" indent="0"/>
            <a:r>
              <a:rPr lang="en-US" dirty="0" smtClean="0"/>
              <a:t>  By comparison, 2012’s average success rate on </a:t>
            </a:r>
            <a:r>
              <a:rPr lang="en-US" b="1" dirty="0" smtClean="0"/>
              <a:t>public websites is around 80%</a:t>
            </a:r>
            <a:r>
              <a:rPr lang="en-US" dirty="0" smtClean="0"/>
              <a:t>. Website usability has improved dramatically over the past decade…”</a:t>
            </a:r>
          </a:p>
          <a:p>
            <a:pPr>
              <a:buNone/>
            </a:pPr>
            <a:endParaRPr lang="en-US" dirty="0" smtClean="0"/>
          </a:p>
          <a:p>
            <a:pPr marL="0" indent="0">
              <a:buNone/>
            </a:pPr>
            <a:r>
              <a:rPr lang="en-US" dirty="0" smtClean="0"/>
              <a:t>“Based on time-on-task metrics from our recent study, a company with 10,000 employees can </a:t>
            </a:r>
            <a:r>
              <a:rPr lang="en-US" b="1" dirty="0" smtClean="0"/>
              <a:t>save $4 million per year</a:t>
            </a:r>
            <a:r>
              <a:rPr lang="en-US" dirty="0" smtClean="0"/>
              <a:t> by going </a:t>
            </a:r>
            <a:r>
              <a:rPr lang="en-US" b="1" dirty="0" smtClean="0"/>
              <a:t>from bad</a:t>
            </a:r>
            <a:r>
              <a:rPr lang="en-US" dirty="0" smtClean="0"/>
              <a:t> intranet usability (defined as being among the worst 25% we tested) </a:t>
            </a:r>
            <a:r>
              <a:rPr lang="en-US" b="1" dirty="0" smtClean="0"/>
              <a:t>to average</a:t>
            </a:r>
            <a:r>
              <a:rPr lang="en-US" dirty="0" smtClean="0"/>
              <a:t> intranet usability.” </a:t>
            </a:r>
          </a:p>
          <a:p>
            <a:pPr marL="0" indent="0">
              <a:buNone/>
            </a:pPr>
            <a:r>
              <a:rPr lang="en-US" sz="1700" dirty="0" smtClean="0"/>
              <a:t> (cite: </a:t>
            </a:r>
            <a:r>
              <a:rPr lang="en-US" sz="1700" dirty="0" smtClean="0">
                <a:hlinkClick r:id="rId3"/>
              </a:rPr>
              <a:t>http://www.useit.com/alertbox/usability-progress-rate.html</a:t>
            </a:r>
            <a:r>
              <a:rPr lang="en-US" sz="1700" dirty="0" smtClean="0"/>
              <a:t>) </a:t>
            </a:r>
          </a:p>
          <a:p>
            <a:r>
              <a:rPr lang="en-US" sz="2400" dirty="0" smtClean="0"/>
              <a:t>New article: </a:t>
            </a:r>
            <a:r>
              <a:rPr lang="en-US" sz="1800" dirty="0" smtClean="0"/>
              <a:t>The Top Enduring Intranet-Design Mistakes: 7 Deadly Sins, </a:t>
            </a:r>
            <a:r>
              <a:rPr lang="en-US" sz="1800" dirty="0" smtClean="0">
                <a:hlinkClick r:id="rId4"/>
              </a:rPr>
              <a:t>https://www.nngroup.com/articles/top-intranet-design-mistakes/</a:t>
            </a:r>
            <a:r>
              <a:rPr lang="en-US" sz="1800" dirty="0" smtClean="0"/>
              <a:t>  </a:t>
            </a:r>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BA6D2B2F-D908-43C2-BA02-C9B8A5799D9D}"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0241554-B029-4020-A640-0789B8A9A926}" type="slidenum">
              <a:rPr lang="en-US" altLang="en-US"/>
              <a:pPr/>
              <a:t>9</a:t>
            </a:fld>
            <a:endParaRPr lang="en-US" altLang="en-US"/>
          </a:p>
        </p:txBody>
      </p:sp>
      <p:sp>
        <p:nvSpPr>
          <p:cNvPr id="36867" name="Rectangle 2"/>
          <p:cNvSpPr>
            <a:spLocks noGrp="1" noChangeArrowheads="1"/>
          </p:cNvSpPr>
          <p:nvPr>
            <p:ph type="title"/>
          </p:nvPr>
        </p:nvSpPr>
        <p:spPr>
          <a:xfrm>
            <a:off x="457200" y="122238"/>
            <a:ext cx="7543800" cy="811756"/>
          </a:xfrm>
        </p:spPr>
        <p:txBody>
          <a:bodyPr/>
          <a:lstStyle/>
          <a:p>
            <a:pPr eaLnBrk="1" hangingPunct="1"/>
            <a:r>
              <a:rPr lang="en-US" dirty="0" smtClean="0"/>
              <a:t>Navigation</a:t>
            </a:r>
          </a:p>
        </p:txBody>
      </p:sp>
      <p:sp>
        <p:nvSpPr>
          <p:cNvPr id="36868" name="Rectangle 3"/>
          <p:cNvSpPr>
            <a:spLocks noGrp="1" noChangeArrowheads="1"/>
          </p:cNvSpPr>
          <p:nvPr>
            <p:ph type="body" idx="1"/>
          </p:nvPr>
        </p:nvSpPr>
        <p:spPr>
          <a:xfrm>
            <a:off x="112712" y="838200"/>
            <a:ext cx="8650288" cy="5771606"/>
          </a:xfrm>
        </p:spPr>
        <p:txBody>
          <a:bodyPr>
            <a:normAutofit/>
          </a:bodyPr>
          <a:lstStyle/>
          <a:p>
            <a:pPr eaLnBrk="1" hangingPunct="1">
              <a:lnSpc>
                <a:spcPct val="90000"/>
              </a:lnSpc>
            </a:pPr>
            <a:r>
              <a:rPr lang="en-US" sz="2600" dirty="0" smtClean="0"/>
              <a:t>Where am I?</a:t>
            </a:r>
          </a:p>
          <a:p>
            <a:pPr lvl="1" eaLnBrk="1" hangingPunct="1">
              <a:lnSpc>
                <a:spcPct val="90000"/>
              </a:lnSpc>
            </a:pPr>
            <a:r>
              <a:rPr lang="en-US" sz="2200" dirty="0" smtClean="0"/>
              <a:t>Make sure each page identifies site</a:t>
            </a:r>
          </a:p>
          <a:p>
            <a:pPr lvl="2" eaLnBrk="1" hangingPunct="1">
              <a:lnSpc>
                <a:spcPct val="90000"/>
              </a:lnSpc>
            </a:pPr>
            <a:r>
              <a:rPr lang="en-US" sz="2100" dirty="0" smtClean="0"/>
              <a:t>Logo, </a:t>
            </a:r>
            <a:r>
              <a:rPr lang="en-US" sz="2100" dirty="0" smtClean="0">
                <a:hlinkClick r:id="rId3"/>
              </a:rPr>
              <a:t>standard structure </a:t>
            </a:r>
            <a:r>
              <a:rPr lang="en-US" sz="2100" dirty="0" smtClean="0"/>
              <a:t>and consistent design</a:t>
            </a:r>
          </a:p>
          <a:p>
            <a:pPr eaLnBrk="1" hangingPunct="1">
              <a:lnSpc>
                <a:spcPct val="90000"/>
              </a:lnSpc>
            </a:pPr>
            <a:r>
              <a:rPr lang="en-US" sz="2600" dirty="0" smtClean="0"/>
              <a:t>Where have I been?</a:t>
            </a:r>
          </a:p>
          <a:p>
            <a:pPr lvl="1" eaLnBrk="1" hangingPunct="1">
              <a:lnSpc>
                <a:spcPct val="90000"/>
              </a:lnSpc>
            </a:pPr>
            <a:r>
              <a:rPr lang="en-US" sz="2200" dirty="0" smtClean="0"/>
              <a:t>Trails (also </a:t>
            </a:r>
            <a:r>
              <a:rPr lang="en-US" sz="2200" dirty="0" smtClean="0"/>
              <a:t>called “</a:t>
            </a:r>
            <a:r>
              <a:rPr lang="en-US" sz="2200" dirty="0" smtClean="0"/>
              <a:t>breadcrumbs”)</a:t>
            </a:r>
            <a:br>
              <a:rPr lang="en-US" sz="2200" dirty="0" smtClean="0"/>
            </a:br>
            <a:r>
              <a:rPr lang="en-US" sz="1200" dirty="0" smtClean="0"/>
              <a:t>(cite: </a:t>
            </a:r>
            <a:r>
              <a:rPr lang="en-US" sz="1200" dirty="0" smtClean="0">
                <a:hlinkClick r:id="rId4"/>
              </a:rPr>
              <a:t>http://www.nngroup.com/articles/breadcrumb-navigation-useful/</a:t>
            </a:r>
            <a:r>
              <a:rPr lang="en-US" sz="1200" dirty="0" smtClean="0"/>
              <a:t>)</a:t>
            </a:r>
            <a:r>
              <a:rPr lang="en-US" sz="2200" dirty="0" smtClean="0"/>
              <a:t> </a:t>
            </a:r>
          </a:p>
          <a:p>
            <a:pPr lvl="1" eaLnBrk="1" hangingPunct="1">
              <a:lnSpc>
                <a:spcPct val="90000"/>
              </a:lnSpc>
            </a:pPr>
            <a:r>
              <a:rPr lang="en-US" sz="2200" dirty="0" smtClean="0"/>
              <a:t>Should start with the “home” link</a:t>
            </a:r>
          </a:p>
          <a:p>
            <a:pPr lvl="1" eaLnBrk="1" hangingPunct="1">
              <a:lnSpc>
                <a:spcPct val="90000"/>
              </a:lnSpc>
            </a:pPr>
            <a:r>
              <a:rPr lang="en-US" sz="2200" dirty="0" smtClean="0"/>
              <a:t>Or </a:t>
            </a:r>
            <a:r>
              <a:rPr lang="en-US" sz="2200" dirty="0" smtClean="0"/>
              <a:t>shown by </a:t>
            </a:r>
            <a:r>
              <a:rPr lang="en-US" sz="2200" dirty="0" smtClean="0">
                <a:hlinkClick r:id="rId5"/>
              </a:rPr>
              <a:t>highlighting the menu structure</a:t>
            </a:r>
            <a:endParaRPr lang="en-US" sz="2200" dirty="0" smtClean="0"/>
          </a:p>
          <a:p>
            <a:pPr lvl="1" eaLnBrk="1" hangingPunct="1">
              <a:lnSpc>
                <a:spcPct val="90000"/>
              </a:lnSpc>
            </a:pPr>
            <a:r>
              <a:rPr lang="en-US" sz="2200" dirty="0" smtClean="0"/>
              <a:t>Link coloring:</a:t>
            </a:r>
          </a:p>
        </p:txBody>
      </p:sp>
      <p:sp>
        <p:nvSpPr>
          <p:cNvPr id="5" name="Footer Placeholder 4"/>
          <p:cNvSpPr>
            <a:spLocks noGrp="1"/>
          </p:cNvSpPr>
          <p:nvPr>
            <p:ph type="ftr" sz="quarter" idx="11"/>
          </p:nvPr>
        </p:nvSpPr>
        <p:spPr>
          <a:xfrm>
            <a:off x="3124200" y="6477000"/>
            <a:ext cx="2895600" cy="457200"/>
          </a:xfrm>
        </p:spPr>
        <p:txBody>
          <a:bodyPr/>
          <a:lstStyle/>
          <a:p>
            <a:pPr>
              <a:defRPr/>
            </a:pPr>
            <a:r>
              <a:rPr lang="en-US" altLang="en-US" smtClean="0"/>
              <a:t>© 2017 - Brad Myers</a:t>
            </a:r>
            <a:endParaRPr lang="en-US" altLang="en-US" dirty="0"/>
          </a:p>
        </p:txBody>
      </p:sp>
      <p:pic>
        <p:nvPicPr>
          <p:cNvPr id="2050" name="Picture 2">
            <a:hlinkClick r:id="rId5"/>
          </p:cNvPr>
          <p:cNvPicPr>
            <a:picLocks noChangeAspect="1" noChangeArrowheads="1"/>
          </p:cNvPicPr>
          <p:nvPr/>
        </p:nvPicPr>
        <p:blipFill>
          <a:blip r:embed="rId6" cstate="print"/>
          <a:srcRect/>
          <a:stretch>
            <a:fillRect/>
          </a:stretch>
        </p:blipFill>
        <p:spPr bwMode="auto">
          <a:xfrm>
            <a:off x="2478087" y="4143375"/>
            <a:ext cx="6665913" cy="2714625"/>
          </a:xfrm>
          <a:prstGeom prst="rect">
            <a:avLst/>
          </a:prstGeom>
          <a:noFill/>
          <a:ln w="9525">
            <a:noFill/>
            <a:miter lim="800000"/>
            <a:headEnd/>
            <a:tailEnd/>
          </a:ln>
        </p:spPr>
      </p:pic>
      <p:pic>
        <p:nvPicPr>
          <p:cNvPr id="3" name="Picture 2"/>
          <p:cNvPicPr>
            <a:picLocks noChangeAspect="1"/>
          </p:cNvPicPr>
          <p:nvPr/>
        </p:nvPicPr>
        <p:blipFill>
          <a:blip r:embed="rId7"/>
          <a:stretch>
            <a:fillRect/>
          </a:stretch>
        </p:blipFill>
        <p:spPr>
          <a:xfrm>
            <a:off x="5715000" y="2057400"/>
            <a:ext cx="3247505" cy="110727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16139</TotalTime>
  <Words>1980</Words>
  <Application>Microsoft Office PowerPoint</Application>
  <PresentationFormat>On-screen Show (4:3)</PresentationFormat>
  <Paragraphs>380</Paragraphs>
  <Slides>35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굴림</vt:lpstr>
      <vt:lpstr>Wingdings</vt:lpstr>
      <vt:lpstr>Tahoma</vt:lpstr>
      <vt:lpstr>lecture template_polo</vt:lpstr>
      <vt:lpstr>Lecture 9: Designing for the Web</vt:lpstr>
      <vt:lpstr>Homework 5</vt:lpstr>
      <vt:lpstr>Web and Mobile Topics</vt:lpstr>
      <vt:lpstr>Note: Focus on Desktop Web</vt:lpstr>
      <vt:lpstr>E-Commerce Usability</vt:lpstr>
      <vt:lpstr>Navigating sites is often difficult</vt:lpstr>
      <vt:lpstr>Importance of Web Usability</vt:lpstr>
      <vt:lpstr>Report on Intranet Web Usability</vt:lpstr>
      <vt:lpstr>Navigation</vt:lpstr>
      <vt:lpstr>Navigation 2</vt:lpstr>
      <vt:lpstr>Navigation, 3</vt:lpstr>
      <vt:lpstr>Design for multiple browsers</vt:lpstr>
      <vt:lpstr>Design for multiple browsers, 2</vt:lpstr>
      <vt:lpstr>Responsive Design</vt:lpstr>
      <vt:lpstr>Design for quick downloading</vt:lpstr>
      <vt:lpstr>Rules for links</vt:lpstr>
      <vt:lpstr>Rules for links, 2</vt:lpstr>
      <vt:lpstr>Why Focus on Content?</vt:lpstr>
      <vt:lpstr>Design for credibility</vt:lpstr>
      <vt:lpstr>Web is an Attention Economy</vt:lpstr>
      <vt:lpstr>Content Study</vt:lpstr>
      <vt:lpstr>Text in Pictures</vt:lpstr>
      <vt:lpstr>Writing for the Web</vt:lpstr>
      <vt:lpstr>Design for Quick Scanning</vt:lpstr>
      <vt:lpstr>Legibility</vt:lpstr>
      <vt:lpstr>Page Titles</vt:lpstr>
      <vt:lpstr>Form Fields</vt:lpstr>
      <vt:lpstr>Why Follow Conventions?</vt:lpstr>
      <vt:lpstr>Why Home Page Design is Important</vt:lpstr>
      <vt:lpstr>Home Page</vt:lpstr>
      <vt:lpstr>Home Page, 2</vt:lpstr>
      <vt:lpstr>Search</vt:lpstr>
      <vt:lpstr>Search, 2</vt:lpstr>
      <vt:lpstr>Picking your URLs</vt:lpstr>
      <vt:lpstr>Fun!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191</cp:revision>
  <cp:lastPrinted>1601-01-01T00:00:00Z</cp:lastPrinted>
  <dcterms:created xsi:type="dcterms:W3CDTF">2001-06-15T20:03:27Z</dcterms:created>
  <dcterms:modified xsi:type="dcterms:W3CDTF">2017-11-28T21:03:05Z</dcterms:modified>
</cp:coreProperties>
</file>