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25"/>
  </p:notesMasterIdLst>
  <p:handoutMasterIdLst>
    <p:handoutMasterId r:id="rId26"/>
  </p:handoutMasterIdLst>
  <p:sldIdLst>
    <p:sldId id="282" r:id="rId2"/>
    <p:sldId id="450" r:id="rId3"/>
    <p:sldId id="283" r:id="rId4"/>
    <p:sldId id="293" r:id="rId5"/>
    <p:sldId id="294" r:id="rId6"/>
    <p:sldId id="383" r:id="rId7"/>
    <p:sldId id="508" r:id="rId8"/>
    <p:sldId id="284" r:id="rId9"/>
    <p:sldId id="296" r:id="rId10"/>
    <p:sldId id="343" r:id="rId11"/>
    <p:sldId id="292" r:id="rId12"/>
    <p:sldId id="297" r:id="rId13"/>
    <p:sldId id="451" r:id="rId14"/>
    <p:sldId id="287" r:id="rId15"/>
    <p:sldId id="424" r:id="rId16"/>
    <p:sldId id="304" r:id="rId17"/>
    <p:sldId id="509" r:id="rId18"/>
    <p:sldId id="426" r:id="rId19"/>
    <p:sldId id="510" r:id="rId20"/>
    <p:sldId id="315" r:id="rId21"/>
    <p:sldId id="385" r:id="rId22"/>
    <p:sldId id="298" r:id="rId23"/>
    <p:sldId id="301" r:id="rId24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484" autoAdjust="0"/>
  </p:normalViewPr>
  <p:slideViewPr>
    <p:cSldViewPr>
      <p:cViewPr varScale="1">
        <p:scale>
          <a:sx n="49" d="100"/>
          <a:sy n="49" d="100"/>
        </p:scale>
        <p:origin x="1134" y="4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8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35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860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Search for</a:t>
            </a:r>
            <a:r>
              <a:rPr lang="en-US" i="0" baseline="0" dirty="0" smtClean="0"/>
              <a:t> “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vitamins” 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Toffem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Note that all the buttons go to somewhere – most to the NIY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978400" y="2819400"/>
            <a:ext cx="4724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11/17/2014</a:t>
            </a:r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qups.com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nto.com/" TargetMode="External"/><Relationship Id="rId4" Type="http://schemas.openxmlformats.org/officeDocument/2006/relationships/hyperlink" Target="http://www.justinmin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xmovement.com/resources/3-best-vector-wireframing-tools-for-designers/" TargetMode="External"/><Relationship Id="rId2" Type="http://schemas.openxmlformats.org/officeDocument/2006/relationships/hyperlink" Target="http://www.cooper.com/prototyping-t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per.com/journal/2013/07/designers-toolkit-proto-testing-for-prototypes" TargetMode="External"/><Relationship Id="rId5" Type="http://schemas.openxmlformats.org/officeDocument/2006/relationships/hyperlink" Target="http://www.cooper.com/journal/2013/07/designers-toolkit-proto-testing-for-prototypes?utm_source=Cooper&amp;utm_campaign=017b6536a1-Newsletter_Sept13&amp;utm_medium=email&amp;utm_term=0_162d77b95f-017b6536a1-85381653" TargetMode="External"/><Relationship Id="rId4" Type="http://schemas.openxmlformats.org/officeDocument/2006/relationships/hyperlink" Target="http://www.creativebloq.com/web-design/top-10-prototyping-tools-2016-2161921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2.wmf"/><Relationship Id="rId3" Type="http://schemas.openxmlformats.org/officeDocument/2006/relationships/control" Target="../activeX/activeX2.xml"/><Relationship Id="rId7" Type="http://schemas.openxmlformats.org/officeDocument/2006/relationships/image" Target="../media/image23.png"/><Relationship Id="rId12" Type="http://schemas.openxmlformats.org/officeDocument/2006/relationships/image" Target="../media/image2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control" Target="../activeX/activeX4.xml"/><Relationship Id="rId10" Type="http://schemas.openxmlformats.org/officeDocument/2006/relationships/image" Target="../media/image19.wmf"/><Relationship Id="rId4" Type="http://schemas.openxmlformats.org/officeDocument/2006/relationships/control" Target="../activeX/activeX3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blogmines.com/blog/how-to-disable-advance-slide-on-mouse-click-in-powerpoint-20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boxesandarrows.com/interactive-prototypes-with-powerpo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../../../PowerPointUsedForPrototype.ppt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05863fall17/slides/lecture07-implementation-TA%20par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femmedicine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.adobe.com/products/download/dreamweaver?promoid=KSP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</a:t>
            </a:r>
            <a:r>
              <a:rPr lang="en-US" sz="4000" dirty="0" err="1" smtClean="0"/>
              <a:t>Balsamiq</a:t>
            </a:r>
            <a:r>
              <a:rPr lang="en-US" sz="4000" dirty="0" smtClean="0"/>
              <a:t>, InVision, 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4953000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</a:t>
            </a:r>
            <a:r>
              <a:rPr lang="en-US" dirty="0" smtClean="0">
                <a:solidFill>
                  <a:srgbClr val="6E0000"/>
                </a:solidFill>
              </a:rPr>
              <a:t>45-888: </a:t>
            </a:r>
            <a:r>
              <a:rPr lang="en-US" dirty="0" smtClean="0">
                <a:solidFill>
                  <a:srgbClr val="6E0000"/>
                </a:solidFill>
              </a:rPr>
              <a:t>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2017,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Lots of other choices…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28800"/>
            <a:ext cx="12354560" cy="7924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err="1" smtClean="0"/>
              <a:t>Axure</a:t>
            </a:r>
            <a:r>
              <a:rPr lang="en-US" sz="4000" dirty="0" smtClean="0"/>
              <a:t> is a popular commercial tool</a:t>
            </a:r>
          </a:p>
          <a:p>
            <a:pPr lvl="1"/>
            <a:r>
              <a:rPr lang="en-US" sz="3600" dirty="0" smtClean="0">
                <a:hlinkClick r:id="rId2"/>
              </a:rPr>
              <a:t>www.axure.com</a:t>
            </a:r>
            <a:endParaRPr lang="en-US" sz="3600" dirty="0" smtClean="0"/>
          </a:p>
          <a:p>
            <a:pPr lvl="1"/>
            <a:r>
              <a:rPr lang="en-US" sz="3600" dirty="0" smtClean="0"/>
              <a:t>Advantage – only one with components that can be used on multiple pages</a:t>
            </a:r>
          </a:p>
          <a:p>
            <a:r>
              <a:rPr lang="en-US" dirty="0" smtClean="0">
                <a:hlinkClick r:id="rId3"/>
              </a:rPr>
              <a:t>https://moqups.com/</a:t>
            </a:r>
            <a:endParaRPr lang="en-US" dirty="0" smtClean="0"/>
          </a:p>
          <a:p>
            <a:r>
              <a:rPr lang="en-US" dirty="0" err="1" smtClean="0"/>
              <a:t>JustInMind</a:t>
            </a:r>
            <a:r>
              <a:rPr lang="en-US" dirty="0" smtClean="0"/>
              <a:t> - </a:t>
            </a:r>
            <a:r>
              <a:rPr lang="en-US" dirty="0" smtClean="0">
                <a:hlinkClick r:id="rId4"/>
              </a:rPr>
              <a:t>http://www.justinmind.com/</a:t>
            </a:r>
            <a:endParaRPr lang="en-US" dirty="0" smtClean="0"/>
          </a:p>
          <a:p>
            <a:r>
              <a:rPr lang="en-US" dirty="0" err="1" smtClean="0"/>
              <a:t>Flinto</a:t>
            </a:r>
            <a:r>
              <a:rPr lang="en-US" dirty="0" smtClean="0"/>
              <a:t> - </a:t>
            </a:r>
            <a:r>
              <a:rPr lang="en-US" dirty="0" smtClean="0">
                <a:hlinkClick r:id="rId5"/>
              </a:rPr>
              <a:t>https://www.flinto.com/</a:t>
            </a:r>
            <a:r>
              <a:rPr lang="en-US" dirty="0" smtClean="0"/>
              <a:t> - prototype Smartphone apps</a:t>
            </a:r>
          </a:p>
          <a:p>
            <a:r>
              <a:rPr lang="en-US" dirty="0" smtClean="0"/>
              <a:t>Old </a:t>
            </a:r>
            <a:r>
              <a:rPr lang="en-US" dirty="0" smtClean="0"/>
              <a:t>tools: </a:t>
            </a:r>
          </a:p>
          <a:p>
            <a:pPr lvl="1"/>
            <a:r>
              <a:rPr lang="en-US" dirty="0"/>
              <a:t>Adobe Flash</a:t>
            </a:r>
          </a:p>
          <a:p>
            <a:pPr lvl="1"/>
            <a:r>
              <a:rPr lang="en-US" dirty="0" smtClean="0"/>
              <a:t>Visual </a:t>
            </a:r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HyperCard (1998) &amp; similar</a:t>
            </a:r>
          </a:p>
          <a:p>
            <a:pPr lvl="1"/>
            <a:r>
              <a:rPr lang="en-US" dirty="0" smtClean="0"/>
              <a:t>Flash Catalyst (2010)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24000"/>
            <a:ext cx="12354560" cy="7391400"/>
          </a:xfrm>
        </p:spPr>
        <p:txBody>
          <a:bodyPr>
            <a:normAutofit/>
          </a:bodyPr>
          <a:lstStyle/>
          <a:p>
            <a:r>
              <a:rPr lang="en-US" dirty="0"/>
              <a:t>Search for “Prototyping tools” or “</a:t>
            </a:r>
            <a:r>
              <a:rPr lang="en-US" dirty="0" err="1"/>
              <a:t>Wireframing</a:t>
            </a:r>
            <a:r>
              <a:rPr lang="en-US" dirty="0"/>
              <a:t> Tools”</a:t>
            </a:r>
          </a:p>
          <a:p>
            <a:pPr lvl="1"/>
            <a:r>
              <a:rPr lang="en-US" sz="3000" b="1" dirty="0">
                <a:hlinkClick r:id="rId2"/>
              </a:rPr>
              <a:t>http://www.cooper.com/prototyping-tools</a:t>
            </a:r>
            <a:r>
              <a:rPr lang="en-US" sz="3000" b="1" dirty="0"/>
              <a:t> (kept up to date)</a:t>
            </a:r>
            <a:endParaRPr lang="en-US" sz="3000" b="1" dirty="0">
              <a:hlinkClick r:id="rId3"/>
            </a:endParaRPr>
          </a:p>
          <a:p>
            <a:pPr lvl="1"/>
            <a:r>
              <a:rPr lang="en-US" sz="2800" dirty="0">
                <a:hlinkClick r:id="rId3"/>
              </a:rPr>
              <a:t>http://uxdesignweekly.com/ux-resources/prototyping-tools/</a:t>
            </a:r>
          </a:p>
          <a:p>
            <a:pPr lvl="1"/>
            <a:r>
              <a:rPr lang="en-US" sz="2800" dirty="0" smtClean="0">
                <a:hlinkClick r:id="rId4"/>
              </a:rPr>
              <a:t>http://www.creativebloq.com/web-design/top-10-prototyping-tools-2016-21619216</a:t>
            </a:r>
            <a:r>
              <a:rPr lang="en-US" sz="2800" dirty="0" smtClean="0"/>
              <a:t> </a:t>
            </a:r>
            <a:r>
              <a:rPr lang="en-US" sz="2800" dirty="0"/>
              <a:t>(updated March 06, </a:t>
            </a:r>
            <a:r>
              <a:rPr lang="en-US" sz="2800" dirty="0" smtClean="0"/>
              <a:t>2017)</a:t>
            </a:r>
          </a:p>
          <a:p>
            <a:pPr lvl="1"/>
            <a:r>
              <a:rPr lang="en-US" sz="2800" dirty="0">
                <a:hlinkClick r:id="rId5"/>
              </a:rPr>
              <a:t>https://blog.lemonstand.com/9-best-prototyping-tools-2017</a:t>
            </a:r>
            <a:r>
              <a:rPr lang="en-US" sz="2800" dirty="0" smtClean="0">
                <a:hlinkClick r:id="rId5"/>
              </a:rPr>
              <a:t>/</a:t>
            </a:r>
          </a:p>
          <a:p>
            <a:r>
              <a:rPr lang="en-US" dirty="0" smtClean="0"/>
              <a:t>One </a:t>
            </a:r>
            <a:r>
              <a:rPr lang="en-US" dirty="0"/>
              <a:t>of our MHCI Alum compares prototyping tools in 2013:</a:t>
            </a:r>
          </a:p>
          <a:p>
            <a:pPr lvl="1"/>
            <a:r>
              <a:rPr lang="en-US" sz="2400" dirty="0">
                <a:hlinkClick r:id="rId6"/>
              </a:rPr>
              <a:t>http://www.cooper.com/journal/2013/07/designers-toolkit-proto-testing-for-prototypes</a:t>
            </a:r>
            <a:r>
              <a:rPr lang="en-US" sz="2400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578751"/>
          </a:xfrm>
        </p:spPr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Year’s </a:t>
            </a:r>
            <a:r>
              <a:rPr lang="en-US" dirty="0" smtClean="0"/>
              <a:t>tool </a:t>
            </a:r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84024"/>
              </p:ext>
            </p:extLst>
          </p:nvPr>
        </p:nvGraphicFramePr>
        <p:xfrm>
          <a:off x="3311375" y="1796933"/>
          <a:ext cx="5260279" cy="743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 dirty="0">
                          <a:effectLst/>
                        </a:rPr>
                        <a:t>PowerPoint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24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Balsamiq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21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html (+ CSS and/or JS)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 dirty="0">
                          <a:effectLst/>
                        </a:rPr>
                        <a:t>5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inVision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5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Just In Mind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4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Axure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3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Marvelapp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3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Proto.io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3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Flinto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Fluid UI.com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Lucid Charts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Mockingbot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Moqups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>
                          <a:effectLst/>
                        </a:rPr>
                        <a:t>1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3100" u="none" strike="noStrike">
                          <a:effectLst/>
                        </a:rPr>
                        <a:t>Sketch</a:t>
                      </a:r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u="none" strike="noStrike" dirty="0">
                          <a:effectLst/>
                        </a:rPr>
                        <a:t>1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555" marR="26555" marT="2655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46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4320" cy="5893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Right click menu - Add a “Hyperlink”:</a:t>
            </a:r>
          </a:p>
          <a:p>
            <a:pPr lvl="1"/>
            <a:r>
              <a:rPr lang="en-US" dirty="0" smtClean="0"/>
              <a:t>Select “Place in this document”</a:t>
            </a: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 bwMode="auto">
          <a:xfrm>
            <a:off x="10007600" y="2514600"/>
            <a:ext cx="2538307" cy="8579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button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4267200"/>
            <a:ext cx="3962400" cy="423082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436523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8856133" y="1592239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800" y="4038600"/>
            <a:ext cx="7540150" cy="3810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8600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199"/>
            <a:ext cx="11704320" cy="8100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“Insert” tab, add</a:t>
            </a:r>
            <a:br>
              <a:rPr lang="en-US" dirty="0" smtClean="0"/>
            </a:br>
            <a:r>
              <a:rPr lang="en-US" dirty="0" smtClean="0"/>
              <a:t>“Action”</a:t>
            </a:r>
          </a:p>
          <a:p>
            <a:pPr lvl="1"/>
            <a:r>
              <a:rPr lang="en-US" dirty="0" smtClean="0"/>
              <a:t>More options, including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“last slide viewed”</a:t>
            </a:r>
          </a:p>
          <a:p>
            <a:pPr lvl="2"/>
            <a:r>
              <a:rPr lang="en-US" dirty="0" smtClean="0"/>
              <a:t>Useful for “under</a:t>
            </a:r>
            <a:br>
              <a:rPr lang="en-US" dirty="0" smtClean="0"/>
            </a:br>
            <a:r>
              <a:rPr lang="en-US" dirty="0" smtClean="0"/>
              <a:t>construction” page</a:t>
            </a:r>
          </a:p>
          <a:p>
            <a:pPr lvl="1"/>
            <a:r>
              <a:rPr lang="en-US" dirty="0" smtClean="0"/>
              <a:t>Use Insert / Action also to edit it</a:t>
            </a:r>
          </a:p>
          <a:p>
            <a:r>
              <a:rPr lang="en-US" dirty="0" smtClean="0"/>
              <a:t>Create a slide for each</a:t>
            </a:r>
            <a:br>
              <a:rPr lang="en-US" dirty="0" smtClean="0"/>
            </a:br>
            <a:r>
              <a:rPr lang="en-US" dirty="0" smtClean="0"/>
              <a:t>mode of the application</a:t>
            </a:r>
          </a:p>
          <a:p>
            <a:r>
              <a:rPr lang="en-US" dirty="0" smtClean="0"/>
              <a:t>Can add mouse-over action</a:t>
            </a:r>
          </a:p>
          <a:p>
            <a:pPr lvl="1"/>
            <a:r>
              <a:rPr lang="en-US" dirty="0" smtClean="0"/>
              <a:t>But only highlight, sound or change</a:t>
            </a:r>
            <a:br>
              <a:rPr lang="en-US" dirty="0" smtClean="0"/>
            </a:br>
            <a:r>
              <a:rPr lang="en-US" dirty="0" smtClean="0"/>
              <a:t>screen unless write code</a:t>
            </a:r>
          </a:p>
          <a:p>
            <a:r>
              <a:rPr lang="en-US" dirty="0" smtClean="0"/>
              <a:t>Can add nice animations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170" y="3741969"/>
            <a:ext cx="2605088" cy="28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23" y="1447800"/>
            <a:ext cx="6368825" cy="14215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607800" y="1219200"/>
            <a:ext cx="1143000" cy="1600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47271" y="1158354"/>
            <a:ext cx="1143000" cy="838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hlinkClick r:id="" action="ppaction://hlinkshowjump?jump=lastslideviewed"/>
          </p:cNvPr>
          <p:cNvSpPr/>
          <p:nvPr/>
        </p:nvSpPr>
        <p:spPr bwMode="auto">
          <a:xfrm>
            <a:off x="11455400" y="4114800"/>
            <a:ext cx="7620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55529" y="9369224"/>
            <a:ext cx="4118187" cy="65024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4" name="Isosceles Triangle 3">
            <a:hlinkHover r:id="" action="ppaction://noaction" highlightClick="1">
              <a:snd r:embed="rId4" name="chimes.wav"/>
            </a:hlinkHover>
          </p:cNvPr>
          <p:cNvSpPr/>
          <p:nvPr/>
        </p:nvSpPr>
        <p:spPr bwMode="auto">
          <a:xfrm>
            <a:off x="9093200" y="7315200"/>
            <a:ext cx="916094" cy="964637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0"/>
            <a:ext cx="11704320" cy="68839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NOTE: PC only – so NOT for HW#4</a:t>
            </a:r>
          </a:p>
          <a:p>
            <a:r>
              <a:rPr lang="en-US" dirty="0" smtClean="0"/>
              <a:t>Turn </a:t>
            </a:r>
            <a:r>
              <a:rPr lang="en-US" dirty="0" smtClean="0"/>
              <a:t>on “Developer Toolbar”</a:t>
            </a:r>
          </a:p>
          <a:p>
            <a:pPr lvl="1"/>
            <a:r>
              <a:rPr lang="en-US" dirty="0" smtClean="0"/>
              <a:t>Can add buttons, text entry, etc.</a:t>
            </a:r>
          </a:p>
          <a:p>
            <a:pPr marL="489930" lvl="1" indent="0">
              <a:buNone/>
            </a:pPr>
            <a:r>
              <a:rPr lang="en-US" sz="2800" i="1" dirty="0" smtClean="0"/>
              <a:t>(</a:t>
            </a:r>
            <a:r>
              <a:rPr lang="en-US" sz="2800" i="1" dirty="0" smtClean="0"/>
              <a:t>Office </a:t>
            </a:r>
            <a:r>
              <a:rPr lang="en-US" sz="2800" i="1" dirty="0" smtClean="0"/>
              <a:t>2016)</a:t>
            </a:r>
            <a:endParaRPr lang="en-US" sz="28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2076" name="Picture 28" descr="C:\Users\bam\AppData\Local\Temp\SNAGHTML70fc5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63348"/>
            <a:ext cx="1932120" cy="54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bam\AppData\Local\Temp\SNAGHTML71127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733800"/>
            <a:ext cx="7124700" cy="58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0" y="2286000"/>
            <a:ext cx="336263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Old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47800"/>
            <a:ext cx="11704320" cy="6883964"/>
          </a:xfrm>
        </p:spPr>
        <p:txBody>
          <a:bodyPr/>
          <a:lstStyle/>
          <a:p>
            <a:r>
              <a:rPr lang="en-US" dirty="0" smtClean="0"/>
              <a:t>Office 2007</a:t>
            </a:r>
            <a:endParaRPr lang="en-US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14600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30480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2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9200" y="1371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79" y="2304603"/>
            <a:ext cx="11704320" cy="6441439"/>
          </a:xfrm>
        </p:spPr>
        <p:txBody>
          <a:bodyPr/>
          <a:lstStyle/>
          <a:p>
            <a:r>
              <a:rPr lang="en-US" dirty="0" smtClean="0"/>
              <a:t>Select control, drag out</a:t>
            </a:r>
            <a:br>
              <a:rPr lang="en-US" dirty="0" smtClean="0"/>
            </a:br>
            <a:r>
              <a:rPr lang="en-US" dirty="0" smtClean="0"/>
              <a:t>for position and size</a:t>
            </a:r>
          </a:p>
          <a:p>
            <a:r>
              <a:rPr lang="en-US" dirty="0" smtClean="0"/>
              <a:t>Change Caption with</a:t>
            </a:r>
            <a:br>
              <a:rPr lang="en-US" dirty="0" smtClean="0"/>
            </a:br>
            <a:r>
              <a:rPr lang="en-US" dirty="0" smtClean="0"/>
              <a:t>property sheet from</a:t>
            </a:r>
            <a:br>
              <a:rPr lang="en-US" dirty="0" smtClean="0"/>
            </a:br>
            <a:r>
              <a:rPr lang="en-US" dirty="0" smtClean="0"/>
              <a:t>right-click menu</a:t>
            </a:r>
          </a:p>
          <a:p>
            <a:r>
              <a:rPr lang="en-US" dirty="0" smtClean="0"/>
              <a:t>Can only have behaviors by</a:t>
            </a:r>
            <a:br>
              <a:rPr lang="en-US" dirty="0" smtClean="0"/>
            </a:br>
            <a:r>
              <a:rPr lang="en-US" dirty="0" smtClean="0"/>
              <a:t>writing Visual Basic code</a:t>
            </a:r>
          </a:p>
          <a:p>
            <a:r>
              <a:rPr lang="en-US" dirty="0" smtClean="0"/>
              <a:t>Can add text boxes that</a:t>
            </a:r>
            <a:br>
              <a:rPr lang="en-US" dirty="0" smtClean="0"/>
            </a:br>
            <a:r>
              <a:rPr lang="en-US" dirty="0" smtClean="0"/>
              <a:t>users can enter text into</a:t>
            </a:r>
          </a:p>
          <a:p>
            <a:pPr lvl="1"/>
            <a:r>
              <a:rPr lang="en-US" dirty="0" smtClean="0"/>
              <a:t>No validation (OK!)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550" y="2438400"/>
            <a:ext cx="3313250" cy="307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5800" y="5893091"/>
            <a:ext cx="1981200" cy="386050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799" y="228600"/>
            <a:ext cx="3045941" cy="2209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91" name="CheckBox1" r:id="rId2" imgW="990720" imgH="905040"/>
        </mc:Choice>
        <mc:Fallback>
          <p:control name="CheckBox1" r:id="rId2" imgW="990720" imgH="905040">
            <p:pic>
              <p:nvPicPr>
                <p:cNvPr id="5" name="Check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02600" y="3733800"/>
                  <a:ext cx="990600" cy="901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2" name="TextBox1" r:id="rId3" imgW="2781360" imgH="600120"/>
        </mc:Choice>
        <mc:Fallback>
          <p:control name="TextBox1" r:id="rId3" imgW="2781360" imgH="60012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45600" y="1600200"/>
                  <a:ext cx="2782888" cy="5953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3" name="CommandButton1" r:id="rId4" imgW="1886040" imgH="914400"/>
        </mc:Choice>
        <mc:Fallback>
          <p:control name="CommandButton1" r:id="rId4" imgW="1886040" imgH="914400">
            <p:pic>
              <p:nvPicPr>
                <p:cNvPr id="9" name="CommandButton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55000" y="5562600"/>
                  <a:ext cx="1889125" cy="914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4" name="CheckBox2" r:id="rId5" imgW="1143000" imgH="1143000"/>
        </mc:Choice>
        <mc:Fallback>
          <p:control name="CheckBox2" r:id="rId5" imgW="1143000" imgH="1143000">
            <p:pic>
              <p:nvPicPr>
                <p:cNvPr id="11" name="Check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26400" y="4419600"/>
                  <a:ext cx="1143000" cy="1143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10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Widgets (Controls)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pretend that user does input</a:t>
            </a:r>
          </a:p>
          <a:p>
            <a:r>
              <a:rPr lang="en-US" dirty="0" smtClean="0"/>
              <a:t>Can have 2 screens</a:t>
            </a:r>
          </a:p>
          <a:p>
            <a:pPr lvl="1"/>
            <a:r>
              <a:rPr lang="en-US" dirty="0" smtClean="0"/>
              <a:t>Click to transition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616200" y="5943600"/>
            <a:ext cx="22860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0" y="5943600"/>
            <a:ext cx="1863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Search: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826000" y="5448300"/>
            <a:ext cx="1600200" cy="1866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8026400" y="5943600"/>
            <a:ext cx="22860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Aspirin|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00" y="5943600"/>
            <a:ext cx="1863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Thanksgiving!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73523"/>
            <a:ext cx="11704320" cy="6274364"/>
          </a:xfrm>
        </p:spPr>
        <p:txBody>
          <a:bodyPr/>
          <a:lstStyle/>
          <a:p>
            <a:r>
              <a:rPr lang="en-US" dirty="0"/>
              <a:t>No class Wednesday</a:t>
            </a:r>
          </a:p>
          <a:p>
            <a:r>
              <a:rPr lang="en-US" dirty="0" smtClean="0"/>
              <a:t>Homework 2 grades</a:t>
            </a:r>
            <a:br>
              <a:rPr lang="en-US" dirty="0" smtClean="0"/>
            </a:br>
            <a:r>
              <a:rPr lang="en-US" dirty="0" smtClean="0"/>
              <a:t>are on </a:t>
            </a:r>
            <a:r>
              <a:rPr lang="en-US" dirty="0" smtClean="0"/>
              <a:t>Canvas</a:t>
            </a:r>
            <a:endParaRPr lang="en-US" dirty="0" smtClean="0"/>
          </a:p>
          <a:p>
            <a:r>
              <a:rPr lang="en-US" dirty="0" smtClean="0"/>
              <a:t>Homework </a:t>
            </a:r>
            <a:r>
              <a:rPr lang="en-US" dirty="0"/>
              <a:t>3 due today</a:t>
            </a:r>
          </a:p>
          <a:p>
            <a:r>
              <a:rPr lang="en-US" dirty="0"/>
              <a:t>Homework 4 </a:t>
            </a:r>
            <a:r>
              <a:rPr lang="en-US" dirty="0" smtClean="0"/>
              <a:t>due</a:t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/>
              <a:t>Monday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b="1" i="1" dirty="0" smtClean="0"/>
              <a:t>no extensions!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http://www.umt.edu/dining/News/happy-thanksgiv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2639832"/>
            <a:ext cx="6206435" cy="46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2100560" cy="1502551"/>
          </a:xfrm>
        </p:spPr>
        <p:txBody>
          <a:bodyPr/>
          <a:lstStyle/>
          <a:p>
            <a:r>
              <a:rPr lang="en-US" dirty="0" smtClean="0"/>
              <a:t>Use “Master” for Shared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81200"/>
            <a:ext cx="11704320" cy="6274364"/>
          </a:xfrm>
        </p:spPr>
        <p:txBody>
          <a:bodyPr/>
          <a:lstStyle/>
          <a:p>
            <a:r>
              <a:rPr lang="en-US" dirty="0" smtClean="0"/>
              <a:t>If want controls on multiple pages, can put them on a “Master”</a:t>
            </a:r>
          </a:p>
          <a:p>
            <a:pPr lvl="1"/>
            <a:r>
              <a:rPr lang="en-US" dirty="0" smtClean="0"/>
              <a:t>“View / Slide Master”</a:t>
            </a:r>
          </a:p>
          <a:p>
            <a:pPr lvl="1"/>
            <a:r>
              <a:rPr lang="en-US" dirty="0" smtClean="0"/>
              <a:t>Create new master slide</a:t>
            </a:r>
            <a:br>
              <a:rPr lang="en-US" dirty="0" smtClean="0"/>
            </a:br>
            <a:r>
              <a:rPr lang="en-US" dirty="0" smtClean="0"/>
              <a:t>and edit as with any other slide</a:t>
            </a:r>
          </a:p>
          <a:p>
            <a:r>
              <a:rPr lang="en-US" dirty="0" smtClean="0"/>
              <a:t>Use that master for new slides</a:t>
            </a:r>
          </a:p>
          <a:p>
            <a:pPr lvl="1"/>
            <a:r>
              <a:rPr lang="en-US" dirty="0" smtClean="0"/>
              <a:t>Drop down from “New Slide”</a:t>
            </a:r>
          </a:p>
          <a:p>
            <a:r>
              <a:rPr lang="en-US" dirty="0" smtClean="0"/>
              <a:t>Controls like check boxes, text</a:t>
            </a:r>
            <a:br>
              <a:rPr lang="en-US" dirty="0" smtClean="0"/>
            </a:br>
            <a:r>
              <a:rPr lang="en-US" dirty="0" smtClean="0"/>
              <a:t>boxes in Master use </a:t>
            </a:r>
            <a:r>
              <a:rPr lang="en-US" i="1" dirty="0" smtClean="0"/>
              <a:t>same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across all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2895600"/>
            <a:ext cx="5562600" cy="17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0075" y="4800600"/>
            <a:ext cx="30960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28600"/>
            <a:ext cx="10728960" cy="1842347"/>
          </a:xfrm>
        </p:spPr>
        <p:txBody>
          <a:bodyPr/>
          <a:lstStyle/>
          <a:p>
            <a:r>
              <a:rPr lang="en-US" dirty="0" smtClean="0"/>
              <a:t>PowerPoint – turn </a:t>
            </a:r>
            <a:r>
              <a:rPr lang="en-US" dirty="0" smtClean="0"/>
              <a:t>off</a:t>
            </a:r>
            <a:br>
              <a:rPr lang="en-US" dirty="0" smtClean="0"/>
            </a:br>
            <a:r>
              <a:rPr lang="en-US" dirty="0" smtClean="0"/>
              <a:t>auto-advance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3"/>
            <a:ext cx="12100560" cy="7091679"/>
          </a:xfrm>
        </p:spPr>
        <p:txBody>
          <a:bodyPr/>
          <a:lstStyle/>
          <a:p>
            <a:r>
              <a:rPr lang="en-US" dirty="0" smtClean="0"/>
              <a:t>Make sure that clicking does not advance slide</a:t>
            </a:r>
          </a:p>
          <a:p>
            <a:r>
              <a:rPr lang="en-US" sz="4400" dirty="0" smtClean="0"/>
              <a:t>Office </a:t>
            </a:r>
            <a:r>
              <a:rPr lang="en-US" sz="4400" dirty="0"/>
              <a:t>2010 &amp; 2013 </a:t>
            </a:r>
            <a:r>
              <a:rPr lang="en-US" sz="4400" dirty="0" smtClean="0"/>
              <a:t>– on </a:t>
            </a:r>
            <a:r>
              <a:rPr lang="en-US" sz="4400" dirty="0"/>
              <a:t>“Transitions” ribbon</a:t>
            </a:r>
          </a:p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r>
              <a:rPr lang="en-US" sz="3200" dirty="0"/>
              <a:t>Office 2007 – on “Animations” ribbon</a:t>
            </a:r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  <a:p>
            <a:r>
              <a:rPr lang="en-US" sz="3200" dirty="0" smtClean="0">
                <a:hlinkClick r:id="rId2"/>
              </a:rPr>
              <a:t>http</a:t>
            </a:r>
            <a:r>
              <a:rPr lang="en-US" sz="3200" dirty="0" smtClean="0">
                <a:hlinkClick r:id="rId2"/>
              </a:rPr>
              <a:t>://blogmines.com/blog/how-to-disable-advance-slide-on-mouse-click-in-powerpoint-2010/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87400" y="6248400"/>
            <a:ext cx="10617200" cy="1244203"/>
            <a:chOff x="0" y="5486400"/>
            <a:chExt cx="13004800" cy="152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15000"/>
              <a:ext cx="13004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1778000" y="5486400"/>
              <a:ext cx="12954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464800" y="6019800"/>
              <a:ext cx="1600200" cy="609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23" y="4114800"/>
            <a:ext cx="12815632" cy="13985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10007600" y="4572000"/>
            <a:ext cx="259080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59000" y="4114800"/>
            <a:ext cx="1451570" cy="80651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01684" y="9460573"/>
            <a:ext cx="4118187" cy="65024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 bwMode="auto">
          <a:xfrm>
            <a:off x="6121400" y="1143000"/>
            <a:ext cx="6553200" cy="13716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Very Useful!!!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17" y="1981200"/>
            <a:ext cx="12354560" cy="6585938"/>
          </a:xfrm>
        </p:spPr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sz="2800" dirty="0">
                <a:hlinkClick r:id="rId2"/>
              </a:rPr>
              <a:t>http://boxesandarrows.com/interactive-prototypes-with-powerpoint</a:t>
            </a:r>
            <a:r>
              <a:rPr lang="en-US" sz="2800" dirty="0" smtClean="0">
                <a:hlinkClick r:id="rId2"/>
              </a:rPr>
              <a:t>/</a:t>
            </a:r>
            <a:endParaRPr lang="en-US" dirty="0"/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2007/08/06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 bwMode="auto">
          <a:xfrm>
            <a:off x="650240" y="5426569"/>
            <a:ext cx="914400" cy="838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 action="ppaction://hlinkpres?slideindex=1&amp;slidetitle="/>
              </a:rPr>
              <a:t>Local copy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5999" y="4800600"/>
            <a:ext cx="59388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2354560" cy="6274364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Slides in </a:t>
            </a:r>
            <a:r>
              <a:rPr lang="en-US" i="1" dirty="0"/>
              <a:t>a different file:</a:t>
            </a:r>
            <a:br>
              <a:rPr lang="en-US" i="1" dirty="0"/>
            </a:br>
            <a:r>
              <a:rPr lang="en-US" sz="2100" dirty="0" smtClean="0">
                <a:hlinkClick r:id="rId2"/>
              </a:rPr>
              <a:t>http</a:t>
            </a:r>
            <a:r>
              <a:rPr lang="en-US" sz="2100" dirty="0">
                <a:hlinkClick r:id="rId2"/>
              </a:rPr>
              <a:t>://www.cs.cmu.edu/~</a:t>
            </a:r>
            <a:r>
              <a:rPr lang="en-US" sz="2100" dirty="0" smtClean="0">
                <a:hlinkClick r:id="rId2"/>
              </a:rPr>
              <a:t>bam/uicourse/05863fall17/slides/lecture07-implementation-TA%20part.pdf</a:t>
            </a:r>
            <a:r>
              <a:rPr lang="en-US" sz="2100" dirty="0" smtClean="0"/>
              <a:t> </a:t>
            </a:r>
            <a:endParaRPr lang="en-US" sz="2100" dirty="0"/>
          </a:p>
          <a:p>
            <a:r>
              <a:rPr lang="en-US" dirty="0" smtClean="0"/>
              <a:t>Adobe </a:t>
            </a:r>
            <a:r>
              <a:rPr lang="en-US" dirty="0"/>
              <a:t>Photoshop</a:t>
            </a:r>
            <a:endParaRPr lang="en-US" dirty="0"/>
          </a:p>
          <a:p>
            <a:r>
              <a:rPr lang="en-US" dirty="0"/>
              <a:t>Adobe </a:t>
            </a:r>
            <a:r>
              <a:rPr lang="en-US" dirty="0" smtClean="0"/>
              <a:t>XD</a:t>
            </a:r>
          </a:p>
          <a:p>
            <a:r>
              <a:rPr lang="en-US" dirty="0" err="1" smtClean="0"/>
              <a:t>Axure</a:t>
            </a:r>
            <a:endParaRPr lang="en-US" dirty="0" smtClean="0"/>
          </a:p>
          <a:p>
            <a:r>
              <a:rPr lang="en-US" dirty="0" smtClean="0"/>
              <a:t>HTML/CSS</a:t>
            </a:r>
          </a:p>
          <a:p>
            <a:r>
              <a:rPr lang="en-US" dirty="0" err="1" smtClean="0"/>
              <a:t>Balsamiq</a:t>
            </a:r>
            <a:endParaRPr lang="en-US" dirty="0" smtClean="0"/>
          </a:p>
          <a:p>
            <a:r>
              <a:rPr lang="en-US" dirty="0" err="1" smtClean="0"/>
              <a:t>InVision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26249"/>
            <a:ext cx="10728960" cy="1121551"/>
          </a:xfrm>
        </p:spPr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71600"/>
            <a:ext cx="12100560" cy="769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buttons should do something</a:t>
            </a:r>
            <a:r>
              <a:rPr lang="en-US" dirty="0" smtClean="0"/>
              <a:t>, even if go to a “not implemented yet” page – facilitates user testing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pPr lvl="1"/>
            <a:r>
              <a:rPr lang="en-US" dirty="0" smtClean="0"/>
              <a:t>Must show any external reactions</a:t>
            </a:r>
          </a:p>
          <a:p>
            <a:pPr lvl="2"/>
            <a:r>
              <a:rPr lang="en-US" dirty="0" smtClean="0"/>
              <a:t>E.g., taking a picture, starting microwave, making a copy…</a:t>
            </a:r>
          </a:p>
          <a:p>
            <a:pPr lvl="2"/>
            <a:r>
              <a:rPr lang="en-US" dirty="0" smtClean="0"/>
              <a:t>Pop-up a dialog box saying what’s happening…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r>
              <a:rPr lang="en-US" dirty="0" smtClean="0"/>
              <a:t>Must be done in one (1) week – </a:t>
            </a:r>
            <a:r>
              <a:rPr lang="en-US" i="1" dirty="0" smtClean="0">
                <a:solidFill>
                  <a:srgbClr val="FF0000"/>
                </a:solidFill>
              </a:rPr>
              <a:t>no extensions!</a:t>
            </a:r>
          </a:p>
          <a:p>
            <a:pPr lvl="1"/>
            <a:r>
              <a:rPr lang="en-US" dirty="0" smtClean="0"/>
              <a:t>Will be given to your classmates for HW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11704320" cy="65791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8370" name="Picture 2" descr="Click Through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3505200"/>
            <a:ext cx="7629525" cy="574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111" y="9324201"/>
            <a:ext cx="735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http://support.balsamiq.com/customer/portal/articles/107999-specifying-interaction-with-mockups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1"/>
            <a:ext cx="12354560" cy="1231052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676400"/>
            <a:ext cx="11704320" cy="7134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Alternatively, could use Photoshop, Illustrator, etc. and produce final-looking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3"/>
              </a:rPr>
              <a:t>Toffem</a:t>
            </a:r>
            <a:r>
              <a:rPr lang="en-US" dirty="0" smtClean="0">
                <a:hlinkClick r:id="rId3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200" y="5469304"/>
            <a:ext cx="6578600" cy="428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Buttons must be</a:t>
            </a:r>
            <a:br>
              <a:rPr lang="en-US" dirty="0" smtClean="0"/>
            </a:br>
            <a:r>
              <a:rPr lang="en-US" dirty="0" smtClean="0"/>
              <a:t>labeled and should “work”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09801"/>
            <a:ext cx="11948160" cy="6676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 should be able to be equally confused by your prototype as by the real interface.</a:t>
            </a:r>
          </a:p>
          <a:p>
            <a:r>
              <a:rPr lang="en-US" dirty="0" smtClean="0"/>
              <a:t>For each screen on the prototype that you create, that screen should have </a:t>
            </a:r>
            <a:r>
              <a:rPr lang="en-US" b="1" dirty="0" smtClean="0">
                <a:solidFill>
                  <a:srgbClr val="C00000"/>
                </a:solidFill>
              </a:rPr>
              <a:t>every control</a:t>
            </a:r>
            <a:r>
              <a:rPr lang="en-US" dirty="0" smtClean="0"/>
              <a:t> that would be on the real screen.</a:t>
            </a:r>
          </a:p>
          <a:p>
            <a:r>
              <a:rPr lang="en-US" dirty="0" smtClean="0"/>
              <a:t>Each control should do something</a:t>
            </a:r>
          </a:p>
          <a:p>
            <a:pPr lvl="1"/>
            <a:r>
              <a:rPr lang="en-US" dirty="0" smtClean="0"/>
              <a:t>Most will go to a “not implemented yet” page</a:t>
            </a:r>
          </a:p>
          <a:p>
            <a:endParaRPr lang="en-US" sz="2400" dirty="0" smtClean="0"/>
          </a:p>
          <a:p>
            <a:r>
              <a:rPr lang="en-US" i="1" dirty="0" smtClean="0"/>
              <a:t>Should not take excessive amount of time to implement</a:t>
            </a:r>
          </a:p>
          <a:p>
            <a:pPr lvl="1"/>
            <a:r>
              <a:rPr lang="en-US" dirty="0" smtClean="0"/>
              <a:t>Talk to TA for ideas if getting too long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resources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Ok to use small pictures from the web</a:t>
            </a:r>
          </a:p>
          <a:p>
            <a:pPr lvl="1"/>
            <a:r>
              <a:rPr lang="en-US" dirty="0" smtClean="0"/>
              <a:t>E.g., Pictures of products</a:t>
            </a:r>
          </a:p>
          <a:p>
            <a:r>
              <a:rPr lang="en-US" dirty="0" smtClean="0"/>
              <a:t>It is </a:t>
            </a:r>
            <a:r>
              <a:rPr lang="en-US" i="1" dirty="0" smtClean="0"/>
              <a:t>not</a:t>
            </a:r>
            <a:r>
              <a:rPr lang="en-US" dirty="0" smtClean="0"/>
              <a:t> allowed to copy a whole page or a whole website</a:t>
            </a:r>
          </a:p>
          <a:p>
            <a:r>
              <a:rPr lang="en-US" dirty="0" smtClean="0"/>
              <a:t>It is Ok to use a template from the web</a:t>
            </a:r>
          </a:p>
          <a:p>
            <a:pPr lvl="1"/>
            <a:r>
              <a:rPr lang="en-US" dirty="0" smtClean="0"/>
              <a:t>You must fill it in</a:t>
            </a:r>
          </a:p>
          <a:p>
            <a:pPr lvl="1"/>
            <a:r>
              <a:rPr lang="en-US" dirty="0" smtClean="0"/>
              <a:t>You must be able to turn in a zip file of the implementation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No on-line-only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02449"/>
            <a:ext cx="11567160" cy="1121551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2446000" cy="746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“Click-through prototypes”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</a:t>
            </a:r>
            <a:r>
              <a:rPr lang="en-US" sz="4000" dirty="0" smtClean="0"/>
              <a:t>C </a:t>
            </a:r>
            <a:r>
              <a:rPr lang="en-US" sz="4000" dirty="0" smtClean="0"/>
              <a:t>(iPhone), or other “professional” language</a:t>
            </a:r>
          </a:p>
          <a:p>
            <a:pPr lvl="1"/>
            <a:r>
              <a:rPr lang="en-US" sz="3400" dirty="0" smtClean="0"/>
              <a:t>Even JavaScript, Swift, etc. would probably be too much work!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b="1" i="1" dirty="0" smtClean="0">
                <a:solidFill>
                  <a:srgbClr val="C00000"/>
                </a:solidFill>
              </a:rPr>
              <a:t>Must work on both PC and Mac</a:t>
            </a:r>
          </a:p>
          <a:p>
            <a:pPr lvl="1"/>
            <a:r>
              <a:rPr lang="en-US" sz="3600" dirty="0" smtClean="0"/>
              <a:t>Output a set of web pages, </a:t>
            </a:r>
            <a:r>
              <a:rPr lang="en-US" sz="3600" b="1" dirty="0" smtClean="0"/>
              <a:t>or a </a:t>
            </a:r>
            <a:r>
              <a:rPr lang="en-US" sz="3600" b="1" dirty="0" err="1" smtClean="0"/>
              <a:t>pdf</a:t>
            </a:r>
            <a:r>
              <a:rPr lang="en-US" sz="3600" b="1" dirty="0" smtClean="0"/>
              <a:t> file</a:t>
            </a:r>
          </a:p>
          <a:p>
            <a:r>
              <a:rPr lang="en-US" sz="4200" dirty="0" smtClean="0"/>
              <a:t>If you use </a:t>
            </a:r>
            <a:r>
              <a:rPr lang="en-US" sz="4200" dirty="0" err="1" smtClean="0"/>
              <a:t>OmniGraffle</a:t>
            </a:r>
            <a:r>
              <a:rPr lang="en-US" sz="4200" dirty="0" smtClean="0"/>
              <a:t> or Sketch </a:t>
            </a:r>
            <a:r>
              <a:rPr lang="en-US" sz="4200" dirty="0" smtClean="0"/>
              <a:t>(Mac only) or Visio </a:t>
            </a:r>
            <a:r>
              <a:rPr lang="en-US" sz="4200" dirty="0" smtClean="0"/>
              <a:t>or </a:t>
            </a:r>
            <a:r>
              <a:rPr lang="en-US" sz="4200" dirty="0" smtClean="0"/>
              <a:t>Visual Studio (PC only), you must output as </a:t>
            </a:r>
            <a:r>
              <a:rPr lang="en-US" sz="4200" b="1" dirty="0" smtClean="0"/>
              <a:t>clickable pdf or html </a:t>
            </a:r>
            <a:r>
              <a:rPr lang="en-US" sz="4200" dirty="0" smtClean="0"/>
              <a:t>or something.</a:t>
            </a:r>
          </a:p>
          <a:p>
            <a:pPr lvl="1"/>
            <a:r>
              <a:rPr lang="en-US" sz="3600" dirty="0" smtClean="0"/>
              <a:t>Do NOT </a:t>
            </a:r>
            <a:r>
              <a:rPr lang="en-US" sz="3600" dirty="0"/>
              <a:t>use ActiveX controls </a:t>
            </a:r>
            <a:r>
              <a:rPr lang="en-US" sz="3600" dirty="0" smtClean="0"/>
              <a:t>that are PC </a:t>
            </a:r>
            <a:r>
              <a:rPr lang="en-US" sz="3600" dirty="0" smtClean="0"/>
              <a:t>only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2739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76400"/>
            <a:ext cx="11704320" cy="7043138"/>
          </a:xfrm>
        </p:spPr>
        <p:txBody>
          <a:bodyPr>
            <a:normAutofit/>
          </a:bodyPr>
          <a:lstStyle/>
          <a:p>
            <a:r>
              <a:rPr lang="en-US" dirty="0" smtClean="0"/>
              <a:t>PowerPoint</a:t>
            </a:r>
          </a:p>
          <a:p>
            <a:pPr lvl="1"/>
            <a:r>
              <a:rPr lang="en-US" dirty="0" smtClean="0"/>
              <a:t>Easiest to use</a:t>
            </a:r>
          </a:p>
          <a:p>
            <a:r>
              <a:rPr lang="en-US" dirty="0" err="1" smtClean="0"/>
              <a:t>Balsamiq</a:t>
            </a:r>
            <a:endParaRPr lang="en-US" dirty="0" smtClean="0"/>
          </a:p>
          <a:p>
            <a:r>
              <a:rPr lang="en-US" dirty="0" smtClean="0"/>
              <a:t>Html + CSS</a:t>
            </a:r>
          </a:p>
          <a:p>
            <a:pPr lvl="1"/>
            <a:r>
              <a:rPr lang="en-US" dirty="0"/>
              <a:t>Using editor like Dreamweaver</a:t>
            </a:r>
          </a:p>
          <a:p>
            <a:pPr lvl="1"/>
            <a:r>
              <a:rPr lang="en-US" dirty="0"/>
              <a:t>Dreamweaver has a </a:t>
            </a:r>
            <a:r>
              <a:rPr lang="en-US" dirty="0">
                <a:hlinkClick r:id="rId2"/>
              </a:rPr>
              <a:t>free 30-day trial</a:t>
            </a:r>
            <a:endParaRPr lang="en-US" dirty="0"/>
          </a:p>
          <a:p>
            <a:pPr lvl="1"/>
            <a:r>
              <a:rPr lang="en-US" dirty="0" smtClean="0"/>
              <a:t>(maybe a little JavaScript more programming)</a:t>
            </a:r>
          </a:p>
          <a:p>
            <a:r>
              <a:rPr lang="en-US" dirty="0" smtClean="0"/>
              <a:t>InVision – demo</a:t>
            </a:r>
          </a:p>
          <a:p>
            <a:pPr lvl="1"/>
            <a:r>
              <a:rPr lang="en-US" dirty="0" smtClean="0"/>
              <a:t>Free student accounts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10654</TotalTime>
  <Pages>0</Pages>
  <Words>1073</Words>
  <Characters>0</Characters>
  <Application>Microsoft Office PowerPoint</Application>
  <PresentationFormat>Custom</PresentationFormat>
  <Lines>0</Lines>
  <Paragraphs>251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Light</vt:lpstr>
      <vt:lpstr>Times New Roman</vt:lpstr>
      <vt:lpstr>Wingdings</vt:lpstr>
      <vt:lpstr>lecture template_polo</vt:lpstr>
      <vt:lpstr>Lecture 7: Implementing a Prototype: Overview of Using PowerPoint, Balsamiq, InVision, html, etc.</vt:lpstr>
      <vt:lpstr>Happy Thanksgiving!</vt:lpstr>
      <vt:lpstr>Implementing your Prototype</vt:lpstr>
      <vt:lpstr>“Wireframe” Level Prototype</vt:lpstr>
      <vt:lpstr>Or, Produce Final-Looking Graphics</vt:lpstr>
      <vt:lpstr>All Buttons must be labeled and should “work”</vt:lpstr>
      <vt:lpstr>Using resources on the web</vt:lpstr>
      <vt:lpstr>Implementation Options for HW4</vt:lpstr>
      <vt:lpstr>Recommended Options</vt:lpstr>
      <vt:lpstr>Lots of other choices…</vt:lpstr>
      <vt:lpstr>Lots of Lists of Tools</vt:lpstr>
      <vt:lpstr>What Are People Using?</vt:lpstr>
      <vt:lpstr>Previous Year’s tool choices</vt:lpstr>
      <vt:lpstr>Using PowerPoint to Prototype</vt:lpstr>
      <vt:lpstr>Using PowerPoint to Prototype</vt:lpstr>
      <vt:lpstr>Adding Controls in PowerPoint</vt:lpstr>
      <vt:lpstr>Old office</vt:lpstr>
      <vt:lpstr>Some controls</vt:lpstr>
      <vt:lpstr>Simulating Widgets (Controls)</vt:lpstr>
      <vt:lpstr>Use “Master” for Shared Items</vt:lpstr>
      <vt:lpstr>PowerPoint – turn off auto-advance</vt:lpstr>
      <vt:lpstr>PowerPoint examples</vt:lpstr>
      <vt:lpstr>TA-Run Demos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Implementing a Prototype: Overview of Using PowerPoint, Adobe Illustrator, Balsamiq, OmniGraffle, html, etc.</dc:title>
  <dc:creator>Brad Myers</dc:creator>
  <cp:lastModifiedBy>Brad Myers</cp:lastModifiedBy>
  <cp:revision>498</cp:revision>
  <dcterms:modified xsi:type="dcterms:W3CDTF">2017-11-20T15:50:16Z</dcterms:modified>
</cp:coreProperties>
</file>