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44"/>
  </p:notesMasterIdLst>
  <p:sldIdLst>
    <p:sldId id="256" r:id="rId2"/>
    <p:sldId id="318" r:id="rId3"/>
    <p:sldId id="319" r:id="rId4"/>
    <p:sldId id="320" r:id="rId5"/>
    <p:sldId id="321" r:id="rId6"/>
    <p:sldId id="316" r:id="rId7"/>
    <p:sldId id="314" r:id="rId8"/>
    <p:sldId id="315" r:id="rId9"/>
    <p:sldId id="311" r:id="rId10"/>
    <p:sldId id="312" r:id="rId11"/>
    <p:sldId id="322" r:id="rId12"/>
    <p:sldId id="313" r:id="rId13"/>
    <p:sldId id="257" r:id="rId14"/>
    <p:sldId id="258" r:id="rId15"/>
    <p:sldId id="297" r:id="rId16"/>
    <p:sldId id="259" r:id="rId17"/>
    <p:sldId id="306" r:id="rId18"/>
    <p:sldId id="261" r:id="rId19"/>
    <p:sldId id="260" r:id="rId20"/>
    <p:sldId id="285" r:id="rId21"/>
    <p:sldId id="269" r:id="rId22"/>
    <p:sldId id="271" r:id="rId23"/>
    <p:sldId id="272" r:id="rId24"/>
    <p:sldId id="323" r:id="rId25"/>
    <p:sldId id="302" r:id="rId26"/>
    <p:sldId id="274" r:id="rId27"/>
    <p:sldId id="281" r:id="rId28"/>
    <p:sldId id="296" r:id="rId29"/>
    <p:sldId id="324" r:id="rId30"/>
    <p:sldId id="303" r:id="rId31"/>
    <p:sldId id="289" r:id="rId32"/>
    <p:sldId id="325" r:id="rId33"/>
    <p:sldId id="326" r:id="rId34"/>
    <p:sldId id="286" r:id="rId35"/>
    <p:sldId id="288" r:id="rId36"/>
    <p:sldId id="287" r:id="rId37"/>
    <p:sldId id="300" r:id="rId38"/>
    <p:sldId id="298" r:id="rId39"/>
    <p:sldId id="304" r:id="rId40"/>
    <p:sldId id="305" r:id="rId41"/>
    <p:sldId id="283" r:id="rId42"/>
    <p:sldId id="275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52" d="100"/>
          <a:sy n="52" d="100"/>
        </p:scale>
        <p:origin x="45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4.xml"/><Relationship Id="rId13" Type="http://schemas.openxmlformats.org/officeDocument/2006/relationships/slide" Target="slides/slide21.xml"/><Relationship Id="rId18" Type="http://schemas.openxmlformats.org/officeDocument/2006/relationships/slide" Target="slides/slide28.xml"/><Relationship Id="rId3" Type="http://schemas.openxmlformats.org/officeDocument/2006/relationships/slide" Target="slides/slide3.xml"/><Relationship Id="rId21" Type="http://schemas.openxmlformats.org/officeDocument/2006/relationships/slide" Target="slides/slide35.xml"/><Relationship Id="rId7" Type="http://schemas.openxmlformats.org/officeDocument/2006/relationships/slide" Target="slides/slide13.xml"/><Relationship Id="rId12" Type="http://schemas.openxmlformats.org/officeDocument/2006/relationships/slide" Target="slides/slide20.xml"/><Relationship Id="rId17" Type="http://schemas.openxmlformats.org/officeDocument/2006/relationships/slide" Target="slides/slide27.xml"/><Relationship Id="rId25" Type="http://schemas.openxmlformats.org/officeDocument/2006/relationships/slide" Target="slides/slide42.xml"/><Relationship Id="rId2" Type="http://schemas.openxmlformats.org/officeDocument/2006/relationships/slide" Target="slides/slide2.xml"/><Relationship Id="rId16" Type="http://schemas.openxmlformats.org/officeDocument/2006/relationships/slide" Target="slides/slide26.xml"/><Relationship Id="rId20" Type="http://schemas.openxmlformats.org/officeDocument/2006/relationships/slide" Target="slides/slide34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9.xml"/><Relationship Id="rId24" Type="http://schemas.openxmlformats.org/officeDocument/2006/relationships/slide" Target="slides/slide41.xml"/><Relationship Id="rId5" Type="http://schemas.openxmlformats.org/officeDocument/2006/relationships/slide" Target="slides/slide5.xml"/><Relationship Id="rId15" Type="http://schemas.openxmlformats.org/officeDocument/2006/relationships/slide" Target="slides/slide23.xml"/><Relationship Id="rId23" Type="http://schemas.openxmlformats.org/officeDocument/2006/relationships/slide" Target="slides/slide38.xml"/><Relationship Id="rId10" Type="http://schemas.openxmlformats.org/officeDocument/2006/relationships/slide" Target="slides/slide18.xml"/><Relationship Id="rId19" Type="http://schemas.openxmlformats.org/officeDocument/2006/relationships/slide" Target="slides/slide31.xml"/><Relationship Id="rId4" Type="http://schemas.openxmlformats.org/officeDocument/2006/relationships/slide" Target="slides/slide4.xml"/><Relationship Id="rId9" Type="http://schemas.openxmlformats.org/officeDocument/2006/relationships/slide" Target="slides/slide16.xml"/><Relationship Id="rId14" Type="http://schemas.openxmlformats.org/officeDocument/2006/relationships/slide" Target="slides/slide22.xml"/><Relationship Id="rId22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F80473A0-E832-4FA6-9850-9EAAA5F00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72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5C27E3-8D49-421C-A8B8-D22A13AC856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96165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72538F-CF66-487A-856D-1BB40F2C4B6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3319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21CEC2-4342-4890-8CFF-87B6C27BBCC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5602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9D0C00-8CD3-445D-9238-00822FA5DC7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5604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1E79D1-3D79-4239-8BF3-FCA62800A981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017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CD42AE-47BA-49BA-B112-5EA74B9F6D7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71381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886FA-9FAA-45BB-8904-8F866A2A3F1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9516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B9E85-E119-4570-B846-5900E8C63421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5027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39BD79-49CA-432D-B4C1-F6BA6DA99F55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4148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CAF491-673E-4F7E-8D6B-701941EFDEFE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4472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5073A8-162F-454B-8AE9-7CA3D5538280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47146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17EA2E-15B4-47DD-AEBF-DBDB99FB89B8}" type="slidenum">
              <a:rPr lang="en-US"/>
              <a:pPr/>
              <a:t>2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94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4A176D-E8D2-44FC-8C5D-BAA62EAEA80A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1420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C86C77-77F8-4363-8E2B-99E30804513A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68866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3938DD-5531-4711-B416-B386366ABAEB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29932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26C7C-D85A-44D9-9CEB-3B6E55319FD4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15356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A833D4-E958-40A3-B140-D29054705186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76608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F2ED70-7D83-460C-AA5B-CE1495FBBB76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899195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B67953-1AD9-4E87-A8AD-724F28F36D2A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67542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11406-C7BE-432F-85E6-8170E219ED35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62150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596CFA-C700-41EE-8C2E-86F45B4FE097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0701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B0152C-BD92-4AC8-B87E-C2766F83165F}" type="slidenum">
              <a:rPr lang="en-US"/>
              <a:pPr/>
              <a:t>3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17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D91894-8F2D-475C-A469-460E81AA61BD}" type="slidenum">
              <a:rPr lang="en-US"/>
              <a:pPr/>
              <a:t>4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54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297B2F-804F-4AFC-AA7A-BA270075BB09}" type="slidenum">
              <a:rPr lang="en-US"/>
              <a:pPr/>
              <a:t>5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71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514630-F89F-42F6-92F6-2FEA4634FD28}" type="slidenum">
              <a:rPr lang="en-US"/>
              <a:pPr/>
              <a:t>7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38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60C1DC-D476-4EB1-B203-51718739BA8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1582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AB90A9-9986-4125-8EF1-20E9AAE273B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7254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0D155B-C718-4AE1-AF61-76D0E416188F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3215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5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4A7DB-706F-4281-9AB0-979AEA4602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2B36F-95F8-49C1-A0DE-566CD5E000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E3E77-E6DB-41A7-8DB6-C14B00CC24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E4208-608C-4CD1-9D6A-05813EE473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75A0E-7E79-45AA-BD43-BCE194CEA4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575B2-EFF8-4C44-B05F-72ADDD1825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B72DB-A723-4F1B-BF29-0DB2B9B8D7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1B09F-FBB9-4316-AF93-DC4166234B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D73F2-EA9C-44C8-A24F-D6BB27742A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85181-E962-4860-A334-BAEFFBBB01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F5AF7-88B7-4FD4-AD92-0F3E0477F0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314372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4373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4374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4375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1437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437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31438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97496A96-2BC4-44A6-839B-50E0017095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CI-Example.mp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12C734-C627-49EA-A8A7-7492EE026AAB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2667000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Lecture 3:</a:t>
            </a:r>
            <a:br>
              <a:rPr lang="en-US" sz="3200" smtClean="0"/>
            </a:br>
            <a:r>
              <a:rPr lang="en-US" sz="4000" smtClean="0"/>
              <a:t>Contextual Analysis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733800"/>
            <a:ext cx="61722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Brad Myers</a:t>
            </a:r>
          </a:p>
          <a:p>
            <a:pPr eaLnBrk="1" hangingPunct="1">
              <a:lnSpc>
                <a:spcPct val="90000"/>
              </a:lnSpc>
            </a:pPr>
            <a:endParaRPr lang="en-US" sz="1200" dirty="0" smtClean="0">
              <a:solidFill>
                <a:srgbClr val="6E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6E0000"/>
                </a:solidFill>
              </a:rPr>
              <a:t>05-863 / 46-863: Introduction to </a:t>
            </a:r>
            <a:br>
              <a:rPr lang="en-US" dirty="0" smtClean="0">
                <a:solidFill>
                  <a:srgbClr val="6E0000"/>
                </a:solidFill>
              </a:rPr>
            </a:br>
            <a:r>
              <a:rPr lang="en-US" dirty="0" smtClean="0">
                <a:solidFill>
                  <a:srgbClr val="6E0000"/>
                </a:solidFill>
              </a:rPr>
              <a:t>Human Computer Interaction for </a:t>
            </a:r>
            <a:br>
              <a:rPr lang="en-US" dirty="0" smtClean="0">
                <a:solidFill>
                  <a:srgbClr val="6E0000"/>
                </a:solidFill>
              </a:rPr>
            </a:br>
            <a:r>
              <a:rPr lang="en-US" dirty="0" smtClean="0">
                <a:solidFill>
                  <a:srgbClr val="6E0000"/>
                </a:solidFill>
              </a:rPr>
              <a:t>Technology Executives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6E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i="1" dirty="0" smtClean="0">
                <a:solidFill>
                  <a:srgbClr val="6E0000"/>
                </a:solidFill>
              </a:rPr>
              <a:t>Fall, 2017, Mini 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96962"/>
          </a:xfrm>
        </p:spPr>
        <p:txBody>
          <a:bodyPr/>
          <a:lstStyle/>
          <a:p>
            <a:r>
              <a:rPr lang="en-US" dirty="0" smtClean="0"/>
              <a:t>Example, cont.: Tasks &amp; User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E4208-608C-4CD1-9D6A-05813EE473F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23363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570" t="14545"/>
          <a:stretch>
            <a:fillRect/>
          </a:stretch>
        </p:blipFill>
        <p:spPr bwMode="auto">
          <a:xfrm>
            <a:off x="96837" y="2438400"/>
            <a:ext cx="8666163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62400"/>
            <a:ext cx="870426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create a transcript of what is said</a:t>
            </a:r>
          </a:p>
          <a:p>
            <a:r>
              <a:rPr lang="en-US" dirty="0" smtClean="0"/>
              <a:t>Can be exact or a summary</a:t>
            </a:r>
          </a:p>
          <a:p>
            <a:r>
              <a:rPr lang="en-US" dirty="0" smtClean="0"/>
              <a:t>Must have time codes or line numbers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E4208-608C-4CD1-9D6A-05813EE473F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16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r>
              <a:rPr lang="en-US" dirty="0" smtClean="0"/>
              <a:t>Start of Transcript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E4208-608C-4CD1-9D6A-05813EE473F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3074" name="Picture 2" descr="C:\Users\bam\AppData\Local\Temp\SNAGHTML1a66bb5d.PNG"/>
          <p:cNvPicPr>
            <a:picLocks noChangeAspect="1" noChangeArrowheads="1"/>
          </p:cNvPicPr>
          <p:nvPr/>
        </p:nvPicPr>
        <p:blipFill>
          <a:blip r:embed="rId2" cstate="print"/>
          <a:srcRect r="10117"/>
          <a:stretch>
            <a:fillRect/>
          </a:stretch>
        </p:blipFill>
        <p:spPr bwMode="auto">
          <a:xfrm>
            <a:off x="0" y="1136073"/>
            <a:ext cx="8991600" cy="5721927"/>
          </a:xfrm>
          <a:prstGeom prst="rect">
            <a:avLst/>
          </a:prstGeom>
          <a:noFill/>
        </p:spPr>
      </p:pic>
      <p:sp>
        <p:nvSpPr>
          <p:cNvPr id="3" name="Rounded Rectangular Callout 2"/>
          <p:cNvSpPr/>
          <p:nvPr/>
        </p:nvSpPr>
        <p:spPr bwMode="auto">
          <a:xfrm>
            <a:off x="6553200" y="838200"/>
            <a:ext cx="2133600" cy="1318635"/>
          </a:xfrm>
          <a:prstGeom prst="wedgeRoundRectCallout">
            <a:avLst>
              <a:gd name="adj1" fmla="val -183128"/>
              <a:gd name="adj2" fmla="val 56714"/>
              <a:gd name="adj3" fmla="val 16667"/>
            </a:avLst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 need to follow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your script exactly if it doesn’t make sense.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E06AEA-8CEB-46FF-9048-A439E3DB206B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153400" cy="1143000"/>
          </a:xfrm>
        </p:spPr>
        <p:txBody>
          <a:bodyPr/>
          <a:lstStyle/>
          <a:p>
            <a:pPr algn="ctr" eaLnBrk="1" hangingPunct="1"/>
            <a:r>
              <a:rPr lang="en-US" sz="4300" dirty="0" smtClean="0"/>
              <a:t>What to do with all the data?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1"/>
            <a:ext cx="8915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How organize and use data from contextual inquiry?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Recommended technique: Use </a:t>
            </a:r>
            <a:r>
              <a:rPr lang="en-US" sz="2600" dirty="0" smtClean="0">
                <a:solidFill>
                  <a:schemeClr val="accent2"/>
                </a:solidFill>
              </a:rPr>
              <a:t>Graphical Models (diagrams)</a:t>
            </a:r>
            <a:endParaRPr lang="en-US" sz="2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Integrate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Summarize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Point back to the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Help inspire and guide design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Provide shared focus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Provide an intermediate deliverable outside design team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“Opinions are cheap but insights are priceless.”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67E034-30CF-492C-B5B1-6F5342C10B1F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Graphical?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Displays whole picture at once</a:t>
            </a:r>
          </a:p>
          <a:p>
            <a:pPr eaLnBrk="1" hangingPunct="1"/>
            <a:r>
              <a:rPr lang="en-US" smtClean="0"/>
              <a:t>Reveals patterns</a:t>
            </a:r>
          </a:p>
          <a:p>
            <a:pPr eaLnBrk="1" hangingPunct="1"/>
            <a:r>
              <a:rPr lang="en-US" smtClean="0"/>
              <a:t>Forces summarization and conciseness</a:t>
            </a:r>
          </a:p>
          <a:p>
            <a:pPr eaLnBrk="1" hangingPunct="1"/>
            <a:r>
              <a:rPr lang="en-US" smtClean="0"/>
              <a:t>Multiple models provides different perspectives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smtClean="0"/>
              <a:t>Analysis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4411663"/>
          </a:xfrm>
        </p:spPr>
        <p:txBody>
          <a:bodyPr/>
          <a:lstStyle/>
          <a:p>
            <a:r>
              <a:rPr lang="en-US" sz="2400" dirty="0" smtClean="0"/>
              <a:t>Beyer &amp; Holtzblatt call this process “Contextual Design”</a:t>
            </a:r>
          </a:p>
          <a:p>
            <a:r>
              <a:rPr lang="en-US" sz="2400" dirty="0" smtClean="0"/>
              <a:t>But Hartson &amp; Pyla call it “Analysis”</a:t>
            </a:r>
          </a:p>
          <a:p>
            <a:pPr lvl="1"/>
            <a:r>
              <a:rPr lang="en-US" sz="2000" dirty="0" smtClean="0"/>
              <a:t>Better name!</a:t>
            </a:r>
          </a:p>
          <a:p>
            <a:r>
              <a:rPr lang="en-US" sz="2400" dirty="0" smtClean="0"/>
              <a:t>Hartson &amp; Pyla recommend doing a Work Activity Affinity Diagram (WAAD) first, but we go right from data </a:t>
            </a:r>
            <a:r>
              <a:rPr lang="en-US" sz="2400" dirty="0" smtClean="0">
                <a:sym typeface="Wingdings" pitchFamily="2" charset="2"/>
              </a:rPr>
              <a:t> models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Affinity diagrams are more important for </a:t>
            </a:r>
            <a:r>
              <a:rPr lang="en-US" sz="2000" i="1" dirty="0" smtClean="0">
                <a:sym typeface="Wingdings" pitchFamily="2" charset="2"/>
              </a:rPr>
              <a:t>teams</a:t>
            </a:r>
            <a:r>
              <a:rPr lang="en-US" sz="2000" dirty="0" smtClean="0">
                <a:sym typeface="Wingdings" pitchFamily="2" charset="2"/>
              </a:rPr>
              <a:t> and when there are </a:t>
            </a:r>
            <a:r>
              <a:rPr lang="en-US" sz="2000" i="1" dirty="0" smtClean="0">
                <a:sym typeface="Wingdings" pitchFamily="2" charset="2"/>
              </a:rPr>
              <a:t>lots </a:t>
            </a:r>
            <a:r>
              <a:rPr lang="en-US" sz="2000" dirty="0" smtClean="0">
                <a:sym typeface="Wingdings" pitchFamily="2" charset="2"/>
              </a:rPr>
              <a:t>of ideas</a:t>
            </a:r>
          </a:p>
          <a:p>
            <a:r>
              <a:rPr lang="en-US" sz="2400" dirty="0" smtClean="0">
                <a:sym typeface="Wingdings" pitchFamily="2" charset="2"/>
              </a:rPr>
              <a:t>You will make the models directly from your transcripts</a:t>
            </a:r>
            <a:endParaRPr lang="en-US" sz="2400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9C2257-9DE6-4D54-8E8B-0A3D03E6C58A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294188"/>
            <a:ext cx="676275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E736A2-D640-4BF3-BD30-B519BE3F5485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Models: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50288" cy="5410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Flow Model</a:t>
            </a:r>
          </a:p>
          <a:p>
            <a:pPr lvl="1" eaLnBrk="1" hangingPunct="1"/>
            <a:r>
              <a:rPr lang="en-US" sz="2000" dirty="0" smtClean="0"/>
              <a:t>Communication and coordination necessary to perform task</a:t>
            </a:r>
          </a:p>
          <a:p>
            <a:pPr eaLnBrk="1" hangingPunct="1"/>
            <a:r>
              <a:rPr lang="en-US" sz="2400" dirty="0" smtClean="0"/>
              <a:t>Social / Cultural Model</a:t>
            </a:r>
          </a:p>
          <a:p>
            <a:pPr lvl="1" eaLnBrk="1" hangingPunct="1"/>
            <a:r>
              <a:rPr lang="en-US" sz="2000" dirty="0" smtClean="0"/>
              <a:t>Constraints on work due to policy, culture, or values</a:t>
            </a:r>
          </a:p>
          <a:p>
            <a:pPr eaLnBrk="1" hangingPunct="1"/>
            <a:r>
              <a:rPr lang="en-US" sz="2400" dirty="0" smtClean="0"/>
              <a:t>Artifact Model</a:t>
            </a:r>
          </a:p>
          <a:p>
            <a:pPr lvl="1" eaLnBrk="1" hangingPunct="1"/>
            <a:r>
              <a:rPr lang="en-US" sz="2000" dirty="0" smtClean="0"/>
              <a:t>Physical things used and created</a:t>
            </a:r>
          </a:p>
          <a:p>
            <a:pPr eaLnBrk="1" hangingPunct="1"/>
            <a:r>
              <a:rPr lang="en-US" sz="2400" dirty="0" smtClean="0"/>
              <a:t>Physical Model</a:t>
            </a:r>
          </a:p>
          <a:p>
            <a:pPr lvl="1" eaLnBrk="1" hangingPunct="1"/>
            <a:r>
              <a:rPr lang="en-US" sz="2000" dirty="0" smtClean="0"/>
              <a:t>Layout of work environment as it affects the work.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r>
              <a:rPr lang="en-US" dirty="0" smtClean="0"/>
              <a:t>More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879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Other models are in Hartson &amp; Pyla but not covered further here (not in </a:t>
            </a:r>
            <a:r>
              <a:rPr lang="en-US" dirty="0" err="1" smtClean="0"/>
              <a:t>homeworks</a:t>
            </a:r>
            <a:r>
              <a:rPr lang="en-US" dirty="0" smtClean="0"/>
              <a:t> or on exam)</a:t>
            </a:r>
          </a:p>
          <a:p>
            <a:pPr lvl="1"/>
            <a:r>
              <a:rPr lang="en-US" dirty="0" smtClean="0"/>
              <a:t>Task decompositions</a:t>
            </a:r>
          </a:p>
          <a:p>
            <a:pPr lvl="1"/>
            <a:r>
              <a:rPr lang="en-US" dirty="0" smtClean="0"/>
              <a:t>Usage Scenarios (narratives about tasks)</a:t>
            </a:r>
          </a:p>
          <a:p>
            <a:pPr lvl="1"/>
            <a:r>
              <a:rPr lang="en-US" dirty="0" smtClean="0"/>
              <a:t>Essential Use Cases (user and system steps)</a:t>
            </a:r>
          </a:p>
          <a:p>
            <a:pPr lvl="1"/>
            <a:r>
              <a:rPr lang="en-US" dirty="0" smtClean="0"/>
              <a:t>Information Object Models (information needed and generated)</a:t>
            </a:r>
          </a:p>
          <a:p>
            <a:r>
              <a:rPr lang="en-US" dirty="0" smtClean="0"/>
              <a:t>Sequence / Step-by-Step Model</a:t>
            </a:r>
          </a:p>
          <a:p>
            <a:pPr lvl="1"/>
            <a:r>
              <a:rPr lang="en-US" dirty="0" smtClean="0"/>
              <a:t>Detailed work steps</a:t>
            </a:r>
          </a:p>
          <a:p>
            <a:pPr lvl="1"/>
            <a:r>
              <a:rPr lang="en-US" dirty="0" smtClean="0"/>
              <a:t>Sequence in Beyer &amp; Holtzblatt expanded in multiple models</a:t>
            </a:r>
          </a:p>
          <a:p>
            <a:pPr lvl="1"/>
            <a:r>
              <a:rPr lang="en-US" dirty="0" smtClean="0"/>
              <a:t>“Step by Step Task Interaction Model”</a:t>
            </a:r>
          </a:p>
          <a:p>
            <a:r>
              <a:rPr lang="en-US" dirty="0" smtClean="0"/>
              <a:t>Providing both “current” and “envisioned” versions of the models</a:t>
            </a:r>
          </a:p>
          <a:p>
            <a:pPr lvl="1"/>
            <a:r>
              <a:rPr lang="en-US" dirty="0" smtClean="0"/>
              <a:t>We are only doing the current version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4208-608C-4CD1-9D6A-05813EE473FE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E5A90A-ACE3-4C12-90ED-B1A3B325F14C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 anchor="ctr"/>
          <a:lstStyle/>
          <a:p>
            <a:pPr eaLnBrk="1" hangingPunct="1"/>
            <a:r>
              <a:rPr lang="en-US" smtClean="0"/>
              <a:t>In </a:t>
            </a:r>
            <a:r>
              <a:rPr lang="en-US" i="1" smtClean="0"/>
              <a:t>ALL</a:t>
            </a:r>
            <a:r>
              <a:rPr lang="en-US" smtClean="0"/>
              <a:t> Models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7" tIns="44450" rIns="90487" bIns="44450"/>
          <a:lstStyle/>
          <a:p>
            <a:pPr eaLnBrk="1" hangingPunct="1"/>
            <a:r>
              <a:rPr lang="en-US" sz="2600" i="1" dirty="0" smtClean="0"/>
              <a:t>ALWAYS</a:t>
            </a:r>
            <a:r>
              <a:rPr lang="en-US" sz="2600" dirty="0" smtClean="0"/>
              <a:t> label everything you put on the model with the line-number in the transcript (or time on the video/audio, if no transcript).</a:t>
            </a:r>
          </a:p>
          <a:p>
            <a:pPr eaLnBrk="1" hangingPunct="1"/>
            <a:r>
              <a:rPr lang="en-US" sz="2600" dirty="0" smtClean="0"/>
              <a:t>This allows you to get back to the raw data to see if a different interpretation is possible.</a:t>
            </a:r>
          </a:p>
          <a:p>
            <a:pPr eaLnBrk="1" hangingPunct="1"/>
            <a:r>
              <a:rPr lang="en-US" sz="2600" dirty="0" smtClean="0"/>
              <a:t>If there is no pointer back, then it is an unsupported Assumption and subject to additional scrutiny.</a:t>
            </a:r>
          </a:p>
          <a:p>
            <a:pPr eaLnBrk="1" hangingPunct="1"/>
            <a:r>
              <a:rPr lang="en-US" sz="2600" i="1" dirty="0" smtClean="0">
                <a:solidFill>
                  <a:srgbClr val="C00000"/>
                </a:solidFill>
              </a:rPr>
              <a:t>Don’t make things up – show only what is available in the data</a:t>
            </a:r>
          </a:p>
          <a:p>
            <a:pPr lvl="1" eaLnBrk="1" hangingPunct="1"/>
            <a:r>
              <a:rPr lang="en-US" sz="2200" i="1" dirty="0">
                <a:solidFill>
                  <a:srgbClr val="C00000"/>
                </a:solidFill>
              </a:rPr>
              <a:t>Any assumptions must be marked with (A</a:t>
            </a:r>
            <a:r>
              <a:rPr lang="en-US" sz="2200" i="1" dirty="0" smtClean="0">
                <a:solidFill>
                  <a:srgbClr val="C00000"/>
                </a:solidFill>
              </a:rPr>
              <a:t>)</a:t>
            </a:r>
            <a:endParaRPr lang="en-US" sz="2200" i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BAA435-7FAE-45C1-B7CB-37AE27F3394D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“Breakdowns” / “Barriers”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229600" cy="4411663"/>
          </a:xfrm>
        </p:spPr>
        <p:txBody>
          <a:bodyPr/>
          <a:lstStyle/>
          <a:p>
            <a:pPr eaLnBrk="1" hangingPunct="1"/>
            <a:r>
              <a:rPr lang="en-US" sz="2600" dirty="0" smtClean="0"/>
              <a:t>Problems that interfere with normal operation</a:t>
            </a:r>
          </a:p>
          <a:p>
            <a:pPr eaLnBrk="1" hangingPunct="1"/>
            <a:r>
              <a:rPr lang="en-US" sz="2600" dirty="0" smtClean="0"/>
              <a:t>Represented in most models</a:t>
            </a:r>
          </a:p>
          <a:p>
            <a:pPr eaLnBrk="1" hangingPunct="1"/>
            <a:r>
              <a:rPr lang="en-US" sz="2600" dirty="0" smtClean="0"/>
              <a:t>Key opportunities and issues for design</a:t>
            </a:r>
          </a:p>
          <a:p>
            <a:pPr eaLnBrk="1" hangingPunct="1"/>
            <a:r>
              <a:rPr lang="en-US" sz="2600" dirty="0" smtClean="0"/>
              <a:t>Often shown in </a:t>
            </a:r>
            <a:r>
              <a:rPr lang="en-US" sz="2600" dirty="0" smtClean="0">
                <a:solidFill>
                  <a:srgbClr val="FF0000"/>
                </a:solidFill>
              </a:rPr>
              <a:t>red</a:t>
            </a:r>
            <a:r>
              <a:rPr lang="en-US" sz="2600" dirty="0" smtClean="0"/>
              <a:t> with a “lightning bolt”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5029200" y="5715000"/>
            <a:ext cx="381000" cy="30480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 flipV="1">
            <a:off x="5181600" y="5410200"/>
            <a:ext cx="228600" cy="30480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5181600" y="4953000"/>
            <a:ext cx="457200" cy="45720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5638800" y="4038600"/>
            <a:ext cx="2133600" cy="12192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Can’t see</a:t>
            </a:r>
            <a:br>
              <a:rPr lang="en-US" sz="2400" b="1">
                <a:solidFill>
                  <a:srgbClr val="FF0000"/>
                </a:solidFill>
                <a:latin typeface="Tahoma" pitchFamily="34" charset="0"/>
              </a:rPr>
            </a:br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the screen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BBFA-BC6A-48D9-A820-D82105E61F5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Context?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Design complete work process</a:t>
            </a:r>
          </a:p>
          <a:p>
            <a:pPr lvl="1"/>
            <a:r>
              <a:rPr lang="en-US"/>
              <a:t>Fits into “fabric” of entire operations</a:t>
            </a:r>
          </a:p>
          <a:p>
            <a:pPr lvl="1"/>
            <a:r>
              <a:rPr lang="en-US"/>
              <a:t>Not just “point solutions” to specific problems</a:t>
            </a:r>
          </a:p>
          <a:p>
            <a:r>
              <a:rPr lang="en-US">
                <a:solidFill>
                  <a:srgbClr val="0000CC"/>
                </a:solidFill>
              </a:rPr>
              <a:t>Integration!</a:t>
            </a:r>
          </a:p>
          <a:p>
            <a:pPr lvl="1"/>
            <a:r>
              <a:rPr lang="en-US"/>
              <a:t>Consistency, effectiveness, efficiency, coherent</a:t>
            </a:r>
          </a:p>
          <a:p>
            <a:r>
              <a:rPr lang="en-US"/>
              <a:t>Design from data</a:t>
            </a:r>
          </a:p>
          <a:p>
            <a:pPr lvl="1"/>
            <a:r>
              <a:rPr lang="en-US"/>
              <a:t>Not just opinions, negotiation</a:t>
            </a:r>
          </a:p>
          <a:p>
            <a:pPr lvl="1"/>
            <a:r>
              <a:rPr lang="en-US"/>
              <a:t>Not just a list of features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54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81B5D1-31D7-4DEC-8B00-0A0668240A91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/>
            <a:r>
              <a:rPr lang="en-US" dirty="0" smtClean="0"/>
              <a:t>Additional Example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5105400" cy="51816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New example: Giving a presentation</a:t>
            </a:r>
          </a:p>
          <a:p>
            <a:pPr eaLnBrk="1" hangingPunct="1"/>
            <a:r>
              <a:rPr lang="en-US" sz="2600" dirty="0" smtClean="0"/>
              <a:t>From our paper:</a:t>
            </a:r>
          </a:p>
          <a:p>
            <a:pPr lvl="1" eaLnBrk="1" hangingPunct="1"/>
            <a:r>
              <a:rPr lang="en-US" sz="2200" dirty="0" smtClean="0"/>
              <a:t>Karen Cross, Adrienne </a:t>
            </a:r>
            <a:r>
              <a:rPr lang="en-US" sz="2200" dirty="0" err="1" smtClean="0"/>
              <a:t>Warmack</a:t>
            </a:r>
            <a:r>
              <a:rPr lang="en-US" sz="2200" dirty="0" smtClean="0"/>
              <a:t>, and Brad Myers. "Lessons Learned: Using Contextual Inquiry Analysis to Improve PDA Control of Presentations“</a:t>
            </a:r>
          </a:p>
          <a:p>
            <a:pPr lvl="1" eaLnBrk="1" hangingPunct="1"/>
            <a:r>
              <a:rPr lang="en-US" sz="2200" dirty="0" smtClean="0"/>
              <a:t>Results influenced design of </a:t>
            </a:r>
            <a:r>
              <a:rPr lang="en-US" sz="2200" dirty="0" err="1" smtClean="0"/>
              <a:t>SlideShow</a:t>
            </a:r>
            <a:r>
              <a:rPr lang="en-US" sz="2200" dirty="0" smtClean="0"/>
              <a:t> Commander remote control product for mobile phones</a:t>
            </a:r>
          </a:p>
          <a:p>
            <a:pPr eaLnBrk="1" hangingPunct="1"/>
            <a:r>
              <a:rPr lang="en-US" sz="2600" dirty="0" smtClean="0"/>
              <a:t>Used in the Hartson-Pyla textbook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pic>
        <p:nvPicPr>
          <p:cNvPr id="6" name="Picture 4" descr="PhysicalMod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6212" y="2057400"/>
            <a:ext cx="38215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5FE457-A59B-43B4-9079-320022478A35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43800" cy="914400"/>
          </a:xfrm>
        </p:spPr>
        <p:txBody>
          <a:bodyPr/>
          <a:lstStyle/>
          <a:p>
            <a:pPr eaLnBrk="1" hangingPunct="1"/>
            <a:r>
              <a:rPr lang="en-US" sz="3500" dirty="0" smtClean="0"/>
              <a:t>Flow Model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173162"/>
            <a:ext cx="8650287" cy="5334000"/>
          </a:xfrm>
        </p:spPr>
        <p:txBody>
          <a:bodyPr/>
          <a:lstStyle/>
          <a:p>
            <a:pPr eaLnBrk="1" hangingPunct="1"/>
            <a:r>
              <a:rPr lang="en-US" sz="2500" dirty="0" smtClean="0"/>
              <a:t>Communication and coordination necessary to perform tasks</a:t>
            </a:r>
          </a:p>
          <a:p>
            <a:pPr lvl="1" eaLnBrk="1" hangingPunct="1"/>
            <a:r>
              <a:rPr lang="en-US" sz="2400" dirty="0" smtClean="0"/>
              <a:t>Work flow</a:t>
            </a:r>
          </a:p>
          <a:p>
            <a:pPr lvl="1" eaLnBrk="1" hangingPunct="1"/>
            <a:r>
              <a:rPr lang="en-US" sz="2400" dirty="0" smtClean="0"/>
              <a:t>Who talks to whom? Who gives what to whom?</a:t>
            </a:r>
          </a:p>
          <a:p>
            <a:pPr eaLnBrk="1" hangingPunct="1"/>
            <a:r>
              <a:rPr lang="en-US" sz="2500" dirty="0" smtClean="0"/>
              <a:t>Key </a:t>
            </a:r>
            <a:r>
              <a:rPr lang="en-US" sz="2500" i="1" dirty="0" smtClean="0"/>
              <a:t>roles </a:t>
            </a:r>
            <a:r>
              <a:rPr lang="en-US" sz="2500" dirty="0" smtClean="0"/>
              <a:t>of individuals or groups</a:t>
            </a:r>
          </a:p>
          <a:p>
            <a:pPr eaLnBrk="1" hangingPunct="1"/>
            <a:r>
              <a:rPr lang="en-US" sz="2500" dirty="0" smtClean="0"/>
              <a:t>Key </a:t>
            </a:r>
            <a:r>
              <a:rPr lang="en-US" sz="2500" i="1" dirty="0" smtClean="0"/>
              <a:t>responsibilities</a:t>
            </a:r>
            <a:r>
              <a:rPr lang="en-US" sz="2500" dirty="0" smtClean="0"/>
              <a:t> of that person with respect to the tasks</a:t>
            </a:r>
          </a:p>
          <a:p>
            <a:pPr eaLnBrk="1" hangingPunct="1"/>
            <a:r>
              <a:rPr lang="en-US" sz="2500" i="1" dirty="0" smtClean="0"/>
              <a:t>Flow</a:t>
            </a:r>
            <a:r>
              <a:rPr lang="en-US" sz="2500" dirty="0" smtClean="0"/>
              <a:t> of communication and artifacts, shown as arrows</a:t>
            </a:r>
          </a:p>
          <a:p>
            <a:pPr eaLnBrk="1" hangingPunct="1"/>
            <a:r>
              <a:rPr lang="en-US" sz="2500" i="1" dirty="0" smtClean="0"/>
              <a:t>Artifacts</a:t>
            </a:r>
            <a:r>
              <a:rPr lang="en-US" sz="2500" dirty="0" smtClean="0"/>
              <a:t> passed around</a:t>
            </a:r>
          </a:p>
          <a:p>
            <a:pPr eaLnBrk="1" hangingPunct="1"/>
            <a:r>
              <a:rPr lang="en-US" sz="2500" i="1" dirty="0" smtClean="0"/>
              <a:t>Actions</a:t>
            </a:r>
            <a:r>
              <a:rPr lang="en-US" sz="2500" dirty="0" smtClean="0"/>
              <a:t> along the way</a:t>
            </a:r>
          </a:p>
          <a:p>
            <a:pPr eaLnBrk="1" hangingPunct="1"/>
            <a:r>
              <a:rPr lang="en-US" sz="2500" i="1" dirty="0" smtClean="0"/>
              <a:t>Places</a:t>
            </a:r>
            <a:r>
              <a:rPr lang="en-US" sz="2500" dirty="0" smtClean="0"/>
              <a:t> that things or people go</a:t>
            </a:r>
          </a:p>
          <a:p>
            <a:pPr eaLnBrk="1" hangingPunct="1"/>
            <a:r>
              <a:rPr lang="en-US" sz="2500" i="1" dirty="0" smtClean="0"/>
              <a:t>Breakdowns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62B41F-331C-4992-B012-140951A7F4DF}" type="slidenum">
              <a:rPr lang="en-US" altLang="en-US" smtClean="0"/>
              <a:pPr/>
              <a:t>22</a:t>
            </a:fld>
            <a:endParaRPr lang="en-US" altLang="en-US" dirty="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sz="3500" dirty="0" smtClean="0"/>
              <a:t>Flow Model structure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86800" cy="49101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Circles and/or icons = people or groups by </a:t>
            </a:r>
            <a:r>
              <a:rPr lang="en-US" i="1" dirty="0" smtClean="0"/>
              <a:t>role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Boxes = things (artifacts), places, files, etc.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Arrows = flow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Red lightening bolts = breakdowns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Times refer to time codes in video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Could also refer to lines of a transcript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For homework, approximate times or line numbers are OK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“(A)” = </a:t>
            </a:r>
            <a:r>
              <a:rPr lang="en-US" u="sng" dirty="0" smtClean="0"/>
              <a:t>A</a:t>
            </a:r>
            <a:r>
              <a:rPr lang="en-US" dirty="0" smtClean="0"/>
              <a:t>ssumption = interpretation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Note: </a:t>
            </a:r>
            <a:r>
              <a:rPr lang="en-US" sz="2400" dirty="0" smtClean="0">
                <a:solidFill>
                  <a:schemeClr val="accent2"/>
                </a:solidFill>
              </a:rPr>
              <a:t>not</a:t>
            </a:r>
            <a:r>
              <a:rPr lang="en-US" sz="2400" dirty="0" smtClean="0"/>
              <a:t> for team-member's opinions about the UI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Instead (A) is for assumptions about what </a:t>
            </a:r>
            <a:r>
              <a:rPr lang="en-US" sz="2400" dirty="0" smtClean="0">
                <a:solidFill>
                  <a:schemeClr val="accent2"/>
                </a:solidFill>
              </a:rPr>
              <a:t>user</a:t>
            </a:r>
            <a:r>
              <a:rPr lang="en-US" sz="2400" dirty="0" smtClean="0"/>
              <a:t> did</a:t>
            </a:r>
          </a:p>
          <a:p>
            <a:pPr eaLnBrk="1" hangingPunct="1">
              <a:lnSpc>
                <a:spcPct val="90000"/>
              </a:lnSpc>
            </a:pPr>
            <a:r>
              <a:rPr lang="en-US" sz="3100" dirty="0" smtClean="0">
                <a:solidFill>
                  <a:srgbClr val="C00000"/>
                </a:solidFill>
              </a:rPr>
              <a:t>Note: you (interviewer) are </a:t>
            </a:r>
            <a:r>
              <a:rPr lang="en-US" sz="3100" i="1" dirty="0" smtClean="0">
                <a:solidFill>
                  <a:srgbClr val="C00000"/>
                </a:solidFill>
              </a:rPr>
              <a:t>never</a:t>
            </a:r>
            <a:r>
              <a:rPr lang="en-US" sz="3100" dirty="0" smtClean="0">
                <a:solidFill>
                  <a:srgbClr val="C00000"/>
                </a:solidFill>
              </a:rPr>
              <a:t> in any model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5401C8-C07F-42EF-9C8E-7EC8E1B95335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Flow Model components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26488" cy="5410200"/>
          </a:xfrm>
        </p:spPr>
        <p:txBody>
          <a:bodyPr/>
          <a:lstStyle/>
          <a:p>
            <a:pPr eaLnBrk="1" hangingPunct="1"/>
            <a:r>
              <a:rPr lang="en-US" sz="2600" smtClean="0"/>
              <a:t>General</a:t>
            </a:r>
          </a:p>
          <a:p>
            <a:pPr lvl="1" eaLnBrk="1" hangingPunct="1"/>
            <a:r>
              <a:rPr lang="en-US" sz="2200" smtClean="0"/>
              <a:t>How do job responsibilities get assigned to people?</a:t>
            </a:r>
          </a:p>
          <a:p>
            <a:pPr lvl="1" eaLnBrk="1" hangingPunct="1"/>
            <a:r>
              <a:rPr lang="en-US" sz="2200" smtClean="0"/>
              <a:t>How do they get help?</a:t>
            </a:r>
          </a:p>
          <a:p>
            <a:pPr lvl="1" eaLnBrk="1" hangingPunct="1"/>
            <a:r>
              <a:rPr lang="en-US" sz="2200" smtClean="0"/>
              <a:t>How do new tasks get assigned, and how are they carried out?</a:t>
            </a:r>
          </a:p>
          <a:p>
            <a:pPr lvl="1" eaLnBrk="1" hangingPunct="1"/>
            <a:r>
              <a:rPr lang="en-US" sz="2200" smtClean="0"/>
              <a:t>Coordination: where did each artifact come from and where does it go?</a:t>
            </a:r>
          </a:p>
          <a:p>
            <a:pPr lvl="2" eaLnBrk="1" hangingPunct="1"/>
            <a:r>
              <a:rPr lang="en-US" sz="2100" smtClean="0"/>
              <a:t>Problems with coordination: forgetting, timing, steps</a:t>
            </a:r>
          </a:p>
          <a:p>
            <a:pPr lvl="1" eaLnBrk="1" hangingPunct="1"/>
            <a:r>
              <a:rPr lang="en-US" sz="2200" smtClean="0"/>
              <a:t>Creates the “bird’s eye view” of organizational structure</a:t>
            </a:r>
          </a:p>
          <a:p>
            <a:pPr eaLnBrk="1" hangingPunct="1"/>
            <a:r>
              <a:rPr lang="en-US" sz="2600" smtClean="0"/>
              <a:t>Web</a:t>
            </a:r>
          </a:p>
          <a:p>
            <a:pPr lvl="1" eaLnBrk="1" hangingPunct="1"/>
            <a:r>
              <a:rPr lang="en-US" sz="2200" i="1" smtClean="0"/>
              <a:t>NOT </a:t>
            </a:r>
            <a:r>
              <a:rPr lang="en-US" sz="2200" smtClean="0"/>
              <a:t>flow chart of pages visited</a:t>
            </a:r>
          </a:p>
          <a:p>
            <a:pPr lvl="1" eaLnBrk="1" hangingPunct="1"/>
            <a:r>
              <a:rPr lang="en-US" sz="2200" smtClean="0"/>
              <a:t>How information and command flow among the site(s)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 dirty="0"/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77402A-3DFA-4E15-8C05-F4322058A3F2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66"/>
            <a:ext cx="7315200" cy="685800"/>
          </a:xfrm>
        </p:spPr>
        <p:txBody>
          <a:bodyPr/>
          <a:lstStyle/>
          <a:p>
            <a:pPr eaLnBrk="1" hangingPunct="1"/>
            <a:r>
              <a:rPr lang="en-US" sz="3500" dirty="0" smtClean="0"/>
              <a:t>Flow Model Example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4980"/>
            <a:ext cx="8296897" cy="599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8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2185"/>
            <a:ext cx="9132856" cy="613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152400" y="122238"/>
            <a:ext cx="7543800" cy="639762"/>
          </a:xfrm>
        </p:spPr>
        <p:txBody>
          <a:bodyPr/>
          <a:lstStyle/>
          <a:p>
            <a:r>
              <a:rPr lang="en-US" dirty="0" smtClean="0"/>
              <a:t>Flow Model Example (SSC)</a:t>
            </a:r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458200" cy="4606925"/>
          </a:xfrm>
        </p:spPr>
        <p:txBody>
          <a:bodyPr/>
          <a:lstStyle/>
          <a:p>
            <a:r>
              <a:rPr lang="en-US" dirty="0" smtClean="0"/>
              <a:t>Fig 6-8 in text</a:t>
            </a:r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5D9D2E-B2D4-4787-AA8C-29EABFE935B1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49A5B8-43EC-443E-8A70-EC2CC245922C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/>
            <a:r>
              <a:rPr lang="en-US" sz="3500" smtClean="0"/>
              <a:t>Social Model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7630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Beyer &amp; Holtzblatt call this “Cultural Model”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Culture of organization, family, community defines expectations, desires, policies, values and approach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“Culture is as invisible as water to a fish”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Pervasive, inescapable; yet invisible and intangible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Types of influences: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Formal and informal policies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Power of individuals and groups over each other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Values of company or team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Work domain constraints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Group’s sense of identity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People’s emotions about what they do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The style, values and preferences of individuals or teams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More examples of what goes on social model: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When acceptable to use a recording device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What friends might think</a:t>
            </a:r>
          </a:p>
          <a:p>
            <a:pPr eaLnBrk="1" hangingPunct="1">
              <a:lnSpc>
                <a:spcPct val="80000"/>
              </a:lnSpc>
            </a:pPr>
            <a:endParaRPr lang="en-US" sz="25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4770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CF0167-7C13-41F4-8E38-6E48781F4577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pPr eaLnBrk="1" hangingPunct="1"/>
            <a:r>
              <a:rPr lang="en-US" smtClean="0"/>
              <a:t>Social Model Structure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50288" cy="51054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Ovals for “Influencers”: individuals or groups, internal or external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Thought bubbles for feelings/concerns that they </a:t>
            </a:r>
            <a:r>
              <a:rPr lang="en-US" sz="2400" i="1" dirty="0" smtClean="0"/>
              <a:t>actually</a:t>
            </a:r>
            <a:r>
              <a:rPr lang="en-US" sz="2400" dirty="0" smtClean="0"/>
              <a:t> expressed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Note: often from the preliminary questions or opinions during the CI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Arrows for direction of influence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Labels for samples of dialog showing type of influence and attitudes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Worded as commands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Also show “pushback” – influence in other direction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Breakdowns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In relationships among people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No need to repeat previously shown problems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 dirty="0" smtClean="0"/>
              <a:t>NOTE: Not allowed to make stuff up!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Just what you actually have data to support!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5BD235-0EF6-4A02-9BCB-167AFAD60B5C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Social Model Contents 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686800" cy="46815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What to put into social model for appliances: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Context of use: when used, other people around, whether OK to record other people, what it looks like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Feelings: proud to own it, embarrassed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Influences: why buy one vs. another, qualities desired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But need data to support all claims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From initial interview questions or other evidence</a:t>
            </a:r>
          </a:p>
          <a:p>
            <a:pPr eaLnBrk="1" hangingPunct="1">
              <a:lnSpc>
                <a:spcPct val="90000"/>
              </a:lnSpc>
            </a:pPr>
            <a:r>
              <a:rPr lang="en-US" i="1" dirty="0" smtClean="0">
                <a:solidFill>
                  <a:schemeClr val="accent2"/>
                </a:solidFill>
              </a:rPr>
              <a:t>Can’t just make stuff up!</a:t>
            </a:r>
            <a:r>
              <a:rPr lang="en-US" i="1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57200"/>
            <a:ext cx="6465296" cy="6262160"/>
          </a:xfrm>
          <a:prstGeom prst="rect">
            <a:avLst/>
          </a:prstGeom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543800" cy="1249362"/>
          </a:xfrm>
        </p:spPr>
        <p:txBody>
          <a:bodyPr/>
          <a:lstStyle/>
          <a:p>
            <a:r>
              <a:rPr lang="en-US" dirty="0" smtClean="0"/>
              <a:t>Social Model</a:t>
            </a:r>
            <a:br>
              <a:rPr lang="en-US" dirty="0" smtClean="0"/>
            </a:br>
            <a:r>
              <a:rPr lang="en-US" dirty="0" smtClean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3211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79F7-68A6-48C1-B2E3-BCF789DE9AE2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153400" cy="863600"/>
          </a:xfrm>
          <a:noFill/>
          <a:ln/>
        </p:spPr>
        <p:txBody>
          <a:bodyPr lIns="90487" tIns="44450" rIns="90487" bIns="44450" anchor="ctr"/>
          <a:lstStyle/>
          <a:p>
            <a:r>
              <a:rPr lang="en-US" dirty="0"/>
              <a:t>Key distinctions about CIs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4419600" cy="5334000"/>
          </a:xfrm>
          <a:noFill/>
          <a:ln/>
        </p:spPr>
        <p:txBody>
          <a:bodyPr lIns="90487" tIns="44450" rIns="90487" bIns="44450"/>
          <a:lstStyle/>
          <a:p>
            <a:pPr>
              <a:buFont typeface="Wingdings" pitchFamily="2" charset="2"/>
              <a:buNone/>
            </a:pPr>
            <a:r>
              <a:rPr lang="en-US" sz="2200" b="1" dirty="0">
                <a:solidFill>
                  <a:srgbClr val="0000CC"/>
                </a:solidFill>
              </a:rPr>
              <a:t>Interviews, Surveys, Focus Groups</a:t>
            </a:r>
            <a:endParaRPr lang="en-US" sz="2200" b="1" dirty="0"/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r>
              <a:rPr lang="en-US" sz="2200" dirty="0" smtClean="0"/>
              <a:t>Summary </a:t>
            </a:r>
            <a:r>
              <a:rPr lang="en-US" sz="2200" dirty="0"/>
              <a:t>data &amp; abstractions</a:t>
            </a:r>
          </a:p>
          <a:p>
            <a:pPr>
              <a:buFont typeface="Wingdings" pitchFamily="2" charset="2"/>
              <a:buNone/>
            </a:pPr>
            <a:endParaRPr lang="en-US" sz="2200" dirty="0"/>
          </a:p>
          <a:p>
            <a:pPr>
              <a:buNone/>
            </a:pPr>
            <a:r>
              <a:rPr lang="en-US" sz="2200" dirty="0" smtClean="0"/>
              <a:t>What customers </a:t>
            </a:r>
            <a:r>
              <a:rPr lang="en-US" sz="2200" b="1" dirty="0" smtClean="0"/>
              <a:t>say</a:t>
            </a:r>
          </a:p>
          <a:p>
            <a:pPr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r>
              <a:rPr lang="en-US" sz="2200" b="1" i="1" dirty="0" smtClean="0"/>
              <a:t>Subjective</a:t>
            </a:r>
            <a:endParaRPr lang="en-US" sz="2200" b="1" i="1" dirty="0"/>
          </a:p>
          <a:p>
            <a:pPr>
              <a:buFont typeface="Wingdings" pitchFamily="2" charset="2"/>
              <a:buNone/>
            </a:pPr>
            <a:endParaRPr lang="en-US" sz="2200" b="1" dirty="0"/>
          </a:p>
          <a:p>
            <a:pPr>
              <a:buFont typeface="Wingdings" pitchFamily="2" charset="2"/>
              <a:buNone/>
            </a:pPr>
            <a:r>
              <a:rPr lang="en-US" sz="2200" dirty="0"/>
              <a:t>Limited by reliability of human </a:t>
            </a:r>
            <a:r>
              <a:rPr lang="en-US" sz="2200" dirty="0" smtClean="0"/>
              <a:t>memory</a:t>
            </a:r>
          </a:p>
          <a:p>
            <a:pPr>
              <a:buFont typeface="Wingdings" pitchFamily="2" charset="2"/>
              <a:buNone/>
            </a:pPr>
            <a:endParaRPr lang="en-US" sz="2200" dirty="0"/>
          </a:p>
          <a:p>
            <a:pPr>
              <a:buFont typeface="Wingdings" pitchFamily="2" charset="2"/>
              <a:buNone/>
            </a:pPr>
            <a:r>
              <a:rPr lang="en-US" sz="2200" dirty="0" smtClean="0"/>
              <a:t>What </a:t>
            </a:r>
            <a:r>
              <a:rPr lang="en-US" sz="2200" dirty="0"/>
              <a:t>customers </a:t>
            </a:r>
            <a:r>
              <a:rPr lang="en-US" sz="2200" b="1" dirty="0" smtClean="0"/>
              <a:t>think</a:t>
            </a:r>
            <a:r>
              <a:rPr lang="en-US" sz="2200" dirty="0" smtClean="0"/>
              <a:t> they want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066800"/>
            <a:ext cx="3657600" cy="5334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200" b="1" dirty="0">
                <a:solidFill>
                  <a:srgbClr val="0000CC"/>
                </a:solidFill>
              </a:rPr>
              <a:t>Contextual Inquiry</a:t>
            </a:r>
            <a:r>
              <a:rPr lang="en-US" sz="2600" dirty="0">
                <a:solidFill>
                  <a:srgbClr val="0000CC"/>
                </a:solidFill>
              </a:rPr>
              <a:t/>
            </a:r>
            <a:br>
              <a:rPr lang="en-US" sz="2600" dirty="0">
                <a:solidFill>
                  <a:srgbClr val="0000CC"/>
                </a:solidFill>
              </a:rPr>
            </a:br>
            <a:endParaRPr lang="en-US" sz="2600" dirty="0"/>
          </a:p>
          <a:p>
            <a:pPr>
              <a:buFont typeface="Wingdings" pitchFamily="2" charset="2"/>
              <a:buNone/>
            </a:pPr>
            <a:r>
              <a:rPr lang="en-US" sz="2200" dirty="0"/>
              <a:t>Ongoing experience &amp; concrete data</a:t>
            </a:r>
          </a:p>
          <a:p>
            <a:pPr>
              <a:buFont typeface="Wingdings" pitchFamily="2" charset="2"/>
              <a:buNone/>
            </a:pPr>
            <a:endParaRPr lang="en-US" sz="2200" dirty="0"/>
          </a:p>
          <a:p>
            <a:pPr>
              <a:buNone/>
            </a:pPr>
            <a:r>
              <a:rPr lang="en-US" sz="2200" dirty="0" smtClean="0"/>
              <a:t>What users </a:t>
            </a:r>
            <a:r>
              <a:rPr lang="en-US" sz="2200" b="1" dirty="0" smtClean="0"/>
              <a:t>do</a:t>
            </a:r>
          </a:p>
          <a:p>
            <a:pPr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r>
              <a:rPr lang="en-US" sz="2200" b="1" i="1" dirty="0" smtClean="0"/>
              <a:t>Objective</a:t>
            </a:r>
            <a:r>
              <a:rPr lang="en-US" sz="2200" dirty="0" smtClean="0"/>
              <a:t> </a:t>
            </a:r>
            <a:endParaRPr lang="en-US" sz="2200" dirty="0"/>
          </a:p>
          <a:p>
            <a:pPr>
              <a:buFont typeface="Wingdings" pitchFamily="2" charset="2"/>
              <a:buNone/>
            </a:pPr>
            <a:endParaRPr lang="en-US" sz="2200" dirty="0"/>
          </a:p>
          <a:p>
            <a:pPr>
              <a:buFont typeface="Wingdings" pitchFamily="2" charset="2"/>
              <a:buNone/>
            </a:pPr>
            <a:r>
              <a:rPr lang="en-US" sz="2200" dirty="0"/>
              <a:t>Spontaneous, as it happens</a:t>
            </a:r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endParaRPr lang="en-US" sz="2200" dirty="0"/>
          </a:p>
          <a:p>
            <a:pPr>
              <a:buFont typeface="Wingdings" pitchFamily="2" charset="2"/>
              <a:buNone/>
            </a:pPr>
            <a:r>
              <a:rPr lang="en-US" sz="2200" dirty="0" smtClean="0"/>
              <a:t>What users actually </a:t>
            </a:r>
            <a:r>
              <a:rPr lang="en-US" sz="2200" b="1" dirty="0" smtClean="0"/>
              <a:t>need</a:t>
            </a:r>
          </a:p>
          <a:p>
            <a:endParaRPr lang="en-US" sz="2000" dirty="0"/>
          </a:p>
        </p:txBody>
      </p:sp>
      <p:sp>
        <p:nvSpPr>
          <p:cNvPr id="174085" name="Line 5"/>
          <p:cNvSpPr>
            <a:spLocks noChangeShapeType="1"/>
          </p:cNvSpPr>
          <p:nvPr/>
        </p:nvSpPr>
        <p:spPr bwMode="auto">
          <a:xfrm>
            <a:off x="838200" y="18288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4086" name="Line 6"/>
          <p:cNvSpPr>
            <a:spLocks noChangeShapeType="1"/>
          </p:cNvSpPr>
          <p:nvPr/>
        </p:nvSpPr>
        <p:spPr bwMode="auto">
          <a:xfrm>
            <a:off x="4800600" y="1600200"/>
            <a:ext cx="0" cy="4953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139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52400" y="358775"/>
            <a:ext cx="7543800" cy="868363"/>
          </a:xfrm>
        </p:spPr>
        <p:txBody>
          <a:bodyPr/>
          <a:lstStyle/>
          <a:p>
            <a:r>
              <a:rPr lang="en-US" dirty="0" smtClean="0"/>
              <a:t>Social Model Example (SSC)</a:t>
            </a:r>
          </a:p>
        </p:txBody>
      </p:sp>
      <p:sp>
        <p:nvSpPr>
          <p:cNvPr id="22531" name="Content Placeholder 6"/>
          <p:cNvSpPr>
            <a:spLocks noGrp="1"/>
          </p:cNvSpPr>
          <p:nvPr>
            <p:ph idx="1"/>
          </p:nvPr>
        </p:nvSpPr>
        <p:spPr>
          <a:xfrm>
            <a:off x="228600" y="1227138"/>
            <a:ext cx="8229600" cy="4411662"/>
          </a:xfrm>
        </p:spPr>
        <p:txBody>
          <a:bodyPr/>
          <a:lstStyle/>
          <a:p>
            <a:r>
              <a:rPr lang="en-US" dirty="0" smtClean="0"/>
              <a:t>Fig 6-6 from text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443380-FDC6-4897-B760-6E46B927EACC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9144000" cy="45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ular Callout 7"/>
          <p:cNvSpPr/>
          <p:nvPr/>
        </p:nvSpPr>
        <p:spPr bwMode="auto">
          <a:xfrm>
            <a:off x="533400" y="5791200"/>
            <a:ext cx="2057400" cy="1066800"/>
          </a:xfrm>
          <a:prstGeom prst="wedgeRectCallout">
            <a:avLst>
              <a:gd name="adj1" fmla="val 105952"/>
              <a:gd name="adj2" fmla="val -105307"/>
            </a:avLst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FF00"/>
                </a:solidFill>
              </a:rPr>
              <a:t>Typo in book! This arrow goes the wrong way!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59A7C4-0100-4D6D-B332-4A69AA0A33BC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Artifact Model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1387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Artifacts: What people create, modify and use as part of tasks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Reveal traces of people’s work practices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Examples: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Handwritten notes and signatures on hardcopy project plans -&gt; information flow and approval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Fancy formatting on spreadsheet -&gt; looks are important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solidFill>
                  <a:srgbClr val="C00000"/>
                </a:solidFill>
              </a:rPr>
              <a:t>Screen shots showing problematic features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Model = drawing, photograph or copy of real artifact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Annotate with observations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8600"/>
            <a:ext cx="6096000" cy="366223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214C1E-0681-4B93-9923-68B00548ECE4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43000"/>
            <a:ext cx="7543800" cy="8683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Artifact</a:t>
            </a:r>
            <a:br>
              <a:rPr lang="en-US" sz="3600" dirty="0" smtClean="0"/>
            </a:br>
            <a:r>
              <a:rPr lang="en-US" sz="3600" dirty="0" smtClean="0"/>
              <a:t>Model</a:t>
            </a:r>
            <a:br>
              <a:rPr lang="en-US" sz="3600" dirty="0" smtClean="0"/>
            </a:br>
            <a:r>
              <a:rPr lang="en-US" sz="3600" dirty="0" smtClean="0"/>
              <a:t>Examples</a:t>
            </a:r>
            <a:endParaRPr lang="en-US" sz="3200" dirty="0" smtClean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493279"/>
            <a:ext cx="6781800" cy="3466056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170753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Artifact Models, cont.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7848600" cy="524106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E4208-608C-4CD1-9D6A-05813EE473FE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2498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3781CA-C38C-4DEE-BBFA-89425E4408FE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Physical Model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Way the physical environment affects tasks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err="1" smtClean="0"/>
              <a:t>E.g</a:t>
            </a:r>
            <a:r>
              <a:rPr lang="en-US" sz="2200" dirty="0" smtClean="0"/>
              <a:t>, placement of items on a desk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Proximity of printers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Can’t hold a device with a keyboard while standing up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In presentation example, where people are and layout of environment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i="1" dirty="0" smtClean="0"/>
              <a:t>Note:</a:t>
            </a:r>
            <a:r>
              <a:rPr lang="en-US" sz="2600" dirty="0" smtClean="0"/>
              <a:t> Physical model not always relevant or needed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Seems less important for web, unless mobile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solidFill>
                  <a:srgbClr val="C00000"/>
                </a:solidFill>
              </a:rPr>
              <a:t>Not required</a:t>
            </a:r>
            <a:r>
              <a:rPr lang="en-US" sz="2600" dirty="0" smtClean="0"/>
              <a:t> for homework 1, but please do one if environment affects your system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608644-A541-4DF6-81D5-ED2A5A252B11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Components of Physical Model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Places in which work occurs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Physical structures which limit or define the space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Usage and movement within the space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Hardware and other artifacts used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Layout of tools and artifacts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Positions of people within environment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Breakdowns due to physical environment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DC53BC-4E6D-47B7-B73E-762DC1A1C381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3429000" y="0"/>
            <a:ext cx="5715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7793037" cy="1143000"/>
          </a:xfrm>
        </p:spPr>
        <p:txBody>
          <a:bodyPr/>
          <a:lstStyle/>
          <a:p>
            <a:pPr eaLnBrk="1" hangingPunct="1"/>
            <a:r>
              <a:rPr lang="en-US" sz="3500" dirty="0" smtClean="0"/>
              <a:t>Physical</a:t>
            </a:r>
            <a:br>
              <a:rPr lang="en-US" sz="3500" dirty="0" smtClean="0"/>
            </a:br>
            <a:r>
              <a:rPr lang="en-US" sz="3500" dirty="0" smtClean="0"/>
              <a:t>Model,</a:t>
            </a:r>
            <a:br>
              <a:rPr lang="en-US" sz="3500" dirty="0" smtClean="0"/>
            </a:br>
            <a:r>
              <a:rPr lang="en-US" sz="3500" dirty="0" smtClean="0"/>
              <a:t>example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pic>
        <p:nvPicPr>
          <p:cNvPr id="27653" name="Picture 4" descr="PhysicalMod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8388" y="0"/>
            <a:ext cx="5459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03B193-BA07-406C-8E5C-324EEC387390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77200" cy="990600"/>
          </a:xfrm>
        </p:spPr>
        <p:txBody>
          <a:bodyPr/>
          <a:lstStyle/>
          <a:p>
            <a:pPr eaLnBrk="1" hangingPunct="1"/>
            <a:r>
              <a:rPr lang="en-US" sz="3500" dirty="0" err="1" smtClean="0"/>
              <a:t>Beyer&amp;Holtzblatt’s</a:t>
            </a:r>
            <a:r>
              <a:rPr lang="en-US" sz="3500" dirty="0" smtClean="0"/>
              <a:t> Sequence Model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73162"/>
            <a:ext cx="8839200" cy="453231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Similar to </a:t>
            </a:r>
            <a:r>
              <a:rPr lang="en-US" sz="2400" dirty="0" err="1" smtClean="0"/>
              <a:t>Hartson&amp;Pyla’s</a:t>
            </a:r>
            <a:r>
              <a:rPr lang="en-US" sz="2400" dirty="0" smtClean="0"/>
              <a:t> “Step-by-Step Task Interaction Model”</a:t>
            </a:r>
          </a:p>
          <a:p>
            <a:pPr eaLnBrk="1" hangingPunct="1"/>
            <a:r>
              <a:rPr lang="en-US" sz="2400" i="1" dirty="0" smtClean="0"/>
              <a:t>Steps</a:t>
            </a:r>
            <a:r>
              <a:rPr lang="en-US" sz="2400" dirty="0" smtClean="0"/>
              <a:t> taken to complete a task</a:t>
            </a:r>
          </a:p>
          <a:p>
            <a:pPr eaLnBrk="1" hangingPunct="1"/>
            <a:r>
              <a:rPr lang="en-US" sz="2400" i="1" dirty="0" smtClean="0"/>
              <a:t>Triggers</a:t>
            </a:r>
            <a:r>
              <a:rPr lang="en-US" sz="2400" dirty="0" smtClean="0"/>
              <a:t> that cause the step to happen</a:t>
            </a:r>
          </a:p>
          <a:p>
            <a:pPr lvl="1" eaLnBrk="1" hangingPunct="1"/>
            <a:r>
              <a:rPr lang="en-US" sz="2000" dirty="0" smtClean="0"/>
              <a:t>E.g., at a particular time; when something else happens</a:t>
            </a:r>
          </a:p>
          <a:p>
            <a:pPr eaLnBrk="1" hangingPunct="1"/>
            <a:r>
              <a:rPr lang="en-US" sz="2400" i="1" dirty="0" smtClean="0"/>
              <a:t>Intent</a:t>
            </a:r>
            <a:r>
              <a:rPr lang="en-US" sz="2400" dirty="0" smtClean="0"/>
              <a:t> is key to understanding the steps</a:t>
            </a:r>
          </a:p>
          <a:p>
            <a:pPr lvl="1" eaLnBrk="1" hangingPunct="1"/>
            <a:r>
              <a:rPr lang="en-US" sz="2000" dirty="0" smtClean="0"/>
              <a:t>Also called the </a:t>
            </a:r>
            <a:r>
              <a:rPr lang="en-US" sz="2000" i="1" dirty="0" smtClean="0"/>
              <a:t>goal</a:t>
            </a:r>
            <a:endParaRPr lang="en-US" sz="2000" dirty="0" smtClean="0"/>
          </a:p>
          <a:p>
            <a:pPr lvl="1" eaLnBrk="1" hangingPunct="1"/>
            <a:r>
              <a:rPr lang="en-US" sz="2000" i="1" dirty="0" smtClean="0"/>
              <a:t>Why </a:t>
            </a:r>
            <a:r>
              <a:rPr lang="en-US" sz="2000" dirty="0" smtClean="0"/>
              <a:t>each step is performed, and why in that order</a:t>
            </a:r>
          </a:p>
          <a:p>
            <a:pPr eaLnBrk="1" hangingPunct="1"/>
            <a:r>
              <a:rPr lang="en-US" sz="2400" dirty="0" smtClean="0"/>
              <a:t>Arrows to show order of the steps</a:t>
            </a:r>
          </a:p>
          <a:p>
            <a:pPr lvl="1" eaLnBrk="1" hangingPunct="1"/>
            <a:r>
              <a:rPr lang="en-US" sz="2000" dirty="0" smtClean="0"/>
              <a:t>Can have loops</a:t>
            </a:r>
          </a:p>
          <a:p>
            <a:pPr eaLnBrk="1" hangingPunct="1"/>
            <a:r>
              <a:rPr lang="en-US" sz="2400" dirty="0" smtClean="0"/>
              <a:t>Breakdowns in communication or coordination</a:t>
            </a:r>
          </a:p>
          <a:p>
            <a:pPr eaLnBrk="1" hangingPunct="1"/>
            <a:r>
              <a:rPr lang="en-US" sz="2400" dirty="0" smtClean="0"/>
              <a:t>(Note: this model not in </a:t>
            </a:r>
            <a:r>
              <a:rPr lang="en-US" sz="2400" dirty="0" err="1" smtClean="0"/>
              <a:t>homeworks</a:t>
            </a:r>
            <a:r>
              <a:rPr lang="en-US" sz="2400" dirty="0" smtClean="0"/>
              <a:t> or exam)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E095EB-ED88-4C31-B9FF-563D1C057141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Sequence Model Components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pPr eaLnBrk="1" hangingPunct="1"/>
            <a:r>
              <a:rPr lang="en-US" sz="2600" dirty="0" smtClean="0"/>
              <a:t>Can choose level of detail depending on focus (what investigating)</a:t>
            </a:r>
          </a:p>
          <a:p>
            <a:pPr lvl="1" eaLnBrk="1" hangingPunct="1"/>
            <a:r>
              <a:rPr lang="en-US" sz="2200" dirty="0" smtClean="0"/>
              <a:t>E.g., for writing a letter:</a:t>
            </a:r>
          </a:p>
          <a:p>
            <a:pPr lvl="2" eaLnBrk="1" hangingPunct="1"/>
            <a:r>
              <a:rPr lang="en-US" sz="2100" dirty="0" smtClean="0"/>
              <a:t>High-level (functional level): Find most recent letter written to same person, open it, delete date, replace with new date, delete contents, type new contents, …</a:t>
            </a:r>
          </a:p>
          <a:p>
            <a:pPr lvl="2" eaLnBrk="1" hangingPunct="1"/>
            <a:r>
              <a:rPr lang="en-US" sz="2100" dirty="0" smtClean="0"/>
              <a:t>Low level (user interface level): Switch windows explorer to details view, Sort files by date, double-click on top item, check “To:” to see if correct person, click and drag across date field, …</a:t>
            </a:r>
          </a:p>
          <a:p>
            <a:pPr eaLnBrk="1" hangingPunct="1"/>
            <a:r>
              <a:rPr lang="en-US" sz="2600" dirty="0" smtClean="0"/>
              <a:t>Notice hesitations and errors</a:t>
            </a:r>
          </a:p>
          <a:p>
            <a:pPr lvl="1" eaLnBrk="1" hangingPunct="1"/>
            <a:r>
              <a:rPr lang="en-US" sz="2200" dirty="0" smtClean="0"/>
              <a:t>Interrupt and ask why or what expected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Hartson&amp;Pyla’s</a:t>
            </a:r>
            <a:br>
              <a:rPr lang="en-US" smtClean="0"/>
            </a:br>
            <a:r>
              <a:rPr lang="en-US" smtClean="0"/>
              <a:t>Task Structure Models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Their replacement for Sequence Model</a:t>
            </a:r>
          </a:p>
          <a:p>
            <a:r>
              <a:rPr lang="en-US" sz="2800" dirty="0" smtClean="0"/>
              <a:t>Tasks that need to be supported by the system</a:t>
            </a:r>
          </a:p>
          <a:p>
            <a:r>
              <a:rPr lang="en-US" sz="2800" dirty="0" smtClean="0"/>
              <a:t>You need to decide the important tasks in order to:</a:t>
            </a:r>
          </a:p>
          <a:p>
            <a:pPr lvl="1"/>
            <a:r>
              <a:rPr lang="en-US" sz="2400" dirty="0" smtClean="0"/>
              <a:t>Optimize interface &amp; design – what is important?</a:t>
            </a:r>
          </a:p>
          <a:p>
            <a:pPr lvl="1"/>
            <a:r>
              <a:rPr lang="en-US" sz="2400" dirty="0" smtClean="0"/>
              <a:t>Design user study tasks – what will participants do?</a:t>
            </a:r>
          </a:p>
          <a:p>
            <a:r>
              <a:rPr lang="en-US" sz="2800" dirty="0" smtClean="0"/>
              <a:t>Understanding tasks can help with better designs because organize UI by task, not by function</a:t>
            </a:r>
          </a:p>
          <a:p>
            <a:pPr lvl="1"/>
            <a:r>
              <a:rPr lang="en-US" sz="2400" i="1" dirty="0" smtClean="0"/>
              <a:t>What  </a:t>
            </a:r>
            <a:r>
              <a:rPr lang="en-US" sz="2400" dirty="0" smtClean="0"/>
              <a:t>to do, not </a:t>
            </a:r>
            <a:r>
              <a:rPr lang="en-US" sz="2400" i="1" dirty="0" smtClean="0"/>
              <a:t>how</a:t>
            </a:r>
          </a:p>
          <a:p>
            <a:pPr lvl="1"/>
            <a:r>
              <a:rPr lang="en-US" sz="2400" i="1" dirty="0" smtClean="0"/>
              <a:t>Information needs</a:t>
            </a:r>
            <a:r>
              <a:rPr lang="en-US" sz="2400" dirty="0" smtClean="0"/>
              <a:t> – what need to </a:t>
            </a:r>
            <a:r>
              <a:rPr lang="en-US" sz="2400" i="1" dirty="0" smtClean="0"/>
              <a:t>know</a:t>
            </a:r>
            <a:r>
              <a:rPr lang="en-US" sz="2400" dirty="0" smtClean="0"/>
              <a:t>  to do task</a:t>
            </a:r>
            <a:endParaRPr lang="en-US" sz="2400" i="1" dirty="0" smtClean="0"/>
          </a:p>
          <a:p>
            <a:r>
              <a:rPr lang="en-US" sz="2800" dirty="0" smtClean="0"/>
              <a:t>Unlike sequence models, task models try to capture </a:t>
            </a:r>
            <a:r>
              <a:rPr lang="en-US" sz="2800" i="1" dirty="0" smtClean="0"/>
              <a:t>all </a:t>
            </a:r>
            <a:r>
              <a:rPr lang="en-US" sz="2800" dirty="0" smtClean="0"/>
              <a:t>requirements, not just the ones in the data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B9C0B6-2DB7-401A-A9BF-EDA131E1A45F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47BD-B593-4B44-9E98-822457C20A88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543800" cy="838200"/>
          </a:xfrm>
        </p:spPr>
        <p:txBody>
          <a:bodyPr/>
          <a:lstStyle/>
          <a:p>
            <a:r>
              <a:rPr lang="en-US" dirty="0"/>
              <a:t>Who?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6962"/>
            <a:ext cx="8229600" cy="56086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Users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Between 6 – 20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Representative of different roles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Note: may </a:t>
            </a:r>
            <a:r>
              <a:rPr lang="en-US" i="1" dirty="0" smtClean="0"/>
              <a:t>not</a:t>
            </a:r>
            <a:r>
              <a:rPr lang="en-US" dirty="0" smtClean="0"/>
              <a:t> be people who will be doing the purchasing of the system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E.g., if for an enterprise; public </a:t>
            </a:r>
            <a:r>
              <a:rPr lang="en-US" dirty="0" smtClean="0"/>
              <a:t>kiosk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For HW#1 should be </a:t>
            </a:r>
            <a:r>
              <a:rPr lang="en-US" b="1" dirty="0" smtClean="0">
                <a:solidFill>
                  <a:schemeClr val="accent2"/>
                </a:solidFill>
              </a:rPr>
              <a:t>novice</a:t>
            </a:r>
            <a:endParaRPr lang="en-US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/>
              <a:t>Interviewers</a:t>
            </a:r>
            <a:r>
              <a:rPr lang="en-US" dirty="0"/>
              <a:t>: “Cross-functional” team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Designers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UI specialists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Product managers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Marketing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Technical </a:t>
            </a:r>
            <a:r>
              <a:rPr lang="en-US" dirty="0" smtClean="0"/>
              <a:t>people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Generally, at least 2 interviewers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64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 dirty="0"/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28600" y="-198438"/>
            <a:ext cx="7772400" cy="1417638"/>
          </a:xfrm>
        </p:spPr>
        <p:txBody>
          <a:bodyPr/>
          <a:lstStyle/>
          <a:p>
            <a:r>
              <a:rPr lang="en-US" sz="3600" smtClean="0"/>
              <a:t>Hartson&amp;Pyla’s</a:t>
            </a:r>
            <a:br>
              <a:rPr lang="en-US" sz="3600" smtClean="0"/>
            </a:br>
            <a:r>
              <a:rPr lang="en-US" sz="3600" smtClean="0"/>
              <a:t>Hierarchical Task Inventory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0" y="1303338"/>
            <a:ext cx="9144000" cy="4411662"/>
          </a:xfrm>
        </p:spPr>
        <p:txBody>
          <a:bodyPr/>
          <a:lstStyle/>
          <a:p>
            <a:r>
              <a:rPr lang="en-US" sz="2400" smtClean="0"/>
              <a:t>Hierarchical Task Inventory (HTI) shows tasks and subtasks</a:t>
            </a:r>
          </a:p>
          <a:p>
            <a:pPr lvl="1"/>
            <a:r>
              <a:rPr lang="en-US" sz="2000" smtClean="0"/>
              <a:t>Doing a subtask is </a:t>
            </a:r>
            <a:r>
              <a:rPr lang="en-US" sz="2000" i="1" smtClean="0"/>
              <a:t>part of</a:t>
            </a:r>
            <a:r>
              <a:rPr lang="en-US" sz="2000" smtClean="0"/>
              <a:t> doing the parent task</a:t>
            </a:r>
          </a:p>
          <a:p>
            <a:pPr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7AD010-AFC3-44E8-8879-8B43599EBC5A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9144000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0F7495-389F-47AA-A963-53CEFB8FCBC2}" type="slidenum">
              <a:rPr lang="en-US" altLang="en-US" smtClean="0"/>
              <a:pPr/>
              <a:t>41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43800" cy="792162"/>
          </a:xfrm>
        </p:spPr>
        <p:txBody>
          <a:bodyPr/>
          <a:lstStyle/>
          <a:p>
            <a:pPr eaLnBrk="1" hangingPunct="1"/>
            <a:r>
              <a:rPr lang="en-US" dirty="0" smtClean="0"/>
              <a:t>Creating Models</a:t>
            </a:r>
            <a:endParaRPr lang="en-US" sz="3500" dirty="0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20762"/>
            <a:ext cx="88392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Create models generalizing over all interviewees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“Consolidated” models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Barrier summaries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Key Idea: </a:t>
            </a:r>
            <a:r>
              <a:rPr lang="en-US" sz="2800" i="1" dirty="0" smtClean="0"/>
              <a:t>Induce generalizations from concrete data</a:t>
            </a:r>
            <a:endParaRPr lang="en-US" sz="28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Don’t rely on intuition alone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Don’t deduce from logical abstractions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Example: 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dirty="0" smtClean="0"/>
              <a:t>Logic says system manager will diagnose the reason behind a system failure.  Actual practice: System manager tries standard fixes first (like reboot) &amp; diagnoses only if necessary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Main goal: Deduce the intent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810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3058B1-0F97-4754-A75A-340F787B32D5}" type="slidenum">
              <a:rPr lang="en-US" altLang="en-US" smtClean="0"/>
              <a:pPr/>
              <a:t>42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sz="3500" dirty="0" smtClean="0"/>
              <a:t>What To Do With Models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9913" y="914400"/>
            <a:ext cx="8574087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User data drives innovation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Solve problems (breakdowns) identified in models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Grounded brainstorming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Flow model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Eliminate flows, roles, redundant data entry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Social / Cultural model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Increase communication, reinforce positive values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Artifact model: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Guide requirements, metaphors, remove screen problems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Physical model: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Depend only on what is available, reduce motion, improve flow of artifacts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Sequence model: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Eliminate, automate steps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2238"/>
            <a:ext cx="8077200" cy="1295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Some Alternative Contextual</a:t>
            </a:r>
            <a:br>
              <a:rPr lang="en-US" sz="3600" dirty="0" smtClean="0"/>
            </a:br>
            <a:r>
              <a:rPr lang="en-US" sz="3600" dirty="0" smtClean="0"/>
              <a:t>Inquiry Interview Methods</a:t>
            </a:r>
            <a:endParaRPr lang="en-US" sz="3600" dirty="0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 tasks that are:</a:t>
            </a:r>
          </a:p>
          <a:p>
            <a:pPr lvl="1"/>
            <a:r>
              <a:rPr lang="en-US" dirty="0" smtClean="0"/>
              <a:t>Intermittent</a:t>
            </a:r>
            <a:endParaRPr lang="en-US" dirty="0"/>
          </a:p>
          <a:p>
            <a:pPr lvl="1"/>
            <a:r>
              <a:rPr lang="en-US" dirty="0" smtClean="0"/>
              <a:t>Uninterruptible</a:t>
            </a:r>
          </a:p>
          <a:p>
            <a:pPr lvl="1"/>
            <a:r>
              <a:rPr lang="en-US" dirty="0" smtClean="0"/>
              <a:t>Extremely long</a:t>
            </a:r>
          </a:p>
          <a:p>
            <a:pPr lvl="1"/>
            <a:r>
              <a:rPr lang="en-US" dirty="0" smtClean="0"/>
              <a:t>Multi-person tasks</a:t>
            </a:r>
          </a:p>
          <a:p>
            <a:r>
              <a:rPr lang="en-US" dirty="0" smtClean="0"/>
              <a:t>Alternatives to “regular” Contextual Inquiry:</a:t>
            </a:r>
            <a:endParaRPr lang="en-US" dirty="0"/>
          </a:p>
          <a:p>
            <a:pPr lvl="1"/>
            <a:r>
              <a:rPr lang="en-US" dirty="0" smtClean="0"/>
              <a:t>In-context cued recall</a:t>
            </a:r>
          </a:p>
          <a:p>
            <a:pPr lvl="1"/>
            <a:r>
              <a:rPr lang="en-US" dirty="0" smtClean="0"/>
              <a:t>Activity logs</a:t>
            </a:r>
          </a:p>
          <a:p>
            <a:pPr lvl="1"/>
            <a:r>
              <a:rPr lang="en-US" dirty="0" smtClean="0"/>
              <a:t>Post-observation inquiry</a:t>
            </a:r>
          </a:p>
          <a:p>
            <a:pPr lvl="1"/>
            <a:r>
              <a:rPr lang="en-US" dirty="0" smtClean="0"/>
              <a:t>Artifact walkthrough</a:t>
            </a:r>
          </a:p>
          <a:p>
            <a:pPr lvl="1"/>
            <a:r>
              <a:rPr lang="en-US" dirty="0" smtClean="0"/>
              <a:t>Retrospective interview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9441-5E1B-449D-85C1-3902CE26FFB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489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Contextual Inquiry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Issues to observe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Interview of work in progress, in “context”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Actual session of doing a task</a:t>
            </a:r>
          </a:p>
          <a:p>
            <a:pPr lvl="2">
              <a:lnSpc>
                <a:spcPct val="90000"/>
              </a:lnSpc>
            </a:pPr>
            <a:r>
              <a:rPr lang="en-US" sz="2100" dirty="0"/>
              <a:t>Not an interview asking about possible tasks, etc.</a:t>
            </a:r>
          </a:p>
          <a:p>
            <a:pPr lvl="2">
              <a:lnSpc>
                <a:spcPct val="90000"/>
              </a:lnSpc>
            </a:pPr>
            <a:r>
              <a:rPr lang="en-US" sz="2100" dirty="0"/>
              <a:t>Note that focusing on </a:t>
            </a:r>
            <a:r>
              <a:rPr lang="en-US" sz="2100" i="1" dirty="0"/>
              <a:t>expert  </a:t>
            </a:r>
            <a:r>
              <a:rPr lang="en-US" sz="2100" dirty="0"/>
              <a:t>behavior &amp; breakdowns</a:t>
            </a:r>
            <a:endParaRPr lang="en-US" sz="2100" i="1" dirty="0"/>
          </a:p>
          <a:p>
            <a:pPr lvl="1">
              <a:lnSpc>
                <a:spcPct val="90000"/>
              </a:lnSpc>
            </a:pPr>
            <a:r>
              <a:rPr lang="en-US" sz="2200" dirty="0"/>
              <a:t>Questions to clarify about routine, motivations</a:t>
            </a:r>
          </a:p>
          <a:p>
            <a:pPr lvl="2">
              <a:lnSpc>
                <a:spcPct val="90000"/>
              </a:lnSpc>
            </a:pPr>
            <a:r>
              <a:rPr lang="en-US" sz="2100" i="1" dirty="0"/>
              <a:t>Why</a:t>
            </a:r>
            <a:r>
              <a:rPr lang="en-US" sz="2100" dirty="0"/>
              <a:t> do certain actions: need </a:t>
            </a:r>
            <a:r>
              <a:rPr lang="en-US" sz="2100" i="1" dirty="0"/>
              <a:t>intent</a:t>
            </a:r>
            <a:r>
              <a:rPr lang="en-US" sz="2100" dirty="0"/>
              <a:t> for actions</a:t>
            </a:r>
          </a:p>
          <a:p>
            <a:pPr lvl="2">
              <a:lnSpc>
                <a:spcPct val="90000"/>
              </a:lnSpc>
            </a:pPr>
            <a:r>
              <a:rPr lang="en-US" sz="2100" dirty="0"/>
              <a:t>Notice problems (“breakdowns”)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Notice what happens that causes users to do something (“triggers”)</a:t>
            </a:r>
          </a:p>
          <a:p>
            <a:pPr lvl="2">
              <a:lnSpc>
                <a:spcPct val="90000"/>
              </a:lnSpc>
            </a:pPr>
            <a:r>
              <a:rPr lang="en-US" sz="2100" dirty="0"/>
              <a:t>E.g. appearance of error messages, other feedback, external events (phone ringing), etc.</a:t>
            </a:r>
            <a:endParaRPr lang="en-US" sz="10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E4208-608C-4CD1-9D6A-05813EE473F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50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of CI</a:t>
            </a:r>
            <a:endParaRPr lang="en-US" dirty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Brand new video of sample session with an </a:t>
            </a:r>
            <a:r>
              <a:rPr lang="en-US" dirty="0" err="1" smtClean="0"/>
              <a:t>eCommerce</a:t>
            </a:r>
            <a:r>
              <a:rPr lang="en-US" dirty="0" smtClean="0"/>
              <a:t> site</a:t>
            </a:r>
          </a:p>
          <a:p>
            <a:r>
              <a:rPr lang="en-US" dirty="0" smtClean="0"/>
              <a:t>Re-creation of actual activities my wife had with a current website</a:t>
            </a:r>
          </a:p>
          <a:p>
            <a:r>
              <a:rPr lang="en-US" sz="2400" dirty="0" smtClean="0">
                <a:hlinkClick r:id="rId3"/>
              </a:rPr>
              <a:t>http://www.cs.cmu.edu/~bam/uicourse/CI-Example.mp4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5E8D9-E1BB-457E-B114-CF2F45643F09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8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Homework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52913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Part A:</a:t>
            </a:r>
          </a:p>
          <a:p>
            <a:pPr lvl="1"/>
            <a:r>
              <a:rPr lang="en-US" dirty="0" smtClean="0"/>
              <a:t>Describe </a:t>
            </a:r>
            <a:r>
              <a:rPr lang="en-US" dirty="0"/>
              <a:t>one or more representative </a:t>
            </a:r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Script </a:t>
            </a:r>
            <a:r>
              <a:rPr lang="en-US" dirty="0"/>
              <a:t>of exactly what you will </a:t>
            </a:r>
            <a:r>
              <a:rPr lang="en-US" dirty="0" smtClean="0"/>
              <a:t>say</a:t>
            </a:r>
          </a:p>
          <a:p>
            <a:r>
              <a:rPr lang="en-US" dirty="0" smtClean="0"/>
              <a:t>Part B:</a:t>
            </a:r>
          </a:p>
          <a:p>
            <a:pPr lvl="1"/>
            <a:r>
              <a:rPr lang="en-US" dirty="0" smtClean="0"/>
              <a:t>Description </a:t>
            </a:r>
            <a:r>
              <a:rPr lang="en-US" dirty="0"/>
              <a:t>of the </a:t>
            </a:r>
            <a:r>
              <a:rPr lang="en-US" dirty="0" smtClean="0"/>
              <a:t>user</a:t>
            </a:r>
          </a:p>
          <a:p>
            <a:pPr lvl="1"/>
            <a:r>
              <a:rPr lang="en-US" dirty="0" smtClean="0"/>
              <a:t>Transcript </a:t>
            </a:r>
            <a:r>
              <a:rPr lang="en-US" dirty="0"/>
              <a:t>of what the user did and said, and what you did and </a:t>
            </a:r>
            <a:r>
              <a:rPr lang="en-US" dirty="0" smtClean="0"/>
              <a:t>said</a:t>
            </a:r>
          </a:p>
          <a:p>
            <a:r>
              <a:rPr lang="en-US" dirty="0" smtClean="0"/>
              <a:t>Part C: </a:t>
            </a:r>
            <a:r>
              <a:rPr lang="en-US" dirty="0"/>
              <a:t>Contextual Analysis </a:t>
            </a:r>
            <a:r>
              <a:rPr lang="en-US" dirty="0" smtClean="0"/>
              <a:t>diagrams</a:t>
            </a:r>
          </a:p>
          <a:p>
            <a:pPr lvl="1"/>
            <a:r>
              <a:rPr lang="en-US" dirty="0" smtClean="0"/>
              <a:t>Artifact model</a:t>
            </a:r>
          </a:p>
          <a:p>
            <a:pPr lvl="1"/>
            <a:r>
              <a:rPr lang="en-US" dirty="0" smtClean="0"/>
              <a:t>Flow model</a:t>
            </a:r>
          </a:p>
          <a:p>
            <a:pPr lvl="1"/>
            <a:r>
              <a:rPr lang="en-US" dirty="0" smtClean="0"/>
              <a:t>Social </a:t>
            </a:r>
            <a:r>
              <a:rPr lang="en-US" dirty="0"/>
              <a:t>model </a:t>
            </a:r>
            <a:endParaRPr lang="en-US" dirty="0" smtClean="0"/>
          </a:p>
          <a:p>
            <a:pPr lvl="1"/>
            <a:r>
              <a:rPr lang="en-US" dirty="0" smtClean="0"/>
              <a:t>Optional: </a:t>
            </a:r>
            <a:r>
              <a:rPr lang="en-US" dirty="0"/>
              <a:t>physical model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E4208-608C-4CD1-9D6A-05813EE473F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442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848600" cy="1295400"/>
          </a:xfrm>
        </p:spPr>
        <p:txBody>
          <a:bodyPr/>
          <a:lstStyle/>
          <a:p>
            <a:r>
              <a:rPr lang="en-US" dirty="0" smtClean="0"/>
              <a:t>Script example from a</a:t>
            </a:r>
            <a:br>
              <a:rPr lang="en-US" dirty="0" smtClean="0"/>
            </a:br>
            <a:r>
              <a:rPr lang="en-US" dirty="0" smtClean="0"/>
              <a:t>previous year – Initial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176337"/>
          </a:xfrm>
        </p:spPr>
        <p:txBody>
          <a:bodyPr/>
          <a:lstStyle/>
          <a:p>
            <a:r>
              <a:rPr lang="en-US" dirty="0" smtClean="0"/>
              <a:t>Garmin </a:t>
            </a:r>
            <a:r>
              <a:rPr lang="en-US" dirty="0" err="1" smtClean="0"/>
              <a:t>Nuvi</a:t>
            </a:r>
            <a:r>
              <a:rPr lang="en-US" dirty="0" smtClean="0"/>
              <a:t> 200 portable automobile GPS by </a:t>
            </a:r>
            <a:r>
              <a:rPr lang="en-US" dirty="0" err="1" smtClean="0"/>
              <a:t>Puja</a:t>
            </a:r>
            <a:r>
              <a:rPr lang="en-US" dirty="0" smtClean="0"/>
              <a:t> </a:t>
            </a:r>
            <a:r>
              <a:rPr lang="en-US" dirty="0" err="1" smtClean="0"/>
              <a:t>Subramanyam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E4208-608C-4CD1-9D6A-05813EE473FE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9400"/>
            <a:ext cx="915275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13417</TotalTime>
  <Words>2338</Words>
  <Application>Microsoft Office PowerPoint</Application>
  <PresentationFormat>On-screen Show (4:3)</PresentationFormat>
  <Paragraphs>436</Paragraphs>
  <Slides>42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Tahoma</vt:lpstr>
      <vt:lpstr>Wingdings</vt:lpstr>
      <vt:lpstr>lecture template_polo</vt:lpstr>
      <vt:lpstr>Lecture 3: Contextual Analysis</vt:lpstr>
      <vt:lpstr>Why Context?</vt:lpstr>
      <vt:lpstr>Key distinctions about CIs</vt:lpstr>
      <vt:lpstr>Who?</vt:lpstr>
      <vt:lpstr>Some Alternative Contextual Inquiry Interview Methods</vt:lpstr>
      <vt:lpstr>Contextual Inquiry</vt:lpstr>
      <vt:lpstr>Example of CI</vt:lpstr>
      <vt:lpstr>Parts of Homework 1</vt:lpstr>
      <vt:lpstr>Script example from a previous year – Initial Questions</vt:lpstr>
      <vt:lpstr>Example, cont.: Tasks &amp; User</vt:lpstr>
      <vt:lpstr>Transcript</vt:lpstr>
      <vt:lpstr>Start of Transcript</vt:lpstr>
      <vt:lpstr>What to do with all the data?</vt:lpstr>
      <vt:lpstr>Why Graphical?</vt:lpstr>
      <vt:lpstr>Analysis</vt:lpstr>
      <vt:lpstr>Models:</vt:lpstr>
      <vt:lpstr>More Models</vt:lpstr>
      <vt:lpstr>In ALL Models</vt:lpstr>
      <vt:lpstr>“Breakdowns” / “Barriers”</vt:lpstr>
      <vt:lpstr>Additional Example</vt:lpstr>
      <vt:lpstr>Flow Model</vt:lpstr>
      <vt:lpstr>Flow Model structure</vt:lpstr>
      <vt:lpstr>Flow Model components</vt:lpstr>
      <vt:lpstr>Flow Model Example</vt:lpstr>
      <vt:lpstr>Flow Model Example (SSC)</vt:lpstr>
      <vt:lpstr>Social Model</vt:lpstr>
      <vt:lpstr>Social Model Structure</vt:lpstr>
      <vt:lpstr>Social Model Contents </vt:lpstr>
      <vt:lpstr>Social Model Example</vt:lpstr>
      <vt:lpstr>Social Model Example (SSC)</vt:lpstr>
      <vt:lpstr>Artifact Model</vt:lpstr>
      <vt:lpstr>Artifact Model Examples</vt:lpstr>
      <vt:lpstr>Artifact Models, cont.</vt:lpstr>
      <vt:lpstr>Physical Model</vt:lpstr>
      <vt:lpstr>Components of Physical Model</vt:lpstr>
      <vt:lpstr>Physical Model, example</vt:lpstr>
      <vt:lpstr>Beyer&amp;Holtzblatt’s Sequence Model</vt:lpstr>
      <vt:lpstr>Sequence Model Components</vt:lpstr>
      <vt:lpstr>Hartson&amp;Pyla’s Task Structure Models</vt:lpstr>
      <vt:lpstr>Hartson&amp;Pyla’s Hierarchical Task Inventory</vt:lpstr>
      <vt:lpstr>Creating Models</vt:lpstr>
      <vt:lpstr>What To Do With Models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in eCommerce</dc:title>
  <dc:creator>Brad Myers</dc:creator>
  <cp:lastModifiedBy>Brad Myers</cp:lastModifiedBy>
  <cp:revision>698</cp:revision>
  <cp:lastPrinted>1601-01-01T00:00:00Z</cp:lastPrinted>
  <dcterms:created xsi:type="dcterms:W3CDTF">2001-06-15T20:03:27Z</dcterms:created>
  <dcterms:modified xsi:type="dcterms:W3CDTF">2017-11-05T21:50:23Z</dcterms:modified>
</cp:coreProperties>
</file>