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19"/>
  </p:notesMasterIdLst>
  <p:sldIdLst>
    <p:sldId id="256" r:id="rId2"/>
    <p:sldId id="296" r:id="rId3"/>
    <p:sldId id="295" r:id="rId4"/>
    <p:sldId id="257" r:id="rId5"/>
    <p:sldId id="261" r:id="rId6"/>
    <p:sldId id="305" r:id="rId7"/>
    <p:sldId id="281" r:id="rId8"/>
    <p:sldId id="264" r:id="rId9"/>
    <p:sldId id="282" r:id="rId10"/>
    <p:sldId id="303" r:id="rId11"/>
    <p:sldId id="280" r:id="rId12"/>
    <p:sldId id="306" r:id="rId13"/>
    <p:sldId id="292" r:id="rId14"/>
    <p:sldId id="293" r:id="rId15"/>
    <p:sldId id="300" r:id="rId16"/>
    <p:sldId id="294" r:id="rId17"/>
    <p:sldId id="284" r:id="rId18"/>
  </p:sldIdLst>
  <p:sldSz cx="9144000" cy="6858000" type="screen4x3"/>
  <p:notesSz cx="6858000" cy="9144000"/>
  <p:embeddedFontLst>
    <p:embeddedFont>
      <p:font typeface="Tahoma" panose="020B0604030504040204" pitchFamily="34" charset="0"/>
      <p:regular r:id="rId20"/>
      <p:bold r:id="rId2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18" autoAdjust="0"/>
  </p:normalViewPr>
  <p:slideViewPr>
    <p:cSldViewPr>
      <p:cViewPr varScale="1">
        <p:scale>
          <a:sx n="77" d="100"/>
          <a:sy n="77" d="100"/>
        </p:scale>
        <p:origin x="25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7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16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5" Type="http://schemas.openxmlformats.org/officeDocument/2006/relationships/slide" Target="slides/slide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32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5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10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27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11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64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12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19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13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50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14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239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A007-6EC5-46E6-819F-9BC79E03DE6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434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16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4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17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6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2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1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3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5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4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7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5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79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6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8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7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48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8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95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9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2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CI-Example.mp4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cent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</a:t>
            </a:r>
            <a:r>
              <a:rPr lang="en-US" sz="2000" dirty="0" smtClean="0">
                <a:solidFill>
                  <a:srgbClr val="6E0000"/>
                </a:solidFill>
              </a:rPr>
              <a:t>45-888</a:t>
            </a:r>
            <a:r>
              <a:rPr lang="en-US" sz="2000" dirty="0">
                <a:solidFill>
                  <a:srgbClr val="6E0000"/>
                </a:solidFill>
              </a:rPr>
              <a:t>: 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2017,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447800"/>
            <a:ext cx="8650287" cy="4724400"/>
          </a:xfrm>
          <a:noFill/>
          <a:ln/>
        </p:spPr>
        <p:txBody>
          <a:bodyPr lIns="90487" tIns="44450" rIns="90487" bIns="44450">
            <a:normAutofit/>
          </a:bodyPr>
          <a:lstStyle/>
          <a:p>
            <a:r>
              <a:rPr lang="en-US" sz="2600" dirty="0"/>
              <a:t>Share </a:t>
            </a:r>
            <a:r>
              <a:rPr lang="en-US" sz="2600" dirty="0" smtClean="0"/>
              <a:t>control</a:t>
            </a:r>
          </a:p>
          <a:p>
            <a:pPr lvl="1"/>
            <a:r>
              <a:rPr lang="en-US" sz="2200" dirty="0" smtClean="0"/>
              <a:t>Not a conventional interview</a:t>
            </a:r>
            <a:endParaRPr lang="en-US" sz="22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 smtClean="0">
                <a:solidFill>
                  <a:schemeClr val="accent2"/>
                </a:solidFill>
              </a:rPr>
              <a:t>Master/Apprentice</a:t>
            </a:r>
            <a:endParaRPr lang="en-US" sz="2600" dirty="0" smtClean="0"/>
          </a:p>
          <a:p>
            <a:r>
              <a:rPr lang="en-US" sz="2600" dirty="0" smtClean="0"/>
              <a:t>Use </a:t>
            </a:r>
            <a:r>
              <a:rPr lang="en-US" sz="2600" dirty="0"/>
              <a:t>open-ended questions that invite users to talk:</a:t>
            </a:r>
          </a:p>
          <a:p>
            <a:pPr lvl="1"/>
            <a:r>
              <a:rPr lang="en-US" dirty="0"/>
              <a:t>"What are you doing?"</a:t>
            </a:r>
          </a:p>
          <a:p>
            <a:pPr lvl="1"/>
            <a:r>
              <a:rPr lang="en-US" dirty="0"/>
              <a:t>"Is that what you expect?"</a:t>
            </a:r>
          </a:p>
          <a:p>
            <a:r>
              <a:rPr lang="en-US" sz="2600" dirty="0" smtClean="0"/>
              <a:t>Let </a:t>
            </a:r>
            <a:r>
              <a:rPr lang="en-US" sz="2600" dirty="0"/>
              <a:t>the user lead the </a:t>
            </a:r>
            <a:r>
              <a:rPr lang="en-US" sz="2600" dirty="0" smtClean="0"/>
              <a:t>conversation:</a:t>
            </a:r>
            <a:br>
              <a:rPr lang="en-US" sz="2600" dirty="0" smtClean="0"/>
            </a:br>
            <a:r>
              <a:rPr lang="en-US" sz="2600" i="1" dirty="0" smtClean="0">
                <a:solidFill>
                  <a:schemeClr val="accent2"/>
                </a:solidFill>
              </a:rPr>
              <a:t>“</a:t>
            </a:r>
            <a:r>
              <a:rPr lang="en-US" sz="2600" i="1" dirty="0">
                <a:solidFill>
                  <a:schemeClr val="accent2"/>
                </a:solidFill>
              </a:rPr>
              <a:t>Think-aloud protocol”</a:t>
            </a:r>
            <a:endParaRPr lang="en-US" sz="2600" i="1" dirty="0">
              <a:solidFill>
                <a:schemeClr val="accent2"/>
              </a:solidFill>
            </a:endParaRPr>
          </a:p>
          <a:p>
            <a:r>
              <a:rPr lang="en-US" sz="2600" dirty="0" smtClean="0"/>
              <a:t>Also, pay </a:t>
            </a:r>
            <a:r>
              <a:rPr lang="en-US" sz="2600" dirty="0"/>
              <a:t>attention to communication that is non-verbal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2238"/>
            <a:ext cx="8077200" cy="1295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 Alternative Contextual</a:t>
            </a:r>
            <a:br>
              <a:rPr lang="en-US" sz="3600" dirty="0" smtClean="0"/>
            </a:br>
            <a:r>
              <a:rPr lang="en-US" sz="3600" dirty="0" smtClean="0"/>
              <a:t>Inquiry Interview Methods</a:t>
            </a:r>
            <a:endParaRPr lang="en-US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</a:t>
            </a:r>
            <a:r>
              <a:rPr lang="en-US" dirty="0" smtClean="0"/>
              <a:t>tasks that are:</a:t>
            </a:r>
          </a:p>
          <a:p>
            <a:pPr lvl="1"/>
            <a:r>
              <a:rPr lang="en-US" dirty="0" smtClean="0"/>
              <a:t>Intermittent</a:t>
            </a:r>
            <a:endParaRPr lang="en-US" dirty="0"/>
          </a:p>
          <a:p>
            <a:pPr lvl="1"/>
            <a:r>
              <a:rPr lang="en-US" dirty="0" smtClean="0"/>
              <a:t>Uninterruptible</a:t>
            </a:r>
          </a:p>
          <a:p>
            <a:pPr lvl="1"/>
            <a:r>
              <a:rPr lang="en-US" dirty="0" smtClean="0"/>
              <a:t>Extremely long</a:t>
            </a:r>
          </a:p>
          <a:p>
            <a:pPr lvl="1"/>
            <a:r>
              <a:rPr lang="en-US" dirty="0" smtClean="0"/>
              <a:t>Multi-person tasks</a:t>
            </a:r>
          </a:p>
          <a:p>
            <a:r>
              <a:rPr lang="en-US" dirty="0" smtClean="0"/>
              <a:t>Alternatives to “regular” Contextual Inquiry:</a:t>
            </a:r>
            <a:endParaRPr lang="en-US" dirty="0"/>
          </a:p>
          <a:p>
            <a:pPr lvl="1"/>
            <a:r>
              <a:rPr lang="en-US" dirty="0" smtClean="0"/>
              <a:t>In-context </a:t>
            </a:r>
            <a:r>
              <a:rPr lang="en-US" dirty="0" smtClean="0"/>
              <a:t>cued recall</a:t>
            </a:r>
          </a:p>
          <a:p>
            <a:pPr lvl="1"/>
            <a:r>
              <a:rPr lang="en-US" dirty="0" smtClean="0"/>
              <a:t>Activity logs</a:t>
            </a:r>
          </a:p>
          <a:p>
            <a:pPr lvl="1"/>
            <a:r>
              <a:rPr lang="en-US" dirty="0" smtClean="0"/>
              <a:t>Post-observation </a:t>
            </a:r>
            <a:r>
              <a:rPr lang="en-US" dirty="0" smtClean="0"/>
              <a:t>inquiry</a:t>
            </a:r>
          </a:p>
          <a:p>
            <a:pPr lvl="1"/>
            <a:r>
              <a:rPr lang="en-US" dirty="0" smtClean="0"/>
              <a:t>Artifact walkthrough</a:t>
            </a:r>
          </a:p>
          <a:p>
            <a:pPr lvl="1"/>
            <a:r>
              <a:rPr lang="en-US" dirty="0" smtClean="0"/>
              <a:t>Retrospective interview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 Recording and</a:t>
            </a:r>
            <a:br>
              <a:rPr lang="en-US" dirty="0" smtClean="0"/>
            </a:br>
            <a:r>
              <a:rPr lang="en-US" dirty="0" smtClean="0"/>
              <a:t>Note-Taking</a:t>
            </a:r>
            <a:endParaRPr lang="en-US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 record interview</a:t>
            </a:r>
          </a:p>
          <a:p>
            <a:pPr lvl="1"/>
            <a:r>
              <a:rPr lang="en-US" smtClean="0"/>
              <a:t>Video recordings</a:t>
            </a:r>
          </a:p>
          <a:p>
            <a:pPr lvl="1"/>
            <a:r>
              <a:rPr lang="en-US" smtClean="0"/>
              <a:t>Screen capture software with laptop microphone for user</a:t>
            </a:r>
          </a:p>
          <a:p>
            <a:r>
              <a:rPr lang="en-US" smtClean="0"/>
              <a:t>Also take detailed notes</a:t>
            </a:r>
            <a:endParaRPr lang="en-US" smtClean="0"/>
          </a:p>
          <a:p>
            <a:pPr lvl="1"/>
            <a:r>
              <a:rPr lang="en-US" smtClean="0"/>
              <a:t>Normally have at least 2 people, so one can take notes</a:t>
            </a:r>
          </a:p>
          <a:p>
            <a:pPr lvl="1"/>
            <a:r>
              <a:rPr lang="en-US" smtClean="0"/>
              <a:t>For your homework, may need to take notes afterwards from recording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real Contextual Inquiry, </a:t>
            </a:r>
            <a:r>
              <a:rPr lang="en-US" i="1" dirty="0"/>
              <a:t>user</a:t>
            </a:r>
            <a:r>
              <a:rPr lang="en-US" dirty="0"/>
              <a:t> decides the tasks</a:t>
            </a:r>
          </a:p>
          <a:p>
            <a:pPr lvl="1"/>
            <a:r>
              <a:rPr lang="en-US" dirty="0"/>
              <a:t>Investigate real-world tasks, needs, context</a:t>
            </a:r>
          </a:p>
          <a:p>
            <a:r>
              <a:rPr lang="en-US" dirty="0"/>
              <a:t>But you still must decide the </a:t>
            </a:r>
            <a:r>
              <a:rPr lang="en-US" i="1" dirty="0"/>
              <a:t>focus</a:t>
            </a:r>
          </a:p>
          <a:p>
            <a:pPr lvl="1"/>
            <a:r>
              <a:rPr lang="en-US" dirty="0"/>
              <a:t>What tasks you want to observe</a:t>
            </a:r>
          </a:p>
          <a:p>
            <a:pPr lvl="1"/>
            <a:r>
              <a:rPr lang="en-US" dirty="0"/>
              <a:t>That are relevant to your product plan</a:t>
            </a:r>
          </a:p>
          <a:p>
            <a:r>
              <a:rPr lang="en-US" dirty="0"/>
              <a:t>But for Assignment 1, you will have to invent some tasks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b="0" dirty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47609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Initial Questions for the Users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</a:t>
            </a:r>
            <a:r>
              <a:rPr lang="en-US" i="1" dirty="0" smtClean="0">
                <a:solidFill>
                  <a:srgbClr val="C00000"/>
                </a:solidFill>
              </a:rPr>
              <a:t>context</a:t>
            </a:r>
            <a:r>
              <a:rPr lang="en-US" dirty="0" smtClean="0"/>
              <a:t> through initial questions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When</a:t>
            </a:r>
            <a:r>
              <a:rPr lang="en-US" dirty="0" smtClean="0"/>
              <a:t> would you normally do this kind of task?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Who</a:t>
            </a:r>
            <a:r>
              <a:rPr lang="en-US" i="1" dirty="0" smtClean="0"/>
              <a:t> </a:t>
            </a:r>
            <a:r>
              <a:rPr lang="en-US" dirty="0" smtClean="0"/>
              <a:t>would be involved in making the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What</a:t>
            </a:r>
            <a:r>
              <a:rPr lang="en-US" dirty="0" smtClean="0"/>
              <a:t> would influence any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How</a:t>
            </a:r>
            <a:r>
              <a:rPr lang="en-US" i="1" dirty="0" smtClean="0"/>
              <a:t> </a:t>
            </a:r>
            <a:r>
              <a:rPr lang="en-US" dirty="0" smtClean="0"/>
              <a:t>would you know what to do?</a:t>
            </a:r>
          </a:p>
          <a:p>
            <a:pPr lvl="2"/>
            <a:r>
              <a:rPr lang="en-US" dirty="0" smtClean="0"/>
              <a:t>What </a:t>
            </a:r>
            <a:r>
              <a:rPr lang="en-US" dirty="0" smtClean="0">
                <a:solidFill>
                  <a:srgbClr val="C00000"/>
                </a:solidFill>
              </a:rPr>
              <a:t>information</a:t>
            </a:r>
            <a:r>
              <a:rPr lang="en-US" dirty="0" smtClean="0"/>
              <a:t> would you use to help decide?</a:t>
            </a:r>
          </a:p>
          <a:p>
            <a:r>
              <a:rPr lang="en-US" dirty="0" smtClean="0"/>
              <a:t>Getting their </a:t>
            </a:r>
            <a:r>
              <a:rPr lang="en-US" i="1" dirty="0" smtClean="0">
                <a:solidFill>
                  <a:srgbClr val="C00000"/>
                </a:solidFill>
              </a:rPr>
              <a:t>feelings</a:t>
            </a:r>
            <a:r>
              <a:rPr lang="en-US" dirty="0" smtClean="0"/>
              <a:t> about the tasks and the </a:t>
            </a:r>
            <a:r>
              <a:rPr lang="en-US" dirty="0" smtClean="0"/>
              <a:t>context</a:t>
            </a:r>
          </a:p>
          <a:p>
            <a:r>
              <a:rPr lang="en-US" dirty="0" smtClean="0"/>
              <a:t>Get </a:t>
            </a:r>
            <a:r>
              <a:rPr lang="en-US" i="1" dirty="0">
                <a:solidFill>
                  <a:srgbClr val="C00000"/>
                </a:solidFill>
              </a:rPr>
              <a:t>motivations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>
                <a:solidFill>
                  <a:srgbClr val="C00000"/>
                </a:solidFill>
              </a:rPr>
              <a:t>influences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b="0" dirty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Describe the </a:t>
            </a:r>
            <a:r>
              <a:rPr lang="en-US" sz="2200" i="1" dirty="0"/>
              <a:t>result</a:t>
            </a:r>
            <a:r>
              <a:rPr lang="en-US" sz="2200" dirty="0"/>
              <a:t> and not the </a:t>
            </a:r>
            <a:r>
              <a:rPr lang="en-US" sz="2200" i="1" dirty="0"/>
              <a:t>steps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Don’t give away the </a:t>
            </a:r>
            <a:r>
              <a:rPr lang="en-US" i="1" dirty="0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 dirty="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 dirty="0"/>
              <a:t>“The clock should have the right time”;  </a:t>
            </a:r>
            <a:br>
              <a:rPr lang="en-US" sz="2300" dirty="0"/>
            </a:br>
            <a:r>
              <a:rPr lang="en-US" sz="2300" i="1" dirty="0"/>
              <a:t>not:</a:t>
            </a:r>
            <a:r>
              <a:rPr lang="en-US" sz="2300" dirty="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0960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CI</a:t>
            </a:r>
            <a:endParaRPr lang="en-US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Brand new video of sample session with an </a:t>
            </a:r>
            <a:r>
              <a:rPr lang="en-US" dirty="0" err="1" smtClean="0"/>
              <a:t>eCommerce</a:t>
            </a:r>
            <a:r>
              <a:rPr lang="en-US" dirty="0" smtClean="0"/>
              <a:t> site</a:t>
            </a:r>
          </a:p>
          <a:p>
            <a:r>
              <a:rPr lang="en-US" dirty="0" smtClean="0"/>
              <a:t>Recreation of actual activities my wife had with a current website</a:t>
            </a:r>
          </a:p>
          <a:p>
            <a:r>
              <a:rPr lang="en-US" sz="2400" dirty="0" smtClean="0">
                <a:hlinkClick r:id="rId3"/>
              </a:rPr>
              <a:t>http://www.cs.cmu.edu/~bam/uicourse/CI-Example.mp4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sz="3600" dirty="0" smtClean="0"/>
              <a:t>Resolve Devices </a:t>
            </a:r>
            <a:r>
              <a:rPr lang="en-US" sz="3600" dirty="0"/>
              <a:t>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the </a:t>
            </a:r>
            <a:r>
              <a:rPr lang="en-US" dirty="0" err="1" smtClean="0"/>
              <a:t>GoogleDoc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00136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Information </a:t>
            </a:r>
            <a:r>
              <a:rPr lang="en-US" sz="2200" dirty="0"/>
              <a:t>Architecture </a:t>
            </a:r>
            <a:r>
              <a:rPr lang="en-US" sz="2200" dirty="0" smtClean="0"/>
              <a:t>Diagrams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66800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A vs. B studies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Storyboards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Journey maps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rgbClr val="000000"/>
                </a:solidFill>
              </a:rPr>
              <a:t>Prioritization </a:t>
            </a:r>
            <a:r>
              <a:rPr lang="en-US" sz="2200" dirty="0" smtClean="0">
                <a:solidFill>
                  <a:srgbClr val="000000"/>
                </a:solidFill>
              </a:rPr>
              <a:t>Matrices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286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smtClean="0"/>
              <a:t>Contextual Inquiry and 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r>
              <a:rPr lang="en-US" sz="2600" dirty="0" smtClean="0"/>
              <a:t>One method for organizing the development process</a:t>
            </a:r>
          </a:p>
          <a:p>
            <a:r>
              <a:rPr lang="en-US" sz="2600" dirty="0" smtClean="0"/>
              <a:t>We teach it to our MS and BS students</a:t>
            </a:r>
          </a:p>
          <a:p>
            <a:r>
              <a:rPr lang="en-US" sz="2600" dirty="0" smtClean="0"/>
              <a:t>Proven to be very successful</a:t>
            </a:r>
          </a:p>
          <a:p>
            <a:r>
              <a:rPr lang="en-US" sz="2800" dirty="0" smtClean="0"/>
              <a:t>Hartson-Pyla text: Chapters 3-6</a:t>
            </a:r>
          </a:p>
          <a:p>
            <a:pPr lvl="1"/>
            <a:r>
              <a:rPr lang="en-US" sz="2400" dirty="0" smtClean="0"/>
              <a:t>(doing things in a different order than text)</a:t>
            </a:r>
          </a:p>
          <a:p>
            <a:r>
              <a:rPr lang="en-US" sz="2600" dirty="0" smtClean="0"/>
              <a:t>Also described in this classic book:</a:t>
            </a:r>
          </a:p>
          <a:p>
            <a:pPr lvl="1"/>
            <a:r>
              <a:rPr lang="en-US" sz="2200" dirty="0" smtClean="0"/>
              <a:t>H. Beyer and K. Holtzblatt. 1998. </a:t>
            </a:r>
            <a:r>
              <a:rPr lang="en-US" sz="2200" dirty="0" smtClean="0">
                <a:hlinkClick r:id="rId3"/>
              </a:rPr>
              <a:t>Contextual Design: Defining Customer-Centered Systems</a:t>
            </a:r>
            <a:r>
              <a:rPr lang="en-US" sz="2200" dirty="0" smtClean="0"/>
              <a:t>. San Francisco, </a:t>
            </a:r>
            <a:r>
              <a:rPr lang="en-US" sz="2200" dirty="0" err="1" smtClean="0"/>
              <a:t>CA:Morgan</a:t>
            </a:r>
            <a:r>
              <a:rPr lang="en-US" sz="2200" dirty="0" smtClean="0"/>
              <a:t> Kaufmann Publishers, Inc. ISBN: 1558604111.</a:t>
            </a:r>
          </a:p>
          <a:p>
            <a:pPr lvl="1"/>
            <a:r>
              <a:rPr lang="en-US" sz="2200" dirty="0" smtClean="0">
                <a:hlinkClick r:id="rId4"/>
              </a:rPr>
              <a:t>http://www.incent.com/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“Contextual Inquiry”</a:t>
            </a:r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Interpretive field research method</a:t>
            </a:r>
          </a:p>
          <a:p>
            <a:r>
              <a:rPr lang="en-US" dirty="0" smtClean="0"/>
              <a:t>Depends on conversations with users in the context of their work</a:t>
            </a:r>
          </a:p>
          <a:p>
            <a:r>
              <a:rPr lang="en-US" dirty="0" smtClean="0"/>
              <a:t>Used to </a:t>
            </a:r>
            <a:r>
              <a:rPr lang="en-US" dirty="0" smtClean="0"/>
              <a:t>discover </a:t>
            </a:r>
            <a:r>
              <a:rPr lang="en-US" i="1" dirty="0" smtClean="0">
                <a:solidFill>
                  <a:schemeClr val="accent2"/>
                </a:solidFill>
              </a:rPr>
              <a:t>real</a:t>
            </a:r>
            <a:r>
              <a:rPr lang="en-US" dirty="0" smtClean="0"/>
              <a:t> </a:t>
            </a:r>
            <a:r>
              <a:rPr lang="en-US" dirty="0" smtClean="0"/>
              <a:t>requirements, plans and designs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User’s workarounds</a:t>
            </a:r>
            <a:endParaRPr lang="en-US" sz="2600" dirty="0"/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Key distinctions about </a:t>
            </a:r>
            <a:r>
              <a:rPr lang="en-US" b="0" dirty="0" smtClean="0"/>
              <a:t>CIs</a:t>
            </a:r>
            <a:endParaRPr lang="en-US" b="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0668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18288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r>
              <a:rPr lang="en-US" b="0" dirty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962"/>
            <a:ext cx="8229600" cy="53800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Generally, at least 2 interviewers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19302</TotalTime>
  <Words>898</Words>
  <Application>Microsoft Office PowerPoint</Application>
  <PresentationFormat>On-screen Show (4:3)</PresentationFormat>
  <Paragraphs>230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Wingdings</vt:lpstr>
      <vt:lpstr>Tahoma</vt:lpstr>
      <vt:lpstr>lecture template_polo</vt:lpstr>
      <vt:lpstr>Lecture 2: Discovering what people can't tell you: Contextual Inquiry and Analysis Methodology</vt:lpstr>
      <vt:lpstr>Resolve Devices for Assignments</vt:lpstr>
      <vt:lpstr>Some Usability Methods</vt:lpstr>
      <vt:lpstr>Contextual Inquiry and Analysis/Design</vt:lpstr>
      <vt:lpstr>“Contextual Inquiry”</vt:lpstr>
      <vt:lpstr>Elements of User's Context: Pay Attention to all of these</vt:lpstr>
      <vt:lpstr>Why Context?</vt:lpstr>
      <vt:lpstr>Key distinctions about CIs</vt:lpstr>
      <vt:lpstr>Who?</vt:lpstr>
      <vt:lpstr>Establishing Partnership</vt:lpstr>
      <vt:lpstr>Some Alternative Contextual Inquiry Interview Methods</vt:lpstr>
      <vt:lpstr>Interview Recording and Note-Taking</vt:lpstr>
      <vt:lpstr>Defining the Tasks</vt:lpstr>
      <vt:lpstr>Test Tasks</vt:lpstr>
      <vt:lpstr>Initial Questions for the Users</vt:lpstr>
      <vt:lpstr>Test Script</vt:lpstr>
      <vt:lpstr>Example of CI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263</cp:revision>
  <cp:lastPrinted>1601-01-01T00:00:00Z</cp:lastPrinted>
  <dcterms:created xsi:type="dcterms:W3CDTF">2001-06-15T20:03:27Z</dcterms:created>
  <dcterms:modified xsi:type="dcterms:W3CDTF">2017-11-01T03:58:38Z</dcterms:modified>
</cp:coreProperties>
</file>