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9" r:id="rId1"/>
  </p:sldMasterIdLst>
  <p:notesMasterIdLst>
    <p:notesMasterId r:id="rId97"/>
  </p:notesMasterIdLst>
  <p:sldIdLst>
    <p:sldId id="320" r:id="rId2"/>
    <p:sldId id="432" r:id="rId3"/>
    <p:sldId id="321" r:id="rId4"/>
    <p:sldId id="322" r:id="rId5"/>
    <p:sldId id="323" r:id="rId6"/>
    <p:sldId id="325" r:id="rId7"/>
    <p:sldId id="326" r:id="rId8"/>
    <p:sldId id="327" r:id="rId9"/>
    <p:sldId id="328" r:id="rId10"/>
    <p:sldId id="329" r:id="rId11"/>
    <p:sldId id="330" r:id="rId12"/>
    <p:sldId id="332" r:id="rId13"/>
    <p:sldId id="333" r:id="rId14"/>
    <p:sldId id="334" r:id="rId15"/>
    <p:sldId id="335" r:id="rId16"/>
    <p:sldId id="336" r:id="rId17"/>
    <p:sldId id="337" r:id="rId18"/>
    <p:sldId id="338" r:id="rId19"/>
    <p:sldId id="339" r:id="rId20"/>
    <p:sldId id="340" r:id="rId21"/>
    <p:sldId id="341" r:id="rId22"/>
    <p:sldId id="342" r:id="rId23"/>
    <p:sldId id="343" r:id="rId24"/>
    <p:sldId id="345" r:id="rId25"/>
    <p:sldId id="346" r:id="rId26"/>
    <p:sldId id="347" r:id="rId27"/>
    <p:sldId id="348" r:id="rId28"/>
    <p:sldId id="349" r:id="rId29"/>
    <p:sldId id="350" r:id="rId30"/>
    <p:sldId id="351" r:id="rId31"/>
    <p:sldId id="353" r:id="rId32"/>
    <p:sldId id="354" r:id="rId33"/>
    <p:sldId id="357" r:id="rId34"/>
    <p:sldId id="359" r:id="rId35"/>
    <p:sldId id="360" r:id="rId36"/>
    <p:sldId id="363" r:id="rId37"/>
    <p:sldId id="364" r:id="rId38"/>
    <p:sldId id="365" r:id="rId39"/>
    <p:sldId id="366" r:id="rId40"/>
    <p:sldId id="367" r:id="rId41"/>
    <p:sldId id="368" r:id="rId42"/>
    <p:sldId id="370" r:id="rId43"/>
    <p:sldId id="371" r:id="rId44"/>
    <p:sldId id="372" r:id="rId45"/>
    <p:sldId id="431" r:id="rId46"/>
    <p:sldId id="373" r:id="rId47"/>
    <p:sldId id="374" r:id="rId48"/>
    <p:sldId id="375" r:id="rId49"/>
    <p:sldId id="376" r:id="rId50"/>
    <p:sldId id="377" r:id="rId51"/>
    <p:sldId id="378" r:id="rId52"/>
    <p:sldId id="379" r:id="rId53"/>
    <p:sldId id="380" r:id="rId54"/>
    <p:sldId id="381" r:id="rId55"/>
    <p:sldId id="382" r:id="rId56"/>
    <p:sldId id="383" r:id="rId57"/>
    <p:sldId id="385" r:id="rId58"/>
    <p:sldId id="384" r:id="rId59"/>
    <p:sldId id="387" r:id="rId60"/>
    <p:sldId id="388" r:id="rId61"/>
    <p:sldId id="389" r:id="rId62"/>
    <p:sldId id="390" r:id="rId63"/>
    <p:sldId id="391" r:id="rId64"/>
    <p:sldId id="392" r:id="rId65"/>
    <p:sldId id="393" r:id="rId66"/>
    <p:sldId id="394" r:id="rId67"/>
    <p:sldId id="396" r:id="rId68"/>
    <p:sldId id="397" r:id="rId69"/>
    <p:sldId id="398" r:id="rId70"/>
    <p:sldId id="399" r:id="rId71"/>
    <p:sldId id="400" r:id="rId72"/>
    <p:sldId id="402" r:id="rId73"/>
    <p:sldId id="403" r:id="rId74"/>
    <p:sldId id="404" r:id="rId75"/>
    <p:sldId id="405" r:id="rId76"/>
    <p:sldId id="406" r:id="rId77"/>
    <p:sldId id="407" r:id="rId78"/>
    <p:sldId id="408" r:id="rId79"/>
    <p:sldId id="409" r:id="rId80"/>
    <p:sldId id="410" r:id="rId81"/>
    <p:sldId id="411" r:id="rId82"/>
    <p:sldId id="412" r:id="rId83"/>
    <p:sldId id="413" r:id="rId84"/>
    <p:sldId id="414" r:id="rId85"/>
    <p:sldId id="415" r:id="rId86"/>
    <p:sldId id="416" r:id="rId87"/>
    <p:sldId id="417" r:id="rId88"/>
    <p:sldId id="418" r:id="rId89"/>
    <p:sldId id="420" r:id="rId90"/>
    <p:sldId id="423" r:id="rId91"/>
    <p:sldId id="424" r:id="rId92"/>
    <p:sldId id="427" r:id="rId93"/>
    <p:sldId id="428" r:id="rId94"/>
    <p:sldId id="429" r:id="rId95"/>
    <p:sldId id="430" r:id="rId96"/>
  </p:sldIdLst>
  <p:sldSz cx="9144000" cy="6858000" type="screen4x3"/>
  <p:notesSz cx="6858000" cy="9144000"/>
  <p:embeddedFontLst>
    <p:embeddedFont>
      <p:font typeface="Tahoma" panose="020B0604030504040204" pitchFamily="34" charset="0"/>
      <p:regular r:id="rId98"/>
      <p:bold r:id="rId99"/>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6E00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622" autoAdjust="0"/>
    <p:restoredTop sz="73929" autoAdjust="0"/>
  </p:normalViewPr>
  <p:slideViewPr>
    <p:cSldViewPr snapToGrid="0">
      <p:cViewPr varScale="1">
        <p:scale>
          <a:sx n="49" d="100"/>
          <a:sy n="49" d="100"/>
        </p:scale>
        <p:origin x="894" y="54"/>
      </p:cViewPr>
      <p:guideLst>
        <p:guide orient="horz" pos="2160"/>
        <p:guide pos="2880"/>
      </p:guideLst>
    </p:cSldViewPr>
  </p:slideViewPr>
  <p:outlineViewPr>
    <p:cViewPr>
      <p:scale>
        <a:sx n="33" d="100"/>
        <a:sy n="33" d="100"/>
      </p:scale>
      <p:origin x="0" y="15996"/>
    </p:cViewPr>
  </p:outlineViewPr>
  <p:notesTextViewPr>
    <p:cViewPr>
      <p:scale>
        <a:sx n="100" d="100"/>
        <a:sy n="100" d="100"/>
      </p:scale>
      <p:origin x="0" y="0"/>
    </p:cViewPr>
  </p:notesTextViewPr>
  <p:sorterViewPr>
    <p:cViewPr>
      <p:scale>
        <a:sx n="66" d="100"/>
        <a:sy n="66" d="100"/>
      </p:scale>
      <p:origin x="0" y="0"/>
    </p:cViewPr>
  </p:sorterViewPr>
  <p:gridSpacing cx="457200" cy="457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2.fnt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ahoma" pitchFamily="34" charset="0"/>
              </a:defRPr>
            </a:lvl1pPr>
          </a:lstStyle>
          <a:p>
            <a:pPr>
              <a:defRPr/>
            </a:pPr>
            <a:endParaRPr lang="en-US"/>
          </a:p>
        </p:txBody>
      </p:sp>
      <p:sp>
        <p:nvSpPr>
          <p:cNvPr id="1126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itchFamily="34" charset="0"/>
              </a:defRPr>
            </a:lvl1pPr>
          </a:lstStyle>
          <a:p>
            <a:pPr>
              <a:defRPr/>
            </a:pPr>
            <a:endParaRPr lang="en-US"/>
          </a:p>
        </p:txBody>
      </p:sp>
      <p:sp>
        <p:nvSpPr>
          <p:cNvPr id="471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6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pitchFamily="34" charset="0"/>
              </a:defRPr>
            </a:lvl1pPr>
          </a:lstStyle>
          <a:p>
            <a:pPr>
              <a:defRPr/>
            </a:pPr>
            <a:endParaRPr lang="en-US"/>
          </a:p>
        </p:txBody>
      </p:sp>
      <p:sp>
        <p:nvSpPr>
          <p:cNvPr id="1126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pitchFamily="34" charset="0"/>
              </a:defRPr>
            </a:lvl1pPr>
          </a:lstStyle>
          <a:p>
            <a:pPr>
              <a:defRPr/>
            </a:pPr>
            <a:fld id="{AFD771E2-55A1-4E68-9D66-EFEDA08F140C}" type="slidenum">
              <a:rPr lang="en-US"/>
              <a:pPr>
                <a:defRPr/>
              </a:pPr>
              <a:t>‹#›</a:t>
            </a:fld>
            <a:endParaRPr lang="en-US"/>
          </a:p>
        </p:txBody>
      </p:sp>
    </p:spTree>
    <p:extLst>
      <p:ext uri="{BB962C8B-B14F-4D97-AF65-F5344CB8AC3E}">
        <p14:creationId xmlns:p14="http://schemas.microsoft.com/office/powerpoint/2010/main" val="16606210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CB8A11-5EC9-F74D-957E-D4EC703EBA58}" type="slidenum">
              <a:rPr lang="en-US" smtClean="0"/>
              <a:pPr/>
              <a:t>1</a:t>
            </a:fld>
            <a:endParaRPr lang="en-US"/>
          </a:p>
        </p:txBody>
      </p:sp>
    </p:spTree>
    <p:extLst>
      <p:ext uri="{BB962C8B-B14F-4D97-AF65-F5344CB8AC3E}">
        <p14:creationId xmlns:p14="http://schemas.microsoft.com/office/powerpoint/2010/main" val="3155503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Steve </a:t>
            </a:r>
            <a:r>
              <a:rPr lang="en-US" dirty="0" err="1" smtClean="0"/>
              <a:t>Swink’s</a:t>
            </a:r>
            <a:r>
              <a:rPr lang="en-US" dirty="0" smtClean="0"/>
              <a:t> breakdown of “game feel”</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19</a:t>
            </a:fld>
            <a:endParaRPr lang="en-US"/>
          </a:p>
        </p:txBody>
      </p:sp>
    </p:spTree>
    <p:extLst>
      <p:ext uri="{BB962C8B-B14F-4D97-AF65-F5344CB8AC3E}">
        <p14:creationId xmlns:p14="http://schemas.microsoft.com/office/powerpoint/2010/main" val="2485121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Vector display had many limitations</a:t>
            </a:r>
          </a:p>
          <a:p>
            <a:r>
              <a:rPr lang="en-US" dirty="0" smtClean="0"/>
              <a:t>Spread throughout</a:t>
            </a:r>
            <a:r>
              <a:rPr lang="en-US" baseline="0" dirty="0" smtClean="0"/>
              <a:t> colleges that had PDP1s</a:t>
            </a:r>
          </a:p>
          <a:p>
            <a:r>
              <a:rPr lang="en-US" baseline="0" dirty="0" smtClean="0"/>
              <a:t>Terrible controls initially – wore out PDP switches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25</a:t>
            </a:fld>
            <a:endParaRPr lang="en-US"/>
          </a:p>
        </p:txBody>
      </p:sp>
    </p:spTree>
    <p:extLst>
      <p:ext uri="{BB962C8B-B14F-4D97-AF65-F5344CB8AC3E}">
        <p14:creationId xmlns:p14="http://schemas.microsoft.com/office/powerpoint/2010/main" val="3095051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Zork</a:t>
            </a:r>
            <a:r>
              <a:rPr lang="en-US" dirty="0" smtClean="0"/>
              <a:t> – text adventure games – sole interaction was through text prompt – but problem is what to type – often get the wrong verbs, </a:t>
            </a:r>
            <a:r>
              <a:rPr lang="en-US" dirty="0" err="1" smtClean="0"/>
              <a:t>etc</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26</a:t>
            </a:fld>
            <a:endParaRPr lang="en-US"/>
          </a:p>
        </p:txBody>
      </p:sp>
    </p:spTree>
    <p:extLst>
      <p:ext uri="{BB962C8B-B14F-4D97-AF65-F5344CB8AC3E}">
        <p14:creationId xmlns:p14="http://schemas.microsoft.com/office/powerpoint/2010/main" val="3079407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So-called</a:t>
            </a:r>
            <a:r>
              <a:rPr lang="en-US" baseline="0" dirty="0" smtClean="0"/>
              <a:t> golden age of the arcade – 1</a:t>
            </a:r>
            <a:r>
              <a:rPr lang="en-US" baseline="30000" dirty="0" smtClean="0"/>
              <a:t>st</a:t>
            </a:r>
            <a:r>
              <a:rPr lang="en-US" baseline="0" dirty="0" smtClean="0"/>
              <a:t> half of 1980s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28</a:t>
            </a:fld>
            <a:endParaRPr lang="en-US"/>
          </a:p>
        </p:txBody>
      </p:sp>
    </p:spTree>
    <p:extLst>
      <p:ext uri="{BB962C8B-B14F-4D97-AF65-F5344CB8AC3E}">
        <p14:creationId xmlns:p14="http://schemas.microsoft.com/office/powerpoint/2010/main" val="906704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“Feeling the basic game was too boring, Alcorn added features to give the game more appeal. He divided the paddle into eight segments to change the ball's angle of return. For example, the center segments return the ball a 90° angle in relation to the paddle, while the outer segments return the ball at smaller angles. He also made the ball accelerate the more it was returned back and forth between paddles; missing the ball reset the speed.[3] Another feature was that the in-game paddles were unable to reach the top of screen. This was caused by a simple circuit that had an inherent defect. Instead of dedicating time to fixing the defect”</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29</a:t>
            </a:fld>
            <a:endParaRPr lang="en-US"/>
          </a:p>
        </p:txBody>
      </p:sp>
    </p:spTree>
    <p:extLst>
      <p:ext uri="{BB962C8B-B14F-4D97-AF65-F5344CB8AC3E}">
        <p14:creationId xmlns:p14="http://schemas.microsoft.com/office/powerpoint/2010/main" val="3796551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momentum or anything</a:t>
            </a:r>
          </a:p>
          <a:p>
            <a:r>
              <a:rPr lang="en-US" baseline="0" dirty="0" smtClean="0"/>
              <a:t>Cellophane on the screen simulated color</a:t>
            </a:r>
          </a:p>
          <a:p>
            <a:r>
              <a:rPr lang="en-US" baseline="0" dirty="0" smtClean="0"/>
              <a:t>Enemy craft speed up, but mainly because hardware could go faster the less enemies there were on the screen</a:t>
            </a:r>
          </a:p>
          <a:p>
            <a:r>
              <a:rPr lang="en-US" baseline="0" dirty="0" smtClean="0"/>
              <a:t>Note modal buttons for player</a:t>
            </a:r>
          </a:p>
          <a:p>
            <a:r>
              <a:rPr lang="en-US" baseline="0" dirty="0" smtClean="0"/>
              <a:t>How you teach the player – big graphic art on the bottom</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30</a:t>
            </a:fld>
            <a:endParaRPr lang="en-US"/>
          </a:p>
        </p:txBody>
      </p:sp>
    </p:spTree>
    <p:extLst>
      <p:ext uri="{BB962C8B-B14F-4D97-AF65-F5344CB8AC3E}">
        <p14:creationId xmlns:p14="http://schemas.microsoft.com/office/powerpoint/2010/main" val="3689370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Starting mid 70s to 80s</a:t>
            </a:r>
          </a:p>
          <a:p>
            <a:r>
              <a:rPr lang="en-US" dirty="0" smtClean="0"/>
              <a:t>Atari</a:t>
            </a:r>
            <a:r>
              <a:rPr lang="en-US" baseline="0" dirty="0" smtClean="0"/>
              <a:t> 2600 – digital stick controller, one button</a:t>
            </a:r>
          </a:p>
          <a:p>
            <a:r>
              <a:rPr lang="en-US" baseline="0" dirty="0" smtClean="0"/>
              <a:t>Programmers started using switches on console as modal configurations because of lack of buttons. Also button combinations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32</a:t>
            </a:fld>
            <a:endParaRPr lang="en-US"/>
          </a:p>
        </p:txBody>
      </p:sp>
    </p:spTree>
    <p:extLst>
      <p:ext uri="{BB962C8B-B14F-4D97-AF65-F5344CB8AC3E}">
        <p14:creationId xmlns:p14="http://schemas.microsoft.com/office/powerpoint/2010/main" val="3081938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Terrible sales at first</a:t>
            </a:r>
          </a:p>
          <a:p>
            <a:r>
              <a:rPr lang="en-US" dirty="0" smtClean="0"/>
              <a:t>Licensing made it take off</a:t>
            </a:r>
          </a:p>
          <a:p>
            <a:r>
              <a:rPr lang="en-US" dirty="0" smtClean="0"/>
              <a:t>Huge breakages reported throughout lifetime.</a:t>
            </a:r>
            <a:r>
              <a:rPr lang="en-US" baseline="0" dirty="0" smtClean="0"/>
              <a:t> Because stick was so tall, people gripped with fists and tore them out during gaming</a:t>
            </a:r>
          </a:p>
          <a:p>
            <a:r>
              <a:rPr lang="en-US" baseline="0" dirty="0" smtClean="0"/>
              <a:t>Eventually crashed and burned – people thought home video games were over</a:t>
            </a:r>
          </a:p>
          <a:p>
            <a:r>
              <a:rPr lang="en-US" baseline="0" dirty="0" smtClean="0"/>
              <a:t>Manuals to teach about game – explain what the little square is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33</a:t>
            </a:fld>
            <a:endParaRPr lang="en-US"/>
          </a:p>
        </p:txBody>
      </p:sp>
    </p:spTree>
    <p:extLst>
      <p:ext uri="{BB962C8B-B14F-4D97-AF65-F5344CB8AC3E}">
        <p14:creationId xmlns:p14="http://schemas.microsoft.com/office/powerpoint/2010/main" val="2384291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American one here - $199</a:t>
            </a:r>
          </a:p>
          <a:p>
            <a:r>
              <a:rPr lang="en-US" dirty="0" smtClean="0"/>
              <a:t>Note that A is on the right, B is on the left – you use A more than B</a:t>
            </a:r>
          </a:p>
          <a:p>
            <a:r>
              <a:rPr lang="en-US" dirty="0" smtClean="0"/>
              <a:t>Got rid of digital joystick, now just use a directional pad</a:t>
            </a:r>
          </a:p>
          <a:p>
            <a:r>
              <a:rPr lang="en-US" dirty="0" smtClean="0"/>
              <a:t>Added</a:t>
            </a:r>
            <a:r>
              <a:rPr lang="en-US" baseline="0" dirty="0" smtClean="0"/>
              <a:t> concrete control buttons – Start and Select</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34</a:t>
            </a:fld>
            <a:endParaRPr lang="en-US"/>
          </a:p>
        </p:txBody>
      </p:sp>
    </p:spTree>
    <p:extLst>
      <p:ext uri="{BB962C8B-B14F-4D97-AF65-F5344CB8AC3E}">
        <p14:creationId xmlns:p14="http://schemas.microsoft.com/office/powerpoint/2010/main" val="3352143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Super Mario Brothers 3 – notice the</a:t>
            </a:r>
            <a:r>
              <a:rPr lang="en-US" baseline="0" dirty="0" smtClean="0"/>
              <a:t> heads up display taking up part of the screen</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35</a:t>
            </a:fld>
            <a:endParaRPr lang="en-US"/>
          </a:p>
        </p:txBody>
      </p:sp>
    </p:spTree>
    <p:extLst>
      <p:ext uri="{BB962C8B-B14F-4D97-AF65-F5344CB8AC3E}">
        <p14:creationId xmlns:p14="http://schemas.microsoft.com/office/powerpoint/2010/main" val="3910539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3</a:t>
            </a:fld>
            <a:endParaRPr lang="en-US"/>
          </a:p>
        </p:txBody>
      </p:sp>
    </p:spTree>
    <p:extLst>
      <p:ext uri="{BB962C8B-B14F-4D97-AF65-F5344CB8AC3E}">
        <p14:creationId xmlns:p14="http://schemas.microsoft.com/office/powerpoint/2010/main" val="2494236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light gun</a:t>
            </a:r>
          </a:p>
          <a:p>
            <a:r>
              <a:rPr lang="en-US" dirty="0" smtClean="0"/>
              <a:t>Oddly enough, duck hunt required a CONTROLLER too to navigate the menus</a:t>
            </a:r>
            <a:r>
              <a:rPr lang="en-US" baseline="0" dirty="0" smtClean="0"/>
              <a:t> – couldn’t aim and shoot</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36</a:t>
            </a:fld>
            <a:endParaRPr lang="en-US"/>
          </a:p>
        </p:txBody>
      </p:sp>
    </p:spTree>
    <p:extLst>
      <p:ext uri="{BB962C8B-B14F-4D97-AF65-F5344CB8AC3E}">
        <p14:creationId xmlns:p14="http://schemas.microsoft.com/office/powerpoint/2010/main" val="4168680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Starting in around</a:t>
            </a:r>
            <a:r>
              <a:rPr lang="en-US" baseline="0" dirty="0" smtClean="0"/>
              <a:t> the 90s, we see fewer arcade game ports, more new franchises and ways of doing things</a:t>
            </a:r>
          </a:p>
          <a:p>
            <a:r>
              <a:rPr lang="en-US" baseline="0" dirty="0" smtClean="0"/>
              <a:t>Arcades died in mid 80s, rise of inexpensive portable machines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37</a:t>
            </a:fld>
            <a:endParaRPr lang="en-US"/>
          </a:p>
        </p:txBody>
      </p:sp>
    </p:spTree>
    <p:extLst>
      <p:ext uri="{BB962C8B-B14F-4D97-AF65-F5344CB8AC3E}">
        <p14:creationId xmlns:p14="http://schemas.microsoft.com/office/powerpoint/2010/main" val="2931434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$199</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38</a:t>
            </a:fld>
            <a:endParaRPr lang="en-US"/>
          </a:p>
        </p:txBody>
      </p:sp>
    </p:spTree>
    <p:extLst>
      <p:ext uri="{BB962C8B-B14F-4D97-AF65-F5344CB8AC3E}">
        <p14:creationId xmlns:p14="http://schemas.microsoft.com/office/powerpoint/2010/main" val="653442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Super Mario World – we have four new buttons so Mario can now use them!</a:t>
            </a:r>
          </a:p>
          <a:p>
            <a:r>
              <a:rPr lang="en-US" dirty="0" smtClean="0"/>
              <a:t>Motion</a:t>
            </a:r>
            <a:r>
              <a:rPr lang="en-US" baseline="0" dirty="0" smtClean="0"/>
              <a:t> parallax, but still not real menus</a:t>
            </a:r>
          </a:p>
          <a:p>
            <a:r>
              <a:rPr lang="en-US" baseline="0" dirty="0" smtClean="0"/>
              <a:t>See some tutorial screens to explain buttons, or levels that require you to use them</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39</a:t>
            </a:fld>
            <a:endParaRPr lang="en-US"/>
          </a:p>
        </p:txBody>
      </p:sp>
    </p:spTree>
    <p:extLst>
      <p:ext uri="{BB962C8B-B14F-4D97-AF65-F5344CB8AC3E}">
        <p14:creationId xmlns:p14="http://schemas.microsoft.com/office/powerpoint/2010/main" val="1580372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Rise of console RPGs – hugely popular on NES with Dragon Quest, but real money-makers now</a:t>
            </a:r>
          </a:p>
          <a:p>
            <a:r>
              <a:rPr lang="en-US" baseline="0" dirty="0" err="1" smtClean="0"/>
              <a:t>Chrono</a:t>
            </a:r>
            <a:r>
              <a:rPr lang="en-US" baseline="0" dirty="0" smtClean="0"/>
              <a:t> Trigger - player doesn’t always directly interact – use menu choices to perform actions, but move directly in the world environment</a:t>
            </a:r>
          </a:p>
          <a:p>
            <a:r>
              <a:rPr lang="en-US" baseline="0" dirty="0" smtClean="0"/>
              <a:t>   Emphasizing numbers and quantities for gameplay, character development</a:t>
            </a:r>
          </a:p>
          <a:p>
            <a:r>
              <a:rPr lang="en-US" baseline="0" dirty="0" smtClean="0"/>
              <a:t>Spectrum of action RPG to traditional RPG</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40</a:t>
            </a:fld>
            <a:endParaRPr lang="en-US"/>
          </a:p>
        </p:txBody>
      </p:sp>
    </p:spTree>
    <p:extLst>
      <p:ext uri="{BB962C8B-B14F-4D97-AF65-F5344CB8AC3E}">
        <p14:creationId xmlns:p14="http://schemas.microsoft.com/office/powerpoint/2010/main" val="1347223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Minimal menu hierarchy</a:t>
            </a:r>
            <a:r>
              <a:rPr lang="en-US" baseline="0" dirty="0" smtClean="0"/>
              <a:t> with icons to indicate different menu functions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41</a:t>
            </a:fld>
            <a:endParaRPr lang="en-US"/>
          </a:p>
        </p:txBody>
      </p:sp>
    </p:spTree>
    <p:extLst>
      <p:ext uri="{BB962C8B-B14F-4D97-AF65-F5344CB8AC3E}">
        <p14:creationId xmlns:p14="http://schemas.microsoft.com/office/powerpoint/2010/main" val="4109116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Sega finally got popular</a:t>
            </a:r>
            <a:r>
              <a:rPr lang="en-US" baseline="0" dirty="0" smtClean="0"/>
              <a:t> with the genesis – clever $189 price</a:t>
            </a:r>
          </a:p>
          <a:p>
            <a:r>
              <a:rPr lang="en-US" baseline="0" dirty="0" smtClean="0"/>
              <a:t>Their answer to Mario: Sonic (though he could do fewer things)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42</a:t>
            </a:fld>
            <a:endParaRPr lang="en-US"/>
          </a:p>
        </p:txBody>
      </p:sp>
    </p:spTree>
    <p:extLst>
      <p:ext uri="{BB962C8B-B14F-4D97-AF65-F5344CB8AC3E}">
        <p14:creationId xmlns:p14="http://schemas.microsoft.com/office/powerpoint/2010/main" val="3833713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King’s Bounty – a strategy game</a:t>
            </a:r>
          </a:p>
          <a:p>
            <a:r>
              <a:rPr lang="en-US" dirty="0" smtClean="0"/>
              <a:t>Genesis</a:t>
            </a:r>
            <a:r>
              <a:rPr lang="en-US" baseline="0" dirty="0" smtClean="0"/>
              <a:t> relegated to many oddball titles, here is a strategy game that used all three buttons</a:t>
            </a:r>
          </a:p>
          <a:p>
            <a:r>
              <a:rPr lang="en-US" baseline="0" dirty="0" smtClean="0"/>
              <a:t>Complex menu system with 2-3 levels, accept/cancel buttons, pauses game</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43</a:t>
            </a:fld>
            <a:endParaRPr lang="en-US"/>
          </a:p>
        </p:txBody>
      </p:sp>
    </p:spTree>
    <p:extLst>
      <p:ext uri="{BB962C8B-B14F-4D97-AF65-F5344CB8AC3E}">
        <p14:creationId xmlns:p14="http://schemas.microsoft.com/office/powerpoint/2010/main" val="3386720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Design differences? What would help/hinder gameplay? Anything not</a:t>
            </a:r>
            <a:r>
              <a:rPr lang="en-US" baseline="0" dirty="0" smtClean="0"/>
              <a:t> likely to be used or hard to use?</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44</a:t>
            </a:fld>
            <a:endParaRPr lang="en-US"/>
          </a:p>
        </p:txBody>
      </p:sp>
    </p:spTree>
    <p:extLst>
      <p:ext uri="{BB962C8B-B14F-4D97-AF65-F5344CB8AC3E}">
        <p14:creationId xmlns:p14="http://schemas.microsoft.com/office/powerpoint/2010/main" val="1289017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arcades?</a:t>
            </a:r>
          </a:p>
          <a:p>
            <a:r>
              <a:rPr lang="en-US" dirty="0" smtClean="0"/>
              <a:t>Street Fighter</a:t>
            </a:r>
            <a:r>
              <a:rPr lang="en-US" baseline="0" dirty="0" smtClean="0"/>
              <a:t> 2 – revolutionized the arcade industry and brought it back</a:t>
            </a:r>
          </a:p>
          <a:p>
            <a:r>
              <a:rPr lang="en-US" baseline="0" dirty="0" smtClean="0"/>
              <a:t>COMPLEX control scheme but very, very low latency</a:t>
            </a:r>
          </a:p>
          <a:p>
            <a:r>
              <a:rPr lang="en-US" baseline="0" dirty="0" smtClean="0"/>
              <a:t>Notice improvements in joystick design, but it’s still digital</a:t>
            </a:r>
          </a:p>
          <a:p>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46</a:t>
            </a:fld>
            <a:endParaRPr lang="en-US"/>
          </a:p>
        </p:txBody>
      </p:sp>
    </p:spTree>
    <p:extLst>
      <p:ext uri="{BB962C8B-B14F-4D97-AF65-F5344CB8AC3E}">
        <p14:creationId xmlns:p14="http://schemas.microsoft.com/office/powerpoint/2010/main" val="3097069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RCA Victor television set </a:t>
            </a:r>
          </a:p>
          <a:p>
            <a:r>
              <a:rPr lang="en-US" dirty="0" smtClean="0"/>
              <a:t>Post WW2 popularity</a:t>
            </a:r>
          </a:p>
          <a:p>
            <a:r>
              <a:rPr lang="en-US" dirty="0" smtClean="0"/>
              <a:t>About</a:t>
            </a:r>
            <a:r>
              <a:rPr lang="en-US" baseline="0" dirty="0" smtClean="0"/>
              <a:t> the price of a good used car </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4</a:t>
            </a:fld>
            <a:endParaRPr lang="en-US"/>
          </a:p>
        </p:txBody>
      </p:sp>
    </p:spTree>
    <p:extLst>
      <p:ext uri="{BB962C8B-B14F-4D97-AF65-F5344CB8AC3E}">
        <p14:creationId xmlns:p14="http://schemas.microsoft.com/office/powerpoint/2010/main" val="3685062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Fighting games start</a:t>
            </a:r>
            <a:r>
              <a:rPr lang="en-US" baseline="0" dirty="0" smtClean="0"/>
              <a:t> to use complex series of key inputs to do powerful actions</a:t>
            </a:r>
          </a:p>
          <a:p>
            <a:r>
              <a:rPr lang="en-US" baseline="0" dirty="0" smtClean="0"/>
              <a:t>Originally pioneered to deal with single button in Atari 2600 – now used to let players become skilled</a:t>
            </a:r>
          </a:p>
          <a:p>
            <a:r>
              <a:rPr lang="en-US" baseline="0" dirty="0" smtClean="0"/>
              <a:t>Low latency helps here</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47</a:t>
            </a:fld>
            <a:endParaRPr lang="en-US"/>
          </a:p>
        </p:txBody>
      </p:sp>
    </p:spTree>
    <p:extLst>
      <p:ext uri="{BB962C8B-B14F-4D97-AF65-F5344CB8AC3E}">
        <p14:creationId xmlns:p14="http://schemas.microsoft.com/office/powerpoint/2010/main" val="711053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Namco Ridge</a:t>
            </a:r>
            <a:r>
              <a:rPr lang="en-US" baseline="0" dirty="0" smtClean="0"/>
              <a:t> Racer – mid 90s racing game, super big</a:t>
            </a:r>
          </a:p>
          <a:p>
            <a:r>
              <a:rPr lang="en-US" baseline="0" dirty="0" smtClean="0"/>
              <a:t>and Time Crisis – a little bit later, this one has recoil and a cover pedal on the bottom</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48</a:t>
            </a:fld>
            <a:endParaRPr lang="en-US"/>
          </a:p>
        </p:txBody>
      </p:sp>
    </p:spTree>
    <p:extLst>
      <p:ext uri="{BB962C8B-B14F-4D97-AF65-F5344CB8AC3E}">
        <p14:creationId xmlns:p14="http://schemas.microsoft.com/office/powerpoint/2010/main" val="2146994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Kingdom</a:t>
            </a:r>
            <a:r>
              <a:rPr lang="en-US" baseline="0" dirty="0" smtClean="0"/>
              <a:t> of </a:t>
            </a:r>
            <a:r>
              <a:rPr lang="en-US" baseline="0" dirty="0" err="1" smtClean="0"/>
              <a:t>Kroz</a:t>
            </a:r>
            <a:r>
              <a:rPr lang="en-US" baseline="0" dirty="0" smtClean="0"/>
              <a:t> 1987 – used only characters to show the level, enemies, etc.</a:t>
            </a:r>
          </a:p>
          <a:p>
            <a:r>
              <a:rPr lang="en-US" baseline="0" dirty="0" smtClean="0"/>
              <a:t>Dungeon navigating game – use arrow keys on computer</a:t>
            </a:r>
          </a:p>
          <a:p>
            <a:r>
              <a:rPr lang="en-US" baseline="0" dirty="0" smtClean="0"/>
              <a:t>No mouse, so uses meta-keys to get to different options and special controls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50</a:t>
            </a:fld>
            <a:endParaRPr lang="en-US"/>
          </a:p>
        </p:txBody>
      </p:sp>
    </p:spTree>
    <p:extLst>
      <p:ext uri="{BB962C8B-B14F-4D97-AF65-F5344CB8AC3E}">
        <p14:creationId xmlns:p14="http://schemas.microsoft.com/office/powerpoint/2010/main" val="146966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 and Max – so-called “Point and Click Adventures” where had to click on things</a:t>
            </a:r>
            <a:r>
              <a:rPr lang="en-US" baseline="0" dirty="0" smtClean="0"/>
              <a:t> to investigate/talk, drag-and-drop inventory of stored items</a:t>
            </a:r>
          </a:p>
          <a:p>
            <a:r>
              <a:rPr lang="en-US" baseline="0" dirty="0" smtClean="0"/>
              <a:t>Inheritor of the text adventure – now challenge becomes what to press and why</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51</a:t>
            </a:fld>
            <a:endParaRPr lang="en-US"/>
          </a:p>
        </p:txBody>
      </p:sp>
    </p:spTree>
    <p:extLst>
      <p:ext uri="{BB962C8B-B14F-4D97-AF65-F5344CB8AC3E}">
        <p14:creationId xmlns:p14="http://schemas.microsoft.com/office/powerpoint/2010/main" val="2202988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Sim</a:t>
            </a:r>
            <a:r>
              <a:rPr lang="en-US" dirty="0" smtClean="0"/>
              <a:t> City – borrowing even more Windows</a:t>
            </a:r>
            <a:r>
              <a:rPr lang="en-US" baseline="0" dirty="0" smtClean="0"/>
              <a:t> primitives – now we’ve got a palette menu, drop-downs with keyboard accelerators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52</a:t>
            </a:fld>
            <a:endParaRPr lang="en-US"/>
          </a:p>
        </p:txBody>
      </p:sp>
    </p:spTree>
    <p:extLst>
      <p:ext uri="{BB962C8B-B14F-4D97-AF65-F5344CB8AC3E}">
        <p14:creationId xmlns:p14="http://schemas.microsoft.com/office/powerpoint/2010/main" val="42326555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DOOM</a:t>
            </a:r>
            <a:r>
              <a:rPr lang="en-US" baseline="0" dirty="0" smtClean="0"/>
              <a:t> 1993 – uses keyboard controls in first person view with heads-up display</a:t>
            </a:r>
          </a:p>
          <a:p>
            <a:r>
              <a:rPr lang="en-US" baseline="0" dirty="0" smtClean="0"/>
              <a:t>Common traditions of so-called First Person Shooter genre all codified here</a:t>
            </a:r>
          </a:p>
          <a:p>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54</a:t>
            </a:fld>
            <a:endParaRPr lang="en-US"/>
          </a:p>
        </p:txBody>
      </p:sp>
    </p:spTree>
    <p:extLst>
      <p:ext uri="{BB962C8B-B14F-4D97-AF65-F5344CB8AC3E}">
        <p14:creationId xmlns:p14="http://schemas.microsoft.com/office/powerpoint/2010/main" val="535992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Retail $199</a:t>
            </a:r>
          </a:p>
          <a:p>
            <a:r>
              <a:rPr lang="en-US" dirty="0" smtClean="0"/>
              <a:t>Cartridge games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55</a:t>
            </a:fld>
            <a:endParaRPr lang="en-US"/>
          </a:p>
        </p:txBody>
      </p:sp>
    </p:spTree>
    <p:extLst>
      <p:ext uri="{BB962C8B-B14F-4D97-AF65-F5344CB8AC3E}">
        <p14:creationId xmlns:p14="http://schemas.microsoft.com/office/powerpoint/2010/main" val="14473277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Retail $299</a:t>
            </a:r>
          </a:p>
          <a:p>
            <a:r>
              <a:rPr lang="en-US" dirty="0" smtClean="0"/>
              <a:t>Much more powerful hardware compared to N64</a:t>
            </a:r>
          </a:p>
          <a:p>
            <a:r>
              <a:rPr lang="en-US" dirty="0" smtClean="0"/>
              <a:t>Cheaper games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56</a:t>
            </a:fld>
            <a:endParaRPr lang="en-US"/>
          </a:p>
        </p:txBody>
      </p:sp>
    </p:spTree>
    <p:extLst>
      <p:ext uri="{BB962C8B-B14F-4D97-AF65-F5344CB8AC3E}">
        <p14:creationId xmlns:p14="http://schemas.microsoft.com/office/powerpoint/2010/main" val="1572789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extra handle in the middle for?</a:t>
            </a:r>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58</a:t>
            </a:fld>
            <a:endParaRPr lang="en-US"/>
          </a:p>
        </p:txBody>
      </p:sp>
    </p:spTree>
    <p:extLst>
      <p:ext uri="{BB962C8B-B14F-4D97-AF65-F5344CB8AC3E}">
        <p14:creationId xmlns:p14="http://schemas.microsoft.com/office/powerpoint/2010/main" val="39048921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t>
            </a:r>
            <a:r>
              <a:rPr lang="en-US" dirty="0" err="1" smtClean="0"/>
              <a:t>Swink</a:t>
            </a:r>
            <a:r>
              <a:rPr lang="en-US" dirty="0" smtClean="0"/>
              <a:t> – note how Mario does not jump at all</a:t>
            </a:r>
            <a:r>
              <a:rPr lang="en-US" baseline="0" dirty="0" smtClean="0"/>
              <a:t> like he would in the real world</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61</a:t>
            </a:fld>
            <a:endParaRPr lang="en-US"/>
          </a:p>
        </p:txBody>
      </p:sp>
    </p:spTree>
    <p:extLst>
      <p:ext uri="{BB962C8B-B14F-4D97-AF65-F5344CB8AC3E}">
        <p14:creationId xmlns:p14="http://schemas.microsoft.com/office/powerpoint/2010/main" val="1633161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50s</a:t>
            </a:r>
          </a:p>
          <a:p>
            <a:r>
              <a:rPr lang="en-US" dirty="0" smtClean="0"/>
              <a:t>Note the wire</a:t>
            </a:r>
          </a:p>
        </p:txBody>
      </p:sp>
      <p:sp>
        <p:nvSpPr>
          <p:cNvPr id="4" name="Slide Number Placeholder 3"/>
          <p:cNvSpPr>
            <a:spLocks noGrp="1"/>
          </p:cNvSpPr>
          <p:nvPr>
            <p:ph type="sldNum" sz="quarter" idx="10"/>
          </p:nvPr>
        </p:nvSpPr>
        <p:spPr/>
        <p:txBody>
          <a:bodyPr/>
          <a:lstStyle/>
          <a:p>
            <a:fld id="{65CB8A11-5EC9-F74D-957E-D4EC703EBA58}" type="slidenum">
              <a:rPr lang="en-US" smtClean="0"/>
              <a:pPr/>
              <a:t>5</a:t>
            </a:fld>
            <a:endParaRPr lang="en-US"/>
          </a:p>
        </p:txBody>
      </p:sp>
    </p:spTree>
    <p:extLst>
      <p:ext uri="{BB962C8B-B14F-4D97-AF65-F5344CB8AC3E}">
        <p14:creationId xmlns:p14="http://schemas.microsoft.com/office/powerpoint/2010/main" val="38451885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you think these</a:t>
            </a:r>
            <a:r>
              <a:rPr lang="en-US" baseline="0" dirty="0" smtClean="0"/>
              <a:t> appeared on game consoles now? Any interface changes?</a:t>
            </a:r>
          </a:p>
          <a:p>
            <a:r>
              <a:rPr lang="en-US" baseline="0" dirty="0" smtClean="0"/>
              <a:t>  It’s the rate-controlled joysticks – they made pointing at least somewhat feasible for aiming a gun in the game and moving around</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63</a:t>
            </a:fld>
            <a:endParaRPr lang="en-US"/>
          </a:p>
        </p:txBody>
      </p:sp>
    </p:spTree>
    <p:extLst>
      <p:ext uri="{BB962C8B-B14F-4D97-AF65-F5344CB8AC3E}">
        <p14:creationId xmlns:p14="http://schemas.microsoft.com/office/powerpoint/2010/main" val="2918184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Quake 3 1999 – seminal first person shooter game – now uses the mouse for</a:t>
            </a:r>
            <a:r>
              <a:rPr lang="en-US" baseline="0" dirty="0" smtClean="0"/>
              <a:t> pointing</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65</a:t>
            </a:fld>
            <a:endParaRPr lang="en-US"/>
          </a:p>
        </p:txBody>
      </p:sp>
    </p:spTree>
    <p:extLst>
      <p:ext uri="{BB962C8B-B14F-4D97-AF65-F5344CB8AC3E}">
        <p14:creationId xmlns:p14="http://schemas.microsoft.com/office/powerpoint/2010/main" val="1215976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the emergence of WSAD as</a:t>
            </a:r>
            <a:r>
              <a:rPr lang="en-US" baseline="0" dirty="0" smtClean="0"/>
              <a:t> a control scheme standard for all shooters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66</a:t>
            </a:fld>
            <a:endParaRPr lang="en-US"/>
          </a:p>
        </p:txBody>
      </p:sp>
    </p:spTree>
    <p:extLst>
      <p:ext uri="{BB962C8B-B14F-4D97-AF65-F5344CB8AC3E}">
        <p14:creationId xmlns:p14="http://schemas.microsoft.com/office/powerpoint/2010/main" val="30847060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Starcraft</a:t>
            </a:r>
            <a:r>
              <a:rPr lang="en-US" dirty="0" smtClean="0"/>
              <a:t> 1998</a:t>
            </a:r>
            <a:r>
              <a:rPr lang="en-US" baseline="0" dirty="0" smtClean="0"/>
              <a:t> – rise of strategy games. This is an experienced player using many keyboard accelerators. Less experienced players could use prefix/infix tools in the menu bars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67</a:t>
            </a:fld>
            <a:endParaRPr lang="en-US"/>
          </a:p>
        </p:txBody>
      </p:sp>
    </p:spTree>
    <p:extLst>
      <p:ext uri="{BB962C8B-B14F-4D97-AF65-F5344CB8AC3E}">
        <p14:creationId xmlns:p14="http://schemas.microsoft.com/office/powerpoint/2010/main" val="10497630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Playstation</a:t>
            </a:r>
            <a:r>
              <a:rPr lang="en-US" dirty="0" smtClean="0"/>
              <a:t> 2 2000</a:t>
            </a:r>
            <a:r>
              <a:rPr lang="en-US" baseline="0" dirty="0" smtClean="0"/>
              <a:t> - $299</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69</a:t>
            </a:fld>
            <a:endParaRPr lang="en-US"/>
          </a:p>
        </p:txBody>
      </p:sp>
    </p:spTree>
    <p:extLst>
      <p:ext uri="{BB962C8B-B14F-4D97-AF65-F5344CB8AC3E}">
        <p14:creationId xmlns:p14="http://schemas.microsoft.com/office/powerpoint/2010/main" val="609550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Playstation</a:t>
            </a:r>
            <a:r>
              <a:rPr lang="en-US" dirty="0" smtClean="0"/>
              <a:t> 2 controller – more of the same</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70</a:t>
            </a:fld>
            <a:endParaRPr lang="en-US"/>
          </a:p>
        </p:txBody>
      </p:sp>
    </p:spTree>
    <p:extLst>
      <p:ext uri="{BB962C8B-B14F-4D97-AF65-F5344CB8AC3E}">
        <p14:creationId xmlns:p14="http://schemas.microsoft.com/office/powerpoint/2010/main" val="31828770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Gamecube</a:t>
            </a:r>
            <a:r>
              <a:rPr lang="en-US" dirty="0" smtClean="0"/>
              <a:t> 2001 - $199</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Nintendo </a:t>
            </a:r>
            <a:r>
              <a:rPr lang="en-US" dirty="0" err="1" smtClean="0"/>
              <a:t>Gamecube</a:t>
            </a:r>
            <a:r>
              <a:rPr lang="en-US" baseline="0" dirty="0" smtClean="0"/>
              <a:t> controller – note the drastic changes in response to the N64 controller. Analog triggers</a:t>
            </a:r>
            <a:endParaRPr lang="en-US" dirty="0" smtClean="0"/>
          </a:p>
          <a:p>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71</a:t>
            </a:fld>
            <a:endParaRPr lang="en-US"/>
          </a:p>
        </p:txBody>
      </p:sp>
    </p:spTree>
    <p:extLst>
      <p:ext uri="{BB962C8B-B14F-4D97-AF65-F5344CB8AC3E}">
        <p14:creationId xmlns:p14="http://schemas.microsoft.com/office/powerpoint/2010/main" val="9573699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Microsoft XBOX 2001 - $299</a:t>
            </a:r>
          </a:p>
          <a:p>
            <a:r>
              <a:rPr lang="en-US" dirty="0" smtClean="0"/>
              <a:t>Basically a 450mhz PC</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72</a:t>
            </a:fld>
            <a:endParaRPr lang="en-US"/>
          </a:p>
        </p:txBody>
      </p:sp>
    </p:spTree>
    <p:extLst>
      <p:ext uri="{BB962C8B-B14F-4D97-AF65-F5344CB8AC3E}">
        <p14:creationId xmlns:p14="http://schemas.microsoft.com/office/powerpoint/2010/main" val="38500318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the crazy</a:t>
            </a:r>
            <a:r>
              <a:rPr lang="en-US" baseline="0" dirty="0" smtClean="0"/>
              <a:t> number of buttons! Ran out of letters, so they use White and Black. Analog triggers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73</a:t>
            </a:fld>
            <a:endParaRPr lang="en-US"/>
          </a:p>
        </p:txBody>
      </p:sp>
    </p:spTree>
    <p:extLst>
      <p:ext uri="{BB962C8B-B14F-4D97-AF65-F5344CB8AC3E}">
        <p14:creationId xmlns:p14="http://schemas.microsoft.com/office/powerpoint/2010/main" val="16891998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Halo</a:t>
            </a:r>
            <a:r>
              <a:rPr lang="en-US" baseline="0" dirty="0" smtClean="0"/>
              <a:t> Combat Evolved – hugely successful first person shooter on XBOX</a:t>
            </a:r>
          </a:p>
          <a:p>
            <a:r>
              <a:rPr lang="en-US" baseline="0" dirty="0" smtClean="0"/>
              <a:t>Potentially because of the drastically improved rate-limited joystick and graphics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74</a:t>
            </a:fld>
            <a:endParaRPr lang="en-US"/>
          </a:p>
        </p:txBody>
      </p:sp>
    </p:spTree>
    <p:extLst>
      <p:ext uri="{BB962C8B-B14F-4D97-AF65-F5344CB8AC3E}">
        <p14:creationId xmlns:p14="http://schemas.microsoft.com/office/powerpoint/2010/main" val="3737025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Mid 50s</a:t>
            </a:r>
          </a:p>
          <a:p>
            <a:r>
              <a:rPr lang="en-US" dirty="0" smtClean="0"/>
              <a:t>Aim at the corners of the screen for different actions. Actuated</a:t>
            </a:r>
            <a:r>
              <a:rPr lang="en-US" baseline="0" dirty="0" smtClean="0"/>
              <a:t> a motor to turn the tuner</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6</a:t>
            </a:fld>
            <a:endParaRPr lang="en-US"/>
          </a:p>
        </p:txBody>
      </p:sp>
    </p:spTree>
    <p:extLst>
      <p:ext uri="{BB962C8B-B14F-4D97-AF65-F5344CB8AC3E}">
        <p14:creationId xmlns:p14="http://schemas.microsoft.com/office/powerpoint/2010/main" val="28856765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stuff also came up around this time in controllers</a:t>
            </a:r>
          </a:p>
          <a:p>
            <a:r>
              <a:rPr lang="en-US" dirty="0" smtClean="0"/>
              <a:t>Steel Battalion controller – people</a:t>
            </a:r>
            <a:r>
              <a:rPr lang="en-US" baseline="0" dirty="0" smtClean="0"/>
              <a:t> pilot giant robots</a:t>
            </a:r>
          </a:p>
          <a:p>
            <a:r>
              <a:rPr lang="en-US" baseline="0" dirty="0" smtClean="0"/>
              <a:t>Lots of other per-game controllers like this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75</a:t>
            </a:fld>
            <a:endParaRPr lang="en-US"/>
          </a:p>
        </p:txBody>
      </p:sp>
    </p:spTree>
    <p:extLst>
      <p:ext uri="{BB962C8B-B14F-4D97-AF65-F5344CB8AC3E}">
        <p14:creationId xmlns:p14="http://schemas.microsoft.com/office/powerpoint/2010/main" val="38208472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mild arcade revolution</a:t>
            </a:r>
            <a:r>
              <a:rPr lang="en-US" baseline="0" dirty="0" smtClean="0"/>
              <a:t> – Dance Dance Revolution dancing game. Arrows fall on the screen, and sole interaction is to step on arrow at the right time</a:t>
            </a:r>
          </a:p>
          <a:p>
            <a:r>
              <a:rPr lang="en-US" baseline="0" dirty="0" smtClean="0"/>
              <a:t>Notice problem of navigating game menu – little hard buttons by railings</a:t>
            </a:r>
          </a:p>
          <a:p>
            <a:r>
              <a:rPr lang="en-US" baseline="0" dirty="0" smtClean="0"/>
              <a:t>Home versions also showed up</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76</a:t>
            </a:fld>
            <a:endParaRPr lang="en-US"/>
          </a:p>
        </p:txBody>
      </p:sp>
    </p:spTree>
    <p:extLst>
      <p:ext uri="{BB962C8B-B14F-4D97-AF65-F5344CB8AC3E}">
        <p14:creationId xmlns:p14="http://schemas.microsoft.com/office/powerpoint/2010/main" val="17697709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PS3 – </a:t>
            </a:r>
            <a:r>
              <a:rPr kumimoji="1" lang="en-US" sz="1200" b="0" i="0" kern="1200" dirty="0" smtClean="0">
                <a:solidFill>
                  <a:schemeClr val="tx1"/>
                </a:solidFill>
                <a:effectLst/>
                <a:latin typeface="Arial" charset="0"/>
                <a:ea typeface="+mn-ea"/>
                <a:cs typeface="+mn-cs"/>
              </a:rPr>
              <a:t>November 17, 2006</a:t>
            </a:r>
          </a:p>
          <a:p>
            <a:r>
              <a:rPr lang="en-US" dirty="0" smtClean="0"/>
              <a:t>almost no changes, but now wireless! Has an accelerometer almost no-one uses because it’s awkward</a:t>
            </a:r>
          </a:p>
          <a:p>
            <a:r>
              <a:rPr lang="en-US" dirty="0" smtClean="0"/>
              <a:t>Added a web </a:t>
            </a:r>
            <a:r>
              <a:rPr lang="en-US" dirty="0" err="1" smtClean="0"/>
              <a:t>brower</a:t>
            </a:r>
            <a:r>
              <a:rPr lang="en-US" baseline="0" dirty="0" smtClean="0"/>
              <a:t> – use joystick for pointing</a:t>
            </a:r>
            <a:endParaRPr lang="en-US" dirty="0" smtClean="0"/>
          </a:p>
        </p:txBody>
      </p:sp>
      <p:sp>
        <p:nvSpPr>
          <p:cNvPr id="4" name="Slide Number Placeholder 3"/>
          <p:cNvSpPr>
            <a:spLocks noGrp="1"/>
          </p:cNvSpPr>
          <p:nvPr>
            <p:ph type="sldNum" sz="quarter" idx="10"/>
          </p:nvPr>
        </p:nvSpPr>
        <p:spPr/>
        <p:txBody>
          <a:bodyPr/>
          <a:lstStyle/>
          <a:p>
            <a:fld id="{65CB8A11-5EC9-F74D-957E-D4EC703EBA58}" type="slidenum">
              <a:rPr lang="en-US" smtClean="0"/>
              <a:pPr/>
              <a:t>78</a:t>
            </a:fld>
            <a:endParaRPr lang="en-US"/>
          </a:p>
        </p:txBody>
      </p:sp>
    </p:spTree>
    <p:extLst>
      <p:ext uri="{BB962C8B-B14F-4D97-AF65-F5344CB8AC3E}">
        <p14:creationId xmlns:p14="http://schemas.microsoft.com/office/powerpoint/2010/main" val="3636241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PS4 – </a:t>
            </a:r>
            <a:r>
              <a:rPr kumimoji="1" lang="en-US" sz="1200" b="0" i="0" kern="1200" dirty="0" smtClean="0">
                <a:solidFill>
                  <a:schemeClr val="tx1"/>
                </a:solidFill>
                <a:effectLst/>
                <a:latin typeface="Arial" charset="0"/>
                <a:ea typeface="+mn-ea"/>
                <a:cs typeface="+mn-cs"/>
              </a:rPr>
              <a:t>November 15 2013</a:t>
            </a:r>
          </a:p>
          <a:p>
            <a:r>
              <a:rPr lang="en-US" dirty="0" smtClean="0"/>
              <a:t>adds a touchpad in the center few</a:t>
            </a:r>
            <a:r>
              <a:rPr lang="en-US" baseline="0" dirty="0" smtClean="0"/>
              <a:t> things use as a pointing device, but otherwise the same</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79</a:t>
            </a:fld>
            <a:endParaRPr lang="en-US"/>
          </a:p>
        </p:txBody>
      </p:sp>
    </p:spTree>
    <p:extLst>
      <p:ext uri="{BB962C8B-B14F-4D97-AF65-F5344CB8AC3E}">
        <p14:creationId xmlns:p14="http://schemas.microsoft.com/office/powerpoint/2010/main" val="11550808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Xbox 360 </a:t>
            </a:r>
            <a:r>
              <a:rPr kumimoji="1" lang="en-US" sz="1200" b="0" i="0" kern="1200" dirty="0" smtClean="0">
                <a:solidFill>
                  <a:schemeClr val="tx1"/>
                </a:solidFill>
                <a:effectLst/>
                <a:latin typeface="Arial" charset="0"/>
                <a:ea typeface="+mn-ea"/>
                <a:cs typeface="+mn-cs"/>
              </a:rPr>
              <a:t>November 22, 2005</a:t>
            </a:r>
          </a:p>
          <a:p>
            <a:r>
              <a:rPr lang="en-US" baseline="0" dirty="0" smtClean="0"/>
              <a:t> just refines controller. Actually gets rid of white and black in exchange for two more triggers like PS controllers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81</a:t>
            </a:fld>
            <a:endParaRPr lang="en-US"/>
          </a:p>
        </p:txBody>
      </p:sp>
    </p:spTree>
    <p:extLst>
      <p:ext uri="{BB962C8B-B14F-4D97-AF65-F5344CB8AC3E}">
        <p14:creationId xmlns:p14="http://schemas.microsoft.com/office/powerpoint/2010/main" val="42505805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Xbox one </a:t>
            </a:r>
            <a:r>
              <a:rPr kumimoji="1" lang="en-US" sz="1200" b="0" i="0" kern="1200" dirty="0" smtClean="0">
                <a:solidFill>
                  <a:schemeClr val="tx1"/>
                </a:solidFill>
                <a:effectLst/>
                <a:latin typeface="Arial" charset="0"/>
                <a:ea typeface="+mn-ea"/>
                <a:cs typeface="+mn-cs"/>
              </a:rPr>
              <a:t>November 22, 2013</a:t>
            </a:r>
          </a:p>
          <a:p>
            <a:r>
              <a:rPr lang="en-US" dirty="0" smtClean="0"/>
              <a:t>almost no different</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82</a:t>
            </a:fld>
            <a:endParaRPr lang="en-US"/>
          </a:p>
        </p:txBody>
      </p:sp>
    </p:spTree>
    <p:extLst>
      <p:ext uri="{BB962C8B-B14F-4D97-AF65-F5344CB8AC3E}">
        <p14:creationId xmlns:p14="http://schemas.microsoft.com/office/powerpoint/2010/main" val="664129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 change is with Nintendo Wii  - </a:t>
            </a:r>
            <a:r>
              <a:rPr kumimoji="1" lang="en-US" sz="1200" b="0" i="0" kern="1200" dirty="0" smtClean="0">
                <a:solidFill>
                  <a:schemeClr val="tx1"/>
                </a:solidFill>
                <a:effectLst/>
                <a:latin typeface="Arial" charset="0"/>
                <a:ea typeface="+mn-ea"/>
                <a:cs typeface="+mn-cs"/>
              </a:rPr>
              <a:t>November 19, 2006</a:t>
            </a:r>
            <a:endParaRPr lang="en-US" dirty="0" smtClean="0"/>
          </a:p>
          <a:p>
            <a:r>
              <a:rPr lang="en-US" dirty="0" smtClean="0"/>
              <a:t>Infrared</a:t>
            </a:r>
            <a:r>
              <a:rPr lang="en-US" baseline="0" dirty="0" smtClean="0"/>
              <a:t> based, motion tracking. Later added accelerometers. Motion-based control, but rate-limited joystick for some purposes</a:t>
            </a:r>
          </a:p>
          <a:p>
            <a:r>
              <a:rPr lang="en-US" baseline="0" dirty="0" smtClean="0"/>
              <a:t>Trigger underneath the remote to make clicking while pointing easier</a:t>
            </a:r>
          </a:p>
          <a:p>
            <a:r>
              <a:rPr lang="en-US" baseline="0" dirty="0" smtClean="0"/>
              <a:t>TRAINING IS CRUCIAL – tutorial levels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83</a:t>
            </a:fld>
            <a:endParaRPr lang="en-US"/>
          </a:p>
        </p:txBody>
      </p:sp>
    </p:spTree>
    <p:extLst>
      <p:ext uri="{BB962C8B-B14F-4D97-AF65-F5344CB8AC3E}">
        <p14:creationId xmlns:p14="http://schemas.microsoft.com/office/powerpoint/2010/main" val="41391593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Wiimote</a:t>
            </a:r>
            <a:r>
              <a:rPr lang="en-US" dirty="0" smtClean="0"/>
              <a:t> proved unreliable as a pointing device – see laser</a:t>
            </a:r>
            <a:r>
              <a:rPr lang="en-US" baseline="0" dirty="0" smtClean="0"/>
              <a:t> pointer paper</a:t>
            </a:r>
          </a:p>
          <a:p>
            <a:r>
              <a:rPr lang="en-US" baseline="0" dirty="0" smtClean="0"/>
              <a:t>As a result the menu is designed around large pointing targets to compensate</a:t>
            </a:r>
          </a:p>
          <a:p>
            <a:r>
              <a:rPr lang="en-US" baseline="0" dirty="0" err="1" smtClean="0"/>
              <a:t>Unstability</a:t>
            </a:r>
            <a:r>
              <a:rPr lang="en-US" baseline="0" dirty="0" smtClean="0"/>
              <a:t> of pointing device</a:t>
            </a:r>
          </a:p>
        </p:txBody>
      </p:sp>
      <p:sp>
        <p:nvSpPr>
          <p:cNvPr id="4" name="Slide Number Placeholder 3"/>
          <p:cNvSpPr>
            <a:spLocks noGrp="1"/>
          </p:cNvSpPr>
          <p:nvPr>
            <p:ph type="sldNum" sz="quarter" idx="10"/>
          </p:nvPr>
        </p:nvSpPr>
        <p:spPr/>
        <p:txBody>
          <a:bodyPr/>
          <a:lstStyle/>
          <a:p>
            <a:fld id="{65CB8A11-5EC9-F74D-957E-D4EC703EBA58}" type="slidenum">
              <a:rPr lang="en-US" smtClean="0"/>
              <a:pPr/>
              <a:t>85</a:t>
            </a:fld>
            <a:endParaRPr lang="en-US"/>
          </a:p>
        </p:txBody>
      </p:sp>
    </p:spTree>
    <p:extLst>
      <p:ext uri="{BB962C8B-B14F-4D97-AF65-F5344CB8AC3E}">
        <p14:creationId xmlns:p14="http://schemas.microsoft.com/office/powerpoint/2010/main" val="31479903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Legend of Zelda</a:t>
            </a:r>
            <a:r>
              <a:rPr lang="en-US" baseline="0" dirty="0" smtClean="0"/>
              <a:t> – Skyward Sword – uses accelerometer to swing sword differently</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86</a:t>
            </a:fld>
            <a:endParaRPr lang="en-US"/>
          </a:p>
        </p:txBody>
      </p:sp>
    </p:spTree>
    <p:extLst>
      <p:ext uri="{BB962C8B-B14F-4D97-AF65-F5344CB8AC3E}">
        <p14:creationId xmlns:p14="http://schemas.microsoft.com/office/powerpoint/2010/main" val="27425641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Included steering wheel with Mario Kart Wii racing game</a:t>
            </a:r>
          </a:p>
          <a:p>
            <a:r>
              <a:rPr lang="en-US" dirty="0" smtClean="0"/>
              <a:t>Many older console players preferred to use rate-controlled joystick</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87</a:t>
            </a:fld>
            <a:endParaRPr lang="en-US"/>
          </a:p>
        </p:txBody>
      </p:sp>
    </p:spTree>
    <p:extLst>
      <p:ext uri="{BB962C8B-B14F-4D97-AF65-F5344CB8AC3E}">
        <p14:creationId xmlns:p14="http://schemas.microsoft.com/office/powerpoint/2010/main" val="444217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1956</a:t>
            </a:r>
          </a:p>
          <a:p>
            <a:r>
              <a:rPr lang="en-US" dirty="0" smtClean="0"/>
              <a:t>Ultrasonic. Also triggered by xylophones</a:t>
            </a:r>
          </a:p>
          <a:p>
            <a:r>
              <a:rPr lang="en-US" dirty="0" smtClean="0"/>
              <a:t>“clicker” term because of mechanics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7</a:t>
            </a:fld>
            <a:endParaRPr lang="en-US"/>
          </a:p>
        </p:txBody>
      </p:sp>
    </p:spTree>
    <p:extLst>
      <p:ext uri="{BB962C8B-B14F-4D97-AF65-F5344CB8AC3E}">
        <p14:creationId xmlns:p14="http://schemas.microsoft.com/office/powerpoint/2010/main" val="16922023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Nintendo</a:t>
            </a:r>
            <a:r>
              <a:rPr lang="en-US" baseline="0" dirty="0" smtClean="0"/>
              <a:t> keeps innovating – the Wii U has a massive screen on the controller - </a:t>
            </a:r>
            <a:r>
              <a:rPr kumimoji="1" lang="en-US" sz="1200" b="0" i="0" kern="1200" dirty="0" smtClean="0">
                <a:solidFill>
                  <a:schemeClr val="tx1"/>
                </a:solidFill>
                <a:effectLst/>
                <a:latin typeface="Arial" charset="0"/>
                <a:ea typeface="+mn-ea"/>
                <a:cs typeface="+mn-cs"/>
              </a:rPr>
              <a:t>November 18, 2012</a:t>
            </a:r>
            <a:endParaRPr lang="en-US" baseline="0" dirty="0" smtClean="0"/>
          </a:p>
          <a:p>
            <a:r>
              <a:rPr lang="en-US" baseline="0" dirty="0" smtClean="0"/>
              <a:t>Here is another Zelda game – now you can select items while you play, or do something else while another person plays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88</a:t>
            </a:fld>
            <a:endParaRPr lang="en-US"/>
          </a:p>
        </p:txBody>
      </p:sp>
    </p:spTree>
    <p:extLst>
      <p:ext uri="{BB962C8B-B14F-4D97-AF65-F5344CB8AC3E}">
        <p14:creationId xmlns:p14="http://schemas.microsoft.com/office/powerpoint/2010/main" val="21281086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Microsoft Kinect also mixes things up a bit – released </a:t>
            </a:r>
            <a:r>
              <a:rPr kumimoji="1" lang="en-US" sz="1200" b="1" i="0" kern="1200" dirty="0" smtClean="0">
                <a:solidFill>
                  <a:schemeClr val="tx1"/>
                </a:solidFill>
                <a:effectLst/>
                <a:latin typeface="Arial" charset="0"/>
                <a:ea typeface="+mn-ea"/>
                <a:cs typeface="+mn-cs"/>
              </a:rPr>
              <a:t>November 4, 2010</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89</a:t>
            </a:fld>
            <a:endParaRPr lang="en-US"/>
          </a:p>
        </p:txBody>
      </p:sp>
    </p:spTree>
    <p:extLst>
      <p:ext uri="{BB962C8B-B14F-4D97-AF65-F5344CB8AC3E}">
        <p14:creationId xmlns:p14="http://schemas.microsoft.com/office/powerpoint/2010/main" val="6613952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Along side with the reduction in button counts, there is a trend towards reducing the amount of buttons needed to play a game</a:t>
            </a:r>
          </a:p>
          <a:p>
            <a:r>
              <a:rPr lang="en-US" dirty="0" smtClean="0"/>
              <a:t>Comic about old game required complex combinations, while a newer game just needs 2 or 3 held down in combination</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90</a:t>
            </a:fld>
            <a:endParaRPr lang="en-US"/>
          </a:p>
        </p:txBody>
      </p:sp>
    </p:spTree>
    <p:extLst>
      <p:ext uri="{BB962C8B-B14F-4D97-AF65-F5344CB8AC3E}">
        <p14:creationId xmlns:p14="http://schemas.microsoft.com/office/powerpoint/2010/main" val="15217553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player here is just holding</a:t>
            </a:r>
            <a:r>
              <a:rPr lang="en-US" baseline="0" dirty="0" smtClean="0"/>
              <a:t> down a couple buttons, and the game figures out the rest, making it cinematic.</a:t>
            </a:r>
          </a:p>
          <a:p>
            <a:r>
              <a:rPr lang="en-US" baseline="0" dirty="0" smtClean="0"/>
              <a:t>The main interaction technique is just pointing the character in the proper direction</a:t>
            </a:r>
          </a:p>
          <a:p>
            <a:r>
              <a:rPr lang="en-US" baseline="0" dirty="0" smtClean="0"/>
              <a:t>Tech demo of Assassin Creed 3</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91</a:t>
            </a:fld>
            <a:endParaRPr lang="en-US"/>
          </a:p>
        </p:txBody>
      </p:sp>
    </p:spTree>
    <p:extLst>
      <p:ext uri="{BB962C8B-B14F-4D97-AF65-F5344CB8AC3E}">
        <p14:creationId xmlns:p14="http://schemas.microsoft.com/office/powerpoint/2010/main" val="202662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tensions between console games and computer games – the menus in </a:t>
            </a:r>
            <a:r>
              <a:rPr lang="en-US" dirty="0" err="1" smtClean="0"/>
              <a:t>Skyrim</a:t>
            </a:r>
            <a:endParaRPr lang="en-US" dirty="0" smtClean="0"/>
          </a:p>
          <a:p>
            <a:r>
              <a:rPr lang="en-US" dirty="0" smtClean="0"/>
              <a:t>Made</a:t>
            </a:r>
            <a:r>
              <a:rPr lang="en-US" baseline="0" dirty="0" smtClean="0"/>
              <a:t> easy for consoles, but impossible to navigate on a computer when other means would be much easier</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92</a:t>
            </a:fld>
            <a:endParaRPr lang="en-US"/>
          </a:p>
        </p:txBody>
      </p:sp>
    </p:spTree>
    <p:extLst>
      <p:ext uri="{BB962C8B-B14F-4D97-AF65-F5344CB8AC3E}">
        <p14:creationId xmlns:p14="http://schemas.microsoft.com/office/powerpoint/2010/main" val="37042721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games also innovate and explore</a:t>
            </a:r>
          </a:p>
          <a:p>
            <a:r>
              <a:rPr lang="en-US" dirty="0" err="1" smtClean="0"/>
              <a:t>Titanfall</a:t>
            </a:r>
            <a:r>
              <a:rPr lang="en-US" dirty="0" smtClean="0"/>
              <a:t> plays with different ways to display information to the user in an</a:t>
            </a:r>
            <a:r>
              <a:rPr lang="en-US" baseline="0" dirty="0" smtClean="0"/>
              <a:t> easy to interpret fashion</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93</a:t>
            </a:fld>
            <a:endParaRPr lang="en-US"/>
          </a:p>
        </p:txBody>
      </p:sp>
    </p:spTree>
    <p:extLst>
      <p:ext uri="{BB962C8B-B14F-4D97-AF65-F5344CB8AC3E}">
        <p14:creationId xmlns:p14="http://schemas.microsoft.com/office/powerpoint/2010/main" val="32003318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of course games also innovate and play with “dead” interaction</a:t>
            </a:r>
            <a:r>
              <a:rPr lang="en-US" baseline="0" dirty="0" smtClean="0"/>
              <a:t> techniques like pie menus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94</a:t>
            </a:fld>
            <a:endParaRPr lang="en-US"/>
          </a:p>
        </p:txBody>
      </p:sp>
    </p:spTree>
    <p:extLst>
      <p:ext uri="{BB962C8B-B14F-4D97-AF65-F5344CB8AC3E}">
        <p14:creationId xmlns:p14="http://schemas.microsoft.com/office/powerpoint/2010/main" val="29610872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Tilt – to move ball</a:t>
            </a:r>
            <a:r>
              <a:rPr lang="en-US" baseline="0" dirty="0" smtClean="0"/>
              <a:t> around, Doodle Jump, Temple Run, Pappy Jump</a:t>
            </a:r>
          </a:p>
          <a:p>
            <a:r>
              <a:rPr lang="en-US" baseline="0" dirty="0" smtClean="0"/>
              <a:t>Swipe – Temple Run- jump to slide, toilet paper unrolling, fruit ninja (slice fruit), Angry Birds</a:t>
            </a:r>
          </a:p>
          <a:p>
            <a:r>
              <a:rPr lang="en-US" baseline="0" dirty="0" smtClean="0"/>
              <a:t>Tap on menu items – Words with Friends, </a:t>
            </a:r>
            <a:r>
              <a:rPr lang="en-US" baseline="0" dirty="0" err="1" smtClean="0"/>
              <a:t>Sodoco</a:t>
            </a:r>
            <a:r>
              <a:rPr lang="en-US" baseline="0" dirty="0" smtClean="0"/>
              <a:t>, Candy Crush</a:t>
            </a:r>
          </a:p>
          <a:p>
            <a:endParaRPr lang="en-US" baseline="0" dirty="0" smtClean="0"/>
          </a:p>
          <a:p>
            <a:r>
              <a:rPr lang="en-US" dirty="0" smtClean="0"/>
              <a:t>“soft joysticks” –</a:t>
            </a:r>
            <a:r>
              <a:rPr lang="en-US" baseline="0" dirty="0" smtClean="0"/>
              <a:t> center based on initial location – </a:t>
            </a:r>
          </a:p>
          <a:p>
            <a:r>
              <a:rPr lang="en-US" baseline="0" dirty="0" err="1" smtClean="0"/>
              <a:t>Pokemon</a:t>
            </a:r>
            <a:r>
              <a:rPr lang="en-US" baseline="0" dirty="0" smtClean="0"/>
              <a:t> – virtual buttons</a:t>
            </a:r>
          </a:p>
          <a:p>
            <a:endParaRPr lang="en-US" baseline="0" dirty="0" smtClean="0"/>
          </a:p>
          <a:p>
            <a:r>
              <a:rPr lang="en-US" baseline="0" dirty="0" smtClean="0"/>
              <a:t>Emulators with soft console controls – partially transparent overlap</a:t>
            </a:r>
          </a:p>
          <a:p>
            <a:endParaRPr lang="en-US" baseline="0" dirty="0" smtClean="0"/>
          </a:p>
          <a:p>
            <a:r>
              <a:rPr lang="en-US" baseline="0" dirty="0" smtClean="0"/>
              <a:t>Whistle –</a:t>
            </a:r>
          </a:p>
          <a:p>
            <a:endParaRPr lang="en-US" baseline="0" dirty="0" smtClean="0"/>
          </a:p>
          <a:p>
            <a:r>
              <a:rPr lang="en-US" baseline="0" dirty="0" smtClean="0"/>
              <a:t>Constellations – using camera on back</a:t>
            </a:r>
          </a:p>
          <a:p>
            <a:r>
              <a:rPr lang="en-US" baseline="0" dirty="0" smtClean="0"/>
              <a:t>Moves with you by using camera on the front</a:t>
            </a:r>
          </a:p>
          <a:p>
            <a:endParaRPr lang="en-US" baseline="0" dirty="0" smtClean="0"/>
          </a:p>
          <a:p>
            <a:r>
              <a:rPr lang="en-US" baseline="0" dirty="0" smtClean="0"/>
              <a:t>Tower Defense – shake phone </a:t>
            </a:r>
          </a:p>
          <a:p>
            <a:r>
              <a:rPr lang="en-US" baseline="0" dirty="0" smtClean="0"/>
              <a:t>Nintendo DS – blow on microphone to remove powder – “Ace Attorney”, Guitar Hero</a:t>
            </a:r>
          </a:p>
          <a:p>
            <a:r>
              <a:rPr lang="en-US" baseline="0" dirty="0" smtClean="0"/>
              <a:t>GBA game – photo cell – indoors vs. </a:t>
            </a:r>
            <a:r>
              <a:rPr lang="en-US" baseline="0" smtClean="0"/>
              <a:t>outdoors</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95</a:t>
            </a:fld>
            <a:endParaRPr lang="en-US"/>
          </a:p>
        </p:txBody>
      </p:sp>
    </p:spTree>
    <p:extLst>
      <p:ext uri="{BB962C8B-B14F-4D97-AF65-F5344CB8AC3E}">
        <p14:creationId xmlns:p14="http://schemas.microsoft.com/office/powerpoint/2010/main" val="2851800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1980 </a:t>
            </a:r>
            <a:r>
              <a:rPr lang="en-US" dirty="0" err="1" smtClean="0"/>
              <a:t>Viewstar</a:t>
            </a:r>
            <a:r>
              <a:rPr lang="en-US" baseline="0" dirty="0" smtClean="0"/>
              <a:t> cable box – new buttons!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8</a:t>
            </a:fld>
            <a:endParaRPr lang="en-US"/>
          </a:p>
        </p:txBody>
      </p:sp>
    </p:spTree>
    <p:extLst>
      <p:ext uri="{BB962C8B-B14F-4D97-AF65-F5344CB8AC3E}">
        <p14:creationId xmlns:p14="http://schemas.microsoft.com/office/powerpoint/2010/main" val="924930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remotes are rather complicated, especially</a:t>
            </a:r>
            <a:r>
              <a:rPr lang="en-US" baseline="0" dirty="0" smtClean="0"/>
              <a:t> for embedded boxes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9</a:t>
            </a:fld>
            <a:endParaRPr lang="en-US"/>
          </a:p>
        </p:txBody>
      </p:sp>
    </p:spTree>
    <p:extLst>
      <p:ext uri="{BB962C8B-B14F-4D97-AF65-F5344CB8AC3E}">
        <p14:creationId xmlns:p14="http://schemas.microsoft.com/office/powerpoint/2010/main" val="2422482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Microwaves are</a:t>
            </a:r>
            <a:r>
              <a:rPr lang="en-US" baseline="0" dirty="0" smtClean="0"/>
              <a:t> a big contender. Consider the mix of prefix and postfix options on some microwaves</a:t>
            </a:r>
            <a:endParaRPr lang="en-US" dirty="0"/>
          </a:p>
        </p:txBody>
      </p:sp>
      <p:sp>
        <p:nvSpPr>
          <p:cNvPr id="4" name="Slide Number Placeholder 3"/>
          <p:cNvSpPr>
            <a:spLocks noGrp="1"/>
          </p:cNvSpPr>
          <p:nvPr>
            <p:ph type="sldNum" sz="quarter" idx="10"/>
          </p:nvPr>
        </p:nvSpPr>
        <p:spPr/>
        <p:txBody>
          <a:bodyPr/>
          <a:lstStyle/>
          <a:p>
            <a:fld id="{65CB8A11-5EC9-F74D-957E-D4EC703EBA58}" type="slidenum">
              <a:rPr lang="en-US" smtClean="0"/>
              <a:pPr/>
              <a:t>16</a:t>
            </a:fld>
            <a:endParaRPr lang="en-US"/>
          </a:p>
        </p:txBody>
      </p:sp>
    </p:spTree>
    <p:extLst>
      <p:ext uri="{BB962C8B-B14F-4D97-AF65-F5344CB8AC3E}">
        <p14:creationId xmlns:p14="http://schemas.microsoft.com/office/powerpoint/2010/main" val="21940764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rot="5400000">
            <a:off x="-2967037" y="2967037"/>
            <a:ext cx="6858000" cy="923925"/>
            <a:chOff x="0" y="0"/>
            <a:chExt cx="5760" cy="128"/>
          </a:xfrm>
        </p:grpSpPr>
        <p:sp>
          <p:nvSpPr>
            <p:cNvPr id="5" name="Rectangle 8"/>
            <p:cNvSpPr>
              <a:spLocks noChangeArrowheads="1"/>
            </p:cNvSpPr>
            <p:nvPr userDrawn="1"/>
          </p:nvSpPr>
          <p:spPr bwMode="auto">
            <a:xfrm>
              <a:off x="0" y="0"/>
              <a:ext cx="5760" cy="128"/>
            </a:xfrm>
            <a:prstGeom prst="rect">
              <a:avLst/>
            </a:prstGeom>
            <a:solidFill>
              <a:schemeClr val="tx2"/>
            </a:solidFill>
            <a:ln w="9525">
              <a:noFill/>
              <a:miter lim="800000"/>
              <a:headEnd/>
              <a:tailEnd/>
            </a:ln>
            <a:effectLst/>
          </p:spPr>
          <p:txBody>
            <a:bodyPr wrap="none" anchor="ctr"/>
            <a:lstStyle/>
            <a:p>
              <a:pPr>
                <a:defRPr/>
              </a:pPr>
              <a:endParaRPr lang="en-US"/>
            </a:p>
          </p:txBody>
        </p:sp>
        <p:sp>
          <p:nvSpPr>
            <p:cNvPr id="6" name="Rectangle 9"/>
            <p:cNvSpPr>
              <a:spLocks noChangeArrowheads="1"/>
            </p:cNvSpPr>
            <p:nvPr userDrawn="1"/>
          </p:nvSpPr>
          <p:spPr bwMode="auto">
            <a:xfrm>
              <a:off x="2880" y="0"/>
              <a:ext cx="2880" cy="128"/>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7" name="Rectangle 10"/>
            <p:cNvSpPr>
              <a:spLocks noChangeArrowheads="1"/>
            </p:cNvSpPr>
            <p:nvPr userDrawn="1"/>
          </p:nvSpPr>
          <p:spPr bwMode="auto">
            <a:xfrm>
              <a:off x="4320" y="0"/>
              <a:ext cx="1440" cy="128"/>
            </a:xfrm>
            <a:prstGeom prst="rect">
              <a:avLst/>
            </a:prstGeom>
            <a:solidFill>
              <a:schemeClr val="accent1"/>
            </a:solidFill>
            <a:ln w="9525">
              <a:noFill/>
              <a:miter lim="800000"/>
              <a:headEnd/>
              <a:tailEnd/>
            </a:ln>
            <a:effectLst/>
          </p:spPr>
          <p:txBody>
            <a:bodyPr wrap="none" anchor="ctr"/>
            <a:lstStyle/>
            <a:p>
              <a:pPr>
                <a:defRPr/>
              </a:pPr>
              <a:endParaRPr lang="en-US"/>
            </a:p>
          </p:txBody>
        </p:sp>
        <p:sp>
          <p:nvSpPr>
            <p:cNvPr id="8" name="Rectangle 11"/>
            <p:cNvSpPr>
              <a:spLocks noChangeArrowheads="1"/>
            </p:cNvSpPr>
            <p:nvPr userDrawn="1"/>
          </p:nvSpPr>
          <p:spPr bwMode="auto">
            <a:xfrm>
              <a:off x="5269" y="0"/>
              <a:ext cx="491" cy="128"/>
            </a:xfrm>
            <a:prstGeom prst="rect">
              <a:avLst/>
            </a:prstGeom>
            <a:solidFill>
              <a:schemeClr val="folHlink"/>
            </a:solidFill>
            <a:ln w="9525">
              <a:noFill/>
              <a:miter lim="800000"/>
              <a:headEnd/>
              <a:tailEnd/>
            </a:ln>
            <a:effectLst/>
          </p:spPr>
          <p:txBody>
            <a:bodyPr wrap="none" anchor="ctr"/>
            <a:lstStyle/>
            <a:p>
              <a:pPr>
                <a:defRPr/>
              </a:pPr>
              <a:endParaRPr lang="en-US"/>
            </a:p>
          </p:txBody>
        </p:sp>
      </p:grpSp>
      <p:pic>
        <p:nvPicPr>
          <p:cNvPr id="9" name="Picture 12" descr="red_hcii_logo"/>
          <p:cNvPicPr>
            <a:picLocks noChangeAspect="1" noChangeArrowheads="1"/>
          </p:cNvPicPr>
          <p:nvPr/>
        </p:nvPicPr>
        <p:blipFill>
          <a:blip r:embed="rId2" cstate="print"/>
          <a:srcRect/>
          <a:stretch>
            <a:fillRect/>
          </a:stretch>
        </p:blipFill>
        <p:spPr bwMode="auto">
          <a:xfrm>
            <a:off x="1433513" y="4021138"/>
            <a:ext cx="1143000" cy="1323975"/>
          </a:xfrm>
          <a:prstGeom prst="rect">
            <a:avLst/>
          </a:prstGeom>
          <a:noFill/>
          <a:ln w="9525">
            <a:noFill/>
            <a:miter lim="800000"/>
            <a:headEnd/>
            <a:tailEnd/>
          </a:ln>
        </p:spPr>
      </p:pic>
      <p:sp>
        <p:nvSpPr>
          <p:cNvPr id="261122" name="Rectangle 2"/>
          <p:cNvSpPr>
            <a:spLocks noGrp="1" noChangeArrowheads="1"/>
          </p:cNvSpPr>
          <p:nvPr>
            <p:ph type="ctrTitle"/>
          </p:nvPr>
        </p:nvSpPr>
        <p:spPr>
          <a:xfrm>
            <a:off x="1087438" y="1443038"/>
            <a:ext cx="7767637" cy="2133600"/>
          </a:xfrm>
        </p:spPr>
        <p:txBody>
          <a:bodyPr/>
          <a:lstStyle>
            <a:lvl1pPr>
              <a:defRPr sz="3600">
                <a:solidFill>
                  <a:schemeClr val="tx1"/>
                </a:solidFill>
              </a:defRPr>
            </a:lvl1pPr>
          </a:lstStyle>
          <a:p>
            <a:r>
              <a:rPr lang="en-US" altLang="en-US"/>
              <a:t>Click to edit Master title style</a:t>
            </a:r>
          </a:p>
        </p:txBody>
      </p:sp>
      <p:sp>
        <p:nvSpPr>
          <p:cNvPr id="261123" name="Rectangle 3"/>
          <p:cNvSpPr>
            <a:spLocks noGrp="1" noChangeArrowheads="1"/>
          </p:cNvSpPr>
          <p:nvPr>
            <p:ph type="subTitle" idx="1"/>
          </p:nvPr>
        </p:nvSpPr>
        <p:spPr>
          <a:xfrm>
            <a:off x="2570163" y="4425950"/>
            <a:ext cx="6264275" cy="1616075"/>
          </a:xfrm>
        </p:spPr>
        <p:txBody>
          <a:bodyPr/>
          <a:lstStyle>
            <a:lvl1pPr marL="0" indent="0">
              <a:buFont typeface="Wingdings" pitchFamily="2" charset="2"/>
              <a:buNone/>
              <a:defRPr sz="2400"/>
            </a:lvl1pPr>
          </a:lstStyle>
          <a:p>
            <a:r>
              <a:rPr lang="en-US" altLang="en-US"/>
              <a:t>Click to edit Master subtitle style</a:t>
            </a:r>
          </a:p>
        </p:txBody>
      </p:sp>
      <p:sp>
        <p:nvSpPr>
          <p:cNvPr id="13" name="Date Placeholder 12"/>
          <p:cNvSpPr>
            <a:spLocks noGrp="1"/>
          </p:cNvSpPr>
          <p:nvPr>
            <p:ph type="dt" sz="half" idx="10"/>
          </p:nvPr>
        </p:nvSpPr>
        <p:spPr/>
        <p:txBody>
          <a:bodyPr/>
          <a:lstStyle/>
          <a:p>
            <a:pPr>
              <a:defRPr/>
            </a:pPr>
            <a:endParaRPr lang="en-US" altLang="en-US"/>
          </a:p>
        </p:txBody>
      </p:sp>
      <p:sp>
        <p:nvSpPr>
          <p:cNvPr id="14" name="Slide Number Placeholder 13"/>
          <p:cNvSpPr>
            <a:spLocks noGrp="1"/>
          </p:cNvSpPr>
          <p:nvPr>
            <p:ph type="sldNum" sz="quarter" idx="11"/>
          </p:nvPr>
        </p:nvSpPr>
        <p:spPr/>
        <p:txBody>
          <a:bodyPr/>
          <a:lstStyle/>
          <a:p>
            <a:pPr>
              <a:defRPr/>
            </a:pPr>
            <a:fld id="{AE204E03-3626-46E7-9ABE-54BA2F6D04BE}" type="slidenum">
              <a:rPr lang="en-US" altLang="en-US" smtClean="0"/>
              <a:pPr>
                <a:defRPr/>
              </a:pPr>
              <a:t>‹#›</a:t>
            </a:fld>
            <a:endParaRPr lang="en-US" altLang="en-US"/>
          </a:p>
        </p:txBody>
      </p:sp>
      <p:sp>
        <p:nvSpPr>
          <p:cNvPr id="15" name="Footer Placeholder 14"/>
          <p:cNvSpPr>
            <a:spLocks noGrp="1"/>
          </p:cNvSpPr>
          <p:nvPr>
            <p:ph type="ftr" sz="quarter" idx="12"/>
          </p:nvPr>
        </p:nvSpPr>
        <p:spPr>
          <a:xfrm>
            <a:off x="3124200" y="6463552"/>
            <a:ext cx="2895600" cy="242047"/>
          </a:xfrm>
        </p:spPr>
        <p:txBody>
          <a:bodyPr/>
          <a:lstStyle/>
          <a:p>
            <a:pPr>
              <a:defRPr/>
            </a:pPr>
            <a:r>
              <a:rPr lang="pl-PL" altLang="en-US" smtClean="0"/>
              <a:t>© 2019 - Brad Myers &amp; Jeffrey M Rzeszotarski</a:t>
            </a:r>
            <a:endParaRPr lang="en-US"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1"/>
          <p:cNvSpPr>
            <a:spLocks noGrp="1" noChangeArrowheads="1"/>
          </p:cNvSpPr>
          <p:nvPr>
            <p:ph type="ftr" sz="quarter" idx="11"/>
          </p:nvPr>
        </p:nvSpPr>
        <p:spPr>
          <a:ln/>
        </p:spPr>
        <p:txBody>
          <a:bodyPr/>
          <a:lstStyle>
            <a:lvl1pPr>
              <a:defRPr/>
            </a:lvl1pPr>
          </a:lstStyle>
          <a:p>
            <a:pPr>
              <a:defRPr/>
            </a:pPr>
            <a:r>
              <a:rPr lang="pl-PL" altLang="en-US" smtClean="0"/>
              <a:t>© 2019 - Brad Myers &amp; Jeffrey M Rzeszotarski</a:t>
            </a:r>
            <a:endParaRPr lang="en-US" altLang="en-US"/>
          </a:p>
        </p:txBody>
      </p:sp>
      <p:sp>
        <p:nvSpPr>
          <p:cNvPr id="6" name="Rectangle 12"/>
          <p:cNvSpPr>
            <a:spLocks noGrp="1" noChangeArrowheads="1"/>
          </p:cNvSpPr>
          <p:nvPr>
            <p:ph type="sldNum" sz="quarter" idx="12"/>
          </p:nvPr>
        </p:nvSpPr>
        <p:spPr>
          <a:ln/>
        </p:spPr>
        <p:txBody>
          <a:bodyPr/>
          <a:lstStyle>
            <a:lvl1pPr>
              <a:defRPr/>
            </a:lvl1pPr>
          </a:lstStyle>
          <a:p>
            <a:pPr>
              <a:defRPr/>
            </a:pPr>
            <a:fld id="{4E0C0F7A-2C8E-415C-9EAD-C7294B125DD2}"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1"/>
          <p:cNvSpPr>
            <a:spLocks noGrp="1" noChangeArrowheads="1"/>
          </p:cNvSpPr>
          <p:nvPr>
            <p:ph type="ftr" sz="quarter" idx="11"/>
          </p:nvPr>
        </p:nvSpPr>
        <p:spPr>
          <a:ln/>
        </p:spPr>
        <p:txBody>
          <a:bodyPr/>
          <a:lstStyle>
            <a:lvl1pPr>
              <a:defRPr/>
            </a:lvl1pPr>
          </a:lstStyle>
          <a:p>
            <a:pPr>
              <a:defRPr/>
            </a:pPr>
            <a:r>
              <a:rPr lang="pl-PL" altLang="en-US" smtClean="0"/>
              <a:t>© 2019 - Brad Myers &amp; Jeffrey M Rzeszotarski</a:t>
            </a:r>
            <a:endParaRPr lang="en-US" altLang="en-US"/>
          </a:p>
        </p:txBody>
      </p:sp>
      <p:sp>
        <p:nvSpPr>
          <p:cNvPr id="6" name="Rectangle 12"/>
          <p:cNvSpPr>
            <a:spLocks noGrp="1" noChangeArrowheads="1"/>
          </p:cNvSpPr>
          <p:nvPr>
            <p:ph type="sldNum" sz="quarter" idx="12"/>
          </p:nvPr>
        </p:nvSpPr>
        <p:spPr>
          <a:ln/>
        </p:spPr>
        <p:txBody>
          <a:bodyPr/>
          <a:lstStyle>
            <a:lvl1pPr>
              <a:defRPr/>
            </a:lvl1pPr>
          </a:lstStyle>
          <a:p>
            <a:pPr>
              <a:defRPr/>
            </a:pPr>
            <a:fld id="{59D8DC40-0763-4469-9DED-9B5B2D812062}"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1"/>
          <p:cNvSpPr>
            <a:spLocks noGrp="1" noChangeArrowheads="1"/>
          </p:cNvSpPr>
          <p:nvPr>
            <p:ph type="ftr" sz="quarter" idx="11"/>
          </p:nvPr>
        </p:nvSpPr>
        <p:spPr>
          <a:ln/>
        </p:spPr>
        <p:txBody>
          <a:bodyPr/>
          <a:lstStyle>
            <a:lvl1pPr>
              <a:defRPr/>
            </a:lvl1pPr>
          </a:lstStyle>
          <a:p>
            <a:pPr>
              <a:defRPr/>
            </a:pPr>
            <a:r>
              <a:rPr lang="pl-PL" altLang="en-US" smtClean="0"/>
              <a:t>© 2019 - Brad Myers &amp; Jeffrey M Rzeszotarski</a:t>
            </a:r>
            <a:endParaRPr lang="en-US" altLang="en-US"/>
          </a:p>
        </p:txBody>
      </p:sp>
      <p:sp>
        <p:nvSpPr>
          <p:cNvPr id="6" name="Rectangle 12"/>
          <p:cNvSpPr>
            <a:spLocks noGrp="1" noChangeArrowheads="1"/>
          </p:cNvSpPr>
          <p:nvPr>
            <p:ph type="sldNum" sz="quarter" idx="12"/>
          </p:nvPr>
        </p:nvSpPr>
        <p:spPr>
          <a:ln/>
        </p:spPr>
        <p:txBody>
          <a:bodyPr/>
          <a:lstStyle>
            <a:lvl1pPr>
              <a:defRPr/>
            </a:lvl1pPr>
          </a:lstStyle>
          <a:p>
            <a:pPr>
              <a:defRPr/>
            </a:pPr>
            <a:fld id="{5724283D-037C-4233-A5B9-6A378F34C5AF}"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1"/>
          <p:cNvSpPr>
            <a:spLocks noGrp="1" noChangeArrowheads="1"/>
          </p:cNvSpPr>
          <p:nvPr>
            <p:ph type="ftr" sz="quarter" idx="11"/>
          </p:nvPr>
        </p:nvSpPr>
        <p:spPr>
          <a:ln/>
        </p:spPr>
        <p:txBody>
          <a:bodyPr/>
          <a:lstStyle>
            <a:lvl1pPr>
              <a:defRPr/>
            </a:lvl1pPr>
          </a:lstStyle>
          <a:p>
            <a:pPr>
              <a:defRPr/>
            </a:pPr>
            <a:r>
              <a:rPr lang="pl-PL" altLang="en-US" smtClean="0"/>
              <a:t>© 2019 - Brad Myers &amp; Jeffrey M Rzeszotarski</a:t>
            </a:r>
            <a:endParaRPr lang="en-US" altLang="en-US"/>
          </a:p>
        </p:txBody>
      </p:sp>
      <p:sp>
        <p:nvSpPr>
          <p:cNvPr id="6" name="Rectangle 12"/>
          <p:cNvSpPr>
            <a:spLocks noGrp="1" noChangeArrowheads="1"/>
          </p:cNvSpPr>
          <p:nvPr>
            <p:ph type="sldNum" sz="quarter" idx="12"/>
          </p:nvPr>
        </p:nvSpPr>
        <p:spPr>
          <a:ln/>
        </p:spPr>
        <p:txBody>
          <a:bodyPr/>
          <a:lstStyle>
            <a:lvl1pPr>
              <a:defRPr/>
            </a:lvl1pPr>
          </a:lstStyle>
          <a:p>
            <a:pPr>
              <a:defRPr/>
            </a:pPr>
            <a:fld id="{C14C4DE1-8FC2-4295-BB3E-06A32A739BF9}"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1"/>
          <p:cNvSpPr>
            <a:spLocks noGrp="1" noChangeArrowheads="1"/>
          </p:cNvSpPr>
          <p:nvPr>
            <p:ph type="ftr" sz="quarter" idx="11"/>
          </p:nvPr>
        </p:nvSpPr>
        <p:spPr>
          <a:ln/>
        </p:spPr>
        <p:txBody>
          <a:bodyPr/>
          <a:lstStyle>
            <a:lvl1pPr>
              <a:defRPr/>
            </a:lvl1pPr>
          </a:lstStyle>
          <a:p>
            <a:pPr>
              <a:defRPr/>
            </a:pPr>
            <a:r>
              <a:rPr lang="pl-PL" altLang="en-US" smtClean="0"/>
              <a:t>© 2019 - Brad Myers &amp; Jeffrey M Rzeszotarski</a:t>
            </a:r>
            <a:endParaRPr lang="en-US" altLang="en-US"/>
          </a:p>
        </p:txBody>
      </p:sp>
      <p:sp>
        <p:nvSpPr>
          <p:cNvPr id="7" name="Rectangle 12"/>
          <p:cNvSpPr>
            <a:spLocks noGrp="1" noChangeArrowheads="1"/>
          </p:cNvSpPr>
          <p:nvPr>
            <p:ph type="sldNum" sz="quarter" idx="12"/>
          </p:nvPr>
        </p:nvSpPr>
        <p:spPr>
          <a:ln/>
        </p:spPr>
        <p:txBody>
          <a:bodyPr/>
          <a:lstStyle>
            <a:lvl1pPr>
              <a:defRPr/>
            </a:lvl1pPr>
          </a:lstStyle>
          <a:p>
            <a:pPr>
              <a:defRPr/>
            </a:pPr>
            <a:fld id="{42B9FF78-6A10-480F-A775-98F17DA3B461}"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1"/>
          <p:cNvSpPr>
            <a:spLocks noGrp="1" noChangeArrowheads="1"/>
          </p:cNvSpPr>
          <p:nvPr>
            <p:ph type="ftr" sz="quarter" idx="11"/>
          </p:nvPr>
        </p:nvSpPr>
        <p:spPr>
          <a:ln/>
        </p:spPr>
        <p:txBody>
          <a:bodyPr/>
          <a:lstStyle>
            <a:lvl1pPr>
              <a:defRPr/>
            </a:lvl1pPr>
          </a:lstStyle>
          <a:p>
            <a:pPr>
              <a:defRPr/>
            </a:pPr>
            <a:r>
              <a:rPr lang="pl-PL" altLang="en-US" smtClean="0"/>
              <a:t>© 2019 - Brad Myers &amp; Jeffrey M Rzeszotarski</a:t>
            </a:r>
            <a:endParaRPr lang="en-US" altLang="en-US"/>
          </a:p>
        </p:txBody>
      </p:sp>
      <p:sp>
        <p:nvSpPr>
          <p:cNvPr id="9" name="Rectangle 12"/>
          <p:cNvSpPr>
            <a:spLocks noGrp="1" noChangeArrowheads="1"/>
          </p:cNvSpPr>
          <p:nvPr>
            <p:ph type="sldNum" sz="quarter" idx="12"/>
          </p:nvPr>
        </p:nvSpPr>
        <p:spPr>
          <a:ln/>
        </p:spPr>
        <p:txBody>
          <a:bodyPr/>
          <a:lstStyle>
            <a:lvl1pPr>
              <a:defRPr/>
            </a:lvl1pPr>
          </a:lstStyle>
          <a:p>
            <a:pPr>
              <a:defRPr/>
            </a:pPr>
            <a:fld id="{6908D385-9D14-4628-9F7B-D94D4C9AA118}"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1"/>
          <p:cNvSpPr>
            <a:spLocks noGrp="1" noChangeArrowheads="1"/>
          </p:cNvSpPr>
          <p:nvPr>
            <p:ph type="ftr" sz="quarter" idx="11"/>
          </p:nvPr>
        </p:nvSpPr>
        <p:spPr>
          <a:ln/>
        </p:spPr>
        <p:txBody>
          <a:bodyPr/>
          <a:lstStyle>
            <a:lvl1pPr>
              <a:defRPr/>
            </a:lvl1pPr>
          </a:lstStyle>
          <a:p>
            <a:pPr>
              <a:defRPr/>
            </a:pPr>
            <a:r>
              <a:rPr lang="pl-PL" altLang="en-US" smtClean="0"/>
              <a:t>© 2019 - Brad Myers &amp; Jeffrey M Rzeszotarski</a:t>
            </a:r>
            <a:endParaRPr lang="en-US" altLang="en-US"/>
          </a:p>
        </p:txBody>
      </p:sp>
      <p:sp>
        <p:nvSpPr>
          <p:cNvPr id="5" name="Rectangle 12"/>
          <p:cNvSpPr>
            <a:spLocks noGrp="1" noChangeArrowheads="1"/>
          </p:cNvSpPr>
          <p:nvPr>
            <p:ph type="sldNum" sz="quarter" idx="12"/>
          </p:nvPr>
        </p:nvSpPr>
        <p:spPr>
          <a:ln/>
        </p:spPr>
        <p:txBody>
          <a:bodyPr/>
          <a:lstStyle>
            <a:lvl1pPr>
              <a:defRPr/>
            </a:lvl1pPr>
          </a:lstStyle>
          <a:p>
            <a:pPr>
              <a:defRPr/>
            </a:pPr>
            <a:fld id="{81423C1B-D989-408C-AA94-62C379286A54}"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1"/>
          <p:cNvSpPr>
            <a:spLocks noGrp="1" noChangeArrowheads="1"/>
          </p:cNvSpPr>
          <p:nvPr>
            <p:ph type="ftr" sz="quarter" idx="11"/>
          </p:nvPr>
        </p:nvSpPr>
        <p:spPr>
          <a:ln/>
        </p:spPr>
        <p:txBody>
          <a:bodyPr/>
          <a:lstStyle>
            <a:lvl1pPr>
              <a:defRPr/>
            </a:lvl1pPr>
          </a:lstStyle>
          <a:p>
            <a:pPr>
              <a:defRPr/>
            </a:pPr>
            <a:r>
              <a:rPr lang="pl-PL" altLang="en-US" smtClean="0"/>
              <a:t>© 2019 - Brad Myers &amp; Jeffrey M Rzeszotarski</a:t>
            </a:r>
            <a:endParaRPr lang="en-US" altLang="en-US"/>
          </a:p>
        </p:txBody>
      </p:sp>
      <p:sp>
        <p:nvSpPr>
          <p:cNvPr id="4" name="Rectangle 12"/>
          <p:cNvSpPr>
            <a:spLocks noGrp="1" noChangeArrowheads="1"/>
          </p:cNvSpPr>
          <p:nvPr>
            <p:ph type="sldNum" sz="quarter" idx="12"/>
          </p:nvPr>
        </p:nvSpPr>
        <p:spPr>
          <a:ln/>
        </p:spPr>
        <p:txBody>
          <a:bodyPr/>
          <a:lstStyle>
            <a:lvl1pPr>
              <a:defRPr/>
            </a:lvl1pPr>
          </a:lstStyle>
          <a:p>
            <a:pPr>
              <a:defRPr/>
            </a:pPr>
            <a:fld id="{18E31F64-BFE6-4CBD-806E-EEF58E65A30C}"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1"/>
          <p:cNvSpPr>
            <a:spLocks noGrp="1" noChangeArrowheads="1"/>
          </p:cNvSpPr>
          <p:nvPr>
            <p:ph type="ftr" sz="quarter" idx="11"/>
          </p:nvPr>
        </p:nvSpPr>
        <p:spPr>
          <a:ln/>
        </p:spPr>
        <p:txBody>
          <a:bodyPr/>
          <a:lstStyle>
            <a:lvl1pPr>
              <a:defRPr/>
            </a:lvl1pPr>
          </a:lstStyle>
          <a:p>
            <a:pPr>
              <a:defRPr/>
            </a:pPr>
            <a:r>
              <a:rPr lang="pl-PL" altLang="en-US" smtClean="0"/>
              <a:t>© 2019 - Brad Myers &amp; Jeffrey M Rzeszotarski</a:t>
            </a:r>
            <a:endParaRPr lang="en-US" altLang="en-US"/>
          </a:p>
        </p:txBody>
      </p:sp>
      <p:sp>
        <p:nvSpPr>
          <p:cNvPr id="7" name="Rectangle 12"/>
          <p:cNvSpPr>
            <a:spLocks noGrp="1" noChangeArrowheads="1"/>
          </p:cNvSpPr>
          <p:nvPr>
            <p:ph type="sldNum" sz="quarter" idx="12"/>
          </p:nvPr>
        </p:nvSpPr>
        <p:spPr>
          <a:ln/>
        </p:spPr>
        <p:txBody>
          <a:bodyPr/>
          <a:lstStyle>
            <a:lvl1pPr>
              <a:defRPr/>
            </a:lvl1pPr>
          </a:lstStyle>
          <a:p>
            <a:pPr>
              <a:defRPr/>
            </a:pPr>
            <a:fld id="{7AC7C01D-5212-4E67-9D23-72A2AC8C64D2}"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1"/>
          <p:cNvSpPr>
            <a:spLocks noGrp="1" noChangeArrowheads="1"/>
          </p:cNvSpPr>
          <p:nvPr>
            <p:ph type="ftr" sz="quarter" idx="11"/>
          </p:nvPr>
        </p:nvSpPr>
        <p:spPr>
          <a:ln/>
        </p:spPr>
        <p:txBody>
          <a:bodyPr/>
          <a:lstStyle>
            <a:lvl1pPr>
              <a:defRPr/>
            </a:lvl1pPr>
          </a:lstStyle>
          <a:p>
            <a:pPr>
              <a:defRPr/>
            </a:pPr>
            <a:r>
              <a:rPr lang="pl-PL" altLang="en-US" smtClean="0"/>
              <a:t>© 2019 - Brad Myers &amp; Jeffrey M Rzeszotarski</a:t>
            </a:r>
            <a:endParaRPr lang="en-US" altLang="en-US"/>
          </a:p>
        </p:txBody>
      </p:sp>
      <p:sp>
        <p:nvSpPr>
          <p:cNvPr id="7" name="Rectangle 12"/>
          <p:cNvSpPr>
            <a:spLocks noGrp="1" noChangeArrowheads="1"/>
          </p:cNvSpPr>
          <p:nvPr>
            <p:ph type="sldNum" sz="quarter" idx="12"/>
          </p:nvPr>
        </p:nvSpPr>
        <p:spPr>
          <a:ln/>
        </p:spPr>
        <p:txBody>
          <a:bodyPr/>
          <a:lstStyle>
            <a:lvl1pPr>
              <a:defRPr/>
            </a:lvl1pPr>
          </a:lstStyle>
          <a:p>
            <a:pPr>
              <a:defRPr/>
            </a:pPr>
            <a:fld id="{B5490843-C45C-48F2-B0D0-DC29E2BAD598}"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red_hcii_logo"/>
          <p:cNvPicPr>
            <a:picLocks noChangeAspect="1" noChangeArrowheads="1"/>
          </p:cNvPicPr>
          <p:nvPr/>
        </p:nvPicPr>
        <p:blipFill>
          <a:blip r:embed="rId13" cstate="print"/>
          <a:srcRect/>
          <a:stretch>
            <a:fillRect/>
          </a:stretch>
        </p:blipFill>
        <p:spPr bwMode="auto">
          <a:xfrm>
            <a:off x="6618288" y="134938"/>
            <a:ext cx="2386012" cy="514350"/>
          </a:xfrm>
          <a:prstGeom prst="rect">
            <a:avLst/>
          </a:prstGeom>
          <a:noFill/>
          <a:ln w="9525">
            <a:noFill/>
            <a:miter lim="800000"/>
            <a:headEnd/>
            <a:tailEnd/>
          </a:ln>
        </p:spPr>
      </p:pic>
      <p:grpSp>
        <p:nvGrpSpPr>
          <p:cNvPr id="3075" name="Group 3"/>
          <p:cNvGrpSpPr>
            <a:grpSpLocks/>
          </p:cNvGrpSpPr>
          <p:nvPr/>
        </p:nvGrpSpPr>
        <p:grpSpPr bwMode="auto">
          <a:xfrm>
            <a:off x="0" y="0"/>
            <a:ext cx="9144000" cy="93663"/>
            <a:chOff x="0" y="0"/>
            <a:chExt cx="5760" cy="128"/>
          </a:xfrm>
        </p:grpSpPr>
        <p:sp>
          <p:nvSpPr>
            <p:cNvPr id="260100" name="Rectangle 4"/>
            <p:cNvSpPr>
              <a:spLocks noChangeArrowheads="1"/>
            </p:cNvSpPr>
            <p:nvPr userDrawn="1"/>
          </p:nvSpPr>
          <p:spPr bwMode="auto">
            <a:xfrm>
              <a:off x="0" y="0"/>
              <a:ext cx="5760" cy="128"/>
            </a:xfrm>
            <a:prstGeom prst="rect">
              <a:avLst/>
            </a:prstGeom>
            <a:solidFill>
              <a:schemeClr val="tx2"/>
            </a:solidFill>
            <a:ln w="9525">
              <a:noFill/>
              <a:miter lim="800000"/>
              <a:headEnd/>
              <a:tailEnd/>
            </a:ln>
            <a:effectLst/>
          </p:spPr>
          <p:txBody>
            <a:bodyPr wrap="none" anchor="ctr"/>
            <a:lstStyle/>
            <a:p>
              <a:pPr>
                <a:defRPr/>
              </a:pPr>
              <a:endParaRPr lang="en-US"/>
            </a:p>
          </p:txBody>
        </p:sp>
        <p:sp>
          <p:nvSpPr>
            <p:cNvPr id="260101" name="Rectangle 5"/>
            <p:cNvSpPr>
              <a:spLocks noChangeArrowheads="1"/>
            </p:cNvSpPr>
            <p:nvPr userDrawn="1"/>
          </p:nvSpPr>
          <p:spPr bwMode="auto">
            <a:xfrm>
              <a:off x="2880" y="0"/>
              <a:ext cx="2880" cy="128"/>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260102" name="Rectangle 6"/>
            <p:cNvSpPr>
              <a:spLocks noChangeArrowheads="1"/>
            </p:cNvSpPr>
            <p:nvPr userDrawn="1"/>
          </p:nvSpPr>
          <p:spPr bwMode="auto">
            <a:xfrm>
              <a:off x="4320" y="0"/>
              <a:ext cx="1440" cy="128"/>
            </a:xfrm>
            <a:prstGeom prst="rect">
              <a:avLst/>
            </a:prstGeom>
            <a:solidFill>
              <a:schemeClr val="accent1"/>
            </a:solidFill>
            <a:ln w="9525">
              <a:noFill/>
              <a:miter lim="800000"/>
              <a:headEnd/>
              <a:tailEnd/>
            </a:ln>
            <a:effectLst/>
          </p:spPr>
          <p:txBody>
            <a:bodyPr wrap="none" anchor="ctr"/>
            <a:lstStyle/>
            <a:p>
              <a:pPr>
                <a:defRPr/>
              </a:pPr>
              <a:endParaRPr lang="en-US"/>
            </a:p>
          </p:txBody>
        </p:sp>
        <p:sp>
          <p:nvSpPr>
            <p:cNvPr id="260103" name="Rectangle 7"/>
            <p:cNvSpPr>
              <a:spLocks noChangeArrowheads="1"/>
            </p:cNvSpPr>
            <p:nvPr userDrawn="1"/>
          </p:nvSpPr>
          <p:spPr bwMode="auto">
            <a:xfrm>
              <a:off x="5269" y="0"/>
              <a:ext cx="491" cy="128"/>
            </a:xfrm>
            <a:prstGeom prst="rect">
              <a:avLst/>
            </a:prstGeom>
            <a:solidFill>
              <a:schemeClr val="folHlink"/>
            </a:solidFill>
            <a:ln w="9525">
              <a:noFill/>
              <a:miter lim="800000"/>
              <a:headEnd/>
              <a:tailEnd/>
            </a:ln>
            <a:effectLst/>
          </p:spPr>
          <p:txBody>
            <a:bodyPr wrap="none" anchor="ctr"/>
            <a:lstStyle/>
            <a:p>
              <a:pPr>
                <a:defRPr/>
              </a:pPr>
              <a:endParaRPr lang="en-US"/>
            </a:p>
          </p:txBody>
        </p:sp>
      </p:grpSp>
      <p:sp>
        <p:nvSpPr>
          <p:cNvPr id="3076" name="Rectangle 8"/>
          <p:cNvSpPr>
            <a:spLocks noGrp="1" noChangeArrowheads="1"/>
          </p:cNvSpPr>
          <p:nvPr>
            <p:ph type="title"/>
          </p:nvPr>
        </p:nvSpPr>
        <p:spPr bwMode="auto">
          <a:xfrm>
            <a:off x="457200" y="122238"/>
            <a:ext cx="75438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077" name="Rectangle 9"/>
          <p:cNvSpPr>
            <a:spLocks noGrp="1" noChangeArrowheads="1"/>
          </p:cNvSpPr>
          <p:nvPr>
            <p:ph type="body" idx="1"/>
          </p:nvPr>
        </p:nvSpPr>
        <p:spPr bwMode="auto">
          <a:xfrm>
            <a:off x="457200" y="1719263"/>
            <a:ext cx="82296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60106" name="Rectangle 10"/>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endParaRPr lang="en-US" altLang="en-US"/>
          </a:p>
        </p:txBody>
      </p:sp>
      <p:sp>
        <p:nvSpPr>
          <p:cNvPr id="260107" name="Rectangle 11"/>
          <p:cNvSpPr>
            <a:spLocks noGrp="1" noChangeArrowheads="1"/>
          </p:cNvSpPr>
          <p:nvPr>
            <p:ph type="ftr" sz="quarter" idx="3"/>
          </p:nvPr>
        </p:nvSpPr>
        <p:spPr bwMode="auto">
          <a:xfrm>
            <a:off x="3124200" y="6508376"/>
            <a:ext cx="2895600" cy="1972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r>
              <a:rPr lang="pl-PL" altLang="en-US" smtClean="0"/>
              <a:t>© 2019 - Brad Myers &amp; Jeffrey M Rzeszotarski</a:t>
            </a:r>
            <a:endParaRPr lang="en-US" altLang="en-US" dirty="0"/>
          </a:p>
        </p:txBody>
      </p:sp>
      <p:sp>
        <p:nvSpPr>
          <p:cNvPr id="260108" name="Rectangle 12"/>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AE204E03-3626-46E7-9ABE-54BA2F6D04B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06"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iming>
    <p:tnLst>
      <p:par>
        <p:cTn id="1" dur="indefinite" restart="never" nodeType="tmRoot"/>
      </p:par>
    </p:tnLst>
  </p:timing>
  <p:hf hdr="0" dt="0"/>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reddit.com/r/vintageads/comments/6zsqff/1950_zenith_lazy_bones_tv_remote_contro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Xs3G-S3drso"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theguardian.com/technology/2012/may/23/eugene-polley"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vaVhcnBiob0"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en.wikipedia.org/wiki/Zenith_Electronics"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Xg_Dx8xWXis"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9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9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1" y="666427"/>
            <a:ext cx="7767637" cy="1329384"/>
          </a:xfrm>
        </p:spPr>
        <p:txBody>
          <a:bodyPr/>
          <a:lstStyle/>
          <a:p>
            <a:pPr algn="ctr"/>
            <a:r>
              <a:rPr lang="en-US" sz="3200"/>
              <a:t>Lecture </a:t>
            </a:r>
            <a:r>
              <a:rPr lang="en-US" sz="3200" smtClean="0"/>
              <a:t>18:</a:t>
            </a:r>
            <a:r>
              <a:rPr lang="en-US" dirty="0" smtClean="0"/>
              <a:t/>
            </a:r>
            <a:br>
              <a:rPr lang="en-US" dirty="0" smtClean="0"/>
            </a:br>
            <a:r>
              <a:rPr lang="en-US" dirty="0" smtClean="0"/>
              <a:t>Games and Consumer Electronics</a:t>
            </a:r>
            <a:endParaRPr lang="en-US" dirty="0"/>
          </a:p>
        </p:txBody>
      </p:sp>
      <p:pic>
        <p:nvPicPr>
          <p:cNvPr id="4" name="Picture 3"/>
          <p:cNvPicPr>
            <a:picLocks noChangeAspect="1"/>
          </p:cNvPicPr>
          <p:nvPr/>
        </p:nvPicPr>
        <p:blipFill>
          <a:blip r:embed="rId3"/>
          <a:stretch>
            <a:fillRect/>
          </a:stretch>
        </p:blipFill>
        <p:spPr>
          <a:xfrm>
            <a:off x="6248689" y="1995811"/>
            <a:ext cx="2844800" cy="2844800"/>
          </a:xfrm>
          <a:prstGeom prst="rect">
            <a:avLst/>
          </a:prstGeom>
        </p:spPr>
      </p:pic>
      <p:sp>
        <p:nvSpPr>
          <p:cNvPr id="7" name="Rectangle 3"/>
          <p:cNvSpPr txBox="1">
            <a:spLocks noChangeArrowheads="1"/>
          </p:cNvSpPr>
          <p:nvPr/>
        </p:nvSpPr>
        <p:spPr bwMode="auto">
          <a:xfrm>
            <a:off x="2648935" y="2976940"/>
            <a:ext cx="5391479" cy="37273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l" rtl="0" eaLnBrk="0" fontAlgn="base" hangingPunct="0">
              <a:spcBef>
                <a:spcPct val="20000"/>
              </a:spcBef>
              <a:spcAft>
                <a:spcPct val="0"/>
              </a:spcAft>
              <a:buClr>
                <a:schemeClr val="tx2"/>
              </a:buClr>
              <a:buSzPct val="70000"/>
              <a:buFont typeface="Wingdings" pitchFamily="2" charset="2"/>
              <a:buNone/>
              <a:defRPr sz="24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r>
              <a:rPr lang="en-US" kern="0" dirty="0" smtClean="0"/>
              <a:t>Brad Myers</a:t>
            </a:r>
          </a:p>
          <a:p>
            <a:r>
              <a:rPr lang="en-US" kern="0" dirty="0" smtClean="0">
                <a:solidFill>
                  <a:srgbClr val="6E0000"/>
                </a:solidFill>
              </a:rPr>
              <a:t>05-640 :</a:t>
            </a:r>
            <a:br>
              <a:rPr lang="en-US" kern="0" dirty="0" smtClean="0">
                <a:solidFill>
                  <a:srgbClr val="6E0000"/>
                </a:solidFill>
              </a:rPr>
            </a:br>
            <a:r>
              <a:rPr lang="en-US" kern="0" dirty="0" smtClean="0">
                <a:solidFill>
                  <a:srgbClr val="6E0000"/>
                </a:solidFill>
              </a:rPr>
              <a:t>Interaction Techniques</a:t>
            </a:r>
          </a:p>
          <a:p>
            <a:r>
              <a:rPr lang="en-US" i="1" kern="0" dirty="0" smtClean="0">
                <a:solidFill>
                  <a:srgbClr val="6E0000"/>
                </a:solidFill>
              </a:rPr>
              <a:t>Spring, 2019</a:t>
            </a:r>
          </a:p>
          <a:p>
            <a:r>
              <a:rPr lang="en-US" i="1" dirty="0"/>
              <a:t>Based on content created by:</a:t>
            </a:r>
            <a:br>
              <a:rPr lang="en-US" i="1" dirty="0"/>
            </a:br>
            <a:r>
              <a:rPr lang="en-US" dirty="0"/>
              <a:t>Jeffrey </a:t>
            </a:r>
            <a:r>
              <a:rPr lang="en-US" dirty="0" smtClean="0"/>
              <a:t>M. </a:t>
            </a:r>
            <a:r>
              <a:rPr lang="en-US" dirty="0"/>
              <a:t>Rzeszotarski</a:t>
            </a:r>
          </a:p>
          <a:p>
            <a:r>
              <a:rPr lang="en-US" dirty="0"/>
              <a:t>05-899A/05-499A</a:t>
            </a:r>
          </a:p>
          <a:p>
            <a:r>
              <a:rPr lang="en-US" dirty="0"/>
              <a:t>Spring, 2014</a:t>
            </a:r>
          </a:p>
          <a:p>
            <a:endParaRPr lang="en-US" i="1" kern="0" dirty="0">
              <a:solidFill>
                <a:srgbClr val="6E0000"/>
              </a:solidFill>
            </a:endParaRPr>
          </a:p>
        </p:txBody>
      </p:sp>
      <p:sp>
        <p:nvSpPr>
          <p:cNvPr id="8" name="Footer Placeholder 7"/>
          <p:cNvSpPr>
            <a:spLocks noGrp="1"/>
          </p:cNvSpPr>
          <p:nvPr>
            <p:ph type="ftr" sz="quarter" idx="12"/>
          </p:nvPr>
        </p:nvSpPr>
        <p:spPr/>
        <p:txBody>
          <a:bodyPr/>
          <a:lstStyle/>
          <a:p>
            <a:pPr>
              <a:defRPr/>
            </a:pPr>
            <a:r>
              <a:rPr lang="pl-PL" altLang="en-US" smtClean="0"/>
              <a:t>© 2019 - Brad Myers &amp; Jeffrey M Rzeszotarski</a:t>
            </a:r>
            <a:endParaRPr lang="en-US" altLang="en-US" dirty="0"/>
          </a:p>
        </p:txBody>
      </p:sp>
      <p:sp>
        <p:nvSpPr>
          <p:cNvPr id="9" name="Slide Number Placeholder 8"/>
          <p:cNvSpPr>
            <a:spLocks noGrp="1"/>
          </p:cNvSpPr>
          <p:nvPr>
            <p:ph type="sldNum" sz="quarter" idx="11"/>
          </p:nvPr>
        </p:nvSpPr>
        <p:spPr/>
        <p:txBody>
          <a:bodyPr/>
          <a:lstStyle/>
          <a:p>
            <a:pPr>
              <a:defRPr/>
            </a:pPr>
            <a:fld id="{AE204E03-3626-46E7-9ABE-54BA2F6D04BE}" type="slidenum">
              <a:rPr lang="en-US" altLang="en-US" smtClean="0"/>
              <a:pPr>
                <a:defRPr/>
              </a:pPr>
              <a:t>1</a:t>
            </a:fld>
            <a:endParaRPr lang="en-US" altLang="en-US"/>
          </a:p>
        </p:txBody>
      </p:sp>
    </p:spTree>
    <p:extLst>
      <p:ext uri="{BB962C8B-B14F-4D97-AF65-F5344CB8AC3E}">
        <p14:creationId xmlns:p14="http://schemas.microsoft.com/office/powerpoint/2010/main" val="4738572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smtClean="0"/>
              <a:t>	Television Remotes</a:t>
            </a:r>
            <a:endParaRPr lang="en-US" b="1" dirty="0"/>
          </a:p>
        </p:txBody>
      </p:sp>
      <p:sp>
        <p:nvSpPr>
          <p:cNvPr id="4" name="Content Placeholder 3"/>
          <p:cNvSpPr>
            <a:spLocks noGrp="1"/>
          </p:cNvSpPr>
          <p:nvPr>
            <p:ph idx="1"/>
          </p:nvPr>
        </p:nvSpPr>
        <p:spPr/>
        <p:txBody>
          <a:bodyPr/>
          <a:lstStyle/>
          <a:p>
            <a:pPr marL="0" indent="0">
              <a:buNone/>
            </a:pPr>
            <a:r>
              <a:rPr lang="en-US" dirty="0" smtClean="0"/>
              <a:t>	Modal options</a:t>
            </a:r>
          </a:p>
          <a:p>
            <a:pPr marL="0" indent="0">
              <a:buNone/>
            </a:pPr>
            <a:r>
              <a:rPr lang="en-US" dirty="0"/>
              <a:t>	</a:t>
            </a:r>
            <a:r>
              <a:rPr lang="en-US" dirty="0" smtClean="0"/>
              <a:t>Instantaneous operations (usually)</a:t>
            </a:r>
          </a:p>
          <a:p>
            <a:pPr marL="0" indent="0">
              <a:buNone/>
            </a:pPr>
            <a:endParaRPr lang="en-US" dirty="0"/>
          </a:p>
          <a:p>
            <a:pPr marL="0" indent="0">
              <a:buNone/>
            </a:pPr>
            <a:r>
              <a:rPr lang="en-US" dirty="0" smtClean="0"/>
              <a:t>	Better wireless affordances</a:t>
            </a:r>
            <a:endParaRPr lang="en-US" dirty="0"/>
          </a:p>
          <a:p>
            <a:pPr marL="0" indent="0">
              <a:buNone/>
            </a:pPr>
            <a:r>
              <a:rPr lang="en-US" dirty="0" smtClean="0"/>
              <a:t>	Increasing complexity</a:t>
            </a:r>
            <a:endParaRPr lang="en-US" dirty="0"/>
          </a:p>
          <a:p>
            <a:pPr marL="0" indent="0">
              <a:buNone/>
            </a:pPr>
            <a:r>
              <a:rPr lang="en-US" dirty="0" smtClean="0"/>
              <a:t>	Converging functionality</a:t>
            </a:r>
            <a:endParaRPr lang="en-US" dirty="0"/>
          </a:p>
        </p:txBody>
      </p:sp>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10</a:t>
            </a:fld>
            <a:endParaRPr lang="en-US" altLang="en-US"/>
          </a:p>
        </p:txBody>
      </p:sp>
    </p:spTree>
    <p:extLst>
      <p:ext uri="{BB962C8B-B14F-4D97-AF65-F5344CB8AC3E}">
        <p14:creationId xmlns:p14="http://schemas.microsoft.com/office/powerpoint/2010/main" val="64312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2533" t="20064" r="3334"/>
          <a:stretch/>
        </p:blipFill>
        <p:spPr>
          <a:xfrm>
            <a:off x="1896532" y="114817"/>
            <a:ext cx="5367868" cy="657895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11</a:t>
            </a:fld>
            <a:endParaRPr lang="en-US" altLang="en-US"/>
          </a:p>
        </p:txBody>
      </p:sp>
    </p:spTree>
    <p:extLst>
      <p:ext uri="{BB962C8B-B14F-4D97-AF65-F5344CB8AC3E}">
        <p14:creationId xmlns:p14="http://schemas.microsoft.com/office/powerpoint/2010/main" val="192715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0267" y="1204807"/>
            <a:ext cx="5723466" cy="4435686"/>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12</a:t>
            </a:fld>
            <a:endParaRPr lang="en-US" altLang="en-US"/>
          </a:p>
        </p:txBody>
      </p:sp>
    </p:spTree>
    <p:extLst>
      <p:ext uri="{BB962C8B-B14F-4D97-AF65-F5344CB8AC3E}">
        <p14:creationId xmlns:p14="http://schemas.microsoft.com/office/powerpoint/2010/main" val="19601921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260"/>
          <a:stretch/>
        </p:blipFill>
        <p:spPr>
          <a:xfrm>
            <a:off x="711199" y="199310"/>
            <a:ext cx="7823202" cy="645700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13</a:t>
            </a:fld>
            <a:endParaRPr lang="en-US" altLang="en-US"/>
          </a:p>
        </p:txBody>
      </p:sp>
    </p:spTree>
    <p:extLst>
      <p:ext uri="{BB962C8B-B14F-4D97-AF65-F5344CB8AC3E}">
        <p14:creationId xmlns:p14="http://schemas.microsoft.com/office/powerpoint/2010/main" val="34712415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15097" y="508000"/>
            <a:ext cx="3291268" cy="5842000"/>
          </a:xfrm>
          <a:prstGeom prst="rect">
            <a:avLst/>
          </a:prstGeom>
        </p:spPr>
      </p:pic>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14</a:t>
            </a:fld>
            <a:endParaRPr lang="en-US" altLang="en-US"/>
          </a:p>
        </p:txBody>
      </p:sp>
    </p:spTree>
    <p:extLst>
      <p:ext uri="{BB962C8B-B14F-4D97-AF65-F5344CB8AC3E}">
        <p14:creationId xmlns:p14="http://schemas.microsoft.com/office/powerpoint/2010/main" val="12635802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smtClean="0"/>
              <a:t>	Television OSD</a:t>
            </a:r>
            <a:endParaRPr lang="en-US" b="1" dirty="0"/>
          </a:p>
        </p:txBody>
      </p:sp>
      <p:sp>
        <p:nvSpPr>
          <p:cNvPr id="4" name="Content Placeholder 3"/>
          <p:cNvSpPr>
            <a:spLocks noGrp="1"/>
          </p:cNvSpPr>
          <p:nvPr>
            <p:ph idx="1"/>
          </p:nvPr>
        </p:nvSpPr>
        <p:spPr>
          <a:xfrm>
            <a:off x="457199" y="1600200"/>
            <a:ext cx="8551333" cy="4885267"/>
          </a:xfrm>
        </p:spPr>
        <p:txBody>
          <a:bodyPr>
            <a:normAutofit/>
          </a:bodyPr>
          <a:lstStyle/>
          <a:p>
            <a:pPr marL="0" indent="0">
              <a:buNone/>
            </a:pPr>
            <a:r>
              <a:rPr lang="en-US" dirty="0" smtClean="0"/>
              <a:t>	</a:t>
            </a:r>
            <a:r>
              <a:rPr lang="en-US" dirty="0" smtClean="0"/>
              <a:t>On-Screen Displays</a:t>
            </a:r>
          </a:p>
          <a:p>
            <a:pPr marL="0" indent="0">
              <a:buNone/>
            </a:pPr>
            <a:endParaRPr lang="en-US" dirty="0" smtClean="0"/>
          </a:p>
          <a:p>
            <a:pPr marL="0" indent="0">
              <a:buNone/>
            </a:pPr>
            <a:r>
              <a:rPr lang="en-US" dirty="0"/>
              <a:t>	</a:t>
            </a:r>
            <a:r>
              <a:rPr lang="en-US" dirty="0" smtClean="0"/>
              <a:t>Simple</a:t>
            </a:r>
            <a:r>
              <a:rPr lang="en-US" dirty="0" smtClean="0"/>
              <a:t>, text based overlays and menus</a:t>
            </a:r>
          </a:p>
          <a:p>
            <a:pPr marL="0" indent="0">
              <a:buNone/>
            </a:pPr>
            <a:r>
              <a:rPr lang="en-US" dirty="0" smtClean="0"/>
              <a:t>	As televisions grew complex, so did menus</a:t>
            </a:r>
          </a:p>
          <a:p>
            <a:pPr marL="0" indent="0">
              <a:buNone/>
            </a:pPr>
            <a:r>
              <a:rPr lang="en-US" dirty="0" smtClean="0"/>
              <a:t>	</a:t>
            </a:r>
          </a:p>
          <a:p>
            <a:pPr marL="0" indent="0">
              <a:buNone/>
            </a:pPr>
            <a:r>
              <a:rPr lang="en-US" dirty="0" smtClean="0"/>
              <a:t>	Adopting conventions of contemporary 	computer technology</a:t>
            </a:r>
            <a:endParaRPr lang="en-US" dirty="0"/>
          </a:p>
        </p:txBody>
      </p:sp>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15</a:t>
            </a:fld>
            <a:endParaRPr lang="en-US" altLang="en-US"/>
          </a:p>
        </p:txBody>
      </p:sp>
    </p:spTree>
    <p:extLst>
      <p:ext uri="{BB962C8B-B14F-4D97-AF65-F5344CB8AC3E}">
        <p14:creationId xmlns:p14="http://schemas.microsoft.com/office/powerpoint/2010/main" val="8683896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249335" y="578742"/>
            <a:ext cx="3324392" cy="6648782"/>
          </a:xfrm>
          <a:prstGeom prst="rect">
            <a:avLst/>
          </a:prstGeom>
        </p:spPr>
      </p:pic>
      <p:sp>
        <p:nvSpPr>
          <p:cNvPr id="6" name="Content Placeholder 2"/>
          <p:cNvSpPr txBox="1">
            <a:spLocks/>
          </p:cNvSpPr>
          <p:nvPr/>
        </p:nvSpPr>
        <p:spPr>
          <a:xfrm>
            <a:off x="534640" y="276764"/>
            <a:ext cx="7922057" cy="48431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dirty="0" smtClean="0"/>
              <a:t>	Lots of other interaction techniques to think about (and improve)</a:t>
            </a:r>
          </a:p>
        </p:txBody>
      </p:sp>
      <p:pic>
        <p:nvPicPr>
          <p:cNvPr id="5" name="Picture 4"/>
          <p:cNvPicPr>
            <a:picLocks noChangeAspect="1"/>
          </p:cNvPicPr>
          <p:nvPr/>
        </p:nvPicPr>
        <p:blipFill rotWithShape="1">
          <a:blip r:embed="rId4"/>
          <a:srcRect l="19235" t="13390"/>
          <a:stretch/>
        </p:blipFill>
        <p:spPr>
          <a:xfrm>
            <a:off x="1142737" y="1625602"/>
            <a:ext cx="3590488" cy="5147733"/>
          </a:xfrm>
          <a:prstGeom prst="rect">
            <a:avLst/>
          </a:prstGeom>
        </p:spPr>
      </p:pic>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5724283D-037C-4233-A5B9-6A378F34C5AF}" type="slidenum">
              <a:rPr lang="en-US" altLang="en-US" smtClean="0"/>
              <a:pPr>
                <a:defRPr/>
              </a:pPr>
              <a:t>16</a:t>
            </a:fld>
            <a:endParaRPr lang="en-US" altLang="en-US"/>
          </a:p>
        </p:txBody>
      </p:sp>
    </p:spTree>
    <p:extLst>
      <p:ext uri="{BB962C8B-B14F-4D97-AF65-F5344CB8AC3E}">
        <p14:creationId xmlns:p14="http://schemas.microsoft.com/office/powerpoint/2010/main" val="18670522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smtClean="0"/>
              <a:t>	Video Games</a:t>
            </a:r>
            <a:endParaRPr lang="en-US" b="1" dirty="0"/>
          </a:p>
        </p:txBody>
      </p:sp>
      <p:sp>
        <p:nvSpPr>
          <p:cNvPr id="3" name="Content Placeholder 2"/>
          <p:cNvSpPr>
            <a:spLocks noGrp="1"/>
          </p:cNvSpPr>
          <p:nvPr>
            <p:ph idx="1"/>
          </p:nvPr>
        </p:nvSpPr>
        <p:spPr>
          <a:xfrm>
            <a:off x="457200" y="1889777"/>
            <a:ext cx="8229600" cy="4236386"/>
          </a:xfrm>
        </p:spPr>
        <p:txBody>
          <a:bodyPr/>
          <a:lstStyle/>
          <a:p>
            <a:pPr marL="0" indent="0">
              <a:buNone/>
            </a:pPr>
            <a:r>
              <a:rPr lang="en-US" dirty="0" smtClean="0"/>
              <a:t>“an </a:t>
            </a:r>
            <a:r>
              <a:rPr lang="en-US" dirty="0"/>
              <a:t>electronic game that involves human interaction with a user interface to generate visual feedback on a video </a:t>
            </a:r>
            <a:r>
              <a:rPr lang="en-US" dirty="0" smtClean="0"/>
              <a:t>device”</a:t>
            </a:r>
          </a:p>
          <a:p>
            <a:pPr marL="0" indent="0">
              <a:buNone/>
            </a:pPr>
            <a:r>
              <a:rPr lang="en-US" dirty="0"/>
              <a:t>	</a:t>
            </a:r>
            <a:r>
              <a:rPr lang="en-US" dirty="0" smtClean="0"/>
              <a:t>										</a:t>
            </a:r>
            <a:r>
              <a:rPr lang="en-US" sz="2400" dirty="0" smtClean="0"/>
              <a:t>(as per Wikipedia)</a:t>
            </a:r>
            <a:endParaRPr lang="en-US" dirty="0"/>
          </a:p>
        </p:txBody>
      </p:sp>
      <p:sp>
        <p:nvSpPr>
          <p:cNvPr id="4" name="Footer Placeholder 3"/>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17</a:t>
            </a:fld>
            <a:endParaRPr lang="en-US" altLang="en-US"/>
          </a:p>
        </p:txBody>
      </p:sp>
    </p:spTree>
    <p:extLst>
      <p:ext uri="{BB962C8B-B14F-4D97-AF65-F5344CB8AC3E}">
        <p14:creationId xmlns:p14="http://schemas.microsoft.com/office/powerpoint/2010/main" val="28323675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42613" y="873546"/>
            <a:ext cx="3436088" cy="2661758"/>
          </a:xfrm>
          <a:prstGeom prst="rect">
            <a:avLst/>
          </a:prstGeom>
        </p:spPr>
      </p:pic>
      <p:sp>
        <p:nvSpPr>
          <p:cNvPr id="7" name="TextBox 6"/>
          <p:cNvSpPr txBox="1"/>
          <p:nvPr/>
        </p:nvSpPr>
        <p:spPr>
          <a:xfrm>
            <a:off x="1536311" y="1396186"/>
            <a:ext cx="1188547" cy="584776"/>
          </a:xfrm>
          <a:prstGeom prst="rect">
            <a:avLst/>
          </a:prstGeom>
          <a:noFill/>
        </p:spPr>
        <p:txBody>
          <a:bodyPr wrap="none" rtlCol="0">
            <a:spAutoFit/>
          </a:bodyPr>
          <a:lstStyle/>
          <a:p>
            <a:r>
              <a:rPr lang="en-US" sz="3200" b="1" dirty="0" smtClean="0"/>
              <a:t>Early</a:t>
            </a:r>
            <a:endParaRPr lang="en-US" sz="3200" b="1" dirty="0"/>
          </a:p>
        </p:txBody>
      </p:sp>
      <p:sp>
        <p:nvSpPr>
          <p:cNvPr id="8" name="TextBox 7"/>
          <p:cNvSpPr txBox="1"/>
          <p:nvPr/>
        </p:nvSpPr>
        <p:spPr>
          <a:xfrm>
            <a:off x="4915289" y="263061"/>
            <a:ext cx="1484100" cy="584776"/>
          </a:xfrm>
          <a:prstGeom prst="rect">
            <a:avLst/>
          </a:prstGeom>
          <a:noFill/>
        </p:spPr>
        <p:txBody>
          <a:bodyPr wrap="none" rtlCol="0">
            <a:spAutoFit/>
          </a:bodyPr>
          <a:lstStyle/>
          <a:p>
            <a:pPr algn="ctr"/>
            <a:r>
              <a:rPr lang="en-US" sz="3200" b="1" dirty="0" smtClean="0"/>
              <a:t>Middle</a:t>
            </a:r>
            <a:endParaRPr lang="en-US" sz="3200" b="1" dirty="0"/>
          </a:p>
        </p:txBody>
      </p:sp>
      <p:sp>
        <p:nvSpPr>
          <p:cNvPr id="10" name="TextBox 9"/>
          <p:cNvSpPr txBox="1"/>
          <p:nvPr/>
        </p:nvSpPr>
        <p:spPr>
          <a:xfrm>
            <a:off x="5736317" y="3731838"/>
            <a:ext cx="1028447" cy="584776"/>
          </a:xfrm>
          <a:prstGeom prst="rect">
            <a:avLst/>
          </a:prstGeom>
          <a:noFill/>
        </p:spPr>
        <p:txBody>
          <a:bodyPr wrap="none" rtlCol="0">
            <a:spAutoFit/>
          </a:bodyPr>
          <a:lstStyle/>
          <a:p>
            <a:pPr algn="ctr"/>
            <a:r>
              <a:rPr lang="en-US" sz="3200" b="1" dirty="0" smtClean="0"/>
              <a:t>Late</a:t>
            </a:r>
            <a:endParaRPr lang="en-US" sz="3200" b="1" dirty="0"/>
          </a:p>
        </p:txBody>
      </p:sp>
      <p:pic>
        <p:nvPicPr>
          <p:cNvPr id="11" name="Picture 10"/>
          <p:cNvPicPr>
            <a:picLocks noChangeAspect="1"/>
          </p:cNvPicPr>
          <p:nvPr/>
        </p:nvPicPr>
        <p:blipFill>
          <a:blip r:embed="rId3"/>
          <a:stretch>
            <a:fillRect/>
          </a:stretch>
        </p:blipFill>
        <p:spPr>
          <a:xfrm>
            <a:off x="4492334" y="4338928"/>
            <a:ext cx="3677186" cy="2068742"/>
          </a:xfrm>
          <a:prstGeom prst="rect">
            <a:avLst/>
          </a:prstGeom>
        </p:spPr>
      </p:pic>
      <p:pic>
        <p:nvPicPr>
          <p:cNvPr id="9" name="Picture 8"/>
          <p:cNvPicPr>
            <a:picLocks noChangeAspect="1"/>
          </p:cNvPicPr>
          <p:nvPr/>
        </p:nvPicPr>
        <p:blipFill>
          <a:blip r:embed="rId4"/>
          <a:stretch>
            <a:fillRect/>
          </a:stretch>
        </p:blipFill>
        <p:spPr>
          <a:xfrm>
            <a:off x="771435" y="2071670"/>
            <a:ext cx="2824520" cy="3228022"/>
          </a:xfrm>
          <a:prstGeom prst="rect">
            <a:avLst/>
          </a:prstGeom>
        </p:spPr>
      </p:pic>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3" name="Slide Number Placeholder 2"/>
          <p:cNvSpPr>
            <a:spLocks noGrp="1"/>
          </p:cNvSpPr>
          <p:nvPr>
            <p:ph type="sldNum" sz="quarter" idx="12"/>
          </p:nvPr>
        </p:nvSpPr>
        <p:spPr/>
        <p:txBody>
          <a:bodyPr/>
          <a:lstStyle/>
          <a:p>
            <a:pPr>
              <a:defRPr/>
            </a:pPr>
            <a:fld id="{18E31F64-BFE6-4CBD-806E-EEF58E65A30C}" type="slidenum">
              <a:rPr lang="en-US" altLang="en-US" smtClean="0"/>
              <a:pPr>
                <a:defRPr/>
              </a:pPr>
              <a:t>18</a:t>
            </a:fld>
            <a:endParaRPr lang="en-US" altLang="en-US"/>
          </a:p>
        </p:txBody>
      </p:sp>
    </p:spTree>
    <p:extLst>
      <p:ext uri="{BB962C8B-B14F-4D97-AF65-F5344CB8AC3E}">
        <p14:creationId xmlns:p14="http://schemas.microsoft.com/office/powerpoint/2010/main" val="3435837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189920" y="450998"/>
            <a:ext cx="6751814" cy="5943614"/>
          </a:xfrm>
          <a:prstGeom prst="rect">
            <a:avLst/>
          </a:prstGeom>
        </p:spPr>
      </p:pic>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3" name="Slide Number Placeholder 2"/>
          <p:cNvSpPr>
            <a:spLocks noGrp="1"/>
          </p:cNvSpPr>
          <p:nvPr>
            <p:ph type="sldNum" sz="quarter" idx="12"/>
          </p:nvPr>
        </p:nvSpPr>
        <p:spPr/>
        <p:txBody>
          <a:bodyPr/>
          <a:lstStyle/>
          <a:p>
            <a:pPr>
              <a:defRPr/>
            </a:pPr>
            <a:fld id="{5724283D-037C-4233-A5B9-6A378F34C5AF}" type="slidenum">
              <a:rPr lang="en-US" altLang="en-US" smtClean="0"/>
              <a:pPr>
                <a:defRPr/>
              </a:pPr>
              <a:t>19</a:t>
            </a:fld>
            <a:endParaRPr lang="en-US" altLang="en-US"/>
          </a:p>
        </p:txBody>
      </p:sp>
    </p:spTree>
    <p:extLst>
      <p:ext uri="{BB962C8B-B14F-4D97-AF65-F5344CB8AC3E}">
        <p14:creationId xmlns:p14="http://schemas.microsoft.com/office/powerpoint/2010/main" val="7039879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Administrative</a:t>
            </a:r>
            <a:endParaRPr lang="en-US" dirty="0"/>
          </a:p>
        </p:txBody>
      </p:sp>
      <p:sp>
        <p:nvSpPr>
          <p:cNvPr id="3" name="Content Placeholder 2"/>
          <p:cNvSpPr>
            <a:spLocks noGrp="1"/>
          </p:cNvSpPr>
          <p:nvPr>
            <p:ph idx="1"/>
          </p:nvPr>
        </p:nvSpPr>
        <p:spPr/>
        <p:txBody>
          <a:bodyPr/>
          <a:lstStyle/>
          <a:p>
            <a:r>
              <a:rPr lang="en-US" dirty="0" smtClean="0"/>
              <a:t>Finalize groups for final projects today</a:t>
            </a:r>
            <a:endParaRPr lang="en-US" dirty="0"/>
          </a:p>
        </p:txBody>
      </p:sp>
      <p:sp>
        <p:nvSpPr>
          <p:cNvPr id="4" name="Footer Placeholder 3"/>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a:t>
            </a:fld>
            <a:endParaRPr lang="en-US" altLang="en-US"/>
          </a:p>
        </p:txBody>
      </p:sp>
    </p:spTree>
    <p:extLst>
      <p:ext uri="{BB962C8B-B14F-4D97-AF65-F5344CB8AC3E}">
        <p14:creationId xmlns:p14="http://schemas.microsoft.com/office/powerpoint/2010/main" val="1399083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482600"/>
            <a:ext cx="8128000" cy="589280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5724283D-037C-4233-A5B9-6A378F34C5AF}" type="slidenum">
              <a:rPr lang="en-US" altLang="en-US" smtClean="0"/>
              <a:pPr>
                <a:defRPr/>
              </a:pPr>
              <a:t>20</a:t>
            </a:fld>
            <a:endParaRPr lang="en-US" altLang="en-US"/>
          </a:p>
        </p:txBody>
      </p:sp>
    </p:spTree>
    <p:extLst>
      <p:ext uri="{BB962C8B-B14F-4D97-AF65-F5344CB8AC3E}">
        <p14:creationId xmlns:p14="http://schemas.microsoft.com/office/powerpoint/2010/main" val="2716434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50900"/>
            <a:ext cx="9144000" cy="5143500"/>
          </a:xfrm>
          <a:prstGeom prst="rect">
            <a:avLst/>
          </a:prstGeom>
        </p:spPr>
      </p:pic>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3" name="Slide Number Placeholder 2"/>
          <p:cNvSpPr>
            <a:spLocks noGrp="1"/>
          </p:cNvSpPr>
          <p:nvPr>
            <p:ph type="sldNum" sz="quarter" idx="12"/>
          </p:nvPr>
        </p:nvSpPr>
        <p:spPr/>
        <p:txBody>
          <a:bodyPr/>
          <a:lstStyle/>
          <a:p>
            <a:pPr>
              <a:defRPr/>
            </a:pPr>
            <a:fld id="{18E31F64-BFE6-4CBD-806E-EEF58E65A30C}" type="slidenum">
              <a:rPr lang="en-US" altLang="en-US" smtClean="0"/>
              <a:pPr>
                <a:defRPr/>
              </a:pPr>
              <a:t>21</a:t>
            </a:fld>
            <a:endParaRPr lang="en-US" altLang="en-US"/>
          </a:p>
        </p:txBody>
      </p:sp>
    </p:spTree>
    <p:extLst>
      <p:ext uri="{BB962C8B-B14F-4D97-AF65-F5344CB8AC3E}">
        <p14:creationId xmlns:p14="http://schemas.microsoft.com/office/powerpoint/2010/main" val="15961952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352075" y="538795"/>
            <a:ext cx="2852464" cy="584776"/>
          </a:xfrm>
          <a:prstGeom prst="rect">
            <a:avLst/>
          </a:prstGeom>
          <a:noFill/>
        </p:spPr>
        <p:txBody>
          <a:bodyPr wrap="none" rtlCol="0">
            <a:spAutoFit/>
          </a:bodyPr>
          <a:lstStyle/>
          <a:p>
            <a:pPr algn="ctr"/>
            <a:r>
              <a:rPr lang="en-US" sz="3200" b="1" dirty="0" smtClean="0"/>
              <a:t>Taking Action</a:t>
            </a:r>
            <a:endParaRPr lang="en-US" sz="3200" b="1" dirty="0"/>
          </a:p>
        </p:txBody>
      </p:sp>
      <p:sp>
        <p:nvSpPr>
          <p:cNvPr id="10" name="TextBox 9"/>
          <p:cNvSpPr txBox="1"/>
          <p:nvPr/>
        </p:nvSpPr>
        <p:spPr>
          <a:xfrm>
            <a:off x="3297700" y="3805068"/>
            <a:ext cx="4242467" cy="584776"/>
          </a:xfrm>
          <a:prstGeom prst="rect">
            <a:avLst/>
          </a:prstGeom>
          <a:noFill/>
        </p:spPr>
        <p:txBody>
          <a:bodyPr wrap="none" rtlCol="0">
            <a:spAutoFit/>
          </a:bodyPr>
          <a:lstStyle/>
          <a:p>
            <a:pPr algn="ctr"/>
            <a:r>
              <a:rPr lang="en-US" sz="3200" b="1" dirty="0" smtClean="0"/>
              <a:t>Status/Configuration</a:t>
            </a:r>
            <a:endParaRPr lang="en-US" sz="3200" b="1" dirty="0"/>
          </a:p>
        </p:txBody>
      </p:sp>
      <p:sp>
        <p:nvSpPr>
          <p:cNvPr id="12" name="TextBox 11"/>
          <p:cNvSpPr txBox="1"/>
          <p:nvPr/>
        </p:nvSpPr>
        <p:spPr>
          <a:xfrm>
            <a:off x="1418424" y="1138689"/>
            <a:ext cx="1620756" cy="584776"/>
          </a:xfrm>
          <a:prstGeom prst="rect">
            <a:avLst/>
          </a:prstGeom>
          <a:noFill/>
        </p:spPr>
        <p:txBody>
          <a:bodyPr wrap="none" rtlCol="0">
            <a:spAutoFit/>
          </a:bodyPr>
          <a:lstStyle/>
          <a:p>
            <a:pPr algn="ctr"/>
            <a:r>
              <a:rPr lang="en-US" sz="3200" b="1" dirty="0" smtClean="0"/>
              <a:t>Moving</a:t>
            </a:r>
            <a:endParaRPr lang="en-US" sz="3200" b="1" dirty="0"/>
          </a:p>
        </p:txBody>
      </p:sp>
      <p:pic>
        <p:nvPicPr>
          <p:cNvPr id="13" name="Picture 12"/>
          <p:cNvPicPr>
            <a:picLocks noChangeAspect="1"/>
          </p:cNvPicPr>
          <p:nvPr/>
        </p:nvPicPr>
        <p:blipFill>
          <a:blip r:embed="rId2"/>
          <a:stretch>
            <a:fillRect/>
          </a:stretch>
        </p:blipFill>
        <p:spPr>
          <a:xfrm>
            <a:off x="289852" y="1679467"/>
            <a:ext cx="3441652" cy="1870464"/>
          </a:xfrm>
          <a:prstGeom prst="rect">
            <a:avLst/>
          </a:prstGeom>
        </p:spPr>
      </p:pic>
      <p:pic>
        <p:nvPicPr>
          <p:cNvPr id="14" name="Picture 13"/>
          <p:cNvPicPr>
            <a:picLocks noChangeAspect="1"/>
          </p:cNvPicPr>
          <p:nvPr/>
        </p:nvPicPr>
        <p:blipFill>
          <a:blip r:embed="rId3"/>
          <a:stretch>
            <a:fillRect/>
          </a:stretch>
        </p:blipFill>
        <p:spPr>
          <a:xfrm>
            <a:off x="4427477" y="1138689"/>
            <a:ext cx="2701462" cy="2271140"/>
          </a:xfrm>
          <a:prstGeom prst="rect">
            <a:avLst/>
          </a:prstGeom>
        </p:spPr>
      </p:pic>
      <p:pic>
        <p:nvPicPr>
          <p:cNvPr id="15" name="Picture 14"/>
          <p:cNvPicPr>
            <a:picLocks noChangeAspect="1"/>
          </p:cNvPicPr>
          <p:nvPr/>
        </p:nvPicPr>
        <p:blipFill rotWithShape="1">
          <a:blip r:embed="rId4"/>
          <a:srcRect b="65299"/>
          <a:stretch/>
        </p:blipFill>
        <p:spPr>
          <a:xfrm>
            <a:off x="3024060" y="4488761"/>
            <a:ext cx="5218498" cy="1696696"/>
          </a:xfrm>
          <a:prstGeom prst="rect">
            <a:avLst/>
          </a:prstGeom>
        </p:spPr>
      </p:pic>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3" name="Slide Number Placeholder 2"/>
          <p:cNvSpPr>
            <a:spLocks noGrp="1"/>
          </p:cNvSpPr>
          <p:nvPr>
            <p:ph type="sldNum" sz="quarter" idx="12"/>
          </p:nvPr>
        </p:nvSpPr>
        <p:spPr/>
        <p:txBody>
          <a:bodyPr/>
          <a:lstStyle/>
          <a:p>
            <a:pPr>
              <a:defRPr/>
            </a:pPr>
            <a:fld id="{18E31F64-BFE6-4CBD-806E-EEF58E65A30C}" type="slidenum">
              <a:rPr lang="en-US" altLang="en-US" smtClean="0"/>
              <a:pPr>
                <a:defRPr/>
              </a:pPr>
              <a:t>22</a:t>
            </a:fld>
            <a:endParaRPr lang="en-US" altLang="en-US"/>
          </a:p>
        </p:txBody>
      </p:sp>
    </p:spTree>
    <p:extLst>
      <p:ext uri="{BB962C8B-B14F-4D97-AF65-F5344CB8AC3E}">
        <p14:creationId xmlns:p14="http://schemas.microsoft.com/office/powerpoint/2010/main" val="21178655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t> </a:t>
            </a:r>
            <a:r>
              <a:rPr lang="en-US" b="1" dirty="0" smtClean="0"/>
              <a:t> Early Era</a:t>
            </a:r>
            <a:endParaRPr lang="en-US" b="1" dirty="0"/>
          </a:p>
        </p:txBody>
      </p:sp>
      <p:pic>
        <p:nvPicPr>
          <p:cNvPr id="5" name="Picture 4"/>
          <p:cNvPicPr>
            <a:picLocks noChangeAspect="1"/>
          </p:cNvPicPr>
          <p:nvPr/>
        </p:nvPicPr>
        <p:blipFill>
          <a:blip r:embed="rId2"/>
          <a:stretch>
            <a:fillRect/>
          </a:stretch>
        </p:blipFill>
        <p:spPr>
          <a:xfrm>
            <a:off x="1689693" y="1417638"/>
            <a:ext cx="5764614" cy="4611692"/>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5724283D-037C-4233-A5B9-6A378F34C5AF}" type="slidenum">
              <a:rPr lang="en-US" altLang="en-US" smtClean="0"/>
              <a:pPr>
                <a:defRPr/>
              </a:pPr>
              <a:t>23</a:t>
            </a:fld>
            <a:endParaRPr lang="en-US" altLang="en-US"/>
          </a:p>
        </p:txBody>
      </p:sp>
    </p:spTree>
    <p:extLst>
      <p:ext uri="{BB962C8B-B14F-4D97-AF65-F5344CB8AC3E}">
        <p14:creationId xmlns:p14="http://schemas.microsoft.com/office/powerpoint/2010/main" val="6008862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smtClean="0"/>
              <a:t>  Tennis for Two - 1958</a:t>
            </a:r>
            <a:endParaRPr lang="en-US" b="1" dirty="0"/>
          </a:p>
        </p:txBody>
      </p:sp>
      <p:pic>
        <p:nvPicPr>
          <p:cNvPr id="4" name="Picture 3"/>
          <p:cNvPicPr>
            <a:picLocks noChangeAspect="1"/>
          </p:cNvPicPr>
          <p:nvPr/>
        </p:nvPicPr>
        <p:blipFill>
          <a:blip r:embed="rId2"/>
          <a:stretch>
            <a:fillRect/>
          </a:stretch>
        </p:blipFill>
        <p:spPr>
          <a:xfrm>
            <a:off x="939990" y="1300166"/>
            <a:ext cx="7837530" cy="5223744"/>
          </a:xfrm>
          <a:prstGeom prst="rect">
            <a:avLst/>
          </a:prstGeom>
        </p:spPr>
      </p:pic>
      <p:pic>
        <p:nvPicPr>
          <p:cNvPr id="6" name="Picture 5"/>
          <p:cNvPicPr>
            <a:picLocks noChangeAspect="1"/>
          </p:cNvPicPr>
          <p:nvPr/>
        </p:nvPicPr>
        <p:blipFill>
          <a:blip r:embed="rId3"/>
          <a:stretch>
            <a:fillRect/>
          </a:stretch>
        </p:blipFill>
        <p:spPr>
          <a:xfrm>
            <a:off x="262820" y="1179222"/>
            <a:ext cx="2540000" cy="254000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24</a:t>
            </a:fld>
            <a:endParaRPr lang="en-US" altLang="en-US"/>
          </a:p>
        </p:txBody>
      </p:sp>
    </p:spTree>
    <p:extLst>
      <p:ext uri="{BB962C8B-B14F-4D97-AF65-F5344CB8AC3E}">
        <p14:creationId xmlns:p14="http://schemas.microsoft.com/office/powerpoint/2010/main" val="4871413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9980" y="2019855"/>
            <a:ext cx="6083300" cy="4559300"/>
          </a:xfrm>
          <a:prstGeom prst="rect">
            <a:avLst/>
          </a:prstGeom>
        </p:spPr>
      </p:pic>
      <p:pic>
        <p:nvPicPr>
          <p:cNvPr id="7" name="Picture 6"/>
          <p:cNvPicPr>
            <a:picLocks noChangeAspect="1"/>
          </p:cNvPicPr>
          <p:nvPr/>
        </p:nvPicPr>
        <p:blipFill>
          <a:blip r:embed="rId4"/>
          <a:stretch>
            <a:fillRect/>
          </a:stretch>
        </p:blipFill>
        <p:spPr>
          <a:xfrm>
            <a:off x="4475609" y="296195"/>
            <a:ext cx="4396226" cy="3296140"/>
          </a:xfrm>
          <a:prstGeom prst="rect">
            <a:avLst/>
          </a:prstGeom>
        </p:spPr>
      </p:pic>
      <p:sp>
        <p:nvSpPr>
          <p:cNvPr id="8" name="Title 1"/>
          <p:cNvSpPr txBox="1">
            <a:spLocks/>
          </p:cNvSpPr>
          <p:nvPr/>
        </p:nvSpPr>
        <p:spPr>
          <a:xfrm>
            <a:off x="457200" y="274637"/>
            <a:ext cx="8229600" cy="174521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err="1" smtClean="0"/>
              <a:t>Spacewar</a:t>
            </a:r>
            <a:r>
              <a:rPr lang="en-US" b="1" dirty="0" smtClean="0"/>
              <a:t>!</a:t>
            </a:r>
          </a:p>
          <a:p>
            <a:pPr algn="l"/>
            <a:r>
              <a:rPr lang="en-US" b="1" dirty="0"/>
              <a:t> </a:t>
            </a:r>
            <a:r>
              <a:rPr lang="en-US" b="1" dirty="0" smtClean="0"/>
              <a:t>  1961   </a:t>
            </a:r>
            <a:endParaRPr lang="en-US" b="1" dirty="0"/>
          </a:p>
        </p:txBody>
      </p:sp>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3" name="Slide Number Placeholder 2"/>
          <p:cNvSpPr>
            <a:spLocks noGrp="1"/>
          </p:cNvSpPr>
          <p:nvPr>
            <p:ph type="sldNum" sz="quarter" idx="12"/>
          </p:nvPr>
        </p:nvSpPr>
        <p:spPr/>
        <p:txBody>
          <a:bodyPr/>
          <a:lstStyle/>
          <a:p>
            <a:pPr>
              <a:defRPr/>
            </a:pPr>
            <a:fld id="{5724283D-037C-4233-A5B9-6A378F34C5AF}" type="slidenum">
              <a:rPr lang="en-US" altLang="en-US" smtClean="0"/>
              <a:pPr>
                <a:defRPr/>
              </a:pPr>
              <a:t>25</a:t>
            </a:fld>
            <a:endParaRPr lang="en-US" altLang="en-US"/>
          </a:p>
        </p:txBody>
      </p:sp>
    </p:spTree>
    <p:extLst>
      <p:ext uri="{BB962C8B-B14F-4D97-AF65-F5344CB8AC3E}">
        <p14:creationId xmlns:p14="http://schemas.microsoft.com/office/powerpoint/2010/main" val="13660277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464501" y="0"/>
            <a:ext cx="6604000" cy="6845300"/>
          </a:xfrm>
          <a:prstGeom prst="rect">
            <a:avLst/>
          </a:prstGeom>
        </p:spPr>
      </p:pic>
      <p:sp>
        <p:nvSpPr>
          <p:cNvPr id="6" name="Title 1"/>
          <p:cNvSpPr txBox="1">
            <a:spLocks/>
          </p:cNvSpPr>
          <p:nvPr/>
        </p:nvSpPr>
        <p:spPr>
          <a:xfrm>
            <a:off x="457200" y="274637"/>
            <a:ext cx="8229600" cy="174521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err="1" smtClean="0"/>
              <a:t>Zork</a:t>
            </a:r>
            <a:endParaRPr lang="en-US" b="1" dirty="0" smtClean="0"/>
          </a:p>
          <a:p>
            <a:pPr algn="l"/>
            <a:r>
              <a:rPr lang="en-US" b="1" dirty="0"/>
              <a:t> </a:t>
            </a:r>
            <a:r>
              <a:rPr lang="en-US" b="1" dirty="0" smtClean="0"/>
              <a:t>  1977   </a:t>
            </a:r>
            <a:endParaRPr lang="en-US" b="1" dirty="0"/>
          </a:p>
        </p:txBody>
      </p:sp>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3" name="Slide Number Placeholder 2"/>
          <p:cNvSpPr>
            <a:spLocks noGrp="1"/>
          </p:cNvSpPr>
          <p:nvPr>
            <p:ph type="sldNum" sz="quarter" idx="12"/>
          </p:nvPr>
        </p:nvSpPr>
        <p:spPr/>
        <p:txBody>
          <a:bodyPr/>
          <a:lstStyle/>
          <a:p>
            <a:pPr>
              <a:defRPr/>
            </a:pPr>
            <a:fld id="{18E31F64-BFE6-4CBD-806E-EEF58E65A30C}" type="slidenum">
              <a:rPr lang="en-US" altLang="en-US" smtClean="0"/>
              <a:pPr>
                <a:defRPr/>
              </a:pPr>
              <a:t>26</a:t>
            </a:fld>
            <a:endParaRPr lang="en-US" altLang="en-US"/>
          </a:p>
        </p:txBody>
      </p:sp>
    </p:spTree>
    <p:extLst>
      <p:ext uri="{BB962C8B-B14F-4D97-AF65-F5344CB8AC3E}">
        <p14:creationId xmlns:p14="http://schemas.microsoft.com/office/powerpoint/2010/main" val="7293312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t> </a:t>
            </a:r>
            <a:r>
              <a:rPr lang="en-US" b="1" dirty="0" smtClean="0"/>
              <a:t> Early Games</a:t>
            </a:r>
            <a:endParaRPr lang="en-US" b="1" dirty="0"/>
          </a:p>
        </p:txBody>
      </p:sp>
      <p:sp>
        <p:nvSpPr>
          <p:cNvPr id="4" name="Content Placeholder 3"/>
          <p:cNvSpPr>
            <a:spLocks noGrp="1"/>
          </p:cNvSpPr>
          <p:nvPr>
            <p:ph idx="1"/>
          </p:nvPr>
        </p:nvSpPr>
        <p:spPr/>
        <p:txBody>
          <a:bodyPr/>
          <a:lstStyle/>
          <a:p>
            <a:r>
              <a:rPr lang="en-US" dirty="0" smtClean="0"/>
              <a:t>Appropriate existing physical games</a:t>
            </a:r>
          </a:p>
          <a:p>
            <a:endParaRPr lang="en-US" dirty="0"/>
          </a:p>
          <a:p>
            <a:r>
              <a:rPr lang="en-US" dirty="0" smtClean="0"/>
              <a:t>‘Hacked’ together controllers</a:t>
            </a:r>
          </a:p>
          <a:p>
            <a:endParaRPr lang="en-US" dirty="0"/>
          </a:p>
          <a:p>
            <a:r>
              <a:rPr lang="en-US" dirty="0" smtClean="0"/>
              <a:t>Very simple interactions</a:t>
            </a:r>
          </a:p>
          <a:p>
            <a:endParaRPr lang="en-US" dirty="0" smtClean="0"/>
          </a:p>
          <a:p>
            <a:r>
              <a:rPr lang="en-US" dirty="0" smtClean="0"/>
              <a:t>Arcades</a:t>
            </a:r>
            <a:endParaRPr lang="en-US" dirty="0"/>
          </a:p>
        </p:txBody>
      </p:sp>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27</a:t>
            </a:fld>
            <a:endParaRPr lang="en-US" altLang="en-US"/>
          </a:p>
        </p:txBody>
      </p:sp>
    </p:spTree>
    <p:extLst>
      <p:ext uri="{BB962C8B-B14F-4D97-AF65-F5344CB8AC3E}">
        <p14:creationId xmlns:p14="http://schemas.microsoft.com/office/powerpoint/2010/main" val="19358092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40454" y="1506113"/>
            <a:ext cx="4741450" cy="4741450"/>
          </a:xfrm>
          <a:prstGeom prst="rect">
            <a:avLst/>
          </a:prstGeom>
        </p:spPr>
      </p:pic>
      <p:sp>
        <p:nvSpPr>
          <p:cNvPr id="2"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t> </a:t>
            </a:r>
            <a:r>
              <a:rPr lang="en-US" b="1" dirty="0" smtClean="0"/>
              <a:t> Arcade Games</a:t>
            </a:r>
            <a:endParaRPr lang="en-US" b="1" dirty="0"/>
          </a:p>
        </p:txBody>
      </p:sp>
      <p:pic>
        <p:nvPicPr>
          <p:cNvPr id="5" name="Picture 4"/>
          <p:cNvPicPr>
            <a:picLocks noChangeAspect="1"/>
          </p:cNvPicPr>
          <p:nvPr/>
        </p:nvPicPr>
        <p:blipFill>
          <a:blip r:embed="rId4"/>
          <a:stretch>
            <a:fillRect/>
          </a:stretch>
        </p:blipFill>
        <p:spPr>
          <a:xfrm>
            <a:off x="-1031962" y="1635871"/>
            <a:ext cx="5764614" cy="4611692"/>
          </a:xfrm>
          <a:prstGeom prst="rect">
            <a:avLst/>
          </a:prstGeom>
        </p:spPr>
      </p:pic>
      <p:pic>
        <p:nvPicPr>
          <p:cNvPr id="6" name="Picture 5"/>
          <p:cNvPicPr>
            <a:picLocks noChangeAspect="1"/>
          </p:cNvPicPr>
          <p:nvPr/>
        </p:nvPicPr>
        <p:blipFill>
          <a:blip r:embed="rId5"/>
          <a:stretch>
            <a:fillRect/>
          </a:stretch>
        </p:blipFill>
        <p:spPr>
          <a:xfrm>
            <a:off x="3464661" y="1417640"/>
            <a:ext cx="2535982" cy="473131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5724283D-037C-4233-A5B9-6A378F34C5AF}" type="slidenum">
              <a:rPr lang="en-US" altLang="en-US" smtClean="0"/>
              <a:pPr>
                <a:defRPr/>
              </a:pPr>
              <a:t>28</a:t>
            </a:fld>
            <a:endParaRPr lang="en-US" altLang="en-US"/>
          </a:p>
        </p:txBody>
      </p:sp>
    </p:spTree>
    <p:extLst>
      <p:ext uri="{BB962C8B-B14F-4D97-AF65-F5344CB8AC3E}">
        <p14:creationId xmlns:p14="http://schemas.microsoft.com/office/powerpoint/2010/main" val="31485876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28423" y="519881"/>
            <a:ext cx="3542380" cy="5818238"/>
          </a:xfrm>
          <a:prstGeom prst="rect">
            <a:avLst/>
          </a:prstGeom>
        </p:spPr>
      </p:pic>
      <p:pic>
        <p:nvPicPr>
          <p:cNvPr id="6" name="Picture 5"/>
          <p:cNvPicPr>
            <a:picLocks noChangeAspect="1"/>
          </p:cNvPicPr>
          <p:nvPr/>
        </p:nvPicPr>
        <p:blipFill>
          <a:blip r:embed="rId4"/>
          <a:stretch>
            <a:fillRect/>
          </a:stretch>
        </p:blipFill>
        <p:spPr>
          <a:xfrm>
            <a:off x="347767" y="2948048"/>
            <a:ext cx="4527905" cy="3395929"/>
          </a:xfrm>
          <a:prstGeom prst="rect">
            <a:avLst/>
          </a:prstGeom>
        </p:spPr>
      </p:pic>
      <p:sp>
        <p:nvSpPr>
          <p:cNvPr id="7" name="Title 1"/>
          <p:cNvSpPr txBox="1">
            <a:spLocks/>
          </p:cNvSpPr>
          <p:nvPr/>
        </p:nvSpPr>
        <p:spPr>
          <a:xfrm>
            <a:off x="457200" y="83353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t> </a:t>
            </a:r>
            <a:r>
              <a:rPr lang="en-US" b="1" dirty="0" smtClean="0"/>
              <a:t> Pong</a:t>
            </a:r>
          </a:p>
          <a:p>
            <a:pPr algn="l"/>
            <a:r>
              <a:rPr lang="en-US" b="1" dirty="0"/>
              <a:t>	</a:t>
            </a:r>
            <a:r>
              <a:rPr lang="en-US" b="1" dirty="0" smtClean="0"/>
              <a:t>   1972</a:t>
            </a:r>
            <a:endParaRPr lang="en-US" b="1" dirty="0"/>
          </a:p>
        </p:txBody>
      </p:sp>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3" name="Slide Number Placeholder 2"/>
          <p:cNvSpPr>
            <a:spLocks noGrp="1"/>
          </p:cNvSpPr>
          <p:nvPr>
            <p:ph type="sldNum" sz="quarter" idx="12"/>
          </p:nvPr>
        </p:nvSpPr>
        <p:spPr/>
        <p:txBody>
          <a:bodyPr/>
          <a:lstStyle/>
          <a:p>
            <a:pPr>
              <a:defRPr/>
            </a:pPr>
            <a:fld id="{5724283D-037C-4233-A5B9-6A378F34C5AF}" type="slidenum">
              <a:rPr lang="en-US" altLang="en-US" smtClean="0"/>
              <a:pPr>
                <a:defRPr/>
              </a:pPr>
              <a:t>29</a:t>
            </a:fld>
            <a:endParaRPr lang="en-US" altLang="en-US"/>
          </a:p>
        </p:txBody>
      </p:sp>
    </p:spTree>
    <p:extLst>
      <p:ext uri="{BB962C8B-B14F-4D97-AF65-F5344CB8AC3E}">
        <p14:creationId xmlns:p14="http://schemas.microsoft.com/office/powerpoint/2010/main" val="40521633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	Consumer Electronics</a:t>
            </a:r>
            <a:endParaRPr lang="en-US" b="1" dirty="0"/>
          </a:p>
        </p:txBody>
      </p:sp>
      <p:sp>
        <p:nvSpPr>
          <p:cNvPr id="6" name="Content Placeholder 2"/>
          <p:cNvSpPr txBox="1">
            <a:spLocks/>
          </p:cNvSpPr>
          <p:nvPr/>
        </p:nvSpPr>
        <p:spPr>
          <a:xfrm>
            <a:off x="534640" y="1631431"/>
            <a:ext cx="7922057" cy="48431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dirty="0" smtClean="0"/>
              <a:t>Everyday use</a:t>
            </a:r>
          </a:p>
          <a:p>
            <a:pPr marL="0" indent="0" algn="just">
              <a:buNone/>
            </a:pPr>
            <a:endParaRPr lang="en-US" dirty="0"/>
          </a:p>
          <a:p>
            <a:pPr marL="0" indent="0" algn="just">
              <a:buNone/>
            </a:pPr>
            <a:r>
              <a:rPr lang="en-US" dirty="0" smtClean="0"/>
              <a:t>Affordable, off the shelf</a:t>
            </a:r>
          </a:p>
          <a:p>
            <a:pPr marL="0" indent="0" algn="just">
              <a:buNone/>
            </a:pPr>
            <a:endParaRPr lang="en-US" dirty="0"/>
          </a:p>
          <a:p>
            <a:pPr marL="0" indent="0" algn="just">
              <a:buNone/>
            </a:pPr>
            <a:r>
              <a:rPr lang="en-US" dirty="0" smtClean="0"/>
              <a:t>Entertainment, productivity, communication </a:t>
            </a:r>
          </a:p>
        </p:txBody>
      </p:sp>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5724283D-037C-4233-A5B9-6A378F34C5AF}" type="slidenum">
              <a:rPr lang="en-US" altLang="en-US" smtClean="0"/>
              <a:pPr>
                <a:defRPr/>
              </a:pPr>
              <a:t>3</a:t>
            </a:fld>
            <a:endParaRPr lang="en-US" altLang="en-US"/>
          </a:p>
        </p:txBody>
      </p:sp>
    </p:spTree>
    <p:extLst>
      <p:ext uri="{BB962C8B-B14F-4D97-AF65-F5344CB8AC3E}">
        <p14:creationId xmlns:p14="http://schemas.microsoft.com/office/powerpoint/2010/main" val="9689364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40503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smtClean="0"/>
              <a:t>  Space Invaders</a:t>
            </a:r>
          </a:p>
          <a:p>
            <a:pPr algn="l"/>
            <a:r>
              <a:rPr lang="en-US" b="1" dirty="0"/>
              <a:t>	</a:t>
            </a:r>
            <a:r>
              <a:rPr lang="en-US" b="1" dirty="0" smtClean="0"/>
              <a:t>   1978</a:t>
            </a:r>
            <a:endParaRPr lang="en-US" b="1" dirty="0"/>
          </a:p>
        </p:txBody>
      </p:sp>
      <p:pic>
        <p:nvPicPr>
          <p:cNvPr id="7" name="Picture 6"/>
          <p:cNvPicPr>
            <a:picLocks noChangeAspect="1"/>
          </p:cNvPicPr>
          <p:nvPr/>
        </p:nvPicPr>
        <p:blipFill rotWithShape="1">
          <a:blip r:embed="rId3"/>
          <a:srcRect t="9998" b="34847"/>
          <a:stretch/>
        </p:blipFill>
        <p:spPr>
          <a:xfrm>
            <a:off x="849879" y="4293573"/>
            <a:ext cx="7620000" cy="2101432"/>
          </a:xfrm>
          <a:prstGeom prst="rect">
            <a:avLst/>
          </a:prstGeom>
        </p:spPr>
      </p:pic>
      <p:pic>
        <p:nvPicPr>
          <p:cNvPr id="8" name="Picture 7"/>
          <p:cNvPicPr>
            <a:picLocks noChangeAspect="1"/>
          </p:cNvPicPr>
          <p:nvPr/>
        </p:nvPicPr>
        <p:blipFill>
          <a:blip r:embed="rId4"/>
          <a:stretch>
            <a:fillRect/>
          </a:stretch>
        </p:blipFill>
        <p:spPr>
          <a:xfrm>
            <a:off x="5244062" y="386290"/>
            <a:ext cx="3677218" cy="4202535"/>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5724283D-037C-4233-A5B9-6A378F34C5AF}" type="slidenum">
              <a:rPr lang="en-US" altLang="en-US" smtClean="0"/>
              <a:pPr>
                <a:defRPr/>
              </a:pPr>
              <a:t>30</a:t>
            </a:fld>
            <a:endParaRPr lang="en-US" altLang="en-US"/>
          </a:p>
        </p:txBody>
      </p:sp>
    </p:spTree>
    <p:extLst>
      <p:ext uri="{BB962C8B-B14F-4D97-AF65-F5344CB8AC3E}">
        <p14:creationId xmlns:p14="http://schemas.microsoft.com/office/powerpoint/2010/main" val="28997119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40503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smtClean="0"/>
              <a:t>  </a:t>
            </a:r>
            <a:r>
              <a:rPr lang="en-US" b="1" dirty="0" err="1" smtClean="0"/>
              <a:t>Pacman</a:t>
            </a:r>
            <a:r>
              <a:rPr lang="en-US" b="1" dirty="0" smtClean="0"/>
              <a:t> - 1980 </a:t>
            </a:r>
            <a:endParaRPr lang="en-US" b="1" dirty="0"/>
          </a:p>
        </p:txBody>
      </p:sp>
      <p:pic>
        <p:nvPicPr>
          <p:cNvPr id="3" name="Picture 2"/>
          <p:cNvPicPr>
            <a:picLocks noChangeAspect="1"/>
          </p:cNvPicPr>
          <p:nvPr/>
        </p:nvPicPr>
        <p:blipFill rotWithShape="1">
          <a:blip r:embed="rId2"/>
          <a:srcRect r="5238" b="36333"/>
          <a:stretch/>
        </p:blipFill>
        <p:spPr>
          <a:xfrm>
            <a:off x="553161" y="4505228"/>
            <a:ext cx="7992318" cy="1939078"/>
          </a:xfrm>
          <a:prstGeom prst="rect">
            <a:avLst/>
          </a:prstGeom>
        </p:spPr>
      </p:pic>
      <p:pic>
        <p:nvPicPr>
          <p:cNvPr id="4" name="Picture 3"/>
          <p:cNvPicPr>
            <a:picLocks noChangeAspect="1"/>
          </p:cNvPicPr>
          <p:nvPr/>
        </p:nvPicPr>
        <p:blipFill>
          <a:blip r:embed="rId3"/>
          <a:stretch>
            <a:fillRect/>
          </a:stretch>
        </p:blipFill>
        <p:spPr>
          <a:xfrm>
            <a:off x="5275715" y="512514"/>
            <a:ext cx="3254644" cy="4184542"/>
          </a:xfrm>
          <a:prstGeom prst="rect">
            <a:avLst/>
          </a:prstGeom>
        </p:spPr>
      </p:pic>
      <p:sp>
        <p:nvSpPr>
          <p:cNvPr id="5" name="Footer Placeholder 4"/>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6" name="Slide Number Placeholder 5"/>
          <p:cNvSpPr>
            <a:spLocks noGrp="1"/>
          </p:cNvSpPr>
          <p:nvPr>
            <p:ph type="sldNum" sz="quarter" idx="12"/>
          </p:nvPr>
        </p:nvSpPr>
        <p:spPr/>
        <p:txBody>
          <a:bodyPr/>
          <a:lstStyle/>
          <a:p>
            <a:pPr>
              <a:defRPr/>
            </a:pPr>
            <a:fld id="{5724283D-037C-4233-A5B9-6A378F34C5AF}" type="slidenum">
              <a:rPr lang="en-US" altLang="en-US" smtClean="0"/>
              <a:pPr>
                <a:defRPr/>
              </a:pPr>
              <a:t>31</a:t>
            </a:fld>
            <a:endParaRPr lang="en-US" altLang="en-US"/>
          </a:p>
        </p:txBody>
      </p:sp>
    </p:spTree>
    <p:extLst>
      <p:ext uri="{BB962C8B-B14F-4D97-AF65-F5344CB8AC3E}">
        <p14:creationId xmlns:p14="http://schemas.microsoft.com/office/powerpoint/2010/main" val="25561178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smtClean="0"/>
              <a:t>  Consumer Game Consoles</a:t>
            </a:r>
            <a:endParaRPr lang="en-US" b="1" dirty="0"/>
          </a:p>
        </p:txBody>
      </p:sp>
      <p:pic>
        <p:nvPicPr>
          <p:cNvPr id="3" name="Picture 2"/>
          <p:cNvPicPr>
            <a:picLocks noChangeAspect="1"/>
          </p:cNvPicPr>
          <p:nvPr/>
        </p:nvPicPr>
        <p:blipFill>
          <a:blip r:embed="rId3"/>
          <a:stretch>
            <a:fillRect/>
          </a:stretch>
        </p:blipFill>
        <p:spPr>
          <a:xfrm>
            <a:off x="0" y="1270572"/>
            <a:ext cx="9144000" cy="5430724"/>
          </a:xfrm>
          <a:prstGeom prst="rect">
            <a:avLst/>
          </a:prstGeom>
        </p:spPr>
      </p:pic>
      <p:sp>
        <p:nvSpPr>
          <p:cNvPr id="4" name="Footer Placeholder 3"/>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32</a:t>
            </a:fld>
            <a:endParaRPr lang="en-US" altLang="en-US"/>
          </a:p>
        </p:txBody>
      </p:sp>
    </p:spTree>
    <p:extLst>
      <p:ext uri="{BB962C8B-B14F-4D97-AF65-F5344CB8AC3E}">
        <p14:creationId xmlns:p14="http://schemas.microsoft.com/office/powerpoint/2010/main" val="6522996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t> </a:t>
            </a:r>
            <a:r>
              <a:rPr lang="en-US" b="1" dirty="0" smtClean="0"/>
              <a:t> Atari 2600</a:t>
            </a:r>
            <a:endParaRPr lang="en-US" b="1" dirty="0"/>
          </a:p>
        </p:txBody>
      </p:sp>
      <p:pic>
        <p:nvPicPr>
          <p:cNvPr id="4" name="Picture 3"/>
          <p:cNvPicPr>
            <a:picLocks noChangeAspect="1"/>
          </p:cNvPicPr>
          <p:nvPr/>
        </p:nvPicPr>
        <p:blipFill>
          <a:blip r:embed="rId3"/>
          <a:stretch>
            <a:fillRect/>
          </a:stretch>
        </p:blipFill>
        <p:spPr>
          <a:xfrm>
            <a:off x="6014090" y="274638"/>
            <a:ext cx="2649832" cy="3179798"/>
          </a:xfrm>
          <a:prstGeom prst="rect">
            <a:avLst/>
          </a:prstGeom>
        </p:spPr>
      </p:pic>
      <p:pic>
        <p:nvPicPr>
          <p:cNvPr id="5" name="Picture 4"/>
          <p:cNvPicPr>
            <a:picLocks noChangeAspect="1"/>
          </p:cNvPicPr>
          <p:nvPr/>
        </p:nvPicPr>
        <p:blipFill>
          <a:blip r:embed="rId4"/>
          <a:stretch>
            <a:fillRect/>
          </a:stretch>
        </p:blipFill>
        <p:spPr>
          <a:xfrm>
            <a:off x="6014090" y="3622623"/>
            <a:ext cx="2649832" cy="3126082"/>
          </a:xfrm>
          <a:prstGeom prst="rect">
            <a:avLst/>
          </a:prstGeom>
        </p:spPr>
      </p:pic>
      <p:sp>
        <p:nvSpPr>
          <p:cNvPr id="6" name="Content Placeholder 3"/>
          <p:cNvSpPr>
            <a:spLocks noGrp="1"/>
          </p:cNvSpPr>
          <p:nvPr>
            <p:ph idx="1"/>
          </p:nvPr>
        </p:nvSpPr>
        <p:spPr>
          <a:xfrm>
            <a:off x="457200" y="1415307"/>
            <a:ext cx="8229600" cy="4870396"/>
          </a:xfrm>
        </p:spPr>
        <p:txBody>
          <a:bodyPr>
            <a:normAutofit/>
          </a:bodyPr>
          <a:lstStyle/>
          <a:p>
            <a:r>
              <a:rPr lang="en-US" dirty="0" smtClean="0"/>
              <a:t>Sears Video Arcade</a:t>
            </a:r>
          </a:p>
          <a:p>
            <a:r>
              <a:rPr lang="en-US" dirty="0" smtClean="0"/>
              <a:t>1978 - $199</a:t>
            </a:r>
          </a:p>
          <a:p>
            <a:endParaRPr lang="en-US" dirty="0"/>
          </a:p>
          <a:p>
            <a:r>
              <a:rPr lang="en-US" dirty="0" smtClean="0"/>
              <a:t>Space Invaders – 1980</a:t>
            </a:r>
          </a:p>
          <a:p>
            <a:r>
              <a:rPr lang="en-US" dirty="0" smtClean="0"/>
              <a:t>Fancy, graphic manuals</a:t>
            </a:r>
            <a:endParaRPr lang="en-US" dirty="0"/>
          </a:p>
          <a:p>
            <a:r>
              <a:rPr lang="en-US" dirty="0" smtClean="0"/>
              <a:t>Similar controls to arcade</a:t>
            </a:r>
          </a:p>
          <a:p>
            <a:endParaRPr lang="en-US" dirty="0"/>
          </a:p>
          <a:p>
            <a:r>
              <a:rPr lang="en-US" dirty="0" smtClean="0"/>
              <a:t>Home gaming revolution</a:t>
            </a:r>
          </a:p>
          <a:p>
            <a:endParaRPr lang="en-US" dirty="0"/>
          </a:p>
        </p:txBody>
      </p:sp>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7" name="Slide Number Placeholder 6"/>
          <p:cNvSpPr>
            <a:spLocks noGrp="1"/>
          </p:cNvSpPr>
          <p:nvPr>
            <p:ph type="sldNum" sz="quarter" idx="12"/>
          </p:nvPr>
        </p:nvSpPr>
        <p:spPr/>
        <p:txBody>
          <a:bodyPr/>
          <a:lstStyle/>
          <a:p>
            <a:pPr>
              <a:defRPr/>
            </a:pPr>
            <a:fld id="{5724283D-037C-4233-A5B9-6A378F34C5AF}" type="slidenum">
              <a:rPr lang="en-US" altLang="en-US" smtClean="0"/>
              <a:pPr>
                <a:defRPr/>
              </a:pPr>
              <a:t>33</a:t>
            </a:fld>
            <a:endParaRPr lang="en-US" altLang="en-US"/>
          </a:p>
        </p:txBody>
      </p:sp>
    </p:spTree>
    <p:extLst>
      <p:ext uri="{BB962C8B-B14F-4D97-AF65-F5344CB8AC3E}">
        <p14:creationId xmlns:p14="http://schemas.microsoft.com/office/powerpoint/2010/main" val="15865570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583936"/>
            <a:ext cx="9144000" cy="4966335"/>
          </a:xfrm>
          <a:prstGeom prst="rect">
            <a:avLst/>
          </a:prstGeom>
        </p:spPr>
      </p:pic>
      <p:sp>
        <p:nvSpPr>
          <p:cNvPr id="6"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t>  Nintendo Entertainment System</a:t>
            </a:r>
          </a:p>
          <a:p>
            <a:pPr algn="l"/>
            <a:r>
              <a:rPr lang="en-US" sz="4000" b="1" dirty="0"/>
              <a:t>	</a:t>
            </a:r>
            <a:r>
              <a:rPr lang="en-US" sz="4000" b="1" dirty="0" smtClean="0"/>
              <a:t>	1983 / 1985</a:t>
            </a:r>
            <a:endParaRPr lang="en-US" sz="4000" b="1" dirty="0"/>
          </a:p>
        </p:txBody>
      </p:sp>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3" name="Slide Number Placeholder 2"/>
          <p:cNvSpPr>
            <a:spLocks noGrp="1"/>
          </p:cNvSpPr>
          <p:nvPr>
            <p:ph type="sldNum" sz="quarter" idx="12"/>
          </p:nvPr>
        </p:nvSpPr>
        <p:spPr/>
        <p:txBody>
          <a:bodyPr/>
          <a:lstStyle/>
          <a:p>
            <a:pPr>
              <a:defRPr/>
            </a:pPr>
            <a:fld id="{5724283D-037C-4233-A5B9-6A378F34C5AF}" type="slidenum">
              <a:rPr lang="en-US" altLang="en-US" smtClean="0"/>
              <a:pPr>
                <a:defRPr/>
              </a:pPr>
              <a:t>34</a:t>
            </a:fld>
            <a:endParaRPr lang="en-US" altLang="en-US"/>
          </a:p>
        </p:txBody>
      </p:sp>
    </p:spTree>
    <p:extLst>
      <p:ext uri="{BB962C8B-B14F-4D97-AF65-F5344CB8AC3E}">
        <p14:creationId xmlns:p14="http://schemas.microsoft.com/office/powerpoint/2010/main" val="35643903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35</a:t>
            </a:fld>
            <a:endParaRPr lang="en-US" altLang="en-US"/>
          </a:p>
        </p:txBody>
      </p:sp>
    </p:spTree>
    <p:extLst>
      <p:ext uri="{BB962C8B-B14F-4D97-AF65-F5344CB8AC3E}">
        <p14:creationId xmlns:p14="http://schemas.microsoft.com/office/powerpoint/2010/main" val="35531863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720" y="-752849"/>
            <a:ext cx="8128000" cy="5461000"/>
          </a:xfrm>
          <a:prstGeom prst="rect">
            <a:avLst/>
          </a:prstGeom>
        </p:spPr>
      </p:pic>
      <p:pic>
        <p:nvPicPr>
          <p:cNvPr id="3" name="Picture 2"/>
          <p:cNvPicPr>
            <a:picLocks noChangeAspect="1"/>
          </p:cNvPicPr>
          <p:nvPr/>
        </p:nvPicPr>
        <p:blipFill>
          <a:blip r:embed="rId4"/>
          <a:stretch>
            <a:fillRect/>
          </a:stretch>
        </p:blipFill>
        <p:spPr>
          <a:xfrm>
            <a:off x="3523017" y="2827106"/>
            <a:ext cx="5486651" cy="3429157"/>
          </a:xfrm>
          <a:prstGeom prst="rect">
            <a:avLst/>
          </a:prstGeom>
        </p:spPr>
      </p:pic>
      <p:pic>
        <p:nvPicPr>
          <p:cNvPr id="4" name="Picture 3"/>
          <p:cNvPicPr>
            <a:picLocks noChangeAspect="1"/>
          </p:cNvPicPr>
          <p:nvPr/>
        </p:nvPicPr>
        <p:blipFill>
          <a:blip r:embed="rId5"/>
          <a:stretch>
            <a:fillRect/>
          </a:stretch>
        </p:blipFill>
        <p:spPr>
          <a:xfrm>
            <a:off x="164267" y="3922492"/>
            <a:ext cx="3251200" cy="2844800"/>
          </a:xfrm>
          <a:prstGeom prst="rect">
            <a:avLst/>
          </a:prstGeom>
        </p:spPr>
      </p:pic>
      <p:sp>
        <p:nvSpPr>
          <p:cNvPr id="5" name="Footer Placeholder 4"/>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6" name="Slide Number Placeholder 5"/>
          <p:cNvSpPr>
            <a:spLocks noGrp="1"/>
          </p:cNvSpPr>
          <p:nvPr>
            <p:ph type="sldNum" sz="quarter" idx="12"/>
          </p:nvPr>
        </p:nvSpPr>
        <p:spPr/>
        <p:txBody>
          <a:bodyPr/>
          <a:lstStyle/>
          <a:p>
            <a:pPr>
              <a:defRPr/>
            </a:pPr>
            <a:fld id="{18E31F64-BFE6-4CBD-806E-EEF58E65A30C}" type="slidenum">
              <a:rPr lang="en-US" altLang="en-US" smtClean="0"/>
              <a:pPr>
                <a:defRPr/>
              </a:pPr>
              <a:t>36</a:t>
            </a:fld>
            <a:endParaRPr lang="en-US" altLang="en-US"/>
          </a:p>
        </p:txBody>
      </p:sp>
    </p:spTree>
    <p:extLst>
      <p:ext uri="{BB962C8B-B14F-4D97-AF65-F5344CB8AC3E}">
        <p14:creationId xmlns:p14="http://schemas.microsoft.com/office/powerpoint/2010/main" val="31503726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t> </a:t>
            </a:r>
            <a:r>
              <a:rPr lang="en-US" b="1" dirty="0" smtClean="0"/>
              <a:t> Middle Era</a:t>
            </a:r>
            <a:endParaRPr lang="en-US" b="1" dirty="0"/>
          </a:p>
        </p:txBody>
      </p:sp>
      <p:pic>
        <p:nvPicPr>
          <p:cNvPr id="3" name="Picture 2"/>
          <p:cNvPicPr>
            <a:picLocks noChangeAspect="1"/>
          </p:cNvPicPr>
          <p:nvPr/>
        </p:nvPicPr>
        <p:blipFill>
          <a:blip r:embed="rId3"/>
          <a:stretch>
            <a:fillRect/>
          </a:stretch>
        </p:blipFill>
        <p:spPr>
          <a:xfrm>
            <a:off x="2096392" y="1572294"/>
            <a:ext cx="4951216" cy="3713412"/>
          </a:xfrm>
          <a:prstGeom prst="rect">
            <a:avLst/>
          </a:prstGeom>
        </p:spPr>
      </p:pic>
      <p:sp>
        <p:nvSpPr>
          <p:cNvPr id="4" name="Footer Placeholder 3"/>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37</a:t>
            </a:fld>
            <a:endParaRPr lang="en-US" altLang="en-US"/>
          </a:p>
        </p:txBody>
      </p:sp>
    </p:spTree>
    <p:extLst>
      <p:ext uri="{BB962C8B-B14F-4D97-AF65-F5344CB8AC3E}">
        <p14:creationId xmlns:p14="http://schemas.microsoft.com/office/powerpoint/2010/main" val="22332621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t>  Super Nintendo</a:t>
            </a:r>
          </a:p>
          <a:p>
            <a:pPr algn="l"/>
            <a:r>
              <a:rPr lang="en-US" sz="4000" b="1" dirty="0"/>
              <a:t>	</a:t>
            </a:r>
            <a:r>
              <a:rPr lang="en-US" sz="4000" b="1" dirty="0" smtClean="0"/>
              <a:t>	1990 / 1991</a:t>
            </a:r>
            <a:endParaRPr lang="en-US" sz="4000" b="1" dirty="0"/>
          </a:p>
        </p:txBody>
      </p:sp>
      <p:pic>
        <p:nvPicPr>
          <p:cNvPr id="2" name="Picture 1"/>
          <p:cNvPicPr>
            <a:picLocks noChangeAspect="1"/>
          </p:cNvPicPr>
          <p:nvPr/>
        </p:nvPicPr>
        <p:blipFill>
          <a:blip r:embed="rId3"/>
          <a:stretch>
            <a:fillRect/>
          </a:stretch>
        </p:blipFill>
        <p:spPr>
          <a:xfrm>
            <a:off x="1397000" y="1539083"/>
            <a:ext cx="6350000" cy="508000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5724283D-037C-4233-A5B9-6A378F34C5AF}" type="slidenum">
              <a:rPr lang="en-US" altLang="en-US" smtClean="0"/>
              <a:pPr>
                <a:defRPr/>
              </a:pPr>
              <a:t>38</a:t>
            </a:fld>
            <a:endParaRPr lang="en-US" altLang="en-US"/>
          </a:p>
        </p:txBody>
      </p:sp>
    </p:spTree>
    <p:extLst>
      <p:ext uri="{BB962C8B-B14F-4D97-AF65-F5344CB8AC3E}">
        <p14:creationId xmlns:p14="http://schemas.microsoft.com/office/powerpoint/2010/main" val="3870422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58773" y="347719"/>
            <a:ext cx="7826454" cy="6162562"/>
          </a:xfrm>
          <a:prstGeom prst="rect">
            <a:avLst/>
          </a:prstGeom>
        </p:spPr>
      </p:pic>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3" name="Slide Number Placeholder 2"/>
          <p:cNvSpPr>
            <a:spLocks noGrp="1"/>
          </p:cNvSpPr>
          <p:nvPr>
            <p:ph type="sldNum" sz="quarter" idx="12"/>
          </p:nvPr>
        </p:nvSpPr>
        <p:spPr/>
        <p:txBody>
          <a:bodyPr/>
          <a:lstStyle/>
          <a:p>
            <a:pPr>
              <a:defRPr/>
            </a:pPr>
            <a:fld id="{18E31F64-BFE6-4CBD-806E-EEF58E65A30C}" type="slidenum">
              <a:rPr lang="en-US" altLang="en-US" smtClean="0"/>
              <a:pPr>
                <a:defRPr/>
              </a:pPr>
              <a:t>39</a:t>
            </a:fld>
            <a:endParaRPr lang="en-US" altLang="en-US"/>
          </a:p>
        </p:txBody>
      </p:sp>
    </p:spTree>
    <p:extLst>
      <p:ext uri="{BB962C8B-B14F-4D97-AF65-F5344CB8AC3E}">
        <p14:creationId xmlns:p14="http://schemas.microsoft.com/office/powerpoint/2010/main" val="16079413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38765"/>
          <a:stretch/>
        </p:blipFill>
        <p:spPr>
          <a:xfrm>
            <a:off x="910809" y="132354"/>
            <a:ext cx="7301858" cy="6347484"/>
          </a:xfrm>
          <a:prstGeom prst="rect">
            <a:avLst/>
          </a:prstGeom>
        </p:spPr>
      </p:pic>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3" name="Slide Number Placeholder 2"/>
          <p:cNvSpPr>
            <a:spLocks noGrp="1"/>
          </p:cNvSpPr>
          <p:nvPr>
            <p:ph type="sldNum" sz="quarter" idx="12"/>
          </p:nvPr>
        </p:nvSpPr>
        <p:spPr/>
        <p:txBody>
          <a:bodyPr/>
          <a:lstStyle/>
          <a:p>
            <a:pPr>
              <a:defRPr/>
            </a:pPr>
            <a:fld id="{5724283D-037C-4233-A5B9-6A378F34C5AF}" type="slidenum">
              <a:rPr lang="en-US" altLang="en-US" smtClean="0"/>
              <a:pPr>
                <a:defRPr/>
              </a:pPr>
              <a:t>4</a:t>
            </a:fld>
            <a:endParaRPr lang="en-US" altLang="en-US"/>
          </a:p>
        </p:txBody>
      </p:sp>
    </p:spTree>
    <p:extLst>
      <p:ext uri="{BB962C8B-B14F-4D97-AF65-F5344CB8AC3E}">
        <p14:creationId xmlns:p14="http://schemas.microsoft.com/office/powerpoint/2010/main" val="4417860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5150" y="544256"/>
            <a:ext cx="6593700" cy="5769488"/>
          </a:xfrm>
          <a:prstGeom prst="rect">
            <a:avLst/>
          </a:prstGeom>
        </p:spPr>
      </p:pic>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3" name="Slide Number Placeholder 2"/>
          <p:cNvSpPr>
            <a:spLocks noGrp="1"/>
          </p:cNvSpPr>
          <p:nvPr>
            <p:ph type="sldNum" sz="quarter" idx="12"/>
          </p:nvPr>
        </p:nvSpPr>
        <p:spPr/>
        <p:txBody>
          <a:bodyPr/>
          <a:lstStyle/>
          <a:p>
            <a:pPr>
              <a:defRPr/>
            </a:pPr>
            <a:fld id="{18E31F64-BFE6-4CBD-806E-EEF58E65A30C}" type="slidenum">
              <a:rPr lang="en-US" altLang="en-US" smtClean="0"/>
              <a:pPr>
                <a:defRPr/>
              </a:pPr>
              <a:t>40</a:t>
            </a:fld>
            <a:endParaRPr lang="en-US" altLang="en-US"/>
          </a:p>
        </p:txBody>
      </p:sp>
    </p:spTree>
    <p:extLst>
      <p:ext uri="{BB962C8B-B14F-4D97-AF65-F5344CB8AC3E}">
        <p14:creationId xmlns:p14="http://schemas.microsoft.com/office/powerpoint/2010/main" val="22069348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90723" y="470383"/>
            <a:ext cx="6762554" cy="5917234"/>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41</a:t>
            </a:fld>
            <a:endParaRPr lang="en-US" altLang="en-US"/>
          </a:p>
        </p:txBody>
      </p:sp>
    </p:spTree>
    <p:extLst>
      <p:ext uri="{BB962C8B-B14F-4D97-AF65-F5344CB8AC3E}">
        <p14:creationId xmlns:p14="http://schemas.microsoft.com/office/powerpoint/2010/main" val="1069195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180120"/>
            <a:ext cx="9144000" cy="4175760"/>
          </a:xfrm>
          <a:prstGeom prst="rect">
            <a:avLst/>
          </a:prstGeom>
        </p:spPr>
      </p:pic>
      <p:sp>
        <p:nvSpPr>
          <p:cNvPr id="6"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t>  Sega Genesis</a:t>
            </a:r>
          </a:p>
          <a:p>
            <a:pPr algn="l"/>
            <a:r>
              <a:rPr lang="en-US" sz="4000" b="1" dirty="0"/>
              <a:t>	</a:t>
            </a:r>
            <a:r>
              <a:rPr lang="en-US" sz="4000" b="1" dirty="0" smtClean="0"/>
              <a:t>	1988 / 1989</a:t>
            </a:r>
            <a:endParaRPr lang="en-US" sz="4000" b="1" dirty="0"/>
          </a:p>
        </p:txBody>
      </p:sp>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3" name="Slide Number Placeholder 2"/>
          <p:cNvSpPr>
            <a:spLocks noGrp="1"/>
          </p:cNvSpPr>
          <p:nvPr>
            <p:ph type="sldNum" sz="quarter" idx="12"/>
          </p:nvPr>
        </p:nvSpPr>
        <p:spPr/>
        <p:txBody>
          <a:bodyPr/>
          <a:lstStyle/>
          <a:p>
            <a:pPr>
              <a:defRPr/>
            </a:pPr>
            <a:fld id="{5724283D-037C-4233-A5B9-6A378F34C5AF}" type="slidenum">
              <a:rPr lang="en-US" altLang="en-US" smtClean="0"/>
              <a:pPr>
                <a:defRPr/>
              </a:pPr>
              <a:t>42</a:t>
            </a:fld>
            <a:endParaRPr lang="en-US" altLang="en-US"/>
          </a:p>
        </p:txBody>
      </p:sp>
    </p:spTree>
    <p:extLst>
      <p:ext uri="{BB962C8B-B14F-4D97-AF65-F5344CB8AC3E}">
        <p14:creationId xmlns:p14="http://schemas.microsoft.com/office/powerpoint/2010/main" val="20668760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88817" y="904408"/>
            <a:ext cx="7264460" cy="5448346"/>
          </a:xfrm>
          <a:prstGeom prst="rect">
            <a:avLst/>
          </a:prstGeom>
        </p:spPr>
      </p:pic>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3" name="Slide Number Placeholder 2"/>
          <p:cNvSpPr>
            <a:spLocks noGrp="1"/>
          </p:cNvSpPr>
          <p:nvPr>
            <p:ph type="sldNum" sz="quarter" idx="12"/>
          </p:nvPr>
        </p:nvSpPr>
        <p:spPr/>
        <p:txBody>
          <a:bodyPr/>
          <a:lstStyle/>
          <a:p>
            <a:pPr>
              <a:defRPr/>
            </a:pPr>
            <a:fld id="{18E31F64-BFE6-4CBD-806E-EEF58E65A30C}" type="slidenum">
              <a:rPr lang="en-US" altLang="en-US" smtClean="0"/>
              <a:pPr>
                <a:defRPr/>
              </a:pPr>
              <a:t>43</a:t>
            </a:fld>
            <a:endParaRPr lang="en-US" altLang="en-US"/>
          </a:p>
        </p:txBody>
      </p:sp>
    </p:spTree>
    <p:extLst>
      <p:ext uri="{BB962C8B-B14F-4D97-AF65-F5344CB8AC3E}">
        <p14:creationId xmlns:p14="http://schemas.microsoft.com/office/powerpoint/2010/main" val="3825705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28182" y="172753"/>
            <a:ext cx="4887636" cy="2747938"/>
          </a:xfrm>
          <a:prstGeom prst="rect">
            <a:avLst/>
          </a:prstGeom>
        </p:spPr>
      </p:pic>
      <p:pic>
        <p:nvPicPr>
          <p:cNvPr id="3" name="Picture 2"/>
          <p:cNvPicPr>
            <a:picLocks noChangeAspect="1"/>
          </p:cNvPicPr>
          <p:nvPr/>
        </p:nvPicPr>
        <p:blipFill>
          <a:blip r:embed="rId4"/>
          <a:stretch>
            <a:fillRect/>
          </a:stretch>
        </p:blipFill>
        <p:spPr>
          <a:xfrm>
            <a:off x="2128182" y="3404578"/>
            <a:ext cx="4887636" cy="3334454"/>
          </a:xfrm>
          <a:prstGeom prst="rect">
            <a:avLst/>
          </a:prstGeom>
        </p:spPr>
      </p:pic>
      <p:sp>
        <p:nvSpPr>
          <p:cNvPr id="4" name="TextBox 3"/>
          <p:cNvSpPr txBox="1"/>
          <p:nvPr/>
        </p:nvSpPr>
        <p:spPr>
          <a:xfrm>
            <a:off x="4067360" y="2754391"/>
            <a:ext cx="1005804" cy="830997"/>
          </a:xfrm>
          <a:prstGeom prst="rect">
            <a:avLst/>
          </a:prstGeom>
          <a:noFill/>
        </p:spPr>
        <p:txBody>
          <a:bodyPr wrap="none" rtlCol="0">
            <a:spAutoFit/>
          </a:bodyPr>
          <a:lstStyle/>
          <a:p>
            <a:r>
              <a:rPr lang="en-US" sz="4800" b="1" dirty="0" smtClean="0"/>
              <a:t>VS</a:t>
            </a:r>
            <a:endParaRPr lang="en-US" sz="4800" b="1" dirty="0"/>
          </a:p>
        </p:txBody>
      </p:sp>
      <p:sp>
        <p:nvSpPr>
          <p:cNvPr id="5" name="Footer Placeholder 4"/>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6" name="Slide Number Placeholder 5"/>
          <p:cNvSpPr>
            <a:spLocks noGrp="1"/>
          </p:cNvSpPr>
          <p:nvPr>
            <p:ph type="sldNum" sz="quarter" idx="12"/>
          </p:nvPr>
        </p:nvSpPr>
        <p:spPr/>
        <p:txBody>
          <a:bodyPr/>
          <a:lstStyle/>
          <a:p>
            <a:pPr>
              <a:defRPr/>
            </a:pPr>
            <a:fld id="{18E31F64-BFE6-4CBD-806E-EEF58E65A30C}" type="slidenum">
              <a:rPr lang="en-US" altLang="en-US" smtClean="0"/>
              <a:pPr>
                <a:defRPr/>
              </a:pPr>
              <a:t>44</a:t>
            </a:fld>
            <a:endParaRPr lang="en-US" altLang="en-US"/>
          </a:p>
        </p:txBody>
      </p:sp>
    </p:spTree>
    <p:extLst>
      <p:ext uri="{BB962C8B-B14F-4D97-AF65-F5344CB8AC3E}">
        <p14:creationId xmlns:p14="http://schemas.microsoft.com/office/powerpoint/2010/main" val="29715212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Behaviors</a:t>
            </a:r>
            <a:endParaRPr lang="en-US" dirty="0"/>
          </a:p>
        </p:txBody>
      </p:sp>
      <p:sp>
        <p:nvSpPr>
          <p:cNvPr id="3" name="Content Placeholder 2"/>
          <p:cNvSpPr>
            <a:spLocks noGrp="1"/>
          </p:cNvSpPr>
          <p:nvPr>
            <p:ph idx="1"/>
          </p:nvPr>
        </p:nvSpPr>
        <p:spPr/>
        <p:txBody>
          <a:bodyPr/>
          <a:lstStyle/>
          <a:p>
            <a:r>
              <a:rPr lang="en-US" dirty="0" smtClean="0"/>
              <a:t>How to control everything using buttons and joysticks?</a:t>
            </a:r>
          </a:p>
          <a:p>
            <a:r>
              <a:rPr lang="en-US" dirty="0" smtClean="0"/>
              <a:t>Advanced behaviors using combinations</a:t>
            </a:r>
          </a:p>
          <a:p>
            <a:pPr lvl="1"/>
            <a:r>
              <a:rPr lang="en-US" dirty="0" smtClean="0"/>
              <a:t>Press one while holding another</a:t>
            </a:r>
          </a:p>
          <a:p>
            <a:r>
              <a:rPr lang="en-US" dirty="0" smtClean="0"/>
              <a:t>What are some interesting interactions on consoles?</a:t>
            </a:r>
            <a:endParaRPr lang="en-US" dirty="0"/>
          </a:p>
        </p:txBody>
      </p:sp>
      <p:sp>
        <p:nvSpPr>
          <p:cNvPr id="4" name="Footer Placeholder 3"/>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45</a:t>
            </a:fld>
            <a:endParaRPr lang="en-US" altLang="en-US"/>
          </a:p>
        </p:txBody>
      </p:sp>
      <p:pic>
        <p:nvPicPr>
          <p:cNvPr id="6" name="Picture 5"/>
          <p:cNvPicPr>
            <a:picLocks noChangeAspect="1"/>
          </p:cNvPicPr>
          <p:nvPr/>
        </p:nvPicPr>
        <p:blipFill>
          <a:blip r:embed="rId2"/>
          <a:stretch>
            <a:fillRect/>
          </a:stretch>
        </p:blipFill>
        <p:spPr>
          <a:xfrm>
            <a:off x="6019800" y="4278551"/>
            <a:ext cx="2667000" cy="1911112"/>
          </a:xfrm>
          <a:prstGeom prst="rect">
            <a:avLst/>
          </a:prstGeom>
        </p:spPr>
      </p:pic>
    </p:spTree>
    <p:extLst>
      <p:ext uri="{BB962C8B-B14F-4D97-AF65-F5344CB8AC3E}">
        <p14:creationId xmlns:p14="http://schemas.microsoft.com/office/powerpoint/2010/main" val="5701124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055" r="23274" b="7633"/>
          <a:stretch/>
        </p:blipFill>
        <p:spPr>
          <a:xfrm>
            <a:off x="362887" y="272129"/>
            <a:ext cx="3583512" cy="6334532"/>
          </a:xfrm>
          <a:prstGeom prst="rect">
            <a:avLst/>
          </a:prstGeom>
        </p:spPr>
      </p:pic>
      <p:pic>
        <p:nvPicPr>
          <p:cNvPr id="3" name="Picture 2"/>
          <p:cNvPicPr>
            <a:picLocks noChangeAspect="1"/>
          </p:cNvPicPr>
          <p:nvPr/>
        </p:nvPicPr>
        <p:blipFill>
          <a:blip r:embed="rId4"/>
          <a:stretch>
            <a:fillRect/>
          </a:stretch>
        </p:blipFill>
        <p:spPr>
          <a:xfrm>
            <a:off x="4297440" y="1479255"/>
            <a:ext cx="4876800" cy="3657600"/>
          </a:xfrm>
          <a:prstGeom prst="rect">
            <a:avLst/>
          </a:prstGeom>
        </p:spPr>
      </p:pic>
      <p:sp>
        <p:nvSpPr>
          <p:cNvPr id="4" name="Footer Placeholder 3"/>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18E31F64-BFE6-4CBD-806E-EEF58E65A30C}" type="slidenum">
              <a:rPr lang="en-US" altLang="en-US" smtClean="0"/>
              <a:pPr>
                <a:defRPr/>
              </a:pPr>
              <a:t>46</a:t>
            </a:fld>
            <a:endParaRPr lang="en-US" altLang="en-US"/>
          </a:p>
        </p:txBody>
      </p:sp>
    </p:spTree>
    <p:extLst>
      <p:ext uri="{BB962C8B-B14F-4D97-AF65-F5344CB8AC3E}">
        <p14:creationId xmlns:p14="http://schemas.microsoft.com/office/powerpoint/2010/main" val="32897669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3400" y="0"/>
            <a:ext cx="8058150" cy="6858000"/>
          </a:xfrm>
          <a:prstGeom prst="rect">
            <a:avLst/>
          </a:prstGeom>
        </p:spPr>
      </p:pic>
      <p:pic>
        <p:nvPicPr>
          <p:cNvPr id="3" name="Picture 2"/>
          <p:cNvPicPr>
            <a:picLocks noChangeAspect="1"/>
          </p:cNvPicPr>
          <p:nvPr/>
        </p:nvPicPr>
        <p:blipFill rotWithShape="1">
          <a:blip r:embed="rId4"/>
          <a:srcRect l="3142" t="12346" r="3101" b="38716"/>
          <a:stretch/>
        </p:blipFill>
        <p:spPr>
          <a:xfrm>
            <a:off x="287286" y="4136720"/>
            <a:ext cx="8573208" cy="3356245"/>
          </a:xfrm>
          <a:prstGeom prst="rect">
            <a:avLst/>
          </a:prstGeom>
        </p:spPr>
      </p:pic>
      <p:sp>
        <p:nvSpPr>
          <p:cNvPr id="4" name="Footer Placeholder 3"/>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18E31F64-BFE6-4CBD-806E-EEF58E65A30C}" type="slidenum">
              <a:rPr lang="en-US" altLang="en-US" smtClean="0"/>
              <a:pPr>
                <a:defRPr/>
              </a:pPr>
              <a:t>47</a:t>
            </a:fld>
            <a:endParaRPr lang="en-US" altLang="en-US"/>
          </a:p>
        </p:txBody>
      </p:sp>
    </p:spTree>
    <p:extLst>
      <p:ext uri="{BB962C8B-B14F-4D97-AF65-F5344CB8AC3E}">
        <p14:creationId xmlns:p14="http://schemas.microsoft.com/office/powerpoint/2010/main" val="23723093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6152" y="472981"/>
            <a:ext cx="4434028" cy="5912038"/>
          </a:xfrm>
          <a:prstGeom prst="rect">
            <a:avLst/>
          </a:prstGeom>
        </p:spPr>
      </p:pic>
      <p:pic>
        <p:nvPicPr>
          <p:cNvPr id="3" name="Picture 2"/>
          <p:cNvPicPr>
            <a:picLocks noChangeAspect="1"/>
          </p:cNvPicPr>
          <p:nvPr/>
        </p:nvPicPr>
        <p:blipFill>
          <a:blip r:embed="rId4"/>
          <a:stretch>
            <a:fillRect/>
          </a:stretch>
        </p:blipFill>
        <p:spPr>
          <a:xfrm>
            <a:off x="5284606" y="0"/>
            <a:ext cx="3345366" cy="6858000"/>
          </a:xfrm>
          <a:prstGeom prst="rect">
            <a:avLst/>
          </a:prstGeom>
        </p:spPr>
      </p:pic>
      <p:sp>
        <p:nvSpPr>
          <p:cNvPr id="4" name="Footer Placeholder 3"/>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18E31F64-BFE6-4CBD-806E-EEF58E65A30C}" type="slidenum">
              <a:rPr lang="en-US" altLang="en-US" smtClean="0"/>
              <a:pPr>
                <a:defRPr/>
              </a:pPr>
              <a:t>48</a:t>
            </a:fld>
            <a:endParaRPr lang="en-US" altLang="en-US"/>
          </a:p>
        </p:txBody>
      </p:sp>
    </p:spTree>
    <p:extLst>
      <p:ext uri="{BB962C8B-B14F-4D97-AF65-F5344CB8AC3E}">
        <p14:creationId xmlns:p14="http://schemas.microsoft.com/office/powerpoint/2010/main" val="10700976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000" y="1969074"/>
            <a:ext cx="5080000" cy="4038600"/>
          </a:xfrm>
          <a:prstGeom prst="rect">
            <a:avLst/>
          </a:prstGeom>
        </p:spPr>
      </p:pic>
      <p:sp>
        <p:nvSpPr>
          <p:cNvPr id="3"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t>  What about the PC?</a:t>
            </a:r>
            <a:endParaRPr lang="en-US" sz="4000" b="1" dirty="0"/>
          </a:p>
        </p:txBody>
      </p:sp>
      <p:sp>
        <p:nvSpPr>
          <p:cNvPr id="4" name="Footer Placeholder 3"/>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18E31F64-BFE6-4CBD-806E-EEF58E65A30C}" type="slidenum">
              <a:rPr lang="en-US" altLang="en-US" smtClean="0"/>
              <a:pPr>
                <a:defRPr/>
              </a:pPr>
              <a:t>49</a:t>
            </a:fld>
            <a:endParaRPr lang="en-US" altLang="en-US"/>
          </a:p>
        </p:txBody>
      </p:sp>
    </p:spTree>
    <p:extLst>
      <p:ext uri="{BB962C8B-B14F-4D97-AF65-F5344CB8AC3E}">
        <p14:creationId xmlns:p14="http://schemas.microsoft.com/office/powerpoint/2010/main" val="1949166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7019" y="795867"/>
            <a:ext cx="8729962" cy="5253566"/>
          </a:xfrm>
          <a:prstGeom prst="rect">
            <a:avLst/>
          </a:prstGeom>
        </p:spPr>
      </p:pic>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3" name="Slide Number Placeholder 2"/>
          <p:cNvSpPr>
            <a:spLocks noGrp="1"/>
          </p:cNvSpPr>
          <p:nvPr>
            <p:ph type="sldNum" sz="quarter" idx="12"/>
          </p:nvPr>
        </p:nvSpPr>
        <p:spPr/>
        <p:txBody>
          <a:bodyPr/>
          <a:lstStyle/>
          <a:p>
            <a:pPr>
              <a:defRPr/>
            </a:pPr>
            <a:fld id="{18E31F64-BFE6-4CBD-806E-EEF58E65A30C}" type="slidenum">
              <a:rPr lang="en-US" altLang="en-US" smtClean="0"/>
              <a:pPr>
                <a:defRPr/>
              </a:pPr>
              <a:t>5</a:t>
            </a:fld>
            <a:endParaRPr lang="en-US" altLang="en-US" dirty="0"/>
          </a:p>
        </p:txBody>
      </p:sp>
      <p:sp>
        <p:nvSpPr>
          <p:cNvPr id="5" name="TextBox 4"/>
          <p:cNvSpPr txBox="1"/>
          <p:nvPr/>
        </p:nvSpPr>
        <p:spPr>
          <a:xfrm>
            <a:off x="648075" y="6063734"/>
            <a:ext cx="7394973" cy="369332"/>
          </a:xfrm>
          <a:prstGeom prst="rect">
            <a:avLst/>
          </a:prstGeom>
          <a:noFill/>
        </p:spPr>
        <p:txBody>
          <a:bodyPr wrap="none" rtlCol="0">
            <a:spAutoFit/>
          </a:bodyPr>
          <a:lstStyle/>
          <a:p>
            <a:r>
              <a:rPr lang="en-US" dirty="0" smtClean="0"/>
              <a:t>1950!  </a:t>
            </a:r>
            <a:r>
              <a:rPr lang="en-US" sz="1100" dirty="0"/>
              <a:t>Cite: </a:t>
            </a:r>
            <a:r>
              <a:rPr lang="en-US" sz="1100" dirty="0">
                <a:hlinkClick r:id="rId4"/>
              </a:rPr>
              <a:t>https://www.reddit.com/r/vintageads/comments/6zsqff/1950_zenith_lazy_bones_tv_remote_control</a:t>
            </a:r>
            <a:r>
              <a:rPr lang="en-US" sz="1100" dirty="0" smtClean="0">
                <a:hlinkClick r:id="rId4"/>
              </a:rPr>
              <a:t>/</a:t>
            </a:r>
            <a:r>
              <a:rPr lang="en-US" sz="1100" dirty="0" smtClean="0"/>
              <a:t> </a:t>
            </a:r>
            <a:endParaRPr lang="en-US" dirty="0"/>
          </a:p>
        </p:txBody>
      </p:sp>
    </p:spTree>
    <p:extLst>
      <p:ext uri="{BB962C8B-B14F-4D97-AF65-F5344CB8AC3E}">
        <p14:creationId xmlns:p14="http://schemas.microsoft.com/office/powerpoint/2010/main" val="14358862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8866" y="224467"/>
            <a:ext cx="8486268" cy="6396366"/>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50</a:t>
            </a:fld>
            <a:endParaRPr lang="en-US" altLang="en-US"/>
          </a:p>
        </p:txBody>
      </p:sp>
    </p:spTree>
    <p:extLst>
      <p:ext uri="{BB962C8B-B14F-4D97-AF65-F5344CB8AC3E}">
        <p14:creationId xmlns:p14="http://schemas.microsoft.com/office/powerpoint/2010/main" val="38582990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889000"/>
            <a:ext cx="8128000" cy="508000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51</a:t>
            </a:fld>
            <a:endParaRPr lang="en-US" altLang="en-US"/>
          </a:p>
        </p:txBody>
      </p:sp>
    </p:spTree>
    <p:extLst>
      <p:ext uri="{BB962C8B-B14F-4D97-AF65-F5344CB8AC3E}">
        <p14:creationId xmlns:p14="http://schemas.microsoft.com/office/powerpoint/2010/main" val="38767679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1262" cy="685800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52</a:t>
            </a:fld>
            <a:endParaRPr lang="en-US" altLang="en-US"/>
          </a:p>
        </p:txBody>
      </p:sp>
    </p:spTree>
    <p:extLst>
      <p:ext uri="{BB962C8B-B14F-4D97-AF65-F5344CB8AC3E}">
        <p14:creationId xmlns:p14="http://schemas.microsoft.com/office/powerpoint/2010/main" val="1496605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53</a:t>
            </a:fld>
            <a:endParaRPr lang="en-US" altLang="en-US"/>
          </a:p>
        </p:txBody>
      </p:sp>
    </p:spTree>
    <p:extLst>
      <p:ext uri="{BB962C8B-B14F-4D97-AF65-F5344CB8AC3E}">
        <p14:creationId xmlns:p14="http://schemas.microsoft.com/office/powerpoint/2010/main" val="5839761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853" y="6446387"/>
            <a:ext cx="1582484" cy="369332"/>
          </a:xfrm>
          <a:prstGeom prst="rect">
            <a:avLst/>
          </a:prstGeom>
          <a:noFill/>
        </p:spPr>
        <p:txBody>
          <a:bodyPr wrap="none" rtlCol="0">
            <a:spAutoFit/>
          </a:bodyPr>
          <a:lstStyle/>
          <a:p>
            <a:r>
              <a:rPr lang="en-US" dirty="0" smtClean="0">
                <a:hlinkClick r:id="rId3"/>
              </a:rPr>
              <a:t>YouTube Link</a:t>
            </a:r>
            <a:endParaRPr lang="en-US" dirty="0"/>
          </a:p>
        </p:txBody>
      </p:sp>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18E31F64-BFE6-4CBD-806E-EEF58E65A30C}" type="slidenum">
              <a:rPr lang="en-US" altLang="en-US" smtClean="0"/>
              <a:pPr>
                <a:defRPr/>
              </a:pPr>
              <a:t>54</a:t>
            </a:fld>
            <a:endParaRPr lang="en-US" altLang="en-US"/>
          </a:p>
        </p:txBody>
      </p:sp>
      <p:pic>
        <p:nvPicPr>
          <p:cNvPr id="1026" name="Picture 2" descr="https://filmgamesetc.com/wp-content/uploads/doom-1993-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962" y="773112"/>
            <a:ext cx="6696075" cy="501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696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448983"/>
            <a:ext cx="9144000" cy="4917440"/>
          </a:xfrm>
          <a:prstGeom prst="rect">
            <a:avLst/>
          </a:prstGeom>
        </p:spPr>
      </p:pic>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t>  Nintendo 64</a:t>
            </a:r>
          </a:p>
          <a:p>
            <a:pPr algn="l"/>
            <a:r>
              <a:rPr lang="en-US" sz="4000" b="1" dirty="0"/>
              <a:t>	</a:t>
            </a:r>
            <a:r>
              <a:rPr lang="en-US" sz="4000" b="1" dirty="0" smtClean="0"/>
              <a:t>	1996</a:t>
            </a:r>
            <a:endParaRPr lang="en-US" sz="4000" b="1" dirty="0"/>
          </a:p>
        </p:txBody>
      </p:sp>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18E31F64-BFE6-4CBD-806E-EEF58E65A30C}" type="slidenum">
              <a:rPr lang="en-US" altLang="en-US" smtClean="0"/>
              <a:pPr>
                <a:defRPr/>
              </a:pPr>
              <a:t>55</a:t>
            </a:fld>
            <a:endParaRPr lang="en-US" altLang="en-US"/>
          </a:p>
        </p:txBody>
      </p:sp>
    </p:spTree>
    <p:extLst>
      <p:ext uri="{BB962C8B-B14F-4D97-AF65-F5344CB8AC3E}">
        <p14:creationId xmlns:p14="http://schemas.microsoft.com/office/powerpoint/2010/main" val="11379241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t>  Sony </a:t>
            </a:r>
            <a:r>
              <a:rPr lang="en-US" sz="4000" b="1" dirty="0" err="1" smtClean="0"/>
              <a:t>Playstation</a:t>
            </a:r>
            <a:endParaRPr lang="en-US" sz="4000" b="1" dirty="0" smtClean="0"/>
          </a:p>
          <a:p>
            <a:pPr algn="l"/>
            <a:r>
              <a:rPr lang="en-US" sz="4000" b="1" dirty="0"/>
              <a:t>	</a:t>
            </a:r>
            <a:r>
              <a:rPr lang="en-US" sz="4000" b="1" dirty="0" smtClean="0"/>
              <a:t>	1995</a:t>
            </a:r>
            <a:endParaRPr lang="en-US" sz="4000" b="1" dirty="0"/>
          </a:p>
        </p:txBody>
      </p:sp>
      <p:pic>
        <p:nvPicPr>
          <p:cNvPr id="6" name="Picture 5"/>
          <p:cNvPicPr>
            <a:picLocks noChangeAspect="1"/>
          </p:cNvPicPr>
          <p:nvPr/>
        </p:nvPicPr>
        <p:blipFill>
          <a:blip r:embed="rId3"/>
          <a:stretch>
            <a:fillRect/>
          </a:stretch>
        </p:blipFill>
        <p:spPr>
          <a:xfrm>
            <a:off x="1586271" y="1769466"/>
            <a:ext cx="5958758" cy="5043180"/>
          </a:xfrm>
          <a:prstGeom prst="rect">
            <a:avLst/>
          </a:prstGeom>
        </p:spPr>
      </p:pic>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3" name="Slide Number Placeholder 2"/>
          <p:cNvSpPr>
            <a:spLocks noGrp="1"/>
          </p:cNvSpPr>
          <p:nvPr>
            <p:ph type="sldNum" sz="quarter" idx="12"/>
          </p:nvPr>
        </p:nvSpPr>
        <p:spPr/>
        <p:txBody>
          <a:bodyPr/>
          <a:lstStyle/>
          <a:p>
            <a:pPr>
              <a:defRPr/>
            </a:pPr>
            <a:fld id="{18E31F64-BFE6-4CBD-806E-EEF58E65A30C}" type="slidenum">
              <a:rPr lang="en-US" altLang="en-US" smtClean="0"/>
              <a:pPr>
                <a:defRPr/>
              </a:pPr>
              <a:t>56</a:t>
            </a:fld>
            <a:endParaRPr lang="en-US" altLang="en-US"/>
          </a:p>
        </p:txBody>
      </p:sp>
    </p:spTree>
    <p:extLst>
      <p:ext uri="{BB962C8B-B14F-4D97-AF65-F5344CB8AC3E}">
        <p14:creationId xmlns:p14="http://schemas.microsoft.com/office/powerpoint/2010/main" val="5371635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2300" y="0"/>
            <a:ext cx="7882759" cy="685800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57</a:t>
            </a:fld>
            <a:endParaRPr lang="en-US" altLang="en-US"/>
          </a:p>
        </p:txBody>
      </p:sp>
    </p:spTree>
    <p:extLst>
      <p:ext uri="{BB962C8B-B14F-4D97-AF65-F5344CB8AC3E}">
        <p14:creationId xmlns:p14="http://schemas.microsoft.com/office/powerpoint/2010/main" val="1469699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6700" y="0"/>
            <a:ext cx="8596379" cy="6858000"/>
          </a:xfrm>
          <a:prstGeom prst="rect">
            <a:avLst/>
          </a:prstGeom>
        </p:spPr>
      </p:pic>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58</a:t>
            </a:fld>
            <a:endParaRPr lang="en-US" altLang="en-US"/>
          </a:p>
        </p:txBody>
      </p:sp>
    </p:spTree>
    <p:extLst>
      <p:ext uri="{BB962C8B-B14F-4D97-AF65-F5344CB8AC3E}">
        <p14:creationId xmlns:p14="http://schemas.microsoft.com/office/powerpoint/2010/main" val="18555349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7982" y="1709371"/>
            <a:ext cx="8976070" cy="2970022"/>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59</a:t>
            </a:fld>
            <a:endParaRPr lang="en-US" altLang="en-US"/>
          </a:p>
        </p:txBody>
      </p:sp>
    </p:spTree>
    <p:extLst>
      <p:ext uri="{BB962C8B-B14F-4D97-AF65-F5344CB8AC3E}">
        <p14:creationId xmlns:p14="http://schemas.microsoft.com/office/powerpoint/2010/main" val="14627112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40123" y="120650"/>
            <a:ext cx="5410298" cy="612775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6</a:t>
            </a:fld>
            <a:endParaRPr lang="en-US" altLang="en-US"/>
          </a:p>
        </p:txBody>
      </p:sp>
      <p:sp>
        <p:nvSpPr>
          <p:cNvPr id="5" name="TextBox 4"/>
          <p:cNvSpPr txBox="1"/>
          <p:nvPr/>
        </p:nvSpPr>
        <p:spPr>
          <a:xfrm>
            <a:off x="1475534" y="6125326"/>
            <a:ext cx="5967852" cy="369332"/>
          </a:xfrm>
          <a:prstGeom prst="rect">
            <a:avLst/>
          </a:prstGeom>
          <a:noFill/>
        </p:spPr>
        <p:txBody>
          <a:bodyPr wrap="none" rtlCol="0">
            <a:spAutoFit/>
          </a:bodyPr>
          <a:lstStyle/>
          <a:p>
            <a:r>
              <a:rPr lang="en-US" dirty="0"/>
              <a:t>1955 – </a:t>
            </a:r>
            <a:r>
              <a:rPr lang="en-US" sz="1200" dirty="0"/>
              <a:t>cite: </a:t>
            </a:r>
            <a:r>
              <a:rPr lang="en-US" sz="1200" dirty="0">
                <a:hlinkClick r:id="rId4"/>
              </a:rPr>
              <a:t>https://</a:t>
            </a:r>
            <a:r>
              <a:rPr lang="en-US" sz="1200" dirty="0" smtClean="0">
                <a:hlinkClick r:id="rId4"/>
              </a:rPr>
              <a:t>www.theguardian.com/technology/2012/may/23/eugene-polley</a:t>
            </a:r>
            <a:r>
              <a:rPr lang="en-US" sz="1200" dirty="0" smtClean="0"/>
              <a:t> </a:t>
            </a:r>
            <a:endParaRPr lang="en-US" sz="1200" dirty="0"/>
          </a:p>
        </p:txBody>
      </p:sp>
    </p:spTree>
    <p:extLst>
      <p:ext uri="{BB962C8B-B14F-4D97-AF65-F5344CB8AC3E}">
        <p14:creationId xmlns:p14="http://schemas.microsoft.com/office/powerpoint/2010/main" val="28168718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0855" y="604730"/>
            <a:ext cx="6729982" cy="5636168"/>
          </a:xfrm>
          <a:prstGeom prst="rect">
            <a:avLst/>
          </a:prstGeom>
        </p:spPr>
      </p:pic>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60</a:t>
            </a:fld>
            <a:endParaRPr lang="en-US" altLang="en-US"/>
          </a:p>
        </p:txBody>
      </p:sp>
    </p:spTree>
    <p:extLst>
      <p:ext uri="{BB962C8B-B14F-4D97-AF65-F5344CB8AC3E}">
        <p14:creationId xmlns:p14="http://schemas.microsoft.com/office/powerpoint/2010/main" val="23756849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9592" y="1194340"/>
            <a:ext cx="8579870" cy="4456856"/>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61</a:t>
            </a:fld>
            <a:endParaRPr lang="en-US" altLang="en-US"/>
          </a:p>
        </p:txBody>
      </p:sp>
    </p:spTree>
    <p:extLst>
      <p:ext uri="{BB962C8B-B14F-4D97-AF65-F5344CB8AC3E}">
        <p14:creationId xmlns:p14="http://schemas.microsoft.com/office/powerpoint/2010/main" val="11431056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8439" y="444500"/>
            <a:ext cx="3854718" cy="5944013"/>
          </a:xfrm>
          <a:prstGeom prst="rect">
            <a:avLst/>
          </a:prstGeom>
        </p:spPr>
      </p:pic>
      <p:pic>
        <p:nvPicPr>
          <p:cNvPr id="3" name="Picture 2"/>
          <p:cNvPicPr>
            <a:picLocks noChangeAspect="1"/>
          </p:cNvPicPr>
          <p:nvPr/>
        </p:nvPicPr>
        <p:blipFill>
          <a:blip r:embed="rId3"/>
          <a:stretch>
            <a:fillRect/>
          </a:stretch>
        </p:blipFill>
        <p:spPr>
          <a:xfrm>
            <a:off x="4308610" y="0"/>
            <a:ext cx="5397500" cy="6858000"/>
          </a:xfrm>
          <a:prstGeom prst="rect">
            <a:avLst/>
          </a:prstGeom>
        </p:spPr>
      </p:pic>
      <p:sp>
        <p:nvSpPr>
          <p:cNvPr id="4" name="Footer Placeholder 3"/>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18E31F64-BFE6-4CBD-806E-EEF58E65A30C}" type="slidenum">
              <a:rPr lang="en-US" altLang="en-US" smtClean="0"/>
              <a:pPr>
                <a:defRPr/>
              </a:pPr>
              <a:t>62</a:t>
            </a:fld>
            <a:endParaRPr lang="en-US" altLang="en-US"/>
          </a:p>
        </p:txBody>
      </p:sp>
    </p:spTree>
    <p:extLst>
      <p:ext uri="{BB962C8B-B14F-4D97-AF65-F5344CB8AC3E}">
        <p14:creationId xmlns:p14="http://schemas.microsoft.com/office/powerpoint/2010/main" val="9071776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2303" y="654189"/>
            <a:ext cx="8879394" cy="5549622"/>
          </a:xfrm>
          <a:prstGeom prst="rect">
            <a:avLst/>
          </a:prstGeom>
        </p:spPr>
      </p:pic>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63</a:t>
            </a:fld>
            <a:endParaRPr lang="en-US" altLang="en-US"/>
          </a:p>
        </p:txBody>
      </p:sp>
    </p:spTree>
    <p:extLst>
      <p:ext uri="{BB962C8B-B14F-4D97-AF65-F5344CB8AC3E}">
        <p14:creationId xmlns:p14="http://schemas.microsoft.com/office/powerpoint/2010/main" val="1188780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000" y="1969074"/>
            <a:ext cx="5080000" cy="4038600"/>
          </a:xfrm>
          <a:prstGeom prst="rect">
            <a:avLst/>
          </a:prstGeom>
        </p:spPr>
      </p:pic>
      <p:sp>
        <p:nvSpPr>
          <p:cNvPr id="3"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t>  Meanwhile…</a:t>
            </a:r>
            <a:endParaRPr lang="en-US" sz="4000" b="1" dirty="0"/>
          </a:p>
        </p:txBody>
      </p:sp>
      <p:sp>
        <p:nvSpPr>
          <p:cNvPr id="4" name="Footer Placeholder 3"/>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18E31F64-BFE6-4CBD-806E-EEF58E65A30C}" type="slidenum">
              <a:rPr lang="en-US" altLang="en-US" smtClean="0"/>
              <a:pPr>
                <a:defRPr/>
              </a:pPr>
              <a:t>64</a:t>
            </a:fld>
            <a:endParaRPr lang="en-US" altLang="en-US"/>
          </a:p>
        </p:txBody>
      </p:sp>
    </p:spTree>
    <p:extLst>
      <p:ext uri="{BB962C8B-B14F-4D97-AF65-F5344CB8AC3E}">
        <p14:creationId xmlns:p14="http://schemas.microsoft.com/office/powerpoint/2010/main" val="41271894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3268" y="6418775"/>
            <a:ext cx="1582484" cy="369332"/>
          </a:xfrm>
          <a:prstGeom prst="rect">
            <a:avLst/>
          </a:prstGeom>
          <a:noFill/>
        </p:spPr>
        <p:txBody>
          <a:bodyPr wrap="none" rtlCol="0">
            <a:spAutoFit/>
          </a:bodyPr>
          <a:lstStyle/>
          <a:p>
            <a:r>
              <a:rPr lang="en-US" dirty="0" smtClean="0">
                <a:hlinkClick r:id="rId3"/>
              </a:rPr>
              <a:t>YouTube Link</a:t>
            </a:r>
            <a:endParaRPr lang="en-US" dirty="0"/>
          </a:p>
        </p:txBody>
      </p:sp>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18E31F64-BFE6-4CBD-806E-EEF58E65A30C}" type="slidenum">
              <a:rPr lang="en-US" altLang="en-US" smtClean="0"/>
              <a:pPr>
                <a:defRPr/>
              </a:pPr>
              <a:t>65</a:t>
            </a:fld>
            <a:endParaRPr lang="en-US" altLang="en-US"/>
          </a:p>
        </p:txBody>
      </p:sp>
      <p:pic>
        <p:nvPicPr>
          <p:cNvPr id="2050" name="Picture 2" descr="http://www.pages.drexel.edu/~ecb44/wd3images/quake3-199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752" y="701675"/>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4627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5325" y="1300166"/>
            <a:ext cx="8553350" cy="4257668"/>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66</a:t>
            </a:fld>
            <a:endParaRPr lang="en-US" altLang="en-US"/>
          </a:p>
        </p:txBody>
      </p:sp>
    </p:spTree>
    <p:extLst>
      <p:ext uri="{BB962C8B-B14F-4D97-AF65-F5344CB8AC3E}">
        <p14:creationId xmlns:p14="http://schemas.microsoft.com/office/powerpoint/2010/main" val="33396341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7500" y="228600"/>
            <a:ext cx="8509000" cy="638810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67</a:t>
            </a:fld>
            <a:endParaRPr lang="en-US" altLang="en-US"/>
          </a:p>
        </p:txBody>
      </p:sp>
    </p:spTree>
    <p:extLst>
      <p:ext uri="{BB962C8B-B14F-4D97-AF65-F5344CB8AC3E}">
        <p14:creationId xmlns:p14="http://schemas.microsoft.com/office/powerpoint/2010/main" val="12271355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2049" y="196537"/>
            <a:ext cx="8619902" cy="6464926"/>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68</a:t>
            </a:fld>
            <a:endParaRPr lang="en-US" altLang="en-US"/>
          </a:p>
        </p:txBody>
      </p:sp>
    </p:spTree>
    <p:extLst>
      <p:ext uri="{BB962C8B-B14F-4D97-AF65-F5344CB8AC3E}">
        <p14:creationId xmlns:p14="http://schemas.microsoft.com/office/powerpoint/2010/main" val="2250888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39900" y="0"/>
            <a:ext cx="5652198" cy="685800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69</a:t>
            </a:fld>
            <a:endParaRPr lang="en-US" altLang="en-US"/>
          </a:p>
        </p:txBody>
      </p:sp>
    </p:spTree>
    <p:extLst>
      <p:ext uri="{BB962C8B-B14F-4D97-AF65-F5344CB8AC3E}">
        <p14:creationId xmlns:p14="http://schemas.microsoft.com/office/powerpoint/2010/main" val="5762761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47985" y="28903"/>
            <a:ext cx="7970345" cy="5977759"/>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7</a:t>
            </a:fld>
            <a:endParaRPr lang="en-US" altLang="en-US"/>
          </a:p>
        </p:txBody>
      </p:sp>
      <p:sp>
        <p:nvSpPr>
          <p:cNvPr id="5" name="TextBox 4"/>
          <p:cNvSpPr txBox="1"/>
          <p:nvPr/>
        </p:nvSpPr>
        <p:spPr>
          <a:xfrm>
            <a:off x="2029477" y="6107668"/>
            <a:ext cx="5085046" cy="369332"/>
          </a:xfrm>
          <a:prstGeom prst="rect">
            <a:avLst/>
          </a:prstGeom>
          <a:noFill/>
        </p:spPr>
        <p:txBody>
          <a:bodyPr wrap="none" rtlCol="0">
            <a:spAutoFit/>
          </a:bodyPr>
          <a:lstStyle/>
          <a:p>
            <a:r>
              <a:rPr lang="en-US" dirty="0"/>
              <a:t>1956 – </a:t>
            </a:r>
            <a:r>
              <a:rPr lang="en-US" sz="1400" dirty="0"/>
              <a:t>cite: </a:t>
            </a:r>
            <a:r>
              <a:rPr lang="en-US" sz="1400" dirty="0">
                <a:hlinkClick r:id="rId4"/>
              </a:rPr>
              <a:t>https://</a:t>
            </a:r>
            <a:r>
              <a:rPr lang="en-US" sz="1400" dirty="0" smtClean="0">
                <a:hlinkClick r:id="rId4"/>
              </a:rPr>
              <a:t>en.wikipedia.org/wiki/Zenith_Electronics</a:t>
            </a:r>
            <a:r>
              <a:rPr lang="en-US" sz="1400" dirty="0" smtClean="0"/>
              <a:t> </a:t>
            </a:r>
            <a:endParaRPr lang="en-US" dirty="0"/>
          </a:p>
        </p:txBody>
      </p:sp>
    </p:spTree>
    <p:extLst>
      <p:ext uri="{BB962C8B-B14F-4D97-AF65-F5344CB8AC3E}">
        <p14:creationId xmlns:p14="http://schemas.microsoft.com/office/powerpoint/2010/main" val="29076629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0"/>
            <a:ext cx="8817429" cy="685800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70</a:t>
            </a:fld>
            <a:endParaRPr lang="en-US" altLang="en-US"/>
          </a:p>
        </p:txBody>
      </p:sp>
    </p:spTree>
    <p:extLst>
      <p:ext uri="{BB962C8B-B14F-4D97-AF65-F5344CB8AC3E}">
        <p14:creationId xmlns:p14="http://schemas.microsoft.com/office/powerpoint/2010/main" val="14766573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63600"/>
            <a:ext cx="9144000" cy="513080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71</a:t>
            </a:fld>
            <a:endParaRPr lang="en-US" altLang="en-US"/>
          </a:p>
        </p:txBody>
      </p:sp>
    </p:spTree>
    <p:extLst>
      <p:ext uri="{BB962C8B-B14F-4D97-AF65-F5344CB8AC3E}">
        <p14:creationId xmlns:p14="http://schemas.microsoft.com/office/powerpoint/2010/main" val="30031529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06500"/>
            <a:ext cx="9144000" cy="4439920"/>
          </a:xfrm>
          <a:prstGeom prst="rect">
            <a:avLst/>
          </a:prstGeom>
        </p:spPr>
      </p:pic>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72</a:t>
            </a:fld>
            <a:endParaRPr lang="en-US" altLang="en-US"/>
          </a:p>
        </p:txBody>
      </p:sp>
    </p:spTree>
    <p:extLst>
      <p:ext uri="{BB962C8B-B14F-4D97-AF65-F5344CB8AC3E}">
        <p14:creationId xmlns:p14="http://schemas.microsoft.com/office/powerpoint/2010/main" val="10744732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0"/>
            <a:ext cx="8110644" cy="685800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73</a:t>
            </a:fld>
            <a:endParaRPr lang="en-US" altLang="en-US"/>
          </a:p>
        </p:txBody>
      </p:sp>
    </p:spTree>
    <p:extLst>
      <p:ext uri="{BB962C8B-B14F-4D97-AF65-F5344CB8AC3E}">
        <p14:creationId xmlns:p14="http://schemas.microsoft.com/office/powerpoint/2010/main" val="7282932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74</a:t>
            </a:fld>
            <a:endParaRPr lang="en-US" altLang="en-US"/>
          </a:p>
        </p:txBody>
      </p:sp>
    </p:spTree>
    <p:extLst>
      <p:ext uri="{BB962C8B-B14F-4D97-AF65-F5344CB8AC3E}">
        <p14:creationId xmlns:p14="http://schemas.microsoft.com/office/powerpoint/2010/main" val="9679036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4256" y="755911"/>
            <a:ext cx="8135488" cy="5346178"/>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75</a:t>
            </a:fld>
            <a:endParaRPr lang="en-US" altLang="en-US"/>
          </a:p>
        </p:txBody>
      </p:sp>
    </p:spTree>
    <p:extLst>
      <p:ext uri="{BB962C8B-B14F-4D97-AF65-F5344CB8AC3E}">
        <p14:creationId xmlns:p14="http://schemas.microsoft.com/office/powerpoint/2010/main" val="36153013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23943" y="399207"/>
            <a:ext cx="5082598" cy="6059586"/>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76</a:t>
            </a:fld>
            <a:endParaRPr lang="en-US" altLang="en-US"/>
          </a:p>
        </p:txBody>
      </p:sp>
    </p:spTree>
    <p:extLst>
      <p:ext uri="{BB962C8B-B14F-4D97-AF65-F5344CB8AC3E}">
        <p14:creationId xmlns:p14="http://schemas.microsoft.com/office/powerpoint/2010/main" val="14297131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t> </a:t>
            </a:r>
            <a:r>
              <a:rPr lang="en-US" b="1" dirty="0" smtClean="0"/>
              <a:t> Late Era</a:t>
            </a:r>
            <a:endParaRPr lang="en-US" b="1" dirty="0"/>
          </a:p>
        </p:txBody>
      </p:sp>
      <p:pic>
        <p:nvPicPr>
          <p:cNvPr id="3" name="Picture 2"/>
          <p:cNvPicPr>
            <a:picLocks noChangeAspect="1"/>
          </p:cNvPicPr>
          <p:nvPr/>
        </p:nvPicPr>
        <p:blipFill>
          <a:blip r:embed="rId2"/>
          <a:stretch>
            <a:fillRect/>
          </a:stretch>
        </p:blipFill>
        <p:spPr>
          <a:xfrm>
            <a:off x="1007534" y="1614174"/>
            <a:ext cx="7128932" cy="4010024"/>
          </a:xfrm>
          <a:prstGeom prst="rect">
            <a:avLst/>
          </a:prstGeom>
        </p:spPr>
      </p:pic>
      <p:sp>
        <p:nvSpPr>
          <p:cNvPr id="4" name="Footer Placeholder 3"/>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18E31F64-BFE6-4CBD-806E-EEF58E65A30C}" type="slidenum">
              <a:rPr lang="en-US" altLang="en-US" smtClean="0"/>
              <a:pPr>
                <a:defRPr/>
              </a:pPr>
              <a:t>77</a:t>
            </a:fld>
            <a:endParaRPr lang="en-US" altLang="en-US"/>
          </a:p>
        </p:txBody>
      </p:sp>
    </p:spTree>
    <p:extLst>
      <p:ext uri="{BB962C8B-B14F-4D97-AF65-F5344CB8AC3E}">
        <p14:creationId xmlns:p14="http://schemas.microsoft.com/office/powerpoint/2010/main" val="1829904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19100" y="0"/>
            <a:ext cx="8284832" cy="6858000"/>
          </a:xfrm>
          <a:prstGeom prst="rect">
            <a:avLst/>
          </a:prstGeom>
        </p:spPr>
      </p:pic>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78</a:t>
            </a:fld>
            <a:endParaRPr lang="en-US" altLang="en-US"/>
          </a:p>
        </p:txBody>
      </p:sp>
    </p:spTree>
    <p:extLst>
      <p:ext uri="{BB962C8B-B14F-4D97-AF65-F5344CB8AC3E}">
        <p14:creationId xmlns:p14="http://schemas.microsoft.com/office/powerpoint/2010/main" val="312547549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28700"/>
            <a:ext cx="9144000" cy="4775397"/>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79</a:t>
            </a:fld>
            <a:endParaRPr lang="en-US" altLang="en-US"/>
          </a:p>
        </p:txBody>
      </p:sp>
    </p:spTree>
    <p:extLst>
      <p:ext uri="{BB962C8B-B14F-4D97-AF65-F5344CB8AC3E}">
        <p14:creationId xmlns:p14="http://schemas.microsoft.com/office/powerpoint/2010/main" val="26435264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56367" y="554374"/>
            <a:ext cx="4618566" cy="5749252"/>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8</a:t>
            </a:fld>
            <a:endParaRPr lang="en-US" altLang="en-US"/>
          </a:p>
        </p:txBody>
      </p:sp>
    </p:spTree>
    <p:extLst>
      <p:ext uri="{BB962C8B-B14F-4D97-AF65-F5344CB8AC3E}">
        <p14:creationId xmlns:p14="http://schemas.microsoft.com/office/powerpoint/2010/main" val="5372538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87400"/>
            <a:ext cx="9144000" cy="5277445"/>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80</a:t>
            </a:fld>
            <a:endParaRPr lang="en-US" altLang="en-US"/>
          </a:p>
        </p:txBody>
      </p:sp>
    </p:spTree>
    <p:extLst>
      <p:ext uri="{BB962C8B-B14F-4D97-AF65-F5344CB8AC3E}">
        <p14:creationId xmlns:p14="http://schemas.microsoft.com/office/powerpoint/2010/main" val="32496479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0"/>
            <a:ext cx="8363415" cy="685800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81</a:t>
            </a:fld>
            <a:endParaRPr lang="en-US" altLang="en-US"/>
          </a:p>
        </p:txBody>
      </p:sp>
    </p:spTree>
    <p:extLst>
      <p:ext uri="{BB962C8B-B14F-4D97-AF65-F5344CB8AC3E}">
        <p14:creationId xmlns:p14="http://schemas.microsoft.com/office/powerpoint/2010/main" val="7402003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 y="0"/>
            <a:ext cx="9026468" cy="685800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82</a:t>
            </a:fld>
            <a:endParaRPr lang="en-US" altLang="en-US"/>
          </a:p>
        </p:txBody>
      </p:sp>
    </p:spTree>
    <p:extLst>
      <p:ext uri="{BB962C8B-B14F-4D97-AF65-F5344CB8AC3E}">
        <p14:creationId xmlns:p14="http://schemas.microsoft.com/office/powerpoint/2010/main" val="34446308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38400" y="0"/>
            <a:ext cx="4251960" cy="685800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83</a:t>
            </a:fld>
            <a:endParaRPr lang="en-US" altLang="en-US"/>
          </a:p>
        </p:txBody>
      </p:sp>
    </p:spTree>
    <p:extLst>
      <p:ext uri="{BB962C8B-B14F-4D97-AF65-F5344CB8AC3E}">
        <p14:creationId xmlns:p14="http://schemas.microsoft.com/office/powerpoint/2010/main" val="16379635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9399" y="2519846"/>
            <a:ext cx="5172502" cy="3874384"/>
          </a:xfrm>
          <a:prstGeom prst="rect">
            <a:avLst/>
          </a:prstGeom>
        </p:spPr>
      </p:pic>
      <p:pic>
        <p:nvPicPr>
          <p:cNvPr id="3" name="Picture 2"/>
          <p:cNvPicPr>
            <a:picLocks noChangeAspect="1"/>
          </p:cNvPicPr>
          <p:nvPr/>
        </p:nvPicPr>
        <p:blipFill rotWithShape="1">
          <a:blip r:embed="rId3"/>
          <a:srcRect t="9918" b="17987"/>
          <a:stretch/>
        </p:blipFill>
        <p:spPr>
          <a:xfrm>
            <a:off x="1329225" y="352010"/>
            <a:ext cx="6261164" cy="1805602"/>
          </a:xfrm>
          <a:prstGeom prst="rect">
            <a:avLst/>
          </a:prstGeom>
        </p:spPr>
      </p:pic>
      <p:sp>
        <p:nvSpPr>
          <p:cNvPr id="4" name="Footer Placeholder 3"/>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18E31F64-BFE6-4CBD-806E-EEF58E65A30C}" type="slidenum">
              <a:rPr lang="en-US" altLang="en-US" smtClean="0"/>
              <a:pPr>
                <a:defRPr/>
              </a:pPr>
              <a:t>84</a:t>
            </a:fld>
            <a:endParaRPr lang="en-US" altLang="en-US"/>
          </a:p>
        </p:txBody>
      </p:sp>
    </p:spTree>
    <p:extLst>
      <p:ext uri="{BB962C8B-B14F-4D97-AF65-F5344CB8AC3E}">
        <p14:creationId xmlns:p14="http://schemas.microsoft.com/office/powerpoint/2010/main" val="41885652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4312" y="1194339"/>
            <a:ext cx="8095376" cy="4469322"/>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85</a:t>
            </a:fld>
            <a:endParaRPr lang="en-US" altLang="en-US"/>
          </a:p>
        </p:txBody>
      </p:sp>
    </p:spTree>
    <p:extLst>
      <p:ext uri="{BB962C8B-B14F-4D97-AF65-F5344CB8AC3E}">
        <p14:creationId xmlns:p14="http://schemas.microsoft.com/office/powerpoint/2010/main" val="235031404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38200"/>
            <a:ext cx="9144000" cy="5168837"/>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86</a:t>
            </a:fld>
            <a:endParaRPr lang="en-US" altLang="en-US"/>
          </a:p>
        </p:txBody>
      </p:sp>
    </p:spTree>
    <p:extLst>
      <p:ext uri="{BB962C8B-B14F-4D97-AF65-F5344CB8AC3E}">
        <p14:creationId xmlns:p14="http://schemas.microsoft.com/office/powerpoint/2010/main" val="4307129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9800" y="0"/>
            <a:ext cx="7241544" cy="685800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87</a:t>
            </a:fld>
            <a:endParaRPr lang="en-US" altLang="en-US"/>
          </a:p>
        </p:txBody>
      </p:sp>
    </p:spTree>
    <p:extLst>
      <p:ext uri="{BB962C8B-B14F-4D97-AF65-F5344CB8AC3E}">
        <p14:creationId xmlns:p14="http://schemas.microsoft.com/office/powerpoint/2010/main" val="231163270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901700"/>
            <a:ext cx="7620000" cy="505460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88</a:t>
            </a:fld>
            <a:endParaRPr lang="en-US" altLang="en-US"/>
          </a:p>
        </p:txBody>
      </p:sp>
    </p:spTree>
    <p:extLst>
      <p:ext uri="{BB962C8B-B14F-4D97-AF65-F5344CB8AC3E}">
        <p14:creationId xmlns:p14="http://schemas.microsoft.com/office/powerpoint/2010/main" val="218593083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41500"/>
            <a:ext cx="9144000" cy="315976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89</a:t>
            </a:fld>
            <a:endParaRPr lang="en-US" altLang="en-US"/>
          </a:p>
        </p:txBody>
      </p:sp>
    </p:spTree>
    <p:extLst>
      <p:ext uri="{BB962C8B-B14F-4D97-AF65-F5344CB8AC3E}">
        <p14:creationId xmlns:p14="http://schemas.microsoft.com/office/powerpoint/2010/main" val="3022575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93900" y="0"/>
            <a:ext cx="5149735" cy="685800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9</a:t>
            </a:fld>
            <a:endParaRPr lang="en-US" altLang="en-US"/>
          </a:p>
        </p:txBody>
      </p:sp>
    </p:spTree>
    <p:extLst>
      <p:ext uri="{BB962C8B-B14F-4D97-AF65-F5344CB8AC3E}">
        <p14:creationId xmlns:p14="http://schemas.microsoft.com/office/powerpoint/2010/main" val="38109966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28700"/>
            <a:ext cx="9144000" cy="4777740"/>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90</a:t>
            </a:fld>
            <a:endParaRPr lang="en-US" altLang="en-US"/>
          </a:p>
        </p:txBody>
      </p:sp>
    </p:spTree>
    <p:extLst>
      <p:ext uri="{BB962C8B-B14F-4D97-AF65-F5344CB8AC3E}">
        <p14:creationId xmlns:p14="http://schemas.microsoft.com/office/powerpoint/2010/main" val="10149872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3268" y="6418775"/>
            <a:ext cx="1582484" cy="369332"/>
          </a:xfrm>
          <a:prstGeom prst="rect">
            <a:avLst/>
          </a:prstGeom>
          <a:noFill/>
        </p:spPr>
        <p:txBody>
          <a:bodyPr wrap="none" rtlCol="0">
            <a:spAutoFit/>
          </a:bodyPr>
          <a:lstStyle/>
          <a:p>
            <a:r>
              <a:rPr lang="en-US" dirty="0" smtClean="0">
                <a:hlinkClick r:id="rId3"/>
              </a:rPr>
              <a:t>YouTube Link</a:t>
            </a:r>
            <a:endParaRPr lang="en-US" dirty="0"/>
          </a:p>
        </p:txBody>
      </p:sp>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18E31F64-BFE6-4CBD-806E-EEF58E65A30C}" type="slidenum">
              <a:rPr lang="en-US" altLang="en-US" smtClean="0"/>
              <a:pPr>
                <a:defRPr/>
              </a:pPr>
              <a:t>91</a:t>
            </a:fld>
            <a:endParaRPr lang="en-US" altLang="en-US"/>
          </a:p>
        </p:txBody>
      </p:sp>
      <p:pic>
        <p:nvPicPr>
          <p:cNvPr id="6" name="Picture 5"/>
          <p:cNvPicPr>
            <a:picLocks noChangeAspect="1"/>
          </p:cNvPicPr>
          <p:nvPr/>
        </p:nvPicPr>
        <p:blipFill>
          <a:blip r:embed="rId4"/>
          <a:stretch>
            <a:fillRect/>
          </a:stretch>
        </p:blipFill>
        <p:spPr>
          <a:xfrm>
            <a:off x="142205" y="952500"/>
            <a:ext cx="8757365" cy="4895850"/>
          </a:xfrm>
          <a:prstGeom prst="rect">
            <a:avLst/>
          </a:prstGeom>
        </p:spPr>
      </p:pic>
    </p:spTree>
    <p:extLst>
      <p:ext uri="{BB962C8B-B14F-4D97-AF65-F5344CB8AC3E}">
        <p14:creationId xmlns:p14="http://schemas.microsoft.com/office/powerpoint/2010/main" val="25515522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028" y="1451349"/>
            <a:ext cx="9057944" cy="3955302"/>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92</a:t>
            </a:fld>
            <a:endParaRPr lang="en-US" altLang="en-US"/>
          </a:p>
        </p:txBody>
      </p:sp>
    </p:spTree>
    <p:extLst>
      <p:ext uri="{BB962C8B-B14F-4D97-AF65-F5344CB8AC3E}">
        <p14:creationId xmlns:p14="http://schemas.microsoft.com/office/powerpoint/2010/main" val="310551455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063" y="816384"/>
            <a:ext cx="9256126" cy="5225232"/>
          </a:xfrm>
          <a:prstGeom prst="rect">
            <a:avLst/>
          </a:prstGeom>
        </p:spPr>
      </p:pic>
      <p:sp>
        <p:nvSpPr>
          <p:cNvPr id="3" name="Footer Placeholder 2"/>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4" name="Slide Number Placeholder 3"/>
          <p:cNvSpPr>
            <a:spLocks noGrp="1"/>
          </p:cNvSpPr>
          <p:nvPr>
            <p:ph type="sldNum" sz="quarter" idx="12"/>
          </p:nvPr>
        </p:nvSpPr>
        <p:spPr/>
        <p:txBody>
          <a:bodyPr/>
          <a:lstStyle/>
          <a:p>
            <a:pPr>
              <a:defRPr/>
            </a:pPr>
            <a:fld id="{18E31F64-BFE6-4CBD-806E-EEF58E65A30C}" type="slidenum">
              <a:rPr lang="en-US" altLang="en-US" smtClean="0"/>
              <a:pPr>
                <a:defRPr/>
              </a:pPr>
              <a:t>93</a:t>
            </a:fld>
            <a:endParaRPr lang="en-US" altLang="en-US"/>
          </a:p>
        </p:txBody>
      </p:sp>
    </p:spTree>
    <p:extLst>
      <p:ext uri="{BB962C8B-B14F-4D97-AF65-F5344CB8AC3E}">
        <p14:creationId xmlns:p14="http://schemas.microsoft.com/office/powerpoint/2010/main" val="15849367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84300" y="196626"/>
            <a:ext cx="6375400" cy="3683000"/>
          </a:xfrm>
          <a:prstGeom prst="rect">
            <a:avLst/>
          </a:prstGeom>
        </p:spPr>
      </p:pic>
      <p:pic>
        <p:nvPicPr>
          <p:cNvPr id="3" name="Picture 2"/>
          <p:cNvPicPr>
            <a:picLocks noChangeAspect="1"/>
          </p:cNvPicPr>
          <p:nvPr/>
        </p:nvPicPr>
        <p:blipFill>
          <a:blip r:embed="rId4"/>
          <a:stretch>
            <a:fillRect/>
          </a:stretch>
        </p:blipFill>
        <p:spPr>
          <a:xfrm>
            <a:off x="1601392" y="3984396"/>
            <a:ext cx="5928516" cy="2807242"/>
          </a:xfrm>
          <a:prstGeom prst="rect">
            <a:avLst/>
          </a:prstGeom>
        </p:spPr>
      </p:pic>
      <p:sp>
        <p:nvSpPr>
          <p:cNvPr id="4" name="Footer Placeholder 3"/>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5" name="Slide Number Placeholder 4"/>
          <p:cNvSpPr>
            <a:spLocks noGrp="1"/>
          </p:cNvSpPr>
          <p:nvPr>
            <p:ph type="sldNum" sz="quarter" idx="12"/>
          </p:nvPr>
        </p:nvSpPr>
        <p:spPr/>
        <p:txBody>
          <a:bodyPr/>
          <a:lstStyle/>
          <a:p>
            <a:pPr>
              <a:defRPr/>
            </a:pPr>
            <a:fld id="{18E31F64-BFE6-4CBD-806E-EEF58E65A30C}" type="slidenum">
              <a:rPr lang="en-US" altLang="en-US" smtClean="0"/>
              <a:pPr>
                <a:defRPr/>
              </a:pPr>
              <a:t>94</a:t>
            </a:fld>
            <a:endParaRPr lang="en-US" altLang="en-US"/>
          </a:p>
        </p:txBody>
      </p:sp>
    </p:spTree>
    <p:extLst>
      <p:ext uri="{BB962C8B-B14F-4D97-AF65-F5344CB8AC3E}">
        <p14:creationId xmlns:p14="http://schemas.microsoft.com/office/powerpoint/2010/main" val="192494734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192087"/>
            <a:ext cx="7543800" cy="1295400"/>
          </a:xfrm>
        </p:spPr>
        <p:txBody>
          <a:bodyPr/>
          <a:lstStyle/>
          <a:p>
            <a:r>
              <a:rPr lang="en-US" dirty="0" smtClean="0"/>
              <a:t>Phone Games</a:t>
            </a:r>
            <a:endParaRPr lang="en-US" dirty="0"/>
          </a:p>
        </p:txBody>
      </p:sp>
      <p:sp>
        <p:nvSpPr>
          <p:cNvPr id="8" name="Content Placeholder 7"/>
          <p:cNvSpPr>
            <a:spLocks noGrp="1"/>
          </p:cNvSpPr>
          <p:nvPr>
            <p:ph idx="1"/>
          </p:nvPr>
        </p:nvSpPr>
        <p:spPr/>
        <p:txBody>
          <a:bodyPr/>
          <a:lstStyle/>
          <a:p>
            <a:r>
              <a:rPr lang="en-US" dirty="0" smtClean="0"/>
              <a:t>Controls:</a:t>
            </a:r>
          </a:p>
          <a:p>
            <a:pPr lvl="1"/>
            <a:r>
              <a:rPr lang="en-US" dirty="0" smtClean="0"/>
              <a:t>Tilt, swipe, tap</a:t>
            </a:r>
            <a:endParaRPr lang="en-US" dirty="0"/>
          </a:p>
        </p:txBody>
      </p:sp>
      <p:sp>
        <p:nvSpPr>
          <p:cNvPr id="2" name="Footer Placeholder 1"/>
          <p:cNvSpPr>
            <a:spLocks noGrp="1"/>
          </p:cNvSpPr>
          <p:nvPr>
            <p:ph type="ftr" sz="quarter" idx="11"/>
          </p:nvPr>
        </p:nvSpPr>
        <p:spPr/>
        <p:txBody>
          <a:bodyPr/>
          <a:lstStyle/>
          <a:p>
            <a:pPr>
              <a:defRPr/>
            </a:pPr>
            <a:r>
              <a:rPr lang="pl-PL" altLang="en-US" smtClean="0"/>
              <a:t>© 2019 - Brad Myers &amp; Jeffrey M Rzeszotarski</a:t>
            </a:r>
            <a:endParaRPr lang="en-US" altLang="en-US"/>
          </a:p>
        </p:txBody>
      </p:sp>
      <p:sp>
        <p:nvSpPr>
          <p:cNvPr id="3" name="Slide Number Placeholder 2"/>
          <p:cNvSpPr>
            <a:spLocks noGrp="1"/>
          </p:cNvSpPr>
          <p:nvPr>
            <p:ph type="sldNum" sz="quarter" idx="12"/>
          </p:nvPr>
        </p:nvSpPr>
        <p:spPr/>
        <p:txBody>
          <a:bodyPr/>
          <a:lstStyle/>
          <a:p>
            <a:pPr>
              <a:defRPr/>
            </a:pPr>
            <a:fld id="{18E31F64-BFE6-4CBD-806E-EEF58E65A30C}" type="slidenum">
              <a:rPr lang="en-US" altLang="en-US" smtClean="0"/>
              <a:pPr>
                <a:defRPr/>
              </a:pPr>
              <a:t>95</a:t>
            </a:fld>
            <a:endParaRPr lang="en-US" altLang="en-US"/>
          </a:p>
        </p:txBody>
      </p:sp>
      <p:pic>
        <p:nvPicPr>
          <p:cNvPr id="3074" name="Picture 2" descr="http://www.sub5zero.com/wp-content/uploads/2015/07/iphone_race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99" y="3141662"/>
            <a:ext cx="5819421" cy="32734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i.kinja-img.com/gawker-media/image/upload/s--T4j_HAwf--/18j2vfteoewmxjp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065" y="122238"/>
            <a:ext cx="5280110" cy="305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842487"/>
      </p:ext>
    </p:extLst>
  </p:cSld>
  <p:clrMapOvr>
    <a:masterClrMapping/>
  </p:clrMapOvr>
</p:sld>
</file>

<file path=ppt/theme/theme1.xml><?xml version="1.0" encoding="utf-8"?>
<a:theme xmlns:a="http://schemas.openxmlformats.org/drawingml/2006/main" name="lecture template_polo">
  <a:themeElements>
    <a:clrScheme name="lecture template_polo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fontScheme name="lecture template_pol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ecture template_polo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lecture template_polo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lecture template_polo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lecture template_polo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lecture template_polo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lecture template_polo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lecture template_polo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lecture template_polo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lecture template_polo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lecture template_polo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 template</Template>
  <TotalTime>74547</TotalTime>
  <Words>3020</Words>
  <Application>Microsoft Office PowerPoint</Application>
  <PresentationFormat>On-screen Show (4:3)</PresentationFormat>
  <Paragraphs>506</Paragraphs>
  <Slides>95</Slides>
  <Notes>67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95</vt:i4>
      </vt:variant>
    </vt:vector>
  </HeadingPairs>
  <TitlesOfParts>
    <vt:vector size="99" baseType="lpstr">
      <vt:lpstr>Wingdings</vt:lpstr>
      <vt:lpstr>Arial</vt:lpstr>
      <vt:lpstr>Tahoma</vt:lpstr>
      <vt:lpstr>lecture template_polo</vt:lpstr>
      <vt:lpstr>Lecture 18: Games and Consumer Electronics</vt:lpstr>
      <vt:lpstr>Administrative</vt:lpstr>
      <vt:lpstr> Consumer Electronics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Game Behaviors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Phone Games</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Human-Computer Interaction for Tech Execs</dc:title>
  <dc:creator>Brad Myers</dc:creator>
  <cp:lastModifiedBy>Brad Myers</cp:lastModifiedBy>
  <cp:revision>1170</cp:revision>
  <cp:lastPrinted>1601-01-01T00:00:00Z</cp:lastPrinted>
  <dcterms:created xsi:type="dcterms:W3CDTF">2001-06-15T20:03:27Z</dcterms:created>
  <dcterms:modified xsi:type="dcterms:W3CDTF">2019-03-25T01:37:56Z</dcterms:modified>
</cp:coreProperties>
</file>