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7.xml" ContentType="application/vnd.openxmlformats-officedocument.presentationml.tags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theme/theme12.xml" ContentType="application/vnd.openxmlformats-officedocument.them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Layouts/slideLayout25.xml" ContentType="application/vnd.openxmlformats-officedocument.presentationml.slideLayout+xml"/>
  <Default Extension="emf" ContentType="image/x-emf"/>
  <Override PartName="/ppt/slideLayouts/slideLayout35.xml" ContentType="application/vnd.openxmlformats-officedocument.presentationml.slideLayout+xml"/>
  <Override PartName="/ppt/tags/tag8.xml" ContentType="application/vnd.openxmlformats-officedocument.presentationml.tags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theme/theme13.xml" ContentType="application/vnd.openxmlformats-officedocument.them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Default Extension="wdp" ContentType="image/vnd.ms-photo"/>
  <Override PartName="/ppt/notesSlides/notesSlide47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theme/theme14.xml" ContentType="application/vnd.openxmlformats-officedocument.them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s/slide69.xml" ContentType="application/vnd.openxmlformats-officedocument.presentationml.slid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theme/theme15.xml" ContentType="application/vnd.openxmlformats-officedocument.them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notesSlides/notesSlide49.xml" ContentType="application/vnd.openxmlformats-officedocument.presentationml.notesSlide+xml"/>
  <Override PartName="/ppt/notesSlides/notesSlide59.xml" ContentType="application/vnd.openxmlformats-officedocument.presentationml.notesSlide+xml"/>
  <Default Extension="tiff" ContentType="image/tiff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Masters/slideMaster1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703" r:id="rId4"/>
    <p:sldMasterId id="2147483728" r:id="rId5"/>
    <p:sldMasterId id="2147483732" r:id="rId6"/>
    <p:sldMasterId id="2147483737" r:id="rId7"/>
    <p:sldMasterId id="2147483740" r:id="rId8"/>
    <p:sldMasterId id="2147483742" r:id="rId9"/>
    <p:sldMasterId id="2147483746" r:id="rId10"/>
    <p:sldMasterId id="2147483748" r:id="rId11"/>
    <p:sldMasterId id="2147483750" r:id="rId12"/>
    <p:sldMasterId id="2147483752" r:id="rId13"/>
    <p:sldMasterId id="2147483754" r:id="rId14"/>
  </p:sldMasterIdLst>
  <p:notesMasterIdLst>
    <p:notesMasterId r:id="rId91"/>
  </p:notesMasterIdLst>
  <p:sldIdLst>
    <p:sldId id="405" r:id="rId15"/>
    <p:sldId id="416" r:id="rId16"/>
    <p:sldId id="417" r:id="rId17"/>
    <p:sldId id="414" r:id="rId18"/>
    <p:sldId id="415" r:id="rId19"/>
    <p:sldId id="338" r:id="rId20"/>
    <p:sldId id="326" r:id="rId21"/>
    <p:sldId id="327" r:id="rId22"/>
    <p:sldId id="381" r:id="rId23"/>
    <p:sldId id="382" r:id="rId24"/>
    <p:sldId id="383" r:id="rId25"/>
    <p:sldId id="386" r:id="rId26"/>
    <p:sldId id="387" r:id="rId27"/>
    <p:sldId id="388" r:id="rId28"/>
    <p:sldId id="389" r:id="rId29"/>
    <p:sldId id="390" r:id="rId30"/>
    <p:sldId id="391" r:id="rId31"/>
    <p:sldId id="269" r:id="rId32"/>
    <p:sldId id="263" r:id="rId33"/>
    <p:sldId id="264" r:id="rId34"/>
    <p:sldId id="265" r:id="rId35"/>
    <p:sldId id="266" r:id="rId36"/>
    <p:sldId id="270" r:id="rId37"/>
    <p:sldId id="260" r:id="rId38"/>
    <p:sldId id="267" r:id="rId39"/>
    <p:sldId id="262" r:id="rId40"/>
    <p:sldId id="268" r:id="rId41"/>
    <p:sldId id="261" r:id="rId42"/>
    <p:sldId id="393" r:id="rId43"/>
    <p:sldId id="409" r:id="rId44"/>
    <p:sldId id="410" r:id="rId45"/>
    <p:sldId id="411" r:id="rId46"/>
    <p:sldId id="412" r:id="rId47"/>
    <p:sldId id="449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394" r:id="rId60"/>
    <p:sldId id="431" r:id="rId61"/>
    <p:sldId id="432" r:id="rId62"/>
    <p:sldId id="450" r:id="rId63"/>
    <p:sldId id="433" r:id="rId64"/>
    <p:sldId id="446" r:id="rId65"/>
    <p:sldId id="447" r:id="rId66"/>
    <p:sldId id="443" r:id="rId67"/>
    <p:sldId id="435" r:id="rId68"/>
    <p:sldId id="436" r:id="rId69"/>
    <p:sldId id="437" r:id="rId70"/>
    <p:sldId id="440" r:id="rId71"/>
    <p:sldId id="451" r:id="rId72"/>
    <p:sldId id="441" r:id="rId73"/>
    <p:sldId id="442" r:id="rId74"/>
    <p:sldId id="438" r:id="rId75"/>
    <p:sldId id="439" r:id="rId76"/>
    <p:sldId id="402" r:id="rId77"/>
    <p:sldId id="404" r:id="rId78"/>
    <p:sldId id="403" r:id="rId79"/>
    <p:sldId id="280" r:id="rId80"/>
    <p:sldId id="272" r:id="rId81"/>
    <p:sldId id="282" r:id="rId82"/>
    <p:sldId id="281" r:id="rId83"/>
    <p:sldId id="283" r:id="rId84"/>
    <p:sldId id="284" r:id="rId85"/>
    <p:sldId id="302" r:id="rId86"/>
    <p:sldId id="301" r:id="rId87"/>
    <p:sldId id="300" r:id="rId88"/>
    <p:sldId id="444" r:id="rId89"/>
    <p:sldId id="445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5B"/>
    <a:srgbClr val="FFD648"/>
    <a:srgbClr val="000020"/>
    <a:srgbClr val="34A1FF"/>
    <a:srgbClr val="000000"/>
    <a:srgbClr val="F9FF00"/>
    <a:srgbClr val="FF1C00"/>
    <a:srgbClr val="9452D1"/>
    <a:srgbClr val="6E6E6E"/>
    <a:srgbClr val="59388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922" autoAdjust="0"/>
  </p:normalViewPr>
  <p:slideViewPr>
    <p:cSldViewPr snapToGrid="0" snapToObjects="1">
      <p:cViewPr>
        <p:scale>
          <a:sx n="100" d="100"/>
          <a:sy n="100" d="100"/>
        </p:scale>
        <p:origin x="-1128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0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90" Type="http://schemas.openxmlformats.org/officeDocument/2006/relationships/slide" Target="slides/slide76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6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7B78A-03F5-1345-9538-E0F4309C844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44939-9D05-A14B-B848-6F7DFBAC0EF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60A53-702F-4348-BBF4-CCABC9A8E6E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846B1-F596-C549-9FEE-D1356ECD286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D313E-8312-2A4D-858E-B224B49632CD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4E58-151F-5A48-B1BA-445A13E1B4E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You may ask two questions: </a:t>
            </a:r>
          </a:p>
          <a:p>
            <a:pPr eaLnBrk="1" hangingPunct="1"/>
            <a:endParaRPr lang="en-US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a.</a:t>
            </a:r>
            <a:r>
              <a:rPr lang="en-US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what does this have to do with fixed-points and Nash </a:t>
            </a:r>
            <a:r>
              <a:rPr lang="en-US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equilibria</a:t>
            </a:r>
            <a:r>
              <a:rPr lang="en-US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</a:t>
            </a: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</a:t>
            </a:r>
            <a:r>
              <a:rPr lang="en-US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how does it shed light to the complexity of computing a Nash equilibrium?</a:t>
            </a:r>
            <a:endParaRPr lang="en-US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F1A76-12E4-944C-A9EE-7303EFE3771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BD3E5-ACEB-D24D-AB66-9D7151B35613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610ED-1521-9A4E-BB95-4F25D77A7D4E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D482-395C-6146-9AC1-37B4684FE3D9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2D04B-F61F-6E46-BCFC-BA70B3423B3B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E8BFB-F703-8844-B701-15DF200362FE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8F0E0-839A-D54D-8BAA-F82CF8DD3AD8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80E77-8E7A-6745-AFAE-E002BD336CCA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E53C8-C1B3-4E47-8B6E-37D93599470D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The mere definition of the transition rule, gave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rise to a graph of in-, out- degree at most 1, whose unbalanced 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nodes (except from the bottom-left triangle) 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are the sought after 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solutions!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17689-BA0E-DA44-B4F5-B19E1932D198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08F39-03B9-3445-923C-65DCA68E7BC9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F89BB-E071-EB4F-8C2A-BDF34F4FD3E5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Taking </a:t>
            </a:r>
            <a:r>
              <a:rPr lang="en-US" dirty="0" err="1" smtClean="0"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=50, this is larger than the nanoseconds since the birth 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of the universe!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17689-BA0E-DA44-B4F5-B19E1932D198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1FB0E-6C4A-784D-B7F6-92512C31962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41420-11DA-A042-B8E5-69FB680197AD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E04CE-B53F-6C44-8792-250F1B7ABE3B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1264F-15E6-294B-8C64-68C154B4EE97}" type="slidenum">
              <a:rPr lang="en-US"/>
              <a:pPr/>
              <a:t>54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in other words,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 it is not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plausible that large economic systems always converge to a Nash/market equilibrium.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142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BA4E0-1F19-7944-A0DE-7E9A3C62A241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B3E2B-47FA-C44B-A3B6-B2B2FAF73BB1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39B42-A69C-FA45-B0D5-CD92DBF5D5C5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i="1" dirty="0" smtClean="0">
                <a:latin typeface="Times" charset="0"/>
              </a:rPr>
              <a:t>above theorem gives strong </a:t>
            </a:r>
            <a:r>
              <a:rPr lang="en-US" i="1" dirty="0" smtClean="0">
                <a:latin typeface="Times" charset="0"/>
              </a:rPr>
              <a:t>indication that Nash eq. makes sense in this setting.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i="1" dirty="0" smtClean="0">
              <a:latin typeface="Times" charset="0"/>
            </a:endParaRP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latin typeface="Times New Roman"/>
                <a:cs typeface="Times New Roman"/>
              </a:rPr>
              <a:t>essentially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baseline="0" dirty="0" smtClean="0">
                <a:latin typeface="Times New Roman"/>
                <a:cs typeface="Times New Roman"/>
              </a:rPr>
              <a:t> is the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broadest class of zero-sum games we could hope to </a:t>
            </a:r>
            <a:r>
              <a:rPr lang="en-US" sz="1200" dirty="0" smtClean="0">
                <a:latin typeface="Times New Roman"/>
                <a:cs typeface="Times New Roman"/>
              </a:rPr>
              <a:t>solve (beyond</a:t>
            </a:r>
            <a:r>
              <a:rPr lang="en-US" sz="1200" baseline="0" dirty="0" smtClean="0">
                <a:latin typeface="Times New Roman"/>
                <a:cs typeface="Times New Roman"/>
              </a:rPr>
              <a:t> </a:t>
            </a:r>
            <a:r>
              <a:rPr lang="en-US" sz="1200" baseline="0" dirty="0" err="1" smtClean="0">
                <a:latin typeface="Times New Roman"/>
                <a:cs typeface="Times New Roman"/>
              </a:rPr>
              <a:t>pairwise</a:t>
            </a:r>
            <a:r>
              <a:rPr lang="en-US" sz="1200" baseline="0" dirty="0" smtClean="0">
                <a:latin typeface="Times New Roman"/>
                <a:cs typeface="Times New Roman"/>
              </a:rPr>
              <a:t> separable utilities it is easy to construct PPAD-hard instances)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BA4E0-1F19-7944-A0DE-7E9A3C62A241}" type="slidenum">
              <a:rPr lang="en-US"/>
              <a:pPr/>
              <a:t>61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704AF-546F-4246-BFC1-9F9EF8C3E9D1}" type="slidenum">
              <a:rPr lang="en-US"/>
              <a:pPr/>
              <a:t>62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9E97E-16E4-554D-B225-053D90983AC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A00E2-55D6-8B4D-A9B8-A7FD8E654899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 = Daskalakis-Goldberg-Papadimitriou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 = Daskalakis-Goldberg-Papadimitriou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 = Daskalakis-Papadimitriou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[CD’05] = Chen</a:t>
            </a:r>
            <a:r>
              <a:rPr lang="en-US" sz="120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-Deng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22B0-F753-8A43-8F76-4C5242770505}" type="datetimeFigureOut">
              <a:rPr lang="en-US" smtClean="0">
                <a:solidFill>
                  <a:srgbClr val="FFFFFF"/>
                </a:solidFill>
              </a:rPr>
              <a:pPr/>
              <a:t>8/8/12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1D31-2D7B-5042-8B25-61E2DAA2B2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115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A5D7-490C-0447-9DA8-CD672A29AE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04301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C476-ED0E-3545-A4E1-CB69573138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26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41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62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41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1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353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32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852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115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476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56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4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68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3212-C6F4-8D4E-8D78-CB47BDE5BE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87D84-558B-5E43-B664-9F30B99AD0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9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5A75ABA0-11E1-B144-877F-53152D7B79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3212-C6F4-8D4E-8D78-CB47BDE5BE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F3C2-327C-9F4A-8275-0E08516469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546-FC7A-BB4F-8C2F-33A549B7DC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546-FC7A-BB4F-8C2F-33A549B7DC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546-FC7A-BB4F-8C2F-33A549B7DC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0E80-5322-9C47-A4C5-B7CA2DFAD9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3212-C6F4-8D4E-8D78-CB47BDE5BE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0E80-5322-9C47-A4C5-B7CA2DFAD9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4058-A543-A64B-8F5E-1FBE0383C2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D9A9-0022-274A-9A7A-DA267B9AF9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C74702-8C34-1946-9896-0454FEA050F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E605F7-A398-1148-8E90-E5405D8B480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C74702-8C34-1946-9896-0454FEA050F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88F393-4C90-3A4F-A515-FD7646316B2D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11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579B01E-9254-6C4B-A8F5-52222A547207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9" y="6245225"/>
            <a:ext cx="228917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6245225"/>
            <a:ext cx="228917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3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9" y="6245225"/>
            <a:ext cx="228917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6245225"/>
            <a:ext cx="228917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99F448E-2666-804E-80EC-5174F7A3F7EA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3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477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727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3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E605F7-A398-1148-8E90-E5405D8B480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E605F7-A398-1148-8E90-E5405D8B480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5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4F7AD6-60F5-3B43-84F5-7BC33E6699DE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5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4F7AD6-60F5-3B43-84F5-7BC33E6699DE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5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4F7AD6-60F5-3B43-84F5-7BC33E6699DE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emf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31.png"/><Relationship Id="rId5" Type="http://schemas.microsoft.com/office/2007/relationships/hdphoto" Target="../media/hdphoto1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41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3.emf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hyperlink" Target="http://en.wikipedia.org/wiki/Heine-Cantor_theorem" TargetMode="External"/><Relationship Id="rId8" Type="http://schemas.openxmlformats.org/officeDocument/2006/relationships/image" Target="../media/image43.emf"/><Relationship Id="rId9" Type="http://schemas.openxmlformats.org/officeDocument/2006/relationships/image" Target="../media/image12.png"/><Relationship Id="rId10" Type="http://schemas.openxmlformats.org/officeDocument/2006/relationships/image" Target="../media/image3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35.emf"/><Relationship Id="rId5" Type="http://schemas.openxmlformats.org/officeDocument/2006/relationships/image" Target="../media/image12.png"/><Relationship Id="rId6" Type="http://schemas.openxmlformats.org/officeDocument/2006/relationships/image" Target="../media/image44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1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4.emf"/><Relationship Id="rId8" Type="http://schemas.openxmlformats.org/officeDocument/2006/relationships/image" Target="../media/image12.png"/><Relationship Id="rId9" Type="http://schemas.openxmlformats.org/officeDocument/2006/relationships/image" Target="../media/image45.emf"/><Relationship Id="rId10" Type="http://schemas.openxmlformats.org/officeDocument/2006/relationships/image" Target="../media/image46.emf"/><Relationship Id="rId11" Type="http://schemas.openxmlformats.org/officeDocument/2006/relationships/image" Target="../media/image4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image" Target="../media/image40.emf"/><Relationship Id="rId13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35.emf"/><Relationship Id="rId5" Type="http://schemas.openxmlformats.org/officeDocument/2006/relationships/image" Target="../media/image44.emf"/><Relationship Id="rId6" Type="http://schemas.openxmlformats.org/officeDocument/2006/relationships/image" Target="../media/image48.emf"/><Relationship Id="rId7" Type="http://schemas.openxmlformats.org/officeDocument/2006/relationships/image" Target="../media/image12.png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3" Type="http://schemas.openxmlformats.org/officeDocument/2006/relationships/image" Target="../media/image60.emf"/><Relationship Id="rId14" Type="http://schemas.openxmlformats.org/officeDocument/2006/relationships/image" Target="../media/image61.emf"/><Relationship Id="rId15" Type="http://schemas.openxmlformats.org/officeDocument/2006/relationships/image" Target="../media/image62.emf"/><Relationship Id="rId16" Type="http://schemas.openxmlformats.org/officeDocument/2006/relationships/image" Target="../media/image63.emf"/><Relationship Id="rId17" Type="http://schemas.openxmlformats.org/officeDocument/2006/relationships/image" Target="../media/image6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066800"/>
            <a:ext cx="8763000" cy="1676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63BEFF"/>
                </a:solidFill>
                <a:effectLst/>
                <a:latin typeface="Times New Roman"/>
                <a:cs typeface="Times New Roman"/>
              </a:rPr>
              <a:t>Computational Complexity in Economics</a:t>
            </a:r>
            <a:endParaRPr lang="en-US" sz="3200" b="1" dirty="0">
              <a:solidFill>
                <a:srgbClr val="63BE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219200" y="30480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600" b="1" dirty="0">
                <a:solidFill>
                  <a:srgbClr val="FFFFFF"/>
                </a:solidFill>
                <a:latin typeface="Times New Roman" charset="0"/>
              </a:rPr>
              <a:t>Constantinos Daskalakis</a:t>
            </a:r>
            <a:endParaRPr lang="en-US" sz="2600" b="1" dirty="0" smtClean="0">
              <a:solidFill>
                <a:srgbClr val="FFFFFF"/>
              </a:solidFill>
              <a:latin typeface="Times New Roman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Times New Roman" charset="0"/>
              </a:rPr>
              <a:t>EECS,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077" y="191055"/>
            <a:ext cx="464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Presidential Elections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637955"/>
              </p:ext>
            </p:extLst>
          </p:nvPr>
        </p:nvGraphicFramePr>
        <p:xfrm>
          <a:off x="1651676" y="100264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Morality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Tax Cuts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Economy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+3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-3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Society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-2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+2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7684" y="2341974"/>
            <a:ext cx="831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kern="0" dirty="0" smtClean="0">
                <a:latin typeface="Times New Roman"/>
                <a:cs typeface="Times New Roman"/>
              </a:rPr>
              <a:t>Conversely if 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</a:t>
            </a:r>
            <a:r>
              <a:rPr lang="en-US" sz="2400" kern="0" dirty="0" smtClean="0">
                <a:latin typeface="Times New Roman"/>
                <a:cs typeface="Times New Roman"/>
              </a:rPr>
              <a:t> were forced to 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commit </a:t>
            </a:r>
            <a:r>
              <a:rPr lang="en-US"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 strategy (</a:t>
            </a:r>
            <a:r>
              <a:rPr lang="en-US" sz="2400" i="1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sz="2400" kern="0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2400" i="1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sz="2400" kern="0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he would solve:</a:t>
            </a:r>
            <a:endParaRPr lang="en-US" sz="24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ight Bracket 7"/>
          <p:cNvSpPr/>
          <p:nvPr/>
        </p:nvSpPr>
        <p:spPr bwMode="auto">
          <a:xfrm>
            <a:off x="4267200" y="3403600"/>
            <a:ext cx="279400" cy="2387600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2050" y="3937000"/>
            <a:ext cx="1744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solution: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w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 = -1/7, 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)=(2/7,5/7)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048000"/>
            <a:ext cx="4064000" cy="330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2050" y="5791200"/>
            <a:ext cx="359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 matter what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latin typeface="Times New Roman"/>
                <a:cs typeface="Times New Roman"/>
              </a:rPr>
              <a:t>does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 </a:t>
            </a:r>
            <a:r>
              <a:rPr lang="en-US" sz="2000" dirty="0" smtClean="0">
                <a:latin typeface="Times New Roman"/>
                <a:cs typeface="Times New Roman"/>
              </a:rPr>
              <a:t>can guarantee -1/7 to himself by playing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(2/7,5/7)</a:t>
            </a:r>
            <a:endParaRPr lang="en-US" sz="20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4997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077" y="191055"/>
            <a:ext cx="680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Presidential Elections “Miracle”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849" y="1257300"/>
            <a:ext cx="74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 matter what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 </a:t>
            </a:r>
            <a:r>
              <a:rPr lang="en-US" sz="2000" dirty="0" smtClean="0">
                <a:latin typeface="Times New Roman"/>
                <a:cs typeface="Times New Roman"/>
              </a:rPr>
              <a:t>does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latin typeface="Times New Roman"/>
                <a:cs typeface="Times New Roman"/>
              </a:rPr>
              <a:t>can guarantee 1/7 to himself by playing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(3/7,4/7).</a:t>
            </a:r>
            <a:endParaRPr lang="en-US" sz="2000" dirty="0">
              <a:solidFill>
                <a:srgbClr val="34A1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848" y="2146300"/>
            <a:ext cx="74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 matter what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latin typeface="Times New Roman"/>
                <a:cs typeface="Times New Roman"/>
              </a:rPr>
              <a:t>does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 </a:t>
            </a:r>
            <a:r>
              <a:rPr lang="en-US" sz="2000" dirty="0" smtClean="0">
                <a:latin typeface="Times New Roman"/>
                <a:cs typeface="Times New Roman"/>
              </a:rPr>
              <a:t>can guarantee -1/7 to himself by playing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(2/7,5/7).</a:t>
            </a:r>
            <a:endParaRPr lang="en-US" sz="20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850" y="2949882"/>
            <a:ext cx="843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1" charset="2"/>
              <a:buChar char="è"/>
            </a:pPr>
            <a:r>
              <a:rPr lang="en-US" sz="2000" dirty="0" smtClean="0">
                <a:latin typeface="Times New Roman"/>
                <a:cs typeface="Times New Roman"/>
              </a:rPr>
              <a:t>If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latin typeface="Times New Roman"/>
                <a:cs typeface="Times New Roman"/>
              </a:rPr>
              <a:t>plays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(3/7,4/7)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 </a:t>
            </a:r>
            <a:r>
              <a:rPr lang="en-US" sz="2000" dirty="0" smtClean="0">
                <a:latin typeface="Times New Roman"/>
                <a:cs typeface="Times New Roman"/>
              </a:rPr>
              <a:t>plays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(2/7,5/7)</a:t>
            </a:r>
            <a:r>
              <a:rPr lang="en-US" sz="2000" dirty="0" smtClean="0">
                <a:latin typeface="Times New Roman"/>
                <a:cs typeface="Times New Roman"/>
              </a:rPr>
              <a:t> then none of them can improve their payoff by changing their strategy (because their sum of irrevocable payoffs is 0 and the game is zero-sum). </a:t>
            </a:r>
          </a:p>
          <a:p>
            <a:pPr>
              <a:buFont typeface="Wingdings" pitchFamily="1" charset="2"/>
              <a:buChar char="è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pitchFamily="1" charset="2"/>
              <a:buChar char="è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I.e.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(3/7,4/7)</a:t>
            </a:r>
            <a:r>
              <a:rPr lang="en-US" sz="2000" dirty="0" smtClean="0">
                <a:latin typeface="Times New Roman"/>
                <a:cs typeface="Times New Roman"/>
              </a:rPr>
              <a:t>  is best response to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(2/7,5/7)</a:t>
            </a:r>
            <a:r>
              <a:rPr lang="en-US" sz="2000" dirty="0" smtClean="0">
                <a:latin typeface="Times New Roman"/>
                <a:cs typeface="Times New Roman"/>
              </a:rPr>
              <a:t>  and vice versa.</a:t>
            </a:r>
          </a:p>
          <a:p>
            <a:pPr>
              <a:buFont typeface="Wingdings" pitchFamily="1" charset="2"/>
              <a:buChar char="è"/>
            </a:pPr>
            <a:endParaRPr lang="en-US" sz="1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buFont typeface="Wingdings" pitchFamily="1" charset="2"/>
              <a:buChar char="è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Hence they jointly comprise a </a:t>
            </a:r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 equilibrium!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50" y="5019645"/>
            <a:ext cx="2506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Why is it a “Miracle”?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373" y="5419754"/>
            <a:ext cx="8323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Because 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(3/7,4/7) </a:t>
            </a:r>
            <a:r>
              <a:rPr lang="en-US" sz="2000" dirty="0" smtClean="0">
                <a:latin typeface="Times New Roman"/>
                <a:cs typeface="Times New Roman"/>
              </a:rPr>
              <a:t>was computed as a pessimistic strategy for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(2/7,5/7)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was computed as a pessimistic strategy for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1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Nevertheless these strategies magically comprise a Nash equilibrium!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077" y="191055"/>
            <a:ext cx="623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De-mystifying the “Miracle”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368841"/>
            <a:ext cx="3886200" cy="3302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33" y="1368841"/>
            <a:ext cx="406400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" y="136884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Obama’s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300" y="136884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Romney’s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" y="5080000"/>
            <a:ext cx="857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Why is it that the value of the left LP is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equal to </a:t>
            </a:r>
            <a:r>
              <a:rPr lang="en-US" sz="20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minus</a:t>
            </a:r>
            <a:r>
              <a:rPr lang="en-US" sz="20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value of the right LP?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33" y="1318041"/>
            <a:ext cx="4191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077" y="191055"/>
            <a:ext cx="623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De-mystifying the “Miracle”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0" y="1368841"/>
            <a:ext cx="388620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" y="136884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Obama’s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300" y="136884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Romney’s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" y="5080000"/>
            <a:ext cx="857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Why is it that the value of the left LP is </a:t>
            </a:r>
            <a:r>
              <a:rPr lang="en-US" sz="20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equal to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minus</a:t>
            </a:r>
            <a:r>
              <a:rPr lang="en-US" sz="20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value of the right LP?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314450"/>
            <a:ext cx="4191000" cy="336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077" y="191055"/>
            <a:ext cx="623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De-mystifying the “Miracle”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0" y="1368841"/>
            <a:ext cx="388620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" y="136884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Obama’s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300" y="136884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Romney’s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" y="5080000"/>
            <a:ext cx="778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Why is it that the value of the left LP is </a:t>
            </a:r>
            <a:r>
              <a:rPr lang="en-US" sz="20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equal to</a:t>
            </a:r>
            <a:r>
              <a:rPr lang="en-US" sz="2000" dirty="0" smtClean="0">
                <a:latin typeface="Times New Roman"/>
                <a:cs typeface="Times New Roman"/>
              </a:rPr>
              <a:t> the value of the right LP?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0" y="1314450"/>
            <a:ext cx="3619500" cy="336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077" y="191055"/>
            <a:ext cx="623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De-mystifying the “Miracle”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0" y="1368841"/>
            <a:ext cx="388620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" y="136884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Obama’s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300" y="136884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Romney’s LP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" y="5080000"/>
            <a:ext cx="778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Why is it that the value of the left LP is </a:t>
            </a:r>
            <a:r>
              <a:rPr lang="en-US" sz="20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equal to</a:t>
            </a:r>
            <a:r>
              <a:rPr lang="en-US" sz="2000" dirty="0" smtClean="0">
                <a:latin typeface="Times New Roman"/>
                <a:cs typeface="Times New Roman"/>
              </a:rPr>
              <a:t> the value of the right LP?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100" y="5867400"/>
            <a:ext cx="797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Linear Programming Duality 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Times New Roman"/>
                <a:cs typeface="Times New Roman"/>
              </a:rPr>
              <a:t>  Left LP is DUAL to Right LP, hence they have equal values!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625" y="191055"/>
            <a:ext cx="3988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Moral of the Story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1" y="2794000"/>
            <a:ext cx="817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Existence of a Nash equilibrium in the Presidential Election game follows from Strong Linear Programming duality.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This proof technique generalizes to any 2-player zero-sum game.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Allows us to efficiently (i.e. in polynomial-time) compute Nash </a:t>
            </a:r>
            <a:r>
              <a:rPr lang="en-US" sz="2000" dirty="0" err="1" smtClean="0">
                <a:latin typeface="Times New Roman"/>
                <a:cs typeface="Times New Roman"/>
              </a:rPr>
              <a:t>equilibria</a:t>
            </a:r>
            <a:r>
              <a:rPr lang="en-US" sz="2000" dirty="0" smtClean="0">
                <a:latin typeface="Times New Roman"/>
                <a:cs typeface="Times New Roman"/>
              </a:rPr>
              <a:t> in these games.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637955"/>
              </p:ext>
            </p:extLst>
          </p:nvPr>
        </p:nvGraphicFramePr>
        <p:xfrm>
          <a:off x="1143676" y="127000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Morality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Tax Cuts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Economy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+3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-3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Society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-2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+2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3700" y="934046"/>
            <a:ext cx="8458200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von Neumann’s original proof (1928) used </a:t>
            </a:r>
            <a:r>
              <a:rPr lang="en-US" sz="2200" dirty="0" err="1" smtClean="0">
                <a:latin typeface="Times New Roman"/>
                <a:cs typeface="Times New Roman"/>
              </a:rPr>
              <a:t>Brouwer’s</a:t>
            </a:r>
            <a:r>
              <a:rPr lang="en-US" sz="2200" dirty="0" smtClean="0">
                <a:latin typeface="Times New Roman"/>
                <a:cs typeface="Times New Roman"/>
              </a:rPr>
              <a:t> fixed point theorem.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Together with Danzig in 1947 they realized the above connection to strong LP duality.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von Neumann’s theorem (1928) left open the existence of </a:t>
            </a:r>
            <a:r>
              <a:rPr lang="en-US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equilibria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in general games.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This was established by Nash in 1950 using </a:t>
            </a:r>
            <a:r>
              <a:rPr lang="en-US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Kakutani’s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fixed point theorem for correspondences.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In 1951 Nash published a proof using </a:t>
            </a:r>
            <a:r>
              <a:rPr lang="en-US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Brouwer’s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fixed point theorem.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No proof using Linear Programming, or some simpler (constructive) theorem is known to date. Hence there is also no known efficient algorithm for computing </a:t>
            </a:r>
            <a:r>
              <a:rPr lang="en-US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equilibria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in general games.</a:t>
            </a:r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925" y="152400"/>
            <a:ext cx="3332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Historical Note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10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4200" y="4329670"/>
            <a:ext cx="44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876304" y="0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err="1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Brouwer’s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 Fixed Point Theorem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8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42383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7752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3"/>
            <a:ext cx="427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74" y="1143002"/>
            <a:ext cx="788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Theorem:</a:t>
            </a:r>
            <a:r>
              <a:rPr lang="en-US" sz="2600" dirty="0" smtClean="0"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latin typeface="Times New Roman"/>
                <a:cs typeface="Times New Roman"/>
              </a:rPr>
              <a:t>Let </a:t>
            </a:r>
            <a:r>
              <a:rPr lang="en-US" sz="2200" i="1" dirty="0" err="1" smtClean="0">
                <a:latin typeface="Times New Roman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cs typeface="Times New Roman"/>
              </a:rPr>
              <a:t> : </a:t>
            </a:r>
            <a:r>
              <a:rPr lang="en-US" sz="2200" i="1" dirty="0" smtClean="0">
                <a:latin typeface="Times New Roman"/>
                <a:cs typeface="Times New Roman"/>
              </a:rPr>
              <a:t>D       D</a:t>
            </a:r>
            <a:r>
              <a:rPr lang="en-US" sz="2200" dirty="0" smtClean="0">
                <a:latin typeface="Times New Roman"/>
                <a:cs typeface="Times New Roman"/>
              </a:rPr>
              <a:t>  be a continuous function from a convex and compact subset </a:t>
            </a:r>
            <a:r>
              <a:rPr lang="en-US" sz="2200" i="1" dirty="0" smtClean="0">
                <a:latin typeface="Times New Roman"/>
                <a:cs typeface="Times New Roman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 of the Euclidean space to itself. 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1123951"/>
            <a:ext cx="952500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94610" y="1835151"/>
            <a:ext cx="5849938" cy="749300"/>
            <a:chOff x="635000" y="1835150"/>
            <a:chExt cx="5849938" cy="749300"/>
          </a:xfrm>
        </p:grpSpPr>
        <p:sp>
          <p:nvSpPr>
            <p:cNvPr id="12" name="Rectangle 11"/>
            <p:cNvSpPr/>
            <p:nvPr/>
          </p:nvSpPr>
          <p:spPr>
            <a:xfrm>
              <a:off x="635000" y="1973997"/>
              <a:ext cx="58499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Then there exists an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         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s.t</a:t>
              </a:r>
              <a:r>
                <a:rPr lang="en-US" sz="2200" dirty="0" smtClean="0">
                  <a:latin typeface="Times New Roman"/>
                  <a:cs typeface="Times New Roman"/>
                </a:rPr>
                <a:t>.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 =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</a:t>
              </a:r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) .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8950" y="1835150"/>
              <a:ext cx="1003300" cy="7493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68300" y="6006643"/>
            <a:ext cx="788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N.B. All conditions in the statement of the theorem are necessary.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closed and bounded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90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6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294278" y="3059668"/>
            <a:ext cx="7115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Below we show a few examples, when </a:t>
            </a:r>
            <a:r>
              <a:rPr lang="en-US" sz="2000" i="1" dirty="0" smtClean="0">
                <a:latin typeface="Times New Roman"/>
                <a:cs typeface="Times New Roman"/>
              </a:rPr>
              <a:t>D </a:t>
            </a:r>
            <a:r>
              <a:rPr lang="en-US" sz="2000" dirty="0" smtClean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6" grpId="0"/>
      <p:bldP spid="20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040606" y="2856706"/>
            <a:ext cx="7735018" cy="784086"/>
            <a:chOff x="1040606" y="2856706"/>
            <a:chExt cx="7735018" cy="784086"/>
          </a:xfrm>
        </p:grpSpPr>
        <p:sp>
          <p:nvSpPr>
            <p:cNvPr id="11" name="TextBox 10"/>
            <p:cNvSpPr txBox="1"/>
            <p:nvPr/>
          </p:nvSpPr>
          <p:spPr>
            <a:xfrm>
              <a:off x="1727200" y="3117572"/>
              <a:ext cx="7048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800" i="1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Design of Revenue-Optimal Auctions (part 1)</a:t>
              </a:r>
              <a:endParaRPr lang="en-US" sz="2800" dirty="0">
                <a:solidFill>
                  <a:srgbClr val="999BAA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40606" y="2856706"/>
              <a:ext cx="686594" cy="560388"/>
              <a:chOff x="1459706" y="1270794"/>
              <a:chExt cx="686594" cy="56038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" name="Group 27"/>
          <p:cNvGrpSpPr/>
          <p:nvPr/>
        </p:nvGrpSpPr>
        <p:grpSpPr>
          <a:xfrm>
            <a:off x="1042194" y="3417094"/>
            <a:ext cx="7152391" cy="773806"/>
            <a:chOff x="1042194" y="3417094"/>
            <a:chExt cx="7152391" cy="773806"/>
          </a:xfrm>
        </p:grpSpPr>
        <p:sp>
          <p:nvSpPr>
            <p:cNvPr id="12" name="TextBox 11"/>
            <p:cNvSpPr txBox="1"/>
            <p:nvPr/>
          </p:nvSpPr>
          <p:spPr>
            <a:xfrm>
              <a:off x="1727200" y="3667680"/>
              <a:ext cx="6467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-</a:t>
              </a:r>
              <a:r>
                <a:rPr lang="en-US" sz="2800" i="1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  </a:t>
              </a:r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Complexity of Nash Equilibrium (part 2)</a:t>
              </a:r>
              <a:endParaRPr lang="en-US" sz="2800" dirty="0">
                <a:solidFill>
                  <a:srgbClr val="999BAA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1042194" y="3417094"/>
              <a:ext cx="686594" cy="560388"/>
              <a:chOff x="1459706" y="1270794"/>
              <a:chExt cx="686594" cy="560388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200" y="10668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3BEFF"/>
                </a:solidFill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Computational Complexity in Economics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3BEFF"/>
              </a:solidFill>
              <a:effectLst/>
              <a:uLnTx/>
              <a:uFillTx/>
              <a:latin typeface="Times New Roman"/>
              <a:ea typeface="ＭＳ Ｐゴシック" pitchFamily="-112" charset="-128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7416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1"/>
            <a:ext cx="1231900" cy="527051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3018" y="3397258"/>
            <a:ext cx="3182957" cy="1664210"/>
            <a:chOff x="4273014" y="3397255"/>
            <a:chExt cx="3182957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10" name="Rectangle 23"/>
          <p:cNvSpPr>
            <a:spLocks noRot="1" noChangeArrowheads="1"/>
          </p:cNvSpPr>
          <p:nvPr/>
        </p:nvSpPr>
        <p:spPr bwMode="auto">
          <a:xfrm>
            <a:off x="876304" y="0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err="1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Brouwer’s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 Fixed Point Theorem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57600" y="1313937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6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5" y="2279987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3"/>
          <p:cNvSpPr>
            <a:spLocks noRot="1" noChangeArrowheads="1"/>
          </p:cNvSpPr>
          <p:nvPr/>
        </p:nvSpPr>
        <p:spPr bwMode="auto">
          <a:xfrm>
            <a:off x="876304" y="0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err="1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Brouwer’s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 Fixed Point Theorem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3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5"/>
            <a:ext cx="1371600" cy="172586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46500" y="1428237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5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23"/>
          <p:cNvSpPr>
            <a:spLocks noRot="1" noChangeArrowheads="1"/>
          </p:cNvSpPr>
          <p:nvPr/>
        </p:nvSpPr>
        <p:spPr bwMode="auto">
          <a:xfrm>
            <a:off x="876304" y="0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err="1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Brouwer’s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 Fixed Point Theorem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13022" y="4329670"/>
            <a:ext cx="321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Nash’s Proof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87627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continuous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 Nash eq.</a:t>
            </a:r>
            <a:endParaRPr lang="en-US" sz="2400" dirty="0">
              <a:solidFill>
                <a:srgbClr val="FFFFFF"/>
              </a:solidFill>
              <a:latin typeface="Times New Roman" pitchFamily="31" charset="0"/>
              <a:sym typeface="Symbol" pitchFamily="31" charset="2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1608140" y="0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4000" dirty="0" smtClean="0">
                <a:solidFill>
                  <a:srgbClr val="FFFF9E"/>
                </a:solidFill>
                <a:latin typeface="Times New Roman"/>
                <a:cs typeface="Times New Roman"/>
              </a:rPr>
              <a:t>Visualizing Nash’s Proof</a:t>
            </a:r>
            <a:endParaRPr lang="en-US" sz="4000" dirty="0">
              <a:solidFill>
                <a:srgbClr val="FFFF9E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484817" y="2039625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2761" y="305339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Rot="1" noChangeArrowheads="1"/>
          </p:cNvSpPr>
          <p:nvPr/>
        </p:nvSpPr>
        <p:spPr bwMode="auto">
          <a:xfrm>
            <a:off x="1608140" y="0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4000" dirty="0" smtClean="0">
                <a:solidFill>
                  <a:srgbClr val="FFFF9E"/>
                </a:solidFill>
                <a:latin typeface="Times New Roman"/>
                <a:cs typeface="Times New Roman"/>
              </a:rPr>
              <a:t>Visualizing Nash’s Proof</a:t>
            </a:r>
            <a:endParaRPr lang="en-US" sz="4000" dirty="0">
              <a:solidFill>
                <a:srgbClr val="FFFF9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47" grpId="0" autoUpdateAnimBg="0"/>
      <p:bldP spid="444448" grpId="0" autoUpdateAnimBg="0"/>
      <p:bldP spid="444449" grpId="0" autoUpdateAnimBg="0"/>
      <p:bldP spid="444450" grpId="0" autoUpdateAnimBg="0"/>
      <p:bldP spid="444451" grpId="0" autoUpdateAnimBg="0"/>
      <p:bldP spid="4444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2761" y="305339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Rot="1" noChangeArrowheads="1"/>
          </p:cNvSpPr>
          <p:nvPr/>
        </p:nvSpPr>
        <p:spPr bwMode="auto">
          <a:xfrm>
            <a:off x="1608140" y="0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4000" dirty="0" smtClean="0">
                <a:solidFill>
                  <a:srgbClr val="FFFF9E"/>
                </a:solidFill>
                <a:latin typeface="Times New Roman"/>
                <a:cs typeface="Times New Roman"/>
              </a:rPr>
              <a:t>Visualizing Nash’s Proof</a:t>
            </a:r>
            <a:endParaRPr lang="en-US" sz="4000" dirty="0">
              <a:solidFill>
                <a:srgbClr val="FFFF9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2761" y="305339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4" name="Picture 13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17" name="Rectangle 23"/>
          <p:cNvSpPr>
            <a:spLocks noRot="1" noChangeArrowheads="1"/>
          </p:cNvSpPr>
          <p:nvPr/>
        </p:nvSpPr>
        <p:spPr bwMode="auto">
          <a:xfrm>
            <a:off x="1608140" y="0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4000" dirty="0" smtClean="0">
                <a:solidFill>
                  <a:srgbClr val="FFFF9E"/>
                </a:solidFill>
                <a:latin typeface="Times New Roman"/>
                <a:cs typeface="Times New Roman"/>
              </a:rPr>
              <a:t>Visualizing Nash’s Proof</a:t>
            </a:r>
            <a:endParaRPr lang="en-US" sz="4000" dirty="0">
              <a:solidFill>
                <a:srgbClr val="FFFF9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2761" y="3053393"/>
            <a:ext cx="140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5" name="Picture 14" descr="colors2b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24" name="Rectangle 23"/>
          <p:cNvSpPr>
            <a:spLocks noRot="1" noChangeArrowheads="1"/>
          </p:cNvSpPr>
          <p:nvPr/>
        </p:nvSpPr>
        <p:spPr bwMode="auto">
          <a:xfrm>
            <a:off x="1608140" y="0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4000" dirty="0" smtClean="0">
                <a:solidFill>
                  <a:srgbClr val="FFFF9E"/>
                </a:solidFill>
                <a:latin typeface="Times New Roman"/>
                <a:cs typeface="Times New Roman"/>
              </a:rPr>
              <a:t>Visualizing Nash’s Proof</a:t>
            </a:r>
            <a:endParaRPr lang="en-US" sz="4000" dirty="0">
              <a:solidFill>
                <a:srgbClr val="FFFF9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3700" y="153094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dirty="0" smtClean="0">
                <a:latin typeface="Times New Roman" charset="0"/>
              </a:rPr>
              <a:t>Intense effort for equilibrium algorithms following Nash’s work: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8525" y="231914"/>
            <a:ext cx="481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Historical Note (cont.)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776286" y="1992611"/>
            <a:ext cx="76946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000" dirty="0" smtClean="0">
                <a:latin typeface="Times New Roman" charset="0"/>
              </a:rPr>
              <a:t>e.g. Kuhn </a:t>
            </a:r>
            <a:r>
              <a:rPr lang="en-US" sz="2000" dirty="0">
                <a:latin typeface="Times New Roman" charset="0"/>
              </a:rPr>
              <a:t>’61, </a:t>
            </a:r>
            <a:r>
              <a:rPr lang="en-US" sz="2000" dirty="0" err="1">
                <a:latin typeface="Times New Roman" charset="0"/>
              </a:rPr>
              <a:t>Mangasarian</a:t>
            </a:r>
            <a:r>
              <a:rPr lang="en-US" sz="2000" dirty="0">
                <a:latin typeface="Times New Roman" charset="0"/>
              </a:rPr>
              <a:t> ’64, 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Lemke-</a:t>
            </a:r>
            <a:r>
              <a:rPr lang="en-US" sz="2000" dirty="0" err="1">
                <a:solidFill>
                  <a:srgbClr val="FFFFFF"/>
                </a:solidFill>
                <a:latin typeface="Times New Roman" charset="0"/>
              </a:rPr>
              <a:t>Howson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 ’64, </a:t>
            </a:r>
            <a:r>
              <a:rPr lang="en-US" sz="2000" dirty="0" err="1">
                <a:latin typeface="Times New Roman" charset="0"/>
              </a:rPr>
              <a:t>Rosenmüller</a:t>
            </a:r>
            <a:r>
              <a:rPr lang="en-US" sz="2000" dirty="0">
                <a:latin typeface="Times New Roman" charset="0"/>
              </a:rPr>
              <a:t> ’71, Wilson ’71, Scarf ’67, Eaves ’72, </a:t>
            </a:r>
            <a:r>
              <a:rPr lang="en-US" sz="2000" dirty="0" err="1">
                <a:latin typeface="Times New Roman" charset="0"/>
              </a:rPr>
              <a:t>Laan-Talman</a:t>
            </a:r>
            <a:r>
              <a:rPr lang="en-US" sz="2000" dirty="0">
                <a:latin typeface="Times New Roman" charset="0"/>
              </a:rPr>
              <a:t> ’79, and others…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00" y="2931329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 New Roman" charset="0"/>
              </a:rPr>
              <a:t>Lemke-</a:t>
            </a:r>
            <a:r>
              <a:rPr lang="en-US" sz="2400" dirty="0" err="1" smtClean="0">
                <a:solidFill>
                  <a:srgbClr val="FFFFFF"/>
                </a:solidFill>
                <a:latin typeface="Times New Roman" charset="0"/>
              </a:rPr>
              <a:t>Howson</a:t>
            </a:r>
            <a:r>
              <a:rPr lang="en-US" sz="2400" dirty="0" smtClean="0">
                <a:solidFill>
                  <a:srgbClr val="FFFFFF"/>
                </a:solidFill>
                <a:latin typeface="Times New Roman" charset="0"/>
              </a:rPr>
              <a:t>: simplex-like, works with LCP formulation. </a:t>
            </a:r>
          </a:p>
          <a:p>
            <a:endParaRPr lang="en-US" sz="2400" dirty="0" smtClean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No efficient algorithm is known after 60+ years of research.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10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040606" y="2856706"/>
            <a:ext cx="7735018" cy="784086"/>
            <a:chOff x="1040606" y="2856706"/>
            <a:chExt cx="7735018" cy="784086"/>
          </a:xfrm>
        </p:grpSpPr>
        <p:sp>
          <p:nvSpPr>
            <p:cNvPr id="11" name="TextBox 10"/>
            <p:cNvSpPr txBox="1"/>
            <p:nvPr/>
          </p:nvSpPr>
          <p:spPr>
            <a:xfrm>
              <a:off x="1727200" y="3117572"/>
              <a:ext cx="7048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800" i="1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solidFill>
                    <a:srgbClr val="999BAA"/>
                  </a:solidFill>
                  <a:latin typeface="Times New Roman"/>
                  <a:cs typeface="Times New Roman"/>
                </a:rPr>
                <a:t>Design of Revenue-Optimal Auctions (part 1)</a:t>
              </a:r>
              <a:endParaRPr lang="en-US" sz="2800" dirty="0">
                <a:solidFill>
                  <a:srgbClr val="999BAA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40606" y="2856706"/>
              <a:ext cx="686594" cy="560388"/>
              <a:chOff x="1459706" y="1270794"/>
              <a:chExt cx="686594" cy="56038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" name="Group 27"/>
          <p:cNvGrpSpPr/>
          <p:nvPr/>
        </p:nvGrpSpPr>
        <p:grpSpPr>
          <a:xfrm>
            <a:off x="1042194" y="3417094"/>
            <a:ext cx="7152391" cy="773806"/>
            <a:chOff x="1042194" y="3417094"/>
            <a:chExt cx="7152391" cy="773806"/>
          </a:xfrm>
        </p:grpSpPr>
        <p:sp>
          <p:nvSpPr>
            <p:cNvPr id="12" name="TextBox 11"/>
            <p:cNvSpPr txBox="1"/>
            <p:nvPr/>
          </p:nvSpPr>
          <p:spPr>
            <a:xfrm>
              <a:off x="1727200" y="3667680"/>
              <a:ext cx="6467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latin typeface="Times New Roman"/>
                  <a:cs typeface="Times New Roman"/>
                </a:rPr>
                <a:t>-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</a:t>
              </a:r>
              <a:r>
                <a:rPr lang="en-US" sz="2800" dirty="0" smtClean="0">
                  <a:latin typeface="Times New Roman"/>
                  <a:cs typeface="Times New Roman"/>
                </a:rPr>
                <a:t>Complexity of Nash Equilibrium (part 2)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1042194" y="3417094"/>
              <a:ext cx="686594" cy="560388"/>
              <a:chOff x="1459706" y="1270794"/>
              <a:chExt cx="686594" cy="560388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200" y="10668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3BEFF"/>
                </a:solidFill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Computational Complexity in Economics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3BEFF"/>
              </a:solidFill>
              <a:effectLst/>
              <a:uLnTx/>
              <a:uFillTx/>
              <a:latin typeface="Times New Roman"/>
              <a:ea typeface="ＭＳ Ｐゴシック" pitchFamily="-112" charset="-128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7988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References: “The Complexity of Computing a Nash Equilibrium.” Communications of the ACM 52(2):89-97, 2009.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http://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people.csail.mit.edu/costis/simplified.pdf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7416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447800"/>
            <a:ext cx="7848600" cy="10668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“Is it NP-complete to find a Nash equilibrium?”</a:t>
            </a:r>
          </a:p>
        </p:txBody>
      </p:sp>
      <p:sp>
        <p:nvSpPr>
          <p:cNvPr id="21507" name="Rectangle 13"/>
          <p:cNvSpPr txBox="1">
            <a:spLocks noRot="1" noChangeArrowheads="1"/>
          </p:cNvSpPr>
          <p:nvPr/>
        </p:nvSpPr>
        <p:spPr bwMode="auto">
          <a:xfrm>
            <a:off x="609600" y="127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9E"/>
                </a:solidFill>
                <a:latin typeface="Times New Roman" charset="0"/>
              </a:rPr>
              <a:t>the </a:t>
            </a:r>
            <a:r>
              <a:rPr lang="en-US" sz="4000" dirty="0" err="1">
                <a:solidFill>
                  <a:srgbClr val="FFFF9E"/>
                </a:solidFill>
                <a:latin typeface="Times New Roman" charset="0"/>
              </a:rPr>
              <a:t>Pavlovian</a:t>
            </a:r>
            <a:r>
              <a:rPr lang="en-US" sz="4000" dirty="0">
                <a:solidFill>
                  <a:srgbClr val="FFFF9E"/>
                </a:solidFill>
                <a:latin typeface="Times New Roman" charset="0"/>
              </a:rPr>
              <a:t> reaction</a:t>
            </a:r>
            <a:endParaRPr lang="en-US" sz="4000" dirty="0">
              <a:solidFill>
                <a:srgbClr val="FFFF9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-152400" y="168275"/>
            <a:ext cx="944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FFFF9E"/>
                </a:solidFill>
                <a:latin typeface="Times New Roman" charset="0"/>
              </a:rPr>
              <a:t>Why should we care about the complexity of </a:t>
            </a:r>
            <a:r>
              <a:rPr lang="en-US" sz="3000" b="1" i="1" dirty="0" err="1">
                <a:solidFill>
                  <a:srgbClr val="FFFF9E"/>
                </a:solidFill>
                <a:latin typeface="Times New Roman" charset="0"/>
              </a:rPr>
              <a:t>equilibria</a:t>
            </a:r>
            <a:r>
              <a:rPr lang="en-US" sz="3000" b="1" dirty="0">
                <a:solidFill>
                  <a:srgbClr val="FFFF9E"/>
                </a:solidFill>
                <a:latin typeface="Times New Roman" charset="0"/>
              </a:rPr>
              <a:t>?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90488" y="3962400"/>
            <a:ext cx="922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charset="0"/>
              </a:rPr>
              <a:t> More importantly: If equilibria are supposed to model behavior, computa-tional tractability is an important modeling </a:t>
            </a:r>
            <a:r>
              <a:rPr lang="en-US" sz="2200" i="1">
                <a:solidFill>
                  <a:srgbClr val="FFFFFF"/>
                </a:solidFill>
                <a:latin typeface="Times New Roman" charset="0"/>
              </a:rPr>
              <a:t>prerequisite</a:t>
            </a:r>
            <a:r>
              <a:rPr lang="en-US" sz="2200">
                <a:solidFill>
                  <a:srgbClr val="FFFFFF"/>
                </a:solidFill>
                <a:latin typeface="Times New Roman" charset="0"/>
              </a:rPr>
              <a:t>. </a:t>
            </a:r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457200" y="4800600"/>
            <a:ext cx="81391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FFFFFF"/>
                </a:solidFill>
                <a:latin typeface="Times New Roman" charset="0"/>
              </a:rPr>
              <a:t>“If your laptop can’t find the equilibrium, then how can the market?”</a:t>
            </a:r>
            <a:endParaRPr lang="en-US" sz="2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685800" y="2119313"/>
            <a:ext cx="8153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200" i="1">
                <a:solidFill>
                  <a:srgbClr val="FFFFFF"/>
                </a:solidFill>
                <a:latin typeface="Times New Roman" charset="0"/>
              </a:rPr>
              <a:t>‘‘[Due to the non-existence of efficient algorithms for computing equilibria], general equilibrium analysis has remained at a level of abstraction and mathematical theoretizing far removed from its ultimate purpose as a method for the evaluation of economic policy.’’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457200" y="1717675"/>
            <a:ext cx="5562600" cy="40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In the words of Herbert Scarf…</a:t>
            </a:r>
            <a:endParaRPr lang="en-US" sz="22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200" y="9144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charset="0"/>
              </a:rPr>
              <a:t> First, if we believe our equilibrium theory, efficient algorithms would enable us to make predictions: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176713" y="5181600"/>
            <a:ext cx="472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 err="1">
                <a:solidFill>
                  <a:srgbClr val="FFFFFF"/>
                </a:solidFill>
                <a:latin typeface="Times New Roman" charset="0"/>
              </a:rPr>
              <a:t>Kamal</a:t>
            </a:r>
            <a:r>
              <a:rPr lang="en-US" sz="2200" dirty="0">
                <a:solidFill>
                  <a:srgbClr val="FFFFFF"/>
                </a:solidFill>
                <a:latin typeface="Times New Roman" charset="0"/>
              </a:rPr>
              <a:t> Jain,</a:t>
            </a:r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 eBay</a:t>
            </a:r>
            <a:endParaRPr lang="en-US" sz="22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0488" y="5776913"/>
            <a:ext cx="9067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Times New Roman" charset="0"/>
              </a:rPr>
              <a:t>N.B. computational intractability implies the non-existence of efficient dynamics converging to equilibria; how can equilibria be universal, if such dynamics don’t exist?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52800" y="3379788"/>
            <a:ext cx="594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The Computation of Economic Equilibria, 1973</a:t>
            </a:r>
          </a:p>
        </p:txBody>
      </p:sp>
      <p:sp>
        <p:nvSpPr>
          <p:cNvPr id="23563" name="Left Bracket 12"/>
          <p:cNvSpPr>
            <a:spLocks/>
          </p:cNvSpPr>
          <p:nvPr/>
        </p:nvSpPr>
        <p:spPr bwMode="auto">
          <a:xfrm>
            <a:off x="138113" y="0"/>
            <a:ext cx="152400" cy="914400"/>
          </a:xfrm>
          <a:prstGeom prst="leftBracket">
            <a:avLst>
              <a:gd name="adj" fmla="val 8333"/>
            </a:avLst>
          </a:prstGeom>
          <a:noFill/>
          <a:ln w="38100">
            <a:solidFill>
              <a:srgbClr val="FFFBB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564" name="Left Bracket 13"/>
          <p:cNvSpPr>
            <a:spLocks/>
          </p:cNvSpPr>
          <p:nvPr/>
        </p:nvSpPr>
        <p:spPr bwMode="auto">
          <a:xfrm flipH="1">
            <a:off x="8763000" y="5943600"/>
            <a:ext cx="152400" cy="914400"/>
          </a:xfrm>
          <a:prstGeom prst="leftBracket">
            <a:avLst>
              <a:gd name="adj" fmla="val 8333"/>
            </a:avLst>
          </a:prstGeom>
          <a:noFill/>
          <a:ln w="38100">
            <a:solidFill>
              <a:srgbClr val="FFFBB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582662" grpId="0"/>
      <p:bldP spid="23558" grpId="0"/>
      <p:bldP spid="23559" grpId="0"/>
      <p:bldP spid="9" grpId="0"/>
      <p:bldP spid="23561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447800"/>
            <a:ext cx="7848600" cy="10668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“Is it NP-complete to find a Nash equilibrium?”</a:t>
            </a:r>
          </a:p>
        </p:txBody>
      </p:sp>
      <p:sp>
        <p:nvSpPr>
          <p:cNvPr id="25603" name="Rectangle 13"/>
          <p:cNvSpPr txBox="1">
            <a:spLocks noRot="1" noChangeArrowheads="1"/>
          </p:cNvSpPr>
          <p:nvPr/>
        </p:nvSpPr>
        <p:spPr bwMode="auto">
          <a:xfrm>
            <a:off x="609600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9E"/>
                </a:solidFill>
                <a:latin typeface="Times New Roman" charset="0"/>
              </a:rPr>
              <a:t>the </a:t>
            </a:r>
            <a:r>
              <a:rPr lang="en-US" sz="4000" dirty="0" err="1">
                <a:solidFill>
                  <a:srgbClr val="FFFF9E"/>
                </a:solidFill>
                <a:latin typeface="Times New Roman" charset="0"/>
              </a:rPr>
              <a:t>Pavlovian</a:t>
            </a:r>
            <a:r>
              <a:rPr lang="en-US" sz="4000" dirty="0">
                <a:solidFill>
                  <a:srgbClr val="FFFF9E"/>
                </a:solidFill>
                <a:latin typeface="Times New Roman" charset="0"/>
              </a:rPr>
              <a:t> reaction</a:t>
            </a:r>
            <a:endParaRPr lang="en-US" sz="4000" dirty="0">
              <a:solidFill>
                <a:srgbClr val="FFFF9E"/>
              </a:solidFill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990600" y="2819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1. probably not, since a solution is guaranteed to exist…</a:t>
            </a:r>
          </a:p>
        </p:txBody>
      </p:sp>
      <p:sp>
        <p:nvSpPr>
          <p:cNvPr id="6" name="Rectangle 3"/>
          <p:cNvSpPr>
            <a:spLocks noRot="1" noChangeArrowheads="1"/>
          </p:cNvSpPr>
          <p:nvPr/>
        </p:nvSpPr>
        <p:spPr bwMode="auto">
          <a:xfrm>
            <a:off x="1219200" y="3581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2. it is NP-complete to find a “tiny” bit more info than “just” a Nash equilibrium; e.g., the following are NP-complete: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0" y="4953000"/>
            <a:ext cx="689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- find a Nash equilibrium whose third bit is one, if any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35150" y="4495800"/>
            <a:ext cx="621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- find two Nash equilibria, if more than one exist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5562600"/>
            <a:ext cx="5856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[Gilboa, Zemel ’89; Conitzer, Sandholm ’03]</a:t>
            </a:r>
          </a:p>
        </p:txBody>
      </p:sp>
      <p:cxnSp>
        <p:nvCxnSpPr>
          <p:cNvPr id="23561" name="Elbow Connector 9"/>
          <p:cNvCxnSpPr>
            <a:cxnSpLocks noChangeShapeType="1"/>
          </p:cNvCxnSpPr>
          <p:nvPr/>
        </p:nvCxnSpPr>
        <p:spPr bwMode="auto">
          <a:xfrm rot="16200000" flipH="1">
            <a:off x="914400" y="2286000"/>
            <a:ext cx="304800" cy="304800"/>
          </a:xfrm>
          <a:prstGeom prst="bentConnector3">
            <a:avLst>
              <a:gd name="adj1" fmla="val 10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62063" y="235743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two answers</a:t>
            </a: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1143000"/>
            <a:ext cx="6248400" cy="1524000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- the theory of NP-completeness does not seem </a:t>
            </a:r>
            <a:br>
              <a:rPr lang="en-US" sz="240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appropriate;</a:t>
            </a:r>
          </a:p>
        </p:txBody>
      </p:sp>
      <p:sp>
        <p:nvSpPr>
          <p:cNvPr id="27651" name="Rectangle 13"/>
          <p:cNvSpPr txBox="1">
            <a:spLocks noRot="1" noChangeArrowheads="1"/>
          </p:cNvSpPr>
          <p:nvPr/>
        </p:nvSpPr>
        <p:spPr bwMode="auto">
          <a:xfrm>
            <a:off x="609600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9E"/>
                </a:solidFill>
                <a:latin typeface="Times New Roman" charset="0"/>
              </a:rPr>
              <a:t>complexity of finding </a:t>
            </a:r>
            <a:r>
              <a:rPr lang="en-US" sz="3600" dirty="0">
                <a:solidFill>
                  <a:srgbClr val="FFFF9E"/>
                </a:solidFill>
                <a:latin typeface="Times New Roman" charset="0"/>
              </a:rPr>
              <a:t>a single equilibrium?</a:t>
            </a:r>
            <a:endParaRPr lang="en-US" sz="3600" dirty="0">
              <a:solidFill>
                <a:srgbClr val="FFFF9E"/>
              </a:solidFill>
            </a:endParaRPr>
          </a:p>
        </p:txBody>
      </p:sp>
      <p:sp>
        <p:nvSpPr>
          <p:cNvPr id="25604" name="Rectangle 2"/>
          <p:cNvSpPr txBox="1">
            <a:spLocks noRot="1" noChangeArrowheads="1"/>
          </p:cNvSpPr>
          <p:nvPr/>
        </p:nvSpPr>
        <p:spPr bwMode="auto">
          <a:xfrm>
            <a:off x="127000" y="23495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- in fact, NASH seems to lie</a:t>
            </a:r>
            <a:r>
              <a:rPr lang="en-US" sz="2400" dirty="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well within NP;</a:t>
            </a:r>
            <a:br>
              <a:rPr lang="en-US" sz="2400" dirty="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i.e. is not NP-complete</a:t>
            </a: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5" name="Rectangle 2"/>
          <p:cNvSpPr txBox="1">
            <a:spLocks noRot="1" noChangeArrowheads="1"/>
          </p:cNvSpPr>
          <p:nvPr/>
        </p:nvSpPr>
        <p:spPr bwMode="auto">
          <a:xfrm>
            <a:off x="152400" y="30607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dirty="0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making </a:t>
            </a:r>
            <a:r>
              <a:rPr lang="en-US" sz="2400" dirty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Nash’s theorem constructive…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0" y="1455738"/>
            <a:ext cx="3048000" cy="3116262"/>
            <a:chOff x="6096000" y="1455738"/>
            <a:chExt cx="3048000" cy="311626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096000" y="1455738"/>
              <a:ext cx="3048000" cy="3116262"/>
              <a:chOff x="685800" y="2217738"/>
              <a:chExt cx="4114800" cy="4183062"/>
            </a:xfrm>
          </p:grpSpPr>
          <p:sp>
            <p:nvSpPr>
              <p:cNvPr id="27661" name="Rectangle 22"/>
              <p:cNvSpPr>
                <a:spLocks noChangeArrowheads="1"/>
              </p:cNvSpPr>
              <p:nvPr/>
            </p:nvSpPr>
            <p:spPr bwMode="auto">
              <a:xfrm>
                <a:off x="685800" y="3429000"/>
                <a:ext cx="4114800" cy="297180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2" name="AutoShape 27"/>
              <p:cNvSpPr>
                <a:spLocks noChangeArrowheads="1"/>
              </p:cNvSpPr>
              <p:nvPr/>
            </p:nvSpPr>
            <p:spPr bwMode="auto">
              <a:xfrm rot="-5400000">
                <a:off x="1905000" y="4191000"/>
                <a:ext cx="1524000" cy="289560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28"/>
              <p:cNvSpPr>
                <a:spLocks noChangeArrowheads="1"/>
              </p:cNvSpPr>
              <p:nvPr/>
            </p:nvSpPr>
            <p:spPr bwMode="auto">
              <a:xfrm rot="16200000">
                <a:off x="2128419" y="775119"/>
                <a:ext cx="1229560" cy="4114800"/>
              </a:xfrm>
              <a:prstGeom prst="flowChartDelay">
                <a:avLst/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8229600" y="2608263"/>
              <a:ext cx="762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charset="0"/>
                </a:rPr>
                <a:t>NP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6629400" y="1684338"/>
              <a:ext cx="20574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charset="0"/>
                </a:rPr>
                <a:t>NP-complete</a:t>
              </a:r>
            </a:p>
          </p:txBody>
        </p:sp>
        <p:sp>
          <p:nvSpPr>
            <p:cNvPr id="27660" name="Text Box 15"/>
            <p:cNvSpPr txBox="1">
              <a:spLocks noChangeArrowheads="1"/>
            </p:cNvSpPr>
            <p:nvPr/>
          </p:nvSpPr>
          <p:spPr bwMode="auto">
            <a:xfrm>
              <a:off x="8001000" y="3894138"/>
              <a:ext cx="457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</p:grpSp>
      <p:cxnSp>
        <p:nvCxnSpPr>
          <p:cNvPr id="25610" name="Straight Arrow Connector 24"/>
          <p:cNvCxnSpPr>
            <a:cxnSpLocks noChangeShapeType="1"/>
          </p:cNvCxnSpPr>
          <p:nvPr/>
        </p:nvCxnSpPr>
        <p:spPr bwMode="auto">
          <a:xfrm rot="5400000">
            <a:off x="7042944" y="3359944"/>
            <a:ext cx="1066800" cy="158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550" y="4038600"/>
            <a:ext cx="32448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61000" y="4953000"/>
            <a:ext cx="368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what is the combinatorial nature of the existence argument buried in Nash’s proof?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101" y="1294249"/>
            <a:ext cx="2475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Today’s menu</a:t>
            </a:r>
            <a:endParaRPr lang="en-US" sz="3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466807" y="1889542"/>
            <a:ext cx="6461132" cy="746899"/>
            <a:chOff x="1459706" y="1623993"/>
            <a:chExt cx="6461132" cy="746899"/>
          </a:xfrm>
        </p:grpSpPr>
        <p:grpSp>
          <p:nvGrpSpPr>
            <p:cNvPr id="4" name="Group 8"/>
            <p:cNvGrpSpPr/>
            <p:nvPr/>
          </p:nvGrpSpPr>
          <p:grpSpPr>
            <a:xfrm>
              <a:off x="1459706" y="1623993"/>
              <a:ext cx="686594" cy="560388"/>
              <a:chOff x="1459706" y="1270794"/>
              <a:chExt cx="686594" cy="560388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2146300" y="1909227"/>
              <a:ext cx="5774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latin typeface="Times New Roman"/>
                  <a:cs typeface="Times New Roman"/>
                </a:rPr>
                <a:t>Min-Max theorem from Linear Programming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1467601" y="2438400"/>
            <a:ext cx="6721727" cy="1376065"/>
            <a:chOff x="1460500" y="2639199"/>
            <a:chExt cx="6721727" cy="1376065"/>
          </a:xfrm>
        </p:grpSpPr>
        <p:grpSp>
          <p:nvGrpSpPr>
            <p:cNvPr id="8" name="Group 15"/>
            <p:cNvGrpSpPr/>
            <p:nvPr/>
          </p:nvGrpSpPr>
          <p:grpSpPr>
            <a:xfrm>
              <a:off x="1460500" y="2639199"/>
              <a:ext cx="700088" cy="1173202"/>
              <a:chOff x="1446212" y="657980"/>
              <a:chExt cx="700088" cy="117320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16200000" flipH="1">
                <a:off x="860405" y="1243787"/>
                <a:ext cx="11716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2146300" y="3553599"/>
              <a:ext cx="603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Nash’s Proof: Reducing it to the bare minimum</a:t>
              </a: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1466807" y="2448342"/>
            <a:ext cx="3064168" cy="748506"/>
            <a:chOff x="1459706" y="2182793"/>
            <a:chExt cx="3064168" cy="748506"/>
          </a:xfrm>
        </p:grpSpPr>
        <p:sp>
          <p:nvSpPr>
            <p:cNvPr id="11" name="TextBox 10"/>
            <p:cNvSpPr txBox="1"/>
            <p:nvPr/>
          </p:nvSpPr>
          <p:spPr>
            <a:xfrm>
              <a:off x="2146300" y="2469634"/>
              <a:ext cx="2377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Brouwer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Nash</a:t>
              </a:r>
              <a:endParaRPr lang="en-US" sz="24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59706" y="2182793"/>
              <a:ext cx="686594" cy="560388"/>
              <a:chOff x="1459706" y="1270794"/>
              <a:chExt cx="686594" cy="56038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/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The Non-Constructive Step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533400" y="23622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Times New Roman" pitchFamily="-111" charset="0"/>
              <a:buNone/>
            </a:pPr>
            <a:r>
              <a:rPr lang="en-US" sz="2400" i="1" dirty="0">
                <a:solidFill>
                  <a:srgbClr val="FFFFFF"/>
                </a:solidFill>
                <a:latin typeface="Times New Roman" pitchFamily="-111" charset="0"/>
              </a:rPr>
              <a:t>a directed graph with an unbalanced node (a node with </a:t>
            </a:r>
            <a:r>
              <a:rPr lang="en-US" sz="2400" i="1" dirty="0" err="1">
                <a:solidFill>
                  <a:srgbClr val="FFFFFF"/>
                </a:solidFill>
                <a:latin typeface="Times New Roman" pitchFamily="-111" charset="0"/>
              </a:rPr>
              <a:t>indegree</a:t>
            </a:r>
            <a:r>
              <a:rPr lang="en-US" sz="2400" i="1" dirty="0">
                <a:solidFill>
                  <a:srgbClr val="FFFFFF"/>
                </a:solidFill>
                <a:latin typeface="Times New Roman" pitchFamily="-111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Times New Roman" pitchFamily="-111" charset="0"/>
                <a:sym typeface="Symbol" pitchFamily="-111" charset="2"/>
              </a:rPr>
              <a:t></a:t>
            </a:r>
            <a:r>
              <a:rPr lang="en-US" sz="2400" i="1" dirty="0">
                <a:solidFill>
                  <a:srgbClr val="FFFFFF"/>
                </a:solidFill>
                <a:latin typeface="Times New Roman" pitchFamily="-111" charset="0"/>
                <a:sym typeface="Symbol" pitchFamily="-111" charset="2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Times New Roman" pitchFamily="-111" charset="0"/>
                <a:sym typeface="Symbol" pitchFamily="-111" charset="2"/>
              </a:rPr>
              <a:t>outdegree</a:t>
            </a:r>
            <a:r>
              <a:rPr lang="en-US" sz="2400" i="1" dirty="0">
                <a:solidFill>
                  <a:srgbClr val="FFFFFF"/>
                </a:solidFill>
                <a:latin typeface="Times New Roman" pitchFamily="-111" charset="0"/>
                <a:sym typeface="Symbol" pitchFamily="-111" charset="2"/>
              </a:rPr>
              <a:t>)</a:t>
            </a:r>
            <a:r>
              <a:rPr lang="en-US" sz="2400" i="1" dirty="0">
                <a:solidFill>
                  <a:srgbClr val="FFFFFF"/>
                </a:solidFill>
                <a:latin typeface="Times New Roman" pitchFamily="-111" charset="0"/>
              </a:rPr>
              <a:t> must have another.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2438" y="3457575"/>
            <a:ext cx="2138362" cy="733425"/>
            <a:chOff x="1965" y="2784"/>
            <a:chExt cx="1347" cy="462"/>
          </a:xfrm>
        </p:grpSpPr>
        <p:sp>
          <p:nvSpPr>
            <p:cNvPr id="27657" name="Oval 14"/>
            <p:cNvSpPr>
              <a:spLocks noChangeArrowheads="1"/>
            </p:cNvSpPr>
            <p:nvPr/>
          </p:nvSpPr>
          <p:spPr bwMode="auto">
            <a:xfrm>
              <a:off x="2544" y="2913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>
              <a:off x="2082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659" name="Line 16"/>
            <p:cNvSpPr>
              <a:spLocks noChangeShapeType="1"/>
            </p:cNvSpPr>
            <p:nvPr/>
          </p:nvSpPr>
          <p:spPr bwMode="auto">
            <a:xfrm>
              <a:off x="1965" y="3009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V="1">
              <a:off x="2049" y="315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 flipV="1">
              <a:off x="2832" y="2913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662" name="Line 19"/>
            <p:cNvSpPr>
              <a:spLocks noChangeShapeType="1"/>
            </p:cNvSpPr>
            <p:nvPr/>
          </p:nvSpPr>
          <p:spPr bwMode="auto">
            <a:xfrm>
              <a:off x="2832" y="3105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28600" y="1828800"/>
            <a:ext cx="299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an easy parity lemma:</a:t>
            </a:r>
            <a:endParaRPr lang="en-US" sz="24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766" name="Group 14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5" name="Oval 57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6" name="Oval 58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7" name="Oval 59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8" name="Oval 60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89" name="Oval 61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0" name="Oval 62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1" name="Oval 63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2" name="Oval 64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3" name="Oval 65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4" name="Oval 66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5" name="Oval 67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6" name="Oval 68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7" name="Oval 69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8" name="Oval 70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99" name="Oval 71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0" name="Oval 72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1" name="Oval 73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2" name="Oval 74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3" name="Oval 75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4" name="Oval 76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5" name="Oval 77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6" name="Oval 78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7" name="Oval 79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8" name="Oval 80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09" name="Oval 81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0" name="Oval 82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1" name="Oval 83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2" name="Oval 84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3" name="Oval 85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4" name="Oval 86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5" name="Oval 87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6" name="Oval 88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7" name="Oval 89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8" name="Oval 90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19" name="Oval 91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0" name="Oval 92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1" name="Oval 93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2" name="Oval 94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3" name="Oval 95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4" name="Oval 96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5" name="Oval 97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6" name="Oval 98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7" name="Oval 99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8" name="Oval 100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29" name="Oval 101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0" name="Oval 102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1" name="Oval 103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2" name="Oval 104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833" name="Oval 105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8767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786" name="Group 138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33" name="Oval 53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4" name="Oval 54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5" name="Oval 55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6" name="Oval 56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7" name="Oval 57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8" name="Oval 58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39" name="Oval 59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0" name="Oval 60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1" name="Oval 61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2" name="Oval 62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3" name="Oval 63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4" name="Oval 64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5" name="Oval 65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6" name="Oval 66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7" name="Oval 67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8" name="Oval 68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49" name="Oval 69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0" name="Oval 70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1" name="Oval 71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2" name="Oval 72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3" name="Oval 73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4" name="Oval 74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5" name="Oval 75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6" name="Oval 76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7" name="Oval 77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8" name="Oval 78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59" name="Oval 79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0" name="Oval 80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1" name="Oval 81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2" name="Oval 82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3" name="Oval 83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4" name="Oval 84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5" name="Oval 85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6" name="Oval 86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7" name="Oval 87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8" name="Oval 88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69" name="Oval 89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0" name="Oval 90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1" name="Oval 91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2" name="Oval 92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3" name="Oval 93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4" name="Oval 94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5" name="Oval 95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6" name="Oval 96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7" name="Oval 97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8" name="Oval 98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79" name="Oval 99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80" name="Oval 100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881" name="Oval 101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22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1" name="Oval 89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2" name="Oval 90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3" name="Oval 91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4" name="Oval 92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5" name="Oval 93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6" name="Oval 94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7" name="Oval 95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8" name="Oval 96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89" name="Oval 9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0" name="Oval 98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1" name="Oval 99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2" name="Oval 100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3" name="Oval 101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4" name="Oval 102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5" name="Oval 103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6" name="Oval 104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7" name="Oval 105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5" name="Oval 113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6" name="Oval 114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7" name="Oval 115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8" name="Oval 116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09" name="Oval 117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0" name="Oval 118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1" name="Oval 119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2" name="Oval 120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3" name="Oval 121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4" name="Oval 122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5" name="Oval 123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6" name="Oval 124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7" name="Oval 125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8" name="Oval 126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19" name="Oval 127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0" name="Oval 128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1" name="Oval 129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2" name="Oval 130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3" name="Oval 131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4" name="Oval 132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5" name="Oval 133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6" name="Oval 134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7" name="Oval 135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8" name="Oval 136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929" name="Oval 137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943" name="Text Box 223"/>
          <p:cNvSpPr txBox="1">
            <a:spLocks noChangeArrowheads="1"/>
          </p:cNvSpPr>
          <p:nvPr/>
        </p:nvSpPr>
        <p:spPr bwMode="auto">
          <a:xfrm>
            <a:off x="288925" y="5748338"/>
            <a:ext cx="870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-111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 No matter how the internal nodes are colored there exists a tri-chromatic triangle. In fact, an odd number of them.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" name="Rectangle 143"/>
          <p:cNvSpPr txBox="1">
            <a:spLocks noRot="1" noChangeArrowheads="1"/>
          </p:cNvSpPr>
          <p:nvPr/>
        </p:nvSpPr>
        <p:spPr bwMode="auto">
          <a:xfrm>
            <a:off x="762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9E"/>
                </a:solidFill>
                <a:effectLst/>
                <a:uLnTx/>
                <a:uFillTx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 Lemma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9E"/>
              </a:solidFill>
              <a:effectLst/>
              <a:uLnTx/>
              <a:uFillTx/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41"/>
          <p:cNvSpPr>
            <a:spLocks noChangeArrowheads="1"/>
          </p:cNvSpPr>
          <p:nvPr/>
        </p:nvSpPr>
        <p:spPr bwMode="auto">
          <a:xfrm>
            <a:off x="6096000" y="48006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3" name="AutoShape 142"/>
          <p:cNvSpPr>
            <a:spLocks noChangeArrowheads="1"/>
          </p:cNvSpPr>
          <p:nvPr/>
        </p:nvSpPr>
        <p:spPr bwMode="auto">
          <a:xfrm>
            <a:off x="60960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4" name="AutoShape 143"/>
          <p:cNvSpPr>
            <a:spLocks noChangeArrowheads="1"/>
          </p:cNvSpPr>
          <p:nvPr/>
        </p:nvSpPr>
        <p:spPr bwMode="auto">
          <a:xfrm flipH="1" flipV="1">
            <a:off x="4419600" y="41148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5" name="AutoShape 144"/>
          <p:cNvSpPr>
            <a:spLocks noChangeArrowheads="1"/>
          </p:cNvSpPr>
          <p:nvPr/>
        </p:nvSpPr>
        <p:spPr bwMode="auto">
          <a:xfrm>
            <a:off x="5257800" y="27559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6" name="AutoShape 140"/>
          <p:cNvSpPr>
            <a:spLocks noChangeArrowheads="1"/>
          </p:cNvSpPr>
          <p:nvPr/>
        </p:nvSpPr>
        <p:spPr bwMode="auto">
          <a:xfrm flipH="1" flipV="1">
            <a:off x="3568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44770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34" name="Oval 89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5" name="Oval 90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6" name="Oval 91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7" name="Oval 92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8" name="Oval 93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39" name="Oval 94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0" name="Oval 95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1" name="Oval 96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2" name="Oval 9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3" name="Oval 98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4" name="Oval 99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5" name="Oval 100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6" name="Oval 101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7" name="Oval 102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8" name="Oval 103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49" name="Oval 104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0" name="Oval 105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1" name="Oval 106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2" name="Oval 107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3" name="Oval 108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4" name="Oval 109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5" name="Oval 110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6" name="Oval 111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7" name="Oval 112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8" name="Oval 113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59" name="Oval 114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0" name="Oval 115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1" name="Oval 116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2" name="Oval 117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3" name="Oval 118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4" name="Oval 119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5" name="Oval 120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6" name="Oval 121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7" name="Oval 122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8" name="Oval 123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69" name="Oval 124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0" name="Oval 125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1" name="Oval 126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2" name="Oval 127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3" name="Oval 128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4" name="Oval 129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5" name="Oval 130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6" name="Oval 131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7" name="Oval 132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8" name="Oval 133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79" name="Oval 134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0" name="Oval 135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1" name="Oval 136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2" name="Oval 137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983" name="Text Box 139"/>
          <p:cNvSpPr txBox="1">
            <a:spLocks noChangeArrowheads="1"/>
          </p:cNvSpPr>
          <p:nvPr/>
        </p:nvSpPr>
        <p:spPr bwMode="auto">
          <a:xfrm>
            <a:off x="288925" y="5748338"/>
            <a:ext cx="870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-111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 No matter how the internal nodes are colored there exists a tri-chromatic triangle. In fact, an odd number of them.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E"/>
                </a:solidFill>
                <a:effectLst/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Games and </a:t>
            </a:r>
            <a:r>
              <a:rPr lang="en-US" sz="4000" dirty="0" err="1" smtClean="0">
                <a:solidFill>
                  <a:srgbClr val="FFFF9E"/>
                </a:solidFill>
                <a:effectLst/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Equilibria</a:t>
            </a:r>
            <a:endParaRPr lang="en-US" sz="4000" dirty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73790" name="Rectangle 30"/>
          <p:cNvSpPr>
            <a:spLocks noChangeArrowheads="1"/>
          </p:cNvSpPr>
          <p:nvPr/>
        </p:nvSpPr>
        <p:spPr bwMode="auto">
          <a:xfrm>
            <a:off x="204788" y="3643313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</a:rPr>
              <a:t>1/2</a:t>
            </a:r>
            <a:endParaRPr lang="en-US" sz="2400">
              <a:solidFill>
                <a:srgbClr val="86FBE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91" name="Rectangle 31"/>
          <p:cNvSpPr>
            <a:spLocks noChangeArrowheads="1"/>
          </p:cNvSpPr>
          <p:nvPr/>
        </p:nvSpPr>
        <p:spPr bwMode="auto">
          <a:xfrm>
            <a:off x="228600" y="4354513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</a:rPr>
              <a:t>1/2</a:t>
            </a:r>
            <a:endParaRPr lang="en-US" sz="2400">
              <a:solidFill>
                <a:srgbClr val="86FBE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93" name="Rectangle 33"/>
          <p:cNvSpPr>
            <a:spLocks noChangeArrowheads="1"/>
          </p:cNvSpPr>
          <p:nvPr/>
        </p:nvSpPr>
        <p:spPr bwMode="auto">
          <a:xfrm>
            <a:off x="2667000" y="2119313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</a:rPr>
              <a:t>1/2</a:t>
            </a:r>
          </a:p>
        </p:txBody>
      </p:sp>
      <p:sp>
        <p:nvSpPr>
          <p:cNvPr id="373796" name="Rectangle 36"/>
          <p:cNvSpPr>
            <a:spLocks noChangeArrowheads="1"/>
          </p:cNvSpPr>
          <p:nvPr/>
        </p:nvSpPr>
        <p:spPr bwMode="auto">
          <a:xfrm>
            <a:off x="5867400" y="3003550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FFFFFF"/>
                </a:solidFill>
                <a:latin typeface="Times" pitchFamily="-111" charset="0"/>
              </a:rPr>
              <a:t> A pair of randomized strategies so that no player has incentive to deviate if the other stays put.</a:t>
            </a:r>
            <a:endParaRPr lang="en-US" sz="2200" dirty="0">
              <a:solidFill>
                <a:srgbClr val="3D38B9"/>
              </a:solidFill>
              <a:latin typeface="Times" pitchFamily="-111" charset="0"/>
            </a:endParaRPr>
          </a:p>
        </p:txBody>
      </p:sp>
      <p:sp>
        <p:nvSpPr>
          <p:cNvPr id="373798" name="Rectangle 38"/>
          <p:cNvSpPr>
            <a:spLocks noChangeArrowheads="1"/>
          </p:cNvSpPr>
          <p:nvPr/>
        </p:nvSpPr>
        <p:spPr bwMode="auto">
          <a:xfrm>
            <a:off x="5486400" y="25908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" pitchFamily="-111" charset="0"/>
              </a:rPr>
              <a:t>Equilibrium:</a:t>
            </a:r>
          </a:p>
        </p:txBody>
      </p:sp>
      <p:sp>
        <p:nvSpPr>
          <p:cNvPr id="373800" name="Rectangle 40"/>
          <p:cNvSpPr>
            <a:spLocks noChangeArrowheads="1"/>
          </p:cNvSpPr>
          <p:nvPr/>
        </p:nvSpPr>
        <p:spPr bwMode="auto">
          <a:xfrm>
            <a:off x="304799" y="5613400"/>
            <a:ext cx="8537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" pitchFamily="-111" charset="0"/>
              </a:rPr>
              <a:t>von Neumann ’28:</a:t>
            </a:r>
            <a:r>
              <a:rPr lang="en-US" sz="2400" i="1" dirty="0" smtClean="0">
                <a:solidFill>
                  <a:srgbClr val="FFFFFF"/>
                </a:solidFill>
                <a:latin typeface="Times" pitchFamily="-111" charset="0"/>
              </a:rPr>
              <a:t> It </a:t>
            </a:r>
            <a:r>
              <a:rPr lang="en-US" sz="2400" i="1" dirty="0">
                <a:solidFill>
                  <a:srgbClr val="FFFFFF"/>
                </a:solidFill>
                <a:latin typeface="Times" pitchFamily="-111" charset="0"/>
              </a:rPr>
              <a:t>always </a:t>
            </a:r>
            <a:r>
              <a:rPr lang="en-US" sz="2400" i="1" dirty="0" smtClean="0">
                <a:solidFill>
                  <a:srgbClr val="FFFFFF"/>
                </a:solidFill>
                <a:latin typeface="Times" pitchFamily="-111" charset="0"/>
              </a:rPr>
              <a:t>exists in two-player zero-sum games.</a:t>
            </a:r>
            <a:endParaRPr lang="en-US" sz="2400" dirty="0">
              <a:solidFill>
                <a:srgbClr val="3D38B9"/>
              </a:solidFill>
              <a:latin typeface="Times" pitchFamily="-111" charset="0"/>
            </a:endParaRPr>
          </a:p>
        </p:txBody>
      </p:sp>
      <p:graphicFrame>
        <p:nvGraphicFramePr>
          <p:cNvPr id="373805" name="Group 45"/>
          <p:cNvGraphicFramePr>
            <a:graphicFrameLocks noGrp="1"/>
          </p:cNvGraphicFramePr>
          <p:nvPr/>
        </p:nvGraphicFramePr>
        <p:xfrm>
          <a:off x="914400" y="2652713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-111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9" name="Rectangle 68"/>
          <p:cNvSpPr>
            <a:spLocks noChangeArrowheads="1"/>
          </p:cNvSpPr>
          <p:nvPr/>
        </p:nvSpPr>
        <p:spPr bwMode="auto">
          <a:xfrm>
            <a:off x="19050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40" name="Rectangle 69"/>
          <p:cNvSpPr>
            <a:spLocks noChangeArrowheads="1"/>
          </p:cNvSpPr>
          <p:nvPr/>
        </p:nvSpPr>
        <p:spPr bwMode="auto">
          <a:xfrm>
            <a:off x="1524000" y="4997450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Penalty Shot Game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862388" y="2133600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90" grpId="0" autoUpdateAnimBg="0"/>
      <p:bldP spid="373791" grpId="0" autoUpdateAnimBg="0"/>
      <p:bldP spid="373793" grpId="0" autoUpdateAnimBg="0"/>
      <p:bldP spid="373796" grpId="0"/>
      <p:bldP spid="373798" grpId="0"/>
      <p:bldP spid="373800" grpId="0" autoUpdateAnimBg="0"/>
      <p:bldP spid="1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2" name="AutoShape 152"/>
          <p:cNvSpPr>
            <a:spLocks noChangeArrowheads="1"/>
          </p:cNvSpPr>
          <p:nvPr/>
        </p:nvSpPr>
        <p:spPr bwMode="auto">
          <a:xfrm flipH="1" flipV="1">
            <a:off x="3568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52962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752600" y="1244600"/>
            <a:ext cx="5346700" cy="4356100"/>
            <a:chOff x="1104" y="784"/>
            <a:chExt cx="3368" cy="2744"/>
          </a:xfrm>
        </p:grpSpPr>
        <p:sp>
          <p:nvSpPr>
            <p:cNvPr id="37994" name="Oval 90"/>
            <p:cNvSpPr>
              <a:spLocks noChangeArrowheads="1"/>
            </p:cNvSpPr>
            <p:nvPr/>
          </p:nvSpPr>
          <p:spPr bwMode="auto">
            <a:xfrm>
              <a:off x="1104" y="78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5" name="Oval 91"/>
            <p:cNvSpPr>
              <a:spLocks noChangeArrowheads="1"/>
            </p:cNvSpPr>
            <p:nvPr/>
          </p:nvSpPr>
          <p:spPr bwMode="auto">
            <a:xfrm>
              <a:off x="1632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6" name="Oval 92"/>
            <p:cNvSpPr>
              <a:spLocks noChangeArrowheads="1"/>
            </p:cNvSpPr>
            <p:nvPr/>
          </p:nvSpPr>
          <p:spPr bwMode="auto">
            <a:xfrm>
              <a:off x="2160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7" name="Oval 93"/>
            <p:cNvSpPr>
              <a:spLocks noChangeArrowheads="1"/>
            </p:cNvSpPr>
            <p:nvPr/>
          </p:nvSpPr>
          <p:spPr bwMode="auto">
            <a:xfrm>
              <a:off x="2688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8" name="Oval 94"/>
            <p:cNvSpPr>
              <a:spLocks noChangeArrowheads="1"/>
            </p:cNvSpPr>
            <p:nvPr/>
          </p:nvSpPr>
          <p:spPr bwMode="auto">
            <a:xfrm>
              <a:off x="3216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999" name="Oval 95"/>
            <p:cNvSpPr>
              <a:spLocks noChangeArrowheads="1"/>
            </p:cNvSpPr>
            <p:nvPr/>
          </p:nvSpPr>
          <p:spPr bwMode="auto">
            <a:xfrm>
              <a:off x="3744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0" name="Oval 96"/>
            <p:cNvSpPr>
              <a:spLocks noChangeArrowheads="1"/>
            </p:cNvSpPr>
            <p:nvPr/>
          </p:nvSpPr>
          <p:spPr bwMode="auto">
            <a:xfrm>
              <a:off x="4272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1" name="Oval 97"/>
            <p:cNvSpPr>
              <a:spLocks noChangeArrowheads="1"/>
            </p:cNvSpPr>
            <p:nvPr/>
          </p:nvSpPr>
          <p:spPr bwMode="auto">
            <a:xfrm>
              <a:off x="1104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2" name="Oval 98"/>
            <p:cNvSpPr>
              <a:spLocks noChangeArrowheads="1"/>
            </p:cNvSpPr>
            <p:nvPr/>
          </p:nvSpPr>
          <p:spPr bwMode="auto">
            <a:xfrm>
              <a:off x="1632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3" name="Oval 99"/>
            <p:cNvSpPr>
              <a:spLocks noChangeArrowheads="1"/>
            </p:cNvSpPr>
            <p:nvPr/>
          </p:nvSpPr>
          <p:spPr bwMode="auto">
            <a:xfrm>
              <a:off x="2160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4" name="Oval 100"/>
            <p:cNvSpPr>
              <a:spLocks noChangeArrowheads="1"/>
            </p:cNvSpPr>
            <p:nvPr/>
          </p:nvSpPr>
          <p:spPr bwMode="auto">
            <a:xfrm>
              <a:off x="2688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5" name="Oval 101"/>
            <p:cNvSpPr>
              <a:spLocks noChangeArrowheads="1"/>
            </p:cNvSpPr>
            <p:nvPr/>
          </p:nvSpPr>
          <p:spPr bwMode="auto">
            <a:xfrm>
              <a:off x="3216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6" name="Oval 102"/>
            <p:cNvSpPr>
              <a:spLocks noChangeArrowheads="1"/>
            </p:cNvSpPr>
            <p:nvPr/>
          </p:nvSpPr>
          <p:spPr bwMode="auto">
            <a:xfrm>
              <a:off x="374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7" name="Oval 103"/>
            <p:cNvSpPr>
              <a:spLocks noChangeArrowheads="1"/>
            </p:cNvSpPr>
            <p:nvPr/>
          </p:nvSpPr>
          <p:spPr bwMode="auto">
            <a:xfrm>
              <a:off x="4272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8" name="Oval 104"/>
            <p:cNvSpPr>
              <a:spLocks noChangeArrowheads="1"/>
            </p:cNvSpPr>
            <p:nvPr/>
          </p:nvSpPr>
          <p:spPr bwMode="auto">
            <a:xfrm>
              <a:off x="1104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09" name="Oval 105"/>
            <p:cNvSpPr>
              <a:spLocks noChangeArrowheads="1"/>
            </p:cNvSpPr>
            <p:nvPr/>
          </p:nvSpPr>
          <p:spPr bwMode="auto">
            <a:xfrm>
              <a:off x="1632" y="163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0" name="Oval 106"/>
            <p:cNvSpPr>
              <a:spLocks noChangeArrowheads="1"/>
            </p:cNvSpPr>
            <p:nvPr/>
          </p:nvSpPr>
          <p:spPr bwMode="auto">
            <a:xfrm>
              <a:off x="2160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1" name="Oval 107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2" name="Oval 108"/>
            <p:cNvSpPr>
              <a:spLocks noChangeArrowheads="1"/>
            </p:cNvSpPr>
            <p:nvPr/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3" name="Oval 109"/>
            <p:cNvSpPr>
              <a:spLocks noChangeArrowheads="1"/>
            </p:cNvSpPr>
            <p:nvPr/>
          </p:nvSpPr>
          <p:spPr bwMode="auto">
            <a:xfrm>
              <a:off x="3744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4" name="Oval 110"/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5" name="Oval 111"/>
            <p:cNvSpPr>
              <a:spLocks noChangeArrowheads="1"/>
            </p:cNvSpPr>
            <p:nvPr/>
          </p:nvSpPr>
          <p:spPr bwMode="auto">
            <a:xfrm>
              <a:off x="1104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6" name="Oval 112"/>
            <p:cNvSpPr>
              <a:spLocks noChangeArrowheads="1"/>
            </p:cNvSpPr>
            <p:nvPr/>
          </p:nvSpPr>
          <p:spPr bwMode="auto">
            <a:xfrm>
              <a:off x="1632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7" name="Oval 113"/>
            <p:cNvSpPr>
              <a:spLocks noChangeArrowheads="1"/>
            </p:cNvSpPr>
            <p:nvPr/>
          </p:nvSpPr>
          <p:spPr bwMode="auto">
            <a:xfrm>
              <a:off x="2160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8" name="Oval 114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19" name="Oval 115"/>
            <p:cNvSpPr>
              <a:spLocks noChangeArrowheads="1"/>
            </p:cNvSpPr>
            <p:nvPr/>
          </p:nvSpPr>
          <p:spPr bwMode="auto">
            <a:xfrm>
              <a:off x="3216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0" name="Oval 116"/>
            <p:cNvSpPr>
              <a:spLocks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1" name="Oval 117"/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2" name="Oval 118"/>
            <p:cNvSpPr>
              <a:spLocks noChangeArrowheads="1"/>
            </p:cNvSpPr>
            <p:nvPr/>
          </p:nvSpPr>
          <p:spPr bwMode="auto">
            <a:xfrm>
              <a:off x="111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3" name="Oval 119"/>
            <p:cNvSpPr>
              <a:spLocks noChangeArrowheads="1"/>
            </p:cNvSpPr>
            <p:nvPr/>
          </p:nvSpPr>
          <p:spPr bwMode="auto">
            <a:xfrm>
              <a:off x="1640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4" name="Oval 120"/>
            <p:cNvSpPr>
              <a:spLocks noChangeArrowheads="1"/>
            </p:cNvSpPr>
            <p:nvPr/>
          </p:nvSpPr>
          <p:spPr bwMode="auto">
            <a:xfrm>
              <a:off x="2168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5" name="Oval 121"/>
            <p:cNvSpPr>
              <a:spLocks noChangeArrowheads="1"/>
            </p:cNvSpPr>
            <p:nvPr/>
          </p:nvSpPr>
          <p:spPr bwMode="auto">
            <a:xfrm>
              <a:off x="2696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6" name="Oval 122"/>
            <p:cNvSpPr>
              <a:spLocks noChangeArrowheads="1"/>
            </p:cNvSpPr>
            <p:nvPr/>
          </p:nvSpPr>
          <p:spPr bwMode="auto">
            <a:xfrm>
              <a:off x="3224" y="2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7" name="Oval 123"/>
            <p:cNvSpPr>
              <a:spLocks noChangeArrowheads="1"/>
            </p:cNvSpPr>
            <p:nvPr/>
          </p:nvSpPr>
          <p:spPr bwMode="auto">
            <a:xfrm>
              <a:off x="375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8" name="Oval 124"/>
            <p:cNvSpPr>
              <a:spLocks noChangeArrowheads="1"/>
            </p:cNvSpPr>
            <p:nvPr/>
          </p:nvSpPr>
          <p:spPr bwMode="auto">
            <a:xfrm>
              <a:off x="4280" y="2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29" name="Oval 125"/>
            <p:cNvSpPr>
              <a:spLocks noChangeArrowheads="1"/>
            </p:cNvSpPr>
            <p:nvPr/>
          </p:nvSpPr>
          <p:spPr bwMode="auto">
            <a:xfrm>
              <a:off x="110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0" name="Oval 126"/>
            <p:cNvSpPr>
              <a:spLocks noChangeArrowheads="1"/>
            </p:cNvSpPr>
            <p:nvPr/>
          </p:nvSpPr>
          <p:spPr bwMode="auto">
            <a:xfrm>
              <a:off x="1632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1" name="Oval 127"/>
            <p:cNvSpPr>
              <a:spLocks noChangeArrowheads="1"/>
            </p:cNvSpPr>
            <p:nvPr/>
          </p:nvSpPr>
          <p:spPr bwMode="auto">
            <a:xfrm>
              <a:off x="2160" y="292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2" name="Oval 128"/>
            <p:cNvSpPr>
              <a:spLocks noChangeArrowheads="1"/>
            </p:cNvSpPr>
            <p:nvPr/>
          </p:nvSpPr>
          <p:spPr bwMode="auto">
            <a:xfrm>
              <a:off x="2688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3" name="Oval 129"/>
            <p:cNvSpPr>
              <a:spLocks noChangeArrowheads="1"/>
            </p:cNvSpPr>
            <p:nvPr/>
          </p:nvSpPr>
          <p:spPr bwMode="auto">
            <a:xfrm>
              <a:off x="3216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4" name="Oval 130"/>
            <p:cNvSpPr>
              <a:spLocks noChangeArrowheads="1"/>
            </p:cNvSpPr>
            <p:nvPr/>
          </p:nvSpPr>
          <p:spPr bwMode="auto">
            <a:xfrm>
              <a:off x="374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5" name="Oval 131"/>
            <p:cNvSpPr>
              <a:spLocks noChangeArrowheads="1"/>
            </p:cNvSpPr>
            <p:nvPr/>
          </p:nvSpPr>
          <p:spPr bwMode="auto">
            <a:xfrm>
              <a:off x="4272" y="2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6" name="Oval 132"/>
            <p:cNvSpPr>
              <a:spLocks noChangeArrowheads="1"/>
            </p:cNvSpPr>
            <p:nvPr/>
          </p:nvSpPr>
          <p:spPr bwMode="auto">
            <a:xfrm>
              <a:off x="110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7" name="Oval 133"/>
            <p:cNvSpPr>
              <a:spLocks noChangeArrowheads="1"/>
            </p:cNvSpPr>
            <p:nvPr/>
          </p:nvSpPr>
          <p:spPr bwMode="auto">
            <a:xfrm>
              <a:off x="1632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8" name="Oval 134"/>
            <p:cNvSpPr>
              <a:spLocks noChangeArrowheads="1"/>
            </p:cNvSpPr>
            <p:nvPr/>
          </p:nvSpPr>
          <p:spPr bwMode="auto">
            <a:xfrm>
              <a:off x="2160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39" name="Oval 135"/>
            <p:cNvSpPr>
              <a:spLocks noChangeArrowheads="1"/>
            </p:cNvSpPr>
            <p:nvPr/>
          </p:nvSpPr>
          <p:spPr bwMode="auto">
            <a:xfrm>
              <a:off x="2688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0" name="Oval 136"/>
            <p:cNvSpPr>
              <a:spLocks noChangeArrowheads="1"/>
            </p:cNvSpPr>
            <p:nvPr/>
          </p:nvSpPr>
          <p:spPr bwMode="auto">
            <a:xfrm>
              <a:off x="3216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1" name="Oval 137"/>
            <p:cNvSpPr>
              <a:spLocks noChangeArrowheads="1"/>
            </p:cNvSpPr>
            <p:nvPr/>
          </p:nvSpPr>
          <p:spPr bwMode="auto">
            <a:xfrm>
              <a:off x="374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042" name="Oval 138"/>
            <p:cNvSpPr>
              <a:spLocks noChangeArrowheads="1"/>
            </p:cNvSpPr>
            <p:nvPr/>
          </p:nvSpPr>
          <p:spPr bwMode="auto">
            <a:xfrm>
              <a:off x="4272" y="333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7979" name="Text Box 140"/>
          <p:cNvSpPr txBox="1">
            <a:spLocks noChangeArrowheads="1"/>
          </p:cNvSpPr>
          <p:nvPr/>
        </p:nvSpPr>
        <p:spPr bwMode="auto">
          <a:xfrm>
            <a:off x="288925" y="5748338"/>
            <a:ext cx="870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-111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 No matter how the internal nodes are colored there exists a tri-chromatic triangle. In fact, an odd number of them.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1" name="Line 141"/>
          <p:cNvSpPr>
            <a:spLocks noChangeShapeType="1"/>
          </p:cNvSpPr>
          <p:nvPr/>
        </p:nvSpPr>
        <p:spPr bwMode="auto">
          <a:xfrm flipV="1">
            <a:off x="2260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2" name="Line 142"/>
          <p:cNvSpPr>
            <a:spLocks noChangeShapeType="1"/>
          </p:cNvSpPr>
          <p:nvPr/>
        </p:nvSpPr>
        <p:spPr bwMode="auto">
          <a:xfrm>
            <a:off x="26416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3" name="Line 143"/>
          <p:cNvSpPr>
            <a:spLocks noChangeShapeType="1"/>
          </p:cNvSpPr>
          <p:nvPr/>
        </p:nvSpPr>
        <p:spPr bwMode="auto">
          <a:xfrm flipV="1">
            <a:off x="3009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4" name="Line 144"/>
          <p:cNvSpPr>
            <a:spLocks noChangeShapeType="1"/>
          </p:cNvSpPr>
          <p:nvPr/>
        </p:nvSpPr>
        <p:spPr bwMode="auto">
          <a:xfrm flipH="1" flipV="1">
            <a:off x="2971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5" name="Line 145"/>
          <p:cNvSpPr>
            <a:spLocks noChangeShapeType="1"/>
          </p:cNvSpPr>
          <p:nvPr/>
        </p:nvSpPr>
        <p:spPr bwMode="auto">
          <a:xfrm flipH="1" flipV="1">
            <a:off x="2400300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6" name="Line 146"/>
          <p:cNvSpPr>
            <a:spLocks noChangeShapeType="1"/>
          </p:cNvSpPr>
          <p:nvPr/>
        </p:nvSpPr>
        <p:spPr bwMode="auto">
          <a:xfrm flipH="1" flipV="1">
            <a:off x="2260600" y="389890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7" name="Line 147"/>
          <p:cNvSpPr>
            <a:spLocks noChangeShapeType="1"/>
          </p:cNvSpPr>
          <p:nvPr/>
        </p:nvSpPr>
        <p:spPr bwMode="auto">
          <a:xfrm flipV="1">
            <a:off x="2247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8" name="Line 148"/>
          <p:cNvSpPr>
            <a:spLocks noChangeShapeType="1"/>
          </p:cNvSpPr>
          <p:nvPr/>
        </p:nvSpPr>
        <p:spPr bwMode="auto">
          <a:xfrm>
            <a:off x="2590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9" name="Line 149"/>
          <p:cNvSpPr>
            <a:spLocks noChangeShapeType="1"/>
          </p:cNvSpPr>
          <p:nvPr/>
        </p:nvSpPr>
        <p:spPr bwMode="auto">
          <a:xfrm flipV="1">
            <a:off x="2971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0" name="Line 150"/>
          <p:cNvSpPr>
            <a:spLocks noChangeShapeType="1"/>
          </p:cNvSpPr>
          <p:nvPr/>
        </p:nvSpPr>
        <p:spPr bwMode="auto">
          <a:xfrm>
            <a:off x="3416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1" name="Line 151"/>
          <p:cNvSpPr>
            <a:spLocks noChangeShapeType="1"/>
          </p:cNvSpPr>
          <p:nvPr/>
        </p:nvSpPr>
        <p:spPr bwMode="auto">
          <a:xfrm flipV="1">
            <a:off x="3733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4" name="Oval 154"/>
          <p:cNvSpPr>
            <a:spLocks noChangeArrowheads="1"/>
          </p:cNvSpPr>
          <p:nvPr/>
        </p:nvSpPr>
        <p:spPr bwMode="auto">
          <a:xfrm>
            <a:off x="2146300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5" name="Rectangle 155"/>
          <p:cNvSpPr>
            <a:spLocks noChangeArrowheads="1"/>
          </p:cNvSpPr>
          <p:nvPr/>
        </p:nvSpPr>
        <p:spPr bwMode="auto">
          <a:xfrm>
            <a:off x="4038600" y="3379788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Times New Roman" pitchFamily="-111" charset="0"/>
              </a:rPr>
              <a:t>!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2" grpId="0" animBg="1"/>
      <p:bldP spid="553101" grpId="0" animBg="1"/>
      <p:bldP spid="553102" grpId="0" animBg="1"/>
      <p:bldP spid="553103" grpId="0" animBg="1"/>
      <p:bldP spid="553104" grpId="0" animBg="1"/>
      <p:bldP spid="553105" grpId="0" animBg="1"/>
      <p:bldP spid="553106" grpId="0" animBg="1"/>
      <p:bldP spid="553107" grpId="0" animBg="1"/>
      <p:bldP spid="553108" grpId="0" animBg="1"/>
      <p:bldP spid="553109" grpId="0" animBg="1"/>
      <p:bldP spid="553110" grpId="0" animBg="1"/>
      <p:bldP spid="553111" grpId="0" animBg="1"/>
      <p:bldP spid="553114" grpId="0" animBg="1"/>
      <p:bldP spid="5531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20" name="AutoShape 164"/>
          <p:cNvSpPr>
            <a:spLocks noChangeArrowheads="1"/>
          </p:cNvSpPr>
          <p:nvPr/>
        </p:nvSpPr>
        <p:spPr bwMode="auto">
          <a:xfrm flipH="1" flipV="1">
            <a:off x="4419600" y="41148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21" name="AutoShape 165"/>
          <p:cNvSpPr>
            <a:spLocks noChangeArrowheads="1"/>
          </p:cNvSpPr>
          <p:nvPr/>
        </p:nvSpPr>
        <p:spPr bwMode="auto">
          <a:xfrm>
            <a:off x="6096000" y="48006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940" name="AutoShape 2"/>
          <p:cNvSpPr>
            <a:spLocks noChangeArrowheads="1"/>
          </p:cNvSpPr>
          <p:nvPr/>
        </p:nvSpPr>
        <p:spPr bwMode="auto">
          <a:xfrm flipH="1" flipV="1">
            <a:off x="3568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57059" name="Group 3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752600" y="1244600"/>
            <a:ext cx="5346700" cy="4356100"/>
            <a:chOff x="1104" y="784"/>
            <a:chExt cx="3368" cy="2744"/>
          </a:xfrm>
        </p:grpSpPr>
        <p:sp>
          <p:nvSpPr>
            <p:cNvPr id="40053" name="Oval 91"/>
            <p:cNvSpPr>
              <a:spLocks noChangeArrowheads="1"/>
            </p:cNvSpPr>
            <p:nvPr/>
          </p:nvSpPr>
          <p:spPr bwMode="auto">
            <a:xfrm>
              <a:off x="1104" y="78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4" name="Oval 92"/>
            <p:cNvSpPr>
              <a:spLocks noChangeArrowheads="1"/>
            </p:cNvSpPr>
            <p:nvPr/>
          </p:nvSpPr>
          <p:spPr bwMode="auto">
            <a:xfrm>
              <a:off x="1632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5" name="Oval 93"/>
            <p:cNvSpPr>
              <a:spLocks noChangeArrowheads="1"/>
            </p:cNvSpPr>
            <p:nvPr/>
          </p:nvSpPr>
          <p:spPr bwMode="auto">
            <a:xfrm>
              <a:off x="2160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6" name="Oval 94"/>
            <p:cNvSpPr>
              <a:spLocks noChangeArrowheads="1"/>
            </p:cNvSpPr>
            <p:nvPr/>
          </p:nvSpPr>
          <p:spPr bwMode="auto">
            <a:xfrm>
              <a:off x="2688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7" name="Oval 95"/>
            <p:cNvSpPr>
              <a:spLocks noChangeArrowheads="1"/>
            </p:cNvSpPr>
            <p:nvPr/>
          </p:nvSpPr>
          <p:spPr bwMode="auto">
            <a:xfrm>
              <a:off x="3216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8" name="Oval 96"/>
            <p:cNvSpPr>
              <a:spLocks noChangeArrowheads="1"/>
            </p:cNvSpPr>
            <p:nvPr/>
          </p:nvSpPr>
          <p:spPr bwMode="auto">
            <a:xfrm>
              <a:off x="3744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59" name="Oval 97"/>
            <p:cNvSpPr>
              <a:spLocks noChangeArrowheads="1"/>
            </p:cNvSpPr>
            <p:nvPr/>
          </p:nvSpPr>
          <p:spPr bwMode="auto">
            <a:xfrm>
              <a:off x="4272" y="7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0" name="Oval 98"/>
            <p:cNvSpPr>
              <a:spLocks noChangeArrowheads="1"/>
            </p:cNvSpPr>
            <p:nvPr/>
          </p:nvSpPr>
          <p:spPr bwMode="auto">
            <a:xfrm>
              <a:off x="1104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1" name="Oval 99"/>
            <p:cNvSpPr>
              <a:spLocks noChangeArrowheads="1"/>
            </p:cNvSpPr>
            <p:nvPr/>
          </p:nvSpPr>
          <p:spPr bwMode="auto">
            <a:xfrm>
              <a:off x="1632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2" name="Oval 100"/>
            <p:cNvSpPr>
              <a:spLocks noChangeArrowheads="1"/>
            </p:cNvSpPr>
            <p:nvPr/>
          </p:nvSpPr>
          <p:spPr bwMode="auto">
            <a:xfrm>
              <a:off x="2160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3" name="Oval 101"/>
            <p:cNvSpPr>
              <a:spLocks noChangeArrowheads="1"/>
            </p:cNvSpPr>
            <p:nvPr/>
          </p:nvSpPr>
          <p:spPr bwMode="auto">
            <a:xfrm>
              <a:off x="2688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4" name="Oval 102"/>
            <p:cNvSpPr>
              <a:spLocks noChangeArrowheads="1"/>
            </p:cNvSpPr>
            <p:nvPr/>
          </p:nvSpPr>
          <p:spPr bwMode="auto">
            <a:xfrm>
              <a:off x="3216" y="12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5" name="Oval 103"/>
            <p:cNvSpPr>
              <a:spLocks noChangeArrowheads="1"/>
            </p:cNvSpPr>
            <p:nvPr/>
          </p:nvSpPr>
          <p:spPr bwMode="auto">
            <a:xfrm>
              <a:off x="374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6" name="Oval 104"/>
            <p:cNvSpPr>
              <a:spLocks noChangeArrowheads="1"/>
            </p:cNvSpPr>
            <p:nvPr/>
          </p:nvSpPr>
          <p:spPr bwMode="auto">
            <a:xfrm>
              <a:off x="4272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7" name="Oval 105"/>
            <p:cNvSpPr>
              <a:spLocks noChangeArrowheads="1"/>
            </p:cNvSpPr>
            <p:nvPr/>
          </p:nvSpPr>
          <p:spPr bwMode="auto">
            <a:xfrm>
              <a:off x="1104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8" name="Oval 106"/>
            <p:cNvSpPr>
              <a:spLocks noChangeArrowheads="1"/>
            </p:cNvSpPr>
            <p:nvPr/>
          </p:nvSpPr>
          <p:spPr bwMode="auto">
            <a:xfrm>
              <a:off x="1632" y="163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69" name="Oval 107"/>
            <p:cNvSpPr>
              <a:spLocks noChangeArrowheads="1"/>
            </p:cNvSpPr>
            <p:nvPr/>
          </p:nvSpPr>
          <p:spPr bwMode="auto">
            <a:xfrm>
              <a:off x="2160" y="163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0" name="Oval 108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1" name="Oval 109"/>
            <p:cNvSpPr>
              <a:spLocks noChangeArrowheads="1"/>
            </p:cNvSpPr>
            <p:nvPr/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2" name="Oval 110"/>
            <p:cNvSpPr>
              <a:spLocks noChangeArrowheads="1"/>
            </p:cNvSpPr>
            <p:nvPr/>
          </p:nvSpPr>
          <p:spPr bwMode="auto">
            <a:xfrm>
              <a:off x="3744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3" name="Oval 111"/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4" name="Oval 112"/>
            <p:cNvSpPr>
              <a:spLocks noChangeArrowheads="1"/>
            </p:cNvSpPr>
            <p:nvPr/>
          </p:nvSpPr>
          <p:spPr bwMode="auto">
            <a:xfrm>
              <a:off x="1104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5" name="Oval 113"/>
            <p:cNvSpPr>
              <a:spLocks noChangeArrowheads="1"/>
            </p:cNvSpPr>
            <p:nvPr/>
          </p:nvSpPr>
          <p:spPr bwMode="auto">
            <a:xfrm>
              <a:off x="1632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6" name="Oval 114"/>
            <p:cNvSpPr>
              <a:spLocks noChangeArrowheads="1"/>
            </p:cNvSpPr>
            <p:nvPr/>
          </p:nvSpPr>
          <p:spPr bwMode="auto">
            <a:xfrm>
              <a:off x="2160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7" name="Oval 11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8" name="Oval 116"/>
            <p:cNvSpPr>
              <a:spLocks noChangeArrowheads="1"/>
            </p:cNvSpPr>
            <p:nvPr/>
          </p:nvSpPr>
          <p:spPr bwMode="auto">
            <a:xfrm>
              <a:off x="3216" y="206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79" name="Oval 117"/>
            <p:cNvSpPr>
              <a:spLocks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0" name="Oval 118"/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1" name="Oval 119"/>
            <p:cNvSpPr>
              <a:spLocks noChangeArrowheads="1"/>
            </p:cNvSpPr>
            <p:nvPr/>
          </p:nvSpPr>
          <p:spPr bwMode="auto">
            <a:xfrm>
              <a:off x="111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2" name="Oval 120"/>
            <p:cNvSpPr>
              <a:spLocks noChangeArrowheads="1"/>
            </p:cNvSpPr>
            <p:nvPr/>
          </p:nvSpPr>
          <p:spPr bwMode="auto">
            <a:xfrm>
              <a:off x="1640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3" name="Oval 121"/>
            <p:cNvSpPr>
              <a:spLocks noChangeArrowheads="1"/>
            </p:cNvSpPr>
            <p:nvPr/>
          </p:nvSpPr>
          <p:spPr bwMode="auto">
            <a:xfrm>
              <a:off x="2168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4" name="Oval 122"/>
            <p:cNvSpPr>
              <a:spLocks noChangeArrowheads="1"/>
            </p:cNvSpPr>
            <p:nvPr/>
          </p:nvSpPr>
          <p:spPr bwMode="auto">
            <a:xfrm>
              <a:off x="2696" y="248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5" name="Oval 123"/>
            <p:cNvSpPr>
              <a:spLocks noChangeArrowheads="1"/>
            </p:cNvSpPr>
            <p:nvPr/>
          </p:nvSpPr>
          <p:spPr bwMode="auto">
            <a:xfrm>
              <a:off x="3224" y="2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6" name="Oval 124"/>
            <p:cNvSpPr>
              <a:spLocks noChangeArrowheads="1"/>
            </p:cNvSpPr>
            <p:nvPr/>
          </p:nvSpPr>
          <p:spPr bwMode="auto">
            <a:xfrm>
              <a:off x="3752" y="24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7" name="Oval 125"/>
            <p:cNvSpPr>
              <a:spLocks noChangeArrowheads="1"/>
            </p:cNvSpPr>
            <p:nvPr/>
          </p:nvSpPr>
          <p:spPr bwMode="auto">
            <a:xfrm>
              <a:off x="4280" y="2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8" name="Oval 126"/>
            <p:cNvSpPr>
              <a:spLocks noChangeArrowheads="1"/>
            </p:cNvSpPr>
            <p:nvPr/>
          </p:nvSpPr>
          <p:spPr bwMode="auto">
            <a:xfrm>
              <a:off x="110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89" name="Oval 127"/>
            <p:cNvSpPr>
              <a:spLocks noChangeArrowheads="1"/>
            </p:cNvSpPr>
            <p:nvPr/>
          </p:nvSpPr>
          <p:spPr bwMode="auto">
            <a:xfrm>
              <a:off x="1632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0" name="Oval 128"/>
            <p:cNvSpPr>
              <a:spLocks noChangeArrowheads="1"/>
            </p:cNvSpPr>
            <p:nvPr/>
          </p:nvSpPr>
          <p:spPr bwMode="auto">
            <a:xfrm>
              <a:off x="2160" y="292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1" name="Oval 129"/>
            <p:cNvSpPr>
              <a:spLocks noChangeArrowheads="1"/>
            </p:cNvSpPr>
            <p:nvPr/>
          </p:nvSpPr>
          <p:spPr bwMode="auto">
            <a:xfrm>
              <a:off x="2688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2" name="Oval 130"/>
            <p:cNvSpPr>
              <a:spLocks noChangeArrowheads="1"/>
            </p:cNvSpPr>
            <p:nvPr/>
          </p:nvSpPr>
          <p:spPr bwMode="auto">
            <a:xfrm>
              <a:off x="3216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3" name="Oval 131"/>
            <p:cNvSpPr>
              <a:spLocks noChangeArrowheads="1"/>
            </p:cNvSpPr>
            <p:nvPr/>
          </p:nvSpPr>
          <p:spPr bwMode="auto">
            <a:xfrm>
              <a:off x="3744" y="292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4" name="Oval 132"/>
            <p:cNvSpPr>
              <a:spLocks noChangeArrowheads="1"/>
            </p:cNvSpPr>
            <p:nvPr/>
          </p:nvSpPr>
          <p:spPr bwMode="auto">
            <a:xfrm>
              <a:off x="4272" y="2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5" name="Oval 133"/>
            <p:cNvSpPr>
              <a:spLocks noChangeArrowheads="1"/>
            </p:cNvSpPr>
            <p:nvPr/>
          </p:nvSpPr>
          <p:spPr bwMode="auto">
            <a:xfrm>
              <a:off x="110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6" name="Oval 134"/>
            <p:cNvSpPr>
              <a:spLocks noChangeArrowheads="1"/>
            </p:cNvSpPr>
            <p:nvPr/>
          </p:nvSpPr>
          <p:spPr bwMode="auto">
            <a:xfrm>
              <a:off x="1632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7" name="Oval 135"/>
            <p:cNvSpPr>
              <a:spLocks noChangeArrowheads="1"/>
            </p:cNvSpPr>
            <p:nvPr/>
          </p:nvSpPr>
          <p:spPr bwMode="auto">
            <a:xfrm>
              <a:off x="2160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8" name="Oval 136"/>
            <p:cNvSpPr>
              <a:spLocks noChangeArrowheads="1"/>
            </p:cNvSpPr>
            <p:nvPr/>
          </p:nvSpPr>
          <p:spPr bwMode="auto">
            <a:xfrm>
              <a:off x="2688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099" name="Oval 137"/>
            <p:cNvSpPr>
              <a:spLocks noChangeArrowheads="1"/>
            </p:cNvSpPr>
            <p:nvPr/>
          </p:nvSpPr>
          <p:spPr bwMode="auto">
            <a:xfrm>
              <a:off x="3216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100" name="Oval 138"/>
            <p:cNvSpPr>
              <a:spLocks noChangeArrowheads="1"/>
            </p:cNvSpPr>
            <p:nvPr/>
          </p:nvSpPr>
          <p:spPr bwMode="auto">
            <a:xfrm>
              <a:off x="3744" y="333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101" name="Oval 139"/>
            <p:cNvSpPr>
              <a:spLocks noChangeArrowheads="1"/>
            </p:cNvSpPr>
            <p:nvPr/>
          </p:nvSpPr>
          <p:spPr bwMode="auto">
            <a:xfrm>
              <a:off x="4272" y="333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40029" name="Text Box 141"/>
          <p:cNvSpPr txBox="1">
            <a:spLocks noChangeArrowheads="1"/>
          </p:cNvSpPr>
          <p:nvPr/>
        </p:nvSpPr>
        <p:spPr bwMode="auto">
          <a:xfrm>
            <a:off x="288925" y="5748338"/>
            <a:ext cx="870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-111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 No matter how the internal nodes are colored there exists a tri-chromatic triangle. In fact, an odd number of them.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30" name="Oval 153"/>
          <p:cNvSpPr>
            <a:spLocks noChangeArrowheads="1"/>
          </p:cNvSpPr>
          <p:nvPr/>
        </p:nvSpPr>
        <p:spPr bwMode="auto">
          <a:xfrm>
            <a:off x="2146300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0" name="Oval 154"/>
          <p:cNvSpPr>
            <a:spLocks noChangeArrowheads="1"/>
          </p:cNvSpPr>
          <p:nvPr/>
        </p:nvSpPr>
        <p:spPr bwMode="auto">
          <a:xfrm>
            <a:off x="4914900" y="500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1" name="Line 155"/>
          <p:cNvSpPr>
            <a:spLocks noChangeShapeType="1"/>
          </p:cNvSpPr>
          <p:nvPr/>
        </p:nvSpPr>
        <p:spPr bwMode="auto">
          <a:xfrm flipH="1">
            <a:off x="4267200" y="441960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2" name="Line 156"/>
          <p:cNvSpPr>
            <a:spLocks noChangeShapeType="1"/>
          </p:cNvSpPr>
          <p:nvPr/>
        </p:nvSpPr>
        <p:spPr bwMode="auto">
          <a:xfrm flipH="1">
            <a:off x="3886200" y="441960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3" name="Line 157"/>
          <p:cNvSpPr>
            <a:spLocks noChangeShapeType="1"/>
          </p:cNvSpPr>
          <p:nvPr/>
        </p:nvSpPr>
        <p:spPr bwMode="auto">
          <a:xfrm>
            <a:off x="3962400" y="472440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4" name="Line 158"/>
          <p:cNvSpPr>
            <a:spLocks noChangeShapeType="1"/>
          </p:cNvSpPr>
          <p:nvPr/>
        </p:nvSpPr>
        <p:spPr bwMode="auto">
          <a:xfrm>
            <a:off x="4191000" y="511333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5" name="Line 159"/>
          <p:cNvSpPr>
            <a:spLocks noChangeShapeType="1"/>
          </p:cNvSpPr>
          <p:nvPr/>
        </p:nvSpPr>
        <p:spPr bwMode="auto">
          <a:xfrm flipV="1">
            <a:off x="4660900" y="502920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6" name="Line 160"/>
          <p:cNvSpPr>
            <a:spLocks noChangeShapeType="1"/>
          </p:cNvSpPr>
          <p:nvPr/>
        </p:nvSpPr>
        <p:spPr bwMode="auto">
          <a:xfrm flipV="1">
            <a:off x="4648200" y="426720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7" name="Line 161"/>
          <p:cNvSpPr>
            <a:spLocks noChangeShapeType="1"/>
          </p:cNvSpPr>
          <p:nvPr/>
        </p:nvSpPr>
        <p:spPr bwMode="auto">
          <a:xfrm>
            <a:off x="51054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8" name="Line 162"/>
          <p:cNvSpPr>
            <a:spLocks noChangeShapeType="1"/>
          </p:cNvSpPr>
          <p:nvPr/>
        </p:nvSpPr>
        <p:spPr bwMode="auto">
          <a:xfrm flipV="1">
            <a:off x="5410200" y="502920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7219" name="Line 163"/>
          <p:cNvSpPr>
            <a:spLocks noChangeShapeType="1"/>
          </p:cNvSpPr>
          <p:nvPr/>
        </p:nvSpPr>
        <p:spPr bwMode="auto">
          <a:xfrm>
            <a:off x="5918200" y="505460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1" name="Line 166"/>
          <p:cNvSpPr>
            <a:spLocks noChangeShapeType="1"/>
          </p:cNvSpPr>
          <p:nvPr/>
        </p:nvSpPr>
        <p:spPr bwMode="auto">
          <a:xfrm flipV="1">
            <a:off x="2260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2" name="Line 167"/>
          <p:cNvSpPr>
            <a:spLocks noChangeShapeType="1"/>
          </p:cNvSpPr>
          <p:nvPr/>
        </p:nvSpPr>
        <p:spPr bwMode="auto">
          <a:xfrm>
            <a:off x="26416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3" name="Line 168"/>
          <p:cNvSpPr>
            <a:spLocks noChangeShapeType="1"/>
          </p:cNvSpPr>
          <p:nvPr/>
        </p:nvSpPr>
        <p:spPr bwMode="auto">
          <a:xfrm flipV="1">
            <a:off x="3009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4" name="Line 169"/>
          <p:cNvSpPr>
            <a:spLocks noChangeShapeType="1"/>
          </p:cNvSpPr>
          <p:nvPr/>
        </p:nvSpPr>
        <p:spPr bwMode="auto">
          <a:xfrm flipH="1" flipV="1">
            <a:off x="2971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5" name="Line 170"/>
          <p:cNvSpPr>
            <a:spLocks noChangeShapeType="1"/>
          </p:cNvSpPr>
          <p:nvPr/>
        </p:nvSpPr>
        <p:spPr bwMode="auto">
          <a:xfrm flipH="1" flipV="1">
            <a:off x="2400300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6" name="Line 171"/>
          <p:cNvSpPr>
            <a:spLocks noChangeShapeType="1"/>
          </p:cNvSpPr>
          <p:nvPr/>
        </p:nvSpPr>
        <p:spPr bwMode="auto">
          <a:xfrm flipH="1" flipV="1">
            <a:off x="2260600" y="389890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7" name="Line 172"/>
          <p:cNvSpPr>
            <a:spLocks noChangeShapeType="1"/>
          </p:cNvSpPr>
          <p:nvPr/>
        </p:nvSpPr>
        <p:spPr bwMode="auto">
          <a:xfrm flipV="1">
            <a:off x="2247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8" name="Line 173"/>
          <p:cNvSpPr>
            <a:spLocks noChangeShapeType="1"/>
          </p:cNvSpPr>
          <p:nvPr/>
        </p:nvSpPr>
        <p:spPr bwMode="auto">
          <a:xfrm>
            <a:off x="2590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49" name="Line 174"/>
          <p:cNvSpPr>
            <a:spLocks noChangeShapeType="1"/>
          </p:cNvSpPr>
          <p:nvPr/>
        </p:nvSpPr>
        <p:spPr bwMode="auto">
          <a:xfrm flipV="1">
            <a:off x="2971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50" name="Line 175"/>
          <p:cNvSpPr>
            <a:spLocks noChangeShapeType="1"/>
          </p:cNvSpPr>
          <p:nvPr/>
        </p:nvSpPr>
        <p:spPr bwMode="auto">
          <a:xfrm>
            <a:off x="3416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051" name="Line 176"/>
          <p:cNvSpPr>
            <a:spLocks noChangeShapeType="1"/>
          </p:cNvSpPr>
          <p:nvPr/>
        </p:nvSpPr>
        <p:spPr bwMode="auto">
          <a:xfrm flipV="1">
            <a:off x="3733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220" grpId="0" animBg="1"/>
      <p:bldP spid="557221" grpId="0" animBg="1"/>
      <p:bldP spid="557210" grpId="0" animBg="1"/>
      <p:bldP spid="557211" grpId="0" animBg="1"/>
      <p:bldP spid="557212" grpId="0" animBg="1"/>
      <p:bldP spid="557213" grpId="0" animBg="1"/>
      <p:bldP spid="557214" grpId="0" animBg="1"/>
      <p:bldP spid="557215" grpId="0" animBg="1"/>
      <p:bldP spid="557216" grpId="0" animBg="1"/>
      <p:bldP spid="557217" grpId="0" animBg="1"/>
      <p:bldP spid="557218" grpId="0" animBg="1"/>
      <p:bldP spid="5572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09"/>
          <p:cNvSpPr>
            <a:spLocks noChangeArrowheads="1"/>
          </p:cNvSpPr>
          <p:nvPr/>
        </p:nvSpPr>
        <p:spPr bwMode="auto">
          <a:xfrm>
            <a:off x="6096000" y="48006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54" name="AutoShape 210"/>
          <p:cNvSpPr>
            <a:spLocks noChangeArrowheads="1"/>
          </p:cNvSpPr>
          <p:nvPr/>
        </p:nvSpPr>
        <p:spPr bwMode="auto">
          <a:xfrm>
            <a:off x="60960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8" name="AutoShape 211"/>
          <p:cNvSpPr>
            <a:spLocks noChangeArrowheads="1"/>
          </p:cNvSpPr>
          <p:nvPr/>
        </p:nvSpPr>
        <p:spPr bwMode="auto">
          <a:xfrm flipH="1" flipV="1">
            <a:off x="4419600" y="41148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56" name="AutoShape 212"/>
          <p:cNvSpPr>
            <a:spLocks noChangeArrowheads="1"/>
          </p:cNvSpPr>
          <p:nvPr/>
        </p:nvSpPr>
        <p:spPr bwMode="auto">
          <a:xfrm>
            <a:off x="5257800" y="27559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AutoShape 213"/>
          <p:cNvSpPr>
            <a:spLocks noChangeArrowheads="1"/>
          </p:cNvSpPr>
          <p:nvPr/>
        </p:nvSpPr>
        <p:spPr bwMode="auto">
          <a:xfrm flipH="1" flipV="1">
            <a:off x="3568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43746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78" name="Oval 89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79" name="Oval 90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0" name="Oval 91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1" name="Oval 92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2" name="Oval 93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3" name="Oval 94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4" name="Oval 95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5" name="Oval 96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6" name="Oval 9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7" name="Oval 98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8" name="Oval 99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89" name="Oval 100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0" name="Oval 101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1" name="Oval 102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2" name="Oval 103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3" name="Oval 104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4" name="Oval 105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5" name="Oval 106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6" name="Oval 107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7" name="Oval 108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8" name="Oval 109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99" name="Oval 110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0" name="Oval 111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1" name="Oval 112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2" name="Oval 113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3" name="Oval 114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4" name="Oval 115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5" name="Oval 116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6" name="Oval 117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7" name="Oval 118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8" name="Oval 119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09" name="Oval 120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0" name="Oval 121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1" name="Oval 122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2" name="Oval 123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3" name="Oval 124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4" name="Oval 125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5" name="Oval 126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6" name="Oval 127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7" name="Oval 128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8" name="Oval 129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19" name="Oval 130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0" name="Oval 131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1" name="Oval 132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2" name="Oval 133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3" name="Oval 134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4" name="Oval 135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5" name="Oval 136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26" name="Oval 137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5" name="Line 151"/>
          <p:cNvSpPr>
            <a:spLocks noChangeShapeType="1"/>
          </p:cNvSpPr>
          <p:nvPr/>
        </p:nvSpPr>
        <p:spPr bwMode="auto">
          <a:xfrm flipH="1">
            <a:off x="2552700" y="2336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6" name="Line 152"/>
          <p:cNvSpPr>
            <a:spLocks noChangeShapeType="1"/>
          </p:cNvSpPr>
          <p:nvPr/>
        </p:nvSpPr>
        <p:spPr bwMode="auto">
          <a:xfrm flipH="1">
            <a:off x="2286000" y="23368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7" name="Line 153"/>
          <p:cNvSpPr>
            <a:spLocks noChangeShapeType="1"/>
          </p:cNvSpPr>
          <p:nvPr/>
        </p:nvSpPr>
        <p:spPr bwMode="auto">
          <a:xfrm>
            <a:off x="2336800" y="261620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8" name="Line 154"/>
          <p:cNvSpPr>
            <a:spLocks noChangeShapeType="1"/>
          </p:cNvSpPr>
          <p:nvPr/>
        </p:nvSpPr>
        <p:spPr bwMode="auto">
          <a:xfrm>
            <a:off x="2540000" y="3098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899" name="Line 155"/>
          <p:cNvSpPr>
            <a:spLocks noChangeShapeType="1"/>
          </p:cNvSpPr>
          <p:nvPr/>
        </p:nvSpPr>
        <p:spPr bwMode="auto">
          <a:xfrm flipV="1">
            <a:off x="2908300" y="28956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00" name="Line 156"/>
          <p:cNvSpPr>
            <a:spLocks noChangeShapeType="1"/>
          </p:cNvSpPr>
          <p:nvPr/>
        </p:nvSpPr>
        <p:spPr bwMode="auto">
          <a:xfrm flipH="1" flipV="1">
            <a:off x="2946400" y="241300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37" name="Line 193"/>
          <p:cNvSpPr>
            <a:spLocks noChangeShapeType="1"/>
          </p:cNvSpPr>
          <p:nvPr/>
        </p:nvSpPr>
        <p:spPr bwMode="auto">
          <a:xfrm flipH="1" flipV="1">
            <a:off x="5562600" y="312420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3938" name="Line 194"/>
          <p:cNvSpPr>
            <a:spLocks noChangeShapeType="1"/>
          </p:cNvSpPr>
          <p:nvPr/>
        </p:nvSpPr>
        <p:spPr bwMode="auto">
          <a:xfrm flipH="1" flipV="1">
            <a:off x="5791200" y="365760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5" name="Text Box 208"/>
          <p:cNvSpPr txBox="1">
            <a:spLocks noChangeArrowheads="1"/>
          </p:cNvSpPr>
          <p:nvPr/>
        </p:nvSpPr>
        <p:spPr bwMode="auto">
          <a:xfrm>
            <a:off x="288925" y="5748338"/>
            <a:ext cx="870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-111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pitchFamily="-111" charset="0"/>
              </a:rPr>
              <a:t> No matter how the internal nodes are colored there exists a tri-chromatic triangle. In fact, an odd number of them.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6" name="Line 215"/>
          <p:cNvSpPr>
            <a:spLocks noChangeShapeType="1"/>
          </p:cNvSpPr>
          <p:nvPr/>
        </p:nvSpPr>
        <p:spPr bwMode="auto">
          <a:xfrm flipV="1">
            <a:off x="2260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7" name="Line 216"/>
          <p:cNvSpPr>
            <a:spLocks noChangeShapeType="1"/>
          </p:cNvSpPr>
          <p:nvPr/>
        </p:nvSpPr>
        <p:spPr bwMode="auto">
          <a:xfrm>
            <a:off x="26416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8" name="Line 217"/>
          <p:cNvSpPr>
            <a:spLocks noChangeShapeType="1"/>
          </p:cNvSpPr>
          <p:nvPr/>
        </p:nvSpPr>
        <p:spPr bwMode="auto">
          <a:xfrm flipV="1">
            <a:off x="3009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9" name="Line 218"/>
          <p:cNvSpPr>
            <a:spLocks noChangeShapeType="1"/>
          </p:cNvSpPr>
          <p:nvPr/>
        </p:nvSpPr>
        <p:spPr bwMode="auto">
          <a:xfrm flipH="1" flipV="1">
            <a:off x="2971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0" name="Line 219"/>
          <p:cNvSpPr>
            <a:spLocks noChangeShapeType="1"/>
          </p:cNvSpPr>
          <p:nvPr/>
        </p:nvSpPr>
        <p:spPr bwMode="auto">
          <a:xfrm flipH="1" flipV="1">
            <a:off x="2400300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1" name="Line 220"/>
          <p:cNvSpPr>
            <a:spLocks noChangeShapeType="1"/>
          </p:cNvSpPr>
          <p:nvPr/>
        </p:nvSpPr>
        <p:spPr bwMode="auto">
          <a:xfrm flipH="1" flipV="1">
            <a:off x="2260600" y="389890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2" name="Line 221"/>
          <p:cNvSpPr>
            <a:spLocks noChangeShapeType="1"/>
          </p:cNvSpPr>
          <p:nvPr/>
        </p:nvSpPr>
        <p:spPr bwMode="auto">
          <a:xfrm flipV="1">
            <a:off x="2247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3" name="Line 222"/>
          <p:cNvSpPr>
            <a:spLocks noChangeShapeType="1"/>
          </p:cNvSpPr>
          <p:nvPr/>
        </p:nvSpPr>
        <p:spPr bwMode="auto">
          <a:xfrm>
            <a:off x="2590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4" name="Line 223"/>
          <p:cNvSpPr>
            <a:spLocks noChangeShapeType="1"/>
          </p:cNvSpPr>
          <p:nvPr/>
        </p:nvSpPr>
        <p:spPr bwMode="auto">
          <a:xfrm flipV="1">
            <a:off x="2971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5" name="Line 224"/>
          <p:cNvSpPr>
            <a:spLocks noChangeShapeType="1"/>
          </p:cNvSpPr>
          <p:nvPr/>
        </p:nvSpPr>
        <p:spPr bwMode="auto">
          <a:xfrm>
            <a:off x="3416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6" name="Line 225"/>
          <p:cNvSpPr>
            <a:spLocks noChangeShapeType="1"/>
          </p:cNvSpPr>
          <p:nvPr/>
        </p:nvSpPr>
        <p:spPr bwMode="auto">
          <a:xfrm flipV="1">
            <a:off x="3733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7" name="Line 226"/>
          <p:cNvSpPr>
            <a:spLocks noChangeShapeType="1"/>
          </p:cNvSpPr>
          <p:nvPr/>
        </p:nvSpPr>
        <p:spPr bwMode="auto">
          <a:xfrm flipH="1">
            <a:off x="4267200" y="441960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8" name="Line 227"/>
          <p:cNvSpPr>
            <a:spLocks noChangeShapeType="1"/>
          </p:cNvSpPr>
          <p:nvPr/>
        </p:nvSpPr>
        <p:spPr bwMode="auto">
          <a:xfrm flipH="1">
            <a:off x="3886200" y="441960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9" name="Line 228"/>
          <p:cNvSpPr>
            <a:spLocks noChangeShapeType="1"/>
          </p:cNvSpPr>
          <p:nvPr/>
        </p:nvSpPr>
        <p:spPr bwMode="auto">
          <a:xfrm>
            <a:off x="3962400" y="472440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0" name="Line 229"/>
          <p:cNvSpPr>
            <a:spLocks noChangeShapeType="1"/>
          </p:cNvSpPr>
          <p:nvPr/>
        </p:nvSpPr>
        <p:spPr bwMode="auto">
          <a:xfrm>
            <a:off x="4191000" y="511333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1" name="Line 230"/>
          <p:cNvSpPr>
            <a:spLocks noChangeShapeType="1"/>
          </p:cNvSpPr>
          <p:nvPr/>
        </p:nvSpPr>
        <p:spPr bwMode="auto">
          <a:xfrm flipV="1">
            <a:off x="4660900" y="502920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2" name="Line 231"/>
          <p:cNvSpPr>
            <a:spLocks noChangeShapeType="1"/>
          </p:cNvSpPr>
          <p:nvPr/>
        </p:nvSpPr>
        <p:spPr bwMode="auto">
          <a:xfrm flipV="1">
            <a:off x="4648200" y="426720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3" name="Line 232"/>
          <p:cNvSpPr>
            <a:spLocks noChangeShapeType="1"/>
          </p:cNvSpPr>
          <p:nvPr/>
        </p:nvSpPr>
        <p:spPr bwMode="auto">
          <a:xfrm>
            <a:off x="51054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4" name="Line 233"/>
          <p:cNvSpPr>
            <a:spLocks noChangeShapeType="1"/>
          </p:cNvSpPr>
          <p:nvPr/>
        </p:nvSpPr>
        <p:spPr bwMode="auto">
          <a:xfrm flipV="1">
            <a:off x="5410200" y="502920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5" name="Line 234"/>
          <p:cNvSpPr>
            <a:spLocks noChangeShapeType="1"/>
          </p:cNvSpPr>
          <p:nvPr/>
        </p:nvSpPr>
        <p:spPr bwMode="auto">
          <a:xfrm>
            <a:off x="5918200" y="505460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6" name="Oval 235"/>
          <p:cNvSpPr>
            <a:spLocks noChangeArrowheads="1"/>
          </p:cNvSpPr>
          <p:nvPr/>
        </p:nvSpPr>
        <p:spPr bwMode="auto">
          <a:xfrm>
            <a:off x="2146300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57" name="Oval 236"/>
          <p:cNvSpPr>
            <a:spLocks noChangeArrowheads="1"/>
          </p:cNvSpPr>
          <p:nvPr/>
        </p:nvSpPr>
        <p:spPr bwMode="auto">
          <a:xfrm>
            <a:off x="4914900" y="500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54" grpId="0" animBg="1"/>
      <p:bldP spid="543956" grpId="0" animBg="1"/>
      <p:bldP spid="543895" grpId="0" animBg="1"/>
      <p:bldP spid="543896" grpId="0" animBg="1"/>
      <p:bldP spid="543897" grpId="0" animBg="1"/>
      <p:bldP spid="543898" grpId="0" animBg="1"/>
      <p:bldP spid="543899" grpId="0" animBg="1"/>
      <p:bldP spid="543900" grpId="0" animBg="1"/>
      <p:bldP spid="543937" grpId="0" animBg="1"/>
      <p:bldP spid="5439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746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712" name="Text Box 208"/>
          <p:cNvSpPr txBox="1">
            <a:spLocks noChangeArrowheads="1"/>
          </p:cNvSpPr>
          <p:nvPr/>
        </p:nvSpPr>
        <p:spPr bwMode="auto">
          <a:xfrm>
            <a:off x="288925" y="5748338"/>
            <a:ext cx="870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charset="0"/>
              </a:rPr>
              <a:t>Lemma: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No matter how the internal nodes are colored there exists a tri-chromatic triangle.</a:t>
            </a: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752600" y="1244600"/>
            <a:ext cx="5346700" cy="4356100"/>
            <a:chOff x="1752600" y="1244600"/>
            <a:chExt cx="5346700" cy="4356100"/>
          </a:xfrm>
        </p:grpSpPr>
        <p:sp>
          <p:nvSpPr>
            <p:cNvPr id="141418" name="AutoShape 209"/>
            <p:cNvSpPr>
              <a:spLocks noChangeArrowheads="1"/>
            </p:cNvSpPr>
            <p:nvPr/>
          </p:nvSpPr>
          <p:spPr bwMode="auto">
            <a:xfrm>
              <a:off x="6096000" y="48006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19" name="AutoShape 210"/>
            <p:cNvSpPr>
              <a:spLocks noChangeArrowheads="1"/>
            </p:cNvSpPr>
            <p:nvPr/>
          </p:nvSpPr>
          <p:spPr bwMode="auto">
            <a:xfrm>
              <a:off x="6096000" y="34290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0" name="AutoShape 211"/>
            <p:cNvSpPr>
              <a:spLocks noChangeArrowheads="1"/>
            </p:cNvSpPr>
            <p:nvPr/>
          </p:nvSpPr>
          <p:spPr bwMode="auto">
            <a:xfrm flipH="1" flipV="1">
              <a:off x="4419600" y="41148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1" name="AutoShape 212"/>
            <p:cNvSpPr>
              <a:spLocks noChangeArrowheads="1"/>
            </p:cNvSpPr>
            <p:nvPr/>
          </p:nvSpPr>
          <p:spPr bwMode="auto">
            <a:xfrm>
              <a:off x="5257800" y="27559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2" name="AutoShape 213"/>
            <p:cNvSpPr>
              <a:spLocks noChangeArrowheads="1"/>
            </p:cNvSpPr>
            <p:nvPr/>
          </p:nvSpPr>
          <p:spPr bwMode="auto">
            <a:xfrm flipH="1" flipV="1">
              <a:off x="3568700" y="34290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3" name="Oval 89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4" name="Oval 90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5" name="Oval 91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6" name="Oval 92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7" name="Oval 93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8" name="Oval 94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29" name="Oval 95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0" name="Oval 96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1" name="Oval 97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2" name="Oval 98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3" name="Oval 99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4" name="Oval 100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5" name="Oval 101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6" name="Oval 102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7" name="Oval 103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8" name="Oval 104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39" name="Oval 105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0" name="Oval 106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1" name="Oval 107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2" name="Oval 108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3" name="Oval 109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4" name="Oval 110"/>
            <p:cNvSpPr>
              <a:spLocks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5" name="Oval 111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6" name="Oval 112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7" name="Oval 113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8" name="Oval 114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49" name="Oval 115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0" name="Oval 116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1" name="Oval 117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2" name="Oval 118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3" name="Oval 119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4" name="Oval 120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5" name="Oval 121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6" name="Oval 122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7" name="Oval 123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8" name="Oval 124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59" name="Oval 125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0" name="Oval 126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1" name="Oval 127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2" name="Oval 128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3" name="Oval 129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4" name="Oval 130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5" name="Oval 131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6" name="Oval 132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7" name="Oval 133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8" name="Oval 134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69" name="Oval 135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0" name="Oval 136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1" name="Oval 137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2" name="Line 151"/>
            <p:cNvSpPr>
              <a:spLocks noChangeShapeType="1"/>
            </p:cNvSpPr>
            <p:nvPr/>
          </p:nvSpPr>
          <p:spPr bwMode="auto">
            <a:xfrm flipH="1">
              <a:off x="2552700" y="23368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3" name="Line 152"/>
            <p:cNvSpPr>
              <a:spLocks noChangeShapeType="1"/>
            </p:cNvSpPr>
            <p:nvPr/>
          </p:nvSpPr>
          <p:spPr bwMode="auto">
            <a:xfrm flipH="1">
              <a:off x="2286000" y="23368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4" name="Line 153"/>
            <p:cNvSpPr>
              <a:spLocks noChangeShapeType="1"/>
            </p:cNvSpPr>
            <p:nvPr/>
          </p:nvSpPr>
          <p:spPr bwMode="auto">
            <a:xfrm>
              <a:off x="2336800" y="2616200"/>
              <a:ext cx="101600" cy="406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5" name="Line 154"/>
            <p:cNvSpPr>
              <a:spLocks noChangeShapeType="1"/>
            </p:cNvSpPr>
            <p:nvPr/>
          </p:nvSpPr>
          <p:spPr bwMode="auto">
            <a:xfrm>
              <a:off x="2540000" y="30988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6" name="Line 155"/>
            <p:cNvSpPr>
              <a:spLocks noChangeShapeType="1"/>
            </p:cNvSpPr>
            <p:nvPr/>
          </p:nvSpPr>
          <p:spPr bwMode="auto">
            <a:xfrm flipV="1">
              <a:off x="2908300" y="28956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7" name="Line 156"/>
            <p:cNvSpPr>
              <a:spLocks noChangeShapeType="1"/>
            </p:cNvSpPr>
            <p:nvPr/>
          </p:nvSpPr>
          <p:spPr bwMode="auto">
            <a:xfrm flipH="1" flipV="1">
              <a:off x="2946400" y="2413000"/>
              <a:ext cx="254000" cy="457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8" name="Line 193"/>
            <p:cNvSpPr>
              <a:spLocks noChangeShapeType="1"/>
            </p:cNvSpPr>
            <p:nvPr/>
          </p:nvSpPr>
          <p:spPr bwMode="auto">
            <a:xfrm flipH="1" flipV="1">
              <a:off x="5562600" y="3124200"/>
              <a:ext cx="228600" cy="533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79" name="Line 194"/>
            <p:cNvSpPr>
              <a:spLocks noChangeShapeType="1"/>
            </p:cNvSpPr>
            <p:nvPr/>
          </p:nvSpPr>
          <p:spPr bwMode="auto">
            <a:xfrm flipH="1" flipV="1">
              <a:off x="5791200" y="3657600"/>
              <a:ext cx="6096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0" name="Line 215"/>
            <p:cNvSpPr>
              <a:spLocks noChangeShapeType="1"/>
            </p:cNvSpPr>
            <p:nvPr/>
          </p:nvSpPr>
          <p:spPr bwMode="auto">
            <a:xfrm flipV="1">
              <a:off x="2260600" y="5105400"/>
              <a:ext cx="3302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1" name="Line 216"/>
            <p:cNvSpPr>
              <a:spLocks noChangeShapeType="1"/>
            </p:cNvSpPr>
            <p:nvPr/>
          </p:nvSpPr>
          <p:spPr bwMode="auto">
            <a:xfrm>
              <a:off x="2641600" y="51054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2" name="Line 217"/>
            <p:cNvSpPr>
              <a:spLocks noChangeShapeType="1"/>
            </p:cNvSpPr>
            <p:nvPr/>
          </p:nvSpPr>
          <p:spPr bwMode="auto">
            <a:xfrm flipV="1">
              <a:off x="3009900" y="49022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3" name="Line 218"/>
            <p:cNvSpPr>
              <a:spLocks noChangeShapeType="1"/>
            </p:cNvSpPr>
            <p:nvPr/>
          </p:nvSpPr>
          <p:spPr bwMode="auto">
            <a:xfrm flipH="1" flipV="1">
              <a:off x="2971800" y="4495800"/>
              <a:ext cx="228600" cy="381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4" name="Line 219"/>
            <p:cNvSpPr>
              <a:spLocks noChangeShapeType="1"/>
            </p:cNvSpPr>
            <p:nvPr/>
          </p:nvSpPr>
          <p:spPr bwMode="auto">
            <a:xfrm flipH="1" flipV="1">
              <a:off x="2400300" y="4381500"/>
              <a:ext cx="57150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5" name="Line 220"/>
            <p:cNvSpPr>
              <a:spLocks noChangeShapeType="1"/>
            </p:cNvSpPr>
            <p:nvPr/>
          </p:nvSpPr>
          <p:spPr bwMode="auto">
            <a:xfrm flipH="1" flipV="1">
              <a:off x="2260600" y="3898900"/>
              <a:ext cx="177800" cy="4445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6" name="Line 221"/>
            <p:cNvSpPr>
              <a:spLocks noChangeShapeType="1"/>
            </p:cNvSpPr>
            <p:nvPr/>
          </p:nvSpPr>
          <p:spPr bwMode="auto">
            <a:xfrm flipV="1">
              <a:off x="2247900" y="3733800"/>
              <a:ext cx="266700" cy="1651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7" name="Line 222"/>
            <p:cNvSpPr>
              <a:spLocks noChangeShapeType="1"/>
            </p:cNvSpPr>
            <p:nvPr/>
          </p:nvSpPr>
          <p:spPr bwMode="auto">
            <a:xfrm>
              <a:off x="2590800" y="37338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8" name="Line 223"/>
            <p:cNvSpPr>
              <a:spLocks noChangeShapeType="1"/>
            </p:cNvSpPr>
            <p:nvPr/>
          </p:nvSpPr>
          <p:spPr bwMode="auto">
            <a:xfrm flipV="1">
              <a:off x="2971800" y="3657600"/>
              <a:ext cx="3810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89" name="Line 224"/>
            <p:cNvSpPr>
              <a:spLocks noChangeShapeType="1"/>
            </p:cNvSpPr>
            <p:nvPr/>
          </p:nvSpPr>
          <p:spPr bwMode="auto">
            <a:xfrm>
              <a:off x="3416300" y="36957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0" name="Line 225"/>
            <p:cNvSpPr>
              <a:spLocks noChangeShapeType="1"/>
            </p:cNvSpPr>
            <p:nvPr/>
          </p:nvSpPr>
          <p:spPr bwMode="auto">
            <a:xfrm flipV="1">
              <a:off x="3733800" y="3657600"/>
              <a:ext cx="3810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1" name="Line 226"/>
            <p:cNvSpPr>
              <a:spLocks noChangeShapeType="1"/>
            </p:cNvSpPr>
            <p:nvPr/>
          </p:nvSpPr>
          <p:spPr bwMode="auto">
            <a:xfrm flipH="1">
              <a:off x="4267200" y="4419600"/>
              <a:ext cx="381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2" name="Line 227"/>
            <p:cNvSpPr>
              <a:spLocks noChangeShapeType="1"/>
            </p:cNvSpPr>
            <p:nvPr/>
          </p:nvSpPr>
          <p:spPr bwMode="auto">
            <a:xfrm flipH="1">
              <a:off x="3886200" y="4419600"/>
              <a:ext cx="3810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3" name="Line 228"/>
            <p:cNvSpPr>
              <a:spLocks noChangeShapeType="1"/>
            </p:cNvSpPr>
            <p:nvPr/>
          </p:nvSpPr>
          <p:spPr bwMode="auto">
            <a:xfrm>
              <a:off x="3962400" y="4724400"/>
              <a:ext cx="228600" cy="355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4" name="Line 229"/>
            <p:cNvSpPr>
              <a:spLocks noChangeShapeType="1"/>
            </p:cNvSpPr>
            <p:nvPr/>
          </p:nvSpPr>
          <p:spPr bwMode="auto">
            <a:xfrm>
              <a:off x="4191000" y="5113338"/>
              <a:ext cx="406400" cy="428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5" name="Line 230"/>
            <p:cNvSpPr>
              <a:spLocks noChangeShapeType="1"/>
            </p:cNvSpPr>
            <p:nvPr/>
          </p:nvSpPr>
          <p:spPr bwMode="auto">
            <a:xfrm flipV="1">
              <a:off x="4660900" y="5029200"/>
              <a:ext cx="2159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6" name="Line 231"/>
            <p:cNvSpPr>
              <a:spLocks noChangeShapeType="1"/>
            </p:cNvSpPr>
            <p:nvPr/>
          </p:nvSpPr>
          <p:spPr bwMode="auto">
            <a:xfrm flipV="1">
              <a:off x="4648200" y="4267200"/>
              <a:ext cx="3810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7" name="Line 232"/>
            <p:cNvSpPr>
              <a:spLocks noChangeShapeType="1"/>
            </p:cNvSpPr>
            <p:nvPr/>
          </p:nvSpPr>
          <p:spPr bwMode="auto">
            <a:xfrm>
              <a:off x="5105400" y="51054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8" name="Line 233"/>
            <p:cNvSpPr>
              <a:spLocks noChangeShapeType="1"/>
            </p:cNvSpPr>
            <p:nvPr/>
          </p:nvSpPr>
          <p:spPr bwMode="auto">
            <a:xfrm flipV="1">
              <a:off x="5410200" y="5029200"/>
              <a:ext cx="4572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499" name="Line 234"/>
            <p:cNvSpPr>
              <a:spLocks noChangeShapeType="1"/>
            </p:cNvSpPr>
            <p:nvPr/>
          </p:nvSpPr>
          <p:spPr bwMode="auto">
            <a:xfrm>
              <a:off x="5918200" y="5054600"/>
              <a:ext cx="406400" cy="508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500" name="Oval 235"/>
            <p:cNvSpPr>
              <a:spLocks noChangeArrowheads="1"/>
            </p:cNvSpPr>
            <p:nvPr/>
          </p:nvSpPr>
          <p:spPr bwMode="auto">
            <a:xfrm>
              <a:off x="2146300" y="52197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501" name="Oval 236"/>
            <p:cNvSpPr>
              <a:spLocks noChangeArrowheads="1"/>
            </p:cNvSpPr>
            <p:nvPr/>
          </p:nvSpPr>
          <p:spPr bwMode="auto">
            <a:xfrm>
              <a:off x="4914900" y="500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0" name="Rounded Rectangle 89"/>
          <p:cNvSpPr/>
          <p:nvPr/>
        </p:nvSpPr>
        <p:spPr bwMode="auto">
          <a:xfrm>
            <a:off x="1447800" y="1143000"/>
            <a:ext cx="5943600" cy="457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4893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2" y="30321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2337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2" y="24225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charset="0"/>
              </a:rPr>
              <a:t>Transition Rule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: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2" y="2430463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charset="0"/>
              </a:rPr>
              <a:t>If  </a:t>
            </a: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  </a:t>
            </a:r>
            <a:r>
              <a:rPr lang="en-US" sz="2400" b="1" i="1">
                <a:solidFill>
                  <a:srgbClr val="FF3300"/>
                </a:solidFill>
                <a:latin typeface="Times New Roman" charset="0"/>
                <a:sym typeface="Symbol" charset="2"/>
              </a:rPr>
              <a:t>red </a:t>
            </a: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- </a:t>
            </a:r>
            <a:r>
              <a:rPr lang="en-US" sz="2400" b="1" i="1">
                <a:solidFill>
                  <a:srgbClr val="FFFF00"/>
                </a:solidFill>
                <a:latin typeface="Times New Roman" charset="0"/>
                <a:sym typeface="Symbol" charset="2"/>
              </a:rPr>
              <a:t>yellow</a:t>
            </a:r>
            <a:r>
              <a:rPr lang="en-US" sz="2400" b="1" i="1">
                <a:solidFill>
                  <a:srgbClr val="FFFFFF"/>
                </a:solidFill>
                <a:latin typeface="Times New Roman" charset="0"/>
                <a:sym typeface="Symbol" charset="2"/>
              </a:rPr>
              <a:t> </a:t>
            </a: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door cross it with </a:t>
            </a:r>
            <a:r>
              <a:rPr lang="en-US" sz="2400" b="1" i="1">
                <a:solidFill>
                  <a:srgbClr val="FFFF00"/>
                </a:solidFill>
                <a:latin typeface="Times New Roman" charset="0"/>
                <a:sym typeface="Symbol" charset="2"/>
              </a:rPr>
              <a:t>yellow</a:t>
            </a:r>
            <a:r>
              <a:rPr lang="en-US" sz="2400" b="1" i="1">
                <a:solidFill>
                  <a:srgbClr val="FFFFFF"/>
                </a:solidFill>
                <a:latin typeface="Times New Roman" charset="0"/>
                <a:sym typeface="Symbol" charset="2"/>
              </a:rPr>
              <a:t> </a:t>
            </a: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on your left hand</a:t>
            </a:r>
            <a:endParaRPr lang="en-US" sz="2400" i="1">
              <a:solidFill>
                <a:srgbClr val="FFFFFF"/>
              </a:solidFill>
            </a:endParaRPr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33473" y="3018014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12065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  <a:sym typeface="Symbol" charset="2"/>
              </a:rPr>
              <a:t>Space of Triangles</a:t>
            </a: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581400"/>
            <a:ext cx="614362" cy="474663"/>
            <a:chOff x="2602971" y="3640667"/>
            <a:chExt cx="614362" cy="474133"/>
          </a:xfrm>
        </p:grpSpPr>
        <p:sp>
          <p:nvSpPr>
            <p:cNvPr id="141416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aseline="-2500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1</a:t>
              </a:r>
              <a:endParaRPr lang="en-US" sz="32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417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3124200"/>
            <a:ext cx="614362" cy="457200"/>
            <a:chOff x="3810000" y="3200400"/>
            <a:chExt cx="614362" cy="457200"/>
          </a:xfrm>
        </p:grpSpPr>
        <p:sp>
          <p:nvSpPr>
            <p:cNvPr id="141414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aseline="-2500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2</a:t>
              </a:r>
              <a:endParaRPr lang="en-US" sz="32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415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7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2" grpId="0"/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 bwMode="auto">
          <a:xfrm>
            <a:off x="1447800" y="1143000"/>
            <a:ext cx="5943600" cy="457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364" name="Text Box 19"/>
          <p:cNvSpPr txBox="1">
            <a:spLocks noChangeArrowheads="1"/>
          </p:cNvSpPr>
          <p:nvPr/>
        </p:nvSpPr>
        <p:spPr bwMode="auto">
          <a:xfrm>
            <a:off x="6934200" y="12065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charset="0"/>
                <a:sym typeface="Symbol" charset="2"/>
              </a:rPr>
              <a:t>Space of Triangles</a:t>
            </a: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681288" y="2362200"/>
            <a:ext cx="1738312" cy="1524000"/>
            <a:chOff x="1689" y="1584"/>
            <a:chExt cx="1095" cy="960"/>
          </a:xfrm>
        </p:grpSpPr>
        <p:sp>
          <p:nvSpPr>
            <p:cNvPr id="143411" name="Oval 5"/>
            <p:cNvSpPr>
              <a:spLocks noChangeArrowheads="1"/>
            </p:cNvSpPr>
            <p:nvPr/>
          </p:nvSpPr>
          <p:spPr bwMode="auto">
            <a:xfrm>
              <a:off x="1728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2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3" name="Oval 7"/>
            <p:cNvSpPr>
              <a:spLocks noChangeArrowheads="1"/>
            </p:cNvSpPr>
            <p:nvPr/>
          </p:nvSpPr>
          <p:spPr bwMode="auto">
            <a:xfrm>
              <a:off x="2688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4" name="Oval 8"/>
            <p:cNvSpPr>
              <a:spLocks noChangeArrowheads="1"/>
            </p:cNvSpPr>
            <p:nvPr/>
          </p:nvSpPr>
          <p:spPr bwMode="auto">
            <a:xfrm>
              <a:off x="2421" y="229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5" name="Line 9"/>
            <p:cNvSpPr>
              <a:spLocks noChangeShapeType="1"/>
            </p:cNvSpPr>
            <p:nvPr/>
          </p:nvSpPr>
          <p:spPr bwMode="auto">
            <a:xfrm flipV="1">
              <a:off x="1776" y="1632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6" name="Line 10"/>
            <p:cNvSpPr>
              <a:spLocks noChangeShapeType="1"/>
            </p:cNvSpPr>
            <p:nvPr/>
          </p:nvSpPr>
          <p:spPr bwMode="auto">
            <a:xfrm>
              <a:off x="2352" y="163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7" name="Line 11"/>
            <p:cNvSpPr>
              <a:spLocks noChangeShapeType="1"/>
            </p:cNvSpPr>
            <p:nvPr/>
          </p:nvSpPr>
          <p:spPr bwMode="auto">
            <a:xfrm flipH="1">
              <a:off x="2496" y="1920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8" name="Oval 12"/>
            <p:cNvSpPr>
              <a:spLocks noChangeArrowheads="1"/>
            </p:cNvSpPr>
            <p:nvPr/>
          </p:nvSpPr>
          <p:spPr bwMode="auto">
            <a:xfrm>
              <a:off x="1689" y="221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9" name="Oval 13"/>
            <p:cNvSpPr>
              <a:spLocks noChangeArrowheads="1"/>
            </p:cNvSpPr>
            <p:nvPr/>
          </p:nvSpPr>
          <p:spPr bwMode="auto">
            <a:xfrm>
              <a:off x="2016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20" name="Line 14"/>
            <p:cNvSpPr>
              <a:spLocks noChangeShapeType="1"/>
            </p:cNvSpPr>
            <p:nvPr/>
          </p:nvSpPr>
          <p:spPr bwMode="auto">
            <a:xfrm flipV="1">
              <a:off x="1728" y="1824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21" name="Line 15"/>
            <p:cNvSpPr>
              <a:spLocks noChangeShapeType="1"/>
            </p:cNvSpPr>
            <p:nvPr/>
          </p:nvSpPr>
          <p:spPr bwMode="auto">
            <a:xfrm flipH="1">
              <a:off x="2112" y="2343"/>
              <a:ext cx="34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22" name="Line 16"/>
            <p:cNvSpPr>
              <a:spLocks noChangeShapeType="1"/>
            </p:cNvSpPr>
            <p:nvPr/>
          </p:nvSpPr>
          <p:spPr bwMode="auto">
            <a:xfrm flipH="1" flipV="1">
              <a:off x="1776" y="2304"/>
              <a:ext cx="27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953000" y="1828800"/>
            <a:ext cx="1738313" cy="1524000"/>
            <a:chOff x="3225" y="1680"/>
            <a:chExt cx="1095" cy="960"/>
          </a:xfrm>
        </p:grpSpPr>
        <p:sp>
          <p:nvSpPr>
            <p:cNvPr id="143399" name="Oval 17"/>
            <p:cNvSpPr>
              <a:spLocks noChangeArrowheads="1"/>
            </p:cNvSpPr>
            <p:nvPr/>
          </p:nvSpPr>
          <p:spPr bwMode="auto">
            <a:xfrm>
              <a:off x="3264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0" name="Oval 18"/>
            <p:cNvSpPr>
              <a:spLocks noChangeArrowheads="1"/>
            </p:cNvSpPr>
            <p:nvPr/>
          </p:nvSpPr>
          <p:spPr bwMode="auto">
            <a:xfrm>
              <a:off x="384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1" name="Oval 19"/>
            <p:cNvSpPr>
              <a:spLocks noChangeArrowheads="1"/>
            </p:cNvSpPr>
            <p:nvPr/>
          </p:nvSpPr>
          <p:spPr bwMode="auto">
            <a:xfrm>
              <a:off x="4224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2" name="Oval 20"/>
            <p:cNvSpPr>
              <a:spLocks noChangeArrowheads="1"/>
            </p:cNvSpPr>
            <p:nvPr/>
          </p:nvSpPr>
          <p:spPr bwMode="auto">
            <a:xfrm>
              <a:off x="3957" y="239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3" name="Line 21"/>
            <p:cNvSpPr>
              <a:spLocks noChangeShapeType="1"/>
            </p:cNvSpPr>
            <p:nvPr/>
          </p:nvSpPr>
          <p:spPr bwMode="auto">
            <a:xfrm flipV="1">
              <a:off x="3312" y="172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4" name="Line 22"/>
            <p:cNvSpPr>
              <a:spLocks noChangeShapeType="1"/>
            </p:cNvSpPr>
            <p:nvPr/>
          </p:nvSpPr>
          <p:spPr bwMode="auto">
            <a:xfrm>
              <a:off x="3888" y="17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5" name="Line 23"/>
            <p:cNvSpPr>
              <a:spLocks noChangeShapeType="1"/>
            </p:cNvSpPr>
            <p:nvPr/>
          </p:nvSpPr>
          <p:spPr bwMode="auto">
            <a:xfrm flipH="1">
              <a:off x="4032" y="201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6" name="Oval 24"/>
            <p:cNvSpPr>
              <a:spLocks noChangeArrowheads="1"/>
            </p:cNvSpPr>
            <p:nvPr/>
          </p:nvSpPr>
          <p:spPr bwMode="auto">
            <a:xfrm>
              <a:off x="3225" y="231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7" name="Oval 25"/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8" name="Line 26"/>
            <p:cNvSpPr>
              <a:spLocks noChangeShapeType="1"/>
            </p:cNvSpPr>
            <p:nvPr/>
          </p:nvSpPr>
          <p:spPr bwMode="auto">
            <a:xfrm flipV="1">
              <a:off x="3264" y="192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09" name="Line 27"/>
            <p:cNvSpPr>
              <a:spLocks noChangeShapeType="1"/>
            </p:cNvSpPr>
            <p:nvPr/>
          </p:nvSpPr>
          <p:spPr bwMode="auto">
            <a:xfrm flipH="1">
              <a:off x="3648" y="2439"/>
              <a:ext cx="34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410" name="Line 28"/>
            <p:cNvSpPr>
              <a:spLocks noChangeShapeType="1"/>
            </p:cNvSpPr>
            <p:nvPr/>
          </p:nvSpPr>
          <p:spPr bwMode="auto">
            <a:xfrm flipH="1" flipV="1">
              <a:off x="3312" y="2400"/>
              <a:ext cx="27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33" name="Oval 29"/>
          <p:cNvSpPr>
            <a:spLocks noChangeArrowheads="1"/>
          </p:cNvSpPr>
          <p:nvPr/>
        </p:nvSpPr>
        <p:spPr bwMode="auto">
          <a:xfrm>
            <a:off x="1890713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4" name="Oval 30"/>
          <p:cNvSpPr>
            <a:spLocks noChangeArrowheads="1"/>
          </p:cNvSpPr>
          <p:nvPr/>
        </p:nvSpPr>
        <p:spPr bwMode="auto">
          <a:xfrm>
            <a:off x="2805113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5" name="Oval 31"/>
          <p:cNvSpPr>
            <a:spLocks noChangeArrowheads="1"/>
          </p:cNvSpPr>
          <p:nvPr/>
        </p:nvSpPr>
        <p:spPr bwMode="auto">
          <a:xfrm>
            <a:off x="3414713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6" name="Oval 32"/>
          <p:cNvSpPr>
            <a:spLocks noChangeArrowheads="1"/>
          </p:cNvSpPr>
          <p:nvPr/>
        </p:nvSpPr>
        <p:spPr bwMode="auto">
          <a:xfrm>
            <a:off x="4267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7" name="Line 33"/>
          <p:cNvSpPr>
            <a:spLocks noChangeShapeType="1"/>
          </p:cNvSpPr>
          <p:nvPr/>
        </p:nvSpPr>
        <p:spPr bwMode="auto">
          <a:xfrm flipV="1">
            <a:off x="1966913" y="4648200"/>
            <a:ext cx="8524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8" name="Line 34"/>
          <p:cNvSpPr>
            <a:spLocks noChangeShapeType="1"/>
          </p:cNvSpPr>
          <p:nvPr/>
        </p:nvSpPr>
        <p:spPr bwMode="auto">
          <a:xfrm>
            <a:off x="2881313" y="4648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9" name="Line 35"/>
          <p:cNvSpPr>
            <a:spLocks noChangeShapeType="1"/>
          </p:cNvSpPr>
          <p:nvPr/>
        </p:nvSpPr>
        <p:spPr bwMode="auto">
          <a:xfrm>
            <a:off x="3490913" y="5105400"/>
            <a:ext cx="77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0" name="Text Box 43"/>
          <p:cNvSpPr txBox="1">
            <a:spLocks noChangeArrowheads="1"/>
          </p:cNvSpPr>
          <p:nvPr/>
        </p:nvSpPr>
        <p:spPr bwMode="auto">
          <a:xfrm>
            <a:off x="4343400" y="4800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...</a:t>
            </a: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" name="Oval 44"/>
          <p:cNvSpPr>
            <a:spLocks noChangeArrowheads="1"/>
          </p:cNvSpPr>
          <p:nvPr/>
        </p:nvSpPr>
        <p:spPr bwMode="auto">
          <a:xfrm>
            <a:off x="5167313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2" name="Oval 4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" name="Line 46"/>
          <p:cNvSpPr>
            <a:spLocks noChangeShapeType="1"/>
          </p:cNvSpPr>
          <p:nvPr/>
        </p:nvSpPr>
        <p:spPr bwMode="auto">
          <a:xfrm>
            <a:off x="5243513" y="5105400"/>
            <a:ext cx="77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477000" y="2819400"/>
            <a:ext cx="795338" cy="1524000"/>
            <a:chOff x="4416" y="1824"/>
            <a:chExt cx="501" cy="960"/>
          </a:xfrm>
        </p:grpSpPr>
        <p:sp>
          <p:nvSpPr>
            <p:cNvPr id="143392" name="Oval 36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3" name="Oval 37"/>
            <p:cNvSpPr>
              <a:spLocks noChangeArrowheads="1"/>
            </p:cNvSpPr>
            <p:nvPr/>
          </p:nvSpPr>
          <p:spPr bwMode="auto">
            <a:xfrm>
              <a:off x="4821" y="253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4" name="Line 38"/>
            <p:cNvSpPr>
              <a:spLocks noChangeShapeType="1"/>
            </p:cNvSpPr>
            <p:nvPr/>
          </p:nvSpPr>
          <p:spPr bwMode="auto">
            <a:xfrm flipH="1">
              <a:off x="4656" y="187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5" name="Line 39"/>
            <p:cNvSpPr>
              <a:spLocks noChangeShapeType="1"/>
            </p:cNvSpPr>
            <p:nvPr/>
          </p:nvSpPr>
          <p:spPr bwMode="auto">
            <a:xfrm>
              <a:off x="4656" y="220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6" name="Oval 40"/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7" name="Line 41"/>
            <p:cNvSpPr>
              <a:spLocks noChangeShapeType="1"/>
            </p:cNvSpPr>
            <p:nvPr/>
          </p:nvSpPr>
          <p:spPr bwMode="auto">
            <a:xfrm flipH="1">
              <a:off x="4512" y="2583"/>
              <a:ext cx="34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3398" name="Oval 47"/>
            <p:cNvSpPr>
              <a:spLocks noChangeArrowheads="1"/>
            </p:cNvSpPr>
            <p:nvPr/>
          </p:nvSpPr>
          <p:spPr bwMode="auto">
            <a:xfrm>
              <a:off x="4704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52" name="Oval 56"/>
          <p:cNvSpPr>
            <a:spLocks noChangeArrowheads="1"/>
          </p:cNvSpPr>
          <p:nvPr/>
        </p:nvSpPr>
        <p:spPr bwMode="auto">
          <a:xfrm>
            <a:off x="46482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3" name="Oval 57"/>
          <p:cNvSpPr>
            <a:spLocks noChangeArrowheads="1"/>
          </p:cNvSpPr>
          <p:nvPr/>
        </p:nvSpPr>
        <p:spPr bwMode="auto">
          <a:xfrm>
            <a:off x="46482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4" name="Oval 58"/>
          <p:cNvSpPr>
            <a:spLocks noChangeArrowheads="1"/>
          </p:cNvSpPr>
          <p:nvPr/>
        </p:nvSpPr>
        <p:spPr bwMode="auto">
          <a:xfrm>
            <a:off x="17526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5" name="Oval 59"/>
          <p:cNvSpPr>
            <a:spLocks noChangeArrowheads="1"/>
          </p:cNvSpPr>
          <p:nvPr/>
        </p:nvSpPr>
        <p:spPr bwMode="auto">
          <a:xfrm>
            <a:off x="2286000" y="30194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6" name="Oval 60"/>
          <p:cNvSpPr>
            <a:spLocks noChangeArrowheads="1"/>
          </p:cNvSpPr>
          <p:nvPr/>
        </p:nvSpPr>
        <p:spPr bwMode="auto">
          <a:xfrm>
            <a:off x="2209800" y="35528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7" name="Text Box 42"/>
          <p:cNvSpPr txBox="1">
            <a:spLocks noChangeArrowheads="1"/>
          </p:cNvSpPr>
          <p:nvPr/>
        </p:nvSpPr>
        <p:spPr bwMode="auto">
          <a:xfrm>
            <a:off x="304800" y="44354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charset="0"/>
                <a:sym typeface="Symbol" charset="2"/>
              </a:rPr>
              <a:t>Bottom left Triangle</a:t>
            </a: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8" name="Oval 57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9" name="Oval 56"/>
          <p:cNvSpPr>
            <a:spLocks noChangeArrowheads="1"/>
          </p:cNvSpPr>
          <p:nvPr/>
        </p:nvSpPr>
        <p:spPr bwMode="auto">
          <a:xfrm>
            <a:off x="3429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0" name="Oval 57"/>
          <p:cNvSpPr>
            <a:spLocks noChangeArrowheads="1"/>
          </p:cNvSpPr>
          <p:nvPr/>
        </p:nvSpPr>
        <p:spPr bwMode="auto">
          <a:xfrm>
            <a:off x="5562600" y="2238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1" name="Oval 56"/>
          <p:cNvSpPr>
            <a:spLocks noChangeArrowheads="1"/>
          </p:cNvSpPr>
          <p:nvPr/>
        </p:nvSpPr>
        <p:spPr bwMode="auto">
          <a:xfrm>
            <a:off x="5638800" y="2771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2" name="Oval 56"/>
          <p:cNvSpPr>
            <a:spLocks noChangeArrowheads="1"/>
          </p:cNvSpPr>
          <p:nvPr/>
        </p:nvSpPr>
        <p:spPr bwMode="auto">
          <a:xfrm>
            <a:off x="5105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3" name="Oval 56"/>
          <p:cNvSpPr>
            <a:spLocks noChangeArrowheads="1"/>
          </p:cNvSpPr>
          <p:nvPr/>
        </p:nvSpPr>
        <p:spPr bwMode="auto">
          <a:xfrm>
            <a:off x="48006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" name="Oval 56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6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Sperner’s</a:t>
            </a:r>
            <a:r>
              <a:rPr lang="en-US" sz="4000" dirty="0" smtClean="0">
                <a:solidFill>
                  <a:srgbClr val="FFFF9E"/>
                </a:solidFill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Lemma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 animBg="1"/>
      <p:bldP spid="142" grpId="0" animBg="1"/>
      <p:bldP spid="143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FFFF9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The PPAD </a:t>
            </a:r>
            <a:r>
              <a:rPr lang="en-US" sz="4000" dirty="0" smtClean="0">
                <a:solidFill>
                  <a:srgbClr val="FFFF9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Class [Papadimitriou’94]</a:t>
            </a:r>
            <a:endParaRPr lang="en-US" sz="4000" dirty="0">
              <a:solidFill>
                <a:srgbClr val="FFFF9E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31" name="Rectangle 8"/>
          <p:cNvSpPr>
            <a:spLocks noChangeArrowheads="1"/>
          </p:cNvSpPr>
          <p:nvPr/>
        </p:nvSpPr>
        <p:spPr bwMode="auto">
          <a:xfrm>
            <a:off x="152400" y="140970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Times" charset="0"/>
              </a:rPr>
              <a:t>The class of all problems with guaranteed solution by dint of the following graph-theoretic lemma</a:t>
            </a:r>
            <a:endParaRPr lang="en-US" sz="2800" baseline="30000" dirty="0">
              <a:solidFill>
                <a:srgbClr val="FFFFFF"/>
              </a:solidFill>
              <a:latin typeface="Times" charset="0"/>
              <a:sym typeface="Symbol" charset="2"/>
            </a:endParaRPr>
          </a:p>
        </p:txBody>
      </p:sp>
      <p:sp>
        <p:nvSpPr>
          <p:cNvPr id="124932" name="Rectangle 9"/>
          <p:cNvSpPr>
            <a:spLocks noChangeArrowheads="1"/>
          </p:cNvSpPr>
          <p:nvPr/>
        </p:nvSpPr>
        <p:spPr bwMode="auto">
          <a:xfrm>
            <a:off x="304800" y="22733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Times New Roman" charset="0"/>
              <a:buNone/>
            </a:pPr>
            <a:r>
              <a:rPr lang="en-US" sz="2800" i="1" dirty="0">
                <a:solidFill>
                  <a:srgbClr val="FFFFFF"/>
                </a:solidFill>
                <a:latin typeface="Times New Roman" charset="0"/>
              </a:rPr>
              <a:t>A directed graph with an unbalanced node (node with </a:t>
            </a:r>
            <a:r>
              <a:rPr lang="en-US" sz="2800" i="1" dirty="0" err="1">
                <a:solidFill>
                  <a:srgbClr val="FFFFFF"/>
                </a:solidFill>
                <a:latin typeface="Times New Roman" charset="0"/>
              </a:rPr>
              <a:t>indegree</a:t>
            </a:r>
            <a:r>
              <a:rPr lang="en-US" sz="2800" i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charset="0"/>
                <a:sym typeface="Symbol" charset="2"/>
              </a:rPr>
              <a:t></a:t>
            </a:r>
            <a:r>
              <a:rPr lang="en-US" sz="2800" i="1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charset="0"/>
                <a:sym typeface="Symbol" charset="2"/>
              </a:rPr>
              <a:t>outdegree</a:t>
            </a:r>
            <a:r>
              <a:rPr lang="en-US" sz="2800" i="1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)</a:t>
            </a:r>
            <a:r>
              <a:rPr lang="en-US" sz="2800" i="1" dirty="0">
                <a:solidFill>
                  <a:srgbClr val="FFFFFF"/>
                </a:solidFill>
                <a:latin typeface="Times New Roman" charset="0"/>
              </a:rPr>
              <a:t> must have another.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8600" y="3644900"/>
            <a:ext cx="81534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Such problems are defined by a directed graph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-111" charset="0"/>
              </a:rPr>
              <a:t>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, and an unbalanced node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-111" charset="0"/>
              </a:rPr>
              <a:t>u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 of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-111" charset="0"/>
              </a:rPr>
              <a:t>G; they require finding another unbalanced node.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e.g. finding a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-111" charset="0"/>
              </a:rPr>
              <a:t>Sperner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 triangle is in PPAD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latin typeface="Times New Roman" pitchFamily="-111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But wait a second…given an unbalanced node in a directed graph, why is it not trivial to find another?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E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SPERNER problem (precisely)</a:t>
            </a:r>
            <a:endParaRPr lang="en-US" sz="4000" dirty="0" smtClean="0">
              <a:solidFill>
                <a:srgbClr val="FFFF9E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TextBox 53"/>
          <p:cNvSpPr txBox="1">
            <a:spLocks noChangeArrowheads="1"/>
          </p:cNvSpPr>
          <p:nvPr/>
        </p:nvSpPr>
        <p:spPr bwMode="auto">
          <a:xfrm flipH="1">
            <a:off x="2667000" y="5638800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4572001" y="1273175"/>
          <a:ext cx="2743200" cy="219456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4124" name="Straight Arrow Connector 143"/>
          <p:cNvCxnSpPr>
            <a:cxnSpLocks noChangeShapeType="1"/>
          </p:cNvCxnSpPr>
          <p:nvPr/>
        </p:nvCxnSpPr>
        <p:spPr bwMode="auto">
          <a:xfrm>
            <a:off x="4589463" y="3662363"/>
            <a:ext cx="2667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4125" name="TextBox 144"/>
          <p:cNvSpPr txBox="1">
            <a:spLocks noChangeArrowheads="1"/>
          </p:cNvSpPr>
          <p:nvPr/>
        </p:nvSpPr>
        <p:spPr bwMode="auto">
          <a:xfrm>
            <a:off x="5754687" y="35814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i="1" baseline="30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2400" i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4126" name="Straight Arrow Connector 146"/>
          <p:cNvCxnSpPr>
            <a:cxnSpLocks noChangeShapeType="1"/>
          </p:cNvCxnSpPr>
          <p:nvPr/>
        </p:nvCxnSpPr>
        <p:spPr bwMode="auto">
          <a:xfrm rot="5400000">
            <a:off x="6592095" y="2404270"/>
            <a:ext cx="2209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4127" name="TextBox 147"/>
          <p:cNvSpPr txBox="1">
            <a:spLocks noChangeArrowheads="1"/>
          </p:cNvSpPr>
          <p:nvPr/>
        </p:nvSpPr>
        <p:spPr bwMode="auto">
          <a:xfrm>
            <a:off x="7696201" y="2214563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i="1" baseline="30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2400" i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129" name="TextBox 149"/>
          <p:cNvSpPr txBox="1">
            <a:spLocks noChangeArrowheads="1"/>
          </p:cNvSpPr>
          <p:nvPr/>
        </p:nvSpPr>
        <p:spPr bwMode="auto">
          <a:xfrm flipH="1">
            <a:off x="2667000" y="4957762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048000" y="4624387"/>
            <a:ext cx="2743200" cy="1752600"/>
            <a:chOff x="5486400" y="2438400"/>
            <a:chExt cx="2743200" cy="1752600"/>
          </a:xfrm>
        </p:grpSpPr>
        <p:sp>
          <p:nvSpPr>
            <p:cNvPr id="4" name="Rectangle 148"/>
            <p:cNvSpPr>
              <a:spLocks noChangeArrowheads="1"/>
            </p:cNvSpPr>
            <p:nvPr/>
          </p:nvSpPr>
          <p:spPr bwMode="auto">
            <a:xfrm>
              <a:off x="5943600" y="2438400"/>
              <a:ext cx="19050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5" name="Straight Arrow Connector 151"/>
            <p:cNvCxnSpPr>
              <a:cxnSpLocks noChangeShapeType="1"/>
            </p:cNvCxnSpPr>
            <p:nvPr/>
          </p:nvCxnSpPr>
          <p:spPr bwMode="auto">
            <a:xfrm flipV="1">
              <a:off x="5486400" y="3000375"/>
              <a:ext cx="3810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136" name="Straight Arrow Connector 153"/>
            <p:cNvCxnSpPr>
              <a:cxnSpLocks noChangeShapeType="1"/>
            </p:cNvCxnSpPr>
            <p:nvPr/>
          </p:nvCxnSpPr>
          <p:spPr bwMode="auto">
            <a:xfrm>
              <a:off x="5486400" y="3738563"/>
              <a:ext cx="381000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" name="TextBox 154"/>
            <p:cNvSpPr txBox="1">
              <a:spLocks noChangeArrowheads="1"/>
            </p:cNvSpPr>
            <p:nvPr/>
          </p:nvSpPr>
          <p:spPr bwMode="auto">
            <a:xfrm flipH="1">
              <a:off x="6705600" y="3048000"/>
              <a:ext cx="533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  <p:cxnSp>
          <p:nvCxnSpPr>
            <p:cNvPr id="44138" name="Straight Arrow Connector 155"/>
            <p:cNvCxnSpPr>
              <a:cxnSpLocks noChangeShapeType="1"/>
            </p:cNvCxnSpPr>
            <p:nvPr/>
          </p:nvCxnSpPr>
          <p:spPr bwMode="auto">
            <a:xfrm>
              <a:off x="7848600" y="3351213"/>
              <a:ext cx="3810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134" name="Oval 136"/>
          <p:cNvSpPr>
            <a:spLocks noChangeArrowheads="1"/>
          </p:cNvSpPr>
          <p:nvPr/>
        </p:nvSpPr>
        <p:spPr bwMode="auto">
          <a:xfrm>
            <a:off x="6019800" y="5233987"/>
            <a:ext cx="166688" cy="1619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4135" name="Oval 124"/>
          <p:cNvSpPr>
            <a:spLocks noChangeArrowheads="1"/>
          </p:cNvSpPr>
          <p:nvPr/>
        </p:nvSpPr>
        <p:spPr bwMode="auto">
          <a:xfrm>
            <a:off x="6019800" y="5538787"/>
            <a:ext cx="166688" cy="1619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59" name="Oval 130"/>
          <p:cNvSpPr>
            <a:spLocks noChangeArrowheads="1"/>
          </p:cNvSpPr>
          <p:nvPr/>
        </p:nvSpPr>
        <p:spPr bwMode="auto">
          <a:xfrm>
            <a:off x="6019800" y="5843587"/>
            <a:ext cx="166688" cy="1619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34814" y="1219200"/>
            <a:ext cx="7056586" cy="2324104"/>
            <a:chOff x="334814" y="1219200"/>
            <a:chExt cx="7056586" cy="2324104"/>
          </a:xfrm>
        </p:grpSpPr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4478337" y="1219200"/>
              <a:ext cx="2913063" cy="2324104"/>
              <a:chOff x="1752597" y="1892299"/>
              <a:chExt cx="5346696" cy="4356110"/>
            </a:xfrm>
            <a:solidFill>
              <a:schemeClr val="tx1"/>
            </a:solidFill>
          </p:grpSpPr>
          <p:sp>
            <p:nvSpPr>
              <p:cNvPr id="64" name="Oval 89"/>
              <p:cNvSpPr>
                <a:spLocks noChangeArrowheads="1"/>
              </p:cNvSpPr>
              <p:nvPr/>
            </p:nvSpPr>
            <p:spPr bwMode="auto">
              <a:xfrm>
                <a:off x="1752597" y="1892299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Oval 90"/>
              <p:cNvSpPr>
                <a:spLocks noChangeArrowheads="1"/>
              </p:cNvSpPr>
              <p:nvPr/>
            </p:nvSpPr>
            <p:spPr bwMode="auto">
              <a:xfrm>
                <a:off x="2590797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91"/>
              <p:cNvSpPr>
                <a:spLocks noChangeArrowheads="1"/>
              </p:cNvSpPr>
              <p:nvPr/>
            </p:nvSpPr>
            <p:spPr bwMode="auto">
              <a:xfrm>
                <a:off x="3428995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92"/>
              <p:cNvSpPr>
                <a:spLocks noChangeArrowheads="1"/>
              </p:cNvSpPr>
              <p:nvPr/>
            </p:nvSpPr>
            <p:spPr bwMode="auto">
              <a:xfrm>
                <a:off x="4267195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93"/>
              <p:cNvSpPr>
                <a:spLocks noChangeArrowheads="1"/>
              </p:cNvSpPr>
              <p:nvPr/>
            </p:nvSpPr>
            <p:spPr bwMode="auto">
              <a:xfrm>
                <a:off x="5105395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94"/>
              <p:cNvSpPr>
                <a:spLocks noChangeArrowheads="1"/>
              </p:cNvSpPr>
              <p:nvPr/>
            </p:nvSpPr>
            <p:spPr bwMode="auto">
              <a:xfrm>
                <a:off x="5943595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95"/>
              <p:cNvSpPr>
                <a:spLocks noChangeArrowheads="1"/>
              </p:cNvSpPr>
              <p:nvPr/>
            </p:nvSpPr>
            <p:spPr bwMode="auto">
              <a:xfrm>
                <a:off x="6781793" y="1892299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96"/>
              <p:cNvSpPr>
                <a:spLocks noChangeArrowheads="1"/>
              </p:cNvSpPr>
              <p:nvPr/>
            </p:nvSpPr>
            <p:spPr bwMode="auto">
              <a:xfrm>
                <a:off x="1752597" y="2552700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Oval 97"/>
              <p:cNvSpPr>
                <a:spLocks noChangeArrowheads="1"/>
              </p:cNvSpPr>
              <p:nvPr/>
            </p:nvSpPr>
            <p:spPr bwMode="auto">
              <a:xfrm>
                <a:off x="2590797" y="25527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3428995" y="25527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 99"/>
              <p:cNvSpPr>
                <a:spLocks noChangeArrowheads="1"/>
              </p:cNvSpPr>
              <p:nvPr/>
            </p:nvSpPr>
            <p:spPr bwMode="auto">
              <a:xfrm>
                <a:off x="4267195" y="25527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 100"/>
              <p:cNvSpPr>
                <a:spLocks noChangeArrowheads="1"/>
              </p:cNvSpPr>
              <p:nvPr/>
            </p:nvSpPr>
            <p:spPr bwMode="auto">
              <a:xfrm>
                <a:off x="5105395" y="25527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101"/>
              <p:cNvSpPr>
                <a:spLocks noChangeArrowheads="1"/>
              </p:cNvSpPr>
              <p:nvPr/>
            </p:nvSpPr>
            <p:spPr bwMode="auto">
              <a:xfrm>
                <a:off x="5943595" y="25527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Oval 102"/>
              <p:cNvSpPr>
                <a:spLocks noChangeArrowheads="1"/>
              </p:cNvSpPr>
              <p:nvPr/>
            </p:nvSpPr>
            <p:spPr bwMode="auto">
              <a:xfrm>
                <a:off x="6781793" y="2552700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103"/>
              <p:cNvSpPr>
                <a:spLocks noChangeArrowheads="1"/>
              </p:cNvSpPr>
              <p:nvPr/>
            </p:nvSpPr>
            <p:spPr bwMode="auto">
              <a:xfrm>
                <a:off x="1752597" y="3238500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Oval 104"/>
              <p:cNvSpPr>
                <a:spLocks noChangeArrowheads="1"/>
              </p:cNvSpPr>
              <p:nvPr/>
            </p:nvSpPr>
            <p:spPr bwMode="auto">
              <a:xfrm>
                <a:off x="2590797" y="32385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05"/>
              <p:cNvSpPr>
                <a:spLocks noChangeArrowheads="1"/>
              </p:cNvSpPr>
              <p:nvPr/>
            </p:nvSpPr>
            <p:spPr bwMode="auto">
              <a:xfrm>
                <a:off x="3428995" y="32385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06"/>
              <p:cNvSpPr>
                <a:spLocks noChangeArrowheads="1"/>
              </p:cNvSpPr>
              <p:nvPr/>
            </p:nvSpPr>
            <p:spPr bwMode="auto">
              <a:xfrm>
                <a:off x="4267195" y="32385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07"/>
              <p:cNvSpPr>
                <a:spLocks noChangeArrowheads="1"/>
              </p:cNvSpPr>
              <p:nvPr/>
            </p:nvSpPr>
            <p:spPr bwMode="auto">
              <a:xfrm>
                <a:off x="5105395" y="32385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 108"/>
              <p:cNvSpPr>
                <a:spLocks noChangeArrowheads="1"/>
              </p:cNvSpPr>
              <p:nvPr/>
            </p:nvSpPr>
            <p:spPr bwMode="auto">
              <a:xfrm>
                <a:off x="5943595" y="32385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 109"/>
              <p:cNvSpPr>
                <a:spLocks noChangeArrowheads="1"/>
              </p:cNvSpPr>
              <p:nvPr/>
            </p:nvSpPr>
            <p:spPr bwMode="auto">
              <a:xfrm>
                <a:off x="6781793" y="3238500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 110"/>
              <p:cNvSpPr>
                <a:spLocks noChangeArrowheads="1"/>
              </p:cNvSpPr>
              <p:nvPr/>
            </p:nvSpPr>
            <p:spPr bwMode="auto">
              <a:xfrm>
                <a:off x="1752597" y="3924300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Oval 111"/>
              <p:cNvSpPr>
                <a:spLocks noChangeArrowheads="1"/>
              </p:cNvSpPr>
              <p:nvPr/>
            </p:nvSpPr>
            <p:spPr bwMode="auto">
              <a:xfrm>
                <a:off x="2590797" y="39243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112"/>
              <p:cNvSpPr>
                <a:spLocks noChangeArrowheads="1"/>
              </p:cNvSpPr>
              <p:nvPr/>
            </p:nvSpPr>
            <p:spPr bwMode="auto">
              <a:xfrm>
                <a:off x="3428995" y="39243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 113"/>
              <p:cNvSpPr>
                <a:spLocks noChangeArrowheads="1"/>
              </p:cNvSpPr>
              <p:nvPr/>
            </p:nvSpPr>
            <p:spPr bwMode="auto">
              <a:xfrm>
                <a:off x="4267195" y="39243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Oval 114"/>
              <p:cNvSpPr>
                <a:spLocks noChangeArrowheads="1"/>
              </p:cNvSpPr>
              <p:nvPr/>
            </p:nvSpPr>
            <p:spPr bwMode="auto">
              <a:xfrm>
                <a:off x="5105395" y="39243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Oval 115"/>
              <p:cNvSpPr>
                <a:spLocks noChangeArrowheads="1"/>
              </p:cNvSpPr>
              <p:nvPr/>
            </p:nvSpPr>
            <p:spPr bwMode="auto">
              <a:xfrm>
                <a:off x="5943595" y="3924300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 116"/>
              <p:cNvSpPr>
                <a:spLocks noChangeArrowheads="1"/>
              </p:cNvSpPr>
              <p:nvPr/>
            </p:nvSpPr>
            <p:spPr bwMode="auto">
              <a:xfrm>
                <a:off x="6781793" y="3924300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 117"/>
              <p:cNvSpPr>
                <a:spLocks noChangeArrowheads="1"/>
              </p:cNvSpPr>
              <p:nvPr/>
            </p:nvSpPr>
            <p:spPr bwMode="auto">
              <a:xfrm>
                <a:off x="1765296" y="4584701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Oval 118"/>
              <p:cNvSpPr>
                <a:spLocks noChangeArrowheads="1"/>
              </p:cNvSpPr>
              <p:nvPr/>
            </p:nvSpPr>
            <p:spPr bwMode="auto">
              <a:xfrm>
                <a:off x="2603496" y="45847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119"/>
              <p:cNvSpPr>
                <a:spLocks noChangeArrowheads="1"/>
              </p:cNvSpPr>
              <p:nvPr/>
            </p:nvSpPr>
            <p:spPr bwMode="auto">
              <a:xfrm>
                <a:off x="3441696" y="45847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120"/>
              <p:cNvSpPr>
                <a:spLocks noChangeArrowheads="1"/>
              </p:cNvSpPr>
              <p:nvPr/>
            </p:nvSpPr>
            <p:spPr bwMode="auto">
              <a:xfrm>
                <a:off x="4279896" y="45847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 121"/>
              <p:cNvSpPr>
                <a:spLocks noChangeArrowheads="1"/>
              </p:cNvSpPr>
              <p:nvPr/>
            </p:nvSpPr>
            <p:spPr bwMode="auto">
              <a:xfrm>
                <a:off x="5118094" y="45847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 122"/>
              <p:cNvSpPr>
                <a:spLocks noChangeArrowheads="1"/>
              </p:cNvSpPr>
              <p:nvPr/>
            </p:nvSpPr>
            <p:spPr bwMode="auto">
              <a:xfrm>
                <a:off x="5956294" y="45847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Oval 123"/>
              <p:cNvSpPr>
                <a:spLocks noChangeArrowheads="1"/>
              </p:cNvSpPr>
              <p:nvPr/>
            </p:nvSpPr>
            <p:spPr bwMode="auto">
              <a:xfrm>
                <a:off x="6794494" y="4584701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Oval 124"/>
              <p:cNvSpPr>
                <a:spLocks noChangeArrowheads="1"/>
              </p:cNvSpPr>
              <p:nvPr/>
            </p:nvSpPr>
            <p:spPr bwMode="auto">
              <a:xfrm>
                <a:off x="1752597" y="5283201"/>
                <a:ext cx="304799" cy="30480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Oval 125"/>
              <p:cNvSpPr>
                <a:spLocks noChangeArrowheads="1"/>
              </p:cNvSpPr>
              <p:nvPr/>
            </p:nvSpPr>
            <p:spPr bwMode="auto">
              <a:xfrm>
                <a:off x="2590797" y="52832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Oval 126"/>
              <p:cNvSpPr>
                <a:spLocks noChangeArrowheads="1"/>
              </p:cNvSpPr>
              <p:nvPr/>
            </p:nvSpPr>
            <p:spPr bwMode="auto">
              <a:xfrm>
                <a:off x="3428995" y="52832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27"/>
              <p:cNvSpPr>
                <a:spLocks noChangeArrowheads="1"/>
              </p:cNvSpPr>
              <p:nvPr/>
            </p:nvSpPr>
            <p:spPr bwMode="auto">
              <a:xfrm>
                <a:off x="4267195" y="52832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28"/>
              <p:cNvSpPr>
                <a:spLocks noChangeArrowheads="1"/>
              </p:cNvSpPr>
              <p:nvPr/>
            </p:nvSpPr>
            <p:spPr bwMode="auto">
              <a:xfrm>
                <a:off x="5105395" y="52832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29"/>
              <p:cNvSpPr>
                <a:spLocks noChangeArrowheads="1"/>
              </p:cNvSpPr>
              <p:nvPr/>
            </p:nvSpPr>
            <p:spPr bwMode="auto">
              <a:xfrm>
                <a:off x="5943595" y="5283201"/>
                <a:ext cx="304799" cy="304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Oval 130"/>
              <p:cNvSpPr>
                <a:spLocks noChangeArrowheads="1"/>
              </p:cNvSpPr>
              <p:nvPr/>
            </p:nvSpPr>
            <p:spPr bwMode="auto">
              <a:xfrm>
                <a:off x="6781793" y="5283201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31"/>
              <p:cNvSpPr>
                <a:spLocks noChangeArrowheads="1"/>
              </p:cNvSpPr>
              <p:nvPr/>
            </p:nvSpPr>
            <p:spPr bwMode="auto">
              <a:xfrm>
                <a:off x="1752597" y="5943602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Oval 132"/>
              <p:cNvSpPr>
                <a:spLocks noChangeArrowheads="1"/>
              </p:cNvSpPr>
              <p:nvPr/>
            </p:nvSpPr>
            <p:spPr bwMode="auto">
              <a:xfrm>
                <a:off x="2590797" y="5943602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Oval 133"/>
              <p:cNvSpPr>
                <a:spLocks noChangeArrowheads="1"/>
              </p:cNvSpPr>
              <p:nvPr/>
            </p:nvSpPr>
            <p:spPr bwMode="auto">
              <a:xfrm>
                <a:off x="3428995" y="5943602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Oval 134"/>
              <p:cNvSpPr>
                <a:spLocks noChangeArrowheads="1"/>
              </p:cNvSpPr>
              <p:nvPr/>
            </p:nvSpPr>
            <p:spPr bwMode="auto">
              <a:xfrm>
                <a:off x="4267195" y="5943602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Oval 135"/>
              <p:cNvSpPr>
                <a:spLocks noChangeArrowheads="1"/>
              </p:cNvSpPr>
              <p:nvPr/>
            </p:nvSpPr>
            <p:spPr bwMode="auto">
              <a:xfrm>
                <a:off x="5105393" y="5943602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36"/>
              <p:cNvSpPr>
                <a:spLocks noChangeArrowheads="1"/>
              </p:cNvSpPr>
              <p:nvPr/>
            </p:nvSpPr>
            <p:spPr bwMode="auto">
              <a:xfrm>
                <a:off x="5943593" y="5943609"/>
                <a:ext cx="304799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Oval 137"/>
              <p:cNvSpPr>
                <a:spLocks noChangeArrowheads="1"/>
              </p:cNvSpPr>
              <p:nvPr/>
            </p:nvSpPr>
            <p:spPr bwMode="auto">
              <a:xfrm>
                <a:off x="6781800" y="5943600"/>
                <a:ext cx="304799" cy="304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334814" y="1666309"/>
              <a:ext cx="40539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Consider square of side 2</a:t>
              </a:r>
              <a:r>
                <a:rPr lang="en-US" sz="2800" i="1" baseline="30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:</a:t>
              </a:r>
              <a:endParaRPr lang="en-US" sz="28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06400" y="3962400"/>
            <a:ext cx="797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and colors of internal vertices are given by a program: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4902200"/>
            <a:ext cx="2133600" cy="1535450"/>
            <a:chOff x="381000" y="4902200"/>
            <a:chExt cx="2133600" cy="1535450"/>
          </a:xfrm>
        </p:grpSpPr>
        <p:sp>
          <p:nvSpPr>
            <p:cNvPr id="117" name="Left Brace 116"/>
            <p:cNvSpPr/>
            <p:nvPr/>
          </p:nvSpPr>
          <p:spPr bwMode="auto">
            <a:xfrm>
              <a:off x="2286000" y="4902200"/>
              <a:ext cx="228600" cy="1447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1000" y="4991100"/>
              <a:ext cx="1600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input: the coordinates of a point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dirty="0" smtClean="0">
                  <a:solidFill>
                    <a:srgbClr val="FFFFCC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200" i="1" dirty="0" err="1" smtClean="0">
                  <a:solidFill>
                    <a:srgbClr val="FFFFCC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2200" i="1" dirty="0" smtClean="0">
                  <a:solidFill>
                    <a:srgbClr val="FFFFCC"/>
                  </a:solidFill>
                  <a:latin typeface="Times New Roman"/>
                  <a:cs typeface="Times New Roman"/>
                </a:rPr>
                <a:t> bits each)</a:t>
              </a:r>
              <a:endParaRPr lang="en-US" sz="2200" i="1" dirty="0">
                <a:solidFill>
                  <a:srgbClr val="FFFFCC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125" grpId="0"/>
      <p:bldP spid="44127" grpId="0"/>
      <p:bldP spid="44129" grpId="0"/>
      <p:bldP spid="44134" grpId="0" animBg="1"/>
      <p:bldP spid="44135" grpId="0" animBg="1"/>
      <p:bldP spid="159" grpId="0" animBg="1"/>
      <p:bldP spid="1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AutoShape 213"/>
          <p:cNvSpPr>
            <a:spLocks noChangeArrowheads="1"/>
          </p:cNvSpPr>
          <p:nvPr/>
        </p:nvSpPr>
        <p:spPr bwMode="auto">
          <a:xfrm flipH="1" flipV="1">
            <a:off x="3568700" y="342900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43746" name="Group 2"/>
          <p:cNvGraphicFramePr>
            <a:graphicFrameLocks noGrp="1"/>
          </p:cNvGraphicFramePr>
          <p:nvPr/>
        </p:nvGraphicFramePr>
        <p:xfrm>
          <a:off x="1905000" y="139700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08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70" name="Oval 89"/>
          <p:cNvSpPr>
            <a:spLocks noChangeArrowheads="1"/>
          </p:cNvSpPr>
          <p:nvPr/>
        </p:nvSpPr>
        <p:spPr bwMode="auto">
          <a:xfrm>
            <a:off x="1752600" y="1244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1" name="Oval 90"/>
          <p:cNvSpPr>
            <a:spLocks noChangeArrowheads="1"/>
          </p:cNvSpPr>
          <p:nvPr/>
        </p:nvSpPr>
        <p:spPr bwMode="auto">
          <a:xfrm>
            <a:off x="2590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2" name="Oval 91"/>
          <p:cNvSpPr>
            <a:spLocks noChangeArrowheads="1"/>
          </p:cNvSpPr>
          <p:nvPr/>
        </p:nvSpPr>
        <p:spPr bwMode="auto">
          <a:xfrm>
            <a:off x="34290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3" name="Oval 92"/>
          <p:cNvSpPr>
            <a:spLocks noChangeArrowheads="1"/>
          </p:cNvSpPr>
          <p:nvPr/>
        </p:nvSpPr>
        <p:spPr bwMode="auto">
          <a:xfrm>
            <a:off x="42672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4" name="Oval 93"/>
          <p:cNvSpPr>
            <a:spLocks noChangeArrowheads="1"/>
          </p:cNvSpPr>
          <p:nvPr/>
        </p:nvSpPr>
        <p:spPr bwMode="auto">
          <a:xfrm>
            <a:off x="51054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5" name="Oval 94"/>
          <p:cNvSpPr>
            <a:spLocks noChangeArrowheads="1"/>
          </p:cNvSpPr>
          <p:nvPr/>
        </p:nvSpPr>
        <p:spPr bwMode="auto">
          <a:xfrm>
            <a:off x="59436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6" name="Oval 95"/>
          <p:cNvSpPr>
            <a:spLocks noChangeArrowheads="1"/>
          </p:cNvSpPr>
          <p:nvPr/>
        </p:nvSpPr>
        <p:spPr bwMode="auto">
          <a:xfrm>
            <a:off x="6781800" y="124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7" name="Oval 96"/>
          <p:cNvSpPr>
            <a:spLocks noChangeArrowheads="1"/>
          </p:cNvSpPr>
          <p:nvPr/>
        </p:nvSpPr>
        <p:spPr bwMode="auto">
          <a:xfrm>
            <a:off x="1752600" y="190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78" name="Oval 9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6179" name="Oval 98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0" name="Oval 99"/>
          <p:cNvSpPr>
            <a:spLocks noChangeArrowheads="1"/>
          </p:cNvSpPr>
          <p:nvPr/>
        </p:nvSpPr>
        <p:spPr bwMode="auto">
          <a:xfrm>
            <a:off x="4267200" y="1905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1" name="Oval 100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2" name="Oval 101"/>
          <p:cNvSpPr>
            <a:spLocks noChangeArrowheads="1"/>
          </p:cNvSpPr>
          <p:nvPr/>
        </p:nvSpPr>
        <p:spPr bwMode="auto">
          <a:xfrm>
            <a:off x="5943600" y="1905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3" name="Oval 102"/>
          <p:cNvSpPr>
            <a:spLocks noChangeArrowheads="1"/>
          </p:cNvSpPr>
          <p:nvPr/>
        </p:nvSpPr>
        <p:spPr bwMode="auto">
          <a:xfrm>
            <a:off x="6781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4" name="Oval 103"/>
          <p:cNvSpPr>
            <a:spLocks noChangeArrowheads="1"/>
          </p:cNvSpPr>
          <p:nvPr/>
        </p:nvSpPr>
        <p:spPr bwMode="auto">
          <a:xfrm>
            <a:off x="1752600" y="2590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5" name="Oval 104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6" name="Oval 105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7" name="Oval 106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8" name="Oval 107"/>
          <p:cNvSpPr>
            <a:spLocks noChangeArrowheads="1"/>
          </p:cNvSpPr>
          <p:nvPr/>
        </p:nvSpPr>
        <p:spPr bwMode="auto">
          <a:xfrm>
            <a:off x="5105400" y="25908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89" name="Oval 108"/>
          <p:cNvSpPr>
            <a:spLocks noChangeArrowheads="1"/>
          </p:cNvSpPr>
          <p:nvPr/>
        </p:nvSpPr>
        <p:spPr bwMode="auto">
          <a:xfrm>
            <a:off x="5943600" y="25908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0" name="Oval 109"/>
          <p:cNvSpPr>
            <a:spLocks noChangeArrowheads="1"/>
          </p:cNvSpPr>
          <p:nvPr/>
        </p:nvSpPr>
        <p:spPr bwMode="auto">
          <a:xfrm>
            <a:off x="6781800" y="259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1" name="Oval 110"/>
          <p:cNvSpPr>
            <a:spLocks noChangeArrowheads="1"/>
          </p:cNvSpPr>
          <p:nvPr/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2" name="Oval 111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3" name="Oval 112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4" name="Oval 113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5" name="Oval 114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6" name="Oval 115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7" name="Oval 116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8" name="Oval 117"/>
          <p:cNvSpPr>
            <a:spLocks noChangeArrowheads="1"/>
          </p:cNvSpPr>
          <p:nvPr/>
        </p:nvSpPr>
        <p:spPr bwMode="auto">
          <a:xfrm>
            <a:off x="1765300" y="3937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199" name="Oval 118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0" name="Oval 119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1" name="Oval 120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2" name="Oval 121"/>
          <p:cNvSpPr>
            <a:spLocks noChangeArrowheads="1"/>
          </p:cNvSpPr>
          <p:nvPr/>
        </p:nvSpPr>
        <p:spPr bwMode="auto">
          <a:xfrm>
            <a:off x="5118100" y="3937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3" name="Oval 122"/>
          <p:cNvSpPr>
            <a:spLocks noChangeArrowheads="1"/>
          </p:cNvSpPr>
          <p:nvPr/>
        </p:nvSpPr>
        <p:spPr bwMode="auto">
          <a:xfrm>
            <a:off x="5956300" y="3937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4" name="Oval 123"/>
          <p:cNvSpPr>
            <a:spLocks noChangeArrowheads="1"/>
          </p:cNvSpPr>
          <p:nvPr/>
        </p:nvSpPr>
        <p:spPr bwMode="auto">
          <a:xfrm>
            <a:off x="6794500" y="393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5" name="Oval 124"/>
          <p:cNvSpPr>
            <a:spLocks noChangeArrowheads="1"/>
          </p:cNvSpPr>
          <p:nvPr/>
        </p:nvSpPr>
        <p:spPr bwMode="auto">
          <a:xfrm>
            <a:off x="17526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6" name="Oval 125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7" name="Oval 126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8" name="Oval 127"/>
          <p:cNvSpPr>
            <a:spLocks noChangeArrowheads="1"/>
          </p:cNvSpPr>
          <p:nvPr/>
        </p:nvSpPr>
        <p:spPr bwMode="auto">
          <a:xfrm>
            <a:off x="4267200" y="46355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09" name="Oval 128"/>
          <p:cNvSpPr>
            <a:spLocks noChangeArrowheads="1"/>
          </p:cNvSpPr>
          <p:nvPr/>
        </p:nvSpPr>
        <p:spPr bwMode="auto">
          <a:xfrm>
            <a:off x="5105400" y="46355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0" name="Oval 129"/>
          <p:cNvSpPr>
            <a:spLocks noChangeArrowheads="1"/>
          </p:cNvSpPr>
          <p:nvPr/>
        </p:nvSpPr>
        <p:spPr bwMode="auto">
          <a:xfrm>
            <a:off x="5943600" y="46355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1" name="Oval 130"/>
          <p:cNvSpPr>
            <a:spLocks noChangeArrowheads="1"/>
          </p:cNvSpPr>
          <p:nvPr/>
        </p:nvSpPr>
        <p:spPr bwMode="auto">
          <a:xfrm>
            <a:off x="6781800" y="4635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2" name="Oval 131"/>
          <p:cNvSpPr>
            <a:spLocks noChangeArrowheads="1"/>
          </p:cNvSpPr>
          <p:nvPr/>
        </p:nvSpPr>
        <p:spPr bwMode="auto">
          <a:xfrm>
            <a:off x="1752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3" name="Oval 132"/>
          <p:cNvSpPr>
            <a:spLocks noChangeArrowheads="1"/>
          </p:cNvSpPr>
          <p:nvPr/>
        </p:nvSpPr>
        <p:spPr bwMode="auto">
          <a:xfrm>
            <a:off x="25908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4" name="Oval 133"/>
          <p:cNvSpPr>
            <a:spLocks noChangeArrowheads="1"/>
          </p:cNvSpPr>
          <p:nvPr/>
        </p:nvSpPr>
        <p:spPr bwMode="auto">
          <a:xfrm>
            <a:off x="34290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5" name="Oval 134"/>
          <p:cNvSpPr>
            <a:spLocks noChangeArrowheads="1"/>
          </p:cNvSpPr>
          <p:nvPr/>
        </p:nvSpPr>
        <p:spPr bwMode="auto">
          <a:xfrm>
            <a:off x="42672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6" name="Oval 135"/>
          <p:cNvSpPr>
            <a:spLocks noChangeArrowheads="1"/>
          </p:cNvSpPr>
          <p:nvPr/>
        </p:nvSpPr>
        <p:spPr bwMode="auto">
          <a:xfrm>
            <a:off x="51054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7" name="Oval 136"/>
          <p:cNvSpPr>
            <a:spLocks noChangeArrowheads="1"/>
          </p:cNvSpPr>
          <p:nvPr/>
        </p:nvSpPr>
        <p:spPr bwMode="auto">
          <a:xfrm>
            <a:off x="5943600" y="5295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18" name="Oval 137"/>
          <p:cNvSpPr>
            <a:spLocks noChangeArrowheads="1"/>
          </p:cNvSpPr>
          <p:nvPr/>
        </p:nvSpPr>
        <p:spPr bwMode="auto">
          <a:xfrm>
            <a:off x="6781800" y="5295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6" name="Line 215"/>
          <p:cNvSpPr>
            <a:spLocks noChangeShapeType="1"/>
          </p:cNvSpPr>
          <p:nvPr/>
        </p:nvSpPr>
        <p:spPr bwMode="auto">
          <a:xfrm flipV="1">
            <a:off x="2260600" y="510540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7" name="Line 216"/>
          <p:cNvSpPr>
            <a:spLocks noChangeShapeType="1"/>
          </p:cNvSpPr>
          <p:nvPr/>
        </p:nvSpPr>
        <p:spPr bwMode="auto">
          <a:xfrm>
            <a:off x="2641600" y="5105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8" name="Line 217"/>
          <p:cNvSpPr>
            <a:spLocks noChangeShapeType="1"/>
          </p:cNvSpPr>
          <p:nvPr/>
        </p:nvSpPr>
        <p:spPr bwMode="auto">
          <a:xfrm flipV="1">
            <a:off x="3009900" y="490220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39" name="Line 218"/>
          <p:cNvSpPr>
            <a:spLocks noChangeShapeType="1"/>
          </p:cNvSpPr>
          <p:nvPr/>
        </p:nvSpPr>
        <p:spPr bwMode="auto">
          <a:xfrm flipH="1" flipV="1">
            <a:off x="2971800" y="44958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0" name="Line 219"/>
          <p:cNvSpPr>
            <a:spLocks noChangeShapeType="1"/>
          </p:cNvSpPr>
          <p:nvPr/>
        </p:nvSpPr>
        <p:spPr bwMode="auto">
          <a:xfrm flipH="1" flipV="1">
            <a:off x="2400300" y="438150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1" name="Line 220"/>
          <p:cNvSpPr>
            <a:spLocks noChangeShapeType="1"/>
          </p:cNvSpPr>
          <p:nvPr/>
        </p:nvSpPr>
        <p:spPr bwMode="auto">
          <a:xfrm flipH="1" flipV="1">
            <a:off x="2260600" y="389890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2" name="Line 221"/>
          <p:cNvSpPr>
            <a:spLocks noChangeShapeType="1"/>
          </p:cNvSpPr>
          <p:nvPr/>
        </p:nvSpPr>
        <p:spPr bwMode="auto">
          <a:xfrm flipV="1">
            <a:off x="2247900" y="373380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3" name="Line 222"/>
          <p:cNvSpPr>
            <a:spLocks noChangeShapeType="1"/>
          </p:cNvSpPr>
          <p:nvPr/>
        </p:nvSpPr>
        <p:spPr bwMode="auto">
          <a:xfrm>
            <a:off x="2590800" y="37338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4" name="Line 223"/>
          <p:cNvSpPr>
            <a:spLocks noChangeShapeType="1"/>
          </p:cNvSpPr>
          <p:nvPr/>
        </p:nvSpPr>
        <p:spPr bwMode="auto">
          <a:xfrm flipV="1">
            <a:off x="2971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5" name="Line 224"/>
          <p:cNvSpPr>
            <a:spLocks noChangeShapeType="1"/>
          </p:cNvSpPr>
          <p:nvPr/>
        </p:nvSpPr>
        <p:spPr bwMode="auto">
          <a:xfrm>
            <a:off x="3416300" y="36957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146" name="Line 225"/>
          <p:cNvSpPr>
            <a:spLocks noChangeShapeType="1"/>
          </p:cNvSpPr>
          <p:nvPr/>
        </p:nvSpPr>
        <p:spPr bwMode="auto">
          <a:xfrm flipV="1">
            <a:off x="3733800" y="365760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30" name="Oval 235"/>
          <p:cNvSpPr>
            <a:spLocks noChangeArrowheads="1"/>
          </p:cNvSpPr>
          <p:nvPr/>
        </p:nvSpPr>
        <p:spPr bwMode="auto">
          <a:xfrm>
            <a:off x="2146300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23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9E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Solving SPERNER</a:t>
            </a:r>
            <a:endParaRPr lang="en-US" sz="3600" smtClean="0">
              <a:solidFill>
                <a:srgbClr val="FFFF9E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127"/>
          <p:cNvSpPr>
            <a:spLocks noChangeArrowheads="1"/>
          </p:cNvSpPr>
          <p:nvPr/>
        </p:nvSpPr>
        <p:spPr bwMode="auto">
          <a:xfrm>
            <a:off x="2590800" y="46355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7" name="Oval 127"/>
          <p:cNvSpPr>
            <a:spLocks noChangeArrowheads="1"/>
          </p:cNvSpPr>
          <p:nvPr/>
        </p:nvSpPr>
        <p:spPr bwMode="auto">
          <a:xfrm>
            <a:off x="3429000" y="46355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8" name="Oval 127"/>
          <p:cNvSpPr>
            <a:spLocks noChangeArrowheads="1"/>
          </p:cNvSpPr>
          <p:nvPr/>
        </p:nvSpPr>
        <p:spPr bwMode="auto">
          <a:xfrm>
            <a:off x="2603500" y="3937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" name="Oval 127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0" name="Oval 127"/>
          <p:cNvSpPr>
            <a:spLocks noChangeArrowheads="1"/>
          </p:cNvSpPr>
          <p:nvPr/>
        </p:nvSpPr>
        <p:spPr bwMode="auto">
          <a:xfrm>
            <a:off x="3429000" y="32766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" name="Oval 127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2" name="Oval 127"/>
          <p:cNvSpPr>
            <a:spLocks noChangeArrowheads="1"/>
          </p:cNvSpPr>
          <p:nvPr/>
        </p:nvSpPr>
        <p:spPr bwMode="auto">
          <a:xfrm>
            <a:off x="3441700" y="3937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3" name="Oval 127"/>
          <p:cNvSpPr>
            <a:spLocks noChangeArrowheads="1"/>
          </p:cNvSpPr>
          <p:nvPr/>
        </p:nvSpPr>
        <p:spPr bwMode="auto">
          <a:xfrm>
            <a:off x="4279900" y="3937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2000" y="5765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However, the walk may wonder in the box for a long time, before locating the tri-chromatic triangle. Worst-case: 2</a:t>
            </a:r>
            <a:r>
              <a:rPr lang="en-US" sz="24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24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75" name="Straight Arrow Connector 146"/>
          <p:cNvCxnSpPr>
            <a:cxnSpLocks noChangeShapeType="1"/>
          </p:cNvCxnSpPr>
          <p:nvPr/>
        </p:nvCxnSpPr>
        <p:spPr bwMode="auto">
          <a:xfrm flipH="1">
            <a:off x="7696200" y="1401762"/>
            <a:ext cx="1589" cy="4059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6" name="TextBox 147"/>
          <p:cNvSpPr txBox="1">
            <a:spLocks noChangeArrowheads="1"/>
          </p:cNvSpPr>
          <p:nvPr/>
        </p:nvSpPr>
        <p:spPr bwMode="auto">
          <a:xfrm>
            <a:off x="7735888" y="3048000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i="1" baseline="30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2400" i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2136" grpId="0" animBg="1"/>
      <p:bldP spid="42137" grpId="0" animBg="1"/>
      <p:bldP spid="42138" grpId="0" animBg="1"/>
      <p:bldP spid="42139" grpId="0" animBg="1"/>
      <p:bldP spid="42140" grpId="0" animBg="1"/>
      <p:bldP spid="42141" grpId="0" animBg="1"/>
      <p:bldP spid="42142" grpId="0" animBg="1"/>
      <p:bldP spid="42143" grpId="0" animBg="1"/>
      <p:bldP spid="42144" grpId="0" animBg="1"/>
      <p:bldP spid="42145" grpId="0" animBg="1"/>
      <p:bldP spid="4214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225" y="12700"/>
            <a:ext cx="854075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9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The PPAD Class</a:t>
            </a:r>
          </a:p>
        </p:txBody>
      </p:sp>
      <p:sp>
        <p:nvSpPr>
          <p:cNvPr id="124931" name="Rectangle 8"/>
          <p:cNvSpPr>
            <a:spLocks noChangeArrowheads="1"/>
          </p:cNvSpPr>
          <p:nvPr/>
        </p:nvSpPr>
        <p:spPr bwMode="auto">
          <a:xfrm>
            <a:off x="152400" y="152400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800">
                <a:solidFill>
                  <a:srgbClr val="FFFFFF"/>
                </a:solidFill>
                <a:latin typeface="Times" charset="0"/>
              </a:rPr>
              <a:t>The class of all problems with guaranteed solution by dint of the following graph-theoretic lemma</a:t>
            </a:r>
            <a:endParaRPr lang="en-US" sz="2800" baseline="30000">
              <a:solidFill>
                <a:srgbClr val="FFFFFF"/>
              </a:solidFill>
              <a:latin typeface="Times" charset="0"/>
              <a:sym typeface="Symbol" charset="2"/>
            </a:endParaRPr>
          </a:p>
        </p:txBody>
      </p:sp>
      <p:sp>
        <p:nvSpPr>
          <p:cNvPr id="124932" name="Rectangle 9"/>
          <p:cNvSpPr>
            <a:spLocks noChangeArrowheads="1"/>
          </p:cNvSpPr>
          <p:nvPr/>
        </p:nvSpPr>
        <p:spPr bwMode="auto">
          <a:xfrm>
            <a:off x="304800" y="2514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Times New Roman" charset="0"/>
              <a:buNone/>
            </a:pP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A directed graph with an unbalanced node (node with indegree </a:t>
            </a:r>
            <a:r>
              <a:rPr lang="en-US" sz="2800" i="1">
                <a:solidFill>
                  <a:srgbClr val="FFFFFF"/>
                </a:solidFill>
                <a:latin typeface="Times New Roman" charset="0"/>
                <a:sym typeface="Symbol" charset="2"/>
              </a:rPr>
              <a:t> outdegree)</a:t>
            </a: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 must have another.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" y="613158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Where is PPAD located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-111" charset="0"/>
              </a:rPr>
              <a:t>w.r.t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. NP?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8600" y="3644900"/>
            <a:ext cx="8153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Such problems are defined by a directed graph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-111" charset="0"/>
              </a:rPr>
              <a:t>G </a:t>
            </a:r>
            <a:r>
              <a:rPr lang="en-US" sz="2800" dirty="0" smtClean="0">
                <a:solidFill>
                  <a:srgbClr val="FFFF9E"/>
                </a:solidFill>
                <a:latin typeface="Times New Roman" pitchFamily="-111" charset="0"/>
              </a:rPr>
              <a:t>(huge but implicitly defined)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, and an unbalanced node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-111" charset="0"/>
              </a:rPr>
              <a:t>u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 of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-111" charset="0"/>
              </a:rPr>
              <a:t>G; they require finding another unbalanced node.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  <a:latin typeface="Times New Roman" pitchFamily="-111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e.g. SPERNER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1" charset="0"/>
              </a:rPr>
              <a:t> </a:t>
            </a:r>
            <a:r>
              <a:rPr lang="en-US" sz="2200" dirty="0" err="1" smtClean="0">
                <a:sym typeface="Symbol"/>
              </a:rPr>
              <a:t></a:t>
            </a:r>
            <a:r>
              <a:rPr lang="en-US" sz="2200" dirty="0" smtClean="0">
                <a:sym typeface="Symbo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-111" charset="0"/>
              </a:rPr>
              <a:t>PPAD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101" y="1294249"/>
            <a:ext cx="2475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Today’s menu</a:t>
            </a:r>
            <a:endParaRPr lang="en-US" sz="3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466807" y="1889542"/>
            <a:ext cx="6461132" cy="746899"/>
            <a:chOff x="1459706" y="1623993"/>
            <a:chExt cx="6461132" cy="746899"/>
          </a:xfrm>
        </p:grpSpPr>
        <p:grpSp>
          <p:nvGrpSpPr>
            <p:cNvPr id="4" name="Group 8"/>
            <p:cNvGrpSpPr/>
            <p:nvPr/>
          </p:nvGrpSpPr>
          <p:grpSpPr>
            <a:xfrm>
              <a:off x="1459706" y="1623993"/>
              <a:ext cx="686594" cy="560388"/>
              <a:chOff x="1459706" y="1270794"/>
              <a:chExt cx="686594" cy="560388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2146300" y="1909227"/>
              <a:ext cx="5774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latin typeface="Times New Roman"/>
                  <a:cs typeface="Times New Roman"/>
                </a:rPr>
                <a:t>Min-Max theorem from Linear Programming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1467601" y="2438400"/>
            <a:ext cx="6721727" cy="1376065"/>
            <a:chOff x="1460500" y="2639199"/>
            <a:chExt cx="6721727" cy="1376065"/>
          </a:xfrm>
        </p:grpSpPr>
        <p:grpSp>
          <p:nvGrpSpPr>
            <p:cNvPr id="8" name="Group 15"/>
            <p:cNvGrpSpPr/>
            <p:nvPr/>
          </p:nvGrpSpPr>
          <p:grpSpPr>
            <a:xfrm>
              <a:off x="1460500" y="2639199"/>
              <a:ext cx="700088" cy="1173202"/>
              <a:chOff x="1446212" y="657980"/>
              <a:chExt cx="700088" cy="117320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16200000" flipH="1">
                <a:off x="860405" y="1243787"/>
                <a:ext cx="11716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2146300" y="3553599"/>
              <a:ext cx="603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Nash’s Proof: Reducing it to the bare minimum</a:t>
              </a: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1466807" y="2448342"/>
            <a:ext cx="3064168" cy="748506"/>
            <a:chOff x="1459706" y="2182793"/>
            <a:chExt cx="3064168" cy="748506"/>
          </a:xfrm>
        </p:grpSpPr>
        <p:sp>
          <p:nvSpPr>
            <p:cNvPr id="11" name="TextBox 10"/>
            <p:cNvSpPr txBox="1"/>
            <p:nvPr/>
          </p:nvSpPr>
          <p:spPr>
            <a:xfrm>
              <a:off x="2146300" y="2469634"/>
              <a:ext cx="2377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Brouwer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Nash</a:t>
              </a:r>
              <a:endParaRPr lang="en-US" sz="24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59706" y="2182793"/>
              <a:ext cx="686594" cy="560388"/>
              <a:chOff x="1459706" y="1270794"/>
              <a:chExt cx="686594" cy="56038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6" name="Group 35"/>
          <p:cNvGrpSpPr/>
          <p:nvPr/>
        </p:nvGrpSpPr>
        <p:grpSpPr>
          <a:xfrm>
            <a:off x="1466807" y="3421102"/>
            <a:ext cx="5943432" cy="1988285"/>
            <a:chOff x="1459706" y="2444015"/>
            <a:chExt cx="5943432" cy="1988285"/>
          </a:xfrm>
        </p:grpSpPr>
        <p:grpSp>
          <p:nvGrpSpPr>
            <p:cNvPr id="19" name="Group 18"/>
            <p:cNvGrpSpPr/>
            <p:nvPr/>
          </p:nvGrpSpPr>
          <p:grpSpPr>
            <a:xfrm>
              <a:off x="1459706" y="2444015"/>
              <a:ext cx="702470" cy="1925598"/>
              <a:chOff x="1456530" y="-96004"/>
              <a:chExt cx="702470" cy="1925598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rot="16200000" flipH="1">
                <a:off x="495320" y="865206"/>
                <a:ext cx="1925598" cy="31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473994" y="16644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2149476" y="3970635"/>
              <a:ext cx="5253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50000"/>
                    </a:srgbClr>
                  </a:solidFill>
                  <a:latin typeface="Times New Roman"/>
                  <a:cs typeface="Times New Roman"/>
                </a:rPr>
                <a:t>The Complexity of the Nash Equilibrium</a:t>
              </a:r>
              <a:endParaRPr lang="en-US" sz="2400" dirty="0">
                <a:solidFill>
                  <a:srgbClr val="FFFFFF">
                    <a:lumMod val="50000"/>
                  </a:srgb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1471106" y="5284013"/>
            <a:ext cx="3033811" cy="761187"/>
            <a:chOff x="1462882" y="3810813"/>
            <a:chExt cx="3033811" cy="761187"/>
          </a:xfrm>
        </p:grpSpPr>
        <p:grpSp>
          <p:nvGrpSpPr>
            <p:cNvPr id="24" name="Group 18"/>
            <p:cNvGrpSpPr/>
            <p:nvPr/>
          </p:nvGrpSpPr>
          <p:grpSpPr>
            <a:xfrm>
              <a:off x="1462882" y="3810813"/>
              <a:ext cx="686594" cy="560388"/>
              <a:chOff x="1459706" y="1270794"/>
              <a:chExt cx="686594" cy="56038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149476" y="4110335"/>
              <a:ext cx="2347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50000"/>
                    </a:srgbClr>
                  </a:solidFill>
                  <a:latin typeface="Times New Roman"/>
                  <a:cs typeface="Times New Roman"/>
                </a:rPr>
                <a:t>Future Directions</a:t>
              </a:r>
              <a:endParaRPr lang="en-US" sz="2400" dirty="0">
                <a:solidFill>
                  <a:srgbClr val="FFFFFF">
                    <a:lumMod val="50000"/>
                  </a:srgb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3383132" y="3785414"/>
            <a:ext cx="3075280" cy="532587"/>
            <a:chOff x="1464470" y="3531413"/>
            <a:chExt cx="3075280" cy="532587"/>
          </a:xfrm>
        </p:grpSpPr>
        <p:grpSp>
          <p:nvGrpSpPr>
            <p:cNvPr id="29" name="Group 18"/>
            <p:cNvGrpSpPr/>
            <p:nvPr/>
          </p:nvGrpSpPr>
          <p:grpSpPr>
            <a:xfrm>
              <a:off x="1464470" y="3531413"/>
              <a:ext cx="685006" cy="349510"/>
              <a:chOff x="1461294" y="991394"/>
              <a:chExt cx="685006" cy="349510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rot="16200000" flipH="1">
                <a:off x="1288170" y="1166148"/>
                <a:ext cx="349510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461294" y="13342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162176" y="3602335"/>
              <a:ext cx="2377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Sperner’s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Lemma</a:t>
              </a:r>
              <a:endParaRPr lang="en-US" sz="24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5"/>
          <p:cNvGrpSpPr/>
          <p:nvPr/>
        </p:nvGrpSpPr>
        <p:grpSpPr>
          <a:xfrm>
            <a:off x="3383132" y="4128316"/>
            <a:ext cx="1640993" cy="697685"/>
            <a:chOff x="1464470" y="3366315"/>
            <a:chExt cx="1640993" cy="697685"/>
          </a:xfrm>
        </p:grpSpPr>
        <p:grpSp>
          <p:nvGrpSpPr>
            <p:cNvPr id="34" name="Group 18"/>
            <p:cNvGrpSpPr/>
            <p:nvPr/>
          </p:nvGrpSpPr>
          <p:grpSpPr>
            <a:xfrm>
              <a:off x="1464470" y="3366315"/>
              <a:ext cx="685006" cy="514608"/>
              <a:chOff x="1461294" y="826296"/>
              <a:chExt cx="685006" cy="514608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 rot="16200000" flipH="1">
                <a:off x="1204806" y="1082785"/>
                <a:ext cx="514608" cy="16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461294" y="13342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2162176" y="3602335"/>
              <a:ext cx="9432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PPAD</a:t>
              </a:r>
              <a:endParaRPr lang="en-US" sz="24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18"/>
          <p:cNvSpPr>
            <a:spLocks noChangeArrowheads="1"/>
          </p:cNvSpPr>
          <p:nvPr/>
        </p:nvSpPr>
        <p:spPr bwMode="auto">
          <a:xfrm>
            <a:off x="2489200" y="3733800"/>
            <a:ext cx="914400" cy="533400"/>
          </a:xfrm>
          <a:prstGeom prst="ellipse">
            <a:avLst/>
          </a:prstGeom>
          <a:solidFill>
            <a:schemeClr val="accent1">
              <a:alpha val="54117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E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Games and </a:t>
            </a:r>
            <a:r>
              <a:rPr lang="en-US" sz="4000" dirty="0" err="1" smtClean="0">
                <a:solidFill>
                  <a:srgbClr val="FFFF9E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Equilibria</a:t>
            </a:r>
            <a:endParaRPr lang="en-US" sz="4000" dirty="0">
              <a:solidFill>
                <a:srgbClr val="FFFF9E"/>
              </a:solidFill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304800" y="5486400"/>
            <a:ext cx="665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" pitchFamily="-111" charset="0"/>
              </a:rPr>
              <a:t>Nash ’</a:t>
            </a:r>
            <a:r>
              <a:rPr lang="en-US" sz="2400" b="1" dirty="0" smtClean="0">
                <a:solidFill>
                  <a:srgbClr val="FFFFFF"/>
                </a:solidFill>
                <a:latin typeface="Times" pitchFamily="-111" charset="0"/>
              </a:rPr>
              <a:t>50:</a:t>
            </a:r>
            <a:r>
              <a:rPr lang="en-US" sz="2400" i="1" dirty="0" smtClean="0">
                <a:solidFill>
                  <a:srgbClr val="FFFFFF"/>
                </a:solidFill>
                <a:latin typeface="Times" pitchFamily="-111" charset="0"/>
              </a:rPr>
              <a:t> An </a:t>
            </a:r>
            <a:r>
              <a:rPr lang="en-US" sz="2400" i="1" dirty="0">
                <a:solidFill>
                  <a:srgbClr val="FFFFFF"/>
                </a:solidFill>
                <a:latin typeface="Times" pitchFamily="-111" charset="0"/>
              </a:rPr>
              <a:t>equilibrium</a:t>
            </a:r>
            <a:r>
              <a:rPr lang="en-US" sz="2400" i="1" dirty="0" smtClean="0">
                <a:solidFill>
                  <a:srgbClr val="FFFFFF"/>
                </a:solidFill>
                <a:latin typeface="Times" pitchFamily="-111" charset="0"/>
              </a:rPr>
              <a:t> exists in every game.</a:t>
            </a:r>
            <a:endParaRPr lang="en-US" sz="2400" dirty="0" smtClean="0">
              <a:solidFill>
                <a:srgbClr val="3D38B9"/>
              </a:solidFill>
              <a:latin typeface="Times" pitchFamily="-111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FFFFFF"/>
              </a:solidFill>
              <a:latin typeface="Times" pitchFamily="-111" charset="0"/>
            </a:endParaRPr>
          </a:p>
        </p:txBody>
      </p:sp>
      <p:sp>
        <p:nvSpPr>
          <p:cNvPr id="495709" name="Rectangle 93"/>
          <p:cNvSpPr>
            <a:spLocks noChangeArrowheads="1"/>
          </p:cNvSpPr>
          <p:nvPr/>
        </p:nvSpPr>
        <p:spPr bwMode="auto">
          <a:xfrm>
            <a:off x="204788" y="3643313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</a:rPr>
              <a:t>1/2</a:t>
            </a:r>
            <a:endParaRPr lang="en-US" sz="2400">
              <a:solidFill>
                <a:srgbClr val="86FBE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0" name="Rectangle 94"/>
          <p:cNvSpPr>
            <a:spLocks noChangeArrowheads="1"/>
          </p:cNvSpPr>
          <p:nvPr/>
        </p:nvSpPr>
        <p:spPr bwMode="auto">
          <a:xfrm>
            <a:off x="228600" y="4354513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</a:rPr>
              <a:t>1/2</a:t>
            </a:r>
            <a:endParaRPr lang="en-US" sz="2400">
              <a:solidFill>
                <a:srgbClr val="86FBE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1" name="Rectangle 95"/>
          <p:cNvSpPr>
            <a:spLocks noChangeArrowheads="1"/>
          </p:cNvSpPr>
          <p:nvPr/>
        </p:nvSpPr>
        <p:spPr bwMode="auto">
          <a:xfrm>
            <a:off x="2667000" y="2119313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</a:rPr>
              <a:t>2/5</a:t>
            </a:r>
          </a:p>
        </p:txBody>
      </p:sp>
      <p:sp>
        <p:nvSpPr>
          <p:cNvPr id="19466" name="Rectangle 97"/>
          <p:cNvSpPr>
            <a:spLocks noChangeArrowheads="1"/>
          </p:cNvSpPr>
          <p:nvPr/>
        </p:nvSpPr>
        <p:spPr bwMode="auto">
          <a:xfrm>
            <a:off x="5867400" y="3003550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FFFFFF"/>
                </a:solidFill>
                <a:latin typeface="Times" pitchFamily="-111" charset="0"/>
              </a:rPr>
              <a:t> A pair of randomized strategies so that no player has incentive to deviate if the other stays put.</a:t>
            </a:r>
            <a:endParaRPr lang="en-US" sz="2200" dirty="0">
              <a:solidFill>
                <a:srgbClr val="3D38B9"/>
              </a:solidFill>
              <a:latin typeface="Times" pitchFamily="-111" charset="0"/>
            </a:endParaRPr>
          </a:p>
        </p:txBody>
      </p:sp>
      <p:sp>
        <p:nvSpPr>
          <p:cNvPr id="19467" name="Rectangle 98"/>
          <p:cNvSpPr>
            <a:spLocks noChangeArrowheads="1"/>
          </p:cNvSpPr>
          <p:nvPr/>
        </p:nvSpPr>
        <p:spPr bwMode="auto">
          <a:xfrm>
            <a:off x="5486400" y="25908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" pitchFamily="-111" charset="0"/>
              </a:rPr>
              <a:t>Equilibrium:</a:t>
            </a:r>
          </a:p>
        </p:txBody>
      </p:sp>
      <p:graphicFrame>
        <p:nvGraphicFramePr>
          <p:cNvPr id="495715" name="Group 99"/>
          <p:cNvGraphicFramePr>
            <a:graphicFrameLocks noGrp="1"/>
          </p:cNvGraphicFramePr>
          <p:nvPr/>
        </p:nvGraphicFramePr>
        <p:xfrm>
          <a:off x="914400" y="2652713"/>
          <a:ext cx="3810000" cy="2362517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-111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pitchFamily="-111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pitchFamily="-111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709988" y="2133600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</a:rPr>
              <a:t>3/5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54" grpId="0" autoUpdateAnimBg="0"/>
      <p:bldP spid="495709" grpId="0" autoUpdateAnimBg="0"/>
      <p:bldP spid="495710" grpId="0" autoUpdateAnimBg="0"/>
      <p:bldP spid="495711" grpId="0" autoUpdateAnimBg="0"/>
      <p:bldP spid="1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ChangeArrowheads="1"/>
          </p:cNvSpPr>
          <p:nvPr/>
        </p:nvSpPr>
        <p:spPr bwMode="auto">
          <a:xfrm>
            <a:off x="1384300" y="3314700"/>
            <a:ext cx="4114800" cy="297180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-5400000">
            <a:off x="2108200" y="3200400"/>
            <a:ext cx="2438400" cy="3733800"/>
          </a:xfrm>
          <a:prstGeom prst="flowChartDelay">
            <a:avLst/>
          </a:prstGeom>
          <a:solidFill>
            <a:srgbClr val="F4C1B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27"/>
          <p:cNvSpPr>
            <a:spLocks noChangeArrowheads="1"/>
          </p:cNvSpPr>
          <p:nvPr/>
        </p:nvSpPr>
        <p:spPr bwMode="auto">
          <a:xfrm rot="-5400000">
            <a:off x="2603500" y="4076700"/>
            <a:ext cx="1524000" cy="2895600"/>
          </a:xfrm>
          <a:prstGeom prst="flowChartDelay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2700"/>
            <a:ext cx="854075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E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(Believed) Location of PPAD</a:t>
            </a:r>
          </a:p>
        </p:txBody>
      </p:sp>
      <p:sp>
        <p:nvSpPr>
          <p:cNvPr id="31750" name="Text Box 15"/>
          <p:cNvSpPr txBox="1">
            <a:spLocks noChangeArrowheads="1"/>
          </p:cNvSpPr>
          <p:nvPr/>
        </p:nvSpPr>
        <p:spPr bwMode="auto">
          <a:xfrm>
            <a:off x="3302000" y="5181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charset="0"/>
              </a:rPr>
              <a:t>P</a:t>
            </a:r>
          </a:p>
        </p:txBody>
      </p:sp>
      <p:sp>
        <p:nvSpPr>
          <p:cNvPr id="31751" name="AutoShape 28"/>
          <p:cNvSpPr>
            <a:spLocks noChangeArrowheads="1"/>
          </p:cNvSpPr>
          <p:nvPr/>
        </p:nvSpPr>
        <p:spPr bwMode="auto">
          <a:xfrm rot="-5400000">
            <a:off x="2832100" y="665163"/>
            <a:ext cx="1219200" cy="4114800"/>
          </a:xfrm>
          <a:prstGeom prst="flowChartDelay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 rot="16200000">
            <a:off x="2827337" y="660401"/>
            <a:ext cx="1228725" cy="4114800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508500" y="35433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NP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3035300" y="2189163"/>
            <a:ext cx="2057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NP-complete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984500" y="40132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charset="0"/>
              </a:rPr>
              <a:t>PPAD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  <a:latin typeface="Times" charset="0"/>
                <a:ea typeface="ＭＳ Ｐゴシック" charset="-128"/>
                <a:cs typeface="ＭＳ Ｐゴシック" charset="-128"/>
              </a:rPr>
              <a:t>Problems in PPAD</a:t>
            </a:r>
          </a:p>
        </p:txBody>
      </p:sp>
      <p:sp>
        <p:nvSpPr>
          <p:cNvPr id="578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3276600"/>
            <a:ext cx="63881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>
                <a:effectLst/>
                <a:latin typeface="Times" charset="0"/>
                <a:ea typeface="ＭＳ Ｐゴシック" charset="-128"/>
                <a:cs typeface="ＭＳ Ｐゴシック" charset="-128"/>
              </a:rPr>
              <a:t>find an (approximate) fixed point of a continuous function </a:t>
            </a:r>
            <a:r>
              <a:rPr lang="en-US" sz="2400">
                <a:effectLst/>
                <a:latin typeface="Times" charset="0"/>
                <a:ea typeface="ＭＳ Ｐゴシック" charset="-128"/>
                <a:cs typeface="ＭＳ Ｐゴシック" charset="-128"/>
                <a:sym typeface="Symbol" charset="2"/>
              </a:rPr>
              <a:t>from the unit cube to itself</a:t>
            </a:r>
          </a:p>
        </p:txBody>
      </p:sp>
      <p:sp>
        <p:nvSpPr>
          <p:cNvPr id="578567" name="Line 7"/>
          <p:cNvSpPr>
            <a:spLocks noChangeShapeType="1"/>
          </p:cNvSpPr>
          <p:nvPr/>
        </p:nvSpPr>
        <p:spPr bwMode="auto">
          <a:xfrm flipH="1" flipV="1">
            <a:off x="1219200" y="2743200"/>
            <a:ext cx="9144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5481638"/>
            <a:ext cx="6653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charset="0"/>
              </a:rPr>
              <a:t>BROUWER is PPAD-Complete [Papadimitriou ’94]</a:t>
            </a: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828800"/>
            <a:ext cx="3352800" cy="457200"/>
            <a:chOff x="304800" y="1828800"/>
            <a:chExt cx="3352800" cy="457200"/>
          </a:xfrm>
        </p:grpSpPr>
        <p:sp>
          <p:nvSpPr>
            <p:cNvPr id="95245" name="Rectangle 6"/>
            <p:cNvSpPr>
              <a:spLocks noRot="1" noChangeArrowheads="1"/>
            </p:cNvSpPr>
            <p:nvPr/>
          </p:nvSpPr>
          <p:spPr bwMode="auto">
            <a:xfrm>
              <a:off x="304800" y="1828800"/>
              <a:ext cx="335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3C145"/>
                </a:buClr>
                <a:buSzPct val="80000"/>
                <a:buFont typeface="Arial" charset="0"/>
                <a:buNone/>
              </a:pPr>
              <a:r>
                <a:rPr lang="en-US" sz="2400">
                  <a:solidFill>
                    <a:srgbClr val="FFFFFF"/>
                  </a:solidFill>
                  <a:latin typeface="Times" charset="0"/>
                </a:rPr>
                <a:t>SPERNER     PPAD</a:t>
              </a:r>
              <a:endParaRPr lang="en-US" sz="2400" i="1">
                <a:solidFill>
                  <a:srgbClr val="FFFFFF"/>
                </a:solidFill>
                <a:latin typeface="Times" charset="0"/>
              </a:endParaRPr>
            </a:p>
          </p:txBody>
        </p:sp>
        <p:pic>
          <p:nvPicPr>
            <p:cNvPr id="95246" name="Picture 11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5924" y="1944688"/>
              <a:ext cx="1778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0513" y="2362200"/>
            <a:ext cx="2895600" cy="457200"/>
            <a:chOff x="290689" y="2362200"/>
            <a:chExt cx="2895600" cy="457200"/>
          </a:xfrm>
        </p:grpSpPr>
        <p:sp>
          <p:nvSpPr>
            <p:cNvPr id="95243" name="Rectangle 6"/>
            <p:cNvSpPr>
              <a:spLocks noRot="1" noChangeArrowheads="1"/>
            </p:cNvSpPr>
            <p:nvPr/>
          </p:nvSpPr>
          <p:spPr bwMode="auto">
            <a:xfrm>
              <a:off x="290689" y="2362200"/>
              <a:ext cx="289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3C145"/>
                </a:buClr>
                <a:buSzPct val="80000"/>
                <a:buFont typeface="Arial" charset="0"/>
                <a:buNone/>
              </a:pPr>
              <a:r>
                <a:rPr lang="en-US" sz="2400">
                  <a:solidFill>
                    <a:srgbClr val="FFFFFF"/>
                  </a:solidFill>
                  <a:latin typeface="Times" charset="0"/>
                </a:rPr>
                <a:t>BROUWER     PPAD</a:t>
              </a:r>
              <a:endParaRPr lang="en-US" sz="2400" i="1">
                <a:solidFill>
                  <a:srgbClr val="FFFFFF"/>
                </a:solidFill>
                <a:latin typeface="Times" charset="0"/>
              </a:endParaRPr>
            </a:p>
          </p:txBody>
        </p:sp>
        <p:pic>
          <p:nvPicPr>
            <p:cNvPr id="95244" name="Picture 13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6546" y="2486378"/>
              <a:ext cx="1778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4800" y="4419600"/>
            <a:ext cx="7989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charset="0"/>
              </a:rPr>
              <a:t>SPERNER is PPAD-Complete 	[Papadimitriou ’94]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charset="0"/>
              </a:rPr>
              <a:t>					 [for 2D: Chen-Deng ’05]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3236913" y="1785938"/>
            <a:ext cx="229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charset="0"/>
              </a:rPr>
              <a:t>[Previous Slides]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51200" y="2306638"/>
            <a:ext cx="512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charset="0"/>
              </a:rPr>
              <a:t>[By Reduction to SPERNER-Scarf ’67]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/>
      <p:bldP spid="578567" grpId="0" animBg="1"/>
      <p:bldP spid="8" grpId="0"/>
      <p:bldP spid="16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ChangeArrowheads="1"/>
          </p:cNvSpPr>
          <p:nvPr/>
        </p:nvSpPr>
        <p:spPr bwMode="auto">
          <a:xfrm>
            <a:off x="1384300" y="3314700"/>
            <a:ext cx="4114800" cy="297180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-5400000">
            <a:off x="2108200" y="3200400"/>
            <a:ext cx="2438400" cy="3733800"/>
          </a:xfrm>
          <a:prstGeom prst="flowChartDelay">
            <a:avLst/>
          </a:prstGeom>
          <a:solidFill>
            <a:srgbClr val="F4C1B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748" name="AutoShape 27"/>
          <p:cNvSpPr>
            <a:spLocks noChangeArrowheads="1"/>
          </p:cNvSpPr>
          <p:nvPr/>
        </p:nvSpPr>
        <p:spPr bwMode="auto">
          <a:xfrm rot="-5400000">
            <a:off x="2603500" y="4076700"/>
            <a:ext cx="1524000" cy="2895600"/>
          </a:xfrm>
          <a:prstGeom prst="flowChartDelay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7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2700"/>
            <a:ext cx="854075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E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(Believed) Location of PPAD</a:t>
            </a:r>
          </a:p>
        </p:txBody>
      </p:sp>
      <p:sp>
        <p:nvSpPr>
          <p:cNvPr id="31750" name="Text Box 15"/>
          <p:cNvSpPr txBox="1">
            <a:spLocks noChangeArrowheads="1"/>
          </p:cNvSpPr>
          <p:nvPr/>
        </p:nvSpPr>
        <p:spPr bwMode="auto">
          <a:xfrm>
            <a:off x="3302000" y="5181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P</a:t>
            </a:r>
          </a:p>
        </p:txBody>
      </p:sp>
      <p:sp>
        <p:nvSpPr>
          <p:cNvPr id="31751" name="AutoShape 28"/>
          <p:cNvSpPr>
            <a:spLocks noChangeArrowheads="1"/>
          </p:cNvSpPr>
          <p:nvPr/>
        </p:nvSpPr>
        <p:spPr bwMode="auto">
          <a:xfrm rot="-5400000">
            <a:off x="2832100" y="665163"/>
            <a:ext cx="1219200" cy="4114800"/>
          </a:xfrm>
          <a:prstGeom prst="flowChartDelay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 rot="16200000">
            <a:off x="2827337" y="660401"/>
            <a:ext cx="1228725" cy="4114800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508500" y="35433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NP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3035300" y="2189163"/>
            <a:ext cx="2057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NP-complete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984500" y="40132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charset="0"/>
              </a:rPr>
              <a:t>PPAD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152900" y="4348659"/>
            <a:ext cx="5246511" cy="1510050"/>
            <a:chOff x="3897489" y="5118100"/>
            <a:chExt cx="5246511" cy="1510050"/>
          </a:xfrm>
        </p:grpSpPr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 flipV="1">
              <a:off x="3897489" y="5118100"/>
              <a:ext cx="1790700" cy="313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200">
                <a:solidFill>
                  <a:srgbClr val="FFFFFF"/>
                </a:solidFill>
              </a:endParaRP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5943600" y="5181600"/>
              <a:ext cx="32004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SPERNER, BROUWER are both PPAD-complete (i.e. as hard as any problem in PPAD)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505200" y="4537075"/>
            <a:ext cx="902316" cy="561974"/>
            <a:chOff x="3505200" y="4537075"/>
            <a:chExt cx="902316" cy="561974"/>
          </a:xfrm>
        </p:grpSpPr>
        <p:cxnSp>
          <p:nvCxnSpPr>
            <p:cNvPr id="16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3225007" y="4817268"/>
              <a:ext cx="561974" cy="1588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8" name="Rectangle 17"/>
            <p:cNvSpPr/>
            <p:nvPr/>
          </p:nvSpPr>
          <p:spPr>
            <a:xfrm>
              <a:off x="3568700" y="4598425"/>
              <a:ext cx="838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NASH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"/>
            <a:ext cx="854075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The Complexity </a:t>
            </a:r>
            <a:r>
              <a:rPr lang="en-US" sz="4000" dirty="0">
                <a:solidFill>
                  <a:srgbClr val="FFFF9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of the Nash Equilibrium</a:t>
            </a:r>
            <a:endParaRPr lang="en-US" sz="4000" dirty="0">
              <a:solidFill>
                <a:srgbClr val="FFFF9E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778000"/>
            <a:ext cx="85344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latin typeface="Times" charset="0"/>
                <a:ea typeface="ＭＳ Ｐゴシック" charset="-128"/>
                <a:cs typeface="ＭＳ Ｐゴシック" charset="-128"/>
              </a:rPr>
              <a:t>Theorem [Daskalakis, Goldberg, Papadimitriou ’06]: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900" y="4122003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i.e. finding an equilibrium is </a:t>
            </a:r>
            <a:r>
              <a:rPr lang="en-US" sz="28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computationally intractable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exactly as intractable as the class PPAD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particular, at least as hard as SPERNER, BROUWER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81000" y="3187700"/>
            <a:ext cx="8470900" cy="850900"/>
            <a:chOff x="381000" y="3962400"/>
            <a:chExt cx="10938511" cy="1600200"/>
          </a:xfrm>
        </p:grpSpPr>
        <p:sp>
          <p:nvSpPr>
            <p:cNvPr id="5" name="Rectangle 8"/>
            <p:cNvSpPr txBox="1">
              <a:spLocks noRot="1" noChangeArrowheads="1"/>
            </p:cNvSpPr>
            <p:nvPr/>
          </p:nvSpPr>
          <p:spPr bwMode="auto">
            <a:xfrm>
              <a:off x="381000" y="3962400"/>
              <a:ext cx="85344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3C145"/>
                </a:buClr>
                <a:buSzPct val="80000"/>
                <a:buFont typeface="Arial" charset="0"/>
                <a:buNone/>
                <a:defRPr/>
              </a:pPr>
              <a:r>
                <a:rPr lang="en-US" sz="2800" b="1" kern="0" dirty="0" smtClean="0">
                  <a:solidFill>
                    <a:srgbClr val="FFFFFF"/>
                  </a:solidFill>
                  <a:latin typeface="Times" charset="0"/>
                  <a:ea typeface="ＭＳ Ｐゴシック" charset="-128"/>
                  <a:cs typeface="ＭＳ Ｐゴシック" charset="-128"/>
                </a:rPr>
                <a:t>Theorem [Chen, Deng ’06]: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21072" y="3962400"/>
              <a:ext cx="5398439" cy="916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2800" i="1" dirty="0" smtClean="0">
                  <a:solidFill>
                    <a:srgbClr val="FFFFFF"/>
                  </a:solidFill>
                  <a:latin typeface="Times" charset="0"/>
                  <a:ea typeface="ＭＳ Ｐゴシック" charset="-128"/>
                  <a:cs typeface="ＭＳ Ｐゴシック" charset="-128"/>
                </a:rPr>
                <a:t>… even in 2-player games.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" y="1979914"/>
            <a:ext cx="8229600" cy="87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i="1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2800" i="1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</a:br>
            <a:r>
              <a:rPr lang="en-US" sz="2800" i="1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	Finding a Nash equilibrium is PPAD-complete.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5101" y="5727700"/>
            <a:ext cx="8254999" cy="1003300"/>
            <a:chOff x="165101" y="5727700"/>
            <a:chExt cx="8254999" cy="1003300"/>
          </a:xfrm>
        </p:grpSpPr>
        <p:grpSp>
          <p:nvGrpSpPr>
            <p:cNvPr id="9" name="Group 7"/>
            <p:cNvGrpSpPr/>
            <p:nvPr/>
          </p:nvGrpSpPr>
          <p:grpSpPr>
            <a:xfrm>
              <a:off x="301625" y="5829300"/>
              <a:ext cx="7975600" cy="850900"/>
              <a:chOff x="381000" y="3962400"/>
              <a:chExt cx="10298928" cy="1600200"/>
            </a:xfrm>
          </p:grpSpPr>
          <p:sp>
            <p:nvSpPr>
              <p:cNvPr id="10" name="Rectangle 8"/>
              <p:cNvSpPr txBox="1">
                <a:spLocks noRot="1" noChangeArrowheads="1"/>
              </p:cNvSpPr>
              <p:nvPr/>
            </p:nvSpPr>
            <p:spPr bwMode="auto">
              <a:xfrm>
                <a:off x="381000" y="3962400"/>
                <a:ext cx="8534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3C145"/>
                  </a:buClr>
                  <a:buSzPct val="80000"/>
                  <a:buFont typeface="Arial" charset="0"/>
                  <a:buNone/>
                  <a:defRPr/>
                </a:pPr>
                <a:r>
                  <a:rPr lang="en-US" sz="2400" b="1" kern="0" dirty="0" err="1" smtClean="0">
                    <a:solidFill>
                      <a:srgbClr val="FFFFFF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Corollary[CSVY</a:t>
                </a:r>
                <a:r>
                  <a:rPr lang="en-US" sz="2400" b="1" kern="0" dirty="0" smtClean="0">
                    <a:solidFill>
                      <a:srgbClr val="FFFFFF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 ’06]: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37396" y="3962400"/>
                <a:ext cx="6342532" cy="143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r>
                  <a:rPr lang="en-US" sz="2400" i="1" dirty="0" smtClean="0">
                    <a:solidFill>
                      <a:srgbClr val="FFFFFF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Finding an Arrow-Debreu equilibrium in a market is also PPAD-complete.</a:t>
                </a:r>
              </a:p>
            </p:txBody>
          </p:sp>
        </p:grpSp>
        <p:sp>
          <p:nvSpPr>
            <p:cNvPr id="12" name="Left Bracket 11"/>
            <p:cNvSpPr/>
            <p:nvPr/>
          </p:nvSpPr>
          <p:spPr bwMode="auto">
            <a:xfrm>
              <a:off x="165101" y="5727700"/>
              <a:ext cx="381000" cy="1003300"/>
            </a:xfrm>
            <a:prstGeom prst="leftBracke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3" name="Left Bracket 12"/>
            <p:cNvSpPr/>
            <p:nvPr/>
          </p:nvSpPr>
          <p:spPr bwMode="auto">
            <a:xfrm rot="10800000">
              <a:off x="8039100" y="5727700"/>
              <a:ext cx="381000" cy="1003300"/>
            </a:xfrm>
            <a:prstGeom prst="leftBracke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4" grpId="0" build="p" bldLvl="2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25" descr="wall_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477838"/>
            <a:ext cx="396398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26"/>
          <p:cNvSpPr txBox="1">
            <a:spLocks noChangeArrowheads="1"/>
          </p:cNvSpPr>
          <p:nvPr/>
        </p:nvSpPr>
        <p:spPr bwMode="auto">
          <a:xfrm>
            <a:off x="982663" y="144463"/>
            <a:ext cx="928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Markets</a:t>
            </a:r>
          </a:p>
        </p:txBody>
      </p:sp>
      <p:pic>
        <p:nvPicPr>
          <p:cNvPr id="69639" name="Picture 27" descr="be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21701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28"/>
          <p:cNvSpPr txBox="1">
            <a:spLocks noChangeArrowheads="1"/>
          </p:cNvSpPr>
          <p:nvPr/>
        </p:nvSpPr>
        <p:spPr bwMode="auto">
          <a:xfrm>
            <a:off x="2362200" y="370205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Evolution</a:t>
            </a:r>
          </a:p>
        </p:txBody>
      </p:sp>
      <p:pic>
        <p:nvPicPr>
          <p:cNvPr id="69641" name="Picture 29" descr="socialnet_edg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124325"/>
            <a:ext cx="3429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2" name="Text Box 30"/>
          <p:cNvSpPr txBox="1">
            <a:spLocks noChangeArrowheads="1"/>
          </p:cNvSpPr>
          <p:nvPr/>
        </p:nvSpPr>
        <p:spPr bwMode="auto">
          <a:xfrm>
            <a:off x="5791200" y="45720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Social networks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990600"/>
            <a:ext cx="3806825" cy="2768600"/>
          </a:xfrm>
          <a:prstGeom prst="rect">
            <a:avLst/>
          </a:prstGeom>
        </p:spPr>
      </p:pic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858000" y="609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Traffic</a:t>
            </a:r>
            <a:endParaRPr lang="en-US" sz="1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14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76300" y="3219450"/>
            <a:ext cx="75057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  <a:t>‘‘Two-player zero-sum games are one of the few areas in game theory, and indeed in the social sciences, where a fairly sharp, unique prediction is made.’’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30200" y="2767013"/>
            <a:ext cx="2762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Robert </a:t>
            </a:r>
            <a:r>
              <a:rPr lang="en-US" sz="2200" dirty="0" err="1">
                <a:latin typeface="Times New Roman" charset="0"/>
                <a:ea typeface="Times New Roman" charset="0"/>
                <a:cs typeface="Times New Roman" charset="0"/>
              </a:rPr>
              <a:t>Aumann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, 1987:</a:t>
            </a:r>
            <a:endParaRPr lang="en-US" sz="2200" dirty="0"/>
          </a:p>
        </p:txBody>
      </p:sp>
      <p:grpSp>
        <p:nvGrpSpPr>
          <p:cNvPr id="4" name="Group 35"/>
          <p:cNvGrpSpPr/>
          <p:nvPr/>
        </p:nvGrpSpPr>
        <p:grpSpPr>
          <a:xfrm>
            <a:off x="1471106" y="4522826"/>
            <a:ext cx="7393494" cy="1007408"/>
            <a:chOff x="1462882" y="3810813"/>
            <a:chExt cx="7393494" cy="1007408"/>
          </a:xfrm>
        </p:grpSpPr>
        <p:grpSp>
          <p:nvGrpSpPr>
            <p:cNvPr id="6" name="Group 18"/>
            <p:cNvGrpSpPr/>
            <p:nvPr/>
          </p:nvGrpSpPr>
          <p:grpSpPr>
            <a:xfrm>
              <a:off x="1462882" y="3810813"/>
              <a:ext cx="686594" cy="560388"/>
              <a:chOff x="1459706" y="1270794"/>
              <a:chExt cx="686594" cy="560388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1549400"/>
                <a:ext cx="558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461294" y="1829594"/>
                <a:ext cx="6850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2149476" y="4110335"/>
              <a:ext cx="6706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Indeed 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equilibria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of zero-sum games are efficiently computable, comprise a convex set, can be reached via dynamics efficiently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69518" y="5083214"/>
            <a:ext cx="7395082" cy="1234420"/>
            <a:chOff x="1469518" y="5083214"/>
            <a:chExt cx="7395082" cy="12344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1472694" y="5869026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157700" y="5609748"/>
              <a:ext cx="6706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While outside of zero-sum games 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equilibria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are PPAD-complete, disconnected, and not reachable via dynamics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>
              <a:off x="1080839" y="5471893"/>
              <a:ext cx="780534" cy="3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4343400" cy="43434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693426" y="2590800"/>
            <a:ext cx="50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DDE00"/>
                </a:solidFill>
              </a:rPr>
              <a:t>?</a:t>
            </a:r>
            <a:endParaRPr lang="en-US" sz="4400" b="1" dirty="0">
              <a:solidFill>
                <a:srgbClr val="FDDE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520950" y="4025900"/>
            <a:ext cx="5026056" cy="2482850"/>
            <a:chOff x="2038350" y="4025900"/>
            <a:chExt cx="5026056" cy="24828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038350" y="4025900"/>
              <a:ext cx="2482850" cy="24828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73245" y="4953000"/>
              <a:ext cx="2691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5B"/>
                  </a:solidFill>
                  <a:latin typeface="Times New Roman"/>
                  <a:cs typeface="Times New Roman"/>
                </a:rPr>
                <a:t>absolutely NOT !</a:t>
              </a:r>
              <a:endParaRPr lang="en-US" sz="2800" dirty="0">
                <a:solidFill>
                  <a:srgbClr val="FFFF5B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Game Over?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241300" y="2819400"/>
            <a:ext cx="8839200" cy="39751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Complexity of Approximate Nash </a:t>
            </a:r>
            <a:r>
              <a:rPr lang="en-US" sz="2400" dirty="0" err="1" smtClean="0">
                <a:latin typeface="Times" charset="0"/>
                <a:ea typeface="ＭＳ Ｐゴシック" charset="-128"/>
                <a:cs typeface="ＭＳ Ｐゴシック" charset="-128"/>
              </a:rPr>
              <a:t>Equilibria</a:t>
            </a:r>
            <a:endParaRPr lang="en-US" sz="2400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" charset="0"/>
                <a:ea typeface="ＭＳ Ｐゴシック" charset="-128"/>
                <a:cs typeface="ＭＳ Ｐゴシック" charset="-128"/>
              </a:rPr>
              <a:t>if tractable, the computational complexity barrier identified earlier is not </a:t>
            </a:r>
            <a:r>
              <a:rPr lang="en-US" sz="2000" dirty="0" smtClean="0">
                <a:latin typeface="Times" charset="0"/>
                <a:ea typeface="ＭＳ Ｐゴシック" charset="-128"/>
                <a:cs typeface="ＭＳ Ｐゴシック" charset="-128"/>
              </a:rPr>
              <a:t>relevant;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" charset="0"/>
                <a:ea typeface="ＭＳ Ｐゴシック" charset="-128"/>
                <a:cs typeface="ＭＳ Ｐゴシック" charset="-128"/>
              </a:rPr>
              <a:t>unfortunately, </a:t>
            </a:r>
            <a:r>
              <a:rPr lang="en-US" sz="2000" dirty="0" smtClean="0">
                <a:latin typeface="Times" charset="0"/>
                <a:ea typeface="ＭＳ Ｐゴシック" charset="-128"/>
                <a:cs typeface="ＭＳ Ｐゴシック" charset="-128"/>
              </a:rPr>
              <a:t>approximate </a:t>
            </a:r>
            <a:r>
              <a:rPr lang="en-US" sz="2000" dirty="0" err="1" smtClean="0">
                <a:latin typeface="Times" charset="0"/>
                <a:ea typeface="ＭＳ Ｐゴシック" charset="-128"/>
                <a:cs typeface="ＭＳ Ｐゴシック" charset="-128"/>
              </a:rPr>
              <a:t>equilibria</a:t>
            </a:r>
            <a:r>
              <a:rPr lang="en-US" sz="2000" dirty="0" smtClean="0">
                <a:latin typeface="Times" charset="0"/>
                <a:ea typeface="ＭＳ Ｐゴシック" charset="-128"/>
                <a:cs typeface="ＭＳ Ｐゴシック" charset="-128"/>
              </a:rPr>
              <a:t> is not an avenue that looks fruitful (see Daskalakis, “The Complexity of Approximating a Nash equilibrium”)</a:t>
            </a:r>
            <a:endParaRPr lang="en-US" sz="2000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Identify families of games with tractable </a:t>
            </a:r>
            <a:r>
              <a:rPr lang="en-US" sz="2400" dirty="0" err="1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equilibria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(e.g. zero-sum)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if your game is a good one, then equilibrium predictions are reliable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Mechanism Design: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Design systems with an extra objective in mind: tractability of </a:t>
            </a:r>
            <a:r>
              <a:rPr lang="en-US" sz="2000" dirty="0" err="1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equilibria</a:t>
            </a:r>
            <a:endParaRPr lang="en-US" sz="2000" dirty="0" smtClean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8"/>
          <p:cNvSpPr txBox="1">
            <a:spLocks noRot="1" noChangeArrowheads="1"/>
          </p:cNvSpPr>
          <p:nvPr/>
        </p:nvSpPr>
        <p:spPr bwMode="auto">
          <a:xfrm>
            <a:off x="241300" y="1536700"/>
            <a:ext cx="883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kern="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Alternative Solution Concepts with better</a:t>
            </a:r>
            <a:r>
              <a:rPr lang="en-US" sz="2400" kern="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algorithmic properties</a:t>
            </a:r>
            <a:endParaRPr lang="en-US" sz="2400" kern="0" dirty="0" smtClean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Wingdings" charset="2"/>
              <a:buChar char="§"/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e.g. correlated </a:t>
            </a:r>
            <a:r>
              <a:rPr lang="en-US" sz="2400" kern="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equilibrium,</a:t>
            </a:r>
            <a:r>
              <a:rPr lang="en-US" sz="2400" kern="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axiomatize</a:t>
            </a:r>
            <a:r>
              <a:rPr lang="en-US" sz="2400" kern="0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behavior via dynamics and not </a:t>
            </a:r>
            <a:r>
              <a:rPr lang="en-US" sz="2400" kern="0" dirty="0" err="1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equilibria</a:t>
            </a:r>
            <a:endParaRPr lang="en-US" sz="2400" kern="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13022" y="4329670"/>
            <a:ext cx="380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tractable class of games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/>
          <p:cNvSpPr/>
          <p:nvPr/>
        </p:nvSpPr>
        <p:spPr bwMode="auto">
          <a:xfrm>
            <a:off x="-228600" y="1295400"/>
            <a:ext cx="6019800" cy="3429000"/>
          </a:xfrm>
          <a:prstGeom prst="cloud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/>
                <a:latin typeface="Times" charset="0"/>
                <a:ea typeface="ＭＳ Ｐゴシック" charset="-128"/>
                <a:cs typeface="ＭＳ Ｐゴシック" charset="-128"/>
              </a:rPr>
              <a:t>Network Games</a:t>
            </a:r>
            <a:endParaRPr lang="en-US" sz="40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3" name="Rectangle 5"/>
          <p:cNvSpPr>
            <a:spLocks noRot="1" noChangeArrowheads="1"/>
          </p:cNvSpPr>
          <p:nvPr/>
        </p:nvSpPr>
        <p:spPr bwMode="auto">
          <a:xfrm>
            <a:off x="5410200" y="14478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-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Players 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are nodes of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arbitrary given network </a:t>
            </a:r>
            <a:r>
              <a:rPr lang="en-US" sz="2400" i="1" dirty="0" smtClean="0">
                <a:solidFill>
                  <a:srgbClr val="FFFFFF"/>
                </a:solidFill>
                <a:latin typeface="Times" charset="0"/>
              </a:rPr>
              <a:t>G.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75814" name="Rectangle 6"/>
          <p:cNvSpPr>
            <a:spLocks noRot="1" noChangeArrowheads="1"/>
          </p:cNvSpPr>
          <p:nvPr/>
        </p:nvSpPr>
        <p:spPr bwMode="auto">
          <a:xfrm>
            <a:off x="5105400" y="3124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-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Every node choses a strategy and sums her derived utility from all edges adjacent to her.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 rot="-5400000">
            <a:off x="1964445" y="727790"/>
            <a:ext cx="1811338" cy="4775363"/>
            <a:chOff x="5181603" y="1041035"/>
            <a:chExt cx="1811339" cy="4776164"/>
          </a:xfrm>
        </p:grpSpPr>
        <p:sp>
          <p:nvSpPr>
            <p:cNvPr id="53266" name="Oval 14"/>
            <p:cNvSpPr>
              <a:spLocks noChangeArrowheads="1"/>
            </p:cNvSpPr>
            <p:nvPr/>
          </p:nvSpPr>
          <p:spPr bwMode="auto">
            <a:xfrm>
              <a:off x="5926142" y="3176423"/>
              <a:ext cx="457200" cy="457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3267" name="Oval 14"/>
            <p:cNvSpPr>
              <a:spLocks noChangeArrowheads="1"/>
            </p:cNvSpPr>
            <p:nvPr/>
          </p:nvSpPr>
          <p:spPr bwMode="auto">
            <a:xfrm>
              <a:off x="6383343" y="2133434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3268" name="Oval 14"/>
            <p:cNvSpPr>
              <a:spLocks noChangeArrowheads="1"/>
            </p:cNvSpPr>
            <p:nvPr/>
          </p:nvSpPr>
          <p:spPr bwMode="auto">
            <a:xfrm>
              <a:off x="5240342" y="2438234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53269" name="Straight Connector 18"/>
            <p:cNvCxnSpPr>
              <a:cxnSpLocks noChangeShapeType="1"/>
              <a:endCxn id="53266" idx="7"/>
            </p:cNvCxnSpPr>
            <p:nvPr/>
          </p:nvCxnSpPr>
          <p:spPr bwMode="auto">
            <a:xfrm rot="5400000">
              <a:off x="6099974" y="2807329"/>
              <a:ext cx="652463" cy="219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0" name="Straight Connector 20"/>
            <p:cNvCxnSpPr>
              <a:cxnSpLocks noChangeShapeType="1"/>
              <a:stCxn id="53266" idx="1"/>
              <a:endCxn id="53268" idx="5"/>
            </p:cNvCxnSpPr>
            <p:nvPr/>
          </p:nvCxnSpPr>
          <p:spPr bwMode="auto">
            <a:xfrm rot="16200000" flipV="1">
              <a:off x="5604673" y="2854954"/>
              <a:ext cx="414338" cy="361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71" name="Oval 14"/>
            <p:cNvSpPr>
              <a:spLocks noChangeArrowheads="1"/>
            </p:cNvSpPr>
            <p:nvPr/>
          </p:nvSpPr>
          <p:spPr bwMode="auto">
            <a:xfrm>
              <a:off x="6078545" y="4293019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53272" name="Straight Connector 33"/>
            <p:cNvCxnSpPr>
              <a:cxnSpLocks noChangeShapeType="1"/>
              <a:stCxn id="53266" idx="0"/>
              <a:endCxn id="53271" idx="0"/>
            </p:cNvCxnSpPr>
            <p:nvPr/>
          </p:nvCxnSpPr>
          <p:spPr bwMode="auto">
            <a:xfrm rot="16200000" flipH="1">
              <a:off x="5672644" y="3658520"/>
              <a:ext cx="1116597" cy="152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73" name="TextBox 52"/>
            <p:cNvSpPr txBox="1">
              <a:spLocks noChangeArrowheads="1"/>
            </p:cNvSpPr>
            <p:nvPr/>
          </p:nvSpPr>
          <p:spPr bwMode="auto">
            <a:xfrm rot="5192642">
              <a:off x="5972693" y="1022778"/>
              <a:ext cx="8255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0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</p:txBody>
        </p:sp>
        <p:sp>
          <p:nvSpPr>
            <p:cNvPr id="53274" name="TextBox 53"/>
            <p:cNvSpPr txBox="1">
              <a:spLocks noChangeArrowheads="1"/>
            </p:cNvSpPr>
            <p:nvPr/>
          </p:nvSpPr>
          <p:spPr bwMode="auto">
            <a:xfrm rot="5400000">
              <a:off x="6072193" y="4972650"/>
              <a:ext cx="827087" cy="8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0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</p:txBody>
        </p:sp>
        <p:cxnSp>
          <p:nvCxnSpPr>
            <p:cNvPr id="53275" name="Straight Connector 54"/>
            <p:cNvCxnSpPr>
              <a:cxnSpLocks noChangeShapeType="1"/>
              <a:stCxn id="53267" idx="7"/>
            </p:cNvCxnSpPr>
            <p:nvPr/>
          </p:nvCxnSpPr>
          <p:spPr bwMode="auto">
            <a:xfrm rot="5400000" flipH="1" flipV="1">
              <a:off x="6735767" y="1942934"/>
              <a:ext cx="295275" cy="219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6" name="Straight Connector 57"/>
            <p:cNvCxnSpPr>
              <a:cxnSpLocks noChangeShapeType="1"/>
              <a:stCxn id="53267" idx="0"/>
            </p:cNvCxnSpPr>
            <p:nvPr/>
          </p:nvCxnSpPr>
          <p:spPr bwMode="auto">
            <a:xfrm rot="5400000" flipH="1" flipV="1">
              <a:off x="6497642" y="1942934"/>
              <a:ext cx="304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7" name="Straight Connector 60"/>
            <p:cNvCxnSpPr>
              <a:cxnSpLocks noChangeShapeType="1"/>
              <a:stCxn id="53267" idx="1"/>
            </p:cNvCxnSpPr>
            <p:nvPr/>
          </p:nvCxnSpPr>
          <p:spPr bwMode="auto">
            <a:xfrm rot="16200000" flipV="1">
              <a:off x="6230942" y="1981034"/>
              <a:ext cx="295275" cy="142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8" name="Straight Connector 63"/>
            <p:cNvCxnSpPr>
              <a:cxnSpLocks noChangeShapeType="1"/>
              <a:stCxn id="53268" idx="7"/>
            </p:cNvCxnSpPr>
            <p:nvPr/>
          </p:nvCxnSpPr>
          <p:spPr bwMode="auto">
            <a:xfrm rot="5400000" flipH="1" flipV="1">
              <a:off x="5554666" y="2285834"/>
              <a:ext cx="295275" cy="142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9" name="Straight Connector 64"/>
            <p:cNvCxnSpPr>
              <a:cxnSpLocks noChangeShapeType="1"/>
              <a:stCxn id="53268" idx="0"/>
            </p:cNvCxnSpPr>
            <p:nvPr/>
          </p:nvCxnSpPr>
          <p:spPr bwMode="auto">
            <a:xfrm rot="5400000" flipH="1" flipV="1">
              <a:off x="5316540" y="2285834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0" name="Straight Connector 65"/>
            <p:cNvCxnSpPr>
              <a:cxnSpLocks noChangeShapeType="1"/>
              <a:stCxn id="53268" idx="1"/>
            </p:cNvCxnSpPr>
            <p:nvPr/>
          </p:nvCxnSpPr>
          <p:spPr bwMode="auto">
            <a:xfrm rot="16200000" flipV="1">
              <a:off x="5092703" y="2290596"/>
              <a:ext cx="303212" cy="1254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1" name="Straight Connector 73"/>
            <p:cNvCxnSpPr>
              <a:cxnSpLocks noChangeShapeType="1"/>
              <a:endCxn id="53271" idx="5"/>
            </p:cNvCxnSpPr>
            <p:nvPr/>
          </p:nvCxnSpPr>
          <p:spPr bwMode="auto">
            <a:xfrm rot="16200000" flipV="1">
              <a:off x="6392563" y="4759494"/>
              <a:ext cx="371805" cy="219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2" name="Straight Connector 74"/>
            <p:cNvCxnSpPr>
              <a:cxnSpLocks noChangeShapeType="1"/>
            </p:cNvCxnSpPr>
            <p:nvPr/>
          </p:nvCxnSpPr>
          <p:spPr bwMode="auto">
            <a:xfrm rot="16200000" flipV="1">
              <a:off x="6154739" y="4902615"/>
              <a:ext cx="3810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0" name="Rectangle 5"/>
          <p:cNvSpPr>
            <a:spLocks noRot="1" noChangeArrowheads="1"/>
          </p:cNvSpPr>
          <p:nvPr/>
        </p:nvSpPr>
        <p:spPr bwMode="auto">
          <a:xfrm>
            <a:off x="5410200" y="22098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- E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very edge is 2-player game between its endpoints.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pic>
        <p:nvPicPr>
          <p:cNvPr id="36873" name="Picture 2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90800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429000"/>
            <a:ext cx="8159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5025" y="23288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654175" y="2489200"/>
            <a:ext cx="2460625" cy="1346200"/>
            <a:chOff x="2111375" y="2565400"/>
            <a:chExt cx="2460625" cy="1346200"/>
          </a:xfrm>
        </p:grpSpPr>
        <p:pic>
          <p:nvPicPr>
            <p:cNvPr id="53262" name="Picture 31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05300" y="2862263"/>
              <a:ext cx="2667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32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06750" y="304165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4" name="Picture 33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28875" y="3708400"/>
              <a:ext cx="2794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5" name="Picture 34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1375" y="2565400"/>
              <a:ext cx="2794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6"/>
          <p:cNvSpPr>
            <a:spLocks noRot="1" noChangeArrowheads="1"/>
          </p:cNvSpPr>
          <p:nvPr/>
        </p:nvSpPr>
        <p:spPr bwMode="auto">
          <a:xfrm>
            <a:off x="228600" y="5862935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N.B. </a:t>
            </a:r>
            <a:r>
              <a:rPr lang="en-US" sz="24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Finding </a:t>
            </a:r>
            <a:r>
              <a:rPr lang="en-US" sz="24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a Nash equilibrium </a:t>
            </a:r>
            <a:r>
              <a:rPr lang="en-US" sz="24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is an intractable problem.</a:t>
            </a:r>
            <a:endParaRPr lang="en-US" sz="24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91000"/>
            <a:ext cx="207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81000" y="6324600"/>
            <a:ext cx="731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 what if the total sum of players’  payoffs is always 0?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6"/>
          <p:cNvSpPr>
            <a:spLocks noRot="1" noChangeArrowheads="1"/>
          </p:cNvSpPr>
          <p:nvPr/>
        </p:nvSpPr>
        <p:spPr bwMode="auto">
          <a:xfrm>
            <a:off x="304800" y="5024735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e.g. Nodes are firms, making strategic decisions about their products; then they compete in various duopolies.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75813" grpId="0"/>
      <p:bldP spid="375814" grpId="0"/>
      <p:bldP spid="30" grpId="0"/>
      <p:bldP spid="38" grpId="0"/>
      <p:bldP spid="4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06700" y="4791334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A closer look at 2-Player Zero-Sum Games</a:t>
            </a:r>
            <a:endParaRPr lang="en-US" sz="24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10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/>
                <a:latin typeface="Times New Roman"/>
                <a:ea typeface="ＭＳ Ｐゴシック" charset="-128"/>
                <a:cs typeface="Times New Roman"/>
              </a:rPr>
              <a:t>Zero-sum Network Games</a:t>
            </a:r>
          </a:p>
        </p:txBody>
      </p:sp>
      <p:sp>
        <p:nvSpPr>
          <p:cNvPr id="63491" name="Rectangle 37"/>
          <p:cNvSpPr>
            <a:spLocks noChangeArrowheads="1"/>
          </p:cNvSpPr>
          <p:nvPr/>
        </p:nvSpPr>
        <p:spPr bwMode="auto">
          <a:xfrm>
            <a:off x="76200" y="1397913"/>
            <a:ext cx="845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b="1" dirty="0">
                <a:solidFill>
                  <a:srgbClr val="FFFFFF"/>
                </a:solidFill>
                <a:latin typeface="Times" charset="0"/>
              </a:rPr>
              <a:t>Theorem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[Daskalakis-Papadimitriou ’09, Cai-Daskalakis’11] 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63492" name="Rectangle 27"/>
          <p:cNvSpPr>
            <a:spLocks noChangeArrowheads="1"/>
          </p:cNvSpPr>
          <p:nvPr/>
        </p:nvSpPr>
        <p:spPr bwMode="auto">
          <a:xfrm>
            <a:off x="304800" y="2001838"/>
            <a:ext cx="89154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endParaRPr lang="en-US" sz="2400" dirty="0">
              <a:solidFill>
                <a:srgbClr val="FFFFFF"/>
              </a:solidFill>
              <a:latin typeface="Times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- a Nash equilibrium can be found efficiently with linear-programming;</a:t>
            </a:r>
          </a:p>
        </p:txBody>
      </p:sp>
      <p:sp>
        <p:nvSpPr>
          <p:cNvPr id="63493" name="Rectangle 29"/>
          <p:cNvSpPr>
            <a:spLocks noChangeArrowheads="1"/>
          </p:cNvSpPr>
          <p:nvPr/>
        </p:nvSpPr>
        <p:spPr bwMode="auto">
          <a:xfrm>
            <a:off x="304800" y="3352800"/>
            <a:ext cx="87630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- 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if every node uses a </a:t>
            </a:r>
            <a:r>
              <a:rPr lang="en-US" sz="2400" i="1" dirty="0">
                <a:solidFill>
                  <a:srgbClr val="FFFFCC"/>
                </a:solidFill>
                <a:latin typeface="Times" charset="0"/>
              </a:rPr>
              <a:t>no-regret learning </a:t>
            </a:r>
            <a:r>
              <a:rPr lang="en-US" sz="2400" i="1" dirty="0" smtClean="0">
                <a:solidFill>
                  <a:srgbClr val="FFFFCC"/>
                </a:solidFill>
                <a:latin typeface="Times" charset="0"/>
              </a:rPr>
              <a:t>algorithm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to respond to stimuli, 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the players’ behavior converges to </a:t>
            </a: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Nash 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equilibrium.</a:t>
            </a:r>
          </a:p>
        </p:txBody>
      </p:sp>
      <p:sp>
        <p:nvSpPr>
          <p:cNvPr id="63495" name="Rectangle 27"/>
          <p:cNvSpPr>
            <a:spLocks noChangeArrowheads="1"/>
          </p:cNvSpPr>
          <p:nvPr/>
        </p:nvSpPr>
        <p:spPr bwMode="auto">
          <a:xfrm>
            <a:off x="304800" y="2895600"/>
            <a:ext cx="6781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Times" charset="0"/>
              </a:rPr>
              <a:t>- the Nash </a:t>
            </a:r>
            <a:r>
              <a:rPr lang="en-US" sz="2400" dirty="0" err="1">
                <a:solidFill>
                  <a:srgbClr val="FFFFFF"/>
                </a:solidFill>
                <a:latin typeface="Times" charset="0"/>
              </a:rPr>
              <a:t>equilibria</a:t>
            </a:r>
            <a:r>
              <a:rPr lang="en-US" sz="2400" dirty="0">
                <a:solidFill>
                  <a:srgbClr val="FFFFFF"/>
                </a:solidFill>
                <a:latin typeface="Times" charset="0"/>
              </a:rPr>
              <a:t> comprise a convex set;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41148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" charset="0"/>
              </a:rPr>
              <a:t>i.e. payoffs approach equilibrium payoffs, and empirical strategies approach Nash equilibrium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905000"/>
            <a:ext cx="548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Times" charset="0"/>
              </a:rPr>
              <a:t>In a zero-sum network game:</a:t>
            </a: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971872"/>
            <a:ext cx="8839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CC"/>
                </a:solidFill>
                <a:latin typeface="Times" charset="0"/>
              </a:rPr>
              <a:t>“no</a:t>
            </a:r>
            <a:r>
              <a:rPr lang="en-US" sz="2400" i="1" dirty="0">
                <a:solidFill>
                  <a:srgbClr val="FFFFCC"/>
                </a:solidFill>
                <a:latin typeface="Times" charset="0"/>
              </a:rPr>
              <a:t>-regret </a:t>
            </a:r>
            <a:r>
              <a:rPr lang="en-US" sz="2400" i="1" dirty="0" smtClean="0">
                <a:solidFill>
                  <a:srgbClr val="FFFFCC"/>
                </a:solidFill>
                <a:latin typeface="Times" charset="0"/>
              </a:rPr>
              <a:t>learning”</a:t>
            </a:r>
            <a:r>
              <a:rPr lang="en-US" sz="2400" dirty="0" smtClean="0">
                <a:solidFill>
                  <a:srgbClr val="FFFFCC"/>
                </a:solidFill>
                <a:latin typeface="Times" charset="0"/>
              </a:rPr>
              <a:t>: very common dynamics, well-studied in online optimization (i.e. optimization of a function that is revealed piece-by-piece); e.g. multiplicative-weights updates method/hedging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6324600"/>
            <a:ext cx="659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Resolves model of Bergman-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Fokin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from the 1970’s.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2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5" grpId="0"/>
      <p:bldP spid="10" grpId="0"/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" charset="0"/>
                <a:ea typeface="ＭＳ Ｐゴシック" charset="-128"/>
                <a:cs typeface="ＭＳ Ｐゴシック" charset="-128"/>
              </a:rPr>
              <a:t>Some Future directions</a:t>
            </a:r>
            <a:endParaRPr lang="en-US" b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3276600"/>
            <a:ext cx="91440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Times" charset="0"/>
                <a:ea typeface="ＭＳ Ｐゴシック" charset="-128"/>
                <a:cs typeface="ＭＳ Ｐゴシック" charset="-128"/>
              </a:rPr>
              <a:t>Long-Range Correlation of Behavior : how does players’ behavior across large distances in a network correlate?</a:t>
            </a:r>
          </a:p>
        </p:txBody>
      </p:sp>
      <p:sp>
        <p:nvSpPr>
          <p:cNvPr id="4" name="Rectangle 8"/>
          <p:cNvSpPr txBox="1">
            <a:spLocks noRot="1" noChangeArrowheads="1"/>
          </p:cNvSpPr>
          <p:nvPr/>
        </p:nvSpPr>
        <p:spPr bwMode="auto">
          <a:xfrm>
            <a:off x="152400" y="1092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400" kern="0" dirty="0" smtClean="0">
                <a:latin typeface="Times" charset="0"/>
                <a:ea typeface="ＭＳ Ｐゴシック" charset="-128"/>
                <a:cs typeface="ＭＳ Ｐゴシック" charset="-128"/>
              </a:rPr>
              <a:t>More Classes </a:t>
            </a:r>
            <a:r>
              <a:rPr lang="en-US" sz="2400" kern="0" dirty="0">
                <a:latin typeface="Times" charset="0"/>
                <a:ea typeface="ＭＳ Ｐゴシック" charset="-128"/>
                <a:cs typeface="ＭＳ Ｐゴシック" charset="-128"/>
              </a:rPr>
              <a:t>of Games with tractable equilibria.</a:t>
            </a:r>
          </a:p>
        </p:txBody>
      </p:sp>
      <p:sp>
        <p:nvSpPr>
          <p:cNvPr id="7" name="Rectangle 8"/>
          <p:cNvSpPr txBox="1">
            <a:spLocks noRot="1" noChangeArrowheads="1"/>
          </p:cNvSpPr>
          <p:nvPr/>
        </p:nvSpPr>
        <p:spPr bwMode="auto">
          <a:xfrm>
            <a:off x="152400" y="16764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400" kern="0" dirty="0" smtClean="0">
                <a:latin typeface="Times" charset="0"/>
                <a:ea typeface="ＭＳ Ｐゴシック" charset="-128"/>
                <a:cs typeface="ＭＳ Ｐゴシック" charset="-128"/>
              </a:rPr>
              <a:t>Games </a:t>
            </a:r>
            <a:r>
              <a:rPr lang="en-US" sz="2400" kern="0" dirty="0">
                <a:latin typeface="Times" charset="0"/>
                <a:ea typeface="ＭＳ Ｐゴシック" charset="-128"/>
                <a:cs typeface="ＭＳ Ｐゴシック" charset="-128"/>
              </a:rPr>
              <a:t>with </a:t>
            </a:r>
            <a:r>
              <a:rPr lang="en-US" sz="2400" kern="0" dirty="0" smtClean="0">
                <a:latin typeface="Times" charset="0"/>
                <a:ea typeface="ＭＳ Ｐゴシック" charset="-128"/>
                <a:cs typeface="ＭＳ Ｐゴシック" charset="-128"/>
              </a:rPr>
              <a:t>large populations and symmetries</a:t>
            </a:r>
            <a:endParaRPr lang="en-US" sz="2400" kern="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133600"/>
            <a:ext cx="6965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e.g. anonymous games: players are oblivious to identities of others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779825" y="4038600"/>
            <a:ext cx="6687775" cy="2079071"/>
            <a:chOff x="779825" y="4702729"/>
            <a:chExt cx="6687775" cy="2079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14181E"/>
                </a:clrFrom>
                <a:clrTo>
                  <a:srgbClr val="14181E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4214" y="4702729"/>
              <a:ext cx="3797300" cy="20028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85614" y="6381690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High temperature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24014" y="6381690"/>
              <a:ext cx="1943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Low temperature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825" y="5562600"/>
              <a:ext cx="2115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/>
                  <a:cs typeface="Times New Roman"/>
                </a:rPr>
                <a:t>Statistical physics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98670" y="2463800"/>
            <a:ext cx="7545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latin typeface="Times New Roman"/>
                <a:cs typeface="Times New Roman"/>
              </a:rPr>
              <a:t>an solve these games by developing new kinds of CLTs (proper CLTs)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[with Papadimitriou ’07, ’08, ’09]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4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4" grpId="0"/>
      <p:bldP spid="7" grpId="0"/>
      <p:bldP spid="2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600200"/>
            <a:ext cx="8540750" cy="1625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Thanks for </a:t>
            </a:r>
            <a:r>
              <a:rPr lang="en-US" dirty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your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attention</a:t>
            </a:r>
            <a:br>
              <a:rPr lang="en-US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Questions?</a:t>
            </a:r>
            <a:endParaRPr lang="en-US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4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60700"/>
            <a:ext cx="854075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Supplementary Material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1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27500" y="4615940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Nash’s Function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56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19300" y="2978151"/>
            <a:ext cx="4470400" cy="1562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2800" y="1651000"/>
            <a:ext cx="2540000" cy="1168400"/>
          </a:xfrm>
          <a:prstGeom prst="rect">
            <a:avLst/>
          </a:prstGeom>
        </p:spPr>
      </p:pic>
      <p:sp>
        <p:nvSpPr>
          <p:cNvPr id="7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Nash’s 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Function </a:t>
            </a:r>
            <a:r>
              <a:rPr lang="en-US" sz="3200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f</a:t>
            </a:r>
            <a:endParaRPr lang="en-US" sz="3200" i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98500" y="4521200"/>
            <a:ext cx="6584950" cy="1117600"/>
            <a:chOff x="698500" y="4521200"/>
            <a:chExt cx="6584950" cy="11176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606550" y="4521200"/>
              <a:ext cx="5676900" cy="111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8500" y="4864100"/>
              <a:ext cx="89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where: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2800" y="5803900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cs typeface="Times New Roman"/>
              </a:rPr>
              <a:t>  is continuous, so by </a:t>
            </a:r>
            <a:r>
              <a:rPr lang="en-US" sz="2200" dirty="0" err="1" smtClean="0">
                <a:latin typeface="Times New Roman"/>
                <a:cs typeface="Times New Roman"/>
              </a:rPr>
              <a:t>Brouwer’s</a:t>
            </a:r>
            <a:r>
              <a:rPr lang="en-US" sz="2200" dirty="0" smtClean="0">
                <a:latin typeface="Times New Roman"/>
                <a:cs typeface="Times New Roman"/>
              </a:rPr>
              <a:t> theorem it has a fixed point. It can be shown that  the fixed point is a Nash equilibrium.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84500" y="1011535"/>
            <a:ext cx="4737100" cy="1058565"/>
            <a:chOff x="2984500" y="1011535"/>
            <a:chExt cx="4737100" cy="1058565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984500" y="1473200"/>
              <a:ext cx="901700" cy="596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886200" y="1011535"/>
              <a:ext cx="383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set of mixed strategy profiles, i.e. the Cartesian product of the </a:t>
              </a:r>
              <a:r>
                <a:rPr lang="en-US" dirty="0" err="1" smtClean="0">
                  <a:latin typeface="Times New Roman"/>
                  <a:cs typeface="Times New Roman"/>
                </a:rPr>
                <a:t>simplices</a:t>
              </a:r>
              <a:r>
                <a:rPr lang="en-US" dirty="0" smtClean="0">
                  <a:latin typeface="Times New Roman"/>
                  <a:cs typeface="Times New Roman"/>
                </a:rPr>
                <a:t> from which players choose mixed strategies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6200" y="2222500"/>
            <a:ext cx="4737100" cy="1058565"/>
            <a:chOff x="2984500" y="1011535"/>
            <a:chExt cx="4737100" cy="1058565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2984500" y="1473200"/>
              <a:ext cx="901700" cy="596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886200" y="1011535"/>
              <a:ext cx="383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probability with which player </a:t>
              </a:r>
              <a:r>
                <a:rPr lang="en-US" i="1" dirty="0" smtClean="0"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latin typeface="Times New Roman"/>
                  <a:cs typeface="Times New Roman"/>
                </a:rPr>
                <a:t> plays pure strategy </a:t>
              </a:r>
              <a:r>
                <a:rPr lang="en-US" i="1" dirty="0" err="1" smtClean="0">
                  <a:latin typeface="Times New Roman"/>
                  <a:cs typeface="Times New Roman"/>
                </a:rPr>
                <a:t>s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p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9200" y="4145005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 of 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700" y="4759070"/>
            <a:ext cx="577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show that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Sperner’s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Lemma implies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 in 2 dimensions. The construction generalizes to any dimension.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/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3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540504" y="3352806"/>
            <a:ext cx="2273529" cy="1033819"/>
            <a:chOff x="6540500" y="3035300"/>
            <a:chExt cx="2273529" cy="1033819"/>
          </a:xfrm>
        </p:grpSpPr>
        <p:sp>
          <p:nvSpPr>
            <p:cNvPr id="64" name="TextBox 63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5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144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45" name="Picture 144" descr="colors2b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sp>
        <p:nvSpPr>
          <p:cNvPr id="121" name="Freeform 120"/>
          <p:cNvSpPr/>
          <p:nvPr/>
        </p:nvSpPr>
        <p:spPr bwMode="auto">
          <a:xfrm>
            <a:off x="6019800" y="4584703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540504" y="3352806"/>
            <a:ext cx="2273529" cy="1033819"/>
            <a:chOff x="6540500" y="3035300"/>
            <a:chExt cx="2273529" cy="1033819"/>
          </a:xfrm>
        </p:grpSpPr>
        <p:sp>
          <p:nvSpPr>
            <p:cNvPr id="123" name="TextBox 122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36" name="Picture 13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2438" y="2761457"/>
            <a:ext cx="2357123" cy="1638300"/>
            <a:chOff x="1223515" y="5039141"/>
            <a:chExt cx="2357123" cy="1638300"/>
          </a:xfrm>
        </p:grpSpPr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3515" y="5051841"/>
              <a:ext cx="2357123" cy="15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2402077" y="5039141"/>
              <a:ext cx="1178196" cy="16383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2402077" y="191055"/>
            <a:ext cx="464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Presidential Elections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8304499"/>
              </p:ext>
            </p:extLst>
          </p:nvPr>
        </p:nvGraphicFramePr>
        <p:xfrm>
          <a:off x="1892300" y="292100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Morality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Tax Cuts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Economy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+3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-3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Society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-2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+2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34" y="1218174"/>
            <a:ext cx="1387261" cy="1543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38" y="4813302"/>
            <a:ext cx="820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Suppose </a:t>
            </a:r>
            <a:r>
              <a:rPr lang="en-US" sz="2400" b="1" kern="0" dirty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 </a:t>
            </a: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announces strategy </a:t>
            </a:r>
            <a:r>
              <a:rPr lang="en-US" sz="2400" b="1" kern="0" dirty="0">
                <a:solidFill>
                  <a:srgbClr val="34A1FF"/>
                </a:solidFill>
                <a:latin typeface="Times New Roman"/>
                <a:cs typeface="Times New Roman"/>
              </a:rPr>
              <a:t>(1/2,1/2)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.</a:t>
            </a:r>
          </a:p>
          <a:p>
            <a:pPr lvl="0"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What would Romney do?</a:t>
            </a:r>
          </a:p>
          <a:p>
            <a:pPr lvl="0"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	A:  focus on </a:t>
            </a:r>
            <a:r>
              <a:rPr lang="en-US" sz="2400" b="1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Tax Cuts 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with probability 1.</a:t>
            </a:r>
            <a:endParaRPr lang="en-US" sz="24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2077" y="6012934"/>
            <a:ext cx="658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indeed against </a:t>
            </a:r>
            <a:r>
              <a:rPr lang="en-US" sz="2000" b="1" dirty="0" smtClean="0">
                <a:solidFill>
                  <a:srgbClr val="34A1FF"/>
                </a:solidFill>
                <a:latin typeface="Times New Roman"/>
                <a:cs typeface="Times New Roman"/>
              </a:rPr>
              <a:t>(1/2, 1/2) </a:t>
            </a:r>
            <a:r>
              <a:rPr lang="en-US" sz="2000" dirty="0" smtClean="0">
                <a:latin typeface="Times New Roman"/>
                <a:cs typeface="Times New Roman"/>
              </a:rPr>
              <a:t>strategy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“Morality” </a:t>
            </a:r>
            <a:r>
              <a:rPr lang="en-US" sz="2000" dirty="0" smtClean="0">
                <a:latin typeface="Times New Roman"/>
                <a:cs typeface="Times New Roman"/>
              </a:rPr>
              <a:t>gives expected expected payoff -1/2 while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“Tax Cuts”  </a:t>
            </a:r>
            <a:r>
              <a:rPr lang="en-US" sz="2000" dirty="0" smtClean="0">
                <a:latin typeface="Times New Roman"/>
                <a:cs typeface="Times New Roman"/>
              </a:rPr>
              <a:t>gives 0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4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8" y="4715929"/>
            <a:ext cx="620659" cy="487243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7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5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6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22" name="Picture 121" descr="colors2b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6" name="TextBox 135"/>
          <p:cNvSpPr txBox="1"/>
          <p:nvPr/>
        </p:nvSpPr>
        <p:spPr>
          <a:xfrm>
            <a:off x="12703" y="5056614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tie-break at the boundary angles, so that the resulting coloring respects the boundary conditions required by </a:t>
            </a:r>
            <a:r>
              <a:rPr lang="en-US" dirty="0" err="1" smtClean="0">
                <a:latin typeface="Times New Roman"/>
                <a:cs typeface="Times New Roman"/>
              </a:rPr>
              <a:t>Sperner’s</a:t>
            </a:r>
            <a:r>
              <a:rPr lang="en-US" dirty="0" smtClean="0">
                <a:latin typeface="Times New Roman"/>
                <a:cs typeface="Times New Roman"/>
              </a:rPr>
              <a:t> lemma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5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find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guaranteed by </a:t>
            </a:r>
            <a:r>
              <a:rPr lang="en-US" dirty="0" err="1" smtClean="0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3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540504" y="3352806"/>
            <a:ext cx="2273529" cy="1033819"/>
            <a:chOff x="6540500" y="3035300"/>
            <a:chExt cx="2273529" cy="1033819"/>
          </a:xfrm>
        </p:grpSpPr>
        <p:sp>
          <p:nvSpPr>
            <p:cNvPr id="140" name="TextBox 139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41" name="Picture 140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7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0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31" name="Picture 130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0" y="3707559"/>
            <a:ext cx="3022600" cy="838200"/>
          </a:xfrm>
          <a:prstGeom prst="rect">
            <a:avLst/>
          </a:prstGeom>
        </p:spPr>
      </p:pic>
      <p:grpSp>
        <p:nvGrpSpPr>
          <p:cNvPr id="125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7" y="4919549"/>
            <a:ext cx="620659" cy="487243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4" name="Group 119"/>
          <p:cNvGrpSpPr>
            <a:grpSpLocks/>
          </p:cNvGrpSpPr>
          <p:nvPr/>
        </p:nvGrpSpPr>
        <p:grpSpPr>
          <a:xfrm>
            <a:off x="241304" y="3257967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63" name="TextBox 62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69" name="Picture 68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20" name="Picture 119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22" name="Picture 1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985667" y="4919549"/>
            <a:ext cx="620659" cy="487243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Proof of Claim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41304" y="325796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25414" y="1143000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400" y="902732"/>
            <a:ext cx="3022600" cy="8382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225414" y="1664732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r>
              <a:rPr lang="en-US" dirty="0" smtClean="0">
                <a:latin typeface="Times New Roman"/>
                <a:cs typeface="Times New Roman"/>
              </a:rPr>
              <a:t> Let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R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B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the yellow/red/blue corners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7160" y="2031484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By the definition of the coloring, observe that the product of 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28" name="Group 120"/>
          <p:cNvGrpSpPr/>
          <p:nvPr/>
        </p:nvGrpSpPr>
        <p:grpSpPr>
          <a:xfrm>
            <a:off x="7512938" y="1796504"/>
            <a:ext cx="1631062" cy="1208624"/>
            <a:chOff x="5928548" y="5135247"/>
            <a:chExt cx="2080390" cy="1790384"/>
          </a:xfrm>
        </p:grpSpPr>
        <p:pic>
          <p:nvPicPr>
            <p:cNvPr id="129" name="Picture 128" descr="colors2b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2216151"/>
            <a:ext cx="4660900" cy="800100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4200351" y="2875003"/>
            <a:ext cx="8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Hence:</a:t>
            </a:r>
            <a:endParaRPr lang="en-US" dirty="0"/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600" y="3181350"/>
            <a:ext cx="4368800" cy="2120900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>
          <a:xfrm>
            <a:off x="4434166" y="5106804"/>
            <a:ext cx="240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Similarly, we can show: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 bwMode="auto">
          <a:xfrm>
            <a:off x="7950200" y="6165851"/>
            <a:ext cx="127000" cy="1519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123" name="Picture 1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1250" y="5302250"/>
            <a:ext cx="2882900" cy="107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39" grpId="0"/>
      <p:bldP spid="143" grpId="0"/>
      <p:bldP spid="14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4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4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7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6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3707559"/>
            <a:ext cx="3022600" cy="838200"/>
          </a:xfrm>
          <a:prstGeom prst="rect">
            <a:avLst/>
          </a:prstGeom>
        </p:spPr>
      </p:pic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295900"/>
            <a:ext cx="2743200" cy="838200"/>
          </a:xfrm>
          <a:prstGeom prst="rect">
            <a:avLst/>
          </a:prstGeom>
        </p:spPr>
      </p:pic>
      <p:grpSp>
        <p:nvGrpSpPr>
          <p:cNvPr id="125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26" name="Picture 125" descr="colors2b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129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30" name="TextBox 129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33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3" name="Picture 142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4" name="AutoShape 212"/>
          <p:cNvSpPr>
            <a:spLocks noChangeArrowheads="1"/>
          </p:cNvSpPr>
          <p:nvPr/>
        </p:nvSpPr>
        <p:spPr bwMode="auto">
          <a:xfrm>
            <a:off x="985667" y="4919549"/>
            <a:ext cx="620659" cy="487243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5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6" name="Group 119"/>
          <p:cNvGrpSpPr>
            <a:grpSpLocks/>
          </p:cNvGrpSpPr>
          <p:nvPr/>
        </p:nvGrpSpPr>
        <p:grpSpPr>
          <a:xfrm>
            <a:off x="241304" y="3257967"/>
            <a:ext cx="3959051" cy="3290056"/>
            <a:chOff x="1752600" y="1244600"/>
            <a:chExt cx="5346700" cy="4356100"/>
          </a:xfrm>
        </p:grpSpPr>
        <p:sp>
          <p:nvSpPr>
            <p:cNvPr id="147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7194" y="4648195"/>
            <a:ext cx="4290695" cy="420860"/>
            <a:chOff x="4607190" y="4648200"/>
            <a:chExt cx="4290695" cy="420860"/>
          </a:xfrm>
        </p:grpSpPr>
        <p:sp>
          <p:nvSpPr>
            <p:cNvPr id="2" name="TextBox 1"/>
            <p:cNvSpPr txBox="1"/>
            <p:nvPr/>
          </p:nvSpPr>
          <p:spPr>
            <a:xfrm>
              <a:off x="4607190" y="4699728"/>
              <a:ext cx="429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Choosing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65800" y="4648200"/>
              <a:ext cx="2082800" cy="406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4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4700" y="1422400"/>
            <a:ext cx="290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sequence of epsilons: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181100"/>
            <a:ext cx="2717800" cy="8128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74704" y="1906032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define a sequence of triangulations of diameter: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4886" y="2489200"/>
            <a:ext cx="722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 in each triangulation, and call its yellow corner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2559051"/>
            <a:ext cx="2108200" cy="8382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96203" y="3808968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742" y="927100"/>
            <a:ext cx="424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Finishing the proof  of </a:t>
            </a:r>
            <a:r>
              <a:rPr lang="en-US" dirty="0" err="1" smtClean="0">
                <a:latin typeface="Times New Roman"/>
                <a:cs typeface="Times New Roman"/>
              </a:rPr>
              <a:t>Brouwer’s</a:t>
            </a:r>
            <a:r>
              <a:rPr lang="en-US" dirty="0" smtClean="0">
                <a:latin typeface="Times New Roman"/>
                <a:cs typeface="Times New Roman"/>
              </a:rPr>
              <a:t> Theorem: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75" y="1728234"/>
            <a:ext cx="3454400" cy="7747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44886" y="3098800"/>
            <a:ext cx="7803815" cy="736600"/>
            <a:chOff x="844885" y="3022600"/>
            <a:chExt cx="7803815" cy="736600"/>
          </a:xfrm>
        </p:grpSpPr>
        <p:sp>
          <p:nvSpPr>
            <p:cNvPr id="142" name="TextBox 141"/>
            <p:cNvSpPr txBox="1"/>
            <p:nvPr/>
          </p:nvSpPr>
          <p:spPr>
            <a:xfrm>
              <a:off x="844885" y="3186668"/>
              <a:ext cx="5981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- by compactness, this sequence has a converging subsequence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5900" y="3022600"/>
              <a:ext cx="2082800" cy="736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156329" y="3441700"/>
            <a:ext cx="2179807" cy="711200"/>
            <a:chOff x="2652543" y="3365500"/>
            <a:chExt cx="2179807" cy="711200"/>
          </a:xfrm>
        </p:grpSpPr>
        <p:sp>
          <p:nvSpPr>
            <p:cNvPr id="18" name="Rectangle 17"/>
            <p:cNvSpPr/>
            <p:nvPr/>
          </p:nvSpPr>
          <p:spPr>
            <a:xfrm>
              <a:off x="2652543" y="3549135"/>
              <a:ext cx="16338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with limit point </a:t>
              </a:r>
              <a:endParaRPr lang="en-US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7650" y="3365500"/>
              <a:ext cx="774700" cy="711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3625851"/>
            <a:ext cx="1739900" cy="774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0127" y="4133854"/>
            <a:ext cx="7470948" cy="1028701"/>
            <a:chOff x="1130127" y="4133850"/>
            <a:chExt cx="7470948" cy="1028700"/>
          </a:xfrm>
        </p:grpSpPr>
        <p:sp>
          <p:nvSpPr>
            <p:cNvPr id="22" name="TextBox 21"/>
            <p:cNvSpPr txBox="1"/>
            <p:nvPr/>
          </p:nvSpPr>
          <p:spPr>
            <a:xfrm>
              <a:off x="1130127" y="4330700"/>
              <a:ext cx="7350298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Define the function                                 . Clearly,    is continuous since              is continuous and so is    . It follows from continuity that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1475" y="4133850"/>
              <a:ext cx="2222500" cy="774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21325" y="4191000"/>
              <a:ext cx="635000" cy="6858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2375" y="4159250"/>
              <a:ext cx="1028700" cy="774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33725" y="4413250"/>
              <a:ext cx="660400" cy="7493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675" y="4857751"/>
            <a:ext cx="3543300" cy="7747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30131" y="5574784"/>
            <a:ext cx="730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But                                   . Hence,                       . It follows that                     .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353051"/>
            <a:ext cx="2336800" cy="8001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1950" y="5365751"/>
            <a:ext cx="1663700" cy="774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5150" y="5365751"/>
            <a:ext cx="1511300" cy="774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91219" y="6140451"/>
            <a:ext cx="115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Therefore, </a:t>
            </a:r>
            <a:endParaRPr lang="en-US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4550" y="5962651"/>
            <a:ext cx="4051300" cy="774700"/>
          </a:xfrm>
          <a:prstGeom prst="rect">
            <a:avLst/>
          </a:prstGeom>
        </p:spPr>
      </p:pic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9" y="6450420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21" grpId="0"/>
      <p:bldP spid="30" grpId="0"/>
      <p:bldP spid="34" grpId="0"/>
      <p:bldP spid="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27500" y="461594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Showing that NASH is PPAD-hard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56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PPAD-hardness of NASH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sz="1600" i="1" baseline="-25000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152400" y="4343400"/>
            <a:ext cx="1752600" cy="1676400"/>
            <a:chOff x="1752600" y="1892300"/>
            <a:chExt cx="5346700" cy="4356100"/>
          </a:xfrm>
        </p:grpSpPr>
        <p:sp>
          <p:nvSpPr>
            <p:cNvPr id="73761" name="AutoShape 209"/>
            <p:cNvSpPr>
              <a:spLocks noChangeArrowheads="1"/>
            </p:cNvSpPr>
            <p:nvPr/>
          </p:nvSpPr>
          <p:spPr bwMode="auto">
            <a:xfrm>
              <a:off x="6096000" y="54483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2" name="AutoShape 210"/>
            <p:cNvSpPr>
              <a:spLocks noChangeArrowheads="1"/>
            </p:cNvSpPr>
            <p:nvPr/>
          </p:nvSpPr>
          <p:spPr bwMode="auto">
            <a:xfrm>
              <a:off x="6096000" y="40767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3" name="AutoShape 211"/>
            <p:cNvSpPr>
              <a:spLocks noChangeArrowheads="1"/>
            </p:cNvSpPr>
            <p:nvPr/>
          </p:nvSpPr>
          <p:spPr bwMode="auto">
            <a:xfrm flipH="1" flipV="1">
              <a:off x="4419600" y="47625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4" name="AutoShape 212"/>
            <p:cNvSpPr>
              <a:spLocks noChangeArrowheads="1"/>
            </p:cNvSpPr>
            <p:nvPr/>
          </p:nvSpPr>
          <p:spPr bwMode="auto">
            <a:xfrm>
              <a:off x="5257800" y="34036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5" name="AutoShape 213"/>
            <p:cNvSpPr>
              <a:spLocks noChangeArrowheads="1"/>
            </p:cNvSpPr>
            <p:nvPr/>
          </p:nvSpPr>
          <p:spPr bwMode="auto">
            <a:xfrm flipH="1" flipV="1">
              <a:off x="3568700" y="4076700"/>
              <a:ext cx="850900" cy="673100"/>
            </a:xfrm>
            <a:prstGeom prst="rtTriangl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6" name="Oval 89"/>
            <p:cNvSpPr>
              <a:spLocks noChangeArrowheads="1"/>
            </p:cNvSpPr>
            <p:nvPr/>
          </p:nvSpPr>
          <p:spPr bwMode="auto">
            <a:xfrm>
              <a:off x="1752600" y="18923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7" name="Oval 90"/>
            <p:cNvSpPr>
              <a:spLocks noChangeArrowheads="1"/>
            </p:cNvSpPr>
            <p:nvPr/>
          </p:nvSpPr>
          <p:spPr bwMode="auto">
            <a:xfrm>
              <a:off x="25908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8" name="Oval 91"/>
            <p:cNvSpPr>
              <a:spLocks noChangeArrowheads="1"/>
            </p:cNvSpPr>
            <p:nvPr/>
          </p:nvSpPr>
          <p:spPr bwMode="auto">
            <a:xfrm>
              <a:off x="34290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69" name="Oval 92"/>
            <p:cNvSpPr>
              <a:spLocks noChangeArrowheads="1"/>
            </p:cNvSpPr>
            <p:nvPr/>
          </p:nvSpPr>
          <p:spPr bwMode="auto">
            <a:xfrm>
              <a:off x="42672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0" name="Oval 93"/>
            <p:cNvSpPr>
              <a:spLocks noChangeArrowheads="1"/>
            </p:cNvSpPr>
            <p:nvPr/>
          </p:nvSpPr>
          <p:spPr bwMode="auto">
            <a:xfrm>
              <a:off x="51054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1" name="Oval 94"/>
            <p:cNvSpPr>
              <a:spLocks noChangeArrowheads="1"/>
            </p:cNvSpPr>
            <p:nvPr/>
          </p:nvSpPr>
          <p:spPr bwMode="auto">
            <a:xfrm>
              <a:off x="59436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2" name="Oval 95"/>
            <p:cNvSpPr>
              <a:spLocks noChangeArrowheads="1"/>
            </p:cNvSpPr>
            <p:nvPr/>
          </p:nvSpPr>
          <p:spPr bwMode="auto">
            <a:xfrm>
              <a:off x="6781800" y="1892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3" name="Oval 96"/>
            <p:cNvSpPr>
              <a:spLocks noChangeArrowheads="1"/>
            </p:cNvSpPr>
            <p:nvPr/>
          </p:nvSpPr>
          <p:spPr bwMode="auto">
            <a:xfrm>
              <a:off x="1752600" y="25527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4" name="Oval 97"/>
            <p:cNvSpPr>
              <a:spLocks noChangeArrowheads="1"/>
            </p:cNvSpPr>
            <p:nvPr/>
          </p:nvSpPr>
          <p:spPr bwMode="auto">
            <a:xfrm>
              <a:off x="2590800" y="25527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5" name="Oval 98"/>
            <p:cNvSpPr>
              <a:spLocks noChangeArrowheads="1"/>
            </p:cNvSpPr>
            <p:nvPr/>
          </p:nvSpPr>
          <p:spPr bwMode="auto">
            <a:xfrm>
              <a:off x="3429000" y="2552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6" name="Oval 99"/>
            <p:cNvSpPr>
              <a:spLocks noChangeArrowheads="1"/>
            </p:cNvSpPr>
            <p:nvPr/>
          </p:nvSpPr>
          <p:spPr bwMode="auto">
            <a:xfrm>
              <a:off x="4267200" y="2552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7" name="Oval 100"/>
            <p:cNvSpPr>
              <a:spLocks noChangeArrowheads="1"/>
            </p:cNvSpPr>
            <p:nvPr/>
          </p:nvSpPr>
          <p:spPr bwMode="auto">
            <a:xfrm>
              <a:off x="5105400" y="25527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8" name="Oval 101"/>
            <p:cNvSpPr>
              <a:spLocks noChangeArrowheads="1"/>
            </p:cNvSpPr>
            <p:nvPr/>
          </p:nvSpPr>
          <p:spPr bwMode="auto">
            <a:xfrm>
              <a:off x="5943600" y="2552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79" name="Oval 102"/>
            <p:cNvSpPr>
              <a:spLocks noChangeArrowheads="1"/>
            </p:cNvSpPr>
            <p:nvPr/>
          </p:nvSpPr>
          <p:spPr bwMode="auto">
            <a:xfrm>
              <a:off x="6781800" y="2552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0" name="Oval 103"/>
            <p:cNvSpPr>
              <a:spLocks noChangeArrowheads="1"/>
            </p:cNvSpPr>
            <p:nvPr/>
          </p:nvSpPr>
          <p:spPr bwMode="auto">
            <a:xfrm>
              <a:off x="1752600" y="3238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1" name="Oval 104"/>
            <p:cNvSpPr>
              <a:spLocks noChangeArrowheads="1"/>
            </p:cNvSpPr>
            <p:nvPr/>
          </p:nvSpPr>
          <p:spPr bwMode="auto">
            <a:xfrm>
              <a:off x="2590800" y="32385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2" name="Oval 105"/>
            <p:cNvSpPr>
              <a:spLocks noChangeArrowheads="1"/>
            </p:cNvSpPr>
            <p:nvPr/>
          </p:nvSpPr>
          <p:spPr bwMode="auto">
            <a:xfrm>
              <a:off x="3429000" y="32385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3" name="Oval 106"/>
            <p:cNvSpPr>
              <a:spLocks noChangeArrowheads="1"/>
            </p:cNvSpPr>
            <p:nvPr/>
          </p:nvSpPr>
          <p:spPr bwMode="auto">
            <a:xfrm>
              <a:off x="4267200" y="3238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4" name="Oval 107"/>
            <p:cNvSpPr>
              <a:spLocks noChangeArrowheads="1"/>
            </p:cNvSpPr>
            <p:nvPr/>
          </p:nvSpPr>
          <p:spPr bwMode="auto">
            <a:xfrm>
              <a:off x="5105400" y="3238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5" name="Oval 108"/>
            <p:cNvSpPr>
              <a:spLocks noChangeArrowheads="1"/>
            </p:cNvSpPr>
            <p:nvPr/>
          </p:nvSpPr>
          <p:spPr bwMode="auto">
            <a:xfrm>
              <a:off x="5943600" y="3238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6" name="Oval 109"/>
            <p:cNvSpPr>
              <a:spLocks noChangeArrowheads="1"/>
            </p:cNvSpPr>
            <p:nvPr/>
          </p:nvSpPr>
          <p:spPr bwMode="auto">
            <a:xfrm>
              <a:off x="6781800" y="3238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7" name="Oval 110"/>
            <p:cNvSpPr>
              <a:spLocks noChangeArrowheads="1"/>
            </p:cNvSpPr>
            <p:nvPr/>
          </p:nvSpPr>
          <p:spPr bwMode="auto">
            <a:xfrm>
              <a:off x="1752600" y="39243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8" name="Oval 111"/>
            <p:cNvSpPr>
              <a:spLocks noChangeArrowheads="1"/>
            </p:cNvSpPr>
            <p:nvPr/>
          </p:nvSpPr>
          <p:spPr bwMode="auto">
            <a:xfrm>
              <a:off x="2590800" y="39243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89" name="Oval 112"/>
            <p:cNvSpPr>
              <a:spLocks noChangeArrowheads="1"/>
            </p:cNvSpPr>
            <p:nvPr/>
          </p:nvSpPr>
          <p:spPr bwMode="auto">
            <a:xfrm>
              <a:off x="3429000" y="39243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0" name="Oval 113"/>
            <p:cNvSpPr>
              <a:spLocks noChangeArrowheads="1"/>
            </p:cNvSpPr>
            <p:nvPr/>
          </p:nvSpPr>
          <p:spPr bwMode="auto">
            <a:xfrm>
              <a:off x="4267200" y="3924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1" name="Oval 114"/>
            <p:cNvSpPr>
              <a:spLocks noChangeArrowheads="1"/>
            </p:cNvSpPr>
            <p:nvPr/>
          </p:nvSpPr>
          <p:spPr bwMode="auto">
            <a:xfrm>
              <a:off x="5105400" y="39243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2" name="Oval 115"/>
            <p:cNvSpPr>
              <a:spLocks noChangeArrowheads="1"/>
            </p:cNvSpPr>
            <p:nvPr/>
          </p:nvSpPr>
          <p:spPr bwMode="auto">
            <a:xfrm>
              <a:off x="5943600" y="39243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3" name="Oval 116"/>
            <p:cNvSpPr>
              <a:spLocks noChangeArrowheads="1"/>
            </p:cNvSpPr>
            <p:nvPr/>
          </p:nvSpPr>
          <p:spPr bwMode="auto">
            <a:xfrm>
              <a:off x="6781800" y="3924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4" name="Oval 117"/>
            <p:cNvSpPr>
              <a:spLocks noChangeArrowheads="1"/>
            </p:cNvSpPr>
            <p:nvPr/>
          </p:nvSpPr>
          <p:spPr bwMode="auto">
            <a:xfrm>
              <a:off x="1765300" y="45847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5" name="Oval 118"/>
            <p:cNvSpPr>
              <a:spLocks noChangeArrowheads="1"/>
            </p:cNvSpPr>
            <p:nvPr/>
          </p:nvSpPr>
          <p:spPr bwMode="auto">
            <a:xfrm>
              <a:off x="2603500" y="45847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6" name="Oval 119"/>
            <p:cNvSpPr>
              <a:spLocks noChangeArrowheads="1"/>
            </p:cNvSpPr>
            <p:nvPr/>
          </p:nvSpPr>
          <p:spPr bwMode="auto">
            <a:xfrm>
              <a:off x="3441700" y="45847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7" name="Oval 120"/>
            <p:cNvSpPr>
              <a:spLocks noChangeArrowheads="1"/>
            </p:cNvSpPr>
            <p:nvPr/>
          </p:nvSpPr>
          <p:spPr bwMode="auto">
            <a:xfrm>
              <a:off x="4279900" y="45847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8" name="Oval 121"/>
            <p:cNvSpPr>
              <a:spLocks noChangeArrowheads="1"/>
            </p:cNvSpPr>
            <p:nvPr/>
          </p:nvSpPr>
          <p:spPr bwMode="auto">
            <a:xfrm>
              <a:off x="5118100" y="4584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799" name="Oval 122"/>
            <p:cNvSpPr>
              <a:spLocks noChangeArrowheads="1"/>
            </p:cNvSpPr>
            <p:nvPr/>
          </p:nvSpPr>
          <p:spPr bwMode="auto">
            <a:xfrm>
              <a:off x="5956300" y="45847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0" name="Oval 123"/>
            <p:cNvSpPr>
              <a:spLocks noChangeArrowheads="1"/>
            </p:cNvSpPr>
            <p:nvPr/>
          </p:nvSpPr>
          <p:spPr bwMode="auto">
            <a:xfrm>
              <a:off x="6794500" y="4584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1" name="Oval 124"/>
            <p:cNvSpPr>
              <a:spLocks noChangeArrowheads="1"/>
            </p:cNvSpPr>
            <p:nvPr/>
          </p:nvSpPr>
          <p:spPr bwMode="auto">
            <a:xfrm>
              <a:off x="1752600" y="52832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2" name="Oval 125"/>
            <p:cNvSpPr>
              <a:spLocks noChangeArrowheads="1"/>
            </p:cNvSpPr>
            <p:nvPr/>
          </p:nvSpPr>
          <p:spPr bwMode="auto">
            <a:xfrm>
              <a:off x="2590800" y="52832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3" name="Oval 126"/>
            <p:cNvSpPr>
              <a:spLocks noChangeArrowheads="1"/>
            </p:cNvSpPr>
            <p:nvPr/>
          </p:nvSpPr>
          <p:spPr bwMode="auto">
            <a:xfrm>
              <a:off x="3429000" y="528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4" name="Oval 127"/>
            <p:cNvSpPr>
              <a:spLocks noChangeArrowheads="1"/>
            </p:cNvSpPr>
            <p:nvPr/>
          </p:nvSpPr>
          <p:spPr bwMode="auto">
            <a:xfrm>
              <a:off x="4267200" y="52832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5" name="Oval 128"/>
            <p:cNvSpPr>
              <a:spLocks noChangeArrowheads="1"/>
            </p:cNvSpPr>
            <p:nvPr/>
          </p:nvSpPr>
          <p:spPr bwMode="auto">
            <a:xfrm>
              <a:off x="5105400" y="52832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6" name="Oval 129"/>
            <p:cNvSpPr>
              <a:spLocks noChangeArrowheads="1"/>
            </p:cNvSpPr>
            <p:nvPr/>
          </p:nvSpPr>
          <p:spPr bwMode="auto">
            <a:xfrm>
              <a:off x="5943600" y="52832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7" name="Oval 130"/>
            <p:cNvSpPr>
              <a:spLocks noChangeArrowheads="1"/>
            </p:cNvSpPr>
            <p:nvPr/>
          </p:nvSpPr>
          <p:spPr bwMode="auto">
            <a:xfrm>
              <a:off x="6781800" y="5283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8" name="Oval 131"/>
            <p:cNvSpPr>
              <a:spLocks noChangeArrowheads="1"/>
            </p:cNvSpPr>
            <p:nvPr/>
          </p:nvSpPr>
          <p:spPr bwMode="auto">
            <a:xfrm>
              <a:off x="17526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09" name="Oval 132"/>
            <p:cNvSpPr>
              <a:spLocks noChangeArrowheads="1"/>
            </p:cNvSpPr>
            <p:nvPr/>
          </p:nvSpPr>
          <p:spPr bwMode="auto">
            <a:xfrm>
              <a:off x="25908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0" name="Oval 133"/>
            <p:cNvSpPr>
              <a:spLocks noChangeArrowheads="1"/>
            </p:cNvSpPr>
            <p:nvPr/>
          </p:nvSpPr>
          <p:spPr bwMode="auto">
            <a:xfrm>
              <a:off x="34290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1" name="Oval 134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2" name="Oval 135"/>
            <p:cNvSpPr>
              <a:spLocks noChangeArrowheads="1"/>
            </p:cNvSpPr>
            <p:nvPr/>
          </p:nvSpPr>
          <p:spPr bwMode="auto">
            <a:xfrm>
              <a:off x="51054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3" name="Oval 136"/>
            <p:cNvSpPr>
              <a:spLocks noChangeArrowheads="1"/>
            </p:cNvSpPr>
            <p:nvPr/>
          </p:nvSpPr>
          <p:spPr bwMode="auto">
            <a:xfrm>
              <a:off x="5943600" y="59436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4" name="Oval 137"/>
            <p:cNvSpPr>
              <a:spLocks noChangeArrowheads="1"/>
            </p:cNvSpPr>
            <p:nvPr/>
          </p:nvSpPr>
          <p:spPr bwMode="auto">
            <a:xfrm>
              <a:off x="6781800" y="5943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5" name="Line 151"/>
            <p:cNvSpPr>
              <a:spLocks noChangeShapeType="1"/>
            </p:cNvSpPr>
            <p:nvPr/>
          </p:nvSpPr>
          <p:spPr bwMode="auto">
            <a:xfrm flipH="1">
              <a:off x="2552700" y="29845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6" name="Line 152"/>
            <p:cNvSpPr>
              <a:spLocks noChangeShapeType="1"/>
            </p:cNvSpPr>
            <p:nvPr/>
          </p:nvSpPr>
          <p:spPr bwMode="auto">
            <a:xfrm flipH="1">
              <a:off x="2286000" y="29845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7" name="Line 153"/>
            <p:cNvSpPr>
              <a:spLocks noChangeShapeType="1"/>
            </p:cNvSpPr>
            <p:nvPr/>
          </p:nvSpPr>
          <p:spPr bwMode="auto">
            <a:xfrm>
              <a:off x="2336800" y="3263900"/>
              <a:ext cx="101600" cy="406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8" name="Line 154"/>
            <p:cNvSpPr>
              <a:spLocks noChangeShapeType="1"/>
            </p:cNvSpPr>
            <p:nvPr/>
          </p:nvSpPr>
          <p:spPr bwMode="auto">
            <a:xfrm>
              <a:off x="2540000" y="37465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19" name="Line 155"/>
            <p:cNvSpPr>
              <a:spLocks noChangeShapeType="1"/>
            </p:cNvSpPr>
            <p:nvPr/>
          </p:nvSpPr>
          <p:spPr bwMode="auto">
            <a:xfrm flipV="1">
              <a:off x="2908300" y="35433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0" name="Line 156"/>
            <p:cNvSpPr>
              <a:spLocks noChangeShapeType="1"/>
            </p:cNvSpPr>
            <p:nvPr/>
          </p:nvSpPr>
          <p:spPr bwMode="auto">
            <a:xfrm flipH="1" flipV="1">
              <a:off x="2946400" y="3060700"/>
              <a:ext cx="254000" cy="457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1" name="Line 193"/>
            <p:cNvSpPr>
              <a:spLocks noChangeShapeType="1"/>
            </p:cNvSpPr>
            <p:nvPr/>
          </p:nvSpPr>
          <p:spPr bwMode="auto">
            <a:xfrm flipH="1" flipV="1">
              <a:off x="5562600" y="3771900"/>
              <a:ext cx="228600" cy="533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2" name="Line 194"/>
            <p:cNvSpPr>
              <a:spLocks noChangeShapeType="1"/>
            </p:cNvSpPr>
            <p:nvPr/>
          </p:nvSpPr>
          <p:spPr bwMode="auto">
            <a:xfrm flipH="1" flipV="1">
              <a:off x="5791200" y="4305300"/>
              <a:ext cx="6096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3" name="Line 215"/>
            <p:cNvSpPr>
              <a:spLocks noChangeShapeType="1"/>
            </p:cNvSpPr>
            <p:nvPr/>
          </p:nvSpPr>
          <p:spPr bwMode="auto">
            <a:xfrm flipV="1">
              <a:off x="2260600" y="5753100"/>
              <a:ext cx="3302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4" name="Line 216"/>
            <p:cNvSpPr>
              <a:spLocks noChangeShapeType="1"/>
            </p:cNvSpPr>
            <p:nvPr/>
          </p:nvSpPr>
          <p:spPr bwMode="auto">
            <a:xfrm>
              <a:off x="2641600" y="57531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5" name="Line 217"/>
            <p:cNvSpPr>
              <a:spLocks noChangeShapeType="1"/>
            </p:cNvSpPr>
            <p:nvPr/>
          </p:nvSpPr>
          <p:spPr bwMode="auto">
            <a:xfrm flipV="1">
              <a:off x="3009900" y="5549900"/>
              <a:ext cx="2286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6" name="Line 218"/>
            <p:cNvSpPr>
              <a:spLocks noChangeShapeType="1"/>
            </p:cNvSpPr>
            <p:nvPr/>
          </p:nvSpPr>
          <p:spPr bwMode="auto">
            <a:xfrm flipH="1" flipV="1">
              <a:off x="2971800" y="5143500"/>
              <a:ext cx="228600" cy="381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7" name="Line 219"/>
            <p:cNvSpPr>
              <a:spLocks noChangeShapeType="1"/>
            </p:cNvSpPr>
            <p:nvPr/>
          </p:nvSpPr>
          <p:spPr bwMode="auto">
            <a:xfrm flipH="1" flipV="1">
              <a:off x="2400300" y="5029200"/>
              <a:ext cx="57150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8" name="Line 220"/>
            <p:cNvSpPr>
              <a:spLocks noChangeShapeType="1"/>
            </p:cNvSpPr>
            <p:nvPr/>
          </p:nvSpPr>
          <p:spPr bwMode="auto">
            <a:xfrm flipH="1" flipV="1">
              <a:off x="2260600" y="4546600"/>
              <a:ext cx="177800" cy="4445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29" name="Line 221"/>
            <p:cNvSpPr>
              <a:spLocks noChangeShapeType="1"/>
            </p:cNvSpPr>
            <p:nvPr/>
          </p:nvSpPr>
          <p:spPr bwMode="auto">
            <a:xfrm flipV="1">
              <a:off x="2247900" y="4381500"/>
              <a:ext cx="266700" cy="1651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0" name="Line 222"/>
            <p:cNvSpPr>
              <a:spLocks noChangeShapeType="1"/>
            </p:cNvSpPr>
            <p:nvPr/>
          </p:nvSpPr>
          <p:spPr bwMode="auto">
            <a:xfrm>
              <a:off x="2590800" y="43815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1" name="Line 223"/>
            <p:cNvSpPr>
              <a:spLocks noChangeShapeType="1"/>
            </p:cNvSpPr>
            <p:nvPr/>
          </p:nvSpPr>
          <p:spPr bwMode="auto">
            <a:xfrm flipV="1">
              <a:off x="2971800" y="4305300"/>
              <a:ext cx="3810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2" name="Line 224"/>
            <p:cNvSpPr>
              <a:spLocks noChangeShapeType="1"/>
            </p:cNvSpPr>
            <p:nvPr/>
          </p:nvSpPr>
          <p:spPr bwMode="auto">
            <a:xfrm>
              <a:off x="3416300" y="43434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3" name="Line 225"/>
            <p:cNvSpPr>
              <a:spLocks noChangeShapeType="1"/>
            </p:cNvSpPr>
            <p:nvPr/>
          </p:nvSpPr>
          <p:spPr bwMode="auto">
            <a:xfrm flipV="1">
              <a:off x="3733800" y="4305300"/>
              <a:ext cx="3810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4" name="Line 226"/>
            <p:cNvSpPr>
              <a:spLocks noChangeShapeType="1"/>
            </p:cNvSpPr>
            <p:nvPr/>
          </p:nvSpPr>
          <p:spPr bwMode="auto">
            <a:xfrm flipH="1">
              <a:off x="4267200" y="5067300"/>
              <a:ext cx="381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5" name="Line 227"/>
            <p:cNvSpPr>
              <a:spLocks noChangeShapeType="1"/>
            </p:cNvSpPr>
            <p:nvPr/>
          </p:nvSpPr>
          <p:spPr bwMode="auto">
            <a:xfrm flipH="1">
              <a:off x="3886200" y="5067300"/>
              <a:ext cx="38100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6" name="Line 228"/>
            <p:cNvSpPr>
              <a:spLocks noChangeShapeType="1"/>
            </p:cNvSpPr>
            <p:nvPr/>
          </p:nvSpPr>
          <p:spPr bwMode="auto">
            <a:xfrm>
              <a:off x="3962400" y="5372100"/>
              <a:ext cx="228600" cy="355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7" name="Line 229"/>
            <p:cNvSpPr>
              <a:spLocks noChangeShapeType="1"/>
            </p:cNvSpPr>
            <p:nvPr/>
          </p:nvSpPr>
          <p:spPr bwMode="auto">
            <a:xfrm>
              <a:off x="4191000" y="5761038"/>
              <a:ext cx="406400" cy="428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8" name="Line 230"/>
            <p:cNvSpPr>
              <a:spLocks noChangeShapeType="1"/>
            </p:cNvSpPr>
            <p:nvPr/>
          </p:nvSpPr>
          <p:spPr bwMode="auto">
            <a:xfrm flipV="1">
              <a:off x="4660900" y="5676900"/>
              <a:ext cx="2159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39" name="Line 231"/>
            <p:cNvSpPr>
              <a:spLocks noChangeShapeType="1"/>
            </p:cNvSpPr>
            <p:nvPr/>
          </p:nvSpPr>
          <p:spPr bwMode="auto">
            <a:xfrm flipV="1">
              <a:off x="4648200" y="4914900"/>
              <a:ext cx="381000" cy="15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0" name="Line 232"/>
            <p:cNvSpPr>
              <a:spLocks noChangeShapeType="1"/>
            </p:cNvSpPr>
            <p:nvPr/>
          </p:nvSpPr>
          <p:spPr bwMode="auto">
            <a:xfrm>
              <a:off x="5105400" y="5753100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1" name="Line 233"/>
            <p:cNvSpPr>
              <a:spLocks noChangeShapeType="1"/>
            </p:cNvSpPr>
            <p:nvPr/>
          </p:nvSpPr>
          <p:spPr bwMode="auto">
            <a:xfrm flipV="1">
              <a:off x="5410200" y="5676900"/>
              <a:ext cx="457200" cy="762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2" name="Line 234"/>
            <p:cNvSpPr>
              <a:spLocks noChangeShapeType="1"/>
            </p:cNvSpPr>
            <p:nvPr/>
          </p:nvSpPr>
          <p:spPr bwMode="auto">
            <a:xfrm>
              <a:off x="5918200" y="5702300"/>
              <a:ext cx="406400" cy="508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3" name="Oval 235"/>
            <p:cNvSpPr>
              <a:spLocks noChangeArrowheads="1"/>
            </p:cNvSpPr>
            <p:nvPr/>
          </p:nvSpPr>
          <p:spPr bwMode="auto">
            <a:xfrm>
              <a:off x="2146300" y="586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3844" name="Oval 236"/>
            <p:cNvSpPr>
              <a:spLocks noChangeArrowheads="1"/>
            </p:cNvSpPr>
            <p:nvPr/>
          </p:nvSpPr>
          <p:spPr bwMode="auto">
            <a:xfrm>
              <a:off x="4914900" y="56515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1" name="Left Arrow 160"/>
          <p:cNvSpPr>
            <a:spLocks noChangeArrowheads="1"/>
          </p:cNvSpPr>
          <p:nvPr/>
        </p:nvSpPr>
        <p:spPr bwMode="auto">
          <a:xfrm rot="-1601328">
            <a:off x="1808163" y="3538538"/>
            <a:ext cx="3168650" cy="320675"/>
          </a:xfrm>
          <a:prstGeom prst="leftArrow">
            <a:avLst>
              <a:gd name="adj1" fmla="val 50000"/>
              <a:gd name="adj2" fmla="val 498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7" name="Group 260"/>
          <p:cNvGrpSpPr>
            <a:grpSpLocks/>
          </p:cNvGrpSpPr>
          <p:nvPr/>
        </p:nvGrpSpPr>
        <p:grpSpPr bwMode="auto">
          <a:xfrm>
            <a:off x="3657600" y="990600"/>
            <a:ext cx="5519738" cy="2874963"/>
            <a:chOff x="3700200" y="990600"/>
            <a:chExt cx="5520000" cy="2874189"/>
          </a:xfrm>
        </p:grpSpPr>
        <p:pic>
          <p:nvPicPr>
            <p:cNvPr id="70" name="Picture 69" descr="brouwer3.eps"/>
            <p:cNvPicPr>
              <a:picLocks noChangeAspect="1"/>
            </p:cNvPicPr>
            <p:nvPr/>
          </p:nvPicPr>
          <p:blipFill>
            <a:blip r:embed="rId3">
              <a:alphaModFix amt="88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6800" y="990600"/>
              <a:ext cx="2971800" cy="2874189"/>
            </a:xfrm>
            <a:prstGeom prst="rect">
              <a:avLst/>
            </a:prstGeom>
            <a:effectLst>
              <a:glow rad="12700">
                <a:schemeClr val="accent1">
                  <a:alpha val="36000"/>
                </a:schemeClr>
              </a:glow>
            </a:effectLst>
          </p:spPr>
        </p:pic>
        <p:sp>
          <p:nvSpPr>
            <p:cNvPr id="73759" name="TextBox 72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Embedded PPAD</a:t>
              </a:r>
            </a:p>
          </p:txBody>
        </p:sp>
        <p:sp>
          <p:nvSpPr>
            <p:cNvPr id="73760" name="Left Arrow 161"/>
            <p:cNvSpPr>
              <a:spLocks noChangeArrowheads="1"/>
            </p:cNvSpPr>
            <p:nvPr/>
          </p:nvSpPr>
          <p:spPr bwMode="auto">
            <a:xfrm rot="10800000">
              <a:off x="3700200" y="1981200"/>
              <a:ext cx="871800" cy="341094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304800" y="6396038"/>
            <a:ext cx="153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SPERNER</a:t>
            </a:r>
          </a:p>
        </p:txBody>
      </p:sp>
      <p:sp>
        <p:nvSpPr>
          <p:cNvPr id="164" name="Left Arrow 163"/>
          <p:cNvSpPr>
            <a:spLocks noChangeArrowheads="1"/>
          </p:cNvSpPr>
          <p:nvPr/>
        </p:nvSpPr>
        <p:spPr bwMode="auto">
          <a:xfrm rot="10800000">
            <a:off x="2100263" y="4953000"/>
            <a:ext cx="566737" cy="304800"/>
          </a:xfrm>
          <a:prstGeom prst="leftArrow">
            <a:avLst>
              <a:gd name="adj1" fmla="val 50000"/>
              <a:gd name="adj2" fmla="val 499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7" name="Picture 6" descr="na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95775"/>
            <a:ext cx="13446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brou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95775"/>
            <a:ext cx="1439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" name="Left Arrow 258"/>
          <p:cNvSpPr>
            <a:spLocks noChangeArrowheads="1"/>
          </p:cNvSpPr>
          <p:nvPr/>
        </p:nvSpPr>
        <p:spPr bwMode="auto">
          <a:xfrm rot="10800000">
            <a:off x="4343400" y="4908550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67000" y="6019800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p.w. linear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BROUWER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829175" y="6061075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multi-player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66" name="Left Arrow 165"/>
          <p:cNvSpPr>
            <a:spLocks noChangeArrowheads="1"/>
          </p:cNvSpPr>
          <p:nvPr/>
        </p:nvSpPr>
        <p:spPr bwMode="auto">
          <a:xfrm rot="10800000">
            <a:off x="4343400" y="4905375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167" name="Left Arrow 166"/>
          <p:cNvSpPr>
            <a:spLocks noChangeArrowheads="1"/>
          </p:cNvSpPr>
          <p:nvPr/>
        </p:nvSpPr>
        <p:spPr bwMode="auto">
          <a:xfrm rot="8903884">
            <a:off x="6462713" y="4381500"/>
            <a:ext cx="1038225" cy="241300"/>
          </a:xfrm>
          <a:prstGeom prst="leftArrow">
            <a:avLst>
              <a:gd name="adj1" fmla="val 50000"/>
              <a:gd name="adj2" fmla="val 49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8" name="Left Arrow 167"/>
          <p:cNvSpPr>
            <a:spLocks noChangeArrowheads="1"/>
          </p:cNvSpPr>
          <p:nvPr/>
        </p:nvSpPr>
        <p:spPr bwMode="auto">
          <a:xfrm rot="10800000">
            <a:off x="6553200" y="5029200"/>
            <a:ext cx="990600" cy="304800"/>
          </a:xfrm>
          <a:prstGeom prst="left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9" name="Left Arrow 168"/>
          <p:cNvSpPr>
            <a:spLocks noChangeArrowheads="1"/>
          </p:cNvSpPr>
          <p:nvPr/>
        </p:nvSpPr>
        <p:spPr bwMode="auto">
          <a:xfrm rot="-8903045">
            <a:off x="6503988" y="5737225"/>
            <a:ext cx="865187" cy="306388"/>
          </a:xfrm>
          <a:prstGeom prst="leftArrow">
            <a:avLst>
              <a:gd name="adj1" fmla="val 50000"/>
              <a:gd name="adj2" fmla="val 501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551738" y="3657600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4-player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543800" y="4732338"/>
            <a:ext cx="121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3-player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551738" y="5875338"/>
            <a:ext cx="121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2-player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05200" y="165735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[Pap ’94]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505200" y="213360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3200400" y="32718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905000" y="51625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114800" y="5181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6248400" y="3886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48400" y="47815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[DP ’05]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6248400" y="50863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[CD’05]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172200" y="5695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[CD’05]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1903661" y="438150"/>
            <a:ext cx="5251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[DGP ’05</a:t>
            </a:r>
            <a:r>
              <a:rPr lang="en-US" sz="2000" dirty="0" smtClean="0">
                <a:solidFill>
                  <a:srgbClr val="737300"/>
                </a:solidFill>
                <a:latin typeface="Times New Roman" charset="0"/>
                <a:ea typeface="Times New Roman" charset="0"/>
                <a:cs typeface="Times New Roman" charset="0"/>
              </a:rPr>
              <a:t>] = Daskalakis-Goldberg-Papadimitriou</a:t>
            </a:r>
            <a:endParaRPr lang="en-US" sz="2000" dirty="0">
              <a:solidFill>
                <a:srgbClr val="7373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3" grpId="0"/>
      <p:bldP spid="164" grpId="0" animBg="1"/>
      <p:bldP spid="259" grpId="0" animBg="1"/>
      <p:bldP spid="162" grpId="0"/>
      <p:bldP spid="165" grpId="0"/>
      <p:bldP spid="166" grpId="0" animBg="1"/>
      <p:bldP spid="167" grpId="0" animBg="1"/>
      <p:bldP spid="168" grpId="0" animBg="1"/>
      <p:bldP spid="169" grpId="0" animBg="1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2402077" y="191055"/>
            <a:ext cx="464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Presidential Elections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253159"/>
              </p:ext>
            </p:extLst>
          </p:nvPr>
        </p:nvGraphicFramePr>
        <p:xfrm>
          <a:off x="1651676" y="100264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Morality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Tax Cuts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Economy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+3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-3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Society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-2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+2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1138" y="2232544"/>
            <a:ext cx="8204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More generally, suppose </a:t>
            </a:r>
            <a:r>
              <a:rPr lang="en-US" sz="2400" b="1" kern="0" dirty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 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commits to strategy </a:t>
            </a:r>
            <a:r>
              <a:rPr lang="en-US" sz="2400" b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b="1" kern="0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b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sz="2400" b="1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b="1" kern="0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b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)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.</a:t>
            </a:r>
          </a:p>
          <a:p>
            <a:pPr lvl="0"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N.B.: Committing to a strategy in advance is not a smart thing for Obama to do since Romney may, in principle, exploit it. </a:t>
            </a:r>
          </a:p>
          <a:p>
            <a:pPr lvl="0"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How?</a:t>
            </a:r>
          </a:p>
          <a:p>
            <a:pPr lvl="0"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E[“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Morality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”]= - 3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+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2</a:t>
            </a:r>
          </a:p>
          <a:p>
            <a:pPr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	E</a:t>
            </a: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[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“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Tax Cuts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”</a:t>
            </a: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]= 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- 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2</a:t>
            </a:r>
          </a:p>
          <a:p>
            <a:pPr defTabSz="914400"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So 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’s payoff after best responding to (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1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) would be </a:t>
            </a: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max(</a:t>
            </a:r>
            <a:r>
              <a:rPr lang="en-US" sz="2400" kern="0" dirty="0">
                <a:solidFill>
                  <a:srgbClr val="FF6600"/>
                </a:solidFill>
                <a:latin typeface="Times New Roman"/>
                <a:cs typeface="Times New Roman"/>
              </a:rPr>
              <a:t>- 3</a:t>
            </a:r>
            <a:r>
              <a:rPr lang="en-US" sz="2400" i="1" kern="0" dirty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FF6600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FF6600"/>
                </a:solidFill>
                <a:latin typeface="Times New Roman"/>
                <a:cs typeface="Times New Roman"/>
              </a:rPr>
              <a:t>+</a:t>
            </a:r>
            <a:r>
              <a:rPr lang="en-US" sz="2400" kern="0" dirty="0">
                <a:solidFill>
                  <a:srgbClr val="FF6600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kern="0" dirty="0">
                <a:solidFill>
                  <a:srgbClr val="FF6600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FF6600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FF6600"/>
                </a:solidFill>
                <a:latin typeface="Times New Roman"/>
                <a:cs typeface="Times New Roman"/>
              </a:rPr>
              <a:t>- x</a:t>
            </a:r>
            <a:r>
              <a:rPr lang="en-US" sz="2400" kern="0" baseline="-25000" dirty="0"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rgbClr val="FF6600"/>
                </a:solidFill>
                <a:latin typeface="Times New Roman"/>
                <a:cs typeface="Times New Roman"/>
              </a:rPr>
              <a:t>)</a:t>
            </a: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,</a:t>
            </a:r>
            <a:endParaRPr lang="en-US" sz="2400" kern="0" dirty="0" smtClean="0">
              <a:solidFill>
                <a:sysClr val="window" lastClr="FFFFFF"/>
              </a:solidFill>
              <a:latin typeface="Times New Roman"/>
              <a:cs typeface="Times New Roman"/>
            </a:endParaRP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r</a:t>
            </a:r>
            <a:r>
              <a:rPr lang="en-US" sz="2400" kern="0" dirty="0" smtClean="0">
                <a:solidFill>
                  <a:sysClr val="window" lastClr="FFFFFF"/>
                </a:solidFill>
                <a:latin typeface="Times New Roman"/>
                <a:cs typeface="Times New Roman"/>
              </a:rPr>
              <a:t>esulting in the following payoff for 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endParaRPr lang="en-US" sz="2400" kern="0" dirty="0" smtClean="0">
              <a:solidFill>
                <a:sysClr val="window" lastClr="FFFFFF"/>
              </a:solidFill>
              <a:latin typeface="Times New Roman"/>
              <a:cs typeface="Times New Roman"/>
            </a:endParaRP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-max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(- 3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+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- 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) = min(3</a:t>
            </a:r>
            <a:r>
              <a:rPr lang="en-US" sz="2400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-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-</a:t>
            </a:r>
            <a:r>
              <a:rPr lang="en-US" sz="2400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+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).</a:t>
            </a:r>
          </a:p>
          <a:p>
            <a:pPr defTabSz="914400">
              <a:defRPr/>
            </a:pPr>
            <a:r>
              <a:rPr lang="en-US" sz="2400" kern="0" dirty="0" smtClean="0">
                <a:latin typeface="Times New Roman"/>
                <a:cs typeface="Times New Roman"/>
              </a:rPr>
              <a:t>So the best strategy for 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commit to is:</a:t>
            </a:r>
            <a:r>
              <a:rPr lang="en-US" sz="2400" kern="0" baseline="-25000" dirty="0">
                <a:solidFill>
                  <a:sysClr val="window" lastClr="FFFFFF"/>
                </a:solidFill>
                <a:latin typeface="Times New Roman"/>
                <a:cs typeface="Times New Roman"/>
              </a:rPr>
              <a:t>	</a:t>
            </a:r>
            <a:endParaRPr lang="en-US" sz="24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048" y="6363373"/>
            <a:ext cx="4986912" cy="461665"/>
          </a:xfrm>
          <a:prstGeom prst="rect">
            <a:avLst/>
          </a:prstGeom>
          <a:noFill/>
          <a:ln>
            <a:solidFill>
              <a:srgbClr val="34A1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) </a:t>
            </a:r>
            <a:r>
              <a:rPr lang="en-US" sz="2400" dirty="0">
                <a:solidFill>
                  <a:srgbClr val="34A1FF"/>
                </a:solidFill>
                <a:sym typeface="Symbol"/>
              </a:rPr>
              <a:t>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 </a:t>
            </a:r>
            <a:r>
              <a:rPr lang="en-US" sz="2400" kern="0" dirty="0" err="1" smtClean="0">
                <a:solidFill>
                  <a:srgbClr val="34A1FF"/>
                </a:solidFill>
                <a:latin typeface="Times New Roman"/>
                <a:cs typeface="Times New Roman"/>
              </a:rPr>
              <a:t>argmax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 min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(3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-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-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+x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3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077" y="191055"/>
            <a:ext cx="464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B8F"/>
                </a:solidFill>
                <a:latin typeface="Times New Roman"/>
                <a:cs typeface="Times New Roman"/>
              </a:rPr>
              <a:t>Presidential Elections</a:t>
            </a:r>
            <a:endParaRPr lang="en-US" sz="4000" dirty="0">
              <a:solidFill>
                <a:srgbClr val="FFFB8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637955"/>
              </p:ext>
            </p:extLst>
          </p:nvPr>
        </p:nvGraphicFramePr>
        <p:xfrm>
          <a:off x="1651676" y="100264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Morality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6600"/>
                          </a:solidFill>
                        </a:rPr>
                        <a:t>Tax Cuts</a:t>
                      </a:r>
                      <a:endParaRPr lang="en-US" sz="19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Economy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+3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-3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4A1FF"/>
                          </a:solidFill>
                        </a:rPr>
                        <a:t>Society</a:t>
                      </a:r>
                      <a:endParaRPr lang="en-US" sz="1900" b="1" dirty="0">
                        <a:solidFill>
                          <a:srgbClr val="34A1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-2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+2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63BEFF"/>
                          </a:solidFill>
                        </a:rPr>
                        <a:t>1</a:t>
                      </a:r>
                      <a:r>
                        <a:rPr lang="el-GR" sz="19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900" dirty="0" smtClean="0">
                          <a:solidFill>
                            <a:srgbClr val="FF6600"/>
                          </a:solidFill>
                        </a:rPr>
                        <a:t>-1</a:t>
                      </a:r>
                      <a:endParaRPr lang="en-US" sz="19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1676" y="2927691"/>
            <a:ext cx="4986912" cy="461665"/>
          </a:xfrm>
          <a:prstGeom prst="rect">
            <a:avLst/>
          </a:prstGeom>
          <a:noFill/>
          <a:ln>
            <a:solidFill>
              <a:srgbClr val="34A1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) </a:t>
            </a:r>
            <a:r>
              <a:rPr lang="en-US" sz="2400" dirty="0">
                <a:solidFill>
                  <a:srgbClr val="34A1FF"/>
                </a:solidFill>
                <a:sym typeface="Symbol"/>
              </a:rPr>
              <a:t>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 </a:t>
            </a:r>
            <a:r>
              <a:rPr lang="en-US" sz="2400" kern="0" dirty="0" err="1" smtClean="0">
                <a:solidFill>
                  <a:srgbClr val="34A1FF"/>
                </a:solidFill>
                <a:latin typeface="Times New Roman"/>
                <a:cs typeface="Times New Roman"/>
              </a:rPr>
              <a:t>argmax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 min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(3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-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2 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, -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sz="2400" i="1" kern="0" dirty="0">
                <a:solidFill>
                  <a:srgbClr val="34A1FF"/>
                </a:solidFill>
                <a:latin typeface="Times New Roman"/>
                <a:cs typeface="Times New Roman"/>
              </a:rPr>
              <a:t>+x</a:t>
            </a:r>
            <a:r>
              <a:rPr lang="en-US" sz="2400" kern="0" baseline="-25000" dirty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684" y="2341974"/>
            <a:ext cx="625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kern="0" dirty="0">
                <a:latin typeface="Times New Roman"/>
                <a:cs typeface="Times New Roman"/>
              </a:rPr>
              <a:t>So the best strategy for </a:t>
            </a:r>
            <a:r>
              <a:rPr lang="en-US" sz="2400" kern="0" dirty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 to commit to is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4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684" y="3653135"/>
            <a:ext cx="7778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kern="0" dirty="0" smtClean="0">
                <a:latin typeface="Times New Roman"/>
                <a:cs typeface="Times New Roman"/>
              </a:rPr>
              <a:t>To compute it </a:t>
            </a:r>
            <a:r>
              <a:rPr lang="en-US" sz="2400" kern="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</a:t>
            </a:r>
            <a:r>
              <a:rPr lang="en-US" sz="24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writes the following Linear Program:</a:t>
            </a:r>
            <a:endParaRPr lang="en-US" sz="2400" kern="0" dirty="0">
              <a:solidFill>
                <a:sysClr val="window" lastClr="FFFF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691235"/>
            <a:ext cx="3886200" cy="3302000"/>
          </a:xfrm>
          <a:prstGeom prst="rect">
            <a:avLst/>
          </a:prstGeom>
        </p:spPr>
      </p:pic>
      <p:sp>
        <p:nvSpPr>
          <p:cNvPr id="8" name="Right Bracket 7"/>
          <p:cNvSpPr/>
          <p:nvPr/>
        </p:nvSpPr>
        <p:spPr bwMode="auto">
          <a:xfrm>
            <a:off x="4927600" y="4152900"/>
            <a:ext cx="279400" cy="2387600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400" y="4343400"/>
            <a:ext cx="1744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4A1FF"/>
                </a:solidFill>
                <a:latin typeface="Times New Roman"/>
                <a:cs typeface="Times New Roman"/>
              </a:rPr>
              <a:t>solution:</a:t>
            </a:r>
          </a:p>
          <a:p>
            <a:pPr algn="ctr"/>
            <a:endParaRPr lang="en-US" dirty="0" smtClean="0">
              <a:solidFill>
                <a:srgbClr val="34A1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i="1" dirty="0" err="1" smtClean="0">
                <a:solidFill>
                  <a:srgbClr val="34A1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34A1FF"/>
                </a:solidFill>
                <a:latin typeface="Times New Roman"/>
                <a:cs typeface="Times New Roman"/>
              </a:rPr>
              <a:t> = 1/7, </a:t>
            </a:r>
          </a:p>
          <a:p>
            <a:pPr algn="ctr"/>
            <a:endParaRPr lang="en-US" dirty="0" smtClean="0">
              <a:solidFill>
                <a:srgbClr val="34A1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solidFill>
                  <a:srgbClr val="34A1FF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34A1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rgbClr val="34A1FF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34A1FF"/>
                </a:solidFill>
                <a:latin typeface="Times New Roman"/>
                <a:cs typeface="Times New Roman"/>
              </a:rPr>
              <a:t>)=(3/7,4/7)</a:t>
            </a:r>
            <a:endParaRPr lang="en-US" dirty="0">
              <a:solidFill>
                <a:srgbClr val="34A1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550" y="5883870"/>
            <a:ext cx="359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 matter what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Romney </a:t>
            </a:r>
            <a:r>
              <a:rPr lang="en-US" sz="2000" dirty="0" smtClean="0">
                <a:latin typeface="Times New Roman"/>
                <a:cs typeface="Times New Roman"/>
              </a:rPr>
              <a:t>does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Obama </a:t>
            </a:r>
            <a:r>
              <a:rPr lang="en-US" sz="2000" dirty="0" smtClean="0">
                <a:latin typeface="Times New Roman"/>
                <a:cs typeface="Times New Roman"/>
              </a:rPr>
              <a:t>can guarantee 1/7 to himself by playing </a:t>
            </a:r>
            <a:r>
              <a:rPr lang="en-US" sz="2000" dirty="0" smtClean="0">
                <a:solidFill>
                  <a:srgbClr val="34A1FF"/>
                </a:solidFill>
                <a:latin typeface="Times New Roman"/>
                <a:cs typeface="Times New Roman"/>
              </a:rPr>
              <a:t>(3/7,4/7)</a:t>
            </a:r>
            <a:endParaRPr lang="en-US" sz="2000" dirty="0">
              <a:solidFill>
                <a:srgbClr val="34A1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4997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8|9.4|1.1|10.5|8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8|9.4|1.1|10.5|8.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4268</Words>
  <Application>Microsoft Macintosh PowerPoint</Application>
  <PresentationFormat>On-screen Show (4:3)</PresentationFormat>
  <Paragraphs>644</Paragraphs>
  <Slides>76</Slides>
  <Notes>61</Notes>
  <HiddenSlides>0</HiddenSlides>
  <MMClips>0</MMClips>
  <ScaleCrop>false</ScaleCrop>
  <HeadingPairs>
    <vt:vector size="4" baseType="variant">
      <vt:variant>
        <vt:lpstr>Design Template</vt:lpstr>
      </vt:variant>
      <vt:variant>
        <vt:i4>14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Office Theme</vt:lpstr>
      <vt:lpstr>Compass</vt:lpstr>
      <vt:lpstr>1_Compass</vt:lpstr>
      <vt:lpstr>2_Office Theme</vt:lpstr>
      <vt:lpstr>2_Compass</vt:lpstr>
      <vt:lpstr>3_Compass</vt:lpstr>
      <vt:lpstr>5_Compass</vt:lpstr>
      <vt:lpstr>4_Compass</vt:lpstr>
      <vt:lpstr>6_Compass</vt:lpstr>
      <vt:lpstr>8_Compass</vt:lpstr>
      <vt:lpstr>9_Compass</vt:lpstr>
      <vt:lpstr>10_Compass</vt:lpstr>
      <vt:lpstr>7_Compass</vt:lpstr>
      <vt:lpstr>11_Compass</vt:lpstr>
      <vt:lpstr>Computational Complexity in Economics</vt:lpstr>
      <vt:lpstr>Slide 2</vt:lpstr>
      <vt:lpstr>Slide 3</vt:lpstr>
      <vt:lpstr>Games and Equilibria</vt:lpstr>
      <vt:lpstr>Games and Equilibria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“Is it NP-complete to find a Nash equilibrium?”</vt:lpstr>
      <vt:lpstr>Slide 31</vt:lpstr>
      <vt:lpstr>“Is it NP-complete to find a Nash equilibrium?”</vt:lpstr>
      <vt:lpstr>- the theory of NP-completeness does not seem    appropriate;</vt:lpstr>
      <vt:lpstr>Slide 34</vt:lpstr>
      <vt:lpstr>The Non-Constructive Step</vt:lpstr>
      <vt:lpstr>Sperner’s Lemma</vt:lpstr>
      <vt:lpstr>Sperner’s Lemma</vt:lpstr>
      <vt:lpstr>Slide 38</vt:lpstr>
      <vt:lpstr>Sperner’s Lemma</vt:lpstr>
      <vt:lpstr>Sperner’s Lemma</vt:lpstr>
      <vt:lpstr>Sperner’s Lemma</vt:lpstr>
      <vt:lpstr>Sperner’s Lemma</vt:lpstr>
      <vt:lpstr>Sperner’s Lemma</vt:lpstr>
      <vt:lpstr>Sperner’s Lemma</vt:lpstr>
      <vt:lpstr>The PPAD Class [Papadimitriou’94]</vt:lpstr>
      <vt:lpstr>The SPERNER problem (precisely)</vt:lpstr>
      <vt:lpstr>Solving SPERNER</vt:lpstr>
      <vt:lpstr>The PPAD Class</vt:lpstr>
      <vt:lpstr>Slide 49</vt:lpstr>
      <vt:lpstr>(Believed) Location of PPAD</vt:lpstr>
      <vt:lpstr>Problems in PPAD</vt:lpstr>
      <vt:lpstr>(Believed) Location of PPAD</vt:lpstr>
      <vt:lpstr>The Complexity of the Nash Equilibrium</vt:lpstr>
      <vt:lpstr>Slide 54</vt:lpstr>
      <vt:lpstr>Slide 55</vt:lpstr>
      <vt:lpstr>Slide 56</vt:lpstr>
      <vt:lpstr>Game Over?</vt:lpstr>
      <vt:lpstr>Slide 58</vt:lpstr>
      <vt:lpstr>Network Games</vt:lpstr>
      <vt:lpstr>Zero-sum Network Games</vt:lpstr>
      <vt:lpstr>Some Future directions</vt:lpstr>
      <vt:lpstr>Thanks for your attention Questions?</vt:lpstr>
      <vt:lpstr>Supplementary Material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PPAD-hardness of NASH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109</cp:revision>
  <dcterms:created xsi:type="dcterms:W3CDTF">2012-08-08T18:01:15Z</dcterms:created>
  <dcterms:modified xsi:type="dcterms:W3CDTF">2012-08-08T18:14:30Z</dcterms:modified>
</cp:coreProperties>
</file>