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rels" ContentType="application/vnd.openxmlformats-package.relationships+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8" r:id="rId1"/>
    <p:sldMasterId id="2147484085" r:id="rId2"/>
  </p:sldMasterIdLst>
  <p:notesMasterIdLst>
    <p:notesMasterId r:id="rId49"/>
  </p:notesMasterIdLst>
  <p:handoutMasterIdLst>
    <p:handoutMasterId r:id="rId50"/>
  </p:handoutMasterIdLst>
  <p:sldIdLst>
    <p:sldId id="983" r:id="rId3"/>
    <p:sldId id="984" r:id="rId4"/>
    <p:sldId id="985" r:id="rId5"/>
    <p:sldId id="988" r:id="rId6"/>
    <p:sldId id="998" r:id="rId7"/>
    <p:sldId id="855" r:id="rId8"/>
    <p:sldId id="945" r:id="rId9"/>
    <p:sldId id="859" r:id="rId10"/>
    <p:sldId id="860" r:id="rId11"/>
    <p:sldId id="986" r:id="rId12"/>
    <p:sldId id="990" r:id="rId13"/>
    <p:sldId id="996" r:id="rId14"/>
    <p:sldId id="1001" r:id="rId15"/>
    <p:sldId id="1010" r:id="rId16"/>
    <p:sldId id="975" r:id="rId17"/>
    <p:sldId id="993" r:id="rId18"/>
    <p:sldId id="842" r:id="rId19"/>
    <p:sldId id="908" r:id="rId20"/>
    <p:sldId id="989" r:id="rId21"/>
    <p:sldId id="1002" r:id="rId22"/>
    <p:sldId id="1011" r:id="rId23"/>
    <p:sldId id="1012" r:id="rId24"/>
    <p:sldId id="874" r:id="rId25"/>
    <p:sldId id="875" r:id="rId26"/>
    <p:sldId id="951" r:id="rId27"/>
    <p:sldId id="952" r:id="rId28"/>
    <p:sldId id="1014" r:id="rId29"/>
    <p:sldId id="1013" r:id="rId30"/>
    <p:sldId id="1023" r:id="rId31"/>
    <p:sldId id="1024" r:id="rId32"/>
    <p:sldId id="954" r:id="rId33"/>
    <p:sldId id="960" r:id="rId34"/>
    <p:sldId id="1027" r:id="rId35"/>
    <p:sldId id="970" r:id="rId36"/>
    <p:sldId id="971" r:id="rId37"/>
    <p:sldId id="972" r:id="rId38"/>
    <p:sldId id="894" r:id="rId39"/>
    <p:sldId id="1025" r:id="rId40"/>
    <p:sldId id="1026" r:id="rId41"/>
    <p:sldId id="980" r:id="rId42"/>
    <p:sldId id="1028" r:id="rId43"/>
    <p:sldId id="1015" r:id="rId44"/>
    <p:sldId id="1016" r:id="rId45"/>
    <p:sldId id="1029" r:id="rId46"/>
    <p:sldId id="962" r:id="rId47"/>
    <p:sldId id="959" r:id="rId48"/>
  </p:sldIdLst>
  <p:sldSz cx="9144000" cy="6858000" type="screen4x3"/>
  <p:notesSz cx="6858000" cy="9144000"/>
  <p:custDataLst>
    <p:tags r:id="rId52"/>
  </p:custDataLst>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457200" rtl="0" eaLnBrk="1" latinLnBrk="0" hangingPunct="1">
      <a:defRPr sz="2400" kern="1200">
        <a:solidFill>
          <a:schemeClr val="tx1"/>
        </a:solidFill>
        <a:latin typeface="Tahoma" charset="0"/>
        <a:ea typeface="+mn-ea"/>
        <a:cs typeface="+mn-cs"/>
      </a:defRPr>
    </a:lvl6pPr>
    <a:lvl7pPr marL="2743200" algn="l" defTabSz="457200" rtl="0" eaLnBrk="1" latinLnBrk="0" hangingPunct="1">
      <a:defRPr sz="2400" kern="1200">
        <a:solidFill>
          <a:schemeClr val="tx1"/>
        </a:solidFill>
        <a:latin typeface="Tahoma" charset="0"/>
        <a:ea typeface="+mn-ea"/>
        <a:cs typeface="+mn-cs"/>
      </a:defRPr>
    </a:lvl7pPr>
    <a:lvl8pPr marL="3200400" algn="l" defTabSz="457200" rtl="0" eaLnBrk="1" latinLnBrk="0" hangingPunct="1">
      <a:defRPr sz="2400" kern="1200">
        <a:solidFill>
          <a:schemeClr val="tx1"/>
        </a:solidFill>
        <a:latin typeface="Tahoma" charset="0"/>
        <a:ea typeface="+mn-ea"/>
        <a:cs typeface="+mn-cs"/>
      </a:defRPr>
    </a:lvl8pPr>
    <a:lvl9pPr marL="3657600" algn="l" defTabSz="457200" rtl="0" eaLnBrk="1" latinLnBrk="0" hangingPunct="1">
      <a:defRPr sz="24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FF0000"/>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08080C"/>
    <a:srgbClr val="FF0000"/>
    <a:srgbClr val="061112"/>
    <a:srgbClr val="FF90DF"/>
    <a:srgbClr val="000004"/>
    <a:srgbClr val="8E52C4"/>
    <a:srgbClr val="05030B"/>
    <a:srgbClr val="09090B"/>
    <a:srgbClr val="FFFFCC"/>
    <a:srgbClr val="FF33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5077" autoAdjust="0"/>
  </p:normalViewPr>
  <p:slideViewPr>
    <p:cSldViewPr>
      <p:cViewPr>
        <p:scale>
          <a:sx n="95" d="100"/>
          <a:sy n="95" d="100"/>
        </p:scale>
        <p:origin x="-1272" y="-392"/>
      </p:cViewPr>
      <p:guideLst>
        <p:guide orient="horz" pos="2160"/>
        <p:guide pos="2880"/>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tags" Target="tags/tag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004291-9A68-5D40-B596-495F3B427F7C}" type="datetimeFigureOut">
              <a:rPr lang="en-US" smtClean="0"/>
              <a:pPr/>
              <a:t>8/7/12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053241-DCC9-094D-814B-F4B349D7301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9893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53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53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53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94FDFD-AEFF-4543-9830-4C3C1365F7C6}"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7321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1E7B78A-03F5-1345-9538-E0F4309C8449}"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981876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12" charset="0"/>
                <a:ea typeface="ＭＳ Ｐゴシック" pitchFamily="-112" charset="-128"/>
                <a:cs typeface="ＭＳ Ｐゴシック" pitchFamily="-112" charset="-128"/>
              </a:rPr>
              <a:t>\</a:t>
            </a:r>
            <a:r>
              <a:rPr lang="en-US" sz="1200" kern="1200" dirty="0" err="1" smtClean="0">
                <a:solidFill>
                  <a:schemeClr val="tx1"/>
                </a:solidFill>
                <a:latin typeface="Arial" pitchFamily="-112" charset="0"/>
                <a:ea typeface="ＭＳ Ｐゴシック" pitchFamily="-112" charset="-128"/>
                <a:cs typeface="ＭＳ Ｐゴシック" pitchFamily="-112" charset="-128"/>
              </a:rPr>
              <a:t>mathbb{E}_{\vec{v}_{-i}}\left</a:t>
            </a:r>
            <a:r>
              <a:rPr lang="en-US" sz="1200" kern="120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err="1" smtClean="0">
                <a:solidFill>
                  <a:schemeClr val="tx1"/>
                </a:solidFill>
                <a:latin typeface="Arial" pitchFamily="-112" charset="0"/>
                <a:ea typeface="ＭＳ Ｐゴシック" pitchFamily="-112" charset="-128"/>
                <a:cs typeface="ＭＳ Ｐゴシック" pitchFamily="-112" charset="-128"/>
              </a:rPr>
              <a:t>sum_j</a:t>
            </a:r>
            <a:r>
              <a:rPr lang="en-US" sz="1200" kern="120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err="1" smtClean="0">
                <a:solidFill>
                  <a:schemeClr val="tx1"/>
                </a:solidFill>
                <a:latin typeface="Arial" pitchFamily="-112" charset="0"/>
                <a:ea typeface="ＭＳ Ｐゴシック" pitchFamily="-112" charset="-128"/>
                <a:cs typeface="ＭＳ Ｐゴシック" pitchFamily="-112" charset="-128"/>
              </a:rPr>
              <a:t>phi_{ij}(\vec{v</a:t>
            </a:r>
            <a:r>
              <a:rPr lang="en-US" sz="1200" kern="120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err="1" smtClean="0">
                <a:solidFill>
                  <a:schemeClr val="tx1"/>
                </a:solidFill>
                <a:latin typeface="Arial" pitchFamily="-112" charset="0"/>
                <a:ea typeface="ＭＳ Ｐゴシック" pitchFamily="-112" charset="-128"/>
                <a:cs typeface="ＭＳ Ｐゴシック" pitchFamily="-112" charset="-128"/>
              </a:rPr>
              <a:t>cdot</a:t>
            </a:r>
            <a:r>
              <a:rPr lang="en-US" sz="1200" kern="120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err="1" smtClean="0">
                <a:solidFill>
                  <a:schemeClr val="tx1"/>
                </a:solidFill>
                <a:latin typeface="Arial" pitchFamily="-112" charset="0"/>
                <a:ea typeface="ＭＳ Ｐゴシック" pitchFamily="-112" charset="-128"/>
                <a:cs typeface="ＭＳ Ｐゴシック" pitchFamily="-112" charset="-128"/>
              </a:rPr>
              <a:t>v_{ij</a:t>
            </a:r>
            <a:r>
              <a:rPr lang="en-US" sz="1200" kern="1200" dirty="0" smtClean="0">
                <a:solidFill>
                  <a:schemeClr val="tx1"/>
                </a:solidFill>
                <a:latin typeface="Arial" pitchFamily="-112" charset="0"/>
                <a:ea typeface="ＭＳ Ｐゴシック" pitchFamily="-112" charset="-128"/>
                <a:cs typeface="ＭＳ Ｐゴシック" pitchFamily="-112" charset="-128"/>
              </a:rPr>
              <a:t>} - </a:t>
            </a:r>
            <a:r>
              <a:rPr lang="en-US" sz="1200" kern="1200" dirty="0" err="1" smtClean="0">
                <a:solidFill>
                  <a:schemeClr val="tx1"/>
                </a:solidFill>
                <a:latin typeface="Arial" pitchFamily="-112" charset="0"/>
                <a:ea typeface="ＭＳ Ｐゴシック" pitchFamily="-112" charset="-128"/>
                <a:cs typeface="ＭＳ Ｐゴシック" pitchFamily="-112" charset="-128"/>
              </a:rPr>
              <a:t>p_i(\vec{v</a:t>
            </a:r>
            <a:r>
              <a:rPr lang="en-US" sz="1200" kern="1200" dirty="0" smtClean="0">
                <a:solidFill>
                  <a:schemeClr val="tx1"/>
                </a:solidFill>
                <a:latin typeface="Arial" pitchFamily="-112" charset="0"/>
                <a:ea typeface="ＭＳ Ｐゴシック" pitchFamily="-112" charset="-128"/>
                <a:cs typeface="ＭＳ Ｐゴシック" pitchFamily="-112" charset="-128"/>
              </a:rPr>
              <a:t>})  \right] \</a:t>
            </a:r>
            <a:r>
              <a:rPr lang="en-US" sz="1200" kern="1200" dirty="0" err="1" smtClean="0">
                <a:solidFill>
                  <a:schemeClr val="tx1"/>
                </a:solidFill>
                <a:latin typeface="Arial" pitchFamily="-112" charset="0"/>
                <a:ea typeface="ＭＳ Ｐゴシック" pitchFamily="-112" charset="-128"/>
                <a:cs typeface="ＭＳ Ｐゴシック" pitchFamily="-112" charset="-128"/>
              </a:rPr>
              <a:t>ge</a:t>
            </a:r>
            <a:r>
              <a:rPr lang="en-US" sz="1200" kern="120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err="1" smtClean="0">
                <a:solidFill>
                  <a:schemeClr val="tx1"/>
                </a:solidFill>
                <a:latin typeface="Arial" pitchFamily="-112" charset="0"/>
                <a:ea typeface="ＭＳ Ｐゴシック" pitchFamily="-112" charset="-128"/>
                <a:cs typeface="ＭＳ Ｐゴシック" pitchFamily="-112" charset="-128"/>
              </a:rPr>
              <a:t>mathbb{E}_{\vec{v}_{-i}}\left</a:t>
            </a:r>
            <a:r>
              <a:rPr lang="en-US" sz="1200" kern="120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err="1" smtClean="0">
                <a:solidFill>
                  <a:schemeClr val="tx1"/>
                </a:solidFill>
                <a:latin typeface="Arial" pitchFamily="-112" charset="0"/>
                <a:ea typeface="ＭＳ Ｐゴシック" pitchFamily="-112" charset="-128"/>
                <a:cs typeface="ＭＳ Ｐゴシック" pitchFamily="-112" charset="-128"/>
              </a:rPr>
              <a:t>sum_j</a:t>
            </a:r>
            <a:r>
              <a:rPr lang="en-US" sz="1200" kern="120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err="1" smtClean="0">
                <a:solidFill>
                  <a:schemeClr val="tx1"/>
                </a:solidFill>
                <a:latin typeface="Arial" pitchFamily="-112" charset="0"/>
                <a:ea typeface="ＭＳ Ｐゴシック" pitchFamily="-112" charset="-128"/>
                <a:cs typeface="ＭＳ Ｐゴシック" pitchFamily="-112" charset="-128"/>
              </a:rPr>
              <a:t>phi_{ij}(\vec{v}_i'~;~\vec{v}_{-i</a:t>
            </a:r>
            <a:r>
              <a:rPr lang="en-US" sz="1200" kern="120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err="1" smtClean="0">
                <a:solidFill>
                  <a:schemeClr val="tx1"/>
                </a:solidFill>
                <a:latin typeface="Arial" pitchFamily="-112" charset="0"/>
                <a:ea typeface="ＭＳ Ｐゴシック" pitchFamily="-112" charset="-128"/>
                <a:cs typeface="ＭＳ Ｐゴシック" pitchFamily="-112" charset="-128"/>
              </a:rPr>
              <a:t>cdot</a:t>
            </a:r>
            <a:r>
              <a:rPr lang="en-US" sz="1200" kern="120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err="1" smtClean="0">
                <a:solidFill>
                  <a:schemeClr val="tx1"/>
                </a:solidFill>
                <a:latin typeface="Arial" pitchFamily="-112" charset="0"/>
                <a:ea typeface="ＭＳ Ｐゴシック" pitchFamily="-112" charset="-128"/>
                <a:cs typeface="ＭＳ Ｐゴシック" pitchFamily="-112" charset="-128"/>
              </a:rPr>
              <a:t>v_{ij</a:t>
            </a:r>
            <a:r>
              <a:rPr lang="en-US" sz="1200" kern="1200" dirty="0" smtClean="0">
                <a:solidFill>
                  <a:schemeClr val="tx1"/>
                </a:solidFill>
                <a:latin typeface="Arial" pitchFamily="-112" charset="0"/>
                <a:ea typeface="ＭＳ Ｐゴシック" pitchFamily="-112" charset="-128"/>
                <a:cs typeface="ＭＳ Ｐゴシック" pitchFamily="-112" charset="-128"/>
              </a:rPr>
              <a:t>} - </a:t>
            </a:r>
            <a:r>
              <a:rPr lang="en-US" sz="1200" kern="1200" dirty="0" err="1" smtClean="0">
                <a:solidFill>
                  <a:schemeClr val="tx1"/>
                </a:solidFill>
                <a:latin typeface="Arial" pitchFamily="-112" charset="0"/>
                <a:ea typeface="ＭＳ Ｐゴシック" pitchFamily="-112" charset="-128"/>
                <a:cs typeface="ＭＳ Ｐゴシック" pitchFamily="-112" charset="-128"/>
              </a:rPr>
              <a:t>p_i(\vec{v}_i'~;~\vec{v}_{-i</a:t>
            </a:r>
            <a:r>
              <a:rPr lang="en-US" sz="1200" kern="1200" dirty="0" smtClean="0">
                <a:solidFill>
                  <a:schemeClr val="tx1"/>
                </a:solidFill>
                <a:latin typeface="Arial" pitchFamily="-112" charset="0"/>
                <a:ea typeface="ＭＳ Ｐゴシック" pitchFamily="-112" charset="-128"/>
                <a:cs typeface="ＭＳ Ｐゴシック" pitchFamily="-112" charset="-128"/>
              </a:rPr>
              <a:t>})  \right]</a:t>
            </a:r>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15</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236277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16</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236277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17</a:t>
            </a:fld>
            <a:endParaRPr lang="en-US">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236277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21</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22</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latin typeface="Times New Roman"/>
                <a:cs typeface="Times New Roman"/>
              </a:rPr>
              <a:t>N.B. given feasible interim allocation probabilities, an additive bidder can compute her expected value</a:t>
            </a:r>
          </a:p>
          <a:p>
            <a:endParaRPr lang="en-US" dirty="0">
              <a:effectLst/>
            </a:endParaRPr>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23</a:t>
            </a:fld>
            <a:endParaRPr lang="en-US">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578286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24</a:t>
            </a:fld>
            <a:endParaRPr lang="en-US">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578286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latin typeface="Calibri"/>
              </a:rPr>
              <a:pPr/>
              <a:t>2</a:t>
            </a:fld>
            <a:endParaRPr lang="en-US">
              <a:solidFill>
                <a:prstClr val="black"/>
              </a:solidFill>
              <a:latin typeface="Calibri"/>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25</a:t>
            </a:fld>
            <a:endParaRPr lang="en-US">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5782868"/>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26</a:t>
            </a:fld>
            <a:endParaRPr lang="en-US">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5782868"/>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27</a:t>
            </a:fld>
            <a:endParaRPr lang="en-US">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5782868"/>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28</a:t>
            </a:fld>
            <a:endParaRPr lang="en-US">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5782868"/>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29</a:t>
            </a:fld>
            <a:endParaRPr lang="en-US">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5782868"/>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30</a:t>
            </a:fld>
            <a:endParaRPr lang="en-US">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5782868"/>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Precise statement is given later.</a:t>
            </a:r>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ct val="20000"/>
              </a:spcBef>
              <a:buClr>
                <a:srgbClr val="A3C145"/>
              </a:buClr>
              <a:buSzPct val="80000"/>
              <a:defRPr/>
            </a:pPr>
            <a:r>
              <a:rPr lang="en-US" sz="2000" i="1" kern="0" dirty="0" smtClean="0">
                <a:solidFill>
                  <a:srgbClr val="FFFFFF"/>
                </a:solidFill>
                <a:latin typeface="Times New Roman"/>
                <a:ea typeface="ＭＳ Ｐゴシック" pitchFamily="-112" charset="-128"/>
                <a:cs typeface="Times New Roman"/>
              </a:rPr>
              <a:t>“probably approximately correct” is standard</a:t>
            </a:r>
            <a:r>
              <a:rPr lang="en-US" sz="2000" i="1" kern="0" baseline="0" dirty="0" smtClean="0">
                <a:solidFill>
                  <a:srgbClr val="FFFFFF"/>
                </a:solidFill>
                <a:latin typeface="Times New Roman"/>
                <a:ea typeface="ＭＳ Ｐゴシック" pitchFamily="-112" charset="-128"/>
                <a:cs typeface="Times New Roman"/>
              </a:rPr>
              <a:t> terminology in algorithms, and has the following interpretation:</a:t>
            </a:r>
          </a:p>
          <a:p>
            <a:pPr marL="342900" lvl="0" indent="-342900">
              <a:spcBef>
                <a:spcPct val="20000"/>
              </a:spcBef>
              <a:buClr>
                <a:srgbClr val="A3C145"/>
              </a:buClr>
              <a:buSzPct val="80000"/>
              <a:defRPr/>
            </a:pPr>
            <a:r>
              <a:rPr lang="en-US" sz="2000" i="1" kern="0" dirty="0" smtClean="0">
                <a:solidFill>
                  <a:srgbClr val="FFFFFF"/>
                </a:solidFill>
                <a:latin typeface="Times New Roman"/>
                <a:ea typeface="ＭＳ Ｐゴシック" pitchFamily="-112" charset="-128"/>
                <a:cs typeface="Times New Roman"/>
              </a:rPr>
              <a:t>	- probably</a:t>
            </a:r>
            <a:r>
              <a:rPr lang="en-US" sz="2000" kern="0" dirty="0" smtClean="0">
                <a:solidFill>
                  <a:srgbClr val="FFFFFF"/>
                </a:solidFill>
                <a:latin typeface="Times New Roman"/>
                <a:ea typeface="ＭＳ Ｐゴシック" pitchFamily="-112" charset="-128"/>
                <a:cs typeface="Times New Roman"/>
              </a:rPr>
              <a:t>: algorithm succeeds with probability 1-</a:t>
            </a:r>
            <a:r>
              <a:rPr lang="en-US" sz="2000" i="1" kern="0" dirty="0" smtClean="0">
                <a:solidFill>
                  <a:srgbClr val="FFFFFF"/>
                </a:solidFill>
                <a:latin typeface="Times New Roman"/>
                <a:ea typeface="ＭＳ Ｐゴシック" pitchFamily="-112" charset="-128"/>
                <a:cs typeface="Times New Roman"/>
              </a:rPr>
              <a:t>η</a:t>
            </a:r>
          </a:p>
          <a:p>
            <a:pPr marL="342900" lvl="0" indent="-342900">
              <a:spcBef>
                <a:spcPct val="20000"/>
              </a:spcBef>
              <a:buClr>
                <a:srgbClr val="A3C145"/>
              </a:buClr>
              <a:buSzPct val="80000"/>
              <a:defRPr/>
            </a:pPr>
            <a:r>
              <a:rPr lang="en-US" sz="2000" i="1" kern="0" dirty="0" smtClean="0">
                <a:solidFill>
                  <a:srgbClr val="FFFFFF"/>
                </a:solidFill>
                <a:latin typeface="Times New Roman"/>
                <a:ea typeface="ＭＳ Ｐゴシック" pitchFamily="-112" charset="-128"/>
                <a:cs typeface="Times New Roman"/>
              </a:rPr>
              <a:t>	- approximately</a:t>
            </a:r>
            <a:r>
              <a:rPr lang="en-US" sz="2000" kern="0" dirty="0" smtClean="0">
                <a:solidFill>
                  <a:srgbClr val="FFFFFF"/>
                </a:solidFill>
                <a:latin typeface="Times New Roman"/>
                <a:ea typeface="ＭＳ Ｐゴシック" pitchFamily="-112" charset="-128"/>
                <a:cs typeface="Times New Roman"/>
              </a:rPr>
              <a:t>: guaranteed correctness for reduced forms </a:t>
            </a:r>
            <a:r>
              <a:rPr lang="en-US" sz="2000" i="1" kern="0" dirty="0" err="1" smtClean="0">
                <a:solidFill>
                  <a:srgbClr val="FFFFFF"/>
                </a:solidFill>
                <a:latin typeface="Times New Roman"/>
                <a:ea typeface="ＭＳ Ｐゴシック" pitchFamily="-112" charset="-128"/>
                <a:cs typeface="Times New Roman"/>
              </a:rPr>
              <a:t>ε</a:t>
            </a:r>
            <a:r>
              <a:rPr lang="en-US" sz="2000" kern="0" dirty="0" smtClean="0">
                <a:solidFill>
                  <a:srgbClr val="FFFFFF"/>
                </a:solidFill>
                <a:latin typeface="Times New Roman"/>
                <a:ea typeface="ＭＳ Ｐゴシック" pitchFamily="-112" charset="-128"/>
                <a:cs typeface="Times New Roman"/>
              </a:rPr>
              <a:t>-away from the boundary of the </a:t>
            </a:r>
            <a:r>
              <a:rPr lang="en-US" sz="2000" kern="0" dirty="0" err="1" smtClean="0">
                <a:solidFill>
                  <a:srgbClr val="FFFFFF"/>
                </a:solidFill>
                <a:latin typeface="Times New Roman"/>
                <a:ea typeface="ＭＳ Ｐゴシック" pitchFamily="-112" charset="-128"/>
                <a:cs typeface="Times New Roman"/>
              </a:rPr>
              <a:t>polytope</a:t>
            </a:r>
            <a:endParaRPr lang="en-US" sz="2000" i="1" kern="0" dirty="0" smtClean="0">
              <a:solidFill>
                <a:srgbClr val="FFFFFF"/>
              </a:solidFill>
              <a:latin typeface="Times New Roman"/>
              <a:ea typeface="ＭＳ Ｐゴシック" pitchFamily="-112" charset="-128"/>
              <a:cs typeface="Times New Roman"/>
            </a:endParaRPr>
          </a:p>
          <a:p>
            <a:r>
              <a:rPr lang="en-US" dirty="0" smtClean="0"/>
              <a:t>the user of the algorithm is free to choose any </a:t>
            </a:r>
            <a:r>
              <a:rPr lang="en-US" sz="1200" i="1" kern="0" dirty="0" err="1" smtClean="0">
                <a:solidFill>
                  <a:srgbClr val="FFFFFF"/>
                </a:solidFill>
                <a:latin typeface="Times New Roman"/>
                <a:ea typeface="ＭＳ Ｐゴシック" pitchFamily="-112" charset="-128"/>
                <a:cs typeface="Times New Roman"/>
              </a:rPr>
              <a:t>ε</a:t>
            </a:r>
            <a:r>
              <a:rPr lang="en-US" sz="1200" i="1" kern="0" dirty="0" smtClean="0">
                <a:solidFill>
                  <a:srgbClr val="FFFFFF"/>
                </a:solidFill>
                <a:latin typeface="Times New Roman"/>
                <a:ea typeface="ＭＳ Ｐゴシック" pitchFamily="-112" charset="-128"/>
                <a:cs typeface="Times New Roman"/>
              </a:rPr>
              <a:t>, </a:t>
            </a:r>
            <a:r>
              <a:rPr lang="en-US" sz="1200" i="1" kern="0" dirty="0" err="1" smtClean="0">
                <a:solidFill>
                  <a:srgbClr val="FFFFFF"/>
                </a:solidFill>
                <a:latin typeface="Times New Roman"/>
                <a:ea typeface="ＭＳ Ｐゴシック" pitchFamily="-112" charset="-128"/>
                <a:cs typeface="Times New Roman"/>
              </a:rPr>
              <a:t>η</a:t>
            </a:r>
            <a:r>
              <a:rPr lang="en-US" sz="1200" i="1" kern="0" dirty="0" smtClean="0">
                <a:solidFill>
                  <a:srgbClr val="FFFFFF"/>
                </a:solidFill>
                <a:latin typeface="Times New Roman"/>
                <a:ea typeface="ＭＳ Ｐゴシック" pitchFamily="-112" charset="-128"/>
                <a:cs typeface="Times New Roman"/>
              </a:rPr>
              <a:t> &gt;0, and the dependence of the running time on these parameters is given in the statement.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41</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1960760"/>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42</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More</a:t>
            </a:r>
            <a:r>
              <a:rPr lang="en-US" sz="1600" baseline="0" dirty="0" smtClean="0"/>
              <a:t> specifically</a:t>
            </a:r>
            <a:r>
              <a:rPr lang="en-US" sz="1600" dirty="0" smtClean="0"/>
              <a:t>:  For</a:t>
            </a:r>
            <a:r>
              <a:rPr lang="en-US" sz="1600" baseline="0" dirty="0" smtClean="0"/>
              <a:t> all </a:t>
            </a:r>
            <a:r>
              <a:rPr lang="en-US" sz="1600" i="1" baseline="0" dirty="0" err="1" smtClean="0"/>
              <a:t>ε</a:t>
            </a:r>
            <a:r>
              <a:rPr lang="en-US" sz="1600" baseline="0" dirty="0" smtClean="0"/>
              <a:t>&gt;0, </a:t>
            </a:r>
            <a:r>
              <a:rPr lang="en-US" sz="1600" i="1" baseline="0" dirty="0" err="1" smtClean="0"/>
              <a:t>η</a:t>
            </a:r>
            <a:r>
              <a:rPr lang="en-US" sz="1600" baseline="0" dirty="0" smtClean="0"/>
              <a:t>&gt;0:</a:t>
            </a:r>
            <a:endParaRPr lang="en-US" sz="1600" dirty="0" smtClean="0"/>
          </a:p>
          <a:p>
            <a:endParaRPr lang="en-US" sz="1600" dirty="0" smtClean="0"/>
          </a:p>
          <a:p>
            <a:pPr>
              <a:buFontTx/>
              <a:buChar char="-"/>
            </a:pPr>
            <a:r>
              <a:rPr lang="en-US" sz="1600" dirty="0" smtClean="0"/>
              <a:t>The revenue is OPT-</a:t>
            </a:r>
            <a:r>
              <a:rPr lang="en-US" sz="1600" i="1" dirty="0" smtClean="0"/>
              <a:t>ε</a:t>
            </a:r>
            <a:r>
              <a:rPr lang="en-US" sz="1600" dirty="0" smtClean="0"/>
              <a:t>, and</a:t>
            </a:r>
            <a:r>
              <a:rPr lang="en-US" sz="1600" baseline="0" dirty="0" smtClean="0"/>
              <a:t> the dependence of the running time on </a:t>
            </a:r>
            <a:r>
              <a:rPr lang="en-US" sz="1600" i="1" baseline="0" dirty="0" err="1" smtClean="0"/>
              <a:t>ε</a:t>
            </a:r>
            <a:r>
              <a:rPr lang="en-US" sz="1600" baseline="0" dirty="0" smtClean="0"/>
              <a:t> is polynomial in 1/</a:t>
            </a:r>
            <a:r>
              <a:rPr lang="en-US" sz="1600" i="1" baseline="0" dirty="0" smtClean="0"/>
              <a:t>ε</a:t>
            </a:r>
            <a:r>
              <a:rPr lang="en-US" sz="1600" baseline="0" dirty="0" smtClean="0"/>
              <a:t>.</a:t>
            </a:r>
          </a:p>
          <a:p>
            <a:pPr>
              <a:buFontTx/>
              <a:buChar char="-"/>
            </a:pPr>
            <a:r>
              <a:rPr lang="en-US" sz="1600" baseline="0" dirty="0" smtClean="0"/>
              <a:t> The probability of failure is </a:t>
            </a:r>
            <a:r>
              <a:rPr lang="en-US" sz="1600" i="1" baseline="0" dirty="0" err="1" smtClean="0"/>
              <a:t>η</a:t>
            </a:r>
            <a:r>
              <a:rPr lang="en-US" sz="1600" baseline="0" dirty="0" smtClean="0"/>
              <a:t>,</a:t>
            </a:r>
            <a:r>
              <a:rPr lang="en-US" sz="1600" dirty="0" smtClean="0"/>
              <a:t> and</a:t>
            </a:r>
            <a:r>
              <a:rPr lang="en-US" sz="1600" baseline="0" dirty="0" smtClean="0"/>
              <a:t> the dependence of the running time on </a:t>
            </a:r>
            <a:r>
              <a:rPr lang="en-US" sz="1600" i="1" baseline="0" dirty="0" err="1" smtClean="0"/>
              <a:t>η</a:t>
            </a:r>
            <a:r>
              <a:rPr lang="en-US" sz="1600" baseline="0" dirty="0" smtClean="0"/>
              <a:t> is polynomial in log1/</a:t>
            </a:r>
            <a:r>
              <a:rPr lang="en-US" sz="1600" i="1" baseline="0" dirty="0" smtClean="0"/>
              <a:t>η</a:t>
            </a:r>
            <a:r>
              <a:rPr lang="en-US" sz="1600" baseline="0" dirty="0" smtClean="0"/>
              <a:t>. </a:t>
            </a:r>
          </a:p>
          <a:p>
            <a:pPr>
              <a:buFontTx/>
              <a:buChar char="-"/>
            </a:pPr>
            <a:endParaRPr lang="en-US" sz="1600" dirty="0"/>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44</a:t>
            </a:fld>
            <a:endParaRPr lang="en-US">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196076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latin typeface="Calibri"/>
              </a:rPr>
              <a:pPr/>
              <a:t>3</a:t>
            </a:fld>
            <a:endParaRPr lang="en-US">
              <a:solidFill>
                <a:prstClr val="black"/>
              </a:solidFill>
              <a:latin typeface="Calibri"/>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D565FDF-168A-6E42-8378-C50F08A2C11F}" type="slidenum">
              <a:rPr lang="en-US"/>
              <a:pPr/>
              <a:t>45</a:t>
            </a:fld>
            <a:endParaRPr lang="en-US"/>
          </a:p>
        </p:txBody>
      </p:sp>
      <p:sp>
        <p:nvSpPr>
          <p:cNvPr id="115715" name="Rectangle 2"/>
          <p:cNvSpPr>
            <a:spLocks noGrp="1" noRot="1" noChangeAspect="1" noChangeArrowheads="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F0704AF-546F-4246-BFC1-9F9EF8C3E9D1}" type="slidenum">
              <a:rPr lang="en-US"/>
              <a:pPr/>
              <a:t>46</a:t>
            </a:fld>
            <a:endParaRPr lang="en-US"/>
          </a:p>
        </p:txBody>
      </p:sp>
      <p:sp>
        <p:nvSpPr>
          <p:cNvPr id="111619" name="Rectangle 2"/>
          <p:cNvSpPr>
            <a:spLocks noGrp="1" noRot="1" noChangeAspect="1" noChangeArrowheads="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5</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981876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1981876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981876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981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endParaRPr lang="en-US"/>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endParaRPr lang="en-US"/>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endParaRPr lang="en-US"/>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endParaRPr lang="en-US"/>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endParaRPr lang="en-US"/>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endParaRPr lang="en-US"/>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endParaRPr lang="en-US"/>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endParaRPr lang="en-US"/>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endParaRPr lang="en-US"/>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endParaRPr lang="en-US"/>
              </a:p>
            </p:txBody>
          </p:sp>
        </p:grpSp>
      </p:grpSp>
      <p:sp>
        <p:nvSpPr>
          <p:cNvPr id="7695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6954"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112"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Tahoma" charset="0"/>
              </a:defRPr>
            </a:lvl1pPr>
          </a:lstStyle>
          <a:p>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Tahoma" charset="0"/>
              </a:defRPr>
            </a:lvl1pPr>
          </a:lstStyle>
          <a:p>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charset="0"/>
              </a:defRPr>
            </a:lvl1pPr>
          </a:lstStyle>
          <a:p>
            <a:fld id="{5A75ABA0-11E1-B144-877F-53152D7B797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98DD10-1DBB-9446-893E-769A649C9F2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26EEF4-B10D-8842-A1E7-34DFEBC20E4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p:txBody>
          <a:bodyPr/>
          <a:lstStyle>
            <a:lvl1pPr>
              <a:defRPr/>
            </a:lvl1pPr>
          </a:lstStyle>
          <a:p>
            <a:pPr>
              <a:defRPr/>
            </a:pPr>
            <a:fld id="{108C0546-FC7A-BB4F-8C2F-33A549B7DCA3}"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213212-C6F4-8D4E-8D78-CB47BDE5BE5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8BB6B1-0D65-9847-9418-DC097BBB22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CB44B4-B58C-DA4E-958A-9DDE5D867B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58DDC84-2957-2545-A04A-7BFE633A850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E87D84-558B-5E43-B664-9F30B99AD07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6C7CEF-0A22-2149-9E76-41291DFAEC3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D90579-C87F-E847-A09E-6EB18F26592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1AEEEF-B5C8-7749-AC78-A7B1FD92B5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9090B"/>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endParaRPr lang="en-US"/>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endParaRPr lang="en-US"/>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endParaRPr lang="en-US"/>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endParaRPr lang="en-US"/>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endParaRPr lang="en-US"/>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endParaRPr lang="en-US"/>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endParaRPr lang="en-US"/>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endParaRPr lang="en-US"/>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endParaRPr lang="en-US"/>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endParaRPr lang="en-US"/>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endParaRPr lang="en-US"/>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endParaRPr lang="en-US"/>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endParaRPr lang="en-US"/>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endParaRPr lang="en-US"/>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endParaRPr lang="en-US"/>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endParaRPr lang="en-US"/>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E8E605F7-A398-1148-8E90-E5405D8B4803}" type="slidenum">
              <a:rPr lang="en-US"/>
              <a:pPr/>
              <a:t>‹#›</a:t>
            </a:fld>
            <a:endParaRPr lang="en-US"/>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Font typeface="Wingdings"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Font typeface="Wingdings" charset="2"/>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1000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grpSp>
        <p:grpSp>
          <p:nvGrpSpPr>
            <p:cNvPr id="4"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pPr>
                  <a:defRPr/>
                </a:pPr>
                <a:endParaRPr lang="en-US">
                  <a:solidFill>
                    <a:srgbClr val="FFFFFF"/>
                  </a:solidFill>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pPr>
                  <a:defRPr/>
                </a:pPr>
                <a:endParaRPr lang="en-US">
                  <a:solidFill>
                    <a:srgbClr val="FFFFFF"/>
                  </a:solidFill>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pPr>
                  <a:defRPr/>
                </a:pPr>
                <a:endParaRPr lang="en-US">
                  <a:solidFill>
                    <a:srgbClr val="FFFFFF"/>
                  </a:solidFill>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pPr>
                  <a:defRPr/>
                </a:pPr>
                <a:endParaRPr lang="en-US">
                  <a:solidFill>
                    <a:srgbClr val="FFFFFF"/>
                  </a:solidFill>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pPr>
                  <a:defRPr/>
                </a:pPr>
                <a:endParaRPr lang="en-US">
                  <a:solidFill>
                    <a:srgbClr val="FFFFFF"/>
                  </a:solidFill>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pPr>
                  <a:defRPr/>
                </a:pPr>
                <a:endParaRPr lang="en-US">
                  <a:solidFill>
                    <a:srgbClr val="FFFFFF"/>
                  </a:solidFill>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pPr>
                  <a:defRPr/>
                </a:pPr>
                <a:endParaRPr lang="en-US">
                  <a:solidFill>
                    <a:srgbClr val="FFFFFF"/>
                  </a:solidFill>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pPr>
                  <a:defRPr/>
                </a:pPr>
                <a:endParaRPr lang="en-US">
                  <a:solidFill>
                    <a:srgbClr val="FFFFFF"/>
                  </a:solidFill>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pPr>
                  <a:defRPr/>
                </a:pPr>
                <a:endParaRPr lang="en-US">
                  <a:solidFill>
                    <a:srgbClr val="FFFFFF"/>
                  </a:solidFill>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pPr>
                  <a:defRPr/>
                </a:pPr>
                <a:endParaRPr lang="en-US">
                  <a:solidFill>
                    <a:srgbClr val="FFFFFF"/>
                  </a:solidFill>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solidFill>
                    <a:srgbClr val="FFFFFF"/>
                  </a:solidFill>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a:defRPr/>
                </a:pPr>
                <a:endParaRPr lang="en-US">
                  <a:solidFill>
                    <a:srgbClr val="FFFFFF"/>
                  </a:solidFill>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a:defRPr/>
                </a:pPr>
                <a:endParaRPr lang="en-US">
                  <a:solidFill>
                    <a:srgbClr val="FFFFFF"/>
                  </a:solidFill>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pPr>
                  <a:defRPr/>
                </a:pPr>
                <a:endParaRPr lang="en-US">
                  <a:solidFill>
                    <a:srgbClr val="FFFFFF"/>
                  </a:solidFill>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pPr>
                  <a:defRPr/>
                </a:pPr>
                <a:endParaRPr lang="en-US">
                  <a:solidFill>
                    <a:srgbClr val="FFFFFF"/>
                  </a:solidFill>
                </a:endParaRPr>
              </a:p>
            </p:txBody>
          </p:sp>
        </p:grpSp>
      </p:grpSp>
      <p:sp>
        <p:nvSpPr>
          <p:cNvPr id="102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solidFill>
                <a:srgbClr val="FFFFFF"/>
              </a:solidFill>
            </a:endParaRPr>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solidFill>
                <a:srgbClr val="FFFFFF"/>
              </a:solidFill>
            </a:endParaRPr>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3C4F7AD6-60F5-3B43-84F5-7BC33E6699DE}" type="slidenum">
              <a:rPr lang="en-US">
                <a:solidFill>
                  <a:srgbClr val="FFFFFF"/>
                </a:solidFill>
              </a:rPr>
              <a:pPr>
                <a:defRPr/>
              </a:pPr>
              <a:t>‹#›</a:t>
            </a:fld>
            <a:endParaRPr lang="en-US">
              <a:solidFill>
                <a:srgbClr val="FFFFFF"/>
              </a:solidFill>
            </a:endParaRPr>
          </a:p>
        </p:txBody>
      </p:sp>
      <p:sp>
        <p:nvSpPr>
          <p:cNvPr id="103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4086"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imes New Roman"/>
          <a:ea typeface="ＭＳ Ｐゴシック" pitchFamily="-112" charset="-128"/>
          <a:cs typeface="Times New Roman"/>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latin typeface="Times New Roman"/>
          <a:ea typeface="ＭＳ Ｐゴシック" pitchFamily="-112" charset="-128"/>
          <a:cs typeface="Times New Roman"/>
        </a:defRPr>
      </a:lvl1pPr>
      <a:lvl2pPr marL="742950" indent="-285750" algn="l" rtl="0" eaLnBrk="0" fontAlgn="base" hangingPunct="0">
        <a:spcBef>
          <a:spcPct val="20000"/>
        </a:spcBef>
        <a:spcAft>
          <a:spcPct val="0"/>
        </a:spcAft>
        <a:buClr>
          <a:schemeClr val="folHlink"/>
        </a:buClr>
        <a:buFont typeface="Wingdings" charset="2"/>
        <a:buChar char="§"/>
        <a:defRPr sz="2800">
          <a:solidFill>
            <a:schemeClr val="tx1"/>
          </a:solidFill>
          <a:latin typeface="Times New Roman"/>
          <a:ea typeface="ＭＳ Ｐゴシック" pitchFamily="-112" charset="-128"/>
          <a:cs typeface="Times New Roman"/>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latin typeface="Times New Roman"/>
          <a:ea typeface="ＭＳ Ｐゴシック" pitchFamily="-112" charset="-128"/>
          <a:cs typeface="Times New Roman"/>
        </a:defRPr>
      </a:lvl3pPr>
      <a:lvl4pPr marL="1600200" indent="-228600" algn="l" rtl="0" eaLnBrk="0" fontAlgn="base" hangingPunct="0">
        <a:spcBef>
          <a:spcPct val="20000"/>
        </a:spcBef>
        <a:spcAft>
          <a:spcPct val="0"/>
        </a:spcAft>
        <a:buClr>
          <a:schemeClr val="folHlink"/>
        </a:buClr>
        <a:buFont typeface="Wingdings" charset="2"/>
        <a:buChar char="§"/>
        <a:defRPr sz="2000">
          <a:solidFill>
            <a:schemeClr val="tx1"/>
          </a:solidFill>
          <a:latin typeface="Times New Roman"/>
          <a:ea typeface="ＭＳ Ｐゴシック" pitchFamily="-112" charset="-128"/>
          <a:cs typeface="Times New Roman"/>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latin typeface="Times New Roman"/>
          <a:ea typeface="ＭＳ Ｐゴシック" pitchFamily="-112" charset="-128"/>
          <a:cs typeface="Times New Roman"/>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2.pdf"/><Relationship Id="rId12" Type="http://schemas.openxmlformats.org/officeDocument/2006/relationships/image" Target="../media/image23.png"/><Relationship Id="rId13" Type="http://schemas.openxmlformats.org/officeDocument/2006/relationships/image" Target="../media/image24.pdf"/><Relationship Id="rId14" Type="http://schemas.openxmlformats.org/officeDocument/2006/relationships/image" Target="../media/image25.png"/><Relationship Id="rId15" Type="http://schemas.openxmlformats.org/officeDocument/2006/relationships/image" Target="../media/image26.pdf"/><Relationship Id="rId1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1.emf"/><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image" Target="../media/image28.pdf"/></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pdf"/><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13.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df"/><Relationship Id="rId13"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pdf"/><Relationship Id="rId9" Type="http://schemas.openxmlformats.org/officeDocument/2006/relationships/image" Target="../media/image42.png"/><Relationship Id="rId10" Type="http://schemas.openxmlformats.org/officeDocument/2006/relationships/image" Target="../media/image43.pd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df"/><Relationship Id="rId4" Type="http://schemas.openxmlformats.org/officeDocument/2006/relationships/image" Target="../media/image48.png"/><Relationship Id="rId5" Type="http://schemas.openxmlformats.org/officeDocument/2006/relationships/image" Target="../media/image49.pdf"/><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9.pdf"/><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1.pdf"/><Relationship Id="rId4" Type="http://schemas.openxmlformats.org/officeDocument/2006/relationships/image" Target="../media/image52.png"/><Relationship Id="rId5" Type="http://schemas.openxmlformats.org/officeDocument/2006/relationships/image" Target="../media/image53.pdf"/><Relationship Id="rId6"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pdf"/><Relationship Id="rId5" Type="http://schemas.openxmlformats.org/officeDocument/2006/relationships/image" Target="../media/image57.png"/><Relationship Id="rId6" Type="http://schemas.openxmlformats.org/officeDocument/2006/relationships/image" Target="../media/image58.pdf"/><Relationship Id="rId7" Type="http://schemas.openxmlformats.org/officeDocument/2006/relationships/image" Target="../media/image59.png"/><Relationship Id="rId8" Type="http://schemas.openxmlformats.org/officeDocument/2006/relationships/image" Target="../media/image60.pdf"/><Relationship Id="rId9" Type="http://schemas.openxmlformats.org/officeDocument/2006/relationships/image" Target="../media/image61.png"/><Relationship Id="rId10" Type="http://schemas.openxmlformats.org/officeDocument/2006/relationships/image" Target="../media/image62.pdf"/><Relationship Id="rId11"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emf"/><Relationship Id="rId6" Type="http://schemas.openxmlformats.org/officeDocument/2006/relationships/image" Target="../media/image67.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68.emf"/><Relationship Id="rId4" Type="http://schemas.openxmlformats.org/officeDocument/2006/relationships/image" Target="../media/image69.emf"/><Relationship Id="rId5" Type="http://schemas.openxmlformats.org/officeDocument/2006/relationships/image" Target="../media/image70.emf"/><Relationship Id="rId6" Type="http://schemas.openxmlformats.org/officeDocument/2006/relationships/image" Target="../media/image71.emf"/><Relationship Id="rId7" Type="http://schemas.openxmlformats.org/officeDocument/2006/relationships/image" Target="../media/image72.emf"/><Relationship Id="rId8" Type="http://schemas.openxmlformats.org/officeDocument/2006/relationships/image" Target="../media/image73.pdf"/><Relationship Id="rId9"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2.emf"/><Relationship Id="rId5" Type="http://schemas.openxmlformats.org/officeDocument/2006/relationships/image" Target="../media/image76.pdf"/><Relationship Id="rId6" Type="http://schemas.openxmlformats.org/officeDocument/2006/relationships/image" Target="../media/image77.png"/><Relationship Id="rId7" Type="http://schemas.openxmlformats.org/officeDocument/2006/relationships/image" Target="../media/image78.pdf"/><Relationship Id="rId8" Type="http://schemas.openxmlformats.org/officeDocument/2006/relationships/image" Target="../media/image79.png"/><Relationship Id="rId9" Type="http://schemas.openxmlformats.org/officeDocument/2006/relationships/image" Target="../media/image80.pdf"/><Relationship Id="rId10"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1" Type="http://schemas.openxmlformats.org/officeDocument/2006/relationships/image" Target="../media/image90.pdf"/><Relationship Id="rId12" Type="http://schemas.openxmlformats.org/officeDocument/2006/relationships/image" Target="../media/image91.png"/><Relationship Id="rId13" Type="http://schemas.openxmlformats.org/officeDocument/2006/relationships/image" Target="../media/image92.pdf"/><Relationship Id="rId14" Type="http://schemas.openxmlformats.org/officeDocument/2006/relationships/image" Target="../media/image93.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2.pdf"/><Relationship Id="rId4" Type="http://schemas.openxmlformats.org/officeDocument/2006/relationships/image" Target="../media/image83.png"/><Relationship Id="rId5" Type="http://schemas.openxmlformats.org/officeDocument/2006/relationships/image" Target="../media/image84.pdf"/><Relationship Id="rId6" Type="http://schemas.openxmlformats.org/officeDocument/2006/relationships/image" Target="../media/image85.png"/><Relationship Id="rId7" Type="http://schemas.openxmlformats.org/officeDocument/2006/relationships/image" Target="../media/image86.pdf"/><Relationship Id="rId8" Type="http://schemas.openxmlformats.org/officeDocument/2006/relationships/image" Target="../media/image87.png"/><Relationship Id="rId9" Type="http://schemas.openxmlformats.org/officeDocument/2006/relationships/image" Target="../media/image88.pdf"/><Relationship Id="rId10" Type="http://schemas.openxmlformats.org/officeDocument/2006/relationships/image" Target="../media/image89.png"/></Relationships>
</file>

<file path=ppt/slides/_rels/slide28.xml.rels><?xml version="1.0" encoding="UTF-8" standalone="yes"?>
<Relationships xmlns="http://schemas.openxmlformats.org/package/2006/relationships"><Relationship Id="rId11" Type="http://schemas.openxmlformats.org/officeDocument/2006/relationships/image" Target="../media/image102.pdf"/><Relationship Id="rId12" Type="http://schemas.openxmlformats.org/officeDocument/2006/relationships/image" Target="../media/image103.png"/><Relationship Id="rId13" Type="http://schemas.openxmlformats.org/officeDocument/2006/relationships/image" Target="../media/image72.emf"/><Relationship Id="rId14" Type="http://schemas.openxmlformats.org/officeDocument/2006/relationships/image" Target="../media/image104.pdf"/><Relationship Id="rId15" Type="http://schemas.openxmlformats.org/officeDocument/2006/relationships/image" Target="../media/image105.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4.pdf"/><Relationship Id="rId4" Type="http://schemas.openxmlformats.org/officeDocument/2006/relationships/image" Target="../media/image95.png"/><Relationship Id="rId5" Type="http://schemas.openxmlformats.org/officeDocument/2006/relationships/image" Target="../media/image96.pdf"/><Relationship Id="rId6" Type="http://schemas.openxmlformats.org/officeDocument/2006/relationships/image" Target="../media/image97.png"/><Relationship Id="rId7" Type="http://schemas.openxmlformats.org/officeDocument/2006/relationships/image" Target="../media/image98.pdf"/><Relationship Id="rId8" Type="http://schemas.openxmlformats.org/officeDocument/2006/relationships/image" Target="../media/image99.png"/><Relationship Id="rId9" Type="http://schemas.openxmlformats.org/officeDocument/2006/relationships/image" Target="../media/image100.pdf"/><Relationship Id="rId10" Type="http://schemas.openxmlformats.org/officeDocument/2006/relationships/image" Target="../media/image101.png"/></Relationships>
</file>

<file path=ppt/slides/_rels/slide29.xml.rels><?xml version="1.0" encoding="UTF-8" standalone="yes"?>
<Relationships xmlns="http://schemas.openxmlformats.org/package/2006/relationships"><Relationship Id="rId11" Type="http://schemas.openxmlformats.org/officeDocument/2006/relationships/image" Target="../media/image110.pdf"/><Relationship Id="rId12" Type="http://schemas.openxmlformats.org/officeDocument/2006/relationships/image" Target="../media/image111.png"/><Relationship Id="rId13" Type="http://schemas.openxmlformats.org/officeDocument/2006/relationships/image" Target="../media/image112.pdf"/><Relationship Id="rId14" Type="http://schemas.openxmlformats.org/officeDocument/2006/relationships/image" Target="../media/image113.png"/><Relationship Id="rId15" Type="http://schemas.openxmlformats.org/officeDocument/2006/relationships/image" Target="../media/image114.pdf"/><Relationship Id="rId16" Type="http://schemas.openxmlformats.org/officeDocument/2006/relationships/image" Target="../media/image115.png"/><Relationship Id="rId17" Type="http://schemas.openxmlformats.org/officeDocument/2006/relationships/image" Target="../media/image116.pdf"/><Relationship Id="rId18" Type="http://schemas.openxmlformats.org/officeDocument/2006/relationships/image" Target="../media/image117.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6.pdf"/><Relationship Id="rId4" Type="http://schemas.openxmlformats.org/officeDocument/2006/relationships/image" Target="../media/image107.png"/><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emf"/><Relationship Id="rId8" Type="http://schemas.openxmlformats.org/officeDocument/2006/relationships/image" Target="../media/image67.emf"/><Relationship Id="rId9" Type="http://schemas.openxmlformats.org/officeDocument/2006/relationships/image" Target="../media/image108.pdf"/><Relationship Id="rId10" Type="http://schemas.openxmlformats.org/officeDocument/2006/relationships/image" Target="../media/image1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18.pdf"/><Relationship Id="rId4" Type="http://schemas.openxmlformats.org/officeDocument/2006/relationships/image" Target="../media/image119.png"/><Relationship Id="rId5" Type="http://schemas.openxmlformats.org/officeDocument/2006/relationships/image" Target="../media/image120.pdf"/><Relationship Id="rId6" Type="http://schemas.openxmlformats.org/officeDocument/2006/relationships/image" Target="../media/image121.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122.emf"/><Relationship Id="rId4" Type="http://schemas.openxmlformats.org/officeDocument/2006/relationships/image" Target="../media/image123.emf"/><Relationship Id="rId5" Type="http://schemas.openxmlformats.org/officeDocument/2006/relationships/image" Target="../media/image124.pdf"/><Relationship Id="rId6" Type="http://schemas.openxmlformats.org/officeDocument/2006/relationships/image" Target="../media/image125.png"/><Relationship Id="rId7" Type="http://schemas.openxmlformats.org/officeDocument/2006/relationships/image" Target="../media/image126.pdf"/><Relationship Id="rId8" Type="http://schemas.openxmlformats.org/officeDocument/2006/relationships/image" Target="../media/image12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9.emf"/><Relationship Id="rId4" Type="http://schemas.openxmlformats.org/officeDocument/2006/relationships/image" Target="../media/image130.emf"/><Relationship Id="rId5" Type="http://schemas.openxmlformats.org/officeDocument/2006/relationships/image" Target="../media/image131.emf"/><Relationship Id="rId6" Type="http://schemas.openxmlformats.org/officeDocument/2006/relationships/image" Target="../media/image132.emf"/><Relationship Id="rId7" Type="http://schemas.openxmlformats.org/officeDocument/2006/relationships/image" Target="../media/image133.emf"/><Relationship Id="rId1" Type="http://schemas.openxmlformats.org/officeDocument/2006/relationships/slideLayout" Target="../slideLayouts/slideLayout2.xml"/><Relationship Id="rId2" Type="http://schemas.openxmlformats.org/officeDocument/2006/relationships/image" Target="../media/image12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8.emf"/></Relationships>
</file>

<file path=ppt/slides/_rels/slide34.xml.rels><?xml version="1.0" encoding="UTF-8" standalone="yes"?>
<Relationships xmlns="http://schemas.openxmlformats.org/package/2006/relationships"><Relationship Id="rId3" Type="http://schemas.openxmlformats.org/officeDocument/2006/relationships/image" Target="../media/image134.emf"/><Relationship Id="rId4" Type="http://schemas.openxmlformats.org/officeDocument/2006/relationships/image" Target="../media/image135.emf"/><Relationship Id="rId5" Type="http://schemas.openxmlformats.org/officeDocument/2006/relationships/image" Target="../media/image136.emf"/><Relationship Id="rId6" Type="http://schemas.openxmlformats.org/officeDocument/2006/relationships/image" Target="../media/image137.emf"/><Relationship Id="rId7" Type="http://schemas.openxmlformats.org/officeDocument/2006/relationships/image" Target="../media/image138.pdf"/><Relationship Id="rId8" Type="http://schemas.openxmlformats.org/officeDocument/2006/relationships/image" Target="../media/image139.png"/><Relationship Id="rId1" Type="http://schemas.openxmlformats.org/officeDocument/2006/relationships/slideLayout" Target="../slideLayouts/slideLayout2.xml"/><Relationship Id="rId2" Type="http://schemas.openxmlformats.org/officeDocument/2006/relationships/image" Target="../media/image128.emf"/></Relationships>
</file>

<file path=ppt/slides/_rels/slide35.xml.rels><?xml version="1.0" encoding="UTF-8" standalone="yes"?>
<Relationships xmlns="http://schemas.openxmlformats.org/package/2006/relationships"><Relationship Id="rId3" Type="http://schemas.openxmlformats.org/officeDocument/2006/relationships/image" Target="../media/image134.emf"/><Relationship Id="rId4" Type="http://schemas.openxmlformats.org/officeDocument/2006/relationships/image" Target="../media/image135.emf"/><Relationship Id="rId5" Type="http://schemas.openxmlformats.org/officeDocument/2006/relationships/image" Target="../media/image137.emf"/><Relationship Id="rId6" Type="http://schemas.openxmlformats.org/officeDocument/2006/relationships/image" Target="../media/image136.emf"/><Relationship Id="rId7" Type="http://schemas.openxmlformats.org/officeDocument/2006/relationships/image" Target="../media/image140.emf"/><Relationship Id="rId8" Type="http://schemas.openxmlformats.org/officeDocument/2006/relationships/image" Target="../media/image141.emf"/><Relationship Id="rId9" Type="http://schemas.openxmlformats.org/officeDocument/2006/relationships/image" Target="../media/image138.pdf"/><Relationship Id="rId10" Type="http://schemas.openxmlformats.org/officeDocument/2006/relationships/image" Target="../media/image139.png"/><Relationship Id="rId1" Type="http://schemas.openxmlformats.org/officeDocument/2006/relationships/slideLayout" Target="../slideLayouts/slideLayout2.xml"/><Relationship Id="rId2" Type="http://schemas.openxmlformats.org/officeDocument/2006/relationships/image" Target="../media/image128.emf"/></Relationships>
</file>

<file path=ppt/slides/_rels/slide36.xml.rels><?xml version="1.0" encoding="UTF-8" standalone="yes"?>
<Relationships xmlns="http://schemas.openxmlformats.org/package/2006/relationships"><Relationship Id="rId3" Type="http://schemas.openxmlformats.org/officeDocument/2006/relationships/image" Target="../media/image128.emf"/><Relationship Id="rId4" Type="http://schemas.openxmlformats.org/officeDocument/2006/relationships/image" Target="../media/image134.emf"/><Relationship Id="rId5" Type="http://schemas.openxmlformats.org/officeDocument/2006/relationships/image" Target="../media/image135.emf"/><Relationship Id="rId6" Type="http://schemas.openxmlformats.org/officeDocument/2006/relationships/image" Target="../media/image137.emf"/><Relationship Id="rId7" Type="http://schemas.openxmlformats.org/officeDocument/2006/relationships/image" Target="../media/image140.emf"/><Relationship Id="rId8" Type="http://schemas.openxmlformats.org/officeDocument/2006/relationships/image" Target="../media/image138.pdf"/><Relationship Id="rId9" Type="http://schemas.openxmlformats.org/officeDocument/2006/relationships/image" Target="../media/image139.png"/><Relationship Id="rId1" Type="http://schemas.openxmlformats.org/officeDocument/2006/relationships/slideLayout" Target="../slideLayouts/slideLayout2.xml"/><Relationship Id="rId2" Type="http://schemas.openxmlformats.org/officeDocument/2006/relationships/image" Target="../media/image142.emf"/></Relationships>
</file>

<file path=ppt/slides/_rels/slide37.xml.rels><?xml version="1.0" encoding="UTF-8" standalone="yes"?>
<Relationships xmlns="http://schemas.openxmlformats.org/package/2006/relationships"><Relationship Id="rId3" Type="http://schemas.openxmlformats.org/officeDocument/2006/relationships/image" Target="../media/image143.emf"/><Relationship Id="rId4" Type="http://schemas.openxmlformats.org/officeDocument/2006/relationships/image" Target="../media/image144.pdf"/><Relationship Id="rId5" Type="http://schemas.openxmlformats.org/officeDocument/2006/relationships/image" Target="../media/image145.png"/><Relationship Id="rId6" Type="http://schemas.openxmlformats.org/officeDocument/2006/relationships/image" Target="../media/image146.pdf"/><Relationship Id="rId7" Type="http://schemas.openxmlformats.org/officeDocument/2006/relationships/image" Target="../media/image147.png"/><Relationship Id="rId8" Type="http://schemas.openxmlformats.org/officeDocument/2006/relationships/image" Target="../media/image148.pdf"/><Relationship Id="rId9" Type="http://schemas.openxmlformats.org/officeDocument/2006/relationships/image" Target="../media/image149.png"/><Relationship Id="rId1" Type="http://schemas.openxmlformats.org/officeDocument/2006/relationships/slideLayout" Target="../slideLayouts/slideLayout2.xml"/><Relationship Id="rId2" Type="http://schemas.openxmlformats.org/officeDocument/2006/relationships/image" Target="../media/image12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23.emf"/><Relationship Id="rId4" Type="http://schemas.openxmlformats.org/officeDocument/2006/relationships/image" Target="../media/image151.pdf"/><Relationship Id="rId5" Type="http://schemas.openxmlformats.org/officeDocument/2006/relationships/image" Target="../media/image152.png"/><Relationship Id="rId1" Type="http://schemas.openxmlformats.org/officeDocument/2006/relationships/slideLayout" Target="../slideLayouts/slideLayout2.xml"/><Relationship Id="rId2" Type="http://schemas.openxmlformats.org/officeDocument/2006/relationships/image" Target="../media/image128.emf"/></Relationships>
</file>

<file path=ppt/slides/_rels/slide41.xml.rels><?xml version="1.0" encoding="UTF-8" standalone="yes"?>
<Relationships xmlns="http://schemas.openxmlformats.org/package/2006/relationships"><Relationship Id="rId3" Type="http://schemas.openxmlformats.org/officeDocument/2006/relationships/image" Target="../media/image153.emf"/><Relationship Id="rId4" Type="http://schemas.openxmlformats.org/officeDocument/2006/relationships/image" Target="../media/image154.pdf"/><Relationship Id="rId5" Type="http://schemas.openxmlformats.org/officeDocument/2006/relationships/image" Target="../media/image155.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3" Type="http://schemas.openxmlformats.org/officeDocument/2006/relationships/image" Target="../media/image157.emf"/><Relationship Id="rId4" Type="http://schemas.openxmlformats.org/officeDocument/2006/relationships/image" Target="../media/image158.emf"/><Relationship Id="rId5" Type="http://schemas.openxmlformats.org/officeDocument/2006/relationships/image" Target="../media/image159.pdf"/><Relationship Id="rId6" Type="http://schemas.openxmlformats.org/officeDocument/2006/relationships/image" Target="../media/image160.png"/><Relationship Id="rId7" Type="http://schemas.openxmlformats.org/officeDocument/2006/relationships/image" Target="../media/image161.pdf"/><Relationship Id="rId8" Type="http://schemas.openxmlformats.org/officeDocument/2006/relationships/image" Target="../media/image162.png"/><Relationship Id="rId9" Type="http://schemas.openxmlformats.org/officeDocument/2006/relationships/image" Target="../media/image163.pdf"/><Relationship Id="rId10" Type="http://schemas.openxmlformats.org/officeDocument/2006/relationships/image" Target="../media/image164.png"/><Relationship Id="rId1" Type="http://schemas.openxmlformats.org/officeDocument/2006/relationships/slideLayout" Target="../slideLayouts/slideLayout2.xml"/><Relationship Id="rId2" Type="http://schemas.openxmlformats.org/officeDocument/2006/relationships/image" Target="../media/image156.png"/></Relationships>
</file>

<file path=ppt/slides/_rels/slide44.xml.rels><?xml version="1.0" encoding="UTF-8" standalone="yes"?>
<Relationships xmlns="http://schemas.openxmlformats.org/package/2006/relationships"><Relationship Id="rId3" Type="http://schemas.openxmlformats.org/officeDocument/2006/relationships/image" Target="../media/image165.emf"/><Relationship Id="rId4" Type="http://schemas.openxmlformats.org/officeDocument/2006/relationships/image" Target="../media/image166.pdf"/><Relationship Id="rId5" Type="http://schemas.openxmlformats.org/officeDocument/2006/relationships/image" Target="../media/image167.png"/><Relationship Id="rId6" Type="http://schemas.openxmlformats.org/officeDocument/2006/relationships/image" Target="../media/image168.pdf"/><Relationship Id="rId7" Type="http://schemas.openxmlformats.org/officeDocument/2006/relationships/image" Target="../media/image169.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emf"/><Relationship Id="rId13" Type="http://schemas.openxmlformats.org/officeDocument/2006/relationships/image" Target="../media/image13.emf"/><Relationship Id="rId14" Type="http://schemas.openxmlformats.org/officeDocument/2006/relationships/image" Target="../media/image14.pdf"/><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6.pdf"/><Relationship Id="rId11"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8.emf"/><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0" y="1066800"/>
            <a:ext cx="8763000" cy="1676400"/>
          </a:xfrm>
        </p:spPr>
        <p:txBody>
          <a:bodyPr/>
          <a:lstStyle/>
          <a:p>
            <a:r>
              <a:rPr lang="en-US" sz="3200" b="1" dirty="0" smtClean="0">
                <a:solidFill>
                  <a:srgbClr val="63BEFF"/>
                </a:solidFill>
                <a:effectLst/>
                <a:latin typeface="Times New Roman"/>
                <a:cs typeface="Times New Roman"/>
              </a:rPr>
              <a:t>Computational Complexity in Economics</a:t>
            </a:r>
            <a:endParaRPr lang="en-US" sz="3200" b="1" dirty="0">
              <a:solidFill>
                <a:srgbClr val="63BEFF"/>
              </a:solidFill>
              <a:effectLst/>
              <a:latin typeface="Times New Roman"/>
              <a:cs typeface="Times New Roman"/>
            </a:endParaRPr>
          </a:p>
        </p:txBody>
      </p:sp>
      <p:sp>
        <p:nvSpPr>
          <p:cNvPr id="15363" name="Rectangle 3"/>
          <p:cNvSpPr txBox="1">
            <a:spLocks noChangeArrowheads="1"/>
          </p:cNvSpPr>
          <p:nvPr/>
        </p:nvSpPr>
        <p:spPr bwMode="auto">
          <a:xfrm>
            <a:off x="1219200" y="3048000"/>
            <a:ext cx="6705600" cy="838200"/>
          </a:xfrm>
          <a:prstGeom prst="rect">
            <a:avLst/>
          </a:prstGeom>
          <a:noFill/>
          <a:ln w="9525">
            <a:noFill/>
            <a:miter lim="800000"/>
            <a:headEnd/>
            <a:tailEnd/>
          </a:ln>
        </p:spPr>
        <p:txBody>
          <a:bodyPr>
            <a:prstTxWarp prst="textNoShape">
              <a:avLst/>
            </a:prstTxWarp>
          </a:bodyPr>
          <a:lstStyle/>
          <a:p>
            <a:pPr algn="ctr" eaLnBrk="1" hangingPunct="1">
              <a:lnSpc>
                <a:spcPct val="80000"/>
              </a:lnSpc>
              <a:spcBef>
                <a:spcPct val="20000"/>
              </a:spcBef>
              <a:buClr>
                <a:schemeClr val="hlink"/>
              </a:buClr>
              <a:buSzPct val="80000"/>
              <a:buFont typeface="Arial" charset="0"/>
              <a:buNone/>
            </a:pPr>
            <a:r>
              <a:rPr lang="en-US" sz="2600" b="1" dirty="0">
                <a:latin typeface="Times New Roman" charset="0"/>
              </a:rPr>
              <a:t>Constantinos Daskalakis</a:t>
            </a:r>
            <a:endParaRPr lang="en-US" sz="2600" b="1" dirty="0" smtClean="0">
              <a:latin typeface="Times New Roman" charset="0"/>
            </a:endParaRPr>
          </a:p>
          <a:p>
            <a:pPr algn="ctr" eaLnBrk="1" hangingPunct="1">
              <a:spcBef>
                <a:spcPct val="20000"/>
              </a:spcBef>
              <a:buClr>
                <a:schemeClr val="hlink"/>
              </a:buClr>
              <a:buSzPct val="80000"/>
              <a:buFont typeface="Arial" charset="0"/>
              <a:buNone/>
            </a:pPr>
            <a:r>
              <a:rPr lang="en-US" b="1" dirty="0" smtClean="0">
                <a:latin typeface="Times New Roman" charset="0"/>
              </a:rPr>
              <a:t>EECS, MIT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40750" cy="1143000"/>
          </a:xfrm>
        </p:spPr>
        <p:txBody>
          <a:bodyPr/>
          <a:lstStyle/>
          <a:p>
            <a:r>
              <a:rPr lang="en-US" sz="4000" b="1" dirty="0" smtClean="0">
                <a:effectLst/>
                <a:latin typeface="Times New Roman"/>
                <a:cs typeface="Times New Roman"/>
              </a:rPr>
              <a:t>Auction in Action</a:t>
            </a:r>
            <a:endParaRPr lang="en-US" sz="4000" b="1" dirty="0">
              <a:effectLst/>
              <a:latin typeface="Times New Roman"/>
              <a:cs typeface="Times New Roman"/>
            </a:endParaRPr>
          </a:p>
        </p:txBody>
      </p:sp>
      <p:pic>
        <p:nvPicPr>
          <p:cNvPr id="28"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87961" y="914400"/>
            <a:ext cx="1084439" cy="123283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sp>
        <p:nvSpPr>
          <p:cNvPr id="6" name="TextBox 5"/>
          <p:cNvSpPr txBox="1"/>
          <p:nvPr/>
        </p:nvSpPr>
        <p:spPr>
          <a:xfrm>
            <a:off x="4876800" y="2071036"/>
            <a:ext cx="2819400" cy="461665"/>
          </a:xfrm>
          <a:prstGeom prst="rect">
            <a:avLst/>
          </a:prstGeom>
          <a:noFill/>
        </p:spPr>
        <p:txBody>
          <a:bodyPr wrap="square" rtlCol="0">
            <a:spAutoFit/>
          </a:bodyPr>
          <a:lstStyle/>
          <a:p>
            <a:r>
              <a:rPr lang="en-US" b="1" dirty="0" smtClean="0">
                <a:solidFill>
                  <a:schemeClr val="tx2"/>
                </a:solidFill>
                <a:latin typeface="Times New Roman"/>
                <a:cs typeface="Times New Roman"/>
              </a:rPr>
              <a:t>Auctioneer:</a:t>
            </a:r>
            <a:endParaRPr lang="en-US" b="1" dirty="0">
              <a:latin typeface="Times New Roman"/>
              <a:cs typeface="Times New Roman"/>
            </a:endParaRPr>
          </a:p>
        </p:txBody>
      </p:sp>
      <p:sp>
        <p:nvSpPr>
          <p:cNvPr id="37" name="TextBox 36"/>
          <p:cNvSpPr txBox="1"/>
          <p:nvPr/>
        </p:nvSpPr>
        <p:spPr>
          <a:xfrm>
            <a:off x="152400" y="4864100"/>
            <a:ext cx="7315200" cy="1661993"/>
          </a:xfrm>
          <a:prstGeom prst="rect">
            <a:avLst/>
          </a:prstGeom>
          <a:noFill/>
        </p:spPr>
        <p:txBody>
          <a:bodyPr wrap="square" rtlCol="0">
            <a:spAutoFit/>
          </a:bodyPr>
          <a:lstStyle/>
          <a:p>
            <a:r>
              <a:rPr lang="en-US" sz="2200" b="1" dirty="0" smtClean="0">
                <a:solidFill>
                  <a:schemeClr val="tx2"/>
                </a:solidFill>
                <a:latin typeface="Times New Roman"/>
                <a:cs typeface="Times New Roman"/>
              </a:rPr>
              <a:t>Each Bidder:</a:t>
            </a:r>
            <a:r>
              <a:rPr lang="en-US" sz="2200" b="1" dirty="0" smtClean="0">
                <a:latin typeface="Times New Roman"/>
                <a:cs typeface="Times New Roman"/>
              </a:rPr>
              <a:t> </a:t>
            </a:r>
          </a:p>
          <a:p>
            <a:pPr marL="342900" indent="-342900">
              <a:buFontTx/>
              <a:buChar char="-"/>
            </a:pPr>
            <a:r>
              <a:rPr lang="en-US" sz="2000" b="1" dirty="0" smtClean="0">
                <a:solidFill>
                  <a:srgbClr val="FFFFCC"/>
                </a:solidFill>
                <a:latin typeface="Times New Roman"/>
                <a:cs typeface="Times New Roman"/>
              </a:rPr>
              <a:t>Uses as input</a:t>
            </a:r>
            <a:r>
              <a:rPr lang="en-US" sz="2000" b="1" dirty="0" smtClean="0">
                <a:latin typeface="Times New Roman"/>
                <a:cs typeface="Times New Roman"/>
              </a:rPr>
              <a:t>:</a:t>
            </a:r>
            <a:r>
              <a:rPr lang="en-US" sz="2000" dirty="0" smtClean="0">
                <a:latin typeface="Times New Roman"/>
                <a:cs typeface="Times New Roman"/>
              </a:rPr>
              <a:t> the auction specification, her own type, and her beliefs about the types of the other bidders;</a:t>
            </a:r>
          </a:p>
          <a:p>
            <a:pPr marL="342900" indent="-342900">
              <a:buFontTx/>
              <a:buChar char="-"/>
            </a:pPr>
            <a:r>
              <a:rPr lang="en-US" sz="2000" dirty="0" smtClean="0">
                <a:latin typeface="Times New Roman"/>
                <a:cs typeface="Times New Roman"/>
              </a:rPr>
              <a:t>Plays auction;</a:t>
            </a:r>
          </a:p>
          <a:p>
            <a:pPr marL="342900" indent="-342900">
              <a:buFontTx/>
              <a:buChar char="-"/>
            </a:pPr>
            <a:r>
              <a:rPr lang="en-US" sz="2000" b="1" dirty="0" smtClean="0">
                <a:solidFill>
                  <a:schemeClr val="tx2"/>
                </a:solidFill>
                <a:latin typeface="Times New Roman"/>
                <a:cs typeface="Times New Roman"/>
              </a:rPr>
              <a:t>Goal:</a:t>
            </a:r>
            <a:r>
              <a:rPr lang="en-US" sz="2000" dirty="0" smtClean="0">
                <a:latin typeface="Times New Roman"/>
                <a:cs typeface="Times New Roman"/>
              </a:rPr>
              <a:t> optimize her own utility.</a:t>
            </a:r>
            <a:endParaRPr lang="en-US" sz="2000" dirty="0">
              <a:latin typeface="Times New Roman"/>
              <a:cs typeface="Times New Roman"/>
            </a:endParaRPr>
          </a:p>
        </p:txBody>
      </p:sp>
      <p:sp>
        <p:nvSpPr>
          <p:cNvPr id="8" name="Rectangle 7"/>
          <p:cNvSpPr/>
          <p:nvPr/>
        </p:nvSpPr>
        <p:spPr>
          <a:xfrm>
            <a:off x="4800600" y="2375836"/>
            <a:ext cx="4419600" cy="2246769"/>
          </a:xfrm>
          <a:prstGeom prst="rect">
            <a:avLst/>
          </a:prstGeom>
        </p:spPr>
        <p:txBody>
          <a:bodyPr wrap="square">
            <a:spAutoFit/>
          </a:bodyPr>
          <a:lstStyle/>
          <a:p>
            <a:pPr marL="342900" indent="-342900">
              <a:buFontTx/>
              <a:buChar char="-"/>
            </a:pPr>
            <a:r>
              <a:rPr lang="en-US" sz="2000" dirty="0" smtClean="0">
                <a:latin typeface="Times New Roman"/>
                <a:cs typeface="Times New Roman"/>
              </a:rPr>
              <a:t>Commits to an auction design, specifying possible bidder behaviors, the allocation and the price rule;</a:t>
            </a:r>
          </a:p>
          <a:p>
            <a:pPr marL="342900" indent="-342900">
              <a:buFontTx/>
              <a:buChar char="-"/>
            </a:pPr>
            <a:r>
              <a:rPr lang="en-US" sz="2000" dirty="0" smtClean="0">
                <a:latin typeface="Times New Roman"/>
                <a:cs typeface="Times New Roman"/>
              </a:rPr>
              <a:t>Asks bidders to “play auction”;</a:t>
            </a:r>
            <a:endParaRPr lang="en-US" sz="2000" dirty="0">
              <a:latin typeface="Times New Roman"/>
              <a:cs typeface="Times New Roman"/>
            </a:endParaRPr>
          </a:p>
          <a:p>
            <a:pPr marL="342900" indent="-342900">
              <a:buFontTx/>
              <a:buChar char="-"/>
            </a:pPr>
            <a:r>
              <a:rPr lang="en-US" sz="2000" dirty="0">
                <a:latin typeface="Times New Roman"/>
                <a:cs typeface="Times New Roman"/>
              </a:rPr>
              <a:t>Implements the allocation </a:t>
            </a:r>
            <a:r>
              <a:rPr lang="en-US" sz="2000" dirty="0" smtClean="0">
                <a:latin typeface="Times New Roman"/>
                <a:cs typeface="Times New Roman"/>
              </a:rPr>
              <a:t>and price rule </a:t>
            </a:r>
            <a:r>
              <a:rPr lang="en-US" sz="2000" dirty="0">
                <a:latin typeface="Times New Roman"/>
                <a:cs typeface="Times New Roman"/>
              </a:rPr>
              <a:t>specified by the </a:t>
            </a:r>
            <a:r>
              <a:rPr lang="en-US" sz="2000" dirty="0" smtClean="0">
                <a:latin typeface="Times New Roman"/>
                <a:cs typeface="Times New Roman"/>
              </a:rPr>
              <a:t>auction;</a:t>
            </a:r>
          </a:p>
          <a:p>
            <a:pPr marL="342900" indent="-342900">
              <a:buFontTx/>
              <a:buChar char="-"/>
            </a:pPr>
            <a:r>
              <a:rPr lang="en-US" sz="2000" b="1" dirty="0" smtClean="0">
                <a:solidFill>
                  <a:srgbClr val="FFFFCC"/>
                </a:solidFill>
                <a:latin typeface="Times New Roman"/>
                <a:cs typeface="Times New Roman"/>
              </a:rPr>
              <a:t>Goal:</a:t>
            </a:r>
            <a:r>
              <a:rPr lang="en-US" sz="2000" dirty="0" smtClean="0">
                <a:latin typeface="Times New Roman"/>
                <a:cs typeface="Times New Roman"/>
              </a:rPr>
              <a:t> Optimize revenue/welfare.</a:t>
            </a:r>
          </a:p>
        </p:txBody>
      </p:sp>
      <p:pic>
        <p:nvPicPr>
          <p:cNvPr id="7" name="Picture 6" descr="latex-image-1.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74800" y="1905000"/>
            <a:ext cx="1549400" cy="1524000"/>
          </a:xfrm>
          <a:prstGeom prst="rect">
            <a:avLst/>
          </a:prstGeom>
        </p:spPr>
      </p:pic>
      <p:grpSp>
        <p:nvGrpSpPr>
          <p:cNvPr id="3" name="Group 54"/>
          <p:cNvGrpSpPr/>
          <p:nvPr/>
        </p:nvGrpSpPr>
        <p:grpSpPr>
          <a:xfrm>
            <a:off x="381000" y="1066800"/>
            <a:ext cx="4240347" cy="3194758"/>
            <a:chOff x="360070" y="1621752"/>
            <a:chExt cx="7049526" cy="4433177"/>
          </a:xfrm>
        </p:grpSpPr>
        <p:grpSp>
          <p:nvGrpSpPr>
            <p:cNvPr id="4" name="Group 31"/>
            <p:cNvGrpSpPr/>
            <p:nvPr/>
          </p:nvGrpSpPr>
          <p:grpSpPr>
            <a:xfrm>
              <a:off x="5288330" y="1689050"/>
              <a:ext cx="1524000" cy="4267201"/>
              <a:chOff x="2240330" y="2938105"/>
              <a:chExt cx="1524000" cy="4267201"/>
            </a:xfrm>
          </p:grpSpPr>
          <p:pic>
            <p:nvPicPr>
              <p:cNvPr id="42" name="Picture 41"/>
              <p:cNvPicPr>
                <a:picLocks noChangeAspect="1"/>
              </p:cNvPicPr>
              <p:nvPr/>
            </p:nvPicPr>
            <p:blipFill>
              <a:blip r:embed="rId5"/>
              <a:stretch>
                <a:fillRect/>
              </a:stretch>
            </p:blipFill>
            <p:spPr>
              <a:xfrm>
                <a:off x="2240330" y="2938105"/>
                <a:ext cx="1524000" cy="1066798"/>
              </a:xfrm>
              <a:prstGeom prst="rect">
                <a:avLst/>
              </a:prstGeom>
            </p:spPr>
          </p:pic>
          <p:pic>
            <p:nvPicPr>
              <p:cNvPr id="43" name="Picture 42"/>
              <p:cNvPicPr>
                <a:picLocks noChangeAspect="1"/>
              </p:cNvPicPr>
              <p:nvPr/>
            </p:nvPicPr>
            <p:blipFill>
              <a:blip r:embed="rId6"/>
              <a:stretch>
                <a:fillRect/>
              </a:stretch>
            </p:blipFill>
            <p:spPr>
              <a:xfrm>
                <a:off x="2255442" y="4436705"/>
                <a:ext cx="1508888" cy="1041400"/>
              </a:xfrm>
              <a:prstGeom prst="rect">
                <a:avLst/>
              </a:prstGeom>
            </p:spPr>
          </p:pic>
          <p:sp>
            <p:nvSpPr>
              <p:cNvPr id="44" name="TextBox 43"/>
              <p:cNvSpPr txBox="1"/>
              <p:nvPr/>
            </p:nvSpPr>
            <p:spPr>
              <a:xfrm rot="5400000">
                <a:off x="2873495" y="5365072"/>
                <a:ext cx="564918" cy="728251"/>
              </a:xfrm>
              <a:prstGeom prst="rect">
                <a:avLst/>
              </a:prstGeom>
              <a:noFill/>
            </p:spPr>
            <p:txBody>
              <a:bodyPr wrap="none" rtlCol="0">
                <a:spAutoFit/>
              </a:bodyPr>
              <a:lstStyle/>
              <a:p>
                <a:r>
                  <a:rPr lang="en-US" dirty="0" smtClean="0"/>
                  <a:t>…</a:t>
                </a:r>
                <a:endParaRPr lang="en-US" dirty="0"/>
              </a:p>
            </p:txBody>
          </p:sp>
          <p:pic>
            <p:nvPicPr>
              <p:cNvPr id="45" name="Picture 44"/>
              <p:cNvPicPr>
                <a:picLocks noChangeAspect="1"/>
              </p:cNvPicPr>
              <p:nvPr/>
            </p:nvPicPr>
            <p:blipFill>
              <a:blip r:embed="rId7"/>
              <a:stretch>
                <a:fillRect/>
              </a:stretch>
            </p:blipFill>
            <p:spPr>
              <a:xfrm>
                <a:off x="2240330" y="6138506"/>
                <a:ext cx="1524000" cy="1066800"/>
              </a:xfrm>
              <a:prstGeom prst="rect">
                <a:avLst/>
              </a:prstGeom>
            </p:spPr>
          </p:pic>
        </p:grpSp>
        <p:pic>
          <p:nvPicPr>
            <p:cNvPr id="29" name="Picture 28"/>
            <p:cNvPicPr>
              <a:picLocks noChangeAspect="1"/>
            </p:cNvPicPr>
            <p:nvPr/>
          </p:nvPicPr>
          <p:blipFill>
            <a:blip r:embed="rId8"/>
            <a:stretch>
              <a:fillRect/>
            </a:stretch>
          </p:blipFill>
          <p:spPr>
            <a:xfrm>
              <a:off x="850900" y="1621752"/>
              <a:ext cx="914400" cy="1173018"/>
            </a:xfrm>
            <a:prstGeom prst="rect">
              <a:avLst/>
            </a:prstGeom>
          </p:spPr>
        </p:pic>
        <p:sp>
          <p:nvSpPr>
            <p:cNvPr id="30" name="TextBox 29"/>
            <p:cNvSpPr txBox="1"/>
            <p:nvPr/>
          </p:nvSpPr>
          <p:spPr>
            <a:xfrm>
              <a:off x="6761529" y="1930351"/>
              <a:ext cx="473363" cy="478277"/>
            </a:xfrm>
            <a:prstGeom prst="rect">
              <a:avLst/>
            </a:prstGeom>
            <a:noFill/>
          </p:spPr>
          <p:txBody>
            <a:bodyPr wrap="none" rtlCol="0">
              <a:spAutoFit/>
            </a:bodyPr>
            <a:lstStyle/>
            <a:p>
              <a:r>
                <a:rPr lang="en-US" sz="1800" dirty="0" smtClean="0">
                  <a:latin typeface="Times New Roman"/>
                  <a:cs typeface="Times New Roman"/>
                </a:rPr>
                <a:t>1</a:t>
              </a:r>
              <a:endParaRPr lang="en-US" sz="1800" dirty="0">
                <a:latin typeface="Times New Roman"/>
                <a:cs typeface="Times New Roman"/>
              </a:endParaRPr>
            </a:p>
          </p:txBody>
        </p:sp>
        <p:sp>
          <p:nvSpPr>
            <p:cNvPr id="31" name="TextBox 30"/>
            <p:cNvSpPr txBox="1"/>
            <p:nvPr/>
          </p:nvSpPr>
          <p:spPr>
            <a:xfrm>
              <a:off x="6812329" y="3441651"/>
              <a:ext cx="547557" cy="478277"/>
            </a:xfrm>
            <a:prstGeom prst="rect">
              <a:avLst/>
            </a:prstGeom>
            <a:noFill/>
          </p:spPr>
          <p:txBody>
            <a:bodyPr wrap="none" rtlCol="0">
              <a:spAutoFit/>
            </a:bodyPr>
            <a:lstStyle/>
            <a:p>
              <a:r>
                <a:rPr lang="en-US" sz="1800" i="1" dirty="0" smtClean="0">
                  <a:latin typeface="Times New Roman"/>
                  <a:cs typeface="Times New Roman"/>
                </a:rPr>
                <a:t>j</a:t>
              </a:r>
              <a:endParaRPr lang="en-US" sz="1800" i="1" dirty="0">
                <a:latin typeface="Times New Roman"/>
                <a:cs typeface="Times New Roman"/>
              </a:endParaRPr>
            </a:p>
          </p:txBody>
        </p:sp>
        <p:sp>
          <p:nvSpPr>
            <p:cNvPr id="32" name="TextBox 31"/>
            <p:cNvSpPr txBox="1"/>
            <p:nvPr/>
          </p:nvSpPr>
          <p:spPr>
            <a:xfrm>
              <a:off x="6812329" y="5270450"/>
              <a:ext cx="597267" cy="478277"/>
            </a:xfrm>
            <a:prstGeom prst="rect">
              <a:avLst/>
            </a:prstGeom>
            <a:noFill/>
          </p:spPr>
          <p:txBody>
            <a:bodyPr wrap="none" rtlCol="0">
              <a:spAutoFit/>
            </a:bodyPr>
            <a:lstStyle/>
            <a:p>
              <a:r>
                <a:rPr lang="en-US" sz="1800" i="1" dirty="0" smtClean="0">
                  <a:latin typeface="Times New Roman"/>
                  <a:cs typeface="Times New Roman"/>
                </a:rPr>
                <a:t>n</a:t>
              </a:r>
              <a:endParaRPr lang="en-US" sz="1800" i="1" dirty="0">
                <a:latin typeface="Times New Roman"/>
                <a:cs typeface="Times New Roman"/>
              </a:endParaRPr>
            </a:p>
          </p:txBody>
        </p:sp>
        <p:pic>
          <p:nvPicPr>
            <p:cNvPr id="33" name="Picture 32"/>
            <p:cNvPicPr>
              <a:picLocks noChangeAspect="1"/>
            </p:cNvPicPr>
            <p:nvPr/>
          </p:nvPicPr>
          <p:blipFill>
            <a:blip r:embed="rId9"/>
            <a:stretch>
              <a:fillRect/>
            </a:stretch>
          </p:blipFill>
          <p:spPr>
            <a:xfrm>
              <a:off x="685800" y="3429000"/>
              <a:ext cx="1447800" cy="1030894"/>
            </a:xfrm>
            <a:prstGeom prst="rect">
              <a:avLst/>
            </a:prstGeom>
          </p:spPr>
        </p:pic>
        <p:pic>
          <p:nvPicPr>
            <p:cNvPr id="34" name="Picture 33"/>
            <p:cNvPicPr>
              <a:picLocks noChangeAspect="1"/>
            </p:cNvPicPr>
            <p:nvPr/>
          </p:nvPicPr>
          <p:blipFill>
            <a:blip r:embed="rId10"/>
            <a:stretch>
              <a:fillRect/>
            </a:stretch>
          </p:blipFill>
          <p:spPr>
            <a:xfrm>
              <a:off x="838200" y="5077746"/>
              <a:ext cx="1193800" cy="977183"/>
            </a:xfrm>
            <a:prstGeom prst="rect">
              <a:avLst/>
            </a:prstGeom>
          </p:spPr>
        </p:pic>
        <p:sp>
          <p:nvSpPr>
            <p:cNvPr id="35" name="TextBox 34"/>
            <p:cNvSpPr txBox="1"/>
            <p:nvPr/>
          </p:nvSpPr>
          <p:spPr>
            <a:xfrm rot="5400000">
              <a:off x="1242766" y="4433567"/>
              <a:ext cx="564918" cy="728252"/>
            </a:xfrm>
            <a:prstGeom prst="rect">
              <a:avLst/>
            </a:prstGeom>
            <a:noFill/>
          </p:spPr>
          <p:txBody>
            <a:bodyPr wrap="none" rtlCol="0">
              <a:spAutoFit/>
            </a:bodyPr>
            <a:lstStyle/>
            <a:p>
              <a:r>
                <a:rPr lang="en-US" dirty="0" smtClean="0"/>
                <a:t>…</a:t>
              </a:r>
              <a:endParaRPr lang="en-US" dirty="0"/>
            </a:p>
          </p:txBody>
        </p:sp>
        <p:sp>
          <p:nvSpPr>
            <p:cNvPr id="36" name="TextBox 35"/>
            <p:cNvSpPr txBox="1"/>
            <p:nvPr/>
          </p:nvSpPr>
          <p:spPr>
            <a:xfrm>
              <a:off x="360070" y="1981201"/>
              <a:ext cx="473363" cy="478277"/>
            </a:xfrm>
            <a:prstGeom prst="rect">
              <a:avLst/>
            </a:prstGeom>
            <a:noFill/>
          </p:spPr>
          <p:txBody>
            <a:bodyPr wrap="none" rtlCol="0">
              <a:spAutoFit/>
            </a:bodyPr>
            <a:lstStyle/>
            <a:p>
              <a:r>
                <a:rPr lang="en-US" sz="1800" dirty="0" smtClean="0">
                  <a:latin typeface="Times New Roman"/>
                  <a:cs typeface="Times New Roman"/>
                </a:rPr>
                <a:t>1</a:t>
              </a:r>
              <a:endParaRPr lang="en-US" sz="1800" dirty="0">
                <a:latin typeface="Times New Roman"/>
                <a:cs typeface="Times New Roman"/>
              </a:endParaRPr>
            </a:p>
          </p:txBody>
        </p:sp>
        <p:sp>
          <p:nvSpPr>
            <p:cNvPr id="38" name="TextBox 37"/>
            <p:cNvSpPr txBox="1"/>
            <p:nvPr/>
          </p:nvSpPr>
          <p:spPr>
            <a:xfrm>
              <a:off x="389000" y="3633113"/>
              <a:ext cx="516371" cy="478277"/>
            </a:xfrm>
            <a:prstGeom prst="rect">
              <a:avLst/>
            </a:prstGeom>
            <a:noFill/>
          </p:spPr>
          <p:txBody>
            <a:bodyPr wrap="none" rtlCol="0">
              <a:spAutoFit/>
            </a:bodyPr>
            <a:lstStyle/>
            <a:p>
              <a:r>
                <a:rPr lang="en-US" sz="1800" i="1" dirty="0" err="1" smtClean="0">
                  <a:latin typeface="Times New Roman"/>
                  <a:cs typeface="Times New Roman"/>
                </a:rPr>
                <a:t>i</a:t>
              </a:r>
              <a:endParaRPr lang="en-US" sz="1800" i="1" dirty="0">
                <a:latin typeface="Times New Roman"/>
                <a:cs typeface="Times New Roman"/>
              </a:endParaRPr>
            </a:p>
          </p:txBody>
        </p:sp>
        <p:sp>
          <p:nvSpPr>
            <p:cNvPr id="39" name="TextBox 38"/>
            <p:cNvSpPr txBox="1"/>
            <p:nvPr/>
          </p:nvSpPr>
          <p:spPr>
            <a:xfrm>
              <a:off x="368300" y="5207913"/>
              <a:ext cx="678165" cy="478277"/>
            </a:xfrm>
            <a:prstGeom prst="rect">
              <a:avLst/>
            </a:prstGeom>
            <a:noFill/>
          </p:spPr>
          <p:txBody>
            <a:bodyPr wrap="none" rtlCol="0">
              <a:spAutoFit/>
            </a:bodyPr>
            <a:lstStyle/>
            <a:p>
              <a:r>
                <a:rPr lang="en-US" sz="1800" i="1" dirty="0" smtClean="0">
                  <a:latin typeface="Times New Roman"/>
                  <a:cs typeface="Times New Roman"/>
                </a:rPr>
                <a:t>m</a:t>
              </a:r>
              <a:endParaRPr lang="en-US" sz="1800" i="1" dirty="0">
                <a:latin typeface="Times New Roman"/>
                <a:cs typeface="Times New Roman"/>
              </a:endParaRPr>
            </a:p>
          </p:txBody>
        </p:sp>
        <p:sp>
          <p:nvSpPr>
            <p:cNvPr id="40" name="TextBox 39"/>
            <p:cNvSpPr txBox="1"/>
            <p:nvPr/>
          </p:nvSpPr>
          <p:spPr>
            <a:xfrm rot="5400000">
              <a:off x="1242766" y="2731767"/>
              <a:ext cx="564918" cy="728252"/>
            </a:xfrm>
            <a:prstGeom prst="rect">
              <a:avLst/>
            </a:prstGeom>
            <a:noFill/>
          </p:spPr>
          <p:txBody>
            <a:bodyPr wrap="none" rtlCol="0">
              <a:spAutoFit/>
            </a:bodyPr>
            <a:lstStyle/>
            <a:p>
              <a:r>
                <a:rPr lang="en-US" dirty="0" smtClean="0"/>
                <a:t>…</a:t>
              </a:r>
              <a:endParaRPr lang="en-US" dirty="0"/>
            </a:p>
          </p:txBody>
        </p:sp>
        <p:sp>
          <p:nvSpPr>
            <p:cNvPr id="41" name="TextBox 40"/>
            <p:cNvSpPr txBox="1"/>
            <p:nvPr/>
          </p:nvSpPr>
          <p:spPr>
            <a:xfrm rot="5400000">
              <a:off x="5921492" y="2617417"/>
              <a:ext cx="564918" cy="728252"/>
            </a:xfrm>
            <a:prstGeom prst="rect">
              <a:avLst/>
            </a:prstGeom>
            <a:noFill/>
          </p:spPr>
          <p:txBody>
            <a:bodyPr wrap="none" rtlCol="0">
              <a:spAutoFit/>
            </a:bodyPr>
            <a:lstStyle/>
            <a:p>
              <a:r>
                <a:rPr lang="en-US" dirty="0" smtClean="0"/>
                <a:t>…</a:t>
              </a:r>
              <a:endParaRPr lang="en-US" dirty="0"/>
            </a:p>
          </p:txBody>
        </p:sp>
      </p:grpSp>
      <p:sp>
        <p:nvSpPr>
          <p:cNvPr id="46" name="Rounded Rectangle 45"/>
          <p:cNvSpPr/>
          <p:nvPr/>
        </p:nvSpPr>
        <p:spPr bwMode="auto">
          <a:xfrm>
            <a:off x="914400" y="1676400"/>
            <a:ext cx="7848600" cy="2438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112" charset="0"/>
              </a:rPr>
              <a:t>expected welfare:</a:t>
            </a:r>
            <a:endParaRPr kumimoji="0" lang="en-US" sz="2400" b="0" i="0" u="none" strike="noStrike" cap="none" normalizeH="0" baseline="0" dirty="0">
              <a:ln>
                <a:noFill/>
              </a:ln>
              <a:solidFill>
                <a:schemeClr val="tx1"/>
              </a:solidFill>
              <a:effectLst/>
              <a:latin typeface="Tahoma" pitchFamily="-112" charset="0"/>
            </a:endParaRPr>
          </a:p>
        </p:txBody>
      </p:sp>
      <p:pic>
        <p:nvPicPr>
          <p:cNvPr id="51" name="Picture 50"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2857500" y="1219200"/>
            <a:ext cx="3467100" cy="1714500"/>
          </a:xfrm>
          <a:prstGeom prst="rect">
            <a:avLst/>
          </a:prstGeom>
        </p:spPr>
      </p:pic>
      <p:grpSp>
        <p:nvGrpSpPr>
          <p:cNvPr id="10" name="Group 67"/>
          <p:cNvGrpSpPr/>
          <p:nvPr/>
        </p:nvGrpSpPr>
        <p:grpSpPr>
          <a:xfrm>
            <a:off x="3962400" y="2286000"/>
            <a:ext cx="4724400" cy="1831777"/>
            <a:chOff x="4114800" y="2819400"/>
            <a:chExt cx="4724400" cy="1831777"/>
          </a:xfrm>
        </p:grpSpPr>
        <p:cxnSp>
          <p:nvCxnSpPr>
            <p:cNvPr id="57" name="Elbow Connector 56"/>
            <p:cNvCxnSpPr/>
            <p:nvPr/>
          </p:nvCxnSpPr>
          <p:spPr bwMode="auto">
            <a:xfrm rot="16200000" flipH="1">
              <a:off x="3810000" y="3124200"/>
              <a:ext cx="1066800" cy="457200"/>
            </a:xfrm>
            <a:prstGeom prst="bentConnector3">
              <a:avLst>
                <a:gd name="adj1" fmla="val 98810"/>
              </a:avLst>
            </a:prstGeom>
            <a:solidFill>
              <a:schemeClr val="accent1"/>
            </a:solidFill>
            <a:ln w="9525" cap="flat" cmpd="sng" algn="ctr">
              <a:solidFill>
                <a:schemeClr val="tx1"/>
              </a:solidFill>
              <a:prstDash val="solid"/>
              <a:round/>
              <a:headEnd type="none" w="med" len="med"/>
              <a:tailEnd type="arrow"/>
            </a:ln>
            <a:effectLst/>
          </p:spPr>
        </p:cxnSp>
        <p:sp>
          <p:nvSpPr>
            <p:cNvPr id="60" name="TextBox 59"/>
            <p:cNvSpPr txBox="1"/>
            <p:nvPr/>
          </p:nvSpPr>
          <p:spPr>
            <a:xfrm>
              <a:off x="4572000" y="3635514"/>
              <a:ext cx="4267200" cy="1015663"/>
            </a:xfrm>
            <a:prstGeom prst="rect">
              <a:avLst/>
            </a:prstGeom>
            <a:noFill/>
          </p:spPr>
          <p:txBody>
            <a:bodyPr wrap="square" rtlCol="0">
              <a:spAutoFit/>
            </a:bodyPr>
            <a:lstStyle/>
            <a:p>
              <a:r>
                <a:rPr lang="en-US" sz="2000" dirty="0" smtClean="0">
                  <a:latin typeface="Times New Roman"/>
                  <a:cs typeface="Times New Roman"/>
                </a:rPr>
                <a:t>over bidders’ types </a:t>
              </a:r>
              <a:r>
                <a:rPr lang="en-US" sz="2000" i="1" dirty="0" smtClean="0">
                  <a:latin typeface="Times New Roman"/>
                  <a:cs typeface="Times New Roman"/>
                </a:rPr>
                <a:t>t</a:t>
              </a:r>
              <a:r>
                <a:rPr lang="en-US" sz="2000" baseline="-25000" dirty="0" smtClean="0">
                  <a:latin typeface="Times New Roman"/>
                  <a:cs typeface="Times New Roman"/>
                </a:rPr>
                <a:t>1</a:t>
              </a:r>
              <a:r>
                <a:rPr lang="en-US" sz="2000" dirty="0" smtClean="0">
                  <a:latin typeface="Times New Roman"/>
                  <a:cs typeface="Times New Roman"/>
                </a:rPr>
                <a:t>, …, </a:t>
              </a:r>
              <a:r>
                <a:rPr lang="en-US" sz="2000" i="1" dirty="0" smtClean="0">
                  <a:latin typeface="Times New Roman"/>
                  <a:cs typeface="Times New Roman"/>
                </a:rPr>
                <a:t>t</a:t>
              </a:r>
              <a:r>
                <a:rPr lang="en-US" sz="2000" i="1" baseline="-25000" dirty="0" smtClean="0">
                  <a:latin typeface="Times New Roman"/>
                  <a:cs typeface="Times New Roman"/>
                </a:rPr>
                <a:t>m</a:t>
              </a:r>
              <a:r>
                <a:rPr lang="en-US" sz="2000" dirty="0" smtClean="0">
                  <a:latin typeface="Times New Roman"/>
                  <a:cs typeface="Times New Roman"/>
                </a:rPr>
                <a:t>, the randomness in the mechanism, and the bidders’ strategic behavior</a:t>
              </a:r>
              <a:endParaRPr lang="en-US" sz="2000" dirty="0">
                <a:latin typeface="Times New Roman"/>
                <a:cs typeface="Times New Roman"/>
              </a:endParaRPr>
            </a:p>
          </p:txBody>
        </p:sp>
      </p:grpSp>
      <p:grpSp>
        <p:nvGrpSpPr>
          <p:cNvPr id="11" name="Group 66"/>
          <p:cNvGrpSpPr/>
          <p:nvPr/>
        </p:nvGrpSpPr>
        <p:grpSpPr>
          <a:xfrm>
            <a:off x="5334000" y="1752600"/>
            <a:ext cx="3886200" cy="1600200"/>
            <a:chOff x="5486400" y="2286000"/>
            <a:chExt cx="3886200" cy="1600200"/>
          </a:xfrm>
        </p:grpSpPr>
        <p:cxnSp>
          <p:nvCxnSpPr>
            <p:cNvPr id="53" name="Elbow Connector 52"/>
            <p:cNvCxnSpPr/>
            <p:nvPr/>
          </p:nvCxnSpPr>
          <p:spPr bwMode="auto">
            <a:xfrm>
              <a:off x="5486400" y="2870200"/>
              <a:ext cx="381000" cy="304800"/>
            </a:xfrm>
            <a:prstGeom prst="bentConnector3">
              <a:avLst>
                <a:gd name="adj1" fmla="val 3333"/>
              </a:avLst>
            </a:prstGeom>
            <a:solidFill>
              <a:schemeClr val="accent1"/>
            </a:solidFill>
            <a:ln w="9525" cap="flat" cmpd="sng" algn="ctr">
              <a:solidFill>
                <a:schemeClr val="tx1"/>
              </a:solidFill>
              <a:prstDash val="solid"/>
              <a:round/>
              <a:headEnd type="none" w="med" len="med"/>
              <a:tailEnd type="arrow"/>
            </a:ln>
            <a:effectLst/>
          </p:spPr>
        </p:cxnSp>
        <p:grpSp>
          <p:nvGrpSpPr>
            <p:cNvPr id="12" name="Group 62"/>
            <p:cNvGrpSpPr/>
            <p:nvPr/>
          </p:nvGrpSpPr>
          <p:grpSpPr>
            <a:xfrm>
              <a:off x="5880100" y="2286000"/>
              <a:ext cx="3492500" cy="1600200"/>
              <a:chOff x="5651500" y="2286000"/>
              <a:chExt cx="3492500" cy="1600200"/>
            </a:xfrm>
          </p:grpSpPr>
          <p:sp>
            <p:nvSpPr>
              <p:cNvPr id="61" name="TextBox 60"/>
              <p:cNvSpPr txBox="1"/>
              <p:nvPr/>
            </p:nvSpPr>
            <p:spPr>
              <a:xfrm>
                <a:off x="5651500" y="2895600"/>
                <a:ext cx="3492500" cy="707886"/>
              </a:xfrm>
              <a:prstGeom prst="rect">
                <a:avLst/>
              </a:prstGeom>
              <a:noFill/>
            </p:spPr>
            <p:txBody>
              <a:bodyPr wrap="square" rtlCol="0">
                <a:spAutoFit/>
              </a:bodyPr>
              <a:lstStyle/>
              <a:p>
                <a:r>
                  <a:rPr lang="en-US" sz="2000" dirty="0" smtClean="0">
                    <a:latin typeface="Times New Roman"/>
                    <a:cs typeface="Times New Roman"/>
                  </a:rPr>
                  <a:t>outcome in         chosen </a:t>
                </a:r>
                <a:br>
                  <a:rPr lang="en-US" sz="2000" dirty="0" smtClean="0">
                    <a:latin typeface="Times New Roman"/>
                    <a:cs typeface="Times New Roman"/>
                  </a:rPr>
                </a:br>
                <a:r>
                  <a:rPr lang="en-US" sz="2000" dirty="0" smtClean="0">
                    <a:latin typeface="Times New Roman"/>
                    <a:cs typeface="Times New Roman"/>
                  </a:rPr>
                  <a:t>by mechanism </a:t>
                </a:r>
                <a:endParaRPr lang="en-US" sz="2000" dirty="0">
                  <a:latin typeface="Times New Roman"/>
                  <a:cs typeface="Times New Roman"/>
                </a:endParaRPr>
              </a:p>
            </p:txBody>
          </p:sp>
          <p:pic>
            <p:nvPicPr>
              <p:cNvPr id="62" name="Picture 61"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5715000" y="2286000"/>
                <a:ext cx="2286000" cy="1600200"/>
              </a:xfrm>
              <a:prstGeom prst="rect">
                <a:avLst/>
              </a:prstGeom>
            </p:spPr>
          </p:pic>
        </p:grpSp>
      </p:grpSp>
      <p:sp>
        <p:nvSpPr>
          <p:cNvPr id="69" name="Rounded Rectangle 68"/>
          <p:cNvSpPr/>
          <p:nvPr/>
        </p:nvSpPr>
        <p:spPr bwMode="auto">
          <a:xfrm>
            <a:off x="838200" y="4178300"/>
            <a:ext cx="7924800" cy="2438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112" charset="0"/>
              </a:rPr>
              <a:t>expected revenue:</a:t>
            </a:r>
            <a:endParaRPr kumimoji="0" lang="en-US" sz="2400" b="0" i="0" u="none" strike="noStrike" cap="none" normalizeH="0" baseline="0" dirty="0">
              <a:ln>
                <a:noFill/>
              </a:ln>
              <a:solidFill>
                <a:schemeClr val="tx1"/>
              </a:solidFill>
              <a:effectLst/>
              <a:latin typeface="Tahoma" pitchFamily="-112" charset="0"/>
            </a:endParaRPr>
          </a:p>
        </p:txBody>
      </p:sp>
      <p:grpSp>
        <p:nvGrpSpPr>
          <p:cNvPr id="13" name="Group 70"/>
          <p:cNvGrpSpPr/>
          <p:nvPr/>
        </p:nvGrpSpPr>
        <p:grpSpPr>
          <a:xfrm>
            <a:off x="3886200" y="4797623"/>
            <a:ext cx="4724400" cy="1831777"/>
            <a:chOff x="4114800" y="2819400"/>
            <a:chExt cx="4724400" cy="1831777"/>
          </a:xfrm>
        </p:grpSpPr>
        <p:cxnSp>
          <p:nvCxnSpPr>
            <p:cNvPr id="72" name="Elbow Connector 71"/>
            <p:cNvCxnSpPr/>
            <p:nvPr/>
          </p:nvCxnSpPr>
          <p:spPr bwMode="auto">
            <a:xfrm rot="16200000" flipH="1">
              <a:off x="3810000" y="3124200"/>
              <a:ext cx="1066800" cy="457200"/>
            </a:xfrm>
            <a:prstGeom prst="bentConnector3">
              <a:avLst>
                <a:gd name="adj1" fmla="val 98810"/>
              </a:avLst>
            </a:prstGeom>
            <a:solidFill>
              <a:schemeClr val="accent1"/>
            </a:solidFill>
            <a:ln w="9525" cap="flat" cmpd="sng" algn="ctr">
              <a:solidFill>
                <a:schemeClr val="tx1"/>
              </a:solidFill>
              <a:prstDash val="solid"/>
              <a:round/>
              <a:headEnd type="none" w="med" len="med"/>
              <a:tailEnd type="arrow"/>
            </a:ln>
            <a:effectLst/>
          </p:spPr>
        </p:cxnSp>
        <p:sp>
          <p:nvSpPr>
            <p:cNvPr id="73" name="TextBox 72"/>
            <p:cNvSpPr txBox="1"/>
            <p:nvPr/>
          </p:nvSpPr>
          <p:spPr>
            <a:xfrm>
              <a:off x="4572000" y="3635514"/>
              <a:ext cx="4267200" cy="1015663"/>
            </a:xfrm>
            <a:prstGeom prst="rect">
              <a:avLst/>
            </a:prstGeom>
            <a:noFill/>
          </p:spPr>
          <p:txBody>
            <a:bodyPr wrap="square" rtlCol="0">
              <a:spAutoFit/>
            </a:bodyPr>
            <a:lstStyle/>
            <a:p>
              <a:r>
                <a:rPr lang="en-US" sz="2000" dirty="0" smtClean="0">
                  <a:latin typeface="Times New Roman"/>
                  <a:cs typeface="Times New Roman"/>
                </a:rPr>
                <a:t>over bidders’ types </a:t>
              </a:r>
              <a:r>
                <a:rPr lang="en-US" sz="2000" i="1" dirty="0" smtClean="0">
                  <a:latin typeface="Times New Roman"/>
                  <a:cs typeface="Times New Roman"/>
                </a:rPr>
                <a:t>t</a:t>
              </a:r>
              <a:r>
                <a:rPr lang="en-US" sz="2000" baseline="-25000" dirty="0" smtClean="0">
                  <a:latin typeface="Times New Roman"/>
                  <a:cs typeface="Times New Roman"/>
                </a:rPr>
                <a:t>1</a:t>
              </a:r>
              <a:r>
                <a:rPr lang="en-US" sz="2000" dirty="0" smtClean="0">
                  <a:latin typeface="Times New Roman"/>
                  <a:cs typeface="Times New Roman"/>
                </a:rPr>
                <a:t>, …, </a:t>
              </a:r>
              <a:r>
                <a:rPr lang="en-US" sz="2000" i="1" dirty="0" smtClean="0">
                  <a:latin typeface="Times New Roman"/>
                  <a:cs typeface="Times New Roman"/>
                </a:rPr>
                <a:t>t</a:t>
              </a:r>
              <a:r>
                <a:rPr lang="en-US" sz="2000" i="1" baseline="-25000" dirty="0" smtClean="0">
                  <a:latin typeface="Times New Roman"/>
                  <a:cs typeface="Times New Roman"/>
                </a:rPr>
                <a:t>m</a:t>
              </a:r>
              <a:r>
                <a:rPr lang="en-US" sz="2000" dirty="0" smtClean="0">
                  <a:latin typeface="Times New Roman"/>
                  <a:cs typeface="Times New Roman"/>
                </a:rPr>
                <a:t>, the randomness in the mechanism, and the bidders’ strategic behavior</a:t>
              </a:r>
              <a:endParaRPr lang="en-US" sz="2000" dirty="0">
                <a:latin typeface="Times New Roman"/>
                <a:cs typeface="Times New Roman"/>
              </a:endParaRPr>
            </a:p>
          </p:txBody>
        </p:sp>
      </p:grpSp>
      <p:grpSp>
        <p:nvGrpSpPr>
          <p:cNvPr id="14" name="Group 73"/>
          <p:cNvGrpSpPr/>
          <p:nvPr/>
        </p:nvGrpSpPr>
        <p:grpSpPr>
          <a:xfrm>
            <a:off x="5257800" y="4848423"/>
            <a:ext cx="3124200" cy="733286"/>
            <a:chOff x="5486400" y="2870200"/>
            <a:chExt cx="3124200" cy="733286"/>
          </a:xfrm>
        </p:grpSpPr>
        <p:cxnSp>
          <p:nvCxnSpPr>
            <p:cNvPr id="75" name="Elbow Connector 74"/>
            <p:cNvCxnSpPr/>
            <p:nvPr/>
          </p:nvCxnSpPr>
          <p:spPr bwMode="auto">
            <a:xfrm>
              <a:off x="5486400" y="2870200"/>
              <a:ext cx="381000" cy="304800"/>
            </a:xfrm>
            <a:prstGeom prst="bentConnector3">
              <a:avLst>
                <a:gd name="adj1" fmla="val 3333"/>
              </a:avLst>
            </a:prstGeom>
            <a:solidFill>
              <a:schemeClr val="accent1"/>
            </a:solidFill>
            <a:ln w="9525" cap="flat" cmpd="sng" algn="ctr">
              <a:solidFill>
                <a:schemeClr val="tx1"/>
              </a:solidFill>
              <a:prstDash val="solid"/>
              <a:round/>
              <a:headEnd type="none" w="med" len="med"/>
              <a:tailEnd type="arrow"/>
            </a:ln>
            <a:effectLst/>
          </p:spPr>
        </p:cxnSp>
        <p:sp>
          <p:nvSpPr>
            <p:cNvPr id="77" name="TextBox 76"/>
            <p:cNvSpPr txBox="1"/>
            <p:nvPr/>
          </p:nvSpPr>
          <p:spPr>
            <a:xfrm>
              <a:off x="5880100" y="2895600"/>
              <a:ext cx="2730500" cy="707886"/>
            </a:xfrm>
            <a:prstGeom prst="rect">
              <a:avLst/>
            </a:prstGeom>
            <a:noFill/>
          </p:spPr>
          <p:txBody>
            <a:bodyPr wrap="square" rtlCol="0">
              <a:spAutoFit/>
            </a:bodyPr>
            <a:lstStyle/>
            <a:p>
              <a:r>
                <a:rPr lang="en-US" sz="2000" dirty="0" smtClean="0">
                  <a:latin typeface="Times New Roman"/>
                  <a:cs typeface="Times New Roman"/>
                </a:rPr>
                <a:t>payment made by bidder </a:t>
              </a:r>
              <a:r>
                <a:rPr lang="en-US" sz="2000" i="1" dirty="0" err="1" smtClean="0">
                  <a:latin typeface="Times New Roman"/>
                  <a:cs typeface="Times New Roman"/>
                </a:rPr>
                <a:t>i</a:t>
              </a:r>
              <a:r>
                <a:rPr lang="en-US" sz="2000" dirty="0" smtClean="0">
                  <a:latin typeface="Times New Roman"/>
                  <a:cs typeface="Times New Roman"/>
                </a:rPr>
                <a:t> to the auctioneer</a:t>
              </a:r>
              <a:endParaRPr lang="en-US" sz="2000" dirty="0">
                <a:latin typeface="Times New Roman"/>
                <a:cs typeface="Times New Roman"/>
              </a:endParaRPr>
            </a:p>
          </p:txBody>
        </p:sp>
      </p:grpSp>
      <p:pic>
        <p:nvPicPr>
          <p:cNvPr id="81" name="Picture 80"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2819400" y="3733800"/>
            <a:ext cx="4533900" cy="17145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18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animEffect transition="in" filter="fade">
                                      <p:cBhvr>
                                        <p:cTn id="27" dur="500"/>
                                        <p:tgtEl>
                                          <p:spTgt spid="3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1" end="1"/>
                                            </p:txEl>
                                          </p:spTgt>
                                        </p:tgtEl>
                                        <p:attrNameLst>
                                          <p:attrName>style.visibility</p:attrName>
                                        </p:attrNameLst>
                                      </p:cBhvr>
                                      <p:to>
                                        <p:strVal val="visible"/>
                                      </p:to>
                                    </p:set>
                                    <p:animEffect transition="in" filter="fade">
                                      <p:cBhvr>
                                        <p:cTn id="32" dur="500"/>
                                        <p:tgtEl>
                                          <p:spTgt spid="3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xEl>
                                              <p:pRg st="2" end="2"/>
                                            </p:txEl>
                                          </p:spTgt>
                                        </p:tgtEl>
                                        <p:attrNameLst>
                                          <p:attrName>style.visibility</p:attrName>
                                        </p:attrNameLst>
                                      </p:cBhvr>
                                      <p:to>
                                        <p:strVal val="visible"/>
                                      </p:to>
                                    </p:set>
                                    <p:animEffect transition="in" filter="fade">
                                      <p:cBhvr>
                                        <p:cTn id="37" dur="500"/>
                                        <p:tgtEl>
                                          <p:spTgt spid="3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xEl>
                                              <p:pRg st="3" end="3"/>
                                            </p:txEl>
                                          </p:spTgt>
                                        </p:tgtEl>
                                        <p:attrNameLst>
                                          <p:attrName>style.visibility</p:attrName>
                                        </p:attrNameLst>
                                      </p:cBhvr>
                                      <p:to>
                                        <p:strVal val="visible"/>
                                      </p:to>
                                    </p:set>
                                    <p:animEffect transition="in" filter="fade">
                                      <p:cBhvr>
                                        <p:cTn id="42" dur="500"/>
                                        <p:tgtEl>
                                          <p:spTgt spid="3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par>
                                <p:cTn id="53" presetID="9"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dissolve">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dissolv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dissolve">
                                      <p:cBhvr>
                                        <p:cTn id="69" dur="500"/>
                                        <p:tgtEl>
                                          <p:spTgt spid="69"/>
                                        </p:tgtEl>
                                      </p:cBhvr>
                                    </p:animEffect>
                                  </p:childTnLst>
                                </p:cTn>
                              </p:par>
                              <p:par>
                                <p:cTn id="70" presetID="9" presetClass="entr" presetSubtype="0" fill="hold"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dissolve">
                                      <p:cBhvr>
                                        <p:cTn id="72" dur="500"/>
                                        <p:tgtEl>
                                          <p:spTgt spid="81"/>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dissolve">
                                      <p:cBhvr>
                                        <p:cTn id="8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 grpId="0" animBg="1"/>
      <p:bldP spid="6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40750" cy="1143000"/>
          </a:xfrm>
        </p:spPr>
        <p:txBody>
          <a:bodyPr/>
          <a:lstStyle/>
          <a:p>
            <a:r>
              <a:rPr lang="en-US" sz="4000" b="1" dirty="0" smtClean="0">
                <a:effectLst/>
                <a:latin typeface="Times New Roman"/>
                <a:cs typeface="Times New Roman"/>
              </a:rPr>
              <a:t>Simplifications (1/2)</a:t>
            </a:r>
            <a:endParaRPr lang="en-US" sz="4000" b="1" dirty="0">
              <a:effectLst/>
              <a:latin typeface="Times New Roman"/>
              <a:cs typeface="Times New Roman"/>
            </a:endParaRPr>
          </a:p>
        </p:txBody>
      </p:sp>
      <p:sp>
        <p:nvSpPr>
          <p:cNvPr id="3" name="Content Placeholder 2"/>
          <p:cNvSpPr>
            <a:spLocks noGrp="1"/>
          </p:cNvSpPr>
          <p:nvPr>
            <p:ph idx="1"/>
          </p:nvPr>
        </p:nvSpPr>
        <p:spPr>
          <a:xfrm>
            <a:off x="-76200" y="838200"/>
            <a:ext cx="9372600" cy="5413375"/>
          </a:xfrm>
        </p:spPr>
        <p:txBody>
          <a:bodyPr/>
          <a:lstStyle/>
          <a:p>
            <a:r>
              <a:rPr lang="en-US" sz="2400" dirty="0" smtClean="0">
                <a:effectLst/>
                <a:latin typeface="Times New Roman"/>
                <a:cs typeface="Times New Roman"/>
              </a:rPr>
              <a:t>Focus on Direct Revelation Mechanisms (</a:t>
            </a:r>
            <a:r>
              <a:rPr lang="en-US" sz="2400" dirty="0" err="1" smtClean="0">
                <a:effectLst/>
                <a:latin typeface="Times New Roman"/>
                <a:cs typeface="Times New Roman"/>
              </a:rPr>
              <a:t>wlog</a:t>
            </a:r>
            <a:r>
              <a:rPr lang="en-US" sz="2400" dirty="0" smtClean="0">
                <a:effectLst/>
                <a:latin typeface="Times New Roman"/>
                <a:cs typeface="Times New Roman"/>
              </a:rPr>
              <a:t>)</a:t>
            </a:r>
          </a:p>
          <a:p>
            <a:pPr lvl="1"/>
            <a:r>
              <a:rPr lang="en-US" sz="2200" dirty="0" smtClean="0">
                <a:effectLst/>
                <a:latin typeface="Times New Roman"/>
                <a:cs typeface="Times New Roman"/>
              </a:rPr>
              <a:t>huge universe of possible auctions: what bidders can do, and how to allocate items and charge bidders when they do it</a:t>
            </a:r>
          </a:p>
          <a:p>
            <a:pPr lvl="1"/>
            <a:r>
              <a:rPr lang="en-US" sz="2200" dirty="0" smtClean="0">
                <a:solidFill>
                  <a:srgbClr val="FFFFCC"/>
                </a:solidFill>
                <a:effectLst/>
                <a:latin typeface="Times New Roman"/>
                <a:cs typeface="Times New Roman"/>
              </a:rPr>
              <a:t>The direct revelation principle:</a:t>
            </a:r>
            <a:r>
              <a:rPr lang="en-US" sz="2200" dirty="0" smtClean="0">
                <a:effectLst/>
                <a:latin typeface="Times New Roman"/>
                <a:cs typeface="Times New Roman"/>
              </a:rPr>
              <a:t> “Any auction has an equivalent one where the bidders are only asked to report their type to the auctioneer, and it is best for them to truthfully report it. Such mechanisms are called </a:t>
            </a:r>
            <a:r>
              <a:rPr lang="en-US" sz="2200" dirty="0" smtClean="0">
                <a:solidFill>
                  <a:srgbClr val="FF6600"/>
                </a:solidFill>
                <a:effectLst/>
                <a:latin typeface="Times New Roman"/>
                <a:cs typeface="Times New Roman"/>
              </a:rPr>
              <a:t>direct-revelation</a:t>
            </a:r>
            <a:r>
              <a:rPr lang="en-US" sz="2200" dirty="0" smtClean="0">
                <a:effectLst/>
                <a:latin typeface="Times New Roman"/>
                <a:cs typeface="Times New Roman"/>
              </a:rPr>
              <a:t>.”</a:t>
            </a:r>
          </a:p>
          <a:p>
            <a:pPr lvl="1"/>
            <a:r>
              <a:rPr lang="en-US" sz="2200" dirty="0" smtClean="0">
                <a:effectLst/>
                <a:latin typeface="Times New Roman"/>
                <a:cs typeface="Times New Roman"/>
              </a:rPr>
              <a:t>equivalent ? </a:t>
            </a:r>
          </a:p>
          <a:p>
            <a:pPr lvl="2"/>
            <a:r>
              <a:rPr lang="en-US" sz="2000" dirty="0" smtClean="0">
                <a:effectLst/>
                <a:latin typeface="Times New Roman"/>
                <a:cs typeface="Times New Roman"/>
              </a:rPr>
              <a:t> point-wise </a:t>
            </a:r>
            <a:r>
              <a:rPr lang="en-US" sz="2000" dirty="0" err="1" smtClean="0">
                <a:effectLst/>
                <a:latin typeface="Times New Roman"/>
                <a:cs typeface="Times New Roman"/>
              </a:rPr>
              <a:t>w.r.t</a:t>
            </a:r>
            <a:r>
              <a:rPr lang="en-US" sz="2000" dirty="0" smtClean="0">
                <a:effectLst/>
                <a:latin typeface="Times New Roman"/>
                <a:cs typeface="Times New Roman"/>
              </a:rPr>
              <a:t>.      :  the two auctions result in the same allocation, the same payments, and the same bidder utilities</a:t>
            </a:r>
          </a:p>
          <a:p>
            <a:pPr lvl="1"/>
            <a:r>
              <a:rPr lang="en-US" sz="2200" dirty="0" smtClean="0">
                <a:effectLst/>
                <a:latin typeface="Times New Roman"/>
                <a:cs typeface="Times New Roman"/>
              </a:rPr>
              <a:t>upshot: </a:t>
            </a:r>
          </a:p>
          <a:p>
            <a:pPr lvl="2"/>
            <a:r>
              <a:rPr lang="en-US" sz="2200" dirty="0" smtClean="0">
                <a:effectLst/>
                <a:latin typeface="Times New Roman"/>
                <a:cs typeface="Times New Roman"/>
              </a:rPr>
              <a:t> </a:t>
            </a:r>
            <a:r>
              <a:rPr lang="en-US" sz="2000" dirty="0" smtClean="0">
                <a:effectLst/>
                <a:latin typeface="Times New Roman"/>
                <a:cs typeface="Times New Roman"/>
              </a:rPr>
              <a:t>mechanism design reduces to computing two functions:</a:t>
            </a:r>
          </a:p>
          <a:p>
            <a:pPr lvl="2"/>
            <a:endParaRPr lang="en-US" sz="1000" dirty="0" smtClean="0">
              <a:effectLst/>
              <a:latin typeface="Times New Roman"/>
              <a:cs typeface="Times New Roman"/>
            </a:endParaRPr>
          </a:p>
          <a:p>
            <a:pPr lvl="2"/>
            <a:endParaRPr lang="en-US" sz="1000" dirty="0" smtClean="0">
              <a:effectLst/>
              <a:latin typeface="Times New Roman"/>
              <a:cs typeface="Times New Roman"/>
            </a:endParaRPr>
          </a:p>
          <a:p>
            <a:pPr lvl="2"/>
            <a:r>
              <a:rPr lang="en-US" sz="2000" dirty="0" smtClean="0">
                <a:effectLst/>
                <a:latin typeface="Times New Roman"/>
                <a:cs typeface="Times New Roman"/>
              </a:rPr>
              <a:t>subject to extra constraints: truthfulness</a:t>
            </a:r>
          </a:p>
          <a:p>
            <a:pPr lvl="2"/>
            <a:r>
              <a:rPr lang="en-US" sz="2000" b="1" dirty="0" smtClean="0">
                <a:effectLst/>
                <a:latin typeface="Times New Roman"/>
                <a:cs typeface="Times New Roman"/>
              </a:rPr>
              <a:t>exercise:</a:t>
            </a:r>
            <a:r>
              <a:rPr lang="en-US" sz="2000" dirty="0" smtClean="0">
                <a:effectLst/>
                <a:latin typeface="Times New Roman"/>
                <a:cs typeface="Times New Roman"/>
              </a:rPr>
              <a:t> Write down </a:t>
            </a:r>
            <a:r>
              <a:rPr lang="en-US" sz="2000" b="1" dirty="0" smtClean="0">
                <a:solidFill>
                  <a:srgbClr val="FFFFCC"/>
                </a:solidFill>
                <a:effectLst/>
                <a:latin typeface="Times New Roman"/>
                <a:cs typeface="Times New Roman"/>
              </a:rPr>
              <a:t>huge </a:t>
            </a:r>
            <a:r>
              <a:rPr lang="en-US" sz="2000" dirty="0" smtClean="0">
                <a:effectLst/>
                <a:latin typeface="Times New Roman"/>
                <a:cs typeface="Times New Roman"/>
              </a:rPr>
              <a:t>LP that finds revenue- or welfare- optimal auction.</a:t>
            </a:r>
          </a:p>
          <a:p>
            <a:pPr lvl="2"/>
            <a:r>
              <a:rPr lang="en-US" sz="2000" b="1" dirty="0" smtClean="0">
                <a:effectLst/>
                <a:latin typeface="Times New Roman"/>
                <a:cs typeface="Times New Roman"/>
              </a:rPr>
              <a:t>hint: </a:t>
            </a:r>
            <a:r>
              <a:rPr lang="en-US" sz="2000" dirty="0" smtClean="0">
                <a:effectLst/>
                <a:latin typeface="Times New Roman"/>
                <a:cs typeface="Times New Roman"/>
              </a:rPr>
              <a:t>keep variables for </a:t>
            </a:r>
            <a:r>
              <a:rPr lang="en-US" sz="2000" i="1" dirty="0" smtClean="0">
                <a:effectLst/>
                <a:latin typeface="Times New Roman"/>
                <a:cs typeface="Times New Roman"/>
              </a:rPr>
              <a:t>A</a:t>
            </a:r>
            <a:r>
              <a:rPr lang="en-US" sz="2000" dirty="0" smtClean="0">
                <a:effectLst/>
                <a:latin typeface="Times New Roman"/>
                <a:cs typeface="Times New Roman"/>
              </a:rPr>
              <a:t>, </a:t>
            </a:r>
            <a:r>
              <a:rPr lang="en-US" sz="2000" i="1" dirty="0" smtClean="0">
                <a:effectLst/>
                <a:latin typeface="Times New Roman"/>
                <a:cs typeface="Times New Roman"/>
              </a:rPr>
              <a:t>P</a:t>
            </a:r>
            <a:r>
              <a:rPr lang="en-US" sz="2000" dirty="0" smtClean="0">
                <a:effectLst/>
                <a:latin typeface="Times New Roman"/>
                <a:cs typeface="Times New Roman"/>
              </a:rPr>
              <a:t> ; obj. function, truthfulness constraints are linear</a:t>
            </a:r>
          </a:p>
        </p:txBody>
      </p:sp>
      <p:pic>
        <p:nvPicPr>
          <p:cNvPr id="4" name="Picture 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43075" y="3262564"/>
            <a:ext cx="2182372" cy="1511300"/>
          </a:xfrm>
          <a:prstGeom prst="rect">
            <a:avLst/>
          </a:prstGeom>
        </p:spPr>
      </p:pic>
      <p:pic>
        <p:nvPicPr>
          <p:cNvPr id="5" name="Picture 4" descr="latex-image-1.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427220" y="4499110"/>
            <a:ext cx="3173980" cy="1686458"/>
          </a:xfrm>
          <a:prstGeom prst="rect">
            <a:avLst/>
          </a:prstGeom>
        </p:spPr>
      </p:pic>
      <p:sp>
        <p:nvSpPr>
          <p:cNvPr id="7" name="Rounded Rectangular Callout 6"/>
          <p:cNvSpPr/>
          <p:nvPr/>
        </p:nvSpPr>
        <p:spPr bwMode="auto">
          <a:xfrm>
            <a:off x="2819400" y="4036093"/>
            <a:ext cx="2362200" cy="990600"/>
          </a:xfrm>
          <a:prstGeom prst="wedgeRoundRectCallout">
            <a:avLst>
              <a:gd name="adj1" fmla="val -13206"/>
              <a:gd name="adj2" fmla="val 15953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a:cs typeface="Times New Roman"/>
              </a:rPr>
              <a:t>downside: laundry-list auction</a:t>
            </a:r>
            <a:endParaRPr kumimoji="0" lang="en-US" sz="2000" b="0" i="1" u="none" strike="noStrike" cap="none" normalizeH="0" baseline="0" dirty="0">
              <a:ln>
                <a:noFill/>
              </a:ln>
              <a:solidFill>
                <a:schemeClr val="tx1"/>
              </a:solidFill>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40750" cy="1143000"/>
          </a:xfrm>
        </p:spPr>
        <p:txBody>
          <a:bodyPr/>
          <a:lstStyle/>
          <a:p>
            <a:r>
              <a:rPr lang="en-US" sz="4000" b="1" dirty="0" smtClean="0">
                <a:effectLst/>
                <a:latin typeface="Times New Roman"/>
                <a:cs typeface="Times New Roman"/>
              </a:rPr>
              <a:t>Simplifications (2/2)</a:t>
            </a:r>
            <a:endParaRPr lang="en-US" sz="4000" b="1" dirty="0">
              <a:effectLst/>
              <a:latin typeface="Times New Roman"/>
              <a:cs typeface="Times New Roman"/>
            </a:endParaRPr>
          </a:p>
        </p:txBody>
      </p:sp>
      <p:sp>
        <p:nvSpPr>
          <p:cNvPr id="7" name="Content Placeholder 2"/>
          <p:cNvSpPr>
            <a:spLocks noGrp="1"/>
          </p:cNvSpPr>
          <p:nvPr>
            <p:ph idx="1"/>
          </p:nvPr>
        </p:nvSpPr>
        <p:spPr>
          <a:xfrm>
            <a:off x="-76200" y="835025"/>
            <a:ext cx="9220200" cy="5413375"/>
          </a:xfrm>
        </p:spPr>
        <p:txBody>
          <a:bodyPr/>
          <a:lstStyle/>
          <a:p>
            <a:r>
              <a:rPr lang="en-US" sz="2400" dirty="0" smtClean="0">
                <a:effectLst/>
                <a:latin typeface="Times New Roman"/>
                <a:cs typeface="Times New Roman"/>
              </a:rPr>
              <a:t>Focus on Additive Combinatorial Bidders</a:t>
            </a:r>
          </a:p>
          <a:p>
            <a:pPr lvl="1"/>
            <a:r>
              <a:rPr lang="en-US" sz="2200" dirty="0" smtClean="0">
                <a:effectLst/>
                <a:latin typeface="Times New Roman"/>
                <a:cs typeface="Times New Roman"/>
              </a:rPr>
              <a:t>agent’s type needs to specify how he values every subset of items</a:t>
            </a:r>
          </a:p>
          <a:p>
            <a:pPr lvl="1"/>
            <a:r>
              <a:rPr lang="en-US" sz="2200" i="1" dirty="0" err="1" smtClean="0">
                <a:effectLst/>
                <a:latin typeface="Times New Roman"/>
                <a:cs typeface="Times New Roman"/>
              </a:rPr>
              <a:t>n</a:t>
            </a:r>
            <a:r>
              <a:rPr lang="en-US" sz="2200" dirty="0" smtClean="0">
                <a:effectLst/>
                <a:latin typeface="Times New Roman"/>
                <a:cs typeface="Times New Roman"/>
              </a:rPr>
              <a:t> items </a:t>
            </a:r>
            <a:r>
              <a:rPr lang="en-US" sz="2200" dirty="0" err="1" smtClean="0">
                <a:effectLst/>
                <a:latin typeface="Times New Roman"/>
                <a:cs typeface="Times New Roman"/>
              </a:rPr>
              <a:t></a:t>
            </a:r>
            <a:r>
              <a:rPr lang="en-US" sz="2200" dirty="0" smtClean="0">
                <a:effectLst/>
                <a:latin typeface="Times New Roman"/>
                <a:cs typeface="Times New Roman"/>
              </a:rPr>
              <a:t> 2</a:t>
            </a:r>
            <a:r>
              <a:rPr lang="en-US" sz="2200" i="1" baseline="30000" dirty="0" smtClean="0">
                <a:effectLst/>
                <a:latin typeface="Times New Roman"/>
                <a:cs typeface="Times New Roman"/>
              </a:rPr>
              <a:t>n</a:t>
            </a:r>
            <a:r>
              <a:rPr lang="en-US" sz="2200" dirty="0" smtClean="0">
                <a:effectLst/>
                <a:latin typeface="Times New Roman"/>
                <a:cs typeface="Times New Roman"/>
              </a:rPr>
              <a:t> values </a:t>
            </a:r>
            <a:r>
              <a:rPr lang="en-US" sz="2200" dirty="0" err="1" smtClean="0">
                <a:effectLst/>
                <a:latin typeface="Times New Roman"/>
                <a:cs typeface="Times New Roman"/>
              </a:rPr>
              <a:t></a:t>
            </a:r>
            <a:r>
              <a:rPr lang="en-US" sz="2200" dirty="0" smtClean="0">
                <a:effectLst/>
                <a:latin typeface="Times New Roman"/>
                <a:cs typeface="Times New Roman"/>
              </a:rPr>
              <a:t> intractable communication complexity</a:t>
            </a:r>
          </a:p>
          <a:p>
            <a:pPr lvl="1"/>
            <a:r>
              <a:rPr lang="en-US" sz="2200" dirty="0" smtClean="0">
                <a:effectLst/>
                <a:latin typeface="Times New Roman"/>
                <a:cs typeface="Times New Roman"/>
              </a:rPr>
              <a:t>a tractable model: an </a:t>
            </a:r>
            <a:r>
              <a:rPr lang="en-US" sz="2200" b="1" dirty="0" smtClean="0">
                <a:solidFill>
                  <a:srgbClr val="FF6600"/>
                </a:solidFill>
                <a:effectLst/>
                <a:latin typeface="Times New Roman"/>
                <a:cs typeface="Times New Roman"/>
              </a:rPr>
              <a:t>additive combinatorial</a:t>
            </a:r>
            <a:r>
              <a:rPr lang="en-US" sz="2200" dirty="0" smtClean="0">
                <a:solidFill>
                  <a:srgbClr val="FF6600"/>
                </a:solidFill>
                <a:effectLst/>
                <a:latin typeface="Times New Roman"/>
                <a:cs typeface="Times New Roman"/>
              </a:rPr>
              <a:t> </a:t>
            </a:r>
            <a:r>
              <a:rPr lang="en-US" sz="2200" dirty="0" smtClean="0">
                <a:effectLst/>
                <a:latin typeface="Times New Roman"/>
                <a:cs typeface="Times New Roman"/>
              </a:rPr>
              <a:t>bidder is defined by</a:t>
            </a:r>
          </a:p>
          <a:p>
            <a:pPr lvl="2"/>
            <a:r>
              <a:rPr lang="en-US" sz="2200" dirty="0" smtClean="0">
                <a:effectLst/>
                <a:latin typeface="Times New Roman"/>
                <a:cs typeface="Times New Roman"/>
              </a:rPr>
              <a:t>a (private) vector of values for the items:                                        </a:t>
            </a:r>
          </a:p>
          <a:p>
            <a:pPr lvl="2"/>
            <a:r>
              <a:rPr lang="en-US" sz="2200" dirty="0" smtClean="0">
                <a:effectLst/>
                <a:latin typeface="Times New Roman"/>
                <a:cs typeface="Times New Roman"/>
              </a:rPr>
              <a:t> a (public) set of constraints                  .</a:t>
            </a:r>
          </a:p>
          <a:p>
            <a:pPr lvl="2"/>
            <a:r>
              <a:rPr lang="en-US" sz="2200" dirty="0" smtClean="0">
                <a:effectLst/>
                <a:latin typeface="Times New Roman"/>
                <a:cs typeface="Times New Roman"/>
              </a:rPr>
              <a:t>bidder’s valuation:</a:t>
            </a:r>
          </a:p>
          <a:p>
            <a:pPr lvl="2"/>
            <a:endParaRPr lang="en-US" sz="2200" dirty="0" smtClean="0">
              <a:effectLst/>
              <a:latin typeface="Times New Roman"/>
              <a:cs typeface="Times New Roman"/>
            </a:endParaRPr>
          </a:p>
          <a:p>
            <a:pPr lvl="2"/>
            <a:endParaRPr lang="en-US" sz="2200" dirty="0" smtClean="0">
              <a:effectLst/>
              <a:latin typeface="Times New Roman"/>
              <a:cs typeface="Times New Roman"/>
            </a:endParaRPr>
          </a:p>
          <a:p>
            <a:pPr lvl="2"/>
            <a:endParaRPr lang="en-US" sz="2200" dirty="0" smtClean="0">
              <a:effectLst/>
              <a:latin typeface="Times New Roman"/>
              <a:cs typeface="Times New Roman"/>
            </a:endParaRPr>
          </a:p>
          <a:p>
            <a:pPr lvl="1"/>
            <a:r>
              <a:rPr lang="en-US" sz="2200" dirty="0" smtClean="0">
                <a:effectLst/>
                <a:latin typeface="Times New Roman"/>
                <a:cs typeface="Times New Roman"/>
              </a:rPr>
              <a:t>such bidders can communicate their type to the auctioneer tractably</a:t>
            </a:r>
          </a:p>
          <a:p>
            <a:pPr lvl="1"/>
            <a:r>
              <a:rPr lang="en-US" sz="2200" dirty="0" smtClean="0">
                <a:effectLst/>
                <a:latin typeface="Times New Roman"/>
                <a:cs typeface="Times New Roman"/>
              </a:rPr>
              <a:t>N.B. all unit-demand bidders are additive</a:t>
            </a:r>
          </a:p>
          <a:p>
            <a:pPr lvl="1"/>
            <a:r>
              <a:rPr lang="en-US" sz="2200" b="1" dirty="0" smtClean="0">
                <a:effectLst/>
                <a:latin typeface="Times New Roman"/>
                <a:cs typeface="Times New Roman"/>
              </a:rPr>
              <a:t>exercise:</a:t>
            </a:r>
            <a:r>
              <a:rPr lang="en-US" sz="2200" dirty="0" smtClean="0">
                <a:effectLst/>
                <a:latin typeface="Times New Roman"/>
                <a:cs typeface="Times New Roman"/>
              </a:rPr>
              <a:t> All settings can be reduced to unit-demand additive (albeit not necessarily computationally efficiently). hint: introduce meta-items</a:t>
            </a:r>
          </a:p>
          <a:p>
            <a:pPr lvl="1"/>
            <a:r>
              <a:rPr lang="en-US" sz="2200" dirty="0" smtClean="0">
                <a:effectLst/>
                <a:latin typeface="Times New Roman"/>
                <a:cs typeface="Times New Roman"/>
              </a:rPr>
              <a:t>henceforth       incorporates constraints of auctioneer and bidders</a:t>
            </a:r>
          </a:p>
          <a:p>
            <a:pPr lvl="1"/>
            <a:endParaRPr lang="en-US" sz="2200" dirty="0" smtClean="0">
              <a:effectLst/>
              <a:latin typeface="Times New Roman"/>
              <a:cs typeface="Times New Roman"/>
            </a:endParaRPr>
          </a:p>
        </p:txBody>
      </p:sp>
      <p:pic>
        <p:nvPicPr>
          <p:cNvPr id="8" name="Picture 7" descr="latex-image-1.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65200" y="2110872"/>
            <a:ext cx="3321600" cy="1282198"/>
          </a:xfrm>
          <a:prstGeom prst="rect">
            <a:avLst/>
          </a:prstGeom>
        </p:spPr>
      </p:pic>
      <p:pic>
        <p:nvPicPr>
          <p:cNvPr id="9" name="Picture 8" descr="latex-image-1.pdf"/>
          <p:cNvPicPr>
            <a:picLocks noChangeAspect="1"/>
          </p:cNvPicPr>
          <p:nvPr/>
        </p:nvPicPr>
        <p:blipFill>
          <a:blip r:embed="rId3"/>
          <a:stretch>
            <a:fillRect/>
          </a:stretch>
        </p:blipFill>
        <p:spPr>
          <a:xfrm>
            <a:off x="3836736" y="2347496"/>
            <a:ext cx="2213317" cy="1498600"/>
          </a:xfrm>
          <a:prstGeom prst="rect">
            <a:avLst/>
          </a:prstGeom>
        </p:spPr>
      </p:pic>
      <p:pic>
        <p:nvPicPr>
          <p:cNvPr id="10" name="Picture 9" descr="latex-image-1.pdf"/>
          <p:cNvPicPr>
            <a:picLocks noChangeAspect="1"/>
          </p:cNvPicPr>
          <p:nvPr/>
        </p:nvPicPr>
        <p:blipFill>
          <a:blip r:embed="rId4"/>
          <a:stretch>
            <a:fillRect/>
          </a:stretch>
        </p:blipFill>
        <p:spPr>
          <a:xfrm>
            <a:off x="2819400" y="3048000"/>
            <a:ext cx="4724400" cy="2182222"/>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79463" y="5902325"/>
            <a:ext cx="2184400" cy="151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xEl>
                                              <p:pRg st="13" end="1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40750" cy="1143000"/>
          </a:xfrm>
        </p:spPr>
        <p:txBody>
          <a:bodyPr/>
          <a:lstStyle/>
          <a:p>
            <a:r>
              <a:rPr lang="en-US" sz="4000" b="1" dirty="0" smtClean="0">
                <a:effectLst/>
                <a:latin typeface="Times New Roman"/>
                <a:cs typeface="Times New Roman"/>
              </a:rPr>
              <a:t>Truthfulness (additive bidders)</a:t>
            </a:r>
            <a:endParaRPr lang="en-US" sz="4000" b="1" dirty="0">
              <a:effectLst/>
              <a:latin typeface="Times New Roman"/>
              <a:cs typeface="Times New Roman"/>
            </a:endParaRPr>
          </a:p>
        </p:txBody>
      </p:sp>
      <p:sp>
        <p:nvSpPr>
          <p:cNvPr id="3" name="Content Placeholder 2"/>
          <p:cNvSpPr>
            <a:spLocks noGrp="1"/>
          </p:cNvSpPr>
          <p:nvPr>
            <p:ph idx="1"/>
          </p:nvPr>
        </p:nvSpPr>
        <p:spPr>
          <a:xfrm>
            <a:off x="-76200" y="838200"/>
            <a:ext cx="8540750" cy="5867400"/>
          </a:xfrm>
        </p:spPr>
        <p:txBody>
          <a:bodyPr/>
          <a:lstStyle/>
          <a:p>
            <a:r>
              <a:rPr lang="en-US" sz="2400" dirty="0" smtClean="0">
                <a:effectLst/>
                <a:latin typeface="Times New Roman"/>
                <a:cs typeface="Times New Roman"/>
              </a:rPr>
              <a:t>mechanism specified via ex-post allocation probabilities:</a:t>
            </a: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1000" dirty="0" smtClean="0">
              <a:effectLst/>
              <a:latin typeface="Times New Roman"/>
              <a:cs typeface="Times New Roman"/>
            </a:endParaRPr>
          </a:p>
          <a:p>
            <a:r>
              <a:rPr lang="en-US" sz="2400" dirty="0" smtClean="0">
                <a:effectLst/>
                <a:latin typeface="Times New Roman"/>
                <a:cs typeface="Times New Roman"/>
              </a:rPr>
              <a:t>Bayesian Incentive Compatibility (BIC)</a:t>
            </a:r>
          </a:p>
          <a:p>
            <a:pPr lvl="1"/>
            <a:r>
              <a:rPr lang="en-US" sz="2000" dirty="0" smtClean="0">
                <a:effectLst/>
                <a:latin typeface="Times New Roman"/>
                <a:cs typeface="Times New Roman"/>
              </a:rPr>
              <a:t>for all </a:t>
            </a:r>
            <a:r>
              <a:rPr lang="en-US" sz="2000" i="1" dirty="0" err="1" smtClean="0">
                <a:effectLst/>
                <a:latin typeface="Times New Roman"/>
                <a:cs typeface="Times New Roman"/>
              </a:rPr>
              <a:t>i</a:t>
            </a:r>
            <a:r>
              <a:rPr lang="en-US" sz="2000" dirty="0" smtClean="0">
                <a:effectLst/>
                <a:latin typeface="Times New Roman"/>
                <a:cs typeface="Times New Roman"/>
              </a:rPr>
              <a:t> , and types                    :</a:t>
            </a: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600" dirty="0" smtClean="0">
              <a:effectLst/>
              <a:latin typeface="Times New Roman"/>
              <a:cs typeface="Times New Roman"/>
            </a:endParaRPr>
          </a:p>
          <a:p>
            <a:r>
              <a:rPr lang="en-US" sz="2400" dirty="0" smtClean="0">
                <a:effectLst/>
                <a:latin typeface="Times New Roman"/>
                <a:cs typeface="Times New Roman"/>
              </a:rPr>
              <a:t>Incentive Compatibility (IC)</a:t>
            </a:r>
          </a:p>
          <a:p>
            <a:pPr lvl="1"/>
            <a:r>
              <a:rPr lang="en-US" sz="2000" dirty="0" smtClean="0">
                <a:effectLst/>
                <a:latin typeface="Times New Roman"/>
                <a:cs typeface="Times New Roman"/>
              </a:rPr>
              <a:t>ditto, but point-wise </a:t>
            </a:r>
            <a:r>
              <a:rPr lang="en-US" sz="2000" dirty="0" err="1" smtClean="0">
                <a:effectLst/>
                <a:latin typeface="Times New Roman"/>
                <a:cs typeface="Times New Roman"/>
              </a:rPr>
              <a:t>w.r.t</a:t>
            </a:r>
            <a:r>
              <a:rPr lang="en-US" sz="2000" dirty="0" smtClean="0">
                <a:effectLst/>
                <a:latin typeface="Times New Roman"/>
                <a:cs typeface="Times New Roman"/>
              </a:rPr>
              <a:t>.         </a:t>
            </a:r>
          </a:p>
          <a:p>
            <a:pPr lvl="1"/>
            <a:r>
              <a:rPr lang="en-US" sz="2000" dirty="0" smtClean="0">
                <a:effectLst/>
                <a:latin typeface="Times New Roman"/>
                <a:cs typeface="Times New Roman"/>
              </a:rPr>
              <a:t>(i.e. without expectation over        ; just the randomness in the mechanism)</a:t>
            </a:r>
          </a:p>
        </p:txBody>
      </p:sp>
      <p:grpSp>
        <p:nvGrpSpPr>
          <p:cNvPr id="4" name="Group 3"/>
          <p:cNvGrpSpPr/>
          <p:nvPr/>
        </p:nvGrpSpPr>
        <p:grpSpPr>
          <a:xfrm>
            <a:off x="5473032" y="927768"/>
            <a:ext cx="3187700" cy="1428750"/>
            <a:chOff x="3886200" y="685800"/>
            <a:chExt cx="3416300" cy="1581150"/>
          </a:xfrm>
        </p:grpSpPr>
        <p:pic>
          <p:nvPicPr>
            <p:cNvPr id="5" name="Picture 4" descr="latex-image-1.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886200" y="685800"/>
              <a:ext cx="3416300" cy="1130300"/>
            </a:xfrm>
            <a:prstGeom prst="rect">
              <a:avLst/>
            </a:prstGeom>
          </p:spPr>
        </p:pic>
        <p:pic>
          <p:nvPicPr>
            <p:cNvPr id="6" name="Picture 5" descr="latex-image-1.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05250" y="1174750"/>
              <a:ext cx="2679700" cy="1092200"/>
            </a:xfrm>
            <a:prstGeom prst="rect">
              <a:avLst/>
            </a:prstGeom>
          </p:spPr>
        </p:pic>
      </p:grpSp>
      <p:grpSp>
        <p:nvGrpSpPr>
          <p:cNvPr id="7" name="Group 6"/>
          <p:cNvGrpSpPr/>
          <p:nvPr/>
        </p:nvGrpSpPr>
        <p:grpSpPr>
          <a:xfrm>
            <a:off x="241968" y="1752600"/>
            <a:ext cx="8902032" cy="1284704"/>
            <a:chOff x="1016476" y="2007203"/>
            <a:chExt cx="8507723" cy="1284704"/>
          </a:xfrm>
        </p:grpSpPr>
        <p:pic>
          <p:nvPicPr>
            <p:cNvPr id="8" name="Picture 7" descr="latex-image-1.pdf"/>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16476" y="2007203"/>
              <a:ext cx="2114550" cy="990500"/>
            </a:xfrm>
            <a:prstGeom prst="rect">
              <a:avLst/>
            </a:prstGeom>
          </p:spPr>
        </p:pic>
        <p:grpSp>
          <p:nvGrpSpPr>
            <p:cNvPr id="9" name="Group 22"/>
            <p:cNvGrpSpPr/>
            <p:nvPr/>
          </p:nvGrpSpPr>
          <p:grpSpPr>
            <a:xfrm>
              <a:off x="2897144" y="2199707"/>
              <a:ext cx="6627055" cy="1092200"/>
              <a:chOff x="2947944" y="1767907"/>
              <a:chExt cx="6627055" cy="1092200"/>
            </a:xfrm>
          </p:grpSpPr>
          <p:sp>
            <p:nvSpPr>
              <p:cNvPr id="10" name="TextBox 9"/>
              <p:cNvSpPr txBox="1"/>
              <p:nvPr/>
            </p:nvSpPr>
            <p:spPr>
              <a:xfrm>
                <a:off x="2947944" y="1836731"/>
                <a:ext cx="6627055" cy="707886"/>
              </a:xfrm>
              <a:prstGeom prst="rect">
                <a:avLst/>
              </a:prstGeom>
              <a:noFill/>
            </p:spPr>
            <p:txBody>
              <a:bodyPr wrap="square" rtlCol="0">
                <a:spAutoFit/>
              </a:bodyPr>
              <a:lstStyle/>
              <a:p>
                <a:r>
                  <a:rPr lang="en-US" sz="2000" dirty="0" smtClean="0">
                    <a:solidFill>
                      <a:srgbClr val="FFFFFF"/>
                    </a:solidFill>
                    <a:latin typeface="Times New Roman"/>
                    <a:cs typeface="Times New Roman"/>
                  </a:rPr>
                  <a:t>: probability (over randomness in mechanism) that item  </a:t>
                </a:r>
                <a:r>
                  <a:rPr lang="en-US" sz="2000" i="1" dirty="0" smtClean="0">
                    <a:solidFill>
                      <a:srgbClr val="FFFFFF"/>
                    </a:solidFill>
                    <a:latin typeface="Times New Roman"/>
                    <a:cs typeface="Times New Roman"/>
                  </a:rPr>
                  <a:t>j </a:t>
                </a:r>
                <a:r>
                  <a:rPr lang="en-US" sz="2000" dirty="0" smtClean="0">
                    <a:solidFill>
                      <a:srgbClr val="FFFFFF"/>
                    </a:solidFill>
                    <a:latin typeface="Times New Roman"/>
                    <a:cs typeface="Times New Roman"/>
                  </a:rPr>
                  <a:t> is allocated to bidder </a:t>
                </a:r>
                <a:r>
                  <a:rPr lang="en-US" sz="2000" i="1" dirty="0" err="1" smtClean="0">
                    <a:solidFill>
                      <a:srgbClr val="FFFFFF"/>
                    </a:solidFill>
                    <a:latin typeface="Times New Roman"/>
                    <a:cs typeface="Times New Roman"/>
                  </a:rPr>
                  <a:t>i</a:t>
                </a:r>
                <a:r>
                  <a:rPr lang="en-US" sz="2000" dirty="0" smtClean="0">
                    <a:solidFill>
                      <a:srgbClr val="FFFFFF"/>
                    </a:solidFill>
                    <a:latin typeface="Times New Roman"/>
                    <a:cs typeface="Times New Roman"/>
                  </a:rPr>
                  <a:t> when the reported types by bidders are</a:t>
                </a:r>
                <a:endParaRPr lang="en-US" sz="2000" dirty="0">
                  <a:solidFill>
                    <a:srgbClr val="FFFFFF"/>
                  </a:solidFill>
                  <a:latin typeface="Times New Roman"/>
                  <a:cs typeface="Times New Roman"/>
                </a:endParaRPr>
              </a:p>
            </p:txBody>
          </p:sp>
          <p:pic>
            <p:nvPicPr>
              <p:cNvPr id="11" name="Picture 10" descr="latex-image-1.pdf"/>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619925" y="1767907"/>
                <a:ext cx="736600" cy="1092200"/>
              </a:xfrm>
              <a:prstGeom prst="rect">
                <a:avLst/>
              </a:prstGeom>
            </p:spPr>
          </p:pic>
        </p:grpSp>
      </p:grpSp>
      <p:grpSp>
        <p:nvGrpSpPr>
          <p:cNvPr id="12" name="Group 11"/>
          <p:cNvGrpSpPr/>
          <p:nvPr/>
        </p:nvGrpSpPr>
        <p:grpSpPr>
          <a:xfrm>
            <a:off x="381000" y="2527968"/>
            <a:ext cx="8083550" cy="1092200"/>
            <a:chOff x="1377950" y="2813718"/>
            <a:chExt cx="8083550" cy="1092200"/>
          </a:xfrm>
        </p:grpSpPr>
        <p:grpSp>
          <p:nvGrpSpPr>
            <p:cNvPr id="13" name="Group 29"/>
            <p:cNvGrpSpPr/>
            <p:nvPr/>
          </p:nvGrpSpPr>
          <p:grpSpPr>
            <a:xfrm>
              <a:off x="3162300" y="2813718"/>
              <a:ext cx="6299200" cy="1092200"/>
              <a:chOff x="3086100" y="2527968"/>
              <a:chExt cx="6299200" cy="1092200"/>
            </a:xfrm>
          </p:grpSpPr>
          <p:sp>
            <p:nvSpPr>
              <p:cNvPr id="15" name="TextBox 14"/>
              <p:cNvSpPr txBox="1"/>
              <p:nvPr/>
            </p:nvSpPr>
            <p:spPr>
              <a:xfrm>
                <a:off x="3086100" y="2895600"/>
                <a:ext cx="6299200" cy="400110"/>
              </a:xfrm>
              <a:prstGeom prst="rect">
                <a:avLst/>
              </a:prstGeom>
              <a:noFill/>
            </p:spPr>
            <p:txBody>
              <a:bodyPr wrap="square" rtlCol="0">
                <a:spAutoFit/>
              </a:bodyPr>
              <a:lstStyle/>
              <a:p>
                <a:r>
                  <a:rPr lang="en-US" sz="2000" dirty="0" smtClean="0">
                    <a:solidFill>
                      <a:srgbClr val="FFFFFF"/>
                    </a:solidFill>
                    <a:latin typeface="Times New Roman"/>
                    <a:cs typeface="Times New Roman"/>
                  </a:rPr>
                  <a:t>: expected price that bidder </a:t>
                </a:r>
                <a:r>
                  <a:rPr lang="en-US" sz="2000" i="1" dirty="0" err="1" smtClean="0">
                    <a:solidFill>
                      <a:srgbClr val="FFFFFF"/>
                    </a:solidFill>
                    <a:latin typeface="Times New Roman"/>
                    <a:cs typeface="Times New Roman"/>
                  </a:rPr>
                  <a:t>i</a:t>
                </a:r>
                <a:r>
                  <a:rPr lang="en-US" sz="2000" dirty="0" smtClean="0">
                    <a:solidFill>
                      <a:srgbClr val="FFFFFF"/>
                    </a:solidFill>
                    <a:latin typeface="Times New Roman"/>
                    <a:cs typeface="Times New Roman"/>
                  </a:rPr>
                  <a:t> pays when reports are </a:t>
                </a:r>
                <a:endParaRPr lang="en-US" sz="2000" dirty="0">
                  <a:solidFill>
                    <a:srgbClr val="FFFFFF"/>
                  </a:solidFill>
                  <a:latin typeface="Times New Roman"/>
                  <a:cs typeface="Times New Roman"/>
                </a:endParaRPr>
              </a:p>
            </p:txBody>
          </p:sp>
          <p:pic>
            <p:nvPicPr>
              <p:cNvPr id="16" name="Picture 15" descr="latex-image-1.pdf"/>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235950" y="2527968"/>
                <a:ext cx="736600" cy="1092200"/>
              </a:xfrm>
              <a:prstGeom prst="rect">
                <a:avLst/>
              </a:prstGeom>
            </p:spPr>
          </p:pic>
        </p:grpSp>
        <p:pic>
          <p:nvPicPr>
            <p:cNvPr id="14" name="Picture 13" descr="latex-image-1.pdf"/>
            <p:cNvPicPr>
              <a:picLocks noChangeAspect="1"/>
            </p:cNvPicPr>
            <p:nvPr/>
          </p:nvPicPr>
          <p:blipFill>
            <a:blip r:embed="rId7"/>
            <a:stretch>
              <a:fillRect/>
            </a:stretch>
          </p:blipFill>
          <p:spPr>
            <a:xfrm>
              <a:off x="1377950" y="3143606"/>
              <a:ext cx="2101850" cy="425093"/>
            </a:xfrm>
            <a:prstGeom prst="rect">
              <a:avLst/>
            </a:prstGeom>
          </p:spPr>
        </p:pic>
      </p:grpSp>
      <p:pic>
        <p:nvPicPr>
          <p:cNvPr id="17" name="Picture 1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2832" y="4296608"/>
            <a:ext cx="9144000" cy="1625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487904" y="3531936"/>
            <a:ext cx="2971800" cy="1574800"/>
          </a:xfrm>
          <a:prstGeom prst="rect">
            <a:avLst/>
          </a:prstGeom>
        </p:spPr>
      </p:pic>
      <p:pic>
        <p:nvPicPr>
          <p:cNvPr id="21" name="Picture 20"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2209800" y="5334000"/>
            <a:ext cx="2286000" cy="15240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2564064" y="5692272"/>
            <a:ext cx="22860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10301" y="1675249"/>
            <a:ext cx="2475896" cy="553998"/>
          </a:xfrm>
          <a:prstGeom prst="rect">
            <a:avLst/>
          </a:prstGeom>
          <a:noFill/>
        </p:spPr>
        <p:txBody>
          <a:bodyPr wrap="none" rtlCol="0">
            <a:spAutoFit/>
          </a:bodyPr>
          <a:lstStyle/>
          <a:p>
            <a:r>
              <a:rPr lang="en-US" sz="3000" b="1" dirty="0" smtClean="0">
                <a:solidFill>
                  <a:srgbClr val="FFFFFF"/>
                </a:solidFill>
                <a:latin typeface="Times New Roman"/>
                <a:cs typeface="Times New Roman"/>
              </a:rPr>
              <a:t>Today’s menu</a:t>
            </a:r>
            <a:endParaRPr lang="en-US" sz="3000" b="1" dirty="0">
              <a:solidFill>
                <a:srgbClr val="FFFFFF"/>
              </a:solidFill>
              <a:latin typeface="Times New Roman"/>
              <a:cs typeface="Times New Roman"/>
            </a:endParaRPr>
          </a:p>
        </p:txBody>
      </p:sp>
      <p:grpSp>
        <p:nvGrpSpPr>
          <p:cNvPr id="2" name="Group 31"/>
          <p:cNvGrpSpPr/>
          <p:nvPr/>
        </p:nvGrpSpPr>
        <p:grpSpPr>
          <a:xfrm>
            <a:off x="1289007" y="2270542"/>
            <a:ext cx="3941211" cy="746899"/>
            <a:chOff x="1459706" y="1623993"/>
            <a:chExt cx="3941211" cy="746899"/>
          </a:xfrm>
        </p:grpSpPr>
        <p:grpSp>
          <p:nvGrpSpPr>
            <p:cNvPr id="4" name="Group 8"/>
            <p:cNvGrpSpPr/>
            <p:nvPr/>
          </p:nvGrpSpPr>
          <p:grpSpPr>
            <a:xfrm>
              <a:off x="1459706" y="1623993"/>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909227"/>
              <a:ext cx="3254617" cy="461665"/>
            </a:xfrm>
            <a:prstGeom prst="rect">
              <a:avLst/>
            </a:prstGeom>
            <a:noFill/>
          </p:spPr>
          <p:txBody>
            <a:bodyPr wrap="none" rtlCol="0">
              <a:spAutoFit/>
            </a:bodyPr>
            <a:lstStyle/>
            <a:p>
              <a:r>
                <a:rPr lang="en-US" dirty="0" smtClean="0">
                  <a:latin typeface="Times New Roman"/>
                  <a:cs typeface="Times New Roman"/>
                </a:rPr>
                <a:t>General Auction Setting</a:t>
              </a:r>
              <a:endParaRPr lang="en-US" dirty="0">
                <a:latin typeface="Times New Roman"/>
                <a:cs typeface="Times New Roman"/>
              </a:endParaRPr>
            </a:p>
          </p:txBody>
        </p:sp>
      </p:grpSp>
      <p:grpSp>
        <p:nvGrpSpPr>
          <p:cNvPr id="6" name="Group 34"/>
          <p:cNvGrpSpPr/>
          <p:nvPr/>
        </p:nvGrpSpPr>
        <p:grpSpPr>
          <a:xfrm>
            <a:off x="1289801" y="2819400"/>
            <a:ext cx="7855990" cy="1714619"/>
            <a:chOff x="1460500" y="2639199"/>
            <a:chExt cx="7855990" cy="1714619"/>
          </a:xfrm>
        </p:grpSpPr>
        <p:grpSp>
          <p:nvGrpSpPr>
            <p:cNvPr id="8" name="Group 15"/>
            <p:cNvGrpSpPr/>
            <p:nvPr/>
          </p:nvGrpSpPr>
          <p:grpSpPr>
            <a:xfrm>
              <a:off x="1460500" y="2639199"/>
              <a:ext cx="700088" cy="1173202"/>
              <a:chOff x="1446212" y="657980"/>
              <a:chExt cx="700088" cy="1173202"/>
            </a:xfrm>
          </p:grpSpPr>
          <p:cxnSp>
            <p:nvCxnSpPr>
              <p:cNvPr id="17" name="Straight Connector 16"/>
              <p:cNvCxnSpPr/>
              <p:nvPr/>
            </p:nvCxnSpPr>
            <p:spPr bwMode="auto">
              <a:xfrm rot="16200000" flipH="1">
                <a:off x="860405" y="1243787"/>
                <a:ext cx="117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 name="TextBox 11"/>
            <p:cNvSpPr txBox="1"/>
            <p:nvPr/>
          </p:nvSpPr>
          <p:spPr>
            <a:xfrm>
              <a:off x="2146300" y="3553599"/>
              <a:ext cx="7170190" cy="800219"/>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Algorithmic Mechanism </a:t>
              </a:r>
              <a:r>
                <a:rPr lang="en-US" dirty="0" smtClean="0">
                  <a:solidFill>
                    <a:schemeClr val="tx1">
                      <a:lumMod val="50000"/>
                    </a:schemeClr>
                  </a:solidFill>
                  <a:latin typeface="Times New Roman"/>
                  <a:cs typeface="Times New Roman"/>
                </a:rPr>
                <a:t>Design Challenges</a:t>
              </a:r>
            </a:p>
            <a:p>
              <a:r>
                <a:rPr lang="en-US" sz="2200" dirty="0" smtClean="0">
                  <a:solidFill>
                    <a:schemeClr val="tx1">
                      <a:lumMod val="50000"/>
                    </a:schemeClr>
                  </a:solidFill>
                  <a:latin typeface="Times New Roman"/>
                  <a:cs typeface="Times New Roman"/>
                </a:rPr>
                <a:t>	</a:t>
              </a:r>
              <a:r>
                <a:rPr lang="en-US" sz="2200" dirty="0" smtClean="0">
                  <a:solidFill>
                    <a:schemeClr val="tx1">
                      <a:lumMod val="50000"/>
                    </a:schemeClr>
                  </a:solidFill>
                  <a:latin typeface="Times New Roman"/>
                  <a:cs typeface="Times New Roman"/>
                </a:rPr>
                <a:t>-Focus: Revenue </a:t>
              </a:r>
              <a:r>
                <a:rPr lang="en-US" sz="2200" dirty="0" smtClean="0">
                  <a:solidFill>
                    <a:schemeClr val="tx1">
                      <a:lumMod val="50000"/>
                    </a:schemeClr>
                  </a:solidFill>
                  <a:latin typeface="Times New Roman"/>
                  <a:cs typeface="Times New Roman"/>
                </a:rPr>
                <a:t>Optimization in Multi-item Settings</a:t>
              </a:r>
              <a:endParaRPr lang="en-US" sz="2200" dirty="0">
                <a:solidFill>
                  <a:schemeClr val="tx1">
                    <a:lumMod val="50000"/>
                  </a:schemeClr>
                </a:solidFill>
                <a:latin typeface="Times New Roman"/>
                <a:cs typeface="Times New Roman"/>
              </a:endParaRPr>
            </a:p>
          </p:txBody>
        </p:sp>
      </p:grpSp>
      <p:grpSp>
        <p:nvGrpSpPr>
          <p:cNvPr id="9" name="Group 32"/>
          <p:cNvGrpSpPr/>
          <p:nvPr/>
        </p:nvGrpSpPr>
        <p:grpSpPr>
          <a:xfrm>
            <a:off x="1289007" y="2829342"/>
            <a:ext cx="6501006" cy="748506"/>
            <a:chOff x="1459706" y="2182793"/>
            <a:chExt cx="6501006" cy="748506"/>
          </a:xfrm>
        </p:grpSpPr>
        <p:sp>
          <p:nvSpPr>
            <p:cNvPr id="11" name="TextBox 10"/>
            <p:cNvSpPr txBox="1"/>
            <p:nvPr/>
          </p:nvSpPr>
          <p:spPr>
            <a:xfrm>
              <a:off x="2146300" y="2469634"/>
              <a:ext cx="5814412" cy="461665"/>
            </a:xfrm>
            <a:prstGeom prst="rect">
              <a:avLst/>
            </a:prstGeom>
            <a:noFill/>
          </p:spPr>
          <p:txBody>
            <a:bodyPr wrap="none" rtlCol="0">
              <a:spAutoFit/>
            </a:bodyPr>
            <a:lstStyle/>
            <a:p>
              <a:r>
                <a:rPr lang="en-US" dirty="0" smtClean="0">
                  <a:solidFill>
                    <a:srgbClr val="FFFFFF"/>
                  </a:solidFill>
                  <a:latin typeface="Times New Roman"/>
                  <a:cs typeface="Times New Roman"/>
                </a:rPr>
                <a:t>Background: welfare </a:t>
              </a:r>
              <a:r>
                <a:rPr lang="en-US" dirty="0" err="1" smtClean="0">
                  <a:solidFill>
                    <a:srgbClr val="FFFFFF"/>
                  </a:solidFill>
                  <a:latin typeface="Times New Roman"/>
                  <a:cs typeface="Times New Roman"/>
                </a:rPr>
                <a:t>vs</a:t>
              </a:r>
              <a:r>
                <a:rPr lang="en-US" dirty="0" smtClean="0">
                  <a:solidFill>
                    <a:srgbClr val="FFFFFF"/>
                  </a:solidFill>
                  <a:latin typeface="Times New Roman"/>
                  <a:cs typeface="Times New Roman"/>
                </a:rPr>
                <a:t> revenue optimization</a:t>
              </a:r>
              <a:endParaRPr lang="en-US" dirty="0">
                <a:solidFill>
                  <a:srgbClr val="FFFFFF"/>
                </a:solidFill>
                <a:latin typeface="Times New Roman"/>
                <a:cs typeface="Times New Roman"/>
              </a:endParaRPr>
            </a:p>
          </p:txBody>
        </p:sp>
        <p:grpSp>
          <p:nvGrpSpPr>
            <p:cNvPr id="13" name="Group 12"/>
            <p:cNvGrpSpPr/>
            <p:nvPr/>
          </p:nvGrpSpPr>
          <p:grpSpPr>
            <a:xfrm>
              <a:off x="1459706" y="2182793"/>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6" name="Group 35"/>
          <p:cNvGrpSpPr/>
          <p:nvPr/>
        </p:nvGrpSpPr>
        <p:grpSpPr>
          <a:xfrm>
            <a:off x="1292185" y="3886201"/>
            <a:ext cx="5144513" cy="1116786"/>
            <a:chOff x="1462884" y="3455214"/>
            <a:chExt cx="5144513" cy="1116786"/>
          </a:xfrm>
        </p:grpSpPr>
        <p:grpSp>
          <p:nvGrpSpPr>
            <p:cNvPr id="19" name="Group 18"/>
            <p:cNvGrpSpPr/>
            <p:nvPr/>
          </p:nvGrpSpPr>
          <p:grpSpPr>
            <a:xfrm>
              <a:off x="1462884" y="3455214"/>
              <a:ext cx="686592" cy="915987"/>
              <a:chOff x="1459708" y="915195"/>
              <a:chExt cx="686592" cy="915987"/>
            </a:xfrm>
          </p:grpSpPr>
          <p:cxnSp>
            <p:nvCxnSpPr>
              <p:cNvPr id="31" name="Straight Connector 30"/>
              <p:cNvCxnSpPr/>
              <p:nvPr/>
            </p:nvCxnSpPr>
            <p:spPr bwMode="auto">
              <a:xfrm rot="5400000">
                <a:off x="1004116" y="1370787"/>
                <a:ext cx="914399" cy="32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0" name="TextBox 29"/>
            <p:cNvSpPr txBox="1"/>
            <p:nvPr/>
          </p:nvSpPr>
          <p:spPr>
            <a:xfrm>
              <a:off x="2149476" y="4110335"/>
              <a:ext cx="4457921"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The </a:t>
              </a:r>
              <a:r>
                <a:rPr lang="en-US" dirty="0" err="1" smtClean="0">
                  <a:solidFill>
                    <a:schemeClr val="tx1">
                      <a:lumMod val="50000"/>
                    </a:schemeClr>
                  </a:solidFill>
                  <a:latin typeface="Times New Roman"/>
                  <a:cs typeface="Times New Roman"/>
                </a:rPr>
                <a:t>algorithmics</a:t>
              </a:r>
              <a:r>
                <a:rPr lang="en-US" dirty="0" smtClean="0">
                  <a:solidFill>
                    <a:schemeClr val="tx1">
                      <a:lumMod val="50000"/>
                    </a:schemeClr>
                  </a:solidFill>
                  <a:latin typeface="Times New Roman"/>
                  <a:cs typeface="Times New Roman"/>
                </a:rPr>
                <a:t> of reduced forms</a:t>
              </a:r>
              <a:endParaRPr lang="en-US" dirty="0">
                <a:solidFill>
                  <a:schemeClr val="tx1">
                    <a:lumMod val="50000"/>
                  </a:schemeClr>
                </a:solidFill>
                <a:latin typeface="Times New Roman"/>
                <a:cs typeface="Times New Roman"/>
              </a:endParaRPr>
            </a:p>
          </p:txBody>
        </p:sp>
      </p:grpSp>
      <p:grpSp>
        <p:nvGrpSpPr>
          <p:cNvPr id="20" name="Group 35"/>
          <p:cNvGrpSpPr/>
          <p:nvPr/>
        </p:nvGrpSpPr>
        <p:grpSpPr>
          <a:xfrm>
            <a:off x="1293306" y="4801413"/>
            <a:ext cx="6016148" cy="761187"/>
            <a:chOff x="1462882" y="3810813"/>
            <a:chExt cx="6016148" cy="761187"/>
          </a:xfrm>
        </p:grpSpPr>
        <p:grpSp>
          <p:nvGrpSpPr>
            <p:cNvPr id="21" name="Group 18"/>
            <p:cNvGrpSpPr/>
            <p:nvPr/>
          </p:nvGrpSpPr>
          <p:grpSpPr>
            <a:xfrm>
              <a:off x="1462882" y="3810813"/>
              <a:ext cx="686594" cy="560388"/>
              <a:chOff x="1459706" y="1270794"/>
              <a:chExt cx="686594" cy="560388"/>
            </a:xfrm>
          </p:grpSpPr>
          <p:cxnSp>
            <p:nvCxnSpPr>
              <p:cNvPr id="36" name="Straight Connector 35"/>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5" name="TextBox 34"/>
            <p:cNvSpPr txBox="1"/>
            <p:nvPr/>
          </p:nvSpPr>
          <p:spPr>
            <a:xfrm>
              <a:off x="2149476" y="4110335"/>
              <a:ext cx="5329554"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Revenue maximization via reduced forms</a:t>
              </a:r>
              <a:endParaRPr lang="en-US" dirty="0">
                <a:solidFill>
                  <a:schemeClr val="tx1">
                    <a:lumMod val="50000"/>
                  </a:schemeClr>
                </a:solidFill>
                <a:latin typeface="Times New Roman"/>
                <a:cs typeface="Times New Roman"/>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40750" cy="1143000"/>
          </a:xfrm>
        </p:spPr>
        <p:txBody>
          <a:bodyPr/>
          <a:lstStyle/>
          <a:p>
            <a:r>
              <a:rPr lang="en-US" sz="4000" b="1" dirty="0" smtClean="0">
                <a:effectLst/>
                <a:latin typeface="Times New Roman"/>
                <a:cs typeface="Times New Roman"/>
              </a:rPr>
              <a:t>Welfare-Optimization</a:t>
            </a:r>
            <a:endParaRPr lang="en-US" sz="4000" b="1" dirty="0">
              <a:effectLst/>
              <a:latin typeface="Times New Roman"/>
              <a:cs typeface="Times New Roman"/>
            </a:endParaRPr>
          </a:p>
        </p:txBody>
      </p:sp>
      <p:sp>
        <p:nvSpPr>
          <p:cNvPr id="3" name="Content Placeholder 2"/>
          <p:cNvSpPr>
            <a:spLocks noGrp="1"/>
          </p:cNvSpPr>
          <p:nvPr>
            <p:ph idx="1"/>
          </p:nvPr>
        </p:nvSpPr>
        <p:spPr>
          <a:xfrm>
            <a:off x="73024" y="990600"/>
            <a:ext cx="9070976" cy="5715000"/>
          </a:xfrm>
        </p:spPr>
        <p:txBody>
          <a:bodyPr/>
          <a:lstStyle/>
          <a:p>
            <a:r>
              <a:rPr lang="en-US" sz="2400" dirty="0" smtClean="0">
                <a:solidFill>
                  <a:srgbClr val="FFFFCC"/>
                </a:solidFill>
                <a:effectLst/>
                <a:latin typeface="Times New Roman"/>
                <a:cs typeface="Times New Roman"/>
              </a:rPr>
              <a:t>[</a:t>
            </a:r>
            <a:r>
              <a:rPr lang="en-US" sz="2400" dirty="0" err="1" smtClean="0">
                <a:solidFill>
                  <a:srgbClr val="FFFFCC"/>
                </a:solidFill>
                <a:effectLst/>
                <a:latin typeface="Times New Roman"/>
                <a:cs typeface="Times New Roman"/>
              </a:rPr>
              <a:t>Vickrey</a:t>
            </a:r>
            <a:r>
              <a:rPr lang="en-US" sz="2400" dirty="0" smtClean="0">
                <a:solidFill>
                  <a:srgbClr val="FFFFCC"/>
                </a:solidFill>
                <a:effectLst/>
                <a:latin typeface="Times New Roman"/>
                <a:cs typeface="Times New Roman"/>
              </a:rPr>
              <a:t>-Clarke-Groves]:</a:t>
            </a:r>
            <a:r>
              <a:rPr lang="en-US" sz="2400" dirty="0" smtClean="0">
                <a:effectLst/>
                <a:latin typeface="Times New Roman"/>
                <a:cs typeface="Times New Roman"/>
              </a:rPr>
              <a:t> </a:t>
            </a:r>
            <a:r>
              <a:rPr lang="en-US" sz="2200" dirty="0" smtClean="0">
                <a:effectLst/>
                <a:latin typeface="Times New Roman"/>
                <a:cs typeface="Times New Roman"/>
              </a:rPr>
              <a:t>Mechanism design for welfare-optimization is no harder than algorithm design for welfare-optimization.</a:t>
            </a:r>
          </a:p>
          <a:p>
            <a:r>
              <a:rPr lang="en-US" sz="2400" dirty="0" smtClean="0">
                <a:solidFill>
                  <a:srgbClr val="FFFFCC"/>
                </a:solidFill>
                <a:effectLst/>
                <a:latin typeface="Times New Roman"/>
                <a:cs typeface="Times New Roman"/>
              </a:rPr>
              <a:t>The VCG auction as a computationally tractable </a:t>
            </a:r>
            <a:r>
              <a:rPr lang="en-US" sz="2400" b="1" dirty="0" smtClean="0">
                <a:solidFill>
                  <a:srgbClr val="FF6600"/>
                </a:solidFill>
                <a:effectLst/>
                <a:latin typeface="Times New Roman"/>
                <a:cs typeface="Times New Roman"/>
              </a:rPr>
              <a:t>reduction from mechanism to algorithm design</a:t>
            </a:r>
            <a:r>
              <a:rPr lang="en-US" sz="2400" b="1" dirty="0" smtClean="0">
                <a:solidFill>
                  <a:srgbClr val="FFFFCC"/>
                </a:solidFill>
                <a:effectLst/>
                <a:latin typeface="Times New Roman"/>
                <a:cs typeface="Times New Roman"/>
              </a:rPr>
              <a:t>:</a:t>
            </a:r>
            <a:r>
              <a:rPr lang="en-US" sz="2400" dirty="0" smtClean="0">
                <a:solidFill>
                  <a:srgbClr val="FFFFFF"/>
                </a:solidFill>
                <a:effectLst/>
                <a:latin typeface="Times New Roman"/>
                <a:cs typeface="Times New Roman"/>
              </a:rPr>
              <a:t> </a:t>
            </a:r>
          </a:p>
          <a:p>
            <a:pPr lvl="1"/>
            <a:r>
              <a:rPr lang="en-US" sz="2200" dirty="0" smtClean="0">
                <a:solidFill>
                  <a:srgbClr val="FFFFFF"/>
                </a:solidFill>
                <a:effectLst/>
                <a:latin typeface="Times New Roman"/>
                <a:cs typeface="Times New Roman"/>
              </a:rPr>
              <a:t>bidders are asked to report their types:  </a:t>
            </a:r>
            <a:r>
              <a:rPr lang="en-US" sz="2200" i="1" dirty="0" smtClean="0">
                <a:solidFill>
                  <a:srgbClr val="FFFFFF"/>
                </a:solidFill>
                <a:effectLst/>
                <a:latin typeface="Times New Roman"/>
                <a:cs typeface="Times New Roman"/>
              </a:rPr>
              <a:t>t</a:t>
            </a:r>
            <a:r>
              <a:rPr lang="en-US" sz="2200" baseline="-25000" dirty="0" smtClean="0">
                <a:solidFill>
                  <a:srgbClr val="FFFFFF"/>
                </a:solidFill>
                <a:effectLst/>
                <a:latin typeface="Times New Roman"/>
                <a:cs typeface="Times New Roman"/>
              </a:rPr>
              <a:t>1</a:t>
            </a:r>
            <a:r>
              <a:rPr lang="en-US" sz="2200" dirty="0" smtClean="0">
                <a:solidFill>
                  <a:srgbClr val="FFFFFF"/>
                </a:solidFill>
                <a:effectLst/>
                <a:latin typeface="Times New Roman"/>
                <a:cs typeface="Times New Roman"/>
              </a:rPr>
              <a:t>, </a:t>
            </a:r>
            <a:r>
              <a:rPr lang="en-US" sz="2200" i="1" dirty="0" smtClean="0">
                <a:solidFill>
                  <a:srgbClr val="FFFFFF"/>
                </a:solidFill>
                <a:effectLst/>
                <a:latin typeface="Times New Roman"/>
                <a:cs typeface="Times New Roman"/>
              </a:rPr>
              <a:t>t</a:t>
            </a:r>
            <a:r>
              <a:rPr lang="en-US" sz="2200" baseline="-25000" dirty="0" smtClean="0">
                <a:solidFill>
                  <a:srgbClr val="FFFFFF"/>
                </a:solidFill>
                <a:effectLst/>
                <a:latin typeface="Times New Roman"/>
                <a:cs typeface="Times New Roman"/>
              </a:rPr>
              <a:t>2</a:t>
            </a:r>
            <a:r>
              <a:rPr lang="en-US" sz="2200" dirty="0" smtClean="0">
                <a:solidFill>
                  <a:srgbClr val="FFFFFF"/>
                </a:solidFill>
                <a:effectLst/>
                <a:latin typeface="Times New Roman"/>
                <a:cs typeface="Times New Roman"/>
              </a:rPr>
              <a:t>,…, </a:t>
            </a:r>
            <a:r>
              <a:rPr lang="en-US" sz="2200" i="1" dirty="0" smtClean="0">
                <a:solidFill>
                  <a:srgbClr val="FFFFFF"/>
                </a:solidFill>
                <a:effectLst/>
                <a:latin typeface="Times New Roman"/>
                <a:cs typeface="Times New Roman"/>
              </a:rPr>
              <a:t>t</a:t>
            </a:r>
            <a:r>
              <a:rPr lang="en-US" sz="2200" i="1" baseline="-25000" dirty="0" smtClean="0">
                <a:solidFill>
                  <a:srgbClr val="FFFFFF"/>
                </a:solidFill>
                <a:effectLst/>
                <a:latin typeface="Times New Roman"/>
                <a:cs typeface="Times New Roman"/>
              </a:rPr>
              <a:t>m</a:t>
            </a:r>
            <a:r>
              <a:rPr lang="en-US" sz="2200" dirty="0" smtClean="0">
                <a:solidFill>
                  <a:srgbClr val="FFFFFF"/>
                </a:solidFill>
                <a:effectLst/>
                <a:latin typeface="Times New Roman"/>
                <a:cs typeface="Times New Roman"/>
              </a:rPr>
              <a:t> ;</a:t>
            </a:r>
          </a:p>
          <a:p>
            <a:pPr lvl="1"/>
            <a:r>
              <a:rPr lang="en-US" sz="2200" dirty="0" smtClean="0">
                <a:solidFill>
                  <a:srgbClr val="FFFFFF"/>
                </a:solidFill>
                <a:effectLst/>
                <a:latin typeface="Times New Roman"/>
                <a:cs typeface="Times New Roman"/>
              </a:rPr>
              <a:t>the mechanism chooses the allocation                                               ;</a:t>
            </a:r>
          </a:p>
          <a:p>
            <a:pPr lvl="2"/>
            <a:r>
              <a:rPr lang="en-US" sz="2000" dirty="0" smtClean="0">
                <a:solidFill>
                  <a:srgbClr val="FFFFFF"/>
                </a:solidFill>
                <a:effectLst/>
                <a:latin typeface="Times New Roman"/>
                <a:cs typeface="Times New Roman"/>
              </a:rPr>
              <a:t>this is a call to a welfare optimization algorithm</a:t>
            </a:r>
          </a:p>
          <a:p>
            <a:pPr lvl="1"/>
            <a:r>
              <a:rPr lang="en-US" sz="2200" dirty="0" smtClean="0">
                <a:solidFill>
                  <a:srgbClr val="FFFFFF"/>
                </a:solidFill>
                <a:effectLst/>
                <a:latin typeface="Times New Roman"/>
                <a:cs typeface="Times New Roman"/>
              </a:rPr>
              <a:t>bidders are charged so that they report their true types.</a:t>
            </a:r>
          </a:p>
          <a:p>
            <a:pPr lvl="2"/>
            <a:r>
              <a:rPr lang="en-US" sz="2000" dirty="0" smtClean="0">
                <a:solidFill>
                  <a:srgbClr val="FFFFFF"/>
                </a:solidFill>
                <a:effectLst/>
                <a:latin typeface="Times New Roman"/>
                <a:cs typeface="Times New Roman"/>
              </a:rPr>
              <a:t>truthfulness-inducing payments can be computed via calls to a welfare optimization algorithm (e.g. Clarke pivot payments)</a:t>
            </a:r>
          </a:p>
          <a:p>
            <a:r>
              <a:rPr lang="en-US" sz="2200" dirty="0" smtClean="0">
                <a:solidFill>
                  <a:schemeClr val="tx2"/>
                </a:solidFill>
                <a:effectLst/>
                <a:latin typeface="Times New Roman"/>
                <a:cs typeface="Times New Roman"/>
              </a:rPr>
              <a:t>Corollary:</a:t>
            </a:r>
            <a:r>
              <a:rPr lang="en-US" sz="2200" dirty="0" smtClean="0">
                <a:solidFill>
                  <a:srgbClr val="FFFFFF"/>
                </a:solidFill>
                <a:effectLst/>
                <a:latin typeface="Times New Roman"/>
                <a:cs typeface="Times New Roman"/>
              </a:rPr>
              <a:t> The only bottleneck to tractable welfare-optimizing mechanisms is whether there is a computationally efficient algorithm for the underlying welfare optimization problem.</a:t>
            </a:r>
          </a:p>
          <a:p>
            <a:r>
              <a:rPr lang="en-US" sz="2200" dirty="0" smtClean="0">
                <a:solidFill>
                  <a:srgbClr val="FFFFFF"/>
                </a:solidFill>
                <a:effectLst/>
                <a:latin typeface="Times New Roman"/>
                <a:cs typeface="Times New Roman"/>
              </a:rPr>
              <a:t>N.B. The VCG auction does not require a prior      over types</a:t>
            </a:r>
          </a:p>
          <a:p>
            <a:pPr lvl="1"/>
            <a:r>
              <a:rPr lang="en-US" sz="2000" dirty="0" smtClean="0">
                <a:solidFill>
                  <a:srgbClr val="FFFFFF"/>
                </a:solidFill>
                <a:effectLst/>
                <a:latin typeface="Times New Roman"/>
                <a:cs typeface="Times New Roman"/>
              </a:rPr>
              <a:t>welfare optimization is achieved point-wise, and it is DST</a:t>
            </a:r>
          </a:p>
        </p:txBody>
      </p:sp>
      <p:pic>
        <p:nvPicPr>
          <p:cNvPr id="9" name="Picture 8"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962400" y="2399632"/>
            <a:ext cx="5029200" cy="1625600"/>
          </a:xfrm>
          <a:prstGeom prst="rect">
            <a:avLst/>
          </a:prstGeom>
        </p:spPr>
      </p:pic>
      <p:pic>
        <p:nvPicPr>
          <p:cNvPr id="5" name="Picture 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607845" y="5357145"/>
            <a:ext cx="2146300" cy="15113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22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 presetClass="entr" presetSubtype="0" fill="hold" grpId="1"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448800" cy="1143000"/>
          </a:xfrm>
        </p:spPr>
        <p:txBody>
          <a:bodyPr/>
          <a:lstStyle/>
          <a:p>
            <a:r>
              <a:rPr lang="en-US" sz="4000" b="1" dirty="0" smtClean="0">
                <a:effectLst/>
                <a:latin typeface="Times New Roman"/>
                <a:cs typeface="Times New Roman"/>
              </a:rPr>
              <a:t>Welfare and Approximation</a:t>
            </a:r>
            <a:endParaRPr lang="en-US" sz="4000" b="1" dirty="0">
              <a:effectLst/>
              <a:latin typeface="Times New Roman"/>
              <a:cs typeface="Times New Roman"/>
            </a:endParaRPr>
          </a:p>
        </p:txBody>
      </p:sp>
      <p:sp>
        <p:nvSpPr>
          <p:cNvPr id="3" name="Content Placeholder 2"/>
          <p:cNvSpPr>
            <a:spLocks noGrp="1"/>
          </p:cNvSpPr>
          <p:nvPr>
            <p:ph idx="1"/>
          </p:nvPr>
        </p:nvSpPr>
        <p:spPr>
          <a:xfrm>
            <a:off x="-152400" y="838200"/>
            <a:ext cx="9448800" cy="5410200"/>
          </a:xfrm>
        </p:spPr>
        <p:txBody>
          <a:bodyPr/>
          <a:lstStyle/>
          <a:p>
            <a:pPr lvl="0">
              <a:buClr>
                <a:srgbClr val="A3C145"/>
              </a:buClr>
            </a:pPr>
            <a:r>
              <a:rPr lang="en-US" sz="2200" dirty="0" smtClean="0">
                <a:solidFill>
                  <a:srgbClr val="FFFFCC"/>
                </a:solidFill>
                <a:effectLst/>
                <a:latin typeface="Times New Roman"/>
                <a:cs typeface="Times New Roman"/>
              </a:rPr>
              <a:t>Corollary:</a:t>
            </a:r>
            <a:r>
              <a:rPr lang="en-US" sz="2200" dirty="0" smtClean="0">
                <a:solidFill>
                  <a:srgbClr val="FFFFFF"/>
                </a:solidFill>
                <a:effectLst/>
                <a:latin typeface="Times New Roman"/>
                <a:cs typeface="Times New Roman"/>
              </a:rPr>
              <a:t> The only bottleneck to tractable welfare-optimizing mechanisms is whether there is a computationally efficient algorithm for the underlying welfare optimization problem.</a:t>
            </a:r>
          </a:p>
          <a:p>
            <a:r>
              <a:rPr lang="en-US" sz="2200" dirty="0" smtClean="0">
                <a:solidFill>
                  <a:srgbClr val="FFFFFF"/>
                </a:solidFill>
                <a:effectLst/>
                <a:latin typeface="Times New Roman"/>
                <a:cs typeface="Times New Roman"/>
              </a:rPr>
              <a:t>Suppose that the underlying welfare-optimization problem is intractable, but it can be tractably approximated to within a factor of  </a:t>
            </a:r>
            <a:r>
              <a:rPr lang="en-US" sz="2200" i="1" dirty="0" smtClean="0">
                <a:solidFill>
                  <a:srgbClr val="FFFFFF"/>
                </a:solidFill>
                <a:effectLst/>
                <a:latin typeface="Times New Roman"/>
                <a:cs typeface="Times New Roman"/>
              </a:rPr>
              <a:t>a </a:t>
            </a:r>
            <a:r>
              <a:rPr lang="en-US" sz="2200" dirty="0" smtClean="0">
                <a:solidFill>
                  <a:srgbClr val="FFFFFF"/>
                </a:solidFill>
                <a:effectLst/>
                <a:latin typeface="Times New Roman"/>
                <a:cs typeface="Times New Roman"/>
              </a:rPr>
              <a:t>.</a:t>
            </a:r>
          </a:p>
          <a:p>
            <a:r>
              <a:rPr lang="en-US" sz="2400" dirty="0" smtClean="0">
                <a:solidFill>
                  <a:srgbClr val="FFFFCC"/>
                </a:solidFill>
                <a:effectLst/>
                <a:latin typeface="Times New Roman"/>
                <a:cs typeface="Times New Roman"/>
              </a:rPr>
              <a:t>Question:</a:t>
            </a:r>
            <a:r>
              <a:rPr lang="en-US" sz="2200" dirty="0" smtClean="0">
                <a:effectLst/>
                <a:latin typeface="Times New Roman"/>
                <a:cs typeface="Times New Roman"/>
              </a:rPr>
              <a:t> Does there exists a tractable, </a:t>
            </a:r>
            <a:r>
              <a:rPr lang="en-US" sz="2200" i="1" dirty="0" smtClean="0">
                <a:effectLst/>
                <a:latin typeface="Times New Roman"/>
                <a:cs typeface="Times New Roman"/>
              </a:rPr>
              <a:t>a</a:t>
            </a:r>
            <a:r>
              <a:rPr lang="en-US" sz="2200" dirty="0" smtClean="0">
                <a:effectLst/>
                <a:latin typeface="Times New Roman"/>
                <a:cs typeface="Times New Roman"/>
              </a:rPr>
              <a:t>-approximately optimal auction?</a:t>
            </a:r>
          </a:p>
          <a:p>
            <a:r>
              <a:rPr lang="en-US" sz="2200" dirty="0" smtClean="0">
                <a:effectLst/>
                <a:latin typeface="Times New Roman"/>
                <a:cs typeface="Times New Roman"/>
              </a:rPr>
              <a:t>Two answers have been provided:</a:t>
            </a:r>
          </a:p>
          <a:p>
            <a:pPr lvl="1"/>
            <a:r>
              <a:rPr lang="en-US" sz="2000" dirty="0" smtClean="0">
                <a:solidFill>
                  <a:srgbClr val="FFFFFF"/>
                </a:solidFill>
                <a:effectLst/>
                <a:latin typeface="Times New Roman"/>
                <a:cs typeface="Times New Roman"/>
              </a:rPr>
              <a:t>Long line of research, e.g., </a:t>
            </a:r>
            <a:br>
              <a:rPr lang="en-US" sz="2000" dirty="0" smtClean="0">
                <a:solidFill>
                  <a:srgbClr val="FFFFFF"/>
                </a:solidFill>
                <a:effectLst/>
                <a:latin typeface="Times New Roman"/>
                <a:cs typeface="Times New Roman"/>
              </a:rPr>
            </a:br>
            <a:r>
              <a:rPr lang="en-US" sz="1000" dirty="0" smtClean="0">
                <a:solidFill>
                  <a:srgbClr val="FFFFFF"/>
                </a:solidFill>
                <a:effectLst/>
                <a:latin typeface="Times New Roman"/>
                <a:cs typeface="Times New Roman"/>
              </a:rPr>
              <a:t/>
            </a:r>
            <a:br>
              <a:rPr lang="en-US" sz="1000" dirty="0" smtClean="0">
                <a:solidFill>
                  <a:srgbClr val="FFFFFF"/>
                </a:solidFill>
                <a:effectLst/>
                <a:latin typeface="Times New Roman"/>
                <a:cs typeface="Times New Roman"/>
              </a:rPr>
            </a:br>
            <a:r>
              <a:rPr lang="en-US" sz="2000" dirty="0" smtClean="0">
                <a:solidFill>
                  <a:srgbClr val="FFFFFF"/>
                </a:solidFill>
                <a:effectLst/>
                <a:latin typeface="Times New Roman"/>
                <a:cs typeface="Times New Roman"/>
              </a:rPr>
              <a:t>[Lavi-Swamy’05, Papadimitriou-Schapira-Singer’08, Dobzinski-Dughmi’09, BDFKMPSSU’10, Dughmi-Roughgarden’10, </a:t>
            </a:r>
            <a:r>
              <a:rPr lang="en-US" sz="2000" dirty="0" err="1" smtClean="0">
                <a:solidFill>
                  <a:srgbClr val="FFFFFF"/>
                </a:solidFill>
                <a:effectLst/>
                <a:latin typeface="Times New Roman"/>
                <a:cs typeface="Times New Roman"/>
              </a:rPr>
              <a:t>Dobzinski</a:t>
            </a:r>
            <a:r>
              <a:rPr lang="en-US" sz="2000" dirty="0" smtClean="0">
                <a:solidFill>
                  <a:srgbClr val="FFFFFF"/>
                </a:solidFill>
                <a:effectLst/>
                <a:latin typeface="Times New Roman"/>
                <a:cs typeface="Times New Roman"/>
              </a:rPr>
              <a:t> ’11, Dughmi-Roughgarden-Yan’11, Dughmi’11, Dughmi-Vondrak’11, Dobzinski-Vondrak’12] </a:t>
            </a:r>
            <a:br>
              <a:rPr lang="en-US" sz="2000" dirty="0" smtClean="0">
                <a:solidFill>
                  <a:srgbClr val="FFFFFF"/>
                </a:solidFill>
                <a:effectLst/>
                <a:latin typeface="Times New Roman"/>
                <a:cs typeface="Times New Roman"/>
              </a:rPr>
            </a:br>
            <a:r>
              <a:rPr lang="en-US" sz="1000" dirty="0" smtClean="0">
                <a:solidFill>
                  <a:srgbClr val="FFFFFF"/>
                </a:solidFill>
                <a:effectLst/>
                <a:latin typeface="Times New Roman"/>
                <a:cs typeface="Times New Roman"/>
              </a:rPr>
              <a:t/>
            </a:r>
            <a:br>
              <a:rPr lang="en-US" sz="1000" dirty="0" smtClean="0">
                <a:solidFill>
                  <a:srgbClr val="FFFFFF"/>
                </a:solidFill>
                <a:effectLst/>
                <a:latin typeface="Times New Roman"/>
                <a:cs typeface="Times New Roman"/>
              </a:rPr>
            </a:br>
            <a:r>
              <a:rPr lang="en-US" sz="2000" dirty="0" smtClean="0">
                <a:solidFill>
                  <a:srgbClr val="FFFFFF"/>
                </a:solidFill>
                <a:effectLst/>
                <a:latin typeface="Times New Roman"/>
                <a:cs typeface="Times New Roman"/>
              </a:rPr>
              <a:t>concludes with a negative answer to the question, if there is no prior over bidders’ types      (so we’re shooting for IC mechanisms).</a:t>
            </a:r>
          </a:p>
          <a:p>
            <a:pPr lvl="1"/>
            <a:r>
              <a:rPr lang="en-US" sz="2000" dirty="0" smtClean="0">
                <a:solidFill>
                  <a:srgbClr val="FFFFFF"/>
                </a:solidFill>
                <a:effectLst/>
                <a:latin typeface="Times New Roman"/>
                <a:cs typeface="Times New Roman"/>
              </a:rPr>
              <a:t>[Hartline-Lucier’10, Hartline-Kleinberg-Malekian’11,Bei-Huang’11]: </a:t>
            </a:r>
          </a:p>
          <a:p>
            <a:pPr lvl="1">
              <a:buNone/>
            </a:pPr>
            <a:r>
              <a:rPr lang="en-US" sz="2000" i="1" dirty="0" smtClean="0">
                <a:solidFill>
                  <a:srgbClr val="FFFFFF"/>
                </a:solidFill>
                <a:effectLst/>
                <a:latin typeface="Times New Roman"/>
                <a:cs typeface="Times New Roman"/>
              </a:rPr>
              <a:t>	“</a:t>
            </a:r>
            <a:r>
              <a:rPr lang="en-US" sz="2000" b="1" i="1" dirty="0" smtClean="0">
                <a:solidFill>
                  <a:srgbClr val="FFFFCC"/>
                </a:solidFill>
                <a:effectLst/>
                <a:latin typeface="Times New Roman"/>
                <a:cs typeface="Times New Roman"/>
              </a:rPr>
              <a:t>In Bayesian settings</a:t>
            </a:r>
            <a:r>
              <a:rPr lang="en-US" sz="2000" i="1" dirty="0" smtClean="0">
                <a:solidFill>
                  <a:srgbClr val="FFFFFF"/>
                </a:solidFill>
                <a:effectLst/>
                <a:latin typeface="Times New Roman"/>
                <a:cs typeface="Times New Roman"/>
              </a:rPr>
              <a:t>, </a:t>
            </a:r>
            <a:r>
              <a:rPr lang="en-US" sz="2000" dirty="0" smtClean="0">
                <a:solidFill>
                  <a:srgbClr val="FFFFFF"/>
                </a:solidFill>
                <a:effectLst/>
                <a:latin typeface="Times New Roman"/>
                <a:cs typeface="Times New Roman"/>
              </a:rPr>
              <a:t>an </a:t>
            </a:r>
            <a:r>
              <a:rPr lang="en-US" sz="2000" i="1" dirty="0" smtClean="0">
                <a:solidFill>
                  <a:srgbClr val="FFFFFF"/>
                </a:solidFill>
                <a:effectLst/>
                <a:latin typeface="Times New Roman"/>
                <a:cs typeface="Times New Roman"/>
              </a:rPr>
              <a:t>a</a:t>
            </a:r>
            <a:r>
              <a:rPr lang="en-US" sz="2000" dirty="0" smtClean="0">
                <a:solidFill>
                  <a:srgbClr val="FFFFFF"/>
                </a:solidFill>
                <a:effectLst/>
                <a:latin typeface="Times New Roman"/>
                <a:cs typeface="Times New Roman"/>
              </a:rPr>
              <a:t>-approximation algorithm for welfare can be converted to an </a:t>
            </a:r>
            <a:r>
              <a:rPr lang="en-US" sz="2000" i="1" dirty="0" smtClean="0">
                <a:solidFill>
                  <a:srgbClr val="FFFFFF"/>
                </a:solidFill>
                <a:effectLst/>
                <a:latin typeface="Times New Roman"/>
                <a:cs typeface="Times New Roman"/>
              </a:rPr>
              <a:t>a</a:t>
            </a:r>
            <a:r>
              <a:rPr lang="en-US" sz="2000" dirty="0" smtClean="0">
                <a:solidFill>
                  <a:srgbClr val="FFFFFF"/>
                </a:solidFill>
                <a:effectLst/>
                <a:latin typeface="Times New Roman"/>
                <a:cs typeface="Times New Roman"/>
              </a:rPr>
              <a:t>-approximately optimal, BIC mechanism for welfare.”</a:t>
            </a:r>
          </a:p>
        </p:txBody>
      </p:sp>
      <p:pic>
        <p:nvPicPr>
          <p:cNvPr id="6" name="Picture 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9464" y="4763836"/>
            <a:ext cx="2146300" cy="15113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22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40750" cy="1143000"/>
          </a:xfrm>
        </p:spPr>
        <p:txBody>
          <a:bodyPr/>
          <a:lstStyle/>
          <a:p>
            <a:r>
              <a:rPr lang="en-US" sz="4000" b="1" dirty="0" smtClean="0">
                <a:effectLst/>
                <a:latin typeface="Times New Roman"/>
                <a:cs typeface="Times New Roman"/>
              </a:rPr>
              <a:t>Revenue-Optimization</a:t>
            </a:r>
            <a:endParaRPr lang="en-US" sz="4000" b="1" dirty="0">
              <a:effectLst/>
              <a:latin typeface="Times New Roman"/>
              <a:cs typeface="Times New Roman"/>
            </a:endParaRPr>
          </a:p>
        </p:txBody>
      </p:sp>
      <p:sp>
        <p:nvSpPr>
          <p:cNvPr id="3" name="Content Placeholder 2"/>
          <p:cNvSpPr>
            <a:spLocks noGrp="1"/>
          </p:cNvSpPr>
          <p:nvPr>
            <p:ph idx="1"/>
          </p:nvPr>
        </p:nvSpPr>
        <p:spPr>
          <a:xfrm>
            <a:off x="76200" y="838200"/>
            <a:ext cx="8610600" cy="5867400"/>
          </a:xfrm>
        </p:spPr>
        <p:txBody>
          <a:bodyPr/>
          <a:lstStyle/>
          <a:p>
            <a:r>
              <a:rPr lang="en-US" sz="2800" dirty="0" smtClean="0">
                <a:solidFill>
                  <a:srgbClr val="FFFFCC"/>
                </a:solidFill>
                <a:effectLst/>
                <a:latin typeface="Times New Roman"/>
                <a:cs typeface="Times New Roman"/>
              </a:rPr>
              <a:t>[</a:t>
            </a:r>
            <a:r>
              <a:rPr lang="en-US" sz="2400" dirty="0" smtClean="0">
                <a:solidFill>
                  <a:srgbClr val="FFFFCC"/>
                </a:solidFill>
                <a:effectLst/>
                <a:latin typeface="Times New Roman"/>
                <a:cs typeface="Times New Roman"/>
              </a:rPr>
              <a:t>Myerson ’81</a:t>
            </a:r>
            <a:r>
              <a:rPr lang="en-US" sz="2800" dirty="0" smtClean="0">
                <a:solidFill>
                  <a:srgbClr val="FFFFCC"/>
                </a:solidFill>
                <a:effectLst/>
                <a:latin typeface="Times New Roman"/>
                <a:cs typeface="Times New Roman"/>
              </a:rPr>
              <a:t>]</a:t>
            </a:r>
            <a:r>
              <a:rPr lang="en-US" sz="2400" dirty="0" smtClean="0">
                <a:solidFill>
                  <a:srgbClr val="FFFFCC"/>
                </a:solidFill>
                <a:effectLst/>
                <a:latin typeface="Times New Roman"/>
                <a:cs typeface="Times New Roman"/>
              </a:rPr>
              <a:t>:</a:t>
            </a:r>
            <a:r>
              <a:rPr lang="en-US" sz="2400" dirty="0" smtClean="0">
                <a:effectLst/>
                <a:latin typeface="Times New Roman"/>
                <a:cs typeface="Times New Roman"/>
              </a:rPr>
              <a:t> </a:t>
            </a:r>
            <a:r>
              <a:rPr lang="en-US" sz="2200" dirty="0" smtClean="0">
                <a:effectLst/>
                <a:latin typeface="Times New Roman"/>
                <a:cs typeface="Times New Roman"/>
              </a:rPr>
              <a:t>In all single-item (and single multi-unit item) settings, mechanism design for revenue optimization reduces to algorithm design for welfare optimization.</a:t>
            </a:r>
          </a:p>
          <a:p>
            <a:r>
              <a:rPr lang="en-US" sz="2400" dirty="0" smtClean="0">
                <a:solidFill>
                  <a:srgbClr val="FFFFCC"/>
                </a:solidFill>
                <a:effectLst/>
                <a:latin typeface="Times New Roman"/>
                <a:cs typeface="Times New Roman"/>
              </a:rPr>
              <a:t>Myerson’s auction as a reduction</a:t>
            </a:r>
            <a:r>
              <a:rPr lang="en-US" sz="2400" dirty="0" smtClean="0">
                <a:solidFill>
                  <a:srgbClr val="FFFFFF"/>
                </a:solidFill>
                <a:effectLst/>
                <a:latin typeface="Times New Roman"/>
                <a:cs typeface="Times New Roman"/>
              </a:rPr>
              <a:t>:</a:t>
            </a:r>
          </a:p>
          <a:p>
            <a:pPr lvl="1"/>
            <a:r>
              <a:rPr lang="en-US" sz="2200" dirty="0" smtClean="0">
                <a:solidFill>
                  <a:srgbClr val="FFFFFF"/>
                </a:solidFill>
                <a:effectLst/>
                <a:latin typeface="Times New Roman"/>
                <a:cs typeface="Times New Roman"/>
              </a:rPr>
              <a:t>bidders are asked to report their types                           ; </a:t>
            </a:r>
          </a:p>
          <a:p>
            <a:pPr lvl="1"/>
            <a:r>
              <a:rPr lang="en-US" sz="2200" dirty="0" smtClean="0">
                <a:solidFill>
                  <a:srgbClr val="FFFFFF"/>
                </a:solidFill>
                <a:effectLst/>
                <a:latin typeface="Times New Roman"/>
                <a:cs typeface="Times New Roman"/>
              </a:rPr>
              <a:t>reported types are </a:t>
            </a:r>
            <a:r>
              <a:rPr lang="en-US" sz="2200" dirty="0" smtClean="0">
                <a:solidFill>
                  <a:srgbClr val="FFFFCC"/>
                </a:solidFill>
                <a:effectLst/>
                <a:latin typeface="Times New Roman"/>
                <a:cs typeface="Times New Roman"/>
              </a:rPr>
              <a:t>transformed</a:t>
            </a:r>
            <a:r>
              <a:rPr lang="en-US" sz="2200" dirty="0" smtClean="0">
                <a:solidFill>
                  <a:srgbClr val="FFFFFF"/>
                </a:solidFill>
                <a:effectLst/>
                <a:latin typeface="Times New Roman"/>
                <a:cs typeface="Times New Roman"/>
              </a:rPr>
              <a:t> to </a:t>
            </a:r>
            <a:r>
              <a:rPr lang="en-US" sz="2200" b="1" i="1" dirty="0" smtClean="0">
                <a:solidFill>
                  <a:srgbClr val="FF6600"/>
                </a:solidFill>
                <a:effectLst/>
                <a:latin typeface="Times New Roman"/>
                <a:cs typeface="Times New Roman"/>
              </a:rPr>
              <a:t>virtual</a:t>
            </a:r>
            <a:r>
              <a:rPr lang="en-US" sz="2200" dirty="0" smtClean="0">
                <a:solidFill>
                  <a:srgbClr val="FFFFFF"/>
                </a:solidFill>
                <a:effectLst/>
                <a:latin typeface="Times New Roman"/>
                <a:cs typeface="Times New Roman"/>
              </a:rPr>
              <a:t>-types                            ; </a:t>
            </a:r>
          </a:p>
          <a:p>
            <a:pPr lvl="1"/>
            <a:r>
              <a:rPr lang="en-US" sz="2200" dirty="0" smtClean="0">
                <a:solidFill>
                  <a:srgbClr val="FFFFFF"/>
                </a:solidFill>
                <a:effectLst/>
                <a:latin typeface="Times New Roman"/>
                <a:cs typeface="Times New Roman"/>
              </a:rPr>
              <a:t>the virtual-welfare maximizing allocation is chosen;</a:t>
            </a:r>
          </a:p>
          <a:p>
            <a:pPr lvl="2"/>
            <a:r>
              <a:rPr lang="en-US" sz="2000" dirty="0" smtClean="0">
                <a:solidFill>
                  <a:srgbClr val="FFFFFF"/>
                </a:solidFill>
                <a:effectLst/>
                <a:latin typeface="Times New Roman"/>
                <a:cs typeface="Times New Roman"/>
              </a:rPr>
              <a:t>this is a call to a welfare optimization algorithm</a:t>
            </a:r>
            <a:endParaRPr lang="en-US" sz="1800" dirty="0" smtClean="0">
              <a:solidFill>
                <a:srgbClr val="FFFFFF"/>
              </a:solidFill>
              <a:effectLst/>
              <a:latin typeface="Times New Roman"/>
              <a:cs typeface="Times New Roman"/>
            </a:endParaRPr>
          </a:p>
          <a:p>
            <a:pPr lvl="1"/>
            <a:r>
              <a:rPr lang="en-US" sz="2200" dirty="0" smtClean="0">
                <a:solidFill>
                  <a:srgbClr val="FFFFFF"/>
                </a:solidFill>
                <a:effectLst/>
                <a:latin typeface="Times New Roman"/>
                <a:cs typeface="Times New Roman"/>
              </a:rPr>
              <a:t>and prices are charged to make sure bidders report truthfully.</a:t>
            </a:r>
          </a:p>
          <a:p>
            <a:pPr lvl="2"/>
            <a:r>
              <a:rPr lang="en-US" sz="2000" dirty="0" smtClean="0">
                <a:solidFill>
                  <a:srgbClr val="FFFFFF"/>
                </a:solidFill>
                <a:effectLst/>
                <a:latin typeface="Times New Roman"/>
                <a:cs typeface="Times New Roman"/>
              </a:rPr>
              <a:t>truthfulness-inducing payments can be computed via calls to a welfare optimization algorithm</a:t>
            </a:r>
          </a:p>
          <a:p>
            <a:r>
              <a:rPr lang="en-US" sz="2400" b="1" dirty="0" smtClean="0">
                <a:solidFill>
                  <a:schemeClr val="tx2"/>
                </a:solidFill>
                <a:effectLst/>
                <a:latin typeface="Times New Roman"/>
                <a:cs typeface="Times New Roman"/>
              </a:rPr>
              <a:t>Corollary:</a:t>
            </a:r>
            <a:r>
              <a:rPr lang="en-US" sz="2400" dirty="0" smtClean="0">
                <a:solidFill>
                  <a:srgbClr val="FFFFFF"/>
                </a:solidFill>
                <a:effectLst/>
                <a:latin typeface="Times New Roman"/>
                <a:cs typeface="Times New Roman"/>
              </a:rPr>
              <a:t> If the underlying welfare-maximization problem is tractable, then so is the revenue-optimal auction.</a:t>
            </a:r>
          </a:p>
          <a:p>
            <a:r>
              <a:rPr lang="en-US" sz="2400" dirty="0" smtClean="0">
                <a:solidFill>
                  <a:srgbClr val="FFFFCC"/>
                </a:solidFill>
                <a:effectLst/>
                <a:latin typeface="Times New Roman"/>
                <a:cs typeface="Times New Roman"/>
              </a:rPr>
              <a:t>Unanswered:</a:t>
            </a:r>
          </a:p>
          <a:p>
            <a:pPr lvl="1"/>
            <a:r>
              <a:rPr lang="en-US" sz="2200" dirty="0" smtClean="0">
                <a:solidFill>
                  <a:srgbClr val="FFFFFF"/>
                </a:solidFill>
                <a:effectLst/>
                <a:latin typeface="Times New Roman"/>
                <a:cs typeface="Times New Roman"/>
              </a:rPr>
              <a:t>Beyond single-item settings? Robustness to approximation?</a:t>
            </a:r>
          </a:p>
        </p:txBody>
      </p:sp>
      <p:pic>
        <p:nvPicPr>
          <p:cNvPr id="5" name="Picture 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939507" y="1961231"/>
            <a:ext cx="3403600" cy="15113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995195" y="2323181"/>
            <a:ext cx="3403600" cy="1562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9163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z="3600" b="1" dirty="0" smtClean="0"/>
              <a:t>Beyond Myerson</a:t>
            </a:r>
            <a:endParaRPr lang="en-US" sz="3600" b="1" dirty="0"/>
          </a:p>
        </p:txBody>
      </p:sp>
      <p:sp>
        <p:nvSpPr>
          <p:cNvPr id="3" name="Content Placeholder 2"/>
          <p:cNvSpPr>
            <a:spLocks noGrp="1"/>
          </p:cNvSpPr>
          <p:nvPr>
            <p:ph idx="1"/>
          </p:nvPr>
        </p:nvSpPr>
        <p:spPr>
          <a:xfrm>
            <a:off x="228600" y="1371600"/>
            <a:ext cx="8610600" cy="4572000"/>
          </a:xfrm>
        </p:spPr>
        <p:txBody>
          <a:bodyPr/>
          <a:lstStyle/>
          <a:p>
            <a:r>
              <a:rPr lang="en-US" sz="2400" dirty="0" smtClean="0"/>
              <a:t>Large body of work in Economics, see [Vincent-</a:t>
            </a:r>
            <a:r>
              <a:rPr lang="en-US" sz="2400" dirty="0" err="1" smtClean="0"/>
              <a:t>Manelli</a:t>
            </a:r>
            <a:r>
              <a:rPr lang="en-US" sz="2400" dirty="0" smtClean="0"/>
              <a:t> ’07].</a:t>
            </a:r>
          </a:p>
          <a:p>
            <a:pPr lvl="1"/>
            <a:r>
              <a:rPr lang="en-US" sz="2200" dirty="0" smtClean="0"/>
              <a:t>Progress sporadic.</a:t>
            </a:r>
          </a:p>
          <a:p>
            <a:r>
              <a:rPr lang="en-US" sz="2400" dirty="0" smtClean="0">
                <a:solidFill>
                  <a:srgbClr val="FFFFFF"/>
                </a:solidFill>
              </a:rPr>
              <a:t>Recently (2007-present), algorithmic tools enabled progress.</a:t>
            </a:r>
          </a:p>
          <a:p>
            <a:pPr lvl="1"/>
            <a:r>
              <a:rPr lang="en-US" sz="2200" dirty="0" smtClean="0">
                <a:solidFill>
                  <a:srgbClr val="FFFFFF"/>
                </a:solidFill>
              </a:rPr>
              <a:t>constant-factor approximations</a:t>
            </a:r>
            <a:r>
              <a:rPr lang="en-US" sz="2200" dirty="0" smtClean="0"/>
              <a:t>;</a:t>
            </a:r>
          </a:p>
          <a:p>
            <a:pPr lvl="1"/>
            <a:r>
              <a:rPr lang="en-US" sz="2200" dirty="0" smtClean="0">
                <a:solidFill>
                  <a:srgbClr val="FFFFFF"/>
                </a:solidFill>
              </a:rPr>
              <a:t>exact solutions</a:t>
            </a:r>
            <a:r>
              <a:rPr lang="en-US" sz="2200" dirty="0" smtClean="0"/>
              <a:t>;</a:t>
            </a:r>
          </a:p>
          <a:p>
            <a:pPr lvl="1"/>
            <a:r>
              <a:rPr lang="en-US" sz="2200" dirty="0" smtClean="0"/>
              <a:t>still very limited settings; ad-hoc techniques.</a:t>
            </a:r>
          </a:p>
          <a:p>
            <a:pPr lvl="1"/>
            <a:endParaRPr lang="en-US" sz="2000" dirty="0" smtClean="0"/>
          </a:p>
          <a:p>
            <a:pPr lvl="1"/>
            <a:endParaRPr lang="en-US" sz="2000" dirty="0" smtClean="0">
              <a:solidFill>
                <a:srgbClr val="FFFFFF"/>
              </a:solidFill>
            </a:endParaRPr>
          </a:p>
          <a:p>
            <a:pPr lvl="1"/>
            <a:endParaRPr lang="en-US" sz="2200" dirty="0" smtClean="0">
              <a:solidFill>
                <a:srgbClr val="FFFFFF"/>
              </a:solidFill>
            </a:endParaRPr>
          </a:p>
          <a:p>
            <a:pPr lvl="1"/>
            <a:endParaRPr lang="en-US" sz="2200" dirty="0" smtClean="0">
              <a:solidFill>
                <a:srgbClr val="FFFFF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5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Arrow Connector 4"/>
          <p:cNvCxnSpPr/>
          <p:nvPr/>
        </p:nvCxnSpPr>
        <p:spPr bwMode="auto">
          <a:xfrm rot="5400000">
            <a:off x="470897" y="3385641"/>
            <a:ext cx="6324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 name="Group 9"/>
          <p:cNvGrpSpPr/>
          <p:nvPr/>
        </p:nvGrpSpPr>
        <p:grpSpPr>
          <a:xfrm>
            <a:off x="3556203" y="71735"/>
            <a:ext cx="3449951" cy="646331"/>
            <a:chOff x="4114800" y="0"/>
            <a:chExt cx="3449951" cy="646331"/>
          </a:xfrm>
        </p:grpSpPr>
        <p:sp>
          <p:nvSpPr>
            <p:cNvPr id="6" name="TextBox 5"/>
            <p:cNvSpPr txBox="1"/>
            <p:nvPr/>
          </p:nvSpPr>
          <p:spPr>
            <a:xfrm>
              <a:off x="4572000" y="0"/>
              <a:ext cx="2992751" cy="646331"/>
            </a:xfrm>
            <a:prstGeom prst="rect">
              <a:avLst/>
            </a:prstGeom>
            <a:noFill/>
          </p:spPr>
          <p:txBody>
            <a:bodyPr wrap="none" rtlCol="0">
              <a:spAutoFit/>
            </a:bodyPr>
            <a:lstStyle/>
            <a:p>
              <a:r>
                <a:rPr lang="en-US" sz="1800" dirty="0" smtClean="0">
                  <a:latin typeface="Times New Roman"/>
                  <a:cs typeface="Times New Roman"/>
                </a:rPr>
                <a:t>all single-dimensional settings </a:t>
              </a:r>
              <a:br>
                <a:rPr lang="en-US" sz="1800" dirty="0" smtClean="0">
                  <a:latin typeface="Times New Roman"/>
                  <a:cs typeface="Times New Roman"/>
                </a:rPr>
              </a:br>
              <a:r>
                <a:rPr lang="en-US" sz="1800" dirty="0" smtClean="0">
                  <a:latin typeface="Times New Roman"/>
                  <a:cs typeface="Times New Roman"/>
                </a:rPr>
                <a:t>[Myerson ’81] </a:t>
              </a:r>
              <a:endParaRPr lang="en-US" sz="1800" dirty="0">
                <a:latin typeface="Times New Roman"/>
                <a:cs typeface="Times New Roman"/>
              </a:endParaRPr>
            </a:p>
          </p:txBody>
        </p:sp>
        <p:cxnSp>
          <p:nvCxnSpPr>
            <p:cNvPr id="9" name="Straight Connector 8"/>
            <p:cNvCxnSpPr/>
            <p:nvPr/>
          </p:nvCxnSpPr>
          <p:spPr bwMode="auto">
            <a:xfrm>
              <a:off x="4114800" y="2921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3"/>
          <p:cNvGrpSpPr/>
          <p:nvPr/>
        </p:nvGrpSpPr>
        <p:grpSpPr>
          <a:xfrm>
            <a:off x="143461" y="528935"/>
            <a:ext cx="3565142" cy="646331"/>
            <a:chOff x="702058" y="1349514"/>
            <a:chExt cx="3565142" cy="646331"/>
          </a:xfrm>
        </p:grpSpPr>
        <p:sp>
          <p:nvSpPr>
            <p:cNvPr id="7" name="TextBox 6"/>
            <p:cNvSpPr txBox="1"/>
            <p:nvPr/>
          </p:nvSpPr>
          <p:spPr>
            <a:xfrm>
              <a:off x="702058" y="1349514"/>
              <a:ext cx="3406401" cy="646331"/>
            </a:xfrm>
            <a:prstGeom prst="rect">
              <a:avLst/>
            </a:prstGeom>
            <a:noFill/>
          </p:spPr>
          <p:txBody>
            <a:bodyPr wrap="none" rtlCol="0">
              <a:spAutoFit/>
            </a:bodyPr>
            <a:lstStyle/>
            <a:p>
              <a:pPr algn="r"/>
              <a:r>
                <a:rPr lang="en-US" sz="1800" dirty="0" smtClean="0">
                  <a:latin typeface="Times New Roman"/>
                  <a:cs typeface="Times New Roman"/>
                </a:rPr>
                <a:t>one unit-demand bidder, </a:t>
              </a:r>
              <a:r>
                <a:rPr lang="en-US" sz="1800" dirty="0" err="1" smtClean="0">
                  <a:latin typeface="Times New Roman"/>
                  <a:cs typeface="Times New Roman"/>
                </a:rPr>
                <a:t>ind</a:t>
              </a:r>
              <a:r>
                <a:rPr lang="en-US" sz="1800" dirty="0" smtClean="0">
                  <a:latin typeface="Times New Roman"/>
                  <a:cs typeface="Times New Roman"/>
                </a:rPr>
                <a:t>. items</a:t>
              </a:r>
              <a:br>
                <a:rPr lang="en-US" sz="1800" dirty="0" smtClean="0">
                  <a:latin typeface="Times New Roman"/>
                  <a:cs typeface="Times New Roman"/>
                </a:rPr>
              </a:br>
              <a:r>
                <a:rPr lang="en-US" sz="1800" dirty="0" smtClean="0">
                  <a:latin typeface="Times New Roman"/>
                  <a:cs typeface="Times New Roman"/>
                </a:rPr>
                <a:t>[</a:t>
              </a:r>
              <a:r>
                <a:rPr lang="en-US" sz="1800" dirty="0" err="1" smtClean="0">
                  <a:latin typeface="Times New Roman"/>
                  <a:cs typeface="Times New Roman"/>
                </a:rPr>
                <a:t>Chawla</a:t>
              </a:r>
              <a:r>
                <a:rPr lang="en-US" sz="1800" dirty="0" smtClean="0">
                  <a:latin typeface="Times New Roman"/>
                  <a:cs typeface="Times New Roman"/>
                </a:rPr>
                <a:t>-Hartline-Kleinberg ’07]</a:t>
              </a:r>
              <a:endParaRPr lang="en-US" sz="1800" dirty="0">
                <a:latin typeface="Times New Roman"/>
                <a:cs typeface="Times New Roman"/>
              </a:endParaRPr>
            </a:p>
          </p:txBody>
        </p:sp>
        <p:cxnSp>
          <p:nvCxnSpPr>
            <p:cNvPr id="11" name="Straight Connector 10"/>
            <p:cNvCxnSpPr/>
            <p:nvPr/>
          </p:nvCxnSpPr>
          <p:spPr bwMode="auto">
            <a:xfrm>
              <a:off x="4114800" y="1573212"/>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32"/>
          <p:cNvGrpSpPr/>
          <p:nvPr/>
        </p:nvGrpSpPr>
        <p:grpSpPr>
          <a:xfrm>
            <a:off x="-749733" y="1290935"/>
            <a:ext cx="4458133" cy="1200329"/>
            <a:chOff x="-63933" y="1752600"/>
            <a:chExt cx="4458133" cy="1200329"/>
          </a:xfrm>
        </p:grpSpPr>
        <p:sp>
          <p:nvSpPr>
            <p:cNvPr id="12" name="TextBox 11"/>
            <p:cNvSpPr txBox="1"/>
            <p:nvPr/>
          </p:nvSpPr>
          <p:spPr>
            <a:xfrm>
              <a:off x="-63933" y="1752600"/>
              <a:ext cx="4363369" cy="1200329"/>
            </a:xfrm>
            <a:prstGeom prst="rect">
              <a:avLst/>
            </a:prstGeom>
            <a:noFill/>
          </p:spPr>
          <p:txBody>
            <a:bodyPr wrap="square" rtlCol="0">
              <a:spAutoFit/>
            </a:bodyPr>
            <a:lstStyle/>
            <a:p>
              <a:pPr algn="r"/>
              <a:r>
                <a:rPr lang="en-US" sz="1800" dirty="0" smtClean="0">
                  <a:latin typeface="Times New Roman"/>
                  <a:cs typeface="Times New Roman"/>
                </a:rPr>
                <a:t>many unit-demand bidders, </a:t>
              </a:r>
              <a:r>
                <a:rPr lang="en-US" sz="1800" dirty="0" err="1" smtClean="0">
                  <a:latin typeface="Times New Roman"/>
                  <a:cs typeface="Times New Roman"/>
                </a:rPr>
                <a:t>ind</a:t>
              </a:r>
              <a:r>
                <a:rPr lang="en-US" sz="1800" dirty="0" smtClean="0">
                  <a:latin typeface="Times New Roman"/>
                  <a:cs typeface="Times New Roman"/>
                </a:rPr>
                <a:t> items, </a:t>
              </a:r>
              <a:br>
                <a:rPr lang="en-US" sz="1800" dirty="0" smtClean="0">
                  <a:latin typeface="Times New Roman"/>
                  <a:cs typeface="Times New Roman"/>
                </a:rPr>
              </a:br>
              <a:r>
                <a:rPr lang="en-US" sz="1800" dirty="0" err="1" smtClean="0">
                  <a:latin typeface="Times New Roman"/>
                  <a:cs typeface="Times New Roman"/>
                </a:rPr>
                <a:t>matroid</a:t>
              </a:r>
              <a:r>
                <a:rPr lang="en-US" sz="1800" dirty="0" smtClean="0">
                  <a:latin typeface="Times New Roman"/>
                  <a:cs typeface="Times New Roman"/>
                </a:rPr>
                <a:t> constraint on who is served</a:t>
              </a:r>
              <a:br>
                <a:rPr lang="en-US" sz="1800" dirty="0" smtClean="0">
                  <a:latin typeface="Times New Roman"/>
                  <a:cs typeface="Times New Roman"/>
                </a:rPr>
              </a:br>
              <a:r>
                <a:rPr lang="en-US" sz="1800" dirty="0" smtClean="0">
                  <a:latin typeface="Times New Roman"/>
                  <a:cs typeface="Times New Roman"/>
                </a:rPr>
                <a:t>[Chawla-Hartline-Malec-Sivan’10]</a:t>
              </a:r>
              <a:br>
                <a:rPr lang="en-US" sz="1800" dirty="0" smtClean="0">
                  <a:latin typeface="Times New Roman"/>
                  <a:cs typeface="Times New Roman"/>
                </a:rPr>
              </a:br>
              <a:r>
                <a:rPr lang="en-US" sz="1800" dirty="0" smtClean="0">
                  <a:latin typeface="Times New Roman"/>
                  <a:cs typeface="Times New Roman"/>
                </a:rPr>
                <a:t>[Kleinberg-Weinberg ’12]</a:t>
              </a:r>
            </a:p>
          </p:txBody>
        </p:sp>
        <p:cxnSp>
          <p:nvCxnSpPr>
            <p:cNvPr id="16" name="Straight Connector 15"/>
            <p:cNvCxnSpPr/>
            <p:nvPr/>
          </p:nvCxnSpPr>
          <p:spPr bwMode="auto">
            <a:xfrm>
              <a:off x="4241800" y="23622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3" name="Group 25"/>
          <p:cNvGrpSpPr/>
          <p:nvPr/>
        </p:nvGrpSpPr>
        <p:grpSpPr>
          <a:xfrm>
            <a:off x="-762000" y="2662535"/>
            <a:ext cx="4483100" cy="646331"/>
            <a:chOff x="-76200" y="3581400"/>
            <a:chExt cx="4483100" cy="646331"/>
          </a:xfrm>
        </p:grpSpPr>
        <p:sp>
          <p:nvSpPr>
            <p:cNvPr id="17" name="TextBox 16"/>
            <p:cNvSpPr txBox="1"/>
            <p:nvPr/>
          </p:nvSpPr>
          <p:spPr>
            <a:xfrm>
              <a:off x="-76200" y="3581400"/>
              <a:ext cx="4363369" cy="646331"/>
            </a:xfrm>
            <a:prstGeom prst="rect">
              <a:avLst/>
            </a:prstGeom>
            <a:noFill/>
          </p:spPr>
          <p:txBody>
            <a:bodyPr wrap="square" rtlCol="0">
              <a:spAutoFit/>
            </a:bodyPr>
            <a:lstStyle/>
            <a:p>
              <a:pPr algn="r"/>
              <a:r>
                <a:rPr lang="en-US" sz="1800" dirty="0" smtClean="0">
                  <a:latin typeface="Times New Roman"/>
                  <a:cs typeface="Times New Roman"/>
                </a:rPr>
                <a:t>additive bidders </a:t>
              </a:r>
              <a:r>
                <a:rPr lang="en-US" sz="1800" dirty="0" err="1" smtClean="0">
                  <a:latin typeface="Times New Roman"/>
                  <a:cs typeface="Times New Roman"/>
                </a:rPr>
                <a:t>w</a:t>
              </a:r>
              <a:r>
                <a:rPr lang="en-US" sz="1800" dirty="0" smtClean="0">
                  <a:latin typeface="Times New Roman"/>
                  <a:cs typeface="Times New Roman"/>
                </a:rPr>
                <a:t>/ capacities and</a:t>
              </a:r>
              <a:br>
                <a:rPr lang="en-US" sz="1800" dirty="0" smtClean="0">
                  <a:latin typeface="Times New Roman"/>
                  <a:cs typeface="Times New Roman"/>
                </a:rPr>
              </a:br>
              <a:r>
                <a:rPr lang="en-US" sz="1800" dirty="0" smtClean="0">
                  <a:latin typeface="Times New Roman"/>
                  <a:cs typeface="Times New Roman"/>
                </a:rPr>
                <a:t> budgets [Bhattacharya et al’10]</a:t>
              </a:r>
            </a:p>
          </p:txBody>
        </p:sp>
        <p:cxnSp>
          <p:nvCxnSpPr>
            <p:cNvPr id="18" name="Straight Connector 17"/>
            <p:cNvCxnSpPr/>
            <p:nvPr/>
          </p:nvCxnSpPr>
          <p:spPr bwMode="auto">
            <a:xfrm>
              <a:off x="4254500" y="379835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 name="Group 18"/>
          <p:cNvGrpSpPr/>
          <p:nvPr/>
        </p:nvGrpSpPr>
        <p:grpSpPr>
          <a:xfrm>
            <a:off x="3570836" y="3195935"/>
            <a:ext cx="5242964" cy="369332"/>
            <a:chOff x="-228600" y="1349514"/>
            <a:chExt cx="5242964" cy="369332"/>
          </a:xfrm>
        </p:grpSpPr>
        <p:sp>
          <p:nvSpPr>
            <p:cNvPr id="20" name="TextBox 19"/>
            <p:cNvSpPr txBox="1"/>
            <p:nvPr/>
          </p:nvSpPr>
          <p:spPr>
            <a:xfrm>
              <a:off x="-101600" y="1349514"/>
              <a:ext cx="5115964" cy="369332"/>
            </a:xfrm>
            <a:prstGeom prst="rect">
              <a:avLst/>
            </a:prstGeom>
            <a:noFill/>
          </p:spPr>
          <p:txBody>
            <a:bodyPr wrap="square" rtlCol="0">
              <a:spAutoFit/>
            </a:bodyPr>
            <a:lstStyle/>
            <a:p>
              <a:r>
                <a:rPr lang="en-US" sz="1800" dirty="0" smtClean="0">
                  <a:latin typeface="Times New Roman"/>
                  <a:cs typeface="Times New Roman"/>
                </a:rPr>
                <a:t>one unit-demand bidder, </a:t>
              </a:r>
              <a:r>
                <a:rPr lang="en-US" sz="1800" dirty="0" err="1" smtClean="0">
                  <a:latin typeface="Times New Roman"/>
                  <a:cs typeface="Times New Roman"/>
                </a:rPr>
                <a:t>ind</a:t>
              </a:r>
              <a:r>
                <a:rPr lang="en-US" sz="1800" dirty="0" smtClean="0">
                  <a:latin typeface="Times New Roman"/>
                  <a:cs typeface="Times New Roman"/>
                </a:rPr>
                <a:t> items [</a:t>
              </a:r>
              <a:r>
                <a:rPr lang="en-US" sz="1800" dirty="0" err="1" smtClean="0">
                  <a:latin typeface="Times New Roman"/>
                  <a:cs typeface="Times New Roman"/>
                </a:rPr>
                <a:t>Cai</a:t>
              </a:r>
              <a:r>
                <a:rPr lang="en-US" sz="1800" dirty="0" smtClean="0">
                  <a:latin typeface="Times New Roman"/>
                  <a:cs typeface="Times New Roman"/>
                </a:rPr>
                <a:t>-D ’11]</a:t>
              </a:r>
              <a:endParaRPr lang="en-US" sz="1800" dirty="0">
                <a:latin typeface="Times New Roman"/>
                <a:cs typeface="Times New Roman"/>
              </a:endParaRPr>
            </a:p>
          </p:txBody>
        </p:sp>
        <p:cxnSp>
          <p:nvCxnSpPr>
            <p:cNvPr id="21" name="Straight Connector 20"/>
            <p:cNvCxnSpPr/>
            <p:nvPr/>
          </p:nvCxnSpPr>
          <p:spPr bwMode="auto">
            <a:xfrm>
              <a:off x="-228600" y="1573212"/>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26"/>
          <p:cNvGrpSpPr/>
          <p:nvPr/>
        </p:nvGrpSpPr>
        <p:grpSpPr>
          <a:xfrm>
            <a:off x="-762000" y="3424535"/>
            <a:ext cx="4483100" cy="369332"/>
            <a:chOff x="-76200" y="3581400"/>
            <a:chExt cx="4483100" cy="369332"/>
          </a:xfrm>
        </p:grpSpPr>
        <p:sp>
          <p:nvSpPr>
            <p:cNvPr id="28" name="TextBox 27"/>
            <p:cNvSpPr txBox="1"/>
            <p:nvPr/>
          </p:nvSpPr>
          <p:spPr>
            <a:xfrm>
              <a:off x="-76200" y="3581400"/>
              <a:ext cx="4363369" cy="369332"/>
            </a:xfrm>
            <a:prstGeom prst="rect">
              <a:avLst/>
            </a:prstGeom>
            <a:noFill/>
          </p:spPr>
          <p:txBody>
            <a:bodyPr wrap="square" rtlCol="0">
              <a:spAutoFit/>
            </a:bodyPr>
            <a:lstStyle/>
            <a:p>
              <a:pPr algn="r"/>
              <a:r>
                <a:rPr lang="en-US" sz="1800" dirty="0" smtClean="0">
                  <a:latin typeface="Times New Roman"/>
                  <a:cs typeface="Times New Roman"/>
                </a:rPr>
                <a:t>many-to-one reduction [Alaei’11]</a:t>
              </a:r>
            </a:p>
          </p:txBody>
        </p:sp>
        <p:cxnSp>
          <p:nvCxnSpPr>
            <p:cNvPr id="29" name="Straight Connector 28"/>
            <p:cNvCxnSpPr/>
            <p:nvPr/>
          </p:nvCxnSpPr>
          <p:spPr bwMode="auto">
            <a:xfrm>
              <a:off x="4254500" y="379835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 name="Group 29"/>
          <p:cNvGrpSpPr/>
          <p:nvPr/>
        </p:nvGrpSpPr>
        <p:grpSpPr>
          <a:xfrm>
            <a:off x="3568700" y="3653135"/>
            <a:ext cx="5575300" cy="646331"/>
            <a:chOff x="-228600" y="1273314"/>
            <a:chExt cx="5060705" cy="646331"/>
          </a:xfrm>
        </p:grpSpPr>
        <p:sp>
          <p:nvSpPr>
            <p:cNvPr id="31" name="TextBox 30"/>
            <p:cNvSpPr txBox="1"/>
            <p:nvPr/>
          </p:nvSpPr>
          <p:spPr>
            <a:xfrm>
              <a:off x="-76200" y="1273314"/>
              <a:ext cx="4908305" cy="646331"/>
            </a:xfrm>
            <a:prstGeom prst="rect">
              <a:avLst/>
            </a:prstGeom>
            <a:noFill/>
          </p:spPr>
          <p:txBody>
            <a:bodyPr wrap="square" rtlCol="0">
              <a:spAutoFit/>
            </a:bodyPr>
            <a:lstStyle/>
            <a:p>
              <a:r>
                <a:rPr lang="en-US" sz="1800" dirty="0" smtClean="0">
                  <a:latin typeface="Times New Roman"/>
                  <a:cs typeface="Times New Roman"/>
                </a:rPr>
                <a:t>constant number of additive bidders </a:t>
              </a:r>
              <a:r>
                <a:rPr lang="en-US" sz="1800" dirty="0" err="1" smtClean="0">
                  <a:latin typeface="Times New Roman"/>
                  <a:cs typeface="Times New Roman"/>
                </a:rPr>
                <a:t>w</a:t>
              </a:r>
              <a:r>
                <a:rPr lang="en-US" sz="1800" dirty="0" smtClean="0">
                  <a:latin typeface="Times New Roman"/>
                  <a:cs typeface="Times New Roman"/>
                </a:rPr>
                <a:t>/ capacities and budgets, symmetric item-distributions [D-Weinberg ’12]</a:t>
              </a:r>
              <a:endParaRPr lang="en-US" sz="1800" dirty="0">
                <a:latin typeface="Times New Roman"/>
                <a:cs typeface="Times New Roman"/>
              </a:endParaRPr>
            </a:p>
          </p:txBody>
        </p:sp>
        <p:cxnSp>
          <p:nvCxnSpPr>
            <p:cNvPr id="32" name="Straight Connector 31"/>
            <p:cNvCxnSpPr/>
            <p:nvPr/>
          </p:nvCxnSpPr>
          <p:spPr bwMode="auto">
            <a:xfrm>
              <a:off x="-228600" y="1573212"/>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 name="Group 33"/>
          <p:cNvGrpSpPr/>
          <p:nvPr/>
        </p:nvGrpSpPr>
        <p:grpSpPr>
          <a:xfrm>
            <a:off x="3568700" y="5188803"/>
            <a:ext cx="5651500" cy="369332"/>
            <a:chOff x="-228600" y="1273314"/>
            <a:chExt cx="5129873" cy="369332"/>
          </a:xfrm>
        </p:grpSpPr>
        <p:sp>
          <p:nvSpPr>
            <p:cNvPr id="35" name="TextBox 34"/>
            <p:cNvSpPr txBox="1"/>
            <p:nvPr/>
          </p:nvSpPr>
          <p:spPr>
            <a:xfrm>
              <a:off x="-76200" y="1273314"/>
              <a:ext cx="4977473" cy="369332"/>
            </a:xfrm>
            <a:prstGeom prst="rect">
              <a:avLst/>
            </a:prstGeom>
            <a:noFill/>
          </p:spPr>
          <p:txBody>
            <a:bodyPr wrap="square" rtlCol="0">
              <a:spAutoFit/>
            </a:bodyPr>
            <a:lstStyle/>
            <a:p>
              <a:r>
                <a:rPr lang="en-US" sz="1800" dirty="0" smtClean="0">
                  <a:latin typeface="Times New Roman"/>
                  <a:cs typeface="Times New Roman"/>
                </a:rPr>
                <a:t>additive bidders, correlated items [</a:t>
              </a:r>
              <a:r>
                <a:rPr lang="en-US" sz="1800" dirty="0" err="1" smtClean="0">
                  <a:latin typeface="Times New Roman"/>
                  <a:cs typeface="Times New Roman"/>
                </a:rPr>
                <a:t>Cai</a:t>
              </a:r>
              <a:r>
                <a:rPr lang="en-US" sz="1800" dirty="0" smtClean="0">
                  <a:latin typeface="Times New Roman"/>
                  <a:cs typeface="Times New Roman"/>
                </a:rPr>
                <a:t>-D-Weinberg ’12]</a:t>
              </a:r>
              <a:endParaRPr lang="en-US" sz="1800" dirty="0">
                <a:latin typeface="Times New Roman"/>
                <a:cs typeface="Times New Roman"/>
              </a:endParaRPr>
            </a:p>
          </p:txBody>
        </p:sp>
        <p:cxnSp>
          <p:nvCxnSpPr>
            <p:cNvPr id="36" name="Straight Connector 35"/>
            <p:cNvCxnSpPr/>
            <p:nvPr/>
          </p:nvCxnSpPr>
          <p:spPr bwMode="auto">
            <a:xfrm>
              <a:off x="-228600" y="1490246"/>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 name="Group 36"/>
          <p:cNvGrpSpPr/>
          <p:nvPr/>
        </p:nvGrpSpPr>
        <p:grpSpPr>
          <a:xfrm>
            <a:off x="3556000" y="5625405"/>
            <a:ext cx="5587999" cy="923330"/>
            <a:chOff x="-228600" y="1273314"/>
            <a:chExt cx="5072233" cy="923330"/>
          </a:xfrm>
        </p:grpSpPr>
        <p:sp>
          <p:nvSpPr>
            <p:cNvPr id="38" name="TextBox 37"/>
            <p:cNvSpPr txBox="1"/>
            <p:nvPr/>
          </p:nvSpPr>
          <p:spPr>
            <a:xfrm>
              <a:off x="-67210" y="1273314"/>
              <a:ext cx="4910843" cy="923330"/>
            </a:xfrm>
            <a:prstGeom prst="rect">
              <a:avLst/>
            </a:prstGeom>
            <a:noFill/>
          </p:spPr>
          <p:txBody>
            <a:bodyPr wrap="square" rtlCol="0">
              <a:spAutoFit/>
            </a:bodyPr>
            <a:lstStyle/>
            <a:p>
              <a:r>
                <a:rPr lang="en-US" sz="1800" dirty="0" smtClean="0">
                  <a:latin typeface="Times New Roman"/>
                  <a:cs typeface="Times New Roman"/>
                </a:rPr>
                <a:t>“service constrained environment” i.e. </a:t>
              </a:r>
              <a:r>
                <a:rPr lang="en-US" sz="1800" dirty="0" err="1" smtClean="0">
                  <a:latin typeface="Times New Roman"/>
                  <a:cs typeface="Times New Roman"/>
                </a:rPr>
                <a:t>k</a:t>
              </a:r>
              <a:r>
                <a:rPr lang="en-US" sz="1800" dirty="0" smtClean="0">
                  <a:latin typeface="Times New Roman"/>
                  <a:cs typeface="Times New Roman"/>
                </a:rPr>
                <a:t>-units of same item </a:t>
              </a:r>
              <a:r>
                <a:rPr lang="en-US" sz="1800" dirty="0" err="1" smtClean="0">
                  <a:latin typeface="Times New Roman"/>
                  <a:cs typeface="Times New Roman"/>
                </a:rPr>
                <a:t>w</a:t>
              </a:r>
              <a:r>
                <a:rPr lang="en-US" sz="1800" dirty="0" smtClean="0">
                  <a:latin typeface="Times New Roman"/>
                  <a:cs typeface="Times New Roman"/>
                </a:rPr>
                <a:t>/ customization, unit-demand bidders, </a:t>
              </a:r>
              <a:r>
                <a:rPr lang="en-US" sz="1800" dirty="0" err="1" smtClean="0">
                  <a:latin typeface="Times New Roman"/>
                  <a:cs typeface="Times New Roman"/>
                </a:rPr>
                <a:t>matroid</a:t>
              </a:r>
              <a:r>
                <a:rPr lang="en-US" sz="1800" dirty="0" smtClean="0">
                  <a:latin typeface="Times New Roman"/>
                  <a:cs typeface="Times New Roman"/>
                </a:rPr>
                <a:t> constraints on who is served [</a:t>
              </a:r>
              <a:r>
                <a:rPr lang="en-US" sz="1800" dirty="0" err="1" smtClean="0">
                  <a:latin typeface="Times New Roman"/>
                  <a:cs typeface="Times New Roman"/>
                </a:rPr>
                <a:t>Alaei</a:t>
              </a:r>
              <a:r>
                <a:rPr lang="en-US" sz="1800" dirty="0" smtClean="0">
                  <a:latin typeface="Times New Roman"/>
                  <a:cs typeface="Times New Roman"/>
                </a:rPr>
                <a:t> et al ’12]</a:t>
              </a:r>
              <a:endParaRPr lang="en-US" sz="1800" dirty="0">
                <a:latin typeface="Times New Roman"/>
                <a:cs typeface="Times New Roman"/>
              </a:endParaRPr>
            </a:p>
          </p:txBody>
        </p:sp>
        <p:cxnSp>
          <p:nvCxnSpPr>
            <p:cNvPr id="39" name="Straight Connector 38"/>
            <p:cNvCxnSpPr/>
            <p:nvPr/>
          </p:nvCxnSpPr>
          <p:spPr bwMode="auto">
            <a:xfrm>
              <a:off x="-228600" y="1490246"/>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4" name="Group 39"/>
          <p:cNvGrpSpPr/>
          <p:nvPr/>
        </p:nvGrpSpPr>
        <p:grpSpPr>
          <a:xfrm>
            <a:off x="3568700" y="4427835"/>
            <a:ext cx="5651500" cy="646331"/>
            <a:chOff x="-228600" y="1273314"/>
            <a:chExt cx="5129873" cy="646331"/>
          </a:xfrm>
        </p:grpSpPr>
        <p:sp>
          <p:nvSpPr>
            <p:cNvPr id="41" name="TextBox 40"/>
            <p:cNvSpPr txBox="1"/>
            <p:nvPr/>
          </p:nvSpPr>
          <p:spPr>
            <a:xfrm>
              <a:off x="-76200" y="1273314"/>
              <a:ext cx="4977473" cy="646331"/>
            </a:xfrm>
            <a:prstGeom prst="rect">
              <a:avLst/>
            </a:prstGeom>
            <a:noFill/>
          </p:spPr>
          <p:txBody>
            <a:bodyPr wrap="square" rtlCol="0">
              <a:spAutoFit/>
            </a:bodyPr>
            <a:lstStyle/>
            <a:p>
              <a:r>
                <a:rPr lang="en-US" sz="1800" dirty="0" smtClean="0">
                  <a:latin typeface="Times New Roman"/>
                  <a:cs typeface="Times New Roman"/>
                </a:rPr>
                <a:t>constant number of additive bidders, </a:t>
              </a:r>
              <a:r>
                <a:rPr lang="en-US" sz="1800" dirty="0" err="1" smtClean="0">
                  <a:latin typeface="Times New Roman"/>
                  <a:cs typeface="Times New Roman"/>
                </a:rPr>
                <a:t>ind</a:t>
              </a:r>
              <a:r>
                <a:rPr lang="en-US" sz="1800" dirty="0" smtClean="0">
                  <a:latin typeface="Times New Roman"/>
                  <a:cs typeface="Times New Roman"/>
                </a:rPr>
                <a:t> MHR items [</a:t>
              </a:r>
              <a:r>
                <a:rPr lang="en-US" sz="1800" dirty="0" err="1" smtClean="0">
                  <a:latin typeface="Times New Roman"/>
                  <a:cs typeface="Times New Roman"/>
                </a:rPr>
                <a:t>Cai</a:t>
              </a:r>
              <a:r>
                <a:rPr lang="en-US" sz="1800" dirty="0" smtClean="0">
                  <a:latin typeface="Times New Roman"/>
                  <a:cs typeface="Times New Roman"/>
                </a:rPr>
                <a:t>-Huang ’12]</a:t>
              </a:r>
              <a:endParaRPr lang="en-US" sz="1800" dirty="0">
                <a:latin typeface="Times New Roman"/>
                <a:cs typeface="Times New Roman"/>
              </a:endParaRPr>
            </a:p>
          </p:txBody>
        </p:sp>
        <p:cxnSp>
          <p:nvCxnSpPr>
            <p:cNvPr id="42" name="Straight Connector 41"/>
            <p:cNvCxnSpPr/>
            <p:nvPr/>
          </p:nvCxnSpPr>
          <p:spPr bwMode="auto">
            <a:xfrm>
              <a:off x="-228600" y="1490246"/>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7" name="Group 7"/>
          <p:cNvGrpSpPr/>
          <p:nvPr/>
        </p:nvGrpSpPr>
        <p:grpSpPr>
          <a:xfrm>
            <a:off x="3733800" y="605135"/>
            <a:ext cx="2437953" cy="995065"/>
            <a:chOff x="3733800" y="533400"/>
            <a:chExt cx="2437953" cy="995065"/>
          </a:xfrm>
        </p:grpSpPr>
        <p:cxnSp>
          <p:nvCxnSpPr>
            <p:cNvPr id="3" name="Straight Arrow Connector 2"/>
            <p:cNvCxnSpPr/>
            <p:nvPr/>
          </p:nvCxnSpPr>
          <p:spPr bwMode="auto">
            <a:xfrm flipH="1" flipV="1">
              <a:off x="3733800" y="533400"/>
              <a:ext cx="12192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TextBox 3"/>
            <p:cNvSpPr txBox="1"/>
            <p:nvPr/>
          </p:nvSpPr>
          <p:spPr>
            <a:xfrm>
              <a:off x="4953000" y="1066800"/>
              <a:ext cx="1218753" cy="461665"/>
            </a:xfrm>
            <a:prstGeom prst="rect">
              <a:avLst/>
            </a:prstGeom>
            <a:noFill/>
          </p:spPr>
          <p:txBody>
            <a:bodyPr wrap="none" rtlCol="0">
              <a:spAutoFit/>
            </a:bodyPr>
            <a:lstStyle/>
            <a:p>
              <a:r>
                <a:rPr lang="en-US" dirty="0" smtClean="0">
                  <a:latin typeface="Times New Roman"/>
                  <a:cs typeface="Times New Roman"/>
                </a:rPr>
                <a:t>36 years</a:t>
              </a:r>
              <a:endParaRPr lang="en-US" dirty="0">
                <a:latin typeface="Times New Roman"/>
                <a:cs typeface="Times New Roman"/>
              </a:endParaRPr>
            </a:p>
          </p:txBody>
        </p:sp>
      </p:grpSp>
      <p:sp>
        <p:nvSpPr>
          <p:cNvPr id="47" name="TextBox 46"/>
          <p:cNvSpPr txBox="1"/>
          <p:nvPr/>
        </p:nvSpPr>
        <p:spPr>
          <a:xfrm>
            <a:off x="2849709" y="6320135"/>
            <a:ext cx="731691" cy="461665"/>
          </a:xfrm>
          <a:prstGeom prst="rect">
            <a:avLst/>
          </a:prstGeom>
          <a:noFill/>
        </p:spPr>
        <p:txBody>
          <a:bodyPr wrap="none" rtlCol="0">
            <a:spAutoFit/>
          </a:bodyPr>
          <a:lstStyle/>
          <a:p>
            <a:r>
              <a:rPr lang="en-US" dirty="0" smtClean="0">
                <a:latin typeface="Times New Roman"/>
                <a:cs typeface="Times New Roman"/>
              </a:rPr>
              <a:t>time</a:t>
            </a:r>
            <a:endParaRPr lang="en-US" dirty="0">
              <a:latin typeface="Times New Roman"/>
              <a:cs typeface="Times New Roman"/>
            </a:endParaRPr>
          </a:p>
        </p:txBody>
      </p:sp>
      <p:sp>
        <p:nvSpPr>
          <p:cNvPr id="54" name="TextBox 53"/>
          <p:cNvSpPr txBox="1"/>
          <p:nvPr/>
        </p:nvSpPr>
        <p:spPr>
          <a:xfrm>
            <a:off x="762000" y="71735"/>
            <a:ext cx="2172390" cy="461665"/>
          </a:xfrm>
          <a:prstGeom prst="rect">
            <a:avLst/>
          </a:prstGeom>
          <a:noFill/>
          <a:ln>
            <a:solidFill>
              <a:schemeClr val="tx1"/>
            </a:solidFill>
          </a:ln>
        </p:spPr>
        <p:txBody>
          <a:bodyPr wrap="none" rtlCol="0">
            <a:spAutoFit/>
          </a:bodyPr>
          <a:lstStyle/>
          <a:p>
            <a:r>
              <a:rPr lang="en-US" dirty="0" smtClean="0">
                <a:latin typeface="Times New Roman"/>
                <a:cs typeface="Times New Roman"/>
              </a:rPr>
              <a:t>Constant-Factor</a:t>
            </a:r>
            <a:endParaRPr lang="en-US" dirty="0">
              <a:latin typeface="Times New Roman"/>
              <a:cs typeface="Times New Roman"/>
            </a:endParaRPr>
          </a:p>
        </p:txBody>
      </p:sp>
      <p:sp>
        <p:nvSpPr>
          <p:cNvPr id="50" name="TextBox 49"/>
          <p:cNvSpPr txBox="1"/>
          <p:nvPr/>
        </p:nvSpPr>
        <p:spPr>
          <a:xfrm>
            <a:off x="6705600" y="757535"/>
            <a:ext cx="889987" cy="461665"/>
          </a:xfrm>
          <a:prstGeom prst="rect">
            <a:avLst/>
          </a:prstGeom>
          <a:noFill/>
          <a:ln>
            <a:solidFill>
              <a:schemeClr val="tx1"/>
            </a:solidFill>
          </a:ln>
        </p:spPr>
        <p:txBody>
          <a:bodyPr wrap="none" rtlCol="0">
            <a:spAutoFit/>
          </a:bodyPr>
          <a:lstStyle/>
          <a:p>
            <a:r>
              <a:rPr lang="en-US" dirty="0" smtClean="0">
                <a:latin typeface="Times New Roman"/>
                <a:cs typeface="Times New Roman"/>
              </a:rPr>
              <a:t>Exact</a:t>
            </a:r>
            <a:endParaRPr lang="en-US" dirty="0">
              <a:latin typeface="Times New Roman"/>
              <a:cs typeface="Times New Roman"/>
            </a:endParaRPr>
          </a:p>
        </p:txBody>
      </p:sp>
      <p:grpSp>
        <p:nvGrpSpPr>
          <p:cNvPr id="51" name="Group 58"/>
          <p:cNvGrpSpPr/>
          <p:nvPr/>
        </p:nvGrpSpPr>
        <p:grpSpPr>
          <a:xfrm>
            <a:off x="2133600" y="1752600"/>
            <a:ext cx="5257800" cy="2819400"/>
            <a:chOff x="1905000" y="3124200"/>
            <a:chExt cx="5257800" cy="2819400"/>
          </a:xfrm>
        </p:grpSpPr>
        <p:sp>
          <p:nvSpPr>
            <p:cNvPr id="56" name="Rounded Rectangle 55"/>
            <p:cNvSpPr/>
            <p:nvPr/>
          </p:nvSpPr>
          <p:spPr bwMode="auto">
            <a:xfrm>
              <a:off x="1905000" y="3124200"/>
              <a:ext cx="5257800" cy="2819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57" name="TextBox 56"/>
            <p:cNvSpPr txBox="1"/>
            <p:nvPr/>
          </p:nvSpPr>
          <p:spPr>
            <a:xfrm>
              <a:off x="2209800" y="3688140"/>
              <a:ext cx="4724400" cy="1569660"/>
            </a:xfrm>
            <a:prstGeom prst="rect">
              <a:avLst/>
            </a:prstGeom>
            <a:noFill/>
            <a:ln>
              <a:noFill/>
            </a:ln>
          </p:spPr>
          <p:txBody>
            <a:bodyPr wrap="square" rtlCol="0">
              <a:spAutoFit/>
            </a:bodyPr>
            <a:lstStyle/>
            <a:p>
              <a:r>
                <a:rPr lang="en-US" dirty="0" smtClean="0">
                  <a:solidFill>
                    <a:srgbClr val="061112"/>
                  </a:solidFill>
                  <a:latin typeface="Times New Roman"/>
                  <a:cs typeface="Times New Roman"/>
                </a:rPr>
                <a:t>In all these results: </a:t>
              </a:r>
            </a:p>
            <a:p>
              <a:pPr>
                <a:buFontTx/>
                <a:buChar char="-"/>
              </a:pPr>
              <a:r>
                <a:rPr lang="en-US" dirty="0" smtClean="0">
                  <a:solidFill>
                    <a:srgbClr val="061112"/>
                  </a:solidFill>
                  <a:latin typeface="Times New Roman"/>
                  <a:cs typeface="Times New Roman"/>
                </a:rPr>
                <a:t> </a:t>
              </a:r>
              <a:r>
                <a:rPr lang="en-US" i="1" dirty="0" smtClean="0">
                  <a:solidFill>
                    <a:srgbClr val="061112"/>
                  </a:solidFill>
                  <a:latin typeface="Times New Roman"/>
                  <a:cs typeface="Times New Roman"/>
                </a:rPr>
                <a:t>bidders </a:t>
              </a:r>
              <a:r>
                <a:rPr lang="en-US" dirty="0" smtClean="0">
                  <a:solidFill>
                    <a:srgbClr val="061112"/>
                  </a:solidFill>
                  <a:latin typeface="Times New Roman"/>
                  <a:cs typeface="Times New Roman"/>
                </a:rPr>
                <a:t>are </a:t>
              </a:r>
              <a:r>
                <a:rPr lang="en-US" b="1" dirty="0" smtClean="0">
                  <a:solidFill>
                    <a:srgbClr val="061112"/>
                  </a:solidFill>
                  <a:latin typeface="Times New Roman"/>
                  <a:cs typeface="Times New Roman"/>
                </a:rPr>
                <a:t>capacitated additive</a:t>
              </a:r>
            </a:p>
            <a:p>
              <a:pPr>
                <a:buFontTx/>
                <a:buChar char="-"/>
              </a:pPr>
              <a:r>
                <a:rPr lang="en-US" i="1" dirty="0" smtClean="0">
                  <a:solidFill>
                    <a:srgbClr val="061112"/>
                  </a:solidFill>
                  <a:latin typeface="Times New Roman"/>
                  <a:cs typeface="Times New Roman"/>
                </a:rPr>
                <a:t> feasibility constraints </a:t>
              </a:r>
              <a:r>
                <a:rPr lang="en-US" dirty="0" smtClean="0">
                  <a:solidFill>
                    <a:srgbClr val="061112"/>
                  </a:solidFill>
                  <a:latin typeface="Times New Roman"/>
                  <a:cs typeface="Times New Roman"/>
                </a:rPr>
                <a:t>are </a:t>
              </a:r>
              <a:r>
                <a:rPr lang="en-US" b="1" dirty="0" err="1" smtClean="0">
                  <a:solidFill>
                    <a:srgbClr val="061112"/>
                  </a:solidFill>
                  <a:latin typeface="Times New Roman"/>
                  <a:cs typeface="Times New Roman"/>
                </a:rPr>
                <a:t>matroids</a:t>
              </a:r>
              <a:r>
                <a:rPr lang="en-US" b="1" dirty="0" smtClean="0">
                  <a:solidFill>
                    <a:srgbClr val="061112"/>
                  </a:solidFill>
                  <a:latin typeface="Times New Roman"/>
                  <a:cs typeface="Times New Roman"/>
                </a:rPr>
                <a:t> </a:t>
              </a:r>
              <a:r>
                <a:rPr lang="en-US" dirty="0" smtClean="0">
                  <a:solidFill>
                    <a:srgbClr val="061112"/>
                  </a:solidFill>
                  <a:latin typeface="Times New Roman"/>
                  <a:cs typeface="Times New Roman"/>
                </a:rPr>
                <a:t>or </a:t>
              </a:r>
              <a:r>
                <a:rPr lang="en-US" b="1" dirty="0" err="1" smtClean="0">
                  <a:solidFill>
                    <a:srgbClr val="061112"/>
                  </a:solidFill>
                  <a:latin typeface="Times New Roman"/>
                  <a:cs typeface="Times New Roman"/>
                </a:rPr>
                <a:t>matroid</a:t>
              </a:r>
              <a:r>
                <a:rPr lang="en-US" b="1" dirty="0" smtClean="0">
                  <a:solidFill>
                    <a:srgbClr val="061112"/>
                  </a:solidFill>
                  <a:latin typeface="Times New Roman"/>
                  <a:cs typeface="Times New Roman"/>
                </a:rPr>
                <a:t>-intersections</a:t>
              </a:r>
              <a:endParaRPr lang="en-US" b="1" dirty="0">
                <a:solidFill>
                  <a:srgbClr val="061112"/>
                </a:solidFill>
                <a:latin typeface="Times New Roman"/>
                <a:cs typeface="Times New Roman"/>
              </a:endParaRPr>
            </a:p>
          </p:txBody>
        </p:sp>
      </p:grpSp>
      <p:sp>
        <p:nvSpPr>
          <p:cNvPr id="58" name="TextBox 57"/>
          <p:cNvSpPr txBox="1"/>
          <p:nvPr/>
        </p:nvSpPr>
        <p:spPr>
          <a:xfrm>
            <a:off x="-1376947" y="5601368"/>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dissolve">
                                      <p:cBhvr>
                                        <p:cTn id="5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0"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7" name="Group 26"/>
          <p:cNvGrpSpPr/>
          <p:nvPr/>
        </p:nvGrpSpPr>
        <p:grpSpPr>
          <a:xfrm>
            <a:off x="1040606" y="2856706"/>
            <a:ext cx="7735018" cy="784086"/>
            <a:chOff x="1040606" y="2856706"/>
            <a:chExt cx="7735018" cy="784086"/>
          </a:xfrm>
        </p:grpSpPr>
        <p:sp>
          <p:nvSpPr>
            <p:cNvPr id="11" name="TextBox 10"/>
            <p:cNvSpPr txBox="1"/>
            <p:nvPr/>
          </p:nvSpPr>
          <p:spPr>
            <a:xfrm>
              <a:off x="1727200" y="3117572"/>
              <a:ext cx="7048424" cy="523220"/>
            </a:xfrm>
            <a:prstGeom prst="rect">
              <a:avLst/>
            </a:prstGeom>
            <a:noFill/>
          </p:spPr>
          <p:txBody>
            <a:bodyPr wrap="none" rtlCol="0">
              <a:spAutoFit/>
            </a:bodyPr>
            <a:lstStyle/>
            <a:p>
              <a:r>
                <a:rPr lang="en-US" sz="2800" dirty="0" smtClean="0">
                  <a:solidFill>
                    <a:srgbClr val="999BAA"/>
                  </a:solidFill>
                  <a:latin typeface="Times New Roman"/>
                  <a:cs typeface="Times New Roman"/>
                </a:rPr>
                <a:t>+</a:t>
              </a:r>
              <a:r>
                <a:rPr lang="en-US" sz="2800" i="1" dirty="0" smtClean="0">
                  <a:solidFill>
                    <a:srgbClr val="999BAA"/>
                  </a:solidFill>
                  <a:latin typeface="Times New Roman"/>
                  <a:cs typeface="Times New Roman"/>
                </a:rPr>
                <a:t> </a:t>
              </a:r>
              <a:r>
                <a:rPr lang="en-US" sz="2800" dirty="0" smtClean="0">
                  <a:solidFill>
                    <a:srgbClr val="999BAA"/>
                  </a:solidFill>
                  <a:latin typeface="Times New Roman"/>
                  <a:cs typeface="Times New Roman"/>
                </a:rPr>
                <a:t>Design of Revenue-Optimal Auctions (part 1)</a:t>
              </a:r>
              <a:endParaRPr lang="en-US" sz="2800" dirty="0">
                <a:solidFill>
                  <a:srgbClr val="999BAA"/>
                </a:solidFill>
                <a:latin typeface="Times New Roman"/>
                <a:cs typeface="Times New Roman"/>
              </a:endParaRPr>
            </a:p>
          </p:txBody>
        </p:sp>
        <p:grpSp>
          <p:nvGrpSpPr>
            <p:cNvPr id="2" name="Group 12"/>
            <p:cNvGrpSpPr/>
            <p:nvPr/>
          </p:nvGrpSpPr>
          <p:grpSpPr>
            <a:xfrm>
              <a:off x="1040606" y="2856706"/>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8" name="Group 27"/>
          <p:cNvGrpSpPr/>
          <p:nvPr/>
        </p:nvGrpSpPr>
        <p:grpSpPr>
          <a:xfrm>
            <a:off x="1042194" y="3417094"/>
            <a:ext cx="7152391" cy="773806"/>
            <a:chOff x="1042194" y="3417094"/>
            <a:chExt cx="7152391" cy="773806"/>
          </a:xfrm>
        </p:grpSpPr>
        <p:sp>
          <p:nvSpPr>
            <p:cNvPr id="12" name="TextBox 11"/>
            <p:cNvSpPr txBox="1"/>
            <p:nvPr/>
          </p:nvSpPr>
          <p:spPr>
            <a:xfrm>
              <a:off x="1727200" y="3667680"/>
              <a:ext cx="6467385" cy="523220"/>
            </a:xfrm>
            <a:prstGeom prst="rect">
              <a:avLst/>
            </a:prstGeom>
            <a:noFill/>
          </p:spPr>
          <p:txBody>
            <a:bodyPr wrap="none" rtlCol="0">
              <a:spAutoFit/>
            </a:bodyPr>
            <a:lstStyle/>
            <a:p>
              <a:r>
                <a:rPr lang="en-US" sz="1400" dirty="0" smtClean="0">
                  <a:solidFill>
                    <a:srgbClr val="999BAA"/>
                  </a:solidFill>
                  <a:latin typeface="Times New Roman"/>
                  <a:cs typeface="Times New Roman"/>
                </a:rPr>
                <a:t> </a:t>
              </a:r>
              <a:r>
                <a:rPr lang="en-US" sz="2800" dirty="0" smtClean="0">
                  <a:solidFill>
                    <a:srgbClr val="999BAA"/>
                  </a:solidFill>
                  <a:latin typeface="Times New Roman"/>
                  <a:cs typeface="Times New Roman"/>
                </a:rPr>
                <a:t>-</a:t>
              </a:r>
              <a:r>
                <a:rPr lang="en-US" sz="2800" i="1" dirty="0" smtClean="0">
                  <a:solidFill>
                    <a:srgbClr val="999BAA"/>
                  </a:solidFill>
                  <a:latin typeface="Times New Roman"/>
                  <a:cs typeface="Times New Roman"/>
                </a:rPr>
                <a:t>  </a:t>
              </a:r>
              <a:r>
                <a:rPr lang="en-US" sz="2800" dirty="0" smtClean="0">
                  <a:solidFill>
                    <a:srgbClr val="999BAA"/>
                  </a:solidFill>
                  <a:latin typeface="Times New Roman"/>
                  <a:cs typeface="Times New Roman"/>
                </a:rPr>
                <a:t>Complexity of Nash Equilibrium (part 2)</a:t>
              </a:r>
              <a:endParaRPr lang="en-US" sz="2800" dirty="0">
                <a:solidFill>
                  <a:srgbClr val="999BAA"/>
                </a:solidFill>
                <a:latin typeface="Times New Roman"/>
                <a:cs typeface="Times New Roman"/>
              </a:endParaRPr>
            </a:p>
          </p:txBody>
        </p:sp>
        <p:grpSp>
          <p:nvGrpSpPr>
            <p:cNvPr id="4" name="Group 15"/>
            <p:cNvGrpSpPr/>
            <p:nvPr/>
          </p:nvGrpSpPr>
          <p:grpSpPr>
            <a:xfrm>
              <a:off x="1042194" y="3417094"/>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5" name="Group 24"/>
          <p:cNvGrpSpPr/>
          <p:nvPr/>
        </p:nvGrpSpPr>
        <p:grpSpPr>
          <a:xfrm>
            <a:off x="1631950" y="4341812"/>
            <a:ext cx="1054100" cy="458788"/>
            <a:chOff x="1631950" y="4341812"/>
            <a:chExt cx="1054100" cy="458788"/>
          </a:xfrm>
        </p:grpSpPr>
        <p:cxnSp>
          <p:nvCxnSpPr>
            <p:cNvPr id="19" name="Straight Connector 18"/>
            <p:cNvCxnSpPr/>
            <p:nvPr/>
          </p:nvCxnSpPr>
          <p:spPr bwMode="auto">
            <a:xfrm>
              <a:off x="1689100" y="4341812"/>
              <a:ext cx="609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4" name="Picture 2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631950" y="4394200"/>
              <a:ext cx="1054100" cy="406400"/>
            </a:xfrm>
            <a:prstGeom prst="rect">
              <a:avLst/>
            </a:prstGeom>
          </p:spPr>
        </p:pic>
      </p:grpSp>
      <p:sp>
        <p:nvSpPr>
          <p:cNvPr id="26" name="Rectangle 2"/>
          <p:cNvSpPr txBox="1">
            <a:spLocks noChangeArrowheads="1"/>
          </p:cNvSpPr>
          <p:nvPr/>
        </p:nvSpPr>
        <p:spPr bwMode="auto">
          <a:xfrm>
            <a:off x="76200" y="1066800"/>
            <a:ext cx="8763000" cy="16764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63BEFF"/>
                </a:solidFill>
                <a:effectLst/>
                <a:uLnTx/>
                <a:uFillTx/>
                <a:latin typeface="Times New Roman"/>
                <a:ea typeface="ＭＳ Ｐゴシック" pitchFamily="-112" charset="-128"/>
                <a:cs typeface="Times New Roman"/>
              </a:rPr>
              <a:t>Computational Complexity in Economics</a:t>
            </a:r>
            <a:endParaRPr kumimoji="0" lang="en-US" sz="3200" b="1" i="0" u="none" strike="noStrike" kern="0" cap="none" spc="0" normalizeH="0" baseline="0" noProof="0" dirty="0">
              <a:ln>
                <a:noFill/>
              </a:ln>
              <a:solidFill>
                <a:srgbClr val="63BEFF"/>
              </a:solidFill>
              <a:effectLst/>
              <a:uLnTx/>
              <a:uFillTx/>
              <a:latin typeface="Times New Roman"/>
              <a:ea typeface="ＭＳ Ｐゴシック" pitchFamily="-112" charset="-128"/>
              <a:cs typeface="Times New Roman"/>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77416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sz="3600" b="1" dirty="0" smtClean="0"/>
              <a:t>Main Challenges</a:t>
            </a:r>
            <a:endParaRPr lang="en-US" sz="3600" b="1" dirty="0"/>
          </a:p>
        </p:txBody>
      </p:sp>
      <p:sp>
        <p:nvSpPr>
          <p:cNvPr id="3" name="Content Placeholder 2"/>
          <p:cNvSpPr>
            <a:spLocks noGrp="1"/>
          </p:cNvSpPr>
          <p:nvPr>
            <p:ph idx="1"/>
          </p:nvPr>
        </p:nvSpPr>
        <p:spPr>
          <a:xfrm>
            <a:off x="381000" y="2057400"/>
            <a:ext cx="8382000" cy="3352800"/>
          </a:xfrm>
        </p:spPr>
        <p:txBody>
          <a:bodyPr/>
          <a:lstStyle/>
          <a:p>
            <a:r>
              <a:rPr lang="en-US" sz="2400" dirty="0" smtClean="0"/>
              <a:t>Revenue optimization in general multi</a:t>
            </a:r>
            <a:r>
              <a:rPr lang="en-US" sz="2400" dirty="0" smtClean="0"/>
              <a:t>-item settings</a:t>
            </a:r>
            <a:r>
              <a:rPr lang="en-US" sz="2400" dirty="0" smtClean="0"/>
              <a:t>.</a:t>
            </a:r>
          </a:p>
          <a:p>
            <a:pPr lvl="1"/>
            <a:r>
              <a:rPr lang="en-US" sz="2200" dirty="0" smtClean="0"/>
              <a:t>ideally: unified solution for all settings, instead of ad-hoc techniques for individual settings</a:t>
            </a:r>
          </a:p>
          <a:p>
            <a:r>
              <a:rPr lang="en-US" sz="2400" dirty="0" smtClean="0"/>
              <a:t>Optimization of other objectives in multi- or even single-item settings.</a:t>
            </a:r>
          </a:p>
          <a:p>
            <a:pPr lvl="1"/>
            <a:r>
              <a:rPr lang="en-US" sz="2200" dirty="0" smtClean="0"/>
              <a:t>e.g. minimizing </a:t>
            </a:r>
            <a:r>
              <a:rPr lang="en-US" sz="2200" dirty="0" err="1" smtClean="0"/>
              <a:t>makespan</a:t>
            </a:r>
            <a:r>
              <a:rPr lang="en-US" sz="2200" dirty="0" smtClean="0"/>
              <a:t> in scheduling auctions</a:t>
            </a:r>
          </a:p>
          <a:p>
            <a:r>
              <a:rPr lang="en-US" sz="2400" dirty="0" smtClean="0"/>
              <a:t>Robustness of solutions to approximation, complexity.</a:t>
            </a:r>
            <a:endParaRPr lang="en-US" sz="2200" dirty="0" smtClean="0">
              <a:solidFill>
                <a:srgbClr val="FFFFFF"/>
              </a:solidFill>
            </a:endParaRPr>
          </a:p>
          <a:p>
            <a:pPr lvl="1"/>
            <a:endParaRPr lang="en-US" sz="2200" dirty="0" smtClean="0">
              <a:solidFill>
                <a:srgbClr val="FFFFF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5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10301" y="1675249"/>
            <a:ext cx="2475896" cy="553998"/>
          </a:xfrm>
          <a:prstGeom prst="rect">
            <a:avLst/>
          </a:prstGeom>
          <a:noFill/>
        </p:spPr>
        <p:txBody>
          <a:bodyPr wrap="none" rtlCol="0">
            <a:spAutoFit/>
          </a:bodyPr>
          <a:lstStyle/>
          <a:p>
            <a:r>
              <a:rPr lang="en-US" sz="3000" b="1" dirty="0" smtClean="0">
                <a:solidFill>
                  <a:srgbClr val="FFFFFF"/>
                </a:solidFill>
                <a:latin typeface="Times New Roman"/>
                <a:cs typeface="Times New Roman"/>
              </a:rPr>
              <a:t>Today’s menu</a:t>
            </a:r>
            <a:endParaRPr lang="en-US" sz="3000" b="1" dirty="0">
              <a:solidFill>
                <a:srgbClr val="FFFFFF"/>
              </a:solidFill>
              <a:latin typeface="Times New Roman"/>
              <a:cs typeface="Times New Roman"/>
            </a:endParaRPr>
          </a:p>
        </p:txBody>
      </p:sp>
      <p:grpSp>
        <p:nvGrpSpPr>
          <p:cNvPr id="2" name="Group 31"/>
          <p:cNvGrpSpPr/>
          <p:nvPr/>
        </p:nvGrpSpPr>
        <p:grpSpPr>
          <a:xfrm>
            <a:off x="1289007" y="2270542"/>
            <a:ext cx="3941211" cy="746899"/>
            <a:chOff x="1459706" y="1623993"/>
            <a:chExt cx="3941211" cy="746899"/>
          </a:xfrm>
        </p:grpSpPr>
        <p:grpSp>
          <p:nvGrpSpPr>
            <p:cNvPr id="4" name="Group 8"/>
            <p:cNvGrpSpPr/>
            <p:nvPr/>
          </p:nvGrpSpPr>
          <p:grpSpPr>
            <a:xfrm>
              <a:off x="1459706" y="1623993"/>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909227"/>
              <a:ext cx="3254617" cy="461665"/>
            </a:xfrm>
            <a:prstGeom prst="rect">
              <a:avLst/>
            </a:prstGeom>
            <a:noFill/>
          </p:spPr>
          <p:txBody>
            <a:bodyPr wrap="none" rtlCol="0">
              <a:spAutoFit/>
            </a:bodyPr>
            <a:lstStyle/>
            <a:p>
              <a:r>
                <a:rPr lang="en-US" dirty="0" smtClean="0">
                  <a:latin typeface="Times New Roman"/>
                  <a:cs typeface="Times New Roman"/>
                </a:rPr>
                <a:t>General Auction Setting</a:t>
              </a:r>
              <a:endParaRPr lang="en-US" dirty="0">
                <a:latin typeface="Times New Roman"/>
                <a:cs typeface="Times New Roman"/>
              </a:endParaRPr>
            </a:p>
          </p:txBody>
        </p:sp>
      </p:grpSp>
      <p:grpSp>
        <p:nvGrpSpPr>
          <p:cNvPr id="6" name="Group 34"/>
          <p:cNvGrpSpPr/>
          <p:nvPr/>
        </p:nvGrpSpPr>
        <p:grpSpPr>
          <a:xfrm>
            <a:off x="1289801" y="2819400"/>
            <a:ext cx="7832571" cy="1714619"/>
            <a:chOff x="1460500" y="2639199"/>
            <a:chExt cx="7832571" cy="1714619"/>
          </a:xfrm>
        </p:grpSpPr>
        <p:grpSp>
          <p:nvGrpSpPr>
            <p:cNvPr id="8" name="Group 15"/>
            <p:cNvGrpSpPr/>
            <p:nvPr/>
          </p:nvGrpSpPr>
          <p:grpSpPr>
            <a:xfrm>
              <a:off x="1460500" y="2639199"/>
              <a:ext cx="700088" cy="1173202"/>
              <a:chOff x="1446212" y="657980"/>
              <a:chExt cx="700088" cy="1173202"/>
            </a:xfrm>
          </p:grpSpPr>
          <p:cxnSp>
            <p:nvCxnSpPr>
              <p:cNvPr id="17" name="Straight Connector 16"/>
              <p:cNvCxnSpPr/>
              <p:nvPr/>
            </p:nvCxnSpPr>
            <p:spPr bwMode="auto">
              <a:xfrm rot="16200000" flipH="1">
                <a:off x="860405" y="1243787"/>
                <a:ext cx="117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 name="TextBox 11"/>
            <p:cNvSpPr txBox="1"/>
            <p:nvPr/>
          </p:nvSpPr>
          <p:spPr>
            <a:xfrm>
              <a:off x="2146300" y="3553599"/>
              <a:ext cx="7146771" cy="800219"/>
            </a:xfrm>
            <a:prstGeom prst="rect">
              <a:avLst/>
            </a:prstGeom>
            <a:noFill/>
          </p:spPr>
          <p:txBody>
            <a:bodyPr wrap="none" rtlCol="0">
              <a:spAutoFit/>
            </a:bodyPr>
            <a:lstStyle/>
            <a:p>
              <a:r>
                <a:rPr lang="en-US" dirty="0" smtClean="0">
                  <a:solidFill>
                    <a:srgbClr val="FFFFFF"/>
                  </a:solidFill>
                  <a:latin typeface="Times New Roman"/>
                  <a:cs typeface="Times New Roman"/>
                </a:rPr>
                <a:t>Algorithmic Mechanism </a:t>
              </a:r>
              <a:r>
                <a:rPr lang="en-US" dirty="0" smtClean="0">
                  <a:solidFill>
                    <a:srgbClr val="FFFFFF"/>
                  </a:solidFill>
                  <a:latin typeface="Times New Roman"/>
                  <a:cs typeface="Times New Roman"/>
                </a:rPr>
                <a:t>Design Challenges</a:t>
              </a:r>
            </a:p>
            <a:p>
              <a:r>
                <a:rPr lang="en-US" sz="2200" dirty="0" smtClean="0">
                  <a:solidFill>
                    <a:srgbClr val="FFFFFF"/>
                  </a:solidFill>
                  <a:latin typeface="Times New Roman"/>
                  <a:cs typeface="Times New Roman"/>
                </a:rPr>
                <a:t>	</a:t>
              </a:r>
              <a:r>
                <a:rPr lang="en-US" sz="2200" dirty="0" smtClean="0">
                  <a:solidFill>
                    <a:srgbClr val="FFFFFF"/>
                  </a:solidFill>
                  <a:latin typeface="Times New Roman"/>
                  <a:cs typeface="Times New Roman"/>
                </a:rPr>
                <a:t>-Focus: Revenue </a:t>
              </a:r>
              <a:r>
                <a:rPr lang="en-US" sz="2200" dirty="0" smtClean="0">
                  <a:solidFill>
                    <a:srgbClr val="FFFFFF"/>
                  </a:solidFill>
                  <a:latin typeface="Times New Roman"/>
                  <a:cs typeface="Times New Roman"/>
                </a:rPr>
                <a:t>Optimization in Multi-item Settings</a:t>
              </a:r>
              <a:endParaRPr lang="en-US" sz="2200" dirty="0">
                <a:solidFill>
                  <a:srgbClr val="FFFFFF"/>
                </a:solidFill>
                <a:latin typeface="Times New Roman"/>
                <a:cs typeface="Times New Roman"/>
              </a:endParaRPr>
            </a:p>
          </p:txBody>
        </p:sp>
      </p:grpSp>
      <p:grpSp>
        <p:nvGrpSpPr>
          <p:cNvPr id="9" name="Group 32"/>
          <p:cNvGrpSpPr/>
          <p:nvPr/>
        </p:nvGrpSpPr>
        <p:grpSpPr>
          <a:xfrm>
            <a:off x="1289007" y="2829342"/>
            <a:ext cx="6501006" cy="748506"/>
            <a:chOff x="1459706" y="2182793"/>
            <a:chExt cx="6501006" cy="748506"/>
          </a:xfrm>
        </p:grpSpPr>
        <p:sp>
          <p:nvSpPr>
            <p:cNvPr id="11" name="TextBox 10"/>
            <p:cNvSpPr txBox="1"/>
            <p:nvPr/>
          </p:nvSpPr>
          <p:spPr>
            <a:xfrm>
              <a:off x="2146300" y="2469634"/>
              <a:ext cx="5814412" cy="461665"/>
            </a:xfrm>
            <a:prstGeom prst="rect">
              <a:avLst/>
            </a:prstGeom>
            <a:noFill/>
          </p:spPr>
          <p:txBody>
            <a:bodyPr wrap="none" rtlCol="0">
              <a:spAutoFit/>
            </a:bodyPr>
            <a:lstStyle/>
            <a:p>
              <a:r>
                <a:rPr lang="en-US" dirty="0" smtClean="0">
                  <a:solidFill>
                    <a:srgbClr val="FFFFFF"/>
                  </a:solidFill>
                  <a:latin typeface="Times New Roman"/>
                  <a:cs typeface="Times New Roman"/>
                </a:rPr>
                <a:t>Background: welfare </a:t>
              </a:r>
              <a:r>
                <a:rPr lang="en-US" dirty="0" err="1" smtClean="0">
                  <a:solidFill>
                    <a:srgbClr val="FFFFFF"/>
                  </a:solidFill>
                  <a:latin typeface="Times New Roman"/>
                  <a:cs typeface="Times New Roman"/>
                </a:rPr>
                <a:t>vs</a:t>
              </a:r>
              <a:r>
                <a:rPr lang="en-US" dirty="0" smtClean="0">
                  <a:solidFill>
                    <a:srgbClr val="FFFFFF"/>
                  </a:solidFill>
                  <a:latin typeface="Times New Roman"/>
                  <a:cs typeface="Times New Roman"/>
                </a:rPr>
                <a:t> revenue optimization</a:t>
              </a:r>
              <a:endParaRPr lang="en-US" dirty="0">
                <a:solidFill>
                  <a:srgbClr val="FFFFFF"/>
                </a:solidFill>
                <a:latin typeface="Times New Roman"/>
                <a:cs typeface="Times New Roman"/>
              </a:endParaRPr>
            </a:p>
          </p:txBody>
        </p:sp>
        <p:grpSp>
          <p:nvGrpSpPr>
            <p:cNvPr id="13" name="Group 12"/>
            <p:cNvGrpSpPr/>
            <p:nvPr/>
          </p:nvGrpSpPr>
          <p:grpSpPr>
            <a:xfrm>
              <a:off x="1459706" y="2182793"/>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6" name="Group 35"/>
          <p:cNvGrpSpPr/>
          <p:nvPr/>
        </p:nvGrpSpPr>
        <p:grpSpPr>
          <a:xfrm>
            <a:off x="1292185" y="3886201"/>
            <a:ext cx="5144513" cy="1116786"/>
            <a:chOff x="1462884" y="3455214"/>
            <a:chExt cx="5144513" cy="1116786"/>
          </a:xfrm>
        </p:grpSpPr>
        <p:grpSp>
          <p:nvGrpSpPr>
            <p:cNvPr id="19" name="Group 18"/>
            <p:cNvGrpSpPr/>
            <p:nvPr/>
          </p:nvGrpSpPr>
          <p:grpSpPr>
            <a:xfrm>
              <a:off x="1462884" y="3455214"/>
              <a:ext cx="686592" cy="915987"/>
              <a:chOff x="1459708" y="915195"/>
              <a:chExt cx="686592" cy="915987"/>
            </a:xfrm>
          </p:grpSpPr>
          <p:cxnSp>
            <p:nvCxnSpPr>
              <p:cNvPr id="31" name="Straight Connector 30"/>
              <p:cNvCxnSpPr/>
              <p:nvPr/>
            </p:nvCxnSpPr>
            <p:spPr bwMode="auto">
              <a:xfrm rot="5400000">
                <a:off x="1004116" y="1370787"/>
                <a:ext cx="914399" cy="32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0" name="TextBox 29"/>
            <p:cNvSpPr txBox="1"/>
            <p:nvPr/>
          </p:nvSpPr>
          <p:spPr>
            <a:xfrm>
              <a:off x="2149476" y="4110335"/>
              <a:ext cx="4457921"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The </a:t>
              </a:r>
              <a:r>
                <a:rPr lang="en-US" dirty="0" err="1" smtClean="0">
                  <a:solidFill>
                    <a:schemeClr val="tx1">
                      <a:lumMod val="50000"/>
                    </a:schemeClr>
                  </a:solidFill>
                  <a:latin typeface="Times New Roman"/>
                  <a:cs typeface="Times New Roman"/>
                </a:rPr>
                <a:t>algorithmics</a:t>
              </a:r>
              <a:r>
                <a:rPr lang="en-US" dirty="0" smtClean="0">
                  <a:solidFill>
                    <a:schemeClr val="tx1">
                      <a:lumMod val="50000"/>
                    </a:schemeClr>
                  </a:solidFill>
                  <a:latin typeface="Times New Roman"/>
                  <a:cs typeface="Times New Roman"/>
                </a:rPr>
                <a:t> of reduced forms</a:t>
              </a:r>
              <a:endParaRPr lang="en-US" dirty="0">
                <a:solidFill>
                  <a:schemeClr val="tx1">
                    <a:lumMod val="50000"/>
                  </a:schemeClr>
                </a:solidFill>
                <a:latin typeface="Times New Roman"/>
                <a:cs typeface="Times New Roman"/>
              </a:endParaRPr>
            </a:p>
          </p:txBody>
        </p:sp>
      </p:grpSp>
      <p:grpSp>
        <p:nvGrpSpPr>
          <p:cNvPr id="20" name="Group 35"/>
          <p:cNvGrpSpPr/>
          <p:nvPr/>
        </p:nvGrpSpPr>
        <p:grpSpPr>
          <a:xfrm>
            <a:off x="1293306" y="4801413"/>
            <a:ext cx="6016148" cy="761187"/>
            <a:chOff x="1462882" y="3810813"/>
            <a:chExt cx="6016148" cy="761187"/>
          </a:xfrm>
        </p:grpSpPr>
        <p:grpSp>
          <p:nvGrpSpPr>
            <p:cNvPr id="21" name="Group 18"/>
            <p:cNvGrpSpPr/>
            <p:nvPr/>
          </p:nvGrpSpPr>
          <p:grpSpPr>
            <a:xfrm>
              <a:off x="1462882" y="3810813"/>
              <a:ext cx="686594" cy="560388"/>
              <a:chOff x="1459706" y="1270794"/>
              <a:chExt cx="686594" cy="560388"/>
            </a:xfrm>
          </p:grpSpPr>
          <p:cxnSp>
            <p:nvCxnSpPr>
              <p:cNvPr id="36" name="Straight Connector 35"/>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5" name="TextBox 34"/>
            <p:cNvSpPr txBox="1"/>
            <p:nvPr/>
          </p:nvSpPr>
          <p:spPr>
            <a:xfrm>
              <a:off x="2149476" y="4110335"/>
              <a:ext cx="5329554"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Revenue maximization via reduced forms</a:t>
              </a:r>
              <a:endParaRPr lang="en-US" dirty="0">
                <a:solidFill>
                  <a:schemeClr val="tx1">
                    <a:lumMod val="50000"/>
                  </a:schemeClr>
                </a:solidFill>
                <a:latin typeface="Times New Roman"/>
                <a:cs typeface="Times New Roman"/>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10301" y="1675249"/>
            <a:ext cx="2475896" cy="553998"/>
          </a:xfrm>
          <a:prstGeom prst="rect">
            <a:avLst/>
          </a:prstGeom>
          <a:noFill/>
        </p:spPr>
        <p:txBody>
          <a:bodyPr wrap="none" rtlCol="0">
            <a:spAutoFit/>
          </a:bodyPr>
          <a:lstStyle/>
          <a:p>
            <a:r>
              <a:rPr lang="en-US" sz="3000" b="1" dirty="0" smtClean="0">
                <a:solidFill>
                  <a:srgbClr val="FFFFFF"/>
                </a:solidFill>
                <a:latin typeface="Times New Roman"/>
                <a:cs typeface="Times New Roman"/>
              </a:rPr>
              <a:t>Today’s menu</a:t>
            </a:r>
            <a:endParaRPr lang="en-US" sz="3000" b="1" dirty="0">
              <a:solidFill>
                <a:srgbClr val="FFFFFF"/>
              </a:solidFill>
              <a:latin typeface="Times New Roman"/>
              <a:cs typeface="Times New Roman"/>
            </a:endParaRPr>
          </a:p>
        </p:txBody>
      </p:sp>
      <p:grpSp>
        <p:nvGrpSpPr>
          <p:cNvPr id="2" name="Group 31"/>
          <p:cNvGrpSpPr/>
          <p:nvPr/>
        </p:nvGrpSpPr>
        <p:grpSpPr>
          <a:xfrm>
            <a:off x="1289007" y="2270542"/>
            <a:ext cx="3941211" cy="746899"/>
            <a:chOff x="1459706" y="1623993"/>
            <a:chExt cx="3941211" cy="746899"/>
          </a:xfrm>
        </p:grpSpPr>
        <p:grpSp>
          <p:nvGrpSpPr>
            <p:cNvPr id="4" name="Group 8"/>
            <p:cNvGrpSpPr/>
            <p:nvPr/>
          </p:nvGrpSpPr>
          <p:grpSpPr>
            <a:xfrm>
              <a:off x="1459706" y="1623993"/>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909227"/>
              <a:ext cx="3254617" cy="461665"/>
            </a:xfrm>
            <a:prstGeom prst="rect">
              <a:avLst/>
            </a:prstGeom>
            <a:noFill/>
          </p:spPr>
          <p:txBody>
            <a:bodyPr wrap="none" rtlCol="0">
              <a:spAutoFit/>
            </a:bodyPr>
            <a:lstStyle/>
            <a:p>
              <a:r>
                <a:rPr lang="en-US" dirty="0" smtClean="0">
                  <a:latin typeface="Times New Roman"/>
                  <a:cs typeface="Times New Roman"/>
                </a:rPr>
                <a:t>General Auction Setting</a:t>
              </a:r>
              <a:endParaRPr lang="en-US" dirty="0">
                <a:latin typeface="Times New Roman"/>
                <a:cs typeface="Times New Roman"/>
              </a:endParaRPr>
            </a:p>
          </p:txBody>
        </p:sp>
      </p:grpSp>
      <p:grpSp>
        <p:nvGrpSpPr>
          <p:cNvPr id="6" name="Group 34"/>
          <p:cNvGrpSpPr/>
          <p:nvPr/>
        </p:nvGrpSpPr>
        <p:grpSpPr>
          <a:xfrm>
            <a:off x="1289801" y="2819400"/>
            <a:ext cx="7832571" cy="1714619"/>
            <a:chOff x="1460500" y="2639199"/>
            <a:chExt cx="7832571" cy="1714619"/>
          </a:xfrm>
        </p:grpSpPr>
        <p:grpSp>
          <p:nvGrpSpPr>
            <p:cNvPr id="8" name="Group 15"/>
            <p:cNvGrpSpPr/>
            <p:nvPr/>
          </p:nvGrpSpPr>
          <p:grpSpPr>
            <a:xfrm>
              <a:off x="1460500" y="2639199"/>
              <a:ext cx="700088" cy="1173202"/>
              <a:chOff x="1446212" y="657980"/>
              <a:chExt cx="700088" cy="1173202"/>
            </a:xfrm>
          </p:grpSpPr>
          <p:cxnSp>
            <p:nvCxnSpPr>
              <p:cNvPr id="17" name="Straight Connector 16"/>
              <p:cNvCxnSpPr/>
              <p:nvPr/>
            </p:nvCxnSpPr>
            <p:spPr bwMode="auto">
              <a:xfrm rot="16200000" flipH="1">
                <a:off x="860405" y="1243787"/>
                <a:ext cx="117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 name="TextBox 11"/>
            <p:cNvSpPr txBox="1"/>
            <p:nvPr/>
          </p:nvSpPr>
          <p:spPr>
            <a:xfrm>
              <a:off x="2146300" y="3553599"/>
              <a:ext cx="7146771" cy="800219"/>
            </a:xfrm>
            <a:prstGeom prst="rect">
              <a:avLst/>
            </a:prstGeom>
            <a:noFill/>
          </p:spPr>
          <p:txBody>
            <a:bodyPr wrap="none" rtlCol="0">
              <a:spAutoFit/>
            </a:bodyPr>
            <a:lstStyle/>
            <a:p>
              <a:r>
                <a:rPr lang="en-US" dirty="0" smtClean="0">
                  <a:solidFill>
                    <a:srgbClr val="FFFFFF"/>
                  </a:solidFill>
                  <a:latin typeface="Times New Roman"/>
                  <a:cs typeface="Times New Roman"/>
                </a:rPr>
                <a:t>Algorithmic Mechanism </a:t>
              </a:r>
              <a:r>
                <a:rPr lang="en-US" dirty="0" smtClean="0">
                  <a:solidFill>
                    <a:srgbClr val="FFFFFF"/>
                  </a:solidFill>
                  <a:latin typeface="Times New Roman"/>
                  <a:cs typeface="Times New Roman"/>
                </a:rPr>
                <a:t>Design Challenges</a:t>
              </a:r>
            </a:p>
            <a:p>
              <a:r>
                <a:rPr lang="en-US" sz="2200" dirty="0" smtClean="0">
                  <a:solidFill>
                    <a:srgbClr val="FFFFFF"/>
                  </a:solidFill>
                  <a:latin typeface="Times New Roman"/>
                  <a:cs typeface="Times New Roman"/>
                </a:rPr>
                <a:t>	</a:t>
              </a:r>
              <a:r>
                <a:rPr lang="en-US" sz="2200" dirty="0" smtClean="0">
                  <a:solidFill>
                    <a:srgbClr val="FFFFFF"/>
                  </a:solidFill>
                  <a:latin typeface="Times New Roman"/>
                  <a:cs typeface="Times New Roman"/>
                </a:rPr>
                <a:t>-Focus: Revenue </a:t>
              </a:r>
              <a:r>
                <a:rPr lang="en-US" sz="2200" dirty="0" smtClean="0">
                  <a:solidFill>
                    <a:srgbClr val="FFFFFF"/>
                  </a:solidFill>
                  <a:latin typeface="Times New Roman"/>
                  <a:cs typeface="Times New Roman"/>
                </a:rPr>
                <a:t>Optimization in Multi-item Settings</a:t>
              </a:r>
              <a:endParaRPr lang="en-US" sz="2200" dirty="0">
                <a:solidFill>
                  <a:srgbClr val="FFFFFF"/>
                </a:solidFill>
                <a:latin typeface="Times New Roman"/>
                <a:cs typeface="Times New Roman"/>
              </a:endParaRPr>
            </a:p>
          </p:txBody>
        </p:sp>
      </p:grpSp>
      <p:grpSp>
        <p:nvGrpSpPr>
          <p:cNvPr id="9" name="Group 32"/>
          <p:cNvGrpSpPr/>
          <p:nvPr/>
        </p:nvGrpSpPr>
        <p:grpSpPr>
          <a:xfrm>
            <a:off x="1289007" y="2829342"/>
            <a:ext cx="6501006" cy="748506"/>
            <a:chOff x="1459706" y="2182793"/>
            <a:chExt cx="6501006" cy="748506"/>
          </a:xfrm>
        </p:grpSpPr>
        <p:sp>
          <p:nvSpPr>
            <p:cNvPr id="11" name="TextBox 10"/>
            <p:cNvSpPr txBox="1"/>
            <p:nvPr/>
          </p:nvSpPr>
          <p:spPr>
            <a:xfrm>
              <a:off x="2146300" y="2469634"/>
              <a:ext cx="5814412" cy="461665"/>
            </a:xfrm>
            <a:prstGeom prst="rect">
              <a:avLst/>
            </a:prstGeom>
            <a:noFill/>
          </p:spPr>
          <p:txBody>
            <a:bodyPr wrap="none" rtlCol="0">
              <a:spAutoFit/>
            </a:bodyPr>
            <a:lstStyle/>
            <a:p>
              <a:r>
                <a:rPr lang="en-US" dirty="0" smtClean="0">
                  <a:solidFill>
                    <a:srgbClr val="FFFFFF"/>
                  </a:solidFill>
                  <a:latin typeface="Times New Roman"/>
                  <a:cs typeface="Times New Roman"/>
                </a:rPr>
                <a:t>Background: welfare </a:t>
              </a:r>
              <a:r>
                <a:rPr lang="en-US" dirty="0" err="1" smtClean="0">
                  <a:solidFill>
                    <a:srgbClr val="FFFFFF"/>
                  </a:solidFill>
                  <a:latin typeface="Times New Roman"/>
                  <a:cs typeface="Times New Roman"/>
                </a:rPr>
                <a:t>vs</a:t>
              </a:r>
              <a:r>
                <a:rPr lang="en-US" dirty="0" smtClean="0">
                  <a:solidFill>
                    <a:srgbClr val="FFFFFF"/>
                  </a:solidFill>
                  <a:latin typeface="Times New Roman"/>
                  <a:cs typeface="Times New Roman"/>
                </a:rPr>
                <a:t> revenue optimization</a:t>
              </a:r>
              <a:endParaRPr lang="en-US" dirty="0">
                <a:solidFill>
                  <a:srgbClr val="FFFFFF"/>
                </a:solidFill>
                <a:latin typeface="Times New Roman"/>
                <a:cs typeface="Times New Roman"/>
              </a:endParaRPr>
            </a:p>
          </p:txBody>
        </p:sp>
        <p:grpSp>
          <p:nvGrpSpPr>
            <p:cNvPr id="13" name="Group 12"/>
            <p:cNvGrpSpPr/>
            <p:nvPr/>
          </p:nvGrpSpPr>
          <p:grpSpPr>
            <a:xfrm>
              <a:off x="1459706" y="2182793"/>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6" name="Group 35"/>
          <p:cNvGrpSpPr/>
          <p:nvPr/>
        </p:nvGrpSpPr>
        <p:grpSpPr>
          <a:xfrm>
            <a:off x="1292185" y="3886201"/>
            <a:ext cx="5144513" cy="1116786"/>
            <a:chOff x="1462884" y="3455214"/>
            <a:chExt cx="5144513" cy="1116786"/>
          </a:xfrm>
        </p:grpSpPr>
        <p:grpSp>
          <p:nvGrpSpPr>
            <p:cNvPr id="19" name="Group 18"/>
            <p:cNvGrpSpPr/>
            <p:nvPr/>
          </p:nvGrpSpPr>
          <p:grpSpPr>
            <a:xfrm>
              <a:off x="1462884" y="3455214"/>
              <a:ext cx="686592" cy="915987"/>
              <a:chOff x="1459708" y="915195"/>
              <a:chExt cx="686592" cy="915987"/>
            </a:xfrm>
          </p:grpSpPr>
          <p:cxnSp>
            <p:nvCxnSpPr>
              <p:cNvPr id="31" name="Straight Connector 30"/>
              <p:cNvCxnSpPr/>
              <p:nvPr/>
            </p:nvCxnSpPr>
            <p:spPr bwMode="auto">
              <a:xfrm rot="5400000">
                <a:off x="1004116" y="1370787"/>
                <a:ext cx="914399" cy="32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0" name="TextBox 29"/>
            <p:cNvSpPr txBox="1"/>
            <p:nvPr/>
          </p:nvSpPr>
          <p:spPr>
            <a:xfrm>
              <a:off x="2149476" y="4110335"/>
              <a:ext cx="4457921" cy="461665"/>
            </a:xfrm>
            <a:prstGeom prst="rect">
              <a:avLst/>
            </a:prstGeom>
            <a:noFill/>
          </p:spPr>
          <p:txBody>
            <a:bodyPr wrap="none" rtlCol="0">
              <a:spAutoFit/>
            </a:bodyPr>
            <a:lstStyle/>
            <a:p>
              <a:r>
                <a:rPr lang="en-US" dirty="0" smtClean="0">
                  <a:solidFill>
                    <a:srgbClr val="FFFFFF"/>
                  </a:solidFill>
                  <a:latin typeface="Times New Roman"/>
                  <a:cs typeface="Times New Roman"/>
                </a:rPr>
                <a:t>The</a:t>
              </a:r>
              <a:r>
                <a:rPr lang="en-US" dirty="0" smtClean="0">
                  <a:latin typeface="Times New Roman"/>
                  <a:cs typeface="Times New Roman"/>
                </a:rPr>
                <a:t> </a:t>
              </a:r>
              <a:r>
                <a:rPr lang="en-US" dirty="0" err="1" smtClean="0">
                  <a:latin typeface="Times New Roman"/>
                  <a:cs typeface="Times New Roman"/>
                </a:rPr>
                <a:t>algorithmics</a:t>
              </a:r>
              <a:r>
                <a:rPr lang="en-US" dirty="0" smtClean="0">
                  <a:latin typeface="Times New Roman"/>
                  <a:cs typeface="Times New Roman"/>
                </a:rPr>
                <a:t> </a:t>
              </a:r>
              <a:r>
                <a:rPr lang="en-US" dirty="0" smtClean="0">
                  <a:solidFill>
                    <a:srgbClr val="FFFFFF"/>
                  </a:solidFill>
                  <a:latin typeface="Times New Roman"/>
                  <a:cs typeface="Times New Roman"/>
                </a:rPr>
                <a:t>of reduced forms</a:t>
              </a:r>
              <a:endParaRPr lang="en-US" dirty="0">
                <a:solidFill>
                  <a:srgbClr val="FFFFFF"/>
                </a:solidFill>
                <a:latin typeface="Times New Roman"/>
                <a:cs typeface="Times New Roman"/>
              </a:endParaRPr>
            </a:p>
          </p:txBody>
        </p:sp>
      </p:grpSp>
      <p:grpSp>
        <p:nvGrpSpPr>
          <p:cNvPr id="20" name="Group 35"/>
          <p:cNvGrpSpPr/>
          <p:nvPr/>
        </p:nvGrpSpPr>
        <p:grpSpPr>
          <a:xfrm>
            <a:off x="1293306" y="4801413"/>
            <a:ext cx="6016148" cy="761187"/>
            <a:chOff x="1462882" y="3810813"/>
            <a:chExt cx="6016148" cy="761187"/>
          </a:xfrm>
        </p:grpSpPr>
        <p:grpSp>
          <p:nvGrpSpPr>
            <p:cNvPr id="21" name="Group 18"/>
            <p:cNvGrpSpPr/>
            <p:nvPr/>
          </p:nvGrpSpPr>
          <p:grpSpPr>
            <a:xfrm>
              <a:off x="1462882" y="3810813"/>
              <a:ext cx="686594" cy="560388"/>
              <a:chOff x="1459706" y="1270794"/>
              <a:chExt cx="686594" cy="560388"/>
            </a:xfrm>
          </p:grpSpPr>
          <p:cxnSp>
            <p:nvCxnSpPr>
              <p:cNvPr id="36" name="Straight Connector 35"/>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5" name="TextBox 34"/>
            <p:cNvSpPr txBox="1"/>
            <p:nvPr/>
          </p:nvSpPr>
          <p:spPr>
            <a:xfrm>
              <a:off x="2149476" y="4110335"/>
              <a:ext cx="5329554"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Revenue maximization via reduced forms</a:t>
              </a:r>
              <a:endParaRPr lang="en-US" dirty="0">
                <a:solidFill>
                  <a:schemeClr val="tx1">
                    <a:lumMod val="50000"/>
                  </a:schemeClr>
                </a:solidFill>
                <a:latin typeface="Times New Roman"/>
                <a:cs typeface="Times New Roman"/>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52400"/>
            <a:ext cx="9147175" cy="1143000"/>
          </a:xfrm>
        </p:spPr>
        <p:txBody>
          <a:bodyPr/>
          <a:lstStyle/>
          <a:p>
            <a:r>
              <a:rPr lang="en-US" sz="3600" b="1" dirty="0" smtClean="0">
                <a:solidFill>
                  <a:srgbClr val="FFFFCC"/>
                </a:solidFill>
                <a:effectLst/>
                <a:latin typeface="Times New Roman"/>
                <a:cs typeface="Times New Roman"/>
              </a:rPr>
              <a:t>The </a:t>
            </a:r>
            <a:r>
              <a:rPr lang="en-US" sz="3600" b="1" i="1" dirty="0" smtClean="0">
                <a:solidFill>
                  <a:srgbClr val="FFFFCC"/>
                </a:solidFill>
                <a:effectLst/>
                <a:latin typeface="Times New Roman"/>
                <a:cs typeface="Times New Roman"/>
              </a:rPr>
              <a:t>Reduced Form </a:t>
            </a:r>
            <a:r>
              <a:rPr lang="en-US" sz="3600" b="1" dirty="0" smtClean="0">
                <a:solidFill>
                  <a:srgbClr val="FFFFCC"/>
                </a:solidFill>
                <a:effectLst/>
                <a:latin typeface="Times New Roman"/>
                <a:cs typeface="Times New Roman"/>
              </a:rPr>
              <a:t>of a Mechanism</a:t>
            </a:r>
            <a:endParaRPr lang="en-US" sz="3600" b="1" dirty="0">
              <a:solidFill>
                <a:srgbClr val="FFFFCC"/>
              </a:solidFill>
              <a:effectLst/>
              <a:latin typeface="Times New Roman"/>
              <a:cs typeface="Times New Roman"/>
            </a:endParaRPr>
          </a:p>
        </p:txBody>
      </p:sp>
      <p:sp>
        <p:nvSpPr>
          <p:cNvPr id="3" name="Content Placeholder 2"/>
          <p:cNvSpPr>
            <a:spLocks noGrp="1"/>
          </p:cNvSpPr>
          <p:nvPr>
            <p:ph idx="1"/>
          </p:nvPr>
        </p:nvSpPr>
        <p:spPr>
          <a:xfrm>
            <a:off x="76200" y="1371600"/>
            <a:ext cx="9067800" cy="5257800"/>
          </a:xfrm>
        </p:spPr>
        <p:txBody>
          <a:bodyPr/>
          <a:lstStyle/>
          <a:p>
            <a:r>
              <a:rPr lang="en-US" sz="2200" dirty="0" smtClean="0">
                <a:effectLst/>
                <a:latin typeface="Times New Roman"/>
                <a:cs typeface="Times New Roman"/>
              </a:rPr>
              <a:t>a.k.a. the </a:t>
            </a:r>
            <a:r>
              <a:rPr lang="en-US" sz="2200" b="1" i="1" dirty="0" smtClean="0">
                <a:solidFill>
                  <a:srgbClr val="FF6600"/>
                </a:solidFill>
                <a:effectLst/>
                <a:latin typeface="Times New Roman"/>
                <a:cs typeface="Times New Roman"/>
              </a:rPr>
              <a:t>interim </a:t>
            </a:r>
            <a:r>
              <a:rPr lang="en-US" sz="2200" b="1" i="1" dirty="0">
                <a:solidFill>
                  <a:srgbClr val="FF6600"/>
                </a:solidFill>
                <a:effectLst/>
                <a:latin typeface="Times New Roman"/>
                <a:cs typeface="Times New Roman"/>
              </a:rPr>
              <a:t>allocation</a:t>
            </a:r>
            <a:r>
              <a:rPr lang="en-US" sz="2200" b="1" i="1" dirty="0" smtClean="0">
                <a:solidFill>
                  <a:srgbClr val="FF6600"/>
                </a:solidFill>
                <a:effectLst/>
                <a:latin typeface="Times New Roman"/>
                <a:cs typeface="Times New Roman"/>
              </a:rPr>
              <a:t> probabilities </a:t>
            </a:r>
            <a:r>
              <a:rPr lang="en-US" sz="2200" dirty="0" smtClean="0">
                <a:effectLst/>
                <a:latin typeface="Times New Roman"/>
                <a:cs typeface="Times New Roman"/>
              </a:rPr>
              <a:t>:</a:t>
            </a:r>
          </a:p>
          <a:p>
            <a:endParaRPr lang="en-US" sz="2400" dirty="0" smtClean="0">
              <a:effectLst/>
              <a:latin typeface="Times New Roman"/>
              <a:cs typeface="Times New Roman"/>
            </a:endParaRPr>
          </a:p>
          <a:p>
            <a:endParaRPr lang="en-US" sz="2400" dirty="0">
              <a:effectLst/>
              <a:latin typeface="Times New Roman"/>
              <a:cs typeface="Times New Roman"/>
            </a:endParaRPr>
          </a:p>
          <a:p>
            <a:endParaRPr lang="en-US" sz="2400" dirty="0" smtClean="0">
              <a:effectLst/>
              <a:latin typeface="Times New Roman"/>
              <a:cs typeface="Times New Roman"/>
            </a:endParaRPr>
          </a:p>
          <a:p>
            <a:pPr>
              <a:buNone/>
            </a:pPr>
            <a:endParaRPr lang="en-US" sz="1000" dirty="0" smtClean="0">
              <a:effectLst/>
              <a:latin typeface="Times New Roman"/>
              <a:cs typeface="Times New Roman"/>
            </a:endParaRPr>
          </a:p>
          <a:p>
            <a:r>
              <a:rPr lang="en-US" sz="2200" dirty="0" smtClean="0">
                <a:effectLst/>
                <a:latin typeface="Times New Roman"/>
                <a:cs typeface="Times New Roman"/>
              </a:rPr>
              <a:t>description size:                          ;</a:t>
            </a:r>
          </a:p>
          <a:p>
            <a:r>
              <a:rPr lang="en-US" sz="2200" dirty="0" smtClean="0">
                <a:effectLst/>
                <a:latin typeface="Times New Roman"/>
                <a:cs typeface="Times New Roman"/>
              </a:rPr>
              <a:t>c.f. description complexity of ex-post allocation probabilities                                   </a:t>
            </a:r>
          </a:p>
          <a:p>
            <a:endParaRPr lang="en-US" sz="2200" dirty="0" smtClean="0">
              <a:effectLst/>
              <a:latin typeface="Times New Roman"/>
              <a:cs typeface="Times New Roman"/>
            </a:endParaRPr>
          </a:p>
          <a:p>
            <a:r>
              <a:rPr lang="en-US" sz="2200" dirty="0" smtClean="0">
                <a:effectLst/>
                <a:latin typeface="Times New Roman"/>
                <a:cs typeface="Times New Roman"/>
              </a:rPr>
              <a:t>feasibility hard </a:t>
            </a:r>
            <a:r>
              <a:rPr lang="en-US" sz="2200" dirty="0">
                <a:effectLst/>
                <a:latin typeface="Times New Roman"/>
                <a:cs typeface="Times New Roman"/>
              </a:rPr>
              <a:t>to </a:t>
            </a:r>
            <a:r>
              <a:rPr lang="en-US" sz="2200" dirty="0" smtClean="0">
                <a:effectLst/>
                <a:latin typeface="Times New Roman"/>
                <a:cs typeface="Times New Roman"/>
              </a:rPr>
              <a:t>check:</a:t>
            </a:r>
          </a:p>
          <a:p>
            <a:pPr marL="800100" lvl="1" indent="-342900">
              <a:buFont typeface="+mj-lt"/>
              <a:buAutoNum type="arabicPeriod"/>
            </a:pPr>
            <a:r>
              <a:rPr lang="en-US" sz="2200" dirty="0" smtClean="0">
                <a:effectLst/>
                <a:latin typeface="Times New Roman"/>
                <a:cs typeface="Times New Roman"/>
              </a:rPr>
              <a:t>Can the per-bidder marginal probabilities be reconciled?</a:t>
            </a:r>
          </a:p>
          <a:p>
            <a:pPr marL="800100" lvl="1" indent="-342900">
              <a:buFont typeface="+mj-lt"/>
              <a:buAutoNum type="arabicPeriod"/>
            </a:pPr>
            <a:r>
              <a:rPr lang="en-US" sz="2200" dirty="0" smtClean="0">
                <a:effectLst/>
                <a:latin typeface="Times New Roman"/>
                <a:cs typeface="Times New Roman"/>
              </a:rPr>
              <a:t>…in a way that also respects the feasibility constraints given by     ?</a:t>
            </a:r>
          </a:p>
          <a:p>
            <a:pPr marL="800100" lvl="1" indent="-342900">
              <a:buNone/>
            </a:pPr>
            <a:r>
              <a:rPr lang="en-US" sz="2200" dirty="0" smtClean="0">
                <a:effectLst/>
                <a:latin typeface="Times New Roman"/>
                <a:cs typeface="Times New Roman"/>
              </a:rPr>
              <a:t>i.e. when can interim probabilities be converted to a feasible mechanism?</a:t>
            </a:r>
            <a:endParaRPr lang="en-US" sz="2200" dirty="0">
              <a:effectLst/>
              <a:latin typeface="Times New Roman"/>
              <a:cs typeface="Times New Roman"/>
            </a:endParaRPr>
          </a:p>
        </p:txBody>
      </p:sp>
      <p:grpSp>
        <p:nvGrpSpPr>
          <p:cNvPr id="22" name="Group 21"/>
          <p:cNvGrpSpPr/>
          <p:nvPr/>
        </p:nvGrpSpPr>
        <p:grpSpPr>
          <a:xfrm>
            <a:off x="533400" y="1710736"/>
            <a:ext cx="8458200" cy="1400096"/>
            <a:chOff x="762000" y="4826000"/>
            <a:chExt cx="8458200" cy="1400096"/>
          </a:xfrm>
        </p:grpSpPr>
        <p:sp>
          <p:nvSpPr>
            <p:cNvPr id="26" name="TextBox 25"/>
            <p:cNvSpPr txBox="1"/>
            <p:nvPr/>
          </p:nvSpPr>
          <p:spPr>
            <a:xfrm>
              <a:off x="1917700" y="5118100"/>
              <a:ext cx="7302500" cy="1107996"/>
            </a:xfrm>
            <a:prstGeom prst="rect">
              <a:avLst/>
            </a:prstGeom>
            <a:noFill/>
          </p:spPr>
          <p:txBody>
            <a:bodyPr wrap="square" rtlCol="0">
              <a:spAutoFit/>
            </a:bodyPr>
            <a:lstStyle/>
            <a:p>
              <a:r>
                <a:rPr lang="en-US" sz="2200" dirty="0" smtClean="0">
                  <a:solidFill>
                    <a:srgbClr val="FFFFFF"/>
                  </a:solidFill>
                  <a:latin typeface="Times New Roman"/>
                  <a:cs typeface="Times New Roman"/>
                </a:rPr>
                <a:t>: probability that item  </a:t>
              </a:r>
              <a:r>
                <a:rPr lang="en-US" sz="2200" i="1" dirty="0" smtClean="0">
                  <a:solidFill>
                    <a:srgbClr val="FFFFFF"/>
                  </a:solidFill>
                  <a:latin typeface="Times New Roman"/>
                  <a:cs typeface="Times New Roman"/>
                </a:rPr>
                <a:t>j </a:t>
              </a:r>
              <a:r>
                <a:rPr lang="en-US" sz="2200" dirty="0" smtClean="0">
                  <a:solidFill>
                    <a:srgbClr val="FFFFFF"/>
                  </a:solidFill>
                  <a:latin typeface="Times New Roman"/>
                  <a:cs typeface="Times New Roman"/>
                </a:rPr>
                <a:t> is allocated to bidder </a:t>
              </a:r>
              <a:r>
                <a:rPr lang="en-US" sz="2200" i="1" dirty="0" err="1" smtClean="0">
                  <a:solidFill>
                    <a:srgbClr val="FFFFFF"/>
                  </a:solidFill>
                  <a:latin typeface="Times New Roman"/>
                  <a:cs typeface="Times New Roman"/>
                </a:rPr>
                <a:t>i</a:t>
              </a:r>
              <a:r>
                <a:rPr lang="en-US" sz="2200" i="1" dirty="0" smtClean="0">
                  <a:solidFill>
                    <a:srgbClr val="FFFFFF"/>
                  </a:solidFill>
                  <a:latin typeface="Times New Roman"/>
                  <a:cs typeface="Times New Roman"/>
                </a:rPr>
                <a:t> </a:t>
              </a:r>
              <a:r>
                <a:rPr lang="en-US" sz="2200" dirty="0" smtClean="0">
                  <a:solidFill>
                    <a:srgbClr val="FFFFFF"/>
                  </a:solidFill>
                  <a:latin typeface="Times New Roman"/>
                  <a:cs typeface="Times New Roman"/>
                </a:rPr>
                <a:t>if his type is </a:t>
              </a:r>
              <a:r>
                <a:rPr lang="en-US" sz="2200" i="1" dirty="0" err="1" smtClean="0">
                  <a:solidFill>
                    <a:srgbClr val="FFFFFF"/>
                  </a:solidFill>
                  <a:latin typeface="Times New Roman"/>
                  <a:cs typeface="Times New Roman"/>
                </a:rPr>
                <a:t>t</a:t>
              </a:r>
              <a:r>
                <a:rPr lang="en-US" sz="2200" i="1" baseline="-25000" dirty="0" err="1" smtClean="0">
                  <a:solidFill>
                    <a:srgbClr val="FFFFFF"/>
                  </a:solidFill>
                  <a:latin typeface="Times New Roman"/>
                  <a:cs typeface="Times New Roman"/>
                </a:rPr>
                <a:t>i</a:t>
              </a:r>
              <a:r>
                <a:rPr lang="en-US" sz="2200" dirty="0" smtClean="0">
                  <a:solidFill>
                    <a:srgbClr val="FFFFFF"/>
                  </a:solidFill>
                  <a:latin typeface="Times New Roman"/>
                  <a:cs typeface="Times New Roman"/>
                </a:rPr>
                <a:t>  </a:t>
              </a:r>
              <a:r>
                <a:rPr lang="en-US" sz="2200" dirty="0" smtClean="0">
                  <a:solidFill>
                    <a:srgbClr val="FF6600"/>
                  </a:solidFill>
                  <a:latin typeface="Times New Roman"/>
                  <a:cs typeface="Times New Roman"/>
                </a:rPr>
                <a:t>in expectation over the other bidders’ types, and the randomness in the mechanism </a:t>
              </a:r>
              <a:endParaRPr lang="en-US" sz="2200" dirty="0">
                <a:solidFill>
                  <a:srgbClr val="FF6600"/>
                </a:solidFill>
                <a:latin typeface="Times New Roman"/>
                <a:cs typeface="Times New Roman"/>
              </a:endParaRPr>
            </a:p>
          </p:txBody>
        </p:sp>
        <p:pic>
          <p:nvPicPr>
            <p:cNvPr id="27" name="Picture 26" descr="latex-image-1.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62000" y="4826000"/>
              <a:ext cx="1394712" cy="1130300"/>
            </a:xfrm>
            <a:prstGeom prst="rect">
              <a:avLst/>
            </a:prstGeom>
          </p:spPr>
        </p:pic>
      </p:grpSp>
      <p:pic>
        <p:nvPicPr>
          <p:cNvPr id="12" name="Picture 1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908800" y="4772528"/>
            <a:ext cx="2159000" cy="1498600"/>
          </a:xfrm>
          <a:prstGeom prst="rect">
            <a:avLst/>
          </a:prstGeom>
        </p:spPr>
      </p:pic>
      <p:pic>
        <p:nvPicPr>
          <p:cNvPr id="13" name="Picture 1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064000" y="798764"/>
            <a:ext cx="4546600" cy="1612900"/>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244600" y="2692400"/>
            <a:ext cx="3530600" cy="1651000"/>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4114800" y="3505200"/>
            <a:ext cx="4140200" cy="1651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416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7000"/>
            <a:ext cx="9515475" cy="1143000"/>
          </a:xfrm>
        </p:spPr>
        <p:txBody>
          <a:bodyPr/>
          <a:lstStyle/>
          <a:p>
            <a:r>
              <a:rPr lang="en-US" sz="3600" b="1" dirty="0" smtClean="0">
                <a:solidFill>
                  <a:srgbClr val="FFFFCC"/>
                </a:solidFill>
                <a:effectLst/>
                <a:latin typeface="Times New Roman"/>
                <a:cs typeface="Times New Roman"/>
              </a:rPr>
              <a:t>Feasibility of Reduced Forms (example)</a:t>
            </a:r>
            <a:endParaRPr lang="en-US" sz="3600" b="1" dirty="0">
              <a:solidFill>
                <a:srgbClr val="FFFFCC"/>
              </a:solidFill>
              <a:effectLst/>
              <a:latin typeface="Times New Roman"/>
              <a:cs typeface="Times New Roman"/>
            </a:endParaRPr>
          </a:p>
        </p:txBody>
      </p:sp>
      <p:sp>
        <p:nvSpPr>
          <p:cNvPr id="3" name="Content Placeholder 2"/>
          <p:cNvSpPr>
            <a:spLocks noGrp="1"/>
          </p:cNvSpPr>
          <p:nvPr>
            <p:ph idx="1"/>
          </p:nvPr>
        </p:nvSpPr>
        <p:spPr>
          <a:xfrm>
            <a:off x="0" y="1019175"/>
            <a:ext cx="9144000" cy="4498975"/>
          </a:xfrm>
        </p:spPr>
        <p:txBody>
          <a:bodyPr/>
          <a:lstStyle/>
          <a:p>
            <a:r>
              <a:rPr lang="en-US" sz="2400" dirty="0" smtClean="0">
                <a:solidFill>
                  <a:srgbClr val="FF6600"/>
                </a:solidFill>
                <a:effectLst/>
                <a:latin typeface="Times New Roman"/>
                <a:cs typeface="Times New Roman"/>
              </a:rPr>
              <a:t>easy setting:</a:t>
            </a:r>
            <a:r>
              <a:rPr lang="en-US" sz="2400" dirty="0" smtClean="0">
                <a:solidFill>
                  <a:srgbClr val="0099FF"/>
                </a:solidFill>
                <a:effectLst/>
                <a:latin typeface="Times New Roman"/>
                <a:cs typeface="Times New Roman"/>
              </a:rPr>
              <a:t>  </a:t>
            </a:r>
            <a:r>
              <a:rPr lang="en-US" sz="2400" b="1" dirty="0" smtClean="0">
                <a:effectLst/>
                <a:latin typeface="Times New Roman"/>
                <a:cs typeface="Times New Roman"/>
              </a:rPr>
              <a:t>single item</a:t>
            </a:r>
            <a:r>
              <a:rPr lang="en-US" sz="2400" dirty="0" smtClean="0">
                <a:effectLst/>
                <a:latin typeface="Times New Roman"/>
                <a:cs typeface="Times New Roman"/>
              </a:rPr>
              <a:t>, two bidders with types uniformly distributed  in </a:t>
            </a:r>
            <a:r>
              <a:rPr lang="en-US" sz="2400" i="1" dirty="0" smtClean="0">
                <a:effectLst/>
                <a:latin typeface="Times New Roman"/>
                <a:cs typeface="Times New Roman"/>
              </a:rPr>
              <a:t>T</a:t>
            </a:r>
            <a:r>
              <a:rPr lang="en-US" sz="2400" baseline="-25000" dirty="0" smtClean="0">
                <a:effectLst/>
                <a:latin typeface="Times New Roman"/>
                <a:cs typeface="Times New Roman"/>
              </a:rPr>
              <a:t>1</a:t>
            </a:r>
            <a:r>
              <a:rPr lang="en-US" sz="2400" dirty="0" smtClean="0">
                <a:effectLst/>
                <a:latin typeface="Times New Roman"/>
                <a:cs typeface="Times New Roman"/>
              </a:rPr>
              <a:t>={</a:t>
            </a:r>
            <a:r>
              <a:rPr lang="en-US" sz="2400" i="1" dirty="0" smtClean="0">
                <a:effectLst/>
                <a:latin typeface="Times New Roman"/>
                <a:cs typeface="Times New Roman"/>
              </a:rPr>
              <a:t>A</a:t>
            </a:r>
            <a:r>
              <a:rPr lang="en-US" sz="2400" dirty="0" smtClean="0">
                <a:effectLst/>
                <a:latin typeface="Times New Roman"/>
                <a:cs typeface="Times New Roman"/>
              </a:rPr>
              <a:t>, </a:t>
            </a:r>
            <a:r>
              <a:rPr lang="en-US" sz="2400" i="1" dirty="0" smtClean="0">
                <a:effectLst/>
                <a:latin typeface="Times New Roman"/>
                <a:cs typeface="Times New Roman"/>
              </a:rPr>
              <a:t>B</a:t>
            </a:r>
            <a:r>
              <a:rPr lang="en-US" sz="2400" dirty="0" smtClean="0">
                <a:effectLst/>
                <a:latin typeface="Times New Roman"/>
                <a:cs typeface="Times New Roman"/>
              </a:rPr>
              <a:t>} and </a:t>
            </a:r>
            <a:r>
              <a:rPr lang="en-US" sz="2400" i="1" dirty="0" smtClean="0">
                <a:effectLst/>
                <a:latin typeface="Times New Roman"/>
                <a:cs typeface="Times New Roman"/>
              </a:rPr>
              <a:t>T</a:t>
            </a:r>
            <a:r>
              <a:rPr lang="en-US" sz="2400" baseline="-25000" dirty="0" smtClean="0">
                <a:effectLst/>
                <a:latin typeface="Times New Roman"/>
                <a:cs typeface="Times New Roman"/>
              </a:rPr>
              <a:t>2</a:t>
            </a:r>
            <a:r>
              <a:rPr lang="en-US" sz="2400" dirty="0" smtClean="0">
                <a:effectLst/>
                <a:latin typeface="Times New Roman"/>
                <a:cs typeface="Times New Roman"/>
              </a:rPr>
              <a:t>={</a:t>
            </a:r>
            <a:r>
              <a:rPr lang="en-US" sz="2400" i="1" dirty="0">
                <a:effectLst/>
                <a:latin typeface="Times New Roman"/>
                <a:cs typeface="Times New Roman"/>
              </a:rPr>
              <a:t>C</a:t>
            </a:r>
            <a:r>
              <a:rPr lang="en-US" sz="2400" dirty="0" smtClean="0">
                <a:effectLst/>
                <a:latin typeface="Times New Roman"/>
                <a:cs typeface="Times New Roman"/>
              </a:rPr>
              <a:t>, </a:t>
            </a:r>
            <a:r>
              <a:rPr lang="en-US" sz="2400" i="1" dirty="0" smtClean="0">
                <a:effectLst/>
                <a:latin typeface="Times New Roman"/>
                <a:cs typeface="Times New Roman"/>
              </a:rPr>
              <a:t>D</a:t>
            </a:r>
            <a:r>
              <a:rPr lang="en-US" sz="2400" dirty="0" smtClean="0">
                <a:effectLst/>
                <a:latin typeface="Times New Roman"/>
                <a:cs typeface="Times New Roman"/>
              </a:rPr>
              <a:t>} respectively</a:t>
            </a:r>
          </a:p>
          <a:p>
            <a:r>
              <a:rPr lang="en-US" sz="2400" dirty="0" smtClean="0">
                <a:effectLst/>
                <a:latin typeface="Times New Roman"/>
                <a:cs typeface="Times New Roman"/>
              </a:rPr>
              <a:t>feasibility constraints = item cannot be given to more than one bidder</a:t>
            </a:r>
          </a:p>
          <a:p>
            <a:r>
              <a:rPr lang="en-US" sz="2400" dirty="0" smtClean="0">
                <a:solidFill>
                  <a:srgbClr val="FF6600"/>
                </a:solidFill>
                <a:effectLst/>
                <a:latin typeface="Times New Roman"/>
                <a:cs typeface="Times New Roman"/>
              </a:rPr>
              <a:t>Question:</a:t>
            </a:r>
            <a:r>
              <a:rPr lang="en-US" sz="2400" dirty="0" smtClean="0">
                <a:solidFill>
                  <a:srgbClr val="0099FF"/>
                </a:solidFill>
                <a:effectLst/>
                <a:latin typeface="Times New Roman"/>
                <a:cs typeface="Times New Roman"/>
              </a:rPr>
              <a:t> </a:t>
            </a:r>
            <a:r>
              <a:rPr lang="en-US" sz="2400" dirty="0" smtClean="0">
                <a:effectLst/>
                <a:latin typeface="Times New Roman"/>
                <a:cs typeface="Times New Roman"/>
              </a:rPr>
              <a:t>Are the following interim allocation probabilities feasible?</a:t>
            </a:r>
          </a:p>
          <a:p>
            <a:endParaRPr lang="en-US" sz="2400" dirty="0" smtClean="0">
              <a:effectLst/>
              <a:latin typeface="Times New Roman"/>
              <a:cs typeface="Times New Roman"/>
            </a:endParaRPr>
          </a:p>
          <a:p>
            <a:endParaRPr lang="en-US" sz="2400" dirty="0">
              <a:effectLst/>
              <a:latin typeface="Times New Roman"/>
              <a:cs typeface="Times New Roman"/>
            </a:endParaRPr>
          </a:p>
          <a:p>
            <a:endParaRPr lang="en-US" sz="2400" dirty="0" smtClean="0">
              <a:effectLst/>
              <a:latin typeface="Times New Roman"/>
              <a:cs typeface="Times New Roman"/>
            </a:endParaRPr>
          </a:p>
          <a:p>
            <a:endParaRPr lang="en-US" sz="2400" dirty="0">
              <a:effectLst/>
              <a:latin typeface="Times New Roman"/>
              <a:cs typeface="Times New Roman"/>
            </a:endParaRPr>
          </a:p>
          <a:p>
            <a:pPr marL="0" indent="0">
              <a:buNone/>
            </a:pPr>
            <a:endParaRPr lang="en-US" sz="2400" dirty="0">
              <a:effectLst/>
              <a:latin typeface="Times New Roman"/>
              <a:cs typeface="Times New Roman"/>
            </a:endParaRPr>
          </a:p>
          <a:p>
            <a:pPr marL="0" indent="0">
              <a:buNone/>
            </a:pPr>
            <a:endParaRPr lang="en-US" sz="2400" dirty="0">
              <a:effectLst/>
              <a:latin typeface="Times New Roman"/>
              <a:cs typeface="Times New Roman"/>
            </a:endParaRPr>
          </a:p>
        </p:txBody>
      </p:sp>
      <p:pic>
        <p:nvPicPr>
          <p:cNvPr id="8" name="Picture 7" descr="latex-image-1.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03096" y="2476500"/>
            <a:ext cx="1727200" cy="1092200"/>
          </a:xfrm>
          <a:prstGeom prst="rect">
            <a:avLst/>
          </a:prstGeom>
        </p:spPr>
      </p:pic>
      <p:sp>
        <p:nvSpPr>
          <p:cNvPr id="18" name="TextBox 17"/>
          <p:cNvSpPr txBox="1"/>
          <p:nvPr/>
        </p:nvSpPr>
        <p:spPr>
          <a:xfrm>
            <a:off x="1066800" y="3984248"/>
            <a:ext cx="5328978" cy="430887"/>
          </a:xfrm>
          <a:prstGeom prst="rect">
            <a:avLst/>
          </a:prstGeom>
          <a:noFill/>
        </p:spPr>
        <p:txBody>
          <a:bodyPr wrap="none" rtlCol="0">
            <a:spAutoFit/>
          </a:bodyPr>
          <a:lstStyle/>
          <a:p>
            <a:r>
              <a:rPr lang="en-US" sz="2200" dirty="0" smtClean="0">
                <a:solidFill>
                  <a:srgbClr val="FFFFFF"/>
                </a:solidFill>
                <a:latin typeface="Times New Roman"/>
                <a:cs typeface="Times New Roman"/>
              </a:rPr>
              <a:t>whenever types are </a:t>
            </a:r>
            <a:r>
              <a:rPr lang="en-US" sz="2200" i="1" dirty="0" smtClean="0">
                <a:solidFill>
                  <a:srgbClr val="FFFFFF"/>
                </a:solidFill>
                <a:latin typeface="Times New Roman"/>
                <a:cs typeface="Times New Roman"/>
              </a:rPr>
              <a:t>A</a:t>
            </a:r>
            <a:r>
              <a:rPr lang="en-US" sz="2200" dirty="0" smtClean="0">
                <a:solidFill>
                  <a:srgbClr val="FFFFFF"/>
                </a:solidFill>
                <a:latin typeface="Times New Roman"/>
                <a:cs typeface="Times New Roman"/>
              </a:rPr>
              <a:t>, </a:t>
            </a:r>
            <a:r>
              <a:rPr lang="en-US" sz="2200" i="1" dirty="0" smtClean="0">
                <a:solidFill>
                  <a:srgbClr val="FFFFFF"/>
                </a:solidFill>
                <a:latin typeface="Times New Roman"/>
                <a:cs typeface="Times New Roman"/>
              </a:rPr>
              <a:t>C</a:t>
            </a:r>
            <a:r>
              <a:rPr lang="en-US" sz="2200" dirty="0" smtClean="0">
                <a:solidFill>
                  <a:srgbClr val="FFFFFF"/>
                </a:solidFill>
                <a:latin typeface="Times New Roman"/>
                <a:cs typeface="Times New Roman"/>
              </a:rPr>
              <a:t>:  </a:t>
            </a:r>
            <a:r>
              <a:rPr lang="en-US" sz="2200" i="1" dirty="0" smtClean="0">
                <a:solidFill>
                  <a:srgbClr val="FFFFFF"/>
                </a:solidFill>
                <a:latin typeface="Times New Roman"/>
                <a:cs typeface="Times New Roman"/>
              </a:rPr>
              <a:t>A</a:t>
            </a:r>
            <a:r>
              <a:rPr lang="en-US" sz="2200" dirty="0" smtClean="0">
                <a:solidFill>
                  <a:srgbClr val="FFFFFF"/>
                </a:solidFill>
                <a:latin typeface="Times New Roman"/>
                <a:cs typeface="Times New Roman"/>
              </a:rPr>
              <a:t> needs to get item</a:t>
            </a:r>
          </a:p>
        </p:txBody>
      </p:sp>
      <p:sp>
        <p:nvSpPr>
          <p:cNvPr id="35" name="TextBox 34"/>
          <p:cNvSpPr txBox="1"/>
          <p:nvPr/>
        </p:nvSpPr>
        <p:spPr>
          <a:xfrm>
            <a:off x="1066800" y="4365248"/>
            <a:ext cx="5415077" cy="430887"/>
          </a:xfrm>
          <a:prstGeom prst="rect">
            <a:avLst/>
          </a:prstGeom>
          <a:noFill/>
        </p:spPr>
        <p:txBody>
          <a:bodyPr wrap="none" rtlCol="0">
            <a:spAutoFit/>
          </a:bodyPr>
          <a:lstStyle/>
          <a:p>
            <a:r>
              <a:rPr lang="en-US" sz="2200" dirty="0" smtClean="0">
                <a:solidFill>
                  <a:srgbClr val="FFFFFF"/>
                </a:solidFill>
                <a:latin typeface="Times New Roman"/>
                <a:cs typeface="Times New Roman"/>
              </a:rPr>
              <a:t>whenever types are </a:t>
            </a:r>
            <a:r>
              <a:rPr lang="en-US" sz="2200" i="1" dirty="0" smtClean="0">
                <a:solidFill>
                  <a:srgbClr val="FFFFFF"/>
                </a:solidFill>
                <a:latin typeface="Times New Roman"/>
                <a:cs typeface="Times New Roman"/>
              </a:rPr>
              <a:t>A</a:t>
            </a:r>
            <a:r>
              <a:rPr lang="en-US" sz="2200" dirty="0" smtClean="0">
                <a:solidFill>
                  <a:srgbClr val="FFFFFF"/>
                </a:solidFill>
                <a:latin typeface="Times New Roman"/>
                <a:cs typeface="Times New Roman"/>
              </a:rPr>
              <a:t>, </a:t>
            </a:r>
            <a:r>
              <a:rPr lang="en-US" sz="2200" i="1" dirty="0" smtClean="0">
                <a:solidFill>
                  <a:srgbClr val="FFFFFF"/>
                </a:solidFill>
                <a:latin typeface="Times New Roman"/>
                <a:cs typeface="Times New Roman"/>
              </a:rPr>
              <a:t>D</a:t>
            </a:r>
            <a:r>
              <a:rPr lang="en-US" sz="2200" dirty="0" smtClean="0">
                <a:solidFill>
                  <a:srgbClr val="FFFFFF"/>
                </a:solidFill>
                <a:latin typeface="Times New Roman"/>
                <a:cs typeface="Times New Roman"/>
              </a:rPr>
              <a:t>:  </a:t>
            </a:r>
            <a:r>
              <a:rPr lang="en-US" sz="2200" i="1" dirty="0" smtClean="0">
                <a:solidFill>
                  <a:srgbClr val="FFFFFF"/>
                </a:solidFill>
                <a:latin typeface="Times New Roman"/>
                <a:cs typeface="Times New Roman"/>
              </a:rPr>
              <a:t>A</a:t>
            </a:r>
            <a:r>
              <a:rPr lang="en-US" sz="2200" dirty="0" smtClean="0">
                <a:solidFill>
                  <a:srgbClr val="FFFFFF"/>
                </a:solidFill>
                <a:latin typeface="Times New Roman"/>
                <a:cs typeface="Times New Roman"/>
              </a:rPr>
              <a:t> needs to get item</a:t>
            </a:r>
          </a:p>
        </p:txBody>
      </p:sp>
      <p:sp>
        <p:nvSpPr>
          <p:cNvPr id="38" name="TextBox 37"/>
          <p:cNvSpPr txBox="1"/>
          <p:nvPr/>
        </p:nvSpPr>
        <p:spPr>
          <a:xfrm>
            <a:off x="1066800" y="4948535"/>
            <a:ext cx="5344820" cy="430887"/>
          </a:xfrm>
          <a:prstGeom prst="rect">
            <a:avLst/>
          </a:prstGeom>
          <a:noFill/>
        </p:spPr>
        <p:txBody>
          <a:bodyPr wrap="none" rtlCol="0">
            <a:spAutoFit/>
          </a:bodyPr>
          <a:lstStyle/>
          <a:p>
            <a:r>
              <a:rPr lang="en-US" sz="2200" dirty="0" smtClean="0">
                <a:solidFill>
                  <a:srgbClr val="FFFFFF"/>
                </a:solidFill>
                <a:latin typeface="Times New Roman"/>
                <a:cs typeface="Times New Roman"/>
              </a:rPr>
              <a:t>whenever types are </a:t>
            </a:r>
            <a:r>
              <a:rPr lang="en-US" sz="2200" i="1" dirty="0" smtClean="0">
                <a:solidFill>
                  <a:srgbClr val="FFFFFF"/>
                </a:solidFill>
                <a:latin typeface="Times New Roman"/>
                <a:cs typeface="Times New Roman"/>
              </a:rPr>
              <a:t>B</a:t>
            </a:r>
            <a:r>
              <a:rPr lang="en-US" sz="2200" dirty="0" smtClean="0">
                <a:solidFill>
                  <a:srgbClr val="FFFFFF"/>
                </a:solidFill>
                <a:latin typeface="Times New Roman"/>
                <a:cs typeface="Times New Roman"/>
              </a:rPr>
              <a:t>, </a:t>
            </a:r>
            <a:r>
              <a:rPr lang="en-US" sz="2200" i="1" dirty="0" smtClean="0">
                <a:solidFill>
                  <a:srgbClr val="FFFFFF"/>
                </a:solidFill>
                <a:latin typeface="Times New Roman"/>
                <a:cs typeface="Times New Roman"/>
              </a:rPr>
              <a:t>C</a:t>
            </a:r>
            <a:r>
              <a:rPr lang="en-US" sz="2200" dirty="0" smtClean="0">
                <a:solidFill>
                  <a:srgbClr val="FFFFFF"/>
                </a:solidFill>
                <a:latin typeface="Times New Roman"/>
                <a:cs typeface="Times New Roman"/>
              </a:rPr>
              <a:t>:  </a:t>
            </a:r>
            <a:r>
              <a:rPr lang="en-US" sz="2200" i="1" dirty="0" smtClean="0">
                <a:solidFill>
                  <a:srgbClr val="FFFFFF"/>
                </a:solidFill>
                <a:latin typeface="Times New Roman"/>
                <a:cs typeface="Times New Roman"/>
              </a:rPr>
              <a:t>C</a:t>
            </a:r>
            <a:r>
              <a:rPr lang="en-US" sz="2200" dirty="0" smtClean="0">
                <a:solidFill>
                  <a:srgbClr val="FFFFFF"/>
                </a:solidFill>
                <a:latin typeface="Times New Roman"/>
                <a:cs typeface="Times New Roman"/>
              </a:rPr>
              <a:t> needs to get item</a:t>
            </a:r>
          </a:p>
        </p:txBody>
      </p:sp>
      <p:pic>
        <p:nvPicPr>
          <p:cNvPr id="19" name="Picture 18" descr="latex-image-1.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46196" y="2463800"/>
            <a:ext cx="1841500" cy="1092200"/>
          </a:xfrm>
          <a:prstGeom prst="rect">
            <a:avLst/>
          </a:prstGeom>
        </p:spPr>
      </p:pic>
      <p:sp>
        <p:nvSpPr>
          <p:cNvPr id="39" name="TextBox 38"/>
          <p:cNvSpPr txBox="1"/>
          <p:nvPr/>
        </p:nvSpPr>
        <p:spPr>
          <a:xfrm>
            <a:off x="1066800" y="5634335"/>
            <a:ext cx="3041092" cy="430887"/>
          </a:xfrm>
          <a:prstGeom prst="rect">
            <a:avLst/>
          </a:prstGeom>
          <a:noFill/>
        </p:spPr>
        <p:txBody>
          <a:bodyPr wrap="none" rtlCol="0">
            <a:spAutoFit/>
          </a:bodyPr>
          <a:lstStyle/>
          <a:p>
            <a:r>
              <a:rPr lang="en-US" sz="2200" dirty="0" smtClean="0">
                <a:solidFill>
                  <a:srgbClr val="FFFFFF"/>
                </a:solidFill>
                <a:latin typeface="Times New Roman"/>
                <a:cs typeface="Times New Roman"/>
              </a:rPr>
              <a:t>whenever types are </a:t>
            </a:r>
            <a:r>
              <a:rPr lang="en-US" sz="2200" i="1" dirty="0" smtClean="0">
                <a:solidFill>
                  <a:srgbClr val="FFFFFF"/>
                </a:solidFill>
                <a:latin typeface="Times New Roman"/>
                <a:cs typeface="Times New Roman"/>
              </a:rPr>
              <a:t>B</a:t>
            </a:r>
            <a:r>
              <a:rPr lang="en-US" sz="2200" dirty="0" smtClean="0">
                <a:solidFill>
                  <a:srgbClr val="FFFFFF"/>
                </a:solidFill>
                <a:latin typeface="Times New Roman"/>
                <a:cs typeface="Times New Roman"/>
              </a:rPr>
              <a:t>, </a:t>
            </a:r>
            <a:r>
              <a:rPr lang="en-US" sz="2200" i="1" dirty="0" smtClean="0">
                <a:solidFill>
                  <a:srgbClr val="FFFFFF"/>
                </a:solidFill>
                <a:latin typeface="Times New Roman"/>
                <a:cs typeface="Times New Roman"/>
              </a:rPr>
              <a:t>D</a:t>
            </a:r>
            <a:r>
              <a:rPr lang="en-US" sz="2200" dirty="0" smtClean="0">
                <a:solidFill>
                  <a:srgbClr val="FFFFFF"/>
                </a:solidFill>
                <a:latin typeface="Times New Roman"/>
                <a:cs typeface="Times New Roman"/>
              </a:rPr>
              <a:t>:</a:t>
            </a:r>
          </a:p>
        </p:txBody>
      </p:sp>
      <p:grpSp>
        <p:nvGrpSpPr>
          <p:cNvPr id="47" name="Group 46"/>
          <p:cNvGrpSpPr/>
          <p:nvPr/>
        </p:nvGrpSpPr>
        <p:grpSpPr>
          <a:xfrm>
            <a:off x="6301611" y="4034135"/>
            <a:ext cx="2232789" cy="762000"/>
            <a:chOff x="5181600" y="3576935"/>
            <a:chExt cx="2232789" cy="762000"/>
          </a:xfrm>
        </p:grpSpPr>
        <p:sp>
          <p:nvSpPr>
            <p:cNvPr id="20" name="Right Brace 19"/>
            <p:cNvSpPr/>
            <p:nvPr/>
          </p:nvSpPr>
          <p:spPr bwMode="auto">
            <a:xfrm>
              <a:off x="5181600" y="3576935"/>
              <a:ext cx="228600" cy="762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noFill/>
                <a:latin typeface="Tahoma" pitchFamily="-112" charset="0"/>
              </a:endParaRPr>
            </a:p>
          </p:txBody>
        </p:sp>
        <p:sp>
          <p:nvSpPr>
            <p:cNvPr id="21" name="TextBox 20"/>
            <p:cNvSpPr txBox="1"/>
            <p:nvPr/>
          </p:nvSpPr>
          <p:spPr>
            <a:xfrm>
              <a:off x="5562600" y="3691235"/>
              <a:ext cx="1851789" cy="430887"/>
            </a:xfrm>
            <a:prstGeom prst="rect">
              <a:avLst/>
            </a:prstGeom>
            <a:noFill/>
          </p:spPr>
          <p:txBody>
            <a:bodyPr wrap="none" rtlCol="0">
              <a:spAutoFit/>
            </a:bodyPr>
            <a:lstStyle/>
            <a:p>
              <a:r>
                <a:rPr lang="en-US" sz="2200" dirty="0" smtClean="0">
                  <a:solidFill>
                    <a:srgbClr val="FFFFFF"/>
                  </a:solidFill>
                  <a:latin typeface="Times New Roman"/>
                  <a:cs typeface="Times New Roman"/>
                </a:rPr>
                <a:t>type </a:t>
              </a:r>
              <a:r>
                <a:rPr lang="en-US" sz="2200" i="1" dirty="0" smtClean="0">
                  <a:solidFill>
                    <a:srgbClr val="FFFFFF"/>
                  </a:solidFill>
                  <a:latin typeface="Times New Roman"/>
                  <a:cs typeface="Times New Roman"/>
                </a:rPr>
                <a:t>A</a:t>
              </a:r>
              <a:r>
                <a:rPr lang="en-US" sz="2200" dirty="0" smtClean="0">
                  <a:solidFill>
                    <a:srgbClr val="FFFFFF"/>
                  </a:solidFill>
                  <a:latin typeface="Times New Roman"/>
                  <a:cs typeface="Times New Roman"/>
                </a:rPr>
                <a:t> satiated</a:t>
              </a:r>
              <a:endParaRPr lang="en-US" sz="2200" dirty="0">
                <a:solidFill>
                  <a:srgbClr val="FFFFFF"/>
                </a:solidFill>
                <a:latin typeface="Times New Roman"/>
                <a:cs typeface="Times New Roman"/>
              </a:endParaRPr>
            </a:p>
          </p:txBody>
        </p:sp>
      </p:grpSp>
      <p:pic>
        <p:nvPicPr>
          <p:cNvPr id="22" name="Picture 21" descr="latex-image-1.pdf"/>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396746" y="3048000"/>
            <a:ext cx="1841500" cy="1092200"/>
          </a:xfrm>
          <a:prstGeom prst="rect">
            <a:avLst/>
          </a:prstGeom>
        </p:spPr>
      </p:pic>
      <p:grpSp>
        <p:nvGrpSpPr>
          <p:cNvPr id="48" name="Group 47"/>
          <p:cNvGrpSpPr/>
          <p:nvPr/>
        </p:nvGrpSpPr>
        <p:grpSpPr>
          <a:xfrm>
            <a:off x="6288786" y="4935835"/>
            <a:ext cx="2245614" cy="469900"/>
            <a:chOff x="5172922" y="4478635"/>
            <a:chExt cx="2245614" cy="469900"/>
          </a:xfrm>
        </p:grpSpPr>
        <p:sp>
          <p:nvSpPr>
            <p:cNvPr id="40" name="Right Brace 39"/>
            <p:cNvSpPr/>
            <p:nvPr/>
          </p:nvSpPr>
          <p:spPr bwMode="auto">
            <a:xfrm>
              <a:off x="5172922" y="4567535"/>
              <a:ext cx="237277" cy="381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noFill/>
                <a:latin typeface="Tahoma" pitchFamily="-112" charset="0"/>
              </a:endParaRPr>
            </a:p>
          </p:txBody>
        </p:sp>
        <p:sp>
          <p:nvSpPr>
            <p:cNvPr id="41" name="TextBox 40"/>
            <p:cNvSpPr txBox="1"/>
            <p:nvPr/>
          </p:nvSpPr>
          <p:spPr>
            <a:xfrm>
              <a:off x="5553923" y="4478635"/>
              <a:ext cx="1864613" cy="430887"/>
            </a:xfrm>
            <a:prstGeom prst="rect">
              <a:avLst/>
            </a:prstGeom>
            <a:noFill/>
          </p:spPr>
          <p:txBody>
            <a:bodyPr wrap="none" rtlCol="0">
              <a:spAutoFit/>
            </a:bodyPr>
            <a:lstStyle/>
            <a:p>
              <a:r>
                <a:rPr lang="en-US" sz="2200" dirty="0" smtClean="0">
                  <a:solidFill>
                    <a:srgbClr val="FFFFFF"/>
                  </a:solidFill>
                  <a:latin typeface="Times New Roman"/>
                  <a:cs typeface="Times New Roman"/>
                </a:rPr>
                <a:t>type </a:t>
              </a:r>
              <a:r>
                <a:rPr lang="en-US" sz="2200" i="1" dirty="0" smtClean="0">
                  <a:solidFill>
                    <a:srgbClr val="FFFFFF"/>
                  </a:solidFill>
                  <a:latin typeface="Times New Roman"/>
                  <a:cs typeface="Times New Roman"/>
                </a:rPr>
                <a:t>C</a:t>
              </a:r>
              <a:r>
                <a:rPr lang="en-US" sz="2200" dirty="0" smtClean="0">
                  <a:solidFill>
                    <a:srgbClr val="FFFFFF"/>
                  </a:solidFill>
                  <a:latin typeface="Times New Roman"/>
                  <a:cs typeface="Times New Roman"/>
                </a:rPr>
                <a:t> satiated</a:t>
              </a:r>
              <a:endParaRPr lang="en-US" sz="2200" dirty="0">
                <a:solidFill>
                  <a:srgbClr val="FFFFFF"/>
                </a:solidFill>
                <a:latin typeface="Times New Roman"/>
                <a:cs typeface="Times New Roman"/>
              </a:endParaRPr>
            </a:p>
          </p:txBody>
        </p:sp>
      </p:grpSp>
      <p:pic>
        <p:nvPicPr>
          <p:cNvPr id="24" name="Picture 23" descr="latex-image-1.pdf"/>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33496" y="3009900"/>
            <a:ext cx="1866900" cy="1092200"/>
          </a:xfrm>
          <a:prstGeom prst="rect">
            <a:avLst/>
          </a:prstGeom>
        </p:spPr>
      </p:pic>
      <p:sp>
        <p:nvSpPr>
          <p:cNvPr id="25" name="Rectangle 24"/>
          <p:cNvSpPr/>
          <p:nvPr/>
        </p:nvSpPr>
        <p:spPr>
          <a:xfrm>
            <a:off x="4038600" y="5634335"/>
            <a:ext cx="4572000" cy="769441"/>
          </a:xfrm>
          <a:prstGeom prst="rect">
            <a:avLst/>
          </a:prstGeom>
        </p:spPr>
        <p:txBody>
          <a:bodyPr>
            <a:spAutoFit/>
          </a:bodyPr>
          <a:lstStyle/>
          <a:p>
            <a:r>
              <a:rPr lang="en-US" sz="2200" dirty="0">
                <a:solidFill>
                  <a:srgbClr val="FFFFFF"/>
                </a:solidFill>
                <a:latin typeface="Times New Roman"/>
                <a:cs typeface="Times New Roman"/>
              </a:rPr>
              <a:t>B </a:t>
            </a:r>
            <a:r>
              <a:rPr lang="en-US" sz="2200" dirty="0" smtClean="0">
                <a:solidFill>
                  <a:srgbClr val="FFFFFF"/>
                </a:solidFill>
                <a:latin typeface="Times New Roman"/>
                <a:cs typeface="Times New Roman"/>
              </a:rPr>
              <a:t>needs to </a:t>
            </a:r>
            <a:r>
              <a:rPr lang="en-US" sz="2200" dirty="0">
                <a:solidFill>
                  <a:srgbClr val="FFFFFF"/>
                </a:solidFill>
                <a:latin typeface="Times New Roman"/>
                <a:cs typeface="Times New Roman"/>
              </a:rPr>
              <a:t>get </a:t>
            </a:r>
            <a:r>
              <a:rPr lang="en-US" sz="2200" dirty="0" smtClean="0">
                <a:solidFill>
                  <a:srgbClr val="FFFFFF"/>
                </a:solidFill>
                <a:latin typeface="Times New Roman"/>
                <a:cs typeface="Times New Roman"/>
              </a:rPr>
              <a:t>item </a:t>
            </a:r>
            <a:r>
              <a:rPr lang="en-US" sz="2200" dirty="0">
                <a:solidFill>
                  <a:srgbClr val="FFFFFF"/>
                </a:solidFill>
                <a:latin typeface="Times New Roman"/>
                <a:cs typeface="Times New Roman"/>
              </a:rPr>
              <a:t>with prob. </a:t>
            </a:r>
            <a:r>
              <a:rPr lang="en-US" sz="2200" dirty="0" smtClean="0">
                <a:solidFill>
                  <a:srgbClr val="FFFFFF"/>
                </a:solidFill>
                <a:latin typeface="Times New Roman"/>
                <a:cs typeface="Times New Roman"/>
              </a:rPr>
              <a:t>0.4 </a:t>
            </a:r>
            <a:r>
              <a:rPr lang="en-US" sz="2200" dirty="0">
                <a:solidFill>
                  <a:srgbClr val="FFFFFF"/>
                </a:solidFill>
                <a:latin typeface="Times New Roman"/>
                <a:cs typeface="Times New Roman"/>
              </a:rPr>
              <a:t>and  D </a:t>
            </a:r>
            <a:r>
              <a:rPr lang="en-US" sz="2200" dirty="0" smtClean="0">
                <a:solidFill>
                  <a:srgbClr val="FFFFFF"/>
                </a:solidFill>
                <a:latin typeface="Times New Roman"/>
                <a:cs typeface="Times New Roman"/>
              </a:rPr>
              <a:t>needs to get item with prob. 0.8</a:t>
            </a:r>
            <a:endParaRPr lang="en-US" sz="2200" dirty="0">
              <a:solidFill>
                <a:srgbClr val="FFFFFF"/>
              </a:solidFill>
              <a:latin typeface="Times New Roman"/>
              <a:cs typeface="Times New Roman"/>
            </a:endParaRPr>
          </a:p>
        </p:txBody>
      </p:sp>
      <p:sp>
        <p:nvSpPr>
          <p:cNvPr id="26" name="TextBox 25"/>
          <p:cNvSpPr txBox="1"/>
          <p:nvPr/>
        </p:nvSpPr>
        <p:spPr>
          <a:xfrm rot="20442054">
            <a:off x="2656495" y="3156173"/>
            <a:ext cx="3089105" cy="461665"/>
          </a:xfrm>
          <a:prstGeom prst="rect">
            <a:avLst/>
          </a:prstGeom>
          <a:solidFill>
            <a:schemeClr val="tx1"/>
          </a:solidFill>
        </p:spPr>
        <p:txBody>
          <a:bodyPr wrap="square" rtlCol="0">
            <a:spAutoFit/>
          </a:bodyPr>
          <a:lstStyle/>
          <a:p>
            <a:pPr algn="ctr"/>
            <a:r>
              <a:rPr lang="en-US" b="1" dirty="0" smtClean="0">
                <a:solidFill>
                  <a:srgbClr val="FF0000"/>
                </a:solidFill>
                <a:latin typeface="Times New Roman"/>
                <a:cs typeface="Times New Roman"/>
              </a:rPr>
              <a:t>so infeasible !</a:t>
            </a:r>
            <a:endParaRPr lang="en-US" b="1" dirty="0">
              <a:solidFill>
                <a:srgbClr val="FF0000"/>
              </a:solidFill>
              <a:latin typeface="Times New Roman"/>
              <a:cs typeface="Times New Roman"/>
            </a:endParaRPr>
          </a:p>
        </p:txBody>
      </p:sp>
      <p:grpSp>
        <p:nvGrpSpPr>
          <p:cNvPr id="45" name="Group 44"/>
          <p:cNvGrpSpPr/>
          <p:nvPr/>
        </p:nvGrpSpPr>
        <p:grpSpPr>
          <a:xfrm>
            <a:off x="567946" y="2819400"/>
            <a:ext cx="1906649" cy="978932"/>
            <a:chOff x="567946" y="2362200"/>
            <a:chExt cx="1906649" cy="978932"/>
          </a:xfrm>
        </p:grpSpPr>
        <p:sp>
          <p:nvSpPr>
            <p:cNvPr id="23" name="TextBox 22"/>
            <p:cNvSpPr txBox="1"/>
            <p:nvPr/>
          </p:nvSpPr>
          <p:spPr>
            <a:xfrm>
              <a:off x="567946" y="2679700"/>
              <a:ext cx="1032254" cy="400110"/>
            </a:xfrm>
            <a:prstGeom prst="rect">
              <a:avLst/>
            </a:prstGeom>
            <a:noFill/>
          </p:spPr>
          <p:txBody>
            <a:bodyPr wrap="none" rtlCol="0">
              <a:spAutoFit/>
            </a:bodyPr>
            <a:lstStyle/>
            <a:p>
              <a:r>
                <a:rPr lang="en-US" sz="2000" dirty="0" smtClean="0">
                  <a:solidFill>
                    <a:srgbClr val="FFFFFF"/>
                  </a:solidFill>
                  <a:latin typeface="Times New Roman"/>
                  <a:cs typeface="Times New Roman"/>
                </a:rPr>
                <a:t>bidder 1</a:t>
              </a:r>
              <a:endParaRPr lang="en-US" sz="2000" dirty="0">
                <a:solidFill>
                  <a:srgbClr val="FFFFFF"/>
                </a:solidFill>
                <a:latin typeface="Times New Roman"/>
                <a:cs typeface="Times New Roman"/>
              </a:endParaRPr>
            </a:p>
          </p:txBody>
        </p:sp>
        <p:cxnSp>
          <p:nvCxnSpPr>
            <p:cNvPr id="28" name="Straight Arrow Connector 27"/>
            <p:cNvCxnSpPr/>
            <p:nvPr/>
          </p:nvCxnSpPr>
          <p:spPr bwMode="auto">
            <a:xfrm flipV="1">
              <a:off x="1558546" y="2641600"/>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1558546" y="2879755"/>
              <a:ext cx="491746" cy="2444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TextBox 30"/>
            <p:cNvSpPr txBox="1"/>
            <p:nvPr/>
          </p:nvSpPr>
          <p:spPr>
            <a:xfrm>
              <a:off x="2091946" y="2362200"/>
              <a:ext cx="382649"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A</a:t>
              </a:r>
              <a:endParaRPr lang="en-US" sz="2200" dirty="0">
                <a:solidFill>
                  <a:srgbClr val="FFFFFF"/>
                </a:solidFill>
                <a:latin typeface="Times New Roman"/>
                <a:cs typeface="Times New Roman"/>
              </a:endParaRPr>
            </a:p>
          </p:txBody>
        </p:sp>
        <p:sp>
          <p:nvSpPr>
            <p:cNvPr id="32" name="TextBox 31"/>
            <p:cNvSpPr txBox="1"/>
            <p:nvPr/>
          </p:nvSpPr>
          <p:spPr>
            <a:xfrm>
              <a:off x="2091946" y="2895600"/>
              <a:ext cx="379443"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B</a:t>
              </a:r>
              <a:endParaRPr lang="en-US" sz="2200" dirty="0">
                <a:solidFill>
                  <a:srgbClr val="FFFFFF"/>
                </a:solidFill>
                <a:latin typeface="Times New Roman"/>
                <a:cs typeface="Times New Roman"/>
              </a:endParaRPr>
            </a:p>
          </p:txBody>
        </p:sp>
        <p:sp>
          <p:nvSpPr>
            <p:cNvPr id="37" name="TextBox 36"/>
            <p:cNvSpPr txBox="1"/>
            <p:nvPr/>
          </p:nvSpPr>
          <p:spPr>
            <a:xfrm>
              <a:off x="1600200" y="2362200"/>
              <a:ext cx="415498" cy="369332"/>
            </a:xfrm>
            <a:prstGeom prst="rect">
              <a:avLst/>
            </a:prstGeom>
            <a:noFill/>
          </p:spPr>
          <p:txBody>
            <a:bodyPr wrap="none" rtlCol="0">
              <a:spAutoFit/>
            </a:bodyPr>
            <a:lstStyle/>
            <a:p>
              <a:r>
                <a:rPr lang="en-US" sz="1800" dirty="0" smtClean="0">
                  <a:solidFill>
                    <a:srgbClr val="FFFFFF"/>
                  </a:solidFill>
                </a:rPr>
                <a:t>½</a:t>
              </a:r>
              <a:endParaRPr lang="en-US" sz="1800" dirty="0">
                <a:solidFill>
                  <a:srgbClr val="FFFFFF"/>
                </a:solidFill>
              </a:endParaRPr>
            </a:p>
          </p:txBody>
        </p:sp>
        <p:sp>
          <p:nvSpPr>
            <p:cNvPr id="42" name="TextBox 41"/>
            <p:cNvSpPr txBox="1"/>
            <p:nvPr/>
          </p:nvSpPr>
          <p:spPr>
            <a:xfrm>
              <a:off x="1600200" y="2971800"/>
              <a:ext cx="415498" cy="369332"/>
            </a:xfrm>
            <a:prstGeom prst="rect">
              <a:avLst/>
            </a:prstGeom>
            <a:noFill/>
          </p:spPr>
          <p:txBody>
            <a:bodyPr wrap="none" rtlCol="0">
              <a:spAutoFit/>
            </a:bodyPr>
            <a:lstStyle/>
            <a:p>
              <a:r>
                <a:rPr lang="en-US" sz="1800" dirty="0" smtClean="0">
                  <a:solidFill>
                    <a:srgbClr val="FFFFFF"/>
                  </a:solidFill>
                </a:rPr>
                <a:t>½</a:t>
              </a:r>
              <a:endParaRPr lang="en-US" sz="1800" dirty="0">
                <a:solidFill>
                  <a:srgbClr val="FFFFFF"/>
                </a:solidFill>
              </a:endParaRPr>
            </a:p>
          </p:txBody>
        </p:sp>
      </p:grpSp>
      <p:grpSp>
        <p:nvGrpSpPr>
          <p:cNvPr id="46" name="Group 45"/>
          <p:cNvGrpSpPr/>
          <p:nvPr/>
        </p:nvGrpSpPr>
        <p:grpSpPr>
          <a:xfrm>
            <a:off x="6204532" y="2806700"/>
            <a:ext cx="1961568" cy="991632"/>
            <a:chOff x="6204532" y="2349500"/>
            <a:chExt cx="1961568" cy="991632"/>
          </a:xfrm>
        </p:grpSpPr>
        <p:sp>
          <p:nvSpPr>
            <p:cNvPr id="33" name="TextBox 32"/>
            <p:cNvSpPr txBox="1"/>
            <p:nvPr/>
          </p:nvSpPr>
          <p:spPr>
            <a:xfrm>
              <a:off x="7133846" y="2603500"/>
              <a:ext cx="1032254" cy="400110"/>
            </a:xfrm>
            <a:prstGeom prst="rect">
              <a:avLst/>
            </a:prstGeom>
            <a:noFill/>
          </p:spPr>
          <p:txBody>
            <a:bodyPr wrap="none" rtlCol="0">
              <a:spAutoFit/>
            </a:bodyPr>
            <a:lstStyle/>
            <a:p>
              <a:r>
                <a:rPr lang="en-US" sz="2000" dirty="0" smtClean="0">
                  <a:solidFill>
                    <a:srgbClr val="FFFFFF"/>
                  </a:solidFill>
                  <a:latin typeface="Times New Roman"/>
                  <a:cs typeface="Times New Roman"/>
                </a:rPr>
                <a:t>bidder 2</a:t>
              </a:r>
              <a:endParaRPr lang="en-US" sz="2000" dirty="0">
                <a:solidFill>
                  <a:srgbClr val="FFFFFF"/>
                </a:solidFill>
                <a:latin typeface="Times New Roman"/>
                <a:cs typeface="Times New Roman"/>
              </a:endParaRPr>
            </a:p>
          </p:txBody>
        </p:sp>
        <p:cxnSp>
          <p:nvCxnSpPr>
            <p:cNvPr id="34" name="Straight Arrow Connector 33"/>
            <p:cNvCxnSpPr/>
            <p:nvPr/>
          </p:nvCxnSpPr>
          <p:spPr bwMode="auto">
            <a:xfrm flipH="1" flipV="1">
              <a:off x="6524246" y="2606645"/>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a:reflection blurRad="6350" stA="50000" endA="275" endPos="40000" dist="101600" dir="5400000" sy="-100000" algn="bl" rotWithShape="0"/>
            </a:effectLst>
          </p:spPr>
        </p:cxnSp>
        <p:cxnSp>
          <p:nvCxnSpPr>
            <p:cNvPr id="36" name="Straight Arrow Connector 35"/>
            <p:cNvCxnSpPr/>
            <p:nvPr/>
          </p:nvCxnSpPr>
          <p:spPr bwMode="auto">
            <a:xfrm flipH="1">
              <a:off x="6558113" y="2857500"/>
              <a:ext cx="491746" cy="244445"/>
            </a:xfrm>
            <a:prstGeom prst="straightConnector1">
              <a:avLst/>
            </a:prstGeom>
            <a:solidFill>
              <a:schemeClr val="accent1"/>
            </a:solidFill>
            <a:ln w="9525" cap="flat" cmpd="sng" algn="ctr">
              <a:solidFill>
                <a:schemeClr val="tx1"/>
              </a:solidFill>
              <a:prstDash val="solid"/>
              <a:round/>
              <a:headEnd type="none" w="med" len="med"/>
              <a:tailEnd type="arrow"/>
            </a:ln>
            <a:effectLst>
              <a:reflection blurRad="6350" stA="50000" endA="275" endPos="40000" dist="101600" dir="5400000" sy="-100000" algn="bl" rotWithShape="0"/>
            </a:effectLst>
          </p:spPr>
        </p:cxnSp>
        <p:sp>
          <p:nvSpPr>
            <p:cNvPr id="27" name="TextBox 26"/>
            <p:cNvSpPr txBox="1"/>
            <p:nvPr/>
          </p:nvSpPr>
          <p:spPr>
            <a:xfrm>
              <a:off x="6204532" y="2349500"/>
              <a:ext cx="399468"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C</a:t>
              </a:r>
              <a:endParaRPr lang="en-US" sz="2200" dirty="0">
                <a:solidFill>
                  <a:srgbClr val="FFFFFF"/>
                </a:solidFill>
                <a:latin typeface="Times New Roman"/>
                <a:cs typeface="Times New Roman"/>
              </a:endParaRPr>
            </a:p>
          </p:txBody>
        </p:sp>
        <p:sp>
          <p:nvSpPr>
            <p:cNvPr id="29" name="TextBox 28"/>
            <p:cNvSpPr txBox="1"/>
            <p:nvPr/>
          </p:nvSpPr>
          <p:spPr>
            <a:xfrm>
              <a:off x="6204532" y="2882900"/>
              <a:ext cx="388410" cy="430887"/>
            </a:xfrm>
            <a:prstGeom prst="rect">
              <a:avLst/>
            </a:prstGeom>
            <a:noFill/>
          </p:spPr>
          <p:txBody>
            <a:bodyPr wrap="none" rtlCol="0">
              <a:spAutoFit/>
            </a:bodyPr>
            <a:lstStyle/>
            <a:p>
              <a:r>
                <a:rPr lang="en-US" sz="2200" dirty="0" smtClean="0">
                  <a:solidFill>
                    <a:srgbClr val="FFFFFF"/>
                  </a:solidFill>
                  <a:latin typeface="Times New Roman"/>
                  <a:cs typeface="Times New Roman"/>
                </a:rPr>
                <a:t>D</a:t>
              </a:r>
              <a:endParaRPr lang="en-US" sz="2200" dirty="0">
                <a:solidFill>
                  <a:srgbClr val="FFFFFF"/>
                </a:solidFill>
                <a:latin typeface="Times New Roman"/>
                <a:cs typeface="Times New Roman"/>
              </a:endParaRPr>
            </a:p>
          </p:txBody>
        </p:sp>
        <p:sp>
          <p:nvSpPr>
            <p:cNvPr id="43" name="TextBox 42"/>
            <p:cNvSpPr txBox="1"/>
            <p:nvPr/>
          </p:nvSpPr>
          <p:spPr>
            <a:xfrm>
              <a:off x="6629400" y="2362200"/>
              <a:ext cx="415498" cy="369332"/>
            </a:xfrm>
            <a:prstGeom prst="rect">
              <a:avLst/>
            </a:prstGeom>
            <a:noFill/>
          </p:spPr>
          <p:txBody>
            <a:bodyPr wrap="none" rtlCol="0">
              <a:spAutoFit/>
            </a:bodyPr>
            <a:lstStyle/>
            <a:p>
              <a:r>
                <a:rPr lang="en-US" sz="1800" dirty="0" smtClean="0">
                  <a:solidFill>
                    <a:srgbClr val="FFFFFF"/>
                  </a:solidFill>
                </a:rPr>
                <a:t>½</a:t>
              </a:r>
              <a:endParaRPr lang="en-US" sz="1800" dirty="0">
                <a:solidFill>
                  <a:srgbClr val="FFFFFF"/>
                </a:solidFill>
              </a:endParaRPr>
            </a:p>
          </p:txBody>
        </p:sp>
        <p:sp>
          <p:nvSpPr>
            <p:cNvPr id="44" name="TextBox 43"/>
            <p:cNvSpPr txBox="1"/>
            <p:nvPr/>
          </p:nvSpPr>
          <p:spPr>
            <a:xfrm>
              <a:off x="6629400" y="2971800"/>
              <a:ext cx="415498" cy="369332"/>
            </a:xfrm>
            <a:prstGeom prst="rect">
              <a:avLst/>
            </a:prstGeom>
            <a:noFill/>
          </p:spPr>
          <p:txBody>
            <a:bodyPr wrap="none" rtlCol="0">
              <a:spAutoFit/>
            </a:bodyPr>
            <a:lstStyle/>
            <a:p>
              <a:r>
                <a:rPr lang="en-US" sz="1800" dirty="0" smtClean="0">
                  <a:solidFill>
                    <a:srgbClr val="FFFFFF"/>
                  </a:solidFill>
                </a:rPr>
                <a:t>½</a:t>
              </a:r>
              <a:endParaRPr lang="en-US" sz="1800" dirty="0">
                <a:solidFill>
                  <a:srgbClr val="FFFFFF"/>
                </a:solidFill>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21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dissolve">
                                      <p:cBhvr>
                                        <p:cTn id="9" dur="500"/>
                                        <p:tgtEl>
                                          <p:spTgt spid="45"/>
                                        </p:tgtEl>
                                      </p:cBhvr>
                                    </p:animEffect>
                                  </p:childTnLst>
                                </p:cTn>
                              </p:par>
                              <p:par>
                                <p:cTn id="10" presetID="9"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35" grpId="0"/>
      <p:bldP spid="38" grpId="0"/>
      <p:bldP spid="39" grpId="0"/>
      <p:bldP spid="25" grpId="0"/>
      <p:bldP spid="26"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27000"/>
            <a:ext cx="9147175" cy="1143000"/>
          </a:xfrm>
        </p:spPr>
        <p:txBody>
          <a:bodyPr/>
          <a:lstStyle/>
          <a:p>
            <a:r>
              <a:rPr lang="en-US" sz="3600" b="1" dirty="0" smtClean="0">
                <a:solidFill>
                  <a:srgbClr val="FFFFCC"/>
                </a:solidFill>
                <a:effectLst/>
                <a:latin typeface="Times New Roman"/>
                <a:cs typeface="Times New Roman"/>
              </a:rPr>
              <a:t>Feasibility of Single-Item Reduced Forms</a:t>
            </a:r>
            <a:endParaRPr lang="en-US" sz="3600" b="1" dirty="0">
              <a:solidFill>
                <a:srgbClr val="FFFFCC"/>
              </a:solidFill>
              <a:effectLst/>
              <a:latin typeface="Times New Roman"/>
              <a:cs typeface="Times New Roman"/>
            </a:endParaRPr>
          </a:p>
        </p:txBody>
      </p:sp>
      <p:sp>
        <p:nvSpPr>
          <p:cNvPr id="3" name="Content Placeholder 2"/>
          <p:cNvSpPr>
            <a:spLocks noGrp="1"/>
          </p:cNvSpPr>
          <p:nvPr>
            <p:ph idx="1"/>
          </p:nvPr>
        </p:nvSpPr>
        <p:spPr>
          <a:xfrm>
            <a:off x="76200" y="990600"/>
            <a:ext cx="9144000" cy="581025"/>
          </a:xfrm>
        </p:spPr>
        <p:txBody>
          <a:bodyPr/>
          <a:lstStyle/>
          <a:p>
            <a:r>
              <a:rPr lang="en-US" sz="2200" dirty="0" smtClean="0">
                <a:solidFill>
                  <a:srgbClr val="FF6600"/>
                </a:solidFill>
                <a:effectLst/>
                <a:latin typeface="Times New Roman"/>
                <a:cs typeface="Times New Roman"/>
              </a:rPr>
              <a:t>a necessary condition </a:t>
            </a:r>
            <a:r>
              <a:rPr lang="en-US" sz="2200" dirty="0" smtClean="0">
                <a:solidFill>
                  <a:srgbClr val="FFFFFF"/>
                </a:solidFill>
                <a:effectLst/>
                <a:latin typeface="Times New Roman"/>
                <a:cs typeface="Times New Roman"/>
              </a:rPr>
              <a:t>for </a:t>
            </a:r>
            <a:r>
              <a:rPr lang="en-US" sz="2200" i="1" dirty="0" smtClean="0">
                <a:solidFill>
                  <a:srgbClr val="FFFFFF"/>
                </a:solidFill>
                <a:effectLst/>
                <a:latin typeface="Times New Roman"/>
                <a:cs typeface="Times New Roman"/>
              </a:rPr>
              <a:t>single-item auctions</a:t>
            </a:r>
            <a:r>
              <a:rPr lang="en-US" sz="2200" dirty="0" smtClean="0">
                <a:solidFill>
                  <a:srgbClr val="FFFFFF"/>
                </a:solidFill>
                <a:effectLst/>
                <a:latin typeface="Times New Roman"/>
                <a:cs typeface="Times New Roman"/>
              </a:rPr>
              <a:t>:</a:t>
            </a:r>
          </a:p>
          <a:p>
            <a:endParaRPr lang="en-US" sz="2200" dirty="0" smtClean="0">
              <a:effectLst/>
              <a:latin typeface="Times New Roman"/>
              <a:cs typeface="Times New Roman"/>
            </a:endParaRPr>
          </a:p>
          <a:p>
            <a:endParaRPr lang="en-US" sz="2200" dirty="0">
              <a:effectLst/>
              <a:latin typeface="Times New Roman"/>
              <a:cs typeface="Times New Roman"/>
            </a:endParaRPr>
          </a:p>
          <a:p>
            <a:pPr marL="0" indent="0">
              <a:buNone/>
            </a:pPr>
            <a:endParaRPr lang="en-US" sz="2200" dirty="0">
              <a:effectLst/>
              <a:latin typeface="Times New Roman"/>
              <a:cs typeface="Times New Roman"/>
            </a:endParaRPr>
          </a:p>
          <a:p>
            <a:pPr marL="0" indent="0">
              <a:buNone/>
            </a:pPr>
            <a:endParaRPr lang="en-US" sz="2200" dirty="0">
              <a:effectLst/>
              <a:latin typeface="Times New Roman"/>
              <a:cs typeface="Times New Roman"/>
            </a:endParaRPr>
          </a:p>
        </p:txBody>
      </p:sp>
      <p:pic>
        <p:nvPicPr>
          <p:cNvPr id="44" name="Picture 43" descr="latex-image-1.pdf"/>
          <p:cNvPicPr>
            <a:picLocks noChangeAspect="1"/>
          </p:cNvPicPr>
          <p:nvPr/>
        </p:nvPicPr>
        <p:blipFill>
          <a:blip r:embed="rId3"/>
          <a:stretch>
            <a:fillRect/>
          </a:stretch>
        </p:blipFill>
        <p:spPr>
          <a:xfrm>
            <a:off x="381000" y="3695700"/>
            <a:ext cx="2768600" cy="723900"/>
          </a:xfrm>
          <a:prstGeom prst="rect">
            <a:avLst/>
          </a:prstGeom>
        </p:spPr>
      </p:pic>
      <p:pic>
        <p:nvPicPr>
          <p:cNvPr id="45" name="Picture 44" descr="latex-image-1.pdf"/>
          <p:cNvPicPr>
            <a:picLocks noChangeAspect="1"/>
          </p:cNvPicPr>
          <p:nvPr/>
        </p:nvPicPr>
        <p:blipFill>
          <a:blip r:embed="rId4"/>
          <a:stretch>
            <a:fillRect/>
          </a:stretch>
        </p:blipFill>
        <p:spPr>
          <a:xfrm>
            <a:off x="685800" y="2870200"/>
            <a:ext cx="2489200" cy="723900"/>
          </a:xfrm>
          <a:prstGeom prst="rect">
            <a:avLst/>
          </a:prstGeom>
        </p:spPr>
      </p:pic>
      <p:pic>
        <p:nvPicPr>
          <p:cNvPr id="46" name="Picture 45" descr="latex-image-1.pdf"/>
          <p:cNvPicPr>
            <a:picLocks noChangeAspect="1"/>
          </p:cNvPicPr>
          <p:nvPr/>
        </p:nvPicPr>
        <p:blipFill>
          <a:blip r:embed="rId5"/>
          <a:stretch>
            <a:fillRect/>
          </a:stretch>
        </p:blipFill>
        <p:spPr>
          <a:xfrm>
            <a:off x="1295400" y="1733550"/>
            <a:ext cx="1892300" cy="431800"/>
          </a:xfrm>
          <a:prstGeom prst="rect">
            <a:avLst/>
          </a:prstGeom>
        </p:spPr>
      </p:pic>
      <p:sp>
        <p:nvSpPr>
          <p:cNvPr id="49" name="TextBox 48"/>
          <p:cNvSpPr txBox="1"/>
          <p:nvPr/>
        </p:nvSpPr>
        <p:spPr>
          <a:xfrm>
            <a:off x="2895600" y="1758950"/>
            <a:ext cx="5474993" cy="400110"/>
          </a:xfrm>
          <a:prstGeom prst="rect">
            <a:avLst/>
          </a:prstGeom>
          <a:noFill/>
        </p:spPr>
        <p:txBody>
          <a:bodyPr wrap="none" rtlCol="0">
            <a:spAutoFit/>
          </a:bodyPr>
          <a:lstStyle/>
          <a:p>
            <a:r>
              <a:rPr lang="en-US" sz="2000" dirty="0" smtClean="0">
                <a:solidFill>
                  <a:srgbClr val="FFFFFF"/>
                </a:solidFill>
                <a:latin typeface="Times New Roman"/>
                <a:cs typeface="Times New Roman"/>
              </a:rPr>
              <a:t>: probability that bidder </a:t>
            </a:r>
            <a:r>
              <a:rPr lang="en-US" sz="2000" i="1" dirty="0" err="1" smtClean="0">
                <a:solidFill>
                  <a:srgbClr val="FFFFFF"/>
                </a:solidFill>
                <a:latin typeface="Times New Roman"/>
                <a:cs typeface="Times New Roman"/>
              </a:rPr>
              <a:t>i</a:t>
            </a:r>
            <a:r>
              <a:rPr lang="en-US" sz="2000" dirty="0" err="1" smtClean="0">
                <a:solidFill>
                  <a:srgbClr val="FFFFFF"/>
                </a:solidFill>
                <a:latin typeface="Times New Roman"/>
                <a:cs typeface="Times New Roman"/>
              </a:rPr>
              <a:t>’s</a:t>
            </a:r>
            <a:r>
              <a:rPr lang="en-US" sz="2000" dirty="0" smtClean="0">
                <a:solidFill>
                  <a:srgbClr val="FFFFFF"/>
                </a:solidFill>
                <a:latin typeface="Times New Roman"/>
                <a:cs typeface="Times New Roman"/>
              </a:rPr>
              <a:t> type is </a:t>
            </a:r>
            <a:r>
              <a:rPr lang="en-US" sz="2000" i="1" dirty="0" err="1" smtClean="0">
                <a:solidFill>
                  <a:srgbClr val="FFFFFF"/>
                </a:solidFill>
                <a:latin typeface="Times New Roman"/>
                <a:cs typeface="Times New Roman"/>
              </a:rPr>
              <a:t>t</a:t>
            </a:r>
            <a:r>
              <a:rPr lang="en-US" sz="2000" i="1" baseline="-25000" dirty="0" err="1" smtClean="0">
                <a:solidFill>
                  <a:srgbClr val="FFFFFF"/>
                </a:solidFill>
                <a:latin typeface="Times New Roman"/>
                <a:cs typeface="Times New Roman"/>
              </a:rPr>
              <a:t>i</a:t>
            </a:r>
            <a:r>
              <a:rPr lang="en-US" sz="2000" i="1" baseline="-25000" dirty="0" smtClean="0">
                <a:solidFill>
                  <a:srgbClr val="FFFFFF"/>
                </a:solidFill>
                <a:latin typeface="Times New Roman"/>
                <a:cs typeface="Times New Roman"/>
              </a:rPr>
              <a:t> </a:t>
            </a:r>
            <a:r>
              <a:rPr lang="en-US" sz="2000" i="1" dirty="0" smtClean="0">
                <a:solidFill>
                  <a:srgbClr val="FFFFFF"/>
                </a:solidFill>
                <a:latin typeface="Times New Roman"/>
                <a:cs typeface="Times New Roman"/>
              </a:rPr>
              <a:t>,</a:t>
            </a:r>
            <a:r>
              <a:rPr lang="en-US" sz="2000" dirty="0" smtClean="0">
                <a:solidFill>
                  <a:srgbClr val="FFFFFF"/>
                </a:solidFill>
                <a:latin typeface="Times New Roman"/>
                <a:cs typeface="Times New Roman"/>
              </a:rPr>
              <a:t> and </a:t>
            </a:r>
            <a:r>
              <a:rPr lang="en-US" sz="2000" i="1" dirty="0" err="1" smtClean="0">
                <a:solidFill>
                  <a:srgbClr val="FFFFFF"/>
                </a:solidFill>
                <a:latin typeface="Times New Roman"/>
                <a:cs typeface="Times New Roman"/>
              </a:rPr>
              <a:t>i</a:t>
            </a:r>
            <a:r>
              <a:rPr lang="en-US" sz="2000" dirty="0" smtClean="0">
                <a:solidFill>
                  <a:srgbClr val="FFFFFF"/>
                </a:solidFill>
                <a:latin typeface="Times New Roman"/>
                <a:cs typeface="Times New Roman"/>
              </a:rPr>
              <a:t> gets item</a:t>
            </a:r>
            <a:endParaRPr lang="en-US" sz="2000" dirty="0">
              <a:solidFill>
                <a:srgbClr val="FFFFFF"/>
              </a:solidFill>
              <a:latin typeface="Times New Roman"/>
              <a:cs typeface="Times New Roman"/>
            </a:endParaRPr>
          </a:p>
        </p:txBody>
      </p:sp>
      <p:sp>
        <p:nvSpPr>
          <p:cNvPr id="50" name="TextBox 49"/>
          <p:cNvSpPr txBox="1"/>
          <p:nvPr/>
        </p:nvSpPr>
        <p:spPr>
          <a:xfrm>
            <a:off x="2895600" y="2895600"/>
            <a:ext cx="6294403" cy="400110"/>
          </a:xfrm>
          <a:prstGeom prst="rect">
            <a:avLst/>
          </a:prstGeom>
          <a:noFill/>
        </p:spPr>
        <p:txBody>
          <a:bodyPr wrap="none" rtlCol="0">
            <a:spAutoFit/>
          </a:bodyPr>
          <a:lstStyle/>
          <a:p>
            <a:r>
              <a:rPr lang="en-US" sz="2000" dirty="0" smtClean="0">
                <a:solidFill>
                  <a:srgbClr val="FFFFFF"/>
                </a:solidFill>
                <a:latin typeface="Times New Roman"/>
                <a:cs typeface="Times New Roman"/>
              </a:rPr>
              <a:t>: probability that bidder </a:t>
            </a:r>
            <a:r>
              <a:rPr lang="en-US" sz="2000" i="1" dirty="0" err="1" smtClean="0">
                <a:solidFill>
                  <a:srgbClr val="FFFFFF"/>
                </a:solidFill>
                <a:latin typeface="Times New Roman"/>
                <a:cs typeface="Times New Roman"/>
              </a:rPr>
              <a:t>i</a:t>
            </a:r>
            <a:r>
              <a:rPr lang="en-US" sz="2000" dirty="0" err="1" smtClean="0">
                <a:solidFill>
                  <a:srgbClr val="FFFFFF"/>
                </a:solidFill>
                <a:latin typeface="Times New Roman"/>
                <a:cs typeface="Times New Roman"/>
              </a:rPr>
              <a:t>’s</a:t>
            </a:r>
            <a:r>
              <a:rPr lang="en-US" sz="2000" dirty="0" smtClean="0">
                <a:solidFill>
                  <a:srgbClr val="FFFFFF"/>
                </a:solidFill>
                <a:latin typeface="Times New Roman"/>
                <a:cs typeface="Times New Roman"/>
              </a:rPr>
              <a:t> type is in set </a:t>
            </a:r>
            <a:r>
              <a:rPr lang="en-US" sz="2000" i="1" dirty="0" smtClean="0">
                <a:solidFill>
                  <a:srgbClr val="FFFFFF"/>
                </a:solidFill>
                <a:latin typeface="Times New Roman"/>
                <a:cs typeface="Times New Roman"/>
              </a:rPr>
              <a:t>S</a:t>
            </a:r>
            <a:r>
              <a:rPr lang="en-US" sz="2000" i="1" baseline="-25000" dirty="0" smtClean="0">
                <a:solidFill>
                  <a:srgbClr val="FFFFFF"/>
                </a:solidFill>
                <a:latin typeface="Times New Roman"/>
                <a:cs typeface="Times New Roman"/>
              </a:rPr>
              <a:t>i </a:t>
            </a:r>
            <a:r>
              <a:rPr lang="en-US" sz="2000" i="1" dirty="0" smtClean="0">
                <a:solidFill>
                  <a:srgbClr val="FFFFFF"/>
                </a:solidFill>
                <a:latin typeface="Times New Roman"/>
                <a:cs typeface="Times New Roman"/>
              </a:rPr>
              <a:t>,</a:t>
            </a:r>
            <a:r>
              <a:rPr lang="en-US" sz="2000" dirty="0" smtClean="0">
                <a:solidFill>
                  <a:srgbClr val="FFFFFF"/>
                </a:solidFill>
                <a:latin typeface="Times New Roman"/>
                <a:cs typeface="Times New Roman"/>
              </a:rPr>
              <a:t> and </a:t>
            </a:r>
            <a:r>
              <a:rPr lang="en-US" sz="2000" i="1" dirty="0" err="1" smtClean="0">
                <a:solidFill>
                  <a:srgbClr val="FFFFFF"/>
                </a:solidFill>
                <a:latin typeface="Times New Roman"/>
                <a:cs typeface="Times New Roman"/>
              </a:rPr>
              <a:t>i</a:t>
            </a:r>
            <a:r>
              <a:rPr lang="en-US" sz="2000" dirty="0" smtClean="0">
                <a:solidFill>
                  <a:srgbClr val="FFFFFF"/>
                </a:solidFill>
                <a:latin typeface="Times New Roman"/>
                <a:cs typeface="Times New Roman"/>
              </a:rPr>
              <a:t> gets item</a:t>
            </a:r>
            <a:endParaRPr lang="en-US" sz="2000" dirty="0">
              <a:solidFill>
                <a:srgbClr val="FFFFFF"/>
              </a:solidFill>
              <a:latin typeface="Times New Roman"/>
              <a:cs typeface="Times New Roman"/>
            </a:endParaRPr>
          </a:p>
        </p:txBody>
      </p:sp>
      <p:sp>
        <p:nvSpPr>
          <p:cNvPr id="51" name="TextBox 50"/>
          <p:cNvSpPr txBox="1"/>
          <p:nvPr/>
        </p:nvSpPr>
        <p:spPr>
          <a:xfrm>
            <a:off x="2895600" y="3733800"/>
            <a:ext cx="6781800" cy="707886"/>
          </a:xfrm>
          <a:prstGeom prst="rect">
            <a:avLst/>
          </a:prstGeom>
          <a:noFill/>
        </p:spPr>
        <p:txBody>
          <a:bodyPr wrap="square" rtlCol="0">
            <a:spAutoFit/>
          </a:bodyPr>
          <a:lstStyle/>
          <a:p>
            <a:r>
              <a:rPr lang="en-US" sz="2000" dirty="0" smtClean="0">
                <a:solidFill>
                  <a:srgbClr val="FFFFFF"/>
                </a:solidFill>
                <a:latin typeface="Times New Roman"/>
                <a:cs typeface="Times New Roman"/>
              </a:rPr>
              <a:t>: probability that the item goes to a bidder </a:t>
            </a:r>
            <a:r>
              <a:rPr lang="en-US" sz="2000" i="1" dirty="0" err="1" smtClean="0">
                <a:solidFill>
                  <a:srgbClr val="FFFFFF"/>
                </a:solidFill>
                <a:latin typeface="Times New Roman"/>
                <a:cs typeface="Times New Roman"/>
              </a:rPr>
              <a:t>i</a:t>
            </a:r>
            <a:r>
              <a:rPr lang="en-US" sz="2000" dirty="0" smtClean="0">
                <a:solidFill>
                  <a:srgbClr val="FFFFFF"/>
                </a:solidFill>
                <a:latin typeface="Times New Roman"/>
                <a:cs typeface="Times New Roman"/>
              </a:rPr>
              <a:t> whose type</a:t>
            </a:r>
            <a:br>
              <a:rPr lang="en-US" sz="2000" dirty="0" smtClean="0">
                <a:solidFill>
                  <a:srgbClr val="FFFFFF"/>
                </a:solidFill>
                <a:latin typeface="Times New Roman"/>
                <a:cs typeface="Times New Roman"/>
              </a:rPr>
            </a:br>
            <a:r>
              <a:rPr lang="en-US" sz="2000" dirty="0" smtClean="0">
                <a:solidFill>
                  <a:srgbClr val="FFFFFF"/>
                </a:solidFill>
                <a:latin typeface="Times New Roman"/>
                <a:cs typeface="Times New Roman"/>
              </a:rPr>
              <a:t>  is in </a:t>
            </a:r>
            <a:r>
              <a:rPr lang="en-US" sz="2000" i="1" dirty="0" smtClean="0">
                <a:solidFill>
                  <a:srgbClr val="FFFFFF"/>
                </a:solidFill>
                <a:latin typeface="Times New Roman"/>
                <a:cs typeface="Times New Roman"/>
              </a:rPr>
              <a:t>S</a:t>
            </a:r>
            <a:r>
              <a:rPr lang="en-US" sz="2000" i="1" baseline="-25000" dirty="0" smtClean="0">
                <a:solidFill>
                  <a:srgbClr val="FFFFFF"/>
                </a:solidFill>
                <a:latin typeface="Times New Roman"/>
                <a:cs typeface="Times New Roman"/>
              </a:rPr>
              <a:t>i</a:t>
            </a:r>
            <a:endParaRPr lang="en-US" sz="2000" dirty="0">
              <a:solidFill>
                <a:srgbClr val="FFFFFF"/>
              </a:solidFill>
              <a:latin typeface="Times New Roman"/>
              <a:cs typeface="Times New Roman"/>
            </a:endParaRPr>
          </a:p>
        </p:txBody>
      </p:sp>
      <p:pic>
        <p:nvPicPr>
          <p:cNvPr id="52" name="Picture 51" descr="latex-image-1.pdf"/>
          <p:cNvPicPr>
            <a:picLocks noChangeAspect="1"/>
          </p:cNvPicPr>
          <p:nvPr/>
        </p:nvPicPr>
        <p:blipFill>
          <a:blip r:embed="rId6"/>
          <a:stretch>
            <a:fillRect/>
          </a:stretch>
        </p:blipFill>
        <p:spPr>
          <a:xfrm>
            <a:off x="279400" y="4603750"/>
            <a:ext cx="2870200" cy="698500"/>
          </a:xfrm>
          <a:prstGeom prst="rect">
            <a:avLst/>
          </a:prstGeom>
        </p:spPr>
      </p:pic>
      <p:sp>
        <p:nvSpPr>
          <p:cNvPr id="53" name="TextBox 52"/>
          <p:cNvSpPr txBox="1"/>
          <p:nvPr/>
        </p:nvSpPr>
        <p:spPr>
          <a:xfrm>
            <a:off x="2895600" y="4648200"/>
            <a:ext cx="6781800" cy="400110"/>
          </a:xfrm>
          <a:prstGeom prst="rect">
            <a:avLst/>
          </a:prstGeom>
          <a:noFill/>
        </p:spPr>
        <p:txBody>
          <a:bodyPr wrap="square" rtlCol="0">
            <a:spAutoFit/>
          </a:bodyPr>
          <a:lstStyle/>
          <a:p>
            <a:r>
              <a:rPr lang="en-US" sz="2000" dirty="0" smtClean="0">
                <a:solidFill>
                  <a:srgbClr val="FFFFFF"/>
                </a:solidFill>
                <a:latin typeface="Times New Roman"/>
                <a:cs typeface="Times New Roman"/>
              </a:rPr>
              <a:t>: probability that some bidder </a:t>
            </a:r>
            <a:r>
              <a:rPr lang="en-US" sz="2000" i="1" dirty="0" err="1" smtClean="0">
                <a:solidFill>
                  <a:srgbClr val="FFFFFF"/>
                </a:solidFill>
                <a:latin typeface="Times New Roman"/>
                <a:cs typeface="Times New Roman"/>
              </a:rPr>
              <a:t>i’</a:t>
            </a:r>
            <a:r>
              <a:rPr lang="en-US" sz="2000" dirty="0" err="1" smtClean="0">
                <a:solidFill>
                  <a:srgbClr val="FFFFFF"/>
                </a:solidFill>
                <a:latin typeface="Times New Roman"/>
                <a:cs typeface="Times New Roman"/>
              </a:rPr>
              <a:t>s</a:t>
            </a:r>
            <a:r>
              <a:rPr lang="en-US" sz="2000" dirty="0" smtClean="0">
                <a:solidFill>
                  <a:srgbClr val="FFFFFF"/>
                </a:solidFill>
                <a:latin typeface="Times New Roman"/>
                <a:cs typeface="Times New Roman"/>
              </a:rPr>
              <a:t> type is in </a:t>
            </a:r>
            <a:r>
              <a:rPr lang="en-US" sz="2000" i="1" dirty="0" smtClean="0">
                <a:solidFill>
                  <a:srgbClr val="FFFFFF"/>
                </a:solidFill>
                <a:latin typeface="Times New Roman"/>
                <a:cs typeface="Times New Roman"/>
              </a:rPr>
              <a:t>S</a:t>
            </a:r>
            <a:r>
              <a:rPr lang="en-US" sz="2000" i="1" baseline="-25000" dirty="0" smtClean="0">
                <a:solidFill>
                  <a:srgbClr val="FFFFFF"/>
                </a:solidFill>
                <a:latin typeface="Times New Roman"/>
                <a:cs typeface="Times New Roman"/>
              </a:rPr>
              <a:t>i</a:t>
            </a:r>
            <a:endParaRPr lang="en-US" sz="2000" dirty="0">
              <a:solidFill>
                <a:srgbClr val="FFFFFF"/>
              </a:solidFill>
              <a:latin typeface="Times New Roman"/>
              <a:cs typeface="Times New Roman"/>
            </a:endParaRPr>
          </a:p>
        </p:txBody>
      </p:sp>
      <p:pic>
        <p:nvPicPr>
          <p:cNvPr id="54" name="Picture 53" descr="latex-image-1.pdf"/>
          <p:cNvPicPr>
            <a:picLocks noChangeAspect="1"/>
          </p:cNvPicPr>
          <p:nvPr/>
        </p:nvPicPr>
        <p:blipFill>
          <a:blip r:embed="rId7"/>
          <a:stretch>
            <a:fillRect/>
          </a:stretch>
        </p:blipFill>
        <p:spPr>
          <a:xfrm>
            <a:off x="685800" y="5581650"/>
            <a:ext cx="7620000" cy="723900"/>
          </a:xfrm>
          <a:prstGeom prst="rect">
            <a:avLst/>
          </a:prstGeom>
        </p:spPr>
      </p:pic>
      <p:grpSp>
        <p:nvGrpSpPr>
          <p:cNvPr id="15" name="Group 14"/>
          <p:cNvGrpSpPr/>
          <p:nvPr/>
        </p:nvGrpSpPr>
        <p:grpSpPr>
          <a:xfrm>
            <a:off x="304800" y="1784350"/>
            <a:ext cx="3276600" cy="1562100"/>
            <a:chOff x="304800" y="1784350"/>
            <a:chExt cx="3276600" cy="1562100"/>
          </a:xfrm>
        </p:grpSpPr>
        <p:sp>
          <p:nvSpPr>
            <p:cNvPr id="13" name="TextBox 12"/>
            <p:cNvSpPr txBox="1"/>
            <p:nvPr/>
          </p:nvSpPr>
          <p:spPr>
            <a:xfrm>
              <a:off x="304800" y="2311400"/>
              <a:ext cx="2926740" cy="430887"/>
            </a:xfrm>
            <a:prstGeom prst="rect">
              <a:avLst/>
            </a:prstGeom>
            <a:noFill/>
          </p:spPr>
          <p:txBody>
            <a:bodyPr wrap="none" rtlCol="0">
              <a:spAutoFit/>
            </a:bodyPr>
            <a:lstStyle/>
            <a:p>
              <a:r>
                <a:rPr lang="en-US" sz="2200" dirty="0" smtClean="0">
                  <a:latin typeface="Times New Roman"/>
                  <a:cs typeface="Times New Roman"/>
                </a:rPr>
                <a:t>( fix arbitrary                )</a:t>
              </a:r>
              <a:endParaRPr lang="en-US" sz="2200" dirty="0">
                <a:latin typeface="Times New Roman"/>
                <a:cs typeface="Times New Roman"/>
              </a:endParaRPr>
            </a:p>
          </p:txBody>
        </p:sp>
        <p:pic>
          <p:nvPicPr>
            <p:cNvPr id="14" name="Picture 13"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787400" y="1784350"/>
              <a:ext cx="2794000" cy="1562100"/>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135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27000"/>
            <a:ext cx="9147175" cy="1143000"/>
          </a:xfrm>
        </p:spPr>
        <p:txBody>
          <a:bodyPr/>
          <a:lstStyle/>
          <a:p>
            <a:r>
              <a:rPr lang="en-US" sz="3600" b="1" dirty="0" smtClean="0">
                <a:solidFill>
                  <a:srgbClr val="FFFFCC"/>
                </a:solidFill>
                <a:effectLst/>
                <a:latin typeface="Times New Roman"/>
                <a:cs typeface="Times New Roman"/>
              </a:rPr>
              <a:t>Feasibility of Single-Item Reduced Forms</a:t>
            </a:r>
            <a:endParaRPr lang="en-US" sz="3600" b="1" dirty="0">
              <a:solidFill>
                <a:srgbClr val="FFFFCC"/>
              </a:solidFill>
              <a:effectLst/>
              <a:latin typeface="Times New Roman"/>
              <a:cs typeface="Times New Roman"/>
            </a:endParaRPr>
          </a:p>
        </p:txBody>
      </p:sp>
      <p:sp>
        <p:nvSpPr>
          <p:cNvPr id="3" name="Content Placeholder 2"/>
          <p:cNvSpPr>
            <a:spLocks noGrp="1"/>
          </p:cNvSpPr>
          <p:nvPr>
            <p:ph idx="1"/>
          </p:nvPr>
        </p:nvSpPr>
        <p:spPr>
          <a:xfrm>
            <a:off x="76200" y="990600"/>
            <a:ext cx="9144000" cy="5457825"/>
          </a:xfrm>
        </p:spPr>
        <p:txBody>
          <a:bodyPr/>
          <a:lstStyle/>
          <a:p>
            <a:r>
              <a:rPr lang="en-US" sz="2200" dirty="0" smtClean="0">
                <a:solidFill>
                  <a:srgbClr val="FF6600"/>
                </a:solidFill>
                <a:effectLst/>
                <a:latin typeface="Times New Roman"/>
                <a:cs typeface="Times New Roman"/>
              </a:rPr>
              <a:t>a necessary condition</a:t>
            </a:r>
            <a:r>
              <a:rPr lang="en-US" sz="2200" dirty="0" smtClean="0">
                <a:solidFill>
                  <a:srgbClr val="FFFFFF"/>
                </a:solidFill>
                <a:effectLst/>
                <a:latin typeface="Times New Roman"/>
                <a:cs typeface="Times New Roman"/>
              </a:rPr>
              <a:t> for </a:t>
            </a:r>
            <a:r>
              <a:rPr lang="en-US" sz="2200" i="1" dirty="0" smtClean="0">
                <a:solidFill>
                  <a:srgbClr val="FFFFFF"/>
                </a:solidFill>
                <a:effectLst/>
                <a:latin typeface="Times New Roman"/>
                <a:cs typeface="Times New Roman"/>
              </a:rPr>
              <a:t>single-item auctions</a:t>
            </a:r>
            <a:r>
              <a:rPr lang="en-US" sz="2200" dirty="0" smtClean="0">
                <a:solidFill>
                  <a:srgbClr val="FFFFFF"/>
                </a:solidFill>
                <a:effectLst/>
                <a:latin typeface="Times New Roman"/>
                <a:cs typeface="Times New Roman"/>
              </a:rPr>
              <a:t>:</a:t>
            </a:r>
          </a:p>
          <a:p>
            <a:endParaRPr lang="en-US" sz="2200" dirty="0" smtClean="0">
              <a:solidFill>
                <a:srgbClr val="FFFFFF"/>
              </a:solidFill>
              <a:effectLst/>
              <a:latin typeface="Times New Roman"/>
              <a:cs typeface="Times New Roman"/>
            </a:endParaRPr>
          </a:p>
          <a:p>
            <a:endParaRPr lang="en-US" sz="2200" dirty="0" smtClean="0">
              <a:solidFill>
                <a:srgbClr val="FFFFFF"/>
              </a:solidFill>
              <a:effectLst/>
              <a:latin typeface="Times New Roman"/>
              <a:cs typeface="Times New Roman"/>
            </a:endParaRPr>
          </a:p>
          <a:p>
            <a:endParaRPr lang="en-US" sz="2200" dirty="0" smtClean="0">
              <a:solidFill>
                <a:srgbClr val="FFFFFF"/>
              </a:solidFill>
              <a:effectLst/>
              <a:latin typeface="Times New Roman"/>
              <a:cs typeface="Times New Roman"/>
            </a:endParaRPr>
          </a:p>
          <a:p>
            <a:endParaRPr lang="en-US" sz="2200" dirty="0" smtClean="0">
              <a:solidFill>
                <a:srgbClr val="FFFFFF"/>
              </a:solidFill>
              <a:effectLst/>
              <a:latin typeface="Times New Roman"/>
              <a:cs typeface="Times New Roman"/>
            </a:endParaRPr>
          </a:p>
          <a:p>
            <a:pPr>
              <a:buNone/>
            </a:pPr>
            <a:endParaRPr lang="en-US" sz="1400" dirty="0" smtClean="0">
              <a:solidFill>
                <a:srgbClr val="FFFFFF"/>
              </a:solidFill>
              <a:effectLst/>
              <a:latin typeface="Times New Roman"/>
              <a:cs typeface="Times New Roman"/>
            </a:endParaRPr>
          </a:p>
          <a:p>
            <a:r>
              <a:rPr lang="en-US" sz="2200" b="1" dirty="0" smtClean="0">
                <a:solidFill>
                  <a:srgbClr val="FFFFFF"/>
                </a:solidFill>
                <a:effectLst/>
                <a:latin typeface="Times New Roman"/>
                <a:cs typeface="Times New Roman"/>
              </a:rPr>
              <a:t>Exercise: </a:t>
            </a:r>
            <a:r>
              <a:rPr lang="en-US" sz="2200" dirty="0" smtClean="0">
                <a:solidFill>
                  <a:srgbClr val="FFFFFF"/>
                </a:solidFill>
                <a:effectLst/>
                <a:latin typeface="Times New Roman"/>
                <a:cs typeface="Times New Roman"/>
              </a:rPr>
              <a:t>Argue that Border’s follows from the max-flow min-cut theorem.</a:t>
            </a:r>
          </a:p>
          <a:p>
            <a:r>
              <a:rPr lang="en-US" sz="2200" b="1" dirty="0" smtClean="0">
                <a:solidFill>
                  <a:srgbClr val="FFFFFF"/>
                </a:solidFill>
                <a:effectLst/>
                <a:latin typeface="Times New Roman"/>
                <a:cs typeface="Times New Roman"/>
              </a:rPr>
              <a:t>Hint:</a:t>
            </a:r>
            <a:r>
              <a:rPr lang="en-US" sz="2200" dirty="0" smtClean="0">
                <a:solidFill>
                  <a:srgbClr val="FFFFFF"/>
                </a:solidFill>
                <a:effectLst/>
                <a:latin typeface="Times New Roman"/>
                <a:cs typeface="Times New Roman"/>
              </a:rPr>
              <a:t> Consider flow network with source node </a:t>
            </a:r>
            <a:r>
              <a:rPr lang="en-US" sz="2200" dirty="0" err="1" smtClean="0">
                <a:solidFill>
                  <a:srgbClr val="FFFFFF"/>
                </a:solidFill>
                <a:effectLst/>
                <a:latin typeface="Times New Roman"/>
                <a:cs typeface="Times New Roman"/>
              </a:rPr>
              <a:t>s</a:t>
            </a:r>
            <a:r>
              <a:rPr lang="en-US" sz="2200" dirty="0" smtClean="0">
                <a:solidFill>
                  <a:srgbClr val="FFFFFF"/>
                </a:solidFill>
                <a:effectLst/>
                <a:latin typeface="Times New Roman"/>
                <a:cs typeface="Times New Roman"/>
              </a:rPr>
              <a:t>, sink node </a:t>
            </a:r>
            <a:r>
              <a:rPr lang="en-US" sz="2200" dirty="0" err="1" smtClean="0">
                <a:solidFill>
                  <a:srgbClr val="FFFFFF"/>
                </a:solidFill>
                <a:effectLst/>
                <a:latin typeface="Times New Roman"/>
                <a:cs typeface="Times New Roman"/>
              </a:rPr>
              <a:t>t</a:t>
            </a:r>
            <a:r>
              <a:rPr lang="en-US" sz="2200" dirty="0" smtClean="0">
                <a:solidFill>
                  <a:srgbClr val="FFFFFF"/>
                </a:solidFill>
                <a:effectLst/>
                <a:latin typeface="Times New Roman"/>
                <a:cs typeface="Times New Roman"/>
              </a:rPr>
              <a:t>, and a bipartite graph with node set            on one side and           on the other in between </a:t>
            </a:r>
            <a:r>
              <a:rPr lang="en-US" sz="2200" dirty="0" err="1" smtClean="0">
                <a:solidFill>
                  <a:srgbClr val="FFFFFF"/>
                </a:solidFill>
                <a:effectLst/>
                <a:latin typeface="Times New Roman"/>
                <a:cs typeface="Times New Roman"/>
              </a:rPr>
              <a:t>s</a:t>
            </a:r>
            <a:r>
              <a:rPr lang="en-US" sz="2200" dirty="0" smtClean="0">
                <a:solidFill>
                  <a:srgbClr val="FFFFFF"/>
                </a:solidFill>
                <a:effectLst/>
                <a:latin typeface="Times New Roman"/>
                <a:cs typeface="Times New Roman"/>
              </a:rPr>
              <a:t> and </a:t>
            </a:r>
            <a:r>
              <a:rPr lang="en-US" sz="2200" dirty="0" err="1" smtClean="0">
                <a:solidFill>
                  <a:srgbClr val="FFFFFF"/>
                </a:solidFill>
                <a:effectLst/>
                <a:latin typeface="Times New Roman"/>
                <a:cs typeface="Times New Roman"/>
              </a:rPr>
              <a:t>t</a:t>
            </a:r>
            <a:r>
              <a:rPr lang="en-US" sz="2200" dirty="0" smtClean="0">
                <a:solidFill>
                  <a:srgbClr val="FFFFFF"/>
                </a:solidFill>
                <a:effectLst/>
                <a:latin typeface="Times New Roman"/>
                <a:cs typeface="Times New Roman"/>
              </a:rPr>
              <a:t>. Design edge capacities carefully.</a:t>
            </a:r>
          </a:p>
          <a:p>
            <a:r>
              <a:rPr lang="en-US" sz="2200" dirty="0" smtClean="0">
                <a:solidFill>
                  <a:srgbClr val="FFFFFF"/>
                </a:solidFill>
                <a:effectLst/>
                <a:latin typeface="Times New Roman"/>
                <a:cs typeface="Times New Roman"/>
              </a:rPr>
              <a:t>Issue: Need to check                 linear constraints</a:t>
            </a:r>
          </a:p>
          <a:p>
            <a:pPr lvl="1"/>
            <a:r>
              <a:rPr lang="en-US" sz="2000" dirty="0" smtClean="0">
                <a:solidFill>
                  <a:srgbClr val="FFFFFF"/>
                </a:solidFill>
                <a:effectLst/>
                <a:latin typeface="Times New Roman"/>
                <a:cs typeface="Times New Roman"/>
              </a:rPr>
              <a:t>can be improved to                 (by arguing that some constraints can be dropped)</a:t>
            </a:r>
          </a:p>
          <a:p>
            <a:pPr lvl="1"/>
            <a:r>
              <a:rPr lang="en-US" sz="2000" dirty="0" smtClean="0">
                <a:solidFill>
                  <a:srgbClr val="FFFFFF"/>
                </a:solidFill>
                <a:effectLst/>
                <a:latin typeface="Times New Roman"/>
                <a:cs typeface="Times New Roman"/>
              </a:rPr>
              <a:t>still algorithmically non-useful</a:t>
            </a:r>
          </a:p>
          <a:p>
            <a:pPr lvl="1"/>
            <a:r>
              <a:rPr lang="en-US" sz="2000" dirty="0" smtClean="0">
                <a:solidFill>
                  <a:srgbClr val="FFFFFF"/>
                </a:solidFill>
                <a:effectLst/>
                <a:latin typeface="Times New Roman"/>
                <a:cs typeface="Times New Roman"/>
              </a:rPr>
              <a:t>why?</a:t>
            </a:r>
          </a:p>
        </p:txBody>
      </p:sp>
      <p:sp>
        <p:nvSpPr>
          <p:cNvPr id="13" name="TextBox 12"/>
          <p:cNvSpPr txBox="1"/>
          <p:nvPr/>
        </p:nvSpPr>
        <p:spPr>
          <a:xfrm>
            <a:off x="8153400" y="1663032"/>
            <a:ext cx="513632" cy="430887"/>
          </a:xfrm>
          <a:prstGeom prst="rect">
            <a:avLst/>
          </a:prstGeom>
          <a:noFill/>
        </p:spPr>
        <p:txBody>
          <a:bodyPr wrap="none" rtlCol="0">
            <a:spAutoFit/>
          </a:bodyPr>
          <a:lstStyle/>
          <a:p>
            <a:r>
              <a:rPr lang="en-US" sz="2200" dirty="0" smtClean="0">
                <a:solidFill>
                  <a:srgbClr val="FFFFFF"/>
                </a:solidFill>
                <a:latin typeface="Times New Roman"/>
                <a:cs typeface="Times New Roman"/>
              </a:rPr>
              <a:t>(*)</a:t>
            </a:r>
            <a:endParaRPr lang="en-US" sz="2200" dirty="0">
              <a:solidFill>
                <a:srgbClr val="FFFFFF"/>
              </a:solidFill>
              <a:latin typeface="Times New Roman"/>
              <a:cs typeface="Times New Roman"/>
            </a:endParaRPr>
          </a:p>
        </p:txBody>
      </p:sp>
      <p:sp>
        <p:nvSpPr>
          <p:cNvPr id="14" name="TextBox 13"/>
          <p:cNvSpPr txBox="1"/>
          <p:nvPr/>
        </p:nvSpPr>
        <p:spPr>
          <a:xfrm>
            <a:off x="457200" y="2362200"/>
            <a:ext cx="6498657" cy="769441"/>
          </a:xfrm>
          <a:prstGeom prst="rect">
            <a:avLst/>
          </a:prstGeom>
          <a:noFill/>
        </p:spPr>
        <p:txBody>
          <a:bodyPr wrap="none" rtlCol="0">
            <a:spAutoFit/>
          </a:bodyPr>
          <a:lstStyle/>
          <a:p>
            <a:r>
              <a:rPr lang="en-US" sz="2200" b="1" dirty="0" smtClean="0">
                <a:solidFill>
                  <a:srgbClr val="FFFFCC"/>
                </a:solidFill>
                <a:latin typeface="Times New Roman"/>
                <a:cs typeface="Times New Roman"/>
              </a:rPr>
              <a:t>[Border ’91, Border ’07, </a:t>
            </a:r>
            <a:r>
              <a:rPr lang="en-US" sz="2200" b="1" dirty="0" err="1" smtClean="0">
                <a:solidFill>
                  <a:srgbClr val="FFFFCC"/>
                </a:solidFill>
                <a:latin typeface="Times New Roman"/>
                <a:cs typeface="Times New Roman"/>
              </a:rPr>
              <a:t>Che-Kim-Mierendorff</a:t>
            </a:r>
            <a:r>
              <a:rPr lang="en-US" sz="2200" b="1" dirty="0" smtClean="0">
                <a:solidFill>
                  <a:srgbClr val="FFFFCC"/>
                </a:solidFill>
                <a:latin typeface="Times New Roman"/>
                <a:cs typeface="Times New Roman"/>
              </a:rPr>
              <a:t> ’11]:</a:t>
            </a:r>
            <a:r>
              <a:rPr lang="en-US" sz="2200" dirty="0" smtClean="0">
                <a:solidFill>
                  <a:srgbClr val="FFFFFF"/>
                </a:solidFill>
                <a:latin typeface="Times New Roman"/>
                <a:cs typeface="Times New Roman"/>
              </a:rPr>
              <a:t/>
            </a:r>
            <a:br>
              <a:rPr lang="en-US" sz="2200" dirty="0" smtClean="0">
                <a:solidFill>
                  <a:srgbClr val="FFFFFF"/>
                </a:solidFill>
                <a:latin typeface="Times New Roman"/>
                <a:cs typeface="Times New Roman"/>
              </a:rPr>
            </a:br>
            <a:r>
              <a:rPr lang="en-US" sz="2200" i="1" dirty="0" smtClean="0">
                <a:solidFill>
                  <a:srgbClr val="FFFFFF"/>
                </a:solidFill>
                <a:latin typeface="Times New Roman"/>
                <a:cs typeface="Times New Roman"/>
              </a:rPr>
              <a:t>    	(*) is </a:t>
            </a:r>
            <a:r>
              <a:rPr lang="en-US" sz="2200" i="1" dirty="0" smtClean="0">
                <a:solidFill>
                  <a:srgbClr val="FF6600"/>
                </a:solidFill>
                <a:latin typeface="Times New Roman"/>
                <a:cs typeface="Times New Roman"/>
              </a:rPr>
              <a:t>also a sufficient condition</a:t>
            </a:r>
            <a:r>
              <a:rPr lang="en-US" sz="2200" i="1" dirty="0" smtClean="0">
                <a:solidFill>
                  <a:srgbClr val="0099FF"/>
                </a:solidFill>
                <a:latin typeface="Times New Roman"/>
                <a:cs typeface="Times New Roman"/>
              </a:rPr>
              <a:t> </a:t>
            </a:r>
            <a:r>
              <a:rPr lang="en-US" sz="2200" i="1" dirty="0" smtClean="0">
                <a:solidFill>
                  <a:srgbClr val="FFFFFF"/>
                </a:solidFill>
                <a:latin typeface="Times New Roman"/>
                <a:cs typeface="Times New Roman"/>
              </a:rPr>
              <a:t>for feasibility.</a:t>
            </a:r>
            <a:endParaRPr lang="en-US" sz="2200" i="1" dirty="0">
              <a:solidFill>
                <a:srgbClr val="FFFFFF"/>
              </a:solidFill>
              <a:latin typeface="Times New Roman"/>
              <a:cs typeface="Times New Roman"/>
            </a:endParaRPr>
          </a:p>
        </p:txBody>
      </p:sp>
      <p:pic>
        <p:nvPicPr>
          <p:cNvPr id="4" name="Picture 3" descr="latex-image-1.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311400" y="4155595"/>
            <a:ext cx="2184400" cy="1608869"/>
          </a:xfrm>
          <a:prstGeom prst="rect">
            <a:avLst/>
          </a:prstGeom>
        </p:spPr>
      </p:pic>
      <p:pic>
        <p:nvPicPr>
          <p:cNvPr id="21" name="Picture 20" descr="latex-image-1.pdf"/>
          <p:cNvPicPr>
            <a:picLocks noChangeAspect="1"/>
          </p:cNvPicPr>
          <p:nvPr/>
        </p:nvPicPr>
        <p:blipFill>
          <a:blip r:embed="rId4"/>
          <a:stretch>
            <a:fillRect/>
          </a:stretch>
        </p:blipFill>
        <p:spPr>
          <a:xfrm>
            <a:off x="685800" y="1638300"/>
            <a:ext cx="7620000" cy="7239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981200" y="4522536"/>
            <a:ext cx="2463800" cy="1625600"/>
          </a:xfrm>
          <a:prstGeom prst="rect">
            <a:avLst/>
          </a:prstGeom>
        </p:spPr>
      </p:pic>
      <p:pic>
        <p:nvPicPr>
          <p:cNvPr id="18" name="Picture 17"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590840" y="3493836"/>
            <a:ext cx="2425700" cy="1536700"/>
          </a:xfrm>
          <a:prstGeom prst="rect">
            <a:avLst/>
          </a:prstGeom>
        </p:spPr>
      </p:pic>
      <p:pic>
        <p:nvPicPr>
          <p:cNvPr id="23" name="Picture 22"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141536" y="3479132"/>
            <a:ext cx="2463800" cy="15367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38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0.56852 L 0 -3.7037E-6 " pathEditMode="relative" rAng="0" ptsTypes="AA">
                                      <p:cBhvr>
                                        <p:cTn id="6" dur="2000" fill="hold"/>
                                        <p:tgtEl>
                                          <p:spTgt spid="21"/>
                                        </p:tgtEl>
                                        <p:attrNameLst>
                                          <p:attrName>ppt_x</p:attrName>
                                          <p:attrName>ppt_y</p:attrName>
                                        </p:attrNameLst>
                                      </p:cBhvr>
                                      <p:rCtr x="0" y="-284"/>
                                    </p:animMotion>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52401" y="851568"/>
            <a:ext cx="9067799" cy="4498975"/>
          </a:xfrm>
        </p:spPr>
        <p:txBody>
          <a:bodyPr/>
          <a:lstStyle/>
          <a:p>
            <a:pPr marL="619209" indent="-617770">
              <a:buNone/>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400" b="1" dirty="0" smtClean="0">
                <a:solidFill>
                  <a:srgbClr val="FFFFCC"/>
                </a:solidFill>
                <a:effectLst/>
                <a:latin typeface="Times New Roman"/>
                <a:cs typeface="Times New Roman"/>
              </a:rPr>
              <a:t>Input:                         </a:t>
            </a:r>
            <a:r>
              <a:rPr lang="en-US" sz="2400" dirty="0" smtClean="0">
                <a:solidFill>
                  <a:srgbClr val="FFFFFF"/>
                </a:solidFill>
                <a:effectLst/>
                <a:latin typeface="Times New Roman"/>
                <a:cs typeface="Times New Roman"/>
              </a:rPr>
              <a:t>- the given single-item reduced form</a:t>
            </a:r>
          </a:p>
          <a:p>
            <a:pPr marL="619209" indent="-617770">
              <a:buNone/>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endParaRPr lang="en-US" sz="2400" b="1" dirty="0" smtClean="0">
              <a:solidFill>
                <a:srgbClr val="FFFFCC"/>
              </a:solidFill>
              <a:effectLst/>
              <a:latin typeface="Times New Roman"/>
              <a:cs typeface="Times New Roman"/>
            </a:endParaRPr>
          </a:p>
          <a:p>
            <a:pPr marL="619209" indent="-617770">
              <a:buNone/>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400" b="1" dirty="0" smtClean="0">
                <a:solidFill>
                  <a:srgbClr val="FFFFCC"/>
                </a:solidFill>
                <a:effectLst/>
                <a:latin typeface="Times New Roman"/>
                <a:cs typeface="Times New Roman"/>
              </a:rPr>
              <a:t>LP</a:t>
            </a:r>
          </a:p>
          <a:p>
            <a:pPr marL="619209"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400" b="1" dirty="0" smtClean="0">
                <a:solidFill>
                  <a:srgbClr val="FFFFCC"/>
                </a:solidFill>
                <a:effectLst/>
                <a:latin typeface="Times New Roman"/>
                <a:cs typeface="Times New Roman"/>
              </a:rPr>
              <a:t>Variables:                              </a:t>
            </a:r>
            <a:r>
              <a:rPr lang="en-US" sz="2400" dirty="0" smtClean="0">
                <a:solidFill>
                  <a:srgbClr val="FFFFFF"/>
                </a:solidFill>
                <a:effectLst/>
                <a:latin typeface="Times New Roman"/>
                <a:cs typeface="Times New Roman"/>
              </a:rPr>
              <a:t>- the ex-post allocation probabilities</a:t>
            </a:r>
          </a:p>
          <a:p>
            <a:pPr marL="619209"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400" b="1" dirty="0" smtClean="0">
                <a:solidFill>
                  <a:schemeClr val="tx2"/>
                </a:solidFill>
                <a:effectLst/>
                <a:latin typeface="Times New Roman"/>
                <a:cs typeface="Times New Roman"/>
              </a:rPr>
              <a:t>Feasibility Constraints:</a:t>
            </a:r>
          </a:p>
          <a:p>
            <a:pPr marL="619209"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endParaRPr lang="en-US" sz="1000" b="1" dirty="0" smtClean="0">
              <a:solidFill>
                <a:schemeClr val="tx2"/>
              </a:solidFill>
              <a:effectLst/>
              <a:latin typeface="Times New Roman"/>
              <a:cs typeface="Times New Roman"/>
            </a:endParaRPr>
          </a:p>
          <a:p>
            <a:pPr marL="1019259" lvl="1"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000" b="1" dirty="0" smtClean="0">
                <a:solidFill>
                  <a:schemeClr val="tx2"/>
                </a:solidFill>
                <a:effectLst/>
                <a:latin typeface="Times New Roman"/>
                <a:cs typeface="Times New Roman"/>
              </a:rPr>
              <a:t>             </a:t>
            </a:r>
          </a:p>
          <a:p>
            <a:pPr marL="1019259" lvl="1"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400" dirty="0" smtClean="0">
                <a:effectLst/>
                <a:latin typeface="Times New Roman"/>
                <a:cs typeface="Times New Roman"/>
              </a:rPr>
              <a:t> </a:t>
            </a:r>
          </a:p>
          <a:p>
            <a:pPr marL="1419309" lvl="2"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200" dirty="0" smtClean="0">
                <a:effectLst/>
                <a:latin typeface="Times New Roman"/>
                <a:cs typeface="Times New Roman"/>
              </a:rPr>
              <a:t>the expected number of bidders receiving  an item is at most 1</a:t>
            </a:r>
          </a:p>
          <a:p>
            <a:pPr marL="1019259" lvl="1"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endParaRPr lang="en-US" sz="2400" i="1" baseline="-25000" dirty="0" smtClean="0">
              <a:effectLst/>
              <a:latin typeface="Times New Roman"/>
              <a:cs typeface="Times New Roman"/>
            </a:endParaRPr>
          </a:p>
          <a:p>
            <a:pPr marL="1019259" lvl="1"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400" i="1" baseline="-25000" dirty="0" smtClean="0">
                <a:effectLst/>
                <a:latin typeface="Times New Roman"/>
                <a:cs typeface="Times New Roman"/>
              </a:rPr>
              <a:t> </a:t>
            </a:r>
          </a:p>
          <a:p>
            <a:pPr marL="1419309" lvl="2"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200" dirty="0" smtClean="0">
                <a:effectLst/>
                <a:latin typeface="Times New Roman"/>
                <a:cs typeface="Times New Roman"/>
              </a:rPr>
              <a:t>the given reduced form corresponds to the ex-post allocation </a:t>
            </a:r>
            <a:r>
              <a:rPr lang="en-US" sz="2200" dirty="0" err="1" smtClean="0">
                <a:effectLst/>
                <a:latin typeface="Times New Roman"/>
                <a:cs typeface="Times New Roman"/>
              </a:rPr>
              <a:t>probabilites</a:t>
            </a:r>
            <a:endParaRPr lang="en-US" sz="2200" dirty="0" smtClean="0">
              <a:effectLst/>
              <a:latin typeface="Times New Roman"/>
              <a:cs typeface="Times New Roman"/>
            </a:endParaRPr>
          </a:p>
          <a:p>
            <a:pPr marL="619209"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endParaRPr lang="en-US" sz="2400" i="1" dirty="0" smtClean="0">
              <a:effectLst/>
              <a:latin typeface="Times New Roman"/>
              <a:cs typeface="Times New Roman"/>
            </a:endParaRPr>
          </a:p>
          <a:p>
            <a:pPr marL="619209" indent="-617770">
              <a:buFont typeface="Times New Roman" charset="0"/>
              <a:buChar char="•"/>
              <a:tabLst>
                <a:tab pos="619209" algn="l"/>
                <a:tab pos="721451" algn="l"/>
                <a:tab pos="1136177" algn="l"/>
                <a:tab pos="1550903" algn="l"/>
                <a:tab pos="1965629" algn="l"/>
                <a:tab pos="2380356" algn="l"/>
                <a:tab pos="2795082" algn="l"/>
                <a:tab pos="3209808" algn="l"/>
                <a:tab pos="3624534" algn="l"/>
                <a:tab pos="4039260" algn="l"/>
                <a:tab pos="4453986" algn="l"/>
                <a:tab pos="4868712" algn="l"/>
                <a:tab pos="5283438" algn="l"/>
                <a:tab pos="5698165" algn="l"/>
                <a:tab pos="6112891" algn="l"/>
                <a:tab pos="6527617" algn="l"/>
                <a:tab pos="6942343" algn="l"/>
                <a:tab pos="7357069" algn="l"/>
                <a:tab pos="7771795" algn="l"/>
                <a:tab pos="8186521" algn="l"/>
                <a:tab pos="8601247" algn="l"/>
              </a:tabLst>
            </a:pPr>
            <a:r>
              <a:rPr lang="en-US" sz="2400" i="1" dirty="0" smtClean="0">
                <a:effectLst/>
                <a:latin typeface="Times New Roman"/>
                <a:cs typeface="Times New Roman"/>
              </a:rPr>
              <a:t>              - variables and constraints</a:t>
            </a:r>
          </a:p>
        </p:txBody>
      </p:sp>
      <p:pic>
        <p:nvPicPr>
          <p:cNvPr id="28" name="Picture 2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78064" y="2568072"/>
            <a:ext cx="4165600" cy="1625600"/>
          </a:xfrm>
          <a:prstGeom prst="rect">
            <a:avLst/>
          </a:prstGeom>
        </p:spPr>
      </p:pic>
      <p:sp>
        <p:nvSpPr>
          <p:cNvPr id="2" name="Title 1"/>
          <p:cNvSpPr>
            <a:spLocks noGrp="1"/>
          </p:cNvSpPr>
          <p:nvPr>
            <p:ph type="title"/>
          </p:nvPr>
        </p:nvSpPr>
        <p:spPr>
          <a:xfrm>
            <a:off x="-79375" y="-113632"/>
            <a:ext cx="9147175" cy="1143000"/>
          </a:xfrm>
        </p:spPr>
        <p:txBody>
          <a:bodyPr/>
          <a:lstStyle/>
          <a:p>
            <a:r>
              <a:rPr lang="en-US" sz="3600" b="1" dirty="0" smtClean="0">
                <a:solidFill>
                  <a:srgbClr val="FFFFCC"/>
                </a:solidFill>
                <a:effectLst/>
                <a:latin typeface="Times New Roman"/>
                <a:cs typeface="Times New Roman"/>
              </a:rPr>
              <a:t>Trivial Feasibility-LP</a:t>
            </a:r>
            <a:endParaRPr lang="en-US" sz="3600" b="1" dirty="0">
              <a:solidFill>
                <a:srgbClr val="FFFFCC"/>
              </a:solidFill>
              <a:effectLst/>
              <a:latin typeface="Times New Roman"/>
              <a:cs typeface="Times New Roman"/>
            </a:endParaRPr>
          </a:p>
        </p:txBody>
      </p:sp>
      <p:pic>
        <p:nvPicPr>
          <p:cNvPr id="22" name="Picture 21"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195388" y="1564104"/>
            <a:ext cx="3162300" cy="16764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52400" y="330200"/>
            <a:ext cx="3263900" cy="1587500"/>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2832" y="2985168"/>
            <a:ext cx="3721100" cy="16510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304800" y="3962400"/>
            <a:ext cx="5981700" cy="16764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685800" y="5638800"/>
            <a:ext cx="3162300" cy="16256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38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fade">
                                      <p:cBhvr>
                                        <p:cTn id="39" dur="500"/>
                                        <p:tgtEl>
                                          <p:spTgt spid="1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10" end="1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
                                            <p:txEl>
                                              <p:pRg st="13" end="13"/>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27000"/>
            <a:ext cx="9147175" cy="1143000"/>
          </a:xfrm>
        </p:spPr>
        <p:txBody>
          <a:bodyPr/>
          <a:lstStyle/>
          <a:p>
            <a:r>
              <a:rPr lang="en-US" sz="3600" b="1" dirty="0" smtClean="0">
                <a:solidFill>
                  <a:srgbClr val="FFFFCC"/>
                </a:solidFill>
                <a:effectLst/>
                <a:latin typeface="Times New Roman"/>
                <a:cs typeface="Times New Roman"/>
              </a:rPr>
              <a:t>Feasibility of Single-Item Reduced Forms</a:t>
            </a:r>
            <a:endParaRPr lang="en-US" sz="3600" b="1" dirty="0">
              <a:solidFill>
                <a:srgbClr val="FFFFCC"/>
              </a:solidFill>
              <a:effectLst/>
              <a:latin typeface="Times New Roman"/>
              <a:cs typeface="Times New Roman"/>
            </a:endParaRPr>
          </a:p>
        </p:txBody>
      </p:sp>
      <p:sp>
        <p:nvSpPr>
          <p:cNvPr id="3" name="Content Placeholder 2"/>
          <p:cNvSpPr>
            <a:spLocks noGrp="1"/>
          </p:cNvSpPr>
          <p:nvPr>
            <p:ph idx="1"/>
          </p:nvPr>
        </p:nvSpPr>
        <p:spPr>
          <a:xfrm>
            <a:off x="76200" y="990600"/>
            <a:ext cx="9144000" cy="5457825"/>
          </a:xfrm>
        </p:spPr>
        <p:txBody>
          <a:bodyPr/>
          <a:lstStyle/>
          <a:p>
            <a:r>
              <a:rPr lang="en-US" sz="2200" dirty="0" smtClean="0">
                <a:solidFill>
                  <a:srgbClr val="FFFFFF"/>
                </a:solidFill>
                <a:effectLst/>
                <a:latin typeface="Times New Roman"/>
                <a:cs typeface="Times New Roman"/>
              </a:rPr>
              <a:t>Question:</a:t>
            </a:r>
          </a:p>
          <a:p>
            <a:endParaRPr lang="en-US" sz="2200" dirty="0" smtClean="0">
              <a:solidFill>
                <a:srgbClr val="FFFFFF"/>
              </a:solidFill>
              <a:effectLst/>
              <a:latin typeface="Times New Roman"/>
              <a:cs typeface="Times New Roman"/>
            </a:endParaRPr>
          </a:p>
          <a:p>
            <a:endParaRPr lang="en-US" sz="2200" dirty="0" smtClean="0">
              <a:solidFill>
                <a:srgbClr val="FFFFFF"/>
              </a:solidFill>
              <a:effectLst/>
              <a:latin typeface="Times New Roman"/>
              <a:cs typeface="Times New Roman"/>
            </a:endParaRPr>
          </a:p>
          <a:p>
            <a:endParaRPr lang="en-US" sz="2200" dirty="0" smtClean="0">
              <a:solidFill>
                <a:srgbClr val="FFFFFF"/>
              </a:solidFill>
              <a:effectLst/>
              <a:latin typeface="Times New Roman"/>
              <a:cs typeface="Times New Roman"/>
            </a:endParaRPr>
          </a:p>
          <a:p>
            <a:endParaRPr lang="en-US" sz="2200" dirty="0" smtClean="0">
              <a:solidFill>
                <a:srgbClr val="FFFFFF"/>
              </a:solidFill>
              <a:effectLst/>
              <a:latin typeface="Times New Roman"/>
              <a:cs typeface="Times New Roman"/>
            </a:endParaRPr>
          </a:p>
          <a:p>
            <a:r>
              <a:rPr lang="en-US" sz="2200" dirty="0" smtClean="0">
                <a:solidFill>
                  <a:srgbClr val="FFFFFF"/>
                </a:solidFill>
                <a:effectLst/>
                <a:latin typeface="Times New Roman"/>
                <a:cs typeface="Times New Roman"/>
              </a:rPr>
              <a:t>Answer to 1: Recall Border’s conditions-</a:t>
            </a:r>
          </a:p>
        </p:txBody>
      </p:sp>
      <p:sp>
        <p:nvSpPr>
          <p:cNvPr id="9" name="TextBox 8"/>
          <p:cNvSpPr txBox="1"/>
          <p:nvPr/>
        </p:nvSpPr>
        <p:spPr>
          <a:xfrm>
            <a:off x="1142999" y="1384968"/>
            <a:ext cx="7620001" cy="430887"/>
          </a:xfrm>
          <a:prstGeom prst="rect">
            <a:avLst/>
          </a:prstGeom>
          <a:noFill/>
        </p:spPr>
        <p:txBody>
          <a:bodyPr wrap="square" rtlCol="0">
            <a:spAutoFit/>
          </a:bodyPr>
          <a:lstStyle/>
          <a:p>
            <a:r>
              <a:rPr lang="en-US" sz="2200" dirty="0" smtClean="0">
                <a:solidFill>
                  <a:srgbClr val="FFFFFF"/>
                </a:solidFill>
                <a:latin typeface="Times New Roman"/>
                <a:cs typeface="Times New Roman"/>
              </a:rPr>
              <a:t>1. can the Border conditions be reduced to a tractable number?</a:t>
            </a:r>
            <a:endParaRPr lang="en-US" sz="2200" dirty="0">
              <a:solidFill>
                <a:srgbClr val="FFFFFF"/>
              </a:solidFill>
              <a:latin typeface="Times New Roman"/>
              <a:cs typeface="Times New Roman"/>
            </a:endParaRPr>
          </a:p>
        </p:txBody>
      </p:sp>
      <p:sp>
        <p:nvSpPr>
          <p:cNvPr id="11" name="TextBox 10"/>
          <p:cNvSpPr txBox="1"/>
          <p:nvPr/>
        </p:nvSpPr>
        <p:spPr>
          <a:xfrm>
            <a:off x="1143000" y="1842168"/>
            <a:ext cx="8001000" cy="769441"/>
          </a:xfrm>
          <a:prstGeom prst="rect">
            <a:avLst/>
          </a:prstGeom>
          <a:noFill/>
        </p:spPr>
        <p:txBody>
          <a:bodyPr wrap="square" rtlCol="0">
            <a:spAutoFit/>
          </a:bodyPr>
          <a:lstStyle/>
          <a:p>
            <a:r>
              <a:rPr lang="en-US" sz="2200" dirty="0" smtClean="0">
                <a:solidFill>
                  <a:srgbClr val="FFFFFF"/>
                </a:solidFill>
                <a:latin typeface="Times New Roman"/>
                <a:cs typeface="Times New Roman"/>
              </a:rPr>
              <a:t>2. given a feasible single-item reduced form, is there a </a:t>
            </a:r>
            <a:r>
              <a:rPr lang="en-US" sz="2200" b="1" i="1" dirty="0" smtClean="0">
                <a:solidFill>
                  <a:srgbClr val="FFFFCC"/>
                </a:solidFill>
                <a:latin typeface="Times New Roman"/>
                <a:cs typeface="Times New Roman"/>
              </a:rPr>
              <a:t>succinct description</a:t>
            </a:r>
            <a:r>
              <a:rPr lang="en-US" sz="2200" b="1" dirty="0" smtClean="0">
                <a:solidFill>
                  <a:srgbClr val="FFFFCC"/>
                </a:solidFill>
                <a:latin typeface="Times New Roman"/>
                <a:cs typeface="Times New Roman"/>
              </a:rPr>
              <a:t> </a:t>
            </a:r>
            <a:r>
              <a:rPr lang="en-US" sz="2200" dirty="0" smtClean="0">
                <a:solidFill>
                  <a:srgbClr val="FFFFFF"/>
                </a:solidFill>
                <a:latin typeface="Times New Roman"/>
                <a:cs typeface="Times New Roman"/>
              </a:rPr>
              <a:t>of a mechanism</a:t>
            </a:r>
            <a:r>
              <a:rPr lang="en-US" sz="2200" dirty="0" smtClean="0">
                <a:latin typeface="Times New Roman"/>
                <a:cs typeface="Times New Roman"/>
              </a:rPr>
              <a:t> with that reduced form</a:t>
            </a:r>
            <a:r>
              <a:rPr lang="en-US" sz="2200" dirty="0" smtClean="0">
                <a:solidFill>
                  <a:srgbClr val="FFFFFF"/>
                </a:solidFill>
                <a:latin typeface="Times New Roman"/>
                <a:cs typeface="Times New Roman"/>
              </a:rPr>
              <a:t>?</a:t>
            </a:r>
            <a:endParaRPr lang="en-US" sz="2200" dirty="0">
              <a:solidFill>
                <a:srgbClr val="FFFFFF"/>
              </a:solidFill>
              <a:latin typeface="Times New Roman"/>
              <a:cs typeface="Times New Roman"/>
            </a:endParaRPr>
          </a:p>
        </p:txBody>
      </p:sp>
      <p:sp>
        <p:nvSpPr>
          <p:cNvPr id="18" name="TextBox 17"/>
          <p:cNvSpPr txBox="1"/>
          <p:nvPr/>
        </p:nvSpPr>
        <p:spPr>
          <a:xfrm>
            <a:off x="395288" y="4401721"/>
            <a:ext cx="8305800" cy="2323713"/>
          </a:xfrm>
          <a:prstGeom prst="rect">
            <a:avLst/>
          </a:prstGeom>
          <a:noFill/>
        </p:spPr>
        <p:txBody>
          <a:bodyPr wrap="square" rtlCol="0">
            <a:spAutoFit/>
          </a:bodyPr>
          <a:lstStyle/>
          <a:p>
            <a:r>
              <a:rPr lang="en-US" sz="2200" dirty="0" smtClean="0">
                <a:solidFill>
                  <a:srgbClr val="FFFFCC"/>
                </a:solidFill>
                <a:latin typeface="Times New Roman"/>
                <a:cs typeface="Times New Roman"/>
              </a:rPr>
              <a:t>[Cai-Daskalakis-Weinberg’12]: - </a:t>
            </a:r>
            <a:r>
              <a:rPr lang="en-US" sz="2200" dirty="0" smtClean="0">
                <a:latin typeface="Times New Roman"/>
                <a:cs typeface="Times New Roman"/>
              </a:rPr>
              <a:t>Assume </a:t>
            </a:r>
            <a:r>
              <a:rPr lang="en-US" sz="2200" i="1" dirty="0" smtClean="0">
                <a:latin typeface="Times New Roman"/>
                <a:cs typeface="Times New Roman"/>
              </a:rPr>
              <a:t>T</a:t>
            </a:r>
            <a:r>
              <a:rPr lang="en-US" sz="2200" baseline="-25000" dirty="0" smtClean="0">
                <a:latin typeface="Times New Roman"/>
                <a:cs typeface="Times New Roman"/>
              </a:rPr>
              <a:t>1</a:t>
            </a:r>
            <a:r>
              <a:rPr lang="en-US" sz="2200" dirty="0" smtClean="0">
                <a:latin typeface="Times New Roman"/>
                <a:cs typeface="Times New Roman"/>
              </a:rPr>
              <a:t>,…,</a:t>
            </a:r>
            <a:r>
              <a:rPr lang="en-US" sz="2200" i="1" dirty="0" smtClean="0">
                <a:latin typeface="Times New Roman"/>
                <a:cs typeface="Times New Roman"/>
              </a:rPr>
              <a:t>T</a:t>
            </a:r>
            <a:r>
              <a:rPr lang="en-US" sz="2200" baseline="-25000" dirty="0" smtClean="0">
                <a:latin typeface="Times New Roman"/>
                <a:cs typeface="Times New Roman"/>
              </a:rPr>
              <a:t>m</a:t>
            </a:r>
            <a:r>
              <a:rPr lang="en-US" sz="2200" dirty="0" smtClean="0">
                <a:latin typeface="Times New Roman"/>
                <a:cs typeface="Times New Roman"/>
              </a:rPr>
              <a:t>  disjoint (</a:t>
            </a:r>
            <a:r>
              <a:rPr lang="en-US" sz="2200" dirty="0" err="1" smtClean="0">
                <a:latin typeface="Times New Roman"/>
                <a:cs typeface="Times New Roman"/>
              </a:rPr>
              <a:t>wlog</a:t>
            </a:r>
            <a:r>
              <a:rPr lang="en-US" sz="2200" dirty="0" smtClean="0">
                <a:latin typeface="Times New Roman"/>
                <a:cs typeface="Times New Roman"/>
              </a:rPr>
              <a:t>). </a:t>
            </a:r>
          </a:p>
          <a:p>
            <a:r>
              <a:rPr lang="en-US" sz="2200" dirty="0" smtClean="0">
                <a:latin typeface="Times New Roman"/>
                <a:cs typeface="Times New Roman"/>
              </a:rPr>
              <a:t>- Define normalized interim probability of a type             as:</a:t>
            </a:r>
          </a:p>
          <a:p>
            <a:endParaRPr lang="en-US" sz="2200" dirty="0" smtClean="0">
              <a:latin typeface="Times New Roman"/>
              <a:cs typeface="Times New Roman"/>
            </a:endParaRPr>
          </a:p>
          <a:p>
            <a:endParaRPr lang="en-US" sz="500" dirty="0" smtClean="0">
              <a:latin typeface="Times New Roman"/>
              <a:cs typeface="Times New Roman"/>
            </a:endParaRPr>
          </a:p>
          <a:p>
            <a:pPr>
              <a:buFontTx/>
              <a:buChar char="-"/>
            </a:pPr>
            <a:r>
              <a:rPr lang="en-US" sz="2200" dirty="0" smtClean="0">
                <a:latin typeface="Times New Roman"/>
                <a:cs typeface="Times New Roman"/>
              </a:rPr>
              <a:t>Order the types in             in decreasing order of          .</a:t>
            </a:r>
          </a:p>
          <a:p>
            <a:endParaRPr lang="en-US" sz="800" dirty="0" smtClean="0">
              <a:latin typeface="Times New Roman"/>
              <a:cs typeface="Times New Roman"/>
            </a:endParaRPr>
          </a:p>
          <a:p>
            <a:r>
              <a:rPr lang="en-US" sz="2200" dirty="0" smtClean="0">
                <a:latin typeface="Times New Roman"/>
                <a:cs typeface="Times New Roman"/>
              </a:rPr>
              <a:t>Then           is feasible </a:t>
            </a:r>
            <a:r>
              <a:rPr lang="en-US" sz="2200" dirty="0" err="1" smtClean="0">
                <a:latin typeface="Times New Roman"/>
                <a:cs typeface="Times New Roman"/>
              </a:rPr>
              <a:t>iff</a:t>
            </a:r>
            <a:r>
              <a:rPr lang="en-US" sz="2200" dirty="0" smtClean="0">
                <a:latin typeface="Times New Roman"/>
                <a:cs typeface="Times New Roman"/>
              </a:rPr>
              <a:t> Border’s inequalities hold for all </a:t>
            </a:r>
            <a:r>
              <a:rPr lang="en-US" sz="2200" i="1" dirty="0" smtClean="0">
                <a:latin typeface="Times New Roman"/>
                <a:cs typeface="Times New Roman"/>
              </a:rPr>
              <a:t>S</a:t>
            </a:r>
            <a:r>
              <a:rPr lang="en-US" sz="2200" baseline="-25000" dirty="0" smtClean="0">
                <a:latin typeface="Times New Roman"/>
                <a:cs typeface="Times New Roman"/>
              </a:rPr>
              <a:t>1</a:t>
            </a:r>
            <a:r>
              <a:rPr lang="en-US" sz="2200" dirty="0" smtClean="0">
                <a:latin typeface="Times New Roman"/>
                <a:cs typeface="Times New Roman"/>
              </a:rPr>
              <a:t>,…,</a:t>
            </a:r>
            <a:r>
              <a:rPr lang="en-US" sz="2200" i="1" dirty="0" err="1" smtClean="0">
                <a:latin typeface="Times New Roman"/>
                <a:cs typeface="Times New Roman"/>
              </a:rPr>
              <a:t>S</a:t>
            </a:r>
            <a:r>
              <a:rPr lang="en-US" sz="2200" i="1" baseline="-25000" dirty="0" err="1" smtClean="0">
                <a:latin typeface="Times New Roman"/>
                <a:cs typeface="Times New Roman"/>
              </a:rPr>
              <a:t>m</a:t>
            </a:r>
            <a:r>
              <a:rPr lang="en-US" sz="2200" dirty="0" smtClean="0">
                <a:latin typeface="Times New Roman"/>
                <a:cs typeface="Times New Roman"/>
              </a:rPr>
              <a:t> such that           is a prefix of the ordering.</a:t>
            </a:r>
            <a:endParaRPr lang="en-US" sz="2200" dirty="0">
              <a:latin typeface="Times New Roman"/>
              <a:cs typeface="Times New Roman"/>
            </a:endParaRPr>
          </a:p>
        </p:txBody>
      </p:sp>
      <p:pic>
        <p:nvPicPr>
          <p:cNvPr id="25" name="Picture 2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38288" y="4570161"/>
            <a:ext cx="5486400" cy="1574800"/>
          </a:xfrm>
          <a:prstGeom prst="rect">
            <a:avLst/>
          </a:prstGeom>
        </p:spPr>
      </p:pic>
      <p:pic>
        <p:nvPicPr>
          <p:cNvPr id="26" name="Picture 2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764088" y="4224841"/>
            <a:ext cx="2641600" cy="15240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538288" y="4981159"/>
            <a:ext cx="2425700" cy="1536700"/>
          </a:xfrm>
          <a:prstGeom prst="rect">
            <a:avLst/>
          </a:prstGeom>
        </p:spPr>
      </p:pic>
      <p:pic>
        <p:nvPicPr>
          <p:cNvPr id="29" name="Picture 2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878388" y="4942139"/>
            <a:ext cx="2374900" cy="15875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49880" y="5383464"/>
            <a:ext cx="2374900" cy="1587500"/>
          </a:xfrm>
          <a:prstGeom prst="rect">
            <a:avLst/>
          </a:prstGeom>
        </p:spPr>
      </p:pic>
      <p:pic>
        <p:nvPicPr>
          <p:cNvPr id="31" name="Picture 30" descr="latex-image-1.pdf"/>
          <p:cNvPicPr>
            <a:picLocks noChangeAspect="1"/>
          </p:cNvPicPr>
          <p:nvPr/>
        </p:nvPicPr>
        <p:blipFill>
          <a:blip r:embed="rId13"/>
          <a:stretch>
            <a:fillRect/>
          </a:stretch>
        </p:blipFill>
        <p:spPr>
          <a:xfrm>
            <a:off x="914400" y="3505200"/>
            <a:ext cx="7620000" cy="7239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228600" y="5753100"/>
            <a:ext cx="2463801" cy="1562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38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1" grpId="0"/>
      <p:bldP spid="18" grpId="0" build="p" bldLvl="2"/>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8" name="Group 37"/>
          <p:cNvGrpSpPr/>
          <p:nvPr/>
        </p:nvGrpSpPr>
        <p:grpSpPr>
          <a:xfrm>
            <a:off x="673100" y="3320295"/>
            <a:ext cx="6032500" cy="1587500"/>
            <a:chOff x="2290763" y="3320295"/>
            <a:chExt cx="6032500" cy="1587500"/>
          </a:xfrm>
        </p:grpSpPr>
        <p:pic>
          <p:nvPicPr>
            <p:cNvPr id="52" name="Picture 51"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90763" y="3320295"/>
              <a:ext cx="6032500" cy="1587500"/>
            </a:xfrm>
            <a:prstGeom prst="rect">
              <a:avLst/>
            </a:prstGeom>
          </p:spPr>
        </p:pic>
        <p:sp>
          <p:nvSpPr>
            <p:cNvPr id="35" name="Rectangle 34"/>
            <p:cNvSpPr/>
            <p:nvPr/>
          </p:nvSpPr>
          <p:spPr bwMode="auto">
            <a:xfrm>
              <a:off x="3429000" y="3733800"/>
              <a:ext cx="1371600" cy="685800"/>
            </a:xfrm>
            <a:prstGeom prst="rect">
              <a:avLst/>
            </a:prstGeom>
            <a:solidFill>
              <a:srgbClr val="08080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grpSp>
      <p:sp>
        <p:nvSpPr>
          <p:cNvPr id="2" name="Title 1"/>
          <p:cNvSpPr>
            <a:spLocks noGrp="1"/>
          </p:cNvSpPr>
          <p:nvPr>
            <p:ph type="title"/>
          </p:nvPr>
        </p:nvSpPr>
        <p:spPr>
          <a:xfrm>
            <a:off x="-152400" y="-127000"/>
            <a:ext cx="9515475" cy="1143000"/>
          </a:xfrm>
        </p:spPr>
        <p:txBody>
          <a:bodyPr/>
          <a:lstStyle/>
          <a:p>
            <a:r>
              <a:rPr lang="en-US" sz="3600" b="1" dirty="0" smtClean="0">
                <a:solidFill>
                  <a:srgbClr val="FFFFCC"/>
                </a:solidFill>
                <a:effectLst/>
                <a:latin typeface="Times New Roman"/>
                <a:cs typeface="Times New Roman"/>
              </a:rPr>
              <a:t>Back to Easy Example</a:t>
            </a:r>
            <a:endParaRPr lang="en-US" sz="3600" b="1" dirty="0">
              <a:solidFill>
                <a:srgbClr val="FFFFCC"/>
              </a:solidFill>
              <a:effectLst/>
              <a:latin typeface="Times New Roman"/>
              <a:cs typeface="Times New Roman"/>
            </a:endParaRPr>
          </a:p>
        </p:txBody>
      </p:sp>
      <p:sp>
        <p:nvSpPr>
          <p:cNvPr id="3" name="Content Placeholder 2"/>
          <p:cNvSpPr>
            <a:spLocks noGrp="1"/>
          </p:cNvSpPr>
          <p:nvPr>
            <p:ph idx="1"/>
          </p:nvPr>
        </p:nvSpPr>
        <p:spPr>
          <a:xfrm>
            <a:off x="0" y="1019175"/>
            <a:ext cx="9144000" cy="4498975"/>
          </a:xfrm>
        </p:spPr>
        <p:txBody>
          <a:bodyPr/>
          <a:lstStyle/>
          <a:p>
            <a:r>
              <a:rPr lang="en-US" sz="2400" dirty="0" smtClean="0">
                <a:solidFill>
                  <a:srgbClr val="FF6600"/>
                </a:solidFill>
                <a:effectLst/>
                <a:latin typeface="Times New Roman"/>
                <a:cs typeface="Times New Roman"/>
              </a:rPr>
              <a:t>Question:</a:t>
            </a:r>
            <a:r>
              <a:rPr lang="en-US" sz="2400" dirty="0" smtClean="0">
                <a:solidFill>
                  <a:srgbClr val="0099FF"/>
                </a:solidFill>
                <a:effectLst/>
                <a:latin typeface="Times New Roman"/>
                <a:cs typeface="Times New Roman"/>
              </a:rPr>
              <a:t> </a:t>
            </a:r>
            <a:r>
              <a:rPr lang="en-US" sz="2400" dirty="0" smtClean="0">
                <a:effectLst/>
                <a:latin typeface="Times New Roman"/>
                <a:cs typeface="Times New Roman"/>
              </a:rPr>
              <a:t>Recall that the following reduced form is infeasible</a:t>
            </a: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2400" dirty="0" smtClean="0">
              <a:effectLst/>
              <a:latin typeface="Times New Roman"/>
              <a:cs typeface="Times New Roman"/>
            </a:endParaRPr>
          </a:p>
          <a:p>
            <a:endParaRPr lang="en-US" sz="2400" dirty="0" smtClean="0">
              <a:effectLst/>
              <a:latin typeface="Times New Roman"/>
              <a:cs typeface="Times New Roman"/>
            </a:endParaRPr>
          </a:p>
          <a:p>
            <a:r>
              <a:rPr lang="en-US" sz="2400" dirty="0" smtClean="0">
                <a:effectLst/>
                <a:latin typeface="Times New Roman"/>
                <a:cs typeface="Times New Roman"/>
              </a:rPr>
              <a:t>Theorem implies that at least one of the following {A}, {A,C}, {A,C,D}, {A,C,D,B} should witness infeasibility</a:t>
            </a:r>
          </a:p>
          <a:p>
            <a:r>
              <a:rPr lang="en-US" sz="2400" dirty="0" smtClean="0">
                <a:effectLst/>
                <a:latin typeface="Times New Roman"/>
                <a:cs typeface="Times New Roman"/>
              </a:rPr>
              <a:t>Indeed:</a:t>
            </a:r>
          </a:p>
          <a:p>
            <a:endParaRPr lang="en-US" sz="2400" dirty="0" smtClean="0">
              <a:effectLst/>
              <a:latin typeface="Times New Roman"/>
              <a:cs typeface="Times New Roman"/>
            </a:endParaRPr>
          </a:p>
          <a:p>
            <a:endParaRPr lang="en-US" sz="2400" dirty="0">
              <a:effectLst/>
              <a:latin typeface="Times New Roman"/>
              <a:cs typeface="Times New Roman"/>
            </a:endParaRPr>
          </a:p>
          <a:p>
            <a:endParaRPr lang="en-US" sz="2400" dirty="0" smtClean="0">
              <a:effectLst/>
              <a:latin typeface="Times New Roman"/>
              <a:cs typeface="Times New Roman"/>
            </a:endParaRPr>
          </a:p>
          <a:p>
            <a:endParaRPr lang="en-US" sz="2400" dirty="0">
              <a:effectLst/>
              <a:latin typeface="Times New Roman"/>
              <a:cs typeface="Times New Roman"/>
            </a:endParaRPr>
          </a:p>
          <a:p>
            <a:pPr marL="0" indent="0">
              <a:buNone/>
            </a:pPr>
            <a:endParaRPr lang="en-US" sz="2400" dirty="0">
              <a:effectLst/>
              <a:latin typeface="Times New Roman"/>
              <a:cs typeface="Times New Roman"/>
            </a:endParaRPr>
          </a:p>
          <a:p>
            <a:pPr marL="0" indent="0">
              <a:buNone/>
            </a:pPr>
            <a:endParaRPr lang="en-US" sz="2400" dirty="0">
              <a:effectLst/>
              <a:latin typeface="Times New Roman"/>
              <a:cs typeface="Times New Roman"/>
            </a:endParaRPr>
          </a:p>
        </p:txBody>
      </p:sp>
      <p:pic>
        <p:nvPicPr>
          <p:cNvPr id="8" name="Picture 7" descr="latex-image-1.pdf"/>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03096" y="1460500"/>
            <a:ext cx="1727200" cy="1092200"/>
          </a:xfrm>
          <a:prstGeom prst="rect">
            <a:avLst/>
          </a:prstGeom>
        </p:spPr>
      </p:pic>
      <p:pic>
        <p:nvPicPr>
          <p:cNvPr id="19" name="Picture 18" descr="latex-image-1.pdf"/>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46196" y="1447800"/>
            <a:ext cx="1841500" cy="1092200"/>
          </a:xfrm>
          <a:prstGeom prst="rect">
            <a:avLst/>
          </a:prstGeom>
        </p:spPr>
      </p:pic>
      <p:pic>
        <p:nvPicPr>
          <p:cNvPr id="22" name="Picture 21" descr="latex-image-1.pdf"/>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396746" y="2032000"/>
            <a:ext cx="1841500" cy="1092200"/>
          </a:xfrm>
          <a:prstGeom prst="rect">
            <a:avLst/>
          </a:prstGeom>
        </p:spPr>
      </p:pic>
      <p:pic>
        <p:nvPicPr>
          <p:cNvPr id="24" name="Picture 23" descr="latex-image-1.pdf"/>
          <p:cNvPicPr>
            <a:picLocks noChangeAspect="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33496" y="1993900"/>
            <a:ext cx="1866900" cy="1092200"/>
          </a:xfrm>
          <a:prstGeom prst="rect">
            <a:avLst/>
          </a:prstGeom>
        </p:spPr>
      </p:pic>
      <p:grpSp>
        <p:nvGrpSpPr>
          <p:cNvPr id="6" name="Group 44"/>
          <p:cNvGrpSpPr/>
          <p:nvPr/>
        </p:nvGrpSpPr>
        <p:grpSpPr>
          <a:xfrm>
            <a:off x="567946" y="1803400"/>
            <a:ext cx="1906649" cy="978932"/>
            <a:chOff x="567946" y="2362200"/>
            <a:chExt cx="1906649" cy="978932"/>
          </a:xfrm>
        </p:grpSpPr>
        <p:sp>
          <p:nvSpPr>
            <p:cNvPr id="23" name="TextBox 22"/>
            <p:cNvSpPr txBox="1"/>
            <p:nvPr/>
          </p:nvSpPr>
          <p:spPr>
            <a:xfrm>
              <a:off x="567946" y="2679700"/>
              <a:ext cx="1032254" cy="400110"/>
            </a:xfrm>
            <a:prstGeom prst="rect">
              <a:avLst/>
            </a:prstGeom>
            <a:noFill/>
          </p:spPr>
          <p:txBody>
            <a:bodyPr wrap="none" rtlCol="0">
              <a:spAutoFit/>
            </a:bodyPr>
            <a:lstStyle/>
            <a:p>
              <a:r>
                <a:rPr lang="en-US" sz="2000" dirty="0" smtClean="0">
                  <a:solidFill>
                    <a:srgbClr val="FFFFFF"/>
                  </a:solidFill>
                  <a:latin typeface="Times New Roman"/>
                  <a:cs typeface="Times New Roman"/>
                </a:rPr>
                <a:t>bidder 1</a:t>
              </a:r>
              <a:endParaRPr lang="en-US" sz="2000" dirty="0">
                <a:solidFill>
                  <a:srgbClr val="FFFFFF"/>
                </a:solidFill>
                <a:latin typeface="Times New Roman"/>
                <a:cs typeface="Times New Roman"/>
              </a:endParaRPr>
            </a:p>
          </p:txBody>
        </p:sp>
        <p:cxnSp>
          <p:nvCxnSpPr>
            <p:cNvPr id="28" name="Straight Arrow Connector 27"/>
            <p:cNvCxnSpPr/>
            <p:nvPr/>
          </p:nvCxnSpPr>
          <p:spPr bwMode="auto">
            <a:xfrm flipV="1">
              <a:off x="1558546" y="2641600"/>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1558546" y="2879755"/>
              <a:ext cx="491746" cy="2444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TextBox 30"/>
            <p:cNvSpPr txBox="1"/>
            <p:nvPr/>
          </p:nvSpPr>
          <p:spPr>
            <a:xfrm>
              <a:off x="2091946" y="2362200"/>
              <a:ext cx="382649"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A</a:t>
              </a:r>
              <a:endParaRPr lang="en-US" sz="2200" dirty="0">
                <a:solidFill>
                  <a:srgbClr val="FFFFFF"/>
                </a:solidFill>
                <a:latin typeface="Times New Roman"/>
                <a:cs typeface="Times New Roman"/>
              </a:endParaRPr>
            </a:p>
          </p:txBody>
        </p:sp>
        <p:sp>
          <p:nvSpPr>
            <p:cNvPr id="32" name="TextBox 31"/>
            <p:cNvSpPr txBox="1"/>
            <p:nvPr/>
          </p:nvSpPr>
          <p:spPr>
            <a:xfrm>
              <a:off x="2091946" y="2895600"/>
              <a:ext cx="379443"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B</a:t>
              </a:r>
              <a:endParaRPr lang="en-US" sz="2200" dirty="0">
                <a:solidFill>
                  <a:srgbClr val="FFFFFF"/>
                </a:solidFill>
                <a:latin typeface="Times New Roman"/>
                <a:cs typeface="Times New Roman"/>
              </a:endParaRPr>
            </a:p>
          </p:txBody>
        </p:sp>
        <p:sp>
          <p:nvSpPr>
            <p:cNvPr id="37" name="TextBox 36"/>
            <p:cNvSpPr txBox="1"/>
            <p:nvPr/>
          </p:nvSpPr>
          <p:spPr>
            <a:xfrm>
              <a:off x="1600200" y="2362200"/>
              <a:ext cx="415498" cy="369332"/>
            </a:xfrm>
            <a:prstGeom prst="rect">
              <a:avLst/>
            </a:prstGeom>
            <a:noFill/>
          </p:spPr>
          <p:txBody>
            <a:bodyPr wrap="none" rtlCol="0">
              <a:spAutoFit/>
            </a:bodyPr>
            <a:lstStyle/>
            <a:p>
              <a:r>
                <a:rPr lang="en-US" sz="1800" dirty="0" smtClean="0">
                  <a:solidFill>
                    <a:srgbClr val="FFFFFF"/>
                  </a:solidFill>
                </a:rPr>
                <a:t>½</a:t>
              </a:r>
              <a:endParaRPr lang="en-US" sz="1800" dirty="0">
                <a:solidFill>
                  <a:srgbClr val="FFFFFF"/>
                </a:solidFill>
              </a:endParaRPr>
            </a:p>
          </p:txBody>
        </p:sp>
        <p:sp>
          <p:nvSpPr>
            <p:cNvPr id="42" name="TextBox 41"/>
            <p:cNvSpPr txBox="1"/>
            <p:nvPr/>
          </p:nvSpPr>
          <p:spPr>
            <a:xfrm>
              <a:off x="1600200" y="2971800"/>
              <a:ext cx="415498" cy="369332"/>
            </a:xfrm>
            <a:prstGeom prst="rect">
              <a:avLst/>
            </a:prstGeom>
            <a:noFill/>
          </p:spPr>
          <p:txBody>
            <a:bodyPr wrap="none" rtlCol="0">
              <a:spAutoFit/>
            </a:bodyPr>
            <a:lstStyle/>
            <a:p>
              <a:r>
                <a:rPr lang="en-US" sz="1800" dirty="0" smtClean="0">
                  <a:solidFill>
                    <a:srgbClr val="FFFFFF"/>
                  </a:solidFill>
                </a:rPr>
                <a:t>½</a:t>
              </a:r>
              <a:endParaRPr lang="en-US" sz="1800" dirty="0">
                <a:solidFill>
                  <a:srgbClr val="FFFFFF"/>
                </a:solidFill>
              </a:endParaRPr>
            </a:p>
          </p:txBody>
        </p:sp>
      </p:grpSp>
      <p:grpSp>
        <p:nvGrpSpPr>
          <p:cNvPr id="7" name="Group 45"/>
          <p:cNvGrpSpPr/>
          <p:nvPr/>
        </p:nvGrpSpPr>
        <p:grpSpPr>
          <a:xfrm>
            <a:off x="6204532" y="1790700"/>
            <a:ext cx="1961568" cy="991632"/>
            <a:chOff x="6204532" y="2349500"/>
            <a:chExt cx="1961568" cy="991632"/>
          </a:xfrm>
        </p:grpSpPr>
        <p:sp>
          <p:nvSpPr>
            <p:cNvPr id="33" name="TextBox 32"/>
            <p:cNvSpPr txBox="1"/>
            <p:nvPr/>
          </p:nvSpPr>
          <p:spPr>
            <a:xfrm>
              <a:off x="7133846" y="2603500"/>
              <a:ext cx="1032254" cy="400110"/>
            </a:xfrm>
            <a:prstGeom prst="rect">
              <a:avLst/>
            </a:prstGeom>
            <a:noFill/>
          </p:spPr>
          <p:txBody>
            <a:bodyPr wrap="none" rtlCol="0">
              <a:spAutoFit/>
            </a:bodyPr>
            <a:lstStyle/>
            <a:p>
              <a:r>
                <a:rPr lang="en-US" sz="2000" dirty="0" smtClean="0">
                  <a:solidFill>
                    <a:srgbClr val="FFFFFF"/>
                  </a:solidFill>
                  <a:latin typeface="Times New Roman"/>
                  <a:cs typeface="Times New Roman"/>
                </a:rPr>
                <a:t>bidder 2</a:t>
              </a:r>
              <a:endParaRPr lang="en-US" sz="2000" dirty="0">
                <a:solidFill>
                  <a:srgbClr val="FFFFFF"/>
                </a:solidFill>
                <a:latin typeface="Times New Roman"/>
                <a:cs typeface="Times New Roman"/>
              </a:endParaRPr>
            </a:p>
          </p:txBody>
        </p:sp>
        <p:cxnSp>
          <p:nvCxnSpPr>
            <p:cNvPr id="34" name="Straight Arrow Connector 33"/>
            <p:cNvCxnSpPr/>
            <p:nvPr/>
          </p:nvCxnSpPr>
          <p:spPr bwMode="auto">
            <a:xfrm flipH="1" flipV="1">
              <a:off x="6524246" y="2606645"/>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a:reflection blurRad="6350" stA="50000" endA="275" endPos="40000" dist="101600" dir="5400000" sy="-100000" algn="bl" rotWithShape="0"/>
            </a:effectLst>
          </p:spPr>
        </p:cxnSp>
        <p:cxnSp>
          <p:nvCxnSpPr>
            <p:cNvPr id="36" name="Straight Arrow Connector 35"/>
            <p:cNvCxnSpPr/>
            <p:nvPr/>
          </p:nvCxnSpPr>
          <p:spPr bwMode="auto">
            <a:xfrm flipH="1">
              <a:off x="6558113" y="2857500"/>
              <a:ext cx="491746" cy="244445"/>
            </a:xfrm>
            <a:prstGeom prst="straightConnector1">
              <a:avLst/>
            </a:prstGeom>
            <a:solidFill>
              <a:schemeClr val="accent1"/>
            </a:solidFill>
            <a:ln w="9525" cap="flat" cmpd="sng" algn="ctr">
              <a:solidFill>
                <a:schemeClr val="tx1"/>
              </a:solidFill>
              <a:prstDash val="solid"/>
              <a:round/>
              <a:headEnd type="none" w="med" len="med"/>
              <a:tailEnd type="arrow"/>
            </a:ln>
            <a:effectLst>
              <a:reflection blurRad="6350" stA="50000" endA="275" endPos="40000" dist="101600" dir="5400000" sy="-100000" algn="bl" rotWithShape="0"/>
            </a:effectLst>
          </p:spPr>
        </p:cxnSp>
        <p:sp>
          <p:nvSpPr>
            <p:cNvPr id="27" name="TextBox 26"/>
            <p:cNvSpPr txBox="1"/>
            <p:nvPr/>
          </p:nvSpPr>
          <p:spPr>
            <a:xfrm>
              <a:off x="6204532" y="2349500"/>
              <a:ext cx="399468"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C</a:t>
              </a:r>
              <a:endParaRPr lang="en-US" sz="2200" dirty="0">
                <a:solidFill>
                  <a:srgbClr val="FFFFFF"/>
                </a:solidFill>
                <a:latin typeface="Times New Roman"/>
                <a:cs typeface="Times New Roman"/>
              </a:endParaRPr>
            </a:p>
          </p:txBody>
        </p:sp>
        <p:sp>
          <p:nvSpPr>
            <p:cNvPr id="29" name="TextBox 28"/>
            <p:cNvSpPr txBox="1"/>
            <p:nvPr/>
          </p:nvSpPr>
          <p:spPr>
            <a:xfrm>
              <a:off x="6204532" y="2882900"/>
              <a:ext cx="388410" cy="430887"/>
            </a:xfrm>
            <a:prstGeom prst="rect">
              <a:avLst/>
            </a:prstGeom>
            <a:noFill/>
          </p:spPr>
          <p:txBody>
            <a:bodyPr wrap="none" rtlCol="0">
              <a:spAutoFit/>
            </a:bodyPr>
            <a:lstStyle/>
            <a:p>
              <a:r>
                <a:rPr lang="en-US" sz="2200" dirty="0" smtClean="0">
                  <a:solidFill>
                    <a:srgbClr val="FFFFFF"/>
                  </a:solidFill>
                  <a:latin typeface="Times New Roman"/>
                  <a:cs typeface="Times New Roman"/>
                </a:rPr>
                <a:t>D</a:t>
              </a:r>
              <a:endParaRPr lang="en-US" sz="2200" dirty="0">
                <a:solidFill>
                  <a:srgbClr val="FFFFFF"/>
                </a:solidFill>
                <a:latin typeface="Times New Roman"/>
                <a:cs typeface="Times New Roman"/>
              </a:endParaRPr>
            </a:p>
          </p:txBody>
        </p:sp>
        <p:sp>
          <p:nvSpPr>
            <p:cNvPr id="43" name="TextBox 42"/>
            <p:cNvSpPr txBox="1"/>
            <p:nvPr/>
          </p:nvSpPr>
          <p:spPr>
            <a:xfrm>
              <a:off x="6629400" y="2362200"/>
              <a:ext cx="415498" cy="369332"/>
            </a:xfrm>
            <a:prstGeom prst="rect">
              <a:avLst/>
            </a:prstGeom>
            <a:noFill/>
          </p:spPr>
          <p:txBody>
            <a:bodyPr wrap="none" rtlCol="0">
              <a:spAutoFit/>
            </a:bodyPr>
            <a:lstStyle/>
            <a:p>
              <a:r>
                <a:rPr lang="en-US" sz="1800" dirty="0" smtClean="0">
                  <a:solidFill>
                    <a:srgbClr val="FFFFFF"/>
                  </a:solidFill>
                </a:rPr>
                <a:t>½</a:t>
              </a:r>
              <a:endParaRPr lang="en-US" sz="1800" dirty="0">
                <a:solidFill>
                  <a:srgbClr val="FFFFFF"/>
                </a:solidFill>
              </a:endParaRPr>
            </a:p>
          </p:txBody>
        </p:sp>
        <p:sp>
          <p:nvSpPr>
            <p:cNvPr id="44" name="TextBox 43"/>
            <p:cNvSpPr txBox="1"/>
            <p:nvPr/>
          </p:nvSpPr>
          <p:spPr>
            <a:xfrm>
              <a:off x="6629400" y="2971800"/>
              <a:ext cx="415498" cy="369332"/>
            </a:xfrm>
            <a:prstGeom prst="rect">
              <a:avLst/>
            </a:prstGeom>
            <a:noFill/>
          </p:spPr>
          <p:txBody>
            <a:bodyPr wrap="none" rtlCol="0">
              <a:spAutoFit/>
            </a:bodyPr>
            <a:lstStyle/>
            <a:p>
              <a:r>
                <a:rPr lang="en-US" sz="1800" dirty="0" smtClean="0">
                  <a:solidFill>
                    <a:srgbClr val="FFFFFF"/>
                  </a:solidFill>
                </a:rPr>
                <a:t>½</a:t>
              </a:r>
              <a:endParaRPr lang="en-US" sz="1800" dirty="0">
                <a:solidFill>
                  <a:srgbClr val="FFFFFF"/>
                </a:solidFill>
              </a:endParaRPr>
            </a:p>
          </p:txBody>
        </p:sp>
      </p:grpSp>
      <p:pic>
        <p:nvPicPr>
          <p:cNvPr id="47" name="Picture 4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01663" y="2514600"/>
            <a:ext cx="3022600" cy="1587500"/>
          </a:xfrm>
          <a:prstGeom prst="rect">
            <a:avLst/>
          </a:prstGeom>
        </p:spPr>
      </p:pic>
      <p:pic>
        <p:nvPicPr>
          <p:cNvPr id="48" name="Picture 47"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90550" y="2921000"/>
            <a:ext cx="3124200" cy="1587500"/>
          </a:xfrm>
          <a:prstGeom prst="rect">
            <a:avLst/>
          </a:prstGeom>
        </p:spPr>
      </p:pic>
      <p:pic>
        <p:nvPicPr>
          <p:cNvPr id="49" name="Picture 48"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536575" y="3786187"/>
            <a:ext cx="3124200" cy="1587500"/>
          </a:xfrm>
          <a:prstGeom prst="rect">
            <a:avLst/>
          </a:prstGeom>
        </p:spPr>
      </p:pic>
      <p:pic>
        <p:nvPicPr>
          <p:cNvPr id="50" name="Picture 49"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46768" y="3336005"/>
            <a:ext cx="3124200" cy="1587500"/>
          </a:xfrm>
          <a:prstGeom prst="rect">
            <a:avLst/>
          </a:prstGeom>
        </p:spPr>
      </p:pic>
      <p:pic>
        <p:nvPicPr>
          <p:cNvPr id="57" name="Picture 56"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428625" y="5418138"/>
            <a:ext cx="7912100" cy="1651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21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727200" y="3117572"/>
            <a:ext cx="7048424" cy="523220"/>
          </a:xfrm>
          <a:prstGeom prst="rect">
            <a:avLst/>
          </a:prstGeom>
          <a:noFill/>
        </p:spPr>
        <p:txBody>
          <a:bodyPr wrap="none" rtlCol="0">
            <a:spAutoFit/>
          </a:bodyPr>
          <a:lstStyle/>
          <a:p>
            <a:r>
              <a:rPr lang="en-US" sz="2800" dirty="0" smtClean="0">
                <a:latin typeface="Times New Roman"/>
                <a:cs typeface="Times New Roman"/>
              </a:rPr>
              <a:t>+</a:t>
            </a:r>
            <a:r>
              <a:rPr lang="en-US" sz="2800" i="1" dirty="0" smtClean="0">
                <a:latin typeface="Times New Roman"/>
                <a:cs typeface="Times New Roman"/>
              </a:rPr>
              <a:t> </a:t>
            </a:r>
            <a:r>
              <a:rPr lang="en-US" sz="2800" dirty="0" smtClean="0">
                <a:latin typeface="Times New Roman"/>
                <a:cs typeface="Times New Roman"/>
              </a:rPr>
              <a:t>Design of Revenue-Optimal Auctions (part 1)</a:t>
            </a:r>
            <a:endParaRPr lang="en-US" sz="2800" dirty="0">
              <a:latin typeface="Times New Roman"/>
              <a:cs typeface="Times New Roman"/>
            </a:endParaRPr>
          </a:p>
        </p:txBody>
      </p:sp>
      <p:sp>
        <p:nvSpPr>
          <p:cNvPr id="12" name="TextBox 11"/>
          <p:cNvSpPr txBox="1"/>
          <p:nvPr/>
        </p:nvSpPr>
        <p:spPr>
          <a:xfrm>
            <a:off x="1727200" y="3667680"/>
            <a:ext cx="6467385" cy="523220"/>
          </a:xfrm>
          <a:prstGeom prst="rect">
            <a:avLst/>
          </a:prstGeom>
          <a:noFill/>
        </p:spPr>
        <p:txBody>
          <a:bodyPr wrap="none" rtlCol="0">
            <a:spAutoFit/>
          </a:bodyPr>
          <a:lstStyle/>
          <a:p>
            <a:r>
              <a:rPr lang="en-US" sz="1400" dirty="0" smtClean="0">
                <a:solidFill>
                  <a:srgbClr val="999BAA"/>
                </a:solidFill>
                <a:latin typeface="Times New Roman"/>
                <a:cs typeface="Times New Roman"/>
              </a:rPr>
              <a:t> </a:t>
            </a:r>
            <a:r>
              <a:rPr lang="en-US" sz="2800" dirty="0" smtClean="0">
                <a:solidFill>
                  <a:srgbClr val="999BAA"/>
                </a:solidFill>
                <a:latin typeface="Times New Roman"/>
                <a:cs typeface="Times New Roman"/>
              </a:rPr>
              <a:t>-</a:t>
            </a:r>
            <a:r>
              <a:rPr lang="en-US" sz="2800" i="1" dirty="0" smtClean="0">
                <a:solidFill>
                  <a:srgbClr val="999BAA"/>
                </a:solidFill>
                <a:latin typeface="Times New Roman"/>
                <a:cs typeface="Times New Roman"/>
              </a:rPr>
              <a:t>  </a:t>
            </a:r>
            <a:r>
              <a:rPr lang="en-US" sz="2800" dirty="0" smtClean="0">
                <a:solidFill>
                  <a:srgbClr val="999BAA"/>
                </a:solidFill>
                <a:latin typeface="Times New Roman"/>
                <a:cs typeface="Times New Roman"/>
              </a:rPr>
              <a:t>Complexity of Nash Equilibrium (part 2)</a:t>
            </a:r>
            <a:endParaRPr lang="en-US" sz="2800" dirty="0">
              <a:solidFill>
                <a:srgbClr val="999BAA"/>
              </a:solidFill>
              <a:latin typeface="Times New Roman"/>
              <a:cs typeface="Times New Roman"/>
            </a:endParaRPr>
          </a:p>
        </p:txBody>
      </p:sp>
      <p:grpSp>
        <p:nvGrpSpPr>
          <p:cNvPr id="2" name="Group 12"/>
          <p:cNvGrpSpPr/>
          <p:nvPr/>
        </p:nvGrpSpPr>
        <p:grpSpPr>
          <a:xfrm>
            <a:off x="1040606" y="2856706"/>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 name="Group 15"/>
          <p:cNvGrpSpPr/>
          <p:nvPr/>
        </p:nvGrpSpPr>
        <p:grpSpPr>
          <a:xfrm>
            <a:off x="1042194" y="3417094"/>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6" name="Rectangle 2"/>
          <p:cNvSpPr txBox="1">
            <a:spLocks noChangeArrowheads="1"/>
          </p:cNvSpPr>
          <p:nvPr/>
        </p:nvSpPr>
        <p:spPr bwMode="auto">
          <a:xfrm>
            <a:off x="76200" y="1066800"/>
            <a:ext cx="8763000" cy="16764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63BEFF"/>
                </a:solidFill>
                <a:effectLst/>
                <a:uLnTx/>
                <a:uFillTx/>
                <a:latin typeface="Times New Roman"/>
                <a:ea typeface="ＭＳ Ｐゴシック" pitchFamily="-112" charset="-128"/>
                <a:cs typeface="Times New Roman"/>
              </a:rPr>
              <a:t>Computational Complexity in Economics</a:t>
            </a:r>
            <a:endParaRPr kumimoji="0" lang="en-US" sz="3200" b="1" i="0" u="none" strike="noStrike" kern="0" cap="none" spc="0" normalizeH="0" baseline="0" noProof="0" dirty="0">
              <a:ln>
                <a:noFill/>
              </a:ln>
              <a:solidFill>
                <a:srgbClr val="63BEFF"/>
              </a:solidFill>
              <a:effectLst/>
              <a:uLnTx/>
              <a:uFillTx/>
              <a:latin typeface="Times New Roman"/>
              <a:ea typeface="ＭＳ Ｐゴシック" pitchFamily="-112" charset="-128"/>
              <a:cs typeface="Times New Roman"/>
            </a:endParaRPr>
          </a:p>
        </p:txBody>
      </p:sp>
      <p:sp>
        <p:nvSpPr>
          <p:cNvPr id="20" name="TextBox 19"/>
          <p:cNvSpPr txBox="1"/>
          <p:nvPr/>
        </p:nvSpPr>
        <p:spPr>
          <a:xfrm>
            <a:off x="2133600" y="5257800"/>
            <a:ext cx="4995453" cy="769441"/>
          </a:xfrm>
          <a:prstGeom prst="rect">
            <a:avLst/>
          </a:prstGeom>
          <a:noFill/>
        </p:spPr>
        <p:txBody>
          <a:bodyPr wrap="square" rtlCol="0">
            <a:spAutoFit/>
          </a:bodyPr>
          <a:lstStyle/>
          <a:p>
            <a:pPr algn="ctr"/>
            <a:endParaRPr lang="en-US" sz="2200" dirty="0" smtClean="0">
              <a:latin typeface="Times New Roman"/>
              <a:cs typeface="Times New Roman"/>
            </a:endParaRPr>
          </a:p>
          <a:p>
            <a:pPr algn="ctr"/>
            <a:r>
              <a:rPr lang="en-US" sz="2200" dirty="0" smtClean="0">
                <a:latin typeface="Times New Roman"/>
                <a:cs typeface="Times New Roman"/>
              </a:rPr>
              <a:t>References: http://arxiv.org/abs/1207.5518</a:t>
            </a:r>
            <a:endParaRPr lang="en-US" sz="2200" dirty="0">
              <a:latin typeface="Times New Roman"/>
              <a:cs typeface="Times New Roman"/>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7741674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27000"/>
            <a:ext cx="9147175" cy="1143000"/>
          </a:xfrm>
        </p:spPr>
        <p:txBody>
          <a:bodyPr/>
          <a:lstStyle/>
          <a:p>
            <a:r>
              <a:rPr lang="en-US" sz="3600" b="1" dirty="0" smtClean="0">
                <a:solidFill>
                  <a:srgbClr val="FFFFCC"/>
                </a:solidFill>
                <a:effectLst/>
                <a:latin typeface="Times New Roman"/>
                <a:cs typeface="Times New Roman"/>
              </a:rPr>
              <a:t>Feasibility of Single-Item Reduced form</a:t>
            </a:r>
            <a:endParaRPr lang="en-US" sz="3600" b="1" dirty="0">
              <a:solidFill>
                <a:srgbClr val="FFFFCC"/>
              </a:solidFill>
              <a:effectLst/>
              <a:latin typeface="Times New Roman"/>
              <a:cs typeface="Times New Roman"/>
            </a:endParaRPr>
          </a:p>
        </p:txBody>
      </p:sp>
      <p:sp>
        <p:nvSpPr>
          <p:cNvPr id="3" name="Content Placeholder 2"/>
          <p:cNvSpPr>
            <a:spLocks noGrp="1"/>
          </p:cNvSpPr>
          <p:nvPr>
            <p:ph idx="1"/>
          </p:nvPr>
        </p:nvSpPr>
        <p:spPr>
          <a:xfrm>
            <a:off x="76200" y="990600"/>
            <a:ext cx="9144000" cy="5457825"/>
          </a:xfrm>
        </p:spPr>
        <p:txBody>
          <a:bodyPr/>
          <a:lstStyle/>
          <a:p>
            <a:r>
              <a:rPr lang="en-US" sz="2200" dirty="0" smtClean="0">
                <a:solidFill>
                  <a:srgbClr val="FFFFFF"/>
                </a:solidFill>
                <a:effectLst/>
                <a:latin typeface="Times New Roman"/>
                <a:cs typeface="Times New Roman"/>
              </a:rPr>
              <a:t>Question:</a:t>
            </a:r>
          </a:p>
          <a:p>
            <a:endParaRPr lang="en-US" sz="2200" dirty="0" smtClean="0">
              <a:solidFill>
                <a:srgbClr val="FFFFFF"/>
              </a:solidFill>
              <a:effectLst/>
              <a:latin typeface="Times New Roman"/>
              <a:cs typeface="Times New Roman"/>
            </a:endParaRPr>
          </a:p>
          <a:p>
            <a:endParaRPr lang="en-US" sz="2200" dirty="0" smtClean="0">
              <a:solidFill>
                <a:srgbClr val="FFFFFF"/>
              </a:solidFill>
              <a:effectLst/>
              <a:latin typeface="Times New Roman"/>
              <a:cs typeface="Times New Roman"/>
            </a:endParaRPr>
          </a:p>
          <a:p>
            <a:endParaRPr lang="en-US" sz="2200" dirty="0" smtClean="0">
              <a:solidFill>
                <a:srgbClr val="FFFFFF"/>
              </a:solidFill>
              <a:effectLst/>
              <a:latin typeface="Times New Roman"/>
              <a:cs typeface="Times New Roman"/>
            </a:endParaRPr>
          </a:p>
          <a:p>
            <a:endParaRPr lang="en-US" sz="1000" dirty="0" smtClean="0">
              <a:solidFill>
                <a:srgbClr val="FFFFFF"/>
              </a:solidFill>
              <a:effectLst/>
              <a:latin typeface="Times New Roman"/>
              <a:cs typeface="Times New Roman"/>
            </a:endParaRPr>
          </a:p>
          <a:p>
            <a:r>
              <a:rPr lang="en-US" sz="2200" dirty="0" smtClean="0">
                <a:solidFill>
                  <a:srgbClr val="FFFFFF"/>
                </a:solidFill>
                <a:effectLst/>
                <a:latin typeface="Times New Roman"/>
                <a:cs typeface="Times New Roman"/>
              </a:rPr>
              <a:t>Answer to 1: </a:t>
            </a:r>
          </a:p>
          <a:p>
            <a:pPr lvl="1"/>
            <a:r>
              <a:rPr lang="en-US" sz="2200" dirty="0" smtClean="0">
                <a:solidFill>
                  <a:srgbClr val="FFFFCC"/>
                </a:solidFill>
                <a:effectLst/>
                <a:latin typeface="Times New Roman"/>
                <a:cs typeface="Times New Roman"/>
              </a:rPr>
              <a:t>[Cai-Daskalakis-Weinberg’12]:</a:t>
            </a:r>
            <a:r>
              <a:rPr lang="en-US" sz="2200" dirty="0" smtClean="0">
                <a:solidFill>
                  <a:srgbClr val="FFFFFF"/>
                </a:solidFill>
                <a:effectLst/>
                <a:latin typeface="Times New Roman"/>
                <a:cs typeface="Times New Roman"/>
              </a:rPr>
              <a:t>                - Border conditions suffice.</a:t>
            </a:r>
          </a:p>
          <a:p>
            <a:endParaRPr lang="en-US" sz="2600" dirty="0" smtClean="0">
              <a:solidFill>
                <a:srgbClr val="FFFFFF"/>
              </a:solidFill>
              <a:effectLst/>
              <a:latin typeface="Times New Roman"/>
              <a:cs typeface="Times New Roman"/>
            </a:endParaRPr>
          </a:p>
          <a:p>
            <a:r>
              <a:rPr lang="en-US" sz="2400" dirty="0" smtClean="0">
                <a:solidFill>
                  <a:srgbClr val="FFFFFF"/>
                </a:solidFill>
                <a:effectLst/>
                <a:latin typeface="Times New Roman"/>
                <a:cs typeface="Times New Roman"/>
              </a:rPr>
              <a:t>Answer to 2:</a:t>
            </a:r>
            <a:endParaRPr lang="en-US" sz="2200" kern="1200" dirty="0" smtClean="0">
              <a:solidFill>
                <a:srgbClr val="FFFFCC"/>
              </a:solidFill>
              <a:effectLst/>
              <a:latin typeface="Times New Roman"/>
              <a:ea typeface="+mn-ea"/>
              <a:cs typeface="Times New Roman"/>
            </a:endParaRPr>
          </a:p>
          <a:p>
            <a:pPr lvl="1"/>
            <a:r>
              <a:rPr lang="en-US" sz="2200" kern="1200" dirty="0" smtClean="0">
                <a:solidFill>
                  <a:srgbClr val="FFFFCC"/>
                </a:solidFill>
                <a:effectLst/>
                <a:latin typeface="Times New Roman"/>
                <a:ea typeface="+mn-ea"/>
                <a:cs typeface="Times New Roman"/>
              </a:rPr>
              <a:t>[Cai-Daskalakis-Weinberg’12,</a:t>
            </a:r>
            <a:r>
              <a:rPr lang="en-US" sz="2200" b="1" kern="1200" dirty="0" smtClean="0">
                <a:solidFill>
                  <a:srgbClr val="FFFFCC"/>
                </a:solidFill>
                <a:effectLst/>
                <a:latin typeface="Times New Roman"/>
                <a:ea typeface="+mn-ea"/>
                <a:cs typeface="Times New Roman"/>
              </a:rPr>
              <a:t>  </a:t>
            </a:r>
            <a:r>
              <a:rPr lang="en-US" sz="2200" kern="1200" dirty="0" err="1" smtClean="0">
                <a:solidFill>
                  <a:srgbClr val="FFFFCC"/>
                </a:solidFill>
                <a:effectLst/>
                <a:latin typeface="Times New Roman"/>
                <a:ea typeface="+mn-ea"/>
                <a:cs typeface="Times New Roman"/>
              </a:rPr>
              <a:t>Alaei</a:t>
            </a:r>
            <a:r>
              <a:rPr lang="en-US" sz="2200" kern="1200" dirty="0" smtClean="0">
                <a:solidFill>
                  <a:srgbClr val="FFFFCC"/>
                </a:solidFill>
                <a:effectLst/>
                <a:latin typeface="Times New Roman"/>
                <a:ea typeface="+mn-ea"/>
                <a:cs typeface="Times New Roman"/>
              </a:rPr>
              <a:t> et al ’12]: </a:t>
            </a:r>
            <a:r>
              <a:rPr lang="en-US" sz="2200" kern="1200" dirty="0" smtClean="0">
                <a:solidFill>
                  <a:srgbClr val="FFFFFF"/>
                </a:solidFill>
                <a:effectLst/>
                <a:latin typeface="Times New Roman"/>
                <a:ea typeface="+mn-ea"/>
                <a:cs typeface="Times New Roman"/>
              </a:rPr>
              <a:t>Checking feasibility of as well as implementing a single-item reduced form can be done in time polynomial in               .</a:t>
            </a:r>
          </a:p>
          <a:p>
            <a:pPr lvl="2"/>
            <a:r>
              <a:rPr lang="en-US" sz="2000" kern="1200" dirty="0" smtClean="0">
                <a:solidFill>
                  <a:srgbClr val="FFFFFF"/>
                </a:solidFill>
                <a:effectLst/>
                <a:latin typeface="Times New Roman"/>
                <a:ea typeface="+mn-ea"/>
                <a:cs typeface="Times New Roman"/>
              </a:rPr>
              <a:t>quadratic in [</a:t>
            </a:r>
            <a:r>
              <a:rPr lang="en-US" sz="2000" kern="1200" dirty="0" err="1" smtClean="0">
                <a:solidFill>
                  <a:srgbClr val="FFFFFF"/>
                </a:solidFill>
                <a:effectLst/>
                <a:latin typeface="Times New Roman"/>
                <a:ea typeface="+mn-ea"/>
                <a:cs typeface="Times New Roman"/>
              </a:rPr>
              <a:t>Alaei</a:t>
            </a:r>
            <a:r>
              <a:rPr lang="en-US" sz="2000" kern="1200" dirty="0" smtClean="0">
                <a:solidFill>
                  <a:srgbClr val="FFFFFF"/>
                </a:solidFill>
                <a:effectLst/>
                <a:latin typeface="Times New Roman"/>
                <a:ea typeface="+mn-ea"/>
                <a:cs typeface="Times New Roman"/>
              </a:rPr>
              <a:t> et al ’12]</a:t>
            </a:r>
            <a:endParaRPr lang="en-US" sz="2000" kern="1200" dirty="0" smtClean="0">
              <a:solidFill>
                <a:srgbClr val="FFFFFF"/>
              </a:solidFill>
              <a:effectLst/>
              <a:latin typeface="Tahoma" charset="0"/>
              <a:ea typeface="+mn-ea"/>
              <a:cs typeface="+mn-cs"/>
            </a:endParaRPr>
          </a:p>
          <a:p>
            <a:pPr lvl="1"/>
            <a:endParaRPr lang="en-US" sz="2200" dirty="0" smtClean="0">
              <a:solidFill>
                <a:srgbClr val="FFFFFF"/>
              </a:solidFill>
              <a:effectLst/>
              <a:latin typeface="Times New Roman"/>
              <a:cs typeface="Times New Roman"/>
            </a:endParaRPr>
          </a:p>
        </p:txBody>
      </p:sp>
      <p:sp>
        <p:nvSpPr>
          <p:cNvPr id="9" name="TextBox 8"/>
          <p:cNvSpPr txBox="1"/>
          <p:nvPr/>
        </p:nvSpPr>
        <p:spPr>
          <a:xfrm>
            <a:off x="1142999" y="1384968"/>
            <a:ext cx="7620001" cy="430887"/>
          </a:xfrm>
          <a:prstGeom prst="rect">
            <a:avLst/>
          </a:prstGeom>
          <a:noFill/>
        </p:spPr>
        <p:txBody>
          <a:bodyPr wrap="square" rtlCol="0">
            <a:spAutoFit/>
          </a:bodyPr>
          <a:lstStyle/>
          <a:p>
            <a:r>
              <a:rPr lang="en-US" sz="2200" dirty="0" smtClean="0">
                <a:solidFill>
                  <a:srgbClr val="FFFFFF"/>
                </a:solidFill>
                <a:latin typeface="Times New Roman"/>
                <a:cs typeface="Times New Roman"/>
              </a:rPr>
              <a:t>1. can the Border conditions be reduced to a tractable number?</a:t>
            </a:r>
            <a:endParaRPr lang="en-US" sz="2200" dirty="0">
              <a:solidFill>
                <a:srgbClr val="FFFFFF"/>
              </a:solidFill>
              <a:latin typeface="Times New Roman"/>
              <a:cs typeface="Times New Roman"/>
            </a:endParaRPr>
          </a:p>
        </p:txBody>
      </p:sp>
      <p:sp>
        <p:nvSpPr>
          <p:cNvPr id="11" name="TextBox 10"/>
          <p:cNvSpPr txBox="1"/>
          <p:nvPr/>
        </p:nvSpPr>
        <p:spPr>
          <a:xfrm>
            <a:off x="1143000" y="1842168"/>
            <a:ext cx="8001000" cy="769441"/>
          </a:xfrm>
          <a:prstGeom prst="rect">
            <a:avLst/>
          </a:prstGeom>
          <a:noFill/>
        </p:spPr>
        <p:txBody>
          <a:bodyPr wrap="square" rtlCol="0">
            <a:spAutoFit/>
          </a:bodyPr>
          <a:lstStyle/>
          <a:p>
            <a:r>
              <a:rPr lang="en-US" sz="2200" dirty="0" smtClean="0">
                <a:solidFill>
                  <a:srgbClr val="FFFFFF"/>
                </a:solidFill>
                <a:latin typeface="Times New Roman"/>
                <a:cs typeface="Times New Roman"/>
              </a:rPr>
              <a:t>2. given a feasible single-item reduced form, is there a </a:t>
            </a:r>
            <a:r>
              <a:rPr lang="en-US" sz="2200" b="1" i="1" dirty="0" smtClean="0">
                <a:solidFill>
                  <a:srgbClr val="FFFFCC"/>
                </a:solidFill>
                <a:latin typeface="Times New Roman"/>
                <a:cs typeface="Times New Roman"/>
              </a:rPr>
              <a:t>succinct description</a:t>
            </a:r>
            <a:r>
              <a:rPr lang="en-US" sz="2200" b="1" dirty="0" smtClean="0">
                <a:solidFill>
                  <a:srgbClr val="FFFFCC"/>
                </a:solidFill>
                <a:latin typeface="Times New Roman"/>
                <a:cs typeface="Times New Roman"/>
              </a:rPr>
              <a:t> </a:t>
            </a:r>
            <a:r>
              <a:rPr lang="en-US" sz="2200" dirty="0" smtClean="0">
                <a:solidFill>
                  <a:srgbClr val="FFFFFF"/>
                </a:solidFill>
                <a:latin typeface="Times New Roman"/>
                <a:cs typeface="Times New Roman"/>
              </a:rPr>
              <a:t>of a mechanism</a:t>
            </a:r>
            <a:r>
              <a:rPr lang="en-US" sz="2200" dirty="0" smtClean="0">
                <a:latin typeface="Times New Roman"/>
                <a:cs typeface="Times New Roman"/>
              </a:rPr>
              <a:t> with that reduced form</a:t>
            </a:r>
            <a:r>
              <a:rPr lang="en-US" sz="2200" dirty="0" smtClean="0">
                <a:solidFill>
                  <a:srgbClr val="FFFFFF"/>
                </a:solidFill>
                <a:latin typeface="Times New Roman"/>
                <a:cs typeface="Times New Roman"/>
              </a:rPr>
              <a:t>?</a:t>
            </a:r>
            <a:endParaRPr lang="en-US" sz="2200" dirty="0">
              <a:solidFill>
                <a:srgbClr val="FFFFFF"/>
              </a:solidFill>
              <a:latin typeface="Times New Roman"/>
              <a:cs typeface="Times New Roman"/>
            </a:endParaRPr>
          </a:p>
        </p:txBody>
      </p:sp>
      <p:pic>
        <p:nvPicPr>
          <p:cNvPr id="24" name="Picture 2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649664" y="4585368"/>
            <a:ext cx="2463800" cy="1625600"/>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708400" y="2614864"/>
            <a:ext cx="2463800" cy="16256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38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p:nvPr/>
        </p:nvGrpSpPr>
        <p:grpSpPr>
          <a:xfrm>
            <a:off x="622301" y="1676400"/>
            <a:ext cx="7924800" cy="1828800"/>
            <a:chOff x="622301" y="4064000"/>
            <a:chExt cx="7924800" cy="1828800"/>
          </a:xfrm>
        </p:grpSpPr>
        <p:sp>
          <p:nvSpPr>
            <p:cNvPr id="10" name="TextBox 9"/>
            <p:cNvSpPr txBox="1"/>
            <p:nvPr/>
          </p:nvSpPr>
          <p:spPr>
            <a:xfrm>
              <a:off x="622301" y="4064000"/>
              <a:ext cx="7924800" cy="830997"/>
            </a:xfrm>
            <a:prstGeom prst="rect">
              <a:avLst/>
            </a:prstGeom>
            <a:noFill/>
          </p:spPr>
          <p:txBody>
            <a:bodyPr wrap="square" rtlCol="0">
              <a:spAutoFit/>
            </a:bodyPr>
            <a:lstStyle/>
            <a:p>
              <a:r>
                <a:rPr lang="en-US" dirty="0" smtClean="0">
                  <a:latin typeface="Times New Roman"/>
                  <a:cs typeface="Times New Roman"/>
                </a:rPr>
                <a:t>- How about checking and implementing general multi-item reduced forms?</a:t>
              </a:r>
              <a:endParaRPr lang="en-US" dirty="0">
                <a:latin typeface="Times New Roman"/>
                <a:cs typeface="Times New Roman"/>
              </a:endParaRPr>
            </a:p>
          </p:txBody>
        </p:sp>
        <p:pic>
          <p:nvPicPr>
            <p:cNvPr id="12" name="Picture 11" descr="latex-image-1.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057400" y="4279900"/>
              <a:ext cx="4749800" cy="1612900"/>
            </a:xfrm>
            <a:prstGeom prst="rect">
              <a:avLst/>
            </a:prstGeom>
          </p:spPr>
        </p:pic>
      </p:grpSp>
      <p:sp>
        <p:nvSpPr>
          <p:cNvPr id="14" name="TextBox 13"/>
          <p:cNvSpPr txBox="1"/>
          <p:nvPr/>
        </p:nvSpPr>
        <p:spPr>
          <a:xfrm>
            <a:off x="685800" y="3048000"/>
            <a:ext cx="8610600" cy="830997"/>
          </a:xfrm>
          <a:prstGeom prst="rect">
            <a:avLst/>
          </a:prstGeom>
          <a:noFill/>
        </p:spPr>
        <p:txBody>
          <a:bodyPr wrap="square" rtlCol="0">
            <a:spAutoFit/>
          </a:bodyPr>
          <a:lstStyle/>
          <a:p>
            <a:r>
              <a:rPr lang="en-US" dirty="0" smtClean="0">
                <a:latin typeface="Times New Roman"/>
                <a:cs typeface="Times New Roman"/>
              </a:rPr>
              <a:t>- </a:t>
            </a:r>
            <a:r>
              <a:rPr lang="en-US" dirty="0" smtClean="0">
                <a:solidFill>
                  <a:schemeClr val="tx2"/>
                </a:solidFill>
                <a:latin typeface="Times New Roman"/>
                <a:cs typeface="Times New Roman"/>
              </a:rPr>
              <a:t>[</a:t>
            </a:r>
            <a:r>
              <a:rPr lang="en-US" dirty="0" err="1" smtClean="0">
                <a:solidFill>
                  <a:schemeClr val="tx2"/>
                </a:solidFill>
                <a:latin typeface="Times New Roman"/>
                <a:cs typeface="Times New Roman"/>
              </a:rPr>
              <a:t>Cai</a:t>
            </a:r>
            <a:r>
              <a:rPr lang="en-US" dirty="0" smtClean="0">
                <a:solidFill>
                  <a:schemeClr val="tx2"/>
                </a:solidFill>
                <a:latin typeface="Times New Roman"/>
                <a:cs typeface="Times New Roman"/>
              </a:rPr>
              <a:t>-Daskalakis-Weinberg ’12 ]</a:t>
            </a:r>
            <a:r>
              <a:rPr lang="en-US" dirty="0" smtClean="0">
                <a:latin typeface="Times New Roman"/>
                <a:cs typeface="Times New Roman"/>
              </a:rPr>
              <a:t>: Given black-box access to </a:t>
            </a:r>
            <a:br>
              <a:rPr lang="en-US" dirty="0" smtClean="0">
                <a:latin typeface="Times New Roman"/>
                <a:cs typeface="Times New Roman"/>
              </a:rPr>
            </a:br>
            <a:r>
              <a:rPr lang="en-US" dirty="0" smtClean="0">
                <a:latin typeface="Times New Roman"/>
                <a:cs typeface="Times New Roman"/>
              </a:rPr>
              <a:t>max-welfare  algorithm for       can do this efficiently</a:t>
            </a:r>
            <a:r>
              <a:rPr lang="en-US" dirty="0" smtClean="0">
                <a:latin typeface="Times New Roman"/>
                <a:cs typeface="Times New Roman"/>
              </a:rPr>
              <a:t>.</a:t>
            </a:r>
            <a:r>
              <a:rPr lang="en-US" baseline="30000" dirty="0" smtClean="0">
                <a:latin typeface="Times New Roman"/>
                <a:cs typeface="Times New Roman"/>
              </a:rPr>
              <a:t>*</a:t>
            </a:r>
            <a:endParaRPr lang="en-US" dirty="0">
              <a:latin typeface="Times New Roman"/>
              <a:cs typeface="Times New Roman"/>
            </a:endParaRPr>
          </a:p>
        </p:txBody>
      </p:sp>
      <p:pic>
        <p:nvPicPr>
          <p:cNvPr id="16" name="Picture 15" descr="latex-image-1.pdf"/>
          <p:cNvPicPr>
            <a:picLocks noChangeAspect="1"/>
          </p:cNvPicPr>
          <p:nvPr/>
        </p:nvPicPr>
        <p:blipFill>
          <a:blip r:embed="rId4"/>
          <a:stretch>
            <a:fillRect/>
          </a:stretch>
        </p:blipFill>
        <p:spPr>
          <a:xfrm>
            <a:off x="3568700" y="2908300"/>
            <a:ext cx="1549400" cy="1524000"/>
          </a:xfrm>
          <a:prstGeom prst="rect">
            <a:avLst/>
          </a:prstGeom>
        </p:spPr>
      </p:pic>
      <p:sp>
        <p:nvSpPr>
          <p:cNvPr id="18" name="Title 1"/>
          <p:cNvSpPr>
            <a:spLocks noGrp="1"/>
          </p:cNvSpPr>
          <p:nvPr>
            <p:ph type="title"/>
          </p:nvPr>
        </p:nvSpPr>
        <p:spPr>
          <a:xfrm>
            <a:off x="9525" y="-127000"/>
            <a:ext cx="9147175" cy="1143000"/>
          </a:xfrm>
        </p:spPr>
        <p:txBody>
          <a:bodyPr/>
          <a:lstStyle/>
          <a:p>
            <a:r>
              <a:rPr lang="en-US" sz="3600" b="1" dirty="0" smtClean="0">
                <a:solidFill>
                  <a:srgbClr val="FFFFCC"/>
                </a:solidFill>
                <a:effectLst/>
                <a:latin typeface="Times New Roman"/>
                <a:cs typeface="Times New Roman"/>
              </a:rPr>
              <a:t>Feasibility of Multi-Item Reduced Forms</a:t>
            </a:r>
            <a:endParaRPr lang="en-US" sz="3600" b="1" dirty="0">
              <a:solidFill>
                <a:srgbClr val="FFFFCC"/>
              </a:solidFill>
              <a:effectLst/>
              <a:latin typeface="Times New Roman"/>
              <a:cs typeface="Times New Roman"/>
            </a:endParaRPr>
          </a:p>
        </p:txBody>
      </p:sp>
      <p:sp>
        <p:nvSpPr>
          <p:cNvPr id="17" name="TextBox 16"/>
          <p:cNvSpPr txBox="1"/>
          <p:nvPr/>
        </p:nvSpPr>
        <p:spPr>
          <a:xfrm>
            <a:off x="685800" y="4495800"/>
            <a:ext cx="2454518" cy="830997"/>
          </a:xfrm>
          <a:prstGeom prst="rect">
            <a:avLst/>
          </a:prstGeom>
          <a:noFill/>
        </p:spPr>
        <p:txBody>
          <a:bodyPr wrap="none" rtlCol="0">
            <a:spAutoFit/>
          </a:bodyPr>
          <a:lstStyle/>
          <a:p>
            <a:pPr>
              <a:buFontTx/>
              <a:buChar char="-"/>
            </a:pPr>
            <a:r>
              <a:rPr lang="en-US" dirty="0" smtClean="0">
                <a:latin typeface="Times New Roman"/>
                <a:cs typeface="Times New Roman"/>
              </a:rPr>
              <a:t> some proof ideas</a:t>
            </a:r>
          </a:p>
          <a:p>
            <a:pPr>
              <a:buFontTx/>
              <a:buChar char="-"/>
            </a:pPr>
            <a:r>
              <a:rPr lang="en-US" dirty="0" smtClean="0">
                <a:latin typeface="Times New Roman"/>
                <a:cs typeface="Times New Roman"/>
              </a:rPr>
              <a:t> geometric view:</a:t>
            </a:r>
            <a:endParaRPr lang="en-US" dirty="0">
              <a:latin typeface="Times New Roman"/>
              <a:cs typeface="Times New Roman"/>
            </a:endParaRPr>
          </a:p>
        </p:txBody>
      </p:sp>
      <p:pic>
        <p:nvPicPr>
          <p:cNvPr id="9" name="Picture 8"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2700" y="5092700"/>
            <a:ext cx="5156200" cy="16129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403600" y="5003800"/>
            <a:ext cx="3378200" cy="16129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111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dissolv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9"/>
          <p:cNvGrpSpPr/>
          <p:nvPr/>
        </p:nvGrpSpPr>
        <p:grpSpPr>
          <a:xfrm>
            <a:off x="1920992" y="812800"/>
            <a:ext cx="5394208" cy="3810000"/>
            <a:chOff x="2759023" y="2173671"/>
            <a:chExt cx="3926352" cy="2999791"/>
          </a:xfrm>
        </p:grpSpPr>
        <p:grpSp>
          <p:nvGrpSpPr>
            <p:cNvPr id="3" name="Group 104"/>
            <p:cNvGrpSpPr>
              <a:grpSpLocks/>
            </p:cNvGrpSpPr>
            <p:nvPr/>
          </p:nvGrpSpPr>
          <p:grpSpPr bwMode="auto">
            <a:xfrm rot="20680052">
              <a:off x="2768782" y="2173671"/>
              <a:ext cx="3916593" cy="2999791"/>
              <a:chOff x="17818" y="9648"/>
              <a:chExt cx="2440" cy="1920"/>
            </a:xfrm>
          </p:grpSpPr>
          <p:sp>
            <p:nvSpPr>
              <p:cNvPr id="15" name="Line 107"/>
              <p:cNvSpPr>
                <a:spLocks noChangeShapeType="1"/>
              </p:cNvSpPr>
              <p:nvPr/>
            </p:nvSpPr>
            <p:spPr bwMode="auto">
              <a:xfrm>
                <a:off x="18117" y="10856"/>
                <a:ext cx="1298" cy="66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16" name="Freeform 105"/>
              <p:cNvSpPr>
                <a:spLocks/>
              </p:cNvSpPr>
              <p:nvPr/>
            </p:nvSpPr>
            <p:spPr bwMode="auto">
              <a:xfrm>
                <a:off x="17968" y="9684"/>
                <a:ext cx="1968" cy="1760"/>
              </a:xfrm>
              <a:custGeom>
                <a:avLst/>
                <a:gdLst>
                  <a:gd name="T0" fmla="*/ 84 w 1968"/>
                  <a:gd name="T1" fmla="*/ 392 h 1760"/>
                  <a:gd name="T2" fmla="*/ 0 w 1968"/>
                  <a:gd name="T3" fmla="*/ 876 h 1760"/>
                  <a:gd name="T4" fmla="*/ 316 w 1968"/>
                  <a:gd name="T5" fmla="*/ 1260 h 1760"/>
                  <a:gd name="T6" fmla="*/ 1312 w 1968"/>
                  <a:gd name="T7" fmla="*/ 1760 h 1760"/>
                  <a:gd name="T8" fmla="*/ 1760 w 1968"/>
                  <a:gd name="T9" fmla="*/ 1704 h 1760"/>
                  <a:gd name="T10" fmla="*/ 1872 w 1968"/>
                  <a:gd name="T11" fmla="*/ 1624 h 1760"/>
                  <a:gd name="T12" fmla="*/ 1960 w 1968"/>
                  <a:gd name="T13" fmla="*/ 1284 h 1760"/>
                  <a:gd name="T14" fmla="*/ 1968 w 1968"/>
                  <a:gd name="T15" fmla="*/ 904 h 1760"/>
                  <a:gd name="T16" fmla="*/ 1728 w 1968"/>
                  <a:gd name="T17" fmla="*/ 280 h 1760"/>
                  <a:gd name="T18" fmla="*/ 716 w 1968"/>
                  <a:gd name="T19" fmla="*/ 0 h 1760"/>
                  <a:gd name="T20" fmla="*/ 388 w 1968"/>
                  <a:gd name="T21" fmla="*/ 156 h 1760"/>
                  <a:gd name="T22" fmla="*/ 88 w 1968"/>
                  <a:gd name="T23" fmla="*/ 424 h 1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1760"/>
                  <a:gd name="T38" fmla="*/ 1968 w 1968"/>
                  <a:gd name="T39" fmla="*/ 1760 h 1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1760">
                    <a:moveTo>
                      <a:pt x="84" y="392"/>
                    </a:moveTo>
                    <a:lnTo>
                      <a:pt x="0" y="876"/>
                    </a:lnTo>
                    <a:lnTo>
                      <a:pt x="316" y="1260"/>
                    </a:lnTo>
                    <a:lnTo>
                      <a:pt x="1312" y="1760"/>
                    </a:lnTo>
                    <a:lnTo>
                      <a:pt x="1760" y="1704"/>
                    </a:lnTo>
                    <a:lnTo>
                      <a:pt x="1872" y="1624"/>
                    </a:lnTo>
                    <a:lnTo>
                      <a:pt x="1960" y="1284"/>
                    </a:lnTo>
                    <a:lnTo>
                      <a:pt x="1968" y="904"/>
                    </a:lnTo>
                    <a:lnTo>
                      <a:pt x="1728" y="280"/>
                    </a:lnTo>
                    <a:lnTo>
                      <a:pt x="716" y="0"/>
                    </a:lnTo>
                    <a:lnTo>
                      <a:pt x="388" y="156"/>
                    </a:lnTo>
                    <a:lnTo>
                      <a:pt x="88" y="424"/>
                    </a:lnTo>
                  </a:path>
                </a:pathLst>
              </a:cu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type="triangle" w="med" len="med"/>
                  </a14:hiddenLine>
                </a:ext>
              </a:extLst>
            </p:spPr>
            <p:txBody>
              <a:bodyPr>
                <a:spAutoFit/>
              </a:bodyPr>
              <a:lstStyle/>
              <a:p>
                <a:endParaRPr lang="en-US"/>
              </a:p>
            </p:txBody>
          </p:sp>
          <p:sp>
            <p:nvSpPr>
              <p:cNvPr id="17" name="Line 106"/>
              <p:cNvSpPr>
                <a:spLocks noChangeShapeType="1"/>
              </p:cNvSpPr>
              <p:nvPr/>
            </p:nvSpPr>
            <p:spPr bwMode="auto">
              <a:xfrm>
                <a:off x="17818" y="10378"/>
                <a:ext cx="707" cy="857"/>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8" name="Line 108"/>
              <p:cNvSpPr>
                <a:spLocks noChangeShapeType="1"/>
              </p:cNvSpPr>
              <p:nvPr/>
            </p:nvSpPr>
            <p:spPr bwMode="auto">
              <a:xfrm flipV="1">
                <a:off x="18191" y="9648"/>
                <a:ext cx="577" cy="256"/>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9" name="Line 109"/>
              <p:cNvSpPr>
                <a:spLocks noChangeShapeType="1"/>
              </p:cNvSpPr>
              <p:nvPr/>
            </p:nvSpPr>
            <p:spPr bwMode="auto">
              <a:xfrm flipH="1">
                <a:off x="17944" y="9972"/>
                <a:ext cx="130" cy="671"/>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20" name="Line 110"/>
              <p:cNvSpPr>
                <a:spLocks noChangeShapeType="1"/>
              </p:cNvSpPr>
              <p:nvPr/>
            </p:nvSpPr>
            <p:spPr bwMode="auto">
              <a:xfrm>
                <a:off x="18599" y="9665"/>
                <a:ext cx="1236" cy="34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1" name="Line 111"/>
              <p:cNvSpPr>
                <a:spLocks noChangeShapeType="1"/>
              </p:cNvSpPr>
              <p:nvPr/>
            </p:nvSpPr>
            <p:spPr bwMode="auto">
              <a:xfrm>
                <a:off x="19632" y="9792"/>
                <a:ext cx="432"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2" name="Line 112"/>
              <p:cNvSpPr>
                <a:spLocks noChangeShapeType="1"/>
              </p:cNvSpPr>
              <p:nvPr/>
            </p:nvSpPr>
            <p:spPr bwMode="auto">
              <a:xfrm flipH="1">
                <a:off x="19776" y="10464"/>
                <a:ext cx="288"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3" name="Line 113"/>
              <p:cNvSpPr>
                <a:spLocks noChangeShapeType="1"/>
              </p:cNvSpPr>
              <p:nvPr/>
            </p:nvSpPr>
            <p:spPr bwMode="auto">
              <a:xfrm flipV="1">
                <a:off x="19055" y="11320"/>
                <a:ext cx="1203" cy="142"/>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4" name="Line 114"/>
              <p:cNvSpPr>
                <a:spLocks noChangeShapeType="1"/>
              </p:cNvSpPr>
              <p:nvPr/>
            </p:nvSpPr>
            <p:spPr bwMode="auto">
              <a:xfrm flipH="1">
                <a:off x="19925" y="10348"/>
                <a:ext cx="28" cy="803"/>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sp>
          <p:nvSpPr>
            <p:cNvPr id="25" name="Line 108"/>
            <p:cNvSpPr>
              <a:spLocks noChangeShapeType="1"/>
            </p:cNvSpPr>
            <p:nvPr/>
          </p:nvSpPr>
          <p:spPr bwMode="auto">
            <a:xfrm rot="20680052" flipV="1">
              <a:off x="2759023" y="2653086"/>
              <a:ext cx="937214" cy="81985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28575" cmpd="sng">
                  <a:solidFill>
                    <a:schemeClr val="tx1"/>
                  </a:solidFill>
                </a:ln>
              </a:endParaRPr>
            </a:p>
          </p:txBody>
        </p:sp>
        <p:sp>
          <p:nvSpPr>
            <p:cNvPr id="26" name="Line 113"/>
            <p:cNvSpPr>
              <a:spLocks noChangeShapeType="1"/>
            </p:cNvSpPr>
            <p:nvPr/>
          </p:nvSpPr>
          <p:spPr bwMode="auto">
            <a:xfrm rot="20680052" flipV="1">
              <a:off x="5936984" y="4305737"/>
              <a:ext cx="468184" cy="26669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pic>
        <p:nvPicPr>
          <p:cNvPr id="29" name="Picture 28" descr="latex-image-1.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52800" y="1803400"/>
            <a:ext cx="2374900" cy="1612900"/>
          </a:xfrm>
          <a:prstGeom prst="rect">
            <a:avLst/>
          </a:prstGeom>
        </p:spPr>
      </p:pic>
      <p:sp>
        <p:nvSpPr>
          <p:cNvPr id="30" name="TextBox 29"/>
          <p:cNvSpPr txBox="1"/>
          <p:nvPr/>
        </p:nvSpPr>
        <p:spPr>
          <a:xfrm>
            <a:off x="278654" y="1117600"/>
            <a:ext cx="1321546" cy="461665"/>
          </a:xfrm>
          <a:prstGeom prst="rect">
            <a:avLst/>
          </a:prstGeom>
          <a:noFill/>
        </p:spPr>
        <p:txBody>
          <a:bodyPr wrap="none" rtlCol="0">
            <a:spAutoFit/>
          </a:bodyPr>
          <a:lstStyle/>
          <a:p>
            <a:r>
              <a:rPr lang="en-US" b="1" dirty="0" smtClean="0">
                <a:latin typeface="Times New Roman"/>
                <a:cs typeface="Times New Roman"/>
              </a:rPr>
              <a:t>Claim 1:</a:t>
            </a:r>
            <a:endParaRPr lang="en-US" b="1" dirty="0">
              <a:latin typeface="Times New Roman"/>
              <a:cs typeface="Times New Roman"/>
            </a:endParaRPr>
          </a:p>
        </p:txBody>
      </p:sp>
      <p:sp>
        <p:nvSpPr>
          <p:cNvPr id="46" name="Title 1"/>
          <p:cNvSpPr txBox="1">
            <a:spLocks/>
          </p:cNvSpPr>
          <p:nvPr/>
        </p:nvSpPr>
        <p:spPr bwMode="auto">
          <a:xfrm>
            <a:off x="9525" y="-127000"/>
            <a:ext cx="91471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kumimoji="0" lang="en-US" sz="3600" b="1" i="0" u="none" strike="noStrike" kern="0" cap="none" spc="0" normalizeH="0" baseline="0" noProof="0" dirty="0" smtClean="0">
                <a:ln>
                  <a:noFill/>
                </a:ln>
                <a:solidFill>
                  <a:srgbClr val="FFFFCC"/>
                </a:solidFill>
                <a:effectLst/>
                <a:uLnTx/>
                <a:uFillTx/>
                <a:latin typeface="Times New Roman"/>
                <a:ea typeface="ＭＳ Ｐゴシック" pitchFamily="-112" charset="-128"/>
                <a:cs typeface="Times New Roman"/>
              </a:rPr>
              <a:t>Feasibility of </a:t>
            </a:r>
            <a:r>
              <a:rPr lang="en-US" sz="3600" b="1" dirty="0" smtClean="0">
                <a:solidFill>
                  <a:srgbClr val="FFFFCC"/>
                </a:solidFill>
                <a:latin typeface="Times New Roman"/>
                <a:cs typeface="Times New Roman"/>
              </a:rPr>
              <a:t>Multi-Item Reduced Forms</a:t>
            </a:r>
            <a:endParaRPr kumimoji="0" lang="en-US" sz="3600" b="1" i="0" u="none" strike="noStrike" kern="0" cap="none" spc="0" normalizeH="0" baseline="0" noProof="0" dirty="0">
              <a:ln>
                <a:noFill/>
              </a:ln>
              <a:solidFill>
                <a:srgbClr val="FFFFCC"/>
              </a:solidFill>
              <a:effectLst/>
              <a:uLnTx/>
              <a:uFillTx/>
              <a:latin typeface="Times New Roman"/>
              <a:ea typeface="ＭＳ Ｐゴシック" pitchFamily="-112" charset="-128"/>
              <a:cs typeface="Times New Roman"/>
            </a:endParaRPr>
          </a:p>
        </p:txBody>
      </p:sp>
      <p:grpSp>
        <p:nvGrpSpPr>
          <p:cNvPr id="48" name="Group 47"/>
          <p:cNvGrpSpPr/>
          <p:nvPr/>
        </p:nvGrpSpPr>
        <p:grpSpPr>
          <a:xfrm>
            <a:off x="4876800" y="762000"/>
            <a:ext cx="4038601" cy="1447801"/>
            <a:chOff x="4876800" y="990600"/>
            <a:chExt cx="4038601" cy="1447801"/>
          </a:xfrm>
        </p:grpSpPr>
        <p:sp>
          <p:nvSpPr>
            <p:cNvPr id="37" name="TextBox 36"/>
            <p:cNvSpPr txBox="1"/>
            <p:nvPr/>
          </p:nvSpPr>
          <p:spPr>
            <a:xfrm>
              <a:off x="6705601" y="990600"/>
              <a:ext cx="2209800" cy="830997"/>
            </a:xfrm>
            <a:prstGeom prst="rect">
              <a:avLst/>
            </a:prstGeom>
            <a:noFill/>
          </p:spPr>
          <p:txBody>
            <a:bodyPr wrap="square" rtlCol="0">
              <a:spAutoFit/>
            </a:bodyPr>
            <a:lstStyle/>
            <a:p>
              <a:r>
                <a:rPr lang="en-US" dirty="0" smtClean="0">
                  <a:latin typeface="Times New Roman"/>
                  <a:cs typeface="Times New Roman"/>
                </a:rPr>
                <a:t>set of feasible reduced forms</a:t>
              </a:r>
              <a:endParaRPr lang="en-US" dirty="0">
                <a:latin typeface="Times New Roman"/>
                <a:cs typeface="Times New Roman"/>
              </a:endParaRPr>
            </a:p>
          </p:txBody>
        </p:sp>
        <p:cxnSp>
          <p:nvCxnSpPr>
            <p:cNvPr id="47" name="Straight Arrow Connector 46"/>
            <p:cNvCxnSpPr/>
            <p:nvPr/>
          </p:nvCxnSpPr>
          <p:spPr bwMode="auto">
            <a:xfrm rot="10800000" flipV="1">
              <a:off x="4876800" y="1676401"/>
              <a:ext cx="18288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3" name="Content Placeholder 2"/>
          <p:cNvSpPr>
            <a:spLocks noGrp="1"/>
          </p:cNvSpPr>
          <p:nvPr>
            <p:ph idx="1"/>
          </p:nvPr>
        </p:nvSpPr>
        <p:spPr>
          <a:xfrm>
            <a:off x="222250" y="3883025"/>
            <a:ext cx="8540750" cy="4498975"/>
          </a:xfrm>
        </p:spPr>
        <p:txBody>
          <a:bodyPr/>
          <a:lstStyle/>
          <a:p>
            <a:r>
              <a:rPr lang="en-US" sz="2400" dirty="0" smtClean="0">
                <a:effectLst/>
                <a:latin typeface="Times New Roman"/>
                <a:cs typeface="Times New Roman"/>
              </a:rPr>
              <a:t>Proof: Easy. </a:t>
            </a:r>
          </a:p>
          <a:p>
            <a:pPr lvl="1"/>
            <a:r>
              <a:rPr lang="en-US" sz="2000" dirty="0" smtClean="0">
                <a:effectLst/>
                <a:latin typeface="Times New Roman"/>
                <a:cs typeface="Times New Roman"/>
              </a:rPr>
              <a:t>A feasible reduced form      is implemented by a feasible allocation rule </a:t>
            </a:r>
            <a:r>
              <a:rPr lang="en-US" sz="2000" i="1" dirty="0" smtClean="0">
                <a:effectLst/>
                <a:latin typeface="Times New Roman"/>
                <a:cs typeface="Times New Roman"/>
              </a:rPr>
              <a:t>M</a:t>
            </a:r>
            <a:r>
              <a:rPr lang="en-US" sz="2000" dirty="0" smtClean="0">
                <a:effectLst/>
                <a:latin typeface="Times New Roman"/>
                <a:cs typeface="Times New Roman"/>
              </a:rPr>
              <a:t>.</a:t>
            </a:r>
          </a:p>
          <a:p>
            <a:pPr lvl="1"/>
            <a:r>
              <a:rPr lang="en-US" sz="2000" i="1" dirty="0">
                <a:effectLst/>
                <a:latin typeface="Times New Roman"/>
                <a:cs typeface="Times New Roman"/>
              </a:rPr>
              <a:t>M</a:t>
            </a:r>
            <a:r>
              <a:rPr lang="en-US" sz="2000" dirty="0" smtClean="0">
                <a:effectLst/>
                <a:latin typeface="Times New Roman"/>
                <a:cs typeface="Times New Roman"/>
              </a:rPr>
              <a:t> is a distribution over deterministic feasible allocation rules, of which there is a finite number. So:                                         , where          is deterministic.</a:t>
            </a:r>
          </a:p>
          <a:p>
            <a:pPr lvl="1"/>
            <a:r>
              <a:rPr lang="en-US" sz="2000" dirty="0" smtClean="0">
                <a:effectLst/>
                <a:latin typeface="Times New Roman"/>
                <a:cs typeface="Times New Roman"/>
              </a:rPr>
              <a:t>Easy to see:</a:t>
            </a:r>
          </a:p>
          <a:p>
            <a:pPr lvl="1"/>
            <a:r>
              <a:rPr lang="en-US" sz="2000" dirty="0" smtClean="0">
                <a:effectLst/>
                <a:latin typeface="Times New Roman"/>
                <a:cs typeface="Times New Roman"/>
              </a:rPr>
              <a:t>So </a:t>
            </a:r>
          </a:p>
          <a:p>
            <a:pPr marL="457200" lvl="1" indent="0">
              <a:buNone/>
            </a:pPr>
            <a:r>
              <a:rPr lang="en-US" sz="2000" dirty="0" smtClean="0">
                <a:effectLst/>
                <a:latin typeface="Times New Roman"/>
                <a:cs typeface="Times New Roman"/>
              </a:rPr>
              <a:t>								</a:t>
            </a:r>
            <a:endParaRPr lang="en-US" sz="2000" dirty="0">
              <a:effectLst/>
              <a:latin typeface="Times New Roman"/>
              <a:cs typeface="Times New Roman"/>
            </a:endParaRPr>
          </a:p>
        </p:txBody>
      </p:sp>
      <p:grpSp>
        <p:nvGrpSpPr>
          <p:cNvPr id="34" name="Group 33"/>
          <p:cNvGrpSpPr/>
          <p:nvPr/>
        </p:nvGrpSpPr>
        <p:grpSpPr>
          <a:xfrm>
            <a:off x="1355725" y="5740400"/>
            <a:ext cx="5803900" cy="1574800"/>
            <a:chOff x="1435100" y="5283200"/>
            <a:chExt cx="5803900" cy="1574800"/>
          </a:xfrm>
        </p:grpSpPr>
        <p:pic>
          <p:nvPicPr>
            <p:cNvPr id="35" name="Picture 34" descr="latex-image-1.pd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35100" y="5283200"/>
              <a:ext cx="2463800" cy="1574800"/>
            </a:xfrm>
            <a:prstGeom prst="rect">
              <a:avLst/>
            </a:prstGeom>
          </p:spPr>
        </p:pic>
        <p:sp>
          <p:nvSpPr>
            <p:cNvPr id="36" name="TextBox 35"/>
            <p:cNvSpPr txBox="1"/>
            <p:nvPr/>
          </p:nvSpPr>
          <p:spPr>
            <a:xfrm>
              <a:off x="3200400" y="5692914"/>
              <a:ext cx="4038600" cy="707886"/>
            </a:xfrm>
            <a:prstGeom prst="rect">
              <a:avLst/>
            </a:prstGeom>
            <a:noFill/>
          </p:spPr>
          <p:txBody>
            <a:bodyPr wrap="square" rtlCol="0">
              <a:spAutoFit/>
            </a:bodyPr>
            <a:lstStyle/>
            <a:p>
              <a:pPr algn="ctr"/>
              <a:r>
                <a:rPr lang="en-US" sz="2000" dirty="0" smtClean="0">
                  <a:latin typeface="Times New Roman"/>
                  <a:cs typeface="Times New Roman"/>
                </a:rPr>
                <a:t>convex </a:t>
              </a:r>
              <a:r>
                <a:rPr lang="en-US" sz="2000" dirty="0">
                  <a:latin typeface="Times New Roman"/>
                  <a:cs typeface="Times New Roman"/>
                </a:rPr>
                <a:t>hull of reduced forms of feasible deterministic </a:t>
              </a:r>
              <a:r>
                <a:rPr lang="en-US" sz="2000" dirty="0" smtClean="0">
                  <a:latin typeface="Times New Roman"/>
                  <a:cs typeface="Times New Roman"/>
                </a:rPr>
                <a:t>mechanisms</a:t>
              </a:r>
              <a:endParaRPr lang="en-US" sz="2000" dirty="0">
                <a:latin typeface="Times New Roman"/>
                <a:cs typeface="Times New Roman"/>
              </a:endParaRPr>
            </a:p>
          </p:txBody>
        </p:sp>
        <p:sp>
          <p:nvSpPr>
            <p:cNvPr id="44" name="Double Bracket 43"/>
            <p:cNvSpPr/>
            <p:nvPr/>
          </p:nvSpPr>
          <p:spPr bwMode="auto">
            <a:xfrm>
              <a:off x="3429000" y="5626100"/>
              <a:ext cx="3657600" cy="914400"/>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grpSp>
      <p:pic>
        <p:nvPicPr>
          <p:cNvPr id="45" name="Picture 44" descr="latex-image-1.pdf"/>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76425" y="4979736"/>
            <a:ext cx="4089400" cy="1701800"/>
          </a:xfrm>
          <a:prstGeom prst="rect">
            <a:avLst/>
          </a:prstGeom>
        </p:spPr>
      </p:pic>
      <p:pic>
        <p:nvPicPr>
          <p:cNvPr id="49" name="Picture 48" descr="latex-image-1.pdf"/>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94075" y="4330032"/>
            <a:ext cx="3721100" cy="1701800"/>
          </a:xfrm>
          <a:prstGeom prst="rect">
            <a:avLst/>
          </a:prstGeom>
        </p:spPr>
      </p:pic>
      <p:pic>
        <p:nvPicPr>
          <p:cNvPr id="50" name="Picture 49" descr="latex-image-1.pdf"/>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94025" y="3783932"/>
            <a:ext cx="1498600" cy="1460500"/>
          </a:xfrm>
          <a:prstGeom prst="rect">
            <a:avLst/>
          </a:prstGeom>
        </p:spPr>
      </p:pic>
      <p:pic>
        <p:nvPicPr>
          <p:cNvPr id="51" name="Picture 50" descr="latex-image-1.pdf"/>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81800" y="4455696"/>
            <a:ext cx="1625600" cy="1524000"/>
          </a:xfrm>
          <a:prstGeom prst="rect">
            <a:avLst/>
          </a:prstGeom>
        </p:spPr>
      </p:pic>
      <p:sp>
        <p:nvSpPr>
          <p:cNvPr id="52" name="Rectangle 51"/>
          <p:cNvSpPr/>
          <p:nvPr/>
        </p:nvSpPr>
        <p:spPr bwMode="auto">
          <a:xfrm>
            <a:off x="7467600" y="6705600"/>
            <a:ext cx="76200"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7092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20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3">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dissolv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52"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9"/>
          <p:cNvGrpSpPr/>
          <p:nvPr/>
        </p:nvGrpSpPr>
        <p:grpSpPr>
          <a:xfrm>
            <a:off x="1920992" y="812800"/>
            <a:ext cx="5394208" cy="3810000"/>
            <a:chOff x="2759023" y="2173671"/>
            <a:chExt cx="3926352" cy="2999791"/>
          </a:xfrm>
        </p:grpSpPr>
        <p:grpSp>
          <p:nvGrpSpPr>
            <p:cNvPr id="3" name="Group 104"/>
            <p:cNvGrpSpPr>
              <a:grpSpLocks/>
            </p:cNvGrpSpPr>
            <p:nvPr/>
          </p:nvGrpSpPr>
          <p:grpSpPr bwMode="auto">
            <a:xfrm rot="20680052">
              <a:off x="2768782" y="2173671"/>
              <a:ext cx="3916593" cy="2999791"/>
              <a:chOff x="17818" y="9648"/>
              <a:chExt cx="2440" cy="1920"/>
            </a:xfrm>
          </p:grpSpPr>
          <p:sp>
            <p:nvSpPr>
              <p:cNvPr id="15" name="Line 107"/>
              <p:cNvSpPr>
                <a:spLocks noChangeShapeType="1"/>
              </p:cNvSpPr>
              <p:nvPr/>
            </p:nvSpPr>
            <p:spPr bwMode="auto">
              <a:xfrm>
                <a:off x="18117" y="10856"/>
                <a:ext cx="1298" cy="668"/>
              </a:xfrm>
              <a:prstGeom prst="line">
                <a:avLst/>
              </a:prstGeom>
              <a:noFill/>
              <a:ln w="2857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square">
                <a:spAutoFit/>
              </a:bodyPr>
              <a:lstStyle/>
              <a:p>
                <a:endParaRPr lang="en-US"/>
              </a:p>
            </p:txBody>
          </p:sp>
          <p:sp>
            <p:nvSpPr>
              <p:cNvPr id="16" name="Freeform 105"/>
              <p:cNvSpPr>
                <a:spLocks/>
              </p:cNvSpPr>
              <p:nvPr/>
            </p:nvSpPr>
            <p:spPr bwMode="auto">
              <a:xfrm>
                <a:off x="17968" y="9684"/>
                <a:ext cx="1968" cy="1760"/>
              </a:xfrm>
              <a:custGeom>
                <a:avLst/>
                <a:gdLst>
                  <a:gd name="T0" fmla="*/ 84 w 1968"/>
                  <a:gd name="T1" fmla="*/ 392 h 1760"/>
                  <a:gd name="T2" fmla="*/ 0 w 1968"/>
                  <a:gd name="T3" fmla="*/ 876 h 1760"/>
                  <a:gd name="T4" fmla="*/ 316 w 1968"/>
                  <a:gd name="T5" fmla="*/ 1260 h 1760"/>
                  <a:gd name="T6" fmla="*/ 1312 w 1968"/>
                  <a:gd name="T7" fmla="*/ 1760 h 1760"/>
                  <a:gd name="T8" fmla="*/ 1760 w 1968"/>
                  <a:gd name="T9" fmla="*/ 1704 h 1760"/>
                  <a:gd name="T10" fmla="*/ 1872 w 1968"/>
                  <a:gd name="T11" fmla="*/ 1624 h 1760"/>
                  <a:gd name="T12" fmla="*/ 1960 w 1968"/>
                  <a:gd name="T13" fmla="*/ 1284 h 1760"/>
                  <a:gd name="T14" fmla="*/ 1968 w 1968"/>
                  <a:gd name="T15" fmla="*/ 904 h 1760"/>
                  <a:gd name="T16" fmla="*/ 1728 w 1968"/>
                  <a:gd name="T17" fmla="*/ 280 h 1760"/>
                  <a:gd name="T18" fmla="*/ 716 w 1968"/>
                  <a:gd name="T19" fmla="*/ 0 h 1760"/>
                  <a:gd name="T20" fmla="*/ 388 w 1968"/>
                  <a:gd name="T21" fmla="*/ 156 h 1760"/>
                  <a:gd name="T22" fmla="*/ 88 w 1968"/>
                  <a:gd name="T23" fmla="*/ 424 h 1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1760"/>
                  <a:gd name="T38" fmla="*/ 1968 w 1968"/>
                  <a:gd name="T39" fmla="*/ 1760 h 1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1760">
                    <a:moveTo>
                      <a:pt x="84" y="392"/>
                    </a:moveTo>
                    <a:lnTo>
                      <a:pt x="0" y="876"/>
                    </a:lnTo>
                    <a:lnTo>
                      <a:pt x="316" y="1260"/>
                    </a:lnTo>
                    <a:lnTo>
                      <a:pt x="1312" y="1760"/>
                    </a:lnTo>
                    <a:lnTo>
                      <a:pt x="1760" y="1704"/>
                    </a:lnTo>
                    <a:lnTo>
                      <a:pt x="1872" y="1624"/>
                    </a:lnTo>
                    <a:lnTo>
                      <a:pt x="1960" y="1284"/>
                    </a:lnTo>
                    <a:lnTo>
                      <a:pt x="1968" y="904"/>
                    </a:lnTo>
                    <a:lnTo>
                      <a:pt x="1728" y="280"/>
                    </a:lnTo>
                    <a:lnTo>
                      <a:pt x="716" y="0"/>
                    </a:lnTo>
                    <a:lnTo>
                      <a:pt x="388" y="156"/>
                    </a:lnTo>
                    <a:lnTo>
                      <a:pt x="88" y="424"/>
                    </a:lnTo>
                  </a:path>
                </a:pathLst>
              </a:custGeom>
              <a:solidFill>
                <a:schemeClr val="folHlink"/>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type="triangle" w="med" len="med"/>
                  </a14:hiddenLine>
                </a:ext>
              </a:extLst>
            </p:spPr>
            <p:txBody>
              <a:bodyPr>
                <a:spAutoFit/>
              </a:bodyPr>
              <a:lstStyle/>
              <a:p>
                <a:endParaRPr lang="en-US"/>
              </a:p>
            </p:txBody>
          </p:sp>
          <p:sp>
            <p:nvSpPr>
              <p:cNvPr id="17" name="Line 106"/>
              <p:cNvSpPr>
                <a:spLocks noChangeShapeType="1"/>
              </p:cNvSpPr>
              <p:nvPr/>
            </p:nvSpPr>
            <p:spPr bwMode="auto">
              <a:xfrm>
                <a:off x="17818" y="10378"/>
                <a:ext cx="707" cy="857"/>
              </a:xfrm>
              <a:prstGeom prst="line">
                <a:avLst/>
              </a:prstGeom>
              <a:noFill/>
              <a:ln w="254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square">
                <a:spAutoFit/>
              </a:bodyPr>
              <a:lstStyle/>
              <a:p>
                <a:endParaRPr lang="en-US">
                  <a:ln w="57150" cmpd="sng">
                    <a:solidFill>
                      <a:schemeClr val="tx1"/>
                    </a:solidFill>
                  </a:ln>
                </a:endParaRPr>
              </a:p>
            </p:txBody>
          </p:sp>
          <p:sp>
            <p:nvSpPr>
              <p:cNvPr id="18" name="Line 108"/>
              <p:cNvSpPr>
                <a:spLocks noChangeShapeType="1"/>
              </p:cNvSpPr>
              <p:nvPr/>
            </p:nvSpPr>
            <p:spPr bwMode="auto">
              <a:xfrm flipV="1">
                <a:off x="18191" y="9648"/>
                <a:ext cx="577" cy="256"/>
              </a:xfrm>
              <a:prstGeom prst="line">
                <a:avLst/>
              </a:prstGeom>
              <a:noFill/>
              <a:ln w="254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square">
                <a:spAutoFit/>
              </a:bodyPr>
              <a:lstStyle/>
              <a:p>
                <a:endParaRPr lang="en-US">
                  <a:ln w="57150" cmpd="sng">
                    <a:solidFill>
                      <a:schemeClr val="tx1"/>
                    </a:solidFill>
                  </a:ln>
                </a:endParaRPr>
              </a:p>
            </p:txBody>
          </p:sp>
          <p:sp>
            <p:nvSpPr>
              <p:cNvPr id="19" name="Line 109"/>
              <p:cNvSpPr>
                <a:spLocks noChangeShapeType="1"/>
              </p:cNvSpPr>
              <p:nvPr/>
            </p:nvSpPr>
            <p:spPr bwMode="auto">
              <a:xfrm flipH="1">
                <a:off x="17944" y="9972"/>
                <a:ext cx="130" cy="671"/>
              </a:xfrm>
              <a:prstGeom prst="line">
                <a:avLst/>
              </a:prstGeom>
              <a:noFill/>
              <a:ln w="254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square">
                <a:spAutoFit/>
              </a:bodyPr>
              <a:lstStyle/>
              <a:p>
                <a:endParaRPr lang="en-US">
                  <a:ln w="57150" cmpd="sng">
                    <a:solidFill>
                      <a:schemeClr val="tx1"/>
                    </a:solidFill>
                  </a:ln>
                </a:endParaRPr>
              </a:p>
            </p:txBody>
          </p:sp>
          <p:sp>
            <p:nvSpPr>
              <p:cNvPr id="20" name="Line 110"/>
              <p:cNvSpPr>
                <a:spLocks noChangeShapeType="1"/>
              </p:cNvSpPr>
              <p:nvPr/>
            </p:nvSpPr>
            <p:spPr bwMode="auto">
              <a:xfrm>
                <a:off x="18599" y="9665"/>
                <a:ext cx="1236" cy="348"/>
              </a:xfrm>
              <a:prstGeom prst="line">
                <a:avLst/>
              </a:prstGeom>
              <a:noFill/>
              <a:ln w="2857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square">
                <a:spAutoFit/>
              </a:bodyPr>
              <a:lstStyle/>
              <a:p>
                <a:endParaRPr lang="en-US"/>
              </a:p>
            </p:txBody>
          </p:sp>
          <p:sp>
            <p:nvSpPr>
              <p:cNvPr id="21" name="Line 111"/>
              <p:cNvSpPr>
                <a:spLocks noChangeShapeType="1"/>
              </p:cNvSpPr>
              <p:nvPr/>
            </p:nvSpPr>
            <p:spPr bwMode="auto">
              <a:xfrm>
                <a:off x="19632" y="9792"/>
                <a:ext cx="432" cy="1104"/>
              </a:xfrm>
              <a:prstGeom prst="line">
                <a:avLst/>
              </a:prstGeom>
              <a:noFill/>
              <a:ln w="254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spAutoFit/>
              </a:bodyPr>
              <a:lstStyle/>
              <a:p>
                <a:endParaRPr lang="en-US"/>
              </a:p>
            </p:txBody>
          </p:sp>
          <p:sp>
            <p:nvSpPr>
              <p:cNvPr id="22" name="Line 112"/>
              <p:cNvSpPr>
                <a:spLocks noChangeShapeType="1"/>
              </p:cNvSpPr>
              <p:nvPr/>
            </p:nvSpPr>
            <p:spPr bwMode="auto">
              <a:xfrm flipH="1">
                <a:off x="19776" y="10464"/>
                <a:ext cx="288" cy="1104"/>
              </a:xfrm>
              <a:prstGeom prst="line">
                <a:avLst/>
              </a:prstGeom>
              <a:noFill/>
              <a:ln w="254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spAutoFit/>
              </a:bodyPr>
              <a:lstStyle/>
              <a:p>
                <a:endParaRPr lang="en-US"/>
              </a:p>
            </p:txBody>
          </p:sp>
          <p:sp>
            <p:nvSpPr>
              <p:cNvPr id="23" name="Line 113"/>
              <p:cNvSpPr>
                <a:spLocks noChangeShapeType="1"/>
              </p:cNvSpPr>
              <p:nvPr/>
            </p:nvSpPr>
            <p:spPr bwMode="auto">
              <a:xfrm flipV="1">
                <a:off x="19055" y="11320"/>
                <a:ext cx="1203" cy="142"/>
              </a:xfrm>
              <a:prstGeom prst="line">
                <a:avLst/>
              </a:prstGeom>
              <a:noFill/>
              <a:ln w="254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square">
                <a:spAutoFit/>
              </a:bodyPr>
              <a:lstStyle/>
              <a:p>
                <a:endParaRPr lang="en-US"/>
              </a:p>
            </p:txBody>
          </p:sp>
          <p:sp>
            <p:nvSpPr>
              <p:cNvPr id="24" name="Line 114"/>
              <p:cNvSpPr>
                <a:spLocks noChangeShapeType="1"/>
              </p:cNvSpPr>
              <p:nvPr/>
            </p:nvSpPr>
            <p:spPr bwMode="auto">
              <a:xfrm flipH="1">
                <a:off x="19925" y="10348"/>
                <a:ext cx="28" cy="803"/>
              </a:xfrm>
              <a:prstGeom prst="line">
                <a:avLst/>
              </a:prstGeom>
              <a:noFill/>
              <a:ln w="2857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square">
                <a:spAutoFit/>
              </a:bodyPr>
              <a:lstStyle/>
              <a:p>
                <a:endParaRPr lang="en-US"/>
              </a:p>
            </p:txBody>
          </p:sp>
        </p:grpSp>
        <p:sp>
          <p:nvSpPr>
            <p:cNvPr id="25" name="Line 108"/>
            <p:cNvSpPr>
              <a:spLocks noChangeShapeType="1"/>
            </p:cNvSpPr>
            <p:nvPr/>
          </p:nvSpPr>
          <p:spPr bwMode="auto">
            <a:xfrm rot="20680052" flipV="1">
              <a:off x="2759023" y="2653086"/>
              <a:ext cx="937214" cy="819855"/>
            </a:xfrm>
            <a:prstGeom prst="line">
              <a:avLst/>
            </a:prstGeom>
            <a:noFill/>
            <a:ln w="254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square">
              <a:spAutoFit/>
            </a:bodyPr>
            <a:lstStyle/>
            <a:p>
              <a:endParaRPr lang="en-US">
                <a:ln w="28575" cmpd="sng">
                  <a:solidFill>
                    <a:schemeClr val="tx1"/>
                  </a:solidFill>
                </a:ln>
              </a:endParaRPr>
            </a:p>
          </p:txBody>
        </p:sp>
        <p:sp>
          <p:nvSpPr>
            <p:cNvPr id="26" name="Line 113"/>
            <p:cNvSpPr>
              <a:spLocks noChangeShapeType="1"/>
            </p:cNvSpPr>
            <p:nvPr/>
          </p:nvSpPr>
          <p:spPr bwMode="auto">
            <a:xfrm rot="20680052" flipV="1">
              <a:off x="5936984" y="4305737"/>
              <a:ext cx="468184" cy="266695"/>
            </a:xfrm>
            <a:prstGeom prst="line">
              <a:avLst/>
            </a:prstGeom>
            <a:noFill/>
            <a:ln w="254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square">
              <a:spAutoFit/>
            </a:bodyPr>
            <a:lstStyle/>
            <a:p>
              <a:endParaRPr lang="en-US"/>
            </a:p>
          </p:txBody>
        </p:sp>
      </p:grpSp>
      <p:pic>
        <p:nvPicPr>
          <p:cNvPr id="29" name="Picture 28" descr="latex-image-1.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52800" y="1803400"/>
            <a:ext cx="2374900" cy="1612900"/>
          </a:xfrm>
          <a:prstGeom prst="rect">
            <a:avLst/>
          </a:prstGeom>
        </p:spPr>
      </p:pic>
      <p:sp>
        <p:nvSpPr>
          <p:cNvPr id="35" name="Oval 34"/>
          <p:cNvSpPr>
            <a:spLocks noChangeAspect="1"/>
          </p:cNvSpPr>
          <p:nvPr/>
        </p:nvSpPr>
        <p:spPr bwMode="auto">
          <a:xfrm>
            <a:off x="5641851" y="1041400"/>
            <a:ext cx="149349" cy="149349"/>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30" name="TextBox 29"/>
          <p:cNvSpPr txBox="1"/>
          <p:nvPr/>
        </p:nvSpPr>
        <p:spPr>
          <a:xfrm>
            <a:off x="278654" y="1117600"/>
            <a:ext cx="1321546" cy="461665"/>
          </a:xfrm>
          <a:prstGeom prst="rect">
            <a:avLst/>
          </a:prstGeom>
          <a:noFill/>
        </p:spPr>
        <p:txBody>
          <a:bodyPr wrap="none" rtlCol="0">
            <a:spAutoFit/>
          </a:bodyPr>
          <a:lstStyle/>
          <a:p>
            <a:r>
              <a:rPr lang="en-US" b="1" dirty="0" smtClean="0">
                <a:latin typeface="Times New Roman"/>
                <a:cs typeface="Times New Roman"/>
              </a:rPr>
              <a:t>Claim 1:</a:t>
            </a:r>
            <a:endParaRPr lang="en-US" b="1" dirty="0">
              <a:latin typeface="Times New Roman"/>
              <a:cs typeface="Times New Roman"/>
            </a:endParaRPr>
          </a:p>
        </p:txBody>
      </p:sp>
      <p:sp>
        <p:nvSpPr>
          <p:cNvPr id="41" name="TextBox 40"/>
          <p:cNvSpPr txBox="1"/>
          <p:nvPr/>
        </p:nvSpPr>
        <p:spPr>
          <a:xfrm>
            <a:off x="165100" y="4419600"/>
            <a:ext cx="8839200" cy="830997"/>
          </a:xfrm>
          <a:prstGeom prst="rect">
            <a:avLst/>
          </a:prstGeom>
          <a:noFill/>
        </p:spPr>
        <p:txBody>
          <a:bodyPr wrap="square" rtlCol="0">
            <a:spAutoFit/>
          </a:bodyPr>
          <a:lstStyle/>
          <a:p>
            <a:r>
              <a:rPr lang="en-US" b="1" dirty="0" smtClean="0">
                <a:latin typeface="Times New Roman"/>
                <a:cs typeface="Times New Roman"/>
              </a:rPr>
              <a:t>Claim 2:</a:t>
            </a:r>
            <a:r>
              <a:rPr lang="en-US" dirty="0" smtClean="0">
                <a:latin typeface="Times New Roman"/>
                <a:cs typeface="Times New Roman"/>
              </a:rPr>
              <a:t> The vertices of the </a:t>
            </a:r>
            <a:r>
              <a:rPr lang="en-US" dirty="0" err="1" smtClean="0">
                <a:latin typeface="Times New Roman"/>
                <a:cs typeface="Times New Roman"/>
              </a:rPr>
              <a:t>polytope</a:t>
            </a:r>
            <a:r>
              <a:rPr lang="en-US" dirty="0" smtClean="0">
                <a:latin typeface="Times New Roman"/>
                <a:cs typeface="Times New Roman"/>
              </a:rPr>
              <a:t> are reduced forms of allocation rules that maximize virtual welfare.</a:t>
            </a:r>
          </a:p>
        </p:txBody>
      </p:sp>
      <p:sp>
        <p:nvSpPr>
          <p:cNvPr id="46" name="Title 1"/>
          <p:cNvSpPr txBox="1">
            <a:spLocks/>
          </p:cNvSpPr>
          <p:nvPr/>
        </p:nvSpPr>
        <p:spPr bwMode="auto">
          <a:xfrm>
            <a:off x="9525" y="-127000"/>
            <a:ext cx="91471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kumimoji="0" lang="en-US" sz="3600" b="1" i="0" u="none" strike="noStrike" kern="0" cap="none" spc="0" normalizeH="0" baseline="0" noProof="0" dirty="0" smtClean="0">
                <a:ln>
                  <a:noFill/>
                </a:ln>
                <a:solidFill>
                  <a:srgbClr val="FFFFCC"/>
                </a:solidFill>
                <a:effectLst/>
                <a:uLnTx/>
                <a:uFillTx/>
                <a:latin typeface="Times New Roman"/>
                <a:ea typeface="ＭＳ Ｐゴシック" pitchFamily="-112" charset="-128"/>
                <a:cs typeface="Times New Roman"/>
              </a:rPr>
              <a:t>Feasibility of </a:t>
            </a:r>
            <a:r>
              <a:rPr lang="en-US" sz="3600" b="1" dirty="0" smtClean="0">
                <a:solidFill>
                  <a:srgbClr val="FFFFCC"/>
                </a:solidFill>
                <a:latin typeface="Times New Roman"/>
                <a:cs typeface="Times New Roman"/>
              </a:rPr>
              <a:t>Multi-Item Reduced Forms</a:t>
            </a:r>
            <a:endParaRPr kumimoji="0" lang="en-US" sz="3600" b="1" i="0" u="none" strike="noStrike" kern="0" cap="none" spc="0" normalizeH="0" baseline="0" noProof="0" dirty="0">
              <a:ln>
                <a:noFill/>
              </a:ln>
              <a:solidFill>
                <a:srgbClr val="FFFFCC"/>
              </a:solidFill>
              <a:effectLst/>
              <a:uLnTx/>
              <a:uFillTx/>
              <a:latin typeface="Times New Roman"/>
              <a:ea typeface="ＭＳ Ｐゴシック" pitchFamily="-112" charset="-128"/>
              <a:cs typeface="Times New Roman"/>
            </a:endParaRPr>
          </a:p>
        </p:txBody>
      </p:sp>
      <p:grpSp>
        <p:nvGrpSpPr>
          <p:cNvPr id="7" name="Group 47"/>
          <p:cNvGrpSpPr/>
          <p:nvPr/>
        </p:nvGrpSpPr>
        <p:grpSpPr>
          <a:xfrm>
            <a:off x="4876800" y="762000"/>
            <a:ext cx="4038601" cy="1447801"/>
            <a:chOff x="4876800" y="990600"/>
            <a:chExt cx="4038601" cy="1447801"/>
          </a:xfrm>
        </p:grpSpPr>
        <p:sp>
          <p:nvSpPr>
            <p:cNvPr id="37" name="TextBox 36"/>
            <p:cNvSpPr txBox="1"/>
            <p:nvPr/>
          </p:nvSpPr>
          <p:spPr>
            <a:xfrm>
              <a:off x="6705601" y="990600"/>
              <a:ext cx="2209800" cy="830997"/>
            </a:xfrm>
            <a:prstGeom prst="rect">
              <a:avLst/>
            </a:prstGeom>
            <a:noFill/>
          </p:spPr>
          <p:txBody>
            <a:bodyPr wrap="square" rtlCol="0">
              <a:spAutoFit/>
            </a:bodyPr>
            <a:lstStyle/>
            <a:p>
              <a:r>
                <a:rPr lang="en-US" dirty="0" smtClean="0">
                  <a:latin typeface="Times New Roman"/>
                  <a:cs typeface="Times New Roman"/>
                </a:rPr>
                <a:t>set of feasible reduced forms</a:t>
              </a:r>
              <a:endParaRPr lang="en-US" dirty="0">
                <a:latin typeface="Times New Roman"/>
                <a:cs typeface="Times New Roman"/>
              </a:endParaRPr>
            </a:p>
          </p:txBody>
        </p:sp>
        <p:cxnSp>
          <p:nvCxnSpPr>
            <p:cNvPr id="47" name="Straight Arrow Connector 46"/>
            <p:cNvCxnSpPr/>
            <p:nvPr/>
          </p:nvCxnSpPr>
          <p:spPr bwMode="auto">
            <a:xfrm rot="10800000" flipV="1">
              <a:off x="4876800" y="1676401"/>
              <a:ext cx="18288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0926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301625" y="-76200"/>
            <a:ext cx="8540750" cy="1143000"/>
          </a:xfrm>
        </p:spPr>
        <p:txBody>
          <a:bodyPr/>
          <a:lstStyle/>
          <a:p>
            <a:r>
              <a:rPr lang="en-US" sz="4000" b="1" dirty="0" smtClean="0">
                <a:effectLst/>
                <a:latin typeface="Times New Roman"/>
                <a:cs typeface="Times New Roman"/>
              </a:rPr>
              <a:t>Vertices of the </a:t>
            </a:r>
            <a:r>
              <a:rPr lang="en-US" sz="4000" b="1" dirty="0" err="1" smtClean="0">
                <a:effectLst/>
                <a:latin typeface="Times New Roman"/>
                <a:cs typeface="Times New Roman"/>
              </a:rPr>
              <a:t>Polytope</a:t>
            </a:r>
            <a:r>
              <a:rPr lang="en-US" sz="4000" b="1" dirty="0" smtClean="0">
                <a:effectLst/>
                <a:latin typeface="Times New Roman"/>
                <a:cs typeface="Times New Roman"/>
              </a:rPr>
              <a:t> </a:t>
            </a:r>
            <a:endParaRPr lang="en-US" sz="4000" b="1" dirty="0">
              <a:effectLst/>
              <a:latin typeface="Times New Roman"/>
              <a:cs typeface="Times New Roman"/>
            </a:endParaRPr>
          </a:p>
        </p:txBody>
      </p:sp>
      <p:grpSp>
        <p:nvGrpSpPr>
          <p:cNvPr id="2" name="Group 29"/>
          <p:cNvGrpSpPr/>
          <p:nvPr/>
        </p:nvGrpSpPr>
        <p:grpSpPr>
          <a:xfrm>
            <a:off x="2984500" y="1828800"/>
            <a:ext cx="4191000" cy="2819400"/>
            <a:chOff x="2759023" y="2173671"/>
            <a:chExt cx="3926352" cy="2999791"/>
          </a:xfrm>
        </p:grpSpPr>
        <p:grpSp>
          <p:nvGrpSpPr>
            <p:cNvPr id="3" name="Group 104"/>
            <p:cNvGrpSpPr>
              <a:grpSpLocks/>
            </p:cNvGrpSpPr>
            <p:nvPr/>
          </p:nvGrpSpPr>
          <p:grpSpPr bwMode="auto">
            <a:xfrm rot="20680052">
              <a:off x="2768782" y="2173671"/>
              <a:ext cx="3916593" cy="2999791"/>
              <a:chOff x="17818" y="9648"/>
              <a:chExt cx="2440" cy="1920"/>
            </a:xfrm>
          </p:grpSpPr>
          <p:sp>
            <p:nvSpPr>
              <p:cNvPr id="15" name="Line 107"/>
              <p:cNvSpPr>
                <a:spLocks noChangeShapeType="1"/>
              </p:cNvSpPr>
              <p:nvPr/>
            </p:nvSpPr>
            <p:spPr bwMode="auto">
              <a:xfrm>
                <a:off x="18117" y="10856"/>
                <a:ext cx="1298" cy="66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16" name="Freeform 105"/>
              <p:cNvSpPr>
                <a:spLocks/>
              </p:cNvSpPr>
              <p:nvPr/>
            </p:nvSpPr>
            <p:spPr bwMode="auto">
              <a:xfrm>
                <a:off x="17968" y="9684"/>
                <a:ext cx="1968" cy="1760"/>
              </a:xfrm>
              <a:custGeom>
                <a:avLst/>
                <a:gdLst>
                  <a:gd name="T0" fmla="*/ 84 w 1968"/>
                  <a:gd name="T1" fmla="*/ 392 h 1760"/>
                  <a:gd name="T2" fmla="*/ 0 w 1968"/>
                  <a:gd name="T3" fmla="*/ 876 h 1760"/>
                  <a:gd name="T4" fmla="*/ 316 w 1968"/>
                  <a:gd name="T5" fmla="*/ 1260 h 1760"/>
                  <a:gd name="T6" fmla="*/ 1312 w 1968"/>
                  <a:gd name="T7" fmla="*/ 1760 h 1760"/>
                  <a:gd name="T8" fmla="*/ 1760 w 1968"/>
                  <a:gd name="T9" fmla="*/ 1704 h 1760"/>
                  <a:gd name="T10" fmla="*/ 1872 w 1968"/>
                  <a:gd name="T11" fmla="*/ 1624 h 1760"/>
                  <a:gd name="T12" fmla="*/ 1960 w 1968"/>
                  <a:gd name="T13" fmla="*/ 1284 h 1760"/>
                  <a:gd name="T14" fmla="*/ 1968 w 1968"/>
                  <a:gd name="T15" fmla="*/ 904 h 1760"/>
                  <a:gd name="T16" fmla="*/ 1728 w 1968"/>
                  <a:gd name="T17" fmla="*/ 280 h 1760"/>
                  <a:gd name="T18" fmla="*/ 716 w 1968"/>
                  <a:gd name="T19" fmla="*/ 0 h 1760"/>
                  <a:gd name="T20" fmla="*/ 388 w 1968"/>
                  <a:gd name="T21" fmla="*/ 156 h 1760"/>
                  <a:gd name="T22" fmla="*/ 88 w 1968"/>
                  <a:gd name="T23" fmla="*/ 424 h 1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1760"/>
                  <a:gd name="T38" fmla="*/ 1968 w 1968"/>
                  <a:gd name="T39" fmla="*/ 1760 h 1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1760">
                    <a:moveTo>
                      <a:pt x="84" y="392"/>
                    </a:moveTo>
                    <a:lnTo>
                      <a:pt x="0" y="876"/>
                    </a:lnTo>
                    <a:lnTo>
                      <a:pt x="316" y="1260"/>
                    </a:lnTo>
                    <a:lnTo>
                      <a:pt x="1312" y="1760"/>
                    </a:lnTo>
                    <a:lnTo>
                      <a:pt x="1760" y="1704"/>
                    </a:lnTo>
                    <a:lnTo>
                      <a:pt x="1872" y="1624"/>
                    </a:lnTo>
                    <a:lnTo>
                      <a:pt x="1960" y="1284"/>
                    </a:lnTo>
                    <a:lnTo>
                      <a:pt x="1968" y="904"/>
                    </a:lnTo>
                    <a:lnTo>
                      <a:pt x="1728" y="280"/>
                    </a:lnTo>
                    <a:lnTo>
                      <a:pt x="716" y="0"/>
                    </a:lnTo>
                    <a:lnTo>
                      <a:pt x="388" y="156"/>
                    </a:lnTo>
                    <a:lnTo>
                      <a:pt x="88" y="424"/>
                    </a:lnTo>
                  </a:path>
                </a:pathLst>
              </a:cu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type="triangle" w="med" len="med"/>
                  </a14:hiddenLine>
                </a:ext>
              </a:extLst>
            </p:spPr>
            <p:txBody>
              <a:bodyPr>
                <a:spAutoFit/>
              </a:bodyPr>
              <a:lstStyle/>
              <a:p>
                <a:endParaRPr lang="en-US"/>
              </a:p>
            </p:txBody>
          </p:sp>
          <p:sp>
            <p:nvSpPr>
              <p:cNvPr id="17" name="Line 106"/>
              <p:cNvSpPr>
                <a:spLocks noChangeShapeType="1"/>
              </p:cNvSpPr>
              <p:nvPr/>
            </p:nvSpPr>
            <p:spPr bwMode="auto">
              <a:xfrm>
                <a:off x="17818" y="10378"/>
                <a:ext cx="707" cy="857"/>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8" name="Line 108"/>
              <p:cNvSpPr>
                <a:spLocks noChangeShapeType="1"/>
              </p:cNvSpPr>
              <p:nvPr/>
            </p:nvSpPr>
            <p:spPr bwMode="auto">
              <a:xfrm flipV="1">
                <a:off x="18191" y="9648"/>
                <a:ext cx="577" cy="256"/>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9" name="Line 109"/>
              <p:cNvSpPr>
                <a:spLocks noChangeShapeType="1"/>
              </p:cNvSpPr>
              <p:nvPr/>
            </p:nvSpPr>
            <p:spPr bwMode="auto">
              <a:xfrm flipH="1">
                <a:off x="17944" y="9972"/>
                <a:ext cx="130" cy="671"/>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20" name="Line 110"/>
              <p:cNvSpPr>
                <a:spLocks noChangeShapeType="1"/>
              </p:cNvSpPr>
              <p:nvPr/>
            </p:nvSpPr>
            <p:spPr bwMode="auto">
              <a:xfrm>
                <a:off x="18599" y="9665"/>
                <a:ext cx="1236" cy="34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1" name="Line 111"/>
              <p:cNvSpPr>
                <a:spLocks noChangeShapeType="1"/>
              </p:cNvSpPr>
              <p:nvPr/>
            </p:nvSpPr>
            <p:spPr bwMode="auto">
              <a:xfrm>
                <a:off x="19632" y="9792"/>
                <a:ext cx="432"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2" name="Line 112"/>
              <p:cNvSpPr>
                <a:spLocks noChangeShapeType="1"/>
              </p:cNvSpPr>
              <p:nvPr/>
            </p:nvSpPr>
            <p:spPr bwMode="auto">
              <a:xfrm flipH="1">
                <a:off x="19776" y="10464"/>
                <a:ext cx="288"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3" name="Line 113"/>
              <p:cNvSpPr>
                <a:spLocks noChangeShapeType="1"/>
              </p:cNvSpPr>
              <p:nvPr/>
            </p:nvSpPr>
            <p:spPr bwMode="auto">
              <a:xfrm flipV="1">
                <a:off x="19055" y="11320"/>
                <a:ext cx="1203" cy="142"/>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4" name="Line 114"/>
              <p:cNvSpPr>
                <a:spLocks noChangeShapeType="1"/>
              </p:cNvSpPr>
              <p:nvPr/>
            </p:nvSpPr>
            <p:spPr bwMode="auto">
              <a:xfrm flipH="1">
                <a:off x="19925" y="10348"/>
                <a:ext cx="28" cy="803"/>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sp>
          <p:nvSpPr>
            <p:cNvPr id="25" name="Line 108"/>
            <p:cNvSpPr>
              <a:spLocks noChangeShapeType="1"/>
            </p:cNvSpPr>
            <p:nvPr/>
          </p:nvSpPr>
          <p:spPr bwMode="auto">
            <a:xfrm rot="20680052" flipV="1">
              <a:off x="2759023" y="2653086"/>
              <a:ext cx="937214" cy="81985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28575" cmpd="sng">
                  <a:solidFill>
                    <a:schemeClr val="tx1"/>
                  </a:solidFill>
                </a:ln>
              </a:endParaRPr>
            </a:p>
          </p:txBody>
        </p:sp>
        <p:sp>
          <p:nvSpPr>
            <p:cNvPr id="26" name="Line 113"/>
            <p:cNvSpPr>
              <a:spLocks noChangeShapeType="1"/>
            </p:cNvSpPr>
            <p:nvPr/>
          </p:nvSpPr>
          <p:spPr bwMode="auto">
            <a:xfrm rot="20680052" flipV="1">
              <a:off x="5936984" y="4305737"/>
              <a:ext cx="468184" cy="26669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pic>
        <p:nvPicPr>
          <p:cNvPr id="29" name="Picture 28" descr="latex-image-1.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810000" y="2438400"/>
            <a:ext cx="2374900" cy="1612900"/>
          </a:xfrm>
          <a:prstGeom prst="rect">
            <a:avLst/>
          </a:prstGeom>
        </p:spPr>
      </p:pic>
      <p:cxnSp>
        <p:nvCxnSpPr>
          <p:cNvPr id="33" name="Straight Arrow Connector 32"/>
          <p:cNvCxnSpPr/>
          <p:nvPr/>
        </p:nvCxnSpPr>
        <p:spPr bwMode="auto">
          <a:xfrm flipV="1">
            <a:off x="5473700" y="2286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4" name="Picture 33" descr="latex-image-1.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73600" y="1600200"/>
            <a:ext cx="1524000" cy="1524000"/>
          </a:xfrm>
          <a:prstGeom prst="rect">
            <a:avLst/>
          </a:prstGeom>
        </p:spPr>
      </p:pic>
      <p:sp>
        <p:nvSpPr>
          <p:cNvPr id="35" name="Oval 34"/>
          <p:cNvSpPr>
            <a:spLocks noChangeAspect="1"/>
          </p:cNvSpPr>
          <p:nvPr/>
        </p:nvSpPr>
        <p:spPr bwMode="auto">
          <a:xfrm>
            <a:off x="5870451" y="1981200"/>
            <a:ext cx="149349" cy="149349"/>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pic>
        <p:nvPicPr>
          <p:cNvPr id="27" name="Picture 26" descr="latex-image-1.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59400" y="1016000"/>
            <a:ext cx="1498600" cy="1524000"/>
          </a:xfrm>
          <a:prstGeom prst="rect">
            <a:avLst/>
          </a:prstGeom>
        </p:spPr>
      </p:pic>
      <p:pic>
        <p:nvPicPr>
          <p:cNvPr id="6" name="Picture 5" descr="latex-image-1.pdf"/>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1600" y="3657600"/>
            <a:ext cx="6680200" cy="2705100"/>
          </a:xfrm>
          <a:prstGeom prst="rect">
            <a:avLst/>
          </a:prstGeom>
        </p:spPr>
      </p:pic>
      <p:pic>
        <p:nvPicPr>
          <p:cNvPr id="10" name="Picture 9" descr="latex-image-1.pdf"/>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14400"/>
            <a:ext cx="5207000" cy="1651000"/>
          </a:xfrm>
          <a:prstGeom prst="rect">
            <a:avLst/>
          </a:prstGeom>
        </p:spPr>
      </p:pic>
      <p:sp useBgFill="1">
        <p:nvSpPr>
          <p:cNvPr id="11" name="Rectangle 10"/>
          <p:cNvSpPr/>
          <p:nvPr/>
        </p:nvSpPr>
        <p:spPr bwMode="auto">
          <a:xfrm>
            <a:off x="533400" y="4991100"/>
            <a:ext cx="6096000" cy="9144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Tahoma" pitchFamily="-112" charset="0"/>
            </a:endParaRPr>
          </a:p>
        </p:txBody>
      </p:sp>
      <p:pic>
        <p:nvPicPr>
          <p:cNvPr id="30" name="Picture 29"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054600" y="946150"/>
            <a:ext cx="3378200" cy="16129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826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29"/>
          <p:cNvGrpSpPr/>
          <p:nvPr/>
        </p:nvGrpSpPr>
        <p:grpSpPr>
          <a:xfrm>
            <a:off x="2984500" y="1828800"/>
            <a:ext cx="4191000" cy="2819400"/>
            <a:chOff x="2759023" y="2173671"/>
            <a:chExt cx="3926352" cy="2999791"/>
          </a:xfrm>
        </p:grpSpPr>
        <p:grpSp>
          <p:nvGrpSpPr>
            <p:cNvPr id="6" name="Group 104"/>
            <p:cNvGrpSpPr>
              <a:grpSpLocks/>
            </p:cNvGrpSpPr>
            <p:nvPr/>
          </p:nvGrpSpPr>
          <p:grpSpPr bwMode="auto">
            <a:xfrm rot="20680052">
              <a:off x="2768782" y="2173671"/>
              <a:ext cx="3916593" cy="2999791"/>
              <a:chOff x="17818" y="9648"/>
              <a:chExt cx="2440" cy="1920"/>
            </a:xfrm>
          </p:grpSpPr>
          <p:sp>
            <p:nvSpPr>
              <p:cNvPr id="15" name="Line 107"/>
              <p:cNvSpPr>
                <a:spLocks noChangeShapeType="1"/>
              </p:cNvSpPr>
              <p:nvPr/>
            </p:nvSpPr>
            <p:spPr bwMode="auto">
              <a:xfrm>
                <a:off x="18117" y="10856"/>
                <a:ext cx="1298" cy="66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16" name="Freeform 105"/>
              <p:cNvSpPr>
                <a:spLocks/>
              </p:cNvSpPr>
              <p:nvPr/>
            </p:nvSpPr>
            <p:spPr bwMode="auto">
              <a:xfrm>
                <a:off x="17968" y="9684"/>
                <a:ext cx="1968" cy="1760"/>
              </a:xfrm>
              <a:custGeom>
                <a:avLst/>
                <a:gdLst>
                  <a:gd name="T0" fmla="*/ 84 w 1968"/>
                  <a:gd name="T1" fmla="*/ 392 h 1760"/>
                  <a:gd name="T2" fmla="*/ 0 w 1968"/>
                  <a:gd name="T3" fmla="*/ 876 h 1760"/>
                  <a:gd name="T4" fmla="*/ 316 w 1968"/>
                  <a:gd name="T5" fmla="*/ 1260 h 1760"/>
                  <a:gd name="T6" fmla="*/ 1312 w 1968"/>
                  <a:gd name="T7" fmla="*/ 1760 h 1760"/>
                  <a:gd name="T8" fmla="*/ 1760 w 1968"/>
                  <a:gd name="T9" fmla="*/ 1704 h 1760"/>
                  <a:gd name="T10" fmla="*/ 1872 w 1968"/>
                  <a:gd name="T11" fmla="*/ 1624 h 1760"/>
                  <a:gd name="T12" fmla="*/ 1960 w 1968"/>
                  <a:gd name="T13" fmla="*/ 1284 h 1760"/>
                  <a:gd name="T14" fmla="*/ 1968 w 1968"/>
                  <a:gd name="T15" fmla="*/ 904 h 1760"/>
                  <a:gd name="T16" fmla="*/ 1728 w 1968"/>
                  <a:gd name="T17" fmla="*/ 280 h 1760"/>
                  <a:gd name="T18" fmla="*/ 716 w 1968"/>
                  <a:gd name="T19" fmla="*/ 0 h 1760"/>
                  <a:gd name="T20" fmla="*/ 388 w 1968"/>
                  <a:gd name="T21" fmla="*/ 156 h 1760"/>
                  <a:gd name="T22" fmla="*/ 88 w 1968"/>
                  <a:gd name="T23" fmla="*/ 424 h 1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1760"/>
                  <a:gd name="T38" fmla="*/ 1968 w 1968"/>
                  <a:gd name="T39" fmla="*/ 1760 h 1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1760">
                    <a:moveTo>
                      <a:pt x="84" y="392"/>
                    </a:moveTo>
                    <a:lnTo>
                      <a:pt x="0" y="876"/>
                    </a:lnTo>
                    <a:lnTo>
                      <a:pt x="316" y="1260"/>
                    </a:lnTo>
                    <a:lnTo>
                      <a:pt x="1312" y="1760"/>
                    </a:lnTo>
                    <a:lnTo>
                      <a:pt x="1760" y="1704"/>
                    </a:lnTo>
                    <a:lnTo>
                      <a:pt x="1872" y="1624"/>
                    </a:lnTo>
                    <a:lnTo>
                      <a:pt x="1960" y="1284"/>
                    </a:lnTo>
                    <a:lnTo>
                      <a:pt x="1968" y="904"/>
                    </a:lnTo>
                    <a:lnTo>
                      <a:pt x="1728" y="280"/>
                    </a:lnTo>
                    <a:lnTo>
                      <a:pt x="716" y="0"/>
                    </a:lnTo>
                    <a:lnTo>
                      <a:pt x="388" y="156"/>
                    </a:lnTo>
                    <a:lnTo>
                      <a:pt x="88" y="424"/>
                    </a:lnTo>
                  </a:path>
                </a:pathLst>
              </a:cu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type="triangle" w="med" len="med"/>
                  </a14:hiddenLine>
                </a:ext>
              </a:extLst>
            </p:spPr>
            <p:txBody>
              <a:bodyPr>
                <a:spAutoFit/>
              </a:bodyPr>
              <a:lstStyle/>
              <a:p>
                <a:endParaRPr lang="en-US"/>
              </a:p>
            </p:txBody>
          </p:sp>
          <p:sp>
            <p:nvSpPr>
              <p:cNvPr id="17" name="Line 106"/>
              <p:cNvSpPr>
                <a:spLocks noChangeShapeType="1"/>
              </p:cNvSpPr>
              <p:nvPr/>
            </p:nvSpPr>
            <p:spPr bwMode="auto">
              <a:xfrm>
                <a:off x="17818" y="10378"/>
                <a:ext cx="707" cy="857"/>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8" name="Line 108"/>
              <p:cNvSpPr>
                <a:spLocks noChangeShapeType="1"/>
              </p:cNvSpPr>
              <p:nvPr/>
            </p:nvSpPr>
            <p:spPr bwMode="auto">
              <a:xfrm flipV="1">
                <a:off x="18191" y="9648"/>
                <a:ext cx="577" cy="256"/>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9" name="Line 109"/>
              <p:cNvSpPr>
                <a:spLocks noChangeShapeType="1"/>
              </p:cNvSpPr>
              <p:nvPr/>
            </p:nvSpPr>
            <p:spPr bwMode="auto">
              <a:xfrm flipH="1">
                <a:off x="17944" y="9972"/>
                <a:ext cx="130" cy="671"/>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20" name="Line 110"/>
              <p:cNvSpPr>
                <a:spLocks noChangeShapeType="1"/>
              </p:cNvSpPr>
              <p:nvPr/>
            </p:nvSpPr>
            <p:spPr bwMode="auto">
              <a:xfrm>
                <a:off x="18599" y="9665"/>
                <a:ext cx="1236" cy="34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1" name="Line 111"/>
              <p:cNvSpPr>
                <a:spLocks noChangeShapeType="1"/>
              </p:cNvSpPr>
              <p:nvPr/>
            </p:nvSpPr>
            <p:spPr bwMode="auto">
              <a:xfrm>
                <a:off x="19632" y="9792"/>
                <a:ext cx="432"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2" name="Line 112"/>
              <p:cNvSpPr>
                <a:spLocks noChangeShapeType="1"/>
              </p:cNvSpPr>
              <p:nvPr/>
            </p:nvSpPr>
            <p:spPr bwMode="auto">
              <a:xfrm flipH="1">
                <a:off x="19776" y="10464"/>
                <a:ext cx="288"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3" name="Line 113"/>
              <p:cNvSpPr>
                <a:spLocks noChangeShapeType="1"/>
              </p:cNvSpPr>
              <p:nvPr/>
            </p:nvSpPr>
            <p:spPr bwMode="auto">
              <a:xfrm flipV="1">
                <a:off x="19055" y="11320"/>
                <a:ext cx="1203" cy="142"/>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4" name="Line 114"/>
              <p:cNvSpPr>
                <a:spLocks noChangeShapeType="1"/>
              </p:cNvSpPr>
              <p:nvPr/>
            </p:nvSpPr>
            <p:spPr bwMode="auto">
              <a:xfrm flipH="1">
                <a:off x="19925" y="10348"/>
                <a:ext cx="28" cy="803"/>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sp>
          <p:nvSpPr>
            <p:cNvPr id="25" name="Line 108"/>
            <p:cNvSpPr>
              <a:spLocks noChangeShapeType="1"/>
            </p:cNvSpPr>
            <p:nvPr/>
          </p:nvSpPr>
          <p:spPr bwMode="auto">
            <a:xfrm rot="20680052" flipV="1">
              <a:off x="2759023" y="2653086"/>
              <a:ext cx="937214" cy="81985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28575" cmpd="sng">
                  <a:solidFill>
                    <a:schemeClr val="tx1"/>
                  </a:solidFill>
                </a:ln>
              </a:endParaRPr>
            </a:p>
          </p:txBody>
        </p:sp>
        <p:sp>
          <p:nvSpPr>
            <p:cNvPr id="26" name="Line 113"/>
            <p:cNvSpPr>
              <a:spLocks noChangeShapeType="1"/>
            </p:cNvSpPr>
            <p:nvPr/>
          </p:nvSpPr>
          <p:spPr bwMode="auto">
            <a:xfrm rot="20680052" flipV="1">
              <a:off x="5936984" y="4305737"/>
              <a:ext cx="468184" cy="26669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pic>
        <p:nvPicPr>
          <p:cNvPr id="29" name="Picture 28" descr="latex-image-1.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810000" y="2438400"/>
            <a:ext cx="2374900" cy="1612900"/>
          </a:xfrm>
          <a:prstGeom prst="rect">
            <a:avLst/>
          </a:prstGeom>
        </p:spPr>
      </p:pic>
      <p:cxnSp>
        <p:nvCxnSpPr>
          <p:cNvPr id="33" name="Straight Arrow Connector 32"/>
          <p:cNvCxnSpPr/>
          <p:nvPr/>
        </p:nvCxnSpPr>
        <p:spPr bwMode="auto">
          <a:xfrm flipV="1">
            <a:off x="5473700" y="2286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4" name="Picture 33" descr="latex-image-1.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73600" y="1600200"/>
            <a:ext cx="1524000" cy="1524000"/>
          </a:xfrm>
          <a:prstGeom prst="rect">
            <a:avLst/>
          </a:prstGeom>
        </p:spPr>
      </p:pic>
      <p:sp>
        <p:nvSpPr>
          <p:cNvPr id="35" name="Oval 34"/>
          <p:cNvSpPr>
            <a:spLocks noChangeAspect="1"/>
          </p:cNvSpPr>
          <p:nvPr/>
        </p:nvSpPr>
        <p:spPr bwMode="auto">
          <a:xfrm>
            <a:off x="5870451" y="1981200"/>
            <a:ext cx="149349" cy="149349"/>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pic>
        <p:nvPicPr>
          <p:cNvPr id="27" name="Picture 26" descr="latex-image-1.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59400" y="1016000"/>
            <a:ext cx="1498600" cy="1524000"/>
          </a:xfrm>
          <a:prstGeom prst="rect">
            <a:avLst/>
          </a:prstGeom>
        </p:spPr>
      </p:pic>
      <p:pic>
        <p:nvPicPr>
          <p:cNvPr id="10" name="Picture 9" descr="latex-image-1.pdf"/>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14400"/>
            <a:ext cx="5207000" cy="1651000"/>
          </a:xfrm>
          <a:prstGeom prst="rect">
            <a:avLst/>
          </a:prstGeom>
        </p:spPr>
      </p:pic>
      <p:pic>
        <p:nvPicPr>
          <p:cNvPr id="31" name="Picture 30" descr="latex-image-1.pdf"/>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1600" y="3657600"/>
            <a:ext cx="6680200" cy="2705100"/>
          </a:xfrm>
          <a:prstGeom prst="rect">
            <a:avLst/>
          </a:prstGeom>
        </p:spPr>
      </p:pic>
      <p:pic>
        <p:nvPicPr>
          <p:cNvPr id="2" name="Picture 1" descr="latex-image-1.pdf"/>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39700" y="5283200"/>
            <a:ext cx="3746500" cy="1803400"/>
          </a:xfrm>
          <a:prstGeom prst="rect">
            <a:avLst/>
          </a:prstGeom>
        </p:spPr>
      </p:pic>
      <p:sp>
        <p:nvSpPr>
          <p:cNvPr id="3" name="TextBox 2"/>
          <p:cNvSpPr txBox="1"/>
          <p:nvPr/>
        </p:nvSpPr>
        <p:spPr>
          <a:xfrm>
            <a:off x="3429001" y="5867400"/>
            <a:ext cx="5105400" cy="707886"/>
          </a:xfrm>
          <a:prstGeom prst="rect">
            <a:avLst/>
          </a:prstGeom>
          <a:noFill/>
        </p:spPr>
        <p:txBody>
          <a:bodyPr wrap="square" rtlCol="0">
            <a:spAutoFit/>
          </a:bodyPr>
          <a:lstStyle/>
          <a:p>
            <a:r>
              <a:rPr lang="en-US" sz="2000" dirty="0" smtClean="0">
                <a:latin typeface="Times New Roman"/>
                <a:cs typeface="Times New Roman"/>
              </a:rPr>
              <a:t>interpretation: </a:t>
            </a:r>
            <a:r>
              <a:rPr lang="en-US" sz="2000" b="1" dirty="0" smtClean="0">
                <a:latin typeface="Times New Roman"/>
                <a:cs typeface="Times New Roman"/>
              </a:rPr>
              <a:t>virtual</a:t>
            </a:r>
            <a:r>
              <a:rPr lang="en-US" sz="2000" dirty="0" smtClean="0">
                <a:latin typeface="Times New Roman"/>
                <a:cs typeface="Times New Roman"/>
              </a:rPr>
              <a:t> value derived by bidder </a:t>
            </a:r>
            <a:r>
              <a:rPr lang="en-US" sz="2000" i="1" dirty="0" err="1" smtClean="0">
                <a:latin typeface="Times New Roman"/>
                <a:cs typeface="Times New Roman"/>
              </a:rPr>
              <a:t>i</a:t>
            </a:r>
            <a:r>
              <a:rPr lang="en-US" sz="2000" i="1" dirty="0" smtClean="0">
                <a:latin typeface="Times New Roman"/>
                <a:cs typeface="Times New Roman"/>
              </a:rPr>
              <a:t> </a:t>
            </a:r>
            <a:r>
              <a:rPr lang="en-US" sz="2000" dirty="0" smtClean="0">
                <a:latin typeface="Times New Roman"/>
                <a:cs typeface="Times New Roman"/>
              </a:rPr>
              <a:t>when given item </a:t>
            </a:r>
            <a:r>
              <a:rPr lang="en-US" sz="2000" i="1" dirty="0" err="1" smtClean="0">
                <a:latin typeface="Times New Roman"/>
                <a:cs typeface="Times New Roman"/>
              </a:rPr>
              <a:t>j</a:t>
            </a:r>
            <a:r>
              <a:rPr lang="en-US" sz="2000" i="1" dirty="0" smtClean="0">
                <a:latin typeface="Times New Roman"/>
                <a:cs typeface="Times New Roman"/>
              </a:rPr>
              <a:t>,</a:t>
            </a:r>
            <a:r>
              <a:rPr lang="en-US" sz="2000" dirty="0" smtClean="0">
                <a:latin typeface="Times New Roman"/>
                <a:cs typeface="Times New Roman"/>
              </a:rPr>
              <a:t> if his type is </a:t>
            </a:r>
            <a:r>
              <a:rPr lang="en-US" sz="2000" i="1" dirty="0" smtClean="0">
                <a:latin typeface="Times New Roman"/>
                <a:cs typeface="Times New Roman"/>
              </a:rPr>
              <a:t>A</a:t>
            </a:r>
            <a:endParaRPr lang="en-US" sz="2000" i="1" dirty="0">
              <a:latin typeface="Times New Roman"/>
              <a:cs typeface="Times New Roman"/>
            </a:endParaRPr>
          </a:p>
        </p:txBody>
      </p:sp>
      <p:grpSp>
        <p:nvGrpSpPr>
          <p:cNvPr id="8" name="Group 3"/>
          <p:cNvGrpSpPr/>
          <p:nvPr/>
        </p:nvGrpSpPr>
        <p:grpSpPr>
          <a:xfrm>
            <a:off x="6019800" y="3962400"/>
            <a:ext cx="3124200" cy="1323439"/>
            <a:chOff x="6019800" y="3962400"/>
            <a:chExt cx="3124200" cy="1323439"/>
          </a:xfrm>
        </p:grpSpPr>
        <p:cxnSp>
          <p:nvCxnSpPr>
            <p:cNvPr id="5" name="Straight Arrow Connector 4"/>
            <p:cNvCxnSpPr/>
            <p:nvPr/>
          </p:nvCxnSpPr>
          <p:spPr bwMode="auto">
            <a:xfrm flipH="1">
              <a:off x="6019800" y="4648200"/>
              <a:ext cx="838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6858000" y="3962400"/>
              <a:ext cx="2286000" cy="1323439"/>
            </a:xfrm>
            <a:prstGeom prst="rect">
              <a:avLst/>
            </a:prstGeom>
            <a:noFill/>
          </p:spPr>
          <p:txBody>
            <a:bodyPr wrap="square" rtlCol="0">
              <a:spAutoFit/>
            </a:bodyPr>
            <a:lstStyle/>
            <a:p>
              <a:r>
                <a:rPr lang="en-US" sz="2000" dirty="0" smtClean="0">
                  <a:latin typeface="Times New Roman"/>
                  <a:cs typeface="Times New Roman"/>
                </a:rPr>
                <a:t>expected </a:t>
              </a:r>
              <a:r>
                <a:rPr lang="en-US" sz="2000" b="1" dirty="0" smtClean="0">
                  <a:latin typeface="Times New Roman"/>
                  <a:cs typeface="Times New Roman"/>
                </a:rPr>
                <a:t>virtual</a:t>
              </a:r>
              <a:r>
                <a:rPr lang="en-US" sz="2000" dirty="0" smtClean="0">
                  <a:latin typeface="Times New Roman"/>
                  <a:cs typeface="Times New Roman"/>
                </a:rPr>
                <a:t> welfare achieved by allocation rule with reduced form</a:t>
              </a:r>
              <a:endParaRPr lang="en-US" sz="2000" dirty="0">
                <a:latin typeface="Times New Roman"/>
                <a:cs typeface="Times New Roman"/>
              </a:endParaRPr>
            </a:p>
          </p:txBody>
        </p:sp>
      </p:grpSp>
      <p:pic>
        <p:nvPicPr>
          <p:cNvPr id="36" name="Picture 35" descr="latex-image-1.pdf"/>
          <p:cNvPicPr>
            <a:picLocks noChangeAspect="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760368" y="4280568"/>
            <a:ext cx="1549400" cy="1549400"/>
          </a:xfrm>
          <a:prstGeom prst="rect">
            <a:avLst/>
          </a:prstGeom>
        </p:spPr>
      </p:pic>
      <p:sp>
        <p:nvSpPr>
          <p:cNvPr id="41" name="TextBox 40"/>
          <p:cNvSpPr txBox="1"/>
          <p:nvPr/>
        </p:nvSpPr>
        <p:spPr>
          <a:xfrm>
            <a:off x="685800" y="1981200"/>
            <a:ext cx="3276600" cy="1015663"/>
          </a:xfrm>
          <a:prstGeom prst="rect">
            <a:avLst/>
          </a:prstGeom>
          <a:noFill/>
        </p:spPr>
        <p:txBody>
          <a:bodyPr wrap="square" rtlCol="0">
            <a:spAutoFit/>
          </a:bodyPr>
          <a:lstStyle/>
          <a:p>
            <a:r>
              <a:rPr lang="en-US" sz="2000" dirty="0" smtClean="0">
                <a:latin typeface="Times New Roman"/>
                <a:cs typeface="Times New Roman"/>
              </a:rPr>
              <a:t>virtual welfare maximizing reduced form when virtual </a:t>
            </a:r>
            <a:br>
              <a:rPr lang="en-US" sz="2000" dirty="0" smtClean="0">
                <a:latin typeface="Times New Roman"/>
                <a:cs typeface="Times New Roman"/>
              </a:rPr>
            </a:br>
            <a:r>
              <a:rPr lang="en-US" sz="2000" dirty="0" smtClean="0">
                <a:latin typeface="Times New Roman"/>
                <a:cs typeface="Times New Roman"/>
              </a:rPr>
              <a:t>value functions are the </a:t>
            </a:r>
            <a:r>
              <a:rPr lang="en-US" sz="2000" i="1" dirty="0" err="1" smtClean="0">
                <a:latin typeface="Times New Roman"/>
                <a:cs typeface="Times New Roman"/>
              </a:rPr>
              <a:t>f</a:t>
            </a:r>
            <a:r>
              <a:rPr lang="en-US" sz="2000" i="1" baseline="-25000" dirty="0" err="1" smtClean="0">
                <a:latin typeface="Times New Roman"/>
                <a:cs typeface="Times New Roman"/>
              </a:rPr>
              <a:t>i</a:t>
            </a:r>
            <a:r>
              <a:rPr lang="en-US" sz="2000" dirty="0" err="1" smtClean="0">
                <a:latin typeface="Times New Roman"/>
                <a:cs typeface="Times New Roman"/>
              </a:rPr>
              <a:t>’s</a:t>
            </a:r>
            <a:endParaRPr lang="en-US" sz="2000" dirty="0">
              <a:latin typeface="Times New Roman"/>
              <a:cs typeface="Times New Roman"/>
            </a:endParaRPr>
          </a:p>
        </p:txBody>
      </p:sp>
      <p:pic>
        <p:nvPicPr>
          <p:cNvPr id="37" name="Picture 3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054600" y="946150"/>
            <a:ext cx="3378200" cy="1612900"/>
          </a:xfrm>
          <a:prstGeom prst="rect">
            <a:avLst/>
          </a:prstGeom>
        </p:spPr>
      </p:pic>
      <p:sp>
        <p:nvSpPr>
          <p:cNvPr id="38" name="Title 1"/>
          <p:cNvSpPr>
            <a:spLocks noGrp="1"/>
          </p:cNvSpPr>
          <p:nvPr>
            <p:ph type="title"/>
          </p:nvPr>
        </p:nvSpPr>
        <p:spPr>
          <a:xfrm>
            <a:off x="301625" y="-76200"/>
            <a:ext cx="8540750" cy="1143000"/>
          </a:xfrm>
        </p:spPr>
        <p:txBody>
          <a:bodyPr/>
          <a:lstStyle/>
          <a:p>
            <a:r>
              <a:rPr lang="en-US" sz="4000" b="1" dirty="0" smtClean="0">
                <a:effectLst/>
                <a:latin typeface="Times New Roman"/>
                <a:cs typeface="Times New Roman"/>
              </a:rPr>
              <a:t>Vertices of the </a:t>
            </a:r>
            <a:r>
              <a:rPr lang="en-US" sz="4000" b="1" dirty="0" err="1" smtClean="0">
                <a:effectLst/>
                <a:latin typeface="Times New Roman"/>
                <a:cs typeface="Times New Roman"/>
              </a:rPr>
              <a:t>Polytope</a:t>
            </a:r>
            <a:r>
              <a:rPr lang="en-US" sz="4000" b="1" dirty="0" smtClean="0">
                <a:effectLst/>
                <a:latin typeface="Times New Roman"/>
                <a:cs typeface="Times New Roman"/>
              </a:rPr>
              <a:t> </a:t>
            </a:r>
            <a:endParaRPr lang="en-US" sz="4000" b="1" dirty="0">
              <a:effectLst/>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37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1"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29"/>
          <p:cNvGrpSpPr/>
          <p:nvPr/>
        </p:nvGrpSpPr>
        <p:grpSpPr>
          <a:xfrm>
            <a:off x="2984500" y="1828800"/>
            <a:ext cx="4191000" cy="2819400"/>
            <a:chOff x="2759023" y="2173671"/>
            <a:chExt cx="3926352" cy="2999791"/>
          </a:xfrm>
        </p:grpSpPr>
        <p:grpSp>
          <p:nvGrpSpPr>
            <p:cNvPr id="6" name="Group 104"/>
            <p:cNvGrpSpPr>
              <a:grpSpLocks/>
            </p:cNvGrpSpPr>
            <p:nvPr/>
          </p:nvGrpSpPr>
          <p:grpSpPr bwMode="auto">
            <a:xfrm rot="20680052">
              <a:off x="2768782" y="2173671"/>
              <a:ext cx="3916593" cy="2999791"/>
              <a:chOff x="17818" y="9648"/>
              <a:chExt cx="2440" cy="1920"/>
            </a:xfrm>
          </p:grpSpPr>
          <p:sp>
            <p:nvSpPr>
              <p:cNvPr id="15" name="Line 107"/>
              <p:cNvSpPr>
                <a:spLocks noChangeShapeType="1"/>
              </p:cNvSpPr>
              <p:nvPr/>
            </p:nvSpPr>
            <p:spPr bwMode="auto">
              <a:xfrm>
                <a:off x="18117" y="10856"/>
                <a:ext cx="1298" cy="66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16" name="Freeform 105"/>
              <p:cNvSpPr>
                <a:spLocks/>
              </p:cNvSpPr>
              <p:nvPr/>
            </p:nvSpPr>
            <p:spPr bwMode="auto">
              <a:xfrm>
                <a:off x="17968" y="9684"/>
                <a:ext cx="1968" cy="1760"/>
              </a:xfrm>
              <a:custGeom>
                <a:avLst/>
                <a:gdLst>
                  <a:gd name="T0" fmla="*/ 84 w 1968"/>
                  <a:gd name="T1" fmla="*/ 392 h 1760"/>
                  <a:gd name="T2" fmla="*/ 0 w 1968"/>
                  <a:gd name="T3" fmla="*/ 876 h 1760"/>
                  <a:gd name="T4" fmla="*/ 316 w 1968"/>
                  <a:gd name="T5" fmla="*/ 1260 h 1760"/>
                  <a:gd name="T6" fmla="*/ 1312 w 1968"/>
                  <a:gd name="T7" fmla="*/ 1760 h 1760"/>
                  <a:gd name="T8" fmla="*/ 1760 w 1968"/>
                  <a:gd name="T9" fmla="*/ 1704 h 1760"/>
                  <a:gd name="T10" fmla="*/ 1872 w 1968"/>
                  <a:gd name="T11" fmla="*/ 1624 h 1760"/>
                  <a:gd name="T12" fmla="*/ 1960 w 1968"/>
                  <a:gd name="T13" fmla="*/ 1284 h 1760"/>
                  <a:gd name="T14" fmla="*/ 1968 w 1968"/>
                  <a:gd name="T15" fmla="*/ 904 h 1760"/>
                  <a:gd name="T16" fmla="*/ 1728 w 1968"/>
                  <a:gd name="T17" fmla="*/ 280 h 1760"/>
                  <a:gd name="T18" fmla="*/ 716 w 1968"/>
                  <a:gd name="T19" fmla="*/ 0 h 1760"/>
                  <a:gd name="T20" fmla="*/ 388 w 1968"/>
                  <a:gd name="T21" fmla="*/ 156 h 1760"/>
                  <a:gd name="T22" fmla="*/ 88 w 1968"/>
                  <a:gd name="T23" fmla="*/ 424 h 1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1760"/>
                  <a:gd name="T38" fmla="*/ 1968 w 1968"/>
                  <a:gd name="T39" fmla="*/ 1760 h 1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1760">
                    <a:moveTo>
                      <a:pt x="84" y="392"/>
                    </a:moveTo>
                    <a:lnTo>
                      <a:pt x="0" y="876"/>
                    </a:lnTo>
                    <a:lnTo>
                      <a:pt x="316" y="1260"/>
                    </a:lnTo>
                    <a:lnTo>
                      <a:pt x="1312" y="1760"/>
                    </a:lnTo>
                    <a:lnTo>
                      <a:pt x="1760" y="1704"/>
                    </a:lnTo>
                    <a:lnTo>
                      <a:pt x="1872" y="1624"/>
                    </a:lnTo>
                    <a:lnTo>
                      <a:pt x="1960" y="1284"/>
                    </a:lnTo>
                    <a:lnTo>
                      <a:pt x="1968" y="904"/>
                    </a:lnTo>
                    <a:lnTo>
                      <a:pt x="1728" y="280"/>
                    </a:lnTo>
                    <a:lnTo>
                      <a:pt x="716" y="0"/>
                    </a:lnTo>
                    <a:lnTo>
                      <a:pt x="388" y="156"/>
                    </a:lnTo>
                    <a:lnTo>
                      <a:pt x="88" y="424"/>
                    </a:lnTo>
                  </a:path>
                </a:pathLst>
              </a:cu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type="triangle" w="med" len="med"/>
                  </a14:hiddenLine>
                </a:ext>
              </a:extLst>
            </p:spPr>
            <p:txBody>
              <a:bodyPr>
                <a:spAutoFit/>
              </a:bodyPr>
              <a:lstStyle/>
              <a:p>
                <a:endParaRPr lang="en-US"/>
              </a:p>
            </p:txBody>
          </p:sp>
          <p:sp>
            <p:nvSpPr>
              <p:cNvPr id="17" name="Line 106"/>
              <p:cNvSpPr>
                <a:spLocks noChangeShapeType="1"/>
              </p:cNvSpPr>
              <p:nvPr/>
            </p:nvSpPr>
            <p:spPr bwMode="auto">
              <a:xfrm>
                <a:off x="17818" y="10378"/>
                <a:ext cx="707" cy="857"/>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8" name="Line 108"/>
              <p:cNvSpPr>
                <a:spLocks noChangeShapeType="1"/>
              </p:cNvSpPr>
              <p:nvPr/>
            </p:nvSpPr>
            <p:spPr bwMode="auto">
              <a:xfrm flipV="1">
                <a:off x="18191" y="9648"/>
                <a:ext cx="577" cy="256"/>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9" name="Line 109"/>
              <p:cNvSpPr>
                <a:spLocks noChangeShapeType="1"/>
              </p:cNvSpPr>
              <p:nvPr/>
            </p:nvSpPr>
            <p:spPr bwMode="auto">
              <a:xfrm flipH="1">
                <a:off x="17944" y="9972"/>
                <a:ext cx="130" cy="671"/>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20" name="Line 110"/>
              <p:cNvSpPr>
                <a:spLocks noChangeShapeType="1"/>
              </p:cNvSpPr>
              <p:nvPr/>
            </p:nvSpPr>
            <p:spPr bwMode="auto">
              <a:xfrm>
                <a:off x="18599" y="9665"/>
                <a:ext cx="1236" cy="34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1" name="Line 111"/>
              <p:cNvSpPr>
                <a:spLocks noChangeShapeType="1"/>
              </p:cNvSpPr>
              <p:nvPr/>
            </p:nvSpPr>
            <p:spPr bwMode="auto">
              <a:xfrm>
                <a:off x="19632" y="9792"/>
                <a:ext cx="432"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2" name="Line 112"/>
              <p:cNvSpPr>
                <a:spLocks noChangeShapeType="1"/>
              </p:cNvSpPr>
              <p:nvPr/>
            </p:nvSpPr>
            <p:spPr bwMode="auto">
              <a:xfrm flipH="1">
                <a:off x="19776" y="10464"/>
                <a:ext cx="288"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3" name="Line 113"/>
              <p:cNvSpPr>
                <a:spLocks noChangeShapeType="1"/>
              </p:cNvSpPr>
              <p:nvPr/>
            </p:nvSpPr>
            <p:spPr bwMode="auto">
              <a:xfrm flipV="1">
                <a:off x="19055" y="11320"/>
                <a:ext cx="1203" cy="142"/>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4" name="Line 114"/>
              <p:cNvSpPr>
                <a:spLocks noChangeShapeType="1"/>
              </p:cNvSpPr>
              <p:nvPr/>
            </p:nvSpPr>
            <p:spPr bwMode="auto">
              <a:xfrm flipH="1">
                <a:off x="19925" y="10348"/>
                <a:ext cx="28" cy="803"/>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sp>
          <p:nvSpPr>
            <p:cNvPr id="25" name="Line 108"/>
            <p:cNvSpPr>
              <a:spLocks noChangeShapeType="1"/>
            </p:cNvSpPr>
            <p:nvPr/>
          </p:nvSpPr>
          <p:spPr bwMode="auto">
            <a:xfrm rot="20680052" flipV="1">
              <a:off x="2759023" y="2653086"/>
              <a:ext cx="937214" cy="81985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28575" cmpd="sng">
                  <a:solidFill>
                    <a:schemeClr val="tx1"/>
                  </a:solidFill>
                </a:ln>
              </a:endParaRPr>
            </a:p>
          </p:txBody>
        </p:sp>
        <p:sp>
          <p:nvSpPr>
            <p:cNvPr id="26" name="Line 113"/>
            <p:cNvSpPr>
              <a:spLocks noChangeShapeType="1"/>
            </p:cNvSpPr>
            <p:nvPr/>
          </p:nvSpPr>
          <p:spPr bwMode="auto">
            <a:xfrm rot="20680052" flipV="1">
              <a:off x="5936984" y="4305737"/>
              <a:ext cx="468184" cy="26669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pic>
        <p:nvPicPr>
          <p:cNvPr id="28" name="Picture 27" descr="latex-image-1.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321800" y="1054100"/>
            <a:ext cx="2260600" cy="1549400"/>
          </a:xfrm>
          <a:prstGeom prst="rect">
            <a:avLst/>
          </a:prstGeom>
        </p:spPr>
      </p:pic>
      <p:pic>
        <p:nvPicPr>
          <p:cNvPr id="29" name="Picture 28" descr="latex-image-1.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810000" y="2438400"/>
            <a:ext cx="2374900" cy="1612900"/>
          </a:xfrm>
          <a:prstGeom prst="rect">
            <a:avLst/>
          </a:prstGeom>
        </p:spPr>
      </p:pic>
      <p:cxnSp>
        <p:nvCxnSpPr>
          <p:cNvPr id="33" name="Straight Arrow Connector 32"/>
          <p:cNvCxnSpPr/>
          <p:nvPr/>
        </p:nvCxnSpPr>
        <p:spPr bwMode="auto">
          <a:xfrm flipV="1">
            <a:off x="5473700" y="2286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34" name="Picture 33" descr="latex-image-1.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73600" y="1600200"/>
            <a:ext cx="1524000" cy="1524000"/>
          </a:xfrm>
          <a:prstGeom prst="rect">
            <a:avLst/>
          </a:prstGeom>
        </p:spPr>
      </p:pic>
      <p:sp>
        <p:nvSpPr>
          <p:cNvPr id="35" name="Oval 34"/>
          <p:cNvSpPr>
            <a:spLocks noChangeAspect="1"/>
          </p:cNvSpPr>
          <p:nvPr/>
        </p:nvSpPr>
        <p:spPr bwMode="auto">
          <a:xfrm>
            <a:off x="5870451" y="1981200"/>
            <a:ext cx="149349" cy="149349"/>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pic>
        <p:nvPicPr>
          <p:cNvPr id="27" name="Picture 26" descr="latex-image-1.pdf"/>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59400" y="1016000"/>
            <a:ext cx="1498600" cy="1524000"/>
          </a:xfrm>
          <a:prstGeom prst="rect">
            <a:avLst/>
          </a:prstGeom>
        </p:spPr>
      </p:pic>
      <p:pic>
        <p:nvPicPr>
          <p:cNvPr id="10" name="Picture 9" descr="latex-image-1.pdf"/>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914400"/>
            <a:ext cx="5207000" cy="1651000"/>
          </a:xfrm>
          <a:prstGeom prst="rect">
            <a:avLst/>
          </a:prstGeom>
        </p:spPr>
      </p:pic>
      <p:pic>
        <p:nvPicPr>
          <p:cNvPr id="2" name="Picture 1" descr="latex-image-1.pdf"/>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39700" y="5283200"/>
            <a:ext cx="3746500" cy="1803400"/>
          </a:xfrm>
          <a:prstGeom prst="rect">
            <a:avLst/>
          </a:prstGeom>
        </p:spPr>
      </p:pic>
      <p:sp>
        <p:nvSpPr>
          <p:cNvPr id="3" name="TextBox 2"/>
          <p:cNvSpPr txBox="1"/>
          <p:nvPr/>
        </p:nvSpPr>
        <p:spPr>
          <a:xfrm>
            <a:off x="3429001" y="5867400"/>
            <a:ext cx="5105400" cy="707886"/>
          </a:xfrm>
          <a:prstGeom prst="rect">
            <a:avLst/>
          </a:prstGeom>
          <a:noFill/>
        </p:spPr>
        <p:txBody>
          <a:bodyPr wrap="square" rtlCol="0">
            <a:spAutoFit/>
          </a:bodyPr>
          <a:lstStyle/>
          <a:p>
            <a:r>
              <a:rPr lang="en-US" sz="2000" dirty="0" smtClean="0">
                <a:latin typeface="Times New Roman"/>
                <a:cs typeface="Times New Roman"/>
              </a:rPr>
              <a:t>interpretation: </a:t>
            </a:r>
            <a:r>
              <a:rPr lang="en-US" sz="2000" b="1" dirty="0" smtClean="0">
                <a:latin typeface="Times New Roman"/>
                <a:cs typeface="Times New Roman"/>
              </a:rPr>
              <a:t>virtual </a:t>
            </a:r>
            <a:r>
              <a:rPr lang="en-US" sz="2000" dirty="0" smtClean="0">
                <a:latin typeface="Times New Roman"/>
                <a:cs typeface="Times New Roman"/>
              </a:rPr>
              <a:t>value derived by bidder </a:t>
            </a:r>
            <a:r>
              <a:rPr lang="en-US" sz="2000" i="1" dirty="0" err="1" smtClean="0">
                <a:latin typeface="Times New Roman"/>
                <a:cs typeface="Times New Roman"/>
              </a:rPr>
              <a:t>i</a:t>
            </a:r>
            <a:r>
              <a:rPr lang="en-US" sz="2000" i="1" dirty="0" smtClean="0">
                <a:latin typeface="Times New Roman"/>
                <a:cs typeface="Times New Roman"/>
              </a:rPr>
              <a:t> </a:t>
            </a:r>
            <a:r>
              <a:rPr lang="en-US" sz="2000" dirty="0" smtClean="0">
                <a:latin typeface="Times New Roman"/>
                <a:cs typeface="Times New Roman"/>
              </a:rPr>
              <a:t>when given item </a:t>
            </a:r>
            <a:r>
              <a:rPr lang="en-US" sz="2000" i="1" dirty="0" smtClean="0">
                <a:latin typeface="Times New Roman"/>
                <a:cs typeface="Times New Roman"/>
              </a:rPr>
              <a:t>j</a:t>
            </a:r>
            <a:r>
              <a:rPr lang="en-US" sz="2000" dirty="0" smtClean="0">
                <a:latin typeface="Times New Roman"/>
                <a:cs typeface="Times New Roman"/>
              </a:rPr>
              <a:t> when his type is </a:t>
            </a:r>
            <a:r>
              <a:rPr lang="en-US" sz="2000" i="1" dirty="0" smtClean="0">
                <a:latin typeface="Times New Roman"/>
                <a:cs typeface="Times New Roman"/>
              </a:rPr>
              <a:t>A</a:t>
            </a:r>
            <a:endParaRPr lang="en-US" sz="2000" i="1" dirty="0">
              <a:latin typeface="Times New Roman"/>
              <a:cs typeface="Times New Roman"/>
            </a:endParaRPr>
          </a:p>
        </p:txBody>
      </p:sp>
      <p:sp>
        <p:nvSpPr>
          <p:cNvPr id="41" name="TextBox 40"/>
          <p:cNvSpPr txBox="1"/>
          <p:nvPr/>
        </p:nvSpPr>
        <p:spPr>
          <a:xfrm>
            <a:off x="685800" y="1981200"/>
            <a:ext cx="3276600" cy="1015663"/>
          </a:xfrm>
          <a:prstGeom prst="rect">
            <a:avLst/>
          </a:prstGeom>
          <a:noFill/>
        </p:spPr>
        <p:txBody>
          <a:bodyPr wrap="square" rtlCol="0">
            <a:spAutoFit/>
          </a:bodyPr>
          <a:lstStyle/>
          <a:p>
            <a:r>
              <a:rPr lang="en-US" sz="2000" dirty="0" smtClean="0">
                <a:latin typeface="Times New Roman"/>
                <a:cs typeface="Times New Roman"/>
              </a:rPr>
              <a:t>virtual welfare maximizing reduced form when virtual </a:t>
            </a:r>
            <a:br>
              <a:rPr lang="en-US" sz="2000" dirty="0" smtClean="0">
                <a:latin typeface="Times New Roman"/>
                <a:cs typeface="Times New Roman"/>
              </a:rPr>
            </a:br>
            <a:r>
              <a:rPr lang="en-US" sz="2000" dirty="0" smtClean="0">
                <a:latin typeface="Times New Roman"/>
                <a:cs typeface="Times New Roman"/>
              </a:rPr>
              <a:t>value functions are the </a:t>
            </a:r>
            <a:r>
              <a:rPr lang="en-US" sz="2000" i="1" dirty="0" err="1" smtClean="0">
                <a:latin typeface="Times New Roman"/>
                <a:cs typeface="Times New Roman"/>
              </a:rPr>
              <a:t>f</a:t>
            </a:r>
            <a:r>
              <a:rPr lang="en-US" sz="2000" i="1" baseline="-25000" dirty="0" err="1" smtClean="0">
                <a:latin typeface="Times New Roman"/>
                <a:cs typeface="Times New Roman"/>
              </a:rPr>
              <a:t>i</a:t>
            </a:r>
            <a:r>
              <a:rPr lang="en-US" sz="2000" dirty="0" err="1" smtClean="0">
                <a:latin typeface="Times New Roman"/>
                <a:cs typeface="Times New Roman"/>
              </a:rPr>
              <a:t>’s</a:t>
            </a:r>
            <a:endParaRPr lang="en-US" sz="2000" dirty="0">
              <a:latin typeface="Times New Roman"/>
              <a:cs typeface="Times New Roman"/>
            </a:endParaRPr>
          </a:p>
        </p:txBody>
      </p:sp>
      <p:sp>
        <p:nvSpPr>
          <p:cNvPr id="4" name="TextBox 3"/>
          <p:cNvSpPr txBox="1"/>
          <p:nvPr/>
        </p:nvSpPr>
        <p:spPr>
          <a:xfrm>
            <a:off x="685800" y="4572000"/>
            <a:ext cx="5996804" cy="461665"/>
          </a:xfrm>
          <a:prstGeom prst="rect">
            <a:avLst/>
          </a:prstGeom>
          <a:noFill/>
        </p:spPr>
        <p:txBody>
          <a:bodyPr wrap="none" rtlCol="0">
            <a:spAutoFit/>
          </a:bodyPr>
          <a:lstStyle/>
          <a:p>
            <a:r>
              <a:rPr lang="en-US" dirty="0" smtClean="0">
                <a:latin typeface="Times New Roman"/>
                <a:cs typeface="Times New Roman"/>
              </a:rPr>
              <a:t>Q: Can you name an allocation rule doing this?</a:t>
            </a:r>
            <a:endParaRPr lang="en-US" dirty="0">
              <a:latin typeface="Times New Roman"/>
              <a:cs typeface="Times New Roman"/>
            </a:endParaRPr>
          </a:p>
        </p:txBody>
      </p:sp>
      <p:sp>
        <p:nvSpPr>
          <p:cNvPr id="37" name="TextBox 36"/>
          <p:cNvSpPr txBox="1"/>
          <p:nvPr/>
        </p:nvSpPr>
        <p:spPr>
          <a:xfrm>
            <a:off x="685800" y="5024735"/>
            <a:ext cx="5411407" cy="830997"/>
          </a:xfrm>
          <a:prstGeom prst="rect">
            <a:avLst/>
          </a:prstGeom>
          <a:noFill/>
        </p:spPr>
        <p:txBody>
          <a:bodyPr wrap="none" rtlCol="0">
            <a:spAutoFit/>
          </a:bodyPr>
          <a:lstStyle/>
          <a:p>
            <a:r>
              <a:rPr lang="en-US" dirty="0" smtClean="0">
                <a:latin typeface="Times New Roman"/>
                <a:cs typeface="Times New Roman"/>
              </a:rPr>
              <a:t>A: Yes, the VCG allocation rule </a:t>
            </a:r>
          </a:p>
          <a:p>
            <a:r>
              <a:rPr lang="en-US" dirty="0">
                <a:latin typeface="Times New Roman"/>
                <a:cs typeface="Times New Roman"/>
              </a:rPr>
              <a:t> </a:t>
            </a:r>
            <a:r>
              <a:rPr lang="en-US" dirty="0" smtClean="0">
                <a:latin typeface="Times New Roman"/>
                <a:cs typeface="Times New Roman"/>
              </a:rPr>
              <a:t>    ( w/ virtual value functions </a:t>
            </a:r>
            <a:r>
              <a:rPr lang="en-US" i="1" dirty="0" smtClean="0">
                <a:latin typeface="Times New Roman"/>
                <a:cs typeface="Times New Roman"/>
              </a:rPr>
              <a:t>f</a:t>
            </a:r>
            <a:r>
              <a:rPr lang="en-US" i="1" baseline="-25000" dirty="0" smtClean="0">
                <a:latin typeface="Times New Roman"/>
                <a:cs typeface="Times New Roman"/>
              </a:rPr>
              <a:t>i</a:t>
            </a:r>
            <a:r>
              <a:rPr lang="en-US" dirty="0" smtClean="0">
                <a:latin typeface="Times New Roman"/>
                <a:cs typeface="Times New Roman"/>
              </a:rPr>
              <a:t>, </a:t>
            </a:r>
            <a:r>
              <a:rPr lang="en-US" i="1" dirty="0" err="1" smtClean="0">
                <a:latin typeface="Times New Roman"/>
                <a:cs typeface="Times New Roman"/>
              </a:rPr>
              <a:t>i</a:t>
            </a:r>
            <a:r>
              <a:rPr lang="en-US" dirty="0" smtClean="0">
                <a:latin typeface="Times New Roman"/>
                <a:cs typeface="Times New Roman"/>
              </a:rPr>
              <a:t>=1,..,</a:t>
            </a:r>
            <a:r>
              <a:rPr lang="en-US" i="1" dirty="0" smtClean="0">
                <a:latin typeface="Times New Roman"/>
                <a:cs typeface="Times New Roman"/>
              </a:rPr>
              <a:t>m </a:t>
            </a:r>
            <a:r>
              <a:rPr lang="en-US" dirty="0" smtClean="0">
                <a:latin typeface="Times New Roman"/>
                <a:cs typeface="Times New Roman"/>
              </a:rPr>
              <a:t>)</a:t>
            </a:r>
            <a:endParaRPr lang="en-US" dirty="0">
              <a:latin typeface="Times New Roman"/>
              <a:cs typeface="Times New Roman"/>
            </a:endParaRPr>
          </a:p>
        </p:txBody>
      </p:sp>
      <p:sp>
        <p:nvSpPr>
          <p:cNvPr id="31" name="TextBox 30"/>
          <p:cNvSpPr txBox="1"/>
          <p:nvPr/>
        </p:nvSpPr>
        <p:spPr>
          <a:xfrm>
            <a:off x="6172200" y="5181600"/>
            <a:ext cx="2617774" cy="461665"/>
          </a:xfrm>
          <a:prstGeom prst="rect">
            <a:avLst/>
          </a:prstGeom>
          <a:noFill/>
        </p:spPr>
        <p:txBody>
          <a:bodyPr wrap="none" rtlCol="0">
            <a:spAutoFit/>
          </a:bodyPr>
          <a:lstStyle/>
          <a:p>
            <a:r>
              <a:rPr lang="en-US" dirty="0" smtClean="0">
                <a:latin typeface="Times"/>
                <a:cs typeface="Times"/>
              </a:rPr>
              <a:t>=:virtual-</a:t>
            </a:r>
            <a:r>
              <a:rPr lang="en-US" dirty="0" err="1" smtClean="0">
                <a:latin typeface="Times"/>
                <a:cs typeface="Times"/>
              </a:rPr>
              <a:t>VCG({</a:t>
            </a:r>
            <a:r>
              <a:rPr lang="en-US" i="1" dirty="0" err="1" smtClean="0">
                <a:latin typeface="Times"/>
                <a:cs typeface="Times"/>
              </a:rPr>
              <a:t>f</a:t>
            </a:r>
            <a:r>
              <a:rPr lang="en-US" baseline="-25000" dirty="0" err="1" smtClean="0">
                <a:latin typeface="Times"/>
                <a:cs typeface="Times"/>
              </a:rPr>
              <a:t>i</a:t>
            </a:r>
            <a:r>
              <a:rPr lang="en-US" dirty="0" smtClean="0">
                <a:latin typeface="Times"/>
                <a:cs typeface="Times"/>
              </a:rPr>
              <a:t>})</a:t>
            </a:r>
            <a:endParaRPr lang="en-US" dirty="0">
              <a:latin typeface="Times"/>
              <a:cs typeface="Times"/>
            </a:endParaRPr>
          </a:p>
        </p:txBody>
      </p:sp>
      <p:pic>
        <p:nvPicPr>
          <p:cNvPr id="32" name="Picture 31"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054600" y="946150"/>
            <a:ext cx="3378200" cy="1612900"/>
          </a:xfrm>
          <a:prstGeom prst="rect">
            <a:avLst/>
          </a:prstGeom>
        </p:spPr>
      </p:pic>
      <p:sp>
        <p:nvSpPr>
          <p:cNvPr id="39" name="Title 1"/>
          <p:cNvSpPr>
            <a:spLocks noGrp="1"/>
          </p:cNvSpPr>
          <p:nvPr>
            <p:ph type="title"/>
          </p:nvPr>
        </p:nvSpPr>
        <p:spPr>
          <a:xfrm>
            <a:off x="301625" y="-76200"/>
            <a:ext cx="8540750" cy="1143000"/>
          </a:xfrm>
        </p:spPr>
        <p:txBody>
          <a:bodyPr/>
          <a:lstStyle/>
          <a:p>
            <a:r>
              <a:rPr lang="en-US" sz="4000" b="1" dirty="0" smtClean="0">
                <a:effectLst/>
                <a:latin typeface="Times New Roman"/>
                <a:cs typeface="Times New Roman"/>
              </a:rPr>
              <a:t>Vertices of the </a:t>
            </a:r>
            <a:r>
              <a:rPr lang="en-US" sz="4000" b="1" dirty="0" err="1" smtClean="0">
                <a:effectLst/>
                <a:latin typeface="Times New Roman"/>
                <a:cs typeface="Times New Roman"/>
              </a:rPr>
              <a:t>Polytope</a:t>
            </a:r>
            <a:r>
              <a:rPr lang="en-US" sz="4000" b="1" dirty="0" smtClean="0">
                <a:effectLst/>
                <a:latin typeface="Times New Roman"/>
                <a:cs typeface="Times New Roman"/>
              </a:rPr>
              <a:t> </a:t>
            </a:r>
            <a:endParaRPr lang="en-US" sz="4000" b="1" dirty="0">
              <a:effectLst/>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318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1"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301625" y="-152400"/>
            <a:ext cx="8540750" cy="1143000"/>
          </a:xfrm>
        </p:spPr>
        <p:txBody>
          <a:bodyPr/>
          <a:lstStyle/>
          <a:p>
            <a:r>
              <a:rPr lang="en-US" sz="4000" b="1" dirty="0" smtClean="0">
                <a:effectLst/>
                <a:latin typeface="Times New Roman"/>
                <a:cs typeface="Times New Roman"/>
              </a:rPr>
              <a:t>Characterization Theorem</a:t>
            </a:r>
            <a:endParaRPr lang="en-US" sz="4000" b="1" dirty="0">
              <a:effectLst/>
              <a:latin typeface="Times New Roman"/>
              <a:cs typeface="Times New Roman"/>
            </a:endParaRPr>
          </a:p>
        </p:txBody>
      </p:sp>
      <p:grpSp>
        <p:nvGrpSpPr>
          <p:cNvPr id="5" name="Group 29"/>
          <p:cNvGrpSpPr/>
          <p:nvPr/>
        </p:nvGrpSpPr>
        <p:grpSpPr>
          <a:xfrm>
            <a:off x="2514600" y="1524000"/>
            <a:ext cx="4191000" cy="2819400"/>
            <a:chOff x="2759023" y="2173671"/>
            <a:chExt cx="3926352" cy="2999791"/>
          </a:xfrm>
        </p:grpSpPr>
        <p:grpSp>
          <p:nvGrpSpPr>
            <p:cNvPr id="6" name="Group 104"/>
            <p:cNvGrpSpPr>
              <a:grpSpLocks/>
            </p:cNvGrpSpPr>
            <p:nvPr/>
          </p:nvGrpSpPr>
          <p:grpSpPr bwMode="auto">
            <a:xfrm rot="20680052">
              <a:off x="2768782" y="2173671"/>
              <a:ext cx="3916593" cy="2999791"/>
              <a:chOff x="17818" y="9648"/>
              <a:chExt cx="2440" cy="1920"/>
            </a:xfrm>
          </p:grpSpPr>
          <p:sp>
            <p:nvSpPr>
              <p:cNvPr id="15" name="Line 107"/>
              <p:cNvSpPr>
                <a:spLocks noChangeShapeType="1"/>
              </p:cNvSpPr>
              <p:nvPr/>
            </p:nvSpPr>
            <p:spPr bwMode="auto">
              <a:xfrm>
                <a:off x="18117" y="10856"/>
                <a:ext cx="1298" cy="66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16" name="Freeform 105"/>
              <p:cNvSpPr>
                <a:spLocks/>
              </p:cNvSpPr>
              <p:nvPr/>
            </p:nvSpPr>
            <p:spPr bwMode="auto">
              <a:xfrm>
                <a:off x="17968" y="9684"/>
                <a:ext cx="1968" cy="1760"/>
              </a:xfrm>
              <a:custGeom>
                <a:avLst/>
                <a:gdLst>
                  <a:gd name="T0" fmla="*/ 84 w 1968"/>
                  <a:gd name="T1" fmla="*/ 392 h 1760"/>
                  <a:gd name="T2" fmla="*/ 0 w 1968"/>
                  <a:gd name="T3" fmla="*/ 876 h 1760"/>
                  <a:gd name="T4" fmla="*/ 316 w 1968"/>
                  <a:gd name="T5" fmla="*/ 1260 h 1760"/>
                  <a:gd name="T6" fmla="*/ 1312 w 1968"/>
                  <a:gd name="T7" fmla="*/ 1760 h 1760"/>
                  <a:gd name="T8" fmla="*/ 1760 w 1968"/>
                  <a:gd name="T9" fmla="*/ 1704 h 1760"/>
                  <a:gd name="T10" fmla="*/ 1872 w 1968"/>
                  <a:gd name="T11" fmla="*/ 1624 h 1760"/>
                  <a:gd name="T12" fmla="*/ 1960 w 1968"/>
                  <a:gd name="T13" fmla="*/ 1284 h 1760"/>
                  <a:gd name="T14" fmla="*/ 1968 w 1968"/>
                  <a:gd name="T15" fmla="*/ 904 h 1760"/>
                  <a:gd name="T16" fmla="*/ 1728 w 1968"/>
                  <a:gd name="T17" fmla="*/ 280 h 1760"/>
                  <a:gd name="T18" fmla="*/ 716 w 1968"/>
                  <a:gd name="T19" fmla="*/ 0 h 1760"/>
                  <a:gd name="T20" fmla="*/ 388 w 1968"/>
                  <a:gd name="T21" fmla="*/ 156 h 1760"/>
                  <a:gd name="T22" fmla="*/ 88 w 1968"/>
                  <a:gd name="T23" fmla="*/ 424 h 1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1760"/>
                  <a:gd name="T38" fmla="*/ 1968 w 1968"/>
                  <a:gd name="T39" fmla="*/ 1760 h 1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1760">
                    <a:moveTo>
                      <a:pt x="84" y="392"/>
                    </a:moveTo>
                    <a:lnTo>
                      <a:pt x="0" y="876"/>
                    </a:lnTo>
                    <a:lnTo>
                      <a:pt x="316" y="1260"/>
                    </a:lnTo>
                    <a:lnTo>
                      <a:pt x="1312" y="1760"/>
                    </a:lnTo>
                    <a:lnTo>
                      <a:pt x="1760" y="1704"/>
                    </a:lnTo>
                    <a:lnTo>
                      <a:pt x="1872" y="1624"/>
                    </a:lnTo>
                    <a:lnTo>
                      <a:pt x="1960" y="1284"/>
                    </a:lnTo>
                    <a:lnTo>
                      <a:pt x="1968" y="904"/>
                    </a:lnTo>
                    <a:lnTo>
                      <a:pt x="1728" y="280"/>
                    </a:lnTo>
                    <a:lnTo>
                      <a:pt x="716" y="0"/>
                    </a:lnTo>
                    <a:lnTo>
                      <a:pt x="388" y="156"/>
                    </a:lnTo>
                    <a:lnTo>
                      <a:pt x="88" y="424"/>
                    </a:lnTo>
                  </a:path>
                </a:pathLst>
              </a:cu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type="triangle" w="med" len="med"/>
                  </a14:hiddenLine>
                </a:ext>
              </a:extLst>
            </p:spPr>
            <p:txBody>
              <a:bodyPr>
                <a:spAutoFit/>
              </a:bodyPr>
              <a:lstStyle/>
              <a:p>
                <a:endParaRPr lang="en-US"/>
              </a:p>
            </p:txBody>
          </p:sp>
          <p:sp>
            <p:nvSpPr>
              <p:cNvPr id="17" name="Line 106"/>
              <p:cNvSpPr>
                <a:spLocks noChangeShapeType="1"/>
              </p:cNvSpPr>
              <p:nvPr/>
            </p:nvSpPr>
            <p:spPr bwMode="auto">
              <a:xfrm>
                <a:off x="17818" y="10378"/>
                <a:ext cx="707" cy="857"/>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8" name="Line 108"/>
              <p:cNvSpPr>
                <a:spLocks noChangeShapeType="1"/>
              </p:cNvSpPr>
              <p:nvPr/>
            </p:nvSpPr>
            <p:spPr bwMode="auto">
              <a:xfrm flipV="1">
                <a:off x="18191" y="9648"/>
                <a:ext cx="577" cy="256"/>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9" name="Line 109"/>
              <p:cNvSpPr>
                <a:spLocks noChangeShapeType="1"/>
              </p:cNvSpPr>
              <p:nvPr/>
            </p:nvSpPr>
            <p:spPr bwMode="auto">
              <a:xfrm flipH="1">
                <a:off x="17944" y="9972"/>
                <a:ext cx="130" cy="671"/>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20" name="Line 110"/>
              <p:cNvSpPr>
                <a:spLocks noChangeShapeType="1"/>
              </p:cNvSpPr>
              <p:nvPr/>
            </p:nvSpPr>
            <p:spPr bwMode="auto">
              <a:xfrm>
                <a:off x="18599" y="9665"/>
                <a:ext cx="1236" cy="34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1" name="Line 111"/>
              <p:cNvSpPr>
                <a:spLocks noChangeShapeType="1"/>
              </p:cNvSpPr>
              <p:nvPr/>
            </p:nvSpPr>
            <p:spPr bwMode="auto">
              <a:xfrm>
                <a:off x="19632" y="9792"/>
                <a:ext cx="432"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2" name="Line 112"/>
              <p:cNvSpPr>
                <a:spLocks noChangeShapeType="1"/>
              </p:cNvSpPr>
              <p:nvPr/>
            </p:nvSpPr>
            <p:spPr bwMode="auto">
              <a:xfrm flipH="1">
                <a:off x="19776" y="10464"/>
                <a:ext cx="288"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3" name="Line 113"/>
              <p:cNvSpPr>
                <a:spLocks noChangeShapeType="1"/>
              </p:cNvSpPr>
              <p:nvPr/>
            </p:nvSpPr>
            <p:spPr bwMode="auto">
              <a:xfrm flipV="1">
                <a:off x="19055" y="11320"/>
                <a:ext cx="1203" cy="142"/>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4" name="Line 114"/>
              <p:cNvSpPr>
                <a:spLocks noChangeShapeType="1"/>
              </p:cNvSpPr>
              <p:nvPr/>
            </p:nvSpPr>
            <p:spPr bwMode="auto">
              <a:xfrm flipH="1">
                <a:off x="19925" y="10348"/>
                <a:ext cx="28" cy="803"/>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sp>
          <p:nvSpPr>
            <p:cNvPr id="25" name="Line 108"/>
            <p:cNvSpPr>
              <a:spLocks noChangeShapeType="1"/>
            </p:cNvSpPr>
            <p:nvPr/>
          </p:nvSpPr>
          <p:spPr bwMode="auto">
            <a:xfrm rot="20680052" flipV="1">
              <a:off x="2759023" y="2653086"/>
              <a:ext cx="937214" cy="81985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28575" cmpd="sng">
                  <a:solidFill>
                    <a:schemeClr val="tx1"/>
                  </a:solidFill>
                </a:ln>
              </a:endParaRPr>
            </a:p>
          </p:txBody>
        </p:sp>
        <p:sp>
          <p:nvSpPr>
            <p:cNvPr id="26" name="Line 113"/>
            <p:cNvSpPr>
              <a:spLocks noChangeShapeType="1"/>
            </p:cNvSpPr>
            <p:nvPr/>
          </p:nvSpPr>
          <p:spPr bwMode="auto">
            <a:xfrm rot="20680052" flipV="1">
              <a:off x="5936984" y="4305737"/>
              <a:ext cx="468184" cy="26669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pic>
        <p:nvPicPr>
          <p:cNvPr id="29" name="Picture 28" descr="latex-image-1.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40100" y="1968500"/>
            <a:ext cx="2374900" cy="1612900"/>
          </a:xfrm>
          <a:prstGeom prst="rect">
            <a:avLst/>
          </a:prstGeom>
        </p:spPr>
      </p:pic>
      <p:sp>
        <p:nvSpPr>
          <p:cNvPr id="4" name="TextBox 3"/>
          <p:cNvSpPr txBox="1"/>
          <p:nvPr/>
        </p:nvSpPr>
        <p:spPr>
          <a:xfrm>
            <a:off x="1479550" y="4133672"/>
            <a:ext cx="7391400" cy="830997"/>
          </a:xfrm>
          <a:prstGeom prst="rect">
            <a:avLst/>
          </a:prstGeom>
          <a:noFill/>
        </p:spPr>
        <p:txBody>
          <a:bodyPr wrap="square" rtlCol="0">
            <a:spAutoFit/>
          </a:bodyPr>
          <a:lstStyle/>
          <a:p>
            <a:r>
              <a:rPr lang="en-US" dirty="0" smtClean="0">
                <a:latin typeface="Times New Roman"/>
                <a:cs typeface="Times New Roman"/>
              </a:rPr>
              <a:t>is a </a:t>
            </a:r>
            <a:r>
              <a:rPr lang="en-US" dirty="0" err="1" smtClean="0">
                <a:latin typeface="Times New Roman"/>
                <a:cs typeface="Times New Roman"/>
              </a:rPr>
              <a:t>polytope</a:t>
            </a:r>
            <a:r>
              <a:rPr lang="en-US" dirty="0" smtClean="0">
                <a:latin typeface="Times New Roman"/>
                <a:cs typeface="Times New Roman"/>
              </a:rPr>
              <a:t> whose corners are implementable by </a:t>
            </a:r>
            <a:r>
              <a:rPr lang="en-US" b="1" i="1" dirty="0" smtClean="0">
                <a:latin typeface="Times New Roman"/>
                <a:cs typeface="Times New Roman"/>
              </a:rPr>
              <a:t>virtual VCG allocation rules</a:t>
            </a:r>
            <a:endParaRPr lang="en-US" b="1" i="1" dirty="0">
              <a:latin typeface="Times New Roman"/>
              <a:cs typeface="Times New Roman"/>
            </a:endParaRPr>
          </a:p>
        </p:txBody>
      </p:sp>
      <p:pic>
        <p:nvPicPr>
          <p:cNvPr id="30" name="Picture 29" descr="latex-image-1.pdf"/>
          <p:cNvPicPr>
            <a:picLocks noChangeAspect="1"/>
          </p:cNvPicPr>
          <p:nvPr/>
        </p:nvPicPr>
        <p:blipFill>
          <a:blip r:embed="rId3"/>
          <a:stretch>
            <a:fillRect/>
          </a:stretch>
        </p:blipFill>
        <p:spPr>
          <a:xfrm>
            <a:off x="-228600" y="3612972"/>
            <a:ext cx="2374900" cy="1612900"/>
          </a:xfrm>
          <a:prstGeom prst="rect">
            <a:avLst/>
          </a:prstGeom>
        </p:spPr>
      </p:pic>
      <p:grpSp>
        <p:nvGrpSpPr>
          <p:cNvPr id="2" name="Group 1"/>
          <p:cNvGrpSpPr/>
          <p:nvPr/>
        </p:nvGrpSpPr>
        <p:grpSpPr>
          <a:xfrm>
            <a:off x="-120650" y="5276672"/>
            <a:ext cx="9493250" cy="830997"/>
            <a:chOff x="228600" y="5549900"/>
            <a:chExt cx="9493250" cy="830997"/>
          </a:xfrm>
        </p:grpSpPr>
        <p:sp>
          <p:nvSpPr>
            <p:cNvPr id="39" name="TextBox 38"/>
            <p:cNvSpPr txBox="1"/>
            <p:nvPr/>
          </p:nvSpPr>
          <p:spPr>
            <a:xfrm>
              <a:off x="685800" y="5549900"/>
              <a:ext cx="9036050" cy="830997"/>
            </a:xfrm>
            <a:prstGeom prst="rect">
              <a:avLst/>
            </a:prstGeom>
            <a:noFill/>
          </p:spPr>
          <p:txBody>
            <a:bodyPr wrap="square" rtlCol="0">
              <a:spAutoFit/>
            </a:bodyPr>
            <a:lstStyle/>
            <a:p>
              <a:r>
                <a:rPr lang="en-US" b="1" dirty="0" smtClean="0">
                  <a:solidFill>
                    <a:schemeClr val="tx2"/>
                  </a:solidFill>
                  <a:latin typeface="Times New Roman"/>
                  <a:cs typeface="Times New Roman"/>
                </a:rPr>
                <a:t>[CDW ’12]: </a:t>
              </a:r>
              <a:r>
                <a:rPr lang="en-US" dirty="0" smtClean="0">
                  <a:latin typeface="Times New Roman"/>
                  <a:cs typeface="Times New Roman"/>
                </a:rPr>
                <a:t>The reduced form of any mechanism can be implemented as a distribution over virtual VCG allocation rules.</a:t>
              </a:r>
            </a:p>
          </p:txBody>
        </p:sp>
        <p:sp>
          <p:nvSpPr>
            <p:cNvPr id="40" name="Right Arrow 39"/>
            <p:cNvSpPr/>
            <p:nvPr/>
          </p:nvSpPr>
          <p:spPr bwMode="auto">
            <a:xfrm>
              <a:off x="228600" y="5689600"/>
              <a:ext cx="457200" cy="3048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grpSp>
      <p:sp>
        <p:nvSpPr>
          <p:cNvPr id="28" name="Rectangle 27"/>
          <p:cNvSpPr/>
          <p:nvPr/>
        </p:nvSpPr>
        <p:spPr bwMode="auto">
          <a:xfrm>
            <a:off x="304800" y="1168400"/>
            <a:ext cx="8305800" cy="2895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a:cs typeface="Times New Roman"/>
              </a:rPr>
              <a:t>A </a:t>
            </a:r>
            <a:r>
              <a:rPr kumimoji="0" lang="en-US" sz="2400" b="1" i="0" u="none" strike="noStrike" cap="none" normalizeH="0" baseline="0" dirty="0" smtClean="0">
                <a:ln>
                  <a:noFill/>
                </a:ln>
                <a:solidFill>
                  <a:schemeClr val="tx1"/>
                </a:solidFill>
                <a:effectLst/>
                <a:latin typeface="Times New Roman"/>
                <a:cs typeface="Times New Roman"/>
              </a:rPr>
              <a:t>virtual</a:t>
            </a:r>
            <a:r>
              <a:rPr kumimoji="0" lang="en-US" sz="2400" b="1" i="0" u="none" strike="noStrike" cap="none" normalizeH="0" dirty="0" smtClean="0">
                <a:ln>
                  <a:noFill/>
                </a:ln>
                <a:solidFill>
                  <a:schemeClr val="tx1"/>
                </a:solidFill>
                <a:effectLst/>
                <a:latin typeface="Times New Roman"/>
                <a:cs typeface="Times New Roman"/>
              </a:rPr>
              <a:t> VCG allocation rule</a:t>
            </a:r>
            <a:r>
              <a:rPr kumimoji="0" lang="en-US" sz="2400" b="0" i="0" u="none" strike="noStrike" cap="none" normalizeH="0" dirty="0" smtClean="0">
                <a:ln>
                  <a:noFill/>
                </a:ln>
                <a:solidFill>
                  <a:schemeClr val="tx1"/>
                </a:solidFill>
                <a:effectLst/>
                <a:latin typeface="Times New Roman"/>
                <a:cs typeface="Times New Roman"/>
              </a:rPr>
              <a:t> is defined by </a:t>
            </a:r>
            <a:r>
              <a:rPr lang="en-US" dirty="0" smtClean="0">
                <a:latin typeface="Times New Roman"/>
                <a:cs typeface="Times New Roman"/>
              </a:rPr>
              <a:t>virtual functions      </a:t>
            </a:r>
            <a:r>
              <a:rPr kumimoji="0" lang="en-US" sz="2400" b="0" i="0" u="none" strike="noStrike" cap="none" normalizeH="0" dirty="0" smtClean="0">
                <a:ln>
                  <a:noFill/>
                </a:ln>
                <a:solidFill>
                  <a:schemeClr val="tx1"/>
                </a:solidFill>
                <a:effectLst/>
                <a:latin typeface="Times New Roman"/>
                <a:cs typeface="Times New Roman"/>
              </a:rPr>
              <a:t>                 , where                     </a:t>
            </a:r>
            <a:r>
              <a:rPr lang="en-US" dirty="0" smtClean="0">
                <a:latin typeface="Times New Roman"/>
                <a:cs typeface="Times New Roman"/>
              </a:rPr>
              <a:t>,  for all </a:t>
            </a:r>
            <a:r>
              <a:rPr lang="en-US" i="1" dirty="0" err="1" smtClean="0">
                <a:latin typeface="Times New Roman"/>
                <a:cs typeface="Times New Roman"/>
              </a:rPr>
              <a:t>i</a:t>
            </a:r>
            <a:r>
              <a:rPr lang="en-US" dirty="0" smtClean="0">
                <a:latin typeface="Times New Roman"/>
                <a:cs typeface="Times New Roman"/>
              </a:rPr>
              <a:t>.</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dirty="0" smtClean="0">
                <a:ln>
                  <a:noFill/>
                </a:ln>
                <a:solidFill>
                  <a:schemeClr val="tx1"/>
                </a:solidFill>
                <a:effectLst/>
                <a:latin typeface="Times New Roman"/>
                <a:cs typeface="Times New Roman"/>
              </a:rPr>
              <a:t>  </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Times New Roman"/>
                <a:cs typeface="Times New Roman"/>
              </a:rPr>
              <a:t>It </a:t>
            </a:r>
            <a:r>
              <a:rPr kumimoji="0" lang="en-US" sz="2400" b="0" i="0" u="none" strike="noStrike" cap="none" normalizeH="0" dirty="0" smtClean="0">
                <a:ln>
                  <a:noFill/>
                </a:ln>
                <a:solidFill>
                  <a:schemeClr val="tx1"/>
                </a:solidFill>
                <a:effectLst/>
                <a:latin typeface="Times New Roman"/>
                <a:cs typeface="Times New Roman"/>
              </a:rPr>
              <a:t>takes as input a type-</a:t>
            </a:r>
            <a:r>
              <a:rPr lang="en-US" dirty="0" smtClean="0">
                <a:latin typeface="Times New Roman"/>
                <a:cs typeface="Times New Roman"/>
              </a:rPr>
              <a:t>vector </a:t>
            </a:r>
            <a:r>
              <a:rPr lang="en-US" i="1" dirty="0" smtClean="0">
                <a:latin typeface="Times New Roman"/>
                <a:cs typeface="Times New Roman"/>
              </a:rPr>
              <a:t>t</a:t>
            </a:r>
            <a:r>
              <a:rPr lang="en-US" baseline="-25000" dirty="0" smtClean="0">
                <a:latin typeface="Times New Roman"/>
                <a:cs typeface="Times New Roman"/>
              </a:rPr>
              <a:t>1</a:t>
            </a:r>
            <a:r>
              <a:rPr lang="en-US" dirty="0" smtClean="0">
                <a:latin typeface="Times New Roman"/>
                <a:cs typeface="Times New Roman"/>
              </a:rPr>
              <a:t>, </a:t>
            </a:r>
            <a:r>
              <a:rPr lang="en-US" i="1" dirty="0" smtClean="0">
                <a:latin typeface="Times New Roman"/>
                <a:cs typeface="Times New Roman"/>
              </a:rPr>
              <a:t>t</a:t>
            </a:r>
            <a:r>
              <a:rPr lang="en-US" baseline="-25000" dirty="0" smtClean="0">
                <a:latin typeface="Times New Roman"/>
                <a:cs typeface="Times New Roman"/>
              </a:rPr>
              <a:t>2</a:t>
            </a:r>
            <a:r>
              <a:rPr lang="en-US" dirty="0" smtClean="0">
                <a:latin typeface="Times New Roman"/>
                <a:cs typeface="Times New Roman"/>
              </a:rPr>
              <a:t>, …, </a:t>
            </a:r>
            <a:r>
              <a:rPr lang="en-US" i="1" dirty="0" smtClean="0">
                <a:latin typeface="Times New Roman"/>
                <a:cs typeface="Times New Roman"/>
              </a:rPr>
              <a:t>t</a:t>
            </a:r>
            <a:r>
              <a:rPr lang="en-US" i="1" baseline="-25000" dirty="0" smtClean="0">
                <a:latin typeface="Times New Roman"/>
                <a:cs typeface="Times New Roman"/>
              </a:rPr>
              <a:t>m </a:t>
            </a:r>
            <a:r>
              <a:rPr lang="en-US" i="1" dirty="0" smtClean="0">
                <a:latin typeface="Times New Roman"/>
                <a:cs typeface="Times New Roman"/>
              </a:rPr>
              <a:t> </a:t>
            </a:r>
          </a:p>
          <a:p>
            <a:pPr marL="0" marR="0" indent="0" algn="l" defTabSz="914400" rtl="0" eaLnBrk="0" fontAlgn="base" latinLnBrk="0" hangingPunct="0">
              <a:lnSpc>
                <a:spcPct val="100000"/>
              </a:lnSpc>
              <a:spcBef>
                <a:spcPct val="0"/>
              </a:spcBef>
              <a:spcAft>
                <a:spcPct val="0"/>
              </a:spcAft>
              <a:buClrTx/>
              <a:buSzTx/>
              <a:buFontTx/>
              <a:buChar char="-"/>
              <a:tabLst/>
            </a:pPr>
            <a:r>
              <a:rPr lang="en-US" dirty="0" smtClean="0">
                <a:latin typeface="Times New Roman"/>
                <a:cs typeface="Times New Roman"/>
              </a:rPr>
              <a:t> transforms it into the  virtual type-vector                                   </a:t>
            </a:r>
          </a:p>
          <a:p>
            <a:pPr marL="0" marR="0" indent="0" algn="l" defTabSz="914400" rtl="0" eaLnBrk="0" fontAlgn="base" latinLnBrk="0" hangingPunct="0">
              <a:lnSpc>
                <a:spcPct val="100000"/>
              </a:lnSpc>
              <a:spcBef>
                <a:spcPct val="0"/>
              </a:spcBef>
              <a:spcAft>
                <a:spcPct val="0"/>
              </a:spcAft>
              <a:buClrTx/>
              <a:buSzTx/>
              <a:tabLst/>
            </a:pPr>
            <a:r>
              <a:rPr lang="en-US" dirty="0" smtClean="0">
                <a:latin typeface="Times New Roman"/>
                <a:cs typeface="Times New Roman"/>
              </a:rPr>
              <a:t>- then optimizes welfare using virtual types instead of true ones</a:t>
            </a:r>
            <a:endParaRPr kumimoji="0" lang="en-US" sz="2400" b="0" u="none" strike="noStrike" cap="none" normalizeH="0" baseline="0" dirty="0">
              <a:ln>
                <a:noFill/>
              </a:ln>
              <a:solidFill>
                <a:schemeClr val="tx1"/>
              </a:solidFill>
              <a:effectLst/>
              <a:latin typeface="Times New Roman"/>
              <a:cs typeface="Times New Roman"/>
            </a:endParaRPr>
          </a:p>
        </p:txBody>
      </p:sp>
      <p:pic>
        <p:nvPicPr>
          <p:cNvPr id="31" name="Picture 3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054100" y="996950"/>
            <a:ext cx="2832100" cy="1612900"/>
          </a:xfrm>
          <a:prstGeom prst="rect">
            <a:avLst/>
          </a:prstGeom>
        </p:spPr>
      </p:pic>
      <p:pic>
        <p:nvPicPr>
          <p:cNvPr id="33" name="Picture 3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632200" y="990600"/>
            <a:ext cx="2921000" cy="1587500"/>
          </a:xfrm>
          <a:prstGeom prst="rect">
            <a:avLst/>
          </a:prstGeom>
        </p:spPr>
      </p:pic>
      <p:pic>
        <p:nvPicPr>
          <p:cNvPr id="34" name="Picture 33"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029200" y="2089150"/>
            <a:ext cx="3657600" cy="16129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318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bldLvl="2"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76200"/>
            <a:ext cx="8540750" cy="1143000"/>
          </a:xfrm>
        </p:spPr>
        <p:txBody>
          <a:bodyPr/>
          <a:lstStyle/>
          <a:p>
            <a:r>
              <a:rPr lang="en-US" dirty="0" smtClean="0">
                <a:effectLst/>
                <a:latin typeface="Times New Roman"/>
                <a:cs typeface="Times New Roman"/>
              </a:rPr>
              <a:t>An Example</a:t>
            </a:r>
            <a:endParaRPr lang="en-US" dirty="0">
              <a:effectLst/>
              <a:latin typeface="Times New Roman"/>
              <a:cs typeface="Times New Roman"/>
            </a:endParaRPr>
          </a:p>
        </p:txBody>
      </p:sp>
      <p:sp>
        <p:nvSpPr>
          <p:cNvPr id="3" name="Content Placeholder 2"/>
          <p:cNvSpPr>
            <a:spLocks noGrp="1"/>
          </p:cNvSpPr>
          <p:nvPr>
            <p:ph idx="1"/>
          </p:nvPr>
        </p:nvSpPr>
        <p:spPr>
          <a:xfrm>
            <a:off x="228600" y="838200"/>
            <a:ext cx="8534400" cy="5791200"/>
          </a:xfrm>
        </p:spPr>
        <p:txBody>
          <a:bodyPr/>
          <a:lstStyle/>
          <a:p>
            <a:r>
              <a:rPr lang="en-US" sz="2400" dirty="0" smtClean="0">
                <a:effectLst/>
                <a:latin typeface="Times New Roman"/>
                <a:cs typeface="Times New Roman"/>
              </a:rPr>
              <a:t>1 item, 2 bidders, each with uniform type in {A,B}</a:t>
            </a:r>
          </a:p>
          <a:p>
            <a:r>
              <a:rPr lang="en-US" sz="2400" dirty="0" smtClean="0">
                <a:effectLst/>
                <a:latin typeface="Times New Roman"/>
                <a:cs typeface="Times New Roman"/>
              </a:rPr>
              <a:t>consider following allocation rule M:</a:t>
            </a:r>
          </a:p>
          <a:p>
            <a:pPr lvl="1"/>
            <a:r>
              <a:rPr lang="en-US" sz="2200" dirty="0" smtClean="0">
                <a:effectLst/>
                <a:latin typeface="Times New Roman"/>
                <a:cs typeface="Times New Roman"/>
              </a:rPr>
              <a:t>If types are equal, give item to bidder 1</a:t>
            </a:r>
          </a:p>
          <a:p>
            <a:pPr lvl="1"/>
            <a:r>
              <a:rPr lang="en-US" sz="2200" dirty="0" smtClean="0">
                <a:effectLst/>
                <a:latin typeface="Times New Roman"/>
                <a:cs typeface="Times New Roman"/>
              </a:rPr>
              <a:t>Otherwise, give item to bidder 2</a:t>
            </a:r>
          </a:p>
          <a:p>
            <a:r>
              <a:rPr lang="en-US" sz="2400" dirty="0" smtClean="0">
                <a:effectLst/>
                <a:latin typeface="Times New Roman"/>
                <a:cs typeface="Times New Roman"/>
              </a:rPr>
              <a:t>Can M be implemented as a distribution over virtual-VCG allocation rules?</a:t>
            </a:r>
          </a:p>
          <a:p>
            <a:r>
              <a:rPr lang="en-US" sz="2400" dirty="0" smtClean="0">
                <a:effectLst/>
                <a:latin typeface="Times New Roman"/>
                <a:cs typeface="Times New Roman"/>
              </a:rPr>
              <a:t>A: No</a:t>
            </a:r>
          </a:p>
          <a:p>
            <a:pPr lvl="1"/>
            <a:r>
              <a:rPr lang="en-US" sz="2200" dirty="0" smtClean="0">
                <a:effectLst/>
                <a:latin typeface="Times New Roman"/>
                <a:cs typeface="Times New Roman"/>
              </a:rPr>
              <a:t>Proof: Suppose that M was a distribution over virtual VCG rules.</a:t>
            </a:r>
          </a:p>
          <a:p>
            <a:pPr lvl="1"/>
            <a:r>
              <a:rPr lang="en-US" sz="2200" dirty="0" smtClean="0">
                <a:effectLst/>
                <a:latin typeface="Times New Roman"/>
                <a:cs typeface="Times New Roman"/>
              </a:rPr>
              <a:t>If types are (t</a:t>
            </a:r>
            <a:r>
              <a:rPr lang="en-US" sz="2200" baseline="-25000" dirty="0" smtClean="0">
                <a:effectLst/>
                <a:latin typeface="Times New Roman"/>
                <a:cs typeface="Times New Roman"/>
              </a:rPr>
              <a:t>1</a:t>
            </a:r>
            <a:r>
              <a:rPr lang="en-US" sz="2200" dirty="0" smtClean="0">
                <a:effectLst/>
                <a:latin typeface="Times New Roman"/>
                <a:cs typeface="Times New Roman"/>
              </a:rPr>
              <a:t>=A, t</a:t>
            </a:r>
            <a:r>
              <a:rPr lang="en-US" sz="2200" baseline="-25000" dirty="0" smtClean="0">
                <a:effectLst/>
                <a:latin typeface="Times New Roman"/>
                <a:cs typeface="Times New Roman"/>
              </a:rPr>
              <a:t>2</a:t>
            </a:r>
            <a:r>
              <a:rPr lang="en-US" sz="2200" dirty="0" smtClean="0">
                <a:effectLst/>
                <a:latin typeface="Times New Roman"/>
                <a:cs typeface="Times New Roman"/>
              </a:rPr>
              <a:t>=A), or (t</a:t>
            </a:r>
            <a:r>
              <a:rPr lang="en-US" sz="2200" baseline="-25000" dirty="0" smtClean="0">
                <a:effectLst/>
                <a:latin typeface="Times New Roman"/>
                <a:cs typeface="Times New Roman"/>
              </a:rPr>
              <a:t>1</a:t>
            </a:r>
            <a:r>
              <a:rPr lang="en-US" sz="2200" dirty="0" smtClean="0">
                <a:effectLst/>
                <a:latin typeface="Times New Roman"/>
                <a:cs typeface="Times New Roman"/>
              </a:rPr>
              <a:t>=B, t</a:t>
            </a:r>
            <a:r>
              <a:rPr lang="en-US" sz="2200" baseline="-25000" dirty="0" smtClean="0">
                <a:effectLst/>
                <a:latin typeface="Times New Roman"/>
                <a:cs typeface="Times New Roman"/>
              </a:rPr>
              <a:t>2</a:t>
            </a:r>
            <a:r>
              <a:rPr lang="en-US" sz="2200" dirty="0" smtClean="0">
                <a:effectLst/>
                <a:latin typeface="Times New Roman"/>
                <a:cs typeface="Times New Roman"/>
              </a:rPr>
              <a:t>=B) then bidder 1 gets the item with probability 1. </a:t>
            </a:r>
          </a:p>
          <a:p>
            <a:pPr lvl="1"/>
            <a:r>
              <a:rPr lang="en-US" sz="2200" dirty="0" smtClean="0">
                <a:effectLst/>
                <a:latin typeface="Times New Roman"/>
                <a:cs typeface="Times New Roman"/>
              </a:rPr>
              <a:t>So all virtual VCG rules in the support of the </a:t>
            </a:r>
            <a:r>
              <a:rPr lang="en-US" sz="2200" dirty="0" err="1" smtClean="0">
                <a:effectLst/>
                <a:latin typeface="Times New Roman"/>
                <a:cs typeface="Times New Roman"/>
              </a:rPr>
              <a:t>distn</a:t>
            </a:r>
            <a:r>
              <a:rPr lang="en-US" sz="2200" dirty="0" smtClean="0">
                <a:effectLst/>
                <a:latin typeface="Times New Roman"/>
                <a:cs typeface="Times New Roman"/>
              </a:rPr>
              <a:t>’ need to satisfy:</a:t>
            </a:r>
          </a:p>
          <a:p>
            <a:pPr lvl="2"/>
            <a:r>
              <a:rPr lang="en-US" sz="1800" dirty="0" smtClean="0">
                <a:effectLst/>
                <a:latin typeface="Times New Roman"/>
                <a:cs typeface="Times New Roman"/>
              </a:rPr>
              <a:t> </a:t>
            </a:r>
            <a:r>
              <a:rPr lang="en-US" sz="1800" i="1" dirty="0" smtClean="0">
                <a:effectLst/>
                <a:latin typeface="Times New Roman"/>
                <a:cs typeface="Times New Roman"/>
              </a:rPr>
              <a:t>f</a:t>
            </a:r>
            <a:r>
              <a:rPr lang="en-US" sz="1800" baseline="-25000" dirty="0" smtClean="0">
                <a:effectLst/>
                <a:latin typeface="Times New Roman"/>
                <a:cs typeface="Times New Roman"/>
              </a:rPr>
              <a:t>1</a:t>
            </a:r>
            <a:r>
              <a:rPr lang="en-US" sz="1800" dirty="0" smtClean="0">
                <a:effectLst/>
                <a:latin typeface="Times New Roman"/>
                <a:cs typeface="Times New Roman"/>
              </a:rPr>
              <a:t>(A)&gt;</a:t>
            </a:r>
            <a:r>
              <a:rPr lang="en-US" sz="1800" i="1" dirty="0" smtClean="0">
                <a:effectLst/>
                <a:latin typeface="Times New Roman"/>
                <a:cs typeface="Times New Roman"/>
              </a:rPr>
              <a:t>f</a:t>
            </a:r>
            <a:r>
              <a:rPr lang="en-US" sz="1800" baseline="-25000" dirty="0" smtClean="0">
                <a:effectLst/>
                <a:latin typeface="Times New Roman"/>
                <a:cs typeface="Times New Roman"/>
              </a:rPr>
              <a:t>2</a:t>
            </a:r>
            <a:r>
              <a:rPr lang="en-US" sz="1800" dirty="0" smtClean="0">
                <a:effectLst/>
                <a:latin typeface="Times New Roman"/>
                <a:cs typeface="Times New Roman"/>
              </a:rPr>
              <a:t>(A) and </a:t>
            </a:r>
            <a:r>
              <a:rPr lang="en-US" sz="1800" i="1" dirty="0" smtClean="0">
                <a:effectLst/>
                <a:latin typeface="Times New Roman"/>
                <a:cs typeface="Times New Roman"/>
              </a:rPr>
              <a:t>f</a:t>
            </a:r>
            <a:r>
              <a:rPr lang="en-US" sz="1800" baseline="-25000" dirty="0" smtClean="0">
                <a:effectLst/>
                <a:latin typeface="Times New Roman"/>
                <a:cs typeface="Times New Roman"/>
              </a:rPr>
              <a:t>1</a:t>
            </a:r>
            <a:r>
              <a:rPr lang="en-US" sz="1800" dirty="0" smtClean="0">
                <a:effectLst/>
                <a:latin typeface="Times New Roman"/>
                <a:cs typeface="Times New Roman"/>
              </a:rPr>
              <a:t>(B)&gt;</a:t>
            </a:r>
            <a:r>
              <a:rPr lang="en-US" sz="1800" i="1" dirty="0" smtClean="0">
                <a:effectLst/>
                <a:latin typeface="Times New Roman"/>
                <a:cs typeface="Times New Roman"/>
              </a:rPr>
              <a:t>f</a:t>
            </a:r>
            <a:r>
              <a:rPr lang="en-US" sz="1800" baseline="-25000" dirty="0" smtClean="0">
                <a:effectLst/>
                <a:latin typeface="Times New Roman"/>
                <a:cs typeface="Times New Roman"/>
              </a:rPr>
              <a:t>2</a:t>
            </a:r>
            <a:r>
              <a:rPr lang="en-US" sz="1800" dirty="0" smtClean="0">
                <a:effectLst/>
                <a:latin typeface="Times New Roman"/>
                <a:cs typeface="Times New Roman"/>
              </a:rPr>
              <a:t>(B). (**)</a:t>
            </a:r>
          </a:p>
          <a:p>
            <a:pPr lvl="1"/>
            <a:r>
              <a:rPr lang="en-US" sz="2200" dirty="0" smtClean="0">
                <a:effectLst/>
                <a:latin typeface="Times New Roman"/>
                <a:cs typeface="Times New Roman"/>
              </a:rPr>
              <a:t>Likewise, all virtual VCG rules in the support need:</a:t>
            </a:r>
          </a:p>
          <a:p>
            <a:pPr lvl="2"/>
            <a:r>
              <a:rPr lang="en-US" sz="1800" dirty="0" smtClean="0">
                <a:effectLst/>
                <a:latin typeface="Times New Roman"/>
                <a:cs typeface="Times New Roman"/>
              </a:rPr>
              <a:t> </a:t>
            </a:r>
            <a:r>
              <a:rPr lang="en-US" sz="1800" i="1" dirty="0" smtClean="0">
                <a:effectLst/>
                <a:latin typeface="Times New Roman"/>
                <a:cs typeface="Times New Roman"/>
              </a:rPr>
              <a:t>f</a:t>
            </a:r>
            <a:r>
              <a:rPr lang="en-US" sz="1800" baseline="-25000" dirty="0" smtClean="0">
                <a:effectLst/>
                <a:latin typeface="Times New Roman"/>
                <a:cs typeface="Times New Roman"/>
              </a:rPr>
              <a:t>2</a:t>
            </a:r>
            <a:r>
              <a:rPr lang="en-US" sz="1800" dirty="0" smtClean="0">
                <a:effectLst/>
                <a:latin typeface="Times New Roman"/>
                <a:cs typeface="Times New Roman"/>
              </a:rPr>
              <a:t>(A)&gt;</a:t>
            </a:r>
            <a:r>
              <a:rPr lang="en-US" sz="1800" i="1" dirty="0" smtClean="0">
                <a:effectLst/>
                <a:latin typeface="Times New Roman"/>
                <a:cs typeface="Times New Roman"/>
              </a:rPr>
              <a:t>f</a:t>
            </a:r>
            <a:r>
              <a:rPr lang="en-US" sz="1800" baseline="-25000" dirty="0" smtClean="0">
                <a:effectLst/>
                <a:latin typeface="Times New Roman"/>
                <a:cs typeface="Times New Roman"/>
              </a:rPr>
              <a:t>1</a:t>
            </a:r>
            <a:r>
              <a:rPr lang="en-US" sz="1800" dirty="0" smtClean="0">
                <a:effectLst/>
                <a:latin typeface="Times New Roman"/>
                <a:cs typeface="Times New Roman"/>
              </a:rPr>
              <a:t>(B) and </a:t>
            </a:r>
            <a:r>
              <a:rPr lang="en-US" sz="1800" i="1" dirty="0" smtClean="0">
                <a:effectLst/>
                <a:latin typeface="Times New Roman"/>
                <a:cs typeface="Times New Roman"/>
              </a:rPr>
              <a:t>f</a:t>
            </a:r>
            <a:r>
              <a:rPr lang="en-US" sz="1800" baseline="-25000" dirty="0" smtClean="0">
                <a:effectLst/>
                <a:latin typeface="Times New Roman"/>
                <a:cs typeface="Times New Roman"/>
              </a:rPr>
              <a:t>2</a:t>
            </a:r>
            <a:r>
              <a:rPr lang="en-US" sz="1800" dirty="0" smtClean="0">
                <a:effectLst/>
                <a:latin typeface="Times New Roman"/>
                <a:cs typeface="Times New Roman"/>
              </a:rPr>
              <a:t>(B)&gt;</a:t>
            </a:r>
            <a:r>
              <a:rPr lang="en-US" sz="1800" i="1" dirty="0" smtClean="0">
                <a:effectLst/>
                <a:latin typeface="Times New Roman"/>
                <a:cs typeface="Times New Roman"/>
              </a:rPr>
              <a:t>f</a:t>
            </a:r>
            <a:r>
              <a:rPr lang="en-US" sz="1800" baseline="-25000" dirty="0" smtClean="0">
                <a:effectLst/>
                <a:latin typeface="Times New Roman"/>
                <a:cs typeface="Times New Roman"/>
              </a:rPr>
              <a:t>1</a:t>
            </a:r>
            <a:r>
              <a:rPr lang="en-US" sz="1800" dirty="0" smtClean="0">
                <a:effectLst/>
                <a:latin typeface="Times New Roman"/>
                <a:cs typeface="Times New Roman"/>
              </a:rPr>
              <a:t>(A). (*)</a:t>
            </a:r>
          </a:p>
          <a:p>
            <a:pPr lvl="1"/>
            <a:r>
              <a:rPr lang="en-US" sz="2200" dirty="0" smtClean="0">
                <a:effectLst/>
                <a:latin typeface="Times New Roman"/>
                <a:cs typeface="Times New Roman"/>
              </a:rPr>
              <a:t>(*) and (**) can’t happen simultaneously.</a:t>
            </a:r>
            <a:endParaRPr lang="en-US" sz="2200" dirty="0">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76200"/>
            <a:ext cx="8540750" cy="1143000"/>
          </a:xfrm>
        </p:spPr>
        <p:txBody>
          <a:bodyPr/>
          <a:lstStyle/>
          <a:p>
            <a:r>
              <a:rPr lang="en-US" dirty="0" smtClean="0">
                <a:effectLst/>
                <a:latin typeface="Times New Roman"/>
                <a:cs typeface="Times New Roman"/>
              </a:rPr>
              <a:t>An Example</a:t>
            </a:r>
            <a:endParaRPr lang="en-US" dirty="0">
              <a:effectLst/>
              <a:latin typeface="Times New Roman"/>
              <a:cs typeface="Times New Roman"/>
            </a:endParaRPr>
          </a:p>
        </p:txBody>
      </p:sp>
      <p:sp>
        <p:nvSpPr>
          <p:cNvPr id="3" name="Content Placeholder 2"/>
          <p:cNvSpPr>
            <a:spLocks noGrp="1"/>
          </p:cNvSpPr>
          <p:nvPr>
            <p:ph idx="1"/>
          </p:nvPr>
        </p:nvSpPr>
        <p:spPr>
          <a:xfrm>
            <a:off x="228600" y="838200"/>
            <a:ext cx="8534400" cy="5791200"/>
          </a:xfrm>
        </p:spPr>
        <p:txBody>
          <a:bodyPr/>
          <a:lstStyle/>
          <a:p>
            <a:r>
              <a:rPr lang="en-US" sz="2400" dirty="0" smtClean="0">
                <a:effectLst/>
                <a:latin typeface="Times New Roman"/>
                <a:cs typeface="Times New Roman"/>
              </a:rPr>
              <a:t>1 item, 2 bidders, each with uniform type in {A,B}</a:t>
            </a:r>
          </a:p>
          <a:p>
            <a:r>
              <a:rPr lang="en-US" sz="2400" dirty="0" smtClean="0">
                <a:effectLst/>
                <a:latin typeface="Times New Roman"/>
                <a:cs typeface="Times New Roman"/>
              </a:rPr>
              <a:t>consider following allocation rule M:</a:t>
            </a:r>
          </a:p>
          <a:p>
            <a:pPr lvl="1"/>
            <a:r>
              <a:rPr lang="en-US" sz="2200" dirty="0" smtClean="0">
                <a:effectLst/>
                <a:latin typeface="Times New Roman"/>
                <a:cs typeface="Times New Roman"/>
              </a:rPr>
              <a:t>If types are equal, give item to bidder 1</a:t>
            </a:r>
          </a:p>
          <a:p>
            <a:pPr lvl="1"/>
            <a:r>
              <a:rPr lang="en-US" sz="2200" dirty="0" smtClean="0">
                <a:effectLst/>
                <a:latin typeface="Times New Roman"/>
                <a:cs typeface="Times New Roman"/>
              </a:rPr>
              <a:t>Otherwise, give item to bidder 2</a:t>
            </a:r>
          </a:p>
          <a:p>
            <a:r>
              <a:rPr lang="en-US" sz="2400" dirty="0" smtClean="0">
                <a:effectLst/>
                <a:latin typeface="Times New Roman"/>
                <a:cs typeface="Times New Roman"/>
              </a:rPr>
              <a:t>Can M be implemented as a distribution over virtual-VCG allocation rules?</a:t>
            </a:r>
          </a:p>
          <a:p>
            <a:r>
              <a:rPr lang="en-US" sz="2400" dirty="0" smtClean="0">
                <a:effectLst/>
                <a:latin typeface="Times New Roman"/>
                <a:cs typeface="Times New Roman"/>
              </a:rPr>
              <a:t>A: No</a:t>
            </a:r>
          </a:p>
          <a:p>
            <a:r>
              <a:rPr lang="en-US" sz="2400" dirty="0" smtClean="0">
                <a:effectLst/>
                <a:latin typeface="Times New Roman"/>
                <a:cs typeface="Times New Roman"/>
              </a:rPr>
              <a:t>OK, what’s the reduced form of M?</a:t>
            </a:r>
          </a:p>
          <a:p>
            <a:r>
              <a:rPr lang="en-US" sz="2400" dirty="0" smtClean="0">
                <a:effectLst/>
                <a:latin typeface="Times New Roman"/>
                <a:cs typeface="Times New Roman"/>
              </a:rPr>
              <a:t>A: </a:t>
            </a:r>
          </a:p>
          <a:p>
            <a:r>
              <a:rPr lang="en-US" sz="2400" dirty="0" smtClean="0">
                <a:effectLst/>
                <a:latin typeface="Times New Roman"/>
                <a:cs typeface="Times New Roman"/>
              </a:rPr>
              <a:t>Can this be implemented as a distribution over virtual-VCG allocation rules?</a:t>
            </a:r>
          </a:p>
          <a:p>
            <a:r>
              <a:rPr lang="en-US" sz="2400" dirty="0" smtClean="0">
                <a:effectLst/>
                <a:latin typeface="Times New Roman"/>
                <a:cs typeface="Times New Roman"/>
              </a:rPr>
              <a:t>A: yes, use:</a:t>
            </a:r>
          </a:p>
          <a:p>
            <a:pPr lvl="1"/>
            <a:r>
              <a:rPr lang="en-US" sz="2000" dirty="0" smtClean="0">
                <a:effectLst/>
                <a:latin typeface="Times New Roman"/>
                <a:cs typeface="Times New Roman"/>
              </a:rPr>
              <a:t> </a:t>
            </a:r>
            <a:r>
              <a:rPr lang="en-US" sz="2000" i="1" dirty="0" smtClean="0">
                <a:effectLst/>
                <a:latin typeface="Times New Roman"/>
                <a:cs typeface="Times New Roman"/>
              </a:rPr>
              <a:t>f</a:t>
            </a:r>
            <a:r>
              <a:rPr lang="en-US" sz="2000" baseline="-25000" dirty="0" smtClean="0">
                <a:effectLst/>
                <a:latin typeface="Times New Roman"/>
                <a:cs typeface="Times New Roman"/>
              </a:rPr>
              <a:t>1</a:t>
            </a:r>
            <a:r>
              <a:rPr lang="en-US" sz="2000" dirty="0" smtClean="0">
                <a:effectLst/>
                <a:latin typeface="Times New Roman"/>
                <a:cs typeface="Times New Roman"/>
              </a:rPr>
              <a:t>(A)=</a:t>
            </a:r>
            <a:r>
              <a:rPr lang="en-US" sz="2000" i="1" dirty="0" smtClean="0">
                <a:effectLst/>
                <a:latin typeface="Times New Roman"/>
                <a:cs typeface="Times New Roman"/>
              </a:rPr>
              <a:t>f</a:t>
            </a:r>
            <a:r>
              <a:rPr lang="en-US" sz="2000" baseline="-25000" dirty="0" smtClean="0">
                <a:effectLst/>
                <a:latin typeface="Times New Roman"/>
                <a:cs typeface="Times New Roman"/>
              </a:rPr>
              <a:t>1</a:t>
            </a:r>
            <a:r>
              <a:rPr lang="en-US" sz="2000" dirty="0" smtClean="0">
                <a:effectLst/>
                <a:latin typeface="Times New Roman"/>
                <a:cs typeface="Times New Roman"/>
              </a:rPr>
              <a:t>(B)=1, </a:t>
            </a:r>
            <a:r>
              <a:rPr lang="en-US" sz="2000" i="1" dirty="0" smtClean="0">
                <a:effectLst/>
                <a:latin typeface="Times New Roman"/>
                <a:cs typeface="Times New Roman"/>
              </a:rPr>
              <a:t>f</a:t>
            </a:r>
            <a:r>
              <a:rPr lang="en-US" sz="2000" baseline="-25000" dirty="0" smtClean="0">
                <a:effectLst/>
                <a:latin typeface="Times New Roman"/>
                <a:cs typeface="Times New Roman"/>
              </a:rPr>
              <a:t>2</a:t>
            </a:r>
            <a:r>
              <a:rPr lang="en-US" sz="2000" dirty="0" smtClean="0">
                <a:effectLst/>
                <a:latin typeface="Times New Roman"/>
                <a:cs typeface="Times New Roman"/>
              </a:rPr>
              <a:t>(A)=</a:t>
            </a:r>
            <a:r>
              <a:rPr lang="en-US" sz="2000" i="1" dirty="0" smtClean="0">
                <a:effectLst/>
                <a:latin typeface="Times New Roman"/>
                <a:cs typeface="Times New Roman"/>
              </a:rPr>
              <a:t>f</a:t>
            </a:r>
            <a:r>
              <a:rPr lang="en-US" sz="2000" baseline="-25000" dirty="0" smtClean="0">
                <a:effectLst/>
                <a:latin typeface="Times New Roman"/>
                <a:cs typeface="Times New Roman"/>
              </a:rPr>
              <a:t>2</a:t>
            </a:r>
            <a:r>
              <a:rPr lang="en-US" sz="2000" dirty="0" smtClean="0">
                <a:effectLst/>
                <a:latin typeface="Times New Roman"/>
                <a:cs typeface="Times New Roman"/>
              </a:rPr>
              <a:t>(B)=0, </a:t>
            </a:r>
            <a:r>
              <a:rPr lang="en-US" sz="2000" dirty="0" err="1" smtClean="0">
                <a:effectLst/>
                <a:latin typeface="Times New Roman"/>
                <a:cs typeface="Times New Roman"/>
              </a:rPr>
              <a:t>w</a:t>
            </a:r>
            <a:r>
              <a:rPr lang="en-US" sz="2000" dirty="0" smtClean="0">
                <a:effectLst/>
                <a:latin typeface="Times New Roman"/>
                <a:cs typeface="Times New Roman"/>
              </a:rPr>
              <a:t>/ prob. ½</a:t>
            </a:r>
          </a:p>
          <a:p>
            <a:pPr lvl="1"/>
            <a:r>
              <a:rPr lang="en-US" sz="2000" dirty="0" smtClean="0">
                <a:effectLst/>
                <a:latin typeface="Times New Roman"/>
                <a:cs typeface="Times New Roman"/>
              </a:rPr>
              <a:t> </a:t>
            </a:r>
            <a:r>
              <a:rPr lang="en-US" sz="2000" i="1" dirty="0" smtClean="0">
                <a:effectLst/>
                <a:latin typeface="Times New Roman"/>
                <a:cs typeface="Times New Roman"/>
              </a:rPr>
              <a:t>f</a:t>
            </a:r>
            <a:r>
              <a:rPr lang="en-US" sz="2000" baseline="-25000" dirty="0" smtClean="0">
                <a:effectLst/>
                <a:latin typeface="Times New Roman"/>
                <a:cs typeface="Times New Roman"/>
              </a:rPr>
              <a:t>1</a:t>
            </a:r>
            <a:r>
              <a:rPr lang="en-US" sz="2000" dirty="0" smtClean="0">
                <a:effectLst/>
                <a:latin typeface="Times New Roman"/>
                <a:cs typeface="Times New Roman"/>
              </a:rPr>
              <a:t>(A)=</a:t>
            </a:r>
            <a:r>
              <a:rPr lang="en-US" sz="2000" i="1" dirty="0" smtClean="0">
                <a:effectLst/>
                <a:latin typeface="Times New Roman"/>
                <a:cs typeface="Times New Roman"/>
              </a:rPr>
              <a:t>f</a:t>
            </a:r>
            <a:r>
              <a:rPr lang="en-US" sz="2000" baseline="-25000" dirty="0" smtClean="0">
                <a:effectLst/>
                <a:latin typeface="Times New Roman"/>
                <a:cs typeface="Times New Roman"/>
              </a:rPr>
              <a:t>1</a:t>
            </a:r>
            <a:r>
              <a:rPr lang="en-US" sz="2000" dirty="0" smtClean="0">
                <a:effectLst/>
                <a:latin typeface="Times New Roman"/>
                <a:cs typeface="Times New Roman"/>
              </a:rPr>
              <a:t>(B)=0, </a:t>
            </a:r>
            <a:r>
              <a:rPr lang="en-US" sz="2000" i="1" dirty="0" smtClean="0">
                <a:effectLst/>
                <a:latin typeface="Times New Roman"/>
                <a:cs typeface="Times New Roman"/>
              </a:rPr>
              <a:t>f</a:t>
            </a:r>
            <a:r>
              <a:rPr lang="en-US" sz="2000" baseline="-25000" dirty="0" smtClean="0">
                <a:effectLst/>
                <a:latin typeface="Times New Roman"/>
                <a:cs typeface="Times New Roman"/>
              </a:rPr>
              <a:t>2</a:t>
            </a:r>
            <a:r>
              <a:rPr lang="en-US" sz="2000" dirty="0" smtClean="0">
                <a:effectLst/>
                <a:latin typeface="Times New Roman"/>
                <a:cs typeface="Times New Roman"/>
              </a:rPr>
              <a:t>(A)=</a:t>
            </a:r>
            <a:r>
              <a:rPr lang="en-US" sz="2000" i="1" dirty="0" smtClean="0">
                <a:effectLst/>
                <a:latin typeface="Times New Roman"/>
                <a:cs typeface="Times New Roman"/>
              </a:rPr>
              <a:t>f</a:t>
            </a:r>
            <a:r>
              <a:rPr lang="en-US" sz="2000" baseline="-25000" dirty="0" smtClean="0">
                <a:effectLst/>
                <a:latin typeface="Times New Roman"/>
                <a:cs typeface="Times New Roman"/>
              </a:rPr>
              <a:t>2</a:t>
            </a:r>
            <a:r>
              <a:rPr lang="en-US" sz="2000" dirty="0" smtClean="0">
                <a:effectLst/>
                <a:latin typeface="Times New Roman"/>
                <a:cs typeface="Times New Roman"/>
              </a:rPr>
              <a:t>(B)=1, </a:t>
            </a:r>
            <a:r>
              <a:rPr lang="en-US" sz="2000" dirty="0" err="1" smtClean="0">
                <a:effectLst/>
                <a:latin typeface="Times New Roman"/>
                <a:cs typeface="Times New Roman"/>
              </a:rPr>
              <a:t>w</a:t>
            </a:r>
            <a:r>
              <a:rPr lang="en-US" sz="2000" dirty="0" smtClean="0">
                <a:effectLst/>
                <a:latin typeface="Times New Roman"/>
                <a:cs typeface="Times New Roman"/>
              </a:rPr>
              <a:t>/ prob. ½</a:t>
            </a:r>
          </a:p>
          <a:p>
            <a:pPr lvl="1"/>
            <a:endParaRPr lang="en-US" sz="2000" dirty="0" smtClean="0">
              <a:effectLst/>
              <a:latin typeface="Times New Roman"/>
              <a:cs typeface="Times New Roman"/>
            </a:endParaRPr>
          </a:p>
        </p:txBody>
      </p:sp>
      <p:pic>
        <p:nvPicPr>
          <p:cNvPr id="4" name="Picture 3" descr="latex-image-1.pdf"/>
          <p:cNvPicPr>
            <a:picLocks noChangeAspect="1"/>
          </p:cNvPicPr>
          <p:nvPr/>
        </p:nvPicPr>
        <p:blipFill>
          <a:blip r:embed="rId2"/>
          <a:stretch>
            <a:fillRect/>
          </a:stretch>
        </p:blipFill>
        <p:spPr>
          <a:xfrm>
            <a:off x="533400" y="3632200"/>
            <a:ext cx="3289300"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10301" y="1675249"/>
            <a:ext cx="2475896" cy="553998"/>
          </a:xfrm>
          <a:prstGeom prst="rect">
            <a:avLst/>
          </a:prstGeom>
          <a:noFill/>
        </p:spPr>
        <p:txBody>
          <a:bodyPr wrap="none" rtlCol="0">
            <a:spAutoFit/>
          </a:bodyPr>
          <a:lstStyle/>
          <a:p>
            <a:r>
              <a:rPr lang="en-US" sz="3000" b="1" dirty="0" smtClean="0">
                <a:solidFill>
                  <a:srgbClr val="FFFFFF"/>
                </a:solidFill>
                <a:latin typeface="Times New Roman"/>
                <a:cs typeface="Times New Roman"/>
              </a:rPr>
              <a:t>Today’s menu</a:t>
            </a:r>
            <a:endParaRPr lang="en-US" sz="3000" b="1" dirty="0">
              <a:solidFill>
                <a:srgbClr val="FFFFFF"/>
              </a:solidFill>
              <a:latin typeface="Times New Roman"/>
              <a:cs typeface="Times New Roman"/>
            </a:endParaRPr>
          </a:p>
        </p:txBody>
      </p:sp>
      <p:grpSp>
        <p:nvGrpSpPr>
          <p:cNvPr id="2" name="Group 31"/>
          <p:cNvGrpSpPr/>
          <p:nvPr/>
        </p:nvGrpSpPr>
        <p:grpSpPr>
          <a:xfrm>
            <a:off x="1289007" y="2270542"/>
            <a:ext cx="3941211" cy="746899"/>
            <a:chOff x="1459706" y="1623993"/>
            <a:chExt cx="3941211" cy="746899"/>
          </a:xfrm>
        </p:grpSpPr>
        <p:grpSp>
          <p:nvGrpSpPr>
            <p:cNvPr id="4" name="Group 8"/>
            <p:cNvGrpSpPr/>
            <p:nvPr/>
          </p:nvGrpSpPr>
          <p:grpSpPr>
            <a:xfrm>
              <a:off x="1459706" y="1623993"/>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909227"/>
              <a:ext cx="3254617"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General Auction Setting</a:t>
              </a:r>
              <a:endParaRPr lang="en-US" dirty="0">
                <a:solidFill>
                  <a:schemeClr val="tx1">
                    <a:lumMod val="50000"/>
                  </a:schemeClr>
                </a:solidFill>
                <a:latin typeface="Times New Roman"/>
                <a:cs typeface="Times New Roman"/>
              </a:endParaRPr>
            </a:p>
          </p:txBody>
        </p:sp>
      </p:grpSp>
      <p:grpSp>
        <p:nvGrpSpPr>
          <p:cNvPr id="6" name="Group 34"/>
          <p:cNvGrpSpPr/>
          <p:nvPr/>
        </p:nvGrpSpPr>
        <p:grpSpPr>
          <a:xfrm>
            <a:off x="1289801" y="2819400"/>
            <a:ext cx="7832571" cy="1714619"/>
            <a:chOff x="1460500" y="2639199"/>
            <a:chExt cx="7832571" cy="1714619"/>
          </a:xfrm>
        </p:grpSpPr>
        <p:grpSp>
          <p:nvGrpSpPr>
            <p:cNvPr id="8" name="Group 15"/>
            <p:cNvGrpSpPr/>
            <p:nvPr/>
          </p:nvGrpSpPr>
          <p:grpSpPr>
            <a:xfrm>
              <a:off x="1460500" y="2639199"/>
              <a:ext cx="700088" cy="1173202"/>
              <a:chOff x="1446212" y="657980"/>
              <a:chExt cx="700088" cy="1173202"/>
            </a:xfrm>
          </p:grpSpPr>
          <p:cxnSp>
            <p:nvCxnSpPr>
              <p:cNvPr id="17" name="Straight Connector 16"/>
              <p:cNvCxnSpPr/>
              <p:nvPr/>
            </p:nvCxnSpPr>
            <p:spPr bwMode="auto">
              <a:xfrm rot="16200000" flipH="1">
                <a:off x="860405" y="1243787"/>
                <a:ext cx="117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 name="TextBox 11"/>
            <p:cNvSpPr txBox="1"/>
            <p:nvPr/>
          </p:nvSpPr>
          <p:spPr>
            <a:xfrm>
              <a:off x="2146300" y="3553599"/>
              <a:ext cx="7146771" cy="800219"/>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Algorithmic Mechanism </a:t>
              </a:r>
              <a:r>
                <a:rPr lang="en-US" dirty="0" smtClean="0">
                  <a:solidFill>
                    <a:schemeClr val="tx1">
                      <a:lumMod val="50000"/>
                    </a:schemeClr>
                  </a:solidFill>
                  <a:latin typeface="Times New Roman"/>
                  <a:cs typeface="Times New Roman"/>
                </a:rPr>
                <a:t>Design Challenges</a:t>
              </a:r>
            </a:p>
            <a:p>
              <a:r>
                <a:rPr lang="en-US" sz="2200" dirty="0" smtClean="0">
                  <a:solidFill>
                    <a:schemeClr val="tx1">
                      <a:lumMod val="50000"/>
                    </a:schemeClr>
                  </a:solidFill>
                  <a:latin typeface="Times New Roman"/>
                  <a:cs typeface="Times New Roman"/>
                </a:rPr>
                <a:t>	</a:t>
              </a:r>
              <a:r>
                <a:rPr lang="en-US" sz="2200" dirty="0" smtClean="0">
                  <a:solidFill>
                    <a:schemeClr val="tx1">
                      <a:lumMod val="50000"/>
                    </a:schemeClr>
                  </a:solidFill>
                  <a:latin typeface="Times New Roman"/>
                  <a:cs typeface="Times New Roman"/>
                </a:rPr>
                <a:t>-Focus: Revenue </a:t>
              </a:r>
              <a:r>
                <a:rPr lang="en-US" sz="2200" dirty="0" smtClean="0">
                  <a:solidFill>
                    <a:schemeClr val="tx1">
                      <a:lumMod val="50000"/>
                    </a:schemeClr>
                  </a:solidFill>
                  <a:latin typeface="Times New Roman"/>
                  <a:cs typeface="Times New Roman"/>
                </a:rPr>
                <a:t>Optimization in Multi-item Settings</a:t>
              </a:r>
              <a:endParaRPr lang="en-US" sz="2200" dirty="0">
                <a:solidFill>
                  <a:schemeClr val="tx1">
                    <a:lumMod val="50000"/>
                  </a:schemeClr>
                </a:solidFill>
                <a:latin typeface="Times New Roman"/>
                <a:cs typeface="Times New Roman"/>
              </a:endParaRPr>
            </a:p>
          </p:txBody>
        </p:sp>
      </p:grpSp>
      <p:grpSp>
        <p:nvGrpSpPr>
          <p:cNvPr id="9" name="Group 32"/>
          <p:cNvGrpSpPr/>
          <p:nvPr/>
        </p:nvGrpSpPr>
        <p:grpSpPr>
          <a:xfrm>
            <a:off x="1289007" y="2829342"/>
            <a:ext cx="6501006" cy="748506"/>
            <a:chOff x="1459706" y="2182793"/>
            <a:chExt cx="6501006" cy="748506"/>
          </a:xfrm>
        </p:grpSpPr>
        <p:sp>
          <p:nvSpPr>
            <p:cNvPr id="11" name="TextBox 10"/>
            <p:cNvSpPr txBox="1"/>
            <p:nvPr/>
          </p:nvSpPr>
          <p:spPr>
            <a:xfrm>
              <a:off x="2146300" y="2469634"/>
              <a:ext cx="5814412"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Background: welfare </a:t>
              </a:r>
              <a:r>
                <a:rPr lang="en-US" dirty="0" err="1" smtClean="0">
                  <a:solidFill>
                    <a:schemeClr val="tx1">
                      <a:lumMod val="50000"/>
                    </a:schemeClr>
                  </a:solidFill>
                  <a:latin typeface="Times New Roman"/>
                  <a:cs typeface="Times New Roman"/>
                </a:rPr>
                <a:t>vs</a:t>
              </a:r>
              <a:r>
                <a:rPr lang="en-US" dirty="0" smtClean="0">
                  <a:solidFill>
                    <a:schemeClr val="tx1">
                      <a:lumMod val="50000"/>
                    </a:schemeClr>
                  </a:solidFill>
                  <a:latin typeface="Times New Roman"/>
                  <a:cs typeface="Times New Roman"/>
                </a:rPr>
                <a:t> revenue optimization</a:t>
              </a:r>
              <a:endParaRPr lang="en-US" dirty="0">
                <a:solidFill>
                  <a:schemeClr val="tx1">
                    <a:lumMod val="50000"/>
                  </a:schemeClr>
                </a:solidFill>
                <a:latin typeface="Times New Roman"/>
                <a:cs typeface="Times New Roman"/>
              </a:endParaRPr>
            </a:p>
          </p:txBody>
        </p:sp>
        <p:grpSp>
          <p:nvGrpSpPr>
            <p:cNvPr id="13" name="Group 12"/>
            <p:cNvGrpSpPr/>
            <p:nvPr/>
          </p:nvGrpSpPr>
          <p:grpSpPr>
            <a:xfrm>
              <a:off x="1459706" y="2182793"/>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6" name="Group 35"/>
          <p:cNvGrpSpPr/>
          <p:nvPr/>
        </p:nvGrpSpPr>
        <p:grpSpPr>
          <a:xfrm>
            <a:off x="1292185" y="3886201"/>
            <a:ext cx="5144513" cy="1116786"/>
            <a:chOff x="1462884" y="3455214"/>
            <a:chExt cx="5144513" cy="1116786"/>
          </a:xfrm>
        </p:grpSpPr>
        <p:grpSp>
          <p:nvGrpSpPr>
            <p:cNvPr id="19" name="Group 18"/>
            <p:cNvGrpSpPr/>
            <p:nvPr/>
          </p:nvGrpSpPr>
          <p:grpSpPr>
            <a:xfrm>
              <a:off x="1462884" y="3455214"/>
              <a:ext cx="686592" cy="915987"/>
              <a:chOff x="1459708" y="915195"/>
              <a:chExt cx="686592" cy="915987"/>
            </a:xfrm>
          </p:grpSpPr>
          <p:cxnSp>
            <p:nvCxnSpPr>
              <p:cNvPr id="20" name="Straight Connector 19"/>
              <p:cNvCxnSpPr/>
              <p:nvPr/>
            </p:nvCxnSpPr>
            <p:spPr bwMode="auto">
              <a:xfrm rot="5400000">
                <a:off x="1004116" y="1370787"/>
                <a:ext cx="914399" cy="32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4110335"/>
              <a:ext cx="4457921"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The </a:t>
              </a:r>
              <a:r>
                <a:rPr lang="en-US" dirty="0" err="1" smtClean="0">
                  <a:solidFill>
                    <a:schemeClr val="tx1">
                      <a:lumMod val="50000"/>
                    </a:schemeClr>
                  </a:solidFill>
                  <a:latin typeface="Times New Roman"/>
                  <a:cs typeface="Times New Roman"/>
                </a:rPr>
                <a:t>algorithmics</a:t>
              </a:r>
              <a:r>
                <a:rPr lang="en-US" dirty="0" smtClean="0">
                  <a:solidFill>
                    <a:schemeClr val="tx1">
                      <a:lumMod val="50000"/>
                    </a:schemeClr>
                  </a:solidFill>
                  <a:latin typeface="Times New Roman"/>
                  <a:cs typeface="Times New Roman"/>
                </a:rPr>
                <a:t> of reduced forms</a:t>
              </a:r>
              <a:endParaRPr lang="en-US" dirty="0">
                <a:solidFill>
                  <a:schemeClr val="tx1">
                    <a:lumMod val="50000"/>
                  </a:schemeClr>
                </a:solidFill>
                <a:latin typeface="Times New Roman"/>
                <a:cs typeface="Times New Roman"/>
              </a:endParaRPr>
            </a:p>
          </p:txBody>
        </p:sp>
      </p:grpSp>
      <p:grpSp>
        <p:nvGrpSpPr>
          <p:cNvPr id="23" name="Group 35"/>
          <p:cNvGrpSpPr/>
          <p:nvPr/>
        </p:nvGrpSpPr>
        <p:grpSpPr>
          <a:xfrm>
            <a:off x="1293306" y="4801413"/>
            <a:ext cx="6016148" cy="761187"/>
            <a:chOff x="1462882" y="3810813"/>
            <a:chExt cx="6016148" cy="761187"/>
          </a:xfrm>
        </p:grpSpPr>
        <p:grpSp>
          <p:nvGrpSpPr>
            <p:cNvPr id="24" name="Group 18"/>
            <p:cNvGrpSpPr/>
            <p:nvPr/>
          </p:nvGrpSpPr>
          <p:grpSpPr>
            <a:xfrm>
              <a:off x="1462882" y="3810813"/>
              <a:ext cx="686594" cy="560388"/>
              <a:chOff x="1459706" y="1270794"/>
              <a:chExt cx="686594" cy="560388"/>
            </a:xfrm>
          </p:grpSpPr>
          <p:cxnSp>
            <p:nvCxnSpPr>
              <p:cNvPr id="26" name="Straight Connector 25"/>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Box 24"/>
            <p:cNvSpPr txBox="1"/>
            <p:nvPr/>
          </p:nvSpPr>
          <p:spPr>
            <a:xfrm>
              <a:off x="2149476" y="4110335"/>
              <a:ext cx="5329554"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Revenue maximization via reduced forms</a:t>
              </a:r>
              <a:endParaRPr lang="en-US" dirty="0">
                <a:solidFill>
                  <a:schemeClr val="tx1">
                    <a:lumMod val="50000"/>
                  </a:schemeClr>
                </a:solidFill>
                <a:latin typeface="Times New Roman"/>
                <a:cs typeface="Times New Roman"/>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9"/>
          <p:cNvGrpSpPr/>
          <p:nvPr/>
        </p:nvGrpSpPr>
        <p:grpSpPr>
          <a:xfrm>
            <a:off x="1920992" y="812800"/>
            <a:ext cx="5394208" cy="3810000"/>
            <a:chOff x="2759023" y="2173671"/>
            <a:chExt cx="3926352" cy="2999791"/>
          </a:xfrm>
        </p:grpSpPr>
        <p:grpSp>
          <p:nvGrpSpPr>
            <p:cNvPr id="3" name="Group 104"/>
            <p:cNvGrpSpPr>
              <a:grpSpLocks/>
            </p:cNvGrpSpPr>
            <p:nvPr/>
          </p:nvGrpSpPr>
          <p:grpSpPr bwMode="auto">
            <a:xfrm rot="20680052">
              <a:off x="2768782" y="2173671"/>
              <a:ext cx="3916593" cy="2999791"/>
              <a:chOff x="17818" y="9648"/>
              <a:chExt cx="2440" cy="1920"/>
            </a:xfrm>
          </p:grpSpPr>
          <p:sp>
            <p:nvSpPr>
              <p:cNvPr id="15" name="Line 107"/>
              <p:cNvSpPr>
                <a:spLocks noChangeShapeType="1"/>
              </p:cNvSpPr>
              <p:nvPr/>
            </p:nvSpPr>
            <p:spPr bwMode="auto">
              <a:xfrm>
                <a:off x="18117" y="10856"/>
                <a:ext cx="1298" cy="66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16" name="Freeform 105"/>
              <p:cNvSpPr>
                <a:spLocks/>
              </p:cNvSpPr>
              <p:nvPr/>
            </p:nvSpPr>
            <p:spPr bwMode="auto">
              <a:xfrm>
                <a:off x="17968" y="9684"/>
                <a:ext cx="1968" cy="1760"/>
              </a:xfrm>
              <a:custGeom>
                <a:avLst/>
                <a:gdLst>
                  <a:gd name="T0" fmla="*/ 84 w 1968"/>
                  <a:gd name="T1" fmla="*/ 392 h 1760"/>
                  <a:gd name="T2" fmla="*/ 0 w 1968"/>
                  <a:gd name="T3" fmla="*/ 876 h 1760"/>
                  <a:gd name="T4" fmla="*/ 316 w 1968"/>
                  <a:gd name="T5" fmla="*/ 1260 h 1760"/>
                  <a:gd name="T6" fmla="*/ 1312 w 1968"/>
                  <a:gd name="T7" fmla="*/ 1760 h 1760"/>
                  <a:gd name="T8" fmla="*/ 1760 w 1968"/>
                  <a:gd name="T9" fmla="*/ 1704 h 1760"/>
                  <a:gd name="T10" fmla="*/ 1872 w 1968"/>
                  <a:gd name="T11" fmla="*/ 1624 h 1760"/>
                  <a:gd name="T12" fmla="*/ 1960 w 1968"/>
                  <a:gd name="T13" fmla="*/ 1284 h 1760"/>
                  <a:gd name="T14" fmla="*/ 1968 w 1968"/>
                  <a:gd name="T15" fmla="*/ 904 h 1760"/>
                  <a:gd name="T16" fmla="*/ 1728 w 1968"/>
                  <a:gd name="T17" fmla="*/ 280 h 1760"/>
                  <a:gd name="T18" fmla="*/ 716 w 1968"/>
                  <a:gd name="T19" fmla="*/ 0 h 1760"/>
                  <a:gd name="T20" fmla="*/ 388 w 1968"/>
                  <a:gd name="T21" fmla="*/ 156 h 1760"/>
                  <a:gd name="T22" fmla="*/ 88 w 1968"/>
                  <a:gd name="T23" fmla="*/ 424 h 1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1760"/>
                  <a:gd name="T38" fmla="*/ 1968 w 1968"/>
                  <a:gd name="T39" fmla="*/ 1760 h 1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1760">
                    <a:moveTo>
                      <a:pt x="84" y="392"/>
                    </a:moveTo>
                    <a:lnTo>
                      <a:pt x="0" y="876"/>
                    </a:lnTo>
                    <a:lnTo>
                      <a:pt x="316" y="1260"/>
                    </a:lnTo>
                    <a:lnTo>
                      <a:pt x="1312" y="1760"/>
                    </a:lnTo>
                    <a:lnTo>
                      <a:pt x="1760" y="1704"/>
                    </a:lnTo>
                    <a:lnTo>
                      <a:pt x="1872" y="1624"/>
                    </a:lnTo>
                    <a:lnTo>
                      <a:pt x="1960" y="1284"/>
                    </a:lnTo>
                    <a:lnTo>
                      <a:pt x="1968" y="904"/>
                    </a:lnTo>
                    <a:lnTo>
                      <a:pt x="1728" y="280"/>
                    </a:lnTo>
                    <a:lnTo>
                      <a:pt x="716" y="0"/>
                    </a:lnTo>
                    <a:lnTo>
                      <a:pt x="388" y="156"/>
                    </a:lnTo>
                    <a:lnTo>
                      <a:pt x="88" y="424"/>
                    </a:lnTo>
                  </a:path>
                </a:pathLst>
              </a:cu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type="triangle" w="med" len="med"/>
                  </a14:hiddenLine>
                </a:ext>
              </a:extLst>
            </p:spPr>
            <p:txBody>
              <a:bodyPr>
                <a:spAutoFit/>
              </a:bodyPr>
              <a:lstStyle/>
              <a:p>
                <a:endParaRPr lang="en-US"/>
              </a:p>
            </p:txBody>
          </p:sp>
          <p:sp>
            <p:nvSpPr>
              <p:cNvPr id="17" name="Line 106"/>
              <p:cNvSpPr>
                <a:spLocks noChangeShapeType="1"/>
              </p:cNvSpPr>
              <p:nvPr/>
            </p:nvSpPr>
            <p:spPr bwMode="auto">
              <a:xfrm>
                <a:off x="17818" y="10378"/>
                <a:ext cx="707" cy="857"/>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8" name="Line 108"/>
              <p:cNvSpPr>
                <a:spLocks noChangeShapeType="1"/>
              </p:cNvSpPr>
              <p:nvPr/>
            </p:nvSpPr>
            <p:spPr bwMode="auto">
              <a:xfrm flipV="1">
                <a:off x="18191" y="9648"/>
                <a:ext cx="577" cy="256"/>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19" name="Line 109"/>
              <p:cNvSpPr>
                <a:spLocks noChangeShapeType="1"/>
              </p:cNvSpPr>
              <p:nvPr/>
            </p:nvSpPr>
            <p:spPr bwMode="auto">
              <a:xfrm flipH="1">
                <a:off x="17944" y="9972"/>
                <a:ext cx="130" cy="671"/>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57150" cmpd="sng">
                    <a:solidFill>
                      <a:schemeClr val="tx1"/>
                    </a:solidFill>
                  </a:ln>
                </a:endParaRPr>
              </a:p>
            </p:txBody>
          </p:sp>
          <p:sp>
            <p:nvSpPr>
              <p:cNvPr id="20" name="Line 110"/>
              <p:cNvSpPr>
                <a:spLocks noChangeShapeType="1"/>
              </p:cNvSpPr>
              <p:nvPr/>
            </p:nvSpPr>
            <p:spPr bwMode="auto">
              <a:xfrm>
                <a:off x="18599" y="9665"/>
                <a:ext cx="1236" cy="348"/>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1" name="Line 111"/>
              <p:cNvSpPr>
                <a:spLocks noChangeShapeType="1"/>
              </p:cNvSpPr>
              <p:nvPr/>
            </p:nvSpPr>
            <p:spPr bwMode="auto">
              <a:xfrm>
                <a:off x="19632" y="9792"/>
                <a:ext cx="432"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2" name="Line 112"/>
              <p:cNvSpPr>
                <a:spLocks noChangeShapeType="1"/>
              </p:cNvSpPr>
              <p:nvPr/>
            </p:nvSpPr>
            <p:spPr bwMode="auto">
              <a:xfrm flipH="1">
                <a:off x="19776" y="10464"/>
                <a:ext cx="288" cy="1104"/>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spAutoFit/>
              </a:bodyPr>
              <a:lstStyle/>
              <a:p>
                <a:endParaRPr lang="en-US"/>
              </a:p>
            </p:txBody>
          </p:sp>
          <p:sp>
            <p:nvSpPr>
              <p:cNvPr id="23" name="Line 113"/>
              <p:cNvSpPr>
                <a:spLocks noChangeShapeType="1"/>
              </p:cNvSpPr>
              <p:nvPr/>
            </p:nvSpPr>
            <p:spPr bwMode="auto">
              <a:xfrm flipV="1">
                <a:off x="19055" y="11320"/>
                <a:ext cx="1203" cy="142"/>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sp>
            <p:nvSpPr>
              <p:cNvPr id="24" name="Line 114"/>
              <p:cNvSpPr>
                <a:spLocks noChangeShapeType="1"/>
              </p:cNvSpPr>
              <p:nvPr/>
            </p:nvSpPr>
            <p:spPr bwMode="auto">
              <a:xfrm flipH="1">
                <a:off x="19925" y="10348"/>
                <a:ext cx="28" cy="803"/>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sp>
          <p:nvSpPr>
            <p:cNvPr id="25" name="Line 108"/>
            <p:cNvSpPr>
              <a:spLocks noChangeShapeType="1"/>
            </p:cNvSpPr>
            <p:nvPr/>
          </p:nvSpPr>
          <p:spPr bwMode="auto">
            <a:xfrm rot="20680052" flipV="1">
              <a:off x="2759023" y="2653086"/>
              <a:ext cx="937214" cy="81985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ln w="28575" cmpd="sng">
                  <a:solidFill>
                    <a:schemeClr val="tx1"/>
                  </a:solidFill>
                </a:ln>
              </a:endParaRPr>
            </a:p>
          </p:txBody>
        </p:sp>
        <p:sp>
          <p:nvSpPr>
            <p:cNvPr id="26" name="Line 113"/>
            <p:cNvSpPr>
              <a:spLocks noChangeShapeType="1"/>
            </p:cNvSpPr>
            <p:nvPr/>
          </p:nvSpPr>
          <p:spPr bwMode="auto">
            <a:xfrm rot="20680052" flipV="1">
              <a:off x="5936984" y="4305737"/>
              <a:ext cx="468184" cy="266695"/>
            </a:xfrm>
            <a:prstGeom prst="line">
              <a:avLst/>
            </a:prstGeom>
            <a:noFill/>
            <a:ln w="254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square">
              <a:spAutoFit/>
            </a:bodyPr>
            <a:lstStyle/>
            <a:p>
              <a:endParaRPr lang="en-US"/>
            </a:p>
          </p:txBody>
        </p:sp>
      </p:grpSp>
      <p:pic>
        <p:nvPicPr>
          <p:cNvPr id="29" name="Picture 28" descr="latex-image-1.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52800" y="1803400"/>
            <a:ext cx="2374900" cy="1612900"/>
          </a:xfrm>
          <a:prstGeom prst="rect">
            <a:avLst/>
          </a:prstGeom>
        </p:spPr>
      </p:pic>
      <p:sp>
        <p:nvSpPr>
          <p:cNvPr id="35" name="Oval 34"/>
          <p:cNvSpPr>
            <a:spLocks noChangeAspect="1"/>
          </p:cNvSpPr>
          <p:nvPr/>
        </p:nvSpPr>
        <p:spPr bwMode="auto">
          <a:xfrm>
            <a:off x="5641851" y="1041400"/>
            <a:ext cx="149349" cy="149349"/>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30" name="TextBox 29"/>
          <p:cNvSpPr txBox="1"/>
          <p:nvPr/>
        </p:nvSpPr>
        <p:spPr>
          <a:xfrm>
            <a:off x="228600" y="1117600"/>
            <a:ext cx="1321546" cy="461665"/>
          </a:xfrm>
          <a:prstGeom prst="rect">
            <a:avLst/>
          </a:prstGeom>
          <a:noFill/>
        </p:spPr>
        <p:txBody>
          <a:bodyPr wrap="none" rtlCol="0">
            <a:spAutoFit/>
          </a:bodyPr>
          <a:lstStyle/>
          <a:p>
            <a:r>
              <a:rPr lang="en-US" b="1" dirty="0" smtClean="0">
                <a:latin typeface="Times New Roman"/>
                <a:cs typeface="Times New Roman"/>
              </a:rPr>
              <a:t>Claim 1:</a:t>
            </a:r>
            <a:endParaRPr lang="en-US" b="1" dirty="0">
              <a:latin typeface="Times New Roman"/>
              <a:cs typeface="Times New Roman"/>
            </a:endParaRPr>
          </a:p>
        </p:txBody>
      </p:sp>
      <p:grpSp>
        <p:nvGrpSpPr>
          <p:cNvPr id="5" name="Group 42"/>
          <p:cNvGrpSpPr/>
          <p:nvPr/>
        </p:nvGrpSpPr>
        <p:grpSpPr>
          <a:xfrm>
            <a:off x="152400" y="5283200"/>
            <a:ext cx="9144000" cy="1955800"/>
            <a:chOff x="228600" y="5626100"/>
            <a:chExt cx="9144000" cy="1955800"/>
          </a:xfrm>
        </p:grpSpPr>
        <p:pic>
          <p:nvPicPr>
            <p:cNvPr id="32" name="Picture 31" descr="latex-image-1.pdf"/>
            <p:cNvPicPr>
              <a:picLocks noChangeAspect="1"/>
            </p:cNvPicPr>
            <p:nvPr/>
          </p:nvPicPr>
          <p:blipFill>
            <a:blip r:embed="rId3"/>
            <a:stretch>
              <a:fillRect/>
            </a:stretch>
          </p:blipFill>
          <p:spPr>
            <a:xfrm>
              <a:off x="5054600" y="5626100"/>
              <a:ext cx="1549400" cy="1524000"/>
            </a:xfrm>
            <a:prstGeom prst="rect">
              <a:avLst/>
            </a:prstGeom>
          </p:spPr>
        </p:pic>
        <p:grpSp>
          <p:nvGrpSpPr>
            <p:cNvPr id="6" name="Group 38"/>
            <p:cNvGrpSpPr/>
            <p:nvPr/>
          </p:nvGrpSpPr>
          <p:grpSpPr>
            <a:xfrm>
              <a:off x="228600" y="5994400"/>
              <a:ext cx="9144000" cy="1587500"/>
              <a:chOff x="457200" y="6318250"/>
              <a:chExt cx="9144000" cy="1587500"/>
            </a:xfrm>
          </p:grpSpPr>
          <p:sp>
            <p:nvSpPr>
              <p:cNvPr id="31" name="TextBox 30"/>
              <p:cNvSpPr txBox="1"/>
              <p:nvPr/>
            </p:nvSpPr>
            <p:spPr>
              <a:xfrm>
                <a:off x="457200" y="6451600"/>
                <a:ext cx="9144000" cy="830997"/>
              </a:xfrm>
              <a:prstGeom prst="rect">
                <a:avLst/>
              </a:prstGeom>
              <a:noFill/>
            </p:spPr>
            <p:txBody>
              <a:bodyPr wrap="square" rtlCol="0">
                <a:spAutoFit/>
              </a:bodyPr>
              <a:lstStyle/>
              <a:p>
                <a:r>
                  <a:rPr lang="en-US" b="1" dirty="0" smtClean="0">
                    <a:latin typeface="Times New Roman"/>
                    <a:cs typeface="Times New Roman"/>
                  </a:rPr>
                  <a:t>Claim 3:</a:t>
                </a:r>
                <a:r>
                  <a:rPr lang="en-US" dirty="0" smtClean="0">
                    <a:latin typeface="Times New Roman"/>
                    <a:cs typeface="Times New Roman"/>
                  </a:rPr>
                  <a:t> Given max-welfare algorithm for       can turn it into a separation oracle for               .</a:t>
                </a:r>
              </a:p>
            </p:txBody>
          </p:sp>
          <p:pic>
            <p:nvPicPr>
              <p:cNvPr id="38" name="Picture 3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905000" y="6318250"/>
                <a:ext cx="2908300" cy="1587500"/>
              </a:xfrm>
              <a:prstGeom prst="rect">
                <a:avLst/>
              </a:prstGeom>
            </p:spPr>
          </p:pic>
        </p:grpSp>
      </p:grpSp>
      <p:sp>
        <p:nvSpPr>
          <p:cNvPr id="46" name="Title 1"/>
          <p:cNvSpPr txBox="1">
            <a:spLocks/>
          </p:cNvSpPr>
          <p:nvPr/>
        </p:nvSpPr>
        <p:spPr bwMode="auto">
          <a:xfrm>
            <a:off x="9525" y="-127000"/>
            <a:ext cx="91471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kumimoji="0" lang="en-US" sz="3600" b="1" i="0" u="none" strike="noStrike" kern="0" cap="none" spc="0" normalizeH="0" baseline="0" noProof="0" dirty="0" smtClean="0">
                <a:ln>
                  <a:noFill/>
                </a:ln>
                <a:solidFill>
                  <a:srgbClr val="FFFFCC"/>
                </a:solidFill>
                <a:effectLst/>
                <a:uLnTx/>
                <a:uFillTx/>
                <a:latin typeface="Times New Roman"/>
                <a:ea typeface="ＭＳ Ｐゴシック" pitchFamily="-112" charset="-128"/>
                <a:cs typeface="Times New Roman"/>
              </a:rPr>
              <a:t>Feasibility of </a:t>
            </a:r>
            <a:r>
              <a:rPr lang="en-US" sz="3600" b="1" dirty="0" smtClean="0">
                <a:solidFill>
                  <a:srgbClr val="FFFFCC"/>
                </a:solidFill>
                <a:latin typeface="Times New Roman"/>
                <a:cs typeface="Times New Roman"/>
              </a:rPr>
              <a:t>Multi-Item Reduced Forms</a:t>
            </a:r>
            <a:endParaRPr kumimoji="0" lang="en-US" sz="3600" b="1" i="0" u="none" strike="noStrike" kern="0" cap="none" spc="0" normalizeH="0" baseline="0" noProof="0" dirty="0">
              <a:ln>
                <a:noFill/>
              </a:ln>
              <a:solidFill>
                <a:srgbClr val="FFFFCC"/>
              </a:solidFill>
              <a:effectLst/>
              <a:uLnTx/>
              <a:uFillTx/>
              <a:latin typeface="Times New Roman"/>
              <a:ea typeface="ＭＳ Ｐゴシック" pitchFamily="-112" charset="-128"/>
              <a:cs typeface="Times New Roman"/>
            </a:endParaRPr>
          </a:p>
        </p:txBody>
      </p:sp>
      <p:grpSp>
        <p:nvGrpSpPr>
          <p:cNvPr id="7" name="Group 47"/>
          <p:cNvGrpSpPr/>
          <p:nvPr/>
        </p:nvGrpSpPr>
        <p:grpSpPr>
          <a:xfrm>
            <a:off x="4876800" y="762000"/>
            <a:ext cx="4038601" cy="1447801"/>
            <a:chOff x="4876800" y="990600"/>
            <a:chExt cx="4038601" cy="1447801"/>
          </a:xfrm>
        </p:grpSpPr>
        <p:sp>
          <p:nvSpPr>
            <p:cNvPr id="37" name="TextBox 36"/>
            <p:cNvSpPr txBox="1"/>
            <p:nvPr/>
          </p:nvSpPr>
          <p:spPr>
            <a:xfrm>
              <a:off x="6705601" y="990600"/>
              <a:ext cx="2209800" cy="830997"/>
            </a:xfrm>
            <a:prstGeom prst="rect">
              <a:avLst/>
            </a:prstGeom>
            <a:noFill/>
          </p:spPr>
          <p:txBody>
            <a:bodyPr wrap="square" rtlCol="0">
              <a:spAutoFit/>
            </a:bodyPr>
            <a:lstStyle/>
            <a:p>
              <a:r>
                <a:rPr lang="en-US" dirty="0" smtClean="0">
                  <a:latin typeface="Times New Roman"/>
                  <a:cs typeface="Times New Roman"/>
                </a:rPr>
                <a:t>set of feasible reduced forms</a:t>
              </a:r>
              <a:endParaRPr lang="en-US" dirty="0">
                <a:latin typeface="Times New Roman"/>
                <a:cs typeface="Times New Roman"/>
              </a:endParaRPr>
            </a:p>
          </p:txBody>
        </p:sp>
        <p:cxnSp>
          <p:nvCxnSpPr>
            <p:cNvPr id="47" name="Straight Arrow Connector 46"/>
            <p:cNvCxnSpPr/>
            <p:nvPr/>
          </p:nvCxnSpPr>
          <p:spPr bwMode="auto">
            <a:xfrm rot="10800000" flipV="1">
              <a:off x="4876800" y="1676401"/>
              <a:ext cx="18288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9" name="TextBox 38"/>
          <p:cNvSpPr txBox="1"/>
          <p:nvPr/>
        </p:nvSpPr>
        <p:spPr>
          <a:xfrm>
            <a:off x="165100" y="4419600"/>
            <a:ext cx="8839200" cy="830997"/>
          </a:xfrm>
          <a:prstGeom prst="rect">
            <a:avLst/>
          </a:prstGeom>
          <a:noFill/>
        </p:spPr>
        <p:txBody>
          <a:bodyPr wrap="square" rtlCol="0">
            <a:spAutoFit/>
          </a:bodyPr>
          <a:lstStyle/>
          <a:p>
            <a:r>
              <a:rPr lang="en-US" b="1" dirty="0" smtClean="0">
                <a:latin typeface="Times New Roman"/>
                <a:cs typeface="Times New Roman"/>
              </a:rPr>
              <a:t>Claim 2:</a:t>
            </a:r>
            <a:r>
              <a:rPr lang="en-US" dirty="0" smtClean="0">
                <a:latin typeface="Times New Roman"/>
                <a:cs typeface="Times New Roman"/>
              </a:rPr>
              <a:t> The vertices of the </a:t>
            </a:r>
            <a:r>
              <a:rPr lang="en-US" dirty="0" err="1" smtClean="0">
                <a:latin typeface="Times New Roman"/>
                <a:cs typeface="Times New Roman"/>
              </a:rPr>
              <a:t>polytope</a:t>
            </a:r>
            <a:r>
              <a:rPr lang="en-US" dirty="0" smtClean="0">
                <a:latin typeface="Times New Roman"/>
                <a:cs typeface="Times New Roman"/>
              </a:rPr>
              <a:t> are reduced forms of allocation rules that maximize virtual welfare.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7092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8540750" cy="1143000"/>
          </a:xfrm>
        </p:spPr>
        <p:txBody>
          <a:bodyPr/>
          <a:lstStyle/>
          <a:p>
            <a:r>
              <a:rPr lang="en-US" sz="4000" b="1" dirty="0" smtClean="0">
                <a:latin typeface="Times New Roman"/>
                <a:cs typeface="Times New Roman"/>
              </a:rPr>
              <a:t>Separation Oracle and Characterization</a:t>
            </a:r>
            <a:endParaRPr lang="en-US" sz="4000" b="1" dirty="0">
              <a:latin typeface="Times New Roman"/>
              <a:cs typeface="Times New Roman"/>
            </a:endParaRPr>
          </a:p>
        </p:txBody>
      </p:sp>
      <p:sp>
        <p:nvSpPr>
          <p:cNvPr id="3" name="Content Placeholder 2"/>
          <p:cNvSpPr>
            <a:spLocks noGrp="1"/>
          </p:cNvSpPr>
          <p:nvPr>
            <p:ph idx="1"/>
          </p:nvPr>
        </p:nvSpPr>
        <p:spPr>
          <a:xfrm>
            <a:off x="0" y="1676400"/>
            <a:ext cx="9448800" cy="990600"/>
          </a:xfrm>
        </p:spPr>
        <p:txBody>
          <a:bodyPr/>
          <a:lstStyle/>
          <a:p>
            <a:r>
              <a:rPr lang="en-US" sz="2400" dirty="0" smtClean="0">
                <a:solidFill>
                  <a:srgbClr val="FFFFCC"/>
                </a:solidFill>
                <a:effectLst/>
                <a:latin typeface="Times New Roman"/>
                <a:cs typeface="Times New Roman"/>
              </a:rPr>
              <a:t>[</a:t>
            </a:r>
            <a:r>
              <a:rPr lang="en-US" sz="2400" dirty="0" err="1" smtClean="0">
                <a:solidFill>
                  <a:srgbClr val="FFFFCC"/>
                </a:solidFill>
                <a:effectLst/>
                <a:latin typeface="Times New Roman"/>
                <a:cs typeface="Times New Roman"/>
              </a:rPr>
              <a:t>Cai</a:t>
            </a:r>
            <a:r>
              <a:rPr lang="en-US" sz="2400" dirty="0" smtClean="0">
                <a:solidFill>
                  <a:srgbClr val="FFFFCC"/>
                </a:solidFill>
                <a:effectLst/>
                <a:latin typeface="Times New Roman"/>
                <a:cs typeface="Times New Roman"/>
              </a:rPr>
              <a:t>-Daskalakis-Weinberg ’12]:</a:t>
            </a:r>
            <a:r>
              <a:rPr lang="en-US" sz="2400" b="1" dirty="0" smtClean="0">
                <a:solidFill>
                  <a:schemeClr val="tx2"/>
                </a:solidFill>
              </a:rPr>
              <a:t> </a:t>
            </a:r>
            <a:r>
              <a:rPr lang="en-US" sz="2400" dirty="0" smtClean="0"/>
              <a:t>The reduced form of </a:t>
            </a:r>
            <a:r>
              <a:rPr lang="en-US" sz="2400" b="1" dirty="0" smtClean="0"/>
              <a:t>any auction</a:t>
            </a:r>
            <a:r>
              <a:rPr lang="en-US" sz="2400" dirty="0" smtClean="0"/>
              <a:t> can be implemented as a distribution over virtual VCG allocation rules.</a:t>
            </a:r>
          </a:p>
        </p:txBody>
      </p:sp>
      <p:sp>
        <p:nvSpPr>
          <p:cNvPr id="13" name="Content Placeholder 2"/>
          <p:cNvSpPr txBox="1">
            <a:spLocks/>
          </p:cNvSpPr>
          <p:nvPr/>
        </p:nvSpPr>
        <p:spPr bwMode="auto">
          <a:xfrm>
            <a:off x="0" y="3505200"/>
            <a:ext cx="9372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A3C145"/>
              </a:buClr>
              <a:buSzPct val="80000"/>
              <a:buFont typeface="Arial" charset="0"/>
              <a:buChar char="►"/>
              <a:defRPr/>
            </a:pPr>
            <a:r>
              <a:rPr lang="en-US" kern="0" dirty="0" smtClean="0">
                <a:solidFill>
                  <a:srgbClr val="FFFFCC"/>
                </a:solidFill>
                <a:latin typeface="Times New Roman"/>
                <a:ea typeface="ＭＳ Ｐゴシック" pitchFamily="-112" charset="-128"/>
                <a:cs typeface="Times New Roman"/>
              </a:rPr>
              <a:t>[</a:t>
            </a:r>
            <a:r>
              <a:rPr lang="en-US" kern="0" dirty="0" err="1" smtClean="0">
                <a:solidFill>
                  <a:srgbClr val="FFFFCC"/>
                </a:solidFill>
                <a:latin typeface="Times New Roman"/>
                <a:ea typeface="ＭＳ Ｐゴシック" pitchFamily="-112" charset="-128"/>
                <a:cs typeface="Times New Roman"/>
              </a:rPr>
              <a:t>Cai</a:t>
            </a:r>
            <a:r>
              <a:rPr lang="en-US" kern="0" dirty="0" smtClean="0">
                <a:solidFill>
                  <a:srgbClr val="FFFFCC"/>
                </a:solidFill>
                <a:latin typeface="Times New Roman"/>
                <a:ea typeface="ＭＳ Ｐゴシック" pitchFamily="-112" charset="-128"/>
                <a:cs typeface="Times New Roman"/>
              </a:rPr>
              <a:t>-Daskalakis-Weinberg ’12]:</a:t>
            </a:r>
            <a:r>
              <a:rPr lang="en-US" b="1" kern="0" dirty="0" smtClean="0">
                <a:solidFill>
                  <a:srgbClr val="FFFFCC"/>
                </a:solidFill>
                <a:latin typeface="Times New Roman"/>
                <a:ea typeface="ＭＳ Ｐゴシック" pitchFamily="-112" charset="-128"/>
                <a:cs typeface="Times New Roman"/>
              </a:rPr>
              <a:t> </a:t>
            </a:r>
            <a:r>
              <a:rPr lang="en-US" kern="0" dirty="0" smtClean="0">
                <a:solidFill>
                  <a:srgbClr val="FFFFFF"/>
                </a:solidFill>
                <a:latin typeface="Times New Roman"/>
                <a:ea typeface="ＭＳ Ｐゴシック" pitchFamily="-112" charset="-128"/>
                <a:cs typeface="Times New Roman"/>
              </a:rPr>
              <a:t>The feasibility of a reduced form can be </a:t>
            </a:r>
            <a:r>
              <a:rPr lang="en-US" kern="0" dirty="0" smtClean="0">
                <a:solidFill>
                  <a:srgbClr val="FFFFFF"/>
                </a:solidFill>
                <a:latin typeface="Times New Roman"/>
                <a:ea typeface="ＭＳ Ｐゴシック" pitchFamily="-112" charset="-128"/>
                <a:cs typeface="Times New Roman"/>
              </a:rPr>
              <a:t>probably, </a:t>
            </a:r>
            <a:r>
              <a:rPr lang="en-US" kern="0" dirty="0" smtClean="0">
                <a:solidFill>
                  <a:srgbClr val="FFFFFF"/>
                </a:solidFill>
                <a:latin typeface="Times New Roman"/>
                <a:ea typeface="ＭＳ Ｐゴシック" pitchFamily="-112" charset="-128"/>
                <a:cs typeface="Times New Roman"/>
              </a:rPr>
              <a:t>approximately correctly </a:t>
            </a:r>
            <a:r>
              <a:rPr lang="en-US" kern="0" dirty="0" smtClean="0">
                <a:solidFill>
                  <a:srgbClr val="FFFFFF"/>
                </a:solidFill>
                <a:latin typeface="Times New Roman"/>
                <a:ea typeface="ＭＳ Ｐゴシック" pitchFamily="-112" charset="-128"/>
                <a:cs typeface="Times New Roman"/>
              </a:rPr>
              <a:t>tested</a:t>
            </a:r>
            <a:r>
              <a:rPr lang="en-US" kern="0" baseline="30000" dirty="0" smtClean="0">
                <a:solidFill>
                  <a:srgbClr val="FFFFFF"/>
                </a:solidFill>
                <a:latin typeface="Times New Roman"/>
                <a:ea typeface="ＭＳ Ｐゴシック" pitchFamily="-112" charset="-128"/>
                <a:cs typeface="Times New Roman"/>
              </a:rPr>
              <a:t>*</a:t>
            </a:r>
            <a:r>
              <a:rPr lang="en-US" kern="0" dirty="0" smtClean="0">
                <a:solidFill>
                  <a:srgbClr val="FFFFFF"/>
                </a:solidFill>
                <a:latin typeface="Times New Roman"/>
                <a:ea typeface="ＭＳ Ｐゴシック" pitchFamily="-112" charset="-128"/>
                <a:cs typeface="Times New Roman"/>
              </a:rPr>
              <a:t> </a:t>
            </a:r>
            <a:r>
              <a:rPr lang="en-US" kern="0" dirty="0" smtClean="0">
                <a:solidFill>
                  <a:srgbClr val="FFFFFF"/>
                </a:solidFill>
                <a:latin typeface="Times New Roman"/>
                <a:ea typeface="ＭＳ Ｐゴシック" pitchFamily="-112" charset="-128"/>
                <a:cs typeface="Times New Roman"/>
              </a:rPr>
              <a:t>in time:</a:t>
            </a:r>
          </a:p>
          <a:p>
            <a:pPr marL="342900" indent="-342900">
              <a:spcBef>
                <a:spcPct val="20000"/>
              </a:spcBef>
              <a:buClr>
                <a:srgbClr val="A3C145"/>
              </a:buClr>
              <a:buSzPct val="80000"/>
              <a:buFont typeface="Arial" charset="0"/>
              <a:buChar char="►"/>
              <a:defRPr/>
            </a:pPr>
            <a:endParaRPr lang="en-US" kern="0" dirty="0" smtClean="0">
              <a:solidFill>
                <a:srgbClr val="FFFFFF"/>
              </a:solidFill>
              <a:latin typeface="Times New Roman"/>
              <a:ea typeface="ＭＳ Ｐゴシック" pitchFamily="-112" charset="-128"/>
              <a:cs typeface="Times New Roman"/>
            </a:endParaRPr>
          </a:p>
          <a:p>
            <a:pPr marL="342900" indent="-342900">
              <a:spcBef>
                <a:spcPct val="20000"/>
              </a:spcBef>
              <a:buClr>
                <a:srgbClr val="A3C145"/>
              </a:buClr>
              <a:buSzPct val="80000"/>
              <a:buFont typeface="Arial" charset="0"/>
              <a:buChar char="►"/>
              <a:defRPr/>
            </a:pPr>
            <a:endParaRPr lang="en-US" sz="1000" kern="0" dirty="0" smtClean="0">
              <a:solidFill>
                <a:srgbClr val="FFFFFF"/>
              </a:solidFill>
              <a:latin typeface="Times New Roman"/>
              <a:ea typeface="ＭＳ Ｐゴシック" pitchFamily="-112" charset="-128"/>
              <a:cs typeface="Times New Roman"/>
            </a:endParaRPr>
          </a:p>
          <a:p>
            <a:pPr marL="342900" indent="-342900">
              <a:spcBef>
                <a:spcPct val="20000"/>
              </a:spcBef>
              <a:buClr>
                <a:srgbClr val="A3C145"/>
              </a:buClr>
              <a:buSzPct val="80000"/>
              <a:defRPr/>
            </a:pPr>
            <a:r>
              <a:rPr lang="en-US" kern="0" dirty="0" smtClean="0">
                <a:solidFill>
                  <a:srgbClr val="FFFFFF"/>
                </a:solidFill>
                <a:latin typeface="Times New Roman"/>
                <a:ea typeface="ＭＳ Ｐゴシック" pitchFamily="-112" charset="-128"/>
                <a:cs typeface="Times New Roman"/>
              </a:rPr>
              <a:t>	and the same number of queries to a welfare maximizing algorithm for constraints     . </a:t>
            </a:r>
          </a:p>
          <a:p>
            <a:pPr marL="342900" indent="-342900">
              <a:spcBef>
                <a:spcPct val="20000"/>
              </a:spcBef>
              <a:buClr>
                <a:srgbClr val="A3C145"/>
              </a:buClr>
              <a:buSzPct val="80000"/>
              <a:defRPr/>
            </a:pPr>
            <a:r>
              <a:rPr lang="en-US" kern="0" dirty="0" smtClean="0">
                <a:solidFill>
                  <a:srgbClr val="FFFFFF"/>
                </a:solidFill>
                <a:latin typeface="Times New Roman"/>
                <a:ea typeface="ＭＳ Ｐゴシック" pitchFamily="-112" charset="-128"/>
                <a:cs typeface="Times New Roman"/>
              </a:rPr>
              <a:t>    </a:t>
            </a:r>
            <a:r>
              <a:rPr lang="en-US" kern="0" dirty="0" smtClean="0">
                <a:solidFill>
                  <a:srgbClr val="FFFFFF"/>
                </a:solidFill>
                <a:latin typeface="Times New Roman"/>
                <a:ea typeface="ＭＳ Ｐゴシック" pitchFamily="-112" charset="-128"/>
                <a:cs typeface="Times New Roman"/>
              </a:rPr>
              <a:t>Ditto </a:t>
            </a:r>
            <a:r>
              <a:rPr lang="en-US" kern="0" dirty="0" smtClean="0">
                <a:solidFill>
                  <a:srgbClr val="FFFFFF"/>
                </a:solidFill>
                <a:latin typeface="Times New Roman"/>
                <a:ea typeface="ＭＳ Ｐゴシック" pitchFamily="-112" charset="-128"/>
                <a:cs typeface="Times New Roman"/>
              </a:rPr>
              <a:t>for decomposing a feasible reduced form as a distribution over virtual VCG allocation rules</a:t>
            </a:r>
            <a:r>
              <a:rPr lang="en-US" kern="0" dirty="0" smtClean="0">
                <a:solidFill>
                  <a:srgbClr val="FFFFFF"/>
                </a:solidFill>
                <a:latin typeface="Times New Roman"/>
                <a:ea typeface="ＭＳ Ｐゴシック" pitchFamily="-112" charset="-128"/>
                <a:cs typeface="Times New Roman"/>
              </a:rPr>
              <a:t>.</a:t>
            </a:r>
          </a:p>
          <a:p>
            <a:pPr marL="342900" indent="-342900">
              <a:spcBef>
                <a:spcPct val="20000"/>
              </a:spcBef>
              <a:buClr>
                <a:srgbClr val="A3C145"/>
              </a:buClr>
              <a:buSzPct val="80000"/>
              <a:defRPr/>
            </a:pPr>
            <a:endParaRPr lang="en-US" kern="0" dirty="0" smtClean="0">
              <a:solidFill>
                <a:srgbClr val="FFFFFF"/>
              </a:solidFill>
              <a:latin typeface="Times New Roman"/>
              <a:ea typeface="ＭＳ Ｐゴシック" pitchFamily="-112" charset="-128"/>
              <a:cs typeface="Times New Roman"/>
            </a:endParaRPr>
          </a:p>
          <a:p>
            <a:pPr marL="342900" indent="-342900">
              <a:spcBef>
                <a:spcPct val="20000"/>
              </a:spcBef>
              <a:buClr>
                <a:srgbClr val="A3C145"/>
              </a:buClr>
              <a:buSzPct val="80000"/>
              <a:defRPr/>
            </a:pPr>
            <a:endParaRPr lang="en-US" kern="0" dirty="0" smtClean="0">
              <a:solidFill>
                <a:srgbClr val="FFFFFF"/>
              </a:solidFill>
              <a:latin typeface="Times New Roman"/>
              <a:ea typeface="ＭＳ Ｐゴシック" pitchFamily="-112" charset="-128"/>
              <a:cs typeface="Times New Roman"/>
            </a:endParaRPr>
          </a:p>
        </p:txBody>
      </p:sp>
      <p:pic>
        <p:nvPicPr>
          <p:cNvPr id="14" name="Picture 13" descr="latex-image-1.pdf"/>
          <p:cNvPicPr>
            <a:picLocks noChangeAspect="1"/>
          </p:cNvPicPr>
          <p:nvPr/>
        </p:nvPicPr>
        <p:blipFill>
          <a:blip r:embed="rId3"/>
          <a:stretch>
            <a:fillRect/>
          </a:stretch>
        </p:blipFill>
        <p:spPr>
          <a:xfrm>
            <a:off x="1676400" y="3810000"/>
            <a:ext cx="4851400" cy="16510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73088" y="4784057"/>
            <a:ext cx="2197100" cy="1524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247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uiExpand="1"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10301" y="1675249"/>
            <a:ext cx="2475896" cy="553998"/>
          </a:xfrm>
          <a:prstGeom prst="rect">
            <a:avLst/>
          </a:prstGeom>
          <a:noFill/>
        </p:spPr>
        <p:txBody>
          <a:bodyPr wrap="none" rtlCol="0">
            <a:spAutoFit/>
          </a:bodyPr>
          <a:lstStyle/>
          <a:p>
            <a:r>
              <a:rPr lang="en-US" sz="3000" b="1" dirty="0" smtClean="0">
                <a:solidFill>
                  <a:srgbClr val="FFFFFF"/>
                </a:solidFill>
                <a:latin typeface="Times New Roman"/>
                <a:cs typeface="Times New Roman"/>
              </a:rPr>
              <a:t>Today’s menu</a:t>
            </a:r>
            <a:endParaRPr lang="en-US" sz="3000" b="1" dirty="0">
              <a:solidFill>
                <a:srgbClr val="FFFFFF"/>
              </a:solidFill>
              <a:latin typeface="Times New Roman"/>
              <a:cs typeface="Times New Roman"/>
            </a:endParaRPr>
          </a:p>
        </p:txBody>
      </p:sp>
      <p:grpSp>
        <p:nvGrpSpPr>
          <p:cNvPr id="2" name="Group 31"/>
          <p:cNvGrpSpPr/>
          <p:nvPr/>
        </p:nvGrpSpPr>
        <p:grpSpPr>
          <a:xfrm>
            <a:off x="1289007" y="2270542"/>
            <a:ext cx="3941211" cy="746899"/>
            <a:chOff x="1459706" y="1623993"/>
            <a:chExt cx="3941211" cy="746899"/>
          </a:xfrm>
        </p:grpSpPr>
        <p:grpSp>
          <p:nvGrpSpPr>
            <p:cNvPr id="4" name="Group 8"/>
            <p:cNvGrpSpPr/>
            <p:nvPr/>
          </p:nvGrpSpPr>
          <p:grpSpPr>
            <a:xfrm>
              <a:off x="1459706" y="1623993"/>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909227"/>
              <a:ext cx="3254617" cy="461665"/>
            </a:xfrm>
            <a:prstGeom prst="rect">
              <a:avLst/>
            </a:prstGeom>
            <a:noFill/>
          </p:spPr>
          <p:txBody>
            <a:bodyPr wrap="none" rtlCol="0">
              <a:spAutoFit/>
            </a:bodyPr>
            <a:lstStyle/>
            <a:p>
              <a:r>
                <a:rPr lang="en-US" dirty="0" smtClean="0">
                  <a:latin typeface="Times New Roman"/>
                  <a:cs typeface="Times New Roman"/>
                </a:rPr>
                <a:t>General Auction Setting</a:t>
              </a:r>
              <a:endParaRPr lang="en-US" dirty="0">
                <a:latin typeface="Times New Roman"/>
                <a:cs typeface="Times New Roman"/>
              </a:endParaRPr>
            </a:p>
          </p:txBody>
        </p:sp>
      </p:grpSp>
      <p:grpSp>
        <p:nvGrpSpPr>
          <p:cNvPr id="6" name="Group 34"/>
          <p:cNvGrpSpPr/>
          <p:nvPr/>
        </p:nvGrpSpPr>
        <p:grpSpPr>
          <a:xfrm>
            <a:off x="1289801" y="2819400"/>
            <a:ext cx="7832571" cy="1714619"/>
            <a:chOff x="1460500" y="2639199"/>
            <a:chExt cx="7832571" cy="1714619"/>
          </a:xfrm>
        </p:grpSpPr>
        <p:grpSp>
          <p:nvGrpSpPr>
            <p:cNvPr id="8" name="Group 15"/>
            <p:cNvGrpSpPr/>
            <p:nvPr/>
          </p:nvGrpSpPr>
          <p:grpSpPr>
            <a:xfrm>
              <a:off x="1460500" y="2639199"/>
              <a:ext cx="700088" cy="1173202"/>
              <a:chOff x="1446212" y="657980"/>
              <a:chExt cx="700088" cy="1173202"/>
            </a:xfrm>
          </p:grpSpPr>
          <p:cxnSp>
            <p:nvCxnSpPr>
              <p:cNvPr id="17" name="Straight Connector 16"/>
              <p:cNvCxnSpPr/>
              <p:nvPr/>
            </p:nvCxnSpPr>
            <p:spPr bwMode="auto">
              <a:xfrm rot="16200000" flipH="1">
                <a:off x="860405" y="1243787"/>
                <a:ext cx="117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 name="TextBox 11"/>
            <p:cNvSpPr txBox="1"/>
            <p:nvPr/>
          </p:nvSpPr>
          <p:spPr>
            <a:xfrm>
              <a:off x="2146300" y="3553599"/>
              <a:ext cx="7146771" cy="800219"/>
            </a:xfrm>
            <a:prstGeom prst="rect">
              <a:avLst/>
            </a:prstGeom>
            <a:noFill/>
          </p:spPr>
          <p:txBody>
            <a:bodyPr wrap="none" rtlCol="0">
              <a:spAutoFit/>
            </a:bodyPr>
            <a:lstStyle/>
            <a:p>
              <a:r>
                <a:rPr lang="en-US" dirty="0" smtClean="0">
                  <a:solidFill>
                    <a:srgbClr val="FFFFFF"/>
                  </a:solidFill>
                  <a:latin typeface="Times New Roman"/>
                  <a:cs typeface="Times New Roman"/>
                </a:rPr>
                <a:t>Algorithmic Mechanism </a:t>
              </a:r>
              <a:r>
                <a:rPr lang="en-US" dirty="0" smtClean="0">
                  <a:solidFill>
                    <a:srgbClr val="FFFFFF"/>
                  </a:solidFill>
                  <a:latin typeface="Times New Roman"/>
                  <a:cs typeface="Times New Roman"/>
                </a:rPr>
                <a:t>Design Challenges</a:t>
              </a:r>
            </a:p>
            <a:p>
              <a:r>
                <a:rPr lang="en-US" sz="2200" dirty="0" smtClean="0">
                  <a:solidFill>
                    <a:srgbClr val="FFFFFF"/>
                  </a:solidFill>
                  <a:latin typeface="Times New Roman"/>
                  <a:cs typeface="Times New Roman"/>
                </a:rPr>
                <a:t>	</a:t>
              </a:r>
              <a:r>
                <a:rPr lang="en-US" sz="2200" dirty="0" smtClean="0">
                  <a:solidFill>
                    <a:srgbClr val="FFFFFF"/>
                  </a:solidFill>
                  <a:latin typeface="Times New Roman"/>
                  <a:cs typeface="Times New Roman"/>
                </a:rPr>
                <a:t>-Focus: Revenue </a:t>
              </a:r>
              <a:r>
                <a:rPr lang="en-US" sz="2200" dirty="0" smtClean="0">
                  <a:solidFill>
                    <a:srgbClr val="FFFFFF"/>
                  </a:solidFill>
                  <a:latin typeface="Times New Roman"/>
                  <a:cs typeface="Times New Roman"/>
                </a:rPr>
                <a:t>Optimization in Multi-item Settings</a:t>
              </a:r>
              <a:endParaRPr lang="en-US" sz="2200" dirty="0">
                <a:solidFill>
                  <a:srgbClr val="FFFFFF"/>
                </a:solidFill>
                <a:latin typeface="Times New Roman"/>
                <a:cs typeface="Times New Roman"/>
              </a:endParaRPr>
            </a:p>
          </p:txBody>
        </p:sp>
      </p:grpSp>
      <p:grpSp>
        <p:nvGrpSpPr>
          <p:cNvPr id="9" name="Group 32"/>
          <p:cNvGrpSpPr/>
          <p:nvPr/>
        </p:nvGrpSpPr>
        <p:grpSpPr>
          <a:xfrm>
            <a:off x="1289007" y="2829342"/>
            <a:ext cx="6501006" cy="748506"/>
            <a:chOff x="1459706" y="2182793"/>
            <a:chExt cx="6501006" cy="748506"/>
          </a:xfrm>
        </p:grpSpPr>
        <p:sp>
          <p:nvSpPr>
            <p:cNvPr id="11" name="TextBox 10"/>
            <p:cNvSpPr txBox="1"/>
            <p:nvPr/>
          </p:nvSpPr>
          <p:spPr>
            <a:xfrm>
              <a:off x="2146300" y="2469634"/>
              <a:ext cx="5814412" cy="461665"/>
            </a:xfrm>
            <a:prstGeom prst="rect">
              <a:avLst/>
            </a:prstGeom>
            <a:noFill/>
          </p:spPr>
          <p:txBody>
            <a:bodyPr wrap="none" rtlCol="0">
              <a:spAutoFit/>
            </a:bodyPr>
            <a:lstStyle/>
            <a:p>
              <a:r>
                <a:rPr lang="en-US" dirty="0" smtClean="0">
                  <a:solidFill>
                    <a:srgbClr val="FFFFFF"/>
                  </a:solidFill>
                  <a:latin typeface="Times New Roman"/>
                  <a:cs typeface="Times New Roman"/>
                </a:rPr>
                <a:t>Background: welfare </a:t>
              </a:r>
              <a:r>
                <a:rPr lang="en-US" dirty="0" err="1" smtClean="0">
                  <a:solidFill>
                    <a:srgbClr val="FFFFFF"/>
                  </a:solidFill>
                  <a:latin typeface="Times New Roman"/>
                  <a:cs typeface="Times New Roman"/>
                </a:rPr>
                <a:t>vs</a:t>
              </a:r>
              <a:r>
                <a:rPr lang="en-US" dirty="0" smtClean="0">
                  <a:solidFill>
                    <a:srgbClr val="FFFFFF"/>
                  </a:solidFill>
                  <a:latin typeface="Times New Roman"/>
                  <a:cs typeface="Times New Roman"/>
                </a:rPr>
                <a:t> revenue optimization</a:t>
              </a:r>
              <a:endParaRPr lang="en-US" dirty="0">
                <a:solidFill>
                  <a:srgbClr val="FFFFFF"/>
                </a:solidFill>
                <a:latin typeface="Times New Roman"/>
                <a:cs typeface="Times New Roman"/>
              </a:endParaRPr>
            </a:p>
          </p:txBody>
        </p:sp>
        <p:grpSp>
          <p:nvGrpSpPr>
            <p:cNvPr id="13" name="Group 12"/>
            <p:cNvGrpSpPr/>
            <p:nvPr/>
          </p:nvGrpSpPr>
          <p:grpSpPr>
            <a:xfrm>
              <a:off x="1459706" y="2182793"/>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6" name="Group 35"/>
          <p:cNvGrpSpPr/>
          <p:nvPr/>
        </p:nvGrpSpPr>
        <p:grpSpPr>
          <a:xfrm>
            <a:off x="1292185" y="3886201"/>
            <a:ext cx="5144513" cy="1116786"/>
            <a:chOff x="1462884" y="3455214"/>
            <a:chExt cx="5144513" cy="1116786"/>
          </a:xfrm>
        </p:grpSpPr>
        <p:grpSp>
          <p:nvGrpSpPr>
            <p:cNvPr id="19" name="Group 18"/>
            <p:cNvGrpSpPr/>
            <p:nvPr/>
          </p:nvGrpSpPr>
          <p:grpSpPr>
            <a:xfrm>
              <a:off x="1462884" y="3455214"/>
              <a:ext cx="686592" cy="915987"/>
              <a:chOff x="1459708" y="915195"/>
              <a:chExt cx="686592" cy="915987"/>
            </a:xfrm>
          </p:grpSpPr>
          <p:cxnSp>
            <p:nvCxnSpPr>
              <p:cNvPr id="31" name="Straight Connector 30"/>
              <p:cNvCxnSpPr/>
              <p:nvPr/>
            </p:nvCxnSpPr>
            <p:spPr bwMode="auto">
              <a:xfrm rot="5400000">
                <a:off x="1004116" y="1370787"/>
                <a:ext cx="914399" cy="32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0" name="TextBox 29"/>
            <p:cNvSpPr txBox="1"/>
            <p:nvPr/>
          </p:nvSpPr>
          <p:spPr>
            <a:xfrm>
              <a:off x="2149476" y="4110335"/>
              <a:ext cx="4457921" cy="461665"/>
            </a:xfrm>
            <a:prstGeom prst="rect">
              <a:avLst/>
            </a:prstGeom>
            <a:noFill/>
          </p:spPr>
          <p:txBody>
            <a:bodyPr wrap="none" rtlCol="0">
              <a:spAutoFit/>
            </a:bodyPr>
            <a:lstStyle/>
            <a:p>
              <a:r>
                <a:rPr lang="en-US" dirty="0" smtClean="0">
                  <a:solidFill>
                    <a:srgbClr val="FFFFFF"/>
                  </a:solidFill>
                  <a:latin typeface="Times New Roman"/>
                  <a:cs typeface="Times New Roman"/>
                </a:rPr>
                <a:t>The </a:t>
              </a:r>
              <a:r>
                <a:rPr lang="en-US" dirty="0" err="1" smtClean="0">
                  <a:solidFill>
                    <a:srgbClr val="FFFFFF"/>
                  </a:solidFill>
                  <a:latin typeface="Times New Roman"/>
                  <a:cs typeface="Times New Roman"/>
                </a:rPr>
                <a:t>algorithmics</a:t>
              </a:r>
              <a:r>
                <a:rPr lang="en-US" dirty="0" smtClean="0">
                  <a:solidFill>
                    <a:srgbClr val="FFFFFF"/>
                  </a:solidFill>
                  <a:latin typeface="Times New Roman"/>
                  <a:cs typeface="Times New Roman"/>
                </a:rPr>
                <a:t> of reduced forms</a:t>
              </a:r>
              <a:endParaRPr lang="en-US" dirty="0">
                <a:solidFill>
                  <a:srgbClr val="FFFFFF"/>
                </a:solidFill>
                <a:latin typeface="Times New Roman"/>
                <a:cs typeface="Times New Roman"/>
              </a:endParaRPr>
            </a:p>
          </p:txBody>
        </p:sp>
      </p:grpSp>
      <p:grpSp>
        <p:nvGrpSpPr>
          <p:cNvPr id="20" name="Group 35"/>
          <p:cNvGrpSpPr/>
          <p:nvPr/>
        </p:nvGrpSpPr>
        <p:grpSpPr>
          <a:xfrm>
            <a:off x="1293306" y="4801413"/>
            <a:ext cx="6016148" cy="1130519"/>
            <a:chOff x="1462882" y="3810813"/>
            <a:chExt cx="6016148" cy="1130519"/>
          </a:xfrm>
        </p:grpSpPr>
        <p:grpSp>
          <p:nvGrpSpPr>
            <p:cNvPr id="21" name="Group 18"/>
            <p:cNvGrpSpPr/>
            <p:nvPr/>
          </p:nvGrpSpPr>
          <p:grpSpPr>
            <a:xfrm>
              <a:off x="1462882" y="3810813"/>
              <a:ext cx="686594" cy="560388"/>
              <a:chOff x="1459706" y="1270794"/>
              <a:chExt cx="686594" cy="560388"/>
            </a:xfrm>
          </p:grpSpPr>
          <p:cxnSp>
            <p:nvCxnSpPr>
              <p:cNvPr id="36" name="Straight Connector 35"/>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5" name="TextBox 34"/>
            <p:cNvSpPr txBox="1"/>
            <p:nvPr/>
          </p:nvSpPr>
          <p:spPr>
            <a:xfrm>
              <a:off x="2149476" y="4110335"/>
              <a:ext cx="5329554" cy="830997"/>
            </a:xfrm>
            <a:prstGeom prst="rect">
              <a:avLst/>
            </a:prstGeom>
            <a:noFill/>
          </p:spPr>
          <p:txBody>
            <a:bodyPr wrap="none" rtlCol="0">
              <a:spAutoFit/>
            </a:bodyPr>
            <a:lstStyle/>
            <a:p>
              <a:r>
                <a:rPr lang="en-US" dirty="0" smtClean="0">
                  <a:solidFill>
                    <a:srgbClr val="FFFFFF"/>
                  </a:solidFill>
                  <a:latin typeface="Times New Roman"/>
                  <a:cs typeface="Times New Roman"/>
                </a:rPr>
                <a:t>Revenue maximization via reduced forms </a:t>
              </a:r>
              <a:br>
                <a:rPr lang="en-US" dirty="0" smtClean="0">
                  <a:solidFill>
                    <a:srgbClr val="FFFFFF"/>
                  </a:solidFill>
                  <a:latin typeface="Times New Roman"/>
                  <a:cs typeface="Times New Roman"/>
                </a:rPr>
              </a:br>
              <a:r>
                <a:rPr lang="en-US" dirty="0" smtClean="0">
                  <a:solidFill>
                    <a:srgbClr val="FFFFFF"/>
                  </a:solidFill>
                  <a:latin typeface="Times New Roman"/>
                  <a:cs typeface="Times New Roman"/>
                </a:rPr>
                <a:t>[Cai-Daskalakis-Weinberg’12]</a:t>
              </a:r>
              <a:endParaRPr lang="en-US" dirty="0">
                <a:solidFill>
                  <a:srgbClr val="FFFFFF"/>
                </a:solidFill>
                <a:latin typeface="Times New Roman"/>
                <a:cs typeface="Times New Roman"/>
              </a:endParaRP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828800"/>
            <a:ext cx="8565016" cy="2667000"/>
          </a:xfrm>
          <a:prstGeom prst="rect">
            <a:avLst/>
          </a:prstGeom>
        </p:spPr>
      </p:pic>
      <p:grpSp>
        <p:nvGrpSpPr>
          <p:cNvPr id="3" name="Group 2"/>
          <p:cNvGrpSpPr/>
          <p:nvPr/>
        </p:nvGrpSpPr>
        <p:grpSpPr>
          <a:xfrm>
            <a:off x="1600200" y="381000"/>
            <a:ext cx="8134350" cy="2514600"/>
            <a:chOff x="1600200" y="914400"/>
            <a:chExt cx="8134350" cy="2514600"/>
          </a:xfrm>
        </p:grpSpPr>
        <p:cxnSp>
          <p:nvCxnSpPr>
            <p:cNvPr id="6" name="Straight Arrow Connector 5"/>
            <p:cNvCxnSpPr/>
            <p:nvPr/>
          </p:nvCxnSpPr>
          <p:spPr bwMode="auto">
            <a:xfrm rot="10800000" flipV="1">
              <a:off x="1600200" y="1676400"/>
              <a:ext cx="4038600" cy="1752600"/>
            </a:xfrm>
            <a:prstGeom prst="straightConnector1">
              <a:avLst/>
            </a:prstGeom>
            <a:solidFill>
              <a:schemeClr val="accent1"/>
            </a:solidFill>
            <a:ln w="63500" cap="flat" cmpd="sng" algn="ctr">
              <a:solidFill>
                <a:schemeClr val="tx1"/>
              </a:solidFill>
              <a:prstDash val="solid"/>
              <a:round/>
              <a:headEnd type="none" w="med" len="med"/>
              <a:tailEnd type="arrow" w="med" len="med"/>
            </a:ln>
            <a:effectLst/>
          </p:spPr>
        </p:cxnSp>
        <p:grpSp>
          <p:nvGrpSpPr>
            <p:cNvPr id="5" name="Group 11"/>
            <p:cNvGrpSpPr/>
            <p:nvPr/>
          </p:nvGrpSpPr>
          <p:grpSpPr>
            <a:xfrm>
              <a:off x="5638801" y="914400"/>
              <a:ext cx="4095749" cy="1612900"/>
              <a:chOff x="5638801" y="1162050"/>
              <a:chExt cx="4095749" cy="1612900"/>
            </a:xfrm>
          </p:grpSpPr>
          <p:sp>
            <p:nvSpPr>
              <p:cNvPr id="8" name="TextBox 7"/>
              <p:cNvSpPr txBox="1"/>
              <p:nvPr/>
            </p:nvSpPr>
            <p:spPr>
              <a:xfrm>
                <a:off x="5638801" y="1397000"/>
                <a:ext cx="3505200" cy="1107996"/>
              </a:xfrm>
              <a:prstGeom prst="rect">
                <a:avLst/>
              </a:prstGeom>
              <a:noFill/>
            </p:spPr>
            <p:txBody>
              <a:bodyPr wrap="square" rtlCol="0">
                <a:spAutoFit/>
              </a:bodyPr>
              <a:lstStyle/>
              <a:p>
                <a:r>
                  <a:rPr lang="en-US" sz="2200" dirty="0" smtClean="0">
                    <a:latin typeface="Times New Roman"/>
                    <a:cs typeface="Times New Roman"/>
                  </a:rPr>
                  <a:t>expected value of bidder </a:t>
                </a:r>
                <a:r>
                  <a:rPr lang="en-US" sz="2200" dirty="0" err="1" smtClean="0">
                    <a:latin typeface="Times New Roman"/>
                    <a:cs typeface="Times New Roman"/>
                  </a:rPr>
                  <a:t>i</a:t>
                </a:r>
                <a:r>
                  <a:rPr lang="en-US" sz="2200" dirty="0" smtClean="0">
                    <a:latin typeface="Times New Roman"/>
                    <a:cs typeface="Times New Roman"/>
                  </a:rPr>
                  <a:t> of type     for being given  </a:t>
                </a:r>
                <a:br>
                  <a:rPr lang="en-US" sz="2200" dirty="0" smtClean="0">
                    <a:latin typeface="Times New Roman"/>
                    <a:cs typeface="Times New Roman"/>
                  </a:rPr>
                </a:br>
                <a:r>
                  <a:rPr lang="en-US" sz="2200" dirty="0" smtClean="0">
                    <a:latin typeface="Times New Roman"/>
                    <a:cs typeface="Times New Roman"/>
                  </a:rPr>
                  <a:t>(uses </a:t>
                </a:r>
                <a:r>
                  <a:rPr lang="en-US" sz="2200" dirty="0" err="1" smtClean="0">
                    <a:latin typeface="Times New Roman"/>
                    <a:cs typeface="Times New Roman"/>
                  </a:rPr>
                  <a:t>additivity</a:t>
                </a:r>
                <a:r>
                  <a:rPr lang="en-US" sz="2200" dirty="0" smtClean="0">
                    <a:latin typeface="Times New Roman"/>
                    <a:cs typeface="Times New Roman"/>
                  </a:rPr>
                  <a:t> of bidders)</a:t>
                </a:r>
                <a:endParaRPr lang="en-US" sz="2200" dirty="0">
                  <a:latin typeface="Times New Roman"/>
                  <a:cs typeface="Times New Roman"/>
                </a:endParaRPr>
              </a:p>
            </p:txBody>
          </p:sp>
          <p:pic>
            <p:nvPicPr>
              <p:cNvPr id="9" name="Picture 8" descr="latex-image-1.pdf"/>
              <p:cNvPicPr>
                <a:picLocks noChangeAspect="1"/>
              </p:cNvPicPr>
              <p:nvPr/>
            </p:nvPicPr>
            <p:blipFill>
              <a:blip r:embed="rId3"/>
              <a:stretch>
                <a:fillRect/>
              </a:stretch>
            </p:blipFill>
            <p:spPr>
              <a:xfrm>
                <a:off x="5651500" y="1162050"/>
                <a:ext cx="1524000" cy="1587500"/>
              </a:xfrm>
              <a:prstGeom prst="rect">
                <a:avLst/>
              </a:prstGeom>
            </p:spPr>
          </p:pic>
          <p:pic>
            <p:nvPicPr>
              <p:cNvPr id="11" name="Picture 10" descr="latex-image-1.pdf"/>
              <p:cNvPicPr>
                <a:picLocks noChangeAspect="1"/>
              </p:cNvPicPr>
              <p:nvPr/>
            </p:nvPicPr>
            <p:blipFill>
              <a:blip r:embed="rId4"/>
              <a:stretch>
                <a:fillRect/>
              </a:stretch>
            </p:blipFill>
            <p:spPr>
              <a:xfrm>
                <a:off x="7689850" y="1162050"/>
                <a:ext cx="2044700" cy="1612900"/>
              </a:xfrm>
              <a:prstGeom prst="rect">
                <a:avLst/>
              </a:prstGeom>
            </p:spPr>
          </p:pic>
        </p:grpSp>
      </p:grpSp>
      <p:sp>
        <p:nvSpPr>
          <p:cNvPr id="13" name="Title 1"/>
          <p:cNvSpPr>
            <a:spLocks noGrp="1"/>
          </p:cNvSpPr>
          <p:nvPr>
            <p:ph type="title"/>
          </p:nvPr>
        </p:nvSpPr>
        <p:spPr>
          <a:xfrm>
            <a:off x="-215232" y="-152400"/>
            <a:ext cx="9525000" cy="1143000"/>
          </a:xfrm>
        </p:spPr>
        <p:txBody>
          <a:bodyPr/>
          <a:lstStyle/>
          <a:p>
            <a:r>
              <a:rPr lang="en-US" sz="4000" b="1" dirty="0" smtClean="0">
                <a:latin typeface="Times New Roman"/>
                <a:cs typeface="Times New Roman"/>
              </a:rPr>
              <a:t>LP for Multi-Item Revenue-Optimization</a:t>
            </a:r>
            <a:endParaRPr lang="en-US" sz="4000" b="1" dirty="0">
              <a:latin typeface="Times New Roman"/>
              <a:cs typeface="Times New Roman"/>
            </a:endParaRPr>
          </a:p>
        </p:txBody>
      </p:sp>
      <p:grpSp>
        <p:nvGrpSpPr>
          <p:cNvPr id="20" name="Group 19"/>
          <p:cNvGrpSpPr/>
          <p:nvPr/>
        </p:nvGrpSpPr>
        <p:grpSpPr>
          <a:xfrm>
            <a:off x="-119063" y="3810000"/>
            <a:ext cx="8145463" cy="2058988"/>
            <a:chOff x="-119063" y="4343400"/>
            <a:chExt cx="8145463" cy="2058988"/>
          </a:xfrm>
        </p:grpSpPr>
        <p:cxnSp>
          <p:nvCxnSpPr>
            <p:cNvPr id="12" name="Straight Arrow Connector 11"/>
            <p:cNvCxnSpPr/>
            <p:nvPr/>
          </p:nvCxnSpPr>
          <p:spPr bwMode="auto">
            <a:xfrm rot="16200000" flipV="1">
              <a:off x="838200" y="4648200"/>
              <a:ext cx="990600" cy="381000"/>
            </a:xfrm>
            <a:prstGeom prst="straightConnector1">
              <a:avLst/>
            </a:prstGeom>
            <a:solidFill>
              <a:schemeClr val="accent1"/>
            </a:solidFill>
            <a:ln w="63500" cap="flat" cmpd="sng" algn="ctr">
              <a:solidFill>
                <a:schemeClr val="tx1"/>
              </a:solidFill>
              <a:prstDash val="solid"/>
              <a:round/>
              <a:headEnd type="none" w="med" len="med"/>
              <a:tailEnd type="arrow" w="med" len="med"/>
            </a:ln>
            <a:effectLst/>
          </p:spPr>
        </p:cxnSp>
        <p:grpSp>
          <p:nvGrpSpPr>
            <p:cNvPr id="19" name="Group 18"/>
            <p:cNvGrpSpPr/>
            <p:nvPr/>
          </p:nvGrpSpPr>
          <p:grpSpPr>
            <a:xfrm>
              <a:off x="-119063" y="4799932"/>
              <a:ext cx="8145463" cy="1602456"/>
              <a:chOff x="-119063" y="4799932"/>
              <a:chExt cx="8145463" cy="1602456"/>
            </a:xfrm>
          </p:grpSpPr>
          <p:sp>
            <p:nvSpPr>
              <p:cNvPr id="14" name="TextBox 13"/>
              <p:cNvSpPr txBox="1"/>
              <p:nvPr/>
            </p:nvSpPr>
            <p:spPr>
              <a:xfrm>
                <a:off x="1219200" y="5334000"/>
                <a:ext cx="6019800" cy="461665"/>
              </a:xfrm>
              <a:prstGeom prst="rect">
                <a:avLst/>
              </a:prstGeom>
              <a:noFill/>
            </p:spPr>
            <p:txBody>
              <a:bodyPr wrap="square" rtlCol="0">
                <a:spAutoFit/>
              </a:bodyPr>
              <a:lstStyle/>
              <a:p>
                <a:r>
                  <a:rPr lang="en-US" dirty="0" smtClean="0">
                    <a:latin typeface="Times New Roman"/>
                    <a:cs typeface="Times New Roman"/>
                  </a:rPr>
                  <a:t>        is the separation oracle for </a:t>
                </a:r>
                <a:r>
                  <a:rPr lang="en-US" dirty="0" err="1" smtClean="0">
                    <a:latin typeface="Times New Roman"/>
                    <a:cs typeface="Times New Roman"/>
                  </a:rPr>
                  <a:t>polytope</a:t>
                </a:r>
                <a:r>
                  <a:rPr lang="en-US" dirty="0" smtClean="0">
                    <a:latin typeface="Times New Roman"/>
                    <a:cs typeface="Times New Roman"/>
                  </a:rPr>
                  <a:t> </a:t>
                </a:r>
              </a:p>
            </p:txBody>
          </p:sp>
          <p:pic>
            <p:nvPicPr>
              <p:cNvPr id="17" name="Picture 1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19063" y="4799932"/>
                <a:ext cx="2616201" cy="1574800"/>
              </a:xfrm>
              <a:prstGeom prst="rect">
                <a:avLst/>
              </a:prstGeom>
            </p:spPr>
          </p:pic>
          <p:pic>
            <p:nvPicPr>
              <p:cNvPr id="18" name="Picture 17"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207000" y="4827588"/>
                <a:ext cx="2819400" cy="1574800"/>
              </a:xfrm>
              <a:prstGeom prst="rect">
                <a:avLst/>
              </a:prstGeom>
            </p:spPr>
          </p:pic>
        </p:grpSp>
      </p:grpSp>
      <p:grpSp>
        <p:nvGrpSpPr>
          <p:cNvPr id="23" name="Group 22"/>
          <p:cNvGrpSpPr/>
          <p:nvPr/>
        </p:nvGrpSpPr>
        <p:grpSpPr>
          <a:xfrm>
            <a:off x="533400" y="4749800"/>
            <a:ext cx="5100221" cy="1574800"/>
            <a:chOff x="533400" y="4948238"/>
            <a:chExt cx="5100221" cy="1574800"/>
          </a:xfrm>
        </p:grpSpPr>
        <p:sp>
          <p:nvSpPr>
            <p:cNvPr id="21" name="TextBox 20"/>
            <p:cNvSpPr txBox="1"/>
            <p:nvPr/>
          </p:nvSpPr>
          <p:spPr>
            <a:xfrm>
              <a:off x="533400" y="5486400"/>
              <a:ext cx="2979452" cy="461665"/>
            </a:xfrm>
            <a:prstGeom prst="rect">
              <a:avLst/>
            </a:prstGeom>
            <a:noFill/>
          </p:spPr>
          <p:txBody>
            <a:bodyPr wrap="none" rtlCol="0">
              <a:spAutoFit/>
            </a:bodyPr>
            <a:lstStyle/>
            <a:p>
              <a:r>
                <a:rPr lang="en-US" dirty="0" smtClean="0">
                  <a:latin typeface="Times New Roman"/>
                  <a:cs typeface="Times New Roman"/>
                </a:rPr>
                <a:t>- can be solved in </a:t>
              </a:r>
              <a:r>
                <a:rPr lang="en-US" dirty="0" smtClean="0">
                  <a:latin typeface="Times New Roman"/>
                  <a:cs typeface="Times New Roman"/>
                </a:rPr>
                <a:t>time</a:t>
              </a:r>
              <a:endParaRPr lang="en-US" dirty="0">
                <a:latin typeface="Times New Roman"/>
                <a:cs typeface="Times New Roman"/>
              </a:endParaRPr>
            </a:p>
          </p:txBody>
        </p:sp>
        <p:pic>
          <p:nvPicPr>
            <p:cNvPr id="22" name="Picture 21"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280821" y="4948238"/>
              <a:ext cx="3352800" cy="1574800"/>
            </a:xfrm>
            <a:prstGeom prst="rect">
              <a:avLst/>
            </a:prstGeom>
          </p:spPr>
        </p:pic>
      </p:grpSp>
      <p:sp>
        <p:nvSpPr>
          <p:cNvPr id="25" name="TextBox 24"/>
          <p:cNvSpPr txBox="1"/>
          <p:nvPr/>
        </p:nvSpPr>
        <p:spPr>
          <a:xfrm>
            <a:off x="533400" y="5851524"/>
            <a:ext cx="7688373" cy="830997"/>
          </a:xfrm>
          <a:prstGeom prst="rect">
            <a:avLst/>
          </a:prstGeom>
          <a:noFill/>
        </p:spPr>
        <p:txBody>
          <a:bodyPr wrap="none" rtlCol="0">
            <a:spAutoFit/>
          </a:bodyPr>
          <a:lstStyle/>
          <a:p>
            <a:r>
              <a:rPr lang="en-US" dirty="0" smtClean="0">
                <a:latin typeface="Times New Roman"/>
                <a:cs typeface="Times New Roman"/>
              </a:rPr>
              <a:t>- the allocation rule of the optimal auction has nice structure: </a:t>
            </a:r>
            <a:br>
              <a:rPr lang="en-US" dirty="0" smtClean="0">
                <a:latin typeface="Times New Roman"/>
                <a:cs typeface="Times New Roman"/>
              </a:rPr>
            </a:br>
            <a:r>
              <a:rPr lang="en-US" dirty="0" smtClean="0">
                <a:latin typeface="Times New Roman"/>
                <a:cs typeface="Times New Roman"/>
              </a:rPr>
              <a:t>	distribution over virtual-VCG allocation rules</a:t>
            </a:r>
            <a:endParaRPr lang="en-US"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76200"/>
            <a:ext cx="8540750" cy="1143000"/>
          </a:xfrm>
        </p:spPr>
        <p:txBody>
          <a:bodyPr/>
          <a:lstStyle/>
          <a:p>
            <a:r>
              <a:rPr lang="en-US" sz="4000" b="1" dirty="0" smtClean="0">
                <a:latin typeface="Times New Roman"/>
                <a:cs typeface="Times New Roman"/>
              </a:rPr>
              <a:t>Revenue-Optimal Multi-</a:t>
            </a:r>
            <a:r>
              <a:rPr lang="en-US" sz="4000" b="1" dirty="0" smtClean="0"/>
              <a:t>item Auctions</a:t>
            </a:r>
            <a:endParaRPr lang="en-US" sz="4000" b="1" dirty="0">
              <a:latin typeface="Times New Roman"/>
              <a:cs typeface="Times New Roman"/>
            </a:endParaRPr>
          </a:p>
        </p:txBody>
      </p:sp>
      <p:sp>
        <p:nvSpPr>
          <p:cNvPr id="3" name="Content Placeholder 2"/>
          <p:cNvSpPr>
            <a:spLocks noGrp="1"/>
          </p:cNvSpPr>
          <p:nvPr>
            <p:ph idx="1"/>
          </p:nvPr>
        </p:nvSpPr>
        <p:spPr>
          <a:xfrm>
            <a:off x="-114300" y="914400"/>
            <a:ext cx="9372600" cy="5105400"/>
          </a:xfrm>
        </p:spPr>
        <p:txBody>
          <a:bodyPr/>
          <a:lstStyle/>
          <a:p>
            <a:r>
              <a:rPr lang="en-US" sz="2400" b="1" dirty="0" smtClean="0">
                <a:solidFill>
                  <a:srgbClr val="FF6600"/>
                </a:solidFill>
                <a:effectLst/>
                <a:latin typeface="Times New Roman"/>
                <a:cs typeface="Times New Roman"/>
              </a:rPr>
              <a:t>A generic reduction: </a:t>
            </a:r>
          </a:p>
          <a:p>
            <a:pPr lvl="1"/>
            <a:r>
              <a:rPr lang="en-US" sz="2200" dirty="0" smtClean="0">
                <a:solidFill>
                  <a:srgbClr val="FFFFFF"/>
                </a:solidFill>
                <a:effectLst/>
                <a:latin typeface="Times New Roman"/>
                <a:cs typeface="Times New Roman"/>
              </a:rPr>
              <a:t>MD for Revenue Optimization  </a:t>
            </a:r>
            <a:r>
              <a:rPr lang="en-US" sz="2200" dirty="0" err="1" smtClean="0">
                <a:sym typeface="Symbol"/>
              </a:rPr>
              <a:t></a:t>
            </a:r>
            <a:r>
              <a:rPr lang="en-US" sz="2200" dirty="0" smtClean="0">
                <a:solidFill>
                  <a:srgbClr val="FFFFFF"/>
                </a:solidFill>
                <a:effectLst/>
                <a:latin typeface="Times New Roman"/>
                <a:cs typeface="Times New Roman"/>
              </a:rPr>
              <a:t>  Algorithm for </a:t>
            </a:r>
            <a:r>
              <a:rPr lang="en-US" sz="2200" dirty="0" smtClean="0">
                <a:solidFill>
                  <a:srgbClr val="FFFFFF"/>
                </a:solidFill>
              </a:rPr>
              <a:t>W</a:t>
            </a:r>
            <a:r>
              <a:rPr lang="en-US" sz="2200" dirty="0" smtClean="0">
                <a:solidFill>
                  <a:srgbClr val="FFFFFF"/>
                </a:solidFill>
                <a:effectLst/>
                <a:latin typeface="Times New Roman"/>
                <a:cs typeface="Times New Roman"/>
              </a:rPr>
              <a:t>elfare </a:t>
            </a:r>
            <a:r>
              <a:rPr lang="en-US" sz="2200" dirty="0" smtClean="0">
                <a:solidFill>
                  <a:srgbClr val="FFFFFF"/>
                </a:solidFill>
              </a:rPr>
              <a:t>Optimization</a:t>
            </a:r>
            <a:endParaRPr lang="en-US" sz="2200" dirty="0" smtClean="0">
              <a:solidFill>
                <a:srgbClr val="FFFFFF"/>
              </a:solidFill>
              <a:effectLst/>
              <a:latin typeface="Times New Roman"/>
              <a:cs typeface="Times New Roman"/>
            </a:endParaRPr>
          </a:p>
          <a:p>
            <a:r>
              <a:rPr lang="en-US" sz="2400" b="1" dirty="0" smtClean="0">
                <a:solidFill>
                  <a:srgbClr val="FF6600"/>
                </a:solidFill>
              </a:rPr>
              <a:t>Specifically</a:t>
            </a:r>
            <a:r>
              <a:rPr lang="en-US" sz="2400" b="1" dirty="0" smtClean="0">
                <a:solidFill>
                  <a:srgbClr val="FF6600"/>
                </a:solidFill>
                <a:effectLst/>
                <a:latin typeface="Times New Roman"/>
                <a:cs typeface="Times New Roman"/>
              </a:rPr>
              <a:t>:</a:t>
            </a:r>
            <a:r>
              <a:rPr lang="en-US" sz="2400" b="1" dirty="0" smtClean="0">
                <a:effectLst/>
                <a:latin typeface="Times New Roman"/>
                <a:cs typeface="Times New Roman"/>
              </a:rPr>
              <a:t> </a:t>
            </a:r>
            <a:r>
              <a:rPr lang="en-US" sz="2400" dirty="0" smtClean="0">
                <a:effectLst/>
                <a:latin typeface="Times New Roman"/>
                <a:cs typeface="Times New Roman"/>
              </a:rPr>
              <a:t>Suppose that:</a:t>
            </a:r>
          </a:p>
          <a:p>
            <a:pPr lvl="1"/>
            <a:r>
              <a:rPr lang="en-US" sz="2200" dirty="0" smtClean="0">
                <a:effectLst/>
                <a:latin typeface="Times New Roman"/>
                <a:cs typeface="Times New Roman"/>
              </a:rPr>
              <a:t>bidder types are independent</a:t>
            </a:r>
            <a:r>
              <a:rPr lang="en-US" sz="2200" dirty="0" smtClean="0"/>
              <a:t>;</a:t>
            </a:r>
          </a:p>
          <a:p>
            <a:pPr lvl="1"/>
            <a:r>
              <a:rPr lang="en-US" sz="2200" dirty="0" smtClean="0"/>
              <a:t>given access to welfare-optimization algorithm </a:t>
            </a:r>
            <a:r>
              <a:rPr lang="en-US" sz="2200" i="1" dirty="0" smtClean="0"/>
              <a:t>A</a:t>
            </a:r>
            <a:r>
              <a:rPr lang="en-US" sz="2200" dirty="0" smtClean="0"/>
              <a:t> for       ;</a:t>
            </a:r>
          </a:p>
          <a:p>
            <a:pPr lvl="1"/>
            <a:r>
              <a:rPr lang="en-US" sz="2200" dirty="0" smtClean="0"/>
              <a:t>[the number of bidders </a:t>
            </a:r>
            <a:r>
              <a:rPr lang="en-US" sz="2200" i="1" dirty="0" err="1" smtClean="0"/>
              <a:t>m</a:t>
            </a:r>
            <a:r>
              <a:rPr lang="en-US" sz="2200" dirty="0" smtClean="0"/>
              <a:t>, items </a:t>
            </a:r>
            <a:r>
              <a:rPr lang="en-US" sz="2200" i="1" dirty="0" err="1" smtClean="0"/>
              <a:t>n</a:t>
            </a:r>
            <a:r>
              <a:rPr lang="en-US" sz="2200" i="1" dirty="0" smtClean="0"/>
              <a:t>,</a:t>
            </a:r>
            <a:r>
              <a:rPr lang="en-US" sz="2200" dirty="0" smtClean="0"/>
              <a:t> and the set-system       of feasible allocations are unrestricted.]</a:t>
            </a:r>
          </a:p>
          <a:p>
            <a:r>
              <a:rPr lang="en-US" sz="2400" dirty="0" smtClean="0"/>
              <a:t>then the revenue-optimal </a:t>
            </a:r>
            <a:r>
              <a:rPr lang="en-US" sz="2400" dirty="0" smtClean="0"/>
              <a:t>auction</a:t>
            </a:r>
            <a:r>
              <a:rPr lang="en-US" sz="2400" baseline="30000" dirty="0" smtClean="0"/>
              <a:t>*</a:t>
            </a:r>
            <a:r>
              <a:rPr lang="en-US" sz="2400" dirty="0" smtClean="0"/>
              <a:t> </a:t>
            </a:r>
            <a:r>
              <a:rPr lang="en-US" sz="2400" dirty="0" smtClean="0"/>
              <a:t>can be computed with   </a:t>
            </a:r>
            <a:br>
              <a:rPr lang="en-US" sz="2400" dirty="0" smtClean="0"/>
            </a:br>
            <a:r>
              <a:rPr lang="en-US" sz="2400" dirty="0" smtClean="0"/>
              <a:t>queries to </a:t>
            </a:r>
            <a:r>
              <a:rPr lang="en-US" sz="2400" i="1" dirty="0" smtClean="0"/>
              <a:t>A</a:t>
            </a:r>
            <a:r>
              <a:rPr lang="en-US" sz="2400" dirty="0" smtClean="0"/>
              <a:t>.</a:t>
            </a:r>
          </a:p>
          <a:p>
            <a:r>
              <a:rPr lang="en-US" sz="2400" dirty="0" smtClean="0"/>
              <a:t>The optimal auction</a:t>
            </a:r>
            <a:r>
              <a:rPr lang="en-US" sz="2400" dirty="0" smtClean="0"/>
              <a:t> has the following form:</a:t>
            </a:r>
          </a:p>
          <a:p>
            <a:pPr lvl="1"/>
            <a:r>
              <a:rPr lang="en-US" sz="2000" dirty="0" smtClean="0"/>
              <a:t>bidders are asked to report their types; </a:t>
            </a:r>
          </a:p>
          <a:p>
            <a:pPr lvl="1"/>
            <a:r>
              <a:rPr lang="en-US" sz="2000" dirty="0" smtClean="0"/>
              <a:t>reported types are transformed into </a:t>
            </a:r>
            <a:r>
              <a:rPr lang="en-US" sz="2000" b="1" i="1" dirty="0" smtClean="0">
                <a:solidFill>
                  <a:srgbClr val="FF6600"/>
                </a:solidFill>
              </a:rPr>
              <a:t>virtual types</a:t>
            </a:r>
            <a:r>
              <a:rPr lang="en-US" sz="2000" dirty="0" smtClean="0"/>
              <a:t> via bidder-specific functions; </a:t>
            </a:r>
          </a:p>
          <a:p>
            <a:pPr lvl="1"/>
            <a:r>
              <a:rPr lang="en-US" sz="2000" dirty="0" smtClean="0"/>
              <a:t>the virtual-welfare optimizing allocation in      is chosen with a call to </a:t>
            </a:r>
            <a:r>
              <a:rPr lang="en-US" sz="2000" i="1" dirty="0" smtClean="0"/>
              <a:t>A</a:t>
            </a:r>
            <a:r>
              <a:rPr lang="en-US" sz="2000" dirty="0" smtClean="0"/>
              <a:t>; </a:t>
            </a:r>
          </a:p>
          <a:p>
            <a:pPr lvl="1"/>
            <a:r>
              <a:rPr lang="en-US" sz="2000" dirty="0" smtClean="0"/>
              <a:t>in Myerson’s theorem: virtual function = deterministic, closed-form</a:t>
            </a:r>
          </a:p>
          <a:p>
            <a:pPr lvl="1"/>
            <a:r>
              <a:rPr lang="en-US" sz="2000" dirty="0" smtClean="0"/>
              <a:t>here, </a:t>
            </a:r>
            <a:r>
              <a:rPr lang="en-US" sz="2000" b="1" i="1" dirty="0" smtClean="0">
                <a:solidFill>
                  <a:srgbClr val="FF6600"/>
                </a:solidFill>
              </a:rPr>
              <a:t>randomized</a:t>
            </a:r>
            <a:r>
              <a:rPr lang="en-US" sz="2000" dirty="0" smtClean="0"/>
              <a:t>, computed during execution of LP.</a:t>
            </a:r>
          </a:p>
        </p:txBody>
      </p:sp>
      <p:pic>
        <p:nvPicPr>
          <p:cNvPr id="5" name="Picture 4" descr="latex-image-1.pd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72200" y="2451768"/>
            <a:ext cx="1549400" cy="15240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911600" y="5172240"/>
            <a:ext cx="2159000" cy="1498600"/>
          </a:xfrm>
          <a:prstGeom prst="rect">
            <a:avLst/>
          </a:prstGeom>
        </p:spPr>
      </p:pic>
      <p:pic>
        <p:nvPicPr>
          <p:cNvPr id="6" name="Picture 5" descr="latex-image-1.pd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3328" y="2057400"/>
            <a:ext cx="1549400" cy="1524000"/>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055896" y="3144838"/>
            <a:ext cx="3657600" cy="1651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247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2"/>
          <p:cNvSpPr>
            <a:spLocks noGrp="1" noRot="1" noChangeArrowheads="1"/>
          </p:cNvSpPr>
          <p:nvPr>
            <p:ph type="title"/>
          </p:nvPr>
        </p:nvSpPr>
        <p:spPr>
          <a:xfrm>
            <a:off x="228600" y="-228600"/>
            <a:ext cx="8540750" cy="1143000"/>
          </a:xfrm>
        </p:spPr>
        <p:txBody>
          <a:bodyPr/>
          <a:lstStyle/>
          <a:p>
            <a:pPr eaLnBrk="1" hangingPunct="1"/>
            <a:r>
              <a:rPr lang="en-US" sz="4000" dirty="0" smtClean="0">
                <a:solidFill>
                  <a:srgbClr val="FFFFCC"/>
                </a:solidFill>
                <a:effectLst/>
                <a:latin typeface="Times New Roman" charset="0"/>
                <a:ea typeface="ＭＳ Ｐゴシック" charset="-128"/>
                <a:cs typeface="ＭＳ Ｐゴシック" charset="-128"/>
              </a:rPr>
              <a:t>Summary</a:t>
            </a:r>
          </a:p>
        </p:txBody>
      </p:sp>
      <p:sp>
        <p:nvSpPr>
          <p:cNvPr id="8" name="TextBox 7"/>
          <p:cNvSpPr txBox="1"/>
          <p:nvPr/>
        </p:nvSpPr>
        <p:spPr>
          <a:xfrm>
            <a:off x="23396" y="699705"/>
            <a:ext cx="9349204" cy="6186308"/>
          </a:xfrm>
          <a:prstGeom prst="rect">
            <a:avLst/>
          </a:prstGeom>
          <a:noFill/>
        </p:spPr>
        <p:txBody>
          <a:bodyPr wrap="square" rtlCol="0">
            <a:spAutoFit/>
          </a:bodyPr>
          <a:lstStyle/>
          <a:p>
            <a:pPr>
              <a:buFont typeface="Arial"/>
              <a:buChar char="•"/>
            </a:pPr>
            <a:r>
              <a:rPr lang="en-US" dirty="0" smtClean="0">
                <a:latin typeface="Times New Roman"/>
                <a:cs typeface="Times New Roman"/>
              </a:rPr>
              <a:t> Mechanism design for welfare optimization is well-understood:</a:t>
            </a:r>
            <a:endParaRPr lang="en-US" dirty="0" smtClean="0">
              <a:latin typeface="Times New Roman"/>
              <a:cs typeface="Times New Roman"/>
            </a:endParaRPr>
          </a:p>
          <a:p>
            <a:pPr lvl="1">
              <a:buFont typeface="Arial"/>
              <a:buChar char="•"/>
            </a:pPr>
            <a:r>
              <a:rPr lang="en-US" sz="2200" dirty="0" smtClean="0">
                <a:latin typeface="Times New Roman"/>
                <a:cs typeface="Times New Roman"/>
              </a:rPr>
              <a:t> the VCG </a:t>
            </a:r>
            <a:r>
              <a:rPr lang="en-US" sz="2200" dirty="0" smtClean="0">
                <a:latin typeface="Times New Roman"/>
                <a:cs typeface="Times New Roman"/>
              </a:rPr>
              <a:t>auction</a:t>
            </a:r>
            <a:r>
              <a:rPr lang="en-US" sz="2200" dirty="0" smtClean="0">
                <a:latin typeface="Times New Roman"/>
                <a:cs typeface="Times New Roman"/>
              </a:rPr>
              <a:t> is </a:t>
            </a:r>
            <a:r>
              <a:rPr lang="en-US" sz="2200" dirty="0" smtClean="0">
                <a:latin typeface="Times New Roman"/>
                <a:cs typeface="Times New Roman"/>
              </a:rPr>
              <a:t>a reduction to the corresponding algorithmic problem;</a:t>
            </a:r>
          </a:p>
          <a:p>
            <a:pPr lvl="1">
              <a:buFont typeface="Arial"/>
              <a:buChar char="•"/>
            </a:pPr>
            <a:r>
              <a:rPr lang="en-US" sz="2200" dirty="0" smtClean="0">
                <a:latin typeface="Times New Roman"/>
                <a:cs typeface="Times New Roman"/>
              </a:rPr>
              <a:t> there is also a reduction robust to approximation [HL ’10, HKM’11]</a:t>
            </a:r>
          </a:p>
          <a:p>
            <a:pPr lvl="1">
              <a:buFont typeface="Arial"/>
              <a:buChar char="•"/>
            </a:pPr>
            <a:endParaRPr lang="en-US" sz="1000" dirty="0" smtClean="0">
              <a:latin typeface="Times New Roman"/>
              <a:cs typeface="Times New Roman"/>
            </a:endParaRPr>
          </a:p>
          <a:p>
            <a:pPr>
              <a:buFont typeface="Arial"/>
              <a:buChar char="•"/>
            </a:pPr>
            <a:r>
              <a:rPr lang="en-US" dirty="0" smtClean="0">
                <a:latin typeface="Times New Roman"/>
                <a:cs typeface="Times New Roman"/>
              </a:rPr>
              <a:t> The same is not true for revenue (or other objectives):</a:t>
            </a:r>
          </a:p>
          <a:p>
            <a:pPr lvl="1">
              <a:buFont typeface="Arial"/>
              <a:buChar char="•"/>
            </a:pPr>
            <a:r>
              <a:rPr lang="en-US" dirty="0" smtClean="0">
                <a:latin typeface="Times New Roman"/>
                <a:cs typeface="Times New Roman"/>
              </a:rPr>
              <a:t> Myerson’s auction optimizes revenue in single-item settings;</a:t>
            </a:r>
          </a:p>
          <a:p>
            <a:pPr lvl="1">
              <a:buFont typeface="Arial"/>
              <a:buChar char="•"/>
            </a:pPr>
            <a:r>
              <a:rPr lang="en-US" dirty="0" smtClean="0">
                <a:latin typeface="Times New Roman"/>
                <a:cs typeface="Times New Roman"/>
              </a:rPr>
              <a:t> but multi-item settings are not well understood.</a:t>
            </a:r>
          </a:p>
          <a:p>
            <a:pPr lvl="1">
              <a:buFont typeface="Arial"/>
              <a:buChar char="•"/>
            </a:pPr>
            <a:endParaRPr lang="en-US" sz="1000" dirty="0" smtClean="0">
              <a:latin typeface="Times New Roman"/>
              <a:cs typeface="Times New Roman"/>
            </a:endParaRPr>
          </a:p>
          <a:p>
            <a:pPr>
              <a:buFont typeface="Arial"/>
              <a:buChar char="•"/>
            </a:pPr>
            <a:r>
              <a:rPr lang="en-US" dirty="0" smtClean="0">
                <a:latin typeface="Times New Roman"/>
                <a:cs typeface="Times New Roman"/>
              </a:rPr>
              <a:t> Reduced-forms provide a framework for tractably reducing mechanism design to algorithmic social-welfare optimization. </a:t>
            </a:r>
          </a:p>
          <a:p>
            <a:pPr>
              <a:buFont typeface="Arial"/>
              <a:buChar char="•"/>
            </a:pPr>
            <a:endParaRPr lang="en-US" sz="1000" dirty="0" smtClean="0">
              <a:latin typeface="Times New Roman"/>
              <a:cs typeface="Times New Roman"/>
            </a:endParaRPr>
          </a:p>
          <a:p>
            <a:r>
              <a:rPr lang="en-US" dirty="0" smtClean="0">
                <a:latin typeface="Wingdings"/>
                <a:ea typeface="Wingdings"/>
                <a:cs typeface="Wingdings"/>
              </a:rPr>
              <a:t></a:t>
            </a:r>
            <a:r>
              <a:rPr lang="en-US" dirty="0" smtClean="0">
                <a:latin typeface="Times New Roman"/>
                <a:cs typeface="Times New Roman"/>
              </a:rPr>
              <a:t>A generalization of Myerson’s theorem to</a:t>
            </a:r>
            <a:r>
              <a:rPr lang="en-US" dirty="0" smtClean="0">
                <a:latin typeface="Times New Roman"/>
                <a:cs typeface="Times New Roman"/>
              </a:rPr>
              <a:t> arbitrary multi-dimensional settings</a:t>
            </a:r>
            <a:r>
              <a:rPr lang="en-US" dirty="0" smtClean="0">
                <a:latin typeface="Times New Roman"/>
                <a:cs typeface="Times New Roman"/>
              </a:rPr>
              <a:t>:</a:t>
            </a:r>
            <a:endParaRPr lang="en-US" sz="1400" dirty="0" smtClean="0">
              <a:latin typeface="Times New Roman"/>
              <a:cs typeface="Times New Roman"/>
            </a:endParaRPr>
          </a:p>
          <a:p>
            <a:pPr lvl="1"/>
            <a:r>
              <a:rPr lang="en-US" dirty="0" smtClean="0">
                <a:latin typeface="Times New Roman"/>
                <a:cs typeface="Times New Roman"/>
              </a:rPr>
              <a:t> “</a:t>
            </a:r>
            <a:r>
              <a:rPr lang="en-US" i="1" dirty="0" smtClean="0">
                <a:solidFill>
                  <a:srgbClr val="FFFFFF"/>
                </a:solidFill>
                <a:latin typeface="Times New Roman"/>
                <a:cs typeface="Times New Roman"/>
              </a:rPr>
              <a:t>The revenue optimal auction is a virtual-welfare </a:t>
            </a:r>
            <a:r>
              <a:rPr lang="en-US" i="1" dirty="0" err="1" smtClean="0">
                <a:solidFill>
                  <a:srgbClr val="FFFFFF"/>
                </a:solidFill>
                <a:latin typeface="Times New Roman"/>
                <a:cs typeface="Times New Roman"/>
              </a:rPr>
              <a:t>maximizer</a:t>
            </a:r>
            <a:r>
              <a:rPr lang="en-US" i="1" dirty="0" smtClean="0">
                <a:solidFill>
                  <a:srgbClr val="FFFFFF"/>
                </a:solidFill>
                <a:latin typeface="Times New Roman"/>
                <a:cs typeface="Times New Roman"/>
              </a:rPr>
              <a:t>; it can</a:t>
            </a:r>
            <a:r>
              <a:rPr lang="en-US" i="1" dirty="0" smtClean="0">
                <a:solidFill>
                  <a:srgbClr val="FFFFFF"/>
                </a:solidFill>
                <a:latin typeface="Times New Roman"/>
                <a:cs typeface="Times New Roman"/>
              </a:rPr>
              <a:t> </a:t>
            </a:r>
            <a:br>
              <a:rPr lang="en-US" i="1" dirty="0" smtClean="0">
                <a:solidFill>
                  <a:srgbClr val="FFFFFF"/>
                </a:solidFill>
                <a:latin typeface="Times New Roman"/>
                <a:cs typeface="Times New Roman"/>
              </a:rPr>
            </a:br>
            <a:r>
              <a:rPr lang="en-US" i="1" dirty="0" smtClean="0">
                <a:solidFill>
                  <a:srgbClr val="FFFFFF"/>
                </a:solidFill>
                <a:latin typeface="Times New Roman"/>
                <a:cs typeface="Times New Roman"/>
              </a:rPr>
              <a:t>be </a:t>
            </a:r>
            <a:r>
              <a:rPr lang="en-US" i="1" dirty="0" smtClean="0">
                <a:solidFill>
                  <a:srgbClr val="FFFFFF"/>
                </a:solidFill>
                <a:latin typeface="Times New Roman"/>
                <a:cs typeface="Times New Roman"/>
              </a:rPr>
              <a:t>computed with </a:t>
            </a:r>
            <a:r>
              <a:rPr lang="en-US" i="1" dirty="0" err="1" smtClean="0">
                <a:solidFill>
                  <a:srgbClr val="FFFFFF"/>
                </a:solidFill>
                <a:latin typeface="Times New Roman"/>
                <a:cs typeface="Times New Roman"/>
              </a:rPr>
              <a:t>polynomially</a:t>
            </a:r>
            <a:r>
              <a:rPr lang="en-US" i="1" dirty="0" smtClean="0">
                <a:solidFill>
                  <a:srgbClr val="FFFFFF"/>
                </a:solidFill>
                <a:latin typeface="Times New Roman"/>
                <a:cs typeface="Times New Roman"/>
              </a:rPr>
              <a:t> many queries to a welfare-maximizing algorithm.”</a:t>
            </a:r>
          </a:p>
          <a:p>
            <a:pPr lvl="1"/>
            <a:endParaRPr lang="en-US" sz="1000" b="1" dirty="0" smtClean="0">
              <a:latin typeface="Times New Roman"/>
              <a:cs typeface="Times New Roman"/>
            </a:endParaRPr>
          </a:p>
          <a:p>
            <a:pPr>
              <a:buFont typeface="Arial"/>
              <a:buChar char="•"/>
            </a:pPr>
            <a:r>
              <a:rPr lang="en-US" b="1" dirty="0" smtClean="0">
                <a:latin typeface="Times New Roman"/>
                <a:cs typeface="Times New Roman"/>
              </a:rPr>
              <a:t> Techniques:</a:t>
            </a:r>
            <a:r>
              <a:rPr lang="en-US" dirty="0" smtClean="0">
                <a:latin typeface="Times New Roman"/>
                <a:cs typeface="Times New Roman"/>
              </a:rPr>
              <a:t> geometry, ellipsoid algorithm; </a:t>
            </a:r>
          </a:p>
          <a:p>
            <a:pPr lvl="1">
              <a:buFont typeface="Wingdings" charset="2"/>
              <a:buChar char="è"/>
            </a:pPr>
            <a:r>
              <a:rPr lang="en-US" dirty="0" smtClean="0">
                <a:latin typeface="Times New Roman"/>
                <a:cs typeface="Times New Roman"/>
              </a:rPr>
              <a:t>can optimize over reduced forms using VCG as a separation oracle.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687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2674" name="Rectangle 2"/>
          <p:cNvSpPr>
            <a:spLocks noGrp="1" noRot="1" noChangeArrowheads="1"/>
          </p:cNvSpPr>
          <p:nvPr>
            <p:ph type="title"/>
          </p:nvPr>
        </p:nvSpPr>
        <p:spPr>
          <a:xfrm>
            <a:off x="301625" y="2133600"/>
            <a:ext cx="8540750" cy="1143000"/>
          </a:xfrm>
        </p:spPr>
        <p:txBody>
          <a:bodyPr/>
          <a:lstStyle/>
          <a:p>
            <a:pPr eaLnBrk="1" hangingPunct="1"/>
            <a:r>
              <a:rPr lang="en-US" dirty="0" smtClean="0">
                <a:solidFill>
                  <a:schemeClr val="tx1"/>
                </a:solidFill>
                <a:effectLst/>
                <a:latin typeface="Times New Roman" charset="0"/>
                <a:ea typeface="ＭＳ Ｐゴシック" charset="-128"/>
                <a:cs typeface="ＭＳ Ｐゴシック" charset="-128"/>
              </a:rPr>
              <a:t>Thanks for your attention</a:t>
            </a:r>
            <a:br>
              <a:rPr lang="en-US" dirty="0" smtClean="0">
                <a:solidFill>
                  <a:schemeClr val="tx1"/>
                </a:solidFill>
                <a:effectLst/>
                <a:latin typeface="Times New Roman" charset="0"/>
                <a:ea typeface="ＭＳ Ｐゴシック" charset="-128"/>
                <a:cs typeface="ＭＳ Ｐゴシック" charset="-128"/>
              </a:rPr>
            </a:br>
            <a:r>
              <a:rPr lang="en-US" dirty="0" smtClean="0">
                <a:solidFill>
                  <a:schemeClr val="tx1"/>
                </a:solidFill>
                <a:effectLst/>
                <a:latin typeface="Times New Roman" charset="0"/>
                <a:ea typeface="ＭＳ Ｐゴシック" charset="-128"/>
                <a:cs typeface="ＭＳ Ｐゴシック" charset="-128"/>
              </a:rPr>
              <a:t>Questions?</a:t>
            </a:r>
            <a:endParaRPr lang="en-US" dirty="0">
              <a:solidFill>
                <a:schemeClr val="tx1"/>
              </a:solidFill>
              <a:effectLst/>
              <a:latin typeface="Times New Roman" charset="0"/>
              <a:ea typeface="ＭＳ Ｐゴシック" charset="-128"/>
              <a:cs typeface="ＭＳ Ｐゴシック"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43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2674"/>
                                        </p:tgtEl>
                                        <p:attrNameLst>
                                          <p:attrName>style.visibility</p:attrName>
                                        </p:attrNameLst>
                                      </p:cBhvr>
                                      <p:to>
                                        <p:strVal val="visible"/>
                                      </p:to>
                                    </p:set>
                                    <p:animEffect transition="in" filter="dissolve">
                                      <p:cBhvr>
                                        <p:cTn id="7" dur="2000"/>
                                        <p:tgtEl>
                                          <p:spTgt spid="412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10301" y="1675249"/>
            <a:ext cx="2475896" cy="553998"/>
          </a:xfrm>
          <a:prstGeom prst="rect">
            <a:avLst/>
          </a:prstGeom>
          <a:noFill/>
        </p:spPr>
        <p:txBody>
          <a:bodyPr wrap="none" rtlCol="0">
            <a:spAutoFit/>
          </a:bodyPr>
          <a:lstStyle/>
          <a:p>
            <a:r>
              <a:rPr lang="en-US" sz="3000" b="1" dirty="0" smtClean="0">
                <a:solidFill>
                  <a:srgbClr val="FFFFFF"/>
                </a:solidFill>
                <a:latin typeface="Times New Roman"/>
                <a:cs typeface="Times New Roman"/>
              </a:rPr>
              <a:t>Today’s menu</a:t>
            </a:r>
            <a:endParaRPr lang="en-US" sz="3000" b="1" dirty="0">
              <a:solidFill>
                <a:srgbClr val="FFFFFF"/>
              </a:solidFill>
              <a:latin typeface="Times New Roman"/>
              <a:cs typeface="Times New Roman"/>
            </a:endParaRPr>
          </a:p>
        </p:txBody>
      </p:sp>
      <p:grpSp>
        <p:nvGrpSpPr>
          <p:cNvPr id="2" name="Group 31"/>
          <p:cNvGrpSpPr/>
          <p:nvPr/>
        </p:nvGrpSpPr>
        <p:grpSpPr>
          <a:xfrm>
            <a:off x="1289007" y="2270542"/>
            <a:ext cx="3941211" cy="746899"/>
            <a:chOff x="1459706" y="1623993"/>
            <a:chExt cx="3941211" cy="746899"/>
          </a:xfrm>
        </p:grpSpPr>
        <p:grpSp>
          <p:nvGrpSpPr>
            <p:cNvPr id="4" name="Group 8"/>
            <p:cNvGrpSpPr/>
            <p:nvPr/>
          </p:nvGrpSpPr>
          <p:grpSpPr>
            <a:xfrm>
              <a:off x="1459706" y="1623993"/>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909227"/>
              <a:ext cx="3254617" cy="461665"/>
            </a:xfrm>
            <a:prstGeom prst="rect">
              <a:avLst/>
            </a:prstGeom>
            <a:noFill/>
          </p:spPr>
          <p:txBody>
            <a:bodyPr wrap="none" rtlCol="0">
              <a:spAutoFit/>
            </a:bodyPr>
            <a:lstStyle/>
            <a:p>
              <a:r>
                <a:rPr lang="en-US" dirty="0" smtClean="0">
                  <a:latin typeface="Times New Roman"/>
                  <a:cs typeface="Times New Roman"/>
                </a:rPr>
                <a:t>General Auction Setting</a:t>
              </a:r>
              <a:endParaRPr lang="en-US" dirty="0">
                <a:latin typeface="Times New Roman"/>
                <a:cs typeface="Times New Roman"/>
              </a:endParaRPr>
            </a:p>
          </p:txBody>
        </p:sp>
      </p:grpSp>
      <p:grpSp>
        <p:nvGrpSpPr>
          <p:cNvPr id="6" name="Group 34"/>
          <p:cNvGrpSpPr/>
          <p:nvPr/>
        </p:nvGrpSpPr>
        <p:grpSpPr>
          <a:xfrm>
            <a:off x="1289801" y="2819400"/>
            <a:ext cx="7832571" cy="1714619"/>
            <a:chOff x="1460500" y="2639199"/>
            <a:chExt cx="7832571" cy="1714619"/>
          </a:xfrm>
        </p:grpSpPr>
        <p:grpSp>
          <p:nvGrpSpPr>
            <p:cNvPr id="8" name="Group 15"/>
            <p:cNvGrpSpPr/>
            <p:nvPr/>
          </p:nvGrpSpPr>
          <p:grpSpPr>
            <a:xfrm>
              <a:off x="1460500" y="2639199"/>
              <a:ext cx="700088" cy="1173202"/>
              <a:chOff x="1446212" y="657980"/>
              <a:chExt cx="700088" cy="1173202"/>
            </a:xfrm>
          </p:grpSpPr>
          <p:cxnSp>
            <p:nvCxnSpPr>
              <p:cNvPr id="17" name="Straight Connector 16"/>
              <p:cNvCxnSpPr/>
              <p:nvPr/>
            </p:nvCxnSpPr>
            <p:spPr bwMode="auto">
              <a:xfrm rot="16200000" flipH="1">
                <a:off x="860405" y="1243787"/>
                <a:ext cx="117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 name="TextBox 11"/>
            <p:cNvSpPr txBox="1"/>
            <p:nvPr/>
          </p:nvSpPr>
          <p:spPr>
            <a:xfrm>
              <a:off x="2146300" y="3553599"/>
              <a:ext cx="7146771" cy="800219"/>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Algorithmic Mechanism </a:t>
              </a:r>
              <a:r>
                <a:rPr lang="en-US" dirty="0" smtClean="0">
                  <a:solidFill>
                    <a:schemeClr val="tx1">
                      <a:lumMod val="50000"/>
                    </a:schemeClr>
                  </a:solidFill>
                  <a:latin typeface="Times New Roman"/>
                  <a:cs typeface="Times New Roman"/>
                </a:rPr>
                <a:t>Design Challenges</a:t>
              </a:r>
            </a:p>
            <a:p>
              <a:r>
                <a:rPr lang="en-US" sz="2200" dirty="0" smtClean="0">
                  <a:solidFill>
                    <a:schemeClr val="tx1">
                      <a:lumMod val="50000"/>
                    </a:schemeClr>
                  </a:solidFill>
                  <a:latin typeface="Times New Roman"/>
                  <a:cs typeface="Times New Roman"/>
                </a:rPr>
                <a:t>	</a:t>
              </a:r>
              <a:r>
                <a:rPr lang="en-US" sz="2200" dirty="0" smtClean="0">
                  <a:solidFill>
                    <a:schemeClr val="tx1">
                      <a:lumMod val="50000"/>
                    </a:schemeClr>
                  </a:solidFill>
                  <a:latin typeface="Times New Roman"/>
                  <a:cs typeface="Times New Roman"/>
                </a:rPr>
                <a:t>-Focus: Revenue </a:t>
              </a:r>
              <a:r>
                <a:rPr lang="en-US" sz="2200" dirty="0" smtClean="0">
                  <a:solidFill>
                    <a:schemeClr val="tx1">
                      <a:lumMod val="50000"/>
                    </a:schemeClr>
                  </a:solidFill>
                  <a:latin typeface="Times New Roman"/>
                  <a:cs typeface="Times New Roman"/>
                </a:rPr>
                <a:t>Optimization in Multi-item Settings</a:t>
              </a:r>
              <a:endParaRPr lang="en-US" sz="2200" dirty="0">
                <a:solidFill>
                  <a:schemeClr val="tx1">
                    <a:lumMod val="50000"/>
                  </a:schemeClr>
                </a:solidFill>
                <a:latin typeface="Times New Roman"/>
                <a:cs typeface="Times New Roman"/>
              </a:endParaRPr>
            </a:p>
          </p:txBody>
        </p:sp>
      </p:grpSp>
      <p:grpSp>
        <p:nvGrpSpPr>
          <p:cNvPr id="9" name="Group 32"/>
          <p:cNvGrpSpPr/>
          <p:nvPr/>
        </p:nvGrpSpPr>
        <p:grpSpPr>
          <a:xfrm>
            <a:off x="1289007" y="2829342"/>
            <a:ext cx="6501006" cy="748506"/>
            <a:chOff x="1459706" y="2182793"/>
            <a:chExt cx="6501006" cy="748506"/>
          </a:xfrm>
        </p:grpSpPr>
        <p:sp>
          <p:nvSpPr>
            <p:cNvPr id="11" name="TextBox 10"/>
            <p:cNvSpPr txBox="1"/>
            <p:nvPr/>
          </p:nvSpPr>
          <p:spPr>
            <a:xfrm>
              <a:off x="2146300" y="2469634"/>
              <a:ext cx="5814412"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Background: welfare </a:t>
              </a:r>
              <a:r>
                <a:rPr lang="en-US" dirty="0" err="1" smtClean="0">
                  <a:solidFill>
                    <a:schemeClr val="tx1">
                      <a:lumMod val="50000"/>
                    </a:schemeClr>
                  </a:solidFill>
                  <a:latin typeface="Times New Roman"/>
                  <a:cs typeface="Times New Roman"/>
                </a:rPr>
                <a:t>vs</a:t>
              </a:r>
              <a:r>
                <a:rPr lang="en-US" dirty="0" smtClean="0">
                  <a:solidFill>
                    <a:schemeClr val="tx1">
                      <a:lumMod val="50000"/>
                    </a:schemeClr>
                  </a:solidFill>
                  <a:latin typeface="Times New Roman"/>
                  <a:cs typeface="Times New Roman"/>
                </a:rPr>
                <a:t> revenue optimization</a:t>
              </a:r>
              <a:endParaRPr lang="en-US" dirty="0">
                <a:solidFill>
                  <a:schemeClr val="tx1">
                    <a:lumMod val="50000"/>
                  </a:schemeClr>
                </a:solidFill>
                <a:latin typeface="Times New Roman"/>
                <a:cs typeface="Times New Roman"/>
              </a:endParaRPr>
            </a:p>
          </p:txBody>
        </p:sp>
        <p:grpSp>
          <p:nvGrpSpPr>
            <p:cNvPr id="13" name="Group 12"/>
            <p:cNvGrpSpPr/>
            <p:nvPr/>
          </p:nvGrpSpPr>
          <p:grpSpPr>
            <a:xfrm>
              <a:off x="1459706" y="2182793"/>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8" name="Group 35"/>
          <p:cNvGrpSpPr/>
          <p:nvPr/>
        </p:nvGrpSpPr>
        <p:grpSpPr>
          <a:xfrm>
            <a:off x="1292185" y="3886201"/>
            <a:ext cx="5144513" cy="1116786"/>
            <a:chOff x="1462884" y="3455214"/>
            <a:chExt cx="5144513" cy="1116786"/>
          </a:xfrm>
        </p:grpSpPr>
        <p:grpSp>
          <p:nvGrpSpPr>
            <p:cNvPr id="29" name="Group 18"/>
            <p:cNvGrpSpPr/>
            <p:nvPr/>
          </p:nvGrpSpPr>
          <p:grpSpPr>
            <a:xfrm>
              <a:off x="1462884" y="3455214"/>
              <a:ext cx="686592" cy="915987"/>
              <a:chOff x="1459708" y="915195"/>
              <a:chExt cx="686592" cy="915987"/>
            </a:xfrm>
          </p:grpSpPr>
          <p:cxnSp>
            <p:nvCxnSpPr>
              <p:cNvPr id="31" name="Straight Connector 30"/>
              <p:cNvCxnSpPr/>
              <p:nvPr/>
            </p:nvCxnSpPr>
            <p:spPr bwMode="auto">
              <a:xfrm rot="5400000">
                <a:off x="1004116" y="1370787"/>
                <a:ext cx="914399" cy="32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0" name="TextBox 29"/>
            <p:cNvSpPr txBox="1"/>
            <p:nvPr/>
          </p:nvSpPr>
          <p:spPr>
            <a:xfrm>
              <a:off x="2149476" y="4110335"/>
              <a:ext cx="4457921"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The </a:t>
              </a:r>
              <a:r>
                <a:rPr lang="en-US" dirty="0" err="1" smtClean="0">
                  <a:solidFill>
                    <a:schemeClr val="tx1">
                      <a:lumMod val="50000"/>
                    </a:schemeClr>
                  </a:solidFill>
                  <a:latin typeface="Times New Roman"/>
                  <a:cs typeface="Times New Roman"/>
                </a:rPr>
                <a:t>algorithmics</a:t>
              </a:r>
              <a:r>
                <a:rPr lang="en-US" dirty="0" smtClean="0">
                  <a:solidFill>
                    <a:schemeClr val="tx1">
                      <a:lumMod val="50000"/>
                    </a:schemeClr>
                  </a:solidFill>
                  <a:latin typeface="Times New Roman"/>
                  <a:cs typeface="Times New Roman"/>
                </a:rPr>
                <a:t> of reduced forms</a:t>
              </a:r>
              <a:endParaRPr lang="en-US" dirty="0">
                <a:solidFill>
                  <a:schemeClr val="tx1">
                    <a:lumMod val="50000"/>
                  </a:schemeClr>
                </a:solidFill>
                <a:latin typeface="Times New Roman"/>
                <a:cs typeface="Times New Roman"/>
              </a:endParaRPr>
            </a:p>
          </p:txBody>
        </p:sp>
      </p:grpSp>
      <p:grpSp>
        <p:nvGrpSpPr>
          <p:cNvPr id="33" name="Group 35"/>
          <p:cNvGrpSpPr/>
          <p:nvPr/>
        </p:nvGrpSpPr>
        <p:grpSpPr>
          <a:xfrm>
            <a:off x="1293306" y="4801413"/>
            <a:ext cx="6016148" cy="761187"/>
            <a:chOff x="1462882" y="3810813"/>
            <a:chExt cx="6016148" cy="761187"/>
          </a:xfrm>
        </p:grpSpPr>
        <p:grpSp>
          <p:nvGrpSpPr>
            <p:cNvPr id="34" name="Group 18"/>
            <p:cNvGrpSpPr/>
            <p:nvPr/>
          </p:nvGrpSpPr>
          <p:grpSpPr>
            <a:xfrm>
              <a:off x="1462882" y="3810813"/>
              <a:ext cx="686594" cy="560388"/>
              <a:chOff x="1459706" y="1270794"/>
              <a:chExt cx="686594" cy="560388"/>
            </a:xfrm>
          </p:grpSpPr>
          <p:cxnSp>
            <p:nvCxnSpPr>
              <p:cNvPr id="36" name="Straight Connector 35"/>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5" name="TextBox 34"/>
            <p:cNvSpPr txBox="1"/>
            <p:nvPr/>
          </p:nvSpPr>
          <p:spPr>
            <a:xfrm>
              <a:off x="2149476" y="4110335"/>
              <a:ext cx="5329554" cy="461665"/>
            </a:xfrm>
            <a:prstGeom prst="rect">
              <a:avLst/>
            </a:prstGeom>
            <a:noFill/>
          </p:spPr>
          <p:txBody>
            <a:bodyPr wrap="none" rtlCol="0">
              <a:spAutoFit/>
            </a:bodyPr>
            <a:lstStyle/>
            <a:p>
              <a:r>
                <a:rPr lang="en-US" dirty="0" smtClean="0">
                  <a:solidFill>
                    <a:schemeClr val="tx1">
                      <a:lumMod val="50000"/>
                    </a:schemeClr>
                  </a:solidFill>
                  <a:latin typeface="Times New Roman"/>
                  <a:cs typeface="Times New Roman"/>
                </a:rPr>
                <a:t>Revenue maximization via reduced forms</a:t>
              </a:r>
              <a:endParaRPr lang="en-US" dirty="0">
                <a:solidFill>
                  <a:schemeClr val="tx1">
                    <a:lumMod val="50000"/>
                  </a:schemeClr>
                </a:solidFill>
                <a:latin typeface="Times New Roman"/>
                <a:cs typeface="Times New Roman"/>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TextBox 55"/>
          <p:cNvSpPr txBox="1"/>
          <p:nvPr/>
        </p:nvSpPr>
        <p:spPr>
          <a:xfrm>
            <a:off x="167437" y="3797280"/>
            <a:ext cx="9128963" cy="3447098"/>
          </a:xfrm>
          <a:prstGeom prst="rect">
            <a:avLst/>
          </a:prstGeom>
          <a:noFill/>
        </p:spPr>
        <p:txBody>
          <a:bodyPr wrap="square" rtlCol="0">
            <a:spAutoFit/>
          </a:bodyPr>
          <a:lstStyle/>
          <a:p>
            <a:pPr marL="342900" indent="-342900">
              <a:buFontTx/>
              <a:buChar char="-"/>
            </a:pPr>
            <a:r>
              <a:rPr lang="en-US" sz="2000" dirty="0" smtClean="0">
                <a:latin typeface="Times New Roman"/>
                <a:cs typeface="Times New Roman"/>
              </a:rPr>
              <a:t>Bidders have values on items and bundles of items. </a:t>
            </a:r>
          </a:p>
          <a:p>
            <a:pPr marL="342900" indent="-342900">
              <a:buFontTx/>
              <a:buChar char="-"/>
            </a:pPr>
            <a:r>
              <a:rPr lang="en-US" sz="2000" dirty="0" smtClean="0">
                <a:latin typeface="Times New Roman"/>
                <a:cs typeface="Times New Roman"/>
              </a:rPr>
              <a:t>Bidder’s</a:t>
            </a:r>
            <a:r>
              <a:rPr lang="en-US" sz="2000" i="1" dirty="0" smtClean="0">
                <a:latin typeface="Times New Roman"/>
                <a:cs typeface="Times New Roman"/>
              </a:rPr>
              <a:t> </a:t>
            </a:r>
            <a:r>
              <a:rPr lang="en-US" sz="2000" b="1" i="1" dirty="0" smtClean="0">
                <a:solidFill>
                  <a:srgbClr val="FF6600"/>
                </a:solidFill>
                <a:latin typeface="Times New Roman"/>
                <a:cs typeface="Times New Roman"/>
              </a:rPr>
              <a:t>valuation</a:t>
            </a:r>
            <a:r>
              <a:rPr lang="en-US" sz="2000" i="1" dirty="0" smtClean="0">
                <a:solidFill>
                  <a:srgbClr val="FF6600"/>
                </a:solidFill>
                <a:latin typeface="Times New Roman"/>
                <a:cs typeface="Times New Roman"/>
              </a:rPr>
              <a:t> </a:t>
            </a:r>
            <a:r>
              <a:rPr lang="en-US" sz="2000" dirty="0" smtClean="0">
                <a:latin typeface="Times New Roman"/>
                <a:cs typeface="Times New Roman"/>
              </a:rPr>
              <a:t>(aka</a:t>
            </a:r>
            <a:r>
              <a:rPr lang="en-US" sz="2000" i="1" dirty="0" smtClean="0">
                <a:latin typeface="Times New Roman"/>
                <a:cs typeface="Times New Roman"/>
              </a:rPr>
              <a:t> </a:t>
            </a:r>
            <a:r>
              <a:rPr lang="en-US" sz="2000" b="1" i="1" dirty="0" smtClean="0">
                <a:solidFill>
                  <a:srgbClr val="FF6600"/>
                </a:solidFill>
                <a:latin typeface="Times New Roman"/>
                <a:cs typeface="Times New Roman"/>
              </a:rPr>
              <a:t>type</a:t>
            </a:r>
            <a:r>
              <a:rPr lang="en-US" sz="2000" b="1" dirty="0" smtClean="0">
                <a:latin typeface="Times New Roman"/>
                <a:cs typeface="Times New Roman"/>
              </a:rPr>
              <a:t>)</a:t>
            </a:r>
            <a:r>
              <a:rPr lang="en-US" sz="2000" dirty="0" smtClean="0">
                <a:latin typeface="Times New Roman"/>
                <a:cs typeface="Times New Roman"/>
              </a:rPr>
              <a:t>                encodes that information.</a:t>
            </a:r>
          </a:p>
          <a:p>
            <a:pPr marL="342900" indent="-342900">
              <a:buFontTx/>
              <a:buChar char="-"/>
            </a:pPr>
            <a:r>
              <a:rPr lang="en-US" sz="2000" dirty="0" smtClean="0">
                <a:latin typeface="Times New Roman"/>
                <a:cs typeface="Times New Roman"/>
              </a:rPr>
              <a:t>Bidders’ types (</a:t>
            </a:r>
            <a:r>
              <a:rPr lang="en-US" sz="2000" i="1" dirty="0" smtClean="0">
                <a:latin typeface="Times New Roman"/>
                <a:cs typeface="Times New Roman"/>
              </a:rPr>
              <a:t>t</a:t>
            </a:r>
            <a:r>
              <a:rPr lang="en-US" sz="2000" baseline="-25000" dirty="0" smtClean="0">
                <a:latin typeface="Times New Roman"/>
                <a:cs typeface="Times New Roman"/>
              </a:rPr>
              <a:t>1</a:t>
            </a:r>
            <a:r>
              <a:rPr lang="en-US" sz="2000" dirty="0" smtClean="0">
                <a:latin typeface="Times New Roman"/>
                <a:cs typeface="Times New Roman"/>
              </a:rPr>
              <a:t>,…,</a:t>
            </a:r>
            <a:r>
              <a:rPr lang="en-US" sz="2000" i="1" dirty="0" smtClean="0">
                <a:latin typeface="Times New Roman"/>
                <a:cs typeface="Times New Roman"/>
              </a:rPr>
              <a:t>t</a:t>
            </a:r>
            <a:r>
              <a:rPr lang="en-US" sz="2000" i="1" baseline="-25000" dirty="0" smtClean="0">
                <a:latin typeface="Times New Roman"/>
                <a:cs typeface="Times New Roman"/>
              </a:rPr>
              <a:t>m</a:t>
            </a:r>
            <a:r>
              <a:rPr lang="en-US" sz="2000" dirty="0" smtClean="0">
                <a:latin typeface="Times New Roman"/>
                <a:cs typeface="Times New Roman"/>
              </a:rPr>
              <a:t>) come from some known </a:t>
            </a:r>
            <a:r>
              <a:rPr lang="en-US" sz="2000" dirty="0" smtClean="0">
                <a:solidFill>
                  <a:schemeClr val="tx2"/>
                </a:solidFill>
                <a:latin typeface="Times New Roman"/>
                <a:cs typeface="Times New Roman"/>
              </a:rPr>
              <a:t>product distribution     </a:t>
            </a:r>
            <a:r>
              <a:rPr lang="en-US" sz="2000" dirty="0" smtClean="0">
                <a:latin typeface="Times New Roman"/>
                <a:cs typeface="Times New Roman"/>
              </a:rPr>
              <a:t>.</a:t>
            </a:r>
          </a:p>
          <a:p>
            <a:pPr marL="342900" indent="-342900">
              <a:buFontTx/>
              <a:buChar char="-"/>
            </a:pPr>
            <a:r>
              <a:rPr lang="en-US" sz="2000" dirty="0" smtClean="0">
                <a:latin typeface="Times New Roman"/>
                <a:cs typeface="Times New Roman"/>
              </a:rPr>
              <a:t>Bidder’s </a:t>
            </a:r>
            <a:r>
              <a:rPr lang="en-US" sz="2000" b="1" i="1" dirty="0" smtClean="0">
                <a:solidFill>
                  <a:srgbClr val="FF6600"/>
                </a:solidFill>
                <a:latin typeface="Times New Roman"/>
                <a:cs typeface="Times New Roman"/>
              </a:rPr>
              <a:t>utility </a:t>
            </a:r>
            <a:r>
              <a:rPr lang="en-US" sz="2000" dirty="0" smtClean="0">
                <a:latin typeface="Times New Roman"/>
                <a:cs typeface="Times New Roman"/>
              </a:rPr>
              <a:t>is quasi-linear in payment with a </a:t>
            </a:r>
            <a:r>
              <a:rPr lang="en-US" sz="2000" dirty="0" smtClean="0">
                <a:solidFill>
                  <a:srgbClr val="FFFFCC"/>
                </a:solidFill>
                <a:latin typeface="Times New Roman"/>
                <a:cs typeface="Times New Roman"/>
              </a:rPr>
              <a:t>public </a:t>
            </a:r>
            <a:r>
              <a:rPr lang="en-US" sz="2000" dirty="0" smtClean="0">
                <a:latin typeface="Times New Roman"/>
                <a:cs typeface="Times New Roman"/>
              </a:rPr>
              <a:t>budget:</a:t>
            </a:r>
          </a:p>
          <a:p>
            <a:pPr marL="342900" indent="-342900">
              <a:buFontTx/>
              <a:buChar char="-"/>
            </a:pPr>
            <a:endParaRPr lang="en-US" sz="600" dirty="0" smtClean="0">
              <a:latin typeface="Times New Roman"/>
              <a:cs typeface="Times New Roman"/>
            </a:endParaRPr>
          </a:p>
          <a:p>
            <a:pPr marL="1257300" lvl="2" indent="-342900"/>
            <a:r>
              <a:rPr lang="en-US" sz="2000" i="1" dirty="0" smtClean="0">
                <a:latin typeface="Times New Roman"/>
                <a:cs typeface="Times New Roman"/>
              </a:rPr>
              <a:t>	</a:t>
            </a:r>
            <a:r>
              <a:rPr lang="en-US" sz="2000" i="1" dirty="0" err="1" smtClean="0">
                <a:latin typeface="Times New Roman"/>
                <a:cs typeface="Times New Roman"/>
              </a:rPr>
              <a:t>u</a:t>
            </a:r>
            <a:r>
              <a:rPr lang="en-US" sz="2000" i="1" baseline="-25000" dirty="0" err="1" smtClean="0">
                <a:latin typeface="Times New Roman"/>
                <a:cs typeface="Times New Roman"/>
              </a:rPr>
              <a:t>i</a:t>
            </a:r>
            <a:r>
              <a:rPr lang="en-US" sz="2000" dirty="0" err="1" smtClean="0">
                <a:latin typeface="Times New Roman"/>
                <a:cs typeface="Times New Roman"/>
              </a:rPr>
              <a:t>(</a:t>
            </a:r>
            <a:r>
              <a:rPr lang="en-US" sz="2000" i="1" dirty="0" err="1" smtClean="0">
                <a:latin typeface="Times New Roman"/>
                <a:cs typeface="Times New Roman"/>
              </a:rPr>
              <a:t>S</a:t>
            </a:r>
            <a:r>
              <a:rPr lang="en-US" sz="2000" dirty="0" smtClean="0">
                <a:latin typeface="Times New Roman"/>
                <a:cs typeface="Times New Roman"/>
              </a:rPr>
              <a:t>) = </a:t>
            </a:r>
            <a:r>
              <a:rPr lang="en-US" sz="2000" i="1" dirty="0" err="1" smtClean="0">
                <a:latin typeface="Times New Roman"/>
                <a:cs typeface="Times New Roman"/>
              </a:rPr>
              <a:t>v</a:t>
            </a:r>
            <a:r>
              <a:rPr lang="en-US" sz="2000" i="1" baseline="-25000" dirty="0" err="1" smtClean="0">
                <a:latin typeface="Times New Roman"/>
                <a:cs typeface="Times New Roman"/>
              </a:rPr>
              <a:t>i</a:t>
            </a:r>
            <a:r>
              <a:rPr lang="en-US" sz="2000" dirty="0" err="1" smtClean="0">
                <a:latin typeface="Times New Roman"/>
                <a:cs typeface="Times New Roman"/>
              </a:rPr>
              <a:t>(</a:t>
            </a:r>
            <a:r>
              <a:rPr lang="en-US" sz="2000" i="1" dirty="0" err="1" smtClean="0">
                <a:latin typeface="Times New Roman"/>
                <a:cs typeface="Times New Roman"/>
              </a:rPr>
              <a:t>S</a:t>
            </a:r>
            <a:r>
              <a:rPr lang="en-US" sz="2000" dirty="0" smtClean="0">
                <a:latin typeface="Times New Roman"/>
                <a:cs typeface="Times New Roman"/>
              </a:rPr>
              <a:t>) – </a:t>
            </a:r>
            <a:r>
              <a:rPr lang="en-US" sz="2000" i="1" dirty="0" err="1" smtClean="0">
                <a:latin typeface="Times New Roman"/>
                <a:cs typeface="Times New Roman"/>
              </a:rPr>
              <a:t>p</a:t>
            </a:r>
            <a:r>
              <a:rPr lang="en-US" sz="2000" i="1" baseline="-25000" dirty="0" err="1" smtClean="0">
                <a:latin typeface="Times New Roman"/>
                <a:cs typeface="Times New Roman"/>
              </a:rPr>
              <a:t>i</a:t>
            </a:r>
            <a:r>
              <a:rPr lang="en-US" sz="2000" dirty="0" err="1" smtClean="0">
                <a:latin typeface="Times New Roman"/>
                <a:cs typeface="Times New Roman"/>
              </a:rPr>
              <a:t>(</a:t>
            </a:r>
            <a:r>
              <a:rPr lang="en-US" sz="2000" i="1" dirty="0" err="1" smtClean="0">
                <a:latin typeface="Times New Roman"/>
                <a:cs typeface="Times New Roman"/>
              </a:rPr>
              <a:t>S</a:t>
            </a:r>
            <a:r>
              <a:rPr lang="en-US" sz="2000" dirty="0" smtClean="0">
                <a:latin typeface="Times New Roman"/>
                <a:cs typeface="Times New Roman"/>
              </a:rPr>
              <a:t>), if </a:t>
            </a:r>
            <a:r>
              <a:rPr lang="en-US" sz="2000" i="1" dirty="0" err="1" smtClean="0">
                <a:latin typeface="Times New Roman"/>
                <a:cs typeface="Times New Roman"/>
              </a:rPr>
              <a:t>p</a:t>
            </a:r>
            <a:r>
              <a:rPr lang="en-US" sz="2000" i="1" baseline="-25000" dirty="0" err="1" smtClean="0">
                <a:latin typeface="Times New Roman"/>
                <a:cs typeface="Times New Roman"/>
              </a:rPr>
              <a:t>i</a:t>
            </a:r>
            <a:r>
              <a:rPr lang="en-US" sz="2000" dirty="0" err="1" smtClean="0">
                <a:latin typeface="Times New Roman"/>
                <a:cs typeface="Times New Roman"/>
              </a:rPr>
              <a:t>(</a:t>
            </a:r>
            <a:r>
              <a:rPr lang="en-US" sz="2000" i="1" dirty="0" err="1" smtClean="0">
                <a:latin typeface="Times New Roman"/>
                <a:cs typeface="Times New Roman"/>
              </a:rPr>
              <a:t>S</a:t>
            </a:r>
            <a:r>
              <a:rPr lang="en-US" sz="2000" dirty="0" smtClean="0">
                <a:latin typeface="Times New Roman"/>
                <a:cs typeface="Times New Roman"/>
              </a:rPr>
              <a:t>) ≤ </a:t>
            </a:r>
            <a:r>
              <a:rPr lang="en-US" sz="2000" i="1" dirty="0" smtClean="0">
                <a:latin typeface="Times New Roman"/>
                <a:cs typeface="Times New Roman"/>
              </a:rPr>
              <a:t>B</a:t>
            </a:r>
            <a:r>
              <a:rPr lang="en-US" sz="2000" i="1" baseline="-25000" dirty="0" smtClean="0">
                <a:latin typeface="Times New Roman"/>
                <a:cs typeface="Times New Roman"/>
              </a:rPr>
              <a:t>i </a:t>
            </a:r>
            <a:r>
              <a:rPr lang="en-US" sz="2000" dirty="0" smtClean="0">
                <a:latin typeface="Times New Roman"/>
                <a:cs typeface="Times New Roman"/>
              </a:rPr>
              <a:t>; -∞  otherwise</a:t>
            </a:r>
            <a:br>
              <a:rPr lang="en-US" sz="2000" dirty="0" smtClean="0">
                <a:latin typeface="Times New Roman"/>
                <a:cs typeface="Times New Roman"/>
              </a:rPr>
            </a:br>
            <a:endParaRPr lang="en-US" sz="1000" dirty="0" smtClean="0">
              <a:latin typeface="Times New Roman"/>
              <a:cs typeface="Times New Roman"/>
            </a:endParaRPr>
          </a:p>
          <a:p>
            <a:pPr marL="342900" indent="-342900">
              <a:buFontTx/>
              <a:buChar char="-"/>
            </a:pPr>
            <a:r>
              <a:rPr lang="en-US" sz="2000" dirty="0" smtClean="0">
                <a:latin typeface="Times New Roman"/>
                <a:cs typeface="Times New Roman"/>
              </a:rPr>
              <a:t>Auctioneer needs to decide some allocation </a:t>
            </a:r>
            <a:r>
              <a:rPr lang="en-US" sz="2000" i="1" dirty="0" smtClean="0">
                <a:latin typeface="Times New Roman"/>
                <a:cs typeface="Times New Roman"/>
              </a:rPr>
              <a:t>A</a:t>
            </a:r>
            <a:r>
              <a:rPr lang="en-US" sz="2000" dirty="0" smtClean="0">
                <a:latin typeface="Times New Roman"/>
                <a:cs typeface="Times New Roman"/>
              </a:rPr>
              <a:t> </a:t>
            </a:r>
            <a:r>
              <a:rPr lang="en-US" sz="2000" dirty="0" smtClean="0">
                <a:latin typeface="Times New Roman"/>
                <a:cs typeface="Times New Roman"/>
                <a:sym typeface="Symbol"/>
              </a:rPr>
              <a:t></a:t>
            </a:r>
            <a:r>
              <a:rPr lang="en-US" sz="2000" dirty="0">
                <a:latin typeface="Times New Roman"/>
                <a:cs typeface="Times New Roman"/>
                <a:sym typeface="Symbol"/>
              </a:rPr>
              <a:t> </a:t>
            </a:r>
            <a:r>
              <a:rPr lang="en-US" sz="2000" dirty="0" smtClean="0">
                <a:latin typeface="Times New Roman"/>
                <a:cs typeface="Times New Roman"/>
                <a:sym typeface="Symbol"/>
              </a:rPr>
              <a:t>[</a:t>
            </a:r>
            <a:r>
              <a:rPr lang="en-US" sz="2000" i="1" dirty="0" smtClean="0">
                <a:latin typeface="Times New Roman"/>
                <a:cs typeface="Times New Roman"/>
                <a:sym typeface="Symbol"/>
              </a:rPr>
              <a:t>m</a:t>
            </a:r>
            <a:r>
              <a:rPr lang="en-US" sz="2000" dirty="0" smtClean="0">
                <a:latin typeface="Times New Roman"/>
                <a:cs typeface="Times New Roman"/>
                <a:sym typeface="Symbol"/>
              </a:rPr>
              <a:t>] x [</a:t>
            </a:r>
            <a:r>
              <a:rPr lang="en-US" sz="2000" i="1" dirty="0" err="1" smtClean="0">
                <a:latin typeface="Times New Roman"/>
                <a:cs typeface="Times New Roman"/>
                <a:sym typeface="Symbol"/>
              </a:rPr>
              <a:t>n</a:t>
            </a:r>
            <a:r>
              <a:rPr lang="en-US" sz="2000" dirty="0" smtClean="0">
                <a:latin typeface="Times New Roman"/>
                <a:cs typeface="Times New Roman"/>
                <a:sym typeface="Symbol"/>
              </a:rPr>
              <a:t>], and charge prices.</a:t>
            </a:r>
          </a:p>
          <a:p>
            <a:pPr marL="342900" indent="-342900">
              <a:buFontTx/>
              <a:buChar char="-"/>
            </a:pPr>
            <a:r>
              <a:rPr lang="en-US" sz="2000" dirty="0" smtClean="0">
                <a:latin typeface="Times New Roman"/>
                <a:cs typeface="Times New Roman"/>
              </a:rPr>
              <a:t>There are (possibly combinatorial) constraints on what allocations are allowed.</a:t>
            </a:r>
          </a:p>
          <a:p>
            <a:pPr marL="342900" indent="-342900">
              <a:buFontTx/>
              <a:buChar char="-"/>
            </a:pPr>
            <a:r>
              <a:rPr lang="en-US" sz="2000" dirty="0" smtClean="0">
                <a:latin typeface="Times New Roman"/>
                <a:cs typeface="Times New Roman"/>
              </a:rPr>
              <a:t>Some set system                         contains the feasible allocations.</a:t>
            </a:r>
          </a:p>
          <a:p>
            <a:pPr marL="800100" lvl="1" indent="-342900"/>
            <a:r>
              <a:rPr lang="en-US" sz="1800" dirty="0" smtClean="0">
                <a:latin typeface="Times New Roman"/>
                <a:cs typeface="Times New Roman"/>
              </a:rPr>
              <a:t>	Could be a matching, some more general downwards-closed set-system, or not.</a:t>
            </a:r>
            <a:endParaRPr lang="en-US" sz="2000" dirty="0" smtClean="0">
              <a:latin typeface="Times New Roman"/>
              <a:cs typeface="Times New Roman"/>
            </a:endParaRPr>
          </a:p>
          <a:p>
            <a:pPr marL="342900" indent="-342900">
              <a:buFontTx/>
              <a:buChar char="-"/>
            </a:pPr>
            <a:endParaRPr lang="en-US" sz="2000" dirty="0" smtClean="0">
              <a:latin typeface="Times New Roman"/>
              <a:cs typeface="Times New Roman"/>
            </a:endParaRPr>
          </a:p>
        </p:txBody>
      </p:sp>
      <p:pic>
        <p:nvPicPr>
          <p:cNvPr id="10" name="Picture 9" descr="latex-image-1.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752600" y="5588000"/>
            <a:ext cx="2641600" cy="1574800"/>
          </a:xfrm>
          <a:prstGeom prst="rect">
            <a:avLst/>
          </a:prstGeom>
        </p:spPr>
      </p:pic>
      <p:sp>
        <p:nvSpPr>
          <p:cNvPr id="62" name="Title 1"/>
          <p:cNvSpPr>
            <a:spLocks noGrp="1"/>
          </p:cNvSpPr>
          <p:nvPr>
            <p:ph type="title"/>
          </p:nvPr>
        </p:nvSpPr>
        <p:spPr>
          <a:xfrm>
            <a:off x="-6350" y="-228600"/>
            <a:ext cx="8540750" cy="1143000"/>
          </a:xfrm>
        </p:spPr>
        <p:txBody>
          <a:bodyPr/>
          <a:lstStyle/>
          <a:p>
            <a:r>
              <a:rPr lang="en-US" sz="4000" b="1" dirty="0" smtClean="0">
                <a:effectLst/>
                <a:latin typeface="Times New Roman"/>
                <a:cs typeface="Times New Roman"/>
              </a:rPr>
              <a:t>A General Auction Setting</a:t>
            </a:r>
            <a:endParaRPr lang="en-US" sz="4000" b="1" dirty="0">
              <a:effectLst/>
              <a:latin typeface="Times New Roman"/>
              <a:cs typeface="Times New Roman"/>
            </a:endParaRPr>
          </a:p>
        </p:txBody>
      </p:sp>
      <p:pic>
        <p:nvPicPr>
          <p:cNvPr id="63"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05400" y="1205564"/>
            <a:ext cx="1084439" cy="123283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pic>
        <p:nvPicPr>
          <p:cNvPr id="12" name="Picture 11" descr="latex-image-1.pdf"/>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061200" y="3886200"/>
            <a:ext cx="1498600" cy="1473200"/>
          </a:xfrm>
          <a:prstGeom prst="rect">
            <a:avLst/>
          </a:prstGeom>
        </p:spPr>
      </p:pic>
      <p:grpSp>
        <p:nvGrpSpPr>
          <p:cNvPr id="64" name="Group 54"/>
          <p:cNvGrpSpPr/>
          <p:nvPr/>
        </p:nvGrpSpPr>
        <p:grpSpPr>
          <a:xfrm>
            <a:off x="609600" y="659692"/>
            <a:ext cx="4309232" cy="3194758"/>
            <a:chOff x="245550" y="1621752"/>
            <a:chExt cx="7164046" cy="4433177"/>
          </a:xfrm>
        </p:grpSpPr>
        <p:grpSp>
          <p:nvGrpSpPr>
            <p:cNvPr id="65" name="Group 31"/>
            <p:cNvGrpSpPr/>
            <p:nvPr/>
          </p:nvGrpSpPr>
          <p:grpSpPr>
            <a:xfrm>
              <a:off x="5288330" y="1689050"/>
              <a:ext cx="1524000" cy="4267201"/>
              <a:chOff x="2240330" y="2938105"/>
              <a:chExt cx="1524000" cy="4267201"/>
            </a:xfrm>
          </p:grpSpPr>
          <p:pic>
            <p:nvPicPr>
              <p:cNvPr id="78" name="Picture 77"/>
              <p:cNvPicPr>
                <a:picLocks noChangeAspect="1"/>
              </p:cNvPicPr>
              <p:nvPr/>
            </p:nvPicPr>
            <p:blipFill>
              <a:blip r:embed="rId6"/>
              <a:stretch>
                <a:fillRect/>
              </a:stretch>
            </p:blipFill>
            <p:spPr>
              <a:xfrm>
                <a:off x="2240330" y="2938105"/>
                <a:ext cx="1524000" cy="1066798"/>
              </a:xfrm>
              <a:prstGeom prst="rect">
                <a:avLst/>
              </a:prstGeom>
            </p:spPr>
          </p:pic>
          <p:pic>
            <p:nvPicPr>
              <p:cNvPr id="79" name="Picture 78"/>
              <p:cNvPicPr>
                <a:picLocks noChangeAspect="1"/>
              </p:cNvPicPr>
              <p:nvPr/>
            </p:nvPicPr>
            <p:blipFill>
              <a:blip r:embed="rId7"/>
              <a:stretch>
                <a:fillRect/>
              </a:stretch>
            </p:blipFill>
            <p:spPr>
              <a:xfrm>
                <a:off x="2255442" y="4436705"/>
                <a:ext cx="1508888" cy="1041400"/>
              </a:xfrm>
              <a:prstGeom prst="rect">
                <a:avLst/>
              </a:prstGeom>
            </p:spPr>
          </p:pic>
          <p:sp>
            <p:nvSpPr>
              <p:cNvPr id="80" name="TextBox 79"/>
              <p:cNvSpPr txBox="1"/>
              <p:nvPr/>
            </p:nvSpPr>
            <p:spPr>
              <a:xfrm rot="5400000">
                <a:off x="2873495" y="5365072"/>
                <a:ext cx="564918" cy="728251"/>
              </a:xfrm>
              <a:prstGeom prst="rect">
                <a:avLst/>
              </a:prstGeom>
              <a:noFill/>
            </p:spPr>
            <p:txBody>
              <a:bodyPr wrap="none" rtlCol="0">
                <a:spAutoFit/>
              </a:bodyPr>
              <a:lstStyle/>
              <a:p>
                <a:r>
                  <a:rPr lang="en-US" dirty="0" smtClean="0"/>
                  <a:t>…</a:t>
                </a:r>
                <a:endParaRPr lang="en-US" dirty="0"/>
              </a:p>
            </p:txBody>
          </p:sp>
          <p:pic>
            <p:nvPicPr>
              <p:cNvPr id="81" name="Picture 80"/>
              <p:cNvPicPr>
                <a:picLocks noChangeAspect="1"/>
              </p:cNvPicPr>
              <p:nvPr/>
            </p:nvPicPr>
            <p:blipFill>
              <a:blip r:embed="rId8"/>
              <a:stretch>
                <a:fillRect/>
              </a:stretch>
            </p:blipFill>
            <p:spPr>
              <a:xfrm>
                <a:off x="2240330" y="6138506"/>
                <a:ext cx="1524000" cy="1066800"/>
              </a:xfrm>
              <a:prstGeom prst="rect">
                <a:avLst/>
              </a:prstGeom>
            </p:spPr>
          </p:pic>
        </p:grpSp>
        <p:pic>
          <p:nvPicPr>
            <p:cNvPr id="66" name="Picture 65"/>
            <p:cNvPicPr>
              <a:picLocks noChangeAspect="1"/>
            </p:cNvPicPr>
            <p:nvPr/>
          </p:nvPicPr>
          <p:blipFill>
            <a:blip r:embed="rId9"/>
            <a:stretch>
              <a:fillRect/>
            </a:stretch>
          </p:blipFill>
          <p:spPr>
            <a:xfrm>
              <a:off x="850900" y="1621752"/>
              <a:ext cx="914400" cy="1173018"/>
            </a:xfrm>
            <a:prstGeom prst="rect">
              <a:avLst/>
            </a:prstGeom>
          </p:spPr>
        </p:pic>
        <p:sp>
          <p:nvSpPr>
            <p:cNvPr id="67" name="TextBox 66"/>
            <p:cNvSpPr txBox="1"/>
            <p:nvPr/>
          </p:nvSpPr>
          <p:spPr>
            <a:xfrm>
              <a:off x="6761529" y="1930351"/>
              <a:ext cx="473363" cy="478277"/>
            </a:xfrm>
            <a:prstGeom prst="rect">
              <a:avLst/>
            </a:prstGeom>
            <a:noFill/>
          </p:spPr>
          <p:txBody>
            <a:bodyPr wrap="none" rtlCol="0">
              <a:spAutoFit/>
            </a:bodyPr>
            <a:lstStyle/>
            <a:p>
              <a:r>
                <a:rPr lang="en-US" sz="1800" dirty="0" smtClean="0">
                  <a:latin typeface="Times New Roman"/>
                  <a:cs typeface="Times New Roman"/>
                </a:rPr>
                <a:t>1</a:t>
              </a:r>
              <a:endParaRPr lang="en-US" sz="1800" dirty="0">
                <a:latin typeface="Times New Roman"/>
                <a:cs typeface="Times New Roman"/>
              </a:endParaRPr>
            </a:p>
          </p:txBody>
        </p:sp>
        <p:sp>
          <p:nvSpPr>
            <p:cNvPr id="68" name="TextBox 67"/>
            <p:cNvSpPr txBox="1"/>
            <p:nvPr/>
          </p:nvSpPr>
          <p:spPr>
            <a:xfrm>
              <a:off x="6812329" y="3441651"/>
              <a:ext cx="547557" cy="478277"/>
            </a:xfrm>
            <a:prstGeom prst="rect">
              <a:avLst/>
            </a:prstGeom>
            <a:noFill/>
          </p:spPr>
          <p:txBody>
            <a:bodyPr wrap="none" rtlCol="0">
              <a:spAutoFit/>
            </a:bodyPr>
            <a:lstStyle/>
            <a:p>
              <a:r>
                <a:rPr lang="en-US" sz="1800" i="1" dirty="0" smtClean="0">
                  <a:latin typeface="Times New Roman"/>
                  <a:cs typeface="Times New Roman"/>
                </a:rPr>
                <a:t>j</a:t>
              </a:r>
              <a:endParaRPr lang="en-US" sz="1800" i="1" dirty="0">
                <a:latin typeface="Times New Roman"/>
                <a:cs typeface="Times New Roman"/>
              </a:endParaRPr>
            </a:p>
          </p:txBody>
        </p:sp>
        <p:sp>
          <p:nvSpPr>
            <p:cNvPr id="69" name="TextBox 68"/>
            <p:cNvSpPr txBox="1"/>
            <p:nvPr/>
          </p:nvSpPr>
          <p:spPr>
            <a:xfrm>
              <a:off x="6812329" y="5270450"/>
              <a:ext cx="597267" cy="478277"/>
            </a:xfrm>
            <a:prstGeom prst="rect">
              <a:avLst/>
            </a:prstGeom>
            <a:noFill/>
          </p:spPr>
          <p:txBody>
            <a:bodyPr wrap="none" rtlCol="0">
              <a:spAutoFit/>
            </a:bodyPr>
            <a:lstStyle/>
            <a:p>
              <a:r>
                <a:rPr lang="en-US" sz="1800" i="1" dirty="0" smtClean="0">
                  <a:latin typeface="Times New Roman"/>
                  <a:cs typeface="Times New Roman"/>
                </a:rPr>
                <a:t>n</a:t>
              </a:r>
              <a:endParaRPr lang="en-US" sz="1800" i="1" dirty="0">
                <a:latin typeface="Times New Roman"/>
                <a:cs typeface="Times New Roman"/>
              </a:endParaRPr>
            </a:p>
          </p:txBody>
        </p:sp>
        <p:pic>
          <p:nvPicPr>
            <p:cNvPr id="70" name="Picture 69"/>
            <p:cNvPicPr>
              <a:picLocks noChangeAspect="1"/>
            </p:cNvPicPr>
            <p:nvPr/>
          </p:nvPicPr>
          <p:blipFill>
            <a:blip r:embed="rId10"/>
            <a:stretch>
              <a:fillRect/>
            </a:stretch>
          </p:blipFill>
          <p:spPr>
            <a:xfrm>
              <a:off x="685800" y="3429000"/>
              <a:ext cx="1447800" cy="1030894"/>
            </a:xfrm>
            <a:prstGeom prst="rect">
              <a:avLst/>
            </a:prstGeom>
          </p:spPr>
        </p:pic>
        <p:pic>
          <p:nvPicPr>
            <p:cNvPr id="71" name="Picture 70"/>
            <p:cNvPicPr>
              <a:picLocks noChangeAspect="1"/>
            </p:cNvPicPr>
            <p:nvPr/>
          </p:nvPicPr>
          <p:blipFill>
            <a:blip r:embed="rId11"/>
            <a:stretch>
              <a:fillRect/>
            </a:stretch>
          </p:blipFill>
          <p:spPr>
            <a:xfrm>
              <a:off x="838200" y="5077746"/>
              <a:ext cx="1193800" cy="977183"/>
            </a:xfrm>
            <a:prstGeom prst="rect">
              <a:avLst/>
            </a:prstGeom>
          </p:spPr>
        </p:pic>
        <p:sp>
          <p:nvSpPr>
            <p:cNvPr id="72" name="TextBox 71"/>
            <p:cNvSpPr txBox="1"/>
            <p:nvPr/>
          </p:nvSpPr>
          <p:spPr>
            <a:xfrm rot="5400000">
              <a:off x="1242766" y="4433567"/>
              <a:ext cx="564918" cy="728252"/>
            </a:xfrm>
            <a:prstGeom prst="rect">
              <a:avLst/>
            </a:prstGeom>
            <a:noFill/>
          </p:spPr>
          <p:txBody>
            <a:bodyPr wrap="none" rtlCol="0">
              <a:spAutoFit/>
            </a:bodyPr>
            <a:lstStyle/>
            <a:p>
              <a:r>
                <a:rPr lang="en-US" dirty="0" smtClean="0"/>
                <a:t>…</a:t>
              </a:r>
              <a:endParaRPr lang="en-US" dirty="0"/>
            </a:p>
          </p:txBody>
        </p:sp>
        <p:sp>
          <p:nvSpPr>
            <p:cNvPr id="73" name="TextBox 72"/>
            <p:cNvSpPr txBox="1"/>
            <p:nvPr/>
          </p:nvSpPr>
          <p:spPr>
            <a:xfrm>
              <a:off x="245550" y="1981201"/>
              <a:ext cx="473364" cy="478277"/>
            </a:xfrm>
            <a:prstGeom prst="rect">
              <a:avLst/>
            </a:prstGeom>
            <a:noFill/>
          </p:spPr>
          <p:txBody>
            <a:bodyPr wrap="none" rtlCol="0">
              <a:spAutoFit/>
            </a:bodyPr>
            <a:lstStyle/>
            <a:p>
              <a:r>
                <a:rPr lang="en-US" sz="1800" dirty="0" smtClean="0">
                  <a:latin typeface="Times New Roman"/>
                  <a:cs typeface="Times New Roman"/>
                </a:rPr>
                <a:t>1</a:t>
              </a:r>
              <a:endParaRPr lang="en-US" sz="1800" dirty="0">
                <a:latin typeface="Times New Roman"/>
                <a:cs typeface="Times New Roman"/>
              </a:endParaRPr>
            </a:p>
          </p:txBody>
        </p:sp>
        <p:sp>
          <p:nvSpPr>
            <p:cNvPr id="74" name="TextBox 73"/>
            <p:cNvSpPr txBox="1"/>
            <p:nvPr/>
          </p:nvSpPr>
          <p:spPr>
            <a:xfrm>
              <a:off x="274481" y="3633113"/>
              <a:ext cx="516370" cy="478277"/>
            </a:xfrm>
            <a:prstGeom prst="rect">
              <a:avLst/>
            </a:prstGeom>
            <a:noFill/>
          </p:spPr>
          <p:txBody>
            <a:bodyPr wrap="none" rtlCol="0">
              <a:spAutoFit/>
            </a:bodyPr>
            <a:lstStyle/>
            <a:p>
              <a:r>
                <a:rPr lang="en-US" sz="1800" i="1" dirty="0" err="1" smtClean="0">
                  <a:latin typeface="Times New Roman"/>
                  <a:cs typeface="Times New Roman"/>
                </a:rPr>
                <a:t>i</a:t>
              </a:r>
              <a:endParaRPr lang="en-US" sz="1800" i="1" dirty="0">
                <a:latin typeface="Times New Roman"/>
                <a:cs typeface="Times New Roman"/>
              </a:endParaRPr>
            </a:p>
          </p:txBody>
        </p:sp>
        <p:sp>
          <p:nvSpPr>
            <p:cNvPr id="75" name="TextBox 74"/>
            <p:cNvSpPr txBox="1"/>
            <p:nvPr/>
          </p:nvSpPr>
          <p:spPr>
            <a:xfrm>
              <a:off x="253779" y="5207913"/>
              <a:ext cx="678165" cy="478277"/>
            </a:xfrm>
            <a:prstGeom prst="rect">
              <a:avLst/>
            </a:prstGeom>
            <a:noFill/>
          </p:spPr>
          <p:txBody>
            <a:bodyPr wrap="none" rtlCol="0">
              <a:spAutoFit/>
            </a:bodyPr>
            <a:lstStyle/>
            <a:p>
              <a:r>
                <a:rPr lang="en-US" sz="1800" i="1" dirty="0" smtClean="0">
                  <a:latin typeface="Times New Roman"/>
                  <a:cs typeface="Times New Roman"/>
                </a:rPr>
                <a:t>m</a:t>
              </a:r>
              <a:endParaRPr lang="en-US" sz="1800" i="1" dirty="0">
                <a:latin typeface="Times New Roman"/>
                <a:cs typeface="Times New Roman"/>
              </a:endParaRPr>
            </a:p>
          </p:txBody>
        </p:sp>
        <p:sp>
          <p:nvSpPr>
            <p:cNvPr id="76" name="TextBox 75"/>
            <p:cNvSpPr txBox="1"/>
            <p:nvPr/>
          </p:nvSpPr>
          <p:spPr>
            <a:xfrm rot="5400000">
              <a:off x="1242766" y="2731767"/>
              <a:ext cx="564918" cy="728252"/>
            </a:xfrm>
            <a:prstGeom prst="rect">
              <a:avLst/>
            </a:prstGeom>
            <a:noFill/>
          </p:spPr>
          <p:txBody>
            <a:bodyPr wrap="none" rtlCol="0">
              <a:spAutoFit/>
            </a:bodyPr>
            <a:lstStyle/>
            <a:p>
              <a:r>
                <a:rPr lang="en-US" dirty="0" smtClean="0"/>
                <a:t>…</a:t>
              </a:r>
              <a:endParaRPr lang="en-US" dirty="0"/>
            </a:p>
          </p:txBody>
        </p:sp>
        <p:sp>
          <p:nvSpPr>
            <p:cNvPr id="77" name="TextBox 76"/>
            <p:cNvSpPr txBox="1"/>
            <p:nvPr/>
          </p:nvSpPr>
          <p:spPr>
            <a:xfrm rot="5400000">
              <a:off x="5921492" y="2617417"/>
              <a:ext cx="564918" cy="728252"/>
            </a:xfrm>
            <a:prstGeom prst="rect">
              <a:avLst/>
            </a:prstGeom>
            <a:noFill/>
          </p:spPr>
          <p:txBody>
            <a:bodyPr wrap="none" rtlCol="0">
              <a:spAutoFit/>
            </a:bodyPr>
            <a:lstStyle/>
            <a:p>
              <a:r>
                <a:rPr lang="en-US" dirty="0" smtClean="0"/>
                <a:t>…</a:t>
              </a:r>
              <a:endParaRPr lang="en-US" dirty="0"/>
            </a:p>
          </p:txBody>
        </p:sp>
      </p:grpSp>
      <p:pic>
        <p:nvPicPr>
          <p:cNvPr id="17" name="Picture 16" descr="latex-image-1.pdf"/>
          <p:cNvPicPr>
            <a:picLocks noChangeAspect="1"/>
          </p:cNvPicPr>
          <p:nvPr/>
        </p:nvPicPr>
        <p:blipFill>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136900" y="3581400"/>
            <a:ext cx="1988515" cy="1479550"/>
          </a:xfrm>
          <a:prstGeom prst="rect">
            <a:avLst/>
          </a:prstGeom>
        </p:spPr>
      </p:pic>
      <p:grpSp>
        <p:nvGrpSpPr>
          <p:cNvPr id="41" name="Group 40"/>
          <p:cNvGrpSpPr/>
          <p:nvPr/>
        </p:nvGrpSpPr>
        <p:grpSpPr>
          <a:xfrm>
            <a:off x="1684165" y="785985"/>
            <a:ext cx="2256193" cy="2684612"/>
            <a:chOff x="1386680" y="1193093"/>
            <a:chExt cx="2256193" cy="2684612"/>
          </a:xfrm>
        </p:grpSpPr>
        <p:cxnSp>
          <p:nvCxnSpPr>
            <p:cNvPr id="34" name="Straight Connector 33"/>
            <p:cNvCxnSpPr/>
            <p:nvPr/>
          </p:nvCxnSpPr>
          <p:spPr bwMode="auto">
            <a:xfrm rot="10800000" flipV="1">
              <a:off x="1600200" y="1447800"/>
              <a:ext cx="1600200"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1600200" y="2667000"/>
              <a:ext cx="1676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a:stCxn id="81" idx="1"/>
            </p:cNvCxnSpPr>
            <p:nvPr/>
          </p:nvCxnSpPr>
          <p:spPr bwMode="auto">
            <a:xfrm rot="10800000">
              <a:off x="1669085" y="1193093"/>
              <a:ext cx="1973788" cy="220585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a:stCxn id="81" idx="1"/>
              <a:endCxn id="71" idx="3"/>
            </p:cNvCxnSpPr>
            <p:nvPr/>
          </p:nvCxnSpPr>
          <p:spPr bwMode="auto">
            <a:xfrm rot="10800000" flipV="1">
              <a:off x="1386680" y="3774302"/>
              <a:ext cx="1958709" cy="10340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37" name="Picture 36" descr="latex-image-1.pdf"/>
          <p:cNvPicPr>
            <a:picLocks noChangeAspect="1"/>
          </p:cNvPicPr>
          <p:nvPr/>
        </p:nvPicPr>
        <p:blipFill>
          <a:blip r:embed="rId1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712200" y="2006600"/>
            <a:ext cx="2108200" cy="1539697"/>
          </a:xfrm>
          <a:prstGeom prst="rect">
            <a:avLst/>
          </a:prstGeom>
        </p:spPr>
      </p:pic>
      <p:sp>
        <p:nvSpPr>
          <p:cNvPr id="39" name="Cloud Callout 38"/>
          <p:cNvSpPr/>
          <p:nvPr/>
        </p:nvSpPr>
        <p:spPr bwMode="auto">
          <a:xfrm>
            <a:off x="6629400" y="533400"/>
            <a:ext cx="2743200" cy="1219200"/>
          </a:xfrm>
          <a:prstGeom prst="cloudCallout">
            <a:avLst>
              <a:gd name="adj1" fmla="val -66288"/>
              <a:gd name="adj2" fmla="val 3541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a:cs typeface="Times New Roman"/>
              </a:rPr>
              <a:t>revenue/social welfare/</a:t>
            </a:r>
            <a:r>
              <a:rPr lang="en-US" sz="2000" dirty="0" smtClean="0">
                <a:latin typeface="Times New Roman"/>
                <a:cs typeface="Times New Roman"/>
              </a:rPr>
              <a:t>other objective</a:t>
            </a:r>
            <a:endParaRPr kumimoji="0" lang="en-US" sz="2000" b="0" i="0" u="none" strike="noStrike" cap="none" normalizeH="0" baseline="0" dirty="0">
              <a:ln>
                <a:noFill/>
              </a:ln>
              <a:solidFill>
                <a:schemeClr val="tx1"/>
              </a:solidFill>
              <a:effectLst/>
              <a:latin typeface="Times New Roman"/>
              <a:cs typeface="Times New Roman"/>
            </a:endParaRPr>
          </a:p>
        </p:txBody>
      </p:sp>
      <p:grpSp>
        <p:nvGrpSpPr>
          <p:cNvPr id="42" name="Group 41"/>
          <p:cNvGrpSpPr/>
          <p:nvPr/>
        </p:nvGrpSpPr>
        <p:grpSpPr>
          <a:xfrm>
            <a:off x="6781800" y="2059907"/>
            <a:ext cx="2767013" cy="1574800"/>
            <a:chOff x="6781800" y="2059907"/>
            <a:chExt cx="2767013" cy="1574800"/>
          </a:xfrm>
        </p:grpSpPr>
        <p:sp>
          <p:nvSpPr>
            <p:cNvPr id="33" name="Rounded Rectangular Callout 32"/>
            <p:cNvSpPr/>
            <p:nvPr/>
          </p:nvSpPr>
          <p:spPr bwMode="auto">
            <a:xfrm>
              <a:off x="6781800" y="2286000"/>
              <a:ext cx="2743200" cy="990600"/>
            </a:xfrm>
            <a:prstGeom prst="wedgeRoundRectCallout">
              <a:avLst>
                <a:gd name="adj1" fmla="val -13206"/>
                <a:gd name="adj2" fmla="val 15953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a:cs typeface="Times New Roman"/>
                </a:rPr>
                <a:t>natural</a:t>
              </a:r>
              <a:r>
                <a:rPr kumimoji="0" lang="en-US" sz="2000" b="0" i="0" u="none" strike="noStrike" cap="none" normalizeH="0" dirty="0" smtClean="0">
                  <a:ln>
                    <a:noFill/>
                  </a:ln>
                  <a:solidFill>
                    <a:schemeClr val="tx1"/>
                  </a:solidFill>
                  <a:effectLst/>
                  <a:latin typeface="Times New Roman"/>
                  <a:cs typeface="Times New Roman"/>
                </a:rPr>
                <a:t> </a:t>
              </a:r>
              <a:r>
                <a:rPr kumimoji="0" lang="en-US" sz="2000" b="0" i="0" u="none" strike="noStrike" cap="none" normalizeH="0" baseline="0" dirty="0" smtClean="0">
                  <a:ln>
                    <a:noFill/>
                  </a:ln>
                  <a:solidFill>
                    <a:schemeClr val="tx1"/>
                  </a:solidFill>
                  <a:effectLst/>
                  <a:latin typeface="Times New Roman"/>
                  <a:cs typeface="Times New Roman"/>
                </a:rPr>
                <a:t>description complexity</a:t>
              </a:r>
              <a:endParaRPr kumimoji="0" lang="en-US" sz="2000" b="0" i="1" u="none" strike="noStrike" cap="none" normalizeH="0" baseline="0" dirty="0">
                <a:ln>
                  <a:noFill/>
                </a:ln>
                <a:solidFill>
                  <a:schemeClr val="tx1"/>
                </a:solidFill>
                <a:effectLst/>
                <a:latin typeface="Times New Roman"/>
                <a:cs typeface="Times New Roman"/>
              </a:endParaRPr>
            </a:p>
          </p:txBody>
        </p:sp>
        <p:pic>
          <p:nvPicPr>
            <p:cNvPr id="35" name="Picture 34"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7135813" y="2059907"/>
              <a:ext cx="2413000" cy="1574800"/>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877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6">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6">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6">
                                            <p:txEl>
                                              <p:pRg st="8" end="8"/>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6">
                                            <p:txEl>
                                              <p:pRg st="9" end="9"/>
                                            </p:txEl>
                                          </p:spTgt>
                                        </p:tgtEl>
                                        <p:attrNameLst>
                                          <p:attrName>style.visibility</p:attrName>
                                        </p:attrNameLst>
                                      </p:cBhvr>
                                      <p:to>
                                        <p:strVal val="visible"/>
                                      </p:to>
                                    </p:set>
                                  </p:childTnLst>
                                </p:cTn>
                              </p:par>
                              <p:par>
                                <p:cTn id="50" presetID="9"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dissolv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TextBox 55"/>
          <p:cNvSpPr txBox="1"/>
          <p:nvPr/>
        </p:nvSpPr>
        <p:spPr>
          <a:xfrm>
            <a:off x="76200" y="4800600"/>
            <a:ext cx="9220200" cy="1015663"/>
          </a:xfrm>
          <a:prstGeom prst="rect">
            <a:avLst/>
          </a:prstGeom>
          <a:noFill/>
        </p:spPr>
        <p:txBody>
          <a:bodyPr wrap="square" rtlCol="0">
            <a:spAutoFit/>
          </a:bodyPr>
          <a:lstStyle/>
          <a:p>
            <a:pPr marL="342900" indent="-342900">
              <a:buFontTx/>
              <a:buChar char="-"/>
            </a:pPr>
            <a:r>
              <a:rPr lang="en-US" sz="2000" dirty="0" smtClean="0">
                <a:latin typeface="Times New Roman"/>
                <a:cs typeface="Times New Roman"/>
              </a:rPr>
              <a:t>Items are paintings.</a:t>
            </a:r>
          </a:p>
          <a:p>
            <a:pPr marL="342900" indent="-342900">
              <a:buFontTx/>
              <a:buChar char="-"/>
            </a:pPr>
            <a:r>
              <a:rPr lang="en-US" sz="2000" dirty="0" smtClean="0">
                <a:latin typeface="Times New Roman"/>
                <a:cs typeface="Times New Roman"/>
              </a:rPr>
              <a:t>No painting should be given to more than one bidder</a:t>
            </a:r>
          </a:p>
          <a:p>
            <a:pPr marL="342900" indent="-342900">
              <a:buFontTx/>
              <a:buChar char="-"/>
            </a:pPr>
            <a:endParaRPr lang="en-US" sz="2000" dirty="0" smtClean="0">
              <a:latin typeface="Times New Roman"/>
              <a:cs typeface="Times New Roman"/>
            </a:endParaRPr>
          </a:p>
        </p:txBody>
      </p:sp>
      <p:pic>
        <p:nvPicPr>
          <p:cNvPr id="63"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0" y="1143000"/>
            <a:ext cx="1084439" cy="12328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stretch>
                    <a:fillRect/>
                  </a:stretch>
                </a:blip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grpSp>
        <p:nvGrpSpPr>
          <p:cNvPr id="5" name="Group 54"/>
          <p:cNvGrpSpPr/>
          <p:nvPr/>
        </p:nvGrpSpPr>
        <p:grpSpPr>
          <a:xfrm>
            <a:off x="381000" y="1066800"/>
            <a:ext cx="4240347" cy="3194758"/>
            <a:chOff x="360070" y="1621752"/>
            <a:chExt cx="7049526" cy="4433177"/>
          </a:xfrm>
        </p:grpSpPr>
        <p:grpSp>
          <p:nvGrpSpPr>
            <p:cNvPr id="6" name="Group 31"/>
            <p:cNvGrpSpPr/>
            <p:nvPr/>
          </p:nvGrpSpPr>
          <p:grpSpPr>
            <a:xfrm>
              <a:off x="5288330" y="1689050"/>
              <a:ext cx="1524000" cy="4267201"/>
              <a:chOff x="2240330" y="2938105"/>
              <a:chExt cx="1524000" cy="4267201"/>
            </a:xfrm>
          </p:grpSpPr>
          <p:pic>
            <p:nvPicPr>
              <p:cNvPr id="51" name="Picture 50"/>
              <p:cNvPicPr>
                <a:picLocks noChangeAspect="1"/>
              </p:cNvPicPr>
              <p:nvPr/>
            </p:nvPicPr>
            <p:blipFill>
              <a:blip r:embed="rId4"/>
              <a:stretch>
                <a:fillRect/>
              </a:stretch>
            </p:blipFill>
            <p:spPr>
              <a:xfrm>
                <a:off x="2240330" y="2938105"/>
                <a:ext cx="1524000" cy="1066798"/>
              </a:xfrm>
              <a:prstGeom prst="rect">
                <a:avLst/>
              </a:prstGeom>
            </p:spPr>
          </p:pic>
          <p:pic>
            <p:nvPicPr>
              <p:cNvPr id="52" name="Picture 51"/>
              <p:cNvPicPr>
                <a:picLocks noChangeAspect="1"/>
              </p:cNvPicPr>
              <p:nvPr/>
            </p:nvPicPr>
            <p:blipFill>
              <a:blip r:embed="rId5"/>
              <a:stretch>
                <a:fillRect/>
              </a:stretch>
            </p:blipFill>
            <p:spPr>
              <a:xfrm>
                <a:off x="2255442" y="4436705"/>
                <a:ext cx="1508888" cy="1041400"/>
              </a:xfrm>
              <a:prstGeom prst="rect">
                <a:avLst/>
              </a:prstGeom>
            </p:spPr>
          </p:pic>
          <p:sp>
            <p:nvSpPr>
              <p:cNvPr id="53" name="TextBox 52"/>
              <p:cNvSpPr txBox="1"/>
              <p:nvPr/>
            </p:nvSpPr>
            <p:spPr>
              <a:xfrm rot="5400000">
                <a:off x="2873495" y="5365072"/>
                <a:ext cx="564918" cy="728251"/>
              </a:xfrm>
              <a:prstGeom prst="rect">
                <a:avLst/>
              </a:prstGeom>
              <a:noFill/>
            </p:spPr>
            <p:txBody>
              <a:bodyPr wrap="none" rtlCol="0">
                <a:spAutoFit/>
              </a:bodyPr>
              <a:lstStyle/>
              <a:p>
                <a:r>
                  <a:rPr lang="en-US" dirty="0" smtClean="0"/>
                  <a:t>…</a:t>
                </a:r>
                <a:endParaRPr lang="en-US" dirty="0"/>
              </a:p>
            </p:txBody>
          </p:sp>
          <p:pic>
            <p:nvPicPr>
              <p:cNvPr id="54" name="Picture 53"/>
              <p:cNvPicPr>
                <a:picLocks noChangeAspect="1"/>
              </p:cNvPicPr>
              <p:nvPr/>
            </p:nvPicPr>
            <p:blipFill>
              <a:blip r:embed="rId6"/>
              <a:stretch>
                <a:fillRect/>
              </a:stretch>
            </p:blipFill>
            <p:spPr>
              <a:xfrm>
                <a:off x="2240330" y="6138506"/>
                <a:ext cx="1524000" cy="1066800"/>
              </a:xfrm>
              <a:prstGeom prst="rect">
                <a:avLst/>
              </a:prstGeom>
            </p:spPr>
          </p:pic>
        </p:grpSp>
        <p:pic>
          <p:nvPicPr>
            <p:cNvPr id="35" name="Picture 34"/>
            <p:cNvPicPr>
              <a:picLocks noChangeAspect="1"/>
            </p:cNvPicPr>
            <p:nvPr/>
          </p:nvPicPr>
          <p:blipFill>
            <a:blip r:embed="rId7"/>
            <a:stretch>
              <a:fillRect/>
            </a:stretch>
          </p:blipFill>
          <p:spPr>
            <a:xfrm>
              <a:off x="850900" y="1621752"/>
              <a:ext cx="914400" cy="1173018"/>
            </a:xfrm>
            <a:prstGeom prst="rect">
              <a:avLst/>
            </a:prstGeom>
          </p:spPr>
        </p:pic>
        <p:sp>
          <p:nvSpPr>
            <p:cNvPr id="36" name="TextBox 35"/>
            <p:cNvSpPr txBox="1"/>
            <p:nvPr/>
          </p:nvSpPr>
          <p:spPr>
            <a:xfrm>
              <a:off x="6761529" y="1930351"/>
              <a:ext cx="473363" cy="478277"/>
            </a:xfrm>
            <a:prstGeom prst="rect">
              <a:avLst/>
            </a:prstGeom>
            <a:noFill/>
          </p:spPr>
          <p:txBody>
            <a:bodyPr wrap="none" rtlCol="0">
              <a:spAutoFit/>
            </a:bodyPr>
            <a:lstStyle/>
            <a:p>
              <a:r>
                <a:rPr lang="en-US" sz="1800" dirty="0" smtClean="0">
                  <a:latin typeface="Times New Roman"/>
                  <a:cs typeface="Times New Roman"/>
                </a:rPr>
                <a:t>1</a:t>
              </a:r>
              <a:endParaRPr lang="en-US" sz="1800" dirty="0">
                <a:latin typeface="Times New Roman"/>
                <a:cs typeface="Times New Roman"/>
              </a:endParaRPr>
            </a:p>
          </p:txBody>
        </p:sp>
        <p:sp>
          <p:nvSpPr>
            <p:cNvPr id="38" name="TextBox 37"/>
            <p:cNvSpPr txBox="1"/>
            <p:nvPr/>
          </p:nvSpPr>
          <p:spPr>
            <a:xfrm>
              <a:off x="6812329" y="3441651"/>
              <a:ext cx="547557" cy="478277"/>
            </a:xfrm>
            <a:prstGeom prst="rect">
              <a:avLst/>
            </a:prstGeom>
            <a:noFill/>
          </p:spPr>
          <p:txBody>
            <a:bodyPr wrap="none" rtlCol="0">
              <a:spAutoFit/>
            </a:bodyPr>
            <a:lstStyle/>
            <a:p>
              <a:r>
                <a:rPr lang="en-US" sz="1800" i="1" dirty="0" smtClean="0">
                  <a:latin typeface="Times New Roman"/>
                  <a:cs typeface="Times New Roman"/>
                </a:rPr>
                <a:t>j</a:t>
              </a:r>
              <a:endParaRPr lang="en-US" sz="1800" i="1" dirty="0">
                <a:latin typeface="Times New Roman"/>
                <a:cs typeface="Times New Roman"/>
              </a:endParaRPr>
            </a:p>
          </p:txBody>
        </p:sp>
        <p:sp>
          <p:nvSpPr>
            <p:cNvPr id="40" name="TextBox 39"/>
            <p:cNvSpPr txBox="1"/>
            <p:nvPr/>
          </p:nvSpPr>
          <p:spPr>
            <a:xfrm>
              <a:off x="6812329" y="5270450"/>
              <a:ext cx="597267" cy="478277"/>
            </a:xfrm>
            <a:prstGeom prst="rect">
              <a:avLst/>
            </a:prstGeom>
            <a:noFill/>
          </p:spPr>
          <p:txBody>
            <a:bodyPr wrap="none" rtlCol="0">
              <a:spAutoFit/>
            </a:bodyPr>
            <a:lstStyle/>
            <a:p>
              <a:r>
                <a:rPr lang="en-US" sz="1800" i="1" dirty="0" smtClean="0">
                  <a:latin typeface="Times New Roman"/>
                  <a:cs typeface="Times New Roman"/>
                </a:rPr>
                <a:t>n</a:t>
              </a:r>
              <a:endParaRPr lang="en-US" sz="1800" i="1" dirty="0">
                <a:latin typeface="Times New Roman"/>
                <a:cs typeface="Times New Roman"/>
              </a:endParaRPr>
            </a:p>
          </p:txBody>
        </p:sp>
        <p:pic>
          <p:nvPicPr>
            <p:cNvPr id="41" name="Picture 40"/>
            <p:cNvPicPr>
              <a:picLocks noChangeAspect="1"/>
            </p:cNvPicPr>
            <p:nvPr/>
          </p:nvPicPr>
          <p:blipFill>
            <a:blip r:embed="rId8"/>
            <a:stretch>
              <a:fillRect/>
            </a:stretch>
          </p:blipFill>
          <p:spPr>
            <a:xfrm>
              <a:off x="685800" y="3429000"/>
              <a:ext cx="1447800" cy="1030894"/>
            </a:xfrm>
            <a:prstGeom prst="rect">
              <a:avLst/>
            </a:prstGeom>
          </p:spPr>
        </p:pic>
        <p:pic>
          <p:nvPicPr>
            <p:cNvPr id="42" name="Picture 41"/>
            <p:cNvPicPr>
              <a:picLocks noChangeAspect="1"/>
            </p:cNvPicPr>
            <p:nvPr/>
          </p:nvPicPr>
          <p:blipFill>
            <a:blip r:embed="rId9"/>
            <a:stretch>
              <a:fillRect/>
            </a:stretch>
          </p:blipFill>
          <p:spPr>
            <a:xfrm>
              <a:off x="838200" y="5077746"/>
              <a:ext cx="1193800" cy="977183"/>
            </a:xfrm>
            <a:prstGeom prst="rect">
              <a:avLst/>
            </a:prstGeom>
          </p:spPr>
        </p:pic>
        <p:sp>
          <p:nvSpPr>
            <p:cNvPr id="43" name="TextBox 42"/>
            <p:cNvSpPr txBox="1"/>
            <p:nvPr/>
          </p:nvSpPr>
          <p:spPr>
            <a:xfrm rot="5400000">
              <a:off x="1242766" y="4433567"/>
              <a:ext cx="564918" cy="728252"/>
            </a:xfrm>
            <a:prstGeom prst="rect">
              <a:avLst/>
            </a:prstGeom>
            <a:noFill/>
          </p:spPr>
          <p:txBody>
            <a:bodyPr wrap="none" rtlCol="0">
              <a:spAutoFit/>
            </a:bodyPr>
            <a:lstStyle/>
            <a:p>
              <a:r>
                <a:rPr lang="en-US" dirty="0" smtClean="0"/>
                <a:t>…</a:t>
              </a:r>
              <a:endParaRPr lang="en-US" dirty="0"/>
            </a:p>
          </p:txBody>
        </p:sp>
        <p:sp>
          <p:nvSpPr>
            <p:cNvPr id="44" name="TextBox 43"/>
            <p:cNvSpPr txBox="1"/>
            <p:nvPr/>
          </p:nvSpPr>
          <p:spPr>
            <a:xfrm>
              <a:off x="360070" y="1981201"/>
              <a:ext cx="473363" cy="478277"/>
            </a:xfrm>
            <a:prstGeom prst="rect">
              <a:avLst/>
            </a:prstGeom>
            <a:noFill/>
          </p:spPr>
          <p:txBody>
            <a:bodyPr wrap="none" rtlCol="0">
              <a:spAutoFit/>
            </a:bodyPr>
            <a:lstStyle/>
            <a:p>
              <a:r>
                <a:rPr lang="en-US" sz="1800" dirty="0" smtClean="0">
                  <a:latin typeface="Times New Roman"/>
                  <a:cs typeface="Times New Roman"/>
                </a:rPr>
                <a:t>1</a:t>
              </a:r>
              <a:endParaRPr lang="en-US" sz="1800" dirty="0">
                <a:latin typeface="Times New Roman"/>
                <a:cs typeface="Times New Roman"/>
              </a:endParaRPr>
            </a:p>
          </p:txBody>
        </p:sp>
        <p:sp>
          <p:nvSpPr>
            <p:cNvPr id="45" name="TextBox 44"/>
            <p:cNvSpPr txBox="1"/>
            <p:nvPr/>
          </p:nvSpPr>
          <p:spPr>
            <a:xfrm>
              <a:off x="389000" y="3633113"/>
              <a:ext cx="516371" cy="478277"/>
            </a:xfrm>
            <a:prstGeom prst="rect">
              <a:avLst/>
            </a:prstGeom>
            <a:noFill/>
          </p:spPr>
          <p:txBody>
            <a:bodyPr wrap="none" rtlCol="0">
              <a:spAutoFit/>
            </a:bodyPr>
            <a:lstStyle/>
            <a:p>
              <a:r>
                <a:rPr lang="en-US" sz="1800" i="1" dirty="0" err="1" smtClean="0">
                  <a:latin typeface="Times New Roman"/>
                  <a:cs typeface="Times New Roman"/>
                </a:rPr>
                <a:t>i</a:t>
              </a:r>
              <a:endParaRPr lang="en-US" sz="1800" i="1" dirty="0">
                <a:latin typeface="Times New Roman"/>
                <a:cs typeface="Times New Roman"/>
              </a:endParaRPr>
            </a:p>
          </p:txBody>
        </p:sp>
        <p:sp>
          <p:nvSpPr>
            <p:cNvPr id="46" name="TextBox 45"/>
            <p:cNvSpPr txBox="1"/>
            <p:nvPr/>
          </p:nvSpPr>
          <p:spPr>
            <a:xfrm>
              <a:off x="368300" y="5207913"/>
              <a:ext cx="678165" cy="478277"/>
            </a:xfrm>
            <a:prstGeom prst="rect">
              <a:avLst/>
            </a:prstGeom>
            <a:noFill/>
          </p:spPr>
          <p:txBody>
            <a:bodyPr wrap="none" rtlCol="0">
              <a:spAutoFit/>
            </a:bodyPr>
            <a:lstStyle/>
            <a:p>
              <a:r>
                <a:rPr lang="en-US" sz="1800" i="1" dirty="0" smtClean="0">
                  <a:latin typeface="Times New Roman"/>
                  <a:cs typeface="Times New Roman"/>
                </a:rPr>
                <a:t>m</a:t>
              </a:r>
              <a:endParaRPr lang="en-US" sz="1800" i="1" dirty="0">
                <a:latin typeface="Times New Roman"/>
                <a:cs typeface="Times New Roman"/>
              </a:endParaRPr>
            </a:p>
          </p:txBody>
        </p:sp>
        <p:sp>
          <p:nvSpPr>
            <p:cNvPr id="49" name="TextBox 48"/>
            <p:cNvSpPr txBox="1"/>
            <p:nvPr/>
          </p:nvSpPr>
          <p:spPr>
            <a:xfrm rot="5400000">
              <a:off x="1242766" y="2731767"/>
              <a:ext cx="564918" cy="728252"/>
            </a:xfrm>
            <a:prstGeom prst="rect">
              <a:avLst/>
            </a:prstGeom>
            <a:noFill/>
          </p:spPr>
          <p:txBody>
            <a:bodyPr wrap="none" rtlCol="0">
              <a:spAutoFit/>
            </a:bodyPr>
            <a:lstStyle/>
            <a:p>
              <a:r>
                <a:rPr lang="en-US" dirty="0" smtClean="0"/>
                <a:t>…</a:t>
              </a:r>
              <a:endParaRPr lang="en-US" dirty="0"/>
            </a:p>
          </p:txBody>
        </p:sp>
        <p:sp>
          <p:nvSpPr>
            <p:cNvPr id="50" name="TextBox 49"/>
            <p:cNvSpPr txBox="1"/>
            <p:nvPr/>
          </p:nvSpPr>
          <p:spPr>
            <a:xfrm rot="5400000">
              <a:off x="5921492" y="2617417"/>
              <a:ext cx="564918" cy="728252"/>
            </a:xfrm>
            <a:prstGeom prst="rect">
              <a:avLst/>
            </a:prstGeom>
            <a:noFill/>
          </p:spPr>
          <p:txBody>
            <a:bodyPr wrap="none" rtlCol="0">
              <a:spAutoFit/>
            </a:bodyPr>
            <a:lstStyle/>
            <a:p>
              <a:r>
                <a:rPr lang="en-US" dirty="0" smtClean="0"/>
                <a:t>…</a:t>
              </a:r>
              <a:endParaRPr lang="en-US" dirty="0"/>
            </a:p>
          </p:txBody>
        </p:sp>
      </p:grpSp>
      <p:sp>
        <p:nvSpPr>
          <p:cNvPr id="28" name="Title 1"/>
          <p:cNvSpPr>
            <a:spLocks noGrp="1"/>
          </p:cNvSpPr>
          <p:nvPr>
            <p:ph type="title"/>
          </p:nvPr>
        </p:nvSpPr>
        <p:spPr>
          <a:xfrm>
            <a:off x="301625" y="-76200"/>
            <a:ext cx="8540750" cy="1143000"/>
          </a:xfrm>
        </p:spPr>
        <p:txBody>
          <a:bodyPr/>
          <a:lstStyle/>
          <a:p>
            <a:r>
              <a:rPr lang="en-US" sz="4000" b="1" dirty="0" smtClean="0">
                <a:effectLst/>
                <a:latin typeface="Times New Roman"/>
                <a:cs typeface="Times New Roman"/>
              </a:rPr>
              <a:t>Example 1: selling paintings</a:t>
            </a:r>
            <a:endParaRPr lang="en-US" sz="4000" b="1" dirty="0">
              <a:effectLst/>
              <a:latin typeface="Times New Roman"/>
              <a:cs typeface="Times New Roman"/>
            </a:endParaRPr>
          </a:p>
        </p:txBody>
      </p:sp>
      <p:pic>
        <p:nvPicPr>
          <p:cNvPr id="26" name="Picture 25"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850900" y="5486400"/>
            <a:ext cx="6197600" cy="4064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599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TextBox 55"/>
          <p:cNvSpPr txBox="1"/>
          <p:nvPr/>
        </p:nvSpPr>
        <p:spPr>
          <a:xfrm>
            <a:off x="76200" y="4800600"/>
            <a:ext cx="8382000" cy="1323439"/>
          </a:xfrm>
          <a:prstGeom prst="rect">
            <a:avLst/>
          </a:prstGeom>
          <a:noFill/>
        </p:spPr>
        <p:txBody>
          <a:bodyPr wrap="square" rtlCol="0">
            <a:spAutoFit/>
          </a:bodyPr>
          <a:lstStyle/>
          <a:p>
            <a:pPr marL="342900" indent="-342900">
              <a:buFontTx/>
              <a:buChar char="-"/>
            </a:pPr>
            <a:r>
              <a:rPr lang="en-US" sz="2000" dirty="0" smtClean="0">
                <a:latin typeface="Times New Roman"/>
                <a:cs typeface="Times New Roman"/>
              </a:rPr>
              <a:t>Items are possible locations for building a bridge </a:t>
            </a:r>
            <a:r>
              <a:rPr lang="en-US" sz="2000" i="1" dirty="0" smtClean="0">
                <a:latin typeface="Times New Roman"/>
                <a:cs typeface="Times New Roman"/>
              </a:rPr>
              <a:t>L</a:t>
            </a:r>
            <a:r>
              <a:rPr lang="en-US" sz="2000" dirty="0" smtClean="0">
                <a:latin typeface="Times New Roman"/>
                <a:cs typeface="Times New Roman"/>
              </a:rPr>
              <a:t> = {</a:t>
            </a:r>
            <a:r>
              <a:rPr lang="en-US" sz="2000" i="1" dirty="0" smtClean="0">
                <a:latin typeface="Times New Roman"/>
                <a:cs typeface="Times New Roman"/>
              </a:rPr>
              <a:t>l</a:t>
            </a:r>
            <a:r>
              <a:rPr lang="en-US" sz="2000" baseline="-25000" dirty="0" smtClean="0">
                <a:latin typeface="Times New Roman"/>
                <a:cs typeface="Times New Roman"/>
              </a:rPr>
              <a:t>1</a:t>
            </a:r>
            <a:r>
              <a:rPr lang="en-US" sz="2000" dirty="0" smtClean="0">
                <a:latin typeface="Times New Roman"/>
                <a:cs typeface="Times New Roman"/>
              </a:rPr>
              <a:t>, </a:t>
            </a:r>
            <a:r>
              <a:rPr lang="en-US" sz="2000" i="1" dirty="0" smtClean="0">
                <a:latin typeface="Times New Roman"/>
                <a:cs typeface="Times New Roman"/>
              </a:rPr>
              <a:t>l</a:t>
            </a:r>
            <a:r>
              <a:rPr lang="en-US" sz="2000" baseline="-25000" dirty="0" smtClean="0">
                <a:latin typeface="Times New Roman"/>
                <a:cs typeface="Times New Roman"/>
              </a:rPr>
              <a:t>2</a:t>
            </a:r>
            <a:r>
              <a:rPr lang="en-US" sz="2000" dirty="0" smtClean="0">
                <a:latin typeface="Times New Roman"/>
                <a:cs typeface="Times New Roman"/>
              </a:rPr>
              <a:t>, …,</a:t>
            </a:r>
            <a:r>
              <a:rPr lang="en-US" sz="2000" i="1" dirty="0" err="1" smtClean="0">
                <a:latin typeface="Times New Roman"/>
                <a:cs typeface="Times New Roman"/>
              </a:rPr>
              <a:t>l</a:t>
            </a:r>
            <a:r>
              <a:rPr lang="en-US" sz="2000" i="1" baseline="-25000" dirty="0" err="1" smtClean="0">
                <a:latin typeface="Times New Roman"/>
                <a:cs typeface="Times New Roman"/>
              </a:rPr>
              <a:t>n</a:t>
            </a:r>
            <a:r>
              <a:rPr lang="en-US" sz="2000" dirty="0" smtClean="0">
                <a:latin typeface="Times New Roman"/>
                <a:cs typeface="Times New Roman"/>
              </a:rPr>
              <a:t>}.</a:t>
            </a:r>
          </a:p>
          <a:p>
            <a:pPr marL="342900" indent="-342900">
              <a:buFontTx/>
              <a:buChar char="-"/>
            </a:pPr>
            <a:r>
              <a:rPr lang="en-US" sz="2000" dirty="0" smtClean="0">
                <a:latin typeface="Times New Roman"/>
                <a:cs typeface="Times New Roman"/>
              </a:rPr>
              <a:t>If a location is given to one bidder, it is given to all bidders (as every bidder will use a bridge if it is built).</a:t>
            </a:r>
          </a:p>
          <a:p>
            <a:pPr marL="342900" indent="-342900">
              <a:buFontTx/>
              <a:buChar char="-"/>
            </a:pPr>
            <a:r>
              <a:rPr lang="en-US" sz="2000" dirty="0" smtClean="0">
                <a:latin typeface="Times New Roman"/>
                <a:cs typeface="Times New Roman"/>
              </a:rPr>
              <a:t>i.e.</a:t>
            </a:r>
          </a:p>
        </p:txBody>
      </p:sp>
      <p:sp>
        <p:nvSpPr>
          <p:cNvPr id="62" name="Title 1"/>
          <p:cNvSpPr>
            <a:spLocks noGrp="1"/>
          </p:cNvSpPr>
          <p:nvPr>
            <p:ph type="title"/>
          </p:nvPr>
        </p:nvSpPr>
        <p:spPr>
          <a:xfrm>
            <a:off x="301625" y="-76200"/>
            <a:ext cx="8540750" cy="1143000"/>
          </a:xfrm>
        </p:spPr>
        <p:txBody>
          <a:bodyPr/>
          <a:lstStyle/>
          <a:p>
            <a:r>
              <a:rPr lang="en-US" sz="4000" b="1" dirty="0" smtClean="0">
                <a:effectLst/>
                <a:latin typeface="Times New Roman"/>
                <a:cs typeface="Times New Roman"/>
              </a:rPr>
              <a:t>Example 2: where to build a bridge</a:t>
            </a:r>
            <a:endParaRPr lang="en-US" sz="4000" b="1" dirty="0">
              <a:effectLst/>
              <a:latin typeface="Times New Roman"/>
              <a:cs typeface="Times New Roman"/>
            </a:endParaRPr>
          </a:p>
        </p:txBody>
      </p:sp>
      <p:pic>
        <p:nvPicPr>
          <p:cNvPr id="63"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83161" y="1143000"/>
            <a:ext cx="1084439" cy="123283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grpSp>
        <p:nvGrpSpPr>
          <p:cNvPr id="35" name="Group 54"/>
          <p:cNvGrpSpPr/>
          <p:nvPr/>
        </p:nvGrpSpPr>
        <p:grpSpPr>
          <a:xfrm>
            <a:off x="381000" y="1066800"/>
            <a:ext cx="1066793" cy="3194758"/>
            <a:chOff x="360070" y="1621752"/>
            <a:chExt cx="1773530" cy="4433177"/>
          </a:xfrm>
        </p:grpSpPr>
        <p:pic>
          <p:nvPicPr>
            <p:cNvPr id="38" name="Picture 37"/>
            <p:cNvPicPr>
              <a:picLocks noChangeAspect="1"/>
            </p:cNvPicPr>
            <p:nvPr/>
          </p:nvPicPr>
          <p:blipFill>
            <a:blip r:embed="rId4"/>
            <a:stretch>
              <a:fillRect/>
            </a:stretch>
          </p:blipFill>
          <p:spPr>
            <a:xfrm>
              <a:off x="850900" y="1621752"/>
              <a:ext cx="914400" cy="1173018"/>
            </a:xfrm>
            <a:prstGeom prst="rect">
              <a:avLst/>
            </a:prstGeom>
          </p:spPr>
        </p:pic>
        <p:pic>
          <p:nvPicPr>
            <p:cNvPr id="43" name="Picture 42"/>
            <p:cNvPicPr>
              <a:picLocks noChangeAspect="1"/>
            </p:cNvPicPr>
            <p:nvPr/>
          </p:nvPicPr>
          <p:blipFill>
            <a:blip r:embed="rId5"/>
            <a:stretch>
              <a:fillRect/>
            </a:stretch>
          </p:blipFill>
          <p:spPr>
            <a:xfrm>
              <a:off x="685800" y="3429000"/>
              <a:ext cx="1447800" cy="1030894"/>
            </a:xfrm>
            <a:prstGeom prst="rect">
              <a:avLst/>
            </a:prstGeom>
          </p:spPr>
        </p:pic>
        <p:pic>
          <p:nvPicPr>
            <p:cNvPr id="44" name="Picture 43"/>
            <p:cNvPicPr>
              <a:picLocks noChangeAspect="1"/>
            </p:cNvPicPr>
            <p:nvPr/>
          </p:nvPicPr>
          <p:blipFill>
            <a:blip r:embed="rId6"/>
            <a:stretch>
              <a:fillRect/>
            </a:stretch>
          </p:blipFill>
          <p:spPr>
            <a:xfrm>
              <a:off x="838200" y="5077746"/>
              <a:ext cx="1193800" cy="977183"/>
            </a:xfrm>
            <a:prstGeom prst="rect">
              <a:avLst/>
            </a:prstGeom>
          </p:spPr>
        </p:pic>
        <p:sp>
          <p:nvSpPr>
            <p:cNvPr id="45" name="TextBox 44"/>
            <p:cNvSpPr txBox="1"/>
            <p:nvPr/>
          </p:nvSpPr>
          <p:spPr>
            <a:xfrm rot="5400000">
              <a:off x="1242766" y="4433567"/>
              <a:ext cx="564918" cy="728252"/>
            </a:xfrm>
            <a:prstGeom prst="rect">
              <a:avLst/>
            </a:prstGeom>
            <a:noFill/>
          </p:spPr>
          <p:txBody>
            <a:bodyPr wrap="none" rtlCol="0">
              <a:spAutoFit/>
            </a:bodyPr>
            <a:lstStyle/>
            <a:p>
              <a:r>
                <a:rPr lang="en-US" dirty="0" smtClean="0"/>
                <a:t>…</a:t>
              </a:r>
              <a:endParaRPr lang="en-US" dirty="0"/>
            </a:p>
          </p:txBody>
        </p:sp>
        <p:sp>
          <p:nvSpPr>
            <p:cNvPr id="46" name="TextBox 45"/>
            <p:cNvSpPr txBox="1"/>
            <p:nvPr/>
          </p:nvSpPr>
          <p:spPr>
            <a:xfrm>
              <a:off x="360070" y="1981201"/>
              <a:ext cx="473363" cy="478277"/>
            </a:xfrm>
            <a:prstGeom prst="rect">
              <a:avLst/>
            </a:prstGeom>
            <a:noFill/>
          </p:spPr>
          <p:txBody>
            <a:bodyPr wrap="none" rtlCol="0">
              <a:spAutoFit/>
            </a:bodyPr>
            <a:lstStyle/>
            <a:p>
              <a:r>
                <a:rPr lang="en-US" sz="1800" dirty="0" smtClean="0">
                  <a:latin typeface="Times New Roman"/>
                  <a:cs typeface="Times New Roman"/>
                </a:rPr>
                <a:t>1</a:t>
              </a:r>
              <a:endParaRPr lang="en-US" sz="1800" dirty="0">
                <a:latin typeface="Times New Roman"/>
                <a:cs typeface="Times New Roman"/>
              </a:endParaRPr>
            </a:p>
          </p:txBody>
        </p:sp>
        <p:sp>
          <p:nvSpPr>
            <p:cNvPr id="49" name="TextBox 48"/>
            <p:cNvSpPr txBox="1"/>
            <p:nvPr/>
          </p:nvSpPr>
          <p:spPr>
            <a:xfrm>
              <a:off x="389000" y="3633113"/>
              <a:ext cx="516371" cy="478277"/>
            </a:xfrm>
            <a:prstGeom prst="rect">
              <a:avLst/>
            </a:prstGeom>
            <a:noFill/>
          </p:spPr>
          <p:txBody>
            <a:bodyPr wrap="none" rtlCol="0">
              <a:spAutoFit/>
            </a:bodyPr>
            <a:lstStyle/>
            <a:p>
              <a:r>
                <a:rPr lang="en-US" sz="1800" i="1" dirty="0" err="1" smtClean="0">
                  <a:latin typeface="Times New Roman"/>
                  <a:cs typeface="Times New Roman"/>
                </a:rPr>
                <a:t>i</a:t>
              </a:r>
              <a:endParaRPr lang="en-US" sz="1800" i="1" dirty="0">
                <a:latin typeface="Times New Roman"/>
                <a:cs typeface="Times New Roman"/>
              </a:endParaRPr>
            </a:p>
          </p:txBody>
        </p:sp>
        <p:sp>
          <p:nvSpPr>
            <p:cNvPr id="50" name="TextBox 49"/>
            <p:cNvSpPr txBox="1"/>
            <p:nvPr/>
          </p:nvSpPr>
          <p:spPr>
            <a:xfrm>
              <a:off x="368300" y="5207913"/>
              <a:ext cx="678165" cy="478277"/>
            </a:xfrm>
            <a:prstGeom prst="rect">
              <a:avLst/>
            </a:prstGeom>
            <a:noFill/>
          </p:spPr>
          <p:txBody>
            <a:bodyPr wrap="none" rtlCol="0">
              <a:spAutoFit/>
            </a:bodyPr>
            <a:lstStyle/>
            <a:p>
              <a:r>
                <a:rPr lang="en-US" sz="1800" i="1" dirty="0" smtClean="0">
                  <a:latin typeface="Times New Roman"/>
                  <a:cs typeface="Times New Roman"/>
                </a:rPr>
                <a:t>m</a:t>
              </a:r>
              <a:endParaRPr lang="en-US" sz="1800" i="1" dirty="0">
                <a:latin typeface="Times New Roman"/>
                <a:cs typeface="Times New Roman"/>
              </a:endParaRPr>
            </a:p>
          </p:txBody>
        </p:sp>
        <p:sp>
          <p:nvSpPr>
            <p:cNvPr id="51" name="TextBox 50"/>
            <p:cNvSpPr txBox="1"/>
            <p:nvPr/>
          </p:nvSpPr>
          <p:spPr>
            <a:xfrm rot="5400000">
              <a:off x="1242766" y="2731767"/>
              <a:ext cx="564918" cy="728252"/>
            </a:xfrm>
            <a:prstGeom prst="rect">
              <a:avLst/>
            </a:prstGeom>
            <a:noFill/>
          </p:spPr>
          <p:txBody>
            <a:bodyPr wrap="none" rtlCol="0">
              <a:spAutoFit/>
            </a:bodyPr>
            <a:lstStyle/>
            <a:p>
              <a:r>
                <a:rPr lang="en-US" dirty="0" smtClean="0"/>
                <a:t>…</a:t>
              </a:r>
              <a:endParaRPr lang="en-US" dirty="0"/>
            </a:p>
          </p:txBody>
        </p:sp>
      </p:grpSp>
      <p:pic>
        <p:nvPicPr>
          <p:cNvPr id="3" name="Picture 2" descr="latex-image-1.pdf"/>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38400" y="5918200"/>
            <a:ext cx="3073400" cy="406400"/>
          </a:xfrm>
          <a:prstGeom prst="rect">
            <a:avLst/>
          </a:prstGeom>
        </p:spPr>
      </p:pic>
      <p:pic>
        <p:nvPicPr>
          <p:cNvPr id="24" name="Picture 23"/>
          <p:cNvPicPr>
            <a:picLocks noChangeAspect="1"/>
          </p:cNvPicPr>
          <p:nvPr/>
        </p:nvPicPr>
        <p:blipFill>
          <a:blip r:embed="rId8"/>
          <a:stretch>
            <a:fillRect/>
          </a:stretch>
        </p:blipFill>
        <p:spPr>
          <a:xfrm>
            <a:off x="2667000" y="1676400"/>
            <a:ext cx="3224919" cy="22542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742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TextBox 55"/>
          <p:cNvSpPr txBox="1"/>
          <p:nvPr/>
        </p:nvSpPr>
        <p:spPr>
          <a:xfrm>
            <a:off x="76200" y="4800600"/>
            <a:ext cx="9220200" cy="1631216"/>
          </a:xfrm>
          <a:prstGeom prst="rect">
            <a:avLst/>
          </a:prstGeom>
          <a:noFill/>
        </p:spPr>
        <p:txBody>
          <a:bodyPr wrap="square" rtlCol="0">
            <a:spAutoFit/>
          </a:bodyPr>
          <a:lstStyle/>
          <a:p>
            <a:pPr marL="342900" indent="-342900">
              <a:buFontTx/>
              <a:buChar char="-"/>
            </a:pPr>
            <a:r>
              <a:rPr lang="en-US" sz="2000" dirty="0" smtClean="0">
                <a:latin typeface="Times New Roman"/>
                <a:cs typeface="Times New Roman"/>
              </a:rPr>
              <a:t>Items are edges of a graph </a:t>
            </a:r>
            <a:r>
              <a:rPr lang="en-US" sz="2000" i="1" dirty="0" smtClean="0">
                <a:latin typeface="Times New Roman"/>
                <a:cs typeface="Times New Roman"/>
              </a:rPr>
              <a:t>G </a:t>
            </a:r>
            <a:r>
              <a:rPr lang="en-US" sz="2000" dirty="0" smtClean="0">
                <a:latin typeface="Times New Roman"/>
                <a:cs typeface="Times New Roman"/>
              </a:rPr>
              <a:t>= (</a:t>
            </a:r>
            <a:r>
              <a:rPr lang="en-US" sz="2000" i="1" dirty="0" smtClean="0">
                <a:latin typeface="Times New Roman"/>
                <a:cs typeface="Times New Roman"/>
              </a:rPr>
              <a:t>V</a:t>
            </a:r>
            <a:r>
              <a:rPr lang="en-US" sz="2000" dirty="0" smtClean="0">
                <a:latin typeface="Times New Roman"/>
                <a:cs typeface="Times New Roman"/>
              </a:rPr>
              <a:t>, </a:t>
            </a:r>
            <a:r>
              <a:rPr lang="en-US" sz="2000" i="1" dirty="0" smtClean="0">
                <a:latin typeface="Times New Roman"/>
                <a:cs typeface="Times New Roman"/>
              </a:rPr>
              <a:t>E</a:t>
            </a:r>
            <a:r>
              <a:rPr lang="en-US" sz="2000" dirty="0" smtClean="0">
                <a:latin typeface="Times New Roman"/>
                <a:cs typeface="Times New Roman"/>
              </a:rPr>
              <a:t>).</a:t>
            </a:r>
          </a:p>
          <a:p>
            <a:pPr marL="342900" indent="-342900">
              <a:buFontTx/>
              <a:buChar char="-"/>
            </a:pPr>
            <a:r>
              <a:rPr lang="en-US" sz="2000" dirty="0" smtClean="0">
                <a:latin typeface="Times New Roman"/>
                <a:cs typeface="Times New Roman"/>
              </a:rPr>
              <a:t>Each bidder </a:t>
            </a:r>
            <a:r>
              <a:rPr lang="en-US" sz="2000" i="1" dirty="0" err="1" smtClean="0">
                <a:latin typeface="Times New Roman"/>
                <a:cs typeface="Times New Roman"/>
              </a:rPr>
              <a:t>i</a:t>
            </a:r>
            <a:r>
              <a:rPr lang="en-US" sz="2000" i="1" dirty="0" smtClean="0">
                <a:latin typeface="Times New Roman"/>
                <a:cs typeface="Times New Roman"/>
              </a:rPr>
              <a:t> </a:t>
            </a:r>
            <a:r>
              <a:rPr lang="en-US" sz="2000" dirty="0" smtClean="0">
                <a:latin typeface="Times New Roman"/>
                <a:cs typeface="Times New Roman"/>
              </a:rPr>
              <a:t>has some source-destination pair (</a:t>
            </a:r>
            <a:r>
              <a:rPr lang="en-US" sz="2000" i="1" dirty="0" err="1" smtClean="0">
                <a:latin typeface="Times New Roman"/>
                <a:cs typeface="Times New Roman"/>
              </a:rPr>
              <a:t>s</a:t>
            </a:r>
            <a:r>
              <a:rPr lang="en-US" sz="2000" i="1" baseline="-25000" dirty="0" err="1" smtClean="0">
                <a:latin typeface="Times New Roman"/>
                <a:cs typeface="Times New Roman"/>
              </a:rPr>
              <a:t>i</a:t>
            </a:r>
            <a:r>
              <a:rPr lang="en-US" sz="2000" dirty="0" smtClean="0">
                <a:latin typeface="Times New Roman"/>
                <a:cs typeface="Times New Roman"/>
              </a:rPr>
              <a:t>, </a:t>
            </a:r>
            <a:r>
              <a:rPr lang="en-US" sz="2000" i="1" dirty="0" err="1" smtClean="0">
                <a:latin typeface="Times New Roman"/>
                <a:cs typeface="Times New Roman"/>
              </a:rPr>
              <a:t>t</a:t>
            </a:r>
            <a:r>
              <a:rPr lang="en-US" sz="2000" i="1" baseline="-25000" dirty="0" err="1" smtClean="0">
                <a:latin typeface="Times New Roman"/>
                <a:cs typeface="Times New Roman"/>
              </a:rPr>
              <a:t>i</a:t>
            </a:r>
            <a:r>
              <a:rPr lang="en-US" sz="2000" dirty="0" smtClean="0">
                <a:latin typeface="Times New Roman"/>
                <a:cs typeface="Times New Roman"/>
              </a:rPr>
              <a:t>), and needs a path from </a:t>
            </a:r>
            <a:r>
              <a:rPr lang="en-US" sz="2000" dirty="0" err="1" smtClean="0">
                <a:latin typeface="Times New Roman"/>
                <a:cs typeface="Times New Roman"/>
              </a:rPr>
              <a:t>s</a:t>
            </a:r>
            <a:r>
              <a:rPr lang="en-US" sz="2000" baseline="-25000" dirty="0" err="1" smtClean="0">
                <a:latin typeface="Times New Roman"/>
                <a:cs typeface="Times New Roman"/>
              </a:rPr>
              <a:t>i</a:t>
            </a:r>
            <a:r>
              <a:rPr lang="en-US" sz="2000" dirty="0" smtClean="0">
                <a:latin typeface="Times New Roman"/>
                <a:cs typeface="Times New Roman"/>
              </a:rPr>
              <a:t> to </a:t>
            </a:r>
            <a:r>
              <a:rPr lang="en-US" sz="2000" dirty="0" err="1" smtClean="0">
                <a:latin typeface="Times New Roman"/>
                <a:cs typeface="Times New Roman"/>
              </a:rPr>
              <a:t>t</a:t>
            </a:r>
            <a:r>
              <a:rPr lang="en-US" sz="2000" baseline="-25000" dirty="0" err="1" smtClean="0">
                <a:latin typeface="Times New Roman"/>
                <a:cs typeface="Times New Roman"/>
              </a:rPr>
              <a:t>i</a:t>
            </a:r>
            <a:r>
              <a:rPr lang="en-US" sz="2000" dirty="0" smtClean="0">
                <a:latin typeface="Times New Roman"/>
                <a:cs typeface="Times New Roman"/>
              </a:rPr>
              <a:t>, or nothing.</a:t>
            </a:r>
          </a:p>
          <a:p>
            <a:pPr marL="342900" indent="-342900">
              <a:buFontTx/>
              <a:buChar char="-"/>
            </a:pPr>
            <a:r>
              <a:rPr lang="en-US" sz="2000" dirty="0" smtClean="0">
                <a:latin typeface="Times New Roman"/>
                <a:cs typeface="Times New Roman"/>
              </a:rPr>
              <a:t>No edge can be allocated to more than one bidder.</a:t>
            </a:r>
          </a:p>
          <a:p>
            <a:pPr marL="342900" indent="-342900">
              <a:buFontTx/>
              <a:buChar char="-"/>
            </a:pPr>
            <a:r>
              <a:rPr lang="en-US" sz="2000" i="1" dirty="0" smtClean="0">
                <a:latin typeface="Times New Roman"/>
                <a:cs typeface="Times New Roman"/>
              </a:rPr>
              <a:t>F </a:t>
            </a:r>
            <a:r>
              <a:rPr lang="en-US" sz="2000" dirty="0" smtClean="0">
                <a:latin typeface="Times New Roman"/>
                <a:cs typeface="Times New Roman"/>
              </a:rPr>
              <a:t>= “No edge is given to more than one bidder” + “A bidder gets a path or nothing”</a:t>
            </a:r>
          </a:p>
        </p:txBody>
      </p:sp>
      <p:sp>
        <p:nvSpPr>
          <p:cNvPr id="62" name="Title 1"/>
          <p:cNvSpPr>
            <a:spLocks noGrp="1"/>
          </p:cNvSpPr>
          <p:nvPr>
            <p:ph type="title"/>
          </p:nvPr>
        </p:nvSpPr>
        <p:spPr>
          <a:xfrm>
            <a:off x="301625" y="-76200"/>
            <a:ext cx="8540750" cy="1143000"/>
          </a:xfrm>
        </p:spPr>
        <p:txBody>
          <a:bodyPr/>
          <a:lstStyle/>
          <a:p>
            <a:r>
              <a:rPr lang="en-US" sz="4000" b="1" dirty="0" smtClean="0">
                <a:effectLst/>
                <a:latin typeface="Times New Roman"/>
                <a:cs typeface="Times New Roman"/>
              </a:rPr>
              <a:t>Example 3: selling paths on a network</a:t>
            </a:r>
            <a:endParaRPr lang="en-US" sz="4000" b="1" dirty="0">
              <a:effectLst/>
              <a:latin typeface="Times New Roman"/>
              <a:cs typeface="Times New Roman"/>
            </a:endParaRPr>
          </a:p>
        </p:txBody>
      </p:sp>
      <p:pic>
        <p:nvPicPr>
          <p:cNvPr id="63"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11761" y="1143000"/>
            <a:ext cx="1084439" cy="123283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grpSp>
        <p:nvGrpSpPr>
          <p:cNvPr id="23" name="Group 54"/>
          <p:cNvGrpSpPr/>
          <p:nvPr/>
        </p:nvGrpSpPr>
        <p:grpSpPr>
          <a:xfrm>
            <a:off x="381000" y="1066800"/>
            <a:ext cx="1066793" cy="3194758"/>
            <a:chOff x="360070" y="1621752"/>
            <a:chExt cx="1773530" cy="4433177"/>
          </a:xfrm>
        </p:grpSpPr>
        <p:pic>
          <p:nvPicPr>
            <p:cNvPr id="36" name="Picture 35"/>
            <p:cNvPicPr>
              <a:picLocks noChangeAspect="1"/>
            </p:cNvPicPr>
            <p:nvPr/>
          </p:nvPicPr>
          <p:blipFill>
            <a:blip r:embed="rId4"/>
            <a:stretch>
              <a:fillRect/>
            </a:stretch>
          </p:blipFill>
          <p:spPr>
            <a:xfrm>
              <a:off x="850900" y="1621752"/>
              <a:ext cx="914400" cy="1173018"/>
            </a:xfrm>
            <a:prstGeom prst="rect">
              <a:avLst/>
            </a:prstGeom>
          </p:spPr>
        </p:pic>
        <p:pic>
          <p:nvPicPr>
            <p:cNvPr id="42" name="Picture 41"/>
            <p:cNvPicPr>
              <a:picLocks noChangeAspect="1"/>
            </p:cNvPicPr>
            <p:nvPr/>
          </p:nvPicPr>
          <p:blipFill>
            <a:blip r:embed="rId5"/>
            <a:stretch>
              <a:fillRect/>
            </a:stretch>
          </p:blipFill>
          <p:spPr>
            <a:xfrm>
              <a:off x="685800" y="3429000"/>
              <a:ext cx="1447800" cy="1030894"/>
            </a:xfrm>
            <a:prstGeom prst="rect">
              <a:avLst/>
            </a:prstGeom>
          </p:spPr>
        </p:pic>
        <p:pic>
          <p:nvPicPr>
            <p:cNvPr id="43" name="Picture 42"/>
            <p:cNvPicPr>
              <a:picLocks noChangeAspect="1"/>
            </p:cNvPicPr>
            <p:nvPr/>
          </p:nvPicPr>
          <p:blipFill>
            <a:blip r:embed="rId6"/>
            <a:stretch>
              <a:fillRect/>
            </a:stretch>
          </p:blipFill>
          <p:spPr>
            <a:xfrm>
              <a:off x="838200" y="5077746"/>
              <a:ext cx="1193800" cy="977183"/>
            </a:xfrm>
            <a:prstGeom prst="rect">
              <a:avLst/>
            </a:prstGeom>
          </p:spPr>
        </p:pic>
        <p:sp>
          <p:nvSpPr>
            <p:cNvPr id="44" name="TextBox 43"/>
            <p:cNvSpPr txBox="1"/>
            <p:nvPr/>
          </p:nvSpPr>
          <p:spPr>
            <a:xfrm rot="5400000">
              <a:off x="1242766" y="4433567"/>
              <a:ext cx="564918" cy="728252"/>
            </a:xfrm>
            <a:prstGeom prst="rect">
              <a:avLst/>
            </a:prstGeom>
            <a:noFill/>
          </p:spPr>
          <p:txBody>
            <a:bodyPr wrap="none" rtlCol="0">
              <a:spAutoFit/>
            </a:bodyPr>
            <a:lstStyle/>
            <a:p>
              <a:r>
                <a:rPr lang="en-US" dirty="0" smtClean="0"/>
                <a:t>…</a:t>
              </a:r>
              <a:endParaRPr lang="en-US" dirty="0"/>
            </a:p>
          </p:txBody>
        </p:sp>
        <p:sp>
          <p:nvSpPr>
            <p:cNvPr id="45" name="TextBox 44"/>
            <p:cNvSpPr txBox="1"/>
            <p:nvPr/>
          </p:nvSpPr>
          <p:spPr>
            <a:xfrm>
              <a:off x="360070" y="1981201"/>
              <a:ext cx="473363" cy="478277"/>
            </a:xfrm>
            <a:prstGeom prst="rect">
              <a:avLst/>
            </a:prstGeom>
            <a:noFill/>
          </p:spPr>
          <p:txBody>
            <a:bodyPr wrap="none" rtlCol="0">
              <a:spAutoFit/>
            </a:bodyPr>
            <a:lstStyle/>
            <a:p>
              <a:r>
                <a:rPr lang="en-US" sz="1800" dirty="0" smtClean="0">
                  <a:latin typeface="Times New Roman"/>
                  <a:cs typeface="Times New Roman"/>
                </a:rPr>
                <a:t>1</a:t>
              </a:r>
              <a:endParaRPr lang="en-US" sz="1800" dirty="0">
                <a:latin typeface="Times New Roman"/>
                <a:cs typeface="Times New Roman"/>
              </a:endParaRPr>
            </a:p>
          </p:txBody>
        </p:sp>
        <p:sp>
          <p:nvSpPr>
            <p:cNvPr id="46" name="TextBox 45"/>
            <p:cNvSpPr txBox="1"/>
            <p:nvPr/>
          </p:nvSpPr>
          <p:spPr>
            <a:xfrm>
              <a:off x="389000" y="3633113"/>
              <a:ext cx="516371" cy="478277"/>
            </a:xfrm>
            <a:prstGeom prst="rect">
              <a:avLst/>
            </a:prstGeom>
            <a:noFill/>
          </p:spPr>
          <p:txBody>
            <a:bodyPr wrap="none" rtlCol="0">
              <a:spAutoFit/>
            </a:bodyPr>
            <a:lstStyle/>
            <a:p>
              <a:r>
                <a:rPr lang="en-US" sz="1800" i="1" dirty="0" err="1" smtClean="0">
                  <a:latin typeface="Times New Roman"/>
                  <a:cs typeface="Times New Roman"/>
                </a:rPr>
                <a:t>i</a:t>
              </a:r>
              <a:endParaRPr lang="en-US" sz="1800" i="1" dirty="0">
                <a:latin typeface="Times New Roman"/>
                <a:cs typeface="Times New Roman"/>
              </a:endParaRPr>
            </a:p>
          </p:txBody>
        </p:sp>
        <p:sp>
          <p:nvSpPr>
            <p:cNvPr id="49" name="TextBox 48"/>
            <p:cNvSpPr txBox="1"/>
            <p:nvPr/>
          </p:nvSpPr>
          <p:spPr>
            <a:xfrm>
              <a:off x="368300" y="5207913"/>
              <a:ext cx="678165" cy="478277"/>
            </a:xfrm>
            <a:prstGeom prst="rect">
              <a:avLst/>
            </a:prstGeom>
            <a:noFill/>
          </p:spPr>
          <p:txBody>
            <a:bodyPr wrap="none" rtlCol="0">
              <a:spAutoFit/>
            </a:bodyPr>
            <a:lstStyle/>
            <a:p>
              <a:r>
                <a:rPr lang="en-US" sz="1800" i="1" dirty="0" smtClean="0">
                  <a:latin typeface="Times New Roman"/>
                  <a:cs typeface="Times New Roman"/>
                </a:rPr>
                <a:t>m</a:t>
              </a:r>
              <a:endParaRPr lang="en-US" sz="1800" i="1" dirty="0">
                <a:latin typeface="Times New Roman"/>
                <a:cs typeface="Times New Roman"/>
              </a:endParaRPr>
            </a:p>
          </p:txBody>
        </p:sp>
        <p:sp>
          <p:nvSpPr>
            <p:cNvPr id="50" name="TextBox 49"/>
            <p:cNvSpPr txBox="1"/>
            <p:nvPr/>
          </p:nvSpPr>
          <p:spPr>
            <a:xfrm rot="5400000">
              <a:off x="1242766" y="2731767"/>
              <a:ext cx="564918" cy="728252"/>
            </a:xfrm>
            <a:prstGeom prst="rect">
              <a:avLst/>
            </a:prstGeom>
            <a:noFill/>
          </p:spPr>
          <p:txBody>
            <a:bodyPr wrap="none" rtlCol="0">
              <a:spAutoFit/>
            </a:bodyPr>
            <a:lstStyle/>
            <a:p>
              <a:r>
                <a:rPr lang="en-US" dirty="0" smtClean="0"/>
                <a:t>…</a:t>
              </a:r>
              <a:endParaRPr lang="en-US" dirty="0"/>
            </a:p>
          </p:txBody>
        </p:sp>
      </p:grpSp>
      <p:pic>
        <p:nvPicPr>
          <p:cNvPr id="24" name="Picture 23"/>
          <p:cNvPicPr>
            <a:picLocks noChangeAspect="1"/>
          </p:cNvPicPr>
          <p:nvPr/>
        </p:nvPicPr>
        <p:blipFill>
          <a:blip r:embed="rId7"/>
          <a:stretch>
            <a:fillRect/>
          </a:stretch>
        </p:blipFill>
        <p:spPr>
          <a:xfrm>
            <a:off x="2514600" y="1371600"/>
            <a:ext cx="4016091" cy="27241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97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AULTDISPLAYSOURCE" val="\documentclass{article}&#10;\pagestyle{empty}&#10;\begin{document}&#10;&#10;\end{document}"/>
  <p:tag name="EMBEDFONTS" val="1"/>
  <p:tag name="FIRSTCOSTIS@4H6397TXU9ET3PP7" val="2684"/>
</p:tagLst>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2004:Templates:Presentations:Designs:Borealis</Template>
  <TotalTime>31680</TotalTime>
  <Words>4393</Words>
  <Application>Microsoft Macintosh PowerPoint</Application>
  <PresentationFormat>On-screen Show (4:3)</PresentationFormat>
  <Paragraphs>535</Paragraphs>
  <Slides>46</Slides>
  <Notes>31</Notes>
  <HiddenSlides>0</HiddenSlides>
  <MMClips>0</MMClips>
  <ScaleCrop>false</ScaleCrop>
  <HeadingPairs>
    <vt:vector size="4" baseType="variant">
      <vt:variant>
        <vt:lpstr>Design Template</vt:lpstr>
      </vt:variant>
      <vt:variant>
        <vt:i4>2</vt:i4>
      </vt:variant>
      <vt:variant>
        <vt:lpstr>Slide Titles</vt:lpstr>
      </vt:variant>
      <vt:variant>
        <vt:i4>46</vt:i4>
      </vt:variant>
    </vt:vector>
  </HeadingPairs>
  <TitlesOfParts>
    <vt:vector size="48" baseType="lpstr">
      <vt:lpstr>Compass</vt:lpstr>
      <vt:lpstr>2_Compass</vt:lpstr>
      <vt:lpstr>Computational Complexity in Economics</vt:lpstr>
      <vt:lpstr>Slide 2</vt:lpstr>
      <vt:lpstr>Slide 3</vt:lpstr>
      <vt:lpstr>Slide 4</vt:lpstr>
      <vt:lpstr>Slide 5</vt:lpstr>
      <vt:lpstr>A General Auction Setting</vt:lpstr>
      <vt:lpstr>Example 1: selling paintings</vt:lpstr>
      <vt:lpstr>Example 2: where to build a bridge</vt:lpstr>
      <vt:lpstr>Example 3: selling paths on a network</vt:lpstr>
      <vt:lpstr>Auction in Action</vt:lpstr>
      <vt:lpstr>Simplifications (1/2)</vt:lpstr>
      <vt:lpstr>Simplifications (2/2)</vt:lpstr>
      <vt:lpstr>Truthfulness (additive bidders)</vt:lpstr>
      <vt:lpstr>Slide 14</vt:lpstr>
      <vt:lpstr>Welfare-Optimization</vt:lpstr>
      <vt:lpstr>Welfare and Approximation</vt:lpstr>
      <vt:lpstr>Revenue-Optimization</vt:lpstr>
      <vt:lpstr>Beyond Myerson</vt:lpstr>
      <vt:lpstr>Slide 19</vt:lpstr>
      <vt:lpstr>Main Challenges</vt:lpstr>
      <vt:lpstr>Slide 21</vt:lpstr>
      <vt:lpstr>Slide 22</vt:lpstr>
      <vt:lpstr>The Reduced Form of a Mechanism</vt:lpstr>
      <vt:lpstr>Feasibility of Reduced Forms (example)</vt:lpstr>
      <vt:lpstr>Feasibility of Single-Item Reduced Forms</vt:lpstr>
      <vt:lpstr>Feasibility of Single-Item Reduced Forms</vt:lpstr>
      <vt:lpstr>Trivial Feasibility-LP</vt:lpstr>
      <vt:lpstr>Feasibility of Single-Item Reduced Forms</vt:lpstr>
      <vt:lpstr>Back to Easy Example</vt:lpstr>
      <vt:lpstr>Feasibility of Single-Item Reduced form</vt:lpstr>
      <vt:lpstr>Feasibility of Multi-Item Reduced Forms</vt:lpstr>
      <vt:lpstr>Slide 32</vt:lpstr>
      <vt:lpstr>Slide 33</vt:lpstr>
      <vt:lpstr>Vertices of the Polytope </vt:lpstr>
      <vt:lpstr>Vertices of the Polytope </vt:lpstr>
      <vt:lpstr>Vertices of the Polytope </vt:lpstr>
      <vt:lpstr>Characterization Theorem</vt:lpstr>
      <vt:lpstr>An Example</vt:lpstr>
      <vt:lpstr>An Example</vt:lpstr>
      <vt:lpstr>Slide 40</vt:lpstr>
      <vt:lpstr>Separation Oracle and Characterization</vt:lpstr>
      <vt:lpstr>Slide 42</vt:lpstr>
      <vt:lpstr>LP for Multi-Item Revenue-Optimization</vt:lpstr>
      <vt:lpstr>Revenue-Optimal Multi-item Auctions</vt:lpstr>
      <vt:lpstr>Summary</vt:lpstr>
      <vt:lpstr>Thanks for your attention Questions?</vt:lpstr>
    </vt:vector>
  </TitlesOfParts>
  <Company>EECS - University of California,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on Highly Regular Graphs </dc:title>
  <dc:creator>EECS</dc:creator>
  <cp:lastModifiedBy>Constantinos Daskalakis</cp:lastModifiedBy>
  <cp:revision>892</cp:revision>
  <dcterms:created xsi:type="dcterms:W3CDTF">2012-08-08T01:29:29Z</dcterms:created>
  <dcterms:modified xsi:type="dcterms:W3CDTF">2012-08-08T01:58:34Z</dcterms:modified>
</cp:coreProperties>
</file>