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2" r:id="rId2"/>
  </p:sldMasterIdLst>
  <p:notesMasterIdLst>
    <p:notesMasterId r:id="rId60"/>
  </p:notesMasterIdLst>
  <p:sldIdLst>
    <p:sldId id="434" r:id="rId3"/>
    <p:sldId id="608" r:id="rId4"/>
    <p:sldId id="609" r:id="rId5"/>
    <p:sldId id="610" r:id="rId6"/>
    <p:sldId id="572" r:id="rId7"/>
    <p:sldId id="496" r:id="rId8"/>
    <p:sldId id="497" r:id="rId9"/>
    <p:sldId id="607" r:id="rId10"/>
    <p:sldId id="613" r:id="rId11"/>
    <p:sldId id="577" r:id="rId12"/>
    <p:sldId id="578" r:id="rId13"/>
    <p:sldId id="581" r:id="rId14"/>
    <p:sldId id="582" r:id="rId15"/>
    <p:sldId id="598" r:id="rId16"/>
    <p:sldId id="475" r:id="rId17"/>
    <p:sldId id="612" r:id="rId18"/>
    <p:sldId id="457" r:id="rId19"/>
    <p:sldId id="458" r:id="rId20"/>
    <p:sldId id="471" r:id="rId21"/>
    <p:sldId id="614" r:id="rId22"/>
    <p:sldId id="615" r:id="rId23"/>
    <p:sldId id="472" r:id="rId24"/>
    <p:sldId id="473" r:id="rId25"/>
    <p:sldId id="460" r:id="rId26"/>
    <p:sldId id="617" r:id="rId27"/>
    <p:sldId id="618" r:id="rId28"/>
    <p:sldId id="626" r:id="rId29"/>
    <p:sldId id="620" r:id="rId30"/>
    <p:sldId id="621" r:id="rId31"/>
    <p:sldId id="622" r:id="rId32"/>
    <p:sldId id="623" r:id="rId33"/>
    <p:sldId id="624" r:id="rId34"/>
    <p:sldId id="625" r:id="rId35"/>
    <p:sldId id="328" r:id="rId36"/>
    <p:sldId id="399" r:id="rId37"/>
    <p:sldId id="330" r:id="rId38"/>
    <p:sldId id="378" r:id="rId39"/>
    <p:sldId id="402" r:id="rId40"/>
    <p:sldId id="627" r:id="rId41"/>
    <p:sldId id="516" r:id="rId42"/>
    <p:sldId id="596" r:id="rId43"/>
    <p:sldId id="583" r:id="rId44"/>
    <p:sldId id="584" r:id="rId45"/>
    <p:sldId id="585" r:id="rId46"/>
    <p:sldId id="586" r:id="rId47"/>
    <p:sldId id="587" r:id="rId48"/>
    <p:sldId id="588" r:id="rId49"/>
    <p:sldId id="589" r:id="rId50"/>
    <p:sldId id="601" r:id="rId51"/>
    <p:sldId id="602" r:id="rId52"/>
    <p:sldId id="603" r:id="rId53"/>
    <p:sldId id="604" r:id="rId54"/>
    <p:sldId id="605" r:id="rId55"/>
    <p:sldId id="606" r:id="rId56"/>
    <p:sldId id="591" r:id="rId57"/>
    <p:sldId id="592" r:id="rId58"/>
    <p:sldId id="500" r:id="rId59"/>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CCFF"/>
    <a:srgbClr val="3399FF"/>
    <a:srgbClr val="3366FF"/>
    <a:srgbClr val="FF3300"/>
    <a:srgbClr val="0000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77" autoAdjust="0"/>
  </p:normalViewPr>
  <p:slideViewPr>
    <p:cSldViewPr>
      <p:cViewPr varScale="1">
        <p:scale>
          <a:sx n="65" d="100"/>
          <a:sy n="65" d="100"/>
        </p:scale>
        <p:origin x="-130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cs typeface="+mn-cs"/>
              </a:defRPr>
            </a:lvl1pPr>
          </a:lstStyle>
          <a:p>
            <a:pPr>
              <a:defRPr/>
            </a:pPr>
            <a:fld id="{4885B0BE-BD50-4EA5-98C3-DE6935D17251}" type="slidenum">
              <a:rPr lang="en-US"/>
              <a:pPr>
                <a:defRPr/>
              </a:pPr>
              <a:t>‹#›</a:t>
            </a:fld>
            <a:endParaRPr lang="en-US"/>
          </a:p>
        </p:txBody>
      </p:sp>
    </p:spTree>
    <p:extLst>
      <p:ext uri="{BB962C8B-B14F-4D97-AF65-F5344CB8AC3E}">
        <p14:creationId xmlns="" xmlns:p14="http://schemas.microsoft.com/office/powerpoint/2010/main" val="2445507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dirty="0" smtClean="0"/>
          </a:p>
        </p:txBody>
      </p:sp>
      <p:sp>
        <p:nvSpPr>
          <p:cNvPr id="4" name="Slide Number Placeholder 3"/>
          <p:cNvSpPr>
            <a:spLocks noGrp="1"/>
          </p:cNvSpPr>
          <p:nvPr>
            <p:ph type="sldNum" sz="quarter" idx="10"/>
          </p:nvPr>
        </p:nvSpPr>
        <p:spPr/>
        <p:txBody>
          <a:bodyPr/>
          <a:lstStyle/>
          <a:p>
            <a:fld id="{0671B2F9-D7AC-4800-9B18-C26E86EA26E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8E0FA921-B131-445A-A01D-5E70BCAAC75E}" type="slidenum">
              <a:rPr lang="en-US" smtClean="0"/>
              <a:pPr>
                <a:defRPr/>
              </a:pPr>
              <a:t>11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5B0BE-BD50-4EA5-98C3-DE6935D17251}"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837789-D8B8-40E1-AEFE-153D732A517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5B0BE-BD50-4EA5-98C3-DE6935D17251}"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5B0BE-BD50-4EA5-98C3-DE6935D17251}"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5BAB8BE-5EE7-4254-A5AB-CBFC8CA2A176}" type="slidenum">
              <a:rPr lang="en-US" smtClean="0"/>
              <a:pPr/>
              <a:t>2</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CFA3EF9E-3610-462C-B4FD-B4080F752710}" type="slidenum">
              <a:rPr lang="en-US" smtClean="0"/>
              <a:pPr>
                <a:defRPr/>
              </a:pPr>
              <a:t>34</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471EAA15-3C88-43F7-81FE-7C143C166E85}" type="slidenum">
              <a:rPr lang="en-US" smtClean="0"/>
              <a:pPr>
                <a:defRPr/>
              </a:pPr>
              <a:t>35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761631F8-B0B7-4F8F-BF49-95B5A7D346AF}" type="slidenum">
              <a:rPr lang="en-US" smtClean="0"/>
              <a:pPr>
                <a:defRPr/>
              </a:pPr>
              <a:t>36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p:txBody>
          <a:bodyPr/>
          <a:lstStyle/>
          <a:p>
            <a:pPr>
              <a:defRPr/>
            </a:pPr>
            <a:fld id="{460B3E42-7AEA-4724-B95F-269AD376FCD8}" type="slidenum">
              <a:rPr lang="en-US" smtClean="0"/>
              <a:pPr>
                <a:defRPr/>
              </a:pPr>
              <a:t>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p:txBody>
          <a:bodyPr/>
          <a:lstStyle/>
          <a:p>
            <a:pPr>
              <a:defRPr/>
            </a:pPr>
            <a:fld id="{F23D2A7E-35AD-4A2A-B3C9-4DB5B2B21FDC}" type="slidenum">
              <a:rPr lang="en-US" smtClean="0"/>
              <a:pPr>
                <a:defRPr/>
              </a:pPr>
              <a:t>38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6E9B2D-A21D-4116-B6E2-E56B3609C462}" type="slidenum">
              <a:rPr lang="en-US" smtClean="0"/>
              <a:pPr>
                <a:defRPr/>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A64F9D-60DB-40E7-AB32-BDBA6CC48C2F}" type="slidenum">
              <a:rPr lang="en-US" smtClean="0"/>
              <a:pPr>
                <a:defRPr/>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A64F9D-60DB-40E7-AB32-BDBA6CC48C2F}" type="slidenum">
              <a:rPr lang="en-US" smtClean="0"/>
              <a:pPr>
                <a:defRPr/>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A64F9D-60DB-40E7-AB32-BDBA6CC48C2F}" type="slidenum">
              <a:rPr lang="en-US" smtClean="0"/>
              <a:pPr>
                <a:defRPr/>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1949D7CE-5680-455B-8844-671DBD8F24EF}"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49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52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7A64F9D-60DB-40E7-AB32-BDBA6CC48C2F}" type="slidenum">
              <a:rPr lang="en-US" smtClean="0"/>
              <a:pPr>
                <a:defRPr/>
              </a:pPr>
              <a:t>56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85B0BE-BD50-4EA5-98C3-DE6935D17251}" type="slidenum">
              <a:rPr lang="en-US" smtClean="0"/>
              <a:pPr>
                <a:defRPr/>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161973C8-72D2-407B-8907-C9604691649A}" type="slidenum">
              <a:rPr lang="en-US" smtClean="0"/>
              <a:pPr>
                <a:defRPr/>
              </a:pPr>
              <a:t>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p:txBody>
          <a:bodyPr/>
          <a:lstStyle/>
          <a:p>
            <a:pPr>
              <a:defRPr/>
            </a:pPr>
            <a:fld id="{A612C935-89A2-43EB-B495-5C7C58923DC6}" type="slidenum">
              <a:rPr lang="en-US" smtClean="0"/>
              <a:pPr>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p:txBody>
          <a:bodyPr/>
          <a:lstStyle/>
          <a:p>
            <a:pPr>
              <a:defRPr/>
            </a:pPr>
            <a:fld id="{08D002B4-A48F-4A90-9865-1F167D6D85F7}" type="slidenum">
              <a:rPr lang="en-US" smtClean="0"/>
              <a:pPr>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837789-D8B8-40E1-AEFE-153D732A517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B2267-ADF4-4201-8A1F-320A08C49F5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72E9BA-C0F1-4FBA-8C5D-30D19925A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28343-7CE0-4793-886E-1DE2300D99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729DA1-F7C9-4668-8C25-9831F8F6E1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BD938E-1953-49F5-94B4-D159463300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751AFB-8271-4565-AD52-C1F500DC34F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3234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57803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1940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35468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37159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7922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1D6B6-181F-48D8-8B49-A6E52FA57CD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95143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47570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7753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27579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DE90F-B629-441B-9A3A-89E15449F2C0}"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ABC7-EB58-476B-9BD8-70BA5A7AF0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4838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9DCB0-C85C-404A-94C0-0E9C8CF843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EC993A-0454-4853-ACEF-35AACFF41F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BDD252-02F6-46CE-A12A-96C9F57C52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53FDC6-0826-4340-8CB7-D34A31019E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9C0E56-8C16-4D3B-9AB0-86601AED7D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38DD8B-8251-4CAB-91D1-A2EA7FF30B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C59067-7747-40EF-B42B-089A1EB84C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42F155E-0F49-4DFE-9CF6-F8F0CF5209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3DE90F-B629-441B-9A3A-89E15449F2C0}" type="datetimeFigureOut">
              <a:rPr lang="en-US" smtClean="0">
                <a:solidFill>
                  <a:prstClr val="black">
                    <a:tint val="75000"/>
                  </a:prstClr>
                </a:solidFill>
                <a:latin typeface="Calibri"/>
                <a:cs typeface="+mn-cs"/>
              </a:rPr>
              <a:pPr fontAlgn="auto">
                <a:spcBef>
                  <a:spcPts val="0"/>
                </a:spcBef>
                <a:spcAft>
                  <a:spcPts val="0"/>
                </a:spcAft>
              </a:pPr>
              <a:t>8/10/2012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3FAABC7-EB58-476B-9BD8-70BA5A7AF08E}"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 xmlns:p14="http://schemas.microsoft.com/office/powerpoint/2010/main" val="15027325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notesSlide" Target="../notesSlides/notesSlide40.xml"/><Relationship Id="rId4"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uznets.fas.harvard.edu/~aroth/papers/Rees%20etal%20NEJM%20200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581400"/>
          </a:xfrm>
        </p:spPr>
        <p:txBody>
          <a:bodyPr/>
          <a:lstStyle/>
          <a:p>
            <a:r>
              <a:rPr lang="en-US" sz="4000" dirty="0" smtClean="0"/>
              <a:t>Kidney Exchange - Theoretical Developments and Practical Challenges</a:t>
            </a:r>
            <a:endParaRPr lang="en-US" sz="4000" dirty="0"/>
          </a:p>
        </p:txBody>
      </p:sp>
      <p:sp>
        <p:nvSpPr>
          <p:cNvPr id="3" name="Subtitle 2"/>
          <p:cNvSpPr>
            <a:spLocks noGrp="1"/>
          </p:cNvSpPr>
          <p:nvPr>
            <p:ph type="subTitle" idx="1"/>
          </p:nvPr>
        </p:nvSpPr>
        <p:spPr>
          <a:xfrm>
            <a:off x="0" y="3962400"/>
            <a:ext cx="9144000" cy="2590800"/>
          </a:xfrm>
        </p:spPr>
        <p:txBody>
          <a:bodyPr/>
          <a:lstStyle/>
          <a:p>
            <a:r>
              <a:rPr lang="en-US" dirty="0" smtClean="0"/>
              <a:t>Itai Ashlagi</a:t>
            </a:r>
          </a:p>
          <a:p>
            <a:r>
              <a:rPr lang="en-US" dirty="0" smtClean="0"/>
              <a:t>Algorithmic Economics Summer Schools, CMU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0" y="228600"/>
            <a:ext cx="7772400" cy="476250"/>
          </a:xfrm>
          <a:prstGeom prst="rect">
            <a:avLst/>
          </a:prstGeom>
          <a:noFill/>
        </p:spPr>
        <p:txBody>
          <a:bodyPr/>
          <a:lstStyle/>
          <a:p>
            <a:pPr algn="ctr" eaLnBrk="1" hangingPunct="1">
              <a:defRPr/>
            </a:pPr>
            <a:r>
              <a:rPr lang="en-US" sz="2800" b="1" kern="0" dirty="0">
                <a:solidFill>
                  <a:schemeClr val="accent2"/>
                </a:solidFill>
                <a:latin typeface="+mj-lt"/>
                <a:ea typeface="+mj-ea"/>
                <a:cs typeface="+mj-cs"/>
              </a:rPr>
              <a:t>Factors determining transplant </a:t>
            </a:r>
            <a:r>
              <a:rPr lang="en-US" sz="2800" b="1" kern="0" dirty="0" smtClean="0">
                <a:solidFill>
                  <a:schemeClr val="accent2"/>
                </a:solidFill>
                <a:latin typeface="+mj-lt"/>
                <a:ea typeface="+mj-ea"/>
                <a:cs typeface="+mj-cs"/>
              </a:rPr>
              <a:t>opportunity</a:t>
            </a:r>
            <a:endParaRPr lang="en-US" sz="2800" kern="0" dirty="0">
              <a:latin typeface="+mj-lt"/>
              <a:ea typeface="+mj-ea"/>
              <a:cs typeface="+mj-cs"/>
            </a:endParaRPr>
          </a:p>
        </p:txBody>
      </p:sp>
      <p:sp>
        <p:nvSpPr>
          <p:cNvPr id="8195" name="Rectangle 18"/>
          <p:cNvSpPr>
            <a:spLocks noChangeArrowheads="1"/>
          </p:cNvSpPr>
          <p:nvPr/>
        </p:nvSpPr>
        <p:spPr bwMode="auto">
          <a:xfrm>
            <a:off x="623888" y="990600"/>
            <a:ext cx="8229600" cy="524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n-US" sz="2000" dirty="0"/>
              <a:t> </a:t>
            </a:r>
            <a:r>
              <a:rPr lang="en-US" sz="2400" b="1" dirty="0">
                <a:solidFill>
                  <a:srgbClr val="0070C0"/>
                </a:solidFill>
              </a:rPr>
              <a:t>Blood compatibility </a:t>
            </a:r>
          </a:p>
          <a:p>
            <a:endParaRPr lang="en-US" dirty="0"/>
          </a:p>
          <a:p>
            <a:endParaRPr lang="en-US" dirty="0"/>
          </a:p>
          <a:p>
            <a:endParaRPr lang="en-US" dirty="0"/>
          </a:p>
          <a:p>
            <a:endParaRPr lang="en-US" dirty="0"/>
          </a:p>
          <a:p>
            <a:endParaRPr lang="en-US" dirty="0"/>
          </a:p>
          <a:p>
            <a:endParaRPr lang="en-US" dirty="0"/>
          </a:p>
          <a:p>
            <a:endParaRPr lang="en-US" dirty="0"/>
          </a:p>
          <a:p>
            <a:pPr marL="533400" indent="-533400">
              <a:lnSpc>
                <a:spcPct val="90000"/>
              </a:lnSpc>
            </a:pPr>
            <a:endParaRPr lang="en-US" dirty="0" smtClean="0"/>
          </a:p>
          <a:p>
            <a:pPr marL="533400" indent="-533400">
              <a:lnSpc>
                <a:spcPct val="90000"/>
              </a:lnSpc>
            </a:pPr>
            <a:r>
              <a:rPr lang="en-US" dirty="0" smtClean="0"/>
              <a:t>So type O </a:t>
            </a:r>
            <a:r>
              <a:rPr lang="en-US" i="1" dirty="0" smtClean="0"/>
              <a:t>patients</a:t>
            </a:r>
            <a:r>
              <a:rPr lang="en-US" dirty="0" smtClean="0"/>
              <a:t> are at a disadvantage in finding compatible kidneys—they can only receive O kidneys.</a:t>
            </a:r>
          </a:p>
          <a:p>
            <a:pPr marL="533400" indent="-533400">
              <a:lnSpc>
                <a:spcPct val="90000"/>
              </a:lnSpc>
            </a:pPr>
            <a:r>
              <a:rPr lang="en-US" dirty="0" smtClean="0"/>
              <a:t>And type O </a:t>
            </a:r>
            <a:r>
              <a:rPr lang="en-US" i="1" dirty="0" smtClean="0"/>
              <a:t>donors</a:t>
            </a:r>
            <a:r>
              <a:rPr lang="en-US" dirty="0" smtClean="0"/>
              <a:t> will be in </a:t>
            </a:r>
            <a:r>
              <a:rPr lang="en-US" i="1" dirty="0" smtClean="0"/>
              <a:t>short</a:t>
            </a:r>
            <a:r>
              <a:rPr lang="en-US" dirty="0" smtClean="0"/>
              <a:t> supply.</a:t>
            </a:r>
            <a:endParaRPr lang="en-US" dirty="0"/>
          </a:p>
          <a:p>
            <a:endParaRPr lang="en-US" dirty="0"/>
          </a:p>
          <a:p>
            <a:pPr>
              <a:buFont typeface="Arial" charset="0"/>
              <a:buChar char="•"/>
            </a:pPr>
            <a:r>
              <a:rPr lang="en-US" dirty="0"/>
              <a:t> </a:t>
            </a:r>
            <a:r>
              <a:rPr lang="en-US" sz="2400" b="1" dirty="0">
                <a:solidFill>
                  <a:srgbClr val="0070C0"/>
                </a:solidFill>
              </a:rPr>
              <a:t>Tissue type compatibility</a:t>
            </a:r>
            <a:r>
              <a:rPr lang="en-US" sz="2400" dirty="0">
                <a:solidFill>
                  <a:srgbClr val="0070C0"/>
                </a:solidFill>
              </a:rPr>
              <a:t>. </a:t>
            </a:r>
            <a:r>
              <a:rPr lang="en-US" sz="2000" dirty="0"/>
              <a:t>Percentage reactive antibodies (PRA)</a:t>
            </a:r>
          </a:p>
          <a:p>
            <a:pPr>
              <a:buFont typeface="Arial" charset="0"/>
              <a:buChar char="•"/>
            </a:pPr>
            <a:endParaRPr lang="en-US" sz="2000" dirty="0"/>
          </a:p>
          <a:p>
            <a:pPr lvl="2">
              <a:buFont typeface="Wingdings" pitchFamily="2" charset="2"/>
              <a:buChar char="q"/>
            </a:pPr>
            <a:r>
              <a:rPr lang="en-US" sz="2000" dirty="0"/>
              <a:t> Low sensitivity patients (PRA &lt; 79)</a:t>
            </a:r>
          </a:p>
          <a:p>
            <a:pPr lvl="2">
              <a:buFont typeface="Wingdings" pitchFamily="2" charset="2"/>
              <a:buChar char="q"/>
            </a:pPr>
            <a:r>
              <a:rPr lang="en-US" sz="2000" dirty="0"/>
              <a:t> High sensitivity patients (80 &lt; PRA &lt; 100)</a:t>
            </a:r>
          </a:p>
          <a:p>
            <a:endParaRPr lang="en-US" dirty="0"/>
          </a:p>
        </p:txBody>
      </p:sp>
      <p:sp>
        <p:nvSpPr>
          <p:cNvPr id="8196" name="Oval 19"/>
          <p:cNvSpPr>
            <a:spLocks noChangeArrowheads="1"/>
          </p:cNvSpPr>
          <p:nvPr/>
        </p:nvSpPr>
        <p:spPr bwMode="auto">
          <a:xfrm>
            <a:off x="5794375" y="777875"/>
            <a:ext cx="590550" cy="501650"/>
          </a:xfrm>
          <a:prstGeom prst="ellipse">
            <a:avLst/>
          </a:prstGeom>
          <a:solidFill>
            <a:srgbClr val="FF660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lstStyle/>
          <a:p>
            <a:endParaRPr lang="en-US"/>
          </a:p>
        </p:txBody>
      </p:sp>
      <p:sp>
        <p:nvSpPr>
          <p:cNvPr id="8197" name="Rectangle 20"/>
          <p:cNvSpPr>
            <a:spLocks noChangeArrowheads="1"/>
          </p:cNvSpPr>
          <p:nvPr/>
        </p:nvSpPr>
        <p:spPr bwMode="auto">
          <a:xfrm>
            <a:off x="5888037" y="833437"/>
            <a:ext cx="3635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dirty="0"/>
              <a:t>O</a:t>
            </a:r>
          </a:p>
        </p:txBody>
      </p:sp>
      <p:sp>
        <p:nvSpPr>
          <p:cNvPr id="8198" name="Oval 21"/>
          <p:cNvSpPr>
            <a:spLocks noChangeArrowheads="1"/>
          </p:cNvSpPr>
          <p:nvPr/>
        </p:nvSpPr>
        <p:spPr bwMode="auto">
          <a:xfrm>
            <a:off x="4351337" y="1866900"/>
            <a:ext cx="590550" cy="501650"/>
          </a:xfrm>
          <a:prstGeom prst="ellipse">
            <a:avLst/>
          </a:prstGeom>
          <a:solidFill>
            <a:srgbClr val="FF660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lstStyle/>
          <a:p>
            <a:endParaRPr lang="en-US"/>
          </a:p>
        </p:txBody>
      </p:sp>
      <p:sp>
        <p:nvSpPr>
          <p:cNvPr id="8199" name="Rectangle 22"/>
          <p:cNvSpPr>
            <a:spLocks noChangeArrowheads="1"/>
          </p:cNvSpPr>
          <p:nvPr/>
        </p:nvSpPr>
        <p:spPr bwMode="auto">
          <a:xfrm>
            <a:off x="4467225" y="1922462"/>
            <a:ext cx="3524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a:t>A</a:t>
            </a:r>
          </a:p>
        </p:txBody>
      </p:sp>
      <p:sp>
        <p:nvSpPr>
          <p:cNvPr id="8200" name="Oval 25"/>
          <p:cNvSpPr>
            <a:spLocks noChangeArrowheads="1"/>
          </p:cNvSpPr>
          <p:nvPr/>
        </p:nvSpPr>
        <p:spPr bwMode="auto">
          <a:xfrm>
            <a:off x="7146925" y="1908175"/>
            <a:ext cx="590550" cy="501650"/>
          </a:xfrm>
          <a:prstGeom prst="ellipse">
            <a:avLst/>
          </a:prstGeom>
          <a:solidFill>
            <a:srgbClr val="FF660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lstStyle/>
          <a:p>
            <a:endParaRPr lang="en-US"/>
          </a:p>
        </p:txBody>
      </p:sp>
      <p:sp>
        <p:nvSpPr>
          <p:cNvPr id="8201" name="Rectangle 26"/>
          <p:cNvSpPr>
            <a:spLocks noChangeArrowheads="1"/>
          </p:cNvSpPr>
          <p:nvPr/>
        </p:nvSpPr>
        <p:spPr bwMode="auto">
          <a:xfrm>
            <a:off x="7262812" y="1963737"/>
            <a:ext cx="3508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a:t>B</a:t>
            </a:r>
          </a:p>
        </p:txBody>
      </p:sp>
      <p:sp>
        <p:nvSpPr>
          <p:cNvPr id="8202" name="Oval 27"/>
          <p:cNvSpPr>
            <a:spLocks noChangeArrowheads="1"/>
          </p:cNvSpPr>
          <p:nvPr/>
        </p:nvSpPr>
        <p:spPr bwMode="auto">
          <a:xfrm>
            <a:off x="5864225" y="2922587"/>
            <a:ext cx="590550" cy="501650"/>
          </a:xfrm>
          <a:prstGeom prst="ellipse">
            <a:avLst/>
          </a:prstGeom>
          <a:solidFill>
            <a:srgbClr val="FF660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lstStyle/>
          <a:p>
            <a:endParaRPr lang="en-US"/>
          </a:p>
        </p:txBody>
      </p:sp>
      <p:sp>
        <p:nvSpPr>
          <p:cNvPr id="8203" name="Rectangle 28"/>
          <p:cNvSpPr>
            <a:spLocks noChangeArrowheads="1"/>
          </p:cNvSpPr>
          <p:nvPr/>
        </p:nvSpPr>
        <p:spPr bwMode="auto">
          <a:xfrm>
            <a:off x="5924550" y="2978150"/>
            <a:ext cx="5175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a:t>AB</a:t>
            </a:r>
          </a:p>
        </p:txBody>
      </p:sp>
      <p:sp>
        <p:nvSpPr>
          <p:cNvPr id="8204" name="Freeform 30"/>
          <p:cNvSpPr>
            <a:spLocks/>
          </p:cNvSpPr>
          <p:nvPr/>
        </p:nvSpPr>
        <p:spPr bwMode="auto">
          <a:xfrm>
            <a:off x="6802438" y="2308225"/>
            <a:ext cx="277812" cy="369888"/>
          </a:xfrm>
          <a:custGeom>
            <a:avLst/>
            <a:gdLst>
              <a:gd name="T0" fmla="*/ 276847 w 278780"/>
              <a:gd name="T1" fmla="*/ 370445 h 369332"/>
              <a:gd name="T2" fmla="*/ 276847 w 278780"/>
              <a:gd name="T3" fmla="*/ 370445 h 369332"/>
              <a:gd name="T4" fmla="*/ 0 60000 65536"/>
              <a:gd name="T5" fmla="*/ 0 60000 65536"/>
              <a:gd name="T6" fmla="*/ 0 w 278780"/>
              <a:gd name="T7" fmla="*/ 0 h 369332"/>
              <a:gd name="T8" fmla="*/ 278780 w 278780"/>
              <a:gd name="T9" fmla="*/ 369332 h 369332"/>
            </a:gdLst>
            <a:ahLst/>
            <a:cxnLst>
              <a:cxn ang="T4">
                <a:pos x="T0" y="T1"/>
              </a:cxn>
              <a:cxn ang="T5">
                <a:pos x="T2" y="T3"/>
              </a:cxn>
            </a:cxnLst>
            <a:rect l="T6" t="T7" r="T8" b="T9"/>
            <a:pathLst>
              <a:path w="278780" h="369332">
                <a:moveTo>
                  <a:pt x="0" y="0"/>
                </a:moveTo>
                <a:lnTo>
                  <a:pt x="0" y="0"/>
                </a:lnTo>
              </a:path>
            </a:pathLst>
          </a:custGeom>
          <a:solidFill>
            <a:schemeClr val="accent1"/>
          </a:solidFill>
          <a:ln w="9525" cap="flat" cmpd="sng" algn="ctr">
            <a:solidFill>
              <a:schemeClr val="tx1"/>
            </a:solidFill>
            <a:prstDash val="solid"/>
            <a:round/>
            <a:headEnd type="none" w="med" len="med"/>
            <a:tailEnd type="none" w="med" len="med"/>
          </a:ln>
        </p:spPr>
        <p:txBody>
          <a:bodyPr>
            <a:spAutoFit/>
          </a:bodyPr>
          <a:lstStyle/>
          <a:p>
            <a:endParaRPr lang="en-US"/>
          </a:p>
        </p:txBody>
      </p:sp>
      <p:cxnSp>
        <p:nvCxnSpPr>
          <p:cNvPr id="8205" name="AutoShape 20"/>
          <p:cNvCxnSpPr>
            <a:cxnSpLocks noChangeShapeType="1"/>
          </p:cNvCxnSpPr>
          <p:nvPr/>
        </p:nvCxnSpPr>
        <p:spPr bwMode="auto">
          <a:xfrm>
            <a:off x="6248400" y="1219200"/>
            <a:ext cx="984250" cy="76200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206" name="AutoShape 20"/>
          <p:cNvCxnSpPr>
            <a:cxnSpLocks noChangeShapeType="1"/>
          </p:cNvCxnSpPr>
          <p:nvPr/>
        </p:nvCxnSpPr>
        <p:spPr bwMode="auto">
          <a:xfrm flipH="1">
            <a:off x="4876800" y="1219200"/>
            <a:ext cx="995363" cy="754063"/>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207" name="AutoShape 20"/>
          <p:cNvCxnSpPr>
            <a:cxnSpLocks noChangeShapeType="1"/>
          </p:cNvCxnSpPr>
          <p:nvPr/>
        </p:nvCxnSpPr>
        <p:spPr bwMode="auto">
          <a:xfrm>
            <a:off x="6019800" y="1295400"/>
            <a:ext cx="93663" cy="1639887"/>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208" name="AutoShape 20"/>
          <p:cNvCxnSpPr>
            <a:cxnSpLocks noChangeShapeType="1"/>
            <a:endCxn id="8203" idx="1"/>
          </p:cNvCxnSpPr>
          <p:nvPr/>
        </p:nvCxnSpPr>
        <p:spPr bwMode="auto">
          <a:xfrm>
            <a:off x="4862512" y="2297112"/>
            <a:ext cx="1062038" cy="865188"/>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209" name="AutoShape 20"/>
          <p:cNvCxnSpPr>
            <a:cxnSpLocks noChangeShapeType="1"/>
            <a:endCxn id="8203" idx="3"/>
          </p:cNvCxnSpPr>
          <p:nvPr/>
        </p:nvCxnSpPr>
        <p:spPr bwMode="auto">
          <a:xfrm flipH="1">
            <a:off x="6442075" y="2365375"/>
            <a:ext cx="839787" cy="796925"/>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Slide Number Placeholder 17"/>
          <p:cNvSpPr>
            <a:spLocks noGrp="1"/>
          </p:cNvSpPr>
          <p:nvPr>
            <p:ph type="sldNum" sz="quarter" idx="12"/>
          </p:nvPr>
        </p:nvSpPr>
        <p:spPr/>
        <p:txBody>
          <a:bodyPr/>
          <a:lstStyle/>
          <a:p>
            <a:fld id="{F91821D2-A7E2-4DB5-B8A4-E1316A0A2ADD}" type="slidenum">
              <a:rPr lang="en-US" smtClean="0"/>
              <a:pPr/>
              <a:t>10</a:t>
            </a:fld>
            <a:endParaRPr lang="en-US"/>
          </a:p>
        </p:txBody>
      </p:sp>
    </p:spTree>
    <p:extLst>
      <p:ext uri="{BB962C8B-B14F-4D97-AF65-F5344CB8AC3E}">
        <p14:creationId xmlns="" xmlns:p14="http://schemas.microsoft.com/office/powerpoint/2010/main" val="2031902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p:txBody>
          <a:bodyPr/>
          <a:lstStyle/>
          <a:p>
            <a:pPr>
              <a:defRPr/>
            </a:pPr>
            <a:fld id="{278FFCC3-5D6B-4ADD-8152-C460B69008D7}" type="slidenum">
              <a:rPr lang="en-US" smtClean="0"/>
              <a:pPr>
                <a:defRPr/>
              </a:pPr>
              <a:t>11</a:t>
            </a:fld>
            <a:endParaRPr lang="en-US" smtClean="0"/>
          </a:p>
        </p:txBody>
      </p:sp>
      <p:graphicFrame>
        <p:nvGraphicFramePr>
          <p:cNvPr id="2" name="Group 2"/>
          <p:cNvGraphicFramePr>
            <a:graphicFrameLocks noGrp="1"/>
          </p:cNvGraphicFramePr>
          <p:nvPr/>
        </p:nvGraphicFramePr>
        <p:xfrm>
          <a:off x="1143000" y="533400"/>
          <a:ext cx="7239000" cy="6310320"/>
        </p:xfrm>
        <a:graphic>
          <a:graphicData uri="http://schemas.openxmlformats.org/drawingml/2006/table">
            <a:tbl>
              <a:tblPr/>
              <a:tblGrid>
                <a:gridCol w="4789488"/>
                <a:gridCol w="2449512"/>
              </a:tblGrid>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 Patient ABO Blood Type</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Frequency</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O</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48.14%</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33.73%</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14.28%</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AB</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3.85%</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B. Patient Gender</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Frequency</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Female</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40.90%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Male</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59.10%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 Unrelated Living Donors</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Frequency</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Spouse</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48.97%</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Other</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51.03%</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D. PRA Distribution</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Frequency</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Low PRA</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70.19%</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Medium PRA</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00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High PRA</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0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9.81%</a:t>
                      </a:r>
                      <a:endParaRPr kumimoji="0" lang="en-US"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Random Compatibility Graphs</a:t>
            </a:r>
            <a:endParaRPr lang="en-US" dirty="0"/>
          </a:p>
        </p:txBody>
      </p:sp>
      <p:sp>
        <p:nvSpPr>
          <p:cNvPr id="43" name="Content Placeholder 2"/>
          <p:cNvSpPr>
            <a:spLocks noGrp="1"/>
          </p:cNvSpPr>
          <p:nvPr>
            <p:ph idx="1"/>
          </p:nvPr>
        </p:nvSpPr>
        <p:spPr>
          <a:xfrm>
            <a:off x="457200" y="1600201"/>
            <a:ext cx="8458200" cy="4114800"/>
          </a:xfrm>
        </p:spPr>
        <p:txBody>
          <a:bodyPr>
            <a:normAutofit fontScale="92500" lnSpcReduction="20000"/>
          </a:bodyPr>
          <a:lstStyle/>
          <a:p>
            <a:pPr>
              <a:buNone/>
            </a:pPr>
            <a:r>
              <a:rPr lang="en-US" sz="2400" dirty="0" smtClean="0"/>
              <a:t>n hospitals, each of a size c&gt;0 </a:t>
            </a:r>
          </a:p>
          <a:p>
            <a:pPr>
              <a:buNone/>
            </a:pPr>
            <a:r>
              <a:rPr lang="en-US" sz="2400" dirty="0" smtClean="0"/>
              <a:t>D(n)  - random compatibility graph:</a:t>
            </a:r>
          </a:p>
          <a:p>
            <a:pPr marL="457200" indent="-457200">
              <a:buAutoNum type="arabicPeriod"/>
            </a:pPr>
            <a:r>
              <a:rPr lang="en-US" sz="2400" dirty="0" smtClean="0"/>
              <a:t>n pairs/nodes are randomized –compatible pairs are disregarded</a:t>
            </a:r>
          </a:p>
          <a:p>
            <a:pPr marL="457200" indent="-457200">
              <a:buAutoNum type="arabicPeriod"/>
            </a:pPr>
            <a:r>
              <a:rPr lang="en-US" sz="2400" dirty="0" smtClean="0"/>
              <a:t>Edges (</a:t>
            </a:r>
            <a:r>
              <a:rPr lang="en-US" sz="2400" dirty="0" err="1" smtClean="0"/>
              <a:t>crossmatches</a:t>
            </a:r>
            <a:r>
              <a:rPr lang="en-US" sz="2400" dirty="0" smtClean="0"/>
              <a:t>) are randomized</a:t>
            </a:r>
          </a:p>
          <a:p>
            <a:pPr marL="457200" indent="-457200">
              <a:buNone/>
            </a:pPr>
            <a:endParaRPr lang="en-US" sz="2400" dirty="0" smtClean="0"/>
          </a:p>
          <a:p>
            <a:pPr marL="457200" indent="-457200">
              <a:buNone/>
            </a:pPr>
            <a:endParaRPr lang="en-US" sz="2400" dirty="0" smtClean="0"/>
          </a:p>
          <a:p>
            <a:pPr marL="457200" indent="-457200">
              <a:buNone/>
            </a:pPr>
            <a:r>
              <a:rPr lang="en-US" sz="2400" dirty="0" smtClean="0"/>
              <a:t>Random graphs will allow us to ask two related questions:</a:t>
            </a:r>
          </a:p>
          <a:p>
            <a:pPr marL="457200" indent="-457200">
              <a:buNone/>
            </a:pPr>
            <a:r>
              <a:rPr lang="en-US" sz="2400" b="1" dirty="0" smtClean="0"/>
              <a:t>What would efficient matches look like in an “ideal” large world?</a:t>
            </a:r>
          </a:p>
          <a:p>
            <a:pPr marL="457200" indent="-457200">
              <a:buNone/>
            </a:pPr>
            <a:r>
              <a:rPr lang="en-US" sz="2400" dirty="0" smtClean="0"/>
              <a:t>What is the efficiency loss from requiring the outcome to be  individually rational for hospitals?</a:t>
            </a:r>
          </a:p>
          <a:p>
            <a:pPr marL="457200" indent="-457200">
              <a:buNone/>
            </a:pPr>
            <a:endParaRPr lang="en-US" sz="2400" dirty="0" smtClean="0"/>
          </a:p>
          <a:p>
            <a:pPr marL="457200" indent="-457200">
              <a:buNone/>
            </a:pPr>
            <a:endParaRPr lang="en-US" sz="2400" dirty="0" smtClean="0"/>
          </a:p>
          <a:p>
            <a:pPr>
              <a:buNone/>
            </a:pPr>
            <a:endParaRPr lang="en-US" sz="2400" dirty="0" smtClean="0"/>
          </a:p>
          <a:p>
            <a:pPr>
              <a:buNone/>
            </a:pPr>
            <a:endParaRPr lang="en-US" sz="7400" dirty="0" smtClean="0"/>
          </a:p>
          <a:p>
            <a:pPr>
              <a:buNone/>
            </a:pPr>
            <a:endParaRPr lang="en-US" dirty="0" smtClean="0"/>
          </a:p>
          <a:p>
            <a:pPr>
              <a:buNone/>
            </a:pPr>
            <a:endParaRPr lang="en-US" dirty="0" smtClean="0"/>
          </a:p>
          <a:p>
            <a:pPr>
              <a:buNone/>
            </a:pPr>
            <a:endParaRPr lang="en-US" sz="2800" dirty="0" smtClean="0">
              <a:solidFill>
                <a:schemeClr val="tx2"/>
              </a:solidFill>
            </a:endParaRPr>
          </a:p>
        </p:txBody>
      </p:sp>
      <p:sp>
        <p:nvSpPr>
          <p:cNvPr id="3" name="Slide Number Placeholder 2"/>
          <p:cNvSpPr>
            <a:spLocks noGrp="1"/>
          </p:cNvSpPr>
          <p:nvPr>
            <p:ph type="sldNum" sz="quarter" idx="12"/>
          </p:nvPr>
        </p:nvSpPr>
        <p:spPr/>
        <p:txBody>
          <a:bodyPr/>
          <a:lstStyle/>
          <a:p>
            <a:pPr>
              <a:defRPr/>
            </a:pPr>
            <a:fld id="{8931D6B6-181F-48D8-8B49-A6E52FA57CD4}" type="slidenum">
              <a:rPr lang="en-US" smtClean="0"/>
              <a:pPr>
                <a:defRPr/>
              </a:pPr>
              <a:t>12</a:t>
            </a:fld>
            <a:endParaRPr lang="en-US"/>
          </a:p>
        </p:txBody>
      </p:sp>
    </p:spTree>
    <p:extLst>
      <p:ext uri="{BB962C8B-B14F-4D97-AF65-F5344CB8AC3E}">
        <p14:creationId xmlns="" xmlns:p14="http://schemas.microsoft.com/office/powerpoint/2010/main" val="3453219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(Large) Random Graphs</a:t>
            </a:r>
            <a:endParaRPr lang="en-US" dirty="0"/>
          </a:p>
        </p:txBody>
      </p:sp>
      <p:sp>
        <p:nvSpPr>
          <p:cNvPr id="43" name="Content Placeholder 2"/>
          <p:cNvSpPr>
            <a:spLocks noGrp="1"/>
          </p:cNvSpPr>
          <p:nvPr>
            <p:ph idx="1"/>
          </p:nvPr>
        </p:nvSpPr>
        <p:spPr>
          <a:xfrm>
            <a:off x="457200" y="1219200"/>
            <a:ext cx="8458200" cy="5410200"/>
          </a:xfrm>
        </p:spPr>
        <p:txBody>
          <a:bodyPr>
            <a:normAutofit lnSpcReduction="10000"/>
          </a:bodyPr>
          <a:lstStyle/>
          <a:p>
            <a:pPr>
              <a:buNone/>
            </a:pPr>
            <a:r>
              <a:rPr lang="en-US" sz="2400" b="1" dirty="0" smtClean="0"/>
              <a:t>G(</a:t>
            </a:r>
            <a:r>
              <a:rPr lang="en-US" sz="2400" b="1" dirty="0" err="1" smtClean="0"/>
              <a:t>n,p</a:t>
            </a:r>
            <a:r>
              <a:rPr lang="en-US" sz="2400" b="1" dirty="0" smtClean="0"/>
              <a:t>) </a:t>
            </a:r>
            <a:r>
              <a:rPr lang="en-US" sz="2400" dirty="0" smtClean="0"/>
              <a:t>– n nodes and each two nodes have a non directed edge with probability p </a:t>
            </a:r>
          </a:p>
          <a:p>
            <a:pPr>
              <a:buNone/>
            </a:pPr>
            <a:endParaRPr lang="en-US" sz="2400" dirty="0" smtClean="0"/>
          </a:p>
          <a:p>
            <a:pPr>
              <a:buNone/>
            </a:pPr>
            <a:r>
              <a:rPr lang="en-US" sz="2400" dirty="0" smtClean="0"/>
              <a:t>Closely related model: G(</a:t>
            </a:r>
            <a:r>
              <a:rPr lang="en-US" sz="2400" dirty="0" err="1" smtClean="0"/>
              <a:t>n,M</a:t>
            </a:r>
            <a:r>
              <a:rPr lang="en-US" sz="2400" dirty="0" smtClean="0"/>
              <a:t>): n nodes and M edges—the M edges are distributed randomly between the nodes</a:t>
            </a:r>
          </a:p>
          <a:p>
            <a:pPr>
              <a:buNone/>
            </a:pPr>
            <a:endParaRPr lang="en-US" sz="2400" dirty="0" smtClean="0"/>
          </a:p>
          <a:p>
            <a:pPr>
              <a:buNone/>
            </a:pPr>
            <a:r>
              <a:rPr lang="en-US" sz="2400" dirty="0" err="1" smtClean="0">
                <a:solidFill>
                  <a:srgbClr val="0000FF"/>
                </a:solidFill>
              </a:rPr>
              <a:t>Erdos-Renyi</a:t>
            </a:r>
            <a:r>
              <a:rPr lang="en-US" sz="2400" dirty="0" smtClean="0"/>
              <a:t>: For any p(n)</a:t>
            </a:r>
            <a:r>
              <a:rPr lang="en-US" sz="2400" dirty="0" smtClean="0">
                <a:latin typeface="cmsy10"/>
              </a:rPr>
              <a:t>¸</a:t>
            </a:r>
            <a:r>
              <a:rPr lang="en-US" sz="2400" dirty="0" smtClean="0"/>
              <a:t>(1+</a:t>
            </a:r>
            <a:r>
              <a:rPr lang="en-US" sz="2400" dirty="0" smtClean="0">
                <a:latin typeface="cmmi10"/>
              </a:rPr>
              <a:t>²</a:t>
            </a:r>
            <a:r>
              <a:rPr lang="en-US" sz="2400" dirty="0" smtClean="0"/>
              <a:t>)(</a:t>
            </a:r>
            <a:r>
              <a:rPr lang="en-US" sz="2400" dirty="0" err="1" smtClean="0"/>
              <a:t>ln</a:t>
            </a:r>
            <a:r>
              <a:rPr lang="en-US" sz="2400" dirty="0" smtClean="0"/>
              <a:t> n)/n </a:t>
            </a:r>
            <a:r>
              <a:rPr lang="en-US" sz="2400" i="1" dirty="0" smtClean="0"/>
              <a:t>almost every large </a:t>
            </a:r>
            <a:r>
              <a:rPr lang="en-US" sz="2400" dirty="0" smtClean="0"/>
              <a:t>graph G(</a:t>
            </a:r>
            <a:r>
              <a:rPr lang="en-US" sz="2400" dirty="0" err="1" smtClean="0"/>
              <a:t>n,p</a:t>
            </a:r>
            <a:r>
              <a:rPr lang="en-US" sz="2400" dirty="0" smtClean="0"/>
              <a:t>(n)) has a perfect matching, i.e. as </a:t>
            </a:r>
            <a:r>
              <a:rPr lang="en-US" sz="2400" b="1" dirty="0" smtClean="0"/>
              <a:t>n</a:t>
            </a:r>
            <a:r>
              <a:rPr lang="en-US" sz="2400" b="1" dirty="0" smtClean="0">
                <a:latin typeface="cmsy10"/>
              </a:rPr>
              <a:t>!1</a:t>
            </a:r>
            <a:r>
              <a:rPr lang="en-US" sz="2400" dirty="0" smtClean="0">
                <a:latin typeface="cmsy10"/>
              </a:rPr>
              <a:t> </a:t>
            </a:r>
            <a:r>
              <a:rPr lang="en-US" sz="2400" dirty="0" smtClean="0"/>
              <a:t>the probability that a perfect matching exists converges to 1.</a:t>
            </a:r>
          </a:p>
          <a:p>
            <a:pPr>
              <a:buNone/>
            </a:pPr>
            <a:endParaRPr lang="en-US" sz="2400" dirty="0" smtClean="0"/>
          </a:p>
          <a:p>
            <a:pPr>
              <a:buNone/>
            </a:pPr>
            <a:endParaRPr lang="en-US" sz="2400" dirty="0" smtClean="0"/>
          </a:p>
          <a:p>
            <a:pPr>
              <a:buNone/>
            </a:pPr>
            <a:r>
              <a:rPr lang="en-US" sz="2400" dirty="0" smtClean="0"/>
              <a:t>Similar lemma for a random bipartite graph G(</a:t>
            </a:r>
            <a:r>
              <a:rPr lang="en-US" sz="2400" dirty="0" err="1" smtClean="0"/>
              <a:t>n,n,p</a:t>
            </a:r>
            <a:r>
              <a:rPr lang="en-US" sz="2400" dirty="0" smtClean="0"/>
              <a:t>).</a:t>
            </a:r>
          </a:p>
          <a:p>
            <a:pPr>
              <a:buNone/>
            </a:pPr>
            <a:r>
              <a:rPr lang="en-US" sz="2400" dirty="0" smtClean="0"/>
              <a:t>Can extend also for r-partite graphs…</a:t>
            </a:r>
          </a:p>
          <a:p>
            <a:pPr>
              <a:buNone/>
            </a:pPr>
            <a:endParaRPr lang="en-US" sz="2400" dirty="0" smtClean="0"/>
          </a:p>
          <a:p>
            <a:pPr>
              <a:buNone/>
            </a:pPr>
            <a:endParaRPr lang="en-US" sz="7400" dirty="0" smtClean="0"/>
          </a:p>
          <a:p>
            <a:pPr>
              <a:buNone/>
            </a:pPr>
            <a:endParaRPr lang="en-US" dirty="0" smtClean="0"/>
          </a:p>
          <a:p>
            <a:pPr>
              <a:buNone/>
            </a:pPr>
            <a:endParaRPr lang="en-US" dirty="0" smtClean="0"/>
          </a:p>
          <a:p>
            <a:pPr>
              <a:buNone/>
            </a:pPr>
            <a:endParaRPr lang="en-US" sz="2800" dirty="0" smtClean="0">
              <a:solidFill>
                <a:schemeClr val="tx2"/>
              </a:solidFill>
            </a:endParaRPr>
          </a:p>
        </p:txBody>
      </p:sp>
      <p:sp>
        <p:nvSpPr>
          <p:cNvPr id="3" name="Slide Number Placeholder 2"/>
          <p:cNvSpPr>
            <a:spLocks noGrp="1"/>
          </p:cNvSpPr>
          <p:nvPr>
            <p:ph type="sldNum" sz="quarter" idx="12"/>
          </p:nvPr>
        </p:nvSpPr>
        <p:spPr/>
        <p:txBody>
          <a:bodyPr/>
          <a:lstStyle/>
          <a:p>
            <a:pPr>
              <a:defRPr/>
            </a:pPr>
            <a:fld id="{8931D6B6-181F-48D8-8B49-A6E52FA57CD4}" type="slidenum">
              <a:rPr lang="en-US" smtClean="0"/>
              <a:pPr>
                <a:defRPr/>
              </a:pPr>
              <a:t>13</a:t>
            </a:fld>
            <a:endParaRPr lang="en-US"/>
          </a:p>
        </p:txBody>
      </p:sp>
    </p:spTree>
    <p:extLst>
      <p:ext uri="{BB962C8B-B14F-4D97-AF65-F5344CB8AC3E}">
        <p14:creationId xmlns="" xmlns:p14="http://schemas.microsoft.com/office/powerpoint/2010/main" val="3600219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Efficient Allocations: what they would look like if we were seeing all the patients in sufficiently large markets</a:t>
            </a:r>
            <a:endParaRPr lang="en-US" sz="3600" dirty="0"/>
          </a:p>
        </p:txBody>
      </p:sp>
      <p:sp>
        <p:nvSpPr>
          <p:cNvPr id="43" name="Content Placeholder 2"/>
          <p:cNvSpPr>
            <a:spLocks noGrp="1"/>
          </p:cNvSpPr>
          <p:nvPr>
            <p:ph idx="1"/>
          </p:nvPr>
        </p:nvSpPr>
        <p:spPr>
          <a:xfrm>
            <a:off x="381000" y="1676400"/>
            <a:ext cx="8458200" cy="4114800"/>
          </a:xfrm>
        </p:spPr>
        <p:txBody>
          <a:bodyPr>
            <a:normAutofit/>
          </a:bodyPr>
          <a:lstStyle/>
          <a:p>
            <a:pPr marL="457200" indent="-457200">
              <a:buNone/>
            </a:pPr>
            <a:r>
              <a:rPr lang="en-US" sz="2400" dirty="0" smtClean="0">
                <a:solidFill>
                  <a:srgbClr val="0000FF"/>
                </a:solidFill>
              </a:rPr>
              <a:t>Theorem (Ashlagi and Roth, 2011):  </a:t>
            </a:r>
            <a:r>
              <a:rPr lang="en-US" sz="2400" dirty="0" smtClean="0"/>
              <a:t>In almost every large graph (with p above </a:t>
            </a:r>
            <a:r>
              <a:rPr lang="en-US" sz="2400" dirty="0" err="1" smtClean="0"/>
              <a:t>threshhold</a:t>
            </a:r>
            <a:r>
              <a:rPr lang="en-US" sz="2400" dirty="0" smtClean="0"/>
              <a:t>) there exist an efficient allocation with exchanges of size at most 3.</a:t>
            </a:r>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p:txBody>
      </p:sp>
      <p:sp>
        <p:nvSpPr>
          <p:cNvPr id="16" name="Slide Number Placeholder 15"/>
          <p:cNvSpPr>
            <a:spLocks noGrp="1"/>
          </p:cNvSpPr>
          <p:nvPr>
            <p:ph type="sldNum" sz="quarter" idx="12"/>
          </p:nvPr>
        </p:nvSpPr>
        <p:spPr/>
        <p:txBody>
          <a:bodyPr/>
          <a:lstStyle/>
          <a:p>
            <a:pPr>
              <a:defRPr/>
            </a:pPr>
            <a:fld id="{8931D6B6-181F-48D8-8B49-A6E52FA57CD4}" type="slidenum">
              <a:rPr lang="en-US" smtClean="0"/>
              <a:pPr>
                <a:defRPr/>
              </a:pPr>
              <a:t>14</a:t>
            </a:fld>
            <a:endParaRPr lang="en-US"/>
          </a:p>
        </p:txBody>
      </p:sp>
      <p:grpSp>
        <p:nvGrpSpPr>
          <p:cNvPr id="53" name="Group 3"/>
          <p:cNvGrpSpPr/>
          <p:nvPr/>
        </p:nvGrpSpPr>
        <p:grpSpPr>
          <a:xfrm>
            <a:off x="228600" y="2438400"/>
            <a:ext cx="8316390" cy="2767125"/>
            <a:chOff x="76200" y="97970"/>
            <a:chExt cx="8011590" cy="2896690"/>
          </a:xfrm>
        </p:grpSpPr>
        <p:grpSp>
          <p:nvGrpSpPr>
            <p:cNvPr id="54" name="Group 226"/>
            <p:cNvGrpSpPr/>
            <p:nvPr/>
          </p:nvGrpSpPr>
          <p:grpSpPr>
            <a:xfrm>
              <a:off x="76200" y="97970"/>
              <a:ext cx="8011590" cy="2896690"/>
              <a:chOff x="762000" y="2514600"/>
              <a:chExt cx="8011590" cy="2896690"/>
            </a:xfrm>
          </p:grpSpPr>
          <p:sp>
            <p:nvSpPr>
              <p:cNvPr id="58" name="Oval 57"/>
              <p:cNvSpPr/>
              <p:nvPr/>
            </p:nvSpPr>
            <p:spPr>
              <a:xfrm>
                <a:off x="7401990" y="3505200"/>
                <a:ext cx="13716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aseline="-25000" dirty="0">
                  <a:solidFill>
                    <a:schemeClr val="tx1"/>
                  </a:solidFill>
                </a:endParaRPr>
              </a:p>
            </p:txBody>
          </p:sp>
          <p:sp>
            <p:nvSpPr>
              <p:cNvPr id="59" name="Oval 58"/>
              <p:cNvSpPr/>
              <p:nvPr/>
            </p:nvSpPr>
            <p:spPr>
              <a:xfrm>
                <a:off x="7391400" y="2514600"/>
                <a:ext cx="10668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a:t>
                </a:r>
                <a:endParaRPr lang="en-US" dirty="0">
                  <a:solidFill>
                    <a:schemeClr val="tx1"/>
                  </a:solidFill>
                </a:endParaRPr>
              </a:p>
            </p:txBody>
          </p:sp>
          <p:sp>
            <p:nvSpPr>
              <p:cNvPr id="60" name="Oval 59"/>
              <p:cNvSpPr/>
              <p:nvPr/>
            </p:nvSpPr>
            <p:spPr>
              <a:xfrm>
                <a:off x="762000" y="4495800"/>
                <a:ext cx="22098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B-AB      A-AB  </a:t>
                </a:r>
                <a:endParaRPr lang="en-US" dirty="0">
                  <a:solidFill>
                    <a:schemeClr val="tx1"/>
                  </a:solidFill>
                </a:endParaRPr>
              </a:p>
            </p:txBody>
          </p:sp>
          <p:cxnSp>
            <p:nvCxnSpPr>
              <p:cNvPr id="61" name="Straight Connector 60"/>
              <p:cNvCxnSpPr/>
              <p:nvPr/>
            </p:nvCxnSpPr>
            <p:spPr>
              <a:xfrm rot="16200000" flipH="1">
                <a:off x="7739595" y="3385605"/>
                <a:ext cx="685800" cy="162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447800" y="4855030"/>
                <a:ext cx="838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121"/>
              <p:cNvGrpSpPr/>
              <p:nvPr/>
            </p:nvGrpSpPr>
            <p:grpSpPr>
              <a:xfrm>
                <a:off x="3551475" y="3276600"/>
                <a:ext cx="2971800" cy="762000"/>
                <a:chOff x="3172847" y="4800600"/>
                <a:chExt cx="3124200" cy="838200"/>
              </a:xfrm>
            </p:grpSpPr>
            <p:sp>
              <p:nvSpPr>
                <p:cNvPr id="85" name="Oval 84"/>
                <p:cNvSpPr/>
                <p:nvPr/>
              </p:nvSpPr>
              <p:spPr>
                <a:xfrm>
                  <a:off x="3172847" y="4800600"/>
                  <a:ext cx="31242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A-O            B-O</a:t>
                  </a:r>
                  <a:endParaRPr lang="en-US" dirty="0">
                    <a:solidFill>
                      <a:schemeClr val="tx1"/>
                    </a:solidFill>
                  </a:endParaRPr>
                </a:p>
              </p:txBody>
            </p:sp>
            <p:cxnSp>
              <p:nvCxnSpPr>
                <p:cNvPr id="86" name="Straight Connector 85"/>
                <p:cNvCxnSpPr/>
                <p:nvPr/>
              </p:nvCxnSpPr>
              <p:spPr>
                <a:xfrm rot="5400000">
                  <a:off x="3616559" y="5113261"/>
                  <a:ext cx="769618" cy="168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627685" y="521970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250019" y="5040088"/>
                  <a:ext cx="771366" cy="425288"/>
                </a:xfrm>
                <a:prstGeom prst="rect">
                  <a:avLst/>
                </a:prstGeom>
                <a:noFill/>
              </p:spPr>
              <p:txBody>
                <a:bodyPr wrap="square" rtlCol="0">
                  <a:spAutoFit/>
                </a:bodyPr>
                <a:lstStyle/>
                <a:p>
                  <a:r>
                    <a:rPr lang="en-US" dirty="0" smtClean="0"/>
                    <a:t>AB-O</a:t>
                  </a:r>
                  <a:endParaRPr lang="en-US" dirty="0"/>
                </a:p>
              </p:txBody>
            </p:sp>
          </p:grpSp>
          <p:grpSp>
            <p:nvGrpSpPr>
              <p:cNvPr id="64" name="Group 122"/>
              <p:cNvGrpSpPr/>
              <p:nvPr/>
            </p:nvGrpSpPr>
            <p:grpSpPr>
              <a:xfrm>
                <a:off x="4114800" y="4495800"/>
                <a:ext cx="3810000" cy="915490"/>
                <a:chOff x="2438400" y="3124200"/>
                <a:chExt cx="3810000" cy="915490"/>
              </a:xfrm>
            </p:grpSpPr>
            <p:sp>
              <p:nvSpPr>
                <p:cNvPr id="82" name="Oval 81"/>
                <p:cNvSpPr/>
                <p:nvPr/>
              </p:nvSpPr>
              <p:spPr>
                <a:xfrm>
                  <a:off x="2438400" y="3124200"/>
                  <a:ext cx="38100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O-B             </a:t>
                  </a:r>
                  <a:endParaRPr lang="en-US" dirty="0">
                    <a:solidFill>
                      <a:schemeClr val="tx1"/>
                    </a:solidFill>
                  </a:endParaRPr>
                </a:p>
              </p:txBody>
            </p:sp>
            <p:cxnSp>
              <p:nvCxnSpPr>
                <p:cNvPr id="83" name="Straight Connector 82"/>
                <p:cNvCxnSpPr/>
                <p:nvPr/>
              </p:nvCxnSpPr>
              <p:spPr>
                <a:xfrm rot="16200000" flipH="1">
                  <a:off x="3638550" y="3544390"/>
                  <a:ext cx="9144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762500" y="3521530"/>
                  <a:ext cx="838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4572000" y="4800600"/>
                <a:ext cx="708454" cy="369332"/>
              </a:xfrm>
              <a:prstGeom prst="rect">
                <a:avLst/>
              </a:prstGeom>
              <a:noFill/>
            </p:spPr>
            <p:txBody>
              <a:bodyPr wrap="square" rtlCol="0">
                <a:spAutoFit/>
              </a:bodyPr>
              <a:lstStyle/>
              <a:p>
                <a:r>
                  <a:rPr lang="en-US" dirty="0" smtClean="0"/>
                  <a:t>O-A</a:t>
                </a:r>
                <a:endParaRPr lang="en-US" dirty="0"/>
              </a:p>
            </p:txBody>
          </p:sp>
          <p:cxnSp>
            <p:nvCxnSpPr>
              <p:cNvPr id="66" name="Straight Arrow Connector 65"/>
              <p:cNvCxnSpPr>
                <a:stCxn id="88" idx="2"/>
              </p:cNvCxnSpPr>
              <p:nvPr/>
            </p:nvCxnSpPr>
            <p:spPr>
              <a:xfrm>
                <a:off x="3991751" y="3880942"/>
                <a:ext cx="427849" cy="1050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a:off x="2743200" y="4953000"/>
                <a:ext cx="1676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88" idx="2"/>
              </p:cNvCxnSpPr>
              <p:nvPr/>
            </p:nvCxnSpPr>
            <p:spPr>
              <a:xfrm flipV="1">
                <a:off x="2743200" y="3880942"/>
                <a:ext cx="1248551" cy="10720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4544785" y="4142015"/>
                <a:ext cx="96883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5179361" y="3938392"/>
                <a:ext cx="1299881" cy="6857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a:off x="6172200" y="3631352"/>
                <a:ext cx="1371600" cy="3310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562600" y="3962400"/>
                <a:ext cx="2057400" cy="8926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859190" y="3505200"/>
                <a:ext cx="708454" cy="646331"/>
              </a:xfrm>
              <a:prstGeom prst="rect">
                <a:avLst/>
              </a:prstGeom>
              <a:noFill/>
            </p:spPr>
            <p:txBody>
              <a:bodyPr wrap="square" rtlCol="0">
                <a:spAutoFit/>
              </a:bodyPr>
              <a:lstStyle/>
              <a:p>
                <a:endParaRPr lang="en-US" dirty="0" smtClean="0"/>
              </a:p>
              <a:p>
                <a:r>
                  <a:rPr lang="en-US" dirty="0" smtClean="0"/>
                  <a:t>A-B</a:t>
                </a:r>
                <a:endParaRPr lang="en-US" dirty="0"/>
              </a:p>
            </p:txBody>
          </p:sp>
          <p:cxnSp>
            <p:nvCxnSpPr>
              <p:cNvPr id="74" name="Straight Connector 73"/>
              <p:cNvCxnSpPr/>
              <p:nvPr/>
            </p:nvCxnSpPr>
            <p:spPr>
              <a:xfrm rot="16200000" flipV="1">
                <a:off x="5524500" y="4054930"/>
                <a:ext cx="9906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202"/>
              <p:cNvGrpSpPr/>
              <p:nvPr/>
            </p:nvGrpSpPr>
            <p:grpSpPr>
              <a:xfrm>
                <a:off x="838200" y="3124200"/>
                <a:ext cx="1752600" cy="609600"/>
                <a:chOff x="457200" y="3124200"/>
                <a:chExt cx="2209800" cy="838200"/>
              </a:xfrm>
            </p:grpSpPr>
            <p:sp>
              <p:nvSpPr>
                <p:cNvPr id="80" name="Oval 79"/>
                <p:cNvSpPr/>
                <p:nvPr/>
              </p:nvSpPr>
              <p:spPr>
                <a:xfrm>
                  <a:off x="457200" y="3124200"/>
                  <a:ext cx="22098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1" name="Straight Connector 80"/>
                <p:cNvCxnSpPr/>
                <p:nvPr/>
              </p:nvCxnSpPr>
              <p:spPr>
                <a:xfrm rot="5400000">
                  <a:off x="1066800" y="3505200"/>
                  <a:ext cx="838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914400" y="3276600"/>
                <a:ext cx="708454" cy="369332"/>
              </a:xfrm>
              <a:prstGeom prst="rect">
                <a:avLst/>
              </a:prstGeom>
              <a:noFill/>
            </p:spPr>
            <p:txBody>
              <a:bodyPr wrap="square" rtlCol="0">
                <a:spAutoFit/>
              </a:bodyPr>
              <a:lstStyle/>
              <a:p>
                <a:r>
                  <a:rPr lang="en-US" dirty="0" smtClean="0"/>
                  <a:t>AB-B</a:t>
                </a:r>
                <a:endParaRPr lang="en-US" dirty="0"/>
              </a:p>
            </p:txBody>
          </p:sp>
          <p:sp>
            <p:nvSpPr>
              <p:cNvPr id="77" name="TextBox 76"/>
              <p:cNvSpPr txBox="1"/>
              <p:nvPr/>
            </p:nvSpPr>
            <p:spPr>
              <a:xfrm>
                <a:off x="1676400" y="3200400"/>
                <a:ext cx="708454" cy="369332"/>
              </a:xfrm>
              <a:prstGeom prst="rect">
                <a:avLst/>
              </a:prstGeom>
              <a:noFill/>
            </p:spPr>
            <p:txBody>
              <a:bodyPr wrap="square" rtlCol="0">
                <a:spAutoFit/>
              </a:bodyPr>
              <a:lstStyle/>
              <a:p>
                <a:r>
                  <a:rPr lang="en-US" dirty="0" smtClean="0"/>
                  <a:t>AB-A</a:t>
                </a:r>
                <a:endParaRPr lang="en-US" dirty="0"/>
              </a:p>
            </p:txBody>
          </p:sp>
          <p:cxnSp>
            <p:nvCxnSpPr>
              <p:cNvPr id="78" name="Straight Connector 77"/>
              <p:cNvCxnSpPr/>
              <p:nvPr/>
            </p:nvCxnSpPr>
            <p:spPr>
              <a:xfrm rot="5400000" flipH="1" flipV="1">
                <a:off x="571500" y="4152900"/>
                <a:ext cx="1219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1458685" y="4180115"/>
                <a:ext cx="11974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225746" y="2331471"/>
              <a:ext cx="750733" cy="400060"/>
            </a:xfrm>
            <a:prstGeom prst="rect">
              <a:avLst/>
            </a:prstGeom>
            <a:noFill/>
          </p:spPr>
          <p:txBody>
            <a:bodyPr wrap="square" rtlCol="0">
              <a:spAutoFit/>
            </a:bodyPr>
            <a:lstStyle/>
            <a:p>
              <a:r>
                <a:rPr lang="en-US" dirty="0" smtClean="0"/>
                <a:t>O-AB</a:t>
              </a:r>
              <a:endParaRPr lang="en-US" dirty="0"/>
            </a:p>
          </p:txBody>
        </p:sp>
        <p:sp>
          <p:nvSpPr>
            <p:cNvPr id="56" name="Freeform 55"/>
            <p:cNvSpPr/>
            <p:nvPr/>
          </p:nvSpPr>
          <p:spPr>
            <a:xfrm>
              <a:off x="6930189" y="1147011"/>
              <a:ext cx="278645" cy="741947"/>
            </a:xfrm>
            <a:custGeom>
              <a:avLst/>
              <a:gdLst>
                <a:gd name="connsiteX0" fmla="*/ 168443 w 278645"/>
                <a:gd name="connsiteY0" fmla="*/ 8021 h 741947"/>
                <a:gd name="connsiteX1" fmla="*/ 72190 w 278645"/>
                <a:gd name="connsiteY1" fmla="*/ 32084 h 741947"/>
                <a:gd name="connsiteX2" fmla="*/ 60158 w 278645"/>
                <a:gd name="connsiteY2" fmla="*/ 80210 h 741947"/>
                <a:gd name="connsiteX3" fmla="*/ 24064 w 278645"/>
                <a:gd name="connsiteY3" fmla="*/ 116305 h 741947"/>
                <a:gd name="connsiteX4" fmla="*/ 0 w 278645"/>
                <a:gd name="connsiteY4" fmla="*/ 152400 h 741947"/>
                <a:gd name="connsiteX5" fmla="*/ 12032 w 278645"/>
                <a:gd name="connsiteY5" fmla="*/ 260684 h 741947"/>
                <a:gd name="connsiteX6" fmla="*/ 24064 w 278645"/>
                <a:gd name="connsiteY6" fmla="*/ 308810 h 741947"/>
                <a:gd name="connsiteX7" fmla="*/ 60158 w 278645"/>
                <a:gd name="connsiteY7" fmla="*/ 332873 h 741947"/>
                <a:gd name="connsiteX8" fmla="*/ 84222 w 278645"/>
                <a:gd name="connsiteY8" fmla="*/ 356936 h 741947"/>
                <a:gd name="connsiteX9" fmla="*/ 96253 w 278645"/>
                <a:gd name="connsiteY9" fmla="*/ 393031 h 741947"/>
                <a:gd name="connsiteX10" fmla="*/ 204537 w 278645"/>
                <a:gd name="connsiteY10" fmla="*/ 525378 h 741947"/>
                <a:gd name="connsiteX11" fmla="*/ 228600 w 278645"/>
                <a:gd name="connsiteY11" fmla="*/ 549442 h 741947"/>
                <a:gd name="connsiteX12" fmla="*/ 252664 w 278645"/>
                <a:gd name="connsiteY12" fmla="*/ 573505 h 741947"/>
                <a:gd name="connsiteX13" fmla="*/ 264695 w 278645"/>
                <a:gd name="connsiteY13" fmla="*/ 741947 h 7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45" h="741947">
                  <a:moveTo>
                    <a:pt x="168443" y="8021"/>
                  </a:moveTo>
                  <a:cubicBezTo>
                    <a:pt x="136359" y="16042"/>
                    <a:pt x="80211" y="0"/>
                    <a:pt x="72190" y="32084"/>
                  </a:cubicBezTo>
                  <a:cubicBezTo>
                    <a:pt x="68179" y="48126"/>
                    <a:pt x="68362" y="65853"/>
                    <a:pt x="60158" y="80210"/>
                  </a:cubicBezTo>
                  <a:cubicBezTo>
                    <a:pt x="51716" y="94983"/>
                    <a:pt x="34957" y="103234"/>
                    <a:pt x="24064" y="116305"/>
                  </a:cubicBezTo>
                  <a:cubicBezTo>
                    <a:pt x="14807" y="127414"/>
                    <a:pt x="8021" y="140368"/>
                    <a:pt x="0" y="152400"/>
                  </a:cubicBezTo>
                  <a:cubicBezTo>
                    <a:pt x="4011" y="188495"/>
                    <a:pt x="6510" y="224790"/>
                    <a:pt x="12032" y="260684"/>
                  </a:cubicBezTo>
                  <a:cubicBezTo>
                    <a:pt x="14546" y="277027"/>
                    <a:pt x="14892" y="295051"/>
                    <a:pt x="24064" y="308810"/>
                  </a:cubicBezTo>
                  <a:cubicBezTo>
                    <a:pt x="32085" y="320841"/>
                    <a:pt x="48867" y="323840"/>
                    <a:pt x="60158" y="332873"/>
                  </a:cubicBezTo>
                  <a:cubicBezTo>
                    <a:pt x="69016" y="339959"/>
                    <a:pt x="76201" y="348915"/>
                    <a:pt x="84222" y="356936"/>
                  </a:cubicBezTo>
                  <a:cubicBezTo>
                    <a:pt x="88232" y="368968"/>
                    <a:pt x="90094" y="381945"/>
                    <a:pt x="96253" y="393031"/>
                  </a:cubicBezTo>
                  <a:cubicBezTo>
                    <a:pt x="136165" y="464873"/>
                    <a:pt x="147409" y="468250"/>
                    <a:pt x="204537" y="525378"/>
                  </a:cubicBezTo>
                  <a:lnTo>
                    <a:pt x="228600" y="549442"/>
                  </a:lnTo>
                  <a:lnTo>
                    <a:pt x="252664" y="573505"/>
                  </a:lnTo>
                  <a:cubicBezTo>
                    <a:pt x="278645" y="651452"/>
                    <a:pt x="264695" y="596918"/>
                    <a:pt x="264695" y="74194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Freeform 56"/>
            <p:cNvSpPr/>
            <p:nvPr/>
          </p:nvSpPr>
          <p:spPr>
            <a:xfrm>
              <a:off x="5264553" y="938463"/>
              <a:ext cx="145647" cy="565484"/>
            </a:xfrm>
            <a:custGeom>
              <a:avLst/>
              <a:gdLst>
                <a:gd name="connsiteX0" fmla="*/ 0 w 145647"/>
                <a:gd name="connsiteY0" fmla="*/ 0 h 565484"/>
                <a:gd name="connsiteX1" fmla="*/ 12032 w 145647"/>
                <a:gd name="connsiteY1" fmla="*/ 144379 h 565484"/>
                <a:gd name="connsiteX2" fmla="*/ 36095 w 145647"/>
                <a:gd name="connsiteY2" fmla="*/ 180474 h 565484"/>
                <a:gd name="connsiteX3" fmla="*/ 48126 w 145647"/>
                <a:gd name="connsiteY3" fmla="*/ 216569 h 565484"/>
                <a:gd name="connsiteX4" fmla="*/ 36095 w 145647"/>
                <a:gd name="connsiteY4" fmla="*/ 276726 h 565484"/>
                <a:gd name="connsiteX5" fmla="*/ 12032 w 145647"/>
                <a:gd name="connsiteY5" fmla="*/ 300790 h 565484"/>
                <a:gd name="connsiteX6" fmla="*/ 24063 w 145647"/>
                <a:gd name="connsiteY6" fmla="*/ 421105 h 565484"/>
                <a:gd name="connsiteX7" fmla="*/ 48126 w 145647"/>
                <a:gd name="connsiteY7" fmla="*/ 445169 h 565484"/>
                <a:gd name="connsiteX8" fmla="*/ 120316 w 145647"/>
                <a:gd name="connsiteY8" fmla="*/ 481263 h 565484"/>
                <a:gd name="connsiteX9" fmla="*/ 144379 w 145647"/>
                <a:gd name="connsiteY9" fmla="*/ 565484 h 56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7" h="565484">
                  <a:moveTo>
                    <a:pt x="0" y="0"/>
                  </a:moveTo>
                  <a:cubicBezTo>
                    <a:pt x="4011" y="48126"/>
                    <a:pt x="2561" y="97024"/>
                    <a:pt x="12032" y="144379"/>
                  </a:cubicBezTo>
                  <a:cubicBezTo>
                    <a:pt x="14868" y="158558"/>
                    <a:pt x="29628" y="167540"/>
                    <a:pt x="36095" y="180474"/>
                  </a:cubicBezTo>
                  <a:cubicBezTo>
                    <a:pt x="41767" y="191818"/>
                    <a:pt x="44116" y="204537"/>
                    <a:pt x="48126" y="216569"/>
                  </a:cubicBezTo>
                  <a:cubicBezTo>
                    <a:pt x="44116" y="236621"/>
                    <a:pt x="44150" y="257930"/>
                    <a:pt x="36095" y="276726"/>
                  </a:cubicBezTo>
                  <a:cubicBezTo>
                    <a:pt x="31627" y="287152"/>
                    <a:pt x="12974" y="289486"/>
                    <a:pt x="12032" y="300790"/>
                  </a:cubicBezTo>
                  <a:cubicBezTo>
                    <a:pt x="8685" y="340956"/>
                    <a:pt x="14288" y="382003"/>
                    <a:pt x="24063" y="421105"/>
                  </a:cubicBezTo>
                  <a:cubicBezTo>
                    <a:pt x="26814" y="432110"/>
                    <a:pt x="39268" y="438083"/>
                    <a:pt x="48126" y="445169"/>
                  </a:cubicBezTo>
                  <a:cubicBezTo>
                    <a:pt x="81445" y="471824"/>
                    <a:pt x="82193" y="468556"/>
                    <a:pt x="120316" y="481263"/>
                  </a:cubicBezTo>
                  <a:cubicBezTo>
                    <a:pt x="145647" y="557258"/>
                    <a:pt x="144379" y="528088"/>
                    <a:pt x="144379" y="56548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9" name="Oval 88"/>
          <p:cNvSpPr/>
          <p:nvPr/>
        </p:nvSpPr>
        <p:spPr>
          <a:xfrm>
            <a:off x="7467600" y="5257800"/>
            <a:ext cx="1295400" cy="762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X-X</a:t>
            </a:r>
            <a:endParaRPr lang="en-US" dirty="0">
              <a:solidFill>
                <a:schemeClr val="tx1"/>
              </a:solidFill>
            </a:endParaRPr>
          </a:p>
        </p:txBody>
      </p:sp>
      <p:sp>
        <p:nvSpPr>
          <p:cNvPr id="92" name="Rectangle 91"/>
          <p:cNvSpPr/>
          <p:nvPr/>
        </p:nvSpPr>
        <p:spPr>
          <a:xfrm>
            <a:off x="609600" y="5638800"/>
            <a:ext cx="7924800" cy="492443"/>
          </a:xfrm>
          <a:prstGeom prst="rect">
            <a:avLst/>
          </a:prstGeom>
        </p:spPr>
        <p:txBody>
          <a:bodyPr wrap="square">
            <a:spAutoFit/>
          </a:bodyPr>
          <a:lstStyle/>
          <a:p>
            <a:pPr>
              <a:buNone/>
            </a:pPr>
            <a:r>
              <a:rPr lang="en-US" sz="2600" dirty="0" err="1" smtClean="0">
                <a:sym typeface="Wingdings" pitchFamily="2" charset="2"/>
              </a:rPr>
              <a:t>Overdemanded</a:t>
            </a:r>
            <a:r>
              <a:rPr lang="en-US" sz="2600" dirty="0" smtClean="0">
                <a:sym typeface="Wingdings" pitchFamily="2" charset="2"/>
              </a:rPr>
              <a:t> pairs are shaded</a:t>
            </a:r>
            <a:endParaRPr lang="en-US" sz="2600" dirty="0" smtClean="0"/>
          </a:p>
        </p:txBody>
      </p:sp>
    </p:spTree>
    <p:extLst>
      <p:ext uri="{BB962C8B-B14F-4D97-AF65-F5344CB8AC3E}">
        <p14:creationId xmlns="" xmlns:p14="http://schemas.microsoft.com/office/powerpoint/2010/main" val="1813493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about when hospitals become players?</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We are seeing some hospitals withhold internal matches, and contribute only hard-to-match pairs to a centralized clearinghouse.</a:t>
            </a:r>
          </a:p>
          <a:p>
            <a:r>
              <a:rPr lang="en-US" dirty="0"/>
              <a:t>Mike Rees (APD director) writes us: “As you predicted, competing matches at home centers is becoming a real problem.  Unless it is mandated, I'm not sure we will be able to create a national system.  I think we need to model this concept to convince people of the value of playing together”.  </a:t>
            </a:r>
          </a:p>
          <a:p>
            <a:endParaRPr lang="en-US" dirty="0"/>
          </a:p>
        </p:txBody>
      </p:sp>
      <p:sp>
        <p:nvSpPr>
          <p:cNvPr id="4" name="Slide Number Placeholder 3"/>
          <p:cNvSpPr>
            <a:spLocks noGrp="1"/>
          </p:cNvSpPr>
          <p:nvPr>
            <p:ph type="sldNum" sz="quarter" idx="12"/>
          </p:nvPr>
        </p:nvSpPr>
        <p:spPr/>
        <p:txBody>
          <a:bodyPr/>
          <a:lstStyle/>
          <a:p>
            <a:pPr>
              <a:defRPr/>
            </a:pPr>
            <a:fld id="{8931D6B6-181F-48D8-8B49-A6E52FA57CD4}" type="slidenum">
              <a:rPr lang="en-US" smtClean="0"/>
              <a:pPr>
                <a:defRPr/>
              </a:pPr>
              <a:t>15</a:t>
            </a:fld>
            <a:endParaRPr lang="en-US"/>
          </a:p>
        </p:txBody>
      </p:sp>
    </p:spTree>
    <p:extLst>
      <p:ext uri="{BB962C8B-B14F-4D97-AF65-F5344CB8AC3E}">
        <p14:creationId xmlns="" xmlns:p14="http://schemas.microsoft.com/office/powerpoint/2010/main" val="4188724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a1,a2 are pairs from the same hospital</a:t>
            </a:r>
          </a:p>
          <a:p>
            <a:pPr>
              <a:buNone/>
            </a:pPr>
            <a:r>
              <a:rPr lang="en-US" dirty="0" smtClean="0"/>
              <a:t>Pairs b and c are from different hospitals</a:t>
            </a:r>
            <a:endParaRPr lang="en-US" dirty="0"/>
          </a:p>
        </p:txBody>
      </p:sp>
      <p:sp>
        <p:nvSpPr>
          <p:cNvPr id="2" name="Title 1"/>
          <p:cNvSpPr>
            <a:spLocks noGrp="1"/>
          </p:cNvSpPr>
          <p:nvPr>
            <p:ph type="title"/>
          </p:nvPr>
        </p:nvSpPr>
        <p:spPr/>
        <p:txBody>
          <a:bodyPr/>
          <a:lstStyle/>
          <a:p>
            <a:r>
              <a:rPr lang="en-US" dirty="0" smtClean="0"/>
              <a:t>Hospitals have Incentives</a:t>
            </a:r>
            <a:endParaRPr lang="en-US" dirty="0"/>
          </a:p>
        </p:txBody>
      </p:sp>
      <p:sp>
        <p:nvSpPr>
          <p:cNvPr id="4" name="Oval 3"/>
          <p:cNvSpPr/>
          <p:nvPr/>
        </p:nvSpPr>
        <p:spPr>
          <a:xfrm>
            <a:off x="990600" y="3124200"/>
            <a:ext cx="9906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a1</a:t>
            </a:r>
            <a:endParaRPr lang="en-US" sz="2800" dirty="0">
              <a:solidFill>
                <a:schemeClr val="tx1"/>
              </a:solidFill>
            </a:endParaRPr>
          </a:p>
        </p:txBody>
      </p:sp>
      <p:sp>
        <p:nvSpPr>
          <p:cNvPr id="5" name="Oval 4"/>
          <p:cNvSpPr/>
          <p:nvPr/>
        </p:nvSpPr>
        <p:spPr>
          <a:xfrm>
            <a:off x="990600" y="4572000"/>
            <a:ext cx="9906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a2</a:t>
            </a:r>
            <a:endParaRPr lang="en-US" sz="2800" dirty="0">
              <a:solidFill>
                <a:schemeClr val="tx1"/>
              </a:solidFill>
            </a:endParaRPr>
          </a:p>
        </p:txBody>
      </p:sp>
      <p:cxnSp>
        <p:nvCxnSpPr>
          <p:cNvPr id="7" name="Straight Arrow Connector 6"/>
          <p:cNvCxnSpPr>
            <a:stCxn id="4" idx="4"/>
            <a:endCxn id="5" idx="0"/>
          </p:cNvCxnSpPr>
          <p:nvPr/>
        </p:nvCxnSpPr>
        <p:spPr>
          <a:xfrm rot="5400000">
            <a:off x="1104900" y="4191000"/>
            <a:ext cx="7620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19400" y="3135086"/>
            <a:ext cx="9906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a:t>
            </a:r>
            <a:endParaRPr lang="en-US" sz="2800" dirty="0">
              <a:solidFill>
                <a:schemeClr val="tx1"/>
              </a:solidFill>
            </a:endParaRPr>
          </a:p>
        </p:txBody>
      </p:sp>
      <p:sp>
        <p:nvSpPr>
          <p:cNvPr id="9" name="Oval 8"/>
          <p:cNvSpPr/>
          <p:nvPr/>
        </p:nvSpPr>
        <p:spPr>
          <a:xfrm>
            <a:off x="2819400" y="4572000"/>
            <a:ext cx="9906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2800" dirty="0">
              <a:solidFill>
                <a:schemeClr val="tx1"/>
              </a:solidFill>
            </a:endParaRPr>
          </a:p>
        </p:txBody>
      </p:sp>
      <p:cxnSp>
        <p:nvCxnSpPr>
          <p:cNvPr id="10" name="Straight Arrow Connector 9"/>
          <p:cNvCxnSpPr/>
          <p:nvPr/>
        </p:nvCxnSpPr>
        <p:spPr>
          <a:xfrm rot="10800000">
            <a:off x="1981200" y="4876800"/>
            <a:ext cx="838200" cy="1588"/>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1981200" y="3439886"/>
            <a:ext cx="838200" cy="1588"/>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800600" y="3124200"/>
            <a:ext cx="9906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a1</a:t>
            </a:r>
            <a:endParaRPr lang="en-US" sz="2800" dirty="0">
              <a:solidFill>
                <a:schemeClr val="tx1"/>
              </a:solidFill>
            </a:endParaRPr>
          </a:p>
        </p:txBody>
      </p:sp>
      <p:sp>
        <p:nvSpPr>
          <p:cNvPr id="14" name="Oval 13"/>
          <p:cNvSpPr/>
          <p:nvPr/>
        </p:nvSpPr>
        <p:spPr>
          <a:xfrm>
            <a:off x="4800600" y="4572000"/>
            <a:ext cx="990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a2</a:t>
            </a:r>
            <a:endParaRPr lang="en-US" sz="2800" dirty="0">
              <a:solidFill>
                <a:schemeClr val="tx1"/>
              </a:solidFill>
            </a:endParaRPr>
          </a:p>
        </p:txBody>
      </p:sp>
      <p:cxnSp>
        <p:nvCxnSpPr>
          <p:cNvPr id="15" name="Straight Arrow Connector 14"/>
          <p:cNvCxnSpPr>
            <a:stCxn id="13" idx="4"/>
            <a:endCxn id="14" idx="0"/>
          </p:cNvCxnSpPr>
          <p:nvPr/>
        </p:nvCxnSpPr>
        <p:spPr>
          <a:xfrm rot="5400000">
            <a:off x="4914900" y="4191000"/>
            <a:ext cx="7620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629400" y="3135086"/>
            <a:ext cx="9906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a:t>
            </a:r>
            <a:endParaRPr lang="en-US" sz="2800" dirty="0">
              <a:solidFill>
                <a:schemeClr val="tx1"/>
              </a:solidFill>
            </a:endParaRPr>
          </a:p>
        </p:txBody>
      </p:sp>
      <p:cxnSp>
        <p:nvCxnSpPr>
          <p:cNvPr id="19" name="Straight Arrow Connector 18"/>
          <p:cNvCxnSpPr/>
          <p:nvPr/>
        </p:nvCxnSpPr>
        <p:spPr>
          <a:xfrm rot="10800000">
            <a:off x="5791200" y="3439886"/>
            <a:ext cx="838200" cy="1588"/>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77000" y="3962400"/>
            <a:ext cx="2133600" cy="430887"/>
          </a:xfrm>
          <a:prstGeom prst="rect">
            <a:avLst/>
          </a:prstGeom>
          <a:noFill/>
        </p:spPr>
        <p:txBody>
          <a:bodyPr wrap="square" rtlCol="0">
            <a:spAutoFit/>
          </a:bodyPr>
          <a:lstStyle/>
          <a:p>
            <a:r>
              <a:rPr lang="en-US" sz="2200" dirty="0" smtClean="0"/>
              <a:t>(high priority)</a:t>
            </a:r>
            <a:endParaRPr 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858962"/>
          </a:xfrm>
        </p:spPr>
        <p:txBody>
          <a:bodyPr/>
          <a:lstStyle/>
          <a:p>
            <a:r>
              <a:rPr lang="en-US" sz="3200" dirty="0" smtClean="0"/>
              <a:t>Individual rationality and efficiency: an impossibility theorem with a (discouraging) worst-case bound</a:t>
            </a:r>
            <a:endParaRPr lang="en-US" sz="2800" dirty="0"/>
          </a:p>
        </p:txBody>
      </p:sp>
      <p:sp>
        <p:nvSpPr>
          <p:cNvPr id="3" name="Content Placeholder 2"/>
          <p:cNvSpPr>
            <a:spLocks noGrp="1"/>
          </p:cNvSpPr>
          <p:nvPr>
            <p:ph idx="1"/>
          </p:nvPr>
        </p:nvSpPr>
        <p:spPr>
          <a:xfrm>
            <a:off x="457200" y="2362200"/>
            <a:ext cx="8229600" cy="3763963"/>
          </a:xfrm>
        </p:spPr>
        <p:txBody>
          <a:bodyPr/>
          <a:lstStyle/>
          <a:p>
            <a:r>
              <a:rPr lang="en-US" dirty="0" smtClean="0"/>
              <a:t>For every k</a:t>
            </a:r>
            <a:r>
              <a:rPr lang="en-US" u="sng" dirty="0" smtClean="0"/>
              <a:t>&gt;</a:t>
            </a:r>
            <a:r>
              <a:rPr lang="en-US" dirty="0" smtClean="0"/>
              <a:t> 3, there exists a compatibility graph such that no k-maximum allocation which is also individually rational matches more than 1/(k-1) of the number of nodes matched by a k-efficient allocation.  </a:t>
            </a:r>
            <a:endParaRPr lang="en-US" dirty="0"/>
          </a:p>
        </p:txBody>
      </p:sp>
      <p:sp>
        <p:nvSpPr>
          <p:cNvPr id="4" name="Slide Number Placeholder 3"/>
          <p:cNvSpPr>
            <a:spLocks noGrp="1"/>
          </p:cNvSpPr>
          <p:nvPr>
            <p:ph type="sldNum" sz="quarter" idx="12"/>
          </p:nvPr>
        </p:nvSpPr>
        <p:spPr/>
        <p:txBody>
          <a:bodyPr/>
          <a:lstStyle/>
          <a:p>
            <a:pPr>
              <a:defRPr/>
            </a:pPr>
            <a:fld id="{8931D6B6-181F-48D8-8B49-A6E52FA57CD4}"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(for k=3)</a:t>
            </a:r>
            <a:endParaRPr lang="en-US" dirty="0"/>
          </a:p>
        </p:txBody>
      </p:sp>
      <p:sp>
        <p:nvSpPr>
          <p:cNvPr id="4" name="Slide Number Placeholder 3"/>
          <p:cNvSpPr>
            <a:spLocks noGrp="1"/>
          </p:cNvSpPr>
          <p:nvPr>
            <p:ph type="sldNum" sz="quarter" idx="12"/>
          </p:nvPr>
        </p:nvSpPr>
        <p:spPr/>
        <p:txBody>
          <a:bodyPr/>
          <a:lstStyle/>
          <a:p>
            <a:pPr>
              <a:defRPr/>
            </a:pPr>
            <a:fld id="{8931D6B6-181F-48D8-8B49-A6E52FA57CD4}" type="slidenum">
              <a:rPr lang="en-US" smtClean="0"/>
              <a:pPr>
                <a:defRPr/>
              </a:pPr>
              <a:t>18</a:t>
            </a:fld>
            <a:endParaRPr lang="en-US"/>
          </a:p>
        </p:txBody>
      </p:sp>
      <p:grpSp>
        <p:nvGrpSpPr>
          <p:cNvPr id="5" name="Group 80"/>
          <p:cNvGrpSpPr>
            <a:grpSpLocks noGrp="1"/>
          </p:cNvGrpSpPr>
          <p:nvPr/>
        </p:nvGrpSpPr>
        <p:grpSpPr bwMode="auto">
          <a:xfrm>
            <a:off x="457200" y="1600200"/>
            <a:ext cx="8229600" cy="4525963"/>
            <a:chOff x="395344" y="228600"/>
            <a:chExt cx="4109846" cy="3265713"/>
          </a:xfrm>
        </p:grpSpPr>
        <p:grpSp>
          <p:nvGrpSpPr>
            <p:cNvPr id="6" name="Group 26"/>
            <p:cNvGrpSpPr>
              <a:grpSpLocks/>
            </p:cNvGrpSpPr>
            <p:nvPr/>
          </p:nvGrpSpPr>
          <p:grpSpPr bwMode="auto">
            <a:xfrm>
              <a:off x="1295417" y="228600"/>
              <a:ext cx="2380498" cy="1954349"/>
              <a:chOff x="817818" y="76376"/>
              <a:chExt cx="2159055" cy="1468536"/>
            </a:xfrm>
          </p:grpSpPr>
          <p:sp>
            <p:nvSpPr>
              <p:cNvPr id="24" name="Oval 3"/>
              <p:cNvSpPr/>
              <p:nvPr/>
            </p:nvSpPr>
            <p:spPr>
              <a:xfrm>
                <a:off x="817818" y="1336143"/>
                <a:ext cx="217403" cy="2087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5" name="Oval 5"/>
              <p:cNvSpPr/>
              <p:nvPr/>
            </p:nvSpPr>
            <p:spPr>
              <a:xfrm>
                <a:off x="2234540" y="1336143"/>
                <a:ext cx="217403" cy="2087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26" name="Straight Arrow Connector 25"/>
              <p:cNvCxnSpPr>
                <a:endCxn id="24" idx="2"/>
              </p:cNvCxnSpPr>
              <p:nvPr/>
            </p:nvCxnSpPr>
            <p:spPr>
              <a:xfrm>
                <a:off x="1035221" y="1441124"/>
                <a:ext cx="1199320" cy="35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1530306" y="632979"/>
                <a:ext cx="937668" cy="5139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08658" y="553791"/>
                <a:ext cx="906651" cy="6723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560733" y="231461"/>
                <a:ext cx="217403" cy="2087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0" name="TextBox 20"/>
              <p:cNvSpPr txBox="1">
                <a:spLocks noChangeArrowheads="1"/>
              </p:cNvSpPr>
              <p:nvPr/>
            </p:nvSpPr>
            <p:spPr bwMode="auto">
              <a:xfrm>
                <a:off x="1760290" y="76376"/>
                <a:ext cx="539884" cy="346904"/>
              </a:xfrm>
              <a:prstGeom prst="rect">
                <a:avLst/>
              </a:prstGeom>
              <a:noFill/>
              <a:ln w="9525">
                <a:noFill/>
                <a:miter lim="800000"/>
                <a:headEnd/>
                <a:tailEnd/>
              </a:ln>
            </p:spPr>
            <p:txBody>
              <a:bodyPr>
                <a:spAutoFit/>
              </a:bodyPr>
              <a:lstStyle/>
              <a:p>
                <a:r>
                  <a:rPr lang="en-US" sz="2400">
                    <a:latin typeface="Calibri" pitchFamily="34" charset="0"/>
                  </a:rPr>
                  <a:t>a</a:t>
                </a:r>
                <a:r>
                  <a:rPr lang="en-US" sz="2400" baseline="-25000">
                    <a:latin typeface="Calibri" pitchFamily="34" charset="0"/>
                  </a:rPr>
                  <a:t>3</a:t>
                </a:r>
              </a:p>
            </p:txBody>
          </p:sp>
          <p:sp>
            <p:nvSpPr>
              <p:cNvPr id="31" name="TextBox 22"/>
              <p:cNvSpPr txBox="1">
                <a:spLocks noChangeArrowheads="1"/>
              </p:cNvSpPr>
              <p:nvPr/>
            </p:nvSpPr>
            <p:spPr bwMode="auto">
              <a:xfrm>
                <a:off x="2436990" y="1164282"/>
                <a:ext cx="539883" cy="346904"/>
              </a:xfrm>
              <a:prstGeom prst="rect">
                <a:avLst/>
              </a:prstGeom>
              <a:noFill/>
              <a:ln w="9525">
                <a:noFill/>
                <a:miter lim="800000"/>
                <a:headEnd/>
                <a:tailEnd/>
              </a:ln>
            </p:spPr>
            <p:txBody>
              <a:bodyPr>
                <a:spAutoFit/>
              </a:bodyPr>
              <a:lstStyle/>
              <a:p>
                <a:r>
                  <a:rPr lang="en-US" sz="2400">
                    <a:latin typeface="Calibri" pitchFamily="34" charset="0"/>
                  </a:rPr>
                  <a:t>a</a:t>
                </a:r>
                <a:r>
                  <a:rPr lang="en-US" sz="2400" baseline="-25000">
                    <a:latin typeface="Calibri" pitchFamily="34" charset="0"/>
                  </a:rPr>
                  <a:t>2</a:t>
                </a:r>
              </a:p>
            </p:txBody>
          </p:sp>
        </p:grpSp>
        <p:grpSp>
          <p:nvGrpSpPr>
            <p:cNvPr id="7" name="Group 18"/>
            <p:cNvGrpSpPr>
              <a:grpSpLocks/>
            </p:cNvGrpSpPr>
            <p:nvPr/>
          </p:nvGrpSpPr>
          <p:grpSpPr bwMode="auto">
            <a:xfrm>
              <a:off x="1828801" y="2143257"/>
              <a:ext cx="2676388" cy="1336101"/>
              <a:chOff x="790863" y="550995"/>
              <a:chExt cx="2180936" cy="1003973"/>
            </a:xfrm>
          </p:grpSpPr>
          <p:sp>
            <p:nvSpPr>
              <p:cNvPr id="17" name="Oval 16"/>
              <p:cNvSpPr/>
              <p:nvPr/>
            </p:nvSpPr>
            <p:spPr>
              <a:xfrm>
                <a:off x="1287582" y="1345507"/>
                <a:ext cx="217318" cy="2087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 name="Oval 17"/>
              <p:cNvSpPr/>
              <p:nvPr/>
            </p:nvSpPr>
            <p:spPr>
              <a:xfrm>
                <a:off x="2234469" y="1337157"/>
                <a:ext cx="217318" cy="2087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9" name="Straight Arrow Connector 18"/>
              <p:cNvCxnSpPr>
                <a:stCxn id="17" idx="6"/>
                <a:endCxn id="18" idx="2"/>
              </p:cNvCxnSpPr>
              <p:nvPr/>
            </p:nvCxnSpPr>
            <p:spPr>
              <a:xfrm flipV="1">
                <a:off x="1504901" y="1440944"/>
                <a:ext cx="729569" cy="95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1"/>
                <a:endCxn id="24" idx="5"/>
              </p:cNvCxnSpPr>
              <p:nvPr/>
            </p:nvCxnSpPr>
            <p:spPr>
              <a:xfrm rot="16200000" flipV="1">
                <a:off x="1622741" y="724206"/>
                <a:ext cx="815986" cy="4695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4"/>
                <a:endCxn id="17" idx="7"/>
              </p:cNvCxnSpPr>
              <p:nvPr/>
            </p:nvCxnSpPr>
            <p:spPr>
              <a:xfrm rot="5400000">
                <a:off x="1202721" y="853146"/>
                <a:ext cx="794512" cy="2522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34"/>
              <p:cNvSpPr txBox="1">
                <a:spLocks noChangeArrowheads="1"/>
              </p:cNvSpPr>
              <p:nvPr/>
            </p:nvSpPr>
            <p:spPr bwMode="auto">
              <a:xfrm>
                <a:off x="790863" y="1001805"/>
                <a:ext cx="539883" cy="346905"/>
              </a:xfrm>
              <a:prstGeom prst="rect">
                <a:avLst/>
              </a:prstGeom>
              <a:noFill/>
              <a:ln w="9525">
                <a:noFill/>
                <a:miter lim="800000"/>
                <a:headEnd/>
                <a:tailEnd/>
              </a:ln>
            </p:spPr>
            <p:txBody>
              <a:bodyPr>
                <a:spAutoFit/>
              </a:bodyPr>
              <a:lstStyle/>
              <a:p>
                <a:r>
                  <a:rPr lang="en-US" sz="2400">
                    <a:latin typeface="Calibri" pitchFamily="34" charset="0"/>
                  </a:rPr>
                  <a:t>c</a:t>
                </a:r>
                <a:endParaRPr lang="en-US" sz="2400" baseline="-25000">
                  <a:latin typeface="Calibri" pitchFamily="34" charset="0"/>
                </a:endParaRPr>
              </a:p>
            </p:txBody>
          </p:sp>
          <p:sp>
            <p:nvSpPr>
              <p:cNvPr id="23" name="TextBox 35"/>
              <p:cNvSpPr txBox="1">
                <a:spLocks noChangeArrowheads="1"/>
              </p:cNvSpPr>
              <p:nvPr/>
            </p:nvSpPr>
            <p:spPr bwMode="auto">
              <a:xfrm>
                <a:off x="2431916" y="1208063"/>
                <a:ext cx="539883" cy="346905"/>
              </a:xfrm>
              <a:prstGeom prst="rect">
                <a:avLst/>
              </a:prstGeom>
              <a:noFill/>
              <a:ln w="9525">
                <a:noFill/>
                <a:miter lim="800000"/>
                <a:headEnd/>
                <a:tailEnd/>
              </a:ln>
            </p:spPr>
            <p:txBody>
              <a:bodyPr>
                <a:spAutoFit/>
              </a:bodyPr>
              <a:lstStyle/>
              <a:p>
                <a:r>
                  <a:rPr lang="en-US" sz="2400">
                    <a:latin typeface="Calibri" pitchFamily="34" charset="0"/>
                  </a:rPr>
                  <a:t>d</a:t>
                </a:r>
                <a:endParaRPr lang="en-US" sz="2400" baseline="-25000">
                  <a:latin typeface="Calibri" pitchFamily="34" charset="0"/>
                </a:endParaRPr>
              </a:p>
            </p:txBody>
          </p:sp>
        </p:grpSp>
        <p:grpSp>
          <p:nvGrpSpPr>
            <p:cNvPr id="8" name="Group 48"/>
            <p:cNvGrpSpPr>
              <a:grpSpLocks/>
            </p:cNvGrpSpPr>
            <p:nvPr/>
          </p:nvGrpSpPr>
          <p:grpSpPr bwMode="auto">
            <a:xfrm>
              <a:off x="395345" y="1621970"/>
              <a:ext cx="2576459" cy="1872338"/>
              <a:chOff x="784521" y="35476"/>
              <a:chExt cx="2336787" cy="1406917"/>
            </a:xfrm>
          </p:grpSpPr>
          <p:sp>
            <p:nvSpPr>
              <p:cNvPr id="9" name="Oval 8"/>
              <p:cNvSpPr/>
              <p:nvPr/>
            </p:nvSpPr>
            <p:spPr>
              <a:xfrm>
                <a:off x="978889" y="1221695"/>
                <a:ext cx="217403" cy="2087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 name="Oval 9"/>
              <p:cNvSpPr/>
              <p:nvPr/>
            </p:nvSpPr>
            <p:spPr>
              <a:xfrm>
                <a:off x="2074545" y="1233624"/>
                <a:ext cx="217404" cy="2087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1" name="Straight Arrow Connector 10"/>
              <p:cNvCxnSpPr>
                <a:endCxn id="10" idx="2"/>
              </p:cNvCxnSpPr>
              <p:nvPr/>
            </p:nvCxnSpPr>
            <p:spPr>
              <a:xfrm>
                <a:off x="1186214" y="1336219"/>
                <a:ext cx="888331" cy="23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0"/>
              </p:cNvCxnSpPr>
              <p:nvPr/>
            </p:nvCxnSpPr>
            <p:spPr>
              <a:xfrm rot="16200000" flipV="1">
                <a:off x="1565255" y="616352"/>
                <a:ext cx="804057" cy="4304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0"/>
              </p:cNvCxnSpPr>
              <p:nvPr/>
            </p:nvCxnSpPr>
            <p:spPr>
              <a:xfrm rot="5400000">
                <a:off x="963169" y="552324"/>
                <a:ext cx="794513" cy="5442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57"/>
              <p:cNvSpPr txBox="1">
                <a:spLocks noChangeArrowheads="1"/>
              </p:cNvSpPr>
              <p:nvPr/>
            </p:nvSpPr>
            <p:spPr bwMode="auto">
              <a:xfrm>
                <a:off x="1760291" y="35476"/>
                <a:ext cx="539884" cy="346905"/>
              </a:xfrm>
              <a:prstGeom prst="rect">
                <a:avLst/>
              </a:prstGeom>
              <a:noFill/>
              <a:ln w="9525">
                <a:noFill/>
                <a:miter lim="800000"/>
                <a:headEnd/>
                <a:tailEnd/>
              </a:ln>
            </p:spPr>
            <p:txBody>
              <a:bodyPr>
                <a:spAutoFit/>
              </a:bodyPr>
              <a:lstStyle/>
              <a:p>
                <a:r>
                  <a:rPr lang="en-US" sz="2400">
                    <a:latin typeface="Calibri" pitchFamily="34" charset="0"/>
                  </a:rPr>
                  <a:t>a</a:t>
                </a:r>
                <a:r>
                  <a:rPr lang="en-US" sz="2400" baseline="-25000">
                    <a:latin typeface="Calibri" pitchFamily="34" charset="0"/>
                  </a:rPr>
                  <a:t>1</a:t>
                </a:r>
              </a:p>
            </p:txBody>
          </p:sp>
          <p:sp>
            <p:nvSpPr>
              <p:cNvPr id="15" name="TextBox 58"/>
              <p:cNvSpPr txBox="1">
                <a:spLocks noChangeArrowheads="1"/>
              </p:cNvSpPr>
              <p:nvPr/>
            </p:nvSpPr>
            <p:spPr bwMode="auto">
              <a:xfrm>
                <a:off x="784521" y="935250"/>
                <a:ext cx="539884" cy="346905"/>
              </a:xfrm>
              <a:prstGeom prst="rect">
                <a:avLst/>
              </a:prstGeom>
              <a:noFill/>
              <a:ln w="9525">
                <a:noFill/>
                <a:miter lim="800000"/>
                <a:headEnd/>
                <a:tailEnd/>
              </a:ln>
            </p:spPr>
            <p:txBody>
              <a:bodyPr>
                <a:spAutoFit/>
              </a:bodyPr>
              <a:lstStyle/>
              <a:p>
                <a:r>
                  <a:rPr lang="en-US" sz="2400">
                    <a:latin typeface="Calibri" pitchFamily="34" charset="0"/>
                  </a:rPr>
                  <a:t>e</a:t>
                </a:r>
                <a:endParaRPr lang="en-US" sz="2400" baseline="-25000">
                  <a:latin typeface="Calibri" pitchFamily="34" charset="0"/>
                </a:endParaRPr>
              </a:p>
            </p:txBody>
          </p:sp>
          <p:sp>
            <p:nvSpPr>
              <p:cNvPr id="16" name="TextBox 59"/>
              <p:cNvSpPr txBox="1">
                <a:spLocks noChangeArrowheads="1"/>
              </p:cNvSpPr>
              <p:nvPr/>
            </p:nvSpPr>
            <p:spPr bwMode="auto">
              <a:xfrm>
                <a:off x="2581424" y="874636"/>
                <a:ext cx="539884" cy="346905"/>
              </a:xfrm>
              <a:prstGeom prst="rect">
                <a:avLst/>
              </a:prstGeom>
              <a:noFill/>
              <a:ln w="9525">
                <a:noFill/>
                <a:miter lim="800000"/>
                <a:headEnd/>
                <a:tailEnd/>
              </a:ln>
            </p:spPr>
            <p:txBody>
              <a:bodyPr>
                <a:spAutoFit/>
              </a:bodyPr>
              <a:lstStyle/>
              <a:p>
                <a:r>
                  <a:rPr lang="en-US" sz="2400">
                    <a:latin typeface="Calibri" pitchFamily="34" charset="0"/>
                  </a:rPr>
                  <a:t>b</a:t>
                </a:r>
                <a:endParaRPr lang="en-US" sz="2400" baseline="-25000">
                  <a:latin typeface="Calibri" pitchFamily="34" charset="0"/>
                </a:endParaRP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k=2</a:t>
            </a:r>
            <a:endParaRPr lang="en-US" dirty="0"/>
          </a:p>
        </p:txBody>
      </p:sp>
      <p:sp>
        <p:nvSpPr>
          <p:cNvPr id="43" name="Content Placeholder 2"/>
          <p:cNvSpPr>
            <a:spLocks noGrp="1"/>
          </p:cNvSpPr>
          <p:nvPr>
            <p:ph idx="1"/>
          </p:nvPr>
        </p:nvSpPr>
        <p:spPr>
          <a:xfrm>
            <a:off x="457200" y="1600201"/>
            <a:ext cx="8458200" cy="4114800"/>
          </a:xfrm>
        </p:spPr>
        <p:txBody>
          <a:bodyPr>
            <a:normAutofit/>
          </a:bodyPr>
          <a:lstStyle/>
          <a:p>
            <a:pPr>
              <a:buNone/>
            </a:pPr>
            <a:r>
              <a:rPr lang="en-US" sz="2800" dirty="0" smtClean="0">
                <a:solidFill>
                  <a:srgbClr val="0000FF"/>
                </a:solidFill>
              </a:rPr>
              <a:t>Theorem: </a:t>
            </a:r>
            <a:r>
              <a:rPr lang="en-US" sz="2800" dirty="0" smtClean="0"/>
              <a:t>1. There is no efficient </a:t>
            </a:r>
            <a:r>
              <a:rPr lang="en-US" sz="2800" dirty="0" err="1" smtClean="0"/>
              <a:t>strategyproof</a:t>
            </a:r>
            <a:r>
              <a:rPr lang="en-US" sz="2800" dirty="0" smtClean="0"/>
              <a:t> mechanism (</a:t>
            </a:r>
            <a:r>
              <a:rPr lang="en-US" sz="2800" dirty="0" err="1" smtClean="0"/>
              <a:t>Sonmez</a:t>
            </a:r>
            <a:r>
              <a:rPr lang="en-US" sz="2800" dirty="0" smtClean="0"/>
              <a:t> et al.) </a:t>
            </a:r>
          </a:p>
          <a:p>
            <a:pPr>
              <a:buNone/>
            </a:pPr>
            <a:r>
              <a:rPr lang="en-US" sz="2800" dirty="0" smtClean="0"/>
              <a:t>2. Negative: No </a:t>
            </a:r>
            <a:r>
              <a:rPr lang="en-US" sz="2800" dirty="0" err="1" smtClean="0"/>
              <a:t>strategyproof</a:t>
            </a:r>
            <a:r>
              <a:rPr lang="en-US" sz="2800" dirty="0" smtClean="0"/>
              <a:t> mechanism achieves more than 1/2 of the maximum allocation (</a:t>
            </a:r>
            <a:r>
              <a:rPr lang="en-US" sz="2800" dirty="0" err="1" smtClean="0"/>
              <a:t>w.r.t</a:t>
            </a:r>
            <a:r>
              <a:rPr lang="en-US" sz="2800" dirty="0" smtClean="0"/>
              <a:t> to k=2) and for randomized the bound is 0.75.</a:t>
            </a:r>
          </a:p>
          <a:p>
            <a:pPr>
              <a:buNone/>
            </a:pPr>
            <a:r>
              <a:rPr lang="en-US" sz="2800" dirty="0" smtClean="0"/>
              <a:t>    </a:t>
            </a:r>
            <a:r>
              <a:rPr lang="en-US" sz="2800" dirty="0" err="1" smtClean="0"/>
              <a:t>Postive</a:t>
            </a:r>
            <a:r>
              <a:rPr lang="en-US" sz="2800" dirty="0" smtClean="0"/>
              <a:t>: A </a:t>
            </a:r>
            <a:r>
              <a:rPr lang="en-US" sz="2800" dirty="0" err="1" smtClean="0"/>
              <a:t>randomzied</a:t>
            </a:r>
            <a:r>
              <a:rPr lang="en-US" sz="2800" dirty="0" smtClean="0"/>
              <a:t> mechanism that guarantees 0.5.  s(Ashlagi, Fischer, Kash &amp; Procaccia EC 10)</a:t>
            </a:r>
          </a:p>
          <a:p>
            <a:pPr>
              <a:buNone/>
            </a:pPr>
            <a:endParaRPr lang="en-US" sz="2800" dirty="0" smtClean="0"/>
          </a:p>
          <a:p>
            <a:pPr>
              <a:buNone/>
            </a:pPr>
            <a:endParaRPr lang="en-US" sz="2800" dirty="0" smtClean="0"/>
          </a:p>
          <a:p>
            <a:pPr>
              <a:buNone/>
            </a:pPr>
            <a:endParaRPr lang="en-US" sz="2800" dirty="0" smtClean="0"/>
          </a:p>
          <a:p>
            <a:pPr>
              <a:buNone/>
            </a:pPr>
            <a:endParaRPr lang="en-US" sz="2800" dirty="0">
              <a:latin typeface="Calibri"/>
            </a:endParaRPr>
          </a:p>
          <a:p>
            <a:pPr>
              <a:buNone/>
            </a:pPr>
            <a:endParaRPr lang="en-US" sz="2800" dirty="0" smtClean="0">
              <a:latin typeface="Calibri"/>
            </a:endParaRPr>
          </a:p>
          <a:p>
            <a:pPr>
              <a:buNone/>
            </a:pPr>
            <a:endParaRPr lang="en-US" sz="2400" dirty="0" smtClean="0"/>
          </a:p>
          <a:p>
            <a:pPr>
              <a:buNone/>
            </a:pPr>
            <a:endParaRPr lang="en-US" sz="7400" dirty="0" smtClean="0"/>
          </a:p>
          <a:p>
            <a:pPr>
              <a:buNone/>
            </a:pPr>
            <a:endParaRPr lang="en-US" dirty="0" smtClean="0"/>
          </a:p>
          <a:p>
            <a:pPr>
              <a:buNone/>
            </a:pPr>
            <a:endParaRPr lang="en-US" dirty="0" smtClean="0"/>
          </a:p>
          <a:p>
            <a:pPr>
              <a:buNone/>
            </a:pPr>
            <a:endParaRPr lang="en-US" sz="2800" dirty="0" smtClean="0">
              <a:solidFill>
                <a:schemeClr val="tx2"/>
              </a:solidFill>
            </a:endParaRPr>
          </a:p>
        </p:txBody>
      </p:sp>
      <p:sp>
        <p:nvSpPr>
          <p:cNvPr id="3" name="Slide Number Placeholder 2"/>
          <p:cNvSpPr>
            <a:spLocks noGrp="1"/>
          </p:cNvSpPr>
          <p:nvPr>
            <p:ph type="sldNum" sz="quarter" idx="12"/>
          </p:nvPr>
        </p:nvSpPr>
        <p:spPr/>
        <p:txBody>
          <a:bodyPr/>
          <a:lstStyle/>
          <a:p>
            <a:pPr>
              <a:defRPr/>
            </a:pPr>
            <a:fld id="{8931D6B6-181F-48D8-8B49-A6E52FA57CD4}" type="slidenum">
              <a:rPr lang="en-US" smtClean="0"/>
              <a:pPr>
                <a:defRPr/>
              </a:pPr>
              <a:t>19</a:t>
            </a:fld>
            <a:endParaRPr lang="en-US"/>
          </a:p>
        </p:txBody>
      </p:sp>
    </p:spTree>
    <p:extLst>
      <p:ext uri="{BB962C8B-B14F-4D97-AF65-F5344CB8AC3E}">
        <p14:creationId xmlns="" xmlns:p14="http://schemas.microsoft.com/office/powerpoint/2010/main" val="2322966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228600"/>
            <a:ext cx="7924800" cy="762000"/>
          </a:xfrm>
        </p:spPr>
        <p:txBody>
          <a:bodyPr>
            <a:normAutofit/>
          </a:bodyPr>
          <a:lstStyle/>
          <a:p>
            <a:pPr lvl="0" fontAlgn="base">
              <a:spcAft>
                <a:spcPct val="0"/>
              </a:spcAft>
              <a:defRPr/>
            </a:pPr>
            <a:r>
              <a:rPr lang="en-US" kern="0" dirty="0" smtClean="0">
                <a:latin typeface="Arial" pitchFamily="34" charset="0"/>
                <a:ea typeface="ＭＳ Ｐゴシック" pitchFamily="34" charset="-128"/>
                <a:cs typeface="Arial" pitchFamily="34" charset="0"/>
              </a:rPr>
              <a:t>Kidney Exchange Background</a:t>
            </a:r>
          </a:p>
        </p:txBody>
      </p:sp>
      <p:sp>
        <p:nvSpPr>
          <p:cNvPr id="6148" name="Rectangle 3"/>
          <p:cNvSpPr>
            <a:spLocks noGrp="1" noChangeArrowheads="1"/>
          </p:cNvSpPr>
          <p:nvPr>
            <p:ph type="body" idx="1"/>
          </p:nvPr>
        </p:nvSpPr>
        <p:spPr>
          <a:xfrm>
            <a:off x="457200" y="1371600"/>
            <a:ext cx="8001000" cy="4953000"/>
          </a:xfrm>
        </p:spPr>
        <p:txBody>
          <a:bodyPr>
            <a:normAutofit lnSpcReduction="10000"/>
          </a:bodyPr>
          <a:lstStyle/>
          <a:p>
            <a:pPr>
              <a:lnSpc>
                <a:spcPct val="80000"/>
              </a:lnSpc>
            </a:pPr>
            <a:r>
              <a:rPr lang="en-US" sz="2600" dirty="0" smtClean="0"/>
              <a:t>There are more than </a:t>
            </a:r>
            <a:r>
              <a:rPr lang="en-US" sz="2800" dirty="0" smtClean="0">
                <a:solidFill>
                  <a:srgbClr val="0000FF"/>
                </a:solidFill>
              </a:rPr>
              <a:t>90,000</a:t>
            </a:r>
            <a:r>
              <a:rPr lang="en-US" sz="2600" dirty="0" smtClean="0">
                <a:solidFill>
                  <a:srgbClr val="0000FF"/>
                </a:solidFill>
              </a:rPr>
              <a:t> patients on the waiting list</a:t>
            </a:r>
            <a:r>
              <a:rPr lang="en-US" sz="2600" dirty="0" smtClean="0"/>
              <a:t> for cadaver kidneys in the U.S. </a:t>
            </a:r>
            <a:r>
              <a:rPr lang="en-US" sz="2600" dirty="0" smtClean="0">
                <a:solidFill>
                  <a:srgbClr val="000000"/>
                </a:solidFill>
              </a:rPr>
              <a:t>(Yesterday there were 92,786.) </a:t>
            </a:r>
            <a:endParaRPr lang="en-US" sz="2600" dirty="0" smtClean="0"/>
          </a:p>
          <a:p>
            <a:pPr>
              <a:lnSpc>
                <a:spcPct val="80000"/>
              </a:lnSpc>
            </a:pPr>
            <a:r>
              <a:rPr lang="en-US" sz="2600" dirty="0" smtClean="0"/>
              <a:t>In 2011 </a:t>
            </a:r>
            <a:r>
              <a:rPr lang="en-US" sz="2800" dirty="0" smtClean="0">
                <a:solidFill>
                  <a:srgbClr val="0000FF"/>
                </a:solidFill>
              </a:rPr>
              <a:t>33,581</a:t>
            </a:r>
            <a:r>
              <a:rPr lang="en-US" sz="2600" dirty="0" smtClean="0">
                <a:solidFill>
                  <a:srgbClr val="0000FF"/>
                </a:solidFill>
              </a:rPr>
              <a:t> patients were added </a:t>
            </a:r>
            <a:r>
              <a:rPr lang="en-US" sz="2600" dirty="0" smtClean="0"/>
              <a:t>to the waiting list, and </a:t>
            </a:r>
            <a:r>
              <a:rPr lang="en-US" sz="2800" dirty="0" smtClean="0">
                <a:solidFill>
                  <a:srgbClr val="0000FF"/>
                </a:solidFill>
              </a:rPr>
              <a:t>27,066</a:t>
            </a:r>
            <a:r>
              <a:rPr lang="en-US" sz="2600" dirty="0" smtClean="0">
                <a:solidFill>
                  <a:srgbClr val="0000FF"/>
                </a:solidFill>
              </a:rPr>
              <a:t> patients were removed </a:t>
            </a:r>
            <a:r>
              <a:rPr lang="en-US" sz="2600" dirty="0" smtClean="0"/>
              <a:t>from the list.</a:t>
            </a:r>
          </a:p>
          <a:p>
            <a:pPr>
              <a:lnSpc>
                <a:spcPct val="80000"/>
              </a:lnSpc>
            </a:pPr>
            <a:r>
              <a:rPr lang="en-US" sz="2600" dirty="0" smtClean="0"/>
              <a:t>In 2009 there were 11,043 transplants of cadaver kidneys performed in the U.S and more than 5,771 from living donors.</a:t>
            </a:r>
          </a:p>
          <a:p>
            <a:pPr>
              <a:lnSpc>
                <a:spcPct val="80000"/>
              </a:lnSpc>
            </a:pPr>
            <a:r>
              <a:rPr lang="en-US" sz="2600" dirty="0" smtClean="0"/>
              <a:t>In the same year, 4,697 patients died while on the waiting list. </a:t>
            </a:r>
            <a:r>
              <a:rPr lang="en-US" sz="2800" dirty="0" smtClean="0"/>
              <a:t>2,466 </a:t>
            </a:r>
            <a:r>
              <a:rPr lang="en-US" sz="2600" dirty="0" smtClean="0"/>
              <a:t>others were removed from the list as “Too Sick to Transplant”.</a:t>
            </a:r>
          </a:p>
          <a:p>
            <a:pPr>
              <a:lnSpc>
                <a:spcPct val="80000"/>
              </a:lnSpc>
            </a:pPr>
            <a:r>
              <a:rPr lang="en-US" sz="2600" dirty="0" smtClean="0"/>
              <a:t>Sometimes donors are incompatible with their intended recipients.</a:t>
            </a:r>
          </a:p>
          <a:p>
            <a:pPr>
              <a:lnSpc>
                <a:spcPct val="80000"/>
              </a:lnSpc>
            </a:pPr>
            <a:r>
              <a:rPr lang="en-US" sz="2600" dirty="0" smtClean="0"/>
              <a:t>This opens the possibility of </a:t>
            </a:r>
            <a:r>
              <a:rPr lang="en-US" sz="2600" i="1" dirty="0" smtClean="0">
                <a:solidFill>
                  <a:srgbClr val="0000FF"/>
                </a:solidFill>
              </a:rPr>
              <a:t>exchange</a:t>
            </a:r>
          </a:p>
          <a:p>
            <a:pPr>
              <a:lnSpc>
                <a:spcPct val="80000"/>
              </a:lnSpc>
              <a:buNone/>
            </a:pPr>
            <a:endParaRPr lang="en-US" sz="2600" b="1" dirty="0" smtClean="0"/>
          </a:p>
          <a:p>
            <a:pPr>
              <a:lnSpc>
                <a:spcPct val="80000"/>
              </a:lnSpc>
              <a:buNone/>
            </a:pPr>
            <a:endParaRPr lang="en-US" sz="2600" b="1" dirty="0" smtClean="0"/>
          </a:p>
          <a:p>
            <a:pPr eaLnBrk="1" hangingPunct="1">
              <a:lnSpc>
                <a:spcPct val="80000"/>
              </a:lnSpc>
              <a:buNone/>
            </a:pPr>
            <a:endParaRPr lang="en-US" sz="2600" dirty="0" smtClean="0"/>
          </a:p>
          <a:p>
            <a:pPr eaLnBrk="1" hangingPunct="1">
              <a:lnSpc>
                <a:spcPct val="80000"/>
              </a:lnSpc>
              <a:buNone/>
            </a:pPr>
            <a:endParaRPr lang="en-US" sz="2600" dirty="0" smtClean="0"/>
          </a:p>
          <a:p>
            <a:pPr eaLnBrk="1" hangingPunct="1">
              <a:lnSpc>
                <a:spcPct val="80000"/>
              </a:lnSpc>
            </a:pPr>
            <a:endParaRPr lang="en-US" sz="2600" dirty="0" smtClean="0"/>
          </a:p>
          <a:p>
            <a:pPr eaLnBrk="1" hangingPunct="1">
              <a:lnSpc>
                <a:spcPct val="80000"/>
              </a:lnSpc>
              <a:buNone/>
            </a:pPr>
            <a:endParaRPr lang="en-US" sz="2800" dirty="0" smtClean="0"/>
          </a:p>
          <a:p>
            <a:pPr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Individually Rational Allocations</a:t>
            </a:r>
            <a:endParaRPr lang="en-US" dirty="0"/>
          </a:p>
        </p:txBody>
      </p:sp>
      <p:sp>
        <p:nvSpPr>
          <p:cNvPr id="43" name="Content Placeholder 2"/>
          <p:cNvSpPr>
            <a:spLocks noGrp="1"/>
          </p:cNvSpPr>
          <p:nvPr>
            <p:ph idx="1"/>
          </p:nvPr>
        </p:nvSpPr>
        <p:spPr>
          <a:xfrm>
            <a:off x="457200" y="1600201"/>
            <a:ext cx="8458200" cy="4114800"/>
          </a:xfrm>
        </p:spPr>
        <p:txBody>
          <a:bodyPr>
            <a:normAutofit lnSpcReduction="10000"/>
          </a:bodyPr>
          <a:lstStyle/>
          <a:p>
            <a:pPr>
              <a:buNone/>
            </a:pPr>
            <a:r>
              <a:rPr lang="en-US" sz="2800" dirty="0" smtClean="0">
                <a:solidFill>
                  <a:srgbClr val="0000FF"/>
                </a:solidFill>
              </a:rPr>
              <a:t>Theorem: </a:t>
            </a:r>
            <a:r>
              <a:rPr lang="en-US" sz="2800" dirty="0" smtClean="0"/>
              <a:t>If every hospital size is regular and bounded than in almost every large graph the efficiency loss from a maximum individually rational allocation is at most (1+</a:t>
            </a:r>
            <a:r>
              <a:rPr lang="en-US" sz="2800" dirty="0" smtClean="0">
                <a:latin typeface="cmmi10"/>
              </a:rPr>
              <a:t>²</a:t>
            </a:r>
            <a:r>
              <a:rPr lang="en-US" sz="2800" dirty="0" smtClean="0"/>
              <a:t>)</a:t>
            </a:r>
            <a:r>
              <a:rPr lang="en-US" sz="2800" dirty="0" smtClean="0">
                <a:latin typeface="cmmi10"/>
              </a:rPr>
              <a:t>®</a:t>
            </a:r>
            <a:r>
              <a:rPr lang="en-US" sz="2800" baseline="-25000" dirty="0" smtClean="0">
                <a:latin typeface="Calibri"/>
              </a:rPr>
              <a:t>AB-O</a:t>
            </a:r>
            <a:r>
              <a:rPr lang="en-US" sz="2800" dirty="0" smtClean="0">
                <a:latin typeface="Calibri"/>
              </a:rPr>
              <a:t>m + o(m) for any </a:t>
            </a:r>
            <a:r>
              <a:rPr lang="en-US" sz="2800" dirty="0" smtClean="0">
                <a:latin typeface="cmmi10"/>
              </a:rPr>
              <a:t>²</a:t>
            </a:r>
            <a:r>
              <a:rPr lang="en-US" sz="2800" dirty="0" smtClean="0">
                <a:latin typeface="Calibri"/>
              </a:rPr>
              <a:t>&gt;0</a:t>
            </a:r>
            <a:r>
              <a:rPr lang="en-US" sz="2800" dirty="0" smtClean="0"/>
              <a:t> (less than 1.5%).</a:t>
            </a:r>
          </a:p>
          <a:p>
            <a:pPr>
              <a:buNone/>
            </a:pPr>
            <a:endParaRPr lang="en-US" sz="2800" dirty="0">
              <a:latin typeface="Calibri"/>
            </a:endParaRPr>
          </a:p>
          <a:p>
            <a:pPr>
              <a:buNone/>
            </a:pPr>
            <a:r>
              <a:rPr lang="en-US" sz="2800" dirty="0">
                <a:latin typeface="Calibri"/>
              </a:rPr>
              <a:t>So the worst-case impossibility results don’t look at all like what we </a:t>
            </a:r>
            <a:r>
              <a:rPr lang="en-US" sz="2800" dirty="0" smtClean="0">
                <a:latin typeface="Calibri"/>
              </a:rPr>
              <a:t>could </a:t>
            </a:r>
            <a:r>
              <a:rPr lang="en-US" sz="2800" dirty="0">
                <a:latin typeface="Calibri"/>
              </a:rPr>
              <a:t>expect to </a:t>
            </a:r>
            <a:r>
              <a:rPr lang="en-US" sz="2800" dirty="0" smtClean="0">
                <a:latin typeface="Calibri"/>
              </a:rPr>
              <a:t>achieve </a:t>
            </a:r>
            <a:r>
              <a:rPr lang="en-US" sz="2800" dirty="0">
                <a:latin typeface="Calibri"/>
              </a:rPr>
              <a:t>in large kidney exchange </a:t>
            </a:r>
            <a:r>
              <a:rPr lang="en-US" sz="2800" dirty="0" smtClean="0">
                <a:latin typeface="Calibri"/>
              </a:rPr>
              <a:t>pools (if individually rational mechanisms are adopted).</a:t>
            </a:r>
            <a:endParaRPr lang="en-US" sz="2800" dirty="0">
              <a:latin typeface="Calibri"/>
            </a:endParaRPr>
          </a:p>
          <a:p>
            <a:pPr>
              <a:buNone/>
            </a:pPr>
            <a:endParaRPr lang="en-US" sz="2800" dirty="0" smtClean="0">
              <a:latin typeface="Calibri"/>
            </a:endParaRPr>
          </a:p>
          <a:p>
            <a:pPr>
              <a:buNone/>
            </a:pPr>
            <a:endParaRPr lang="en-US" sz="2400" dirty="0" smtClean="0"/>
          </a:p>
          <a:p>
            <a:pPr>
              <a:buNone/>
            </a:pPr>
            <a:endParaRPr lang="en-US" sz="7400" dirty="0" smtClean="0"/>
          </a:p>
          <a:p>
            <a:pPr>
              <a:buNone/>
            </a:pPr>
            <a:endParaRPr lang="en-US" dirty="0" smtClean="0"/>
          </a:p>
          <a:p>
            <a:pPr>
              <a:buNone/>
            </a:pPr>
            <a:endParaRPr lang="en-US" dirty="0" smtClean="0"/>
          </a:p>
          <a:p>
            <a:pPr>
              <a:buNone/>
            </a:pPr>
            <a:endParaRPr lang="en-US" sz="2800" dirty="0" smtClean="0">
              <a:solidFill>
                <a:schemeClr val="tx2"/>
              </a:solidFill>
            </a:endParaRPr>
          </a:p>
        </p:txBody>
      </p:sp>
      <p:sp>
        <p:nvSpPr>
          <p:cNvPr id="3" name="Slide Number Placeholder 2"/>
          <p:cNvSpPr>
            <a:spLocks noGrp="1"/>
          </p:cNvSpPr>
          <p:nvPr>
            <p:ph type="sldNum" sz="quarter" idx="12"/>
          </p:nvPr>
        </p:nvSpPr>
        <p:spPr/>
        <p:txBody>
          <a:bodyPr/>
          <a:lstStyle/>
          <a:p>
            <a:pPr>
              <a:defRPr/>
            </a:pPr>
            <a:fld id="{8931D6B6-181F-48D8-8B49-A6E52FA57CD4}" type="slidenum">
              <a:rPr lang="en-US" smtClean="0"/>
              <a:pPr>
                <a:defRPr/>
              </a:pPr>
              <a:t>20</a:t>
            </a:fld>
            <a:endParaRPr lang="en-US"/>
          </a:p>
        </p:txBody>
      </p:sp>
    </p:spTree>
    <p:extLst>
      <p:ext uri="{BB962C8B-B14F-4D97-AF65-F5344CB8AC3E}">
        <p14:creationId xmlns="" xmlns:p14="http://schemas.microsoft.com/office/powerpoint/2010/main" val="2322966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p:cNvSpPr>
            <a:spLocks noGrp="1"/>
          </p:cNvSpPr>
          <p:nvPr>
            <p:ph idx="1"/>
          </p:nvPr>
        </p:nvSpPr>
        <p:spPr>
          <a:xfrm>
            <a:off x="381000" y="609600"/>
            <a:ext cx="8458200" cy="4114800"/>
          </a:xfrm>
        </p:spPr>
        <p:txBody>
          <a:bodyPr>
            <a:normAutofit/>
          </a:bodyPr>
          <a:lstStyle/>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a:p>
            <a:pPr marL="457200" indent="-457200">
              <a:buNone/>
            </a:pPr>
            <a:endParaRPr lang="en-US" sz="2400" dirty="0" smtClean="0"/>
          </a:p>
        </p:txBody>
      </p:sp>
      <p:sp>
        <p:nvSpPr>
          <p:cNvPr id="16" name="Slide Number Placeholder 15"/>
          <p:cNvSpPr>
            <a:spLocks noGrp="1"/>
          </p:cNvSpPr>
          <p:nvPr>
            <p:ph type="sldNum" sz="quarter" idx="12"/>
          </p:nvPr>
        </p:nvSpPr>
        <p:spPr>
          <a:xfrm>
            <a:off x="6553200" y="5178425"/>
            <a:ext cx="2133600" cy="476250"/>
          </a:xfrm>
        </p:spPr>
        <p:txBody>
          <a:bodyPr/>
          <a:lstStyle/>
          <a:p>
            <a:pPr>
              <a:defRPr/>
            </a:pPr>
            <a:fld id="{8931D6B6-181F-48D8-8B49-A6E52FA57CD4}" type="slidenum">
              <a:rPr lang="en-US" smtClean="0"/>
              <a:pPr>
                <a:defRPr/>
              </a:pPr>
              <a:t>21</a:t>
            </a:fld>
            <a:endParaRPr lang="en-US"/>
          </a:p>
        </p:txBody>
      </p:sp>
      <p:grpSp>
        <p:nvGrpSpPr>
          <p:cNvPr id="3" name="Group 3"/>
          <p:cNvGrpSpPr/>
          <p:nvPr/>
        </p:nvGrpSpPr>
        <p:grpSpPr>
          <a:xfrm>
            <a:off x="228600" y="1371600"/>
            <a:ext cx="8316390" cy="2767125"/>
            <a:chOff x="76200" y="97970"/>
            <a:chExt cx="8011590" cy="2896690"/>
          </a:xfrm>
        </p:grpSpPr>
        <p:grpSp>
          <p:nvGrpSpPr>
            <p:cNvPr id="4" name="Group 226"/>
            <p:cNvGrpSpPr/>
            <p:nvPr/>
          </p:nvGrpSpPr>
          <p:grpSpPr>
            <a:xfrm>
              <a:off x="76200" y="97970"/>
              <a:ext cx="8011590" cy="2896690"/>
              <a:chOff x="762000" y="2514600"/>
              <a:chExt cx="8011590" cy="2896690"/>
            </a:xfrm>
          </p:grpSpPr>
          <p:sp>
            <p:nvSpPr>
              <p:cNvPr id="58" name="Oval 57"/>
              <p:cNvSpPr/>
              <p:nvPr/>
            </p:nvSpPr>
            <p:spPr>
              <a:xfrm>
                <a:off x="7401990" y="3505200"/>
                <a:ext cx="13716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aseline="-25000" dirty="0">
                  <a:solidFill>
                    <a:schemeClr val="tx1"/>
                  </a:solidFill>
                </a:endParaRPr>
              </a:p>
            </p:txBody>
          </p:sp>
          <p:sp>
            <p:nvSpPr>
              <p:cNvPr id="59" name="Oval 58"/>
              <p:cNvSpPr/>
              <p:nvPr/>
            </p:nvSpPr>
            <p:spPr>
              <a:xfrm>
                <a:off x="7391400" y="2514600"/>
                <a:ext cx="10668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a:t>
                </a:r>
                <a:endParaRPr lang="en-US" dirty="0">
                  <a:solidFill>
                    <a:schemeClr val="tx1"/>
                  </a:solidFill>
                </a:endParaRPr>
              </a:p>
            </p:txBody>
          </p:sp>
          <p:sp>
            <p:nvSpPr>
              <p:cNvPr id="60" name="Oval 59"/>
              <p:cNvSpPr/>
              <p:nvPr/>
            </p:nvSpPr>
            <p:spPr>
              <a:xfrm>
                <a:off x="762000" y="4495800"/>
                <a:ext cx="22098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B-AB      A-AB  </a:t>
                </a:r>
                <a:endParaRPr lang="en-US" dirty="0">
                  <a:solidFill>
                    <a:schemeClr val="tx1"/>
                  </a:solidFill>
                </a:endParaRPr>
              </a:p>
            </p:txBody>
          </p:sp>
          <p:cxnSp>
            <p:nvCxnSpPr>
              <p:cNvPr id="61" name="Straight Connector 60"/>
              <p:cNvCxnSpPr/>
              <p:nvPr/>
            </p:nvCxnSpPr>
            <p:spPr>
              <a:xfrm rot="16200000" flipH="1">
                <a:off x="7739595" y="3385605"/>
                <a:ext cx="685800" cy="162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447800" y="4855030"/>
                <a:ext cx="838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121"/>
              <p:cNvGrpSpPr/>
              <p:nvPr/>
            </p:nvGrpSpPr>
            <p:grpSpPr>
              <a:xfrm>
                <a:off x="3551475" y="3276600"/>
                <a:ext cx="2971800" cy="762000"/>
                <a:chOff x="3172847" y="4800600"/>
                <a:chExt cx="3124200" cy="838200"/>
              </a:xfrm>
            </p:grpSpPr>
            <p:sp>
              <p:nvSpPr>
                <p:cNvPr id="85" name="Oval 84"/>
                <p:cNvSpPr/>
                <p:nvPr/>
              </p:nvSpPr>
              <p:spPr>
                <a:xfrm>
                  <a:off x="3172847" y="4800600"/>
                  <a:ext cx="31242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A-O            B-O</a:t>
                  </a:r>
                  <a:endParaRPr lang="en-US" dirty="0">
                    <a:solidFill>
                      <a:schemeClr val="tx1"/>
                    </a:solidFill>
                  </a:endParaRPr>
                </a:p>
              </p:txBody>
            </p:sp>
            <p:cxnSp>
              <p:nvCxnSpPr>
                <p:cNvPr id="86" name="Straight Connector 85"/>
                <p:cNvCxnSpPr/>
                <p:nvPr/>
              </p:nvCxnSpPr>
              <p:spPr>
                <a:xfrm rot="5400000">
                  <a:off x="3616559" y="5113261"/>
                  <a:ext cx="769618" cy="168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627685" y="521970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250019" y="5040088"/>
                  <a:ext cx="771366" cy="425288"/>
                </a:xfrm>
                <a:prstGeom prst="rect">
                  <a:avLst/>
                </a:prstGeom>
                <a:noFill/>
              </p:spPr>
              <p:txBody>
                <a:bodyPr wrap="square" rtlCol="0">
                  <a:spAutoFit/>
                </a:bodyPr>
                <a:lstStyle/>
                <a:p>
                  <a:r>
                    <a:rPr lang="en-US" dirty="0" smtClean="0"/>
                    <a:t>AB-O</a:t>
                  </a:r>
                  <a:endParaRPr lang="en-US" dirty="0"/>
                </a:p>
              </p:txBody>
            </p:sp>
          </p:grpSp>
          <p:grpSp>
            <p:nvGrpSpPr>
              <p:cNvPr id="6" name="Group 122"/>
              <p:cNvGrpSpPr/>
              <p:nvPr/>
            </p:nvGrpSpPr>
            <p:grpSpPr>
              <a:xfrm>
                <a:off x="4114800" y="4495800"/>
                <a:ext cx="3810000" cy="915490"/>
                <a:chOff x="2438400" y="3124200"/>
                <a:chExt cx="3810000" cy="915490"/>
              </a:xfrm>
            </p:grpSpPr>
            <p:sp>
              <p:nvSpPr>
                <p:cNvPr id="82" name="Oval 81"/>
                <p:cNvSpPr/>
                <p:nvPr/>
              </p:nvSpPr>
              <p:spPr>
                <a:xfrm>
                  <a:off x="2438400" y="3124200"/>
                  <a:ext cx="38100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O-B             </a:t>
                  </a:r>
                  <a:endParaRPr lang="en-US" dirty="0">
                    <a:solidFill>
                      <a:schemeClr val="tx1"/>
                    </a:solidFill>
                  </a:endParaRPr>
                </a:p>
              </p:txBody>
            </p:sp>
            <p:cxnSp>
              <p:nvCxnSpPr>
                <p:cNvPr id="83" name="Straight Connector 82"/>
                <p:cNvCxnSpPr/>
                <p:nvPr/>
              </p:nvCxnSpPr>
              <p:spPr>
                <a:xfrm rot="16200000" flipH="1">
                  <a:off x="3638550" y="3544390"/>
                  <a:ext cx="9144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762500" y="3521530"/>
                  <a:ext cx="838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4572000" y="4800600"/>
                <a:ext cx="708454" cy="369332"/>
              </a:xfrm>
              <a:prstGeom prst="rect">
                <a:avLst/>
              </a:prstGeom>
              <a:noFill/>
            </p:spPr>
            <p:txBody>
              <a:bodyPr wrap="square" rtlCol="0">
                <a:spAutoFit/>
              </a:bodyPr>
              <a:lstStyle/>
              <a:p>
                <a:r>
                  <a:rPr lang="en-US" dirty="0" smtClean="0"/>
                  <a:t>O-A</a:t>
                </a:r>
                <a:endParaRPr lang="en-US" dirty="0"/>
              </a:p>
            </p:txBody>
          </p:sp>
          <p:cxnSp>
            <p:nvCxnSpPr>
              <p:cNvPr id="66" name="Straight Arrow Connector 65"/>
              <p:cNvCxnSpPr>
                <a:stCxn id="88" idx="2"/>
              </p:cNvCxnSpPr>
              <p:nvPr/>
            </p:nvCxnSpPr>
            <p:spPr>
              <a:xfrm>
                <a:off x="3991751" y="3880942"/>
                <a:ext cx="427849" cy="1050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a:off x="2743200" y="4953000"/>
                <a:ext cx="1676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88" idx="2"/>
              </p:cNvCxnSpPr>
              <p:nvPr/>
            </p:nvCxnSpPr>
            <p:spPr>
              <a:xfrm flipV="1">
                <a:off x="2743200" y="3880942"/>
                <a:ext cx="1248551" cy="10720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4544785" y="4142015"/>
                <a:ext cx="96883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5179361" y="3938392"/>
                <a:ext cx="1299881" cy="6857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a:off x="6172200" y="3631352"/>
                <a:ext cx="1371600" cy="3310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562600" y="3962400"/>
                <a:ext cx="2057400" cy="8926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859190" y="3505200"/>
                <a:ext cx="708454" cy="646331"/>
              </a:xfrm>
              <a:prstGeom prst="rect">
                <a:avLst/>
              </a:prstGeom>
              <a:noFill/>
            </p:spPr>
            <p:txBody>
              <a:bodyPr wrap="square" rtlCol="0">
                <a:spAutoFit/>
              </a:bodyPr>
              <a:lstStyle/>
              <a:p>
                <a:endParaRPr lang="en-US" dirty="0" smtClean="0"/>
              </a:p>
              <a:p>
                <a:r>
                  <a:rPr lang="en-US" dirty="0" smtClean="0"/>
                  <a:t>A-B</a:t>
                </a:r>
                <a:endParaRPr lang="en-US" dirty="0"/>
              </a:p>
            </p:txBody>
          </p:sp>
          <p:cxnSp>
            <p:nvCxnSpPr>
              <p:cNvPr id="74" name="Straight Connector 73"/>
              <p:cNvCxnSpPr/>
              <p:nvPr/>
            </p:nvCxnSpPr>
            <p:spPr>
              <a:xfrm rot="16200000" flipV="1">
                <a:off x="5524500" y="4054930"/>
                <a:ext cx="9906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202"/>
              <p:cNvGrpSpPr/>
              <p:nvPr/>
            </p:nvGrpSpPr>
            <p:grpSpPr>
              <a:xfrm>
                <a:off x="838200" y="3124200"/>
                <a:ext cx="1752600" cy="609600"/>
                <a:chOff x="457200" y="3124200"/>
                <a:chExt cx="2209800" cy="838200"/>
              </a:xfrm>
            </p:grpSpPr>
            <p:sp>
              <p:nvSpPr>
                <p:cNvPr id="80" name="Oval 79"/>
                <p:cNvSpPr/>
                <p:nvPr/>
              </p:nvSpPr>
              <p:spPr>
                <a:xfrm>
                  <a:off x="457200" y="3124200"/>
                  <a:ext cx="22098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1" name="Straight Connector 80"/>
                <p:cNvCxnSpPr/>
                <p:nvPr/>
              </p:nvCxnSpPr>
              <p:spPr>
                <a:xfrm rot="5400000">
                  <a:off x="1066800" y="3505200"/>
                  <a:ext cx="838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914400" y="3276600"/>
                <a:ext cx="708454" cy="369332"/>
              </a:xfrm>
              <a:prstGeom prst="rect">
                <a:avLst/>
              </a:prstGeom>
              <a:noFill/>
            </p:spPr>
            <p:txBody>
              <a:bodyPr wrap="square" rtlCol="0">
                <a:spAutoFit/>
              </a:bodyPr>
              <a:lstStyle/>
              <a:p>
                <a:r>
                  <a:rPr lang="en-US" dirty="0" smtClean="0"/>
                  <a:t>AB-B</a:t>
                </a:r>
                <a:endParaRPr lang="en-US" dirty="0"/>
              </a:p>
            </p:txBody>
          </p:sp>
          <p:sp>
            <p:nvSpPr>
              <p:cNvPr id="77" name="TextBox 76"/>
              <p:cNvSpPr txBox="1"/>
              <p:nvPr/>
            </p:nvSpPr>
            <p:spPr>
              <a:xfrm>
                <a:off x="1676400" y="3200400"/>
                <a:ext cx="708454" cy="369332"/>
              </a:xfrm>
              <a:prstGeom prst="rect">
                <a:avLst/>
              </a:prstGeom>
              <a:noFill/>
            </p:spPr>
            <p:txBody>
              <a:bodyPr wrap="square" rtlCol="0">
                <a:spAutoFit/>
              </a:bodyPr>
              <a:lstStyle/>
              <a:p>
                <a:r>
                  <a:rPr lang="en-US" dirty="0" smtClean="0"/>
                  <a:t>AB-A</a:t>
                </a:r>
                <a:endParaRPr lang="en-US" dirty="0"/>
              </a:p>
            </p:txBody>
          </p:sp>
          <p:cxnSp>
            <p:nvCxnSpPr>
              <p:cNvPr id="78" name="Straight Connector 77"/>
              <p:cNvCxnSpPr/>
              <p:nvPr/>
            </p:nvCxnSpPr>
            <p:spPr>
              <a:xfrm rot="5400000" flipH="1" flipV="1">
                <a:off x="571500" y="4152900"/>
                <a:ext cx="1219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1458685" y="4180115"/>
                <a:ext cx="11974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225746" y="2331471"/>
              <a:ext cx="750733" cy="400060"/>
            </a:xfrm>
            <a:prstGeom prst="rect">
              <a:avLst/>
            </a:prstGeom>
            <a:noFill/>
          </p:spPr>
          <p:txBody>
            <a:bodyPr wrap="square" rtlCol="0">
              <a:spAutoFit/>
            </a:bodyPr>
            <a:lstStyle/>
            <a:p>
              <a:r>
                <a:rPr lang="en-US" dirty="0" smtClean="0"/>
                <a:t>O-AB</a:t>
              </a:r>
              <a:endParaRPr lang="en-US" dirty="0"/>
            </a:p>
          </p:txBody>
        </p:sp>
        <p:sp>
          <p:nvSpPr>
            <p:cNvPr id="56" name="Freeform 55"/>
            <p:cNvSpPr/>
            <p:nvPr/>
          </p:nvSpPr>
          <p:spPr>
            <a:xfrm>
              <a:off x="6930189" y="1147011"/>
              <a:ext cx="278645" cy="741947"/>
            </a:xfrm>
            <a:custGeom>
              <a:avLst/>
              <a:gdLst>
                <a:gd name="connsiteX0" fmla="*/ 168443 w 278645"/>
                <a:gd name="connsiteY0" fmla="*/ 8021 h 741947"/>
                <a:gd name="connsiteX1" fmla="*/ 72190 w 278645"/>
                <a:gd name="connsiteY1" fmla="*/ 32084 h 741947"/>
                <a:gd name="connsiteX2" fmla="*/ 60158 w 278645"/>
                <a:gd name="connsiteY2" fmla="*/ 80210 h 741947"/>
                <a:gd name="connsiteX3" fmla="*/ 24064 w 278645"/>
                <a:gd name="connsiteY3" fmla="*/ 116305 h 741947"/>
                <a:gd name="connsiteX4" fmla="*/ 0 w 278645"/>
                <a:gd name="connsiteY4" fmla="*/ 152400 h 741947"/>
                <a:gd name="connsiteX5" fmla="*/ 12032 w 278645"/>
                <a:gd name="connsiteY5" fmla="*/ 260684 h 741947"/>
                <a:gd name="connsiteX6" fmla="*/ 24064 w 278645"/>
                <a:gd name="connsiteY6" fmla="*/ 308810 h 741947"/>
                <a:gd name="connsiteX7" fmla="*/ 60158 w 278645"/>
                <a:gd name="connsiteY7" fmla="*/ 332873 h 741947"/>
                <a:gd name="connsiteX8" fmla="*/ 84222 w 278645"/>
                <a:gd name="connsiteY8" fmla="*/ 356936 h 741947"/>
                <a:gd name="connsiteX9" fmla="*/ 96253 w 278645"/>
                <a:gd name="connsiteY9" fmla="*/ 393031 h 741947"/>
                <a:gd name="connsiteX10" fmla="*/ 204537 w 278645"/>
                <a:gd name="connsiteY10" fmla="*/ 525378 h 741947"/>
                <a:gd name="connsiteX11" fmla="*/ 228600 w 278645"/>
                <a:gd name="connsiteY11" fmla="*/ 549442 h 741947"/>
                <a:gd name="connsiteX12" fmla="*/ 252664 w 278645"/>
                <a:gd name="connsiteY12" fmla="*/ 573505 h 741947"/>
                <a:gd name="connsiteX13" fmla="*/ 264695 w 278645"/>
                <a:gd name="connsiteY13" fmla="*/ 741947 h 7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45" h="741947">
                  <a:moveTo>
                    <a:pt x="168443" y="8021"/>
                  </a:moveTo>
                  <a:cubicBezTo>
                    <a:pt x="136359" y="16042"/>
                    <a:pt x="80211" y="0"/>
                    <a:pt x="72190" y="32084"/>
                  </a:cubicBezTo>
                  <a:cubicBezTo>
                    <a:pt x="68179" y="48126"/>
                    <a:pt x="68362" y="65853"/>
                    <a:pt x="60158" y="80210"/>
                  </a:cubicBezTo>
                  <a:cubicBezTo>
                    <a:pt x="51716" y="94983"/>
                    <a:pt x="34957" y="103234"/>
                    <a:pt x="24064" y="116305"/>
                  </a:cubicBezTo>
                  <a:cubicBezTo>
                    <a:pt x="14807" y="127414"/>
                    <a:pt x="8021" y="140368"/>
                    <a:pt x="0" y="152400"/>
                  </a:cubicBezTo>
                  <a:cubicBezTo>
                    <a:pt x="4011" y="188495"/>
                    <a:pt x="6510" y="224790"/>
                    <a:pt x="12032" y="260684"/>
                  </a:cubicBezTo>
                  <a:cubicBezTo>
                    <a:pt x="14546" y="277027"/>
                    <a:pt x="14892" y="295051"/>
                    <a:pt x="24064" y="308810"/>
                  </a:cubicBezTo>
                  <a:cubicBezTo>
                    <a:pt x="32085" y="320841"/>
                    <a:pt x="48867" y="323840"/>
                    <a:pt x="60158" y="332873"/>
                  </a:cubicBezTo>
                  <a:cubicBezTo>
                    <a:pt x="69016" y="339959"/>
                    <a:pt x="76201" y="348915"/>
                    <a:pt x="84222" y="356936"/>
                  </a:cubicBezTo>
                  <a:cubicBezTo>
                    <a:pt x="88232" y="368968"/>
                    <a:pt x="90094" y="381945"/>
                    <a:pt x="96253" y="393031"/>
                  </a:cubicBezTo>
                  <a:cubicBezTo>
                    <a:pt x="136165" y="464873"/>
                    <a:pt x="147409" y="468250"/>
                    <a:pt x="204537" y="525378"/>
                  </a:cubicBezTo>
                  <a:lnTo>
                    <a:pt x="228600" y="549442"/>
                  </a:lnTo>
                  <a:lnTo>
                    <a:pt x="252664" y="573505"/>
                  </a:lnTo>
                  <a:cubicBezTo>
                    <a:pt x="278645" y="651452"/>
                    <a:pt x="264695" y="596918"/>
                    <a:pt x="264695" y="74194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Freeform 56"/>
            <p:cNvSpPr/>
            <p:nvPr/>
          </p:nvSpPr>
          <p:spPr>
            <a:xfrm>
              <a:off x="5264553" y="938463"/>
              <a:ext cx="145647" cy="565484"/>
            </a:xfrm>
            <a:custGeom>
              <a:avLst/>
              <a:gdLst>
                <a:gd name="connsiteX0" fmla="*/ 0 w 145647"/>
                <a:gd name="connsiteY0" fmla="*/ 0 h 565484"/>
                <a:gd name="connsiteX1" fmla="*/ 12032 w 145647"/>
                <a:gd name="connsiteY1" fmla="*/ 144379 h 565484"/>
                <a:gd name="connsiteX2" fmla="*/ 36095 w 145647"/>
                <a:gd name="connsiteY2" fmla="*/ 180474 h 565484"/>
                <a:gd name="connsiteX3" fmla="*/ 48126 w 145647"/>
                <a:gd name="connsiteY3" fmla="*/ 216569 h 565484"/>
                <a:gd name="connsiteX4" fmla="*/ 36095 w 145647"/>
                <a:gd name="connsiteY4" fmla="*/ 276726 h 565484"/>
                <a:gd name="connsiteX5" fmla="*/ 12032 w 145647"/>
                <a:gd name="connsiteY5" fmla="*/ 300790 h 565484"/>
                <a:gd name="connsiteX6" fmla="*/ 24063 w 145647"/>
                <a:gd name="connsiteY6" fmla="*/ 421105 h 565484"/>
                <a:gd name="connsiteX7" fmla="*/ 48126 w 145647"/>
                <a:gd name="connsiteY7" fmla="*/ 445169 h 565484"/>
                <a:gd name="connsiteX8" fmla="*/ 120316 w 145647"/>
                <a:gd name="connsiteY8" fmla="*/ 481263 h 565484"/>
                <a:gd name="connsiteX9" fmla="*/ 144379 w 145647"/>
                <a:gd name="connsiteY9" fmla="*/ 565484 h 56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7" h="565484">
                  <a:moveTo>
                    <a:pt x="0" y="0"/>
                  </a:moveTo>
                  <a:cubicBezTo>
                    <a:pt x="4011" y="48126"/>
                    <a:pt x="2561" y="97024"/>
                    <a:pt x="12032" y="144379"/>
                  </a:cubicBezTo>
                  <a:cubicBezTo>
                    <a:pt x="14868" y="158558"/>
                    <a:pt x="29628" y="167540"/>
                    <a:pt x="36095" y="180474"/>
                  </a:cubicBezTo>
                  <a:cubicBezTo>
                    <a:pt x="41767" y="191818"/>
                    <a:pt x="44116" y="204537"/>
                    <a:pt x="48126" y="216569"/>
                  </a:cubicBezTo>
                  <a:cubicBezTo>
                    <a:pt x="44116" y="236621"/>
                    <a:pt x="44150" y="257930"/>
                    <a:pt x="36095" y="276726"/>
                  </a:cubicBezTo>
                  <a:cubicBezTo>
                    <a:pt x="31627" y="287152"/>
                    <a:pt x="12974" y="289486"/>
                    <a:pt x="12032" y="300790"/>
                  </a:cubicBezTo>
                  <a:cubicBezTo>
                    <a:pt x="8685" y="340956"/>
                    <a:pt x="14288" y="382003"/>
                    <a:pt x="24063" y="421105"/>
                  </a:cubicBezTo>
                  <a:cubicBezTo>
                    <a:pt x="26814" y="432110"/>
                    <a:pt x="39268" y="438083"/>
                    <a:pt x="48126" y="445169"/>
                  </a:cubicBezTo>
                  <a:cubicBezTo>
                    <a:pt x="81445" y="471824"/>
                    <a:pt x="82193" y="468556"/>
                    <a:pt x="120316" y="481263"/>
                  </a:cubicBezTo>
                  <a:cubicBezTo>
                    <a:pt x="145647" y="557258"/>
                    <a:pt x="144379" y="528088"/>
                    <a:pt x="144379" y="56548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9" name="Oval 88"/>
          <p:cNvSpPr/>
          <p:nvPr/>
        </p:nvSpPr>
        <p:spPr>
          <a:xfrm>
            <a:off x="7467600" y="4191000"/>
            <a:ext cx="1295400" cy="762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X-X</a:t>
            </a:r>
            <a:endParaRPr lang="en-US" dirty="0">
              <a:solidFill>
                <a:schemeClr val="tx1"/>
              </a:solidFill>
            </a:endParaRPr>
          </a:p>
        </p:txBody>
      </p:sp>
    </p:spTree>
    <p:extLst>
      <p:ext uri="{BB962C8B-B14F-4D97-AF65-F5344CB8AC3E}">
        <p14:creationId xmlns="" xmlns:p14="http://schemas.microsoft.com/office/powerpoint/2010/main" val="1813493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05" y="274637"/>
            <a:ext cx="8729695" cy="1309053"/>
          </a:xfrm>
        </p:spPr>
        <p:txBody>
          <a:bodyPr/>
          <a:lstStyle/>
          <a:p>
            <a:r>
              <a:rPr lang="en-US" sz="3600" dirty="0" smtClean="0"/>
              <a:t>“Cost” of IR is very small for clinically relevant sizes too  - Simulations</a:t>
            </a:r>
            <a:endParaRPr lang="en-US" sz="3600" dirty="0"/>
          </a:p>
        </p:txBody>
      </p:sp>
      <p:graphicFrame>
        <p:nvGraphicFramePr>
          <p:cNvPr id="4" name="Table 3"/>
          <p:cNvGraphicFramePr>
            <a:graphicFrameLocks noGrp="1"/>
          </p:cNvGraphicFramePr>
          <p:nvPr/>
        </p:nvGraphicFramePr>
        <p:xfrm>
          <a:off x="381000" y="1828800"/>
          <a:ext cx="8305796" cy="2514600"/>
        </p:xfrm>
        <a:graphic>
          <a:graphicData uri="http://schemas.openxmlformats.org/drawingml/2006/table">
            <a:tbl>
              <a:tblPr/>
              <a:tblGrid>
                <a:gridCol w="1307271"/>
                <a:gridCol w="482414"/>
                <a:gridCol w="597722"/>
                <a:gridCol w="597722"/>
                <a:gridCol w="597722"/>
                <a:gridCol w="597722"/>
                <a:gridCol w="597722"/>
                <a:gridCol w="597722"/>
                <a:gridCol w="713030"/>
                <a:gridCol w="713030"/>
                <a:gridCol w="713030"/>
                <a:gridCol w="790689"/>
              </a:tblGrid>
              <a:tr h="838200">
                <a:tc>
                  <a:txBody>
                    <a:bodyPr/>
                    <a:lstStyle/>
                    <a:p>
                      <a:pPr algn="ctr" fontAlgn="b"/>
                      <a:r>
                        <a:rPr lang="en-US" sz="1800" b="0" i="0" u="none" strike="noStrike" dirty="0">
                          <a:solidFill>
                            <a:srgbClr val="000000"/>
                          </a:solidFill>
                          <a:latin typeface="Calibri"/>
                        </a:rPr>
                        <a:t>No. of </a:t>
                      </a:r>
                      <a:r>
                        <a:rPr lang="en-US" sz="1800" b="0" i="0" u="none" strike="noStrike" dirty="0" smtClean="0">
                          <a:solidFill>
                            <a:srgbClr val="000000"/>
                          </a:solidFill>
                          <a:latin typeface="Calibri"/>
                        </a:rPr>
                        <a:t>Hospitals</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8200">
                <a:tc>
                  <a:txBody>
                    <a:bodyPr/>
                    <a:lstStyle/>
                    <a:p>
                      <a:pPr algn="ctr" fontAlgn="b"/>
                      <a:r>
                        <a:rPr lang="en-US" sz="1800" b="0" i="0" u="none" strike="noStrike" dirty="0" err="1" smtClean="0">
                          <a:solidFill>
                            <a:srgbClr val="000000"/>
                          </a:solidFill>
                          <a:latin typeface="Calibri"/>
                        </a:rPr>
                        <a:t>IR,k</a:t>
                      </a:r>
                      <a:r>
                        <a:rPr lang="en-US" sz="1800" b="0" i="0" u="none" strike="noStrike" dirty="0" smtClean="0">
                          <a:solidFill>
                            <a:srgbClr val="000000"/>
                          </a:solidFill>
                          <a:latin typeface="Calibri"/>
                        </a:rPr>
                        <a:t>=3</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18.37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35.42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63.68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81.43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97.82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109.01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121.81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144.09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160.74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8200">
                <a:tc>
                  <a:txBody>
                    <a:bodyPr/>
                    <a:lstStyle/>
                    <a:p>
                      <a:pPr algn="ctr" fontAlgn="b"/>
                      <a:r>
                        <a:rPr lang="en-US" sz="1800" b="0" i="0" u="none" strike="noStrike" dirty="0" smtClean="0">
                          <a:solidFill>
                            <a:srgbClr val="000000"/>
                          </a:solidFill>
                          <a:latin typeface="Calibri"/>
                        </a:rPr>
                        <a:t>Efficient, k=3</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35.97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49.75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64.34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81.83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98.07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109.41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144.35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161.07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ontent Placeholder 2"/>
          <p:cNvSpPr>
            <a:spLocks noGrp="1"/>
          </p:cNvSpPr>
          <p:nvPr>
            <p:ph idx="1"/>
          </p:nvPr>
        </p:nvSpPr>
        <p:spPr>
          <a:xfrm>
            <a:off x="457200" y="1600201"/>
            <a:ext cx="8458200" cy="4114800"/>
          </a:xfrm>
        </p:spPr>
        <p:txBody>
          <a:bodyPr>
            <a:normAutofit/>
          </a:bodyPr>
          <a:lstStyle/>
          <a:p>
            <a:pPr>
              <a:buNone/>
            </a:pPr>
            <a:r>
              <a:rPr lang="en-US" sz="2400" baseline="30000" dirty="0" smtClean="0">
                <a:latin typeface="cmmi10"/>
              </a:rPr>
              <a:t>  </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pPr>
              <a:defRPr/>
            </a:pPr>
            <a:fld id="{8931D6B6-181F-48D8-8B49-A6E52FA57CD4}" type="slidenum">
              <a:rPr lang="en-US" smtClean="0"/>
              <a:pPr>
                <a:defRPr/>
              </a:pPr>
              <a:t>22</a:t>
            </a:fld>
            <a:endParaRPr lang="en-US"/>
          </a:p>
        </p:txBody>
      </p:sp>
    </p:spTree>
    <p:extLst>
      <p:ext uri="{BB962C8B-B14F-4D97-AF65-F5344CB8AC3E}">
        <p14:creationId xmlns="" xmlns:p14="http://schemas.microsoft.com/office/powerpoint/2010/main" val="3382237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100" dirty="0" smtClean="0"/>
              <a:t>But the cost of not having IR could be very high if it causes centralized matching to break down</a:t>
            </a:r>
            <a:endParaRPr lang="en-US" sz="3100" dirty="0"/>
          </a:p>
        </p:txBody>
      </p:sp>
      <p:pic>
        <p:nvPicPr>
          <p:cNvPr id="6" name="Picture 5" descr="effResults.png"/>
          <p:cNvPicPr>
            <a:picLocks noChangeAspect="1"/>
          </p:cNvPicPr>
          <p:nvPr/>
        </p:nvPicPr>
        <p:blipFill>
          <a:blip r:embed="rId3" cstate="print"/>
          <a:stretch>
            <a:fillRect/>
          </a:stretch>
        </p:blipFill>
        <p:spPr>
          <a:xfrm>
            <a:off x="381000" y="1447800"/>
            <a:ext cx="8492732" cy="4191000"/>
          </a:xfrm>
          <a:prstGeom prst="rect">
            <a:avLst/>
          </a:prstGeom>
        </p:spPr>
      </p:pic>
      <p:sp>
        <p:nvSpPr>
          <p:cNvPr id="3" name="Slide Number Placeholder 2"/>
          <p:cNvSpPr>
            <a:spLocks noGrp="1"/>
          </p:cNvSpPr>
          <p:nvPr>
            <p:ph type="sldNum" sz="quarter" idx="12"/>
          </p:nvPr>
        </p:nvSpPr>
        <p:spPr/>
        <p:txBody>
          <a:bodyPr/>
          <a:lstStyle/>
          <a:p>
            <a:pPr>
              <a:defRPr/>
            </a:pPr>
            <a:fld id="{8931D6B6-181F-48D8-8B49-A6E52FA57CD4}" type="slidenum">
              <a:rPr lang="en-US" smtClean="0"/>
              <a:pPr>
                <a:defRPr/>
              </a:pPr>
              <a:t>23</a:t>
            </a:fld>
            <a:endParaRPr lang="en-US"/>
          </a:p>
        </p:txBody>
      </p:sp>
    </p:spTree>
    <p:extLst>
      <p:ext uri="{BB962C8B-B14F-4D97-AF65-F5344CB8AC3E}">
        <p14:creationId xmlns="" xmlns:p14="http://schemas.microsoft.com/office/powerpoint/2010/main" val="3436195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t>But current mechanisms aren’t IR for hospitals</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r>
              <a:rPr lang="en-US" sz="2600" b="1" dirty="0" smtClean="0"/>
              <a:t>Current mechanisms: </a:t>
            </a:r>
            <a:r>
              <a:rPr lang="en-US" sz="2600" dirty="0" smtClean="0"/>
              <a:t>Choose (~randomly) an efficient allocation.</a:t>
            </a:r>
          </a:p>
          <a:p>
            <a:pPr>
              <a:buNone/>
            </a:pPr>
            <a:r>
              <a:rPr lang="en-US" sz="2600" dirty="0" smtClean="0">
                <a:solidFill>
                  <a:srgbClr val="0000FF"/>
                </a:solidFill>
              </a:rPr>
              <a:t>Proposition</a:t>
            </a:r>
            <a:r>
              <a:rPr lang="en-US" sz="2600" dirty="0" smtClean="0"/>
              <a:t>: Withholding internal exchanges can (often) be strictly better off (non negligible) for a hospital regardless of the number of hospitals that participate. </a:t>
            </a:r>
            <a:endParaRPr lang="en-US" sz="2600" dirty="0"/>
          </a:p>
        </p:txBody>
      </p:sp>
      <p:sp>
        <p:nvSpPr>
          <p:cNvPr id="4" name="Oval 3"/>
          <p:cNvSpPr/>
          <p:nvPr/>
        </p:nvSpPr>
        <p:spPr>
          <a:xfrm>
            <a:off x="6400800" y="4694017"/>
            <a:ext cx="1905000" cy="68353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a:t>
            </a:r>
            <a:endParaRPr lang="en-US" dirty="0">
              <a:solidFill>
                <a:schemeClr val="tx1"/>
              </a:solidFill>
            </a:endParaRPr>
          </a:p>
        </p:txBody>
      </p:sp>
      <p:sp>
        <p:nvSpPr>
          <p:cNvPr id="5" name="Oval 4"/>
          <p:cNvSpPr/>
          <p:nvPr/>
        </p:nvSpPr>
        <p:spPr>
          <a:xfrm>
            <a:off x="6705600" y="3886200"/>
            <a:ext cx="923338" cy="68353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A-O</a:t>
            </a:r>
            <a:endParaRPr lang="en-US" dirty="0">
              <a:solidFill>
                <a:schemeClr val="tx1"/>
              </a:solidFill>
            </a:endParaRPr>
          </a:p>
        </p:txBody>
      </p:sp>
      <p:cxnSp>
        <p:nvCxnSpPr>
          <p:cNvPr id="7" name="Straight Connector 6"/>
          <p:cNvCxnSpPr/>
          <p:nvPr/>
        </p:nvCxnSpPr>
        <p:spPr>
          <a:xfrm rot="16200000" flipH="1">
            <a:off x="6591300" y="4610100"/>
            <a:ext cx="7620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hh.png"/>
          <p:cNvPicPr>
            <a:picLocks noChangeAspect="1"/>
          </p:cNvPicPr>
          <p:nvPr/>
        </p:nvPicPr>
        <p:blipFill>
          <a:blip r:embed="rId3" cstate="print"/>
          <a:stretch>
            <a:fillRect/>
          </a:stretch>
        </p:blipFill>
        <p:spPr>
          <a:xfrm>
            <a:off x="838200" y="3719451"/>
            <a:ext cx="5257800" cy="3138549"/>
          </a:xfrm>
          <a:prstGeom prst="rect">
            <a:avLst/>
          </a:prstGeom>
        </p:spPr>
      </p:pic>
      <p:sp>
        <p:nvSpPr>
          <p:cNvPr id="8" name="Oval 7"/>
          <p:cNvSpPr/>
          <p:nvPr/>
        </p:nvSpPr>
        <p:spPr>
          <a:xfrm>
            <a:off x="6962775" y="4953000"/>
            <a:ext cx="9525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6867525" y="4219575"/>
            <a:ext cx="9525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6" name="Slide Number Placeholder 5"/>
          <p:cNvSpPr>
            <a:spLocks noGrp="1"/>
          </p:cNvSpPr>
          <p:nvPr>
            <p:ph type="sldNum" sz="quarter" idx="12"/>
          </p:nvPr>
        </p:nvSpPr>
        <p:spPr/>
        <p:txBody>
          <a:bodyPr/>
          <a:lstStyle/>
          <a:p>
            <a:pPr>
              <a:defRPr/>
            </a:pPr>
            <a:fld id="{8931D6B6-181F-48D8-8B49-A6E52FA57CD4}" type="slidenum">
              <a:rPr lang="en-US" smtClean="0"/>
              <a:pPr>
                <a:defRPr/>
              </a:pPr>
              <a:t>24</a:t>
            </a:fld>
            <a:endParaRPr lang="en-US"/>
          </a:p>
        </p:txBody>
      </p:sp>
      <p:sp>
        <p:nvSpPr>
          <p:cNvPr id="11" name="TextBox 10"/>
          <p:cNvSpPr txBox="1"/>
          <p:nvPr/>
        </p:nvSpPr>
        <p:spPr>
          <a:xfrm>
            <a:off x="6248400" y="5486400"/>
            <a:ext cx="2362200" cy="923330"/>
          </a:xfrm>
          <a:prstGeom prst="rect">
            <a:avLst/>
          </a:prstGeom>
          <a:noFill/>
        </p:spPr>
        <p:txBody>
          <a:bodyPr wrap="square" rtlCol="0">
            <a:spAutoFit/>
          </a:bodyPr>
          <a:lstStyle/>
          <a:p>
            <a:r>
              <a:rPr lang="en-US" dirty="0" smtClean="0"/>
              <a:t>And hospitals can withhold individual </a:t>
            </a:r>
            <a:r>
              <a:rPr lang="en-US" dirty="0" err="1" smtClean="0"/>
              <a:t>overdemanded</a:t>
            </a:r>
            <a:r>
              <a:rPr lang="en-US" dirty="0" smtClean="0"/>
              <a:t> pairs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 is not sufficient</a:t>
            </a:r>
            <a:endParaRPr lang="en-US" dirty="0"/>
          </a:p>
        </p:txBody>
      </p:sp>
      <p:sp>
        <p:nvSpPr>
          <p:cNvPr id="3" name="Content Placeholder 2"/>
          <p:cNvSpPr>
            <a:spLocks noGrp="1"/>
          </p:cNvSpPr>
          <p:nvPr>
            <p:ph idx="1"/>
          </p:nvPr>
        </p:nvSpPr>
        <p:spPr>
          <a:xfrm>
            <a:off x="457200" y="1371600"/>
            <a:ext cx="8382000" cy="4525963"/>
          </a:xfrm>
        </p:spPr>
        <p:txBody>
          <a:bodyPr>
            <a:normAutofit/>
          </a:bodyPr>
          <a:lstStyle/>
          <a:p>
            <a:pPr>
              <a:buNone/>
            </a:pPr>
            <a:r>
              <a:rPr lang="en-US" sz="2600" dirty="0" smtClean="0"/>
              <a:t>Suppose we choose a maximum allocation constraining that for each hospital we match at least  the number of (</a:t>
            </a:r>
            <a:r>
              <a:rPr lang="en-US" sz="2600" dirty="0" err="1" smtClean="0"/>
              <a:t>underdemanded</a:t>
            </a:r>
            <a:r>
              <a:rPr lang="en-US" sz="2600" dirty="0" smtClean="0"/>
              <a:t>) pairs it can internally match.</a:t>
            </a:r>
          </a:p>
          <a:p>
            <a:pPr>
              <a:buNone/>
            </a:pPr>
            <a:endParaRPr lang="en-US" sz="2600" dirty="0" smtClean="0"/>
          </a:p>
          <a:p>
            <a:pPr>
              <a:buNone/>
            </a:pPr>
            <a:r>
              <a:rPr lang="en-US" sz="2600" dirty="0" smtClean="0"/>
              <a:t>Truth-telling is not a (almost) </a:t>
            </a:r>
            <a:r>
              <a:rPr lang="en-US" sz="2600" dirty="0" err="1" smtClean="0"/>
              <a:t>Bayes</a:t>
            </a:r>
            <a:r>
              <a:rPr lang="en-US" sz="2600" dirty="0" smtClean="0"/>
              <a:t>-Nash equilibrium</a:t>
            </a:r>
          </a:p>
          <a:p>
            <a:pPr>
              <a:buNone/>
            </a:pPr>
            <a:endParaRPr lang="en-US" dirty="0" smtClean="0"/>
          </a:p>
          <a:p>
            <a:pPr>
              <a:buNone/>
            </a:pPr>
            <a:endParaRPr lang="en-US" dirty="0" smtClean="0"/>
          </a:p>
          <a:p>
            <a:pPr>
              <a:buNone/>
            </a:pPr>
            <a:endParaRPr lang="en-US" dirty="0"/>
          </a:p>
        </p:txBody>
      </p:sp>
      <p:sp>
        <p:nvSpPr>
          <p:cNvPr id="4" name="Oval 3"/>
          <p:cNvSpPr/>
          <p:nvPr/>
        </p:nvSpPr>
        <p:spPr>
          <a:xfrm>
            <a:off x="4191000" y="5562600"/>
            <a:ext cx="2987052" cy="9883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O-A</a:t>
            </a:r>
            <a:endParaRPr lang="en-US" sz="2600" dirty="0">
              <a:solidFill>
                <a:schemeClr val="tx1"/>
              </a:solidFill>
            </a:endParaRPr>
          </a:p>
        </p:txBody>
      </p:sp>
      <p:sp>
        <p:nvSpPr>
          <p:cNvPr id="5" name="Oval 4"/>
          <p:cNvSpPr/>
          <p:nvPr/>
        </p:nvSpPr>
        <p:spPr>
          <a:xfrm>
            <a:off x="4572000" y="4114800"/>
            <a:ext cx="1447800" cy="98833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A-O</a:t>
            </a:r>
            <a:endParaRPr lang="en-US" sz="2600" dirty="0">
              <a:solidFill>
                <a:schemeClr val="tx1"/>
              </a:solidFill>
            </a:endParaRPr>
          </a:p>
        </p:txBody>
      </p:sp>
      <p:cxnSp>
        <p:nvCxnSpPr>
          <p:cNvPr id="6" name="Straight Connector 5"/>
          <p:cNvCxnSpPr/>
          <p:nvPr/>
        </p:nvCxnSpPr>
        <p:spPr>
          <a:xfrm rot="16200000" flipH="1">
            <a:off x="4572000" y="5334000"/>
            <a:ext cx="11430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267200" y="5257800"/>
            <a:ext cx="11430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181600" y="5943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9" name="Oval 8"/>
          <p:cNvSpPr/>
          <p:nvPr/>
        </p:nvSpPr>
        <p:spPr>
          <a:xfrm>
            <a:off x="4572000" y="5943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4953000" y="4800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 is not sufficient</a:t>
            </a:r>
            <a:endParaRPr lang="en-US" dirty="0"/>
          </a:p>
        </p:txBody>
      </p:sp>
      <p:sp>
        <p:nvSpPr>
          <p:cNvPr id="3" name="Content Placeholder 2"/>
          <p:cNvSpPr>
            <a:spLocks noGrp="1"/>
          </p:cNvSpPr>
          <p:nvPr>
            <p:ph idx="1"/>
          </p:nvPr>
        </p:nvSpPr>
        <p:spPr>
          <a:xfrm>
            <a:off x="457200" y="1371600"/>
            <a:ext cx="8382000" cy="4525963"/>
          </a:xfrm>
        </p:spPr>
        <p:txBody>
          <a:bodyPr>
            <a:normAutofit/>
          </a:bodyPr>
          <a:lstStyle/>
          <a:p>
            <a:pPr>
              <a:buNone/>
            </a:pPr>
            <a:r>
              <a:rPr lang="en-US" sz="2600" dirty="0" smtClean="0"/>
              <a:t>Suppose we choose a maximum allocation constraining that for each hospital we match at least  the number of (</a:t>
            </a:r>
            <a:r>
              <a:rPr lang="en-US" sz="2600" dirty="0" err="1" smtClean="0"/>
              <a:t>underdemanded</a:t>
            </a:r>
            <a:r>
              <a:rPr lang="en-US" sz="2600" dirty="0" smtClean="0"/>
              <a:t>) pairs it can internally match.</a:t>
            </a:r>
          </a:p>
          <a:p>
            <a:pPr>
              <a:buNone/>
            </a:pPr>
            <a:endParaRPr lang="en-US" sz="2600" dirty="0" smtClean="0"/>
          </a:p>
          <a:p>
            <a:pPr>
              <a:buNone/>
            </a:pPr>
            <a:r>
              <a:rPr lang="en-US" sz="2600" dirty="0" smtClean="0"/>
              <a:t>Truth-telling is not a (almost) </a:t>
            </a:r>
            <a:r>
              <a:rPr lang="en-US" sz="2600" dirty="0" err="1" smtClean="0"/>
              <a:t>Bayes</a:t>
            </a:r>
            <a:r>
              <a:rPr lang="en-US" sz="2600" dirty="0" smtClean="0"/>
              <a:t>-Nash equilibrium</a:t>
            </a:r>
          </a:p>
          <a:p>
            <a:pPr>
              <a:buNone/>
            </a:pPr>
            <a:endParaRPr lang="en-US" dirty="0" smtClean="0"/>
          </a:p>
          <a:p>
            <a:pPr>
              <a:buNone/>
            </a:pPr>
            <a:endParaRPr lang="en-US" dirty="0" smtClean="0"/>
          </a:p>
          <a:p>
            <a:pPr>
              <a:buNone/>
            </a:pPr>
            <a:endParaRPr lang="en-US" dirty="0"/>
          </a:p>
        </p:txBody>
      </p:sp>
      <p:sp>
        <p:nvSpPr>
          <p:cNvPr id="4" name="Oval 3"/>
          <p:cNvSpPr/>
          <p:nvPr/>
        </p:nvSpPr>
        <p:spPr>
          <a:xfrm>
            <a:off x="4191000" y="5562600"/>
            <a:ext cx="2987052" cy="9883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O-A</a:t>
            </a:r>
            <a:endParaRPr lang="en-US" sz="2600" dirty="0">
              <a:solidFill>
                <a:schemeClr val="tx1"/>
              </a:solidFill>
            </a:endParaRPr>
          </a:p>
        </p:txBody>
      </p:sp>
      <p:sp>
        <p:nvSpPr>
          <p:cNvPr id="5" name="Oval 4"/>
          <p:cNvSpPr/>
          <p:nvPr/>
        </p:nvSpPr>
        <p:spPr>
          <a:xfrm>
            <a:off x="4572000" y="4114800"/>
            <a:ext cx="1447800" cy="98833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rPr>
              <a:t>A-O</a:t>
            </a:r>
            <a:endParaRPr lang="en-US" sz="2600" dirty="0">
              <a:solidFill>
                <a:schemeClr val="tx1"/>
              </a:solidFill>
            </a:endParaRPr>
          </a:p>
        </p:txBody>
      </p:sp>
      <p:cxnSp>
        <p:nvCxnSpPr>
          <p:cNvPr id="6" name="Straight Connector 5"/>
          <p:cNvCxnSpPr/>
          <p:nvPr/>
        </p:nvCxnSpPr>
        <p:spPr>
          <a:xfrm rot="16200000" flipH="1">
            <a:off x="4572000" y="5334000"/>
            <a:ext cx="11430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267200" y="5257800"/>
            <a:ext cx="11430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181600" y="5943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9" name="Oval 8"/>
          <p:cNvSpPr/>
          <p:nvPr/>
        </p:nvSpPr>
        <p:spPr>
          <a:xfrm>
            <a:off x="4572000" y="5943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4953000" y="48006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1" name="Oval 10"/>
          <p:cNvSpPr/>
          <p:nvPr/>
        </p:nvSpPr>
        <p:spPr>
          <a:xfrm>
            <a:off x="5029200" y="5638800"/>
            <a:ext cx="13716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New Mechanism</a:t>
            </a:r>
            <a:endParaRPr lang="en-US" dirty="0"/>
          </a:p>
        </p:txBody>
      </p:sp>
      <p:sp>
        <p:nvSpPr>
          <p:cNvPr id="43" name="Content Placeholder 2"/>
          <p:cNvSpPr>
            <a:spLocks noGrp="1"/>
          </p:cNvSpPr>
          <p:nvPr>
            <p:ph idx="1"/>
          </p:nvPr>
        </p:nvSpPr>
        <p:spPr>
          <a:xfrm>
            <a:off x="457200" y="1295400"/>
            <a:ext cx="8229600" cy="4830763"/>
          </a:xfrm>
        </p:spPr>
        <p:txBody>
          <a:bodyPr>
            <a:normAutofit/>
          </a:bodyPr>
          <a:lstStyle/>
          <a:p>
            <a:pPr>
              <a:buNone/>
            </a:pPr>
            <a:endParaRPr lang="en-US" sz="7400" dirty="0" smtClean="0"/>
          </a:p>
          <a:p>
            <a:pPr>
              <a:buNone/>
            </a:pPr>
            <a:endParaRPr lang="en-US" dirty="0" smtClean="0"/>
          </a:p>
          <a:p>
            <a:pPr>
              <a:buNone/>
            </a:pPr>
            <a:endParaRPr lang="en-US" dirty="0" smtClean="0"/>
          </a:p>
          <a:p>
            <a:pPr>
              <a:buNone/>
            </a:pPr>
            <a:endParaRPr lang="en-US" sz="2800" dirty="0" smtClean="0">
              <a:solidFill>
                <a:schemeClr val="tx2"/>
              </a:solidFill>
            </a:endParaRPr>
          </a:p>
        </p:txBody>
      </p:sp>
      <p:sp>
        <p:nvSpPr>
          <p:cNvPr id="5" name="Rectangle 4"/>
          <p:cNvSpPr/>
          <p:nvPr/>
        </p:nvSpPr>
        <p:spPr>
          <a:xfrm>
            <a:off x="533400" y="1371600"/>
            <a:ext cx="8001000" cy="4216539"/>
          </a:xfrm>
          <a:prstGeom prst="rect">
            <a:avLst/>
          </a:prstGeom>
        </p:spPr>
        <p:txBody>
          <a:bodyPr wrap="square">
            <a:spAutoFit/>
          </a:bodyPr>
          <a:lstStyle/>
          <a:p>
            <a:r>
              <a:rPr lang="en-US" sz="2800" dirty="0" err="1" smtClean="0">
                <a:solidFill>
                  <a:srgbClr val="0000FF"/>
                </a:solidFill>
              </a:rPr>
              <a:t>Thm</a:t>
            </a:r>
            <a:r>
              <a:rPr lang="en-US" sz="2800" dirty="0" smtClean="0">
                <a:solidFill>
                  <a:srgbClr val="0000FF"/>
                </a:solidFill>
              </a:rPr>
              <a:t>: </a:t>
            </a:r>
            <a:r>
              <a:rPr lang="en-US" sz="2800" dirty="0" smtClean="0"/>
              <a:t>An  o(1)-</a:t>
            </a:r>
            <a:r>
              <a:rPr lang="en-US" sz="2800" dirty="0" err="1" smtClean="0"/>
              <a:t>Bayes</a:t>
            </a:r>
            <a:r>
              <a:rPr lang="en-US" sz="2800" dirty="0" smtClean="0"/>
              <a:t>-Nash incentive compatible mechanism assuming each hospital is of a “strong regular” size.  The efficiency loss is up to 1%.</a:t>
            </a:r>
          </a:p>
          <a:p>
            <a:endParaRPr lang="en-US" sz="2800" dirty="0" smtClean="0"/>
          </a:p>
          <a:p>
            <a:endParaRPr lang="en-US" sz="2800" dirty="0" smtClean="0"/>
          </a:p>
          <a:p>
            <a:endParaRPr lang="en-US" sz="2800" dirty="0" smtClean="0"/>
          </a:p>
          <a:p>
            <a:endParaRPr lang="en-US" sz="2800" dirty="0" smtClean="0"/>
          </a:p>
          <a:p>
            <a:endParaRPr lang="en-US" sz="2800" dirty="0" smtClean="0"/>
          </a:p>
          <a:p>
            <a:pPr marL="457200" indent="-457200"/>
            <a:endParaRPr lang="en-US" sz="2200" dirty="0" smtClean="0"/>
          </a:p>
          <a:p>
            <a:pPr>
              <a:buNone/>
            </a:pPr>
            <a:endParaRPr lang="en-US" sz="22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underdemanded</a:t>
            </a:r>
            <a:r>
              <a:rPr lang="en-US" dirty="0" smtClean="0"/>
              <a:t> lottery</a:t>
            </a:r>
            <a:endParaRPr lang="en-US" dirty="0"/>
          </a:p>
        </p:txBody>
      </p:sp>
      <p:sp>
        <p:nvSpPr>
          <p:cNvPr id="3" name="Content Placeholder 2"/>
          <p:cNvSpPr>
            <a:spLocks noGrp="1"/>
          </p:cNvSpPr>
          <p:nvPr>
            <p:ph idx="1"/>
          </p:nvPr>
        </p:nvSpPr>
        <p:spPr/>
        <p:txBody>
          <a:bodyPr/>
          <a:lstStyle/>
          <a:p>
            <a:pPr>
              <a:buNone/>
            </a:pPr>
            <a:r>
              <a:rPr lang="en-US" dirty="0" smtClean="0"/>
              <a:t>How to choose the </a:t>
            </a:r>
            <a:r>
              <a:rPr lang="en-US" dirty="0" err="1" smtClean="0"/>
              <a:t>underdemanded</a:t>
            </a:r>
            <a:r>
              <a:rPr lang="en-US" dirty="0" smtClean="0"/>
              <a:t> pairs that will be matched?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6" name="Oval 5"/>
          <p:cNvSpPr/>
          <p:nvPr/>
        </p:nvSpPr>
        <p:spPr>
          <a:xfrm>
            <a:off x="2057400" y="5105400"/>
            <a:ext cx="54864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7" name="TextBox 6"/>
          <p:cNvSpPr txBox="1"/>
          <p:nvPr/>
        </p:nvSpPr>
        <p:spPr>
          <a:xfrm>
            <a:off x="1219200" y="5257800"/>
            <a:ext cx="762000" cy="430887"/>
          </a:xfrm>
          <a:prstGeom prst="rect">
            <a:avLst/>
          </a:prstGeom>
          <a:noFill/>
        </p:spPr>
        <p:txBody>
          <a:bodyPr wrap="square" rtlCol="0">
            <a:spAutoFit/>
          </a:bodyPr>
          <a:lstStyle/>
          <a:p>
            <a:r>
              <a:rPr lang="en-US" sz="2200" dirty="0" smtClean="0"/>
              <a:t>O-A</a:t>
            </a:r>
            <a:endParaRPr lang="en-US" sz="2200" dirty="0"/>
          </a:p>
        </p:txBody>
      </p:sp>
      <p:sp>
        <p:nvSpPr>
          <p:cNvPr id="8" name="Oval 7"/>
          <p:cNvSpPr/>
          <p:nvPr/>
        </p:nvSpPr>
        <p:spPr>
          <a:xfrm>
            <a:off x="3276600" y="2971800"/>
            <a:ext cx="2133600" cy="9906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9" name="Oval 8"/>
          <p:cNvSpPr/>
          <p:nvPr/>
        </p:nvSpPr>
        <p:spPr>
          <a:xfrm>
            <a:off x="6400800" y="5410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5791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1" name="Oval 10"/>
          <p:cNvSpPr/>
          <p:nvPr/>
        </p:nvSpPr>
        <p:spPr>
          <a:xfrm>
            <a:off x="4648200" y="5486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2" name="Oval 11"/>
          <p:cNvSpPr/>
          <p:nvPr/>
        </p:nvSpPr>
        <p:spPr>
          <a:xfrm>
            <a:off x="3962400" y="55626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3" name="Oval 12"/>
          <p:cNvSpPr/>
          <p:nvPr/>
        </p:nvSpPr>
        <p:spPr>
          <a:xfrm>
            <a:off x="3124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4" name="Oval 13"/>
          <p:cNvSpPr/>
          <p:nvPr/>
        </p:nvSpPr>
        <p:spPr>
          <a:xfrm>
            <a:off x="51816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5" name="Oval 14"/>
          <p:cNvSpPr/>
          <p:nvPr/>
        </p:nvSpPr>
        <p:spPr>
          <a:xfrm>
            <a:off x="48768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6" name="Oval 15"/>
          <p:cNvSpPr/>
          <p:nvPr/>
        </p:nvSpPr>
        <p:spPr>
          <a:xfrm>
            <a:off x="44196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7" name="Oval 16"/>
          <p:cNvSpPr/>
          <p:nvPr/>
        </p:nvSpPr>
        <p:spPr>
          <a:xfrm>
            <a:off x="3810000" y="3505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19" name="Straight Connector 18"/>
          <p:cNvCxnSpPr>
            <a:stCxn id="15" idx="4"/>
            <a:endCxn id="9" idx="0"/>
          </p:cNvCxnSpPr>
          <p:nvPr/>
        </p:nvCxnSpPr>
        <p:spPr>
          <a:xfrm rot="16200000" flipH="1">
            <a:off x="4838700" y="3733800"/>
            <a:ext cx="182880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076700" y="4457700"/>
            <a:ext cx="20574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3200400"/>
            <a:ext cx="762000" cy="430887"/>
          </a:xfrm>
          <a:prstGeom prst="rect">
            <a:avLst/>
          </a:prstGeom>
          <a:noFill/>
        </p:spPr>
        <p:txBody>
          <a:bodyPr wrap="square" rtlCol="0">
            <a:spAutoFit/>
          </a:bodyPr>
          <a:lstStyle/>
          <a:p>
            <a:r>
              <a:rPr lang="en-US" sz="2200" dirty="0" smtClean="0"/>
              <a:t>a</a:t>
            </a:r>
            <a:endParaRPr lang="en-US" sz="2200" dirty="0"/>
          </a:p>
        </p:txBody>
      </p:sp>
      <p:sp>
        <p:nvSpPr>
          <p:cNvPr id="25" name="Oval 24"/>
          <p:cNvSpPr/>
          <p:nvPr/>
        </p:nvSpPr>
        <p:spPr>
          <a:xfrm>
            <a:off x="4114800" y="3200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26" name="Straight Connector 25"/>
          <p:cNvCxnSpPr>
            <a:stCxn id="17" idx="2"/>
          </p:cNvCxnSpPr>
          <p:nvPr/>
        </p:nvCxnSpPr>
        <p:spPr>
          <a:xfrm rot="10800000" flipH="1" flipV="1">
            <a:off x="3810000" y="3581400"/>
            <a:ext cx="30480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05200" y="3352800"/>
            <a:ext cx="762000" cy="430887"/>
          </a:xfrm>
          <a:prstGeom prst="rect">
            <a:avLst/>
          </a:prstGeom>
          <a:noFill/>
        </p:spPr>
        <p:txBody>
          <a:bodyPr wrap="square" rtlCol="0">
            <a:spAutoFit/>
          </a:bodyPr>
          <a:lstStyle/>
          <a:p>
            <a:r>
              <a:rPr lang="en-US" sz="2200" dirty="0" smtClean="0"/>
              <a:t>b</a:t>
            </a:r>
            <a:endParaRPr lang="en-US" sz="2200" dirty="0"/>
          </a:p>
        </p:txBody>
      </p:sp>
      <p:sp>
        <p:nvSpPr>
          <p:cNvPr id="36" name="TextBox 35"/>
          <p:cNvSpPr txBox="1"/>
          <p:nvPr/>
        </p:nvSpPr>
        <p:spPr>
          <a:xfrm>
            <a:off x="2286000" y="3276600"/>
            <a:ext cx="1905000" cy="430887"/>
          </a:xfrm>
          <a:prstGeom prst="rect">
            <a:avLst/>
          </a:prstGeom>
          <a:noFill/>
        </p:spPr>
        <p:txBody>
          <a:bodyPr wrap="square" rtlCol="0">
            <a:spAutoFit/>
          </a:bodyPr>
          <a:lstStyle/>
          <a:p>
            <a:r>
              <a:rPr lang="en-US" sz="2200" dirty="0" smtClean="0"/>
              <a:t>A-O</a:t>
            </a:r>
            <a:endParaRPr lang="en-US" sz="2200" dirty="0"/>
          </a:p>
        </p:txBody>
      </p:sp>
      <p:sp>
        <p:nvSpPr>
          <p:cNvPr id="28" name="Oval 27"/>
          <p:cNvSpPr/>
          <p:nvPr/>
        </p:nvSpPr>
        <p:spPr>
          <a:xfrm>
            <a:off x="4561115" y="5791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5" name="TextBox 34"/>
          <p:cNvSpPr txBox="1"/>
          <p:nvPr/>
        </p:nvSpPr>
        <p:spPr>
          <a:xfrm>
            <a:off x="6629400" y="5257800"/>
            <a:ext cx="762000" cy="430887"/>
          </a:xfrm>
          <a:prstGeom prst="rect">
            <a:avLst/>
          </a:prstGeom>
          <a:noFill/>
        </p:spPr>
        <p:txBody>
          <a:bodyPr wrap="square" rtlCol="0">
            <a:spAutoFit/>
          </a:bodyPr>
          <a:lstStyle/>
          <a:p>
            <a:r>
              <a:rPr lang="en-US" sz="2200" dirty="0" smtClean="0"/>
              <a:t>a1</a:t>
            </a:r>
            <a:endParaRPr lang="en-US" sz="2200" dirty="0"/>
          </a:p>
        </p:txBody>
      </p:sp>
      <p:sp>
        <p:nvSpPr>
          <p:cNvPr id="37" name="TextBox 36"/>
          <p:cNvSpPr txBox="1"/>
          <p:nvPr/>
        </p:nvSpPr>
        <p:spPr>
          <a:xfrm>
            <a:off x="5257800" y="5715000"/>
            <a:ext cx="762000" cy="430887"/>
          </a:xfrm>
          <a:prstGeom prst="rect">
            <a:avLst/>
          </a:prstGeom>
          <a:noFill/>
        </p:spPr>
        <p:txBody>
          <a:bodyPr wrap="square" rtlCol="0">
            <a:spAutoFit/>
          </a:bodyPr>
          <a:lstStyle/>
          <a:p>
            <a:r>
              <a:rPr lang="en-US" sz="2200" dirty="0" smtClean="0"/>
              <a:t>a3</a:t>
            </a:r>
            <a:endParaRPr lang="en-US" sz="2200" dirty="0"/>
          </a:p>
        </p:txBody>
      </p:sp>
      <p:sp>
        <p:nvSpPr>
          <p:cNvPr id="38" name="TextBox 37"/>
          <p:cNvSpPr txBox="1"/>
          <p:nvPr/>
        </p:nvSpPr>
        <p:spPr>
          <a:xfrm>
            <a:off x="3581400" y="5486400"/>
            <a:ext cx="762000" cy="430887"/>
          </a:xfrm>
          <a:prstGeom prst="rect">
            <a:avLst/>
          </a:prstGeom>
          <a:noFill/>
        </p:spPr>
        <p:txBody>
          <a:bodyPr wrap="square" rtlCol="0">
            <a:spAutoFit/>
          </a:bodyPr>
          <a:lstStyle/>
          <a:p>
            <a:r>
              <a:rPr lang="en-US" sz="2200" dirty="0" smtClean="0"/>
              <a:t>b1</a:t>
            </a:r>
            <a:endParaRPr lang="en-US" sz="2200" dirty="0"/>
          </a:p>
        </p:txBody>
      </p:sp>
      <p:sp>
        <p:nvSpPr>
          <p:cNvPr id="39" name="TextBox 38"/>
          <p:cNvSpPr txBox="1"/>
          <p:nvPr/>
        </p:nvSpPr>
        <p:spPr>
          <a:xfrm>
            <a:off x="5791200" y="5715000"/>
            <a:ext cx="762000" cy="430887"/>
          </a:xfrm>
          <a:prstGeom prst="rect">
            <a:avLst/>
          </a:prstGeom>
          <a:noFill/>
        </p:spPr>
        <p:txBody>
          <a:bodyPr wrap="square" rtlCol="0">
            <a:spAutoFit/>
          </a:bodyPr>
          <a:lstStyle/>
          <a:p>
            <a:r>
              <a:rPr lang="en-US" sz="2200" dirty="0" smtClean="0"/>
              <a:t>a2</a:t>
            </a:r>
            <a:endParaRPr lang="en-US" sz="2200" dirty="0"/>
          </a:p>
        </p:txBody>
      </p:sp>
      <p:sp>
        <p:nvSpPr>
          <p:cNvPr id="40" name="TextBox 39"/>
          <p:cNvSpPr txBox="1"/>
          <p:nvPr/>
        </p:nvSpPr>
        <p:spPr>
          <a:xfrm>
            <a:off x="2819400" y="5334000"/>
            <a:ext cx="762000" cy="430887"/>
          </a:xfrm>
          <a:prstGeom prst="rect">
            <a:avLst/>
          </a:prstGeom>
          <a:noFill/>
        </p:spPr>
        <p:txBody>
          <a:bodyPr wrap="square" rtlCol="0">
            <a:spAutoFit/>
          </a:bodyPr>
          <a:lstStyle/>
          <a:p>
            <a:r>
              <a:rPr lang="en-US" sz="2200" dirty="0" smtClean="0"/>
              <a:t>b2</a:t>
            </a:r>
            <a:endParaRPr lang="en-US"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 </a:t>
            </a:r>
            <a:r>
              <a:rPr lang="en-US" dirty="0" err="1" smtClean="0"/>
              <a:t>underdemanded</a:t>
            </a:r>
            <a:r>
              <a:rPr lang="en-US" dirty="0" smtClean="0"/>
              <a:t> lottery</a:t>
            </a:r>
            <a:endParaRPr lang="en-US" dirty="0"/>
          </a:p>
        </p:txBody>
      </p:sp>
      <p:sp>
        <p:nvSpPr>
          <p:cNvPr id="3" name="Content Placeholder 2"/>
          <p:cNvSpPr>
            <a:spLocks noGrp="1"/>
          </p:cNvSpPr>
          <p:nvPr>
            <p:ph idx="1"/>
          </p:nvPr>
        </p:nvSpPr>
        <p:spPr/>
        <p:txBody>
          <a:bodyPr/>
          <a:lstStyle/>
          <a:p>
            <a:pPr>
              <a:buNone/>
            </a:pPr>
            <a:r>
              <a:rPr lang="en-US" dirty="0" smtClean="0"/>
              <a:t>How to choose the </a:t>
            </a:r>
            <a:r>
              <a:rPr lang="en-US" dirty="0" err="1" smtClean="0"/>
              <a:t>underdemanded</a:t>
            </a:r>
            <a:r>
              <a:rPr lang="en-US" dirty="0" smtClean="0"/>
              <a:t> pairs that will be matched?</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6" name="Oval 5"/>
          <p:cNvSpPr/>
          <p:nvPr/>
        </p:nvSpPr>
        <p:spPr>
          <a:xfrm>
            <a:off x="2057400" y="5105400"/>
            <a:ext cx="54864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7" name="TextBox 6"/>
          <p:cNvSpPr txBox="1"/>
          <p:nvPr/>
        </p:nvSpPr>
        <p:spPr>
          <a:xfrm>
            <a:off x="1219200" y="5257800"/>
            <a:ext cx="762000" cy="430887"/>
          </a:xfrm>
          <a:prstGeom prst="rect">
            <a:avLst/>
          </a:prstGeom>
          <a:noFill/>
        </p:spPr>
        <p:txBody>
          <a:bodyPr wrap="square" rtlCol="0">
            <a:spAutoFit/>
          </a:bodyPr>
          <a:lstStyle/>
          <a:p>
            <a:r>
              <a:rPr lang="en-US" sz="2200" dirty="0" smtClean="0"/>
              <a:t>O-A</a:t>
            </a:r>
            <a:endParaRPr lang="en-US" sz="2200" dirty="0"/>
          </a:p>
        </p:txBody>
      </p:sp>
      <p:sp>
        <p:nvSpPr>
          <p:cNvPr id="8" name="Oval 7"/>
          <p:cNvSpPr/>
          <p:nvPr/>
        </p:nvSpPr>
        <p:spPr>
          <a:xfrm>
            <a:off x="3276600" y="2971800"/>
            <a:ext cx="2133600" cy="9906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9" name="Oval 8"/>
          <p:cNvSpPr/>
          <p:nvPr/>
        </p:nvSpPr>
        <p:spPr>
          <a:xfrm>
            <a:off x="6400800" y="5410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5791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1" name="Oval 10"/>
          <p:cNvSpPr/>
          <p:nvPr/>
        </p:nvSpPr>
        <p:spPr>
          <a:xfrm>
            <a:off x="4648200" y="5486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2" name="Oval 11"/>
          <p:cNvSpPr/>
          <p:nvPr/>
        </p:nvSpPr>
        <p:spPr>
          <a:xfrm>
            <a:off x="3962400" y="55626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3" name="Oval 12"/>
          <p:cNvSpPr/>
          <p:nvPr/>
        </p:nvSpPr>
        <p:spPr>
          <a:xfrm>
            <a:off x="3124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4" name="Oval 13"/>
          <p:cNvSpPr/>
          <p:nvPr/>
        </p:nvSpPr>
        <p:spPr>
          <a:xfrm>
            <a:off x="51816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5" name="Oval 14"/>
          <p:cNvSpPr/>
          <p:nvPr/>
        </p:nvSpPr>
        <p:spPr>
          <a:xfrm>
            <a:off x="48768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6" name="Oval 15"/>
          <p:cNvSpPr/>
          <p:nvPr/>
        </p:nvSpPr>
        <p:spPr>
          <a:xfrm>
            <a:off x="44196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7" name="Oval 16"/>
          <p:cNvSpPr/>
          <p:nvPr/>
        </p:nvSpPr>
        <p:spPr>
          <a:xfrm>
            <a:off x="3810000" y="3505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19" name="Straight Connector 18"/>
          <p:cNvCxnSpPr>
            <a:stCxn id="15" idx="4"/>
            <a:endCxn id="9" idx="0"/>
          </p:cNvCxnSpPr>
          <p:nvPr/>
        </p:nvCxnSpPr>
        <p:spPr>
          <a:xfrm rot="16200000" flipH="1">
            <a:off x="4838700" y="3733800"/>
            <a:ext cx="182880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076700" y="4457700"/>
            <a:ext cx="20574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3200400"/>
            <a:ext cx="762000" cy="430887"/>
          </a:xfrm>
          <a:prstGeom prst="rect">
            <a:avLst/>
          </a:prstGeom>
          <a:noFill/>
        </p:spPr>
        <p:txBody>
          <a:bodyPr wrap="square" rtlCol="0">
            <a:spAutoFit/>
          </a:bodyPr>
          <a:lstStyle/>
          <a:p>
            <a:r>
              <a:rPr lang="en-US" sz="2200" dirty="0" smtClean="0"/>
              <a:t>a</a:t>
            </a:r>
            <a:endParaRPr lang="en-US" sz="2200" dirty="0"/>
          </a:p>
        </p:txBody>
      </p:sp>
      <p:sp>
        <p:nvSpPr>
          <p:cNvPr id="23" name="TextBox 22"/>
          <p:cNvSpPr txBox="1"/>
          <p:nvPr/>
        </p:nvSpPr>
        <p:spPr>
          <a:xfrm>
            <a:off x="6629400" y="5257800"/>
            <a:ext cx="762000" cy="430887"/>
          </a:xfrm>
          <a:prstGeom prst="rect">
            <a:avLst/>
          </a:prstGeom>
          <a:noFill/>
        </p:spPr>
        <p:txBody>
          <a:bodyPr wrap="square" rtlCol="0">
            <a:spAutoFit/>
          </a:bodyPr>
          <a:lstStyle/>
          <a:p>
            <a:r>
              <a:rPr lang="en-US" sz="2200" dirty="0" smtClean="0"/>
              <a:t>a1</a:t>
            </a:r>
            <a:endParaRPr lang="en-US" sz="2200" dirty="0"/>
          </a:p>
        </p:txBody>
      </p:sp>
      <p:sp>
        <p:nvSpPr>
          <p:cNvPr id="24" name="TextBox 23"/>
          <p:cNvSpPr txBox="1"/>
          <p:nvPr/>
        </p:nvSpPr>
        <p:spPr>
          <a:xfrm>
            <a:off x="5257800" y="5715000"/>
            <a:ext cx="762000" cy="430887"/>
          </a:xfrm>
          <a:prstGeom prst="rect">
            <a:avLst/>
          </a:prstGeom>
          <a:noFill/>
        </p:spPr>
        <p:txBody>
          <a:bodyPr wrap="square" rtlCol="0">
            <a:spAutoFit/>
          </a:bodyPr>
          <a:lstStyle/>
          <a:p>
            <a:r>
              <a:rPr lang="en-US" sz="2200" dirty="0" smtClean="0"/>
              <a:t>a3</a:t>
            </a:r>
            <a:endParaRPr lang="en-US" sz="2200" dirty="0"/>
          </a:p>
        </p:txBody>
      </p:sp>
      <p:sp>
        <p:nvSpPr>
          <p:cNvPr id="25" name="Oval 24"/>
          <p:cNvSpPr/>
          <p:nvPr/>
        </p:nvSpPr>
        <p:spPr>
          <a:xfrm>
            <a:off x="4114800" y="3200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26" name="Straight Connector 25"/>
          <p:cNvCxnSpPr>
            <a:stCxn id="17" idx="2"/>
          </p:cNvCxnSpPr>
          <p:nvPr/>
        </p:nvCxnSpPr>
        <p:spPr>
          <a:xfrm rot="10800000" flipH="1" flipV="1">
            <a:off x="3810000" y="3581400"/>
            <a:ext cx="30480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05200" y="3352800"/>
            <a:ext cx="762000" cy="430887"/>
          </a:xfrm>
          <a:prstGeom prst="rect">
            <a:avLst/>
          </a:prstGeom>
          <a:noFill/>
        </p:spPr>
        <p:txBody>
          <a:bodyPr wrap="square" rtlCol="0">
            <a:spAutoFit/>
          </a:bodyPr>
          <a:lstStyle/>
          <a:p>
            <a:r>
              <a:rPr lang="en-US" sz="2200" dirty="0" smtClean="0"/>
              <a:t>b</a:t>
            </a:r>
            <a:endParaRPr lang="en-US" sz="2200" dirty="0"/>
          </a:p>
        </p:txBody>
      </p:sp>
      <p:sp>
        <p:nvSpPr>
          <p:cNvPr id="31" name="TextBox 30"/>
          <p:cNvSpPr txBox="1"/>
          <p:nvPr/>
        </p:nvSpPr>
        <p:spPr>
          <a:xfrm>
            <a:off x="3581400" y="5486400"/>
            <a:ext cx="762000" cy="430887"/>
          </a:xfrm>
          <a:prstGeom prst="rect">
            <a:avLst/>
          </a:prstGeom>
          <a:noFill/>
        </p:spPr>
        <p:txBody>
          <a:bodyPr wrap="square" rtlCol="0">
            <a:spAutoFit/>
          </a:bodyPr>
          <a:lstStyle/>
          <a:p>
            <a:r>
              <a:rPr lang="en-US" sz="2200" dirty="0" smtClean="0"/>
              <a:t>b1</a:t>
            </a:r>
            <a:endParaRPr lang="en-US" sz="2200" dirty="0"/>
          </a:p>
        </p:txBody>
      </p:sp>
      <p:sp>
        <p:nvSpPr>
          <p:cNvPr id="33" name="TextBox 32"/>
          <p:cNvSpPr txBox="1"/>
          <p:nvPr/>
        </p:nvSpPr>
        <p:spPr>
          <a:xfrm>
            <a:off x="5791200" y="5715000"/>
            <a:ext cx="762000" cy="430887"/>
          </a:xfrm>
          <a:prstGeom prst="rect">
            <a:avLst/>
          </a:prstGeom>
          <a:noFill/>
        </p:spPr>
        <p:txBody>
          <a:bodyPr wrap="square" rtlCol="0">
            <a:spAutoFit/>
          </a:bodyPr>
          <a:lstStyle/>
          <a:p>
            <a:r>
              <a:rPr lang="en-US" sz="2200" dirty="0" smtClean="0"/>
              <a:t>a2</a:t>
            </a:r>
            <a:endParaRPr lang="en-US" sz="2200" dirty="0"/>
          </a:p>
        </p:txBody>
      </p:sp>
      <p:sp>
        <p:nvSpPr>
          <p:cNvPr id="34" name="TextBox 33"/>
          <p:cNvSpPr txBox="1"/>
          <p:nvPr/>
        </p:nvSpPr>
        <p:spPr>
          <a:xfrm>
            <a:off x="2819400" y="5334000"/>
            <a:ext cx="762000" cy="430887"/>
          </a:xfrm>
          <a:prstGeom prst="rect">
            <a:avLst/>
          </a:prstGeom>
          <a:noFill/>
        </p:spPr>
        <p:txBody>
          <a:bodyPr wrap="square" rtlCol="0">
            <a:spAutoFit/>
          </a:bodyPr>
          <a:lstStyle/>
          <a:p>
            <a:r>
              <a:rPr lang="en-US" sz="2200" dirty="0" smtClean="0"/>
              <a:t>b2</a:t>
            </a:r>
            <a:endParaRPr lang="en-US" sz="2200" dirty="0"/>
          </a:p>
        </p:txBody>
      </p:sp>
      <p:sp>
        <p:nvSpPr>
          <p:cNvPr id="35" name="TextBox 34"/>
          <p:cNvSpPr txBox="1"/>
          <p:nvPr/>
        </p:nvSpPr>
        <p:spPr>
          <a:xfrm>
            <a:off x="2286000" y="3276600"/>
            <a:ext cx="1905000" cy="430887"/>
          </a:xfrm>
          <a:prstGeom prst="rect">
            <a:avLst/>
          </a:prstGeom>
          <a:noFill/>
        </p:spPr>
        <p:txBody>
          <a:bodyPr wrap="square" rtlCol="0">
            <a:spAutoFit/>
          </a:bodyPr>
          <a:lstStyle/>
          <a:p>
            <a:r>
              <a:rPr lang="en-US" sz="2200" dirty="0" smtClean="0"/>
              <a:t>A-O</a:t>
            </a:r>
            <a:endParaRPr lang="en-US" sz="2200" dirty="0"/>
          </a:p>
        </p:txBody>
      </p:sp>
      <p:sp>
        <p:nvSpPr>
          <p:cNvPr id="28" name="Oval 27"/>
          <p:cNvSpPr/>
          <p:nvPr/>
        </p:nvSpPr>
        <p:spPr>
          <a:xfrm>
            <a:off x="6172200" y="5181600"/>
            <a:ext cx="11430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2" name="Oval 31"/>
          <p:cNvSpPr/>
          <p:nvPr/>
        </p:nvSpPr>
        <p:spPr>
          <a:xfrm>
            <a:off x="3581400" y="5334000"/>
            <a:ext cx="990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6" name="Oval 35"/>
          <p:cNvSpPr/>
          <p:nvPr/>
        </p:nvSpPr>
        <p:spPr>
          <a:xfrm>
            <a:off x="4561115" y="5791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txBox="1">
            <a:spLocks noChangeArrowheads="1"/>
          </p:cNvSpPr>
          <p:nvPr/>
        </p:nvSpPr>
        <p:spPr>
          <a:xfrm>
            <a:off x="457200" y="274638"/>
            <a:ext cx="8229600" cy="869950"/>
          </a:xfrm>
          <a:prstGeom prst="rect">
            <a:avLst/>
          </a:prstGeom>
          <a:noFill/>
          <a:ln/>
        </p:spPr>
        <p:txBody>
          <a:bodyPr vert="horz" lIns="91440" tIns="45720" rIns="91440" bIns="45720" rtlCol="0" anchor="b">
            <a:normAutofit/>
          </a:bodyPr>
          <a:lstStyle/>
          <a:p>
            <a:pPr lvl="0" algn="ctr">
              <a:spcBef>
                <a:spcPct val="0"/>
              </a:spcBef>
              <a:defRPr/>
            </a:pPr>
            <a:r>
              <a:rPr lang="en-US" sz="4400" kern="0" dirty="0" smtClean="0">
                <a:solidFill>
                  <a:srgbClr val="333399"/>
                </a:solidFill>
                <a:latin typeface="Arial Black"/>
                <a:ea typeface="ＭＳ Ｐゴシック" pitchFamily="34" charset="-128"/>
                <a:cs typeface="ＭＳ Ｐゴシック" charset="-128"/>
              </a:rPr>
              <a:t>Kidney Exchange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12"/>
          <p:cNvSpPr>
            <a:spLocks noChangeArrowheads="1"/>
          </p:cNvSpPr>
          <p:nvPr/>
        </p:nvSpPr>
        <p:spPr bwMode="auto">
          <a:xfrm>
            <a:off x="533400" y="914400"/>
            <a:ext cx="8229600" cy="563563"/>
          </a:xfrm>
          <a:prstGeom prst="rect">
            <a:avLst/>
          </a:prstGeom>
          <a:noFill/>
          <a:ln w="9525">
            <a:noFill/>
            <a:miter lim="800000"/>
            <a:headEnd/>
            <a:tailEnd/>
          </a:ln>
          <a:effectLst/>
        </p:spPr>
        <p:txBody>
          <a:bodyPr anchor="ctr"/>
          <a:lstStyle/>
          <a:p>
            <a:pPr algn="ctr" eaLnBrk="1" hangingPunct="1"/>
            <a:endParaRPr lang="en-US" sz="2800">
              <a:solidFill>
                <a:srgbClr val="FFCC00"/>
              </a:solidFill>
            </a:endParaRPr>
          </a:p>
        </p:txBody>
      </p:sp>
      <p:grpSp>
        <p:nvGrpSpPr>
          <p:cNvPr id="2" name="Group 14"/>
          <p:cNvGrpSpPr/>
          <p:nvPr/>
        </p:nvGrpSpPr>
        <p:grpSpPr>
          <a:xfrm>
            <a:off x="1981200" y="1905000"/>
            <a:ext cx="5257800" cy="3581400"/>
            <a:chOff x="1371600" y="1371600"/>
            <a:chExt cx="6442075" cy="5162550"/>
          </a:xfrm>
        </p:grpSpPr>
        <p:sp>
          <p:nvSpPr>
            <p:cNvPr id="4" name="Line 2"/>
            <p:cNvSpPr>
              <a:spLocks noChangeShapeType="1"/>
            </p:cNvSpPr>
            <p:nvPr/>
          </p:nvSpPr>
          <p:spPr bwMode="auto">
            <a:xfrm>
              <a:off x="1981200" y="3352800"/>
              <a:ext cx="0" cy="1143000"/>
            </a:xfrm>
            <a:prstGeom prst="line">
              <a:avLst/>
            </a:prstGeom>
            <a:noFill/>
            <a:ln w="9525">
              <a:noFill/>
              <a:round/>
              <a:headEnd/>
              <a:tailEnd/>
            </a:ln>
            <a:effectLst/>
          </p:spPr>
          <p:txBody>
            <a:bodyPr/>
            <a:lstStyle/>
            <a:p>
              <a:endParaRPr lang="en-US"/>
            </a:p>
          </p:txBody>
        </p:sp>
        <p:sp>
          <p:nvSpPr>
            <p:cNvPr id="5" name="Line 4"/>
            <p:cNvSpPr>
              <a:spLocks noChangeShapeType="1"/>
            </p:cNvSpPr>
            <p:nvPr/>
          </p:nvSpPr>
          <p:spPr bwMode="auto">
            <a:xfrm>
              <a:off x="2057400" y="3048000"/>
              <a:ext cx="0" cy="1371600"/>
            </a:xfrm>
            <a:prstGeom prst="line">
              <a:avLst/>
            </a:prstGeom>
            <a:noFill/>
            <a:ln w="9525">
              <a:noFill/>
              <a:round/>
              <a:headEnd/>
              <a:tailEnd type="triangle" w="med" len="med"/>
            </a:ln>
            <a:effectLst/>
          </p:spPr>
          <p:txBody>
            <a:bodyPr/>
            <a:lstStyle/>
            <a:p>
              <a:endParaRPr lang="en-US"/>
            </a:p>
          </p:txBody>
        </p:sp>
        <p:sp>
          <p:nvSpPr>
            <p:cNvPr id="6" name="Line 5"/>
            <p:cNvSpPr>
              <a:spLocks noChangeShapeType="1"/>
            </p:cNvSpPr>
            <p:nvPr/>
          </p:nvSpPr>
          <p:spPr bwMode="auto">
            <a:xfrm>
              <a:off x="2133600" y="3124200"/>
              <a:ext cx="0" cy="1295400"/>
            </a:xfrm>
            <a:prstGeom prst="line">
              <a:avLst/>
            </a:prstGeom>
            <a:noFill/>
            <a:ln w="9525">
              <a:noFill/>
              <a:round/>
              <a:headEnd/>
              <a:tailEnd type="triangle" w="med" len="med"/>
            </a:ln>
            <a:effectLst/>
          </p:spPr>
          <p:txBody>
            <a:bodyPr/>
            <a:lstStyle/>
            <a:p>
              <a:endParaRPr lang="en-US"/>
            </a:p>
          </p:txBody>
        </p:sp>
        <p:sp>
          <p:nvSpPr>
            <p:cNvPr id="7" name="Rectangle 7"/>
            <p:cNvSpPr>
              <a:spLocks noChangeArrowheads="1"/>
            </p:cNvSpPr>
            <p:nvPr/>
          </p:nvSpPr>
          <p:spPr bwMode="auto">
            <a:xfrm>
              <a:off x="1447800" y="1371600"/>
              <a:ext cx="2784475" cy="1885950"/>
            </a:xfrm>
            <a:prstGeom prst="rect">
              <a:avLst/>
            </a:prstGeom>
            <a:solidFill>
              <a:srgbClr val="FFCC00"/>
            </a:solidFill>
            <a:ln w="9525">
              <a:solidFill>
                <a:schemeClr val="tx1"/>
              </a:solidFill>
              <a:miter lim="800000"/>
              <a:headEnd/>
              <a:tailEnd/>
            </a:ln>
            <a:effectLst/>
          </p:spPr>
          <p:txBody>
            <a:bodyPr wrap="none" anchor="ctr"/>
            <a:lstStyle/>
            <a:p>
              <a:pPr algn="ctr"/>
              <a:r>
                <a:rPr lang="en-US" sz="2400" b="1" dirty="0"/>
                <a:t>Donor 1</a:t>
              </a:r>
            </a:p>
            <a:p>
              <a:pPr algn="ctr"/>
              <a:r>
                <a:rPr lang="en-US" sz="2000" b="1" dirty="0"/>
                <a:t>Blood type A</a:t>
              </a:r>
            </a:p>
          </p:txBody>
        </p:sp>
        <p:sp>
          <p:nvSpPr>
            <p:cNvPr id="8" name="Rectangle 8"/>
            <p:cNvSpPr>
              <a:spLocks noChangeArrowheads="1"/>
            </p:cNvSpPr>
            <p:nvPr/>
          </p:nvSpPr>
          <p:spPr bwMode="auto">
            <a:xfrm>
              <a:off x="4800600" y="1371600"/>
              <a:ext cx="2782888" cy="1884363"/>
            </a:xfrm>
            <a:prstGeom prst="rect">
              <a:avLst/>
            </a:prstGeom>
            <a:solidFill>
              <a:srgbClr val="00FF00"/>
            </a:solidFill>
            <a:ln w="9525">
              <a:solidFill>
                <a:schemeClr val="tx1"/>
              </a:solidFill>
              <a:miter lim="800000"/>
              <a:headEnd/>
              <a:tailEnd/>
            </a:ln>
            <a:effectLst/>
          </p:spPr>
          <p:txBody>
            <a:bodyPr wrap="none" anchor="ctr"/>
            <a:lstStyle/>
            <a:p>
              <a:pPr algn="ctr"/>
              <a:r>
                <a:rPr lang="en-US" sz="2400" b="1" dirty="0">
                  <a:effectLst>
                    <a:outerShdw blurRad="38100" dist="38100" dir="2700000" algn="tl">
                      <a:srgbClr val="FFFFFF"/>
                    </a:outerShdw>
                  </a:effectLst>
                </a:rPr>
                <a:t>Recipient 1</a:t>
              </a:r>
            </a:p>
            <a:p>
              <a:pPr algn="ctr"/>
              <a:r>
                <a:rPr lang="en-US" sz="2000" b="1" dirty="0">
                  <a:effectLst>
                    <a:outerShdw blurRad="38100" dist="38100" dir="2700000" algn="tl">
                      <a:srgbClr val="FFFFFF"/>
                    </a:outerShdw>
                  </a:effectLst>
                </a:rPr>
                <a:t>Blood type B</a:t>
              </a:r>
            </a:p>
          </p:txBody>
        </p:sp>
        <p:sp>
          <p:nvSpPr>
            <p:cNvPr id="9" name="Rectangle 9"/>
            <p:cNvSpPr>
              <a:spLocks noChangeArrowheads="1"/>
            </p:cNvSpPr>
            <p:nvPr/>
          </p:nvSpPr>
          <p:spPr bwMode="auto">
            <a:xfrm>
              <a:off x="1371600" y="4648200"/>
              <a:ext cx="2784475" cy="1885950"/>
            </a:xfrm>
            <a:prstGeom prst="rect">
              <a:avLst/>
            </a:prstGeom>
            <a:solidFill>
              <a:srgbClr val="00FF00"/>
            </a:solidFill>
            <a:ln w="9525">
              <a:solidFill>
                <a:schemeClr val="tx1"/>
              </a:solidFill>
              <a:miter lim="800000"/>
              <a:headEnd/>
              <a:tailEnd/>
            </a:ln>
            <a:effectLst/>
          </p:spPr>
          <p:txBody>
            <a:bodyPr wrap="none" anchor="ctr"/>
            <a:lstStyle/>
            <a:p>
              <a:pPr algn="ctr"/>
              <a:r>
                <a:rPr lang="en-US" sz="2400" b="1">
                  <a:effectLst>
                    <a:outerShdw blurRad="38100" dist="38100" dir="2700000" algn="tl">
                      <a:srgbClr val="FFFFFF"/>
                    </a:outerShdw>
                  </a:effectLst>
                </a:rPr>
                <a:t>Donor 2</a:t>
              </a:r>
            </a:p>
            <a:p>
              <a:pPr algn="ctr"/>
              <a:r>
                <a:rPr lang="en-US" sz="2000" b="1">
                  <a:effectLst>
                    <a:outerShdw blurRad="38100" dist="38100" dir="2700000" algn="tl">
                      <a:srgbClr val="FFFFFF"/>
                    </a:outerShdw>
                  </a:effectLst>
                </a:rPr>
                <a:t>Blood type B</a:t>
              </a:r>
            </a:p>
          </p:txBody>
        </p:sp>
        <p:sp>
          <p:nvSpPr>
            <p:cNvPr id="10" name="Rectangle 10"/>
            <p:cNvSpPr>
              <a:spLocks noChangeArrowheads="1"/>
            </p:cNvSpPr>
            <p:nvPr/>
          </p:nvSpPr>
          <p:spPr bwMode="auto">
            <a:xfrm>
              <a:off x="5029200" y="4648200"/>
              <a:ext cx="2784475" cy="1885950"/>
            </a:xfrm>
            <a:prstGeom prst="rect">
              <a:avLst/>
            </a:prstGeom>
            <a:solidFill>
              <a:srgbClr val="FFCC00"/>
            </a:solidFill>
            <a:ln w="9525">
              <a:solidFill>
                <a:schemeClr val="tx1"/>
              </a:solidFill>
              <a:miter lim="800000"/>
              <a:headEnd/>
              <a:tailEnd/>
            </a:ln>
            <a:effectLst/>
          </p:spPr>
          <p:txBody>
            <a:bodyPr wrap="none" anchor="ctr"/>
            <a:lstStyle/>
            <a:p>
              <a:pPr algn="ctr"/>
              <a:r>
                <a:rPr lang="en-US" sz="2400" b="1"/>
                <a:t>Recipient 2</a:t>
              </a:r>
            </a:p>
            <a:p>
              <a:pPr algn="ctr"/>
              <a:r>
                <a:rPr lang="en-US" sz="2000" b="1"/>
                <a:t>Blood type A</a:t>
              </a:r>
            </a:p>
          </p:txBody>
        </p:sp>
        <p:cxnSp>
          <p:nvCxnSpPr>
            <p:cNvPr id="13" name="AutoShape 20"/>
            <p:cNvCxnSpPr>
              <a:cxnSpLocks noChangeShapeType="1"/>
              <a:stCxn id="7" idx="2"/>
              <a:endCxn id="10" idx="0"/>
            </p:cNvCxnSpPr>
            <p:nvPr/>
          </p:nvCxnSpPr>
          <p:spPr bwMode="auto">
            <a:xfrm>
              <a:off x="2840038" y="3257550"/>
              <a:ext cx="3581400" cy="1390650"/>
            </a:xfrm>
            <a:prstGeom prst="straightConnector1">
              <a:avLst/>
            </a:prstGeom>
            <a:noFill/>
            <a:ln w="38100">
              <a:solidFill>
                <a:schemeClr val="tx1"/>
              </a:solidFill>
              <a:round/>
              <a:headEnd/>
              <a:tailEnd type="triangle" w="med" len="med"/>
            </a:ln>
            <a:effectLst/>
          </p:spPr>
        </p:cxnSp>
        <p:cxnSp>
          <p:nvCxnSpPr>
            <p:cNvPr id="14" name="AutoShape 21"/>
            <p:cNvCxnSpPr>
              <a:cxnSpLocks noChangeShapeType="1"/>
              <a:stCxn id="9" idx="0"/>
              <a:endCxn id="8" idx="2"/>
            </p:cNvCxnSpPr>
            <p:nvPr/>
          </p:nvCxnSpPr>
          <p:spPr bwMode="auto">
            <a:xfrm flipV="1">
              <a:off x="2763838" y="3255963"/>
              <a:ext cx="3429000" cy="1392237"/>
            </a:xfrm>
            <a:prstGeom prst="straightConnector1">
              <a:avLst/>
            </a:prstGeom>
            <a:noFill/>
            <a:ln w="38100">
              <a:solidFill>
                <a:schemeClr val="tx1"/>
              </a:solidFill>
              <a:round/>
              <a:headEnd/>
              <a:tailEnd type="triangle" w="med" len="med"/>
            </a:ln>
            <a:effectLst/>
          </p:spPr>
        </p:cxnSp>
      </p:grpSp>
      <p:sp>
        <p:nvSpPr>
          <p:cNvPr id="16" name="TextBox 15"/>
          <p:cNvSpPr txBox="1"/>
          <p:nvPr/>
        </p:nvSpPr>
        <p:spPr>
          <a:xfrm>
            <a:off x="1981200" y="1295400"/>
            <a:ext cx="5715000" cy="492443"/>
          </a:xfrm>
          <a:prstGeom prst="rect">
            <a:avLst/>
          </a:prstGeom>
          <a:noFill/>
        </p:spPr>
        <p:txBody>
          <a:bodyPr wrap="square" rtlCol="0">
            <a:spAutoFit/>
          </a:bodyPr>
          <a:lstStyle/>
          <a:p>
            <a:r>
              <a:rPr lang="en-US" sz="2600" b="1" dirty="0" smtClean="0"/>
              <a:t>Two pair (2-way) kidney exchange</a:t>
            </a:r>
            <a:endParaRPr lang="en-US" sz="2600" b="1" dirty="0"/>
          </a:p>
        </p:txBody>
      </p:sp>
      <p:sp>
        <p:nvSpPr>
          <p:cNvPr id="17" name="TextBox 16"/>
          <p:cNvSpPr txBox="1"/>
          <p:nvPr/>
        </p:nvSpPr>
        <p:spPr>
          <a:xfrm>
            <a:off x="1905000" y="5715000"/>
            <a:ext cx="6248400" cy="892552"/>
          </a:xfrm>
          <a:prstGeom prst="rect">
            <a:avLst/>
          </a:prstGeom>
          <a:noFill/>
        </p:spPr>
        <p:txBody>
          <a:bodyPr wrap="square" rtlCol="0">
            <a:spAutoFit/>
          </a:bodyPr>
          <a:lstStyle/>
          <a:p>
            <a:r>
              <a:rPr lang="en-US" sz="2600" b="1" dirty="0" smtClean="0"/>
              <a:t>3-way exchanges (and larger) have been conducted</a:t>
            </a:r>
            <a:endParaRPr lang="en-US" sz="2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underdemanded</a:t>
            </a:r>
            <a:r>
              <a:rPr lang="en-US" dirty="0" smtClean="0"/>
              <a:t> lottery</a:t>
            </a:r>
            <a:endParaRPr lang="en-US" dirty="0"/>
          </a:p>
        </p:txBody>
      </p:sp>
      <p:sp>
        <p:nvSpPr>
          <p:cNvPr id="3" name="Content Placeholder 2"/>
          <p:cNvSpPr>
            <a:spLocks noGrp="1"/>
          </p:cNvSpPr>
          <p:nvPr>
            <p:ph idx="1"/>
          </p:nvPr>
        </p:nvSpPr>
        <p:spPr/>
        <p:txBody>
          <a:bodyPr/>
          <a:lstStyle/>
          <a:p>
            <a:pPr>
              <a:buNone/>
            </a:pPr>
            <a:r>
              <a:rPr lang="en-US" dirty="0" smtClean="0"/>
              <a:t>How to choose the </a:t>
            </a:r>
            <a:r>
              <a:rPr lang="en-US" dirty="0" err="1" smtClean="0"/>
              <a:t>underdemanded</a:t>
            </a:r>
            <a:r>
              <a:rPr lang="en-US" dirty="0" smtClean="0"/>
              <a:t> pairs that will be matched?</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6" name="Oval 5"/>
          <p:cNvSpPr/>
          <p:nvPr/>
        </p:nvSpPr>
        <p:spPr>
          <a:xfrm>
            <a:off x="2057400" y="5105400"/>
            <a:ext cx="54864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7" name="TextBox 6"/>
          <p:cNvSpPr txBox="1"/>
          <p:nvPr/>
        </p:nvSpPr>
        <p:spPr>
          <a:xfrm>
            <a:off x="1219200" y="5257800"/>
            <a:ext cx="762000" cy="430887"/>
          </a:xfrm>
          <a:prstGeom prst="rect">
            <a:avLst/>
          </a:prstGeom>
          <a:noFill/>
        </p:spPr>
        <p:txBody>
          <a:bodyPr wrap="square" rtlCol="0">
            <a:spAutoFit/>
          </a:bodyPr>
          <a:lstStyle/>
          <a:p>
            <a:r>
              <a:rPr lang="en-US" sz="2200" dirty="0" smtClean="0"/>
              <a:t>O-A</a:t>
            </a:r>
            <a:endParaRPr lang="en-US" sz="2200" dirty="0"/>
          </a:p>
        </p:txBody>
      </p:sp>
      <p:sp>
        <p:nvSpPr>
          <p:cNvPr id="8" name="Oval 7"/>
          <p:cNvSpPr/>
          <p:nvPr/>
        </p:nvSpPr>
        <p:spPr>
          <a:xfrm>
            <a:off x="3276600" y="2971800"/>
            <a:ext cx="2133600" cy="9906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9" name="Oval 8"/>
          <p:cNvSpPr/>
          <p:nvPr/>
        </p:nvSpPr>
        <p:spPr>
          <a:xfrm>
            <a:off x="6400800" y="5410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5791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1" name="Oval 10"/>
          <p:cNvSpPr/>
          <p:nvPr/>
        </p:nvSpPr>
        <p:spPr>
          <a:xfrm>
            <a:off x="4648200" y="5486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2" name="Oval 11"/>
          <p:cNvSpPr/>
          <p:nvPr/>
        </p:nvSpPr>
        <p:spPr>
          <a:xfrm>
            <a:off x="3962400" y="55626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3" name="Oval 12"/>
          <p:cNvSpPr/>
          <p:nvPr/>
        </p:nvSpPr>
        <p:spPr>
          <a:xfrm>
            <a:off x="3124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4" name="Oval 13"/>
          <p:cNvSpPr/>
          <p:nvPr/>
        </p:nvSpPr>
        <p:spPr>
          <a:xfrm>
            <a:off x="51816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5" name="Oval 14"/>
          <p:cNvSpPr/>
          <p:nvPr/>
        </p:nvSpPr>
        <p:spPr>
          <a:xfrm>
            <a:off x="48768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6" name="Oval 15"/>
          <p:cNvSpPr/>
          <p:nvPr/>
        </p:nvSpPr>
        <p:spPr>
          <a:xfrm>
            <a:off x="44196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7" name="Oval 16"/>
          <p:cNvSpPr/>
          <p:nvPr/>
        </p:nvSpPr>
        <p:spPr>
          <a:xfrm>
            <a:off x="3810000" y="3505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19" name="Straight Connector 18"/>
          <p:cNvCxnSpPr>
            <a:stCxn id="15" idx="4"/>
            <a:endCxn id="9" idx="0"/>
          </p:cNvCxnSpPr>
          <p:nvPr/>
        </p:nvCxnSpPr>
        <p:spPr>
          <a:xfrm rot="16200000" flipH="1">
            <a:off x="4838700" y="3733800"/>
            <a:ext cx="182880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076700" y="4457700"/>
            <a:ext cx="20574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3200400"/>
            <a:ext cx="762000" cy="430887"/>
          </a:xfrm>
          <a:prstGeom prst="rect">
            <a:avLst/>
          </a:prstGeom>
          <a:noFill/>
        </p:spPr>
        <p:txBody>
          <a:bodyPr wrap="square" rtlCol="0">
            <a:spAutoFit/>
          </a:bodyPr>
          <a:lstStyle/>
          <a:p>
            <a:r>
              <a:rPr lang="en-US" sz="2200" dirty="0" smtClean="0"/>
              <a:t>a</a:t>
            </a:r>
            <a:endParaRPr lang="en-US" sz="2200" dirty="0"/>
          </a:p>
        </p:txBody>
      </p:sp>
      <p:sp>
        <p:nvSpPr>
          <p:cNvPr id="25" name="Oval 24"/>
          <p:cNvSpPr/>
          <p:nvPr/>
        </p:nvSpPr>
        <p:spPr>
          <a:xfrm>
            <a:off x="4114800" y="3200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26" name="Straight Connector 25"/>
          <p:cNvCxnSpPr>
            <a:stCxn id="17" idx="2"/>
          </p:cNvCxnSpPr>
          <p:nvPr/>
        </p:nvCxnSpPr>
        <p:spPr>
          <a:xfrm rot="10800000" flipH="1" flipV="1">
            <a:off x="3810000" y="3581400"/>
            <a:ext cx="30480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05200" y="3352800"/>
            <a:ext cx="762000" cy="430887"/>
          </a:xfrm>
          <a:prstGeom prst="rect">
            <a:avLst/>
          </a:prstGeom>
          <a:noFill/>
        </p:spPr>
        <p:txBody>
          <a:bodyPr wrap="square" rtlCol="0">
            <a:spAutoFit/>
          </a:bodyPr>
          <a:lstStyle/>
          <a:p>
            <a:r>
              <a:rPr lang="en-US" sz="2200" dirty="0" smtClean="0"/>
              <a:t>b</a:t>
            </a:r>
            <a:endParaRPr lang="en-US" sz="2200" dirty="0"/>
          </a:p>
        </p:txBody>
      </p:sp>
      <p:sp>
        <p:nvSpPr>
          <p:cNvPr id="35" name="TextBox 34"/>
          <p:cNvSpPr txBox="1"/>
          <p:nvPr/>
        </p:nvSpPr>
        <p:spPr>
          <a:xfrm>
            <a:off x="2286000" y="3276600"/>
            <a:ext cx="1905000" cy="430887"/>
          </a:xfrm>
          <a:prstGeom prst="rect">
            <a:avLst/>
          </a:prstGeom>
          <a:noFill/>
        </p:spPr>
        <p:txBody>
          <a:bodyPr wrap="square" rtlCol="0">
            <a:spAutoFit/>
          </a:bodyPr>
          <a:lstStyle/>
          <a:p>
            <a:r>
              <a:rPr lang="en-US" sz="2200" dirty="0" smtClean="0"/>
              <a:t>A-O</a:t>
            </a:r>
            <a:endParaRPr lang="en-US" sz="2200" dirty="0"/>
          </a:p>
        </p:txBody>
      </p:sp>
      <p:sp>
        <p:nvSpPr>
          <p:cNvPr id="28" name="Oval 27"/>
          <p:cNvSpPr/>
          <p:nvPr/>
        </p:nvSpPr>
        <p:spPr>
          <a:xfrm>
            <a:off x="6172200" y="5181600"/>
            <a:ext cx="11430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2" name="Oval 31"/>
          <p:cNvSpPr/>
          <p:nvPr/>
        </p:nvSpPr>
        <p:spPr>
          <a:xfrm>
            <a:off x="3581400" y="5334000"/>
            <a:ext cx="990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6" name="Oval 35"/>
          <p:cNvSpPr/>
          <p:nvPr/>
        </p:nvSpPr>
        <p:spPr>
          <a:xfrm>
            <a:off x="4561115" y="5791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7" name="TextBox 36"/>
          <p:cNvSpPr txBox="1"/>
          <p:nvPr/>
        </p:nvSpPr>
        <p:spPr>
          <a:xfrm>
            <a:off x="8077200" y="4876800"/>
            <a:ext cx="762000" cy="1231106"/>
          </a:xfrm>
          <a:prstGeom prst="rect">
            <a:avLst/>
          </a:prstGeom>
          <a:noFill/>
        </p:spPr>
        <p:txBody>
          <a:bodyPr wrap="square" rtlCol="0">
            <a:spAutoFit/>
          </a:bodyPr>
          <a:lstStyle/>
          <a:p>
            <a:r>
              <a:rPr lang="en-US" sz="2600" dirty="0" smtClean="0"/>
              <a:t>a1</a:t>
            </a:r>
          </a:p>
          <a:p>
            <a:r>
              <a:rPr lang="en-US" sz="2600" dirty="0" smtClean="0"/>
              <a:t>b1</a:t>
            </a:r>
          </a:p>
          <a:p>
            <a:endParaRPr lang="en-US" sz="2200" dirty="0"/>
          </a:p>
        </p:txBody>
      </p:sp>
      <p:sp>
        <p:nvSpPr>
          <p:cNvPr id="38" name="TextBox 37"/>
          <p:cNvSpPr txBox="1"/>
          <p:nvPr/>
        </p:nvSpPr>
        <p:spPr>
          <a:xfrm>
            <a:off x="6629400" y="5257800"/>
            <a:ext cx="762000" cy="430887"/>
          </a:xfrm>
          <a:prstGeom prst="rect">
            <a:avLst/>
          </a:prstGeom>
          <a:noFill/>
        </p:spPr>
        <p:txBody>
          <a:bodyPr wrap="square" rtlCol="0">
            <a:spAutoFit/>
          </a:bodyPr>
          <a:lstStyle/>
          <a:p>
            <a:r>
              <a:rPr lang="en-US" sz="2200" dirty="0" smtClean="0"/>
              <a:t>a1</a:t>
            </a:r>
            <a:endParaRPr lang="en-US" sz="2200" dirty="0"/>
          </a:p>
        </p:txBody>
      </p:sp>
      <p:sp>
        <p:nvSpPr>
          <p:cNvPr id="39" name="TextBox 38"/>
          <p:cNvSpPr txBox="1"/>
          <p:nvPr/>
        </p:nvSpPr>
        <p:spPr>
          <a:xfrm>
            <a:off x="5257800" y="5715000"/>
            <a:ext cx="762000" cy="430887"/>
          </a:xfrm>
          <a:prstGeom prst="rect">
            <a:avLst/>
          </a:prstGeom>
          <a:noFill/>
        </p:spPr>
        <p:txBody>
          <a:bodyPr wrap="square" rtlCol="0">
            <a:spAutoFit/>
          </a:bodyPr>
          <a:lstStyle/>
          <a:p>
            <a:r>
              <a:rPr lang="en-US" sz="2200" dirty="0" smtClean="0"/>
              <a:t>a3</a:t>
            </a:r>
            <a:endParaRPr lang="en-US" sz="2200" dirty="0"/>
          </a:p>
        </p:txBody>
      </p:sp>
      <p:sp>
        <p:nvSpPr>
          <p:cNvPr id="40" name="TextBox 39"/>
          <p:cNvSpPr txBox="1"/>
          <p:nvPr/>
        </p:nvSpPr>
        <p:spPr>
          <a:xfrm>
            <a:off x="3581400" y="5486400"/>
            <a:ext cx="762000" cy="430887"/>
          </a:xfrm>
          <a:prstGeom prst="rect">
            <a:avLst/>
          </a:prstGeom>
          <a:noFill/>
        </p:spPr>
        <p:txBody>
          <a:bodyPr wrap="square" rtlCol="0">
            <a:spAutoFit/>
          </a:bodyPr>
          <a:lstStyle/>
          <a:p>
            <a:r>
              <a:rPr lang="en-US" sz="2200" dirty="0" smtClean="0"/>
              <a:t>b1</a:t>
            </a:r>
            <a:endParaRPr lang="en-US" sz="2200" dirty="0"/>
          </a:p>
        </p:txBody>
      </p:sp>
      <p:sp>
        <p:nvSpPr>
          <p:cNvPr id="41" name="TextBox 40"/>
          <p:cNvSpPr txBox="1"/>
          <p:nvPr/>
        </p:nvSpPr>
        <p:spPr>
          <a:xfrm>
            <a:off x="5791200" y="5715000"/>
            <a:ext cx="762000" cy="430887"/>
          </a:xfrm>
          <a:prstGeom prst="rect">
            <a:avLst/>
          </a:prstGeom>
          <a:noFill/>
        </p:spPr>
        <p:txBody>
          <a:bodyPr wrap="square" rtlCol="0">
            <a:spAutoFit/>
          </a:bodyPr>
          <a:lstStyle/>
          <a:p>
            <a:r>
              <a:rPr lang="en-US" sz="2200" dirty="0" smtClean="0"/>
              <a:t>a2</a:t>
            </a:r>
            <a:endParaRPr lang="en-US" sz="2200" dirty="0"/>
          </a:p>
        </p:txBody>
      </p:sp>
      <p:sp>
        <p:nvSpPr>
          <p:cNvPr id="42" name="TextBox 41"/>
          <p:cNvSpPr txBox="1"/>
          <p:nvPr/>
        </p:nvSpPr>
        <p:spPr>
          <a:xfrm>
            <a:off x="2819400" y="5334000"/>
            <a:ext cx="762000" cy="430887"/>
          </a:xfrm>
          <a:prstGeom prst="rect">
            <a:avLst/>
          </a:prstGeom>
          <a:noFill/>
        </p:spPr>
        <p:txBody>
          <a:bodyPr wrap="square" rtlCol="0">
            <a:spAutoFit/>
          </a:bodyPr>
          <a:lstStyle/>
          <a:p>
            <a:r>
              <a:rPr lang="en-US" sz="2200" dirty="0" smtClean="0"/>
              <a:t>b2</a:t>
            </a:r>
            <a:endParaRPr lang="en-US" sz="2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underdemanded</a:t>
            </a:r>
            <a:r>
              <a:rPr lang="en-US" dirty="0" smtClean="0"/>
              <a:t> lottery</a:t>
            </a:r>
            <a:endParaRPr lang="en-US" dirty="0"/>
          </a:p>
        </p:txBody>
      </p:sp>
      <p:sp>
        <p:nvSpPr>
          <p:cNvPr id="3" name="Content Placeholder 2"/>
          <p:cNvSpPr>
            <a:spLocks noGrp="1"/>
          </p:cNvSpPr>
          <p:nvPr>
            <p:ph idx="1"/>
          </p:nvPr>
        </p:nvSpPr>
        <p:spPr/>
        <p:txBody>
          <a:bodyPr/>
          <a:lstStyle/>
          <a:p>
            <a:pPr>
              <a:buNone/>
            </a:pPr>
            <a:r>
              <a:rPr lang="en-US" dirty="0" smtClean="0"/>
              <a:t>How to choose the </a:t>
            </a:r>
            <a:r>
              <a:rPr lang="en-US" dirty="0" err="1" smtClean="0"/>
              <a:t>underdemanded</a:t>
            </a:r>
            <a:r>
              <a:rPr lang="en-US" dirty="0" smtClean="0"/>
              <a:t> pairs that will be matched?</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6" name="Oval 5"/>
          <p:cNvSpPr/>
          <p:nvPr/>
        </p:nvSpPr>
        <p:spPr>
          <a:xfrm>
            <a:off x="2057400" y="5105400"/>
            <a:ext cx="54864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7" name="TextBox 6"/>
          <p:cNvSpPr txBox="1"/>
          <p:nvPr/>
        </p:nvSpPr>
        <p:spPr>
          <a:xfrm>
            <a:off x="1219200" y="5257800"/>
            <a:ext cx="762000" cy="430887"/>
          </a:xfrm>
          <a:prstGeom prst="rect">
            <a:avLst/>
          </a:prstGeom>
          <a:noFill/>
        </p:spPr>
        <p:txBody>
          <a:bodyPr wrap="square" rtlCol="0">
            <a:spAutoFit/>
          </a:bodyPr>
          <a:lstStyle/>
          <a:p>
            <a:r>
              <a:rPr lang="en-US" sz="2200" dirty="0" smtClean="0"/>
              <a:t>O-A</a:t>
            </a:r>
            <a:endParaRPr lang="en-US" sz="2200" dirty="0"/>
          </a:p>
        </p:txBody>
      </p:sp>
      <p:sp>
        <p:nvSpPr>
          <p:cNvPr id="8" name="Oval 7"/>
          <p:cNvSpPr/>
          <p:nvPr/>
        </p:nvSpPr>
        <p:spPr>
          <a:xfrm>
            <a:off x="3276600" y="2971800"/>
            <a:ext cx="2133600" cy="9906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9" name="Oval 8"/>
          <p:cNvSpPr/>
          <p:nvPr/>
        </p:nvSpPr>
        <p:spPr>
          <a:xfrm>
            <a:off x="6400800" y="5410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5791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1" name="Oval 10"/>
          <p:cNvSpPr/>
          <p:nvPr/>
        </p:nvSpPr>
        <p:spPr>
          <a:xfrm>
            <a:off x="4648200" y="5486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2" name="Oval 11"/>
          <p:cNvSpPr/>
          <p:nvPr/>
        </p:nvSpPr>
        <p:spPr>
          <a:xfrm>
            <a:off x="3962400" y="55626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3" name="Oval 12"/>
          <p:cNvSpPr/>
          <p:nvPr/>
        </p:nvSpPr>
        <p:spPr>
          <a:xfrm>
            <a:off x="3124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4" name="Oval 13"/>
          <p:cNvSpPr/>
          <p:nvPr/>
        </p:nvSpPr>
        <p:spPr>
          <a:xfrm>
            <a:off x="51816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5" name="Oval 14"/>
          <p:cNvSpPr/>
          <p:nvPr/>
        </p:nvSpPr>
        <p:spPr>
          <a:xfrm>
            <a:off x="48768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6" name="Oval 15"/>
          <p:cNvSpPr/>
          <p:nvPr/>
        </p:nvSpPr>
        <p:spPr>
          <a:xfrm>
            <a:off x="44196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7" name="Oval 16"/>
          <p:cNvSpPr/>
          <p:nvPr/>
        </p:nvSpPr>
        <p:spPr>
          <a:xfrm>
            <a:off x="3810000" y="3505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19" name="Straight Connector 18"/>
          <p:cNvCxnSpPr>
            <a:stCxn id="15" idx="4"/>
            <a:endCxn id="9" idx="0"/>
          </p:cNvCxnSpPr>
          <p:nvPr/>
        </p:nvCxnSpPr>
        <p:spPr>
          <a:xfrm rot="16200000" flipH="1">
            <a:off x="4838700" y="3733800"/>
            <a:ext cx="182880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076700" y="4457700"/>
            <a:ext cx="20574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3200400"/>
            <a:ext cx="762000" cy="430887"/>
          </a:xfrm>
          <a:prstGeom prst="rect">
            <a:avLst/>
          </a:prstGeom>
          <a:noFill/>
        </p:spPr>
        <p:txBody>
          <a:bodyPr wrap="square" rtlCol="0">
            <a:spAutoFit/>
          </a:bodyPr>
          <a:lstStyle/>
          <a:p>
            <a:r>
              <a:rPr lang="en-US" sz="2200" dirty="0" smtClean="0"/>
              <a:t>a</a:t>
            </a:r>
            <a:endParaRPr lang="en-US" sz="2200" dirty="0"/>
          </a:p>
        </p:txBody>
      </p:sp>
      <p:sp>
        <p:nvSpPr>
          <p:cNvPr id="25" name="Oval 24"/>
          <p:cNvSpPr/>
          <p:nvPr/>
        </p:nvSpPr>
        <p:spPr>
          <a:xfrm>
            <a:off x="4114800" y="3200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26" name="Straight Connector 25"/>
          <p:cNvCxnSpPr>
            <a:stCxn id="17" idx="2"/>
          </p:cNvCxnSpPr>
          <p:nvPr/>
        </p:nvCxnSpPr>
        <p:spPr>
          <a:xfrm rot="10800000" flipH="1" flipV="1">
            <a:off x="3810000" y="3581400"/>
            <a:ext cx="30480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05200" y="3352800"/>
            <a:ext cx="762000" cy="430887"/>
          </a:xfrm>
          <a:prstGeom prst="rect">
            <a:avLst/>
          </a:prstGeom>
          <a:noFill/>
        </p:spPr>
        <p:txBody>
          <a:bodyPr wrap="square" rtlCol="0">
            <a:spAutoFit/>
          </a:bodyPr>
          <a:lstStyle/>
          <a:p>
            <a:r>
              <a:rPr lang="en-US" sz="2200" dirty="0" smtClean="0"/>
              <a:t>b</a:t>
            </a:r>
            <a:endParaRPr lang="en-US" sz="2200" dirty="0"/>
          </a:p>
        </p:txBody>
      </p:sp>
      <p:sp>
        <p:nvSpPr>
          <p:cNvPr id="35" name="TextBox 34"/>
          <p:cNvSpPr txBox="1"/>
          <p:nvPr/>
        </p:nvSpPr>
        <p:spPr>
          <a:xfrm>
            <a:off x="2286000" y="3276600"/>
            <a:ext cx="1905000" cy="430887"/>
          </a:xfrm>
          <a:prstGeom prst="rect">
            <a:avLst/>
          </a:prstGeom>
          <a:noFill/>
        </p:spPr>
        <p:txBody>
          <a:bodyPr wrap="square" rtlCol="0">
            <a:spAutoFit/>
          </a:bodyPr>
          <a:lstStyle/>
          <a:p>
            <a:r>
              <a:rPr lang="en-US" sz="2200" dirty="0" smtClean="0"/>
              <a:t>A-O</a:t>
            </a:r>
            <a:endParaRPr lang="en-US" sz="2200" dirty="0"/>
          </a:p>
        </p:txBody>
      </p:sp>
      <p:sp>
        <p:nvSpPr>
          <p:cNvPr id="37" name="TextBox 36"/>
          <p:cNvSpPr txBox="1"/>
          <p:nvPr/>
        </p:nvSpPr>
        <p:spPr>
          <a:xfrm>
            <a:off x="8077200" y="4876800"/>
            <a:ext cx="762000" cy="1231106"/>
          </a:xfrm>
          <a:prstGeom prst="rect">
            <a:avLst/>
          </a:prstGeom>
          <a:noFill/>
        </p:spPr>
        <p:txBody>
          <a:bodyPr wrap="square" rtlCol="0">
            <a:spAutoFit/>
          </a:bodyPr>
          <a:lstStyle/>
          <a:p>
            <a:r>
              <a:rPr lang="en-US" sz="2600" dirty="0" smtClean="0"/>
              <a:t>a1</a:t>
            </a:r>
          </a:p>
          <a:p>
            <a:r>
              <a:rPr lang="en-US" sz="2600" dirty="0" smtClean="0"/>
              <a:t>b1</a:t>
            </a:r>
          </a:p>
          <a:p>
            <a:endParaRPr lang="en-US" sz="2200" dirty="0"/>
          </a:p>
        </p:txBody>
      </p:sp>
      <p:sp>
        <p:nvSpPr>
          <p:cNvPr id="29" name="Oval 28"/>
          <p:cNvSpPr/>
          <p:nvPr/>
        </p:nvSpPr>
        <p:spPr>
          <a:xfrm>
            <a:off x="4561115" y="5791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2" name="TextBox 31"/>
          <p:cNvSpPr txBox="1"/>
          <p:nvPr/>
        </p:nvSpPr>
        <p:spPr>
          <a:xfrm>
            <a:off x="6629400" y="5257800"/>
            <a:ext cx="762000" cy="430887"/>
          </a:xfrm>
          <a:prstGeom prst="rect">
            <a:avLst/>
          </a:prstGeom>
          <a:noFill/>
        </p:spPr>
        <p:txBody>
          <a:bodyPr wrap="square" rtlCol="0">
            <a:spAutoFit/>
          </a:bodyPr>
          <a:lstStyle/>
          <a:p>
            <a:r>
              <a:rPr lang="en-US" sz="2200" dirty="0" smtClean="0"/>
              <a:t>a1</a:t>
            </a:r>
            <a:endParaRPr lang="en-US" sz="2200" dirty="0"/>
          </a:p>
        </p:txBody>
      </p:sp>
      <p:sp>
        <p:nvSpPr>
          <p:cNvPr id="36" name="TextBox 35"/>
          <p:cNvSpPr txBox="1"/>
          <p:nvPr/>
        </p:nvSpPr>
        <p:spPr>
          <a:xfrm>
            <a:off x="5257800" y="5715000"/>
            <a:ext cx="762000" cy="430887"/>
          </a:xfrm>
          <a:prstGeom prst="rect">
            <a:avLst/>
          </a:prstGeom>
          <a:noFill/>
        </p:spPr>
        <p:txBody>
          <a:bodyPr wrap="square" rtlCol="0">
            <a:spAutoFit/>
          </a:bodyPr>
          <a:lstStyle/>
          <a:p>
            <a:r>
              <a:rPr lang="en-US" sz="2200" dirty="0" smtClean="0"/>
              <a:t>a3</a:t>
            </a:r>
            <a:endParaRPr lang="en-US" sz="2200" dirty="0"/>
          </a:p>
        </p:txBody>
      </p:sp>
      <p:sp>
        <p:nvSpPr>
          <p:cNvPr id="38" name="TextBox 37"/>
          <p:cNvSpPr txBox="1"/>
          <p:nvPr/>
        </p:nvSpPr>
        <p:spPr>
          <a:xfrm>
            <a:off x="3581400" y="5486400"/>
            <a:ext cx="762000" cy="430887"/>
          </a:xfrm>
          <a:prstGeom prst="rect">
            <a:avLst/>
          </a:prstGeom>
          <a:noFill/>
        </p:spPr>
        <p:txBody>
          <a:bodyPr wrap="square" rtlCol="0">
            <a:spAutoFit/>
          </a:bodyPr>
          <a:lstStyle/>
          <a:p>
            <a:r>
              <a:rPr lang="en-US" sz="2200" dirty="0" smtClean="0"/>
              <a:t>b1</a:t>
            </a:r>
            <a:endParaRPr lang="en-US" sz="2200" dirty="0"/>
          </a:p>
        </p:txBody>
      </p:sp>
      <p:sp>
        <p:nvSpPr>
          <p:cNvPr id="39" name="TextBox 38"/>
          <p:cNvSpPr txBox="1"/>
          <p:nvPr/>
        </p:nvSpPr>
        <p:spPr>
          <a:xfrm>
            <a:off x="5791200" y="5715000"/>
            <a:ext cx="762000" cy="430887"/>
          </a:xfrm>
          <a:prstGeom prst="rect">
            <a:avLst/>
          </a:prstGeom>
          <a:noFill/>
        </p:spPr>
        <p:txBody>
          <a:bodyPr wrap="square" rtlCol="0">
            <a:spAutoFit/>
          </a:bodyPr>
          <a:lstStyle/>
          <a:p>
            <a:r>
              <a:rPr lang="en-US" sz="2200" dirty="0" smtClean="0"/>
              <a:t>a2</a:t>
            </a:r>
            <a:endParaRPr lang="en-US" sz="2200" dirty="0"/>
          </a:p>
        </p:txBody>
      </p:sp>
      <p:sp>
        <p:nvSpPr>
          <p:cNvPr id="40" name="TextBox 39"/>
          <p:cNvSpPr txBox="1"/>
          <p:nvPr/>
        </p:nvSpPr>
        <p:spPr>
          <a:xfrm>
            <a:off x="2819400" y="5334000"/>
            <a:ext cx="762000" cy="430887"/>
          </a:xfrm>
          <a:prstGeom prst="rect">
            <a:avLst/>
          </a:prstGeom>
          <a:noFill/>
        </p:spPr>
        <p:txBody>
          <a:bodyPr wrap="square" rtlCol="0">
            <a:spAutoFit/>
          </a:bodyPr>
          <a:lstStyle/>
          <a:p>
            <a:r>
              <a:rPr lang="en-US" sz="2200" dirty="0" smtClean="0"/>
              <a:t>b2</a:t>
            </a:r>
            <a:endParaRPr lang="en-US" sz="2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underdemanded</a:t>
            </a:r>
            <a:r>
              <a:rPr lang="en-US" dirty="0" smtClean="0"/>
              <a:t> lottery</a:t>
            </a:r>
            <a:endParaRPr lang="en-US" dirty="0"/>
          </a:p>
        </p:txBody>
      </p:sp>
      <p:sp>
        <p:nvSpPr>
          <p:cNvPr id="3" name="Content Placeholder 2"/>
          <p:cNvSpPr>
            <a:spLocks noGrp="1"/>
          </p:cNvSpPr>
          <p:nvPr>
            <p:ph idx="1"/>
          </p:nvPr>
        </p:nvSpPr>
        <p:spPr/>
        <p:txBody>
          <a:bodyPr/>
          <a:lstStyle/>
          <a:p>
            <a:pPr>
              <a:buNone/>
            </a:pPr>
            <a:r>
              <a:rPr lang="en-US" dirty="0" smtClean="0"/>
              <a:t>How to choose the </a:t>
            </a:r>
            <a:r>
              <a:rPr lang="en-US" dirty="0" err="1" smtClean="0"/>
              <a:t>underdemanded</a:t>
            </a:r>
            <a:r>
              <a:rPr lang="en-US" dirty="0" smtClean="0"/>
              <a:t> pairs that will be matched?</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6" name="Oval 5"/>
          <p:cNvSpPr/>
          <p:nvPr/>
        </p:nvSpPr>
        <p:spPr>
          <a:xfrm>
            <a:off x="2057400" y="5105400"/>
            <a:ext cx="54864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7" name="TextBox 6"/>
          <p:cNvSpPr txBox="1"/>
          <p:nvPr/>
        </p:nvSpPr>
        <p:spPr>
          <a:xfrm>
            <a:off x="1219200" y="5257800"/>
            <a:ext cx="762000" cy="430887"/>
          </a:xfrm>
          <a:prstGeom prst="rect">
            <a:avLst/>
          </a:prstGeom>
          <a:noFill/>
        </p:spPr>
        <p:txBody>
          <a:bodyPr wrap="square" rtlCol="0">
            <a:spAutoFit/>
          </a:bodyPr>
          <a:lstStyle/>
          <a:p>
            <a:r>
              <a:rPr lang="en-US" sz="2200" dirty="0" smtClean="0"/>
              <a:t>O-A</a:t>
            </a:r>
            <a:endParaRPr lang="en-US" sz="2200" dirty="0"/>
          </a:p>
        </p:txBody>
      </p:sp>
      <p:sp>
        <p:nvSpPr>
          <p:cNvPr id="8" name="Oval 7"/>
          <p:cNvSpPr/>
          <p:nvPr/>
        </p:nvSpPr>
        <p:spPr>
          <a:xfrm>
            <a:off x="3276600" y="2971800"/>
            <a:ext cx="2133600" cy="9906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9" name="Oval 8"/>
          <p:cNvSpPr/>
          <p:nvPr/>
        </p:nvSpPr>
        <p:spPr>
          <a:xfrm>
            <a:off x="6400800" y="5410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5791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1" name="Oval 10"/>
          <p:cNvSpPr/>
          <p:nvPr/>
        </p:nvSpPr>
        <p:spPr>
          <a:xfrm>
            <a:off x="4648200" y="5486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2" name="Oval 11"/>
          <p:cNvSpPr/>
          <p:nvPr/>
        </p:nvSpPr>
        <p:spPr>
          <a:xfrm>
            <a:off x="3962400" y="55626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3" name="Oval 12"/>
          <p:cNvSpPr/>
          <p:nvPr/>
        </p:nvSpPr>
        <p:spPr>
          <a:xfrm>
            <a:off x="3124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4" name="Oval 13"/>
          <p:cNvSpPr/>
          <p:nvPr/>
        </p:nvSpPr>
        <p:spPr>
          <a:xfrm>
            <a:off x="51816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5" name="Oval 14"/>
          <p:cNvSpPr/>
          <p:nvPr/>
        </p:nvSpPr>
        <p:spPr>
          <a:xfrm>
            <a:off x="48768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6" name="Oval 15"/>
          <p:cNvSpPr/>
          <p:nvPr/>
        </p:nvSpPr>
        <p:spPr>
          <a:xfrm>
            <a:off x="44196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7" name="Oval 16"/>
          <p:cNvSpPr/>
          <p:nvPr/>
        </p:nvSpPr>
        <p:spPr>
          <a:xfrm>
            <a:off x="3810000" y="3505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19" name="Straight Connector 18"/>
          <p:cNvCxnSpPr>
            <a:stCxn id="15" idx="4"/>
            <a:endCxn id="9" idx="0"/>
          </p:cNvCxnSpPr>
          <p:nvPr/>
        </p:nvCxnSpPr>
        <p:spPr>
          <a:xfrm rot="16200000" flipH="1">
            <a:off x="4838700" y="3733800"/>
            <a:ext cx="182880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076700" y="4457700"/>
            <a:ext cx="20574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3200400"/>
            <a:ext cx="762000" cy="430887"/>
          </a:xfrm>
          <a:prstGeom prst="rect">
            <a:avLst/>
          </a:prstGeom>
          <a:noFill/>
        </p:spPr>
        <p:txBody>
          <a:bodyPr wrap="square" rtlCol="0">
            <a:spAutoFit/>
          </a:bodyPr>
          <a:lstStyle/>
          <a:p>
            <a:r>
              <a:rPr lang="en-US" sz="2200" dirty="0" smtClean="0"/>
              <a:t>a</a:t>
            </a:r>
            <a:endParaRPr lang="en-US" sz="2200" dirty="0"/>
          </a:p>
        </p:txBody>
      </p:sp>
      <p:sp>
        <p:nvSpPr>
          <p:cNvPr id="25" name="Oval 24"/>
          <p:cNvSpPr/>
          <p:nvPr/>
        </p:nvSpPr>
        <p:spPr>
          <a:xfrm>
            <a:off x="4114800" y="3200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26" name="Straight Connector 25"/>
          <p:cNvCxnSpPr>
            <a:stCxn id="17" idx="2"/>
          </p:cNvCxnSpPr>
          <p:nvPr/>
        </p:nvCxnSpPr>
        <p:spPr>
          <a:xfrm rot="10800000" flipH="1" flipV="1">
            <a:off x="3810000" y="3581400"/>
            <a:ext cx="30480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05200" y="3352800"/>
            <a:ext cx="762000" cy="430887"/>
          </a:xfrm>
          <a:prstGeom prst="rect">
            <a:avLst/>
          </a:prstGeom>
          <a:noFill/>
        </p:spPr>
        <p:txBody>
          <a:bodyPr wrap="square" rtlCol="0">
            <a:spAutoFit/>
          </a:bodyPr>
          <a:lstStyle/>
          <a:p>
            <a:r>
              <a:rPr lang="en-US" sz="2200" dirty="0" smtClean="0"/>
              <a:t>b</a:t>
            </a:r>
            <a:endParaRPr lang="en-US" sz="2200" dirty="0"/>
          </a:p>
        </p:txBody>
      </p:sp>
      <p:sp>
        <p:nvSpPr>
          <p:cNvPr id="35" name="TextBox 34"/>
          <p:cNvSpPr txBox="1"/>
          <p:nvPr/>
        </p:nvSpPr>
        <p:spPr>
          <a:xfrm>
            <a:off x="2286000" y="3276600"/>
            <a:ext cx="1905000" cy="430887"/>
          </a:xfrm>
          <a:prstGeom prst="rect">
            <a:avLst/>
          </a:prstGeom>
          <a:noFill/>
        </p:spPr>
        <p:txBody>
          <a:bodyPr wrap="square" rtlCol="0">
            <a:spAutoFit/>
          </a:bodyPr>
          <a:lstStyle/>
          <a:p>
            <a:r>
              <a:rPr lang="en-US" sz="2200" dirty="0" smtClean="0"/>
              <a:t>A-O</a:t>
            </a:r>
            <a:endParaRPr lang="en-US" sz="2200" dirty="0"/>
          </a:p>
        </p:txBody>
      </p:sp>
      <p:sp>
        <p:nvSpPr>
          <p:cNvPr id="37" name="TextBox 36"/>
          <p:cNvSpPr txBox="1"/>
          <p:nvPr/>
        </p:nvSpPr>
        <p:spPr>
          <a:xfrm>
            <a:off x="8077200" y="4876800"/>
            <a:ext cx="762000" cy="1231106"/>
          </a:xfrm>
          <a:prstGeom prst="rect">
            <a:avLst/>
          </a:prstGeom>
          <a:noFill/>
        </p:spPr>
        <p:txBody>
          <a:bodyPr wrap="square" rtlCol="0">
            <a:spAutoFit/>
          </a:bodyPr>
          <a:lstStyle/>
          <a:p>
            <a:r>
              <a:rPr lang="en-US" sz="2600" dirty="0" smtClean="0"/>
              <a:t>a1</a:t>
            </a:r>
          </a:p>
          <a:p>
            <a:r>
              <a:rPr lang="en-US" sz="2600" dirty="0" smtClean="0"/>
              <a:t>b1</a:t>
            </a:r>
          </a:p>
          <a:p>
            <a:endParaRPr lang="en-US" sz="2200" dirty="0"/>
          </a:p>
        </p:txBody>
      </p:sp>
      <p:sp>
        <p:nvSpPr>
          <p:cNvPr id="29" name="Oval 28"/>
          <p:cNvSpPr/>
          <p:nvPr/>
        </p:nvSpPr>
        <p:spPr>
          <a:xfrm>
            <a:off x="6172200" y="5181600"/>
            <a:ext cx="11430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2" name="Oval 31"/>
          <p:cNvSpPr/>
          <p:nvPr/>
        </p:nvSpPr>
        <p:spPr>
          <a:xfrm>
            <a:off x="4561115" y="5791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6" name="TextBox 35"/>
          <p:cNvSpPr txBox="1"/>
          <p:nvPr/>
        </p:nvSpPr>
        <p:spPr>
          <a:xfrm>
            <a:off x="6629400" y="5257800"/>
            <a:ext cx="762000" cy="430887"/>
          </a:xfrm>
          <a:prstGeom prst="rect">
            <a:avLst/>
          </a:prstGeom>
          <a:noFill/>
        </p:spPr>
        <p:txBody>
          <a:bodyPr wrap="square" rtlCol="0">
            <a:spAutoFit/>
          </a:bodyPr>
          <a:lstStyle/>
          <a:p>
            <a:r>
              <a:rPr lang="en-US" sz="2200" dirty="0" smtClean="0"/>
              <a:t>a1</a:t>
            </a:r>
            <a:endParaRPr lang="en-US" sz="2200" dirty="0"/>
          </a:p>
        </p:txBody>
      </p:sp>
      <p:sp>
        <p:nvSpPr>
          <p:cNvPr id="38" name="TextBox 37"/>
          <p:cNvSpPr txBox="1"/>
          <p:nvPr/>
        </p:nvSpPr>
        <p:spPr>
          <a:xfrm>
            <a:off x="5257800" y="5715000"/>
            <a:ext cx="762000" cy="430887"/>
          </a:xfrm>
          <a:prstGeom prst="rect">
            <a:avLst/>
          </a:prstGeom>
          <a:noFill/>
        </p:spPr>
        <p:txBody>
          <a:bodyPr wrap="square" rtlCol="0">
            <a:spAutoFit/>
          </a:bodyPr>
          <a:lstStyle/>
          <a:p>
            <a:r>
              <a:rPr lang="en-US" sz="2200" dirty="0" smtClean="0"/>
              <a:t>a3</a:t>
            </a:r>
            <a:endParaRPr lang="en-US" sz="2200" dirty="0"/>
          </a:p>
        </p:txBody>
      </p:sp>
      <p:sp>
        <p:nvSpPr>
          <p:cNvPr id="39" name="TextBox 38"/>
          <p:cNvSpPr txBox="1"/>
          <p:nvPr/>
        </p:nvSpPr>
        <p:spPr>
          <a:xfrm>
            <a:off x="3581400" y="5486400"/>
            <a:ext cx="762000" cy="430887"/>
          </a:xfrm>
          <a:prstGeom prst="rect">
            <a:avLst/>
          </a:prstGeom>
          <a:noFill/>
        </p:spPr>
        <p:txBody>
          <a:bodyPr wrap="square" rtlCol="0">
            <a:spAutoFit/>
          </a:bodyPr>
          <a:lstStyle/>
          <a:p>
            <a:r>
              <a:rPr lang="en-US" sz="2200" dirty="0" smtClean="0"/>
              <a:t>b1</a:t>
            </a:r>
            <a:endParaRPr lang="en-US" sz="2200" dirty="0"/>
          </a:p>
        </p:txBody>
      </p:sp>
      <p:sp>
        <p:nvSpPr>
          <p:cNvPr id="40" name="TextBox 39"/>
          <p:cNvSpPr txBox="1"/>
          <p:nvPr/>
        </p:nvSpPr>
        <p:spPr>
          <a:xfrm>
            <a:off x="5791200" y="5715000"/>
            <a:ext cx="762000" cy="430887"/>
          </a:xfrm>
          <a:prstGeom prst="rect">
            <a:avLst/>
          </a:prstGeom>
          <a:noFill/>
        </p:spPr>
        <p:txBody>
          <a:bodyPr wrap="square" rtlCol="0">
            <a:spAutoFit/>
          </a:bodyPr>
          <a:lstStyle/>
          <a:p>
            <a:r>
              <a:rPr lang="en-US" sz="2200" dirty="0" smtClean="0"/>
              <a:t>a2</a:t>
            </a:r>
            <a:endParaRPr lang="en-US" sz="2200" dirty="0"/>
          </a:p>
        </p:txBody>
      </p:sp>
      <p:sp>
        <p:nvSpPr>
          <p:cNvPr id="41" name="TextBox 40"/>
          <p:cNvSpPr txBox="1"/>
          <p:nvPr/>
        </p:nvSpPr>
        <p:spPr>
          <a:xfrm>
            <a:off x="2819400" y="5334000"/>
            <a:ext cx="762000" cy="430887"/>
          </a:xfrm>
          <a:prstGeom prst="rect">
            <a:avLst/>
          </a:prstGeom>
          <a:noFill/>
        </p:spPr>
        <p:txBody>
          <a:bodyPr wrap="square" rtlCol="0">
            <a:spAutoFit/>
          </a:bodyPr>
          <a:lstStyle/>
          <a:p>
            <a:r>
              <a:rPr lang="en-US" sz="2200" dirty="0" smtClean="0"/>
              <a:t>b2</a:t>
            </a:r>
            <a:endParaRPr lang="en-US"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underdemanded</a:t>
            </a:r>
            <a:r>
              <a:rPr lang="en-US" dirty="0" smtClean="0"/>
              <a:t> lottery</a:t>
            </a:r>
            <a:endParaRPr lang="en-US" dirty="0"/>
          </a:p>
        </p:txBody>
      </p:sp>
      <p:sp>
        <p:nvSpPr>
          <p:cNvPr id="3" name="Content Placeholder 2"/>
          <p:cNvSpPr>
            <a:spLocks noGrp="1"/>
          </p:cNvSpPr>
          <p:nvPr>
            <p:ph idx="1"/>
          </p:nvPr>
        </p:nvSpPr>
        <p:spPr/>
        <p:txBody>
          <a:bodyPr/>
          <a:lstStyle/>
          <a:p>
            <a:pPr>
              <a:buNone/>
            </a:pPr>
            <a:r>
              <a:rPr lang="en-US" dirty="0" smtClean="0"/>
              <a:t>How to choose the </a:t>
            </a:r>
            <a:r>
              <a:rPr lang="en-US" dirty="0" err="1" smtClean="0"/>
              <a:t>underdemanded</a:t>
            </a:r>
            <a:r>
              <a:rPr lang="en-US" dirty="0" smtClean="0"/>
              <a:t> pairs that will be matched?</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6" name="Oval 5"/>
          <p:cNvSpPr/>
          <p:nvPr/>
        </p:nvSpPr>
        <p:spPr>
          <a:xfrm>
            <a:off x="2057400" y="5105400"/>
            <a:ext cx="54864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7" name="TextBox 6"/>
          <p:cNvSpPr txBox="1"/>
          <p:nvPr/>
        </p:nvSpPr>
        <p:spPr>
          <a:xfrm>
            <a:off x="1219200" y="5257800"/>
            <a:ext cx="762000" cy="430887"/>
          </a:xfrm>
          <a:prstGeom prst="rect">
            <a:avLst/>
          </a:prstGeom>
          <a:noFill/>
        </p:spPr>
        <p:txBody>
          <a:bodyPr wrap="square" rtlCol="0">
            <a:spAutoFit/>
          </a:bodyPr>
          <a:lstStyle/>
          <a:p>
            <a:r>
              <a:rPr lang="en-US" sz="2200" dirty="0" smtClean="0"/>
              <a:t>O-A</a:t>
            </a:r>
            <a:endParaRPr lang="en-US" sz="2200" dirty="0"/>
          </a:p>
        </p:txBody>
      </p:sp>
      <p:sp>
        <p:nvSpPr>
          <p:cNvPr id="8" name="Oval 7"/>
          <p:cNvSpPr/>
          <p:nvPr/>
        </p:nvSpPr>
        <p:spPr>
          <a:xfrm>
            <a:off x="3276600" y="2971800"/>
            <a:ext cx="2133600" cy="9906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9" name="Oval 8"/>
          <p:cNvSpPr/>
          <p:nvPr/>
        </p:nvSpPr>
        <p:spPr>
          <a:xfrm>
            <a:off x="6400800" y="5410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0" name="Oval 9"/>
          <p:cNvSpPr/>
          <p:nvPr/>
        </p:nvSpPr>
        <p:spPr>
          <a:xfrm>
            <a:off x="5791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1" name="Oval 10"/>
          <p:cNvSpPr/>
          <p:nvPr/>
        </p:nvSpPr>
        <p:spPr>
          <a:xfrm>
            <a:off x="4648200" y="5486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2" name="Oval 11"/>
          <p:cNvSpPr/>
          <p:nvPr/>
        </p:nvSpPr>
        <p:spPr>
          <a:xfrm>
            <a:off x="3962400" y="55626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3" name="Oval 12"/>
          <p:cNvSpPr/>
          <p:nvPr/>
        </p:nvSpPr>
        <p:spPr>
          <a:xfrm>
            <a:off x="31242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4" name="Oval 13"/>
          <p:cNvSpPr/>
          <p:nvPr/>
        </p:nvSpPr>
        <p:spPr>
          <a:xfrm>
            <a:off x="5181600" y="56388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5" name="Oval 14"/>
          <p:cNvSpPr/>
          <p:nvPr/>
        </p:nvSpPr>
        <p:spPr>
          <a:xfrm>
            <a:off x="48768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6" name="Oval 15"/>
          <p:cNvSpPr/>
          <p:nvPr/>
        </p:nvSpPr>
        <p:spPr>
          <a:xfrm>
            <a:off x="4419600" y="34290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17" name="Oval 16"/>
          <p:cNvSpPr/>
          <p:nvPr/>
        </p:nvSpPr>
        <p:spPr>
          <a:xfrm>
            <a:off x="3810000" y="3505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19" name="Straight Connector 18"/>
          <p:cNvCxnSpPr>
            <a:stCxn id="15" idx="4"/>
            <a:endCxn id="9" idx="0"/>
          </p:cNvCxnSpPr>
          <p:nvPr/>
        </p:nvCxnSpPr>
        <p:spPr>
          <a:xfrm rot="16200000" flipH="1">
            <a:off x="4838700" y="3733800"/>
            <a:ext cx="182880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4076700" y="4457700"/>
            <a:ext cx="20574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3200400"/>
            <a:ext cx="762000" cy="430887"/>
          </a:xfrm>
          <a:prstGeom prst="rect">
            <a:avLst/>
          </a:prstGeom>
          <a:noFill/>
        </p:spPr>
        <p:txBody>
          <a:bodyPr wrap="square" rtlCol="0">
            <a:spAutoFit/>
          </a:bodyPr>
          <a:lstStyle/>
          <a:p>
            <a:r>
              <a:rPr lang="en-US" sz="2200" dirty="0" smtClean="0"/>
              <a:t>a</a:t>
            </a:r>
            <a:endParaRPr lang="en-US" sz="2200" dirty="0"/>
          </a:p>
        </p:txBody>
      </p:sp>
      <p:sp>
        <p:nvSpPr>
          <p:cNvPr id="25" name="Oval 24"/>
          <p:cNvSpPr/>
          <p:nvPr/>
        </p:nvSpPr>
        <p:spPr>
          <a:xfrm>
            <a:off x="4114800" y="32004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cxnSp>
        <p:nvCxnSpPr>
          <p:cNvPr id="26" name="Straight Connector 25"/>
          <p:cNvCxnSpPr>
            <a:stCxn id="17" idx="2"/>
          </p:cNvCxnSpPr>
          <p:nvPr/>
        </p:nvCxnSpPr>
        <p:spPr>
          <a:xfrm rot="10800000" flipH="1" flipV="1">
            <a:off x="3810000" y="3581400"/>
            <a:ext cx="30480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05200" y="3352800"/>
            <a:ext cx="762000" cy="430887"/>
          </a:xfrm>
          <a:prstGeom prst="rect">
            <a:avLst/>
          </a:prstGeom>
          <a:noFill/>
        </p:spPr>
        <p:txBody>
          <a:bodyPr wrap="square" rtlCol="0">
            <a:spAutoFit/>
          </a:bodyPr>
          <a:lstStyle/>
          <a:p>
            <a:r>
              <a:rPr lang="en-US" sz="2200" dirty="0" smtClean="0"/>
              <a:t>b</a:t>
            </a:r>
            <a:endParaRPr lang="en-US" sz="2200" dirty="0"/>
          </a:p>
        </p:txBody>
      </p:sp>
      <p:sp>
        <p:nvSpPr>
          <p:cNvPr id="35" name="TextBox 34"/>
          <p:cNvSpPr txBox="1"/>
          <p:nvPr/>
        </p:nvSpPr>
        <p:spPr>
          <a:xfrm>
            <a:off x="2286000" y="3276600"/>
            <a:ext cx="1905000" cy="430887"/>
          </a:xfrm>
          <a:prstGeom prst="rect">
            <a:avLst/>
          </a:prstGeom>
          <a:noFill/>
        </p:spPr>
        <p:txBody>
          <a:bodyPr wrap="square" rtlCol="0">
            <a:spAutoFit/>
          </a:bodyPr>
          <a:lstStyle/>
          <a:p>
            <a:r>
              <a:rPr lang="en-US" sz="2200" dirty="0" smtClean="0"/>
              <a:t>A-O</a:t>
            </a:r>
            <a:endParaRPr lang="en-US" sz="2200" dirty="0"/>
          </a:p>
        </p:txBody>
      </p:sp>
      <p:sp>
        <p:nvSpPr>
          <p:cNvPr id="37" name="TextBox 36"/>
          <p:cNvSpPr txBox="1"/>
          <p:nvPr/>
        </p:nvSpPr>
        <p:spPr>
          <a:xfrm>
            <a:off x="8077200" y="4876800"/>
            <a:ext cx="762000" cy="1231106"/>
          </a:xfrm>
          <a:prstGeom prst="rect">
            <a:avLst/>
          </a:prstGeom>
          <a:noFill/>
        </p:spPr>
        <p:txBody>
          <a:bodyPr wrap="square" rtlCol="0">
            <a:spAutoFit/>
          </a:bodyPr>
          <a:lstStyle/>
          <a:p>
            <a:r>
              <a:rPr lang="en-US" sz="2600" dirty="0" smtClean="0"/>
              <a:t>a1</a:t>
            </a:r>
          </a:p>
          <a:p>
            <a:r>
              <a:rPr lang="en-US" sz="2600" dirty="0" smtClean="0"/>
              <a:t>b1</a:t>
            </a:r>
          </a:p>
          <a:p>
            <a:endParaRPr lang="en-US" sz="2200" dirty="0"/>
          </a:p>
        </p:txBody>
      </p:sp>
      <p:sp>
        <p:nvSpPr>
          <p:cNvPr id="29" name="Oval 28"/>
          <p:cNvSpPr/>
          <p:nvPr/>
        </p:nvSpPr>
        <p:spPr>
          <a:xfrm>
            <a:off x="6172200" y="5181600"/>
            <a:ext cx="11430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2" name="TextBox 31"/>
          <p:cNvSpPr txBox="1"/>
          <p:nvPr/>
        </p:nvSpPr>
        <p:spPr>
          <a:xfrm>
            <a:off x="8077200" y="5638800"/>
            <a:ext cx="1371600" cy="492443"/>
          </a:xfrm>
          <a:prstGeom prst="rect">
            <a:avLst/>
          </a:prstGeom>
          <a:noFill/>
        </p:spPr>
        <p:txBody>
          <a:bodyPr wrap="square" rtlCol="0">
            <a:spAutoFit/>
          </a:bodyPr>
          <a:lstStyle/>
          <a:p>
            <a:r>
              <a:rPr lang="en-US" sz="2600" dirty="0" smtClean="0"/>
              <a:t>a2</a:t>
            </a:r>
            <a:r>
              <a:rPr lang="en-US" sz="2200" dirty="0" smtClean="0"/>
              <a:t> </a:t>
            </a:r>
            <a:endParaRPr lang="en-US" sz="2200" dirty="0"/>
          </a:p>
        </p:txBody>
      </p:sp>
      <p:sp>
        <p:nvSpPr>
          <p:cNvPr id="36" name="Oval 35"/>
          <p:cNvSpPr/>
          <p:nvPr/>
        </p:nvSpPr>
        <p:spPr>
          <a:xfrm>
            <a:off x="4561115" y="57912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chemeClr val="tx1"/>
              </a:solidFill>
            </a:endParaRPr>
          </a:p>
        </p:txBody>
      </p:sp>
      <p:sp>
        <p:nvSpPr>
          <p:cNvPr id="38" name="TextBox 37"/>
          <p:cNvSpPr txBox="1"/>
          <p:nvPr/>
        </p:nvSpPr>
        <p:spPr>
          <a:xfrm>
            <a:off x="6629400" y="5257800"/>
            <a:ext cx="762000" cy="430887"/>
          </a:xfrm>
          <a:prstGeom prst="rect">
            <a:avLst/>
          </a:prstGeom>
          <a:noFill/>
        </p:spPr>
        <p:txBody>
          <a:bodyPr wrap="square" rtlCol="0">
            <a:spAutoFit/>
          </a:bodyPr>
          <a:lstStyle/>
          <a:p>
            <a:r>
              <a:rPr lang="en-US" sz="2200" dirty="0" smtClean="0"/>
              <a:t>a1</a:t>
            </a:r>
            <a:endParaRPr lang="en-US" sz="2200" dirty="0"/>
          </a:p>
        </p:txBody>
      </p:sp>
      <p:sp>
        <p:nvSpPr>
          <p:cNvPr id="39" name="TextBox 38"/>
          <p:cNvSpPr txBox="1"/>
          <p:nvPr/>
        </p:nvSpPr>
        <p:spPr>
          <a:xfrm>
            <a:off x="5257800" y="5715000"/>
            <a:ext cx="762000" cy="430887"/>
          </a:xfrm>
          <a:prstGeom prst="rect">
            <a:avLst/>
          </a:prstGeom>
          <a:noFill/>
        </p:spPr>
        <p:txBody>
          <a:bodyPr wrap="square" rtlCol="0">
            <a:spAutoFit/>
          </a:bodyPr>
          <a:lstStyle/>
          <a:p>
            <a:r>
              <a:rPr lang="en-US" sz="2200" dirty="0" smtClean="0"/>
              <a:t>a3</a:t>
            </a:r>
            <a:endParaRPr lang="en-US" sz="2200" dirty="0"/>
          </a:p>
        </p:txBody>
      </p:sp>
      <p:sp>
        <p:nvSpPr>
          <p:cNvPr id="40" name="TextBox 39"/>
          <p:cNvSpPr txBox="1"/>
          <p:nvPr/>
        </p:nvSpPr>
        <p:spPr>
          <a:xfrm>
            <a:off x="3581400" y="5486400"/>
            <a:ext cx="762000" cy="430887"/>
          </a:xfrm>
          <a:prstGeom prst="rect">
            <a:avLst/>
          </a:prstGeom>
          <a:noFill/>
        </p:spPr>
        <p:txBody>
          <a:bodyPr wrap="square" rtlCol="0">
            <a:spAutoFit/>
          </a:bodyPr>
          <a:lstStyle/>
          <a:p>
            <a:r>
              <a:rPr lang="en-US" sz="2200" dirty="0" smtClean="0"/>
              <a:t>b1</a:t>
            </a:r>
            <a:endParaRPr lang="en-US" sz="2200" dirty="0"/>
          </a:p>
        </p:txBody>
      </p:sp>
      <p:sp>
        <p:nvSpPr>
          <p:cNvPr id="41" name="TextBox 40"/>
          <p:cNvSpPr txBox="1"/>
          <p:nvPr/>
        </p:nvSpPr>
        <p:spPr>
          <a:xfrm>
            <a:off x="5791200" y="5715000"/>
            <a:ext cx="762000" cy="430887"/>
          </a:xfrm>
          <a:prstGeom prst="rect">
            <a:avLst/>
          </a:prstGeom>
          <a:noFill/>
        </p:spPr>
        <p:txBody>
          <a:bodyPr wrap="square" rtlCol="0">
            <a:spAutoFit/>
          </a:bodyPr>
          <a:lstStyle/>
          <a:p>
            <a:r>
              <a:rPr lang="en-US" sz="2200" dirty="0" smtClean="0"/>
              <a:t>a2</a:t>
            </a:r>
            <a:endParaRPr lang="en-US" sz="2200" dirty="0"/>
          </a:p>
        </p:txBody>
      </p:sp>
      <p:sp>
        <p:nvSpPr>
          <p:cNvPr id="42" name="TextBox 41"/>
          <p:cNvSpPr txBox="1"/>
          <p:nvPr/>
        </p:nvSpPr>
        <p:spPr>
          <a:xfrm>
            <a:off x="2819400" y="5334000"/>
            <a:ext cx="762000" cy="430887"/>
          </a:xfrm>
          <a:prstGeom prst="rect">
            <a:avLst/>
          </a:prstGeom>
          <a:noFill/>
        </p:spPr>
        <p:txBody>
          <a:bodyPr wrap="square" rtlCol="0">
            <a:spAutoFit/>
          </a:bodyPr>
          <a:lstStyle/>
          <a:p>
            <a:r>
              <a:rPr lang="en-US" sz="2200" dirty="0" smtClean="0"/>
              <a:t>b2</a:t>
            </a:r>
            <a:endParaRPr lang="en-US" sz="2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p:txBody>
          <a:bodyPr/>
          <a:lstStyle/>
          <a:p>
            <a:pPr>
              <a:defRPr/>
            </a:pPr>
            <a:fld id="{F3E77128-7766-4552-B34A-A35005A24DE6}" type="slidenum">
              <a:rPr lang="en-US" smtClean="0"/>
              <a:pPr>
                <a:defRPr/>
              </a:pPr>
              <a:t>34</a:t>
            </a:fld>
            <a:endParaRPr lang="en-US" smtClean="0"/>
          </a:p>
        </p:txBody>
      </p:sp>
      <p:sp>
        <p:nvSpPr>
          <p:cNvPr id="38915" name="Rectangle 2"/>
          <p:cNvSpPr>
            <a:spLocks noGrp="1" noChangeArrowheads="1"/>
          </p:cNvSpPr>
          <p:nvPr>
            <p:ph type="title"/>
          </p:nvPr>
        </p:nvSpPr>
        <p:spPr/>
        <p:txBody>
          <a:bodyPr/>
          <a:lstStyle/>
          <a:p>
            <a:pPr eaLnBrk="1" hangingPunct="1"/>
            <a:r>
              <a:rPr lang="en-US" sz="4000" smtClean="0"/>
              <a:t>Other sources of efficiency gains</a:t>
            </a:r>
          </a:p>
        </p:txBody>
      </p:sp>
      <p:sp>
        <p:nvSpPr>
          <p:cNvPr id="38916" name="Rectangle 3"/>
          <p:cNvSpPr>
            <a:spLocks noGrp="1" noChangeArrowheads="1"/>
          </p:cNvSpPr>
          <p:nvPr>
            <p:ph type="body" idx="1"/>
          </p:nvPr>
        </p:nvSpPr>
        <p:spPr/>
        <p:txBody>
          <a:bodyPr/>
          <a:lstStyle/>
          <a:p>
            <a:pPr eaLnBrk="1" hangingPunct="1"/>
            <a:r>
              <a:rPr lang="en-US" smtClean="0"/>
              <a:t>Non-directed donors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38917" name="Oval 4"/>
          <p:cNvSpPr>
            <a:spLocks noChangeArrowheads="1"/>
          </p:cNvSpPr>
          <p:nvPr/>
        </p:nvSpPr>
        <p:spPr bwMode="auto">
          <a:xfrm>
            <a:off x="2514600" y="4267200"/>
            <a:ext cx="990600" cy="914400"/>
          </a:xfrm>
          <a:prstGeom prst="ellipse">
            <a:avLst/>
          </a:prstGeom>
          <a:solidFill>
            <a:schemeClr val="bg1"/>
          </a:solidFill>
          <a:ln w="9525">
            <a:solidFill>
              <a:schemeClr val="tx1"/>
            </a:solidFill>
            <a:round/>
            <a:headEnd/>
            <a:tailEnd/>
          </a:ln>
        </p:spPr>
        <p:txBody>
          <a:bodyPr wrap="none" anchor="ctr"/>
          <a:lstStyle/>
          <a:p>
            <a:pPr algn="ctr"/>
            <a:r>
              <a:rPr lang="en-US" sz="2400">
                <a:latin typeface="Times New Roman" pitchFamily="18" charset="0"/>
              </a:rPr>
              <a:t>P2-D2</a:t>
            </a:r>
          </a:p>
        </p:txBody>
      </p:sp>
      <p:sp>
        <p:nvSpPr>
          <p:cNvPr id="38918" name="Oval 5"/>
          <p:cNvSpPr>
            <a:spLocks noChangeArrowheads="1"/>
          </p:cNvSpPr>
          <p:nvPr/>
        </p:nvSpPr>
        <p:spPr bwMode="auto">
          <a:xfrm>
            <a:off x="990600" y="3048000"/>
            <a:ext cx="533400" cy="609600"/>
          </a:xfrm>
          <a:prstGeom prst="ellipse">
            <a:avLst/>
          </a:prstGeom>
          <a:solidFill>
            <a:schemeClr val="bg1"/>
          </a:solidFill>
          <a:ln w="9525">
            <a:solidFill>
              <a:schemeClr val="tx1"/>
            </a:solidFill>
            <a:round/>
            <a:headEnd/>
            <a:tailEnd/>
          </a:ln>
        </p:spPr>
        <p:txBody>
          <a:bodyPr wrap="none" anchor="ctr"/>
          <a:lstStyle/>
          <a:p>
            <a:pPr algn="ctr"/>
            <a:r>
              <a:rPr lang="en-US"/>
              <a:t>P1</a:t>
            </a:r>
          </a:p>
        </p:txBody>
      </p:sp>
      <p:sp>
        <p:nvSpPr>
          <p:cNvPr id="38919" name="Line 6"/>
          <p:cNvSpPr>
            <a:spLocks noChangeShapeType="1"/>
          </p:cNvSpPr>
          <p:nvPr/>
        </p:nvSpPr>
        <p:spPr bwMode="auto">
          <a:xfrm flipH="1" flipV="1">
            <a:off x="1371600" y="4876800"/>
            <a:ext cx="1219200" cy="0"/>
          </a:xfrm>
          <a:prstGeom prst="line">
            <a:avLst/>
          </a:prstGeom>
          <a:noFill/>
          <a:ln w="9525">
            <a:solidFill>
              <a:schemeClr val="tx1"/>
            </a:solidFill>
            <a:round/>
            <a:headEnd/>
            <a:tailEnd type="triangle" w="med" len="med"/>
          </a:ln>
        </p:spPr>
        <p:txBody>
          <a:bodyPr/>
          <a:lstStyle/>
          <a:p>
            <a:endParaRPr lang="en-US"/>
          </a:p>
        </p:txBody>
      </p:sp>
      <p:sp>
        <p:nvSpPr>
          <p:cNvPr id="38920" name="Line 7"/>
          <p:cNvSpPr>
            <a:spLocks noChangeShapeType="1"/>
          </p:cNvSpPr>
          <p:nvPr/>
        </p:nvSpPr>
        <p:spPr bwMode="auto">
          <a:xfrm flipH="1">
            <a:off x="3581400" y="4800600"/>
            <a:ext cx="1143000" cy="0"/>
          </a:xfrm>
          <a:prstGeom prst="line">
            <a:avLst/>
          </a:prstGeom>
          <a:noFill/>
          <a:ln w="9525">
            <a:solidFill>
              <a:schemeClr val="tx1"/>
            </a:solidFill>
            <a:round/>
            <a:headEnd/>
            <a:tailEnd type="triangle" w="med" len="med"/>
          </a:ln>
        </p:spPr>
        <p:txBody>
          <a:bodyPr/>
          <a:lstStyle/>
          <a:p>
            <a:endParaRPr lang="en-US"/>
          </a:p>
        </p:txBody>
      </p:sp>
      <p:sp>
        <p:nvSpPr>
          <p:cNvPr id="38921" name="Line 8"/>
          <p:cNvSpPr>
            <a:spLocks noChangeShapeType="1"/>
          </p:cNvSpPr>
          <p:nvPr/>
        </p:nvSpPr>
        <p:spPr bwMode="auto">
          <a:xfrm flipH="1">
            <a:off x="5791200" y="4800600"/>
            <a:ext cx="914400" cy="0"/>
          </a:xfrm>
          <a:prstGeom prst="line">
            <a:avLst/>
          </a:prstGeom>
          <a:noFill/>
          <a:ln w="9525">
            <a:solidFill>
              <a:schemeClr val="tx1"/>
            </a:solidFill>
            <a:round/>
            <a:headEnd/>
            <a:tailEnd type="triangle" w="med" len="med"/>
          </a:ln>
        </p:spPr>
        <p:txBody>
          <a:bodyPr/>
          <a:lstStyle/>
          <a:p>
            <a:endParaRPr lang="en-US"/>
          </a:p>
        </p:txBody>
      </p:sp>
      <p:sp>
        <p:nvSpPr>
          <p:cNvPr id="38922" name="Oval 9"/>
          <p:cNvSpPr>
            <a:spLocks noChangeArrowheads="1"/>
          </p:cNvSpPr>
          <p:nvPr/>
        </p:nvSpPr>
        <p:spPr bwMode="auto">
          <a:xfrm>
            <a:off x="4800600" y="4343400"/>
            <a:ext cx="990600" cy="914400"/>
          </a:xfrm>
          <a:prstGeom prst="ellipse">
            <a:avLst/>
          </a:prstGeom>
          <a:solidFill>
            <a:schemeClr val="bg1"/>
          </a:solidFill>
          <a:ln w="9525">
            <a:solidFill>
              <a:schemeClr val="tx1"/>
            </a:solidFill>
            <a:round/>
            <a:headEnd/>
            <a:tailEnd/>
          </a:ln>
        </p:spPr>
        <p:txBody>
          <a:bodyPr wrap="none" anchor="ctr"/>
          <a:lstStyle/>
          <a:p>
            <a:pPr algn="ctr"/>
            <a:r>
              <a:rPr lang="en-US" sz="2400">
                <a:latin typeface="Times New Roman" pitchFamily="18" charset="0"/>
              </a:rPr>
              <a:t>P1-D1</a:t>
            </a:r>
          </a:p>
        </p:txBody>
      </p:sp>
      <p:sp>
        <p:nvSpPr>
          <p:cNvPr id="38923" name="Oval 10"/>
          <p:cNvSpPr>
            <a:spLocks noChangeArrowheads="1"/>
          </p:cNvSpPr>
          <p:nvPr/>
        </p:nvSpPr>
        <p:spPr bwMode="auto">
          <a:xfrm>
            <a:off x="2667000" y="2819400"/>
            <a:ext cx="990600" cy="914400"/>
          </a:xfrm>
          <a:prstGeom prst="ellipse">
            <a:avLst/>
          </a:prstGeom>
          <a:solidFill>
            <a:schemeClr val="bg1"/>
          </a:solidFill>
          <a:ln w="9525">
            <a:solidFill>
              <a:schemeClr val="tx1"/>
            </a:solidFill>
            <a:round/>
            <a:headEnd/>
            <a:tailEnd/>
          </a:ln>
        </p:spPr>
        <p:txBody>
          <a:bodyPr wrap="none" anchor="ctr"/>
          <a:lstStyle/>
          <a:p>
            <a:pPr algn="ctr"/>
            <a:r>
              <a:rPr lang="en-US" sz="2400">
                <a:latin typeface="Times New Roman" pitchFamily="18" charset="0"/>
              </a:rPr>
              <a:t>ND-D</a:t>
            </a:r>
          </a:p>
        </p:txBody>
      </p:sp>
      <p:sp>
        <p:nvSpPr>
          <p:cNvPr id="38924" name="Oval 11"/>
          <p:cNvSpPr>
            <a:spLocks noChangeArrowheads="1"/>
          </p:cNvSpPr>
          <p:nvPr/>
        </p:nvSpPr>
        <p:spPr bwMode="auto">
          <a:xfrm>
            <a:off x="6858000" y="4343400"/>
            <a:ext cx="990600" cy="914400"/>
          </a:xfrm>
          <a:prstGeom prst="ellipse">
            <a:avLst/>
          </a:prstGeom>
          <a:solidFill>
            <a:schemeClr val="bg1"/>
          </a:solidFill>
          <a:ln w="9525">
            <a:solidFill>
              <a:schemeClr val="tx1"/>
            </a:solidFill>
            <a:round/>
            <a:headEnd/>
            <a:tailEnd/>
          </a:ln>
        </p:spPr>
        <p:txBody>
          <a:bodyPr wrap="none" anchor="ctr"/>
          <a:lstStyle/>
          <a:p>
            <a:pPr algn="ctr"/>
            <a:r>
              <a:rPr lang="en-US" sz="2400">
                <a:latin typeface="Times New Roman" pitchFamily="18" charset="0"/>
              </a:rPr>
              <a:t>ND-D</a:t>
            </a:r>
          </a:p>
        </p:txBody>
      </p:sp>
      <p:sp>
        <p:nvSpPr>
          <p:cNvPr id="38925" name="Line 12"/>
          <p:cNvSpPr>
            <a:spLocks noChangeShapeType="1"/>
          </p:cNvSpPr>
          <p:nvPr/>
        </p:nvSpPr>
        <p:spPr bwMode="auto">
          <a:xfrm flipH="1">
            <a:off x="1752600" y="3276600"/>
            <a:ext cx="762000" cy="0"/>
          </a:xfrm>
          <a:prstGeom prst="line">
            <a:avLst/>
          </a:prstGeom>
          <a:noFill/>
          <a:ln w="9525">
            <a:solidFill>
              <a:schemeClr val="tx1"/>
            </a:solidFill>
            <a:round/>
            <a:headEnd/>
            <a:tailEnd type="triangle" w="med" len="med"/>
          </a:ln>
        </p:spPr>
        <p:txBody>
          <a:bodyPr/>
          <a:lstStyle/>
          <a:p>
            <a:endParaRPr lang="en-US"/>
          </a:p>
        </p:txBody>
      </p:sp>
      <p:sp>
        <p:nvSpPr>
          <p:cNvPr id="38926" name="Oval 13"/>
          <p:cNvSpPr>
            <a:spLocks noChangeArrowheads="1"/>
          </p:cNvSpPr>
          <p:nvPr/>
        </p:nvSpPr>
        <p:spPr bwMode="auto">
          <a:xfrm>
            <a:off x="990600" y="4648200"/>
            <a:ext cx="381000" cy="381000"/>
          </a:xfrm>
          <a:prstGeom prst="ellipse">
            <a:avLst/>
          </a:prstGeom>
          <a:noFill/>
          <a:ln w="9525">
            <a:solidFill>
              <a:schemeClr val="tx1"/>
            </a:solidFill>
            <a:round/>
            <a:headEnd/>
            <a:tailEnd/>
          </a:ln>
        </p:spPr>
        <p:txBody>
          <a:bodyPr wrap="none" anchor="ctr"/>
          <a:lstStyle/>
          <a:p>
            <a:pPr algn="ctr"/>
            <a:r>
              <a:rPr lang="en-US"/>
              <a:t>P3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p:txBody>
          <a:bodyPr/>
          <a:lstStyle/>
          <a:p>
            <a:pPr>
              <a:defRPr/>
            </a:pPr>
            <a:fld id="{4B346925-1202-42D1-97C3-B7CB99B34B98}" type="slidenum">
              <a:rPr lang="en-US" smtClean="0"/>
              <a:pPr>
                <a:defRPr/>
              </a:pPr>
              <a:t>35</a:t>
            </a:fld>
            <a:endParaRPr lang="en-US" smtClean="0"/>
          </a:p>
        </p:txBody>
      </p:sp>
      <p:sp>
        <p:nvSpPr>
          <p:cNvPr id="39939" name="Rectangle 2"/>
          <p:cNvSpPr>
            <a:spLocks noGrp="1" noChangeArrowheads="1"/>
          </p:cNvSpPr>
          <p:nvPr>
            <p:ph type="title"/>
          </p:nvPr>
        </p:nvSpPr>
        <p:spPr>
          <a:xfrm>
            <a:off x="457200" y="274638"/>
            <a:ext cx="8229600" cy="792162"/>
          </a:xfrm>
        </p:spPr>
        <p:txBody>
          <a:bodyPr/>
          <a:lstStyle/>
          <a:p>
            <a:pPr eaLnBrk="1" hangingPunct="1"/>
            <a:r>
              <a:rPr lang="en-US" sz="3200" smtClean="0"/>
              <a:t>The graph theory representation doesn’t capture the whole story</a:t>
            </a:r>
          </a:p>
        </p:txBody>
      </p:sp>
      <p:sp>
        <p:nvSpPr>
          <p:cNvPr id="39940" name="Rectangle 3"/>
          <p:cNvSpPr>
            <a:spLocks noGrp="1" noChangeArrowheads="1"/>
          </p:cNvSpPr>
          <p:nvPr>
            <p:ph type="body" sz="half" idx="1"/>
          </p:nvPr>
        </p:nvSpPr>
        <p:spPr>
          <a:xfrm>
            <a:off x="457200" y="1219200"/>
            <a:ext cx="4038600" cy="5638800"/>
          </a:xfrm>
        </p:spPr>
        <p:txBody>
          <a:bodyPr/>
          <a:lstStyle/>
          <a:p>
            <a:pPr eaLnBrk="1" hangingPunct="1">
              <a:lnSpc>
                <a:spcPct val="80000"/>
              </a:lnSpc>
              <a:buFontTx/>
              <a:buNone/>
            </a:pPr>
            <a:r>
              <a:rPr lang="en-US" sz="2000" b="1" smtClean="0"/>
              <a:t>Rare 6-Way Transplant Performed </a:t>
            </a:r>
          </a:p>
          <a:p>
            <a:pPr eaLnBrk="1" hangingPunct="1">
              <a:lnSpc>
                <a:spcPct val="80000"/>
              </a:lnSpc>
              <a:buFontTx/>
              <a:buNone/>
            </a:pPr>
            <a:r>
              <a:rPr lang="en-US" sz="2000" b="1" i="1" smtClean="0"/>
              <a:t>Donors Meet Recipients</a:t>
            </a:r>
            <a:endParaRPr lang="en-US" sz="2000" b="1" smtClean="0"/>
          </a:p>
          <a:p>
            <a:pPr eaLnBrk="1" hangingPunct="1">
              <a:lnSpc>
                <a:spcPct val="80000"/>
              </a:lnSpc>
              <a:buFontTx/>
              <a:buNone/>
            </a:pPr>
            <a:r>
              <a:rPr lang="en-US" sz="2000" smtClean="0"/>
              <a:t>March 22, 2007</a:t>
            </a:r>
            <a:endParaRPr lang="en-US" sz="2000" b="1" smtClean="0"/>
          </a:p>
          <a:p>
            <a:pPr eaLnBrk="1" hangingPunct="1">
              <a:lnSpc>
                <a:spcPct val="80000"/>
              </a:lnSpc>
              <a:buFontTx/>
              <a:buNone/>
            </a:pPr>
            <a:r>
              <a:rPr lang="en-US" sz="2000" b="1" smtClean="0"/>
              <a:t>BOSTON -- </a:t>
            </a:r>
            <a:r>
              <a:rPr lang="en-US" sz="2000" smtClean="0"/>
              <a:t>A rare six-way surgical transplant was a success in Boston.</a:t>
            </a:r>
          </a:p>
          <a:p>
            <a:pPr eaLnBrk="1" hangingPunct="1">
              <a:lnSpc>
                <a:spcPct val="80000"/>
              </a:lnSpc>
              <a:buFontTx/>
              <a:buNone/>
            </a:pPr>
            <a:endParaRPr lang="en-US" sz="2000" smtClean="0"/>
          </a:p>
          <a:p>
            <a:pPr eaLnBrk="1" hangingPunct="1">
              <a:lnSpc>
                <a:spcPct val="80000"/>
              </a:lnSpc>
              <a:buFontTx/>
              <a:buNone/>
            </a:pPr>
            <a:r>
              <a:rPr lang="en-US" sz="2000" smtClean="0"/>
              <a:t>NewsCenter 5's Heather Unruh reported Wednesday that three people donated their kidneys to three people they did not know. The transplants happened one month ago at Massachusetts General Hospital and Beth Israel Deaconess.</a:t>
            </a:r>
          </a:p>
          <a:p>
            <a:pPr eaLnBrk="1" hangingPunct="1">
              <a:lnSpc>
                <a:spcPct val="80000"/>
              </a:lnSpc>
              <a:buFontTx/>
              <a:buNone/>
            </a:pPr>
            <a:endParaRPr lang="en-US" sz="2000" smtClean="0"/>
          </a:p>
          <a:p>
            <a:pPr eaLnBrk="1" hangingPunct="1">
              <a:lnSpc>
                <a:spcPct val="80000"/>
              </a:lnSpc>
              <a:buFontTx/>
              <a:buNone/>
            </a:pPr>
            <a:r>
              <a:rPr lang="en-US" sz="2000" smtClean="0"/>
              <a:t>The donors and the recipients met Wednesday for the first time.</a:t>
            </a:r>
          </a:p>
        </p:txBody>
      </p:sp>
      <p:graphicFrame>
        <p:nvGraphicFramePr>
          <p:cNvPr id="152580" name="Group 4"/>
          <p:cNvGraphicFramePr>
            <a:graphicFrameLocks noGrp="1"/>
          </p:cNvGraphicFramePr>
          <p:nvPr/>
        </p:nvGraphicFramePr>
        <p:xfrm>
          <a:off x="3200400" y="0"/>
          <a:ext cx="2743200" cy="518160"/>
        </p:xfrm>
        <a:graphic>
          <a:graphicData uri="http://schemas.openxmlformats.org/drawingml/2006/table">
            <a:tbl>
              <a:tblPr/>
              <a:tblGrid>
                <a:gridCol w="27432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9943" name="Rectangle 11"/>
          <p:cNvSpPr>
            <a:spLocks noChangeArrowheads="1"/>
          </p:cNvSpPr>
          <p:nvPr/>
        </p:nvSpPr>
        <p:spPr bwMode="auto">
          <a:xfrm>
            <a:off x="0" y="517525"/>
            <a:ext cx="247650" cy="641350"/>
          </a:xfrm>
          <a:prstGeom prst="rect">
            <a:avLst/>
          </a:prstGeom>
          <a:noFill/>
          <a:ln w="9525">
            <a:noFill/>
            <a:miter lim="800000"/>
            <a:headEnd/>
            <a:tailEnd/>
          </a:ln>
        </p:spPr>
        <p:txBody>
          <a:bodyPr wrap="none" anchor="ctr">
            <a:spAutoFit/>
          </a:bodyPr>
          <a:lstStyle/>
          <a:p>
            <a:r>
              <a:rPr lang="en-US"/>
              <a:t> </a:t>
            </a:r>
          </a:p>
          <a:p>
            <a:pPr eaLnBrk="0" hangingPunct="0"/>
            <a:endParaRPr lang="en-US"/>
          </a:p>
        </p:txBody>
      </p:sp>
      <p:sp>
        <p:nvSpPr>
          <p:cNvPr id="39944" name="Rectangle 12"/>
          <p:cNvSpPr>
            <a:spLocks noChangeArrowheads="1"/>
          </p:cNvSpPr>
          <p:nvPr/>
        </p:nvSpPr>
        <p:spPr bwMode="auto">
          <a:xfrm>
            <a:off x="0" y="2057400"/>
            <a:ext cx="92075" cy="0"/>
          </a:xfrm>
          <a:prstGeom prst="rect">
            <a:avLst/>
          </a:prstGeom>
          <a:noFill/>
          <a:ln w="9525">
            <a:noFill/>
            <a:miter lim="800000"/>
            <a:headEnd/>
            <a:tailEnd/>
          </a:ln>
        </p:spPr>
        <p:txBody>
          <a:bodyPr wrap="none" anchor="ctr">
            <a:spAutoFit/>
          </a:bodyPr>
          <a:lstStyle/>
          <a:p>
            <a:endParaRPr lang="en-US"/>
          </a:p>
        </p:txBody>
      </p:sp>
      <p:graphicFrame>
        <p:nvGraphicFramePr>
          <p:cNvPr id="152589" name="Group 13"/>
          <p:cNvGraphicFramePr>
            <a:graphicFrameLocks noGrp="1"/>
          </p:cNvGraphicFramePr>
          <p:nvPr/>
        </p:nvGraphicFramePr>
        <p:xfrm>
          <a:off x="3200400" y="0"/>
          <a:ext cx="2743200" cy="518160"/>
        </p:xfrm>
        <a:graphic>
          <a:graphicData uri="http://schemas.openxmlformats.org/drawingml/2006/table">
            <a:tbl>
              <a:tblPr/>
              <a:tblGrid>
                <a:gridCol w="27432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9947" name="Rectangle 20"/>
          <p:cNvSpPr>
            <a:spLocks noChangeArrowheads="1"/>
          </p:cNvSpPr>
          <p:nvPr/>
        </p:nvSpPr>
        <p:spPr bwMode="auto">
          <a:xfrm>
            <a:off x="0" y="517525"/>
            <a:ext cx="247650" cy="641350"/>
          </a:xfrm>
          <a:prstGeom prst="rect">
            <a:avLst/>
          </a:prstGeom>
          <a:noFill/>
          <a:ln w="9525">
            <a:noFill/>
            <a:miter lim="800000"/>
            <a:headEnd/>
            <a:tailEnd/>
          </a:ln>
        </p:spPr>
        <p:txBody>
          <a:bodyPr wrap="none" anchor="ctr">
            <a:spAutoFit/>
          </a:bodyPr>
          <a:lstStyle/>
          <a:p>
            <a:r>
              <a:rPr lang="en-US"/>
              <a:t> </a:t>
            </a:r>
          </a:p>
          <a:p>
            <a:pPr eaLnBrk="0" hangingPunct="0"/>
            <a:endParaRPr lang="en-US"/>
          </a:p>
        </p:txBody>
      </p:sp>
      <p:sp>
        <p:nvSpPr>
          <p:cNvPr id="39948" name="Rectangle 21"/>
          <p:cNvSpPr>
            <a:spLocks noChangeArrowheads="1"/>
          </p:cNvSpPr>
          <p:nvPr/>
        </p:nvSpPr>
        <p:spPr bwMode="auto">
          <a:xfrm>
            <a:off x="0" y="2057400"/>
            <a:ext cx="92075" cy="0"/>
          </a:xfrm>
          <a:prstGeom prst="rect">
            <a:avLst/>
          </a:prstGeom>
          <a:noFill/>
          <a:ln w="9525">
            <a:noFill/>
            <a:miter lim="800000"/>
            <a:headEnd/>
            <a:tailEnd/>
          </a:ln>
        </p:spPr>
        <p:txBody>
          <a:bodyPr wrap="none" anchor="ctr">
            <a:spAutoFit/>
          </a:bodyPr>
          <a:lstStyle/>
          <a:p>
            <a:endParaRPr lang="en-US"/>
          </a:p>
        </p:txBody>
      </p:sp>
      <p:graphicFrame>
        <p:nvGraphicFramePr>
          <p:cNvPr id="152598" name="Group 22"/>
          <p:cNvGraphicFramePr>
            <a:graphicFrameLocks noGrp="1"/>
          </p:cNvGraphicFramePr>
          <p:nvPr/>
        </p:nvGraphicFramePr>
        <p:xfrm>
          <a:off x="3200400" y="0"/>
          <a:ext cx="2743200" cy="518160"/>
        </p:xfrm>
        <a:graphic>
          <a:graphicData uri="http://schemas.openxmlformats.org/drawingml/2006/table">
            <a:tbl>
              <a:tblPr/>
              <a:tblGrid>
                <a:gridCol w="27432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9951" name="Rectangle 29"/>
          <p:cNvSpPr>
            <a:spLocks noChangeArrowheads="1"/>
          </p:cNvSpPr>
          <p:nvPr/>
        </p:nvSpPr>
        <p:spPr bwMode="auto">
          <a:xfrm>
            <a:off x="0" y="517525"/>
            <a:ext cx="247650" cy="641350"/>
          </a:xfrm>
          <a:prstGeom prst="rect">
            <a:avLst/>
          </a:prstGeom>
          <a:noFill/>
          <a:ln w="9525">
            <a:noFill/>
            <a:miter lim="800000"/>
            <a:headEnd/>
            <a:tailEnd/>
          </a:ln>
        </p:spPr>
        <p:txBody>
          <a:bodyPr wrap="none" anchor="ctr">
            <a:spAutoFit/>
          </a:bodyPr>
          <a:lstStyle/>
          <a:p>
            <a:r>
              <a:rPr lang="en-US"/>
              <a:t> </a:t>
            </a:r>
          </a:p>
          <a:p>
            <a:pPr eaLnBrk="0" hangingPunct="0"/>
            <a:endParaRPr lang="en-US"/>
          </a:p>
        </p:txBody>
      </p:sp>
      <p:sp>
        <p:nvSpPr>
          <p:cNvPr id="39952" name="Rectangle 30"/>
          <p:cNvSpPr>
            <a:spLocks noChangeArrowheads="1"/>
          </p:cNvSpPr>
          <p:nvPr/>
        </p:nvSpPr>
        <p:spPr bwMode="auto">
          <a:xfrm>
            <a:off x="0" y="2057400"/>
            <a:ext cx="92075" cy="0"/>
          </a:xfrm>
          <a:prstGeom prst="rect">
            <a:avLst/>
          </a:prstGeom>
          <a:noFill/>
          <a:ln w="9525">
            <a:noFill/>
            <a:miter lim="800000"/>
            <a:headEnd/>
            <a:tailEnd/>
          </a:ln>
        </p:spPr>
        <p:txBody>
          <a:bodyPr wrap="none" anchor="ctr">
            <a:spAutoFit/>
          </a:bodyPr>
          <a:lstStyle/>
          <a:p>
            <a:endParaRPr lang="en-US"/>
          </a:p>
        </p:txBody>
      </p:sp>
      <p:pic>
        <p:nvPicPr>
          <p:cNvPr id="39953" name="Picture 31" descr="Boston6"/>
          <p:cNvPicPr>
            <a:picLocks noGrp="1" noChangeAspect="1" noChangeArrowheads="1"/>
          </p:cNvPicPr>
          <p:nvPr>
            <p:ph sz="half" idx="2"/>
          </p:nvPr>
        </p:nvPicPr>
        <p:blipFill>
          <a:blip r:embed="rId3" cstate="print"/>
          <a:srcRect/>
          <a:stretch>
            <a:fillRect/>
          </a:stretch>
        </p:blipFill>
        <p:spPr>
          <a:xfrm>
            <a:off x="4648200" y="1600200"/>
            <a:ext cx="4038600" cy="3028950"/>
          </a:xfrm>
        </p:spPr>
      </p:pic>
      <p:sp>
        <p:nvSpPr>
          <p:cNvPr id="15" name="TextBox 14"/>
          <p:cNvSpPr txBox="1">
            <a:spLocks noChangeArrowheads="1"/>
          </p:cNvSpPr>
          <p:nvPr/>
        </p:nvSpPr>
        <p:spPr bwMode="auto">
          <a:xfrm>
            <a:off x="4724400" y="5029200"/>
            <a:ext cx="4038600" cy="1477963"/>
          </a:xfrm>
          <a:prstGeom prst="rect">
            <a:avLst/>
          </a:prstGeom>
          <a:noFill/>
          <a:ln w="9525">
            <a:noFill/>
            <a:miter lim="800000"/>
            <a:headEnd/>
            <a:tailEnd/>
          </a:ln>
        </p:spPr>
        <p:txBody>
          <a:bodyPr>
            <a:spAutoFit/>
          </a:bodyPr>
          <a:lstStyle/>
          <a:p>
            <a:r>
              <a:rPr lang="en-US"/>
              <a:t>Why are there only 6 people in this picture?</a:t>
            </a:r>
          </a:p>
          <a:p>
            <a:r>
              <a:rPr lang="en-US">
                <a:solidFill>
                  <a:srgbClr val="FF0000"/>
                </a:solidFill>
              </a:rPr>
              <a:t>Simultaneity congestion: 3 transplants + 3 nephrectomies = 6 operating rooms, 6 surgical teams…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p:txBody>
          <a:bodyPr/>
          <a:lstStyle/>
          <a:p>
            <a:pPr>
              <a:defRPr/>
            </a:pPr>
            <a:fld id="{7A4CD56C-E16B-49CE-9567-A61573424DCF}" type="slidenum">
              <a:rPr lang="en-US" smtClean="0"/>
              <a:pPr>
                <a:defRPr/>
              </a:pPr>
              <a:t>36</a:t>
            </a:fld>
            <a:endParaRPr lang="en-US" smtClean="0"/>
          </a:p>
        </p:txBody>
      </p:sp>
      <p:sp>
        <p:nvSpPr>
          <p:cNvPr id="43011" name="Rectangle 2"/>
          <p:cNvSpPr>
            <a:spLocks noGrp="1" noChangeArrowheads="1"/>
          </p:cNvSpPr>
          <p:nvPr>
            <p:ph type="title"/>
          </p:nvPr>
        </p:nvSpPr>
        <p:spPr>
          <a:xfrm>
            <a:off x="457200" y="274638"/>
            <a:ext cx="8458200" cy="1630362"/>
          </a:xfrm>
        </p:spPr>
        <p:txBody>
          <a:bodyPr/>
          <a:lstStyle/>
          <a:p>
            <a:pPr eaLnBrk="1" hangingPunct="1"/>
            <a:r>
              <a:rPr lang="en-US" sz="4000" b="1" dirty="0" smtClean="0"/>
              <a:t>Non-simultaneous</a:t>
            </a:r>
            <a:r>
              <a:rPr lang="en-US" sz="4000" dirty="0" smtClean="0"/>
              <a:t> extended altruistic donor chains (reduced risk from a broken link)</a:t>
            </a:r>
          </a:p>
        </p:txBody>
      </p:sp>
      <p:grpSp>
        <p:nvGrpSpPr>
          <p:cNvPr id="43012" name="Group 3"/>
          <p:cNvGrpSpPr>
            <a:grpSpLocks/>
          </p:cNvGrpSpPr>
          <p:nvPr/>
        </p:nvGrpSpPr>
        <p:grpSpPr bwMode="auto">
          <a:xfrm>
            <a:off x="609600" y="1981200"/>
            <a:ext cx="8077200" cy="4876800"/>
            <a:chOff x="1695" y="9804"/>
            <a:chExt cx="8655" cy="4971"/>
          </a:xfrm>
        </p:grpSpPr>
        <p:sp>
          <p:nvSpPr>
            <p:cNvPr id="43014" name="Text Box 4"/>
            <p:cNvSpPr txBox="1">
              <a:spLocks noChangeArrowheads="1"/>
            </p:cNvSpPr>
            <p:nvPr/>
          </p:nvSpPr>
          <p:spPr bwMode="auto">
            <a:xfrm>
              <a:off x="1710" y="12975"/>
              <a:ext cx="8640" cy="1800"/>
            </a:xfrm>
            <a:prstGeom prst="rect">
              <a:avLst/>
            </a:prstGeom>
            <a:solidFill>
              <a:srgbClr val="FFFFFF"/>
            </a:solidFill>
            <a:ln w="9525">
              <a:noFill/>
              <a:miter lim="800000"/>
              <a:headEnd/>
              <a:tailEnd/>
            </a:ln>
          </p:spPr>
          <p:txBody>
            <a:bodyPr/>
            <a:lstStyle/>
            <a:p>
              <a:endParaRPr lang="en-US" sz="1400"/>
            </a:p>
          </p:txBody>
        </p:sp>
        <p:pic>
          <p:nvPicPr>
            <p:cNvPr id="43015" name="Picture 5"/>
            <p:cNvPicPr>
              <a:picLocks noChangeAspect="1" noChangeArrowheads="1"/>
            </p:cNvPicPr>
            <p:nvPr/>
          </p:nvPicPr>
          <p:blipFill>
            <a:blip r:embed="rId3" cstate="print"/>
            <a:srcRect/>
            <a:stretch>
              <a:fillRect/>
            </a:stretch>
          </p:blipFill>
          <p:spPr bwMode="auto">
            <a:xfrm>
              <a:off x="1695" y="9804"/>
              <a:ext cx="8637" cy="3270"/>
            </a:xfrm>
            <a:prstGeom prst="rect">
              <a:avLst/>
            </a:prstGeom>
            <a:noFill/>
            <a:ln w="9525">
              <a:noFill/>
              <a:miter lim="800000"/>
              <a:headEnd/>
              <a:tailEnd/>
            </a:ln>
          </p:spPr>
        </p:pic>
      </p:grpSp>
      <p:sp>
        <p:nvSpPr>
          <p:cNvPr id="43013" name="Text Box 6"/>
          <p:cNvSpPr txBox="1">
            <a:spLocks noChangeArrowheads="1"/>
          </p:cNvSpPr>
          <p:nvPr/>
        </p:nvSpPr>
        <p:spPr bwMode="auto">
          <a:xfrm>
            <a:off x="1143000" y="5562600"/>
            <a:ext cx="7391400" cy="830997"/>
          </a:xfrm>
          <a:prstGeom prst="rect">
            <a:avLst/>
          </a:prstGeom>
          <a:noFill/>
          <a:ln w="9525">
            <a:noFill/>
            <a:miter lim="800000"/>
            <a:headEnd/>
            <a:tailEnd/>
          </a:ln>
        </p:spPr>
        <p:txBody>
          <a:bodyPr>
            <a:spAutoFit/>
          </a:bodyPr>
          <a:lstStyle/>
          <a:p>
            <a:pPr>
              <a:spcBef>
                <a:spcPct val="50000"/>
              </a:spcBef>
            </a:pPr>
            <a:r>
              <a:rPr lang="en-US" sz="2400" dirty="0"/>
              <a:t>Since </a:t>
            </a:r>
            <a:r>
              <a:rPr lang="en-US" sz="2400" b="1" dirty="0"/>
              <a:t>N</a:t>
            </a:r>
            <a:r>
              <a:rPr lang="en-US" sz="2400" dirty="0"/>
              <a:t>EAD chains don’t </a:t>
            </a:r>
            <a:r>
              <a:rPr lang="en-US" sz="2400" dirty="0" smtClean="0"/>
              <a:t>require simultaneity, </a:t>
            </a:r>
            <a:r>
              <a:rPr lang="en-US" sz="2400" dirty="0"/>
              <a:t>they can be </a:t>
            </a:r>
            <a:r>
              <a:rPr lang="en-US" sz="2400" dirty="0" smtClean="0"/>
              <a:t>longer…</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z="4000" smtClean="0"/>
              <a:t> The First NEAD Chain (Rees, APD)</a:t>
            </a:r>
          </a:p>
        </p:txBody>
      </p:sp>
      <p:sp>
        <p:nvSpPr>
          <p:cNvPr id="45059" name="Line 8"/>
          <p:cNvSpPr>
            <a:spLocks noChangeAspect="1" noChangeShapeType="1"/>
          </p:cNvSpPr>
          <p:nvPr/>
        </p:nvSpPr>
        <p:spPr bwMode="auto">
          <a:xfrm>
            <a:off x="2268538" y="4024313"/>
            <a:ext cx="298450" cy="227012"/>
          </a:xfrm>
          <a:prstGeom prst="line">
            <a:avLst/>
          </a:prstGeom>
          <a:noFill/>
          <a:ln w="28575">
            <a:solidFill>
              <a:schemeClr val="tx1"/>
            </a:solidFill>
            <a:round/>
            <a:headEnd/>
            <a:tailEnd type="triangle" w="med" len="med"/>
          </a:ln>
        </p:spPr>
        <p:txBody>
          <a:bodyPr/>
          <a:lstStyle/>
          <a:p>
            <a:endParaRPr lang="en-US"/>
          </a:p>
        </p:txBody>
      </p:sp>
      <p:sp>
        <p:nvSpPr>
          <p:cNvPr id="45060" name="Line 11"/>
          <p:cNvSpPr>
            <a:spLocks noChangeAspect="1" noChangeShapeType="1"/>
          </p:cNvSpPr>
          <p:nvPr/>
        </p:nvSpPr>
        <p:spPr bwMode="auto">
          <a:xfrm>
            <a:off x="1585913" y="4027488"/>
            <a:ext cx="298450" cy="228600"/>
          </a:xfrm>
          <a:prstGeom prst="line">
            <a:avLst/>
          </a:prstGeom>
          <a:noFill/>
          <a:ln w="28575">
            <a:solidFill>
              <a:schemeClr val="tx1"/>
            </a:solidFill>
            <a:round/>
            <a:headEnd/>
            <a:tailEnd type="triangle" w="med" len="med"/>
          </a:ln>
        </p:spPr>
        <p:txBody>
          <a:bodyPr/>
          <a:lstStyle/>
          <a:p>
            <a:endParaRPr lang="en-US"/>
          </a:p>
        </p:txBody>
      </p:sp>
      <p:sp>
        <p:nvSpPr>
          <p:cNvPr id="45061" name="Line 13"/>
          <p:cNvSpPr>
            <a:spLocks noChangeAspect="1" noChangeShapeType="1"/>
          </p:cNvSpPr>
          <p:nvPr/>
        </p:nvSpPr>
        <p:spPr bwMode="auto">
          <a:xfrm>
            <a:off x="2949575" y="4021138"/>
            <a:ext cx="298450" cy="227012"/>
          </a:xfrm>
          <a:prstGeom prst="line">
            <a:avLst/>
          </a:prstGeom>
          <a:noFill/>
          <a:ln w="28575">
            <a:solidFill>
              <a:schemeClr val="tx1"/>
            </a:solidFill>
            <a:round/>
            <a:headEnd/>
            <a:tailEnd type="triangle" w="med" len="med"/>
          </a:ln>
        </p:spPr>
        <p:txBody>
          <a:bodyPr/>
          <a:lstStyle/>
          <a:p>
            <a:endParaRPr lang="en-US"/>
          </a:p>
        </p:txBody>
      </p:sp>
      <p:sp>
        <p:nvSpPr>
          <p:cNvPr id="45062" name="Line 18"/>
          <p:cNvSpPr>
            <a:spLocks noChangeAspect="1" noChangeShapeType="1"/>
          </p:cNvSpPr>
          <p:nvPr/>
        </p:nvSpPr>
        <p:spPr bwMode="auto">
          <a:xfrm>
            <a:off x="4329113" y="4035425"/>
            <a:ext cx="296862" cy="228600"/>
          </a:xfrm>
          <a:prstGeom prst="line">
            <a:avLst/>
          </a:prstGeom>
          <a:noFill/>
          <a:ln w="28575">
            <a:solidFill>
              <a:schemeClr val="tx1"/>
            </a:solidFill>
            <a:round/>
            <a:headEnd/>
            <a:tailEnd type="triangle" w="med" len="med"/>
          </a:ln>
        </p:spPr>
        <p:txBody>
          <a:bodyPr/>
          <a:lstStyle/>
          <a:p>
            <a:endParaRPr lang="en-US"/>
          </a:p>
        </p:txBody>
      </p:sp>
      <p:sp>
        <p:nvSpPr>
          <p:cNvPr id="45063" name="Line 20"/>
          <p:cNvSpPr>
            <a:spLocks noChangeAspect="1" noChangeShapeType="1"/>
          </p:cNvSpPr>
          <p:nvPr/>
        </p:nvSpPr>
        <p:spPr bwMode="auto">
          <a:xfrm>
            <a:off x="3630613" y="4038600"/>
            <a:ext cx="298450" cy="228600"/>
          </a:xfrm>
          <a:prstGeom prst="line">
            <a:avLst/>
          </a:prstGeom>
          <a:noFill/>
          <a:ln w="28575">
            <a:solidFill>
              <a:schemeClr val="tx1"/>
            </a:solidFill>
            <a:round/>
            <a:headEnd/>
            <a:tailEnd type="triangle" w="med" len="med"/>
          </a:ln>
        </p:spPr>
        <p:txBody>
          <a:bodyPr/>
          <a:lstStyle/>
          <a:p>
            <a:endParaRPr lang="en-US"/>
          </a:p>
        </p:txBody>
      </p:sp>
      <p:sp>
        <p:nvSpPr>
          <p:cNvPr id="45064" name="Line 22"/>
          <p:cNvSpPr>
            <a:spLocks noChangeAspect="1" noChangeShapeType="1"/>
          </p:cNvSpPr>
          <p:nvPr/>
        </p:nvSpPr>
        <p:spPr bwMode="auto">
          <a:xfrm>
            <a:off x="5038725" y="4032250"/>
            <a:ext cx="298450" cy="228600"/>
          </a:xfrm>
          <a:prstGeom prst="line">
            <a:avLst/>
          </a:prstGeom>
          <a:noFill/>
          <a:ln w="28575">
            <a:solidFill>
              <a:schemeClr val="tx1"/>
            </a:solidFill>
            <a:round/>
            <a:headEnd/>
            <a:tailEnd type="triangle" w="med" len="med"/>
          </a:ln>
        </p:spPr>
        <p:txBody>
          <a:bodyPr/>
          <a:lstStyle/>
          <a:p>
            <a:endParaRPr lang="en-US"/>
          </a:p>
        </p:txBody>
      </p:sp>
      <p:sp>
        <p:nvSpPr>
          <p:cNvPr id="45065" name="Line 28"/>
          <p:cNvSpPr>
            <a:spLocks noChangeAspect="1" noChangeShapeType="1"/>
          </p:cNvSpPr>
          <p:nvPr/>
        </p:nvSpPr>
        <p:spPr bwMode="auto">
          <a:xfrm>
            <a:off x="6324600" y="4032250"/>
            <a:ext cx="300038" cy="227013"/>
          </a:xfrm>
          <a:prstGeom prst="line">
            <a:avLst/>
          </a:prstGeom>
          <a:noFill/>
          <a:ln w="28575">
            <a:solidFill>
              <a:schemeClr val="tx1"/>
            </a:solidFill>
            <a:round/>
            <a:headEnd/>
            <a:tailEnd type="triangle" w="med" len="med"/>
          </a:ln>
        </p:spPr>
        <p:txBody>
          <a:bodyPr/>
          <a:lstStyle/>
          <a:p>
            <a:endParaRPr lang="en-US"/>
          </a:p>
        </p:txBody>
      </p:sp>
      <p:sp>
        <p:nvSpPr>
          <p:cNvPr id="45066" name="Line 30"/>
          <p:cNvSpPr>
            <a:spLocks noChangeAspect="1" noChangeShapeType="1"/>
          </p:cNvSpPr>
          <p:nvPr/>
        </p:nvSpPr>
        <p:spPr bwMode="auto">
          <a:xfrm>
            <a:off x="5634038" y="4027488"/>
            <a:ext cx="298450" cy="227012"/>
          </a:xfrm>
          <a:prstGeom prst="line">
            <a:avLst/>
          </a:prstGeom>
          <a:noFill/>
          <a:ln w="28575">
            <a:solidFill>
              <a:schemeClr val="tx1"/>
            </a:solidFill>
            <a:round/>
            <a:headEnd/>
            <a:tailEnd type="triangle" w="med" len="med"/>
          </a:ln>
        </p:spPr>
        <p:txBody>
          <a:bodyPr/>
          <a:lstStyle/>
          <a:p>
            <a:endParaRPr lang="en-US"/>
          </a:p>
        </p:txBody>
      </p:sp>
      <p:sp>
        <p:nvSpPr>
          <p:cNvPr id="45067" name="Line 31"/>
          <p:cNvSpPr>
            <a:spLocks noChangeAspect="1" noChangeShapeType="1"/>
          </p:cNvSpPr>
          <p:nvPr/>
        </p:nvSpPr>
        <p:spPr bwMode="auto">
          <a:xfrm>
            <a:off x="7029450" y="4021138"/>
            <a:ext cx="298450" cy="227012"/>
          </a:xfrm>
          <a:prstGeom prst="line">
            <a:avLst/>
          </a:prstGeom>
          <a:noFill/>
          <a:ln w="28575">
            <a:solidFill>
              <a:schemeClr val="tx1"/>
            </a:solidFill>
            <a:round/>
            <a:headEnd/>
            <a:tailEnd type="triangle" w="med" len="med"/>
          </a:ln>
        </p:spPr>
        <p:txBody>
          <a:bodyPr/>
          <a:lstStyle/>
          <a:p>
            <a:endParaRPr lang="en-US"/>
          </a:p>
        </p:txBody>
      </p:sp>
      <p:sp>
        <p:nvSpPr>
          <p:cNvPr id="45068" name="Line 35"/>
          <p:cNvSpPr>
            <a:spLocks noChangeAspect="1" noChangeShapeType="1"/>
          </p:cNvSpPr>
          <p:nvPr/>
        </p:nvSpPr>
        <p:spPr bwMode="auto">
          <a:xfrm>
            <a:off x="7666038" y="4046538"/>
            <a:ext cx="296862" cy="227012"/>
          </a:xfrm>
          <a:prstGeom prst="line">
            <a:avLst/>
          </a:prstGeom>
          <a:noFill/>
          <a:ln w="28575">
            <a:solidFill>
              <a:schemeClr val="tx1"/>
            </a:solidFill>
            <a:round/>
            <a:headEnd/>
            <a:tailEnd type="triangle" w="med" len="med"/>
          </a:ln>
        </p:spPr>
        <p:txBody>
          <a:bodyPr/>
          <a:lstStyle/>
          <a:p>
            <a:endParaRPr lang="en-US"/>
          </a:p>
        </p:txBody>
      </p:sp>
      <p:sp>
        <p:nvSpPr>
          <p:cNvPr id="45069" name="Text Box 80"/>
          <p:cNvSpPr txBox="1">
            <a:spLocks noChangeAspect="1" noChangeArrowheads="1"/>
          </p:cNvSpPr>
          <p:nvPr/>
        </p:nvSpPr>
        <p:spPr bwMode="auto">
          <a:xfrm>
            <a:off x="409575" y="3692525"/>
            <a:ext cx="184150" cy="274638"/>
          </a:xfrm>
          <a:prstGeom prst="rect">
            <a:avLst/>
          </a:prstGeom>
          <a:noFill/>
          <a:ln w="9525" algn="ctr">
            <a:noFill/>
            <a:miter lim="800000"/>
            <a:headEnd/>
            <a:tailEnd/>
          </a:ln>
        </p:spPr>
        <p:txBody>
          <a:bodyPr wrap="none">
            <a:spAutoFit/>
          </a:bodyPr>
          <a:lstStyle/>
          <a:p>
            <a:pPr algn="ctr" eaLnBrk="0" hangingPunct="0"/>
            <a:endParaRPr lang="en-US" sz="1200">
              <a:latin typeface="Times New Roman" pitchFamily="18" charset="0"/>
            </a:endParaRPr>
          </a:p>
        </p:txBody>
      </p:sp>
      <p:sp>
        <p:nvSpPr>
          <p:cNvPr id="45070" name="Text Box 92"/>
          <p:cNvSpPr txBox="1">
            <a:spLocks noChangeAspect="1" noChangeArrowheads="1"/>
          </p:cNvSpPr>
          <p:nvPr/>
        </p:nvSpPr>
        <p:spPr bwMode="auto">
          <a:xfrm>
            <a:off x="542925" y="4286250"/>
            <a:ext cx="184150" cy="274638"/>
          </a:xfrm>
          <a:prstGeom prst="rect">
            <a:avLst/>
          </a:prstGeom>
          <a:noFill/>
          <a:ln w="9525" algn="ctr">
            <a:noFill/>
            <a:miter lim="800000"/>
            <a:headEnd/>
            <a:tailEnd/>
          </a:ln>
        </p:spPr>
        <p:txBody>
          <a:bodyPr wrap="none">
            <a:spAutoFit/>
          </a:bodyPr>
          <a:lstStyle/>
          <a:p>
            <a:pPr algn="ctr" eaLnBrk="0" hangingPunct="0"/>
            <a:endParaRPr lang="en-US" sz="1200">
              <a:latin typeface="Times New Roman" pitchFamily="18" charset="0"/>
            </a:endParaRPr>
          </a:p>
        </p:txBody>
      </p:sp>
      <p:sp>
        <p:nvSpPr>
          <p:cNvPr id="45071" name="Text Box 105"/>
          <p:cNvSpPr txBox="1">
            <a:spLocks noChangeAspect="1" noChangeArrowheads="1"/>
          </p:cNvSpPr>
          <p:nvPr/>
        </p:nvSpPr>
        <p:spPr bwMode="auto">
          <a:xfrm>
            <a:off x="-379413" y="4776788"/>
            <a:ext cx="1562101" cy="274637"/>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            Recipient PRA</a:t>
            </a:r>
          </a:p>
        </p:txBody>
      </p:sp>
      <p:sp>
        <p:nvSpPr>
          <p:cNvPr id="45072" name="Text Box 118"/>
          <p:cNvSpPr txBox="1">
            <a:spLocks noChangeAspect="1" noChangeArrowheads="1"/>
          </p:cNvSpPr>
          <p:nvPr/>
        </p:nvSpPr>
        <p:spPr bwMode="auto">
          <a:xfrm>
            <a:off x="444500" y="3282950"/>
            <a:ext cx="184150" cy="274638"/>
          </a:xfrm>
          <a:prstGeom prst="rect">
            <a:avLst/>
          </a:prstGeom>
          <a:noFill/>
          <a:ln w="9525" algn="ctr">
            <a:noFill/>
            <a:miter lim="800000"/>
            <a:headEnd/>
            <a:tailEnd/>
          </a:ln>
        </p:spPr>
        <p:txBody>
          <a:bodyPr wrap="none">
            <a:spAutoFit/>
          </a:bodyPr>
          <a:lstStyle/>
          <a:p>
            <a:pPr algn="ctr" eaLnBrk="0" hangingPunct="0"/>
            <a:endParaRPr lang="en-US" sz="1200">
              <a:latin typeface="Times New Roman" pitchFamily="18" charset="0"/>
            </a:endParaRPr>
          </a:p>
        </p:txBody>
      </p:sp>
      <p:sp>
        <p:nvSpPr>
          <p:cNvPr id="45073" name="Text Box 120"/>
          <p:cNvSpPr txBox="1">
            <a:spLocks noChangeArrowheads="1"/>
          </p:cNvSpPr>
          <p:nvPr/>
        </p:nvSpPr>
        <p:spPr bwMode="auto">
          <a:xfrm>
            <a:off x="249238" y="5907088"/>
            <a:ext cx="5459412" cy="457200"/>
          </a:xfrm>
          <a:prstGeom prst="rect">
            <a:avLst/>
          </a:prstGeom>
          <a:noFill/>
          <a:ln w="9525">
            <a:noFill/>
            <a:miter lim="800000"/>
            <a:headEnd/>
            <a:tailEnd/>
          </a:ln>
        </p:spPr>
        <p:txBody>
          <a:bodyPr wrap="none">
            <a:spAutoFit/>
          </a:bodyPr>
          <a:lstStyle/>
          <a:p>
            <a:r>
              <a:rPr lang="en-US" sz="1200">
                <a:latin typeface="Times New Roman" pitchFamily="18" charset="0"/>
              </a:rPr>
              <a:t>* This recipient required desensitization to Blood Group (AHG Titer of 1/8).</a:t>
            </a:r>
          </a:p>
          <a:p>
            <a:r>
              <a:rPr lang="en-US" sz="1200" baseline="30000">
                <a:latin typeface="Times New Roman" pitchFamily="18" charset="0"/>
              </a:rPr>
              <a:t>#</a:t>
            </a:r>
            <a:r>
              <a:rPr lang="en-US" sz="1200">
                <a:latin typeface="Times New Roman" pitchFamily="18" charset="0"/>
              </a:rPr>
              <a:t> This recipient required desensitization to HLA DSA by T and B cell flow cytometry.</a:t>
            </a:r>
          </a:p>
        </p:txBody>
      </p:sp>
      <p:grpSp>
        <p:nvGrpSpPr>
          <p:cNvPr id="45074" name="Group 242"/>
          <p:cNvGrpSpPr>
            <a:grpSpLocks/>
          </p:cNvGrpSpPr>
          <p:nvPr/>
        </p:nvGrpSpPr>
        <p:grpSpPr bwMode="auto">
          <a:xfrm>
            <a:off x="1187450" y="3032125"/>
            <a:ext cx="433388" cy="993775"/>
            <a:chOff x="748" y="1910"/>
            <a:chExt cx="273" cy="626"/>
          </a:xfrm>
        </p:grpSpPr>
        <p:sp>
          <p:nvSpPr>
            <p:cNvPr id="45250" name="Text Box 45"/>
            <p:cNvSpPr txBox="1">
              <a:spLocks noChangeAspect="1" noChangeArrowheads="1"/>
            </p:cNvSpPr>
            <p:nvPr/>
          </p:nvSpPr>
          <p:spPr bwMode="auto">
            <a:xfrm>
              <a:off x="748" y="1910"/>
              <a:ext cx="273"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MI</a:t>
              </a:r>
            </a:p>
          </p:txBody>
        </p:sp>
        <p:sp>
          <p:nvSpPr>
            <p:cNvPr id="45251" name="Text Box 79"/>
            <p:cNvSpPr txBox="1">
              <a:spLocks noChangeAspect="1" noChangeArrowheads="1"/>
            </p:cNvSpPr>
            <p:nvPr/>
          </p:nvSpPr>
          <p:spPr bwMode="auto">
            <a:xfrm>
              <a:off x="792"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O</a:t>
              </a:r>
            </a:p>
          </p:txBody>
        </p:sp>
        <p:grpSp>
          <p:nvGrpSpPr>
            <p:cNvPr id="45252" name="Group 134"/>
            <p:cNvGrpSpPr>
              <a:grpSpLocks/>
            </p:cNvGrpSpPr>
            <p:nvPr/>
          </p:nvGrpSpPr>
          <p:grpSpPr bwMode="auto">
            <a:xfrm>
              <a:off x="768" y="2262"/>
              <a:ext cx="233" cy="274"/>
              <a:chOff x="3831" y="3387"/>
              <a:chExt cx="233" cy="274"/>
            </a:xfrm>
          </p:grpSpPr>
          <p:sp>
            <p:nvSpPr>
              <p:cNvPr id="45253" name="Oval 135"/>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254" name="Line 136"/>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grpSp>
        <p:nvGrpSpPr>
          <p:cNvPr id="45075" name="Group 233"/>
          <p:cNvGrpSpPr>
            <a:grpSpLocks/>
          </p:cNvGrpSpPr>
          <p:nvPr/>
        </p:nvGrpSpPr>
        <p:grpSpPr bwMode="auto">
          <a:xfrm>
            <a:off x="1768475" y="2540000"/>
            <a:ext cx="590550" cy="2794000"/>
            <a:chOff x="1114" y="1600"/>
            <a:chExt cx="372" cy="1760"/>
          </a:xfrm>
        </p:grpSpPr>
        <p:sp>
          <p:nvSpPr>
            <p:cNvPr id="45235" name="Text Box 37"/>
            <p:cNvSpPr txBox="1">
              <a:spLocks noChangeAspect="1" noChangeArrowheads="1"/>
            </p:cNvSpPr>
            <p:nvPr/>
          </p:nvSpPr>
          <p:spPr bwMode="auto">
            <a:xfrm>
              <a:off x="1157" y="1910"/>
              <a:ext cx="286"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AZ</a:t>
              </a:r>
            </a:p>
          </p:txBody>
        </p:sp>
        <p:sp>
          <p:nvSpPr>
            <p:cNvPr id="45236" name="Text Box 48"/>
            <p:cNvSpPr txBox="1">
              <a:spLocks noChangeAspect="1" noChangeArrowheads="1"/>
            </p:cNvSpPr>
            <p:nvPr/>
          </p:nvSpPr>
          <p:spPr bwMode="auto">
            <a:xfrm>
              <a:off x="1135" y="1600"/>
              <a:ext cx="330"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July</a:t>
              </a:r>
            </a:p>
          </p:txBody>
        </p:sp>
        <p:sp>
          <p:nvSpPr>
            <p:cNvPr id="45237" name="Text Box 58"/>
            <p:cNvSpPr txBox="1">
              <a:spLocks noChangeAspect="1" noChangeArrowheads="1"/>
            </p:cNvSpPr>
            <p:nvPr/>
          </p:nvSpPr>
          <p:spPr bwMode="auto">
            <a:xfrm>
              <a:off x="1114"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2007</a:t>
              </a:r>
            </a:p>
          </p:txBody>
        </p:sp>
        <p:sp>
          <p:nvSpPr>
            <p:cNvPr id="45238" name="Text Box 69"/>
            <p:cNvSpPr txBox="1">
              <a:spLocks noChangeAspect="1" noChangeArrowheads="1"/>
            </p:cNvSpPr>
            <p:nvPr/>
          </p:nvSpPr>
          <p:spPr bwMode="auto">
            <a:xfrm>
              <a:off x="1207"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O</a:t>
              </a:r>
            </a:p>
          </p:txBody>
        </p:sp>
        <p:sp>
          <p:nvSpPr>
            <p:cNvPr id="45239" name="Text Box 82"/>
            <p:cNvSpPr txBox="1">
              <a:spLocks noChangeAspect="1" noChangeArrowheads="1"/>
            </p:cNvSpPr>
            <p:nvPr/>
          </p:nvSpPr>
          <p:spPr bwMode="auto">
            <a:xfrm>
              <a:off x="1208"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O</a:t>
              </a:r>
            </a:p>
          </p:txBody>
        </p:sp>
        <p:sp>
          <p:nvSpPr>
            <p:cNvPr id="45240" name="Text Box 95"/>
            <p:cNvSpPr txBox="1">
              <a:spLocks noChangeAspect="1" noChangeArrowheads="1"/>
            </p:cNvSpPr>
            <p:nvPr/>
          </p:nvSpPr>
          <p:spPr bwMode="auto">
            <a:xfrm>
              <a:off x="1178"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62</a:t>
              </a:r>
            </a:p>
          </p:txBody>
        </p:sp>
        <p:sp>
          <p:nvSpPr>
            <p:cNvPr id="45241" name="Text Box 108"/>
            <p:cNvSpPr txBox="1">
              <a:spLocks noChangeAspect="1" noChangeArrowheads="1"/>
            </p:cNvSpPr>
            <p:nvPr/>
          </p:nvSpPr>
          <p:spPr bwMode="auto">
            <a:xfrm>
              <a:off x="1210"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1</a:t>
              </a:r>
            </a:p>
          </p:txBody>
        </p:sp>
        <p:grpSp>
          <p:nvGrpSpPr>
            <p:cNvPr id="45242" name="Group 137"/>
            <p:cNvGrpSpPr>
              <a:grpSpLocks/>
            </p:cNvGrpSpPr>
            <p:nvPr/>
          </p:nvGrpSpPr>
          <p:grpSpPr bwMode="auto">
            <a:xfrm>
              <a:off x="1186" y="2680"/>
              <a:ext cx="229" cy="311"/>
              <a:chOff x="4274" y="3417"/>
              <a:chExt cx="229" cy="311"/>
            </a:xfrm>
          </p:grpSpPr>
          <p:sp>
            <p:nvSpPr>
              <p:cNvPr id="45247" name="Oval 138"/>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248" name="Line 139"/>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249" name="Line 140"/>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45243" name="Group 141"/>
            <p:cNvGrpSpPr>
              <a:grpSpLocks/>
            </p:cNvGrpSpPr>
            <p:nvPr/>
          </p:nvGrpSpPr>
          <p:grpSpPr bwMode="auto">
            <a:xfrm>
              <a:off x="1183" y="2272"/>
              <a:ext cx="233" cy="274"/>
              <a:chOff x="3831" y="3387"/>
              <a:chExt cx="233" cy="274"/>
            </a:xfrm>
          </p:grpSpPr>
          <p:sp>
            <p:nvSpPr>
              <p:cNvPr id="45245" name="Oval 142"/>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246" name="Line 143"/>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sp>
          <p:nvSpPr>
            <p:cNvPr id="45244" name="Text Box 203"/>
            <p:cNvSpPr txBox="1">
              <a:spLocks noChangeAspect="1" noChangeArrowheads="1"/>
            </p:cNvSpPr>
            <p:nvPr/>
          </p:nvSpPr>
          <p:spPr bwMode="auto">
            <a:xfrm>
              <a:off x="1143"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Cauc</a:t>
              </a:r>
            </a:p>
          </p:txBody>
        </p:sp>
      </p:grpSp>
      <p:grpSp>
        <p:nvGrpSpPr>
          <p:cNvPr id="45076" name="Group 232"/>
          <p:cNvGrpSpPr>
            <a:grpSpLocks/>
          </p:cNvGrpSpPr>
          <p:nvPr/>
        </p:nvGrpSpPr>
        <p:grpSpPr bwMode="auto">
          <a:xfrm>
            <a:off x="2439988" y="2540000"/>
            <a:ext cx="590550" cy="2794000"/>
            <a:chOff x="1537" y="1600"/>
            <a:chExt cx="372" cy="1760"/>
          </a:xfrm>
        </p:grpSpPr>
        <p:sp>
          <p:nvSpPr>
            <p:cNvPr id="45219" name="Text Box 38"/>
            <p:cNvSpPr txBox="1">
              <a:spLocks noChangeAspect="1" noChangeArrowheads="1"/>
            </p:cNvSpPr>
            <p:nvPr/>
          </p:nvSpPr>
          <p:spPr bwMode="auto">
            <a:xfrm>
              <a:off x="1573" y="1910"/>
              <a:ext cx="30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OH</a:t>
              </a:r>
            </a:p>
          </p:txBody>
        </p:sp>
        <p:sp>
          <p:nvSpPr>
            <p:cNvPr id="45220" name="Text Box 49"/>
            <p:cNvSpPr txBox="1">
              <a:spLocks noChangeAspect="1" noChangeArrowheads="1"/>
            </p:cNvSpPr>
            <p:nvPr/>
          </p:nvSpPr>
          <p:spPr bwMode="auto">
            <a:xfrm>
              <a:off x="1558" y="1600"/>
              <a:ext cx="330"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July</a:t>
              </a:r>
            </a:p>
          </p:txBody>
        </p:sp>
        <p:sp>
          <p:nvSpPr>
            <p:cNvPr id="45221" name="Text Box 59"/>
            <p:cNvSpPr txBox="1">
              <a:spLocks noChangeAspect="1" noChangeArrowheads="1"/>
            </p:cNvSpPr>
            <p:nvPr/>
          </p:nvSpPr>
          <p:spPr bwMode="auto">
            <a:xfrm>
              <a:off x="1537"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2007</a:t>
              </a:r>
            </a:p>
          </p:txBody>
        </p:sp>
        <p:sp>
          <p:nvSpPr>
            <p:cNvPr id="45222" name="Text Box 70"/>
            <p:cNvSpPr txBox="1">
              <a:spLocks noChangeAspect="1" noChangeArrowheads="1"/>
            </p:cNvSpPr>
            <p:nvPr/>
          </p:nvSpPr>
          <p:spPr bwMode="auto">
            <a:xfrm>
              <a:off x="1631"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223" name="Text Box 83"/>
            <p:cNvSpPr txBox="1">
              <a:spLocks noChangeAspect="1" noChangeArrowheads="1"/>
            </p:cNvSpPr>
            <p:nvPr/>
          </p:nvSpPr>
          <p:spPr bwMode="auto">
            <a:xfrm>
              <a:off x="1631"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O</a:t>
              </a:r>
            </a:p>
          </p:txBody>
        </p:sp>
        <p:sp>
          <p:nvSpPr>
            <p:cNvPr id="45224" name="Text Box 96"/>
            <p:cNvSpPr txBox="1">
              <a:spLocks noChangeAspect="1" noChangeArrowheads="1"/>
            </p:cNvSpPr>
            <p:nvPr/>
          </p:nvSpPr>
          <p:spPr bwMode="auto">
            <a:xfrm>
              <a:off x="1633" y="2989"/>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0</a:t>
              </a:r>
            </a:p>
          </p:txBody>
        </p:sp>
        <p:sp>
          <p:nvSpPr>
            <p:cNvPr id="45225" name="Text Box 109"/>
            <p:cNvSpPr txBox="1">
              <a:spLocks noChangeAspect="1" noChangeArrowheads="1"/>
            </p:cNvSpPr>
            <p:nvPr/>
          </p:nvSpPr>
          <p:spPr bwMode="auto">
            <a:xfrm>
              <a:off x="1633"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2</a:t>
              </a:r>
            </a:p>
          </p:txBody>
        </p:sp>
        <p:grpSp>
          <p:nvGrpSpPr>
            <p:cNvPr id="45226" name="Group 144"/>
            <p:cNvGrpSpPr>
              <a:grpSpLocks/>
            </p:cNvGrpSpPr>
            <p:nvPr/>
          </p:nvGrpSpPr>
          <p:grpSpPr bwMode="auto">
            <a:xfrm>
              <a:off x="1609" y="2677"/>
              <a:ext cx="229" cy="311"/>
              <a:chOff x="4274" y="3417"/>
              <a:chExt cx="229" cy="311"/>
            </a:xfrm>
          </p:grpSpPr>
          <p:sp>
            <p:nvSpPr>
              <p:cNvPr id="45232" name="Oval 145"/>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233" name="Line 146"/>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234" name="Line 147"/>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45227" name="Group 148"/>
            <p:cNvGrpSpPr>
              <a:grpSpLocks/>
            </p:cNvGrpSpPr>
            <p:nvPr/>
          </p:nvGrpSpPr>
          <p:grpSpPr bwMode="auto">
            <a:xfrm>
              <a:off x="1609" y="2312"/>
              <a:ext cx="229" cy="311"/>
              <a:chOff x="4274" y="3417"/>
              <a:chExt cx="229" cy="311"/>
            </a:xfrm>
          </p:grpSpPr>
          <p:sp>
            <p:nvSpPr>
              <p:cNvPr id="45229" name="Oval 149"/>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230" name="Line 150"/>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231" name="Line 151"/>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45228" name="Text Box 204"/>
            <p:cNvSpPr txBox="1">
              <a:spLocks noChangeAspect="1" noChangeArrowheads="1"/>
            </p:cNvSpPr>
            <p:nvPr/>
          </p:nvSpPr>
          <p:spPr bwMode="auto">
            <a:xfrm>
              <a:off x="1566"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Cauc</a:t>
              </a:r>
            </a:p>
          </p:txBody>
        </p:sp>
      </p:grpSp>
      <p:grpSp>
        <p:nvGrpSpPr>
          <p:cNvPr id="45077" name="Group 231"/>
          <p:cNvGrpSpPr>
            <a:grpSpLocks/>
          </p:cNvGrpSpPr>
          <p:nvPr/>
        </p:nvGrpSpPr>
        <p:grpSpPr bwMode="auto">
          <a:xfrm>
            <a:off x="3128963" y="2540000"/>
            <a:ext cx="590550" cy="2794000"/>
            <a:chOff x="1986" y="1600"/>
            <a:chExt cx="372" cy="1760"/>
          </a:xfrm>
        </p:grpSpPr>
        <p:sp>
          <p:nvSpPr>
            <p:cNvPr id="45203" name="Text Box 39"/>
            <p:cNvSpPr txBox="1">
              <a:spLocks noChangeAspect="1" noChangeArrowheads="1"/>
            </p:cNvSpPr>
            <p:nvPr/>
          </p:nvSpPr>
          <p:spPr bwMode="auto">
            <a:xfrm>
              <a:off x="2022" y="1910"/>
              <a:ext cx="30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OH</a:t>
              </a:r>
            </a:p>
          </p:txBody>
        </p:sp>
        <p:sp>
          <p:nvSpPr>
            <p:cNvPr id="45204" name="Text Box 50"/>
            <p:cNvSpPr txBox="1">
              <a:spLocks noChangeAspect="1" noChangeArrowheads="1"/>
            </p:cNvSpPr>
            <p:nvPr/>
          </p:nvSpPr>
          <p:spPr bwMode="auto">
            <a:xfrm>
              <a:off x="2003" y="1600"/>
              <a:ext cx="337"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Sept</a:t>
              </a:r>
            </a:p>
          </p:txBody>
        </p:sp>
        <p:sp>
          <p:nvSpPr>
            <p:cNvPr id="45205" name="Text Box 60"/>
            <p:cNvSpPr txBox="1">
              <a:spLocks noChangeAspect="1" noChangeArrowheads="1"/>
            </p:cNvSpPr>
            <p:nvPr/>
          </p:nvSpPr>
          <p:spPr bwMode="auto">
            <a:xfrm>
              <a:off x="1986"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2007</a:t>
              </a:r>
            </a:p>
          </p:txBody>
        </p:sp>
        <p:sp>
          <p:nvSpPr>
            <p:cNvPr id="45206" name="Text Box 71"/>
            <p:cNvSpPr txBox="1">
              <a:spLocks noChangeAspect="1" noChangeArrowheads="1"/>
            </p:cNvSpPr>
            <p:nvPr/>
          </p:nvSpPr>
          <p:spPr bwMode="auto">
            <a:xfrm>
              <a:off x="2080"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207" name="Text Box 84"/>
            <p:cNvSpPr txBox="1">
              <a:spLocks noChangeAspect="1" noChangeArrowheads="1"/>
            </p:cNvSpPr>
            <p:nvPr/>
          </p:nvSpPr>
          <p:spPr bwMode="auto">
            <a:xfrm>
              <a:off x="2080"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208" name="Text Box 97"/>
            <p:cNvSpPr txBox="1">
              <a:spLocks noChangeAspect="1" noChangeArrowheads="1"/>
            </p:cNvSpPr>
            <p:nvPr/>
          </p:nvSpPr>
          <p:spPr bwMode="auto">
            <a:xfrm>
              <a:off x="2050"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23</a:t>
              </a:r>
            </a:p>
          </p:txBody>
        </p:sp>
        <p:sp>
          <p:nvSpPr>
            <p:cNvPr id="45209" name="Text Box 110"/>
            <p:cNvSpPr txBox="1">
              <a:spLocks noChangeAspect="1" noChangeArrowheads="1"/>
            </p:cNvSpPr>
            <p:nvPr/>
          </p:nvSpPr>
          <p:spPr bwMode="auto">
            <a:xfrm>
              <a:off x="2082"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3</a:t>
              </a:r>
            </a:p>
          </p:txBody>
        </p:sp>
        <p:grpSp>
          <p:nvGrpSpPr>
            <p:cNvPr id="45210" name="Group 152"/>
            <p:cNvGrpSpPr>
              <a:grpSpLocks/>
            </p:cNvGrpSpPr>
            <p:nvPr/>
          </p:nvGrpSpPr>
          <p:grpSpPr bwMode="auto">
            <a:xfrm>
              <a:off x="2057" y="2313"/>
              <a:ext cx="229" cy="311"/>
              <a:chOff x="4274" y="3417"/>
              <a:chExt cx="229" cy="311"/>
            </a:xfrm>
          </p:grpSpPr>
          <p:sp>
            <p:nvSpPr>
              <p:cNvPr id="45216" name="Oval 153"/>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217" name="Line 154"/>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218" name="Line 155"/>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45211" name="Group 156"/>
            <p:cNvGrpSpPr>
              <a:grpSpLocks/>
            </p:cNvGrpSpPr>
            <p:nvPr/>
          </p:nvGrpSpPr>
          <p:grpSpPr bwMode="auto">
            <a:xfrm>
              <a:off x="2058" y="2687"/>
              <a:ext cx="229" cy="311"/>
              <a:chOff x="4274" y="3417"/>
              <a:chExt cx="229" cy="311"/>
            </a:xfrm>
          </p:grpSpPr>
          <p:sp>
            <p:nvSpPr>
              <p:cNvPr id="45213" name="Oval 157"/>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214" name="Line 158"/>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215" name="Line 159"/>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45212" name="Text Box 205"/>
            <p:cNvSpPr txBox="1">
              <a:spLocks noChangeAspect="1" noChangeArrowheads="1"/>
            </p:cNvSpPr>
            <p:nvPr/>
          </p:nvSpPr>
          <p:spPr bwMode="auto">
            <a:xfrm>
              <a:off x="2015"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Cauc</a:t>
              </a:r>
            </a:p>
          </p:txBody>
        </p:sp>
      </p:grpSp>
      <p:grpSp>
        <p:nvGrpSpPr>
          <p:cNvPr id="45078" name="Group 235"/>
          <p:cNvGrpSpPr>
            <a:grpSpLocks/>
          </p:cNvGrpSpPr>
          <p:nvPr/>
        </p:nvGrpSpPr>
        <p:grpSpPr bwMode="auto">
          <a:xfrm>
            <a:off x="3830638" y="2540000"/>
            <a:ext cx="590550" cy="2794000"/>
            <a:chOff x="2428" y="1600"/>
            <a:chExt cx="372" cy="1760"/>
          </a:xfrm>
        </p:grpSpPr>
        <p:sp>
          <p:nvSpPr>
            <p:cNvPr id="45188" name="Text Box 40"/>
            <p:cNvSpPr txBox="1">
              <a:spLocks noChangeAspect="1" noChangeArrowheads="1"/>
            </p:cNvSpPr>
            <p:nvPr/>
          </p:nvSpPr>
          <p:spPr bwMode="auto">
            <a:xfrm>
              <a:off x="2464" y="1910"/>
              <a:ext cx="30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OH</a:t>
              </a:r>
            </a:p>
          </p:txBody>
        </p:sp>
        <p:sp>
          <p:nvSpPr>
            <p:cNvPr id="45189" name="Text Box 51"/>
            <p:cNvSpPr txBox="1">
              <a:spLocks noChangeAspect="1" noChangeArrowheads="1"/>
            </p:cNvSpPr>
            <p:nvPr/>
          </p:nvSpPr>
          <p:spPr bwMode="auto">
            <a:xfrm>
              <a:off x="2445" y="1600"/>
              <a:ext cx="337"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Sept</a:t>
              </a:r>
            </a:p>
          </p:txBody>
        </p:sp>
        <p:sp>
          <p:nvSpPr>
            <p:cNvPr id="45190" name="Text Box 61"/>
            <p:cNvSpPr txBox="1">
              <a:spLocks noChangeAspect="1" noChangeArrowheads="1"/>
            </p:cNvSpPr>
            <p:nvPr/>
          </p:nvSpPr>
          <p:spPr bwMode="auto">
            <a:xfrm>
              <a:off x="2428"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2007</a:t>
              </a:r>
            </a:p>
          </p:txBody>
        </p:sp>
        <p:sp>
          <p:nvSpPr>
            <p:cNvPr id="45191" name="Text Box 72"/>
            <p:cNvSpPr txBox="1">
              <a:spLocks noChangeAspect="1" noChangeArrowheads="1"/>
            </p:cNvSpPr>
            <p:nvPr/>
          </p:nvSpPr>
          <p:spPr bwMode="auto">
            <a:xfrm>
              <a:off x="2524" y="2339"/>
              <a:ext cx="180"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B</a:t>
              </a:r>
            </a:p>
          </p:txBody>
        </p:sp>
        <p:sp>
          <p:nvSpPr>
            <p:cNvPr id="45192" name="Text Box 85"/>
            <p:cNvSpPr txBox="1">
              <a:spLocks noChangeAspect="1" noChangeArrowheads="1"/>
            </p:cNvSpPr>
            <p:nvPr/>
          </p:nvSpPr>
          <p:spPr bwMode="auto">
            <a:xfrm>
              <a:off x="2522"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93" name="Text Box 98"/>
            <p:cNvSpPr txBox="1">
              <a:spLocks noChangeAspect="1" noChangeArrowheads="1"/>
            </p:cNvSpPr>
            <p:nvPr/>
          </p:nvSpPr>
          <p:spPr bwMode="auto">
            <a:xfrm>
              <a:off x="2524" y="2989"/>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0</a:t>
              </a:r>
            </a:p>
          </p:txBody>
        </p:sp>
        <p:sp>
          <p:nvSpPr>
            <p:cNvPr id="45194" name="Text Box 111"/>
            <p:cNvSpPr txBox="1">
              <a:spLocks noChangeAspect="1" noChangeArrowheads="1"/>
            </p:cNvSpPr>
            <p:nvPr/>
          </p:nvSpPr>
          <p:spPr bwMode="auto">
            <a:xfrm>
              <a:off x="2524"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4</a:t>
              </a:r>
            </a:p>
          </p:txBody>
        </p:sp>
        <p:grpSp>
          <p:nvGrpSpPr>
            <p:cNvPr id="45195" name="Group 160"/>
            <p:cNvGrpSpPr>
              <a:grpSpLocks/>
            </p:cNvGrpSpPr>
            <p:nvPr/>
          </p:nvGrpSpPr>
          <p:grpSpPr bwMode="auto">
            <a:xfrm>
              <a:off x="2498" y="2651"/>
              <a:ext cx="233" cy="274"/>
              <a:chOff x="3831" y="3387"/>
              <a:chExt cx="233" cy="274"/>
            </a:xfrm>
          </p:grpSpPr>
          <p:sp>
            <p:nvSpPr>
              <p:cNvPr id="45201" name="Oval 161"/>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202" name="Line 162"/>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nvGrpSpPr>
            <p:cNvPr id="45196" name="Group 163"/>
            <p:cNvGrpSpPr>
              <a:grpSpLocks/>
            </p:cNvGrpSpPr>
            <p:nvPr/>
          </p:nvGrpSpPr>
          <p:grpSpPr bwMode="auto">
            <a:xfrm>
              <a:off x="2499" y="2303"/>
              <a:ext cx="229" cy="311"/>
              <a:chOff x="4274" y="3417"/>
              <a:chExt cx="229" cy="311"/>
            </a:xfrm>
          </p:grpSpPr>
          <p:sp>
            <p:nvSpPr>
              <p:cNvPr id="45198" name="Oval 164"/>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199" name="Line 165"/>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200" name="Line 166"/>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45197" name="Text Box 206"/>
            <p:cNvSpPr txBox="1">
              <a:spLocks noChangeAspect="1" noChangeArrowheads="1"/>
            </p:cNvSpPr>
            <p:nvPr/>
          </p:nvSpPr>
          <p:spPr bwMode="auto">
            <a:xfrm>
              <a:off x="2457"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Cauc</a:t>
              </a:r>
            </a:p>
          </p:txBody>
        </p:sp>
      </p:grpSp>
      <p:grpSp>
        <p:nvGrpSpPr>
          <p:cNvPr id="45079" name="Group 234"/>
          <p:cNvGrpSpPr>
            <a:grpSpLocks/>
          </p:cNvGrpSpPr>
          <p:nvPr/>
        </p:nvGrpSpPr>
        <p:grpSpPr bwMode="auto">
          <a:xfrm>
            <a:off x="4505325" y="2540000"/>
            <a:ext cx="590550" cy="2794000"/>
            <a:chOff x="2883" y="1600"/>
            <a:chExt cx="372" cy="1760"/>
          </a:xfrm>
        </p:grpSpPr>
        <p:sp>
          <p:nvSpPr>
            <p:cNvPr id="45173" name="Text Box 41"/>
            <p:cNvSpPr txBox="1">
              <a:spLocks noChangeAspect="1" noChangeArrowheads="1"/>
            </p:cNvSpPr>
            <p:nvPr/>
          </p:nvSpPr>
          <p:spPr bwMode="auto">
            <a:xfrm>
              <a:off x="2908" y="1910"/>
              <a:ext cx="322"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MD</a:t>
              </a:r>
            </a:p>
          </p:txBody>
        </p:sp>
        <p:sp>
          <p:nvSpPr>
            <p:cNvPr id="45174" name="Text Box 52"/>
            <p:cNvSpPr txBox="1">
              <a:spLocks noChangeAspect="1" noChangeArrowheads="1"/>
            </p:cNvSpPr>
            <p:nvPr/>
          </p:nvSpPr>
          <p:spPr bwMode="auto">
            <a:xfrm>
              <a:off x="2912" y="1600"/>
              <a:ext cx="315"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Feb</a:t>
              </a:r>
            </a:p>
          </p:txBody>
        </p:sp>
        <p:sp>
          <p:nvSpPr>
            <p:cNvPr id="45175" name="Text Box 62"/>
            <p:cNvSpPr txBox="1">
              <a:spLocks noChangeAspect="1" noChangeArrowheads="1"/>
            </p:cNvSpPr>
            <p:nvPr/>
          </p:nvSpPr>
          <p:spPr bwMode="auto">
            <a:xfrm>
              <a:off x="2883"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2008</a:t>
              </a:r>
            </a:p>
          </p:txBody>
        </p:sp>
        <p:sp>
          <p:nvSpPr>
            <p:cNvPr id="45176" name="Text Box 73"/>
            <p:cNvSpPr txBox="1">
              <a:spLocks noChangeAspect="1" noChangeArrowheads="1"/>
            </p:cNvSpPr>
            <p:nvPr/>
          </p:nvSpPr>
          <p:spPr bwMode="auto">
            <a:xfrm>
              <a:off x="2977"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77" name="Text Box 86"/>
            <p:cNvSpPr txBox="1">
              <a:spLocks noChangeAspect="1" noChangeArrowheads="1"/>
            </p:cNvSpPr>
            <p:nvPr/>
          </p:nvSpPr>
          <p:spPr bwMode="auto">
            <a:xfrm>
              <a:off x="2980" y="2713"/>
              <a:ext cx="180"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B</a:t>
              </a:r>
            </a:p>
          </p:txBody>
        </p:sp>
        <p:sp>
          <p:nvSpPr>
            <p:cNvPr id="45178" name="Text Box 99"/>
            <p:cNvSpPr txBox="1">
              <a:spLocks noChangeAspect="1" noChangeArrowheads="1"/>
            </p:cNvSpPr>
            <p:nvPr/>
          </p:nvSpPr>
          <p:spPr bwMode="auto">
            <a:xfrm>
              <a:off x="2916" y="2989"/>
              <a:ext cx="308"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100</a:t>
              </a:r>
            </a:p>
          </p:txBody>
        </p:sp>
        <p:sp>
          <p:nvSpPr>
            <p:cNvPr id="45179" name="Text Box 112"/>
            <p:cNvSpPr txBox="1">
              <a:spLocks noChangeAspect="1" noChangeArrowheads="1"/>
            </p:cNvSpPr>
            <p:nvPr/>
          </p:nvSpPr>
          <p:spPr bwMode="auto">
            <a:xfrm>
              <a:off x="2979"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5</a:t>
              </a:r>
            </a:p>
          </p:txBody>
        </p:sp>
        <p:grpSp>
          <p:nvGrpSpPr>
            <p:cNvPr id="45180" name="Group 167"/>
            <p:cNvGrpSpPr>
              <a:grpSpLocks/>
            </p:cNvGrpSpPr>
            <p:nvPr/>
          </p:nvGrpSpPr>
          <p:grpSpPr bwMode="auto">
            <a:xfrm>
              <a:off x="2955" y="2314"/>
              <a:ext cx="229" cy="311"/>
              <a:chOff x="4274" y="3417"/>
              <a:chExt cx="229" cy="311"/>
            </a:xfrm>
          </p:grpSpPr>
          <p:sp>
            <p:nvSpPr>
              <p:cNvPr id="45185" name="Oval 168"/>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186" name="Line 169"/>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187" name="Line 170"/>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45181" name="Group 171"/>
            <p:cNvGrpSpPr>
              <a:grpSpLocks/>
            </p:cNvGrpSpPr>
            <p:nvPr/>
          </p:nvGrpSpPr>
          <p:grpSpPr bwMode="auto">
            <a:xfrm>
              <a:off x="2953" y="2646"/>
              <a:ext cx="233" cy="274"/>
              <a:chOff x="3831" y="3387"/>
              <a:chExt cx="233" cy="274"/>
            </a:xfrm>
          </p:grpSpPr>
          <p:sp>
            <p:nvSpPr>
              <p:cNvPr id="45183" name="Oval 172"/>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184" name="Line 173"/>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sp>
          <p:nvSpPr>
            <p:cNvPr id="45182" name="Text Box 207"/>
            <p:cNvSpPr txBox="1">
              <a:spLocks noChangeAspect="1" noChangeArrowheads="1"/>
            </p:cNvSpPr>
            <p:nvPr/>
          </p:nvSpPr>
          <p:spPr bwMode="auto">
            <a:xfrm>
              <a:off x="2913"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Cauc</a:t>
              </a:r>
            </a:p>
          </p:txBody>
        </p:sp>
      </p:grpSp>
      <p:grpSp>
        <p:nvGrpSpPr>
          <p:cNvPr id="45080" name="Group 237"/>
          <p:cNvGrpSpPr>
            <a:grpSpLocks/>
          </p:cNvGrpSpPr>
          <p:nvPr/>
        </p:nvGrpSpPr>
        <p:grpSpPr bwMode="auto">
          <a:xfrm>
            <a:off x="5846763" y="2540000"/>
            <a:ext cx="590550" cy="2794000"/>
            <a:chOff x="3748" y="1600"/>
            <a:chExt cx="372" cy="1760"/>
          </a:xfrm>
        </p:grpSpPr>
        <p:sp>
          <p:nvSpPr>
            <p:cNvPr id="45158" name="Text Box 43"/>
            <p:cNvSpPr txBox="1">
              <a:spLocks noChangeAspect="1" noChangeArrowheads="1"/>
            </p:cNvSpPr>
            <p:nvPr/>
          </p:nvSpPr>
          <p:spPr bwMode="auto">
            <a:xfrm>
              <a:off x="3773" y="1910"/>
              <a:ext cx="322"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MD</a:t>
              </a:r>
            </a:p>
          </p:txBody>
        </p:sp>
        <p:sp>
          <p:nvSpPr>
            <p:cNvPr id="45159" name="Text Box 54"/>
            <p:cNvSpPr txBox="1">
              <a:spLocks noChangeAspect="1" noChangeArrowheads="1"/>
            </p:cNvSpPr>
            <p:nvPr/>
          </p:nvSpPr>
          <p:spPr bwMode="auto">
            <a:xfrm>
              <a:off x="3776" y="1600"/>
              <a:ext cx="315"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Feb</a:t>
              </a:r>
            </a:p>
          </p:txBody>
        </p:sp>
        <p:sp>
          <p:nvSpPr>
            <p:cNvPr id="45160" name="Text Box 64"/>
            <p:cNvSpPr txBox="1">
              <a:spLocks noChangeAspect="1" noChangeArrowheads="1"/>
            </p:cNvSpPr>
            <p:nvPr/>
          </p:nvSpPr>
          <p:spPr bwMode="auto">
            <a:xfrm>
              <a:off x="3748"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2008</a:t>
              </a:r>
            </a:p>
          </p:txBody>
        </p:sp>
        <p:sp>
          <p:nvSpPr>
            <p:cNvPr id="45161" name="Text Box 75"/>
            <p:cNvSpPr txBox="1">
              <a:spLocks noChangeAspect="1" noChangeArrowheads="1"/>
            </p:cNvSpPr>
            <p:nvPr/>
          </p:nvSpPr>
          <p:spPr bwMode="auto">
            <a:xfrm>
              <a:off x="3842"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62" name="Text Box 88"/>
            <p:cNvSpPr txBox="1">
              <a:spLocks noChangeAspect="1" noChangeArrowheads="1"/>
            </p:cNvSpPr>
            <p:nvPr/>
          </p:nvSpPr>
          <p:spPr bwMode="auto">
            <a:xfrm>
              <a:off x="3842"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63" name="Text Box 101"/>
            <p:cNvSpPr txBox="1">
              <a:spLocks noChangeAspect="1" noChangeArrowheads="1"/>
            </p:cNvSpPr>
            <p:nvPr/>
          </p:nvSpPr>
          <p:spPr bwMode="auto">
            <a:xfrm>
              <a:off x="3812"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64</a:t>
              </a:r>
            </a:p>
          </p:txBody>
        </p:sp>
        <p:sp>
          <p:nvSpPr>
            <p:cNvPr id="45164" name="Text Box 114"/>
            <p:cNvSpPr txBox="1">
              <a:spLocks noChangeAspect="1" noChangeArrowheads="1"/>
            </p:cNvSpPr>
            <p:nvPr/>
          </p:nvSpPr>
          <p:spPr bwMode="auto">
            <a:xfrm>
              <a:off x="3844"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7</a:t>
              </a:r>
            </a:p>
          </p:txBody>
        </p:sp>
        <p:grpSp>
          <p:nvGrpSpPr>
            <p:cNvPr id="45165" name="Group 132"/>
            <p:cNvGrpSpPr>
              <a:grpSpLocks/>
            </p:cNvGrpSpPr>
            <p:nvPr/>
          </p:nvGrpSpPr>
          <p:grpSpPr bwMode="auto">
            <a:xfrm>
              <a:off x="3818" y="2283"/>
              <a:ext cx="233" cy="274"/>
              <a:chOff x="3831" y="3387"/>
              <a:chExt cx="233" cy="274"/>
            </a:xfrm>
          </p:grpSpPr>
          <p:sp>
            <p:nvSpPr>
              <p:cNvPr id="45171" name="Oval 127"/>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172" name="Line 128"/>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nvGrpSpPr>
            <p:cNvPr id="45166" name="Group 133"/>
            <p:cNvGrpSpPr>
              <a:grpSpLocks/>
            </p:cNvGrpSpPr>
            <p:nvPr/>
          </p:nvGrpSpPr>
          <p:grpSpPr bwMode="auto">
            <a:xfrm>
              <a:off x="3820" y="2681"/>
              <a:ext cx="229" cy="311"/>
              <a:chOff x="4274" y="3417"/>
              <a:chExt cx="229" cy="311"/>
            </a:xfrm>
          </p:grpSpPr>
          <p:sp>
            <p:nvSpPr>
              <p:cNvPr id="45168" name="Oval 129"/>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169" name="Line 130"/>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170" name="Line 131"/>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45167" name="Text Box 209"/>
            <p:cNvSpPr txBox="1">
              <a:spLocks noChangeAspect="1" noChangeArrowheads="1"/>
            </p:cNvSpPr>
            <p:nvPr/>
          </p:nvSpPr>
          <p:spPr bwMode="auto">
            <a:xfrm>
              <a:off x="3777"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Cauc</a:t>
              </a:r>
            </a:p>
          </p:txBody>
        </p:sp>
      </p:grpSp>
      <p:grpSp>
        <p:nvGrpSpPr>
          <p:cNvPr id="45081" name="Group 238"/>
          <p:cNvGrpSpPr>
            <a:grpSpLocks/>
          </p:cNvGrpSpPr>
          <p:nvPr/>
        </p:nvGrpSpPr>
        <p:grpSpPr bwMode="auto">
          <a:xfrm>
            <a:off x="6480175" y="2540000"/>
            <a:ext cx="590550" cy="2794000"/>
            <a:chOff x="4227" y="1600"/>
            <a:chExt cx="372" cy="1760"/>
          </a:xfrm>
        </p:grpSpPr>
        <p:sp>
          <p:nvSpPr>
            <p:cNvPr id="45144" name="Text Box 44"/>
            <p:cNvSpPr txBox="1">
              <a:spLocks noChangeAspect="1" noChangeArrowheads="1"/>
            </p:cNvSpPr>
            <p:nvPr/>
          </p:nvSpPr>
          <p:spPr bwMode="auto">
            <a:xfrm>
              <a:off x="4266" y="1910"/>
              <a:ext cx="293"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NC</a:t>
              </a:r>
            </a:p>
          </p:txBody>
        </p:sp>
        <p:sp>
          <p:nvSpPr>
            <p:cNvPr id="45145" name="Text Box 55"/>
            <p:cNvSpPr txBox="1">
              <a:spLocks noChangeAspect="1" noChangeArrowheads="1"/>
            </p:cNvSpPr>
            <p:nvPr/>
          </p:nvSpPr>
          <p:spPr bwMode="auto">
            <a:xfrm>
              <a:off x="4255" y="1600"/>
              <a:ext cx="315"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Feb</a:t>
              </a:r>
            </a:p>
          </p:txBody>
        </p:sp>
        <p:sp>
          <p:nvSpPr>
            <p:cNvPr id="45146" name="Text Box 65"/>
            <p:cNvSpPr txBox="1">
              <a:spLocks noChangeAspect="1" noChangeArrowheads="1"/>
            </p:cNvSpPr>
            <p:nvPr/>
          </p:nvSpPr>
          <p:spPr bwMode="auto">
            <a:xfrm>
              <a:off x="4227"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2008</a:t>
              </a:r>
            </a:p>
          </p:txBody>
        </p:sp>
        <p:sp>
          <p:nvSpPr>
            <p:cNvPr id="45147" name="Text Box 76"/>
            <p:cNvSpPr txBox="1">
              <a:spLocks noChangeAspect="1" noChangeArrowheads="1"/>
            </p:cNvSpPr>
            <p:nvPr/>
          </p:nvSpPr>
          <p:spPr bwMode="auto">
            <a:xfrm>
              <a:off x="4289" y="2359"/>
              <a:ext cx="249"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AB</a:t>
              </a:r>
            </a:p>
          </p:txBody>
        </p:sp>
        <p:sp>
          <p:nvSpPr>
            <p:cNvPr id="45148" name="Text Box 89"/>
            <p:cNvSpPr txBox="1">
              <a:spLocks noChangeAspect="1" noChangeArrowheads="1"/>
            </p:cNvSpPr>
            <p:nvPr/>
          </p:nvSpPr>
          <p:spPr bwMode="auto">
            <a:xfrm>
              <a:off x="4321"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49" name="Text Box 102"/>
            <p:cNvSpPr txBox="1">
              <a:spLocks noChangeAspect="1" noChangeArrowheads="1"/>
            </p:cNvSpPr>
            <p:nvPr/>
          </p:nvSpPr>
          <p:spPr bwMode="auto">
            <a:xfrm>
              <a:off x="4323" y="2989"/>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3</a:t>
              </a:r>
            </a:p>
          </p:txBody>
        </p:sp>
        <p:sp>
          <p:nvSpPr>
            <p:cNvPr id="45150" name="Text Box 115"/>
            <p:cNvSpPr txBox="1">
              <a:spLocks noChangeAspect="1" noChangeArrowheads="1"/>
            </p:cNvSpPr>
            <p:nvPr/>
          </p:nvSpPr>
          <p:spPr bwMode="auto">
            <a:xfrm>
              <a:off x="4323"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8</a:t>
              </a:r>
            </a:p>
          </p:txBody>
        </p:sp>
        <p:grpSp>
          <p:nvGrpSpPr>
            <p:cNvPr id="45151" name="Group 195"/>
            <p:cNvGrpSpPr>
              <a:grpSpLocks/>
            </p:cNvGrpSpPr>
            <p:nvPr/>
          </p:nvGrpSpPr>
          <p:grpSpPr bwMode="auto">
            <a:xfrm>
              <a:off x="4297" y="2298"/>
              <a:ext cx="233" cy="274"/>
              <a:chOff x="3831" y="3387"/>
              <a:chExt cx="233" cy="274"/>
            </a:xfrm>
          </p:grpSpPr>
          <p:sp>
            <p:nvSpPr>
              <p:cNvPr id="45156" name="Oval 196"/>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157" name="Line 197"/>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nvGrpSpPr>
            <p:cNvPr id="45152" name="Group 198"/>
            <p:cNvGrpSpPr>
              <a:grpSpLocks/>
            </p:cNvGrpSpPr>
            <p:nvPr/>
          </p:nvGrpSpPr>
          <p:grpSpPr bwMode="auto">
            <a:xfrm>
              <a:off x="4297" y="2666"/>
              <a:ext cx="233" cy="274"/>
              <a:chOff x="3831" y="3387"/>
              <a:chExt cx="233" cy="274"/>
            </a:xfrm>
          </p:grpSpPr>
          <p:sp>
            <p:nvSpPr>
              <p:cNvPr id="45154" name="Oval 199"/>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155" name="Line 200"/>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sp>
          <p:nvSpPr>
            <p:cNvPr id="45153" name="Text Box 210"/>
            <p:cNvSpPr txBox="1">
              <a:spLocks noChangeAspect="1" noChangeArrowheads="1"/>
            </p:cNvSpPr>
            <p:nvPr/>
          </p:nvSpPr>
          <p:spPr bwMode="auto">
            <a:xfrm>
              <a:off x="4256"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Cauc</a:t>
              </a:r>
            </a:p>
          </p:txBody>
        </p:sp>
      </p:grpSp>
      <p:grpSp>
        <p:nvGrpSpPr>
          <p:cNvPr id="45082" name="Group 241"/>
          <p:cNvGrpSpPr>
            <a:grpSpLocks/>
          </p:cNvGrpSpPr>
          <p:nvPr/>
        </p:nvGrpSpPr>
        <p:grpSpPr bwMode="auto">
          <a:xfrm>
            <a:off x="7791450" y="2540000"/>
            <a:ext cx="727075" cy="2794000"/>
            <a:chOff x="5053" y="1600"/>
            <a:chExt cx="458" cy="1760"/>
          </a:xfrm>
        </p:grpSpPr>
        <p:sp>
          <p:nvSpPr>
            <p:cNvPr id="45128" name="Text Box 47"/>
            <p:cNvSpPr txBox="1">
              <a:spLocks noChangeAspect="1" noChangeArrowheads="1"/>
            </p:cNvSpPr>
            <p:nvPr/>
          </p:nvSpPr>
          <p:spPr bwMode="auto">
            <a:xfrm>
              <a:off x="5132" y="1910"/>
              <a:ext cx="30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OH</a:t>
              </a:r>
            </a:p>
          </p:txBody>
        </p:sp>
        <p:sp>
          <p:nvSpPr>
            <p:cNvPr id="45129" name="Text Box 57"/>
            <p:cNvSpPr txBox="1">
              <a:spLocks noChangeAspect="1" noChangeArrowheads="1"/>
            </p:cNvSpPr>
            <p:nvPr/>
          </p:nvSpPr>
          <p:spPr bwMode="auto">
            <a:xfrm>
              <a:off x="5053" y="1600"/>
              <a:ext cx="458"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March</a:t>
              </a:r>
            </a:p>
          </p:txBody>
        </p:sp>
        <p:sp>
          <p:nvSpPr>
            <p:cNvPr id="45130" name="Text Box 67"/>
            <p:cNvSpPr txBox="1">
              <a:spLocks noChangeAspect="1" noChangeArrowheads="1"/>
            </p:cNvSpPr>
            <p:nvPr/>
          </p:nvSpPr>
          <p:spPr bwMode="auto">
            <a:xfrm>
              <a:off x="5096"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2008</a:t>
              </a:r>
            </a:p>
          </p:txBody>
        </p:sp>
        <p:sp>
          <p:nvSpPr>
            <p:cNvPr id="45131" name="Text Box 78"/>
            <p:cNvSpPr txBox="1">
              <a:spLocks noChangeAspect="1" noChangeArrowheads="1"/>
            </p:cNvSpPr>
            <p:nvPr/>
          </p:nvSpPr>
          <p:spPr bwMode="auto">
            <a:xfrm>
              <a:off x="5158" y="2339"/>
              <a:ext cx="249"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AB</a:t>
              </a:r>
            </a:p>
          </p:txBody>
        </p:sp>
        <p:sp>
          <p:nvSpPr>
            <p:cNvPr id="45132" name="Text Box 91"/>
            <p:cNvSpPr txBox="1">
              <a:spLocks noChangeAspect="1" noChangeArrowheads="1"/>
            </p:cNvSpPr>
            <p:nvPr/>
          </p:nvSpPr>
          <p:spPr bwMode="auto">
            <a:xfrm>
              <a:off x="5190" y="271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33" name="Text Box 104"/>
            <p:cNvSpPr txBox="1">
              <a:spLocks noChangeAspect="1" noChangeArrowheads="1"/>
            </p:cNvSpPr>
            <p:nvPr/>
          </p:nvSpPr>
          <p:spPr bwMode="auto">
            <a:xfrm>
              <a:off x="5160"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46</a:t>
              </a:r>
            </a:p>
          </p:txBody>
        </p:sp>
        <p:sp>
          <p:nvSpPr>
            <p:cNvPr id="45134" name="Text Box 117"/>
            <p:cNvSpPr txBox="1">
              <a:spLocks noChangeAspect="1" noChangeArrowheads="1"/>
            </p:cNvSpPr>
            <p:nvPr/>
          </p:nvSpPr>
          <p:spPr bwMode="auto">
            <a:xfrm>
              <a:off x="5160" y="2048"/>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10</a:t>
              </a:r>
            </a:p>
          </p:txBody>
        </p:sp>
        <p:grpSp>
          <p:nvGrpSpPr>
            <p:cNvPr id="45135" name="Group 187"/>
            <p:cNvGrpSpPr>
              <a:grpSpLocks/>
            </p:cNvGrpSpPr>
            <p:nvPr/>
          </p:nvGrpSpPr>
          <p:grpSpPr bwMode="auto">
            <a:xfrm>
              <a:off x="5168" y="2312"/>
              <a:ext cx="229" cy="311"/>
              <a:chOff x="4274" y="3417"/>
              <a:chExt cx="229" cy="311"/>
            </a:xfrm>
          </p:grpSpPr>
          <p:sp>
            <p:nvSpPr>
              <p:cNvPr id="45141" name="Oval 188"/>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142" name="Line 189"/>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143" name="Line 190"/>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grpSp>
          <p:nvGrpSpPr>
            <p:cNvPr id="45136" name="Group 191"/>
            <p:cNvGrpSpPr>
              <a:grpSpLocks/>
            </p:cNvGrpSpPr>
            <p:nvPr/>
          </p:nvGrpSpPr>
          <p:grpSpPr bwMode="auto">
            <a:xfrm>
              <a:off x="5168" y="2696"/>
              <a:ext cx="229" cy="311"/>
              <a:chOff x="4274" y="3417"/>
              <a:chExt cx="229" cy="311"/>
            </a:xfrm>
          </p:grpSpPr>
          <p:sp>
            <p:nvSpPr>
              <p:cNvPr id="45138" name="Oval 192"/>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139" name="Line 193"/>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140" name="Line 194"/>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45137" name="Text Box 212"/>
            <p:cNvSpPr txBox="1">
              <a:spLocks noChangeAspect="1" noChangeArrowheads="1"/>
            </p:cNvSpPr>
            <p:nvPr/>
          </p:nvSpPr>
          <p:spPr bwMode="auto">
            <a:xfrm>
              <a:off x="5155" y="3187"/>
              <a:ext cx="25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a:t>
              </a:r>
            </a:p>
          </p:txBody>
        </p:sp>
      </p:grpSp>
      <p:sp>
        <p:nvSpPr>
          <p:cNvPr id="45083" name="Text Box 213"/>
          <p:cNvSpPr txBox="1">
            <a:spLocks noChangeAspect="1" noChangeArrowheads="1"/>
          </p:cNvSpPr>
          <p:nvPr/>
        </p:nvSpPr>
        <p:spPr bwMode="auto">
          <a:xfrm>
            <a:off x="-500063" y="5040313"/>
            <a:ext cx="1828801" cy="274637"/>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            Recipient Ethnicity</a:t>
            </a:r>
          </a:p>
        </p:txBody>
      </p:sp>
      <p:grpSp>
        <p:nvGrpSpPr>
          <p:cNvPr id="45084" name="Group 236"/>
          <p:cNvGrpSpPr>
            <a:grpSpLocks/>
          </p:cNvGrpSpPr>
          <p:nvPr/>
        </p:nvGrpSpPr>
        <p:grpSpPr bwMode="auto">
          <a:xfrm>
            <a:off x="5183188" y="2540000"/>
            <a:ext cx="590550" cy="2794000"/>
            <a:chOff x="3330" y="1600"/>
            <a:chExt cx="372" cy="1760"/>
          </a:xfrm>
        </p:grpSpPr>
        <p:sp>
          <p:nvSpPr>
            <p:cNvPr id="45113" name="Text Box 42"/>
            <p:cNvSpPr txBox="1">
              <a:spLocks noChangeAspect="1" noChangeArrowheads="1"/>
            </p:cNvSpPr>
            <p:nvPr/>
          </p:nvSpPr>
          <p:spPr bwMode="auto">
            <a:xfrm>
              <a:off x="3355" y="1910"/>
              <a:ext cx="322"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MD</a:t>
              </a:r>
            </a:p>
          </p:txBody>
        </p:sp>
        <p:sp>
          <p:nvSpPr>
            <p:cNvPr id="45114" name="Text Box 53"/>
            <p:cNvSpPr txBox="1">
              <a:spLocks noChangeAspect="1" noChangeArrowheads="1"/>
            </p:cNvSpPr>
            <p:nvPr/>
          </p:nvSpPr>
          <p:spPr bwMode="auto">
            <a:xfrm>
              <a:off x="3358" y="1600"/>
              <a:ext cx="315"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Feb</a:t>
              </a:r>
            </a:p>
          </p:txBody>
        </p:sp>
        <p:sp>
          <p:nvSpPr>
            <p:cNvPr id="45115" name="Text Box 63"/>
            <p:cNvSpPr txBox="1">
              <a:spLocks noChangeAspect="1" noChangeArrowheads="1"/>
            </p:cNvSpPr>
            <p:nvPr/>
          </p:nvSpPr>
          <p:spPr bwMode="auto">
            <a:xfrm>
              <a:off x="3330"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2008</a:t>
              </a:r>
            </a:p>
          </p:txBody>
        </p:sp>
        <p:sp>
          <p:nvSpPr>
            <p:cNvPr id="45116" name="Text Box 74"/>
            <p:cNvSpPr txBox="1">
              <a:spLocks noChangeAspect="1" noChangeArrowheads="1"/>
            </p:cNvSpPr>
            <p:nvPr/>
          </p:nvSpPr>
          <p:spPr bwMode="auto">
            <a:xfrm>
              <a:off x="3423"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17" name="Text Box 87"/>
            <p:cNvSpPr txBox="1">
              <a:spLocks noChangeAspect="1" noChangeArrowheads="1"/>
            </p:cNvSpPr>
            <p:nvPr/>
          </p:nvSpPr>
          <p:spPr bwMode="auto">
            <a:xfrm>
              <a:off x="3424" y="2728"/>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18" name="Text Box 100"/>
            <p:cNvSpPr txBox="1">
              <a:spLocks noChangeAspect="1" noChangeArrowheads="1"/>
            </p:cNvSpPr>
            <p:nvPr/>
          </p:nvSpPr>
          <p:spPr bwMode="auto">
            <a:xfrm>
              <a:off x="3394" y="2989"/>
              <a:ext cx="244"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78</a:t>
              </a:r>
            </a:p>
          </p:txBody>
        </p:sp>
        <p:sp>
          <p:nvSpPr>
            <p:cNvPr id="45119" name="Text Box 113"/>
            <p:cNvSpPr txBox="1">
              <a:spLocks noChangeAspect="1" noChangeArrowheads="1"/>
            </p:cNvSpPr>
            <p:nvPr/>
          </p:nvSpPr>
          <p:spPr bwMode="auto">
            <a:xfrm>
              <a:off x="3426"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6</a:t>
              </a:r>
            </a:p>
          </p:txBody>
        </p:sp>
        <p:grpSp>
          <p:nvGrpSpPr>
            <p:cNvPr id="45120" name="Group 177"/>
            <p:cNvGrpSpPr>
              <a:grpSpLocks/>
            </p:cNvGrpSpPr>
            <p:nvPr/>
          </p:nvGrpSpPr>
          <p:grpSpPr bwMode="auto">
            <a:xfrm>
              <a:off x="3399" y="2277"/>
              <a:ext cx="233" cy="274"/>
              <a:chOff x="3831" y="3387"/>
              <a:chExt cx="233" cy="274"/>
            </a:xfrm>
          </p:grpSpPr>
          <p:sp>
            <p:nvSpPr>
              <p:cNvPr id="45126" name="Oval 178"/>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127" name="Line 179"/>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nvGrpSpPr>
            <p:cNvPr id="45121" name="Group 180"/>
            <p:cNvGrpSpPr>
              <a:grpSpLocks/>
            </p:cNvGrpSpPr>
            <p:nvPr/>
          </p:nvGrpSpPr>
          <p:grpSpPr bwMode="auto">
            <a:xfrm>
              <a:off x="3401" y="2701"/>
              <a:ext cx="229" cy="311"/>
              <a:chOff x="4274" y="3417"/>
              <a:chExt cx="229" cy="311"/>
            </a:xfrm>
          </p:grpSpPr>
          <p:sp>
            <p:nvSpPr>
              <p:cNvPr id="45123" name="Oval 181"/>
              <p:cNvSpPr>
                <a:spLocks noChangeAspect="1" noChangeArrowheads="1"/>
              </p:cNvSpPr>
              <p:nvPr/>
            </p:nvSpPr>
            <p:spPr bwMode="auto">
              <a:xfrm>
                <a:off x="4274" y="3417"/>
                <a:ext cx="229" cy="239"/>
              </a:xfrm>
              <a:prstGeom prst="ellipse">
                <a:avLst/>
              </a:prstGeom>
              <a:noFill/>
              <a:ln w="38100">
                <a:solidFill>
                  <a:schemeClr val="tx1"/>
                </a:solidFill>
                <a:round/>
                <a:headEnd/>
                <a:tailEnd/>
              </a:ln>
            </p:spPr>
            <p:txBody>
              <a:bodyPr wrap="none" anchor="ctr"/>
              <a:lstStyle/>
              <a:p>
                <a:endParaRPr lang="en-US"/>
              </a:p>
            </p:txBody>
          </p:sp>
          <p:sp>
            <p:nvSpPr>
              <p:cNvPr id="45124" name="Line 182"/>
              <p:cNvSpPr>
                <a:spLocks noChangeShapeType="1"/>
              </p:cNvSpPr>
              <p:nvPr/>
            </p:nvSpPr>
            <p:spPr bwMode="auto">
              <a:xfrm>
                <a:off x="4395" y="3659"/>
                <a:ext cx="0" cy="69"/>
              </a:xfrm>
              <a:prstGeom prst="line">
                <a:avLst/>
              </a:prstGeom>
              <a:noFill/>
              <a:ln w="19050">
                <a:solidFill>
                  <a:schemeClr val="tx1"/>
                </a:solidFill>
                <a:round/>
                <a:headEnd/>
                <a:tailEnd/>
              </a:ln>
            </p:spPr>
            <p:txBody>
              <a:bodyPr/>
              <a:lstStyle/>
              <a:p>
                <a:endParaRPr lang="en-US"/>
              </a:p>
            </p:txBody>
          </p:sp>
          <p:sp>
            <p:nvSpPr>
              <p:cNvPr id="45125" name="Line 183"/>
              <p:cNvSpPr>
                <a:spLocks noChangeShapeType="1"/>
              </p:cNvSpPr>
              <p:nvPr/>
            </p:nvSpPr>
            <p:spPr bwMode="auto">
              <a:xfrm>
                <a:off x="4373" y="3691"/>
                <a:ext cx="48" cy="0"/>
              </a:xfrm>
              <a:prstGeom prst="line">
                <a:avLst/>
              </a:prstGeom>
              <a:noFill/>
              <a:ln w="19050">
                <a:solidFill>
                  <a:schemeClr val="tx1"/>
                </a:solidFill>
                <a:round/>
                <a:headEnd/>
                <a:tailEnd/>
              </a:ln>
            </p:spPr>
            <p:txBody>
              <a:bodyPr/>
              <a:lstStyle/>
              <a:p>
                <a:endParaRPr lang="en-US"/>
              </a:p>
            </p:txBody>
          </p:sp>
        </p:grpSp>
        <p:sp>
          <p:nvSpPr>
            <p:cNvPr id="45122" name="Text Box 208"/>
            <p:cNvSpPr txBox="1">
              <a:spLocks noChangeAspect="1" noChangeArrowheads="1"/>
            </p:cNvSpPr>
            <p:nvPr/>
          </p:nvSpPr>
          <p:spPr bwMode="auto">
            <a:xfrm>
              <a:off x="3367" y="3187"/>
              <a:ext cx="297"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Hisp</a:t>
              </a:r>
            </a:p>
          </p:txBody>
        </p:sp>
      </p:grpSp>
      <p:sp>
        <p:nvSpPr>
          <p:cNvPr id="45085" name="Text Box 214"/>
          <p:cNvSpPr txBox="1">
            <a:spLocks noChangeArrowheads="1"/>
          </p:cNvSpPr>
          <p:nvPr/>
        </p:nvSpPr>
        <p:spPr bwMode="auto">
          <a:xfrm>
            <a:off x="5592763" y="4216400"/>
            <a:ext cx="254000" cy="244475"/>
          </a:xfrm>
          <a:prstGeom prst="rect">
            <a:avLst/>
          </a:prstGeom>
          <a:noFill/>
          <a:ln w="9525">
            <a:noFill/>
            <a:miter lim="800000"/>
            <a:headEnd/>
            <a:tailEnd/>
          </a:ln>
        </p:spPr>
        <p:txBody>
          <a:bodyPr wrap="none">
            <a:spAutoFit/>
          </a:bodyPr>
          <a:lstStyle/>
          <a:p>
            <a:r>
              <a:rPr lang="en-US" sz="1000"/>
              <a:t>#</a:t>
            </a:r>
          </a:p>
        </p:txBody>
      </p:sp>
      <p:sp>
        <p:nvSpPr>
          <p:cNvPr id="45086" name="Text Box 119"/>
          <p:cNvSpPr txBox="1">
            <a:spLocks noChangeArrowheads="1"/>
          </p:cNvSpPr>
          <p:nvPr/>
        </p:nvSpPr>
        <p:spPr bwMode="auto">
          <a:xfrm>
            <a:off x="7583488" y="4243388"/>
            <a:ext cx="260350" cy="274637"/>
          </a:xfrm>
          <a:prstGeom prst="rect">
            <a:avLst/>
          </a:prstGeom>
          <a:noFill/>
          <a:ln w="9525">
            <a:noFill/>
            <a:miter lim="800000"/>
            <a:headEnd/>
            <a:tailEnd/>
          </a:ln>
        </p:spPr>
        <p:txBody>
          <a:bodyPr wrap="none">
            <a:spAutoFit/>
          </a:bodyPr>
          <a:lstStyle/>
          <a:p>
            <a:r>
              <a:rPr lang="en-US" sz="1200">
                <a:latin typeface="Times New Roman" pitchFamily="18" charset="0"/>
              </a:rPr>
              <a:t>*</a:t>
            </a:r>
          </a:p>
        </p:txBody>
      </p:sp>
      <p:grpSp>
        <p:nvGrpSpPr>
          <p:cNvPr id="45087" name="Group 243"/>
          <p:cNvGrpSpPr>
            <a:grpSpLocks/>
          </p:cNvGrpSpPr>
          <p:nvPr/>
        </p:nvGrpSpPr>
        <p:grpSpPr bwMode="auto">
          <a:xfrm>
            <a:off x="7094538" y="2540000"/>
            <a:ext cx="727075" cy="2794000"/>
            <a:chOff x="4614" y="1600"/>
            <a:chExt cx="458" cy="1760"/>
          </a:xfrm>
        </p:grpSpPr>
        <p:sp>
          <p:nvSpPr>
            <p:cNvPr id="45099" name="Text Box 46"/>
            <p:cNvSpPr txBox="1">
              <a:spLocks noChangeAspect="1" noChangeArrowheads="1"/>
            </p:cNvSpPr>
            <p:nvPr/>
          </p:nvSpPr>
          <p:spPr bwMode="auto">
            <a:xfrm>
              <a:off x="4686" y="1910"/>
              <a:ext cx="323"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MD</a:t>
              </a:r>
            </a:p>
          </p:txBody>
        </p:sp>
        <p:sp>
          <p:nvSpPr>
            <p:cNvPr id="45100" name="Text Box 56"/>
            <p:cNvSpPr txBox="1">
              <a:spLocks noChangeAspect="1" noChangeArrowheads="1"/>
            </p:cNvSpPr>
            <p:nvPr/>
          </p:nvSpPr>
          <p:spPr bwMode="auto">
            <a:xfrm>
              <a:off x="4614" y="1600"/>
              <a:ext cx="458"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March</a:t>
              </a:r>
            </a:p>
          </p:txBody>
        </p:sp>
        <p:sp>
          <p:nvSpPr>
            <p:cNvPr id="45101" name="Text Box 66"/>
            <p:cNvSpPr txBox="1">
              <a:spLocks noChangeAspect="1" noChangeArrowheads="1"/>
            </p:cNvSpPr>
            <p:nvPr/>
          </p:nvSpPr>
          <p:spPr bwMode="auto">
            <a:xfrm>
              <a:off x="4662" y="1760"/>
              <a:ext cx="372" cy="212"/>
            </a:xfrm>
            <a:prstGeom prst="rect">
              <a:avLst/>
            </a:prstGeom>
            <a:noFill/>
            <a:ln w="9525" algn="ctr">
              <a:noFill/>
              <a:miter lim="800000"/>
              <a:headEnd/>
              <a:tailEnd/>
            </a:ln>
          </p:spPr>
          <p:txBody>
            <a:bodyPr wrap="none">
              <a:spAutoFit/>
            </a:bodyPr>
            <a:lstStyle/>
            <a:p>
              <a:pPr algn="ctr" eaLnBrk="0" hangingPunct="0"/>
              <a:r>
                <a:rPr lang="en-US" sz="1600" i="1">
                  <a:latin typeface="Times New Roman" pitchFamily="18" charset="0"/>
                </a:rPr>
                <a:t>2008</a:t>
              </a:r>
            </a:p>
          </p:txBody>
        </p:sp>
        <p:sp>
          <p:nvSpPr>
            <p:cNvPr id="45102" name="Text Box 77"/>
            <p:cNvSpPr txBox="1">
              <a:spLocks noChangeAspect="1" noChangeArrowheads="1"/>
            </p:cNvSpPr>
            <p:nvPr/>
          </p:nvSpPr>
          <p:spPr bwMode="auto">
            <a:xfrm>
              <a:off x="4755" y="2339"/>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03" name="Text Box 90"/>
            <p:cNvSpPr txBox="1">
              <a:spLocks noChangeAspect="1" noChangeArrowheads="1"/>
            </p:cNvSpPr>
            <p:nvPr/>
          </p:nvSpPr>
          <p:spPr bwMode="auto">
            <a:xfrm>
              <a:off x="4755" y="2723"/>
              <a:ext cx="185"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A</a:t>
              </a:r>
            </a:p>
          </p:txBody>
        </p:sp>
        <p:sp>
          <p:nvSpPr>
            <p:cNvPr id="45104" name="Text Box 103"/>
            <p:cNvSpPr txBox="1">
              <a:spLocks noChangeAspect="1" noChangeArrowheads="1"/>
            </p:cNvSpPr>
            <p:nvPr/>
          </p:nvSpPr>
          <p:spPr bwMode="auto">
            <a:xfrm>
              <a:off x="4694" y="2989"/>
              <a:ext cx="308"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100</a:t>
              </a:r>
            </a:p>
          </p:txBody>
        </p:sp>
        <p:sp>
          <p:nvSpPr>
            <p:cNvPr id="45105" name="Text Box 116"/>
            <p:cNvSpPr txBox="1">
              <a:spLocks noChangeAspect="1" noChangeArrowheads="1"/>
            </p:cNvSpPr>
            <p:nvPr/>
          </p:nvSpPr>
          <p:spPr bwMode="auto">
            <a:xfrm>
              <a:off x="4758" y="2048"/>
              <a:ext cx="180" cy="212"/>
            </a:xfrm>
            <a:prstGeom prst="rect">
              <a:avLst/>
            </a:prstGeom>
            <a:noFill/>
            <a:ln w="9525" algn="ctr">
              <a:noFill/>
              <a:miter lim="800000"/>
              <a:headEnd/>
              <a:tailEnd/>
            </a:ln>
          </p:spPr>
          <p:txBody>
            <a:bodyPr wrap="none">
              <a:spAutoFit/>
            </a:bodyPr>
            <a:lstStyle/>
            <a:p>
              <a:pPr algn="ctr" eaLnBrk="0" hangingPunct="0"/>
              <a:r>
                <a:rPr lang="en-US" sz="1600">
                  <a:latin typeface="Times New Roman" pitchFamily="18" charset="0"/>
                </a:rPr>
                <a:t>9</a:t>
              </a:r>
            </a:p>
          </p:txBody>
        </p:sp>
        <p:grpSp>
          <p:nvGrpSpPr>
            <p:cNvPr id="45106" name="Group 174"/>
            <p:cNvGrpSpPr>
              <a:grpSpLocks/>
            </p:cNvGrpSpPr>
            <p:nvPr/>
          </p:nvGrpSpPr>
          <p:grpSpPr bwMode="auto">
            <a:xfrm>
              <a:off x="4731" y="2277"/>
              <a:ext cx="233" cy="274"/>
              <a:chOff x="3831" y="3387"/>
              <a:chExt cx="233" cy="274"/>
            </a:xfrm>
          </p:grpSpPr>
          <p:sp>
            <p:nvSpPr>
              <p:cNvPr id="45111" name="Oval 175"/>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112" name="Line 176"/>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sp>
          <p:nvSpPr>
            <p:cNvPr id="45107" name="Text Box 211"/>
            <p:cNvSpPr txBox="1">
              <a:spLocks noChangeAspect="1" noChangeArrowheads="1"/>
            </p:cNvSpPr>
            <p:nvPr/>
          </p:nvSpPr>
          <p:spPr bwMode="auto">
            <a:xfrm>
              <a:off x="4691" y="3187"/>
              <a:ext cx="314" cy="173"/>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Cauc</a:t>
              </a:r>
            </a:p>
          </p:txBody>
        </p:sp>
        <p:grpSp>
          <p:nvGrpSpPr>
            <p:cNvPr id="45108" name="Group 215"/>
            <p:cNvGrpSpPr>
              <a:grpSpLocks/>
            </p:cNvGrpSpPr>
            <p:nvPr/>
          </p:nvGrpSpPr>
          <p:grpSpPr bwMode="auto">
            <a:xfrm>
              <a:off x="4732" y="2672"/>
              <a:ext cx="233" cy="274"/>
              <a:chOff x="3831" y="3387"/>
              <a:chExt cx="233" cy="274"/>
            </a:xfrm>
          </p:grpSpPr>
          <p:sp>
            <p:nvSpPr>
              <p:cNvPr id="45109" name="Oval 216"/>
              <p:cNvSpPr>
                <a:spLocks noChangeAspect="1" noChangeArrowheads="1"/>
              </p:cNvSpPr>
              <p:nvPr/>
            </p:nvSpPr>
            <p:spPr bwMode="auto">
              <a:xfrm>
                <a:off x="3831" y="3422"/>
                <a:ext cx="229" cy="239"/>
              </a:xfrm>
              <a:prstGeom prst="ellipse">
                <a:avLst/>
              </a:prstGeom>
              <a:noFill/>
              <a:ln w="38100">
                <a:solidFill>
                  <a:schemeClr val="tx1"/>
                </a:solidFill>
                <a:round/>
                <a:headEnd/>
                <a:tailEnd/>
              </a:ln>
            </p:spPr>
            <p:txBody>
              <a:bodyPr wrap="none" anchor="ctr"/>
              <a:lstStyle/>
              <a:p>
                <a:endParaRPr lang="en-US"/>
              </a:p>
            </p:txBody>
          </p:sp>
          <p:sp>
            <p:nvSpPr>
              <p:cNvPr id="45110" name="Line 217"/>
              <p:cNvSpPr>
                <a:spLocks noChangeShapeType="1"/>
              </p:cNvSpPr>
              <p:nvPr/>
            </p:nvSpPr>
            <p:spPr bwMode="auto">
              <a:xfrm flipV="1">
                <a:off x="4011" y="3387"/>
                <a:ext cx="53" cy="53"/>
              </a:xfrm>
              <a:prstGeom prst="line">
                <a:avLst/>
              </a:prstGeom>
              <a:noFill/>
              <a:ln w="28575">
                <a:solidFill>
                  <a:schemeClr val="tx1"/>
                </a:solidFill>
                <a:round/>
                <a:headEnd/>
                <a:tailEnd type="triangle" w="med" len="med"/>
              </a:ln>
            </p:spPr>
            <p:txBody>
              <a:bodyPr/>
              <a:lstStyle/>
              <a:p>
                <a:endParaRPr lang="en-US"/>
              </a:p>
            </p:txBody>
          </p:sp>
        </p:grpSp>
      </p:grpSp>
      <p:sp>
        <p:nvSpPr>
          <p:cNvPr id="45088" name="Text Box 246"/>
          <p:cNvSpPr txBox="1">
            <a:spLocks noChangeAspect="1" noChangeArrowheads="1"/>
          </p:cNvSpPr>
          <p:nvPr/>
        </p:nvSpPr>
        <p:spPr bwMode="auto">
          <a:xfrm>
            <a:off x="1765300" y="5383213"/>
            <a:ext cx="636588"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Husband</a:t>
            </a:r>
          </a:p>
          <a:p>
            <a:pPr algn="ctr" eaLnBrk="0" hangingPunct="0"/>
            <a:r>
              <a:rPr lang="en-US" sz="1000">
                <a:latin typeface="Times New Roman" pitchFamily="18" charset="0"/>
              </a:rPr>
              <a:t>Wife</a:t>
            </a:r>
          </a:p>
        </p:txBody>
      </p:sp>
      <p:sp>
        <p:nvSpPr>
          <p:cNvPr id="45089" name="Text Box 247"/>
          <p:cNvSpPr txBox="1">
            <a:spLocks noChangeAspect="1" noChangeArrowheads="1"/>
          </p:cNvSpPr>
          <p:nvPr/>
        </p:nvSpPr>
        <p:spPr bwMode="auto">
          <a:xfrm>
            <a:off x="2436813" y="5383213"/>
            <a:ext cx="658812"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Mother</a:t>
            </a:r>
          </a:p>
          <a:p>
            <a:pPr algn="ctr" eaLnBrk="0" hangingPunct="0"/>
            <a:r>
              <a:rPr lang="en-US" sz="1000">
                <a:latin typeface="Times New Roman" pitchFamily="18" charset="0"/>
              </a:rPr>
              <a:t>Daughter</a:t>
            </a:r>
          </a:p>
        </p:txBody>
      </p:sp>
      <p:sp>
        <p:nvSpPr>
          <p:cNvPr id="45090" name="Text Box 248"/>
          <p:cNvSpPr txBox="1">
            <a:spLocks noChangeAspect="1" noChangeArrowheads="1"/>
          </p:cNvSpPr>
          <p:nvPr/>
        </p:nvSpPr>
        <p:spPr bwMode="auto">
          <a:xfrm>
            <a:off x="3135313" y="5383213"/>
            <a:ext cx="658812"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Daughter</a:t>
            </a:r>
          </a:p>
          <a:p>
            <a:pPr algn="ctr" eaLnBrk="0" hangingPunct="0"/>
            <a:r>
              <a:rPr lang="en-US" sz="1000">
                <a:latin typeface="Times New Roman" pitchFamily="18" charset="0"/>
              </a:rPr>
              <a:t>Mother</a:t>
            </a:r>
          </a:p>
        </p:txBody>
      </p:sp>
      <p:sp>
        <p:nvSpPr>
          <p:cNvPr id="45091" name="Text Box 249"/>
          <p:cNvSpPr txBox="1">
            <a:spLocks noChangeAspect="1" noChangeArrowheads="1"/>
          </p:cNvSpPr>
          <p:nvPr/>
        </p:nvSpPr>
        <p:spPr bwMode="auto">
          <a:xfrm>
            <a:off x="3873500" y="5383213"/>
            <a:ext cx="573088"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Sister</a:t>
            </a:r>
          </a:p>
          <a:p>
            <a:pPr algn="ctr" eaLnBrk="0" hangingPunct="0"/>
            <a:r>
              <a:rPr lang="en-US" sz="1000">
                <a:latin typeface="Times New Roman" pitchFamily="18" charset="0"/>
              </a:rPr>
              <a:t>Brother</a:t>
            </a:r>
          </a:p>
        </p:txBody>
      </p:sp>
      <p:sp>
        <p:nvSpPr>
          <p:cNvPr id="45092" name="Text Box 250"/>
          <p:cNvSpPr txBox="1">
            <a:spLocks noChangeAspect="1" noChangeArrowheads="1"/>
          </p:cNvSpPr>
          <p:nvPr/>
        </p:nvSpPr>
        <p:spPr bwMode="auto">
          <a:xfrm>
            <a:off x="4516438" y="5383213"/>
            <a:ext cx="636587"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Wife</a:t>
            </a:r>
          </a:p>
          <a:p>
            <a:pPr algn="ctr" eaLnBrk="0" hangingPunct="0"/>
            <a:r>
              <a:rPr lang="en-US" sz="1000">
                <a:latin typeface="Times New Roman" pitchFamily="18" charset="0"/>
              </a:rPr>
              <a:t>Husband</a:t>
            </a:r>
          </a:p>
        </p:txBody>
      </p:sp>
      <p:sp>
        <p:nvSpPr>
          <p:cNvPr id="45093" name="Text Box 251"/>
          <p:cNvSpPr txBox="1">
            <a:spLocks noChangeAspect="1" noChangeArrowheads="1"/>
          </p:cNvSpPr>
          <p:nvPr/>
        </p:nvSpPr>
        <p:spPr bwMode="auto">
          <a:xfrm>
            <a:off x="5176838" y="5383213"/>
            <a:ext cx="658812"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Father</a:t>
            </a:r>
          </a:p>
          <a:p>
            <a:pPr algn="ctr" eaLnBrk="0" hangingPunct="0"/>
            <a:r>
              <a:rPr lang="en-US" sz="1000">
                <a:latin typeface="Times New Roman" pitchFamily="18" charset="0"/>
              </a:rPr>
              <a:t>Daughter</a:t>
            </a:r>
          </a:p>
        </p:txBody>
      </p:sp>
      <p:sp>
        <p:nvSpPr>
          <p:cNvPr id="45094" name="Text Box 252"/>
          <p:cNvSpPr txBox="1">
            <a:spLocks noChangeAspect="1" noChangeArrowheads="1"/>
          </p:cNvSpPr>
          <p:nvPr/>
        </p:nvSpPr>
        <p:spPr bwMode="auto">
          <a:xfrm>
            <a:off x="5854700" y="5383213"/>
            <a:ext cx="636588"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Husband</a:t>
            </a:r>
          </a:p>
          <a:p>
            <a:pPr algn="ctr" eaLnBrk="0" hangingPunct="0"/>
            <a:r>
              <a:rPr lang="en-US" sz="1000">
                <a:latin typeface="Times New Roman" pitchFamily="18" charset="0"/>
              </a:rPr>
              <a:t>Wife</a:t>
            </a:r>
          </a:p>
        </p:txBody>
      </p:sp>
      <p:sp>
        <p:nvSpPr>
          <p:cNvPr id="45095" name="Text Box 253"/>
          <p:cNvSpPr txBox="1">
            <a:spLocks noChangeAspect="1" noChangeArrowheads="1"/>
          </p:cNvSpPr>
          <p:nvPr/>
        </p:nvSpPr>
        <p:spPr bwMode="auto">
          <a:xfrm>
            <a:off x="6545263" y="5383213"/>
            <a:ext cx="515937"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Friend</a:t>
            </a:r>
          </a:p>
          <a:p>
            <a:pPr algn="ctr" eaLnBrk="0" hangingPunct="0"/>
            <a:r>
              <a:rPr lang="en-US" sz="1000">
                <a:latin typeface="Times New Roman" pitchFamily="18" charset="0"/>
              </a:rPr>
              <a:t>Friend</a:t>
            </a:r>
          </a:p>
        </p:txBody>
      </p:sp>
      <p:sp>
        <p:nvSpPr>
          <p:cNvPr id="45096" name="Text Box 254"/>
          <p:cNvSpPr txBox="1">
            <a:spLocks noChangeAspect="1" noChangeArrowheads="1"/>
          </p:cNvSpPr>
          <p:nvPr/>
        </p:nvSpPr>
        <p:spPr bwMode="auto">
          <a:xfrm>
            <a:off x="7208838" y="5383213"/>
            <a:ext cx="573087"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Brother</a:t>
            </a:r>
          </a:p>
          <a:p>
            <a:pPr algn="ctr" eaLnBrk="0" hangingPunct="0"/>
            <a:r>
              <a:rPr lang="en-US" sz="1000">
                <a:latin typeface="Times New Roman" pitchFamily="18" charset="0"/>
              </a:rPr>
              <a:t>Brother</a:t>
            </a:r>
          </a:p>
        </p:txBody>
      </p:sp>
      <p:sp>
        <p:nvSpPr>
          <p:cNvPr id="45097" name="Text Box 255"/>
          <p:cNvSpPr txBox="1">
            <a:spLocks noChangeAspect="1" noChangeArrowheads="1"/>
          </p:cNvSpPr>
          <p:nvPr/>
        </p:nvSpPr>
        <p:spPr bwMode="auto">
          <a:xfrm>
            <a:off x="7834313" y="5383213"/>
            <a:ext cx="658812" cy="396875"/>
          </a:xfrm>
          <a:prstGeom prst="rect">
            <a:avLst/>
          </a:prstGeom>
          <a:noFill/>
          <a:ln w="9525" algn="ctr">
            <a:noFill/>
            <a:miter lim="800000"/>
            <a:headEnd/>
            <a:tailEnd/>
          </a:ln>
        </p:spPr>
        <p:txBody>
          <a:bodyPr wrap="none">
            <a:spAutoFit/>
          </a:bodyPr>
          <a:lstStyle/>
          <a:p>
            <a:pPr algn="ctr" eaLnBrk="0" hangingPunct="0"/>
            <a:r>
              <a:rPr lang="en-US" sz="1000">
                <a:latin typeface="Times New Roman" pitchFamily="18" charset="0"/>
              </a:rPr>
              <a:t>Daughter</a:t>
            </a:r>
          </a:p>
          <a:p>
            <a:pPr algn="ctr" eaLnBrk="0" hangingPunct="0"/>
            <a:r>
              <a:rPr lang="en-US" sz="1000">
                <a:latin typeface="Times New Roman" pitchFamily="18" charset="0"/>
              </a:rPr>
              <a:t>Mother</a:t>
            </a:r>
          </a:p>
        </p:txBody>
      </p:sp>
      <p:sp>
        <p:nvSpPr>
          <p:cNvPr id="45098" name="Text Box 256"/>
          <p:cNvSpPr txBox="1">
            <a:spLocks noChangeAspect="1" noChangeArrowheads="1"/>
          </p:cNvSpPr>
          <p:nvPr/>
        </p:nvSpPr>
        <p:spPr bwMode="auto">
          <a:xfrm>
            <a:off x="-306388" y="5340350"/>
            <a:ext cx="1414463" cy="274638"/>
          </a:xfrm>
          <a:prstGeom prst="rect">
            <a:avLst/>
          </a:prstGeom>
          <a:noFill/>
          <a:ln w="9525" algn="ctr">
            <a:noFill/>
            <a:miter lim="800000"/>
            <a:headEnd/>
            <a:tailEnd/>
          </a:ln>
        </p:spPr>
        <p:txBody>
          <a:bodyPr wrap="none">
            <a:spAutoFit/>
          </a:bodyPr>
          <a:lstStyle/>
          <a:p>
            <a:pPr algn="ctr" eaLnBrk="0" hangingPunct="0"/>
            <a:r>
              <a:rPr lang="en-US" sz="1200">
                <a:latin typeface="Times New Roman" pitchFamily="18" charset="0"/>
              </a:rPr>
              <a:t>            Relationship</a:t>
            </a:r>
          </a:p>
        </p:txBody>
      </p:sp>
      <p:sp>
        <p:nvSpPr>
          <p:cNvPr id="2" name="Slide Number Placeholder 1"/>
          <p:cNvSpPr>
            <a:spLocks noGrp="1"/>
          </p:cNvSpPr>
          <p:nvPr>
            <p:ph type="sldNum" sz="quarter" idx="12"/>
          </p:nvPr>
        </p:nvSpPr>
        <p:spPr/>
        <p:txBody>
          <a:bodyPr/>
          <a:lstStyle/>
          <a:p>
            <a:pPr>
              <a:defRPr/>
            </a:pPr>
            <a:fld id="{A5751AFB-8271-4565-AD52-C1F500DC34FC}"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aroth\My Documents\My Pictures\Rees 1st NEAD chain1.jpg"/>
          <p:cNvPicPr>
            <a:picLocks noChangeAspect="1" noChangeArrowheads="1"/>
          </p:cNvPicPr>
          <p:nvPr/>
        </p:nvPicPr>
        <p:blipFill>
          <a:blip r:embed="rId3" cstate="print"/>
          <a:srcRect/>
          <a:stretch>
            <a:fillRect/>
          </a:stretch>
        </p:blipFill>
        <p:spPr bwMode="auto">
          <a:xfrm>
            <a:off x="0" y="357188"/>
            <a:ext cx="9144000" cy="6143625"/>
          </a:xfrm>
          <a:prstGeom prst="rect">
            <a:avLst/>
          </a:prstGeom>
          <a:noFill/>
          <a:ln w="9525">
            <a:noFill/>
            <a:miter lim="800000"/>
            <a:headEnd/>
            <a:tailEnd/>
          </a:ln>
        </p:spPr>
      </p:pic>
      <p:sp>
        <p:nvSpPr>
          <p:cNvPr id="46083" name="Slide Number Placeholder 2"/>
          <p:cNvSpPr>
            <a:spLocks noGrp="1"/>
          </p:cNvSpPr>
          <p:nvPr>
            <p:ph type="sldNum" sz="quarter" idx="12"/>
          </p:nvPr>
        </p:nvSpPr>
        <p:spPr/>
        <p:txBody>
          <a:bodyPr/>
          <a:lstStyle/>
          <a:p>
            <a:pPr>
              <a:defRPr/>
            </a:pPr>
            <a:fld id="{11EC83D2-5479-498F-BD25-26E8D3EE234B}" type="slidenum">
              <a:rPr lang="en-US" smtClean="0"/>
              <a:pPr>
                <a:defRPr/>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Recent literature about chains</a:t>
            </a:r>
            <a:endParaRPr lang="en-US" dirty="0"/>
          </a:p>
        </p:txBody>
      </p:sp>
      <p:sp>
        <p:nvSpPr>
          <p:cNvPr id="4" name="Rectangle 3"/>
          <p:cNvSpPr/>
          <p:nvPr/>
        </p:nvSpPr>
        <p:spPr>
          <a:xfrm>
            <a:off x="609600" y="1143000"/>
            <a:ext cx="8001000" cy="8611588"/>
          </a:xfrm>
          <a:prstGeom prst="rect">
            <a:avLst/>
          </a:prstGeom>
        </p:spPr>
        <p:txBody>
          <a:bodyPr wrap="square">
            <a:spAutoFit/>
          </a:bodyPr>
          <a:lstStyle/>
          <a:p>
            <a:pPr marL="609600" indent="-609600">
              <a:lnSpc>
                <a:spcPct val="80000"/>
              </a:lnSpc>
              <a:buNone/>
            </a:pPr>
            <a:endParaRPr lang="en-US" sz="2400" dirty="0" smtClean="0">
              <a:cs typeface="Arial" charset="0"/>
            </a:endParaRPr>
          </a:p>
          <a:p>
            <a:pPr marL="609600" indent="-609600">
              <a:lnSpc>
                <a:spcPct val="80000"/>
              </a:lnSpc>
            </a:pPr>
            <a:r>
              <a:rPr lang="en-US" sz="2400" dirty="0" smtClean="0"/>
              <a:t>Rees et al..., NEJM 2009 – story about first long chain</a:t>
            </a:r>
          </a:p>
          <a:p>
            <a:pPr marL="609600" indent="-609600">
              <a:lnSpc>
                <a:spcPct val="80000"/>
              </a:lnSpc>
            </a:pPr>
            <a:endParaRPr lang="en-US" sz="2400" dirty="0" smtClean="0"/>
          </a:p>
          <a:p>
            <a:pPr marL="609600" indent="-609600">
              <a:lnSpc>
                <a:spcPct val="80000"/>
              </a:lnSpc>
            </a:pPr>
            <a:r>
              <a:rPr lang="en-US" sz="2400" dirty="0" smtClean="0"/>
              <a:t>Gentry &amp; </a:t>
            </a:r>
            <a:r>
              <a:rPr lang="en-US" sz="2400" dirty="0" err="1" smtClean="0"/>
              <a:t>Segev</a:t>
            </a:r>
            <a:r>
              <a:rPr lang="en-US" sz="2400" dirty="0" smtClean="0"/>
              <a:t>, AJT 2010 – long chains are not effective</a:t>
            </a:r>
          </a:p>
          <a:p>
            <a:pPr marL="609600" indent="-609600">
              <a:lnSpc>
                <a:spcPct val="80000"/>
              </a:lnSpc>
            </a:pPr>
            <a:endParaRPr lang="en-US" sz="2400" dirty="0" smtClean="0"/>
          </a:p>
          <a:p>
            <a:pPr marL="609600" indent="-609600">
              <a:lnSpc>
                <a:spcPct val="80000"/>
              </a:lnSpc>
            </a:pPr>
            <a:r>
              <a:rPr lang="en-US" sz="2400" dirty="0" smtClean="0"/>
              <a:t>                         ?</a:t>
            </a:r>
          </a:p>
          <a:p>
            <a:pPr marL="609600" indent="-609600">
              <a:lnSpc>
                <a:spcPct val="80000"/>
              </a:lnSpc>
            </a:pPr>
            <a:endParaRPr lang="en-US" sz="2400" dirty="0" smtClean="0"/>
          </a:p>
          <a:p>
            <a:pPr marL="609600" indent="-609600">
              <a:lnSpc>
                <a:spcPct val="80000"/>
              </a:lnSpc>
            </a:pPr>
            <a:r>
              <a:rPr lang="en-US" sz="2400" dirty="0" smtClean="0"/>
              <a:t>Ashlagi, Gilchrist, Rees &amp; Roth, AJT  2011a - </a:t>
            </a:r>
            <a:r>
              <a:rPr lang="en-US" sz="2400" dirty="0" smtClean="0">
                <a:cs typeface="Arial" charset="0"/>
              </a:rPr>
              <a:t>long chains are </a:t>
            </a:r>
            <a:r>
              <a:rPr lang="en-US" sz="2400" dirty="0" smtClean="0"/>
              <a:t>effective</a:t>
            </a:r>
          </a:p>
          <a:p>
            <a:pPr marL="609600" indent="-609600">
              <a:lnSpc>
                <a:spcPct val="80000"/>
              </a:lnSpc>
            </a:pPr>
            <a:endParaRPr lang="en-US" sz="2400" dirty="0" smtClean="0"/>
          </a:p>
          <a:p>
            <a:pPr marL="609600" indent="-609600">
              <a:lnSpc>
                <a:spcPct val="80000"/>
              </a:lnSpc>
            </a:pPr>
            <a:r>
              <a:rPr lang="en-US" sz="2400" dirty="0" smtClean="0"/>
              <a:t>Gentry &amp; </a:t>
            </a:r>
            <a:r>
              <a:rPr lang="en-US" sz="2400" dirty="0" err="1" smtClean="0"/>
              <a:t>Segev</a:t>
            </a:r>
            <a:r>
              <a:rPr lang="en-US" sz="2400" dirty="0" smtClean="0"/>
              <a:t>, AJT 2011a – honeymoon phase is over and long chains are not effective</a:t>
            </a:r>
          </a:p>
          <a:p>
            <a:pPr marL="609600" indent="-609600">
              <a:lnSpc>
                <a:spcPct val="80000"/>
              </a:lnSpc>
            </a:pPr>
            <a:endParaRPr lang="en-US" sz="2400" dirty="0" smtClean="0"/>
          </a:p>
          <a:p>
            <a:pPr marL="609600" indent="-609600">
              <a:lnSpc>
                <a:spcPct val="80000"/>
              </a:lnSpc>
            </a:pPr>
            <a:r>
              <a:rPr lang="en-US" sz="2400" dirty="0" smtClean="0"/>
              <a:t>Ashlagi, Gilchrist, Rees &amp; Roth, AJT  2011b  - letter: honeymoon is still around for a while</a:t>
            </a:r>
          </a:p>
          <a:p>
            <a:pPr marL="609600" indent="-609600">
              <a:lnSpc>
                <a:spcPct val="80000"/>
              </a:lnSpc>
            </a:pPr>
            <a:endParaRPr lang="en-US" sz="2400" dirty="0" smtClean="0">
              <a:cs typeface="Arial" charset="0"/>
            </a:endParaRPr>
          </a:p>
          <a:p>
            <a:pPr marL="609600" indent="-609600">
              <a:lnSpc>
                <a:spcPct val="80000"/>
              </a:lnSpc>
            </a:pPr>
            <a:r>
              <a:rPr lang="en-US" sz="2400" dirty="0" smtClean="0"/>
              <a:t>Dickerson, Procaccia &amp; Sandholm , AAMAS 2012 - extensive simulation results for when chains are useful. </a:t>
            </a:r>
            <a:endParaRPr lang="en-US" sz="2400" dirty="0" smtClean="0">
              <a:cs typeface="Arial" charset="0"/>
            </a:endParaRPr>
          </a:p>
          <a:p>
            <a:pPr marL="609600" indent="-609600">
              <a:lnSpc>
                <a:spcPct val="80000"/>
              </a:lnSpc>
            </a:pPr>
            <a:endParaRPr lang="en-US" sz="2400" i="1" dirty="0" smtClean="0">
              <a:cs typeface="Arial" charset="0"/>
            </a:endParaRPr>
          </a:p>
          <a:p>
            <a:pPr marL="609600" indent="-609600">
              <a:lnSpc>
                <a:spcPct val="80000"/>
              </a:lnSpc>
            </a:pPr>
            <a:endParaRPr lang="en-US" sz="2400" i="1" dirty="0" smtClean="0">
              <a:cs typeface="Arial" charset="0"/>
            </a:endParaRPr>
          </a:p>
          <a:p>
            <a:pPr marL="609600" indent="-609600">
              <a:lnSpc>
                <a:spcPct val="80000"/>
              </a:lnSpc>
            </a:pPr>
            <a:endParaRPr lang="en-US" sz="2400" i="1" dirty="0" smtClean="0">
              <a:cs typeface="Arial" charset="0"/>
            </a:endParaRPr>
          </a:p>
          <a:p>
            <a:pPr marL="609600" indent="-609600">
              <a:lnSpc>
                <a:spcPct val="80000"/>
              </a:lnSpc>
            </a:pPr>
            <a:endParaRPr lang="en-US" sz="2000" dirty="0" smtClean="0"/>
          </a:p>
          <a:p>
            <a:pPr marL="609600" indent="-609600">
              <a:lnSpc>
                <a:spcPct val="80000"/>
              </a:lnSpc>
            </a:pPr>
            <a:endParaRPr lang="en-US" sz="2000" i="1" dirty="0" smtClean="0"/>
          </a:p>
          <a:p>
            <a:pPr marL="609600" indent="-609600">
              <a:lnSpc>
                <a:spcPct val="80000"/>
              </a:lnSpc>
              <a:buNone/>
            </a:pPr>
            <a:endParaRPr lang="en-US" sz="2000" dirty="0" smtClean="0">
              <a:cs typeface="Arial" charset="0"/>
            </a:endParaRPr>
          </a:p>
          <a:p>
            <a:pPr marL="609600" indent="-609600">
              <a:lnSpc>
                <a:spcPct val="80000"/>
              </a:lnSpc>
              <a:buNone/>
            </a:pPr>
            <a:endParaRPr lang="en-US" sz="2000" dirty="0" smtClean="0">
              <a:cs typeface="Arial" charset="0"/>
            </a:endParaRPr>
          </a:p>
          <a:p>
            <a:pPr marL="609600" indent="-609600">
              <a:lnSpc>
                <a:spcPct val="80000"/>
              </a:lnSpc>
              <a:buNone/>
            </a:pPr>
            <a:endParaRPr lang="en-US" sz="2000" dirty="0" smtClean="0">
              <a:cs typeface="Arial" charset="0"/>
            </a:endParaRPr>
          </a:p>
          <a:p>
            <a:pPr marL="609600" indent="-609600">
              <a:lnSpc>
                <a:spcPct val="80000"/>
              </a:lnSpc>
              <a:buNone/>
            </a:pPr>
            <a:endParaRPr lang="en-US" sz="2000" dirty="0" smtClean="0">
              <a:cs typeface="Arial" charset="0"/>
            </a:endParaRPr>
          </a:p>
          <a:p>
            <a:pPr marL="609600" indent="-609600">
              <a:lnSpc>
                <a:spcPct val="80000"/>
              </a:lnSpc>
              <a:buNone/>
            </a:pPr>
            <a:endParaRPr lang="en-US" sz="2000" dirty="0" smtClean="0">
              <a:cs typeface="Arial" charset="0"/>
            </a:endParaRPr>
          </a:p>
        </p:txBody>
      </p:sp>
      <p:sp>
        <p:nvSpPr>
          <p:cNvPr id="6" name="Oval 4"/>
          <p:cNvSpPr>
            <a:spLocks noChangeArrowheads="1"/>
          </p:cNvSpPr>
          <p:nvPr/>
        </p:nvSpPr>
        <p:spPr bwMode="auto">
          <a:xfrm>
            <a:off x="2819400" y="2514600"/>
            <a:ext cx="762000" cy="685800"/>
          </a:xfrm>
          <a:prstGeom prst="ellipse">
            <a:avLst/>
          </a:prstGeom>
          <a:solidFill>
            <a:schemeClr val="bg1"/>
          </a:solidFill>
          <a:ln w="9525">
            <a:solidFill>
              <a:schemeClr val="tx1"/>
            </a:solidFill>
            <a:round/>
            <a:headEnd/>
            <a:tailEnd/>
          </a:ln>
        </p:spPr>
        <p:txBody>
          <a:bodyPr wrap="none" anchor="ctr"/>
          <a:lstStyle/>
          <a:p>
            <a:pPr algn="ctr"/>
            <a:r>
              <a:rPr lang="en-US" sz="1600" dirty="0">
                <a:latin typeface="Times New Roman" pitchFamily="18" charset="0"/>
              </a:rPr>
              <a:t>P2-D2</a:t>
            </a:r>
          </a:p>
        </p:txBody>
      </p:sp>
      <p:sp>
        <p:nvSpPr>
          <p:cNvPr id="7" name="Line 6"/>
          <p:cNvSpPr>
            <a:spLocks noChangeShapeType="1"/>
          </p:cNvSpPr>
          <p:nvPr/>
        </p:nvSpPr>
        <p:spPr bwMode="auto">
          <a:xfrm flipH="1" flipV="1">
            <a:off x="1905000" y="2895600"/>
            <a:ext cx="937846" cy="0"/>
          </a:xfrm>
          <a:prstGeom prst="line">
            <a:avLst/>
          </a:prstGeom>
          <a:noFill/>
          <a:ln w="9525">
            <a:solidFill>
              <a:schemeClr val="tx1"/>
            </a:solidFill>
            <a:round/>
            <a:headEnd/>
            <a:tailEnd type="triangle" w="med" len="med"/>
          </a:ln>
        </p:spPr>
        <p:txBody>
          <a:bodyPr/>
          <a:lstStyle/>
          <a:p>
            <a:endParaRPr lang="en-US" sz="1600"/>
          </a:p>
        </p:txBody>
      </p:sp>
      <p:sp>
        <p:nvSpPr>
          <p:cNvPr id="8" name="Line 7"/>
          <p:cNvSpPr>
            <a:spLocks noChangeShapeType="1"/>
          </p:cNvSpPr>
          <p:nvPr/>
        </p:nvSpPr>
        <p:spPr bwMode="auto">
          <a:xfrm flipH="1">
            <a:off x="3581400" y="2869095"/>
            <a:ext cx="879231" cy="0"/>
          </a:xfrm>
          <a:prstGeom prst="line">
            <a:avLst/>
          </a:prstGeom>
          <a:noFill/>
          <a:ln w="9525">
            <a:solidFill>
              <a:schemeClr val="tx1"/>
            </a:solidFill>
            <a:round/>
            <a:headEnd/>
            <a:tailEnd type="triangle" w="med" len="med"/>
          </a:ln>
        </p:spPr>
        <p:txBody>
          <a:bodyPr/>
          <a:lstStyle/>
          <a:p>
            <a:endParaRPr lang="en-US" sz="1600"/>
          </a:p>
        </p:txBody>
      </p:sp>
      <p:sp>
        <p:nvSpPr>
          <p:cNvPr id="9" name="Line 8"/>
          <p:cNvSpPr>
            <a:spLocks noChangeShapeType="1"/>
          </p:cNvSpPr>
          <p:nvPr/>
        </p:nvSpPr>
        <p:spPr bwMode="auto">
          <a:xfrm flipH="1">
            <a:off x="5181600" y="2895600"/>
            <a:ext cx="703385" cy="0"/>
          </a:xfrm>
          <a:prstGeom prst="line">
            <a:avLst/>
          </a:prstGeom>
          <a:noFill/>
          <a:ln w="9525">
            <a:solidFill>
              <a:schemeClr val="tx1"/>
            </a:solidFill>
            <a:round/>
            <a:headEnd/>
            <a:tailEnd type="triangle" w="med" len="med"/>
          </a:ln>
        </p:spPr>
        <p:txBody>
          <a:bodyPr/>
          <a:lstStyle/>
          <a:p>
            <a:endParaRPr lang="en-US" sz="1600"/>
          </a:p>
        </p:txBody>
      </p:sp>
      <p:sp>
        <p:nvSpPr>
          <p:cNvPr id="10" name="Oval 9"/>
          <p:cNvSpPr>
            <a:spLocks noChangeArrowheads="1"/>
          </p:cNvSpPr>
          <p:nvPr/>
        </p:nvSpPr>
        <p:spPr bwMode="auto">
          <a:xfrm>
            <a:off x="4419600" y="2514600"/>
            <a:ext cx="762000" cy="685800"/>
          </a:xfrm>
          <a:prstGeom prst="ellipse">
            <a:avLst/>
          </a:prstGeom>
          <a:solidFill>
            <a:schemeClr val="bg1"/>
          </a:solidFill>
          <a:ln w="9525">
            <a:solidFill>
              <a:schemeClr val="tx1"/>
            </a:solidFill>
            <a:round/>
            <a:headEnd/>
            <a:tailEnd/>
          </a:ln>
        </p:spPr>
        <p:txBody>
          <a:bodyPr wrap="none" anchor="ctr"/>
          <a:lstStyle/>
          <a:p>
            <a:pPr algn="ctr"/>
            <a:r>
              <a:rPr lang="en-US" sz="1600">
                <a:latin typeface="Times New Roman" pitchFamily="18" charset="0"/>
              </a:rPr>
              <a:t>P1-D1</a:t>
            </a:r>
          </a:p>
        </p:txBody>
      </p:sp>
      <p:sp>
        <p:nvSpPr>
          <p:cNvPr id="11" name="Oval 11"/>
          <p:cNvSpPr>
            <a:spLocks noChangeArrowheads="1"/>
          </p:cNvSpPr>
          <p:nvPr/>
        </p:nvSpPr>
        <p:spPr bwMode="auto">
          <a:xfrm>
            <a:off x="5867400" y="2514600"/>
            <a:ext cx="762000" cy="685800"/>
          </a:xfrm>
          <a:prstGeom prst="ellipse">
            <a:avLst/>
          </a:prstGeom>
          <a:solidFill>
            <a:schemeClr val="bg1"/>
          </a:solidFill>
          <a:ln w="9525">
            <a:solidFill>
              <a:schemeClr val="tx1"/>
            </a:solidFill>
            <a:round/>
            <a:headEnd/>
            <a:tailEnd/>
          </a:ln>
        </p:spPr>
        <p:txBody>
          <a:bodyPr wrap="none" anchor="ctr"/>
          <a:lstStyle/>
          <a:p>
            <a:pPr algn="ctr"/>
            <a:r>
              <a:rPr lang="en-US" sz="1600" dirty="0" smtClean="0">
                <a:latin typeface="Times New Roman" pitchFamily="18" charset="0"/>
              </a:rPr>
              <a:t>NDD</a:t>
            </a:r>
            <a:endParaRPr lang="en-US" sz="1600" dirty="0">
              <a:latin typeface="Times New Roman" pitchFamily="18" charset="0"/>
            </a:endParaRPr>
          </a:p>
        </p:txBody>
      </p:sp>
      <p:sp>
        <p:nvSpPr>
          <p:cNvPr id="12" name="Oval 13"/>
          <p:cNvSpPr>
            <a:spLocks noChangeArrowheads="1"/>
          </p:cNvSpPr>
          <p:nvPr/>
        </p:nvSpPr>
        <p:spPr bwMode="auto">
          <a:xfrm>
            <a:off x="1600200" y="2743200"/>
            <a:ext cx="293077" cy="285750"/>
          </a:xfrm>
          <a:prstGeom prst="ellipse">
            <a:avLst/>
          </a:prstGeom>
          <a:noFill/>
          <a:ln w="9525">
            <a:solidFill>
              <a:schemeClr val="tx1"/>
            </a:solidFill>
            <a:round/>
            <a:headEnd/>
            <a:tailEnd/>
          </a:ln>
        </p:spPr>
        <p:txBody>
          <a:bodyPr wrap="none" anchor="ctr"/>
          <a:lstStyle/>
          <a:p>
            <a:pPr algn="ctr"/>
            <a:r>
              <a:rPr lang="en-US" sz="1600" dirty="0" smtClean="0"/>
              <a:t>P3</a:t>
            </a:r>
            <a:endParaRPr lang="en-US"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19138" y="371475"/>
            <a:ext cx="7772400" cy="704850"/>
          </a:xfrm>
          <a:prstGeom prst="rect">
            <a:avLst/>
          </a:prstGeom>
          <a:noFill/>
        </p:spPr>
        <p:txBody>
          <a:bodyPr/>
          <a:lstStyle/>
          <a:p>
            <a:pPr algn="ctr" eaLnBrk="1" hangingPunct="1">
              <a:defRPr/>
            </a:pPr>
            <a:r>
              <a:rPr lang="en-US" sz="2400" b="1" kern="0" dirty="0">
                <a:solidFill>
                  <a:schemeClr val="accent2"/>
                </a:solidFill>
                <a:latin typeface="+mj-lt"/>
                <a:ea typeface="+mj-ea"/>
                <a:cs typeface="+mj-cs"/>
              </a:rPr>
              <a:t>Paired kidney donations</a:t>
            </a:r>
            <a:r>
              <a:rPr lang="en-US" kern="0" dirty="0">
                <a:latin typeface="+mj-lt"/>
                <a:ea typeface="+mj-ea"/>
                <a:cs typeface="+mj-cs"/>
              </a:rPr>
              <a:t/>
            </a:r>
            <a:br>
              <a:rPr lang="en-US" kern="0" dirty="0">
                <a:latin typeface="+mj-lt"/>
                <a:ea typeface="+mj-ea"/>
                <a:cs typeface="+mj-cs"/>
              </a:rPr>
            </a:br>
            <a:r>
              <a:rPr lang="en-US" kern="0" dirty="0">
                <a:latin typeface="+mj-lt"/>
                <a:ea typeface="+mj-ea"/>
                <a:cs typeface="+mj-cs"/>
              </a:rPr>
              <a:t>		</a:t>
            </a:r>
            <a:r>
              <a:rPr lang="en-US" sz="2000" kern="0" dirty="0">
                <a:latin typeface="+mj-lt"/>
                <a:ea typeface="+mj-ea"/>
                <a:cs typeface="+mj-cs"/>
              </a:rPr>
              <a:t/>
            </a:r>
            <a:br>
              <a:rPr lang="en-US" sz="2000" kern="0" dirty="0">
                <a:latin typeface="+mj-lt"/>
                <a:ea typeface="+mj-ea"/>
                <a:cs typeface="+mj-cs"/>
              </a:rPr>
            </a:br>
            <a:endParaRPr lang="en-US" kern="0" dirty="0">
              <a:latin typeface="+mj-lt"/>
              <a:ea typeface="+mj-ea"/>
              <a:cs typeface="+mj-cs"/>
            </a:endParaRPr>
          </a:p>
        </p:txBody>
      </p:sp>
      <p:sp>
        <p:nvSpPr>
          <p:cNvPr id="7171" name="Line 2"/>
          <p:cNvSpPr>
            <a:spLocks noChangeShapeType="1"/>
          </p:cNvSpPr>
          <p:nvPr/>
        </p:nvSpPr>
        <p:spPr bwMode="auto">
          <a:xfrm>
            <a:off x="1865313" y="4316413"/>
            <a:ext cx="0" cy="793750"/>
          </a:xfrm>
          <a:prstGeom prst="line">
            <a:avLst/>
          </a:prstGeom>
          <a:noFill/>
          <a:ln w="9525">
            <a:noFill/>
            <a:round/>
            <a:headEnd/>
            <a:tailEnd/>
          </a:ln>
        </p:spPr>
        <p:txBody>
          <a:bodyPr/>
          <a:lstStyle/>
          <a:p>
            <a:endParaRPr lang="en-US"/>
          </a:p>
        </p:txBody>
      </p:sp>
      <p:sp>
        <p:nvSpPr>
          <p:cNvPr id="7172" name="Line 4"/>
          <p:cNvSpPr>
            <a:spLocks noChangeShapeType="1"/>
          </p:cNvSpPr>
          <p:nvPr/>
        </p:nvSpPr>
        <p:spPr bwMode="auto">
          <a:xfrm>
            <a:off x="2406650" y="2933700"/>
            <a:ext cx="0" cy="952500"/>
          </a:xfrm>
          <a:prstGeom prst="line">
            <a:avLst/>
          </a:prstGeom>
          <a:noFill/>
          <a:ln w="9525">
            <a:noFill/>
            <a:round/>
            <a:headEnd/>
            <a:tailEnd type="triangle" w="med" len="med"/>
          </a:ln>
        </p:spPr>
        <p:txBody>
          <a:bodyPr/>
          <a:lstStyle/>
          <a:p>
            <a:endParaRPr lang="en-US"/>
          </a:p>
        </p:txBody>
      </p:sp>
      <p:sp>
        <p:nvSpPr>
          <p:cNvPr id="7173" name="Line 5"/>
          <p:cNvSpPr>
            <a:spLocks noChangeShapeType="1"/>
          </p:cNvSpPr>
          <p:nvPr/>
        </p:nvSpPr>
        <p:spPr bwMode="auto">
          <a:xfrm>
            <a:off x="2468563" y="2987675"/>
            <a:ext cx="0" cy="898525"/>
          </a:xfrm>
          <a:prstGeom prst="line">
            <a:avLst/>
          </a:prstGeom>
          <a:noFill/>
          <a:ln w="9525">
            <a:noFill/>
            <a:round/>
            <a:headEnd/>
            <a:tailEnd type="triangle" w="med" len="med"/>
          </a:ln>
        </p:spPr>
        <p:txBody>
          <a:bodyPr/>
          <a:lstStyle/>
          <a:p>
            <a:endParaRPr lang="en-US"/>
          </a:p>
        </p:txBody>
      </p:sp>
      <p:cxnSp>
        <p:nvCxnSpPr>
          <p:cNvPr id="7174" name="AutoShape 20"/>
          <p:cNvCxnSpPr>
            <a:cxnSpLocks noChangeShapeType="1"/>
            <a:stCxn id="7176" idx="2"/>
            <a:endCxn id="22" idx="0"/>
          </p:cNvCxnSpPr>
          <p:nvPr/>
        </p:nvCxnSpPr>
        <p:spPr bwMode="auto">
          <a:xfrm>
            <a:off x="3309938" y="2247900"/>
            <a:ext cx="4060825" cy="2343150"/>
          </a:xfrm>
          <a:prstGeom prst="straightConnector1">
            <a:avLst/>
          </a:prstGeom>
          <a:noFill/>
          <a:ln w="38100">
            <a:solidFill>
              <a:schemeClr val="tx1"/>
            </a:solidFill>
            <a:round/>
            <a:headEnd/>
            <a:tailEnd type="triangle" w="med" len="med"/>
          </a:ln>
        </p:spPr>
      </p:cxnSp>
      <p:cxnSp>
        <p:nvCxnSpPr>
          <p:cNvPr id="7175" name="AutoShape 21"/>
          <p:cNvCxnSpPr>
            <a:cxnSpLocks noChangeShapeType="1"/>
            <a:stCxn id="7183" idx="0"/>
            <a:endCxn id="9" idx="2"/>
          </p:cNvCxnSpPr>
          <p:nvPr/>
        </p:nvCxnSpPr>
        <p:spPr bwMode="auto">
          <a:xfrm flipV="1">
            <a:off x="1300163" y="2247900"/>
            <a:ext cx="3776662" cy="2343150"/>
          </a:xfrm>
          <a:prstGeom prst="straightConnector1">
            <a:avLst/>
          </a:prstGeom>
          <a:noFill/>
          <a:ln w="38100">
            <a:solidFill>
              <a:schemeClr val="tx1"/>
            </a:solidFill>
            <a:round/>
            <a:headEnd/>
            <a:tailEnd type="triangle" w="med" len="med"/>
          </a:ln>
        </p:spPr>
      </p:cxnSp>
      <p:sp>
        <p:nvSpPr>
          <p:cNvPr id="7176" name="Rectangle 7"/>
          <p:cNvSpPr>
            <a:spLocks noChangeArrowheads="1"/>
          </p:cNvSpPr>
          <p:nvPr/>
        </p:nvSpPr>
        <p:spPr bwMode="auto">
          <a:xfrm>
            <a:off x="2574925" y="1471613"/>
            <a:ext cx="1468438" cy="776287"/>
          </a:xfrm>
          <a:prstGeom prst="rect">
            <a:avLst/>
          </a:prstGeom>
          <a:solidFill>
            <a:srgbClr val="FFCC00"/>
          </a:solidFill>
          <a:ln w="9525">
            <a:solidFill>
              <a:schemeClr val="tx1"/>
            </a:solidFill>
            <a:miter lim="800000"/>
            <a:headEnd/>
            <a:tailEnd/>
          </a:ln>
        </p:spPr>
        <p:txBody>
          <a:bodyPr wrap="none" anchor="ctr"/>
          <a:lstStyle/>
          <a:p>
            <a:pPr algn="ctr"/>
            <a:r>
              <a:rPr lang="en-US" sz="2400" b="1"/>
              <a:t>Donor </a:t>
            </a:r>
          </a:p>
        </p:txBody>
      </p:sp>
      <p:sp>
        <p:nvSpPr>
          <p:cNvPr id="9" name="Rectangle 8"/>
          <p:cNvSpPr>
            <a:spLocks noChangeArrowheads="1"/>
          </p:cNvSpPr>
          <p:nvPr/>
        </p:nvSpPr>
        <p:spPr bwMode="auto">
          <a:xfrm>
            <a:off x="4343400" y="1471613"/>
            <a:ext cx="1466850" cy="776287"/>
          </a:xfrm>
          <a:prstGeom prst="rect">
            <a:avLst/>
          </a:prstGeom>
          <a:solidFill>
            <a:srgbClr val="00FF00"/>
          </a:solidFill>
          <a:ln w="9525">
            <a:solidFill>
              <a:schemeClr val="tx1"/>
            </a:solidFill>
            <a:miter lim="800000"/>
            <a:headEnd/>
            <a:tailEnd/>
          </a:ln>
          <a:effectLst/>
        </p:spPr>
        <p:txBody>
          <a:bodyPr wrap="none" anchor="ctr"/>
          <a:lstStyle/>
          <a:p>
            <a:pPr algn="ctr">
              <a:defRPr/>
            </a:pPr>
            <a:r>
              <a:rPr lang="en-US" sz="2400" b="1" dirty="0">
                <a:effectLst>
                  <a:outerShdw blurRad="38100" dist="38100" dir="2700000" algn="tl">
                    <a:srgbClr val="FFFFFF"/>
                  </a:outerShdw>
                </a:effectLst>
                <a:latin typeface="Arial" charset="0"/>
              </a:rPr>
              <a:t>Recipient </a:t>
            </a:r>
          </a:p>
        </p:txBody>
      </p:sp>
      <p:grpSp>
        <p:nvGrpSpPr>
          <p:cNvPr id="2" name="Group 18"/>
          <p:cNvGrpSpPr>
            <a:grpSpLocks/>
          </p:cNvGrpSpPr>
          <p:nvPr/>
        </p:nvGrpSpPr>
        <p:grpSpPr bwMode="auto">
          <a:xfrm>
            <a:off x="1528763" y="1360488"/>
            <a:ext cx="4683125" cy="1025525"/>
            <a:chOff x="290145" y="1583473"/>
            <a:chExt cx="7248079" cy="1728440"/>
          </a:xfrm>
        </p:grpSpPr>
        <p:sp>
          <p:nvSpPr>
            <p:cNvPr id="7188" name="Rectangle 14"/>
            <p:cNvSpPr>
              <a:spLocks noChangeArrowheads="1"/>
            </p:cNvSpPr>
            <p:nvPr/>
          </p:nvSpPr>
          <p:spPr bwMode="auto">
            <a:xfrm>
              <a:off x="1505415" y="1583473"/>
              <a:ext cx="6032809" cy="1728440"/>
            </a:xfrm>
            <a:prstGeom prst="rect">
              <a:avLst/>
            </a:prstGeom>
            <a:noFill/>
            <a:ln w="25400" algn="ctr">
              <a:solidFill>
                <a:schemeClr val="accent2"/>
              </a:solidFill>
              <a:prstDash val="dash"/>
              <a:round/>
              <a:headEnd/>
              <a:tailEnd/>
            </a:ln>
          </p:spPr>
          <p:txBody>
            <a:bodyPr/>
            <a:lstStyle/>
            <a:p>
              <a:endParaRPr lang="en-US"/>
            </a:p>
          </p:txBody>
        </p:sp>
        <p:sp>
          <p:nvSpPr>
            <p:cNvPr id="7189" name="Rectangle 16"/>
            <p:cNvSpPr>
              <a:spLocks noChangeArrowheads="1"/>
            </p:cNvSpPr>
            <p:nvPr/>
          </p:nvSpPr>
          <p:spPr bwMode="auto">
            <a:xfrm>
              <a:off x="290145" y="2345812"/>
              <a:ext cx="813044" cy="369331"/>
            </a:xfrm>
            <a:prstGeom prst="rect">
              <a:avLst/>
            </a:prstGeom>
            <a:noFill/>
            <a:ln w="9525">
              <a:noFill/>
              <a:miter lim="800000"/>
              <a:headEnd/>
              <a:tailEnd/>
            </a:ln>
          </p:spPr>
          <p:txBody>
            <a:bodyPr wrap="none">
              <a:spAutoFit/>
            </a:bodyPr>
            <a:lstStyle/>
            <a:p>
              <a:r>
                <a:rPr lang="en-US" b="1"/>
                <a:t>Pair 1</a:t>
              </a:r>
              <a:endParaRPr lang="en-US"/>
            </a:p>
          </p:txBody>
        </p:sp>
      </p:grpSp>
      <p:sp>
        <p:nvSpPr>
          <p:cNvPr id="7179" name="Rectangle 20"/>
          <p:cNvSpPr>
            <a:spLocks noChangeArrowheads="1"/>
          </p:cNvSpPr>
          <p:nvPr/>
        </p:nvSpPr>
        <p:spPr bwMode="auto">
          <a:xfrm>
            <a:off x="4868863" y="4591050"/>
            <a:ext cx="1468437" cy="776288"/>
          </a:xfrm>
          <a:prstGeom prst="rect">
            <a:avLst/>
          </a:prstGeom>
          <a:solidFill>
            <a:srgbClr val="FFCC00"/>
          </a:solidFill>
          <a:ln w="9525">
            <a:solidFill>
              <a:schemeClr val="tx1"/>
            </a:solidFill>
            <a:miter lim="800000"/>
            <a:headEnd/>
            <a:tailEnd/>
          </a:ln>
        </p:spPr>
        <p:txBody>
          <a:bodyPr wrap="none" anchor="ctr"/>
          <a:lstStyle/>
          <a:p>
            <a:pPr algn="ctr"/>
            <a:r>
              <a:rPr lang="en-US" sz="2400" b="1"/>
              <a:t>Donor </a:t>
            </a:r>
          </a:p>
        </p:txBody>
      </p:sp>
      <p:sp>
        <p:nvSpPr>
          <p:cNvPr id="22" name="Rectangle 21"/>
          <p:cNvSpPr>
            <a:spLocks noChangeArrowheads="1"/>
          </p:cNvSpPr>
          <p:nvPr/>
        </p:nvSpPr>
        <p:spPr bwMode="auto">
          <a:xfrm>
            <a:off x="6635750" y="4591050"/>
            <a:ext cx="1468438" cy="774700"/>
          </a:xfrm>
          <a:prstGeom prst="rect">
            <a:avLst/>
          </a:prstGeom>
          <a:solidFill>
            <a:srgbClr val="00FF00"/>
          </a:solidFill>
          <a:ln w="9525">
            <a:solidFill>
              <a:schemeClr val="tx1"/>
            </a:solidFill>
            <a:miter lim="800000"/>
            <a:headEnd/>
            <a:tailEnd/>
          </a:ln>
          <a:effectLst/>
        </p:spPr>
        <p:txBody>
          <a:bodyPr wrap="none" anchor="ctr"/>
          <a:lstStyle/>
          <a:p>
            <a:pPr algn="ctr">
              <a:defRPr/>
            </a:pPr>
            <a:r>
              <a:rPr lang="en-US" sz="2400" b="1" dirty="0">
                <a:effectLst>
                  <a:outerShdw blurRad="38100" dist="38100" dir="2700000" algn="tl">
                    <a:srgbClr val="FFFFFF"/>
                  </a:outerShdw>
                </a:effectLst>
                <a:latin typeface="Arial" charset="0"/>
              </a:rPr>
              <a:t>Recipient </a:t>
            </a:r>
          </a:p>
        </p:txBody>
      </p:sp>
      <p:sp>
        <p:nvSpPr>
          <p:cNvPr id="7181" name="Rectangle 23"/>
          <p:cNvSpPr>
            <a:spLocks noChangeArrowheads="1"/>
          </p:cNvSpPr>
          <p:nvPr/>
        </p:nvSpPr>
        <p:spPr bwMode="auto">
          <a:xfrm>
            <a:off x="4608513" y="4478338"/>
            <a:ext cx="3895725" cy="1027112"/>
          </a:xfrm>
          <a:prstGeom prst="rect">
            <a:avLst/>
          </a:prstGeom>
          <a:noFill/>
          <a:ln w="25400" algn="ctr">
            <a:solidFill>
              <a:schemeClr val="accent2"/>
            </a:solidFill>
            <a:prstDash val="dash"/>
            <a:round/>
            <a:headEnd/>
            <a:tailEnd/>
          </a:ln>
        </p:spPr>
        <p:txBody>
          <a:bodyPr/>
          <a:lstStyle/>
          <a:p>
            <a:endParaRPr lang="en-US"/>
          </a:p>
        </p:txBody>
      </p:sp>
      <p:sp>
        <p:nvSpPr>
          <p:cNvPr id="7182" name="Rectangle 24"/>
          <p:cNvSpPr>
            <a:spLocks noChangeArrowheads="1"/>
          </p:cNvSpPr>
          <p:nvPr/>
        </p:nvSpPr>
        <p:spPr bwMode="auto">
          <a:xfrm>
            <a:off x="7369175" y="5734050"/>
            <a:ext cx="838200" cy="369888"/>
          </a:xfrm>
          <a:prstGeom prst="rect">
            <a:avLst/>
          </a:prstGeom>
          <a:noFill/>
          <a:ln w="9525">
            <a:noFill/>
            <a:miter lim="800000"/>
            <a:headEnd/>
            <a:tailEnd/>
          </a:ln>
        </p:spPr>
        <p:txBody>
          <a:bodyPr>
            <a:spAutoFit/>
          </a:bodyPr>
          <a:lstStyle/>
          <a:p>
            <a:r>
              <a:rPr lang="en-US" b="1"/>
              <a:t>Pair 2</a:t>
            </a:r>
            <a:endParaRPr lang="en-US"/>
          </a:p>
        </p:txBody>
      </p:sp>
      <p:sp>
        <p:nvSpPr>
          <p:cNvPr id="7183" name="Rectangle 26"/>
          <p:cNvSpPr>
            <a:spLocks noChangeArrowheads="1"/>
          </p:cNvSpPr>
          <p:nvPr/>
        </p:nvSpPr>
        <p:spPr bwMode="auto">
          <a:xfrm>
            <a:off x="566738" y="4591050"/>
            <a:ext cx="1468437" cy="776288"/>
          </a:xfrm>
          <a:prstGeom prst="rect">
            <a:avLst/>
          </a:prstGeom>
          <a:solidFill>
            <a:srgbClr val="FFCC00"/>
          </a:solidFill>
          <a:ln w="9525">
            <a:solidFill>
              <a:schemeClr val="tx1"/>
            </a:solidFill>
            <a:miter lim="800000"/>
            <a:headEnd/>
            <a:tailEnd/>
          </a:ln>
        </p:spPr>
        <p:txBody>
          <a:bodyPr wrap="none" anchor="ctr"/>
          <a:lstStyle/>
          <a:p>
            <a:pPr algn="ctr"/>
            <a:r>
              <a:rPr lang="en-US" sz="2400" b="1"/>
              <a:t>Donor </a:t>
            </a:r>
          </a:p>
        </p:txBody>
      </p:sp>
      <p:sp>
        <p:nvSpPr>
          <p:cNvPr id="28" name="Rectangle 27"/>
          <p:cNvSpPr>
            <a:spLocks noChangeArrowheads="1"/>
          </p:cNvSpPr>
          <p:nvPr/>
        </p:nvSpPr>
        <p:spPr bwMode="auto">
          <a:xfrm>
            <a:off x="2333625" y="4591050"/>
            <a:ext cx="1468438" cy="774700"/>
          </a:xfrm>
          <a:prstGeom prst="rect">
            <a:avLst/>
          </a:prstGeom>
          <a:solidFill>
            <a:srgbClr val="00FF00"/>
          </a:solidFill>
          <a:ln w="9525">
            <a:solidFill>
              <a:schemeClr val="tx1"/>
            </a:solidFill>
            <a:miter lim="800000"/>
            <a:headEnd/>
            <a:tailEnd/>
          </a:ln>
          <a:effectLst/>
        </p:spPr>
        <p:txBody>
          <a:bodyPr wrap="none" anchor="ctr"/>
          <a:lstStyle/>
          <a:p>
            <a:pPr algn="ctr">
              <a:defRPr/>
            </a:pPr>
            <a:r>
              <a:rPr lang="en-US" sz="2400" b="1" dirty="0">
                <a:effectLst>
                  <a:outerShdw blurRad="38100" dist="38100" dir="2700000" algn="tl">
                    <a:srgbClr val="FFFFFF"/>
                  </a:outerShdw>
                </a:effectLst>
                <a:latin typeface="Arial" charset="0"/>
              </a:rPr>
              <a:t>Recipient </a:t>
            </a:r>
          </a:p>
        </p:txBody>
      </p:sp>
      <p:sp>
        <p:nvSpPr>
          <p:cNvPr id="7185" name="Rectangle 29"/>
          <p:cNvSpPr>
            <a:spLocks noChangeArrowheads="1"/>
          </p:cNvSpPr>
          <p:nvPr/>
        </p:nvSpPr>
        <p:spPr bwMode="auto">
          <a:xfrm>
            <a:off x="304800" y="4478338"/>
            <a:ext cx="3897313" cy="1027112"/>
          </a:xfrm>
          <a:prstGeom prst="rect">
            <a:avLst/>
          </a:prstGeom>
          <a:noFill/>
          <a:ln w="25400" algn="ctr">
            <a:solidFill>
              <a:schemeClr val="accent2"/>
            </a:solidFill>
            <a:prstDash val="dash"/>
            <a:round/>
            <a:headEnd/>
            <a:tailEnd/>
          </a:ln>
        </p:spPr>
        <p:txBody>
          <a:bodyPr/>
          <a:lstStyle/>
          <a:p>
            <a:endParaRPr lang="en-US"/>
          </a:p>
        </p:txBody>
      </p:sp>
      <p:sp>
        <p:nvSpPr>
          <p:cNvPr id="7186" name="Rectangle 32"/>
          <p:cNvSpPr>
            <a:spLocks noChangeArrowheads="1"/>
          </p:cNvSpPr>
          <p:nvPr/>
        </p:nvSpPr>
        <p:spPr bwMode="auto">
          <a:xfrm>
            <a:off x="1198563" y="5675313"/>
            <a:ext cx="838200" cy="368300"/>
          </a:xfrm>
          <a:prstGeom prst="rect">
            <a:avLst/>
          </a:prstGeom>
          <a:noFill/>
          <a:ln w="9525">
            <a:noFill/>
            <a:miter lim="800000"/>
            <a:headEnd/>
            <a:tailEnd/>
          </a:ln>
        </p:spPr>
        <p:txBody>
          <a:bodyPr>
            <a:spAutoFit/>
          </a:bodyPr>
          <a:lstStyle/>
          <a:p>
            <a:r>
              <a:rPr lang="en-US" b="1"/>
              <a:t>Pair 3</a:t>
            </a:r>
            <a:endParaRPr lang="en-US"/>
          </a:p>
        </p:txBody>
      </p:sp>
      <p:sp>
        <p:nvSpPr>
          <p:cNvPr id="7187" name="Freeform 34"/>
          <p:cNvSpPr>
            <a:spLocks/>
          </p:cNvSpPr>
          <p:nvPr/>
        </p:nvSpPr>
        <p:spPr bwMode="auto">
          <a:xfrm>
            <a:off x="3067050" y="5353050"/>
            <a:ext cx="2597150" cy="1208088"/>
          </a:xfrm>
          <a:custGeom>
            <a:avLst/>
            <a:gdLst>
              <a:gd name="T0" fmla="*/ 2597150 w 2598235"/>
              <a:gd name="T1" fmla="*/ 22304 h 1208049"/>
              <a:gd name="T2" fmla="*/ 1426761 w 2598235"/>
              <a:gd name="T3" fmla="*/ 1204371 h 1208049"/>
              <a:gd name="T4" fmla="*/ 0 w 2598235"/>
              <a:gd name="T5" fmla="*/ 0 h 1208049"/>
              <a:gd name="T6" fmla="*/ 0 60000 65536"/>
              <a:gd name="T7" fmla="*/ 0 60000 65536"/>
              <a:gd name="T8" fmla="*/ 0 60000 65536"/>
              <a:gd name="T9" fmla="*/ 0 w 2598235"/>
              <a:gd name="T10" fmla="*/ 0 h 1208049"/>
              <a:gd name="T11" fmla="*/ 2598235 w 2598235"/>
              <a:gd name="T12" fmla="*/ 1208049 h 1208049"/>
            </a:gdLst>
            <a:ahLst/>
            <a:cxnLst>
              <a:cxn ang="T6">
                <a:pos x="T0" y="T1"/>
              </a:cxn>
              <a:cxn ang="T7">
                <a:pos x="T2" y="T3"/>
              </a:cxn>
              <a:cxn ang="T8">
                <a:pos x="T4" y="T5"/>
              </a:cxn>
            </a:cxnLst>
            <a:rect l="T9" t="T10" r="T11" b="T12"/>
            <a:pathLst>
              <a:path w="2598235" h="1208049">
                <a:moveTo>
                  <a:pt x="2598235" y="22303"/>
                </a:moveTo>
                <a:cubicBezTo>
                  <a:pt x="2229315" y="615176"/>
                  <a:pt x="1860395" y="1208049"/>
                  <a:pt x="1427356" y="1204332"/>
                </a:cubicBezTo>
                <a:cubicBezTo>
                  <a:pt x="994317" y="1200615"/>
                  <a:pt x="497158" y="600307"/>
                  <a:pt x="0" y="0"/>
                </a:cubicBezTo>
              </a:path>
            </a:pathLst>
          </a:custGeom>
          <a:noFill/>
          <a:ln w="28575" cap="flat" cmpd="sng" algn="ctr">
            <a:solidFill>
              <a:schemeClr val="tx1"/>
            </a:solidFill>
            <a:prstDash val="solid"/>
            <a:round/>
            <a:headEnd type="none" w="med" len="med"/>
            <a:tailEnd type="stealth" w="med" len="me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NEAD chains so effective?</a:t>
            </a:r>
            <a:endParaRPr lang="en-US" dirty="0"/>
          </a:p>
        </p:txBody>
      </p:sp>
      <p:sp>
        <p:nvSpPr>
          <p:cNvPr id="3" name="Content Placeholder 2"/>
          <p:cNvSpPr>
            <a:spLocks noGrp="1"/>
          </p:cNvSpPr>
          <p:nvPr>
            <p:ph idx="1"/>
          </p:nvPr>
        </p:nvSpPr>
        <p:spPr/>
        <p:txBody>
          <a:bodyPr/>
          <a:lstStyle/>
          <a:p>
            <a:r>
              <a:rPr lang="en-US" dirty="0" smtClean="0"/>
              <a:t>In a really large market they wouldn’t be…</a:t>
            </a:r>
            <a:endParaRPr lang="en-US" dirty="0"/>
          </a:p>
        </p:txBody>
      </p:sp>
      <p:sp>
        <p:nvSpPr>
          <p:cNvPr id="4" name="Slide Number Placeholder 3"/>
          <p:cNvSpPr>
            <a:spLocks noGrp="1"/>
          </p:cNvSpPr>
          <p:nvPr>
            <p:ph type="sldNum" sz="quarter" idx="12"/>
          </p:nvPr>
        </p:nvSpPr>
        <p:spPr/>
        <p:txBody>
          <a:bodyPr/>
          <a:lstStyle/>
          <a:p>
            <a:pPr>
              <a:defRPr/>
            </a:pPr>
            <a:fld id="{107AE71A-4A6B-4C3C-B7EB-9A3618EA9F49}" type="slidenum">
              <a:rPr lang="en-US" smtClean="0"/>
              <a:pPr>
                <a:defRPr/>
              </a:pPr>
              <a:t>40</a:t>
            </a:fld>
            <a:endParaRPr lang="en-US"/>
          </a:p>
        </p:txBody>
      </p:sp>
    </p:spTree>
    <p:extLst>
      <p:ext uri="{BB962C8B-B14F-4D97-AF65-F5344CB8AC3E}">
        <p14:creationId xmlns="" xmlns:p14="http://schemas.microsoft.com/office/powerpoint/2010/main" val="2635807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609600" y="1524000"/>
            <a:ext cx="7848600" cy="3407230"/>
            <a:chOff x="76200" y="97970"/>
            <a:chExt cx="8011590" cy="2895600"/>
          </a:xfrm>
        </p:grpSpPr>
        <p:grpSp>
          <p:nvGrpSpPr>
            <p:cNvPr id="3" name="Group 226"/>
            <p:cNvGrpSpPr/>
            <p:nvPr/>
          </p:nvGrpSpPr>
          <p:grpSpPr>
            <a:xfrm>
              <a:off x="76200" y="97970"/>
              <a:ext cx="8011590" cy="2895600"/>
              <a:chOff x="762000" y="2514600"/>
              <a:chExt cx="8011590" cy="2895600"/>
            </a:xfrm>
          </p:grpSpPr>
          <p:sp>
            <p:nvSpPr>
              <p:cNvPr id="35" name="Oval 34"/>
              <p:cNvSpPr/>
              <p:nvPr/>
            </p:nvSpPr>
            <p:spPr>
              <a:xfrm>
                <a:off x="7401990" y="3505200"/>
                <a:ext cx="13716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baseline="-25000" dirty="0">
                  <a:solidFill>
                    <a:schemeClr val="tx1"/>
                  </a:solidFill>
                </a:endParaRPr>
              </a:p>
            </p:txBody>
          </p:sp>
          <p:sp>
            <p:nvSpPr>
              <p:cNvPr id="38" name="Oval 37"/>
              <p:cNvSpPr/>
              <p:nvPr/>
            </p:nvSpPr>
            <p:spPr>
              <a:xfrm>
                <a:off x="7391400" y="2514600"/>
                <a:ext cx="10668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a:t>
                </a:r>
                <a:endParaRPr lang="en-US" dirty="0">
                  <a:solidFill>
                    <a:schemeClr val="tx1"/>
                  </a:solidFill>
                </a:endParaRPr>
              </a:p>
            </p:txBody>
          </p:sp>
          <p:sp>
            <p:nvSpPr>
              <p:cNvPr id="40" name="Oval 39"/>
              <p:cNvSpPr/>
              <p:nvPr/>
            </p:nvSpPr>
            <p:spPr>
              <a:xfrm>
                <a:off x="762000" y="4495800"/>
                <a:ext cx="2209800" cy="838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B-AB       A-AB  </a:t>
                </a:r>
                <a:endParaRPr lang="en-US" dirty="0">
                  <a:solidFill>
                    <a:schemeClr val="tx1"/>
                  </a:solidFill>
                </a:endParaRPr>
              </a:p>
            </p:txBody>
          </p:sp>
          <p:sp>
            <p:nvSpPr>
              <p:cNvPr id="72" name="TextBox 71"/>
              <p:cNvSpPr txBox="1"/>
              <p:nvPr/>
            </p:nvSpPr>
            <p:spPr>
              <a:xfrm>
                <a:off x="7362335" y="3873857"/>
                <a:ext cx="524887" cy="646331"/>
              </a:xfrm>
              <a:prstGeom prst="rect">
                <a:avLst/>
              </a:prstGeom>
              <a:noFill/>
            </p:spPr>
            <p:txBody>
              <a:bodyPr wrap="none" rtlCol="0">
                <a:spAutoFit/>
              </a:bodyPr>
              <a:lstStyle/>
              <a:p>
                <a:pPr marL="0" lvl="1"/>
                <a:r>
                  <a:rPr lang="en-US" dirty="0" smtClean="0"/>
                  <a:t>V</a:t>
                </a:r>
                <a:r>
                  <a:rPr lang="en-US" baseline="-25000" dirty="0" smtClean="0"/>
                  <a:t>A-B</a:t>
                </a:r>
              </a:p>
              <a:p>
                <a:endParaRPr lang="en-US" dirty="0"/>
              </a:p>
            </p:txBody>
          </p:sp>
          <p:cxnSp>
            <p:nvCxnSpPr>
              <p:cNvPr id="78" name="Straight Connector 77"/>
              <p:cNvCxnSpPr/>
              <p:nvPr/>
            </p:nvCxnSpPr>
            <p:spPr>
              <a:xfrm rot="5400000">
                <a:off x="1447800" y="4855030"/>
                <a:ext cx="838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21"/>
              <p:cNvGrpSpPr/>
              <p:nvPr/>
            </p:nvGrpSpPr>
            <p:grpSpPr>
              <a:xfrm>
                <a:off x="3484386" y="3276600"/>
                <a:ext cx="2992615" cy="762000"/>
                <a:chOff x="3102318" y="4800600"/>
                <a:chExt cx="3146082" cy="838200"/>
              </a:xfrm>
            </p:grpSpPr>
            <p:sp>
              <p:nvSpPr>
                <p:cNvPr id="36" name="Oval 35"/>
                <p:cNvSpPr/>
                <p:nvPr/>
              </p:nvSpPr>
              <p:spPr>
                <a:xfrm>
                  <a:off x="3124200" y="4800600"/>
                  <a:ext cx="31242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A-O            B-O</a:t>
                  </a:r>
                  <a:endParaRPr lang="en-US" dirty="0">
                    <a:solidFill>
                      <a:schemeClr val="tx1"/>
                    </a:solidFill>
                  </a:endParaRPr>
                </a:p>
              </p:txBody>
            </p:sp>
            <p:cxnSp>
              <p:nvCxnSpPr>
                <p:cNvPr id="103" name="Straight Connector 102"/>
                <p:cNvCxnSpPr/>
                <p:nvPr/>
              </p:nvCxnSpPr>
              <p:spPr>
                <a:xfrm rot="5400000">
                  <a:off x="3616559" y="5113261"/>
                  <a:ext cx="769618" cy="168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4627685" y="521970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102318" y="5040086"/>
                  <a:ext cx="919068" cy="345261"/>
                </a:xfrm>
                <a:prstGeom prst="rect">
                  <a:avLst/>
                </a:prstGeom>
                <a:noFill/>
              </p:spPr>
              <p:txBody>
                <a:bodyPr wrap="square" rtlCol="0">
                  <a:spAutoFit/>
                </a:bodyPr>
                <a:lstStyle/>
                <a:p>
                  <a:r>
                    <a:rPr lang="en-US" dirty="0" smtClean="0"/>
                    <a:t>AB-O</a:t>
                  </a:r>
                  <a:endParaRPr lang="en-US" dirty="0"/>
                </a:p>
              </p:txBody>
            </p:sp>
          </p:grpSp>
          <p:grpSp>
            <p:nvGrpSpPr>
              <p:cNvPr id="5" name="Group 122"/>
              <p:cNvGrpSpPr/>
              <p:nvPr/>
            </p:nvGrpSpPr>
            <p:grpSpPr>
              <a:xfrm>
                <a:off x="4114800" y="4483457"/>
                <a:ext cx="3810000" cy="926743"/>
                <a:chOff x="2438400" y="3111857"/>
                <a:chExt cx="3810000" cy="926743"/>
              </a:xfrm>
            </p:grpSpPr>
            <p:sp>
              <p:nvSpPr>
                <p:cNvPr id="39" name="Oval 38"/>
                <p:cNvSpPr/>
                <p:nvPr/>
              </p:nvSpPr>
              <p:spPr>
                <a:xfrm>
                  <a:off x="2438400" y="3124200"/>
                  <a:ext cx="38100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O-B             </a:t>
                  </a:r>
                  <a:endParaRPr lang="en-US" dirty="0">
                    <a:solidFill>
                      <a:schemeClr val="tx1"/>
                    </a:solidFill>
                  </a:endParaRPr>
                </a:p>
              </p:txBody>
            </p:sp>
            <p:cxnSp>
              <p:nvCxnSpPr>
                <p:cNvPr id="97" name="Straight Connector 96"/>
                <p:cNvCxnSpPr/>
                <p:nvPr/>
              </p:nvCxnSpPr>
              <p:spPr>
                <a:xfrm rot="5400000">
                  <a:off x="3686665" y="3569057"/>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4762500" y="3521530"/>
                  <a:ext cx="838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TextBox 130"/>
              <p:cNvSpPr txBox="1"/>
              <p:nvPr/>
            </p:nvSpPr>
            <p:spPr>
              <a:xfrm>
                <a:off x="4572000" y="4800600"/>
                <a:ext cx="708454" cy="369332"/>
              </a:xfrm>
              <a:prstGeom prst="rect">
                <a:avLst/>
              </a:prstGeom>
              <a:noFill/>
            </p:spPr>
            <p:txBody>
              <a:bodyPr wrap="square" rtlCol="0">
                <a:spAutoFit/>
              </a:bodyPr>
              <a:lstStyle/>
              <a:p>
                <a:r>
                  <a:rPr lang="en-US" dirty="0" smtClean="0"/>
                  <a:t>O-A</a:t>
                </a:r>
                <a:endParaRPr lang="en-US" dirty="0"/>
              </a:p>
            </p:txBody>
          </p:sp>
          <p:cxnSp>
            <p:nvCxnSpPr>
              <p:cNvPr id="133" name="Straight Arrow Connector 132"/>
              <p:cNvCxnSpPr>
                <a:stCxn id="108" idx="2"/>
              </p:cNvCxnSpPr>
              <p:nvPr/>
            </p:nvCxnSpPr>
            <p:spPr>
              <a:xfrm>
                <a:off x="3921504" y="3808187"/>
                <a:ext cx="498096" cy="11230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10800000">
                <a:off x="2743200" y="4953000"/>
                <a:ext cx="1676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08" idx="2"/>
              </p:cNvCxnSpPr>
              <p:nvPr/>
            </p:nvCxnSpPr>
            <p:spPr>
              <a:xfrm flipV="1">
                <a:off x="2743200" y="3808187"/>
                <a:ext cx="1178304" cy="11448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4925790" y="3761011"/>
                <a:ext cx="1197430" cy="9906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10800000">
                <a:off x="6019800" y="3657600"/>
                <a:ext cx="1524000" cy="2068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V="1">
                <a:off x="5029200" y="3864430"/>
                <a:ext cx="251460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7859190" y="3505200"/>
                <a:ext cx="708454" cy="646331"/>
              </a:xfrm>
              <a:prstGeom prst="rect">
                <a:avLst/>
              </a:prstGeom>
              <a:noFill/>
            </p:spPr>
            <p:txBody>
              <a:bodyPr wrap="square" rtlCol="0">
                <a:spAutoFit/>
              </a:bodyPr>
              <a:lstStyle/>
              <a:p>
                <a:endParaRPr lang="en-US" dirty="0" smtClean="0"/>
              </a:p>
              <a:p>
                <a:r>
                  <a:rPr lang="en-US" dirty="0" smtClean="0"/>
                  <a:t>A-B</a:t>
                </a:r>
                <a:endParaRPr lang="en-US" dirty="0"/>
              </a:p>
            </p:txBody>
          </p:sp>
          <p:grpSp>
            <p:nvGrpSpPr>
              <p:cNvPr id="6" name="Group 202"/>
              <p:cNvGrpSpPr/>
              <p:nvPr/>
            </p:nvGrpSpPr>
            <p:grpSpPr>
              <a:xfrm>
                <a:off x="838200" y="3124200"/>
                <a:ext cx="1752600" cy="609600"/>
                <a:chOff x="457200" y="3124200"/>
                <a:chExt cx="2209800" cy="838200"/>
              </a:xfrm>
            </p:grpSpPr>
            <p:sp>
              <p:nvSpPr>
                <p:cNvPr id="201" name="Oval 200"/>
                <p:cNvSpPr/>
                <p:nvPr/>
              </p:nvSpPr>
              <p:spPr>
                <a:xfrm>
                  <a:off x="457200" y="3124200"/>
                  <a:ext cx="2209800" cy="838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2" name="Straight Connector 201"/>
                <p:cNvCxnSpPr/>
                <p:nvPr/>
              </p:nvCxnSpPr>
              <p:spPr>
                <a:xfrm rot="5400000">
                  <a:off x="1066800" y="3505200"/>
                  <a:ext cx="838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4" name="TextBox 203"/>
              <p:cNvSpPr txBox="1"/>
              <p:nvPr/>
            </p:nvSpPr>
            <p:spPr>
              <a:xfrm>
                <a:off x="762000" y="3276599"/>
                <a:ext cx="860854" cy="313873"/>
              </a:xfrm>
              <a:prstGeom prst="rect">
                <a:avLst/>
              </a:prstGeom>
              <a:noFill/>
            </p:spPr>
            <p:txBody>
              <a:bodyPr wrap="square" rtlCol="0">
                <a:spAutoFit/>
              </a:bodyPr>
              <a:lstStyle/>
              <a:p>
                <a:r>
                  <a:rPr lang="en-US" dirty="0" smtClean="0"/>
                  <a:t>AB-B</a:t>
                </a:r>
                <a:endParaRPr lang="en-US" dirty="0"/>
              </a:p>
            </p:txBody>
          </p:sp>
          <p:sp>
            <p:nvSpPr>
              <p:cNvPr id="205" name="TextBox 204"/>
              <p:cNvSpPr txBox="1"/>
              <p:nvPr/>
            </p:nvSpPr>
            <p:spPr>
              <a:xfrm>
                <a:off x="1676400" y="3200400"/>
                <a:ext cx="874596" cy="313873"/>
              </a:xfrm>
              <a:prstGeom prst="rect">
                <a:avLst/>
              </a:prstGeom>
              <a:noFill/>
            </p:spPr>
            <p:txBody>
              <a:bodyPr wrap="square" rtlCol="0">
                <a:spAutoFit/>
              </a:bodyPr>
              <a:lstStyle/>
              <a:p>
                <a:r>
                  <a:rPr lang="en-US" dirty="0" smtClean="0"/>
                  <a:t>AB-A</a:t>
                </a:r>
                <a:endParaRPr lang="en-US" dirty="0"/>
              </a:p>
            </p:txBody>
          </p:sp>
        </p:grpSp>
        <p:sp>
          <p:nvSpPr>
            <p:cNvPr id="67" name="TextBox 66"/>
            <p:cNvSpPr txBox="1"/>
            <p:nvPr/>
          </p:nvSpPr>
          <p:spPr>
            <a:xfrm>
              <a:off x="6225746" y="2362200"/>
              <a:ext cx="1006437" cy="313873"/>
            </a:xfrm>
            <a:prstGeom prst="rect">
              <a:avLst/>
            </a:prstGeom>
            <a:noFill/>
          </p:spPr>
          <p:txBody>
            <a:bodyPr wrap="square" rtlCol="0">
              <a:spAutoFit/>
            </a:bodyPr>
            <a:lstStyle/>
            <a:p>
              <a:r>
                <a:rPr lang="en-US" dirty="0" smtClean="0"/>
                <a:t>O-AB</a:t>
              </a:r>
              <a:endParaRPr lang="en-US" dirty="0"/>
            </a:p>
          </p:txBody>
        </p:sp>
        <p:sp>
          <p:nvSpPr>
            <p:cNvPr id="75" name="Freeform 74"/>
            <p:cNvSpPr/>
            <p:nvPr/>
          </p:nvSpPr>
          <p:spPr>
            <a:xfrm>
              <a:off x="6930189" y="1147011"/>
              <a:ext cx="278645" cy="741947"/>
            </a:xfrm>
            <a:custGeom>
              <a:avLst/>
              <a:gdLst>
                <a:gd name="connsiteX0" fmla="*/ 168443 w 278645"/>
                <a:gd name="connsiteY0" fmla="*/ 8021 h 741947"/>
                <a:gd name="connsiteX1" fmla="*/ 72190 w 278645"/>
                <a:gd name="connsiteY1" fmla="*/ 32084 h 741947"/>
                <a:gd name="connsiteX2" fmla="*/ 60158 w 278645"/>
                <a:gd name="connsiteY2" fmla="*/ 80210 h 741947"/>
                <a:gd name="connsiteX3" fmla="*/ 24064 w 278645"/>
                <a:gd name="connsiteY3" fmla="*/ 116305 h 741947"/>
                <a:gd name="connsiteX4" fmla="*/ 0 w 278645"/>
                <a:gd name="connsiteY4" fmla="*/ 152400 h 741947"/>
                <a:gd name="connsiteX5" fmla="*/ 12032 w 278645"/>
                <a:gd name="connsiteY5" fmla="*/ 260684 h 741947"/>
                <a:gd name="connsiteX6" fmla="*/ 24064 w 278645"/>
                <a:gd name="connsiteY6" fmla="*/ 308810 h 741947"/>
                <a:gd name="connsiteX7" fmla="*/ 60158 w 278645"/>
                <a:gd name="connsiteY7" fmla="*/ 332873 h 741947"/>
                <a:gd name="connsiteX8" fmla="*/ 84222 w 278645"/>
                <a:gd name="connsiteY8" fmla="*/ 356936 h 741947"/>
                <a:gd name="connsiteX9" fmla="*/ 96253 w 278645"/>
                <a:gd name="connsiteY9" fmla="*/ 393031 h 741947"/>
                <a:gd name="connsiteX10" fmla="*/ 204537 w 278645"/>
                <a:gd name="connsiteY10" fmla="*/ 525378 h 741947"/>
                <a:gd name="connsiteX11" fmla="*/ 228600 w 278645"/>
                <a:gd name="connsiteY11" fmla="*/ 549442 h 741947"/>
                <a:gd name="connsiteX12" fmla="*/ 252664 w 278645"/>
                <a:gd name="connsiteY12" fmla="*/ 573505 h 741947"/>
                <a:gd name="connsiteX13" fmla="*/ 264695 w 278645"/>
                <a:gd name="connsiteY13" fmla="*/ 741947 h 7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45" h="741947">
                  <a:moveTo>
                    <a:pt x="168443" y="8021"/>
                  </a:moveTo>
                  <a:cubicBezTo>
                    <a:pt x="136359" y="16042"/>
                    <a:pt x="80211" y="0"/>
                    <a:pt x="72190" y="32084"/>
                  </a:cubicBezTo>
                  <a:cubicBezTo>
                    <a:pt x="68179" y="48126"/>
                    <a:pt x="68362" y="65853"/>
                    <a:pt x="60158" y="80210"/>
                  </a:cubicBezTo>
                  <a:cubicBezTo>
                    <a:pt x="51716" y="94983"/>
                    <a:pt x="34957" y="103234"/>
                    <a:pt x="24064" y="116305"/>
                  </a:cubicBezTo>
                  <a:cubicBezTo>
                    <a:pt x="14807" y="127414"/>
                    <a:pt x="8021" y="140368"/>
                    <a:pt x="0" y="152400"/>
                  </a:cubicBezTo>
                  <a:cubicBezTo>
                    <a:pt x="4011" y="188495"/>
                    <a:pt x="6510" y="224790"/>
                    <a:pt x="12032" y="260684"/>
                  </a:cubicBezTo>
                  <a:cubicBezTo>
                    <a:pt x="14546" y="277027"/>
                    <a:pt x="14892" y="295051"/>
                    <a:pt x="24064" y="308810"/>
                  </a:cubicBezTo>
                  <a:cubicBezTo>
                    <a:pt x="32085" y="320841"/>
                    <a:pt x="48867" y="323840"/>
                    <a:pt x="60158" y="332873"/>
                  </a:cubicBezTo>
                  <a:cubicBezTo>
                    <a:pt x="69016" y="339959"/>
                    <a:pt x="76201" y="348915"/>
                    <a:pt x="84222" y="356936"/>
                  </a:cubicBezTo>
                  <a:cubicBezTo>
                    <a:pt x="88232" y="368968"/>
                    <a:pt x="90094" y="381945"/>
                    <a:pt x="96253" y="393031"/>
                  </a:cubicBezTo>
                  <a:cubicBezTo>
                    <a:pt x="136165" y="464873"/>
                    <a:pt x="147409" y="468250"/>
                    <a:pt x="204537" y="525378"/>
                  </a:cubicBezTo>
                  <a:lnTo>
                    <a:pt x="228600" y="549442"/>
                  </a:lnTo>
                  <a:lnTo>
                    <a:pt x="252664" y="573505"/>
                  </a:lnTo>
                  <a:cubicBezTo>
                    <a:pt x="278645" y="651452"/>
                    <a:pt x="264695" y="596918"/>
                    <a:pt x="264695" y="74194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188353" y="938463"/>
              <a:ext cx="145647" cy="565484"/>
            </a:xfrm>
            <a:custGeom>
              <a:avLst/>
              <a:gdLst>
                <a:gd name="connsiteX0" fmla="*/ 0 w 145647"/>
                <a:gd name="connsiteY0" fmla="*/ 0 h 565484"/>
                <a:gd name="connsiteX1" fmla="*/ 12032 w 145647"/>
                <a:gd name="connsiteY1" fmla="*/ 144379 h 565484"/>
                <a:gd name="connsiteX2" fmla="*/ 36095 w 145647"/>
                <a:gd name="connsiteY2" fmla="*/ 180474 h 565484"/>
                <a:gd name="connsiteX3" fmla="*/ 48126 w 145647"/>
                <a:gd name="connsiteY3" fmla="*/ 216569 h 565484"/>
                <a:gd name="connsiteX4" fmla="*/ 36095 w 145647"/>
                <a:gd name="connsiteY4" fmla="*/ 276726 h 565484"/>
                <a:gd name="connsiteX5" fmla="*/ 12032 w 145647"/>
                <a:gd name="connsiteY5" fmla="*/ 300790 h 565484"/>
                <a:gd name="connsiteX6" fmla="*/ 24063 w 145647"/>
                <a:gd name="connsiteY6" fmla="*/ 421105 h 565484"/>
                <a:gd name="connsiteX7" fmla="*/ 48126 w 145647"/>
                <a:gd name="connsiteY7" fmla="*/ 445169 h 565484"/>
                <a:gd name="connsiteX8" fmla="*/ 120316 w 145647"/>
                <a:gd name="connsiteY8" fmla="*/ 481263 h 565484"/>
                <a:gd name="connsiteX9" fmla="*/ 144379 w 145647"/>
                <a:gd name="connsiteY9" fmla="*/ 565484 h 56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7" h="565484">
                  <a:moveTo>
                    <a:pt x="0" y="0"/>
                  </a:moveTo>
                  <a:cubicBezTo>
                    <a:pt x="4011" y="48126"/>
                    <a:pt x="2561" y="97024"/>
                    <a:pt x="12032" y="144379"/>
                  </a:cubicBezTo>
                  <a:cubicBezTo>
                    <a:pt x="14868" y="158558"/>
                    <a:pt x="29628" y="167540"/>
                    <a:pt x="36095" y="180474"/>
                  </a:cubicBezTo>
                  <a:cubicBezTo>
                    <a:pt x="41767" y="191818"/>
                    <a:pt x="44116" y="204537"/>
                    <a:pt x="48126" y="216569"/>
                  </a:cubicBezTo>
                  <a:cubicBezTo>
                    <a:pt x="44116" y="236621"/>
                    <a:pt x="44150" y="257930"/>
                    <a:pt x="36095" y="276726"/>
                  </a:cubicBezTo>
                  <a:cubicBezTo>
                    <a:pt x="31627" y="287152"/>
                    <a:pt x="12974" y="289486"/>
                    <a:pt x="12032" y="300790"/>
                  </a:cubicBezTo>
                  <a:cubicBezTo>
                    <a:pt x="8685" y="340956"/>
                    <a:pt x="14288" y="382003"/>
                    <a:pt x="24063" y="421105"/>
                  </a:cubicBezTo>
                  <a:cubicBezTo>
                    <a:pt x="26814" y="432110"/>
                    <a:pt x="39268" y="438083"/>
                    <a:pt x="48126" y="445169"/>
                  </a:cubicBezTo>
                  <a:cubicBezTo>
                    <a:pt x="81445" y="471824"/>
                    <a:pt x="82193" y="468556"/>
                    <a:pt x="120316" y="481263"/>
                  </a:cubicBezTo>
                  <a:cubicBezTo>
                    <a:pt x="145647" y="557258"/>
                    <a:pt x="144379" y="528088"/>
                    <a:pt x="144379" y="56548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Oval 41"/>
          <p:cNvSpPr/>
          <p:nvPr/>
        </p:nvSpPr>
        <p:spPr>
          <a:xfrm>
            <a:off x="2438400" y="1600200"/>
            <a:ext cx="1045097" cy="986303"/>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O-O</a:t>
            </a:r>
            <a:endParaRPr lang="en-US" dirty="0">
              <a:solidFill>
                <a:schemeClr val="tx1"/>
              </a:solidFill>
            </a:endParaRPr>
          </a:p>
        </p:txBody>
      </p:sp>
      <p:sp>
        <p:nvSpPr>
          <p:cNvPr id="43" name="Oval 42"/>
          <p:cNvSpPr/>
          <p:nvPr/>
        </p:nvSpPr>
        <p:spPr>
          <a:xfrm>
            <a:off x="3962400" y="1524000"/>
            <a:ext cx="838200" cy="762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a:t>
            </a:r>
            <a:endParaRPr lang="en-US" dirty="0">
              <a:solidFill>
                <a:schemeClr val="tx1"/>
              </a:solidFill>
            </a:endParaRPr>
          </a:p>
        </p:txBody>
      </p:sp>
      <p:sp>
        <p:nvSpPr>
          <p:cNvPr id="44" name="Oval 43"/>
          <p:cNvSpPr/>
          <p:nvPr/>
        </p:nvSpPr>
        <p:spPr>
          <a:xfrm>
            <a:off x="5029200" y="1676400"/>
            <a:ext cx="762000" cy="6858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B-B</a:t>
            </a:r>
            <a:endParaRPr lang="en-US" dirty="0">
              <a:solidFill>
                <a:schemeClr val="tx1"/>
              </a:solidFill>
            </a:endParaRPr>
          </a:p>
        </p:txBody>
      </p:sp>
      <p:sp>
        <p:nvSpPr>
          <p:cNvPr id="45" name="Oval 44"/>
          <p:cNvSpPr/>
          <p:nvPr/>
        </p:nvSpPr>
        <p:spPr>
          <a:xfrm>
            <a:off x="6096000" y="1981200"/>
            <a:ext cx="609600" cy="5334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AB-AB</a:t>
            </a:r>
            <a:endParaRPr lang="en-US" sz="1200" dirty="0">
              <a:solidFill>
                <a:schemeClr val="tx1"/>
              </a:solidFill>
            </a:endParaRPr>
          </a:p>
        </p:txBody>
      </p:sp>
      <p:cxnSp>
        <p:nvCxnSpPr>
          <p:cNvPr id="49" name="Straight Arrow Connector 48"/>
          <p:cNvCxnSpPr/>
          <p:nvPr/>
        </p:nvCxnSpPr>
        <p:spPr>
          <a:xfrm>
            <a:off x="7620000" y="2209800"/>
            <a:ext cx="152400" cy="838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495800" y="3048000"/>
            <a:ext cx="76200" cy="1219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10200" y="2971800"/>
            <a:ext cx="533400" cy="1219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752600" y="2667000"/>
            <a:ext cx="304800" cy="14478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143000" y="2743200"/>
            <a:ext cx="0" cy="14478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Chains in an efficient </a:t>
            </a:r>
            <a:r>
              <a:rPr kumimoji="0" lang="en-US" sz="4400" b="0" i="0" u="none" strike="noStrike" kern="1200" cap="none" spc="0" normalizeH="0" noProof="0" dirty="0" smtClean="0">
                <a:ln>
                  <a:noFill/>
                </a:ln>
                <a:solidFill>
                  <a:schemeClr val="tx1"/>
                </a:solidFill>
                <a:effectLst/>
                <a:uLnTx/>
                <a:uFillTx/>
                <a:latin typeface="+mj-lt"/>
                <a:ea typeface="+mj-ea"/>
                <a:cs typeface="+mj-cs"/>
              </a:rPr>
              <a:t>large dense pool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46" name="Straight Arrow Connector 45"/>
          <p:cNvCxnSpPr/>
          <p:nvPr/>
        </p:nvCxnSpPr>
        <p:spPr>
          <a:xfrm flipH="1" flipV="1">
            <a:off x="4495800" y="4648200"/>
            <a:ext cx="12192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286000" y="4572000"/>
            <a:ext cx="22098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486400" y="5638800"/>
            <a:ext cx="3048000" cy="830997"/>
          </a:xfrm>
          <a:prstGeom prst="rect">
            <a:avLst/>
          </a:prstGeom>
          <a:noFill/>
        </p:spPr>
        <p:txBody>
          <a:bodyPr wrap="square" rtlCol="0">
            <a:spAutoFit/>
          </a:bodyPr>
          <a:lstStyle/>
          <a:p>
            <a:r>
              <a:rPr lang="en-US" sz="2400" dirty="0" smtClean="0"/>
              <a:t>Non-directed donor—blood type O</a:t>
            </a:r>
            <a:endParaRPr lang="en-US" sz="2400" dirty="0"/>
          </a:p>
        </p:txBody>
      </p:sp>
      <p:sp>
        <p:nvSpPr>
          <p:cNvPr id="59" name="TextBox 58"/>
          <p:cNvSpPr txBox="1"/>
          <p:nvPr/>
        </p:nvSpPr>
        <p:spPr>
          <a:xfrm>
            <a:off x="228600" y="5473005"/>
            <a:ext cx="4724400" cy="1384995"/>
          </a:xfrm>
          <a:prstGeom prst="rect">
            <a:avLst/>
          </a:prstGeom>
          <a:noFill/>
        </p:spPr>
        <p:txBody>
          <a:bodyPr wrap="square" rtlCol="0">
            <a:spAutoFit/>
          </a:bodyPr>
          <a:lstStyle/>
          <a:p>
            <a:r>
              <a:rPr lang="en-US" sz="2800" b="1" dirty="0" smtClean="0"/>
              <a:t>It looks like a non-directed donor can increase the match size by at most 3 </a:t>
            </a:r>
            <a:r>
              <a:rPr lang="en-US" sz="2800" b="1" dirty="0" smtClean="0">
                <a:sym typeface="Wingdings" pitchFamily="2" charset="2"/>
              </a:rPr>
              <a:t>  </a:t>
            </a:r>
            <a:endParaRPr lang="en-US" sz="2800" b="1" dirty="0"/>
          </a:p>
        </p:txBody>
      </p:sp>
      <p:sp>
        <p:nvSpPr>
          <p:cNvPr id="50" name="Slide Number Placeholder 49"/>
          <p:cNvSpPr>
            <a:spLocks noGrp="1"/>
          </p:cNvSpPr>
          <p:nvPr>
            <p:ph type="sldNum" sz="quarter" idx="12"/>
          </p:nvPr>
        </p:nvSpPr>
        <p:spPr/>
        <p:txBody>
          <a:bodyPr/>
          <a:lstStyle/>
          <a:p>
            <a:fld id="{73FAABC7-EB58-476B-9BD8-70BA5A7AF08E}" type="slidenum">
              <a:rPr lang="en-US" smtClean="0"/>
              <a:pPr/>
              <a:t>41</a:t>
            </a:fld>
            <a:endParaRPr lang="en-US"/>
          </a:p>
        </p:txBody>
      </p:sp>
      <p:cxnSp>
        <p:nvCxnSpPr>
          <p:cNvPr id="52" name="Straight Arrow Connector 51"/>
          <p:cNvCxnSpPr/>
          <p:nvPr/>
        </p:nvCxnSpPr>
        <p:spPr>
          <a:xfrm flipH="1">
            <a:off x="1524000" y="4648200"/>
            <a:ext cx="5334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disconnect between model and data:</a:t>
            </a:r>
            <a:endParaRPr lang="en-US" dirty="0"/>
          </a:p>
        </p:txBody>
      </p:sp>
      <p:sp>
        <p:nvSpPr>
          <p:cNvPr id="3" name="Content Placeholder 2"/>
          <p:cNvSpPr>
            <a:spLocks noGrp="1"/>
          </p:cNvSpPr>
          <p:nvPr>
            <p:ph idx="1"/>
          </p:nvPr>
        </p:nvSpPr>
        <p:spPr>
          <a:xfrm>
            <a:off x="457200" y="1676400"/>
            <a:ext cx="8229600" cy="4830763"/>
          </a:xfrm>
        </p:spPr>
        <p:txBody>
          <a:bodyPr/>
          <a:lstStyle/>
          <a:p>
            <a:r>
              <a:rPr lang="en-US" dirty="0" smtClean="0"/>
              <a:t>The large graph model with constant p (for each kind of patient-donor pair) predicts that only short chains are useful.</a:t>
            </a:r>
          </a:p>
          <a:p>
            <a:r>
              <a:rPr lang="en-US" dirty="0" smtClean="0"/>
              <a:t>But we now see long chains in practice.</a:t>
            </a:r>
          </a:p>
          <a:p>
            <a:r>
              <a:rPr lang="en-US" dirty="0" smtClean="0"/>
              <a:t>They could be inefficient—i.e. competing with short cycles for the same transplants.</a:t>
            </a:r>
          </a:p>
          <a:p>
            <a:r>
              <a:rPr lang="en-US" dirty="0" smtClean="0"/>
              <a:t>But this isn’t the the case when we examine the data.</a:t>
            </a:r>
            <a:endParaRPr lang="en-US" dirty="0"/>
          </a:p>
        </p:txBody>
      </p:sp>
      <p:sp>
        <p:nvSpPr>
          <p:cNvPr id="4" name="Slide Number Placeholder 3"/>
          <p:cNvSpPr>
            <a:spLocks noGrp="1"/>
          </p:cNvSpPr>
          <p:nvPr>
            <p:ph type="sldNum" sz="quarter" idx="12"/>
          </p:nvPr>
        </p:nvSpPr>
        <p:spPr/>
        <p:txBody>
          <a:bodyPr/>
          <a:lstStyle/>
          <a:p>
            <a:fld id="{F91821D2-A7E2-4DB5-B8A4-E1316A0A2ADD}"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381000"/>
            <a:ext cx="8458200" cy="914399"/>
          </a:xfrm>
          <a:prstGeom prst="rect">
            <a:avLst/>
          </a:prstGeom>
          <a:noFill/>
        </p:spPr>
        <p:txBody>
          <a:bodyPr/>
          <a:lstStyle/>
          <a:p>
            <a:pPr algn="ctr" eaLnBrk="1" hangingPunct="1">
              <a:defRPr/>
            </a:pPr>
            <a:r>
              <a:rPr lang="en-US" sz="3200" b="1" kern="0" dirty="0">
                <a:solidFill>
                  <a:srgbClr val="FF0000"/>
                </a:solidFill>
                <a:latin typeface="+mj-lt"/>
                <a:ea typeface="+mj-ea"/>
                <a:cs typeface="+mj-cs"/>
              </a:rPr>
              <a:t>Why?</a:t>
            </a:r>
            <a:r>
              <a:rPr lang="en-US" sz="3200" b="1" kern="0" dirty="0">
                <a:solidFill>
                  <a:schemeClr val="accent2"/>
                </a:solidFill>
                <a:latin typeface="+mj-lt"/>
                <a:ea typeface="+mj-ea"/>
                <a:cs typeface="+mj-cs"/>
              </a:rPr>
              <a:t> </a:t>
            </a:r>
            <a:r>
              <a:rPr lang="en-US" sz="3200" b="1" u="sng" kern="0" dirty="0" smtClean="0">
                <a:solidFill>
                  <a:schemeClr val="accent6"/>
                </a:solidFill>
                <a:latin typeface="+mj-lt"/>
                <a:ea typeface="+mj-ea"/>
                <a:cs typeface="+mj-cs"/>
              </a:rPr>
              <a:t>Very many very highly </a:t>
            </a:r>
            <a:r>
              <a:rPr lang="en-US" sz="3200" b="1" u="sng" kern="0" dirty="0">
                <a:solidFill>
                  <a:schemeClr val="accent6"/>
                </a:solidFill>
                <a:latin typeface="+mj-lt"/>
                <a:ea typeface="+mj-ea"/>
                <a:cs typeface="+mj-cs"/>
              </a:rPr>
              <a:t>sensitized patients</a:t>
            </a:r>
            <a:r>
              <a:rPr lang="en-US" sz="3200" b="1" u="sng" kern="0" dirty="0">
                <a:latin typeface="+mj-lt"/>
                <a:ea typeface="+mj-ea"/>
                <a:cs typeface="+mj-cs"/>
              </a:rPr>
              <a:t> </a:t>
            </a:r>
            <a:r>
              <a:rPr lang="en-US" kern="0" dirty="0">
                <a:latin typeface="+mj-lt"/>
                <a:ea typeface="+mj-ea"/>
                <a:cs typeface="+mj-cs"/>
              </a:rPr>
              <a:t>	</a:t>
            </a:r>
            <a:r>
              <a:rPr lang="en-US" sz="2000" kern="0" dirty="0">
                <a:latin typeface="+mj-lt"/>
                <a:ea typeface="+mj-ea"/>
                <a:cs typeface="+mj-cs"/>
              </a:rPr>
              <a:t/>
            </a:r>
            <a:br>
              <a:rPr lang="en-US" sz="2000" kern="0" dirty="0">
                <a:latin typeface="+mj-lt"/>
                <a:ea typeface="+mj-ea"/>
                <a:cs typeface="+mj-cs"/>
              </a:rPr>
            </a:br>
            <a:endParaRPr lang="en-US" kern="0" dirty="0">
              <a:latin typeface="+mj-lt"/>
              <a:ea typeface="+mj-ea"/>
              <a:cs typeface="+mj-cs"/>
            </a:endParaRPr>
          </a:p>
        </p:txBody>
      </p:sp>
      <p:pic>
        <p:nvPicPr>
          <p:cNvPr id="3074" name="Picture 2"/>
          <p:cNvPicPr>
            <a:picLocks noChangeAspect="1" noChangeArrowheads="1"/>
          </p:cNvPicPr>
          <p:nvPr/>
        </p:nvPicPr>
        <p:blipFill>
          <a:blip r:embed="rId3" cstate="print"/>
          <a:srcRect l="2344" t="32813" r="51367" b="34375"/>
          <a:stretch>
            <a:fillRect/>
          </a:stretch>
        </p:blipFill>
        <p:spPr bwMode="auto">
          <a:xfrm>
            <a:off x="14514" y="1524000"/>
            <a:ext cx="8886372" cy="2667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91821D2-A7E2-4DB5-B8A4-E1316A0A2ADD}" type="slidenum">
              <a:rPr lang="en-US" smtClean="0"/>
              <a:pPr/>
              <a:t>43</a:t>
            </a:fld>
            <a:endParaRPr lang="en-US"/>
          </a:p>
        </p:txBody>
      </p:sp>
      <p:sp>
        <p:nvSpPr>
          <p:cNvPr id="5" name="TextBox 4"/>
          <p:cNvSpPr txBox="1"/>
          <p:nvPr/>
        </p:nvSpPr>
        <p:spPr>
          <a:xfrm>
            <a:off x="304800" y="4191000"/>
            <a:ext cx="8229600" cy="2308324"/>
          </a:xfrm>
          <a:prstGeom prst="rect">
            <a:avLst/>
          </a:prstGeom>
          <a:noFill/>
        </p:spPr>
        <p:txBody>
          <a:bodyPr wrap="square" rtlCol="0">
            <a:spAutoFit/>
          </a:bodyPr>
          <a:lstStyle/>
          <a:p>
            <a:r>
              <a:rPr lang="en-US" sz="2400" dirty="0" smtClean="0"/>
              <a:t>Previous simulations: sample a patient and donor from the general population, discard if compatible (simple live transplant), keep if incompatible. This yields 13% High PRA.</a:t>
            </a:r>
          </a:p>
          <a:p>
            <a:endParaRPr lang="en-US" sz="2400" dirty="0" smtClean="0"/>
          </a:p>
          <a:p>
            <a:r>
              <a:rPr lang="en-US" sz="2400" dirty="0" smtClean="0"/>
              <a:t>The much higher observed percentage of high PRA patients means compatibility graphs will be sparse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1821D2-A7E2-4DB5-B8A4-E1316A0A2ADD}" type="slidenum">
              <a:rPr lang="en-US" smtClean="0"/>
              <a:pPr/>
              <a:t>44</a:t>
            </a:fld>
            <a:endParaRPr lang="en-US"/>
          </a:p>
        </p:txBody>
      </p:sp>
      <p:pic>
        <p:nvPicPr>
          <p:cNvPr id="38915" name="Picture 3"/>
          <p:cNvPicPr>
            <a:picLocks noChangeAspect="1" noChangeArrowheads="1"/>
          </p:cNvPicPr>
          <p:nvPr/>
        </p:nvPicPr>
        <p:blipFill>
          <a:blip r:embed="rId3" cstate="print"/>
          <a:srcRect l="14063" t="23438" r="10937" b="39062"/>
          <a:stretch>
            <a:fillRect/>
          </a:stretch>
        </p:blipFill>
        <p:spPr bwMode="auto">
          <a:xfrm>
            <a:off x="0" y="0"/>
            <a:ext cx="8763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Long chains in the clinical data: even a single non-directed donor can start a long chain</a:t>
            </a:r>
            <a:endParaRPr lang="en-US" dirty="0"/>
          </a:p>
        </p:txBody>
      </p:sp>
      <p:pic>
        <p:nvPicPr>
          <p:cNvPr id="4098" name="Picture 2"/>
          <p:cNvPicPr>
            <a:picLocks noGrp="1" noChangeAspect="1" noChangeArrowheads="1"/>
          </p:cNvPicPr>
          <p:nvPr>
            <p:ph idx="1"/>
          </p:nvPr>
        </p:nvPicPr>
        <p:blipFill>
          <a:blip r:embed="rId3" cstate="print"/>
          <a:srcRect l="2778" t="18647" r="50926" b="36908"/>
          <a:stretch>
            <a:fillRect/>
          </a:stretch>
        </p:blipFill>
        <p:spPr bwMode="auto">
          <a:xfrm>
            <a:off x="0" y="1981200"/>
            <a:ext cx="8678333" cy="4343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91821D2-A7E2-4DB5-B8A4-E1316A0A2ADD}"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ashlagi\Documents\My Dropbox\Kidneys\AA1graph.png"/>
          <p:cNvPicPr>
            <a:picLocks noChangeAspect="1" noChangeArrowheads="1"/>
          </p:cNvPicPr>
          <p:nvPr/>
        </p:nvPicPr>
        <p:blipFill>
          <a:blip r:embed="rId3" cstate="print"/>
          <a:srcRect/>
          <a:stretch>
            <a:fillRect/>
          </a:stretch>
        </p:blipFill>
        <p:spPr bwMode="auto">
          <a:xfrm>
            <a:off x="0" y="1219200"/>
            <a:ext cx="8877300" cy="5326063"/>
          </a:xfrm>
          <a:prstGeom prst="rect">
            <a:avLst/>
          </a:prstGeom>
          <a:noFill/>
          <a:ln w="9525">
            <a:noFill/>
            <a:miter lim="800000"/>
            <a:headEnd/>
            <a:tailEnd/>
          </a:ln>
        </p:spPr>
      </p:pic>
      <p:sp>
        <p:nvSpPr>
          <p:cNvPr id="22531" name="TextBox 4"/>
          <p:cNvSpPr txBox="1">
            <a:spLocks noChangeArrowheads="1"/>
          </p:cNvSpPr>
          <p:nvPr/>
        </p:nvSpPr>
        <p:spPr bwMode="auto">
          <a:xfrm>
            <a:off x="0" y="0"/>
            <a:ext cx="9144000" cy="1446550"/>
          </a:xfrm>
          <a:prstGeom prst="rect">
            <a:avLst/>
          </a:prstGeom>
          <a:noFill/>
          <a:ln w="9525">
            <a:noFill/>
            <a:miter lim="800000"/>
            <a:headEnd/>
            <a:tailEnd/>
          </a:ln>
        </p:spPr>
        <p:txBody>
          <a:bodyPr wrap="square">
            <a:spAutoFit/>
          </a:bodyPr>
          <a:lstStyle/>
          <a:p>
            <a:pPr algn="ctr"/>
            <a:r>
              <a:rPr lang="en-US" sz="2200" b="1" dirty="0"/>
              <a:t>Graph induced by pairs with A patients and A donors. 38 </a:t>
            </a:r>
            <a:r>
              <a:rPr lang="en-US" sz="2200" b="1" dirty="0" smtClean="0"/>
              <a:t>pairs (30 high PRA).</a:t>
            </a:r>
          </a:p>
          <a:p>
            <a:pPr algn="ctr"/>
            <a:r>
              <a:rPr lang="en-US" sz="2200" b="1" dirty="0" smtClean="0"/>
              <a:t>Dashed edges are parts of cycles.</a:t>
            </a:r>
          </a:p>
          <a:p>
            <a:pPr algn="ctr"/>
            <a:r>
              <a:rPr lang="en-US" sz="2200" b="1" i="1" dirty="0" smtClean="0"/>
              <a:t>No</a:t>
            </a:r>
            <a:r>
              <a:rPr lang="en-US" sz="2200" b="1" dirty="0" smtClean="0"/>
              <a:t> cycle contains only high PRA patients.</a:t>
            </a:r>
          </a:p>
          <a:p>
            <a:pPr algn="ctr"/>
            <a:r>
              <a:rPr lang="en-US" sz="2200" b="1" dirty="0" smtClean="0"/>
              <a:t>Only one cycle </a:t>
            </a:r>
            <a:r>
              <a:rPr lang="en-US" sz="2200" b="1" i="1" dirty="0" smtClean="0"/>
              <a:t>includes</a:t>
            </a:r>
            <a:r>
              <a:rPr lang="en-US" sz="2200" b="1" dirty="0" smtClean="0"/>
              <a:t> a high PRA patient </a:t>
            </a:r>
            <a:endParaRPr lang="en-US" sz="2200" b="1" dirty="0"/>
          </a:p>
        </p:txBody>
      </p:sp>
      <p:sp>
        <p:nvSpPr>
          <p:cNvPr id="4" name="Slide Number Placeholder 3"/>
          <p:cNvSpPr>
            <a:spLocks noGrp="1"/>
          </p:cNvSpPr>
          <p:nvPr>
            <p:ph type="sldNum" sz="quarter" idx="12"/>
          </p:nvPr>
        </p:nvSpPr>
        <p:spPr/>
        <p:txBody>
          <a:bodyPr/>
          <a:lstStyle/>
          <a:p>
            <a:fld id="{F91821D2-A7E2-4DB5-B8A4-E1316A0A2ADD}"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nationalgeographic.com/wpf/media-live/photos/000/006/cache/man-of-war_620_600x450.jpg"/>
          <p:cNvPicPr>
            <a:picLocks noChangeAspect="1" noChangeArrowheads="1"/>
          </p:cNvPicPr>
          <p:nvPr/>
        </p:nvPicPr>
        <p:blipFill>
          <a:blip r:embed="rId3" cstate="print"/>
          <a:srcRect/>
          <a:stretch>
            <a:fillRect/>
          </a:stretch>
        </p:blipFill>
        <p:spPr bwMode="auto">
          <a:xfrm>
            <a:off x="2286000" y="1447800"/>
            <a:ext cx="4286522" cy="5181600"/>
          </a:xfrm>
          <a:prstGeom prst="rect">
            <a:avLst/>
          </a:prstGeom>
          <a:noFill/>
          <a:ln w="9525">
            <a:noFill/>
            <a:miter lim="800000"/>
            <a:headEnd/>
            <a:tailEnd/>
          </a:ln>
        </p:spPr>
      </p:pic>
      <p:sp>
        <p:nvSpPr>
          <p:cNvPr id="5" name="Rectangle 3"/>
          <p:cNvSpPr txBox="1">
            <a:spLocks noChangeArrowheads="1"/>
          </p:cNvSpPr>
          <p:nvPr/>
        </p:nvSpPr>
        <p:spPr>
          <a:xfrm>
            <a:off x="152400" y="360362"/>
            <a:ext cx="8712200" cy="935037"/>
          </a:xfrm>
          <a:prstGeom prst="rect">
            <a:avLst/>
          </a:prstGeom>
          <a:noFill/>
        </p:spPr>
        <p:txBody>
          <a:bodyPr/>
          <a:lstStyle/>
          <a:p>
            <a:pPr algn="ctr" eaLnBrk="1" hangingPunct="1">
              <a:defRPr/>
            </a:pPr>
            <a:r>
              <a:rPr lang="en-US" sz="2800" b="1" kern="0" dirty="0">
                <a:solidFill>
                  <a:schemeClr val="accent2"/>
                </a:solidFill>
                <a:latin typeface="+mj-lt"/>
                <a:ea typeface="+mj-ea"/>
                <a:cs typeface="+mj-cs"/>
              </a:rPr>
              <a:t>Jellyfish structure of the </a:t>
            </a:r>
            <a:r>
              <a:rPr lang="en-US" sz="2800" b="1" kern="0" dirty="0" smtClean="0">
                <a:solidFill>
                  <a:schemeClr val="accent2"/>
                </a:solidFill>
                <a:latin typeface="+mj-lt"/>
                <a:ea typeface="+mj-ea"/>
                <a:cs typeface="+mj-cs"/>
              </a:rPr>
              <a:t>compatibility graph: highly connected low sensitized pairs, sparse hi-sensitized pairs</a:t>
            </a:r>
            <a:r>
              <a:rPr lang="en-US" kern="0" dirty="0">
                <a:latin typeface="+mj-lt"/>
                <a:ea typeface="+mj-ea"/>
                <a:cs typeface="+mj-cs"/>
              </a:rPr>
              <a:t>	</a:t>
            </a:r>
            <a:r>
              <a:rPr lang="en-US" sz="2000" kern="0" dirty="0">
                <a:latin typeface="+mj-lt"/>
                <a:ea typeface="+mj-ea"/>
                <a:cs typeface="+mj-cs"/>
              </a:rPr>
              <a:t/>
            </a:r>
            <a:br>
              <a:rPr lang="en-US" sz="2000" kern="0" dirty="0">
                <a:latin typeface="+mj-lt"/>
                <a:ea typeface="+mj-ea"/>
                <a:cs typeface="+mj-cs"/>
              </a:rPr>
            </a:br>
            <a:endParaRPr lang="en-US" kern="0" dirty="0">
              <a:latin typeface="+mj-lt"/>
              <a:ea typeface="+mj-ea"/>
              <a:cs typeface="+mj-cs"/>
            </a:endParaRPr>
          </a:p>
        </p:txBody>
      </p:sp>
      <p:sp>
        <p:nvSpPr>
          <p:cNvPr id="4" name="Slide Number Placeholder 3"/>
          <p:cNvSpPr>
            <a:spLocks noGrp="1"/>
          </p:cNvSpPr>
          <p:nvPr>
            <p:ph type="sldNum" sz="quarter" idx="12"/>
          </p:nvPr>
        </p:nvSpPr>
        <p:spPr/>
        <p:txBody>
          <a:bodyPr/>
          <a:lstStyle/>
          <a:p>
            <a:fld id="{F91821D2-A7E2-4DB5-B8A4-E1316A0A2ADD}"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So we need to model sparse graphs…</a:t>
            </a:r>
            <a:endParaRPr lang="en-US" dirty="0"/>
          </a:p>
        </p:txBody>
      </p:sp>
      <p:sp>
        <p:nvSpPr>
          <p:cNvPr id="3" name="Content Placeholder 2"/>
          <p:cNvSpPr>
            <a:spLocks noGrp="1"/>
          </p:cNvSpPr>
          <p:nvPr>
            <p:ph idx="1"/>
          </p:nvPr>
        </p:nvSpPr>
        <p:spPr>
          <a:xfrm>
            <a:off x="457200" y="1066800"/>
            <a:ext cx="8229600" cy="5562600"/>
          </a:xfrm>
        </p:spPr>
        <p:txBody>
          <a:bodyPr>
            <a:noAutofit/>
          </a:bodyPr>
          <a:lstStyle/>
          <a:p>
            <a:r>
              <a:rPr lang="en-US" sz="2400" dirty="0" smtClean="0"/>
              <a:t>We’ll consider random graphs with two kinds of nodes (patient-donor pairs): Low sensitized and high sensitized</a:t>
            </a:r>
          </a:p>
          <a:p>
            <a:r>
              <a:rPr lang="en-US" sz="2400" dirty="0" smtClean="0"/>
              <a:t>L nodes will have a constant probability of an incoming edge (compatible kidney)</a:t>
            </a:r>
          </a:p>
          <a:p>
            <a:r>
              <a:rPr lang="en-US" sz="2400" dirty="0" smtClean="0"/>
              <a:t>H nodes will have a probability that decreases with the size of the graph (e.g. in a simple case we’ll keep the number of compatible kidneys constant, pH = </a:t>
            </a:r>
            <a:r>
              <a:rPr lang="en-US" sz="2400" dirty="0" err="1" smtClean="0"/>
              <a:t>c/n</a:t>
            </a:r>
            <a:r>
              <a:rPr lang="en-US" sz="2400" dirty="0" smtClean="0"/>
              <a:t>)</a:t>
            </a:r>
          </a:p>
          <a:p>
            <a:r>
              <a:rPr lang="en-US" sz="2400" dirty="0" smtClean="0"/>
              <a:t> In the H </a:t>
            </a:r>
            <a:r>
              <a:rPr lang="en-US" sz="2400" dirty="0" err="1" smtClean="0"/>
              <a:t>subgraph</a:t>
            </a:r>
            <a:r>
              <a:rPr lang="en-US" sz="2400" dirty="0" smtClean="0"/>
              <a:t>, we’ll observe trees but almost no short cycles</a:t>
            </a:r>
          </a:p>
          <a:p>
            <a:r>
              <a:rPr lang="en-US" sz="2400" b="1" dirty="0" smtClean="0">
                <a:solidFill>
                  <a:srgbClr val="A50021"/>
                </a:solidFill>
              </a:rPr>
              <a:t>A non-directed donor can be modeled as a donor with a patient to whom anyone can donate—this allows non-directed donor chains to be analyzed as cycles</a:t>
            </a:r>
          </a:p>
          <a:p>
            <a:r>
              <a:rPr lang="en-US" sz="2400" dirty="0" smtClean="0"/>
              <a:t>(We also consider the effect of different assumptions about how the number of non-directed donors grows…)</a:t>
            </a:r>
            <a:endParaRPr lang="en-US" sz="2400" dirty="0"/>
          </a:p>
        </p:txBody>
      </p:sp>
      <p:sp>
        <p:nvSpPr>
          <p:cNvPr id="4" name="Slide Number Placeholder 3"/>
          <p:cNvSpPr>
            <a:spLocks noGrp="1"/>
          </p:cNvSpPr>
          <p:nvPr>
            <p:ph type="sldNum" sz="quarter" idx="12"/>
          </p:nvPr>
        </p:nvSpPr>
        <p:spPr/>
        <p:txBody>
          <a:bodyPr/>
          <a:lstStyle/>
          <a:p>
            <a:fld id="{F91821D2-A7E2-4DB5-B8A4-E1316A0A2ADD}"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63600" y="349250"/>
            <a:ext cx="7772400" cy="704850"/>
          </a:xfrm>
          <a:prstGeom prst="rect">
            <a:avLst/>
          </a:prstGeom>
          <a:noFill/>
        </p:spPr>
        <p:txBody>
          <a:bodyPr/>
          <a:lstStyle/>
          <a:p>
            <a:pPr algn="ctr" fontAlgn="base">
              <a:spcBef>
                <a:spcPct val="0"/>
              </a:spcBef>
              <a:spcAft>
                <a:spcPct val="0"/>
              </a:spcAft>
              <a:defRPr/>
            </a:pPr>
            <a:r>
              <a:rPr lang="en-US" sz="2400" b="1" kern="0" dirty="0">
                <a:solidFill>
                  <a:srgbClr val="333399"/>
                </a:solidFill>
              </a:rPr>
              <a:t>Cycles and paths in random dense-sparse graphs</a:t>
            </a:r>
            <a:r>
              <a:rPr lang="en-US" kern="0" dirty="0">
                <a:solidFill>
                  <a:srgbClr val="000000"/>
                </a:solidFill>
              </a:rPr>
              <a:t>	</a:t>
            </a:r>
            <a:r>
              <a:rPr lang="en-US" sz="2000" kern="0" dirty="0">
                <a:solidFill>
                  <a:srgbClr val="000000"/>
                </a:solidFill>
              </a:rPr>
              <a:t/>
            </a:r>
            <a:br>
              <a:rPr lang="en-US" sz="2000" kern="0" dirty="0">
                <a:solidFill>
                  <a:srgbClr val="000000"/>
                </a:solidFill>
              </a:rPr>
            </a:br>
            <a:endParaRPr lang="en-US" kern="0" dirty="0">
              <a:solidFill>
                <a:srgbClr val="000000"/>
              </a:solidFill>
            </a:endParaRPr>
          </a:p>
        </p:txBody>
      </p:sp>
      <p:pic>
        <p:nvPicPr>
          <p:cNvPr id="25603" name="Picture 7" descr="txp_fig"/>
          <p:cNvPicPr>
            <a:picLocks noChangeAspect="1"/>
          </p:cNvPicPr>
          <p:nvPr>
            <p:custDataLst>
              <p:tags r:id="rId1"/>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568325" y="1466850"/>
            <a:ext cx="20129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4" name="Rectangle 6"/>
          <p:cNvSpPr>
            <a:spLocks noChangeArrowheads="1"/>
          </p:cNvSpPr>
          <p:nvPr/>
        </p:nvSpPr>
        <p:spPr bwMode="auto">
          <a:xfrm>
            <a:off x="2628106" y="1038225"/>
            <a:ext cx="6140450" cy="143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charset="0"/>
              <a:buChar char="•"/>
            </a:pPr>
            <a:r>
              <a:rPr lang="en-US" dirty="0">
                <a:solidFill>
                  <a:srgbClr val="000000"/>
                </a:solidFill>
              </a:rPr>
              <a:t> n nodes. Each node is </a:t>
            </a:r>
            <a:r>
              <a:rPr lang="en-US" b="1" dirty="0" smtClean="0">
                <a:solidFill>
                  <a:srgbClr val="000000"/>
                </a:solidFill>
              </a:rPr>
              <a:t>L</a:t>
            </a:r>
            <a:r>
              <a:rPr lang="en-US" dirty="0" smtClean="0">
                <a:solidFill>
                  <a:srgbClr val="000000"/>
                </a:solidFill>
              </a:rPr>
              <a:t>ow </a:t>
            </a:r>
            <a:r>
              <a:rPr lang="en-US" dirty="0" err="1">
                <a:solidFill>
                  <a:srgbClr val="000000"/>
                </a:solidFill>
              </a:rPr>
              <a:t>w.p</a:t>
            </a:r>
            <a:r>
              <a:rPr lang="en-US" dirty="0">
                <a:solidFill>
                  <a:srgbClr val="000000"/>
                </a:solidFill>
              </a:rPr>
              <a:t>. </a:t>
            </a:r>
            <a:r>
              <a:rPr lang="en-US" dirty="0">
                <a:solidFill>
                  <a:srgbClr val="000000"/>
                </a:solidFill>
                <a:latin typeface="cmmi10" pitchFamily="34" charset="0"/>
              </a:rPr>
              <a:t>À</a:t>
            </a:r>
            <a:r>
              <a:rPr lang="en-US" dirty="0">
                <a:solidFill>
                  <a:srgbClr val="000000"/>
                </a:solidFill>
                <a:latin typeface="cmsy10" pitchFamily="34" charset="0"/>
              </a:rPr>
              <a:t>·</a:t>
            </a:r>
            <a:r>
              <a:rPr lang="en-US" dirty="0">
                <a:solidFill>
                  <a:srgbClr val="000000"/>
                </a:solidFill>
              </a:rPr>
              <a:t>1/2 and </a:t>
            </a:r>
            <a:r>
              <a:rPr lang="en-US" b="1" dirty="0" smtClean="0">
                <a:solidFill>
                  <a:srgbClr val="000000"/>
                </a:solidFill>
              </a:rPr>
              <a:t>H</a:t>
            </a:r>
            <a:r>
              <a:rPr lang="en-US" dirty="0" smtClean="0">
                <a:solidFill>
                  <a:srgbClr val="000000"/>
                </a:solidFill>
              </a:rPr>
              <a:t>igh </a:t>
            </a:r>
            <a:r>
              <a:rPr lang="en-US" dirty="0" err="1">
                <a:solidFill>
                  <a:srgbClr val="000000"/>
                </a:solidFill>
              </a:rPr>
              <a:t>w.p</a:t>
            </a:r>
            <a:r>
              <a:rPr lang="en-US" dirty="0">
                <a:solidFill>
                  <a:srgbClr val="000000"/>
                </a:solidFill>
              </a:rPr>
              <a:t>. 1-</a:t>
            </a:r>
            <a:r>
              <a:rPr lang="en-US" dirty="0">
                <a:solidFill>
                  <a:srgbClr val="000000"/>
                </a:solidFill>
                <a:latin typeface="cmmi10" pitchFamily="34" charset="0"/>
              </a:rPr>
              <a:t>À</a:t>
            </a:r>
            <a:r>
              <a:rPr lang="en-US" dirty="0">
                <a:solidFill>
                  <a:srgbClr val="000000"/>
                </a:solidFill>
              </a:rPr>
              <a:t> </a:t>
            </a:r>
            <a:endParaRPr lang="en-US" i="1" dirty="0">
              <a:solidFill>
                <a:srgbClr val="000000"/>
              </a:solidFill>
            </a:endParaRPr>
          </a:p>
          <a:p>
            <a:pPr eaLnBrk="0" fontAlgn="base" hangingPunct="0">
              <a:spcBef>
                <a:spcPct val="0"/>
              </a:spcBef>
              <a:spcAft>
                <a:spcPct val="0"/>
              </a:spcAft>
              <a:buFont typeface="Arial" charset="0"/>
              <a:buChar char="•"/>
            </a:pPr>
            <a:endParaRPr lang="en-US" i="1" dirty="0">
              <a:solidFill>
                <a:srgbClr val="000000"/>
              </a:solidFill>
            </a:endParaRPr>
          </a:p>
          <a:p>
            <a:pPr eaLnBrk="0" fontAlgn="base" hangingPunct="0">
              <a:spcBef>
                <a:spcPct val="0"/>
              </a:spcBef>
              <a:spcAft>
                <a:spcPct val="0"/>
              </a:spcAft>
              <a:buFont typeface="Arial" charset="0"/>
              <a:buChar char="•"/>
            </a:pPr>
            <a:r>
              <a:rPr lang="en-US" i="1" dirty="0">
                <a:solidFill>
                  <a:srgbClr val="000000"/>
                </a:solidFill>
              </a:rPr>
              <a:t> </a:t>
            </a:r>
            <a:r>
              <a:rPr lang="en-US" dirty="0">
                <a:solidFill>
                  <a:srgbClr val="000000"/>
                </a:solidFill>
              </a:rPr>
              <a:t>incoming edges to L are drawn </a:t>
            </a:r>
            <a:r>
              <a:rPr lang="en-US" dirty="0" err="1">
                <a:solidFill>
                  <a:srgbClr val="000000"/>
                </a:solidFill>
              </a:rPr>
              <a:t>w.p</a:t>
            </a:r>
            <a:r>
              <a:rPr lang="en-US" dirty="0">
                <a:solidFill>
                  <a:srgbClr val="000000"/>
                </a:solidFill>
              </a:rPr>
              <a:t>. </a:t>
            </a:r>
            <a:endParaRPr lang="en-US" sz="2000" baseline="-25000" dirty="0">
              <a:solidFill>
                <a:srgbClr val="000000"/>
              </a:solidFill>
            </a:endParaRPr>
          </a:p>
          <a:p>
            <a:pPr eaLnBrk="0" fontAlgn="base" hangingPunct="0">
              <a:spcBef>
                <a:spcPct val="0"/>
              </a:spcBef>
              <a:spcAft>
                <a:spcPct val="0"/>
              </a:spcAft>
              <a:buFont typeface="Arial" charset="0"/>
              <a:buChar char="•"/>
            </a:pPr>
            <a:endParaRPr lang="en-US" sz="2000" baseline="-25000" dirty="0">
              <a:solidFill>
                <a:srgbClr val="000000"/>
              </a:solidFill>
            </a:endParaRPr>
          </a:p>
          <a:p>
            <a:pPr eaLnBrk="0" fontAlgn="base" hangingPunct="0">
              <a:spcBef>
                <a:spcPct val="0"/>
              </a:spcBef>
              <a:spcAft>
                <a:spcPct val="0"/>
              </a:spcAft>
              <a:buFont typeface="Arial" charset="0"/>
              <a:buChar char="•"/>
            </a:pPr>
            <a:r>
              <a:rPr lang="en-US" baseline="-25000" dirty="0">
                <a:solidFill>
                  <a:srgbClr val="000000"/>
                </a:solidFill>
              </a:rPr>
              <a:t> </a:t>
            </a:r>
            <a:r>
              <a:rPr lang="en-US" dirty="0">
                <a:solidFill>
                  <a:srgbClr val="000000"/>
                </a:solidFill>
              </a:rPr>
              <a:t>incoming edges to L are drawn </a:t>
            </a:r>
            <a:r>
              <a:rPr lang="en-US" dirty="0" err="1">
                <a:solidFill>
                  <a:srgbClr val="000000"/>
                </a:solidFill>
              </a:rPr>
              <a:t>w.p</a:t>
            </a:r>
            <a:r>
              <a:rPr lang="en-US" dirty="0">
                <a:solidFill>
                  <a:srgbClr val="000000"/>
                </a:solidFill>
              </a:rPr>
              <a:t>. </a:t>
            </a:r>
            <a:endParaRPr lang="en-US" baseline="-25000" dirty="0">
              <a:solidFill>
                <a:srgbClr val="000000"/>
              </a:solidFill>
            </a:endParaRPr>
          </a:p>
        </p:txBody>
      </p:sp>
      <p:pic>
        <p:nvPicPr>
          <p:cNvPr id="25605" name="Picture 10" descr="txp_fig"/>
          <p:cNvPicPr>
            <a:picLocks noChangeAspect="1"/>
          </p:cNvPicPr>
          <p:nvPr>
            <p:custDataLst>
              <p:tags r:id="rId2"/>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6910388" y="1730375"/>
            <a:ext cx="317500" cy="1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6" name="Picture 12" descr="txp_fig"/>
          <p:cNvPicPr>
            <a:picLocks noChangeAspect="1"/>
          </p:cNvPicPr>
          <p:nvPr>
            <p:custDataLst>
              <p:tags r:id="rId3"/>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6953250" y="2076450"/>
            <a:ext cx="387350"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Oval 14"/>
          <p:cNvSpPr/>
          <p:nvPr/>
        </p:nvSpPr>
        <p:spPr>
          <a:xfrm>
            <a:off x="2136775" y="3167063"/>
            <a:ext cx="4586288" cy="738187"/>
          </a:xfrm>
          <a:prstGeom prst="ellipse">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000000"/>
              </a:solidFill>
            </a:endParaRPr>
          </a:p>
        </p:txBody>
      </p:sp>
      <p:sp>
        <p:nvSpPr>
          <p:cNvPr id="25608" name="TextBox 15"/>
          <p:cNvSpPr txBox="1">
            <a:spLocks noChangeArrowheads="1"/>
          </p:cNvSpPr>
          <p:nvPr/>
        </p:nvSpPr>
        <p:spPr bwMode="auto">
          <a:xfrm>
            <a:off x="1760538" y="3260725"/>
            <a:ext cx="444500" cy="49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000">
                <a:solidFill>
                  <a:srgbClr val="000000"/>
                </a:solidFill>
              </a:rPr>
              <a:t>L</a:t>
            </a:r>
          </a:p>
        </p:txBody>
      </p:sp>
      <p:sp>
        <p:nvSpPr>
          <p:cNvPr id="25609" name="TextBox 16"/>
          <p:cNvSpPr txBox="1">
            <a:spLocks noChangeArrowheads="1"/>
          </p:cNvSpPr>
          <p:nvPr/>
        </p:nvSpPr>
        <p:spPr bwMode="auto">
          <a:xfrm>
            <a:off x="603250" y="5057775"/>
            <a:ext cx="90011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solidFill>
                  <a:srgbClr val="000000"/>
                </a:solidFill>
              </a:rPr>
              <a:t>H</a:t>
            </a:r>
          </a:p>
        </p:txBody>
      </p:sp>
      <p:sp>
        <p:nvSpPr>
          <p:cNvPr id="18" name="Oval 17"/>
          <p:cNvSpPr/>
          <p:nvPr/>
        </p:nvSpPr>
        <p:spPr>
          <a:xfrm>
            <a:off x="966788" y="4568825"/>
            <a:ext cx="7285037" cy="16240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000000"/>
              </a:solidFill>
            </a:endParaRPr>
          </a:p>
        </p:txBody>
      </p:sp>
      <p:cxnSp>
        <p:nvCxnSpPr>
          <p:cNvPr id="19" name="Straight Arrow Connector 18"/>
          <p:cNvCxnSpPr>
            <a:stCxn id="32" idx="4"/>
            <a:endCxn id="21" idx="5"/>
          </p:cNvCxnSpPr>
          <p:nvPr/>
        </p:nvCxnSpPr>
        <p:spPr>
          <a:xfrm flipH="1">
            <a:off x="2339975" y="5121275"/>
            <a:ext cx="277813" cy="1809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73800" y="4951413"/>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1" name="Oval 20"/>
          <p:cNvSpPr/>
          <p:nvPr/>
        </p:nvSpPr>
        <p:spPr>
          <a:xfrm>
            <a:off x="2257425" y="52371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2" name="Oval 21"/>
          <p:cNvSpPr/>
          <p:nvPr/>
        </p:nvSpPr>
        <p:spPr>
          <a:xfrm>
            <a:off x="3568700" y="535781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3" name="Oval 22"/>
          <p:cNvSpPr/>
          <p:nvPr/>
        </p:nvSpPr>
        <p:spPr>
          <a:xfrm>
            <a:off x="1944688" y="5037138"/>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4" name="Oval 23"/>
          <p:cNvSpPr/>
          <p:nvPr/>
        </p:nvSpPr>
        <p:spPr>
          <a:xfrm>
            <a:off x="2944813" y="486410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5" name="Oval 24"/>
          <p:cNvSpPr/>
          <p:nvPr/>
        </p:nvSpPr>
        <p:spPr>
          <a:xfrm>
            <a:off x="4205288" y="515937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6" name="Oval 25"/>
          <p:cNvSpPr/>
          <p:nvPr/>
        </p:nvSpPr>
        <p:spPr>
          <a:xfrm>
            <a:off x="4827588" y="5268913"/>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7" name="Oval 26"/>
          <p:cNvSpPr/>
          <p:nvPr/>
        </p:nvSpPr>
        <p:spPr>
          <a:xfrm>
            <a:off x="4708525" y="4835525"/>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8" name="Oval 27"/>
          <p:cNvSpPr/>
          <p:nvPr/>
        </p:nvSpPr>
        <p:spPr>
          <a:xfrm>
            <a:off x="4505325" y="571500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9" name="Oval 28"/>
          <p:cNvSpPr/>
          <p:nvPr/>
        </p:nvSpPr>
        <p:spPr>
          <a:xfrm>
            <a:off x="3881438" y="5619750"/>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0" name="Oval 29"/>
          <p:cNvSpPr/>
          <p:nvPr/>
        </p:nvSpPr>
        <p:spPr>
          <a:xfrm>
            <a:off x="2754313" y="5275263"/>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1" name="Oval 30"/>
          <p:cNvSpPr/>
          <p:nvPr/>
        </p:nvSpPr>
        <p:spPr>
          <a:xfrm>
            <a:off x="3214688" y="5307013"/>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2" name="Oval 31"/>
          <p:cNvSpPr/>
          <p:nvPr/>
        </p:nvSpPr>
        <p:spPr>
          <a:xfrm>
            <a:off x="2570163" y="5046663"/>
            <a:ext cx="96837"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3" name="Oval 32"/>
          <p:cNvSpPr/>
          <p:nvPr/>
        </p:nvSpPr>
        <p:spPr>
          <a:xfrm>
            <a:off x="1798638" y="546735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4" name="Oval 33"/>
          <p:cNvSpPr/>
          <p:nvPr/>
        </p:nvSpPr>
        <p:spPr>
          <a:xfrm>
            <a:off x="5284788" y="540702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5" name="Straight Arrow Connector 34"/>
          <p:cNvCxnSpPr>
            <a:stCxn id="27" idx="4"/>
          </p:cNvCxnSpPr>
          <p:nvPr/>
        </p:nvCxnSpPr>
        <p:spPr>
          <a:xfrm flipH="1">
            <a:off x="4291013" y="4910138"/>
            <a:ext cx="465137" cy="3286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762375" y="480060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7" name="Straight Arrow Connector 36"/>
          <p:cNvCxnSpPr>
            <a:endCxn id="36" idx="5"/>
          </p:cNvCxnSpPr>
          <p:nvPr/>
        </p:nvCxnSpPr>
        <p:spPr>
          <a:xfrm flipH="1" flipV="1">
            <a:off x="3844925" y="4864100"/>
            <a:ext cx="449263" cy="3698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1" idx="4"/>
          </p:cNvCxnSpPr>
          <p:nvPr/>
        </p:nvCxnSpPr>
        <p:spPr>
          <a:xfrm>
            <a:off x="2840038" y="5332413"/>
            <a:ext cx="423862" cy="49212"/>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0" idx="5"/>
          </p:cNvCxnSpPr>
          <p:nvPr/>
        </p:nvCxnSpPr>
        <p:spPr>
          <a:xfrm flipH="1">
            <a:off x="2836863" y="4938713"/>
            <a:ext cx="198437" cy="4016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3" idx="4"/>
          </p:cNvCxnSpPr>
          <p:nvPr/>
        </p:nvCxnSpPr>
        <p:spPr>
          <a:xfrm flipH="1" flipV="1">
            <a:off x="1993900" y="5111750"/>
            <a:ext cx="303213" cy="1254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065838" y="561975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4" name="Oval 43"/>
          <p:cNvSpPr/>
          <p:nvPr/>
        </p:nvSpPr>
        <p:spPr>
          <a:xfrm>
            <a:off x="5962650" y="52371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5" name="Oval 44"/>
          <p:cNvSpPr/>
          <p:nvPr/>
        </p:nvSpPr>
        <p:spPr>
          <a:xfrm>
            <a:off x="5649913" y="5046663"/>
            <a:ext cx="96837"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6" name="Oval 45"/>
          <p:cNvSpPr/>
          <p:nvPr/>
        </p:nvSpPr>
        <p:spPr>
          <a:xfrm>
            <a:off x="5464175" y="493871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7" name="Oval 46"/>
          <p:cNvSpPr/>
          <p:nvPr/>
        </p:nvSpPr>
        <p:spPr>
          <a:xfrm>
            <a:off x="5129213" y="590550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8" name="Oval 47"/>
          <p:cNvSpPr/>
          <p:nvPr/>
        </p:nvSpPr>
        <p:spPr>
          <a:xfrm>
            <a:off x="7010400" y="50466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9" name="Oval 48"/>
          <p:cNvSpPr/>
          <p:nvPr/>
        </p:nvSpPr>
        <p:spPr>
          <a:xfrm>
            <a:off x="7419975" y="518795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0" name="Oval 49"/>
          <p:cNvSpPr/>
          <p:nvPr/>
        </p:nvSpPr>
        <p:spPr>
          <a:xfrm>
            <a:off x="6592888" y="535305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1" name="Oval 50"/>
          <p:cNvSpPr/>
          <p:nvPr/>
        </p:nvSpPr>
        <p:spPr>
          <a:xfrm>
            <a:off x="5588000" y="5456238"/>
            <a:ext cx="968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52" name="Straight Arrow Connector 51"/>
          <p:cNvCxnSpPr>
            <a:stCxn id="48" idx="5"/>
          </p:cNvCxnSpPr>
          <p:nvPr/>
        </p:nvCxnSpPr>
        <p:spPr>
          <a:xfrm>
            <a:off x="7092950" y="5110163"/>
            <a:ext cx="374650" cy="106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 idx="4"/>
            <a:endCxn id="48" idx="7"/>
          </p:cNvCxnSpPr>
          <p:nvPr/>
        </p:nvCxnSpPr>
        <p:spPr>
          <a:xfrm>
            <a:off x="6323013" y="5026025"/>
            <a:ext cx="769937" cy="31750"/>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553075" y="5830888"/>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5" name="Oval 54"/>
          <p:cNvSpPr/>
          <p:nvPr/>
        </p:nvSpPr>
        <p:spPr>
          <a:xfrm>
            <a:off x="7218363" y="5619750"/>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6" name="Oval 55"/>
          <p:cNvSpPr/>
          <p:nvPr/>
        </p:nvSpPr>
        <p:spPr>
          <a:xfrm>
            <a:off x="1685925" y="5602288"/>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7" name="Oval 56"/>
          <p:cNvSpPr/>
          <p:nvPr/>
        </p:nvSpPr>
        <p:spPr>
          <a:xfrm>
            <a:off x="2398713" y="574992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8" name="Oval 57"/>
          <p:cNvSpPr/>
          <p:nvPr/>
        </p:nvSpPr>
        <p:spPr>
          <a:xfrm>
            <a:off x="2578100" y="3535363"/>
            <a:ext cx="968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9" name="Oval 58"/>
          <p:cNvSpPr/>
          <p:nvPr/>
        </p:nvSpPr>
        <p:spPr>
          <a:xfrm>
            <a:off x="3027363" y="3535363"/>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0" name="Oval 59"/>
          <p:cNvSpPr/>
          <p:nvPr/>
        </p:nvSpPr>
        <p:spPr>
          <a:xfrm>
            <a:off x="3836988" y="3609975"/>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1" name="Oval 60"/>
          <p:cNvSpPr/>
          <p:nvPr/>
        </p:nvSpPr>
        <p:spPr>
          <a:xfrm>
            <a:off x="4646613" y="368300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2" name="Oval 61"/>
          <p:cNvSpPr/>
          <p:nvPr/>
        </p:nvSpPr>
        <p:spPr>
          <a:xfrm>
            <a:off x="3748088" y="3387725"/>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3" name="Oval 62"/>
          <p:cNvSpPr/>
          <p:nvPr/>
        </p:nvSpPr>
        <p:spPr>
          <a:xfrm>
            <a:off x="4737100" y="3387725"/>
            <a:ext cx="968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4" name="Oval 63"/>
          <p:cNvSpPr/>
          <p:nvPr/>
        </p:nvSpPr>
        <p:spPr>
          <a:xfrm>
            <a:off x="5816600" y="3462338"/>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5" name="Oval 64"/>
          <p:cNvSpPr/>
          <p:nvPr/>
        </p:nvSpPr>
        <p:spPr>
          <a:xfrm>
            <a:off x="5283200" y="3535363"/>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6" name="Oval 65"/>
          <p:cNvSpPr/>
          <p:nvPr/>
        </p:nvSpPr>
        <p:spPr>
          <a:xfrm>
            <a:off x="2944813" y="3387725"/>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71" name="Straight Arrow Connector 70"/>
          <p:cNvCxnSpPr>
            <a:stCxn id="31" idx="5"/>
            <a:endCxn id="29" idx="3"/>
          </p:cNvCxnSpPr>
          <p:nvPr/>
        </p:nvCxnSpPr>
        <p:spPr>
          <a:xfrm>
            <a:off x="3298825" y="5370513"/>
            <a:ext cx="596900" cy="3127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049838" y="3355975"/>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73" name="Oval 72"/>
          <p:cNvSpPr/>
          <p:nvPr/>
        </p:nvSpPr>
        <p:spPr>
          <a:xfrm>
            <a:off x="4338638" y="3355975"/>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74" name="Oval 73"/>
          <p:cNvSpPr/>
          <p:nvPr/>
        </p:nvSpPr>
        <p:spPr>
          <a:xfrm>
            <a:off x="4249738" y="3565525"/>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80" name="Straight Arrow Connector 79"/>
          <p:cNvCxnSpPr>
            <a:endCxn id="27" idx="7"/>
          </p:cNvCxnSpPr>
          <p:nvPr/>
        </p:nvCxnSpPr>
        <p:spPr>
          <a:xfrm flipH="1">
            <a:off x="4791075" y="3505200"/>
            <a:ext cx="1104900" cy="1341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23" idx="1"/>
          </p:cNvCxnSpPr>
          <p:nvPr/>
        </p:nvCxnSpPr>
        <p:spPr>
          <a:xfrm flipH="1">
            <a:off x="1958975" y="3606800"/>
            <a:ext cx="1104900" cy="1441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63" name="Down Arrow 113"/>
          <p:cNvSpPr>
            <a:spLocks noChangeArrowheads="1"/>
          </p:cNvSpPr>
          <p:nvPr/>
        </p:nvSpPr>
        <p:spPr bwMode="auto">
          <a:xfrm rot="9497461">
            <a:off x="6275388" y="3581400"/>
            <a:ext cx="357187" cy="1592263"/>
          </a:xfrm>
          <a:prstGeom prst="downArrow">
            <a:avLst>
              <a:gd name="adj1" fmla="val 50000"/>
              <a:gd name="adj2" fmla="val 49944"/>
            </a:avLst>
          </a:prstGeom>
          <a:solidFill>
            <a:srgbClr val="7030A0"/>
          </a:solidFill>
          <a:ln w="9525" algn="ctr">
            <a:solidFill>
              <a:schemeClr val="tx1"/>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25664" name="Down Arrow 78"/>
          <p:cNvSpPr>
            <a:spLocks noChangeArrowheads="1"/>
          </p:cNvSpPr>
          <p:nvPr/>
        </p:nvSpPr>
        <p:spPr bwMode="auto">
          <a:xfrm rot="-10550448">
            <a:off x="2160588" y="3570288"/>
            <a:ext cx="357187" cy="1592262"/>
          </a:xfrm>
          <a:prstGeom prst="downArrow">
            <a:avLst>
              <a:gd name="adj1" fmla="val 50000"/>
              <a:gd name="adj2" fmla="val 49944"/>
            </a:avLst>
          </a:prstGeom>
          <a:solidFill>
            <a:srgbClr val="7030A0"/>
          </a:solidFill>
          <a:ln w="9525" algn="ctr">
            <a:solidFill>
              <a:schemeClr val="tx1"/>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67" name="Slide Number Placeholder 66"/>
          <p:cNvSpPr>
            <a:spLocks noGrp="1"/>
          </p:cNvSpPr>
          <p:nvPr>
            <p:ph type="sldNum" sz="quarter" idx="12"/>
          </p:nvPr>
        </p:nvSpPr>
        <p:spPr/>
        <p:txBody>
          <a:bodyPr/>
          <a:lstStyle/>
          <a:p>
            <a:pPr>
              <a:defRPr/>
            </a:pPr>
            <a:fld id="{1ADF9B1A-33B9-4057-946D-1111FDA70116}" type="slidenum">
              <a:rPr lang="en-US" smtClean="0">
                <a:solidFill>
                  <a:srgbClr val="000000"/>
                </a:solidFill>
              </a:rPr>
              <a:pPr>
                <a:defRPr/>
              </a:pPr>
              <a:t>49</a:t>
            </a:fld>
            <a:endParaRPr lang="en-US">
              <a:solidFill>
                <a:srgbClr val="000000"/>
              </a:solidFill>
            </a:endParaRPr>
          </a:p>
        </p:txBody>
      </p:sp>
    </p:spTree>
    <p:extLst>
      <p:ext uri="{BB962C8B-B14F-4D97-AF65-F5344CB8AC3E}">
        <p14:creationId xmlns="" xmlns:p14="http://schemas.microsoft.com/office/powerpoint/2010/main" val="286359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63600" y="349250"/>
            <a:ext cx="7772400" cy="704850"/>
          </a:xfrm>
          <a:prstGeom prst="rect">
            <a:avLst/>
          </a:prstGeom>
          <a:noFill/>
        </p:spPr>
        <p:txBody>
          <a:bodyPr/>
          <a:lstStyle/>
          <a:p>
            <a:pPr algn="ctr" eaLnBrk="1" hangingPunct="1">
              <a:defRPr/>
            </a:pPr>
            <a:r>
              <a:rPr lang="en-US" sz="3600" b="1" kern="0" dirty="0" smtClean="0">
                <a:solidFill>
                  <a:schemeClr val="accent2"/>
                </a:solidFill>
                <a:latin typeface="+mj-lt"/>
                <a:ea typeface="+mj-ea"/>
                <a:cs typeface="+mj-cs"/>
              </a:rPr>
              <a:t>Non-directed donors: cycles plus </a:t>
            </a:r>
            <a:r>
              <a:rPr lang="en-US" sz="3800" b="1" u="sng" kern="0" dirty="0" smtClean="0">
                <a:solidFill>
                  <a:schemeClr val="accent2"/>
                </a:solidFill>
                <a:latin typeface="+mj-lt"/>
                <a:ea typeface="+mj-ea"/>
                <a:cs typeface="+mj-cs"/>
              </a:rPr>
              <a:t>chains</a:t>
            </a:r>
            <a:r>
              <a:rPr lang="en-US" kern="0" dirty="0">
                <a:latin typeface="+mj-lt"/>
                <a:ea typeface="+mj-ea"/>
                <a:cs typeface="+mj-cs"/>
              </a:rPr>
              <a:t>	</a:t>
            </a:r>
            <a:r>
              <a:rPr lang="en-US" sz="2000" kern="0" dirty="0">
                <a:latin typeface="+mj-lt"/>
                <a:ea typeface="+mj-ea"/>
                <a:cs typeface="+mj-cs"/>
              </a:rPr>
              <a:t/>
            </a:r>
            <a:br>
              <a:rPr lang="en-US" sz="2000" kern="0" dirty="0">
                <a:latin typeface="+mj-lt"/>
                <a:ea typeface="+mj-ea"/>
                <a:cs typeface="+mj-cs"/>
              </a:rPr>
            </a:br>
            <a:endParaRPr lang="en-US" kern="0" dirty="0">
              <a:latin typeface="+mj-lt"/>
              <a:ea typeface="+mj-ea"/>
              <a:cs typeface="+mj-cs"/>
            </a:endParaRPr>
          </a:p>
        </p:txBody>
      </p:sp>
      <p:sp>
        <p:nvSpPr>
          <p:cNvPr id="15363" name="Oval 61"/>
          <p:cNvSpPr>
            <a:spLocks noChangeArrowheads="1"/>
          </p:cNvSpPr>
          <p:nvPr/>
        </p:nvSpPr>
        <p:spPr bwMode="auto">
          <a:xfrm>
            <a:off x="1319213" y="1657350"/>
            <a:ext cx="520700" cy="519113"/>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4" name="Down Arrow 33"/>
          <p:cNvSpPr>
            <a:spLocks noChangeArrowheads="1"/>
          </p:cNvSpPr>
          <p:nvPr/>
        </p:nvSpPr>
        <p:spPr bwMode="auto">
          <a:xfrm rot="10800000">
            <a:off x="3427413" y="3225800"/>
            <a:ext cx="357187" cy="142875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endParaRPr lang="en-US"/>
          </a:p>
        </p:txBody>
      </p:sp>
      <p:sp>
        <p:nvSpPr>
          <p:cNvPr id="15365" name="Down Arrow 36"/>
          <p:cNvSpPr>
            <a:spLocks noChangeArrowheads="1"/>
          </p:cNvSpPr>
          <p:nvPr/>
        </p:nvSpPr>
        <p:spPr bwMode="auto">
          <a:xfrm rot="7028202">
            <a:off x="2379663" y="1627187"/>
            <a:ext cx="357188" cy="1592263"/>
          </a:xfrm>
          <a:prstGeom prst="downArrow">
            <a:avLst>
              <a:gd name="adj1" fmla="val 50000"/>
              <a:gd name="adj2" fmla="val 49944"/>
            </a:avLst>
          </a:prstGeom>
          <a:solidFill>
            <a:srgbClr val="7030A0"/>
          </a:solidFill>
          <a:ln w="9525" algn="ctr">
            <a:solidFill>
              <a:schemeClr val="tx1"/>
            </a:solidFill>
            <a:round/>
            <a:headEnd/>
            <a:tailEnd/>
          </a:ln>
        </p:spPr>
        <p:txBody>
          <a:bodyPr/>
          <a:lstStyle/>
          <a:p>
            <a:endParaRPr lang="en-US"/>
          </a:p>
        </p:txBody>
      </p:sp>
      <p:sp>
        <p:nvSpPr>
          <p:cNvPr id="15366" name="Oval 61"/>
          <p:cNvSpPr>
            <a:spLocks noChangeArrowheads="1"/>
          </p:cNvSpPr>
          <p:nvPr/>
        </p:nvSpPr>
        <p:spPr bwMode="auto">
          <a:xfrm>
            <a:off x="3278188" y="2635250"/>
            <a:ext cx="520700" cy="519113"/>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7" name="Oval 61"/>
          <p:cNvSpPr>
            <a:spLocks noChangeArrowheads="1"/>
          </p:cNvSpPr>
          <p:nvPr/>
        </p:nvSpPr>
        <p:spPr bwMode="auto">
          <a:xfrm>
            <a:off x="466725" y="3929063"/>
            <a:ext cx="522288" cy="519112"/>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68" name="Down Arrow 50"/>
          <p:cNvSpPr>
            <a:spLocks noChangeArrowheads="1"/>
          </p:cNvSpPr>
          <p:nvPr/>
        </p:nvSpPr>
        <p:spPr bwMode="auto">
          <a:xfrm rot="1444737">
            <a:off x="917575" y="2136775"/>
            <a:ext cx="357188" cy="1793875"/>
          </a:xfrm>
          <a:prstGeom prst="downArrow">
            <a:avLst>
              <a:gd name="adj1" fmla="val 50000"/>
              <a:gd name="adj2" fmla="val 49920"/>
            </a:avLst>
          </a:prstGeom>
          <a:solidFill>
            <a:srgbClr val="7030A0"/>
          </a:solidFill>
          <a:ln w="9525" algn="ctr">
            <a:solidFill>
              <a:schemeClr val="tx1"/>
            </a:solidFill>
            <a:round/>
            <a:headEnd/>
            <a:tailEnd/>
          </a:ln>
        </p:spPr>
        <p:txBody>
          <a:bodyPr wrap="none"/>
          <a:lstStyle/>
          <a:p>
            <a:endParaRPr lang="en-US"/>
          </a:p>
        </p:txBody>
      </p:sp>
      <p:sp>
        <p:nvSpPr>
          <p:cNvPr id="15369" name="Oval 61"/>
          <p:cNvSpPr>
            <a:spLocks noChangeArrowheads="1"/>
          </p:cNvSpPr>
          <p:nvPr/>
        </p:nvSpPr>
        <p:spPr bwMode="auto">
          <a:xfrm>
            <a:off x="3344863" y="4676775"/>
            <a:ext cx="520700" cy="519113"/>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0" name="Down Arrow 56"/>
          <p:cNvSpPr>
            <a:spLocks noChangeArrowheads="1"/>
          </p:cNvSpPr>
          <p:nvPr/>
        </p:nvSpPr>
        <p:spPr bwMode="auto">
          <a:xfrm rot="7028202">
            <a:off x="4427538" y="4667250"/>
            <a:ext cx="357187" cy="1592263"/>
          </a:xfrm>
          <a:prstGeom prst="downArrow">
            <a:avLst>
              <a:gd name="adj1" fmla="val 50000"/>
              <a:gd name="adj2" fmla="val 49944"/>
            </a:avLst>
          </a:prstGeom>
          <a:solidFill>
            <a:srgbClr val="7030A0"/>
          </a:solidFill>
          <a:ln w="9525" algn="ctr">
            <a:solidFill>
              <a:schemeClr val="tx1"/>
            </a:solidFill>
            <a:round/>
            <a:headEnd/>
            <a:tailEnd/>
          </a:ln>
        </p:spPr>
        <p:txBody>
          <a:bodyPr/>
          <a:lstStyle/>
          <a:p>
            <a:endParaRPr lang="en-US"/>
          </a:p>
        </p:txBody>
      </p:sp>
      <p:sp>
        <p:nvSpPr>
          <p:cNvPr id="15371" name="Oval 61"/>
          <p:cNvSpPr>
            <a:spLocks noChangeArrowheads="1"/>
          </p:cNvSpPr>
          <p:nvPr/>
        </p:nvSpPr>
        <p:spPr bwMode="auto">
          <a:xfrm>
            <a:off x="5326063" y="5675313"/>
            <a:ext cx="520700" cy="520700"/>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2" name="Oval 61"/>
          <p:cNvSpPr>
            <a:spLocks noChangeArrowheads="1"/>
          </p:cNvSpPr>
          <p:nvPr/>
        </p:nvSpPr>
        <p:spPr bwMode="auto">
          <a:xfrm>
            <a:off x="5381625" y="1917700"/>
            <a:ext cx="520700" cy="519113"/>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3" name="Down Arrow 59"/>
          <p:cNvSpPr>
            <a:spLocks noChangeArrowheads="1"/>
          </p:cNvSpPr>
          <p:nvPr/>
        </p:nvSpPr>
        <p:spPr bwMode="auto">
          <a:xfrm rot="-6558155">
            <a:off x="4424363" y="1730375"/>
            <a:ext cx="357187" cy="1592263"/>
          </a:xfrm>
          <a:prstGeom prst="downArrow">
            <a:avLst>
              <a:gd name="adj1" fmla="val 50000"/>
              <a:gd name="adj2" fmla="val 49944"/>
            </a:avLst>
          </a:prstGeom>
          <a:solidFill>
            <a:schemeClr val="accent1"/>
          </a:solidFill>
          <a:ln w="9525" algn="ctr">
            <a:solidFill>
              <a:schemeClr val="tx1"/>
            </a:solidFill>
            <a:round/>
            <a:headEnd/>
            <a:tailEnd/>
          </a:ln>
        </p:spPr>
        <p:txBody>
          <a:bodyPr/>
          <a:lstStyle/>
          <a:p>
            <a:endParaRPr lang="en-US"/>
          </a:p>
        </p:txBody>
      </p:sp>
      <p:sp>
        <p:nvSpPr>
          <p:cNvPr id="15374" name="Oval 61"/>
          <p:cNvSpPr>
            <a:spLocks noChangeArrowheads="1"/>
          </p:cNvSpPr>
          <p:nvPr/>
        </p:nvSpPr>
        <p:spPr bwMode="auto">
          <a:xfrm>
            <a:off x="8332788" y="2828925"/>
            <a:ext cx="520700" cy="519113"/>
          </a:xfrm>
          <a:prstGeom prst="ellipse">
            <a:avLst/>
          </a:prstGeom>
          <a:solidFill>
            <a:srgbClr val="99FFCC"/>
          </a:solidFill>
          <a:ln w="9525">
            <a:solidFill>
              <a:schemeClr val="tx1"/>
            </a:solidFill>
            <a:round/>
            <a:headEnd/>
            <a:tailEnd/>
          </a:ln>
        </p:spPr>
        <p:txBody>
          <a:bodyPr anchor="ctr">
            <a:spAutoFit/>
          </a:bodyPr>
          <a:lstStyle/>
          <a:p>
            <a:endParaRPr lang="en-US"/>
          </a:p>
        </p:txBody>
      </p:sp>
      <p:sp>
        <p:nvSpPr>
          <p:cNvPr id="15375" name="TextBox 64"/>
          <p:cNvSpPr txBox="1">
            <a:spLocks noChangeArrowheads="1"/>
          </p:cNvSpPr>
          <p:nvPr/>
        </p:nvSpPr>
        <p:spPr bwMode="auto">
          <a:xfrm>
            <a:off x="1003300" y="1382713"/>
            <a:ext cx="787400" cy="369887"/>
          </a:xfrm>
          <a:prstGeom prst="rect">
            <a:avLst/>
          </a:prstGeom>
          <a:noFill/>
          <a:ln w="9525">
            <a:noFill/>
            <a:miter lim="800000"/>
            <a:headEnd/>
            <a:tailEnd/>
          </a:ln>
        </p:spPr>
        <p:txBody>
          <a:bodyPr wrap="none">
            <a:spAutoFit/>
          </a:bodyPr>
          <a:lstStyle/>
          <a:p>
            <a:r>
              <a:rPr lang="en-US"/>
              <a:t>Pair 1</a:t>
            </a:r>
          </a:p>
        </p:txBody>
      </p:sp>
      <p:sp>
        <p:nvSpPr>
          <p:cNvPr id="15376" name="TextBox 65"/>
          <p:cNvSpPr txBox="1">
            <a:spLocks noChangeArrowheads="1"/>
          </p:cNvSpPr>
          <p:nvPr/>
        </p:nvSpPr>
        <p:spPr bwMode="auto">
          <a:xfrm>
            <a:off x="307975" y="4445000"/>
            <a:ext cx="787400" cy="369888"/>
          </a:xfrm>
          <a:prstGeom prst="rect">
            <a:avLst/>
          </a:prstGeom>
          <a:noFill/>
          <a:ln w="9525">
            <a:noFill/>
            <a:miter lim="800000"/>
            <a:headEnd/>
            <a:tailEnd/>
          </a:ln>
        </p:spPr>
        <p:txBody>
          <a:bodyPr wrap="none">
            <a:spAutoFit/>
          </a:bodyPr>
          <a:lstStyle/>
          <a:p>
            <a:r>
              <a:rPr lang="en-US"/>
              <a:t>Pair 2</a:t>
            </a:r>
          </a:p>
        </p:txBody>
      </p:sp>
      <p:sp>
        <p:nvSpPr>
          <p:cNvPr id="15377" name="TextBox 66"/>
          <p:cNvSpPr txBox="1">
            <a:spLocks noChangeArrowheads="1"/>
          </p:cNvSpPr>
          <p:nvPr/>
        </p:nvSpPr>
        <p:spPr bwMode="auto">
          <a:xfrm>
            <a:off x="3263900" y="2216150"/>
            <a:ext cx="787400" cy="368300"/>
          </a:xfrm>
          <a:prstGeom prst="rect">
            <a:avLst/>
          </a:prstGeom>
          <a:noFill/>
          <a:ln w="9525">
            <a:noFill/>
            <a:miter lim="800000"/>
            <a:headEnd/>
            <a:tailEnd/>
          </a:ln>
        </p:spPr>
        <p:txBody>
          <a:bodyPr wrap="none">
            <a:spAutoFit/>
          </a:bodyPr>
          <a:lstStyle/>
          <a:p>
            <a:r>
              <a:rPr lang="en-US"/>
              <a:t>Pair 3</a:t>
            </a:r>
          </a:p>
        </p:txBody>
      </p:sp>
      <p:sp>
        <p:nvSpPr>
          <p:cNvPr id="15378" name="Down Arrow 72"/>
          <p:cNvSpPr>
            <a:spLocks noChangeArrowheads="1"/>
          </p:cNvSpPr>
          <p:nvPr/>
        </p:nvSpPr>
        <p:spPr bwMode="auto">
          <a:xfrm rot="6359378">
            <a:off x="6915944" y="1562894"/>
            <a:ext cx="357187" cy="2435225"/>
          </a:xfrm>
          <a:prstGeom prst="downArrow">
            <a:avLst>
              <a:gd name="adj1" fmla="val 50000"/>
              <a:gd name="adj2" fmla="val 49966"/>
            </a:avLst>
          </a:prstGeom>
          <a:solidFill>
            <a:srgbClr val="7030A0"/>
          </a:solidFill>
          <a:ln w="9525" algn="ctr">
            <a:solidFill>
              <a:schemeClr val="tx1"/>
            </a:solidFill>
            <a:round/>
            <a:headEnd/>
            <a:tailEnd/>
          </a:ln>
        </p:spPr>
        <p:txBody>
          <a:bodyPr/>
          <a:lstStyle/>
          <a:p>
            <a:endParaRPr lang="en-US"/>
          </a:p>
        </p:txBody>
      </p:sp>
      <p:sp>
        <p:nvSpPr>
          <p:cNvPr id="15379" name="Down Arrow 73"/>
          <p:cNvSpPr>
            <a:spLocks noChangeArrowheads="1"/>
          </p:cNvSpPr>
          <p:nvPr/>
        </p:nvSpPr>
        <p:spPr bwMode="auto">
          <a:xfrm rot="-4462772">
            <a:off x="7001669" y="1280319"/>
            <a:ext cx="357187" cy="2435225"/>
          </a:xfrm>
          <a:prstGeom prst="downArrow">
            <a:avLst>
              <a:gd name="adj1" fmla="val 50000"/>
              <a:gd name="adj2" fmla="val 49966"/>
            </a:avLst>
          </a:prstGeom>
          <a:solidFill>
            <a:srgbClr val="7030A0"/>
          </a:solidFill>
          <a:ln w="9525" algn="ctr">
            <a:solidFill>
              <a:schemeClr val="tx1"/>
            </a:solidFill>
            <a:round/>
            <a:headEnd/>
            <a:tailEnd/>
          </a:ln>
        </p:spPr>
        <p:txBody>
          <a:bodyPr/>
          <a:lstStyle/>
          <a:p>
            <a:endParaRPr lang="en-US"/>
          </a:p>
        </p:txBody>
      </p:sp>
      <p:sp>
        <p:nvSpPr>
          <p:cNvPr id="15380" name="Down Arrow 74"/>
          <p:cNvSpPr>
            <a:spLocks noChangeArrowheads="1"/>
          </p:cNvSpPr>
          <p:nvPr/>
        </p:nvSpPr>
        <p:spPr bwMode="auto">
          <a:xfrm rot="3802292">
            <a:off x="2078832" y="2510631"/>
            <a:ext cx="357188" cy="2435225"/>
          </a:xfrm>
          <a:prstGeom prst="downArrow">
            <a:avLst>
              <a:gd name="adj1" fmla="val 50000"/>
              <a:gd name="adj2" fmla="val 49965"/>
            </a:avLst>
          </a:prstGeom>
          <a:solidFill>
            <a:schemeClr val="accent1"/>
          </a:solidFill>
          <a:ln w="9525" algn="ctr">
            <a:solidFill>
              <a:schemeClr val="tx1"/>
            </a:solidFill>
            <a:round/>
            <a:headEnd/>
            <a:tailEnd/>
          </a:ln>
        </p:spPr>
        <p:txBody>
          <a:bodyPr/>
          <a:lstStyle/>
          <a:p>
            <a:endParaRPr lang="en-US"/>
          </a:p>
        </p:txBody>
      </p:sp>
      <p:sp>
        <p:nvSpPr>
          <p:cNvPr id="15381" name="Down Arrow 75"/>
          <p:cNvSpPr>
            <a:spLocks noChangeArrowheads="1"/>
          </p:cNvSpPr>
          <p:nvPr/>
        </p:nvSpPr>
        <p:spPr bwMode="auto">
          <a:xfrm rot="-7019858">
            <a:off x="1950244" y="2243931"/>
            <a:ext cx="357188" cy="2435225"/>
          </a:xfrm>
          <a:prstGeom prst="downArrow">
            <a:avLst>
              <a:gd name="adj1" fmla="val 50000"/>
              <a:gd name="adj2" fmla="val 49965"/>
            </a:avLst>
          </a:prstGeom>
          <a:solidFill>
            <a:srgbClr val="7030A0"/>
          </a:solidFill>
          <a:ln w="9525" algn="ctr">
            <a:solidFill>
              <a:schemeClr val="tx1"/>
            </a:solidFill>
            <a:round/>
            <a:headEnd/>
            <a:tailEnd/>
          </a:ln>
        </p:spPr>
        <p:txBody>
          <a:bodyPr/>
          <a:lstStyle/>
          <a:p>
            <a:endParaRPr lang="en-US"/>
          </a:p>
        </p:txBody>
      </p:sp>
      <p:sp>
        <p:nvSpPr>
          <p:cNvPr id="15382" name="TextBox 77"/>
          <p:cNvSpPr txBox="1">
            <a:spLocks noChangeArrowheads="1"/>
          </p:cNvSpPr>
          <p:nvPr/>
        </p:nvSpPr>
        <p:spPr bwMode="auto">
          <a:xfrm>
            <a:off x="5356225" y="1476375"/>
            <a:ext cx="787400" cy="368300"/>
          </a:xfrm>
          <a:prstGeom prst="rect">
            <a:avLst/>
          </a:prstGeom>
          <a:noFill/>
          <a:ln w="9525">
            <a:noFill/>
            <a:miter lim="800000"/>
            <a:headEnd/>
            <a:tailEnd/>
          </a:ln>
        </p:spPr>
        <p:txBody>
          <a:bodyPr wrap="none">
            <a:spAutoFit/>
          </a:bodyPr>
          <a:lstStyle/>
          <a:p>
            <a:r>
              <a:rPr lang="en-US"/>
              <a:t>Pair 4</a:t>
            </a:r>
          </a:p>
        </p:txBody>
      </p:sp>
      <p:sp>
        <p:nvSpPr>
          <p:cNvPr id="15383" name="TextBox 78"/>
          <p:cNvSpPr txBox="1">
            <a:spLocks noChangeArrowheads="1"/>
          </p:cNvSpPr>
          <p:nvPr/>
        </p:nvSpPr>
        <p:spPr bwMode="auto">
          <a:xfrm>
            <a:off x="3895725" y="4430713"/>
            <a:ext cx="787400" cy="369887"/>
          </a:xfrm>
          <a:prstGeom prst="rect">
            <a:avLst/>
          </a:prstGeom>
          <a:noFill/>
          <a:ln w="9525">
            <a:noFill/>
            <a:miter lim="800000"/>
            <a:headEnd/>
            <a:tailEnd/>
          </a:ln>
        </p:spPr>
        <p:txBody>
          <a:bodyPr wrap="none">
            <a:spAutoFit/>
          </a:bodyPr>
          <a:lstStyle/>
          <a:p>
            <a:r>
              <a:rPr lang="en-US"/>
              <a:t>Pair 6</a:t>
            </a:r>
          </a:p>
        </p:txBody>
      </p:sp>
      <p:sp>
        <p:nvSpPr>
          <p:cNvPr id="15384" name="TextBox 79"/>
          <p:cNvSpPr txBox="1">
            <a:spLocks noChangeArrowheads="1"/>
          </p:cNvSpPr>
          <p:nvPr/>
        </p:nvSpPr>
        <p:spPr bwMode="auto">
          <a:xfrm>
            <a:off x="4732338" y="6248400"/>
            <a:ext cx="787400" cy="369888"/>
          </a:xfrm>
          <a:prstGeom prst="rect">
            <a:avLst/>
          </a:prstGeom>
          <a:noFill/>
          <a:ln w="9525">
            <a:noFill/>
            <a:miter lim="800000"/>
            <a:headEnd/>
            <a:tailEnd/>
          </a:ln>
        </p:spPr>
        <p:txBody>
          <a:bodyPr wrap="none">
            <a:spAutoFit/>
          </a:bodyPr>
          <a:lstStyle/>
          <a:p>
            <a:r>
              <a:rPr lang="en-US"/>
              <a:t>Pair 7</a:t>
            </a:r>
          </a:p>
        </p:txBody>
      </p:sp>
      <p:sp>
        <p:nvSpPr>
          <p:cNvPr id="15385" name="TextBox 80"/>
          <p:cNvSpPr txBox="1">
            <a:spLocks noChangeArrowheads="1"/>
          </p:cNvSpPr>
          <p:nvPr/>
        </p:nvSpPr>
        <p:spPr bwMode="auto">
          <a:xfrm>
            <a:off x="8121650" y="3405188"/>
            <a:ext cx="787400" cy="368300"/>
          </a:xfrm>
          <a:prstGeom prst="rect">
            <a:avLst/>
          </a:prstGeom>
          <a:noFill/>
          <a:ln w="9525">
            <a:noFill/>
            <a:miter lim="800000"/>
            <a:headEnd/>
            <a:tailEnd/>
          </a:ln>
        </p:spPr>
        <p:txBody>
          <a:bodyPr wrap="none">
            <a:spAutoFit/>
          </a:bodyPr>
          <a:lstStyle/>
          <a:p>
            <a:r>
              <a:rPr lang="en-US"/>
              <a:t>Pair 5</a:t>
            </a:r>
          </a:p>
        </p:txBody>
      </p:sp>
      <p:sp>
        <p:nvSpPr>
          <p:cNvPr id="15386" name="Oval 61"/>
          <p:cNvSpPr>
            <a:spLocks noChangeArrowheads="1"/>
          </p:cNvSpPr>
          <p:nvPr/>
        </p:nvSpPr>
        <p:spPr bwMode="auto">
          <a:xfrm>
            <a:off x="7373938" y="4713288"/>
            <a:ext cx="520700" cy="519112"/>
          </a:xfrm>
          <a:prstGeom prst="ellipse">
            <a:avLst/>
          </a:prstGeom>
          <a:solidFill>
            <a:srgbClr val="FF6600"/>
          </a:solidFill>
          <a:ln w="9525">
            <a:solidFill>
              <a:schemeClr val="tx1"/>
            </a:solidFill>
            <a:round/>
            <a:headEnd/>
            <a:tailEnd/>
          </a:ln>
        </p:spPr>
        <p:txBody>
          <a:bodyPr anchor="ctr">
            <a:spAutoFit/>
          </a:bodyPr>
          <a:lstStyle/>
          <a:p>
            <a:endParaRPr lang="en-US">
              <a:solidFill>
                <a:srgbClr val="FF3300"/>
              </a:solidFill>
            </a:endParaRPr>
          </a:p>
        </p:txBody>
      </p:sp>
      <p:sp>
        <p:nvSpPr>
          <p:cNvPr id="15387" name="TextBox 26"/>
          <p:cNvSpPr txBox="1">
            <a:spLocks noChangeArrowheads="1"/>
          </p:cNvSpPr>
          <p:nvPr/>
        </p:nvSpPr>
        <p:spPr bwMode="auto">
          <a:xfrm>
            <a:off x="6545263" y="4371975"/>
            <a:ext cx="2045047" cy="369332"/>
          </a:xfrm>
          <a:prstGeom prst="rect">
            <a:avLst/>
          </a:prstGeom>
          <a:noFill/>
          <a:ln w="9525">
            <a:noFill/>
            <a:miter lim="800000"/>
            <a:headEnd/>
            <a:tailEnd/>
          </a:ln>
        </p:spPr>
        <p:txBody>
          <a:bodyPr wrap="none">
            <a:spAutoFit/>
          </a:bodyPr>
          <a:lstStyle/>
          <a:p>
            <a:r>
              <a:rPr lang="en-US" dirty="0" smtClean="0"/>
              <a:t>Non-directed </a:t>
            </a:r>
            <a:r>
              <a:rPr lang="en-US" dirty="0"/>
              <a:t>donor</a:t>
            </a:r>
          </a:p>
        </p:txBody>
      </p:sp>
      <p:sp>
        <p:nvSpPr>
          <p:cNvPr id="15388" name="Down Arrow 27"/>
          <p:cNvSpPr>
            <a:spLocks noChangeArrowheads="1"/>
          </p:cNvSpPr>
          <p:nvPr/>
        </p:nvSpPr>
        <p:spPr bwMode="auto">
          <a:xfrm rot="3748775">
            <a:off x="6442075" y="4675188"/>
            <a:ext cx="357188" cy="1592262"/>
          </a:xfrm>
          <a:prstGeom prst="downArrow">
            <a:avLst>
              <a:gd name="adj1" fmla="val 50000"/>
              <a:gd name="adj2" fmla="val 49944"/>
            </a:avLst>
          </a:prstGeom>
          <a:solidFill>
            <a:srgbClr val="7030A0"/>
          </a:solidFill>
          <a:ln w="9525" algn="ctr">
            <a:solidFill>
              <a:schemeClr val="tx1"/>
            </a:solidFill>
            <a:round/>
            <a:headEnd/>
            <a:tailEnd/>
          </a:ln>
        </p:spPr>
        <p:txBody>
          <a:bodyPr/>
          <a:lstStyle/>
          <a:p>
            <a:endParaRPr lang="en-US"/>
          </a:p>
        </p:txBody>
      </p:sp>
      <p:sp>
        <p:nvSpPr>
          <p:cNvPr id="29" name="Slide Number Placeholder 28"/>
          <p:cNvSpPr>
            <a:spLocks noGrp="1"/>
          </p:cNvSpPr>
          <p:nvPr>
            <p:ph type="sldNum" sz="quarter" idx="12"/>
          </p:nvPr>
        </p:nvSpPr>
        <p:spPr/>
        <p:txBody>
          <a:bodyPr/>
          <a:lstStyle/>
          <a:p>
            <a:fld id="{F91821D2-A7E2-4DB5-B8A4-E1316A0A2ADD}"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63600" y="228600"/>
            <a:ext cx="7772400" cy="704850"/>
          </a:xfrm>
          <a:prstGeom prst="rect">
            <a:avLst/>
          </a:prstGeom>
          <a:noFill/>
        </p:spPr>
        <p:txBody>
          <a:bodyPr/>
          <a:lstStyle/>
          <a:p>
            <a:pPr algn="ctr" fontAlgn="base">
              <a:spcBef>
                <a:spcPct val="0"/>
              </a:spcBef>
              <a:spcAft>
                <a:spcPct val="0"/>
              </a:spcAft>
              <a:defRPr/>
            </a:pPr>
            <a:r>
              <a:rPr lang="en-US" sz="2400" b="1" kern="0" dirty="0">
                <a:solidFill>
                  <a:srgbClr val="333399"/>
                </a:solidFill>
              </a:rPr>
              <a:t>Cycles and paths in random sparse </a:t>
            </a:r>
            <a:r>
              <a:rPr lang="en-US" sz="2400" b="1" kern="0" dirty="0" smtClean="0">
                <a:solidFill>
                  <a:srgbClr val="333399"/>
                </a:solidFill>
              </a:rPr>
              <a:t>(sub)graphs </a:t>
            </a:r>
            <a:r>
              <a:rPr lang="en-US" sz="2400" kern="0" dirty="0">
                <a:solidFill>
                  <a:srgbClr val="000000"/>
                </a:solidFill>
              </a:rPr>
              <a:t>(</a:t>
            </a:r>
            <a:r>
              <a:rPr lang="en-US" sz="2400" kern="0" dirty="0" smtClean="0">
                <a:solidFill>
                  <a:srgbClr val="000000"/>
                </a:solidFill>
              </a:rPr>
              <a:t>v=0, only highly sensitized patients)</a:t>
            </a:r>
            <a:r>
              <a:rPr lang="en-US" kern="0" dirty="0">
                <a:solidFill>
                  <a:srgbClr val="000000"/>
                </a:solidFill>
              </a:rPr>
              <a:t>	</a:t>
            </a:r>
          </a:p>
        </p:txBody>
      </p:sp>
      <p:sp>
        <p:nvSpPr>
          <p:cNvPr id="26627" name="TextBox 16"/>
          <p:cNvSpPr txBox="1">
            <a:spLocks noChangeArrowheads="1"/>
          </p:cNvSpPr>
          <p:nvPr/>
        </p:nvSpPr>
        <p:spPr bwMode="auto">
          <a:xfrm>
            <a:off x="603250" y="5057775"/>
            <a:ext cx="90011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solidFill>
                  <a:srgbClr val="000000"/>
                </a:solidFill>
              </a:rPr>
              <a:t>H</a:t>
            </a:r>
          </a:p>
        </p:txBody>
      </p:sp>
      <p:sp>
        <p:nvSpPr>
          <p:cNvPr id="18" name="Oval 17"/>
          <p:cNvSpPr/>
          <p:nvPr/>
        </p:nvSpPr>
        <p:spPr>
          <a:xfrm>
            <a:off x="966788" y="4568825"/>
            <a:ext cx="7285037" cy="16240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000000"/>
              </a:solidFill>
            </a:endParaRPr>
          </a:p>
        </p:txBody>
      </p:sp>
      <p:cxnSp>
        <p:nvCxnSpPr>
          <p:cNvPr id="19" name="Straight Arrow Connector 18"/>
          <p:cNvCxnSpPr>
            <a:stCxn id="32" idx="4"/>
            <a:endCxn id="21" idx="5"/>
          </p:cNvCxnSpPr>
          <p:nvPr/>
        </p:nvCxnSpPr>
        <p:spPr>
          <a:xfrm flipH="1">
            <a:off x="2339975" y="5121275"/>
            <a:ext cx="277813" cy="1809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73800" y="4951413"/>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1" name="Oval 20"/>
          <p:cNvSpPr/>
          <p:nvPr/>
        </p:nvSpPr>
        <p:spPr>
          <a:xfrm>
            <a:off x="2257425" y="52371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2" name="Oval 21"/>
          <p:cNvSpPr/>
          <p:nvPr/>
        </p:nvSpPr>
        <p:spPr>
          <a:xfrm>
            <a:off x="3568700" y="535781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3" name="Oval 22"/>
          <p:cNvSpPr/>
          <p:nvPr/>
        </p:nvSpPr>
        <p:spPr>
          <a:xfrm>
            <a:off x="1944688" y="5037138"/>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4" name="Oval 23"/>
          <p:cNvSpPr/>
          <p:nvPr/>
        </p:nvSpPr>
        <p:spPr>
          <a:xfrm>
            <a:off x="2944813" y="486410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5" name="Oval 24"/>
          <p:cNvSpPr/>
          <p:nvPr/>
        </p:nvSpPr>
        <p:spPr>
          <a:xfrm>
            <a:off x="4205288" y="515937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6" name="Oval 25"/>
          <p:cNvSpPr/>
          <p:nvPr/>
        </p:nvSpPr>
        <p:spPr>
          <a:xfrm>
            <a:off x="4827588" y="5268913"/>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7" name="Oval 26"/>
          <p:cNvSpPr/>
          <p:nvPr/>
        </p:nvSpPr>
        <p:spPr>
          <a:xfrm>
            <a:off x="4708525" y="4835525"/>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8" name="Oval 27"/>
          <p:cNvSpPr/>
          <p:nvPr/>
        </p:nvSpPr>
        <p:spPr>
          <a:xfrm>
            <a:off x="4505325" y="571500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9" name="Oval 28"/>
          <p:cNvSpPr/>
          <p:nvPr/>
        </p:nvSpPr>
        <p:spPr>
          <a:xfrm>
            <a:off x="3881438" y="5619750"/>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0" name="Oval 29"/>
          <p:cNvSpPr/>
          <p:nvPr/>
        </p:nvSpPr>
        <p:spPr>
          <a:xfrm>
            <a:off x="2754313" y="5275263"/>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1" name="Oval 30"/>
          <p:cNvSpPr/>
          <p:nvPr/>
        </p:nvSpPr>
        <p:spPr>
          <a:xfrm>
            <a:off x="3214688" y="5307013"/>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2" name="Oval 31"/>
          <p:cNvSpPr/>
          <p:nvPr/>
        </p:nvSpPr>
        <p:spPr>
          <a:xfrm>
            <a:off x="2570163" y="5046663"/>
            <a:ext cx="96837"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3" name="Oval 32"/>
          <p:cNvSpPr/>
          <p:nvPr/>
        </p:nvSpPr>
        <p:spPr>
          <a:xfrm>
            <a:off x="2044700" y="546735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4" name="Oval 33"/>
          <p:cNvSpPr/>
          <p:nvPr/>
        </p:nvSpPr>
        <p:spPr>
          <a:xfrm>
            <a:off x="5284788" y="540702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5" name="Straight Arrow Connector 34"/>
          <p:cNvCxnSpPr>
            <a:endCxn id="56" idx="5"/>
          </p:cNvCxnSpPr>
          <p:nvPr/>
        </p:nvCxnSpPr>
        <p:spPr>
          <a:xfrm flipH="1" flipV="1">
            <a:off x="1770063" y="5665788"/>
            <a:ext cx="677862" cy="1365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762375" y="480060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7" name="Straight Arrow Connector 36"/>
          <p:cNvCxnSpPr>
            <a:endCxn id="33" idx="2"/>
          </p:cNvCxnSpPr>
          <p:nvPr/>
        </p:nvCxnSpPr>
        <p:spPr>
          <a:xfrm flipV="1">
            <a:off x="1697038" y="5503863"/>
            <a:ext cx="347662" cy="1412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4"/>
          </p:cNvCxnSpPr>
          <p:nvPr/>
        </p:nvCxnSpPr>
        <p:spPr>
          <a:xfrm flipH="1" flipV="1">
            <a:off x="2843213" y="5353050"/>
            <a:ext cx="420687" cy="28575"/>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0" idx="5"/>
          </p:cNvCxnSpPr>
          <p:nvPr/>
        </p:nvCxnSpPr>
        <p:spPr>
          <a:xfrm flipH="1">
            <a:off x="2836863" y="4938713"/>
            <a:ext cx="198437" cy="4016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3" idx="4"/>
          </p:cNvCxnSpPr>
          <p:nvPr/>
        </p:nvCxnSpPr>
        <p:spPr>
          <a:xfrm flipH="1" flipV="1">
            <a:off x="1993900" y="5111750"/>
            <a:ext cx="303213" cy="1254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065838" y="561975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4" name="Oval 43"/>
          <p:cNvSpPr/>
          <p:nvPr/>
        </p:nvSpPr>
        <p:spPr>
          <a:xfrm>
            <a:off x="5962650" y="52371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5" name="Oval 44"/>
          <p:cNvSpPr/>
          <p:nvPr/>
        </p:nvSpPr>
        <p:spPr>
          <a:xfrm>
            <a:off x="5649913" y="5046663"/>
            <a:ext cx="96837"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6" name="Oval 45"/>
          <p:cNvSpPr/>
          <p:nvPr/>
        </p:nvSpPr>
        <p:spPr>
          <a:xfrm>
            <a:off x="5464175" y="493871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7" name="Oval 46"/>
          <p:cNvSpPr/>
          <p:nvPr/>
        </p:nvSpPr>
        <p:spPr>
          <a:xfrm>
            <a:off x="5129213" y="590550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8" name="Oval 47"/>
          <p:cNvSpPr/>
          <p:nvPr/>
        </p:nvSpPr>
        <p:spPr>
          <a:xfrm>
            <a:off x="7010400" y="50466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9" name="Oval 48"/>
          <p:cNvSpPr/>
          <p:nvPr/>
        </p:nvSpPr>
        <p:spPr>
          <a:xfrm>
            <a:off x="7419975" y="518795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0" name="Oval 49"/>
          <p:cNvSpPr/>
          <p:nvPr/>
        </p:nvSpPr>
        <p:spPr>
          <a:xfrm>
            <a:off x="6592888" y="535305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1" name="Oval 50"/>
          <p:cNvSpPr/>
          <p:nvPr/>
        </p:nvSpPr>
        <p:spPr>
          <a:xfrm>
            <a:off x="5588000" y="5456238"/>
            <a:ext cx="968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52" name="Straight Arrow Connector 51"/>
          <p:cNvCxnSpPr>
            <a:stCxn id="48" idx="5"/>
          </p:cNvCxnSpPr>
          <p:nvPr/>
        </p:nvCxnSpPr>
        <p:spPr>
          <a:xfrm>
            <a:off x="7092950" y="5110163"/>
            <a:ext cx="374650" cy="106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 idx="4"/>
            <a:endCxn id="48" idx="7"/>
          </p:cNvCxnSpPr>
          <p:nvPr/>
        </p:nvCxnSpPr>
        <p:spPr>
          <a:xfrm>
            <a:off x="6323013" y="5026025"/>
            <a:ext cx="769937" cy="31750"/>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553075" y="5830888"/>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5" name="Oval 54"/>
          <p:cNvSpPr/>
          <p:nvPr/>
        </p:nvSpPr>
        <p:spPr>
          <a:xfrm>
            <a:off x="7218363" y="5619750"/>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6" name="Oval 55"/>
          <p:cNvSpPr/>
          <p:nvPr/>
        </p:nvSpPr>
        <p:spPr>
          <a:xfrm>
            <a:off x="1685925" y="5602288"/>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7" name="Oval 56"/>
          <p:cNvSpPr/>
          <p:nvPr/>
        </p:nvSpPr>
        <p:spPr>
          <a:xfrm>
            <a:off x="2398713" y="574992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71" name="Straight Arrow Connector 70"/>
          <p:cNvCxnSpPr>
            <a:stCxn id="31" idx="5"/>
            <a:endCxn id="29" idx="3"/>
          </p:cNvCxnSpPr>
          <p:nvPr/>
        </p:nvCxnSpPr>
        <p:spPr>
          <a:xfrm>
            <a:off x="3298825" y="5370513"/>
            <a:ext cx="596900" cy="3127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26" idx="4"/>
          </p:cNvCxnSpPr>
          <p:nvPr/>
        </p:nvCxnSpPr>
        <p:spPr>
          <a:xfrm flipV="1">
            <a:off x="3930650" y="5345113"/>
            <a:ext cx="944563" cy="3460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47" idx="7"/>
          </p:cNvCxnSpPr>
          <p:nvPr/>
        </p:nvCxnSpPr>
        <p:spPr>
          <a:xfrm>
            <a:off x="4922838" y="5345113"/>
            <a:ext cx="290512" cy="571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51" idx="5"/>
          </p:cNvCxnSpPr>
          <p:nvPr/>
        </p:nvCxnSpPr>
        <p:spPr>
          <a:xfrm flipV="1">
            <a:off x="5235575" y="5521325"/>
            <a:ext cx="434975" cy="4476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46" idx="4"/>
          </p:cNvCxnSpPr>
          <p:nvPr/>
        </p:nvCxnSpPr>
        <p:spPr>
          <a:xfrm flipH="1" flipV="1">
            <a:off x="5511800" y="5013325"/>
            <a:ext cx="158750" cy="4984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71" name="Text Box 2"/>
          <p:cNvSpPr txBox="1">
            <a:spLocks noChangeArrowheads="1"/>
          </p:cNvSpPr>
          <p:nvPr/>
        </p:nvSpPr>
        <p:spPr bwMode="auto">
          <a:xfrm>
            <a:off x="401638" y="1050925"/>
            <a:ext cx="836295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b="1" dirty="0" smtClean="0">
                <a:solidFill>
                  <a:srgbClr val="000000"/>
                </a:solidFill>
              </a:rPr>
              <a:t>Theorem</a:t>
            </a:r>
            <a:endParaRPr lang="en-US" b="1" dirty="0">
              <a:solidFill>
                <a:srgbClr val="000000"/>
              </a:solidFill>
            </a:endParaRPr>
          </a:p>
          <a:p>
            <a:pPr eaLnBrk="0" fontAlgn="base" hangingPunct="0">
              <a:spcBef>
                <a:spcPct val="0"/>
              </a:spcBef>
              <a:spcAft>
                <a:spcPct val="0"/>
              </a:spcAft>
              <a:buFontTx/>
              <a:buAutoNum type="alphaLcParenBoth"/>
            </a:pPr>
            <a:r>
              <a:rPr lang="en-US" dirty="0">
                <a:solidFill>
                  <a:srgbClr val="000000"/>
                </a:solidFill>
              </a:rPr>
              <a:t>The number of cycles of length </a:t>
            </a:r>
            <a:r>
              <a:rPr lang="en-US" b="1" dirty="0">
                <a:solidFill>
                  <a:srgbClr val="000000"/>
                </a:solidFill>
              </a:rPr>
              <a:t>O(1)</a:t>
            </a:r>
            <a:r>
              <a:rPr lang="en-US" dirty="0">
                <a:solidFill>
                  <a:srgbClr val="000000"/>
                </a:solidFill>
              </a:rPr>
              <a:t> is </a:t>
            </a:r>
            <a:r>
              <a:rPr lang="en-US" b="1" dirty="0">
                <a:solidFill>
                  <a:srgbClr val="000000"/>
                </a:solidFill>
              </a:rPr>
              <a:t>O(1)</a:t>
            </a:r>
            <a:r>
              <a:rPr lang="en-US" dirty="0">
                <a:solidFill>
                  <a:srgbClr val="000000"/>
                </a:solidFill>
              </a:rPr>
              <a:t>.  </a:t>
            </a:r>
          </a:p>
          <a:p>
            <a:pPr eaLnBrk="0" fontAlgn="base" hangingPunct="0">
              <a:spcBef>
                <a:spcPct val="0"/>
              </a:spcBef>
              <a:spcAft>
                <a:spcPct val="0"/>
              </a:spcAft>
              <a:buFontTx/>
              <a:buAutoNum type="alphaLcParenBoth"/>
            </a:pPr>
            <a:r>
              <a:rPr lang="en-US" dirty="0">
                <a:solidFill>
                  <a:srgbClr val="000000"/>
                </a:solidFill>
              </a:rPr>
              <a:t>But when </a:t>
            </a:r>
            <a:r>
              <a:rPr lang="en-US" sz="2000" b="1" dirty="0">
                <a:solidFill>
                  <a:srgbClr val="000000"/>
                </a:solidFill>
              </a:rPr>
              <a:t>p</a:t>
            </a:r>
            <a:r>
              <a:rPr lang="en-US" sz="2000" b="1" baseline="-25000" dirty="0">
                <a:solidFill>
                  <a:srgbClr val="000000"/>
                </a:solidFill>
              </a:rPr>
              <a:t>H</a:t>
            </a:r>
            <a:r>
              <a:rPr lang="en-US" dirty="0">
                <a:solidFill>
                  <a:srgbClr val="000000"/>
                </a:solidFill>
              </a:rPr>
              <a:t> is a large constant there is cycle with length </a:t>
            </a:r>
            <a:r>
              <a:rPr lang="en-US" b="1" dirty="0">
                <a:solidFill>
                  <a:srgbClr val="000000"/>
                </a:solidFill>
              </a:rPr>
              <a:t>O(n)</a:t>
            </a:r>
          </a:p>
        </p:txBody>
      </p:sp>
      <p:cxnSp>
        <p:nvCxnSpPr>
          <p:cNvPr id="105" name="Straight Arrow Connector 104"/>
          <p:cNvCxnSpPr>
            <a:endCxn id="57" idx="3"/>
          </p:cNvCxnSpPr>
          <p:nvPr/>
        </p:nvCxnSpPr>
        <p:spPr>
          <a:xfrm>
            <a:off x="2132013" y="5508625"/>
            <a:ext cx="280987"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27" idx="7"/>
          </p:cNvCxnSpPr>
          <p:nvPr/>
        </p:nvCxnSpPr>
        <p:spPr>
          <a:xfrm flipH="1" flipV="1">
            <a:off x="4791075" y="4846638"/>
            <a:ext cx="696913" cy="825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36" idx="6"/>
          </p:cNvCxnSpPr>
          <p:nvPr/>
        </p:nvCxnSpPr>
        <p:spPr>
          <a:xfrm flipH="1" flipV="1">
            <a:off x="3859213" y="4837113"/>
            <a:ext cx="858837" cy="47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24" idx="6"/>
          </p:cNvCxnSpPr>
          <p:nvPr/>
        </p:nvCxnSpPr>
        <p:spPr>
          <a:xfrm flipH="1">
            <a:off x="3043238" y="4851400"/>
            <a:ext cx="771525" cy="50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 name="Text Box 2"/>
          <p:cNvSpPr txBox="1">
            <a:spLocks noChangeArrowheads="1"/>
          </p:cNvSpPr>
          <p:nvPr/>
        </p:nvSpPr>
        <p:spPr bwMode="auto">
          <a:xfrm>
            <a:off x="141288" y="2262188"/>
            <a:ext cx="3070225" cy="87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b="1">
                <a:solidFill>
                  <a:srgbClr val="000000"/>
                </a:solidFill>
              </a:rPr>
              <a:t>Proof (a):</a:t>
            </a:r>
            <a:endParaRPr lang="en-US">
              <a:solidFill>
                <a:srgbClr val="000000"/>
              </a:solidFill>
            </a:endParaRPr>
          </a:p>
        </p:txBody>
      </p:sp>
      <p:pic>
        <p:nvPicPr>
          <p:cNvPr id="59" name="Picture 58" descr="txp_fig"/>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3375" y="2786063"/>
            <a:ext cx="8647113"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Slide Number Placeholder 57"/>
          <p:cNvSpPr>
            <a:spLocks noGrp="1"/>
          </p:cNvSpPr>
          <p:nvPr>
            <p:ph type="sldNum" sz="quarter" idx="12"/>
          </p:nvPr>
        </p:nvSpPr>
        <p:spPr/>
        <p:txBody>
          <a:bodyPr/>
          <a:lstStyle/>
          <a:p>
            <a:pPr>
              <a:defRPr/>
            </a:pPr>
            <a:fld id="{1ADF9B1A-33B9-4057-946D-1111FDA70116}" type="slidenum">
              <a:rPr lang="en-US" smtClean="0">
                <a:solidFill>
                  <a:srgbClr val="000000"/>
                </a:solidFill>
              </a:rPr>
              <a:pPr>
                <a:defRPr/>
              </a:pPr>
              <a:t>50</a:t>
            </a:fld>
            <a:endParaRPr lang="en-US">
              <a:solidFill>
                <a:srgbClr val="000000"/>
              </a:solidFill>
            </a:endParaRPr>
          </a:p>
        </p:txBody>
      </p:sp>
      <p:sp>
        <p:nvSpPr>
          <p:cNvPr id="60" name="TextBox 59"/>
          <p:cNvSpPr txBox="1"/>
          <p:nvPr/>
        </p:nvSpPr>
        <p:spPr>
          <a:xfrm>
            <a:off x="228600" y="6400800"/>
            <a:ext cx="8610600" cy="400110"/>
          </a:xfrm>
          <a:prstGeom prst="rect">
            <a:avLst/>
          </a:prstGeom>
          <a:noFill/>
        </p:spPr>
        <p:txBody>
          <a:bodyPr wrap="square" rtlCol="0">
            <a:spAutoFit/>
          </a:bodyPr>
          <a:lstStyle/>
          <a:p>
            <a:r>
              <a:rPr lang="en-US" sz="2000" dirty="0" smtClean="0"/>
              <a:t>To be logistically feasible, a long cycle must be a chain, i.e. contain a NDD</a:t>
            </a:r>
            <a:endParaRPr lang="en-US" sz="2000" dirty="0"/>
          </a:p>
        </p:txBody>
      </p:sp>
    </p:spTree>
    <p:extLst>
      <p:ext uri="{BB962C8B-B14F-4D97-AF65-F5344CB8AC3E}">
        <p14:creationId xmlns="" xmlns:p14="http://schemas.microsoft.com/office/powerpoint/2010/main" val="4186745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63600" y="349250"/>
            <a:ext cx="7772400" cy="704850"/>
          </a:xfrm>
          <a:prstGeom prst="rect">
            <a:avLst/>
          </a:prstGeom>
          <a:noFill/>
        </p:spPr>
        <p:txBody>
          <a:bodyPr/>
          <a:lstStyle/>
          <a:p>
            <a:pPr algn="ctr" fontAlgn="base">
              <a:spcBef>
                <a:spcPct val="0"/>
              </a:spcBef>
              <a:spcAft>
                <a:spcPct val="0"/>
              </a:spcAft>
              <a:defRPr/>
            </a:pPr>
            <a:r>
              <a:rPr lang="en-US" sz="2400" b="1" kern="0" dirty="0">
                <a:solidFill>
                  <a:srgbClr val="333399"/>
                </a:solidFill>
              </a:rPr>
              <a:t>Cycles and paths in random sparse graphs </a:t>
            </a:r>
            <a:r>
              <a:rPr lang="en-US" sz="2400" kern="0" dirty="0">
                <a:solidFill>
                  <a:srgbClr val="000000"/>
                </a:solidFill>
              </a:rPr>
              <a:t>(v=0)</a:t>
            </a:r>
            <a:r>
              <a:rPr lang="en-US" kern="0" dirty="0">
                <a:solidFill>
                  <a:srgbClr val="000000"/>
                </a:solidFill>
              </a:rPr>
              <a:t>	</a:t>
            </a:r>
          </a:p>
        </p:txBody>
      </p:sp>
      <p:sp>
        <p:nvSpPr>
          <p:cNvPr id="27651" name="TextBox 16"/>
          <p:cNvSpPr txBox="1">
            <a:spLocks noChangeArrowheads="1"/>
          </p:cNvSpPr>
          <p:nvPr/>
        </p:nvSpPr>
        <p:spPr bwMode="auto">
          <a:xfrm>
            <a:off x="603250" y="5057775"/>
            <a:ext cx="90011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solidFill>
                  <a:srgbClr val="000000"/>
                </a:solidFill>
              </a:rPr>
              <a:t>H</a:t>
            </a:r>
          </a:p>
        </p:txBody>
      </p:sp>
      <p:sp>
        <p:nvSpPr>
          <p:cNvPr id="18" name="Oval 17"/>
          <p:cNvSpPr/>
          <p:nvPr/>
        </p:nvSpPr>
        <p:spPr>
          <a:xfrm>
            <a:off x="966788" y="4568825"/>
            <a:ext cx="7285037" cy="16240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000000"/>
              </a:solidFill>
            </a:endParaRPr>
          </a:p>
        </p:txBody>
      </p:sp>
      <p:cxnSp>
        <p:nvCxnSpPr>
          <p:cNvPr id="19" name="Straight Arrow Connector 18"/>
          <p:cNvCxnSpPr>
            <a:stCxn id="32" idx="4"/>
            <a:endCxn id="21" idx="5"/>
          </p:cNvCxnSpPr>
          <p:nvPr/>
        </p:nvCxnSpPr>
        <p:spPr>
          <a:xfrm flipH="1">
            <a:off x="2339975" y="5121275"/>
            <a:ext cx="277813" cy="1809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73800" y="4951413"/>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1" name="Oval 20"/>
          <p:cNvSpPr/>
          <p:nvPr/>
        </p:nvSpPr>
        <p:spPr>
          <a:xfrm>
            <a:off x="2257425" y="52371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2" name="Oval 21"/>
          <p:cNvSpPr/>
          <p:nvPr/>
        </p:nvSpPr>
        <p:spPr>
          <a:xfrm>
            <a:off x="3568700" y="535781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3" name="Oval 22"/>
          <p:cNvSpPr/>
          <p:nvPr/>
        </p:nvSpPr>
        <p:spPr>
          <a:xfrm>
            <a:off x="1944688" y="5037138"/>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4" name="Oval 23"/>
          <p:cNvSpPr/>
          <p:nvPr/>
        </p:nvSpPr>
        <p:spPr>
          <a:xfrm>
            <a:off x="2944813" y="486410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5" name="Oval 24"/>
          <p:cNvSpPr/>
          <p:nvPr/>
        </p:nvSpPr>
        <p:spPr>
          <a:xfrm>
            <a:off x="4205288" y="515937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6" name="Oval 25"/>
          <p:cNvSpPr/>
          <p:nvPr/>
        </p:nvSpPr>
        <p:spPr>
          <a:xfrm>
            <a:off x="4827588" y="5268913"/>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7" name="Oval 26"/>
          <p:cNvSpPr/>
          <p:nvPr/>
        </p:nvSpPr>
        <p:spPr>
          <a:xfrm>
            <a:off x="4708525" y="4835525"/>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8" name="Oval 27"/>
          <p:cNvSpPr/>
          <p:nvPr/>
        </p:nvSpPr>
        <p:spPr>
          <a:xfrm>
            <a:off x="4505325" y="571500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9" name="Oval 28"/>
          <p:cNvSpPr/>
          <p:nvPr/>
        </p:nvSpPr>
        <p:spPr>
          <a:xfrm>
            <a:off x="3881438" y="5619750"/>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0" name="Oval 29"/>
          <p:cNvSpPr/>
          <p:nvPr/>
        </p:nvSpPr>
        <p:spPr>
          <a:xfrm>
            <a:off x="2754313" y="5275263"/>
            <a:ext cx="96837"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1" name="Oval 30"/>
          <p:cNvSpPr/>
          <p:nvPr/>
        </p:nvSpPr>
        <p:spPr>
          <a:xfrm>
            <a:off x="3214688" y="5307013"/>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2" name="Oval 31"/>
          <p:cNvSpPr/>
          <p:nvPr/>
        </p:nvSpPr>
        <p:spPr>
          <a:xfrm>
            <a:off x="2570163" y="5046663"/>
            <a:ext cx="96837"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3" name="Oval 32"/>
          <p:cNvSpPr/>
          <p:nvPr/>
        </p:nvSpPr>
        <p:spPr>
          <a:xfrm>
            <a:off x="2044700" y="546735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4" name="Oval 33"/>
          <p:cNvSpPr/>
          <p:nvPr/>
        </p:nvSpPr>
        <p:spPr>
          <a:xfrm>
            <a:off x="5284788" y="540702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5" name="Straight Arrow Connector 34"/>
          <p:cNvCxnSpPr>
            <a:endCxn id="56" idx="5"/>
          </p:cNvCxnSpPr>
          <p:nvPr/>
        </p:nvCxnSpPr>
        <p:spPr>
          <a:xfrm flipH="1" flipV="1">
            <a:off x="1770063" y="5665788"/>
            <a:ext cx="677862" cy="1365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762375" y="480060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7" name="Straight Arrow Connector 36"/>
          <p:cNvCxnSpPr>
            <a:endCxn id="33" idx="2"/>
          </p:cNvCxnSpPr>
          <p:nvPr/>
        </p:nvCxnSpPr>
        <p:spPr>
          <a:xfrm flipV="1">
            <a:off x="1697038" y="5503863"/>
            <a:ext cx="347662" cy="1412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4"/>
          </p:cNvCxnSpPr>
          <p:nvPr/>
        </p:nvCxnSpPr>
        <p:spPr>
          <a:xfrm flipH="1" flipV="1">
            <a:off x="2843213" y="5353050"/>
            <a:ext cx="420687" cy="28575"/>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0" idx="5"/>
          </p:cNvCxnSpPr>
          <p:nvPr/>
        </p:nvCxnSpPr>
        <p:spPr>
          <a:xfrm flipH="1">
            <a:off x="2836863" y="4938713"/>
            <a:ext cx="198437" cy="4016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3" idx="4"/>
          </p:cNvCxnSpPr>
          <p:nvPr/>
        </p:nvCxnSpPr>
        <p:spPr>
          <a:xfrm flipH="1" flipV="1">
            <a:off x="1993900" y="5111750"/>
            <a:ext cx="303213" cy="1254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065838" y="5619750"/>
            <a:ext cx="98425"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4" name="Oval 43"/>
          <p:cNvSpPr/>
          <p:nvPr/>
        </p:nvSpPr>
        <p:spPr>
          <a:xfrm>
            <a:off x="5962650" y="52371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5" name="Oval 44"/>
          <p:cNvSpPr/>
          <p:nvPr/>
        </p:nvSpPr>
        <p:spPr>
          <a:xfrm>
            <a:off x="5649913" y="5046663"/>
            <a:ext cx="96837"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6" name="Oval 45"/>
          <p:cNvSpPr/>
          <p:nvPr/>
        </p:nvSpPr>
        <p:spPr>
          <a:xfrm>
            <a:off x="5464175" y="493871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7" name="Oval 46"/>
          <p:cNvSpPr/>
          <p:nvPr/>
        </p:nvSpPr>
        <p:spPr>
          <a:xfrm>
            <a:off x="5129213" y="590550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8" name="Oval 47"/>
          <p:cNvSpPr/>
          <p:nvPr/>
        </p:nvSpPr>
        <p:spPr>
          <a:xfrm>
            <a:off x="7010400" y="5046663"/>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9" name="Oval 48"/>
          <p:cNvSpPr/>
          <p:nvPr/>
        </p:nvSpPr>
        <p:spPr>
          <a:xfrm>
            <a:off x="7419975" y="5187950"/>
            <a:ext cx="96838"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0" name="Oval 49"/>
          <p:cNvSpPr/>
          <p:nvPr/>
        </p:nvSpPr>
        <p:spPr>
          <a:xfrm>
            <a:off x="6592888" y="5353050"/>
            <a:ext cx="984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1" name="Oval 50"/>
          <p:cNvSpPr/>
          <p:nvPr/>
        </p:nvSpPr>
        <p:spPr>
          <a:xfrm>
            <a:off x="5588000" y="5456238"/>
            <a:ext cx="968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52" name="Straight Arrow Connector 51"/>
          <p:cNvCxnSpPr>
            <a:stCxn id="48" idx="5"/>
          </p:cNvCxnSpPr>
          <p:nvPr/>
        </p:nvCxnSpPr>
        <p:spPr>
          <a:xfrm>
            <a:off x="7092950" y="5110163"/>
            <a:ext cx="374650" cy="106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 idx="4"/>
            <a:endCxn id="48" idx="7"/>
          </p:cNvCxnSpPr>
          <p:nvPr/>
        </p:nvCxnSpPr>
        <p:spPr>
          <a:xfrm>
            <a:off x="6323013" y="5026025"/>
            <a:ext cx="769937" cy="31750"/>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553075" y="5830888"/>
            <a:ext cx="96838"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5" name="Oval 54"/>
          <p:cNvSpPr/>
          <p:nvPr/>
        </p:nvSpPr>
        <p:spPr>
          <a:xfrm>
            <a:off x="7218363" y="5619750"/>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6" name="Oval 55"/>
          <p:cNvSpPr/>
          <p:nvPr/>
        </p:nvSpPr>
        <p:spPr>
          <a:xfrm>
            <a:off x="1685925" y="5602288"/>
            <a:ext cx="98425" cy="74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7" name="Oval 56"/>
          <p:cNvSpPr/>
          <p:nvPr/>
        </p:nvSpPr>
        <p:spPr>
          <a:xfrm>
            <a:off x="2398713" y="5749925"/>
            <a:ext cx="96837" cy="74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71" name="Straight Arrow Connector 70"/>
          <p:cNvCxnSpPr>
            <a:stCxn id="31" idx="5"/>
            <a:endCxn id="29" idx="3"/>
          </p:cNvCxnSpPr>
          <p:nvPr/>
        </p:nvCxnSpPr>
        <p:spPr>
          <a:xfrm>
            <a:off x="3298825" y="5370513"/>
            <a:ext cx="596900" cy="3127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26" idx="4"/>
          </p:cNvCxnSpPr>
          <p:nvPr/>
        </p:nvCxnSpPr>
        <p:spPr>
          <a:xfrm flipV="1">
            <a:off x="3930650" y="5345113"/>
            <a:ext cx="944563" cy="3460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47" idx="7"/>
          </p:cNvCxnSpPr>
          <p:nvPr/>
        </p:nvCxnSpPr>
        <p:spPr>
          <a:xfrm>
            <a:off x="4922838" y="5345113"/>
            <a:ext cx="290512" cy="571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51" idx="5"/>
          </p:cNvCxnSpPr>
          <p:nvPr/>
        </p:nvCxnSpPr>
        <p:spPr>
          <a:xfrm flipV="1">
            <a:off x="5235575" y="5521325"/>
            <a:ext cx="434975" cy="4476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46" idx="4"/>
          </p:cNvCxnSpPr>
          <p:nvPr/>
        </p:nvCxnSpPr>
        <p:spPr>
          <a:xfrm flipH="1" flipV="1">
            <a:off x="5511800" y="5013325"/>
            <a:ext cx="158750" cy="4984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95" name="Text Box 2"/>
          <p:cNvSpPr txBox="1">
            <a:spLocks noChangeArrowheads="1"/>
          </p:cNvSpPr>
          <p:nvPr/>
        </p:nvSpPr>
        <p:spPr bwMode="auto">
          <a:xfrm>
            <a:off x="401638" y="1050925"/>
            <a:ext cx="836295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b="1" dirty="0" smtClean="0">
                <a:solidFill>
                  <a:srgbClr val="000000"/>
                </a:solidFill>
              </a:rPr>
              <a:t>Theorem </a:t>
            </a:r>
          </a:p>
          <a:p>
            <a:pPr eaLnBrk="0" fontAlgn="base" hangingPunct="0">
              <a:spcBef>
                <a:spcPct val="0"/>
              </a:spcBef>
              <a:spcAft>
                <a:spcPct val="0"/>
              </a:spcAft>
              <a:buFontTx/>
              <a:buAutoNum type="alphaLcParenBoth"/>
            </a:pPr>
            <a:r>
              <a:rPr lang="en-US" dirty="0" smtClean="0">
                <a:solidFill>
                  <a:srgbClr val="000000"/>
                </a:solidFill>
              </a:rPr>
              <a:t>The </a:t>
            </a:r>
            <a:r>
              <a:rPr lang="en-US" dirty="0">
                <a:solidFill>
                  <a:srgbClr val="000000"/>
                </a:solidFill>
              </a:rPr>
              <a:t>number of cycles of length </a:t>
            </a:r>
            <a:r>
              <a:rPr lang="en-US" b="1" dirty="0">
                <a:solidFill>
                  <a:srgbClr val="000000"/>
                </a:solidFill>
              </a:rPr>
              <a:t>O(1)</a:t>
            </a:r>
            <a:r>
              <a:rPr lang="en-US" dirty="0">
                <a:solidFill>
                  <a:srgbClr val="000000"/>
                </a:solidFill>
              </a:rPr>
              <a:t> is </a:t>
            </a:r>
            <a:r>
              <a:rPr lang="en-US" b="1" dirty="0">
                <a:solidFill>
                  <a:srgbClr val="000000"/>
                </a:solidFill>
              </a:rPr>
              <a:t>O(1)</a:t>
            </a:r>
            <a:r>
              <a:rPr lang="en-US" dirty="0">
                <a:solidFill>
                  <a:srgbClr val="000000"/>
                </a:solidFill>
              </a:rPr>
              <a:t>.  </a:t>
            </a:r>
          </a:p>
          <a:p>
            <a:pPr eaLnBrk="0" fontAlgn="base" hangingPunct="0">
              <a:spcBef>
                <a:spcPct val="0"/>
              </a:spcBef>
              <a:spcAft>
                <a:spcPct val="0"/>
              </a:spcAft>
              <a:buFontTx/>
              <a:buAutoNum type="alphaLcParenBoth"/>
            </a:pPr>
            <a:r>
              <a:rPr lang="en-US" dirty="0">
                <a:solidFill>
                  <a:srgbClr val="000000"/>
                </a:solidFill>
              </a:rPr>
              <a:t>But when </a:t>
            </a:r>
            <a:r>
              <a:rPr lang="en-US" sz="2000" b="1" dirty="0">
                <a:solidFill>
                  <a:srgbClr val="000000"/>
                </a:solidFill>
              </a:rPr>
              <a:t>p</a:t>
            </a:r>
            <a:r>
              <a:rPr lang="en-US" sz="2000" b="1" baseline="-25000" dirty="0">
                <a:solidFill>
                  <a:srgbClr val="000000"/>
                </a:solidFill>
              </a:rPr>
              <a:t>H</a:t>
            </a:r>
            <a:r>
              <a:rPr lang="en-US" dirty="0">
                <a:solidFill>
                  <a:srgbClr val="000000"/>
                </a:solidFill>
              </a:rPr>
              <a:t> is a large constant there is path with length </a:t>
            </a:r>
            <a:r>
              <a:rPr lang="en-US" b="1" dirty="0">
                <a:solidFill>
                  <a:srgbClr val="000000"/>
                </a:solidFill>
              </a:rPr>
              <a:t>O(n)</a:t>
            </a:r>
          </a:p>
        </p:txBody>
      </p:sp>
      <p:cxnSp>
        <p:nvCxnSpPr>
          <p:cNvPr id="105" name="Straight Arrow Connector 104"/>
          <p:cNvCxnSpPr>
            <a:endCxn id="57" idx="3"/>
          </p:cNvCxnSpPr>
          <p:nvPr/>
        </p:nvCxnSpPr>
        <p:spPr>
          <a:xfrm>
            <a:off x="2132013" y="5508625"/>
            <a:ext cx="280987"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27" idx="7"/>
          </p:cNvCxnSpPr>
          <p:nvPr/>
        </p:nvCxnSpPr>
        <p:spPr>
          <a:xfrm flipH="1" flipV="1">
            <a:off x="4791075" y="4846638"/>
            <a:ext cx="696913" cy="825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36" idx="6"/>
          </p:cNvCxnSpPr>
          <p:nvPr/>
        </p:nvCxnSpPr>
        <p:spPr>
          <a:xfrm flipH="1" flipV="1">
            <a:off x="3859213" y="4837113"/>
            <a:ext cx="858837" cy="47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24" idx="6"/>
          </p:cNvCxnSpPr>
          <p:nvPr/>
        </p:nvCxnSpPr>
        <p:spPr>
          <a:xfrm flipH="1">
            <a:off x="3043238" y="4851400"/>
            <a:ext cx="771525" cy="50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700" name="Text Box 2"/>
          <p:cNvSpPr txBox="1">
            <a:spLocks noChangeArrowheads="1"/>
          </p:cNvSpPr>
          <p:nvPr/>
        </p:nvSpPr>
        <p:spPr bwMode="auto">
          <a:xfrm>
            <a:off x="381000" y="2541588"/>
            <a:ext cx="8602663"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000" i="1" dirty="0">
                <a:solidFill>
                  <a:srgbClr val="4F2270"/>
                </a:solidFill>
              </a:rPr>
              <a:t>Since cycles need to be short (as they need to be </a:t>
            </a:r>
            <a:r>
              <a:rPr lang="en-US" sz="2000" i="1" dirty="0" smtClean="0">
                <a:solidFill>
                  <a:srgbClr val="4F2270"/>
                </a:solidFill>
              </a:rPr>
              <a:t>conducted simultaneously) but chains </a:t>
            </a:r>
            <a:r>
              <a:rPr lang="en-US" sz="2000" i="1" dirty="0">
                <a:solidFill>
                  <a:srgbClr val="4F2270"/>
                </a:solidFill>
              </a:rPr>
              <a:t>can be long (as they can be initiated by an altruistic donor,) the </a:t>
            </a:r>
            <a:r>
              <a:rPr lang="en-US" sz="2000" i="1" dirty="0" smtClean="0">
                <a:solidFill>
                  <a:srgbClr val="4F2270"/>
                </a:solidFill>
              </a:rPr>
              <a:t>value </a:t>
            </a:r>
            <a:r>
              <a:rPr lang="en-US" sz="2000" i="1" dirty="0">
                <a:solidFill>
                  <a:srgbClr val="4F2270"/>
                </a:solidFill>
              </a:rPr>
              <a:t>of </a:t>
            </a:r>
            <a:r>
              <a:rPr lang="en-US" sz="2000" i="1" dirty="0" smtClean="0">
                <a:solidFill>
                  <a:srgbClr val="4F2270"/>
                </a:solidFill>
              </a:rPr>
              <a:t>a non-directed </a:t>
            </a:r>
            <a:r>
              <a:rPr lang="en-US" sz="2000" i="1" dirty="0">
                <a:solidFill>
                  <a:srgbClr val="4F2270"/>
                </a:solidFill>
              </a:rPr>
              <a:t>donor is </a:t>
            </a:r>
            <a:r>
              <a:rPr lang="en-US" sz="2000" b="1" i="1" dirty="0" smtClean="0">
                <a:solidFill>
                  <a:srgbClr val="4F2270"/>
                </a:solidFill>
              </a:rPr>
              <a:t>very large</a:t>
            </a:r>
            <a:r>
              <a:rPr lang="en-US" sz="2000" i="1" dirty="0" smtClean="0">
                <a:solidFill>
                  <a:srgbClr val="4F2270"/>
                </a:solidFill>
              </a:rPr>
              <a:t>!</a:t>
            </a:r>
            <a:endParaRPr lang="en-US" sz="2000" i="1" dirty="0">
              <a:solidFill>
                <a:srgbClr val="4F2270"/>
              </a:solidFill>
            </a:endParaRPr>
          </a:p>
        </p:txBody>
      </p:sp>
      <p:sp>
        <p:nvSpPr>
          <p:cNvPr id="58" name="Slide Number Placeholder 57"/>
          <p:cNvSpPr>
            <a:spLocks noGrp="1"/>
          </p:cNvSpPr>
          <p:nvPr>
            <p:ph type="sldNum" sz="quarter" idx="12"/>
          </p:nvPr>
        </p:nvSpPr>
        <p:spPr/>
        <p:txBody>
          <a:bodyPr/>
          <a:lstStyle/>
          <a:p>
            <a:pPr>
              <a:defRPr/>
            </a:pPr>
            <a:fld id="{1ADF9B1A-33B9-4057-946D-1111FDA70116}" type="slidenum">
              <a:rPr lang="en-US" smtClean="0">
                <a:solidFill>
                  <a:srgbClr val="000000"/>
                </a:solidFill>
              </a:rPr>
              <a:pPr>
                <a:defRPr/>
              </a:pPr>
              <a:t>51</a:t>
            </a:fld>
            <a:endParaRPr lang="en-US">
              <a:solidFill>
                <a:srgbClr val="000000"/>
              </a:solidFill>
            </a:endParaRPr>
          </a:p>
        </p:txBody>
      </p:sp>
    </p:spTree>
    <p:extLst>
      <p:ext uri="{BB962C8B-B14F-4D97-AF65-F5344CB8AC3E}">
        <p14:creationId xmlns="" xmlns:p14="http://schemas.microsoft.com/office/powerpoint/2010/main" val="1679057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152400"/>
            <a:ext cx="9350375" cy="704850"/>
          </a:xfrm>
          <a:prstGeom prst="rect">
            <a:avLst/>
          </a:prstGeom>
          <a:noFill/>
        </p:spPr>
        <p:txBody>
          <a:bodyPr/>
          <a:lstStyle/>
          <a:p>
            <a:pPr algn="ctr" fontAlgn="base">
              <a:spcBef>
                <a:spcPct val="0"/>
              </a:spcBef>
              <a:spcAft>
                <a:spcPct val="0"/>
              </a:spcAft>
              <a:defRPr/>
            </a:pPr>
            <a:r>
              <a:rPr lang="en-US" sz="2400" b="1" kern="0" dirty="0">
                <a:solidFill>
                  <a:srgbClr val="333399"/>
                </a:solidFill>
              </a:rPr>
              <a:t>Case </a:t>
            </a:r>
            <a:r>
              <a:rPr lang="en-US" sz="2400" kern="0" dirty="0" smtClean="0">
                <a:solidFill>
                  <a:srgbClr val="000000"/>
                </a:solidFill>
              </a:rPr>
              <a:t>v&gt;0 (some low sensitized, easy to match patients</a:t>
            </a:r>
            <a:r>
              <a:rPr lang="en-US" sz="2200" b="1" kern="0" dirty="0" smtClean="0">
                <a:solidFill>
                  <a:srgbClr val="333399"/>
                </a:solidFill>
              </a:rPr>
              <a:t>. </a:t>
            </a:r>
            <a:r>
              <a:rPr lang="en-US" sz="2200" b="1" kern="0" dirty="0">
                <a:solidFill>
                  <a:srgbClr val="333399"/>
                </a:solidFill>
              </a:rPr>
              <a:t>Why increasing cycle </a:t>
            </a:r>
            <a:r>
              <a:rPr lang="en-US" sz="2200" b="1" kern="0" dirty="0" smtClean="0">
                <a:solidFill>
                  <a:srgbClr val="333399"/>
                </a:solidFill>
              </a:rPr>
              <a:t>size helps</a:t>
            </a:r>
            <a:r>
              <a:rPr lang="en-US" kern="0" dirty="0">
                <a:solidFill>
                  <a:srgbClr val="000000"/>
                </a:solidFill>
              </a:rPr>
              <a:t>	</a:t>
            </a:r>
            <a:r>
              <a:rPr lang="en-US" sz="2000" kern="0" dirty="0">
                <a:solidFill>
                  <a:srgbClr val="000000"/>
                </a:solidFill>
              </a:rPr>
              <a:t/>
            </a:r>
            <a:br>
              <a:rPr lang="en-US" sz="2000" kern="0" dirty="0">
                <a:solidFill>
                  <a:srgbClr val="000000"/>
                </a:solidFill>
              </a:rPr>
            </a:br>
            <a:endParaRPr lang="en-US" kern="0" dirty="0">
              <a:solidFill>
                <a:srgbClr val="000000"/>
              </a:solidFill>
            </a:endParaRPr>
          </a:p>
        </p:txBody>
      </p:sp>
      <p:pic>
        <p:nvPicPr>
          <p:cNvPr id="28675" name="Picture 7" descr="txp_fig"/>
          <p:cNvPicPr>
            <a:picLocks noChangeAspect="1"/>
          </p:cNvPicPr>
          <p:nvPr>
            <p:custDataLst>
              <p:tags r:id="rId1"/>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5925" y="4616450"/>
            <a:ext cx="2160588"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Oval 14"/>
          <p:cNvSpPr/>
          <p:nvPr/>
        </p:nvSpPr>
        <p:spPr>
          <a:xfrm>
            <a:off x="2878138" y="4192588"/>
            <a:ext cx="3887787" cy="554037"/>
          </a:xfrm>
          <a:prstGeom prst="ellipse">
            <a:avLst/>
          </a:prstGeom>
          <a:solidFill>
            <a:srgbClr val="7030A0">
              <a:alpha val="5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000000"/>
              </a:solidFill>
            </a:endParaRPr>
          </a:p>
        </p:txBody>
      </p:sp>
      <p:sp>
        <p:nvSpPr>
          <p:cNvPr id="28677" name="TextBox 15"/>
          <p:cNvSpPr txBox="1">
            <a:spLocks noChangeArrowheads="1"/>
          </p:cNvSpPr>
          <p:nvPr/>
        </p:nvSpPr>
        <p:spPr bwMode="auto">
          <a:xfrm>
            <a:off x="2559050" y="4264025"/>
            <a:ext cx="376238"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000">
                <a:solidFill>
                  <a:srgbClr val="000000"/>
                </a:solidFill>
              </a:rPr>
              <a:t>L</a:t>
            </a:r>
          </a:p>
        </p:txBody>
      </p:sp>
      <p:sp>
        <p:nvSpPr>
          <p:cNvPr id="28678" name="TextBox 16"/>
          <p:cNvSpPr txBox="1">
            <a:spLocks noChangeArrowheads="1"/>
          </p:cNvSpPr>
          <p:nvPr/>
        </p:nvSpPr>
        <p:spPr bwMode="auto">
          <a:xfrm>
            <a:off x="1579563" y="5610225"/>
            <a:ext cx="76200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solidFill>
                  <a:srgbClr val="000000"/>
                </a:solidFill>
              </a:rPr>
              <a:t>H</a:t>
            </a:r>
          </a:p>
        </p:txBody>
      </p:sp>
      <p:sp>
        <p:nvSpPr>
          <p:cNvPr id="18" name="Oval 17"/>
          <p:cNvSpPr/>
          <p:nvPr/>
        </p:nvSpPr>
        <p:spPr>
          <a:xfrm>
            <a:off x="1885950" y="5243513"/>
            <a:ext cx="6176963" cy="12160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000000"/>
              </a:solidFill>
            </a:endParaRPr>
          </a:p>
        </p:txBody>
      </p:sp>
      <p:cxnSp>
        <p:nvCxnSpPr>
          <p:cNvPr id="19" name="Straight Arrow Connector 18"/>
          <p:cNvCxnSpPr>
            <a:stCxn id="32" idx="4"/>
            <a:endCxn id="21" idx="5"/>
          </p:cNvCxnSpPr>
          <p:nvPr/>
        </p:nvCxnSpPr>
        <p:spPr>
          <a:xfrm flipH="1">
            <a:off x="3051175" y="5657850"/>
            <a:ext cx="234950" cy="1349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86513" y="552926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1" name="Oval 20"/>
          <p:cNvSpPr/>
          <p:nvPr/>
        </p:nvSpPr>
        <p:spPr>
          <a:xfrm>
            <a:off x="2979738" y="574516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2" name="Oval 21"/>
          <p:cNvSpPr/>
          <p:nvPr/>
        </p:nvSpPr>
        <p:spPr>
          <a:xfrm>
            <a:off x="4092575" y="583406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3" name="Oval 22"/>
          <p:cNvSpPr/>
          <p:nvPr/>
        </p:nvSpPr>
        <p:spPr>
          <a:xfrm>
            <a:off x="2716213" y="559435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4" name="Oval 23"/>
          <p:cNvSpPr/>
          <p:nvPr/>
        </p:nvSpPr>
        <p:spPr>
          <a:xfrm>
            <a:off x="3563938" y="54641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5" name="Oval 24"/>
          <p:cNvSpPr/>
          <p:nvPr/>
        </p:nvSpPr>
        <p:spPr>
          <a:xfrm>
            <a:off x="4630738" y="568642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6" name="Oval 25"/>
          <p:cNvSpPr/>
          <p:nvPr/>
        </p:nvSpPr>
        <p:spPr>
          <a:xfrm>
            <a:off x="5159375" y="57689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7" name="Oval 26"/>
          <p:cNvSpPr/>
          <p:nvPr/>
        </p:nvSpPr>
        <p:spPr>
          <a:xfrm>
            <a:off x="5057775" y="54435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8" name="Oval 27"/>
          <p:cNvSpPr/>
          <p:nvPr/>
        </p:nvSpPr>
        <p:spPr>
          <a:xfrm>
            <a:off x="4886325" y="6102350"/>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9" name="Oval 28"/>
          <p:cNvSpPr/>
          <p:nvPr/>
        </p:nvSpPr>
        <p:spPr>
          <a:xfrm>
            <a:off x="4356100" y="60309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0" name="Oval 29"/>
          <p:cNvSpPr/>
          <p:nvPr/>
        </p:nvSpPr>
        <p:spPr>
          <a:xfrm>
            <a:off x="3402013" y="57737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1" name="Oval 30"/>
          <p:cNvSpPr/>
          <p:nvPr/>
        </p:nvSpPr>
        <p:spPr>
          <a:xfrm>
            <a:off x="3792538" y="579596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2" name="Oval 31"/>
          <p:cNvSpPr/>
          <p:nvPr/>
        </p:nvSpPr>
        <p:spPr>
          <a:xfrm>
            <a:off x="3244850" y="560070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3" name="Oval 32"/>
          <p:cNvSpPr/>
          <p:nvPr/>
        </p:nvSpPr>
        <p:spPr>
          <a:xfrm>
            <a:off x="2592388" y="59166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34" name="Oval 33"/>
          <p:cNvSpPr/>
          <p:nvPr/>
        </p:nvSpPr>
        <p:spPr>
          <a:xfrm>
            <a:off x="5546725" y="58705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5" name="Straight Arrow Connector 34"/>
          <p:cNvCxnSpPr>
            <a:stCxn id="27" idx="4"/>
          </p:cNvCxnSpPr>
          <p:nvPr/>
        </p:nvCxnSpPr>
        <p:spPr>
          <a:xfrm flipH="1">
            <a:off x="4705350" y="5499100"/>
            <a:ext cx="393700" cy="2460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256088" y="541655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37" name="Straight Arrow Connector 36"/>
          <p:cNvCxnSpPr>
            <a:endCxn id="36" idx="5"/>
          </p:cNvCxnSpPr>
          <p:nvPr/>
        </p:nvCxnSpPr>
        <p:spPr>
          <a:xfrm flipH="1" flipV="1">
            <a:off x="4325938" y="5464175"/>
            <a:ext cx="381000" cy="2778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1" idx="4"/>
          </p:cNvCxnSpPr>
          <p:nvPr/>
        </p:nvCxnSpPr>
        <p:spPr>
          <a:xfrm>
            <a:off x="3475038" y="5816600"/>
            <a:ext cx="358775" cy="3651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0" idx="5"/>
          </p:cNvCxnSpPr>
          <p:nvPr/>
        </p:nvCxnSpPr>
        <p:spPr>
          <a:xfrm flipH="1">
            <a:off x="3471863" y="5519738"/>
            <a:ext cx="168275" cy="301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3" idx="4"/>
          </p:cNvCxnSpPr>
          <p:nvPr/>
        </p:nvCxnSpPr>
        <p:spPr>
          <a:xfrm flipH="1" flipV="1">
            <a:off x="2757488" y="5651500"/>
            <a:ext cx="257175" cy="936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210300" y="60309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4" name="Oval 43"/>
          <p:cNvSpPr/>
          <p:nvPr/>
        </p:nvSpPr>
        <p:spPr>
          <a:xfrm>
            <a:off x="6121400" y="574516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5" name="Oval 44"/>
          <p:cNvSpPr/>
          <p:nvPr/>
        </p:nvSpPr>
        <p:spPr>
          <a:xfrm>
            <a:off x="5856288" y="560070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6" name="Oval 45"/>
          <p:cNvSpPr/>
          <p:nvPr/>
        </p:nvSpPr>
        <p:spPr>
          <a:xfrm>
            <a:off x="5699125" y="5519738"/>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7" name="Oval 46"/>
          <p:cNvSpPr/>
          <p:nvPr/>
        </p:nvSpPr>
        <p:spPr>
          <a:xfrm>
            <a:off x="5414963" y="624522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8" name="Oval 47"/>
          <p:cNvSpPr/>
          <p:nvPr/>
        </p:nvSpPr>
        <p:spPr>
          <a:xfrm>
            <a:off x="7008813" y="560070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9" name="Oval 48"/>
          <p:cNvSpPr/>
          <p:nvPr/>
        </p:nvSpPr>
        <p:spPr>
          <a:xfrm>
            <a:off x="7356475" y="570706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0" name="Oval 49"/>
          <p:cNvSpPr/>
          <p:nvPr/>
        </p:nvSpPr>
        <p:spPr>
          <a:xfrm>
            <a:off x="6656388" y="5830888"/>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1" name="Oval 50"/>
          <p:cNvSpPr/>
          <p:nvPr/>
        </p:nvSpPr>
        <p:spPr>
          <a:xfrm>
            <a:off x="5803900" y="59086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52" name="Straight Arrow Connector 51"/>
          <p:cNvCxnSpPr>
            <a:stCxn id="48" idx="5"/>
          </p:cNvCxnSpPr>
          <p:nvPr/>
        </p:nvCxnSpPr>
        <p:spPr>
          <a:xfrm>
            <a:off x="7080250" y="5649913"/>
            <a:ext cx="317500" cy="793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 idx="4"/>
            <a:endCxn id="48" idx="7"/>
          </p:cNvCxnSpPr>
          <p:nvPr/>
        </p:nvCxnSpPr>
        <p:spPr>
          <a:xfrm>
            <a:off x="6427788" y="5586413"/>
            <a:ext cx="652462" cy="23812"/>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773738" y="618966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5" name="Oval 54"/>
          <p:cNvSpPr/>
          <p:nvPr/>
        </p:nvSpPr>
        <p:spPr>
          <a:xfrm>
            <a:off x="7185025" y="60309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6" name="Oval 55"/>
          <p:cNvSpPr/>
          <p:nvPr/>
        </p:nvSpPr>
        <p:spPr>
          <a:xfrm>
            <a:off x="2497138" y="6018213"/>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7" name="Oval 56"/>
          <p:cNvSpPr/>
          <p:nvPr/>
        </p:nvSpPr>
        <p:spPr>
          <a:xfrm>
            <a:off x="3100388" y="6127750"/>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8" name="Oval 57"/>
          <p:cNvSpPr/>
          <p:nvPr/>
        </p:nvSpPr>
        <p:spPr>
          <a:xfrm>
            <a:off x="3252788" y="446881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59" name="Oval 58"/>
          <p:cNvSpPr/>
          <p:nvPr/>
        </p:nvSpPr>
        <p:spPr>
          <a:xfrm>
            <a:off x="3633788" y="446881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0" name="Oval 59"/>
          <p:cNvSpPr/>
          <p:nvPr/>
        </p:nvSpPr>
        <p:spPr>
          <a:xfrm>
            <a:off x="4319588" y="45243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1" name="Oval 60"/>
          <p:cNvSpPr/>
          <p:nvPr/>
        </p:nvSpPr>
        <p:spPr>
          <a:xfrm>
            <a:off x="5006975" y="45799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2" name="Oval 61"/>
          <p:cNvSpPr/>
          <p:nvPr/>
        </p:nvSpPr>
        <p:spPr>
          <a:xfrm>
            <a:off x="4243388" y="43592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3" name="Oval 62"/>
          <p:cNvSpPr/>
          <p:nvPr/>
        </p:nvSpPr>
        <p:spPr>
          <a:xfrm>
            <a:off x="5083175" y="43592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4" name="Oval 63"/>
          <p:cNvSpPr/>
          <p:nvPr/>
        </p:nvSpPr>
        <p:spPr>
          <a:xfrm>
            <a:off x="5997575" y="44148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5" name="Oval 64"/>
          <p:cNvSpPr/>
          <p:nvPr/>
        </p:nvSpPr>
        <p:spPr>
          <a:xfrm>
            <a:off x="5546725" y="4468813"/>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66" name="Oval 65"/>
          <p:cNvSpPr/>
          <p:nvPr/>
        </p:nvSpPr>
        <p:spPr>
          <a:xfrm>
            <a:off x="3563938" y="4359275"/>
            <a:ext cx="82550" cy="555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71" name="Straight Arrow Connector 70"/>
          <p:cNvCxnSpPr>
            <a:stCxn id="31" idx="5"/>
            <a:endCxn id="29" idx="3"/>
          </p:cNvCxnSpPr>
          <p:nvPr/>
        </p:nvCxnSpPr>
        <p:spPr>
          <a:xfrm>
            <a:off x="3862388" y="5845175"/>
            <a:ext cx="506412" cy="2333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348288" y="43338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73" name="Oval 72"/>
          <p:cNvSpPr/>
          <p:nvPr/>
        </p:nvSpPr>
        <p:spPr>
          <a:xfrm>
            <a:off x="4745038" y="4333875"/>
            <a:ext cx="825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74" name="Oval 73"/>
          <p:cNvSpPr/>
          <p:nvPr/>
        </p:nvSpPr>
        <p:spPr>
          <a:xfrm>
            <a:off x="4670425" y="4491038"/>
            <a:ext cx="82550" cy="555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cxnSp>
        <p:nvCxnSpPr>
          <p:cNvPr id="80" name="Straight Arrow Connector 79"/>
          <p:cNvCxnSpPr>
            <a:endCxn id="27" idx="7"/>
          </p:cNvCxnSpPr>
          <p:nvPr/>
        </p:nvCxnSpPr>
        <p:spPr>
          <a:xfrm flipH="1">
            <a:off x="5127625" y="4446588"/>
            <a:ext cx="936625" cy="10048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23" idx="1"/>
          </p:cNvCxnSpPr>
          <p:nvPr/>
        </p:nvCxnSpPr>
        <p:spPr>
          <a:xfrm flipH="1">
            <a:off x="2727325" y="4521200"/>
            <a:ext cx="936625" cy="1081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732" name="Down Arrow 113"/>
          <p:cNvSpPr>
            <a:spLocks noChangeArrowheads="1"/>
          </p:cNvSpPr>
          <p:nvPr/>
        </p:nvSpPr>
        <p:spPr bwMode="auto">
          <a:xfrm rot="9497461">
            <a:off x="6386513" y="4503738"/>
            <a:ext cx="303212" cy="1193800"/>
          </a:xfrm>
          <a:prstGeom prst="downArrow">
            <a:avLst>
              <a:gd name="adj1" fmla="val 50000"/>
              <a:gd name="adj2" fmla="val 49889"/>
            </a:avLst>
          </a:prstGeom>
          <a:solidFill>
            <a:srgbClr val="7030A0"/>
          </a:solidFill>
          <a:ln w="9525" algn="ctr">
            <a:solidFill>
              <a:schemeClr val="tx1"/>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28733" name="Down Arrow 78"/>
          <p:cNvSpPr>
            <a:spLocks noChangeArrowheads="1"/>
          </p:cNvSpPr>
          <p:nvPr/>
        </p:nvSpPr>
        <p:spPr bwMode="auto">
          <a:xfrm rot="-10550448">
            <a:off x="2898775" y="4495800"/>
            <a:ext cx="301625" cy="1192213"/>
          </a:xfrm>
          <a:prstGeom prst="downArrow">
            <a:avLst>
              <a:gd name="adj1" fmla="val 50000"/>
              <a:gd name="adj2" fmla="val 50085"/>
            </a:avLst>
          </a:prstGeom>
          <a:solidFill>
            <a:srgbClr val="7030A0"/>
          </a:solidFill>
          <a:ln w="9525" algn="ctr">
            <a:solidFill>
              <a:schemeClr val="tx1"/>
            </a:solidFill>
            <a:round/>
            <a:headEnd/>
            <a:tailEnd/>
          </a:ln>
        </p:spPr>
        <p:txBody>
          <a:bodyPr/>
          <a:lstStyle/>
          <a:p>
            <a:pPr eaLnBrk="0" fontAlgn="base" hangingPunct="0">
              <a:spcBef>
                <a:spcPct val="0"/>
              </a:spcBef>
              <a:spcAft>
                <a:spcPct val="0"/>
              </a:spcAft>
            </a:pPr>
            <a:endParaRPr lang="en-US">
              <a:solidFill>
                <a:srgbClr val="000000"/>
              </a:solidFill>
            </a:endParaRPr>
          </a:p>
        </p:txBody>
      </p:sp>
      <p:sp>
        <p:nvSpPr>
          <p:cNvPr id="28734" name="Text Box 2"/>
          <p:cNvSpPr txBox="1">
            <a:spLocks noChangeArrowheads="1"/>
          </p:cNvSpPr>
          <p:nvPr/>
        </p:nvSpPr>
        <p:spPr bwMode="auto">
          <a:xfrm>
            <a:off x="228601" y="990600"/>
            <a:ext cx="8915400"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r>
              <a:rPr lang="en-US" b="1" dirty="0" smtClean="0">
                <a:solidFill>
                  <a:srgbClr val="000000"/>
                </a:solidFill>
              </a:rPr>
              <a:t>Theorem (Ashlagi, Gamarnik, Rees &amp; Roth, 2012) </a:t>
            </a:r>
          </a:p>
          <a:p>
            <a:pPr eaLnBrk="0" fontAlgn="base" hangingPunct="0">
              <a:spcBef>
                <a:spcPct val="0"/>
              </a:spcBef>
              <a:spcAft>
                <a:spcPct val="0"/>
              </a:spcAft>
            </a:pPr>
            <a:r>
              <a:rPr lang="en-US" dirty="0" smtClean="0">
                <a:solidFill>
                  <a:srgbClr val="000000"/>
                </a:solidFill>
              </a:rPr>
              <a:t>Let  </a:t>
            </a:r>
            <a:r>
              <a:rPr lang="en-US" sz="2000" b="1" i="1" dirty="0">
                <a:solidFill>
                  <a:srgbClr val="000000"/>
                </a:solidFill>
              </a:rPr>
              <a:t>C</a:t>
            </a:r>
            <a:r>
              <a:rPr lang="en-US" sz="2000" b="1" i="1" baseline="-25000" dirty="0">
                <a:solidFill>
                  <a:srgbClr val="000000"/>
                </a:solidFill>
              </a:rPr>
              <a:t>k</a:t>
            </a:r>
            <a:r>
              <a:rPr lang="en-US" sz="2000" i="1" dirty="0">
                <a:solidFill>
                  <a:srgbClr val="000000"/>
                </a:solidFill>
              </a:rPr>
              <a:t> </a:t>
            </a:r>
            <a:r>
              <a:rPr lang="en-US" dirty="0">
                <a:solidFill>
                  <a:srgbClr val="000000"/>
                </a:solidFill>
              </a:rPr>
              <a:t>be the largest number of transplants achievable with </a:t>
            </a:r>
          </a:p>
          <a:p>
            <a:pPr eaLnBrk="0" fontAlgn="base" hangingPunct="0">
              <a:spcBef>
                <a:spcPct val="0"/>
              </a:spcBef>
              <a:spcAft>
                <a:spcPct val="0"/>
              </a:spcAft>
            </a:pPr>
            <a:r>
              <a:rPr lang="en-US" dirty="0">
                <a:solidFill>
                  <a:srgbClr val="000000"/>
                </a:solidFill>
              </a:rPr>
              <a:t>cycles </a:t>
            </a:r>
            <a:r>
              <a:rPr lang="en-US" b="1" i="1" dirty="0">
                <a:solidFill>
                  <a:srgbClr val="000000"/>
                </a:solidFill>
                <a:latin typeface="cmsy10" pitchFamily="34" charset="0"/>
              </a:rPr>
              <a:t>·</a:t>
            </a:r>
            <a:r>
              <a:rPr lang="en-US" sz="2000" b="1" i="1" dirty="0">
                <a:solidFill>
                  <a:srgbClr val="000000"/>
                </a:solidFill>
              </a:rPr>
              <a:t> k</a:t>
            </a:r>
            <a:r>
              <a:rPr lang="en-US" dirty="0">
                <a:solidFill>
                  <a:srgbClr val="000000"/>
                </a:solidFill>
              </a:rPr>
              <a:t>.  Let </a:t>
            </a:r>
            <a:r>
              <a:rPr lang="en-US" sz="2000" b="1" i="1" dirty="0" err="1">
                <a:solidFill>
                  <a:srgbClr val="000000"/>
                </a:solidFill>
              </a:rPr>
              <a:t>D</a:t>
            </a:r>
            <a:r>
              <a:rPr lang="en-US" sz="2000" b="1" i="1" baseline="-25000" dirty="0" err="1">
                <a:solidFill>
                  <a:srgbClr val="000000"/>
                </a:solidFill>
              </a:rPr>
              <a:t>k</a:t>
            </a:r>
            <a:r>
              <a:rPr lang="en-US" dirty="0">
                <a:solidFill>
                  <a:srgbClr val="000000"/>
                </a:solidFill>
              </a:rPr>
              <a:t> be the largest number of transplants achievable with </a:t>
            </a:r>
          </a:p>
          <a:p>
            <a:pPr eaLnBrk="0" fontAlgn="base" hangingPunct="0">
              <a:spcBef>
                <a:spcPct val="0"/>
              </a:spcBef>
              <a:spcAft>
                <a:spcPct val="0"/>
              </a:spcAft>
            </a:pPr>
            <a:r>
              <a:rPr lang="en-US" dirty="0">
                <a:solidFill>
                  <a:srgbClr val="000000"/>
                </a:solidFill>
              </a:rPr>
              <a:t>cycles </a:t>
            </a:r>
            <a:r>
              <a:rPr lang="en-US" b="1" i="1" dirty="0">
                <a:solidFill>
                  <a:srgbClr val="000000"/>
                </a:solidFill>
                <a:latin typeface="cmsy10" pitchFamily="34" charset="0"/>
              </a:rPr>
              <a:t>·</a:t>
            </a:r>
            <a:r>
              <a:rPr lang="en-US" sz="2000" b="1" i="1" dirty="0">
                <a:solidFill>
                  <a:srgbClr val="000000"/>
                </a:solidFill>
              </a:rPr>
              <a:t> k </a:t>
            </a:r>
            <a:r>
              <a:rPr lang="en-US" b="1" dirty="0">
                <a:solidFill>
                  <a:srgbClr val="000000"/>
                </a:solidFill>
              </a:rPr>
              <a:t>plus one </a:t>
            </a:r>
            <a:r>
              <a:rPr lang="en-US" b="1" dirty="0" smtClean="0">
                <a:solidFill>
                  <a:srgbClr val="000000"/>
                </a:solidFill>
              </a:rPr>
              <a:t>non-directed </a:t>
            </a:r>
            <a:r>
              <a:rPr lang="en-US" b="1" dirty="0">
                <a:solidFill>
                  <a:srgbClr val="000000"/>
                </a:solidFill>
              </a:rPr>
              <a:t>donor</a:t>
            </a:r>
            <a:r>
              <a:rPr lang="en-US" dirty="0">
                <a:solidFill>
                  <a:srgbClr val="000000"/>
                </a:solidFill>
              </a:rPr>
              <a:t>. Then for every constant </a:t>
            </a:r>
            <a:r>
              <a:rPr lang="en-US" b="1" i="1" dirty="0">
                <a:solidFill>
                  <a:srgbClr val="000000"/>
                </a:solidFill>
              </a:rPr>
              <a:t>k </a:t>
            </a:r>
            <a:r>
              <a:rPr lang="en-US" dirty="0">
                <a:solidFill>
                  <a:srgbClr val="000000"/>
                </a:solidFill>
              </a:rPr>
              <a:t>there exists </a:t>
            </a:r>
            <a:r>
              <a:rPr lang="en-US" sz="2000" b="1" dirty="0">
                <a:solidFill>
                  <a:srgbClr val="000000"/>
                </a:solidFill>
                <a:latin typeface="cmmi10" pitchFamily="34" charset="0"/>
              </a:rPr>
              <a:t>½</a:t>
            </a:r>
            <a:r>
              <a:rPr lang="en-US" sz="2000" b="1" dirty="0">
                <a:solidFill>
                  <a:srgbClr val="000000"/>
                </a:solidFill>
              </a:rPr>
              <a:t>&gt;0</a:t>
            </a:r>
          </a:p>
          <a:p>
            <a:pPr eaLnBrk="0" fontAlgn="base" hangingPunct="0">
              <a:spcBef>
                <a:spcPct val="0"/>
              </a:spcBef>
              <a:spcAft>
                <a:spcPct val="0"/>
              </a:spcAft>
            </a:pPr>
            <a:endParaRPr lang="en-US" sz="2000" b="1" dirty="0">
              <a:solidFill>
                <a:srgbClr val="000000"/>
              </a:solidFill>
            </a:endParaRPr>
          </a:p>
          <a:p>
            <a:pPr eaLnBrk="0" fontAlgn="base" hangingPunct="0">
              <a:spcBef>
                <a:spcPct val="0"/>
              </a:spcBef>
              <a:spcAft>
                <a:spcPct val="0"/>
              </a:spcAft>
            </a:pPr>
            <a:endParaRPr lang="en-US" sz="2000" b="1" dirty="0">
              <a:solidFill>
                <a:srgbClr val="000000"/>
              </a:solidFill>
            </a:endParaRPr>
          </a:p>
          <a:p>
            <a:pPr eaLnBrk="0" fontAlgn="base" hangingPunct="0">
              <a:spcBef>
                <a:spcPct val="0"/>
              </a:spcBef>
              <a:spcAft>
                <a:spcPct val="0"/>
              </a:spcAft>
            </a:pPr>
            <a:endParaRPr lang="en-US" sz="2000" b="1" dirty="0">
              <a:solidFill>
                <a:srgbClr val="000000"/>
              </a:solidFill>
            </a:endParaRPr>
          </a:p>
          <a:p>
            <a:pPr eaLnBrk="0" fontAlgn="base" hangingPunct="0">
              <a:spcBef>
                <a:spcPct val="0"/>
              </a:spcBef>
              <a:spcAft>
                <a:spcPct val="0"/>
              </a:spcAft>
            </a:pPr>
            <a:endParaRPr lang="en-US" sz="2000" b="1" dirty="0">
              <a:solidFill>
                <a:srgbClr val="000000"/>
              </a:solidFill>
            </a:endParaRPr>
          </a:p>
          <a:p>
            <a:pPr eaLnBrk="0" fontAlgn="base" hangingPunct="0">
              <a:spcBef>
                <a:spcPct val="0"/>
              </a:spcBef>
              <a:spcAft>
                <a:spcPct val="0"/>
              </a:spcAft>
            </a:pPr>
            <a:r>
              <a:rPr lang="en-US" sz="2000" dirty="0">
                <a:solidFill>
                  <a:srgbClr val="000000"/>
                </a:solidFill>
              </a:rPr>
              <a:t>Furthermore</a:t>
            </a:r>
            <a:r>
              <a:rPr lang="en-US" sz="2000" b="1" dirty="0">
                <a:solidFill>
                  <a:srgbClr val="000000"/>
                </a:solidFill>
              </a:rPr>
              <a:t>, </a:t>
            </a:r>
            <a:r>
              <a:rPr lang="en-US" sz="2000" b="1" i="1" dirty="0">
                <a:solidFill>
                  <a:srgbClr val="000000"/>
                </a:solidFill>
              </a:rPr>
              <a:t>C</a:t>
            </a:r>
            <a:r>
              <a:rPr lang="en-US" sz="2000" b="1" i="1" baseline="-25000" dirty="0">
                <a:solidFill>
                  <a:srgbClr val="000000"/>
                </a:solidFill>
              </a:rPr>
              <a:t>k</a:t>
            </a:r>
            <a:r>
              <a:rPr lang="en-US" sz="2000" b="1" i="1" dirty="0">
                <a:solidFill>
                  <a:srgbClr val="000000"/>
                </a:solidFill>
              </a:rPr>
              <a:t> </a:t>
            </a:r>
            <a:r>
              <a:rPr lang="en-US" dirty="0">
                <a:solidFill>
                  <a:srgbClr val="000000"/>
                </a:solidFill>
              </a:rPr>
              <a:t>and </a:t>
            </a:r>
            <a:r>
              <a:rPr lang="en-US" sz="2000" b="1" i="1" dirty="0" err="1">
                <a:solidFill>
                  <a:srgbClr val="000000"/>
                </a:solidFill>
              </a:rPr>
              <a:t>D</a:t>
            </a:r>
            <a:r>
              <a:rPr lang="en-US" sz="2000" b="1" i="1" baseline="-25000" dirty="0" err="1">
                <a:solidFill>
                  <a:srgbClr val="000000"/>
                </a:solidFill>
              </a:rPr>
              <a:t>k</a:t>
            </a:r>
            <a:r>
              <a:rPr lang="en-US" sz="2000" b="1" i="1" baseline="-25000" dirty="0">
                <a:solidFill>
                  <a:srgbClr val="000000"/>
                </a:solidFill>
              </a:rPr>
              <a:t> </a:t>
            </a:r>
            <a:r>
              <a:rPr lang="en-US" dirty="0">
                <a:solidFill>
                  <a:srgbClr val="000000"/>
                </a:solidFill>
              </a:rPr>
              <a:t>cover almost all L nodes. </a:t>
            </a:r>
          </a:p>
        </p:txBody>
      </p:sp>
      <p:pic>
        <p:nvPicPr>
          <p:cNvPr id="28735" name="Picture 66" descr="txp_fig"/>
          <p:cNvPicPr>
            <a:picLocks noChangeAspect="1"/>
          </p:cNvPicPr>
          <p:nvPr>
            <p:custDataLst>
              <p:tags r:id="rId2"/>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8963" y="2262188"/>
            <a:ext cx="7377112"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 name="Slide Number Placeholder 66"/>
          <p:cNvSpPr>
            <a:spLocks noGrp="1"/>
          </p:cNvSpPr>
          <p:nvPr>
            <p:ph type="sldNum" sz="quarter" idx="12"/>
          </p:nvPr>
        </p:nvSpPr>
        <p:spPr/>
        <p:txBody>
          <a:bodyPr/>
          <a:lstStyle/>
          <a:p>
            <a:pPr>
              <a:defRPr/>
            </a:pPr>
            <a:fld id="{1ADF9B1A-33B9-4057-946D-1111FDA70116}" type="slidenum">
              <a:rPr lang="en-US" smtClean="0">
                <a:solidFill>
                  <a:srgbClr val="000000"/>
                </a:solidFill>
              </a:rPr>
              <a:pPr>
                <a:defRPr/>
              </a:pPr>
              <a:t>52</a:t>
            </a:fld>
            <a:endParaRPr lang="en-US">
              <a:solidFill>
                <a:srgbClr val="000000"/>
              </a:solidFill>
            </a:endParaRPr>
          </a:p>
        </p:txBody>
      </p:sp>
    </p:spTree>
    <p:extLst>
      <p:ext uri="{BB962C8B-B14F-4D97-AF65-F5344CB8AC3E}">
        <p14:creationId xmlns="" xmlns:p14="http://schemas.microsoft.com/office/powerpoint/2010/main" val="20012499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293688"/>
            <a:ext cx="9350375" cy="704850"/>
          </a:xfrm>
          <a:prstGeom prst="rect">
            <a:avLst/>
          </a:prstGeom>
          <a:noFill/>
        </p:spPr>
        <p:txBody>
          <a:bodyPr/>
          <a:lstStyle/>
          <a:p>
            <a:pPr algn="ctr" fontAlgn="base">
              <a:spcBef>
                <a:spcPct val="0"/>
              </a:spcBef>
              <a:spcAft>
                <a:spcPct val="0"/>
              </a:spcAft>
              <a:defRPr/>
            </a:pPr>
            <a:r>
              <a:rPr lang="en-US" sz="2400" b="1" kern="0" dirty="0">
                <a:solidFill>
                  <a:srgbClr val="333399"/>
                </a:solidFill>
              </a:rPr>
              <a:t>Case </a:t>
            </a:r>
            <a:r>
              <a:rPr lang="en-US" sz="2400" kern="0" dirty="0">
                <a:solidFill>
                  <a:srgbClr val="000000"/>
                </a:solidFill>
              </a:rPr>
              <a:t>v&gt;0</a:t>
            </a:r>
            <a:r>
              <a:rPr lang="en-US" sz="2200" b="1" kern="0" dirty="0">
                <a:solidFill>
                  <a:srgbClr val="333399"/>
                </a:solidFill>
              </a:rPr>
              <a:t>. Why increasing cycle </a:t>
            </a:r>
            <a:r>
              <a:rPr lang="en-US" sz="2200" b="1" kern="0" dirty="0" smtClean="0">
                <a:solidFill>
                  <a:srgbClr val="333399"/>
                </a:solidFill>
              </a:rPr>
              <a:t>size helps</a:t>
            </a:r>
            <a:r>
              <a:rPr lang="en-US" kern="0" dirty="0">
                <a:solidFill>
                  <a:srgbClr val="000000"/>
                </a:solidFill>
              </a:rPr>
              <a:t>	</a:t>
            </a:r>
            <a:r>
              <a:rPr lang="en-US" sz="2000" kern="0" dirty="0">
                <a:solidFill>
                  <a:srgbClr val="000000"/>
                </a:solidFill>
              </a:rPr>
              <a:t/>
            </a:r>
            <a:br>
              <a:rPr lang="en-US" sz="2000" kern="0" dirty="0">
                <a:solidFill>
                  <a:srgbClr val="000000"/>
                </a:solidFill>
              </a:rPr>
            </a:br>
            <a:endParaRPr lang="en-US" kern="0" dirty="0">
              <a:solidFill>
                <a:srgbClr val="000000"/>
              </a:solidFill>
            </a:endParaRPr>
          </a:p>
        </p:txBody>
      </p:sp>
      <p:sp>
        <p:nvSpPr>
          <p:cNvPr id="29699" name="Text Box 2"/>
          <p:cNvSpPr txBox="1">
            <a:spLocks noChangeArrowheads="1"/>
          </p:cNvSpPr>
          <p:nvPr/>
        </p:nvSpPr>
        <p:spPr bwMode="auto">
          <a:xfrm>
            <a:off x="179388" y="884238"/>
            <a:ext cx="8753475"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b="1" dirty="0" smtClean="0">
                <a:solidFill>
                  <a:srgbClr val="000000"/>
                </a:solidFill>
              </a:rPr>
              <a:t> </a:t>
            </a:r>
            <a:endParaRPr lang="en-US" sz="2400" dirty="0">
              <a:solidFill>
                <a:srgbClr val="000000"/>
              </a:solidFill>
            </a:endParaRPr>
          </a:p>
        </p:txBody>
      </p:sp>
      <p:sp>
        <p:nvSpPr>
          <p:cNvPr id="29702" name="Text Box 2"/>
          <p:cNvSpPr txBox="1">
            <a:spLocks noChangeArrowheads="1"/>
          </p:cNvSpPr>
          <p:nvPr/>
        </p:nvSpPr>
        <p:spPr bwMode="auto">
          <a:xfrm>
            <a:off x="0" y="1295400"/>
            <a:ext cx="85344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2400" i="1" dirty="0">
                <a:solidFill>
                  <a:srgbClr val="4F2270"/>
                </a:solidFill>
              </a:rPr>
              <a:t>Increasing cycle lengths significantly increases </a:t>
            </a:r>
            <a:r>
              <a:rPr lang="en-US" sz="2400" i="1" dirty="0" smtClean="0">
                <a:solidFill>
                  <a:srgbClr val="4F2270"/>
                </a:solidFill>
              </a:rPr>
              <a:t>transplants</a:t>
            </a:r>
            <a:r>
              <a:rPr lang="en-US" sz="2400" i="1" dirty="0">
                <a:solidFill>
                  <a:srgbClr val="4F2270"/>
                </a:solidFill>
              </a:rPr>
              <a:t>. </a:t>
            </a:r>
          </a:p>
          <a:p>
            <a:pPr eaLnBrk="0" fontAlgn="base" hangingPunct="0">
              <a:spcBef>
                <a:spcPct val="0"/>
              </a:spcBef>
              <a:spcAft>
                <a:spcPct val="0"/>
              </a:spcAft>
            </a:pPr>
            <a:r>
              <a:rPr lang="en-US" sz="2400" i="1" dirty="0">
                <a:solidFill>
                  <a:srgbClr val="4F2270"/>
                </a:solidFill>
              </a:rPr>
              <a:t>Highly sensitized patients are the principal </a:t>
            </a:r>
            <a:r>
              <a:rPr lang="en-US" sz="2400" i="1" dirty="0" smtClean="0">
                <a:solidFill>
                  <a:srgbClr val="4F2270"/>
                </a:solidFill>
              </a:rPr>
              <a:t>beneficiaries. </a:t>
            </a:r>
          </a:p>
          <a:p>
            <a:pPr eaLnBrk="0" fontAlgn="base" hangingPunct="0">
              <a:spcBef>
                <a:spcPct val="0"/>
              </a:spcBef>
              <a:spcAft>
                <a:spcPct val="0"/>
              </a:spcAft>
            </a:pPr>
            <a:endParaRPr lang="en-US" i="1" dirty="0" smtClean="0">
              <a:solidFill>
                <a:srgbClr val="4F2270"/>
              </a:solidFill>
            </a:endParaRPr>
          </a:p>
          <a:p>
            <a:pPr eaLnBrk="0" fontAlgn="base" hangingPunct="0">
              <a:spcBef>
                <a:spcPct val="0"/>
              </a:spcBef>
              <a:spcAft>
                <a:spcPct val="0"/>
              </a:spcAft>
            </a:pPr>
            <a:r>
              <a:rPr lang="en-US" sz="2400" i="1" dirty="0" smtClean="0">
                <a:solidFill>
                  <a:srgbClr val="4F2270"/>
                </a:solidFill>
              </a:rPr>
              <a:t>Low sensitized patients are </a:t>
            </a:r>
            <a:r>
              <a:rPr lang="en-US" sz="2400" i="1" dirty="0" err="1" smtClean="0">
                <a:solidFill>
                  <a:srgbClr val="4F2270"/>
                </a:solidFill>
              </a:rPr>
              <a:t>overdemanded</a:t>
            </a:r>
            <a:r>
              <a:rPr lang="en-US" sz="2400" i="1" dirty="0" smtClean="0">
                <a:solidFill>
                  <a:srgbClr val="4F2270"/>
                </a:solidFill>
              </a:rPr>
              <a:t>: it’s easy to start a cycle from L to H since there are many H, and easy to end it back in L since most blood type compatible donors will do…</a:t>
            </a:r>
            <a:endParaRPr lang="en-US" sz="2400" i="1" dirty="0">
              <a:solidFill>
                <a:srgbClr val="4F2270"/>
              </a:solidFill>
            </a:endParaRPr>
          </a:p>
        </p:txBody>
      </p:sp>
      <p:sp>
        <p:nvSpPr>
          <p:cNvPr id="7" name="Slide Number Placeholder 6"/>
          <p:cNvSpPr>
            <a:spLocks noGrp="1"/>
          </p:cNvSpPr>
          <p:nvPr>
            <p:ph type="sldNum" sz="quarter" idx="12"/>
          </p:nvPr>
        </p:nvSpPr>
        <p:spPr/>
        <p:txBody>
          <a:bodyPr/>
          <a:lstStyle/>
          <a:p>
            <a:pPr>
              <a:defRPr/>
            </a:pPr>
            <a:fld id="{1ADF9B1A-33B9-4057-946D-1111FDA70116}" type="slidenum">
              <a:rPr lang="en-US" smtClean="0">
                <a:solidFill>
                  <a:srgbClr val="000000"/>
                </a:solidFill>
              </a:rPr>
              <a:pPr>
                <a:defRPr/>
              </a:pPr>
              <a:t>53</a:t>
            </a:fld>
            <a:endParaRPr lang="en-US" dirty="0">
              <a:solidFill>
                <a:srgbClr val="000000"/>
              </a:solidFill>
            </a:endParaRPr>
          </a:p>
        </p:txBody>
      </p:sp>
    </p:spTree>
    <p:extLst>
      <p:ext uri="{BB962C8B-B14F-4D97-AF65-F5344CB8AC3E}">
        <p14:creationId xmlns="" xmlns:p14="http://schemas.microsoft.com/office/powerpoint/2010/main" val="3885852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Simulations (re-sampling) with clinical data</a:t>
            </a:r>
            <a:endParaRPr lang="en-US" dirty="0"/>
          </a:p>
        </p:txBody>
      </p:sp>
      <p:pic>
        <p:nvPicPr>
          <p:cNvPr id="1026" name="Picture 2"/>
          <p:cNvPicPr>
            <a:picLocks noGrp="1" noChangeAspect="1" noChangeArrowheads="1"/>
          </p:cNvPicPr>
          <p:nvPr>
            <p:ph idx="1"/>
          </p:nvPr>
        </p:nvPicPr>
        <p:blipFill>
          <a:blip r:embed="rId3" cstate="print"/>
          <a:srcRect l="2778" t="18647" r="51852" b="7279"/>
          <a:stretch>
            <a:fillRect/>
          </a:stretch>
        </p:blipFill>
        <p:spPr bwMode="auto">
          <a:xfrm>
            <a:off x="187958" y="1447800"/>
            <a:ext cx="8613140" cy="527335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ADF9B1A-33B9-4057-946D-1111FDA70116}" type="slidenum">
              <a:rPr lang="en-US" smtClean="0">
                <a:solidFill>
                  <a:srgbClr val="000000"/>
                </a:solidFill>
              </a:rPr>
              <a:pPr>
                <a:defRPr/>
              </a:pPr>
              <a:t>54</a:t>
            </a:fld>
            <a:endParaRPr lang="en-US">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Long chains benefit highly sensitized patients (without harming low-sensitized patients)</a:t>
            </a:r>
            <a:endParaRPr lang="en-US" sz="2800" dirty="0"/>
          </a:p>
        </p:txBody>
      </p:sp>
      <p:pic>
        <p:nvPicPr>
          <p:cNvPr id="2050" name="Picture 2"/>
          <p:cNvPicPr>
            <a:picLocks noGrp="1" noChangeAspect="1" noChangeArrowheads="1"/>
          </p:cNvPicPr>
          <p:nvPr>
            <p:ph idx="1"/>
          </p:nvPr>
        </p:nvPicPr>
        <p:blipFill>
          <a:blip r:embed="rId3" cstate="print"/>
          <a:srcRect l="1852" t="18647" r="50926" b="7279"/>
          <a:stretch>
            <a:fillRect/>
          </a:stretch>
        </p:blipFill>
        <p:spPr bwMode="auto">
          <a:xfrm>
            <a:off x="-38102" y="1295400"/>
            <a:ext cx="8831580" cy="549984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ADF9B1A-33B9-4057-946D-1111FDA70116}" type="slidenum">
              <a:rPr lang="en-US" smtClean="0">
                <a:solidFill>
                  <a:srgbClr val="000000"/>
                </a:solidFill>
              </a:rPr>
              <a:pPr>
                <a:defRPr/>
              </a:pPr>
              <a:t>55</a:t>
            </a:fld>
            <a:endParaRPr lang="en-US">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04800" y="0"/>
            <a:ext cx="7772400" cy="990600"/>
          </a:xfrm>
          <a:prstGeom prst="rect">
            <a:avLst/>
          </a:prstGeom>
          <a:noFill/>
        </p:spPr>
        <p:txBody>
          <a:bodyPr/>
          <a:lstStyle/>
          <a:p>
            <a:pPr algn="ctr" eaLnBrk="1" hangingPunct="1">
              <a:defRPr/>
            </a:pPr>
            <a:r>
              <a:rPr lang="en-US" sz="2800" kern="0" dirty="0" smtClean="0">
                <a:solidFill>
                  <a:schemeClr val="accent2"/>
                </a:solidFill>
                <a:latin typeface="+mj-lt"/>
                <a:ea typeface="+mj-ea"/>
                <a:cs typeface="+mj-cs"/>
              </a:rPr>
              <a:t>NKR non-directed donor chain:2012</a:t>
            </a:r>
            <a:r>
              <a:rPr lang="en-US" sz="2800" kern="0" dirty="0">
                <a:solidFill>
                  <a:schemeClr val="accent2"/>
                </a:solidFill>
                <a:latin typeface="+mj-lt"/>
                <a:ea typeface="+mj-ea"/>
                <a:cs typeface="+mj-cs"/>
              </a:rPr>
              <a:t>. </a:t>
            </a:r>
            <a:r>
              <a:rPr lang="en-US" sz="2800" kern="0" dirty="0">
                <a:latin typeface="+mj-lt"/>
                <a:ea typeface="+mj-ea"/>
                <a:cs typeface="+mj-cs"/>
              </a:rPr>
              <a:t>60 lives, 30 </a:t>
            </a:r>
            <a:r>
              <a:rPr lang="en-US" sz="2800" kern="0" dirty="0" smtClean="0">
                <a:latin typeface="+mj-lt"/>
                <a:ea typeface="+mj-ea"/>
                <a:cs typeface="+mj-cs"/>
              </a:rPr>
              <a:t>kidneys: the practical implications are clear</a:t>
            </a:r>
            <a:r>
              <a:rPr lang="en-US" kern="0" dirty="0">
                <a:latin typeface="+mj-lt"/>
                <a:ea typeface="+mj-ea"/>
                <a:cs typeface="+mj-cs"/>
              </a:rPr>
              <a:t>	</a:t>
            </a:r>
            <a:r>
              <a:rPr lang="en-US" sz="2000" kern="0" dirty="0">
                <a:latin typeface="+mj-lt"/>
                <a:ea typeface="+mj-ea"/>
                <a:cs typeface="+mj-cs"/>
              </a:rPr>
              <a:t/>
            </a:r>
            <a:br>
              <a:rPr lang="en-US" sz="2000" kern="0" dirty="0">
                <a:latin typeface="+mj-lt"/>
                <a:ea typeface="+mj-ea"/>
                <a:cs typeface="+mj-cs"/>
              </a:rPr>
            </a:br>
            <a:endParaRPr lang="en-US" kern="0" dirty="0">
              <a:latin typeface="+mj-lt"/>
              <a:ea typeface="+mj-ea"/>
              <a:cs typeface="+mj-cs"/>
            </a:endParaRPr>
          </a:p>
        </p:txBody>
      </p:sp>
      <p:pic>
        <p:nvPicPr>
          <p:cNvPr id="20483" name="Picture 6" descr="19kidney-span-articleLarge.jpg"/>
          <p:cNvPicPr>
            <a:picLocks noChangeAspect="1"/>
          </p:cNvPicPr>
          <p:nvPr/>
        </p:nvPicPr>
        <p:blipFill>
          <a:blip r:embed="rId3" cstate="print"/>
          <a:srcRect/>
          <a:stretch>
            <a:fillRect/>
          </a:stretch>
        </p:blipFill>
        <p:spPr bwMode="auto">
          <a:xfrm>
            <a:off x="762000" y="1143000"/>
            <a:ext cx="7620000" cy="5410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91821D2-A7E2-4DB5-B8A4-E1316A0A2ADD}"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But progress is still slow</a:t>
            </a:r>
            <a:r>
              <a:rPr lang="en-US" dirty="0" smtClean="0">
                <a:sym typeface="Wingdings" pitchFamily="2" charset="2"/>
              </a:rPr>
              <a:t></a:t>
            </a:r>
            <a:endParaRPr lang="en-US" dirty="0"/>
          </a:p>
        </p:txBody>
      </p:sp>
      <p:sp>
        <p:nvSpPr>
          <p:cNvPr id="4" name="Slide Number Placeholder 3"/>
          <p:cNvSpPr>
            <a:spLocks noGrp="1"/>
          </p:cNvSpPr>
          <p:nvPr>
            <p:ph type="sldNum" sz="quarter" idx="12"/>
          </p:nvPr>
        </p:nvSpPr>
        <p:spPr/>
        <p:txBody>
          <a:bodyPr/>
          <a:lstStyle/>
          <a:p>
            <a:pPr>
              <a:defRPr/>
            </a:pPr>
            <a:fld id="{8931D6B6-181F-48D8-8B49-A6E52FA57CD4}" type="slidenum">
              <a:rPr lang="en-US" smtClean="0"/>
              <a:pPr>
                <a:defRPr/>
              </a:pPr>
              <a:t>57</a:t>
            </a:fld>
            <a:endParaRPr lang="en-US"/>
          </a:p>
        </p:txBody>
      </p:sp>
      <p:sp>
        <p:nvSpPr>
          <p:cNvPr id="6" name="TextBox 5"/>
          <p:cNvSpPr txBox="1"/>
          <p:nvPr/>
        </p:nvSpPr>
        <p:spPr>
          <a:xfrm>
            <a:off x="215766" y="5867400"/>
            <a:ext cx="8166234" cy="615553"/>
          </a:xfrm>
          <a:prstGeom prst="rect">
            <a:avLst/>
          </a:prstGeom>
          <a:noFill/>
        </p:spPr>
        <p:txBody>
          <a:bodyPr wrap="square" rtlCol="0">
            <a:spAutoFit/>
          </a:bodyPr>
          <a:lstStyle/>
          <a:p>
            <a:r>
              <a:rPr lang="en-US" dirty="0" smtClean="0"/>
              <a:t> </a:t>
            </a:r>
            <a:endParaRPr lang="en-US" dirty="0"/>
          </a:p>
          <a:p>
            <a:endParaRPr lang="en-US" sz="1600" dirty="0"/>
          </a:p>
        </p:txBody>
      </p:sp>
      <p:sp>
        <p:nvSpPr>
          <p:cNvPr id="7" name="Content Placeholder 6"/>
          <p:cNvSpPr>
            <a:spLocks noGrp="1"/>
          </p:cNvSpPr>
          <p:nvPr>
            <p:ph idx="1"/>
          </p:nvPr>
        </p:nvSpPr>
        <p:spPr/>
        <p:txBody>
          <a:bodyPr/>
          <a:lstStyle/>
          <a:p>
            <a:r>
              <a:rPr lang="en-US" dirty="0" smtClean="0"/>
              <a:t>When we started, there were only 40,000 people on the US deceased-donor waiting list, and now there are 90,000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p:txBody>
          <a:bodyPr/>
          <a:lstStyle/>
          <a:p>
            <a:pPr>
              <a:defRPr/>
            </a:pPr>
            <a:fld id="{3076E9E8-7739-4BCA-A361-5AD27DE4E593}" type="slidenum">
              <a:rPr lang="en-US" smtClean="0"/>
              <a:pPr>
                <a:defRPr/>
              </a:pPr>
              <a:t>6</a:t>
            </a:fld>
            <a:endParaRPr lang="en-US" smtClean="0"/>
          </a:p>
        </p:txBody>
      </p:sp>
      <p:sp>
        <p:nvSpPr>
          <p:cNvPr id="10243" name="Rectangle 2"/>
          <p:cNvSpPr>
            <a:spLocks noGrp="1" noChangeArrowheads="1"/>
          </p:cNvSpPr>
          <p:nvPr>
            <p:ph type="title"/>
          </p:nvPr>
        </p:nvSpPr>
        <p:spPr>
          <a:xfrm>
            <a:off x="457200" y="0"/>
            <a:ext cx="8229600" cy="533400"/>
          </a:xfrm>
        </p:spPr>
        <p:txBody>
          <a:bodyPr>
            <a:normAutofit fontScale="90000"/>
          </a:bodyPr>
          <a:lstStyle/>
          <a:p>
            <a:pPr eaLnBrk="1" hangingPunct="1"/>
            <a:r>
              <a:rPr lang="en-US" sz="3600" dirty="0" smtClean="0"/>
              <a:t>Kidney exchange clearinghouse design</a:t>
            </a:r>
          </a:p>
        </p:txBody>
      </p:sp>
      <p:sp>
        <p:nvSpPr>
          <p:cNvPr id="10244" name="Rectangle 3"/>
          <p:cNvSpPr>
            <a:spLocks noGrp="1" noChangeArrowheads="1"/>
          </p:cNvSpPr>
          <p:nvPr>
            <p:ph type="body" idx="1"/>
          </p:nvPr>
        </p:nvSpPr>
        <p:spPr>
          <a:xfrm>
            <a:off x="228600" y="685800"/>
            <a:ext cx="8686800" cy="6172200"/>
          </a:xfrm>
        </p:spPr>
        <p:txBody>
          <a:bodyPr>
            <a:noAutofit/>
          </a:bodyPr>
          <a:lstStyle/>
          <a:p>
            <a:pPr marL="609600" indent="-609600" eaLnBrk="1" hangingPunct="1">
              <a:lnSpc>
                <a:spcPct val="80000"/>
              </a:lnSpc>
              <a:buFontTx/>
              <a:buNone/>
            </a:pPr>
            <a:r>
              <a:rPr lang="en-US" sz="2300" dirty="0" smtClean="0"/>
              <a:t>Roth, Alvin E., Tayfun </a:t>
            </a:r>
            <a:r>
              <a:rPr lang="en-US" sz="2300" dirty="0" err="1" smtClean="0"/>
              <a:t>Sönmez</a:t>
            </a:r>
            <a:r>
              <a:rPr lang="en-US" sz="2300" dirty="0" smtClean="0"/>
              <a:t>, and M. Utku </a:t>
            </a:r>
            <a:r>
              <a:rPr lang="en-US" sz="2300" dirty="0" err="1" smtClean="0"/>
              <a:t>Ünver</a:t>
            </a:r>
            <a:r>
              <a:rPr lang="en-US" sz="2300" dirty="0" smtClean="0"/>
              <a:t>, </a:t>
            </a:r>
            <a:r>
              <a:rPr lang="en-US" sz="2300" dirty="0" smtClean="0">
                <a:latin typeface="Times New Roman" pitchFamily="18" charset="0"/>
              </a:rPr>
              <a:t>“</a:t>
            </a:r>
            <a:r>
              <a:rPr lang="en-US" sz="2300" dirty="0" smtClean="0"/>
              <a:t>Kidney Exchange,</a:t>
            </a:r>
            <a:r>
              <a:rPr lang="en-US" sz="2300" dirty="0" smtClean="0">
                <a:latin typeface="Times New Roman" pitchFamily="18" charset="0"/>
              </a:rPr>
              <a:t>”</a:t>
            </a:r>
            <a:r>
              <a:rPr lang="en-US" sz="2300" dirty="0" smtClean="0"/>
              <a:t> </a:t>
            </a:r>
            <a:r>
              <a:rPr lang="en-US" sz="2300" i="1" dirty="0" smtClean="0"/>
              <a:t>Quarterly Journal of Economics</a:t>
            </a:r>
            <a:r>
              <a:rPr lang="en-US" sz="2300" dirty="0" smtClean="0"/>
              <a:t>, 119, 2, May, 2004, 457-488.</a:t>
            </a:r>
          </a:p>
          <a:p>
            <a:pPr marL="609600" indent="-609600" eaLnBrk="1" hangingPunct="1">
              <a:lnSpc>
                <a:spcPct val="80000"/>
              </a:lnSpc>
              <a:buFontTx/>
              <a:buNone/>
            </a:pPr>
            <a:r>
              <a:rPr lang="en-US" sz="2300" dirty="0" smtClean="0">
                <a:cs typeface="Arial" charset="0"/>
              </a:rPr>
              <a:t>____ </a:t>
            </a:r>
            <a:r>
              <a:rPr lang="en-US" sz="2300" dirty="0" smtClean="0">
                <a:latin typeface="Times New Roman" pitchFamily="18" charset="0"/>
                <a:cs typeface="Arial" charset="0"/>
              </a:rPr>
              <a:t>“</a:t>
            </a:r>
            <a:r>
              <a:rPr lang="en-US" sz="2300" dirty="0" err="1" smtClean="0">
                <a:cs typeface="Arial" charset="0"/>
              </a:rPr>
              <a:t>Pairwise</a:t>
            </a:r>
            <a:r>
              <a:rPr lang="en-US" sz="2300" dirty="0" smtClean="0">
                <a:cs typeface="Arial" charset="0"/>
              </a:rPr>
              <a:t> Kidney Exchange,</a:t>
            </a:r>
            <a:r>
              <a:rPr lang="en-US" sz="2300" dirty="0" smtClean="0">
                <a:latin typeface="Times New Roman" pitchFamily="18" charset="0"/>
                <a:cs typeface="Arial" charset="0"/>
              </a:rPr>
              <a:t>”</a:t>
            </a:r>
            <a:r>
              <a:rPr lang="en-US" sz="2300" dirty="0" smtClean="0">
                <a:cs typeface="Arial" charset="0"/>
              </a:rPr>
              <a:t>  </a:t>
            </a:r>
            <a:r>
              <a:rPr lang="en-US" sz="2300" i="1" dirty="0" smtClean="0">
                <a:cs typeface="Arial" charset="0"/>
              </a:rPr>
              <a:t>Journal of Economic Theory</a:t>
            </a:r>
            <a:r>
              <a:rPr lang="en-US" sz="2300" dirty="0" smtClean="0">
                <a:cs typeface="Arial" charset="0"/>
              </a:rPr>
              <a:t>, </a:t>
            </a:r>
            <a:r>
              <a:rPr lang="en-US" sz="2300" dirty="0" smtClean="0"/>
              <a:t>125, 2, 2005, 151-188.</a:t>
            </a:r>
          </a:p>
          <a:p>
            <a:pPr marL="609600" indent="-609600" eaLnBrk="1" hangingPunct="1">
              <a:lnSpc>
                <a:spcPct val="80000"/>
              </a:lnSpc>
              <a:buFontTx/>
              <a:buNone/>
            </a:pPr>
            <a:r>
              <a:rPr lang="en-US" sz="2300" dirty="0" smtClean="0"/>
              <a:t>___ “A Kidney Exchange Clearinghouse in New England,” </a:t>
            </a:r>
            <a:r>
              <a:rPr lang="en-US" sz="2300" i="1" dirty="0" smtClean="0"/>
              <a:t>American Economic Review, </a:t>
            </a:r>
            <a:r>
              <a:rPr lang="en-US" sz="2300" dirty="0" smtClean="0"/>
              <a:t>Papers and Proceedings, 95,2, May, 2005, 376-380.</a:t>
            </a:r>
            <a:endParaRPr lang="en-US" sz="2300" dirty="0" smtClean="0">
              <a:cs typeface="Arial" charset="0"/>
            </a:endParaRPr>
          </a:p>
          <a:p>
            <a:pPr marL="609600" indent="-609600" eaLnBrk="1" hangingPunct="1">
              <a:lnSpc>
                <a:spcPct val="80000"/>
              </a:lnSpc>
              <a:buFontTx/>
              <a:buNone/>
            </a:pPr>
            <a:r>
              <a:rPr lang="en-US" sz="2300" dirty="0" smtClean="0">
                <a:cs typeface="Arial" charset="0"/>
              </a:rPr>
              <a:t>_____ </a:t>
            </a:r>
            <a:r>
              <a:rPr lang="en-US" sz="2300" dirty="0" smtClean="0">
                <a:latin typeface="Times New Roman" pitchFamily="18" charset="0"/>
                <a:cs typeface="Arial" charset="0"/>
              </a:rPr>
              <a:t>“</a:t>
            </a:r>
            <a:r>
              <a:rPr lang="en-US" sz="2300" dirty="0" smtClean="0"/>
              <a:t>Efficient Kidney Exchange: Coincidence of Wants in Markets with Compatibility-Based Preferences</a:t>
            </a:r>
            <a:r>
              <a:rPr lang="en-US" sz="2300" dirty="0" smtClean="0">
                <a:cs typeface="Arial" charset="0"/>
              </a:rPr>
              <a:t>,</a:t>
            </a:r>
            <a:r>
              <a:rPr lang="en-US" sz="2300" dirty="0" smtClean="0">
                <a:latin typeface="Times New Roman" pitchFamily="18" charset="0"/>
                <a:cs typeface="Arial" charset="0"/>
              </a:rPr>
              <a:t>”</a:t>
            </a:r>
            <a:r>
              <a:rPr lang="en-US" sz="2300" dirty="0" smtClean="0">
                <a:cs typeface="Arial" charset="0"/>
              </a:rPr>
              <a:t>  </a:t>
            </a:r>
            <a:r>
              <a:rPr lang="en-US" sz="2300" i="1" dirty="0" smtClean="0">
                <a:cs typeface="Arial" charset="0"/>
              </a:rPr>
              <a:t>American Economic Review</a:t>
            </a:r>
            <a:r>
              <a:rPr lang="en-US" sz="2300" dirty="0" smtClean="0">
                <a:cs typeface="Arial" charset="0"/>
              </a:rPr>
              <a:t>, June 2007, </a:t>
            </a:r>
            <a:r>
              <a:rPr lang="da-DK" sz="2300" dirty="0" smtClean="0">
                <a:cs typeface="Arial" charset="0"/>
              </a:rPr>
              <a:t>97, 3, June 2007, 828-851</a:t>
            </a:r>
          </a:p>
          <a:p>
            <a:pPr marL="609600" indent="-609600" eaLnBrk="1" hangingPunct="1">
              <a:lnSpc>
                <a:spcPct val="80000"/>
              </a:lnSpc>
              <a:buNone/>
            </a:pPr>
            <a:r>
              <a:rPr lang="en-US" sz="2300" dirty="0" smtClean="0"/>
              <a:t>___</a:t>
            </a:r>
            <a:r>
              <a:rPr lang="en-US" sz="2300" dirty="0" smtClean="0">
                <a:solidFill>
                  <a:srgbClr val="FF0000"/>
                </a:solidFill>
              </a:rPr>
              <a:t>multi-hospital exchanges become common—hospitals become players in a new “kidney game”________</a:t>
            </a:r>
            <a:endParaRPr lang="en-US" sz="2300" dirty="0">
              <a:solidFill>
                <a:srgbClr val="FF0000"/>
              </a:solidFill>
            </a:endParaRPr>
          </a:p>
          <a:p>
            <a:pPr marL="609600" indent="-609600" eaLnBrk="1" hangingPunct="1">
              <a:lnSpc>
                <a:spcPct val="80000"/>
              </a:lnSpc>
              <a:buNone/>
            </a:pPr>
            <a:r>
              <a:rPr lang="da-DK" sz="2300" dirty="0" smtClean="0">
                <a:cs typeface="Arial" charset="0"/>
              </a:rPr>
              <a:t>Ashlagi, Itai and Alvin E. Roth ”Individual rationality and participation in large scale, multi-hospital kidney exchange,”  revised June 2012.</a:t>
            </a:r>
            <a:r>
              <a:rPr lang="da-DK" sz="2300" dirty="0">
                <a:cs typeface="Arial" charset="0"/>
              </a:rPr>
              <a:t> </a:t>
            </a:r>
            <a:endParaRPr lang="da-DK" sz="2300" dirty="0" smtClean="0">
              <a:cs typeface="Arial" charset="0"/>
            </a:endParaRPr>
          </a:p>
          <a:p>
            <a:pPr marL="609600" indent="-609600" eaLnBrk="1" hangingPunct="1">
              <a:lnSpc>
                <a:spcPct val="80000"/>
              </a:lnSpc>
              <a:buNone/>
            </a:pPr>
            <a:r>
              <a:rPr lang="da-DK" sz="2300" dirty="0" smtClean="0">
                <a:cs typeface="Arial" charset="0"/>
              </a:rPr>
              <a:t>Ashlagi</a:t>
            </a:r>
            <a:r>
              <a:rPr lang="da-DK" sz="2300" dirty="0">
                <a:cs typeface="Arial" charset="0"/>
              </a:rPr>
              <a:t>, Itai, David Gamarnik and Alvin E. Roth, </a:t>
            </a:r>
            <a:r>
              <a:rPr lang="en-US" sz="2300" dirty="0"/>
              <a:t>The Need for (long) Chains in Kidney Exchange, May 2012</a:t>
            </a:r>
          </a:p>
          <a:p>
            <a:pPr marL="609600" indent="-609600" eaLnBrk="1" hangingPunct="1">
              <a:lnSpc>
                <a:spcPct val="80000"/>
              </a:lnSpc>
              <a:buNone/>
            </a:pPr>
            <a:endParaRPr lang="da-DK" sz="2300" b="1" dirty="0" smtClean="0">
              <a:cs typeface="Arial" charset="0"/>
            </a:endParaRPr>
          </a:p>
          <a:p>
            <a:pPr marL="609600" indent="-609600" eaLnBrk="1" hangingPunct="1">
              <a:lnSpc>
                <a:spcPct val="80000"/>
              </a:lnSpc>
              <a:buFontTx/>
              <a:buNone/>
            </a:pPr>
            <a:endParaRPr lang="en-US" sz="2300" b="1" dirty="0" smtClean="0">
              <a:cs typeface="Arial" charset="0"/>
            </a:endParaRPr>
          </a:p>
        </p:txBody>
      </p:sp>
    </p:spTree>
    <p:extLst>
      <p:ext uri="{BB962C8B-B14F-4D97-AF65-F5344CB8AC3E}">
        <p14:creationId xmlns="" xmlns:p14="http://schemas.microsoft.com/office/powerpoint/2010/main" val="70587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487363"/>
          </a:xfrm>
        </p:spPr>
        <p:txBody>
          <a:bodyPr/>
          <a:lstStyle/>
          <a:p>
            <a:pPr eaLnBrk="1" hangingPunct="1"/>
            <a:r>
              <a:rPr lang="en-US" sz="2400" smtClean="0"/>
              <a:t>And in the medical literature</a:t>
            </a:r>
          </a:p>
        </p:txBody>
      </p:sp>
      <p:sp>
        <p:nvSpPr>
          <p:cNvPr id="3" name="Content Placeholder 2"/>
          <p:cNvSpPr>
            <a:spLocks noGrp="1"/>
          </p:cNvSpPr>
          <p:nvPr>
            <p:ph idx="1"/>
          </p:nvPr>
        </p:nvSpPr>
        <p:spPr>
          <a:xfrm>
            <a:off x="152400" y="685800"/>
            <a:ext cx="8686800" cy="6019800"/>
          </a:xfrm>
        </p:spPr>
        <p:txBody>
          <a:bodyPr>
            <a:normAutofit fontScale="92500" lnSpcReduction="20000"/>
          </a:bodyPr>
          <a:lstStyle/>
          <a:p>
            <a:pPr marL="609600" indent="-609600" eaLnBrk="1" hangingPunct="1">
              <a:spcBef>
                <a:spcPts val="0"/>
              </a:spcBef>
              <a:buFontTx/>
              <a:buNone/>
              <a:defRPr/>
            </a:pPr>
            <a:r>
              <a:rPr lang="en-US" sz="2300" dirty="0" err="1" smtClean="0">
                <a:cs typeface="Arial" charset="0"/>
              </a:rPr>
              <a:t>Saidman</a:t>
            </a:r>
            <a:r>
              <a:rPr lang="en-US" sz="2300" dirty="0" smtClean="0">
                <a:cs typeface="Arial" charset="0"/>
              </a:rPr>
              <a:t>, Susan L., Alvin E. Roth, Tayfun </a:t>
            </a:r>
            <a:r>
              <a:rPr lang="en-US" sz="2300" dirty="0" err="1" smtClean="0">
                <a:cs typeface="Arial" charset="0"/>
              </a:rPr>
              <a:t>Sönmez</a:t>
            </a:r>
            <a:r>
              <a:rPr lang="en-US" sz="2300" dirty="0" smtClean="0">
                <a:cs typeface="Arial" charset="0"/>
              </a:rPr>
              <a:t>, M. Utku </a:t>
            </a:r>
            <a:r>
              <a:rPr lang="en-US" sz="2300" dirty="0" err="1" smtClean="0">
                <a:cs typeface="Arial" charset="0"/>
              </a:rPr>
              <a:t>Ünver</a:t>
            </a:r>
            <a:r>
              <a:rPr lang="en-US" sz="2300" dirty="0" smtClean="0">
                <a:cs typeface="Arial" charset="0"/>
              </a:rPr>
              <a:t>, and Francis L. Delmonico, </a:t>
            </a:r>
            <a:r>
              <a:rPr lang="en-US" sz="2300" dirty="0" smtClean="0">
                <a:latin typeface="Times New Roman"/>
                <a:cs typeface="Arial" charset="0"/>
              </a:rPr>
              <a:t>“</a:t>
            </a:r>
            <a:r>
              <a:rPr lang="en-US" sz="2300" dirty="0" smtClean="0">
                <a:cs typeface="Arial" charset="0"/>
              </a:rPr>
              <a:t>Increasing the Opportunity of Live Kidney Donation By Matching for </a:t>
            </a:r>
            <a:r>
              <a:rPr lang="en-US" sz="2300" b="1" dirty="0" smtClean="0">
                <a:cs typeface="Arial" charset="0"/>
              </a:rPr>
              <a:t>Two and Three Way Exchanges</a:t>
            </a:r>
            <a:r>
              <a:rPr lang="en-US" sz="2300" dirty="0" smtClean="0">
                <a:cs typeface="Arial" charset="0"/>
              </a:rPr>
              <a:t>,</a:t>
            </a:r>
            <a:r>
              <a:rPr lang="en-US" sz="2300" dirty="0" smtClean="0">
                <a:latin typeface="Times New Roman"/>
                <a:cs typeface="Arial" charset="0"/>
              </a:rPr>
              <a:t>”</a:t>
            </a:r>
            <a:r>
              <a:rPr lang="en-US" sz="2300" dirty="0" smtClean="0">
                <a:cs typeface="Arial" charset="0"/>
              </a:rPr>
              <a:t> </a:t>
            </a:r>
            <a:r>
              <a:rPr lang="en-US" sz="2300" i="1" dirty="0" smtClean="0"/>
              <a:t>Transplantation</a:t>
            </a:r>
            <a:r>
              <a:rPr lang="en-US" sz="2300" dirty="0" smtClean="0"/>
              <a:t>, 81, 5, March 15, 2006, 773-782.</a:t>
            </a:r>
            <a:endParaRPr lang="en-US" sz="2300" dirty="0" smtClean="0">
              <a:cs typeface="Arial" charset="0"/>
            </a:endParaRPr>
          </a:p>
          <a:p>
            <a:pPr marL="609600" indent="-609600" eaLnBrk="1" hangingPunct="1">
              <a:spcBef>
                <a:spcPts val="0"/>
              </a:spcBef>
              <a:buFontTx/>
              <a:buNone/>
              <a:defRPr/>
            </a:pPr>
            <a:r>
              <a:rPr lang="en-US" sz="2300" dirty="0" smtClean="0">
                <a:cs typeface="Arial" charset="0"/>
              </a:rPr>
              <a:t>Roth, Alvin E., Tayfun </a:t>
            </a:r>
            <a:r>
              <a:rPr lang="en-US" sz="2300" dirty="0" err="1" smtClean="0">
                <a:cs typeface="Arial" charset="0"/>
              </a:rPr>
              <a:t>Sönmez</a:t>
            </a:r>
            <a:r>
              <a:rPr lang="en-US" sz="2300" dirty="0" smtClean="0">
                <a:cs typeface="Arial" charset="0"/>
              </a:rPr>
              <a:t>, M. Utku </a:t>
            </a:r>
            <a:r>
              <a:rPr lang="en-US" sz="2300" dirty="0" err="1" smtClean="0">
                <a:cs typeface="Arial" charset="0"/>
              </a:rPr>
              <a:t>Ünver</a:t>
            </a:r>
            <a:r>
              <a:rPr lang="en-US" sz="2300" dirty="0" smtClean="0">
                <a:cs typeface="Arial" charset="0"/>
              </a:rPr>
              <a:t>, Francis L. Delmonico, and Susan L. </a:t>
            </a:r>
            <a:r>
              <a:rPr lang="en-US" sz="2300" dirty="0" err="1" smtClean="0">
                <a:cs typeface="Arial" charset="0"/>
              </a:rPr>
              <a:t>Saidman</a:t>
            </a:r>
            <a:r>
              <a:rPr lang="en-US" sz="2300" dirty="0" smtClean="0">
                <a:cs typeface="Arial" charset="0"/>
              </a:rPr>
              <a:t>, </a:t>
            </a:r>
            <a:r>
              <a:rPr lang="en-US" sz="2300" dirty="0" smtClean="0">
                <a:latin typeface="Times New Roman"/>
                <a:cs typeface="Arial" charset="0"/>
              </a:rPr>
              <a:t>“</a:t>
            </a:r>
            <a:r>
              <a:rPr lang="en-US" sz="2300" dirty="0" smtClean="0">
                <a:cs typeface="Arial" charset="0"/>
              </a:rPr>
              <a:t>Utilizing </a:t>
            </a:r>
            <a:r>
              <a:rPr lang="en-US" sz="2300" b="1" dirty="0" smtClean="0">
                <a:cs typeface="Arial" charset="0"/>
              </a:rPr>
              <a:t>List Exchange and Undirected Donation through </a:t>
            </a:r>
            <a:r>
              <a:rPr lang="en-US" sz="2300" b="1" dirty="0" smtClean="0">
                <a:latin typeface="Times New Roman"/>
                <a:cs typeface="Arial" charset="0"/>
              </a:rPr>
              <a:t>“</a:t>
            </a:r>
            <a:r>
              <a:rPr lang="en-US" sz="2300" b="1" dirty="0" smtClean="0">
                <a:cs typeface="Arial" charset="0"/>
              </a:rPr>
              <a:t>Chain</a:t>
            </a:r>
            <a:r>
              <a:rPr lang="en-US" sz="2300" b="1" dirty="0" smtClean="0">
                <a:latin typeface="Times New Roman"/>
                <a:cs typeface="Arial" charset="0"/>
              </a:rPr>
              <a:t>”</a:t>
            </a:r>
            <a:r>
              <a:rPr lang="en-US" sz="2300" b="1" dirty="0" smtClean="0">
                <a:cs typeface="Arial" charset="0"/>
              </a:rPr>
              <a:t> Paired Kidney Donations</a:t>
            </a:r>
            <a:r>
              <a:rPr lang="en-US" sz="2300" dirty="0" smtClean="0">
                <a:cs typeface="Arial" charset="0"/>
              </a:rPr>
              <a:t>,</a:t>
            </a:r>
            <a:r>
              <a:rPr lang="en-US" sz="2300" dirty="0" smtClean="0">
                <a:latin typeface="Times New Roman"/>
                <a:cs typeface="Arial" charset="0"/>
              </a:rPr>
              <a:t>”</a:t>
            </a:r>
            <a:r>
              <a:rPr lang="en-US" sz="2300" dirty="0" smtClean="0">
                <a:cs typeface="Arial" charset="0"/>
              </a:rPr>
              <a:t> </a:t>
            </a:r>
            <a:r>
              <a:rPr lang="en-US" sz="2300" i="1" dirty="0" smtClean="0">
                <a:cs typeface="Arial" charset="0"/>
              </a:rPr>
              <a:t>American Journal of Transplantation</a:t>
            </a:r>
            <a:r>
              <a:rPr lang="en-US" sz="2300" dirty="0" smtClean="0">
                <a:cs typeface="Arial" charset="0"/>
              </a:rPr>
              <a:t>, 6, 11, November 2006, 2694-2705.</a:t>
            </a:r>
            <a:endParaRPr lang="en-US" sz="2300" dirty="0" smtClean="0"/>
          </a:p>
          <a:p>
            <a:pPr eaLnBrk="1" hangingPunct="1">
              <a:spcBef>
                <a:spcPts val="0"/>
              </a:spcBef>
              <a:buFontTx/>
              <a:buNone/>
              <a:defRPr/>
            </a:pPr>
            <a:r>
              <a:rPr lang="en-US" sz="2300" dirty="0" smtClean="0"/>
              <a:t>Rees, Michael A., Jonathan E. Kopke, Ronald P. Pelletier, Dorry L. Segev, Matthew E. Rutter, Alfredo J. </a:t>
            </a:r>
            <a:r>
              <a:rPr lang="en-US" sz="2300" dirty="0" err="1" smtClean="0"/>
              <a:t>Fabrega</a:t>
            </a:r>
            <a:r>
              <a:rPr lang="en-US" sz="2300" dirty="0" smtClean="0"/>
              <a:t>, Jeffrey Rogers, Oleh G. Pankewycz, Janet Hiller, Alvin E. Roth, Tuomas Sandholm, Utku Ünver, and Robert A. Montgomery, “</a:t>
            </a:r>
            <a:r>
              <a:rPr lang="en-US" sz="2300" dirty="0" smtClean="0">
                <a:hlinkClick r:id="rId3" action="ppaction://hlinkfile"/>
              </a:rPr>
              <a:t>A Non-Simultaneous Extended Altruistic Donor Chain</a:t>
            </a:r>
            <a:r>
              <a:rPr lang="en-US" sz="2300" dirty="0" smtClean="0"/>
              <a:t>,” </a:t>
            </a:r>
            <a:r>
              <a:rPr lang="en-US" sz="2300" i="1" dirty="0" smtClean="0"/>
              <a:t>New England Journal of Medicine </a:t>
            </a:r>
            <a:r>
              <a:rPr lang="en-US" sz="2300" dirty="0" smtClean="0"/>
              <a:t>, 360;11, March 12, 2009, 1096-1101.</a:t>
            </a:r>
          </a:p>
          <a:p>
            <a:pPr eaLnBrk="1" hangingPunct="1">
              <a:spcBef>
                <a:spcPts val="0"/>
              </a:spcBef>
              <a:buNone/>
              <a:defRPr/>
            </a:pPr>
            <a:r>
              <a:rPr lang="en-US" sz="2300" dirty="0" smtClean="0"/>
              <a:t>Ashlagi, Itai, Duncan S. Gilchrist, Alvin E. Roth, and Michael A. Rees, “</a:t>
            </a:r>
            <a:r>
              <a:rPr lang="en-US" sz="2300" dirty="0" err="1" smtClean="0"/>
              <a:t>Nonsimultaneous</a:t>
            </a:r>
            <a:r>
              <a:rPr lang="en-US" sz="2300" dirty="0" smtClean="0"/>
              <a:t> Chains and Dominos in Kidney Paired Donation – Revisited,” </a:t>
            </a:r>
            <a:r>
              <a:rPr lang="en-US" sz="2300" i="1" dirty="0"/>
              <a:t>American Journal of Transplantation</a:t>
            </a:r>
            <a:r>
              <a:rPr lang="en-US" sz="2300" dirty="0"/>
              <a:t>, 11, 5, May 2011, 984-994 </a:t>
            </a:r>
            <a:endParaRPr lang="en-US" sz="2300" dirty="0" smtClean="0"/>
          </a:p>
          <a:p>
            <a:pPr>
              <a:spcBef>
                <a:spcPts val="0"/>
              </a:spcBef>
              <a:buNone/>
              <a:defRPr/>
            </a:pPr>
            <a:r>
              <a:rPr lang="en-US" sz="2300" dirty="0"/>
              <a:t>Ashlagi, Itai, Duncan S. Gilchrist, Alvin E. Roth, and Michael A. Rees, “NEAD Chains in Transplantation,” </a:t>
            </a:r>
            <a:r>
              <a:rPr lang="en-US" sz="2300" i="1" dirty="0"/>
              <a:t>American Journal of Transplantation</a:t>
            </a:r>
            <a:r>
              <a:rPr lang="en-US" sz="2300" dirty="0"/>
              <a:t>, </a:t>
            </a:r>
            <a:r>
              <a:rPr lang="en-US" sz="2300" dirty="0" smtClean="0"/>
              <a:t>December 2011; 11: 2780–2781.</a:t>
            </a:r>
            <a:endParaRPr lang="en-US" sz="2300" dirty="0"/>
          </a:p>
          <a:p>
            <a:pPr eaLnBrk="1" hangingPunct="1">
              <a:spcBef>
                <a:spcPts val="0"/>
              </a:spcBef>
              <a:buNone/>
              <a:defRPr/>
            </a:pPr>
            <a:endParaRPr lang="en-US" sz="2100" b="1" dirty="0" smtClean="0"/>
          </a:p>
        </p:txBody>
      </p:sp>
      <p:sp>
        <p:nvSpPr>
          <p:cNvPr id="11268" name="Slide Number Placeholder 3"/>
          <p:cNvSpPr>
            <a:spLocks noGrp="1"/>
          </p:cNvSpPr>
          <p:nvPr>
            <p:ph type="sldNum" sz="quarter" idx="12"/>
          </p:nvPr>
        </p:nvSpPr>
        <p:spPr/>
        <p:txBody>
          <a:bodyPr/>
          <a:lstStyle/>
          <a:p>
            <a:pPr>
              <a:defRPr/>
            </a:pPr>
            <a:fld id="{3F781760-7AC7-40C8-8AB3-CC1D1EBB76CA}" type="slidenum">
              <a:rPr lang="en-US" smtClean="0"/>
              <a:pPr>
                <a:defRPr/>
              </a:pPr>
              <a:t>7</a:t>
            </a:fld>
            <a:endParaRPr lang="en-US" smtClean="0"/>
          </a:p>
        </p:txBody>
      </p:sp>
    </p:spTree>
    <p:extLst>
      <p:ext uri="{BB962C8B-B14F-4D97-AF65-F5344CB8AC3E}">
        <p14:creationId xmlns="" xmlns:p14="http://schemas.microsoft.com/office/powerpoint/2010/main" val="87419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0"/>
            <a:ext cx="8229600" cy="487362"/>
          </a:xfrm>
        </p:spPr>
        <p:txBody>
          <a:bodyPr/>
          <a:lstStyle/>
          <a:p>
            <a:r>
              <a:rPr lang="en-US" sz="3600" dirty="0" smtClean="0"/>
              <a:t>There’s also a growing CS literature</a:t>
            </a:r>
          </a:p>
        </p:txBody>
      </p:sp>
      <p:sp>
        <p:nvSpPr>
          <p:cNvPr id="12291" name="Content Placeholder 2"/>
          <p:cNvSpPr>
            <a:spLocks noGrp="1"/>
          </p:cNvSpPr>
          <p:nvPr>
            <p:ph idx="1"/>
          </p:nvPr>
        </p:nvSpPr>
        <p:spPr>
          <a:xfrm>
            <a:off x="76200" y="457200"/>
            <a:ext cx="8991600" cy="6019800"/>
          </a:xfrm>
        </p:spPr>
        <p:txBody>
          <a:bodyPr/>
          <a:lstStyle/>
          <a:p>
            <a:pPr>
              <a:buNone/>
            </a:pPr>
            <a:r>
              <a:rPr lang="en-US" sz="2200" dirty="0" smtClean="0"/>
              <a:t>Abraham, D., Blum, A., and Sandholm, T.  2007.  Clearing Algorithms for Barter Exchange Markets: Enabling Nationwide Kidney Exchanges</a:t>
            </a:r>
            <a:r>
              <a:rPr lang="en-US" sz="2200" u="sng" dirty="0" smtClean="0"/>
              <a:t>.</a:t>
            </a:r>
            <a:r>
              <a:rPr lang="en-US" sz="2200" dirty="0" smtClean="0"/>
              <a:t>  In Proceedings of the </a:t>
            </a:r>
            <a:r>
              <a:rPr lang="en-US" sz="2200" i="1" dirty="0" smtClean="0"/>
              <a:t>ACM Conference on Electronic Commerce (EC)</a:t>
            </a:r>
            <a:r>
              <a:rPr lang="en-US" sz="2200" dirty="0" smtClean="0"/>
              <a:t>. </a:t>
            </a:r>
          </a:p>
          <a:p>
            <a:pPr>
              <a:buNone/>
            </a:pPr>
            <a:r>
              <a:rPr lang="en-US" sz="2200" dirty="0" smtClean="0"/>
              <a:t>Ashlagi, Itai, Felix Fischer, Ian A. Kash, Ariel D. Procaccia,2010, Mix and Match, EC’10, June 7–11, 2010, Cambridge, MA.</a:t>
            </a:r>
          </a:p>
          <a:p>
            <a:pPr>
              <a:buNone/>
            </a:pPr>
            <a:r>
              <a:rPr lang="en-US" sz="2200" dirty="0" smtClean="0"/>
              <a:t>Biro, Peter, and Katarina </a:t>
            </a:r>
            <a:r>
              <a:rPr lang="en-US" sz="2200" dirty="0" err="1" smtClean="0"/>
              <a:t>Cechlarova</a:t>
            </a:r>
            <a:r>
              <a:rPr lang="en-US" sz="2200" dirty="0" smtClean="0"/>
              <a:t> (2007), </a:t>
            </a:r>
            <a:r>
              <a:rPr lang="en-US" sz="2200" dirty="0" err="1" smtClean="0"/>
              <a:t>Inapproximability</a:t>
            </a:r>
            <a:r>
              <a:rPr lang="en-US" sz="2200" dirty="0" smtClean="0"/>
              <a:t> of the kidney exchange problem, Information Processing Letters, 101, 5, 16 March 2007, 199-202</a:t>
            </a:r>
          </a:p>
          <a:p>
            <a:pPr>
              <a:buNone/>
            </a:pPr>
            <a:r>
              <a:rPr lang="en-US" sz="2200" dirty="0" err="1" smtClean="0"/>
              <a:t>Ioannis</a:t>
            </a:r>
            <a:r>
              <a:rPr lang="en-US" sz="2200" dirty="0" smtClean="0"/>
              <a:t> </a:t>
            </a:r>
            <a:r>
              <a:rPr lang="en-US" sz="2200" dirty="0" err="1" smtClean="0"/>
              <a:t>Caragiannis</a:t>
            </a:r>
            <a:r>
              <a:rPr lang="en-US" sz="2200" dirty="0" smtClean="0"/>
              <a:t>, </a:t>
            </a:r>
            <a:r>
              <a:rPr lang="en-US" sz="2200" dirty="0" err="1" smtClean="0"/>
              <a:t>Aris</a:t>
            </a:r>
            <a:r>
              <a:rPr lang="en-US" sz="2200" dirty="0" smtClean="0"/>
              <a:t> </a:t>
            </a:r>
            <a:r>
              <a:rPr lang="en-US" sz="2200" dirty="0" err="1" smtClean="0"/>
              <a:t>Filos-Ratsikas</a:t>
            </a:r>
            <a:r>
              <a:rPr lang="en-US" sz="2200" dirty="0" smtClean="0"/>
              <a:t>, and Ariel D. Procaccia. An Improved 2-Agent Kidney Exchange Mechanism, July </a:t>
            </a:r>
            <a:r>
              <a:rPr lang="en-US" sz="2200" dirty="0" smtClean="0"/>
              <a:t>2011.</a:t>
            </a:r>
          </a:p>
          <a:p>
            <a:pPr>
              <a:buNone/>
            </a:pPr>
            <a:r>
              <a:rPr lang="en-US" sz="2200" dirty="0" smtClean="0"/>
              <a:t>Toulis</a:t>
            </a:r>
            <a:r>
              <a:rPr lang="en-US" sz="2200" dirty="0"/>
              <a:t>, P., and D. C. Parkes. 2011. “A </a:t>
            </a:r>
            <a:r>
              <a:rPr lang="en-US" sz="2200" dirty="0" smtClean="0"/>
              <a:t>Random Graph </a:t>
            </a:r>
            <a:r>
              <a:rPr lang="en-US" sz="2200" dirty="0"/>
              <a:t>Model of Kidney Exchanges : Optimality and Incentives.” Proc of the 11th </a:t>
            </a:r>
            <a:r>
              <a:rPr lang="en-US" sz="2200" dirty="0" smtClean="0"/>
              <a:t>ACM Conference </a:t>
            </a:r>
            <a:r>
              <a:rPr lang="en-US" sz="2200" dirty="0"/>
              <a:t>on Electronic Commerce, 323</a:t>
            </a:r>
            <a:r>
              <a:rPr lang="en-US" sz="2200" dirty="0" smtClean="0"/>
              <a:t>– </a:t>
            </a:r>
            <a:r>
              <a:rPr lang="en-US" sz="2200" dirty="0" smtClean="0"/>
              <a:t>332</a:t>
            </a:r>
          </a:p>
          <a:p>
            <a:pPr>
              <a:buNone/>
            </a:pPr>
            <a:r>
              <a:rPr lang="en-US" sz="2200" dirty="0" smtClean="0"/>
              <a:t>Dickerson</a:t>
            </a:r>
            <a:r>
              <a:rPr lang="en-US" sz="2200" dirty="0"/>
              <a:t>, J. P., A. D. </a:t>
            </a:r>
            <a:r>
              <a:rPr lang="en-US" sz="2200" dirty="0" err="1"/>
              <a:t>Procaccia</a:t>
            </a:r>
            <a:r>
              <a:rPr lang="en-US" sz="2200" dirty="0"/>
              <a:t>, and T. </a:t>
            </a:r>
            <a:r>
              <a:rPr lang="en-US" sz="2200" dirty="0" err="1"/>
              <a:t>Sandholm</a:t>
            </a:r>
            <a:r>
              <a:rPr lang="en-US" sz="2200" dirty="0"/>
              <a:t>. 2012. “Optimizing Kidney </a:t>
            </a:r>
            <a:r>
              <a:rPr lang="en-US" sz="2200" dirty="0" smtClean="0"/>
              <a:t>Exchange with </a:t>
            </a:r>
            <a:r>
              <a:rPr lang="en-US" sz="2200" dirty="0"/>
              <a:t>Transplant Chains: Theory and Reality.” </a:t>
            </a:r>
            <a:r>
              <a:rPr lang="en-US" sz="2200" dirty="0" err="1"/>
              <a:t>Proc</a:t>
            </a:r>
            <a:r>
              <a:rPr lang="en-US" sz="2200" dirty="0"/>
              <a:t> of the eleventh international conference on autonomous agents and </a:t>
            </a:r>
            <a:r>
              <a:rPr lang="en-US" sz="2200" dirty="0" err="1" smtClean="0"/>
              <a:t>multiagent</a:t>
            </a:r>
            <a:r>
              <a:rPr lang="en-US" sz="2200" dirty="0" smtClean="0"/>
              <a:t> systems</a:t>
            </a:r>
          </a:p>
        </p:txBody>
      </p:sp>
      <p:sp>
        <p:nvSpPr>
          <p:cNvPr id="12292" name="Slide Number Placeholder 3"/>
          <p:cNvSpPr>
            <a:spLocks noGrp="1"/>
          </p:cNvSpPr>
          <p:nvPr>
            <p:ph type="sldNum" sz="quarter" idx="12"/>
          </p:nvPr>
        </p:nvSpPr>
        <p:spPr/>
        <p:txBody>
          <a:bodyPr/>
          <a:lstStyle/>
          <a:p>
            <a:pPr>
              <a:defRPr/>
            </a:pPr>
            <a:fld id="{60BFF396-6FCD-4950-A77F-48742C3D8FDA}" type="slidenum">
              <a:rPr lang="en-US" smtClean="0"/>
              <a:pPr>
                <a:defRPr/>
              </a:pPr>
              <a:t>8</a:t>
            </a:fld>
            <a:endParaRPr lang="en-US" dirty="0" smtClean="0"/>
          </a:p>
        </p:txBody>
      </p:sp>
    </p:spTree>
    <p:extLst>
      <p:ext uri="{BB962C8B-B14F-4D97-AF65-F5344CB8AC3E}">
        <p14:creationId xmlns="" xmlns:p14="http://schemas.microsoft.com/office/powerpoint/2010/main" val="188301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Kidney Exchange</a:t>
            </a:r>
            <a:endParaRPr lang="en-US" dirty="0"/>
          </a:p>
        </p:txBody>
      </p:sp>
      <p:sp>
        <p:nvSpPr>
          <p:cNvPr id="3" name="Content Placeholder 2"/>
          <p:cNvSpPr>
            <a:spLocks noGrp="1"/>
          </p:cNvSpPr>
          <p:nvPr>
            <p:ph idx="1"/>
          </p:nvPr>
        </p:nvSpPr>
        <p:spPr>
          <a:xfrm>
            <a:off x="457200" y="1600201"/>
            <a:ext cx="8382000" cy="3657599"/>
          </a:xfrm>
        </p:spPr>
        <p:txBody>
          <a:bodyPr>
            <a:normAutofit fontScale="25000" lnSpcReduction="20000"/>
          </a:bodyPr>
          <a:lstStyle/>
          <a:p>
            <a:pPr>
              <a:buNone/>
            </a:pPr>
            <a:r>
              <a:rPr lang="en-US" sz="10400" dirty="0" smtClean="0"/>
              <a:t>Alliance Paired Donation (APD), Ohio – 81 hospitals</a:t>
            </a:r>
          </a:p>
          <a:p>
            <a:pPr>
              <a:buNone/>
            </a:pPr>
            <a:r>
              <a:rPr lang="en-US" sz="10400" dirty="0" smtClean="0"/>
              <a:t>National Kidney Registry, NY  - 70 hospitals</a:t>
            </a:r>
          </a:p>
          <a:p>
            <a:pPr>
              <a:buNone/>
            </a:pPr>
            <a:endParaRPr lang="en-US" sz="10400" dirty="0" smtClean="0"/>
          </a:p>
          <a:p>
            <a:pPr>
              <a:buNone/>
            </a:pPr>
            <a:r>
              <a:rPr lang="en-US" sz="10400" dirty="0" smtClean="0"/>
              <a:t>UNOS - national kidney exchange pilot in Oct 2010:</a:t>
            </a:r>
          </a:p>
          <a:p>
            <a:pPr>
              <a:buNone/>
            </a:pPr>
            <a:r>
              <a:rPr lang="en-US" sz="10400" dirty="0" smtClean="0"/>
              <a:t>	77 hospitals registered</a:t>
            </a:r>
          </a:p>
          <a:p>
            <a:pPr>
              <a:buNone/>
            </a:pPr>
            <a:r>
              <a:rPr lang="en-US" sz="10400" dirty="0" smtClean="0"/>
              <a:t>	</a:t>
            </a:r>
          </a:p>
          <a:p>
            <a:pPr>
              <a:buNone/>
            </a:pPr>
            <a:r>
              <a:rPr lang="en-US" dirty="0" smtClean="0"/>
              <a:t>	</a:t>
            </a:r>
          </a:p>
          <a:p>
            <a:pPr>
              <a:buNone/>
            </a:pPr>
            <a:endParaRPr lang="en-US" dirty="0" smtClean="0"/>
          </a:p>
          <a:p>
            <a:pPr>
              <a:buNone/>
            </a:pPr>
            <a:r>
              <a:rPr lang="en-US" dirty="0" smtClean="0"/>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begin{align*}&#10;G\left(n,p_L,{p_H\over n},v\right)&#10;\end{align*}&#10;&#10;&#10;\end{document}"/>
  <p:tag name="FILENAME" val="txp_fig"/>
  <p:tag name="FORMAT" val="pngmono"/>
  <p:tag name="RES" val="1200"/>
  <p:tag name="BLEND" val="0"/>
  <p:tag name="TRANSPARENT" val="0"/>
  <p:tag name="TBUG" val="0"/>
  <p:tag name="ALLOWFS" val="0"/>
  <p:tag name="ORIGWIDTH" val="146"/>
  <p:tag name="PICTUREFILESIZE" val="16350"/>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begin{align*}&#10;p_L&#10;\end{align*}&#10;&#10;&#10;\end{document}"/>
  <p:tag name="FILENAME" val="txp_fig"/>
  <p:tag name="FORMAT" val="pngmono"/>
  <p:tag name="RES" val="1200"/>
  <p:tag name="BLEND" val="0"/>
  <p:tag name="TRANSPARENT" val="0"/>
  <p:tag name="TBUG" val="0"/>
  <p:tag name="ALLOWFS" val="0"/>
  <p:tag name="ORIGWIDTH" val="23"/>
  <p:tag name="PICTUREFILESIZE" val="221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begin{align*}&#10;{p_H\over n}&#10;\end{align*}&#10;&#10;&#10;\end{document}"/>
  <p:tag name="FILENAME" val="txp_fig"/>
  <p:tag name="FORMAT" val="pngmono"/>
  <p:tag name="RES" val="1200"/>
  <p:tag name="BLEND" val="0"/>
  <p:tag name="TRANSPARENT" val="0"/>
  <p:tag name="TBUG" val="0"/>
  <p:tag name="ALLOWFS" val="0"/>
  <p:tag name="ORIGWIDTH" val="28"/>
  <p:tag name="PICTUREFILESIZE" val="399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10;\begin{align*}&#10;\mathbb{E}[\text{Cycles}\le k]&amp;={n \choose k} k! \left({p_H\over n}\right)^k&#10;={n(n-1)\cdots (n-k+1)\over k!}k! \left({p_H\over n}\right)^k \\&#10;&amp;\\&#10;&amp;\approx p_H^k=O(1).&#10;\end{align*}&#10;&#10;&#10;\end{document}"/>
  <p:tag name="FILENAME" val="txp_fig"/>
  <p:tag name="FORMAT" val="pngmono"/>
  <p:tag name="RES" val="1200"/>
  <p:tag name="BLEND" val="0"/>
  <p:tag name="TRANSPARENT" val="0"/>
  <p:tag name="TBUG" val="0"/>
  <p:tag name="ALLOWFS" val="0"/>
  <p:tag name="ORIGWIDTH" val="627"/>
  <p:tag name="PICTUREFILESIZE" val="70803"/>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10;\setlength{\oddsidemargin}{-.20in}&#10;\setlength{\evensidemargin}{-.20in}&#10;\setlength{\textwidth}{6.8in}&#10;\setlength{\topmargin}{-0.3in}&#10;\setlength{\textheight}{8.9in}&#10;\pagenumbering{arabic}&#10;\newcommand {\be}[1]{\begin{equation}\label{#1}}&#10;\newcommand {\ee}{\end{equation}}&#10;\newcommand {\bea}{\begin{eqnarray}}&#10;\newcommand {\eea}{\end{eqnarray}}&#10;&#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begin{align*}&#10;G\left(n,p_L,{p_H\over n},v\right)&#10;\end{align*}&#10;&#10;&#10;\end{document}"/>
  <p:tag name="FILENAME" val="txp_fig"/>
  <p:tag name="FORMAT" val="pngmono"/>
  <p:tag name="RES" val="1200"/>
  <p:tag name="BLEND" val="0"/>
  <p:tag name="TRANSPARENT" val="0"/>
  <p:tag name="TBUG" val="0"/>
  <p:tag name="ALLOWFS" val="0"/>
  <p:tag name="ORIGWIDTH" val="146"/>
  <p:tag name="PICTUREFILESIZE" val="1635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 Revised version submitted in 2005.&#10;%% Check signs in large deviatins rates.&#10;%% Check citations&#10;\documentclass[11pt,tgrind,psbox]{slides}&#10;\parskip 1.75\parskip plus 3pt minus 1pt&#10;%\renewcommand{\baselinestretch}{2}&#10;\usepackage{latexsym}&#10;\usepackage{graphics}&#10;\usepackage{amsmath}&#10;\usepackage{xspace}&#10;\usepackage{amssymb}&#10;\usepackage{epsfig}&#10;\usepackage{latexsym,graphics,color,graphicx,epsfig,colordvi}&#10;\usepackage{amsmath}&#10;\usepackage{xspace}&#10;\usepackage{amssymb,latexsym}&#10;\usepackage{graphicx}&#10;\usepackage{psfrag}&#10;\usepackage{colordvi}&#10;\usepackage{color}&#10;\setlength{\oddsidemargin}{-.20in}&#10;\setlength{\evensidemargin}{-.20in}&#10;\setlength{\textwidth}{6.8in}&#10;\setlength{\topmargin}{-0.3in}&#10;\setlength{\textheight}{8.9in}&#10;\pagenumbering{arabic}&#10;\newcommand {\be}[1]{\begin{equation}\label{#1}}&#10;\newcommand {\ee}{\end{equation}}&#10;\newcommand {\bea}{\begin{eqnarray}}&#10;\newcommand {\eea}{\end{eqnarray}}&#10;\def\smskip{\par\vskip 7pt}&#10;\def\example{{\bf Example :\ }}&#10;\newcommand{\proof}{{\bf Proof : }}&#10;\newcommand{\qed}{\hfill $\Box$}&#10;\newcommand{\remark}{{\bf Remark : }}&#10;\newcommand{\remarks}{{\bf Remarks : }}&#10;\newcommand{\vvert}{\vspace{.1in}}&#10;\newcommand{\pr}{\mathbb{P}}&#10;\newtheorem{theorem}{Theorem}&#10;\newtheorem{lemma}[theorem]{Lemma}&#10;\newtheorem{conj}{Conjecture}&#10;\newtheorem{prop}{Proposition}&#10;\newtheorem{coro}{Corollary}&#10;\newtheorem{claim}{Claim}&#10;\newtheorem{Defi}{Definition}&#10;\newcommand{\Pois}{\ensuremath{\operatorname{Pois}}\xspace}&#10;\newcommand{\Exp}{\ensuremath{\operatorname{Exp}}\xspace}&#10;\begin{document}&#10;&#10;\begin{align*}&#10;\mathbb{E}[C_{k+1}]\ge \mathbb{E}[C_{k}]+\rho n&#10;\qquad \text{and} \qquad &#10;\mathbb{E}[D_{k}]\ge \mathbb{E}[C_{k}]+\rho n&#10;\end{align*}&#10;&#10;&#10;\end{document}"/>
  <p:tag name="FILENAME" val="txp_fig"/>
  <p:tag name="FORMAT" val="pngmono"/>
  <p:tag name="RES" val="1200"/>
  <p:tag name="BLEND" val="0"/>
  <p:tag name="TRANSPARENT" val="0"/>
  <p:tag name="TBUG" val="0"/>
  <p:tag name="ALLOWFS" val="0"/>
  <p:tag name="ORIGWIDTH" val="535"/>
  <p:tag name="PICTUREFILESIZE" val="3185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a:solidFill>
            <a:schemeClr val="tx1"/>
          </a:solidFill>
        </a:ln>
      </a:spPr>
      <a:bodyPr rtlCol="0" anchor="ctr"/>
      <a:lstStyle>
        <a:defPPr>
          <a:defRPr baseline="-25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29565</TotalTime>
  <Words>3231</Words>
  <Application>Microsoft Office PowerPoint</Application>
  <PresentationFormat>On-screen Show (4:3)</PresentationFormat>
  <Paragraphs>740</Paragraphs>
  <Slides>57</Slides>
  <Notes>48</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Default Design</vt:lpstr>
      <vt:lpstr>Office Theme</vt:lpstr>
      <vt:lpstr>Kidney Exchange - Theoretical Developments and Practical Challenges</vt:lpstr>
      <vt:lpstr>Kidney Exchange Background</vt:lpstr>
      <vt:lpstr>Slide 3</vt:lpstr>
      <vt:lpstr>Slide 4</vt:lpstr>
      <vt:lpstr>Slide 5</vt:lpstr>
      <vt:lpstr>Kidney exchange clearinghouse design</vt:lpstr>
      <vt:lpstr>And in the medical literature</vt:lpstr>
      <vt:lpstr>There’s also a growing CS literature</vt:lpstr>
      <vt:lpstr>Centralized Kidney Exchange</vt:lpstr>
      <vt:lpstr>Slide 10</vt:lpstr>
      <vt:lpstr>Slide 11</vt:lpstr>
      <vt:lpstr>Random Compatibility Graphs</vt:lpstr>
      <vt:lpstr>(Large) Random Graphs</vt:lpstr>
      <vt:lpstr>Efficient Allocations: what they would look like if we were seeing all the patients in sufficiently large markets</vt:lpstr>
      <vt:lpstr>How about when hospitals become players?</vt:lpstr>
      <vt:lpstr>Hospitals have Incentives</vt:lpstr>
      <vt:lpstr>Individual rationality and efficiency: an impossibility theorem with a (discouraging) worst-case bound</vt:lpstr>
      <vt:lpstr>Proof (for k=3)</vt:lpstr>
      <vt:lpstr>k=2</vt:lpstr>
      <vt:lpstr>Individually Rational Allocations</vt:lpstr>
      <vt:lpstr>Slide 21</vt:lpstr>
      <vt:lpstr>“Cost” of IR is very small for clinically relevant sizes too  - Simulations</vt:lpstr>
      <vt:lpstr> But the cost of not having IR could be very high if it causes centralized matching to break down</vt:lpstr>
      <vt:lpstr>But current mechanisms aren’t IR for hospitals</vt:lpstr>
      <vt:lpstr>IR is not sufficient</vt:lpstr>
      <vt:lpstr>IR is not sufficient</vt:lpstr>
      <vt:lpstr>A New Mechanism</vt:lpstr>
      <vt:lpstr>The underdemanded lottery</vt:lpstr>
      <vt:lpstr>The underdemanded lottery</vt:lpstr>
      <vt:lpstr>The underdemanded lottery</vt:lpstr>
      <vt:lpstr>The underdemanded lottery</vt:lpstr>
      <vt:lpstr>The underdemanded lottery</vt:lpstr>
      <vt:lpstr>The underdemanded lottery</vt:lpstr>
      <vt:lpstr>Other sources of efficiency gains</vt:lpstr>
      <vt:lpstr>The graph theory representation doesn’t capture the whole story</vt:lpstr>
      <vt:lpstr>Non-simultaneous extended altruistic donor chains (reduced risk from a broken link)</vt:lpstr>
      <vt:lpstr> The First NEAD Chain (Rees, APD)</vt:lpstr>
      <vt:lpstr>Slide 38</vt:lpstr>
      <vt:lpstr> Recent literature about chains</vt:lpstr>
      <vt:lpstr>Why are NEAD chains so effective?</vt:lpstr>
      <vt:lpstr>Slide 41</vt:lpstr>
      <vt:lpstr>A disconnect between model and data:</vt:lpstr>
      <vt:lpstr>Slide 43</vt:lpstr>
      <vt:lpstr>Slide 44</vt:lpstr>
      <vt:lpstr>Long chains in the clinical data: even a single non-directed donor can start a long chain</vt:lpstr>
      <vt:lpstr>Slide 46</vt:lpstr>
      <vt:lpstr>Slide 47</vt:lpstr>
      <vt:lpstr>So we need to model sparse graphs…</vt:lpstr>
      <vt:lpstr>Slide 49</vt:lpstr>
      <vt:lpstr>Slide 50</vt:lpstr>
      <vt:lpstr>Slide 51</vt:lpstr>
      <vt:lpstr>Slide 52</vt:lpstr>
      <vt:lpstr>Slide 53</vt:lpstr>
      <vt:lpstr>Simulations (re-sampling) with clinical data</vt:lpstr>
      <vt:lpstr>Long chains benefit highly sensitized patients (without harming low-sensitized patients)</vt:lpstr>
      <vt:lpstr>Slide 56</vt:lpstr>
      <vt:lpstr>But progress is still slow</vt:lpstr>
    </vt:vector>
  </TitlesOfParts>
  <Company>Harvard Business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Harvard-062004</dc:creator>
  <cp:lastModifiedBy>Administrator</cp:lastModifiedBy>
  <cp:revision>405</cp:revision>
  <dcterms:created xsi:type="dcterms:W3CDTF">2006-01-12T17:28:21Z</dcterms:created>
  <dcterms:modified xsi:type="dcterms:W3CDTF">2012-08-10T15:01:43Z</dcterms:modified>
</cp:coreProperties>
</file>