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73" r:id="rId2"/>
  </p:sldMasterIdLst>
  <p:notesMasterIdLst>
    <p:notesMasterId r:id="rId59"/>
  </p:notesMasterIdLst>
  <p:sldIdLst>
    <p:sldId id="256" r:id="rId3"/>
    <p:sldId id="540" r:id="rId4"/>
    <p:sldId id="634" r:id="rId5"/>
    <p:sldId id="541" r:id="rId6"/>
    <p:sldId id="601" r:id="rId7"/>
    <p:sldId id="607" r:id="rId8"/>
    <p:sldId id="544" r:id="rId9"/>
    <p:sldId id="622" r:id="rId10"/>
    <p:sldId id="635" r:id="rId11"/>
    <p:sldId id="636" r:id="rId12"/>
    <p:sldId id="637" r:id="rId13"/>
    <p:sldId id="638" r:id="rId14"/>
    <p:sldId id="639" r:id="rId15"/>
    <p:sldId id="547" r:id="rId16"/>
    <p:sldId id="623" r:id="rId17"/>
    <p:sldId id="640" r:id="rId18"/>
    <p:sldId id="608" r:id="rId19"/>
    <p:sldId id="550" r:id="rId20"/>
    <p:sldId id="549" r:id="rId21"/>
    <p:sldId id="551" r:id="rId22"/>
    <p:sldId id="552" r:id="rId23"/>
    <p:sldId id="553" r:id="rId24"/>
    <p:sldId id="554" r:id="rId25"/>
    <p:sldId id="555" r:id="rId26"/>
    <p:sldId id="558" r:id="rId27"/>
    <p:sldId id="609" r:id="rId28"/>
    <p:sldId id="628" r:id="rId29"/>
    <p:sldId id="611" r:id="rId30"/>
    <p:sldId id="560" r:id="rId31"/>
    <p:sldId id="561" r:id="rId32"/>
    <p:sldId id="612" r:id="rId33"/>
    <p:sldId id="562" r:id="rId34"/>
    <p:sldId id="613" r:id="rId35"/>
    <p:sldId id="614" r:id="rId36"/>
    <p:sldId id="539" r:id="rId37"/>
    <p:sldId id="563" r:id="rId38"/>
    <p:sldId id="624" r:id="rId39"/>
    <p:sldId id="620" r:id="rId40"/>
    <p:sldId id="630" r:id="rId41"/>
    <p:sldId id="631" r:id="rId42"/>
    <p:sldId id="632" r:id="rId43"/>
    <p:sldId id="633" r:id="rId44"/>
    <p:sldId id="619" r:id="rId45"/>
    <p:sldId id="621" r:id="rId46"/>
    <p:sldId id="604" r:id="rId47"/>
    <p:sldId id="605" r:id="rId48"/>
    <p:sldId id="603" r:id="rId49"/>
    <p:sldId id="641" r:id="rId50"/>
    <p:sldId id="642" r:id="rId51"/>
    <p:sldId id="643" r:id="rId52"/>
    <p:sldId id="644" r:id="rId53"/>
    <p:sldId id="645" r:id="rId54"/>
    <p:sldId id="646" r:id="rId55"/>
    <p:sldId id="647" r:id="rId56"/>
    <p:sldId id="648" r:id="rId57"/>
    <p:sldId id="625" r:id="rId58"/>
  </p:sldIdLst>
  <p:sldSz cx="9144000" cy="6858000" type="screen4x3"/>
  <p:notesSz cx="6858000" cy="9144000"/>
  <p:embeddedFontLst>
    <p:embeddedFont>
      <p:font typeface="Calibri" pitchFamily="34" charset="0"/>
      <p:regular r:id="rId60"/>
      <p:bold r:id="rId61"/>
      <p:italic r:id="rId62"/>
      <p:boldItalic r:id="rId63"/>
    </p:embeddedFont>
    <p:embeddedFont>
      <p:font typeface="Arial Black" pitchFamily="34" charset="0"/>
      <p:bold r:id="rId64"/>
    </p:embeddedFont>
    <p:embeddedFont>
      <p:font typeface="ＭＳ Ｐゴシック" pitchFamily="34" charset="-128"/>
      <p:regular r:id="rId65"/>
    </p:embeddedFont>
  </p:embeddedFontLst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99FF99"/>
    <a:srgbClr val="540000"/>
    <a:srgbClr val="FFC5C5"/>
    <a:srgbClr val="FF9999"/>
    <a:srgbClr val="3F691E"/>
    <a:srgbClr val="6E0202"/>
    <a:srgbClr val="00004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40" autoAdjust="0"/>
  </p:normalViewPr>
  <p:slideViewPr>
    <p:cSldViewPr snapToGrid="0">
      <p:cViewPr>
        <p:scale>
          <a:sx n="70" d="100"/>
          <a:sy n="70" d="100"/>
        </p:scale>
        <p:origin x="-196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402C0BD-20A0-4C7A-9D7B-0FC56847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0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 photo, introduce</a:t>
            </a:r>
            <a:r>
              <a:rPr lang="en-CA" baseline="0" dirty="0" smtClean="0"/>
              <a:t> stability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2C0BD-20A0-4C7A-9D7B-0FC568479F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4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it’s not always the</a:t>
            </a:r>
            <a:r>
              <a:rPr lang="en-US" baseline="0" dirty="0" smtClean="0"/>
              <a:t> case that hospitals get their first choice.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2C0BD-20A0-4C7A-9D7B-0FC568479FD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Add:</a:t>
            </a:r>
            <a:r>
              <a:rPr lang="en-CA" baseline="0" dirty="0" smtClean="0"/>
              <a:t> properties of 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2C0BD-20A0-4C7A-9D7B-0FC568479FD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6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Describe</a:t>
            </a:r>
            <a:r>
              <a:rPr lang="en-CA" baseline="0" dirty="0" smtClean="0"/>
              <a:t> why this is hard; add experiment graphs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2C0BD-20A0-4C7A-9D7B-0FC568479FD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8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BAB8BE-5EE7-4254-A5AB-CBFC8CA2A176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5B0BE-BD50-4EA5-98C3-DE6935D1725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37789-D8B8-40E1-AEFE-153D732A517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D3377-BC50-4847-B1F9-2BABC0CF7F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4C7E6-82E5-46E7-9F1A-E330FF597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54D41-B261-4A6B-A424-EC56C633C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503BB-F0CA-42E2-9B6F-7746C47570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25B8F-9155-427D-89B9-29A7075E3D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878E1-169B-4D33-AF25-E6021054C0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31FAA5-4B50-4176-9D96-4F0A9C1799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911D5-09CE-4CF7-A92E-DA3F0B33E6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E8839-894F-4D02-8024-707A9C4A0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DA01C-9E1E-4F8B-8DA1-52DC5C250B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0725F-07EB-4F65-A6F6-CA96D3DA98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 Black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pitchFamily="-65" charset="-128"/>
        </a:defRPr>
      </a:lvl2pPr>
      <a:lvl3pPr marL="909638" indent="4763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1588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FF0000"/>
          </a:solidFill>
          <a:latin typeface="+mn-lt"/>
          <a:ea typeface="ＭＳ Ｐゴシック" pitchFamily="-65" charset="-128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rgbClr val="FF0000"/>
          </a:solidFill>
          <a:latin typeface="+mn-lt"/>
          <a:ea typeface="ＭＳ Ｐゴシック" pitchFamily="-65" charset="-128"/>
        </a:defRPr>
      </a:lvl5pPr>
      <a:lvl6pPr marL="2286000" algn="l" rtl="0" fontAlgn="base">
        <a:spcBef>
          <a:spcPct val="20000"/>
        </a:spcBef>
        <a:spcAft>
          <a:spcPct val="0"/>
        </a:spcAft>
        <a:defRPr sz="1400" b="1">
          <a:solidFill>
            <a:srgbClr val="FF0000"/>
          </a:solidFill>
          <a:latin typeface="+mn-lt"/>
          <a:ea typeface="ＭＳ Ｐゴシック" pitchFamily="-65" charset="-128"/>
        </a:defRPr>
      </a:lvl6pPr>
      <a:lvl7pPr marL="2743200" algn="l" rtl="0" fontAlgn="base">
        <a:spcBef>
          <a:spcPct val="20000"/>
        </a:spcBef>
        <a:spcAft>
          <a:spcPct val="0"/>
        </a:spcAft>
        <a:defRPr sz="1400" b="1">
          <a:solidFill>
            <a:srgbClr val="FF0000"/>
          </a:solidFill>
          <a:latin typeface="+mn-lt"/>
          <a:ea typeface="ＭＳ Ｐゴシック" pitchFamily="-65" charset="-128"/>
        </a:defRPr>
      </a:lvl7pPr>
      <a:lvl8pPr marL="3200400" algn="l" rtl="0" fontAlgn="base">
        <a:spcBef>
          <a:spcPct val="20000"/>
        </a:spcBef>
        <a:spcAft>
          <a:spcPct val="0"/>
        </a:spcAft>
        <a:defRPr sz="1400" b="1">
          <a:solidFill>
            <a:srgbClr val="FF0000"/>
          </a:solidFill>
          <a:latin typeface="+mn-lt"/>
          <a:ea typeface="ＭＳ Ｐゴシック" pitchFamily="-65" charset="-128"/>
        </a:defRPr>
      </a:lvl8pPr>
      <a:lvl9pPr marL="3657600" algn="l" rtl="0" fontAlgn="base">
        <a:spcBef>
          <a:spcPct val="20000"/>
        </a:spcBef>
        <a:spcAft>
          <a:spcPct val="0"/>
        </a:spcAft>
        <a:defRPr sz="1400" b="1">
          <a:solidFill>
            <a:srgbClr val="FF0000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956" y="1610896"/>
            <a:ext cx="7772400" cy="2643206"/>
          </a:xfrm>
        </p:spPr>
        <p:txBody>
          <a:bodyPr/>
          <a:lstStyle/>
          <a:p>
            <a:r>
              <a:rPr lang="en-CA" sz="5400" dirty="0" smtClean="0"/>
              <a:t>Matching and Market Design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5273693"/>
            <a:ext cx="7572375" cy="7270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Algorithmic Economics Summer School, CMU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125" y="4459320"/>
            <a:ext cx="899387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CA" sz="32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Itai Ashlagi</a:t>
            </a:r>
          </a:p>
          <a:p>
            <a:pPr algn="ctr">
              <a:spcBef>
                <a:spcPct val="20000"/>
              </a:spcBef>
            </a:pPr>
            <a:endParaRPr lang="en-CA" sz="32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Boston School Choice Mechanism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46113" y="1595438"/>
            <a:ext cx="7929562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Step 0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: Each student submits a preference ranking of the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schools.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Step 1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: In Step 1 only the top choices of the students are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considered. For each school, consider the students who have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listed it as their top choice and assign seats of the school to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these students one at a time following their priority order until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either there are no seats left or there is no student left who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has listed it as her top choice.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  <a:ea typeface="ＭＳ Ｐゴシック" pitchFamily="34" charset="-128"/>
              </a:rPr>
              <a:t>Step k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: Consider the remaining students. In Step k only the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choices of these students are considered. For each school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still with available seats, consider the students who have listed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it as their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kth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 choice and assign the remaining seats to these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students one at a time following their priority order until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either there are no seats left or there is no student left who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has listed it as her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kth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choice.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ＭＳ Ｐゴシック" pitchFamily="34" charset="-128"/>
              </a:rPr>
              <a:t>The Boston School Choice Mechanism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46113" y="1595438"/>
            <a:ext cx="7929562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Students who didn’t get their first choice can get a very bad choice since schools fill up very quickly.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Very easy to manipulate!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=&gt; Stability turns is important when considering preferences…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46113" y="1595438"/>
            <a:ext cx="82249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When preferences are not strict (or priorities are used rather then preferences) stable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matchings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can be inefficient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Ergil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Erdin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08,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Abdikaodroglu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et al. 09).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Stable improvement cycles can be found!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There is no stable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mechanism that Pareto dominates DA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Ergil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Erdin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08,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Abdikaodroglu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et al. 09).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Azevedo &amp; Leshno provide an example for a mechanism that dominates DA (had players report truthfully) but all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equilibria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are Pareto dominated.</a:t>
            </a: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933" y="382137"/>
            <a:ext cx="839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latin typeface="+mn-lt"/>
                <a:ea typeface="ＭＳ Ｐゴシック" pitchFamily="34" charset="-128"/>
              </a:rPr>
              <a:t>Stability and efficiency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46113" y="1322483"/>
            <a:ext cx="7929562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1. Top Trading Cycles (Gale-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shapley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62)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Random Serial dictatorship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Probabilistic serial dictatorship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Bogomolnaia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&amp; Moulin)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Theorems: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1. TTC is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ex post efficient (Roth)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TTC and RS and many other are equivalent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Sonmez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Pathak &amp;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Sethuraman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Caroll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Sethuraman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PS is ordinal efficient and but not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Bogomolnaia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&amp; Moulin). In large markets it is equivalent to RS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Che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Kojima, Kojima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Manea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933" y="382137"/>
            <a:ext cx="839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latin typeface="+mn-lt"/>
                <a:ea typeface="ＭＳ Ｐゴシック" pitchFamily="34" charset="-128"/>
              </a:rPr>
              <a:t>   Assignment mechanisms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to the NRMP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9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021288"/>
            <a:ext cx="7772400" cy="586408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Source: https://www.aamc.org/download/153708/data/charts1982to2011.pdf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15481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Two-body problems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414592" cy="4114800"/>
          </a:xfrm>
        </p:spPr>
        <p:txBody>
          <a:bodyPr/>
          <a:lstStyle/>
          <a:p>
            <a:r>
              <a:rPr lang="en-CA" dirty="0" smtClean="0"/>
              <a:t>Couples of graduates seeking a residency program together.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39753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9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8" y="609600"/>
            <a:ext cx="8350696" cy="1143000"/>
          </a:xfrm>
        </p:spPr>
        <p:txBody>
          <a:bodyPr/>
          <a:lstStyle/>
          <a:p>
            <a:r>
              <a:rPr lang="en-US" dirty="0" smtClean="0"/>
              <a:t>Decreasing participation of couples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In the 1970s and 1980s</a:t>
            </a:r>
            <a:r>
              <a:rPr lang="en-US" dirty="0" smtClean="0"/>
              <a:t>: rates of participation in medical clearinghouses decreases from </a:t>
            </a:r>
            <a:r>
              <a:rPr lang="en-US" dirty="0" smtClean="0">
                <a:solidFill>
                  <a:srgbClr val="0000FF"/>
                </a:solidFill>
              </a:rPr>
              <a:t>~95% to ~85%. </a:t>
            </a:r>
            <a:r>
              <a:rPr lang="en-US" dirty="0" smtClean="0"/>
              <a:t>The decline is particularly noticeable among </a:t>
            </a:r>
            <a:r>
              <a:rPr lang="en-US" i="1" dirty="0" smtClean="0">
                <a:solidFill>
                  <a:srgbClr val="0000FF"/>
                </a:solidFill>
              </a:rPr>
              <a:t>married couples</a:t>
            </a:r>
            <a:r>
              <a:rPr lang="en-US" dirty="0" smtClean="0">
                <a:solidFill>
                  <a:srgbClr val="0000FF"/>
                </a:solidFill>
              </a:rPr>
              <a:t>.	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r>
              <a:rPr lang="en-US" u="sng" dirty="0" smtClean="0"/>
              <a:t>1995-98</a:t>
            </a:r>
            <a:r>
              <a:rPr lang="en-US" dirty="0" smtClean="0"/>
              <a:t>:  Redesigned algorithm by Roth and </a:t>
            </a:r>
            <a:r>
              <a:rPr lang="en-US" dirty="0" err="1" smtClean="0"/>
              <a:t>Peranson</a:t>
            </a:r>
            <a:r>
              <a:rPr lang="en-US" dirty="0" smtClean="0"/>
              <a:t> (adopted at 1999)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Couples’ 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2232248"/>
          </a:xfrm>
        </p:spPr>
        <p:txBody>
          <a:bodyPr/>
          <a:lstStyle/>
          <a:p>
            <a:r>
              <a:rPr lang="en-US" dirty="0" smtClean="0"/>
              <a:t>The couples submit a list of pairs. In a decreasing order of preferences over </a:t>
            </a:r>
            <a:r>
              <a:rPr lang="en-US" i="1" dirty="0" smtClean="0"/>
              <a:t>pairs of programs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2"/>
                </a:solidFill>
              </a:rPr>
              <a:t>complementary preferences!</a:t>
            </a:r>
          </a:p>
          <a:p>
            <a:r>
              <a:rPr lang="en-US" dirty="0" smtClean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6480" y="3560400"/>
          <a:ext cx="6096000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Alice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Bob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NYC-X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NYC-Y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Chicago-A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Chicago-X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NYC-X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No Match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NYC-X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Couples in the match (n≈16,000)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6021288"/>
            <a:ext cx="7772400" cy="586408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/>
              <a:t>Source: http://www.nrmp.org/data/resultsanddata2010.pdf</a:t>
            </a: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9432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90656" cy="4400128"/>
          </a:xfrm>
        </p:spPr>
        <p:txBody>
          <a:bodyPr/>
          <a:lstStyle/>
          <a:p>
            <a:r>
              <a:rPr lang="en-CA" dirty="0" smtClean="0"/>
              <a:t>Stable matching and the National Residency Matching Program (NRMP)</a:t>
            </a:r>
          </a:p>
          <a:p>
            <a:endParaRPr lang="en-CA" dirty="0" smtClean="0"/>
          </a:p>
          <a:p>
            <a:r>
              <a:rPr lang="en-CA" dirty="0" smtClean="0"/>
              <a:t>Kidney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No stable match </a:t>
            </a:r>
            <a:br>
              <a:rPr lang="en-CA" dirty="0" smtClean="0"/>
            </a:br>
            <a:r>
              <a:rPr lang="en-CA" dirty="0" smtClean="0"/>
              <a:t>[Roth’84, Klaus-Klijn’05]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5760762" y="4284385"/>
            <a:ext cx="1368152" cy="856170"/>
            <a:chOff x="1043608" y="5741182"/>
            <a:chExt cx="1368152" cy="856170"/>
          </a:xfrm>
        </p:grpSpPr>
        <p:grpSp>
          <p:nvGrpSpPr>
            <p:cNvPr id="5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1093651" y="2420888"/>
            <a:ext cx="1258561" cy="1170900"/>
            <a:chOff x="5782411" y="2785131"/>
            <a:chExt cx="1258561" cy="1170900"/>
          </a:xfrm>
        </p:grpSpPr>
        <p:grpSp>
          <p:nvGrpSpPr>
            <p:cNvPr id="9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2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82411" y="2785131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2457725" y="2459936"/>
            <a:ext cx="1266558" cy="1140910"/>
            <a:chOff x="5774415" y="4427403"/>
            <a:chExt cx="1266558" cy="1140910"/>
          </a:xfrm>
        </p:grpSpPr>
        <p:grpSp>
          <p:nvGrpSpPr>
            <p:cNvPr id="11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2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74415" y="4427403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2" name="Group 39"/>
          <p:cNvGrpSpPr/>
          <p:nvPr/>
        </p:nvGrpSpPr>
        <p:grpSpPr>
          <a:xfrm>
            <a:off x="5760762" y="2577784"/>
            <a:ext cx="3090965" cy="1509156"/>
            <a:chOff x="5760762" y="2577784"/>
            <a:chExt cx="3090965" cy="1509156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0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16" name="Group 4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13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1                   2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9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Option 1: Match </a:t>
            </a:r>
            <a:r>
              <a:rPr lang="en-CA" b="1" dirty="0" smtClean="0"/>
              <a:t>AB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5760762" y="4284385"/>
            <a:ext cx="1368152" cy="856170"/>
            <a:chOff x="1043608" y="5741182"/>
            <a:chExt cx="1368152" cy="856170"/>
          </a:xfrm>
        </p:grpSpPr>
        <p:grpSp>
          <p:nvGrpSpPr>
            <p:cNvPr id="6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093651" y="2420888"/>
            <a:ext cx="1258561" cy="1170900"/>
            <a:chOff x="5782411" y="2785131"/>
            <a:chExt cx="1258561" cy="1170900"/>
          </a:xfrm>
        </p:grpSpPr>
        <p:grpSp>
          <p:nvGrpSpPr>
            <p:cNvPr id="8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2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82411" y="2785131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457725" y="2459936"/>
            <a:ext cx="1266558" cy="1140910"/>
            <a:chOff x="5774415" y="4427403"/>
            <a:chExt cx="1266558" cy="1140910"/>
          </a:xfrm>
        </p:grpSpPr>
        <p:grpSp>
          <p:nvGrpSpPr>
            <p:cNvPr id="10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2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74415" y="4427403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59728" y="5445224"/>
            <a:ext cx="255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C-2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is blocking</a:t>
            </a:r>
            <a:endParaRPr lang="en-CA" sz="3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6546597" y="3141991"/>
            <a:ext cx="8438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41"/>
          <p:cNvGrpSpPr/>
          <p:nvPr/>
        </p:nvGrpSpPr>
        <p:grpSpPr>
          <a:xfrm>
            <a:off x="5760762" y="2577784"/>
            <a:ext cx="3090965" cy="1509156"/>
            <a:chOff x="5153443" y="4037693"/>
            <a:chExt cx="3090965" cy="1509156"/>
          </a:xfrm>
        </p:grpSpPr>
        <p:grpSp>
          <p:nvGrpSpPr>
            <p:cNvPr id="13" name="Group 42"/>
            <p:cNvGrpSpPr/>
            <p:nvPr/>
          </p:nvGrpSpPr>
          <p:grpSpPr>
            <a:xfrm>
              <a:off x="6570540" y="4037693"/>
              <a:ext cx="954981" cy="1097679"/>
              <a:chOff x="2970140" y="5592657"/>
              <a:chExt cx="954981" cy="1097679"/>
            </a:xfrm>
          </p:grpSpPr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0140" y="5592657"/>
                <a:ext cx="954981" cy="1097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3501191" y="6100414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4" name="Group 43"/>
            <p:cNvGrpSpPr/>
            <p:nvPr/>
          </p:nvGrpSpPr>
          <p:grpSpPr>
            <a:xfrm>
              <a:off x="5153443" y="4087297"/>
              <a:ext cx="1009787" cy="1029206"/>
              <a:chOff x="85940" y="3612997"/>
              <a:chExt cx="1009787" cy="1029206"/>
            </a:xfrm>
          </p:grpSpPr>
          <p:pic>
            <p:nvPicPr>
              <p:cNvPr id="4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40" y="3612997"/>
                <a:ext cx="1009787" cy="102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681893" y="4054647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483704" y="5085184"/>
              <a:ext cx="2760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1                   2</a:t>
              </a:r>
            </a:p>
          </p:txBody>
        </p:sp>
      </p:grpSp>
      <p:grpSp>
        <p:nvGrpSpPr>
          <p:cNvPr id="15" name="Group 49"/>
          <p:cNvGrpSpPr/>
          <p:nvPr/>
        </p:nvGrpSpPr>
        <p:grpSpPr>
          <a:xfrm>
            <a:off x="1409027" y="3645024"/>
            <a:ext cx="3090965" cy="1509156"/>
            <a:chOff x="5760762" y="2577784"/>
            <a:chExt cx="3090965" cy="1509156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51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20" name="Group 52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9" name="TextBox 58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21" name="Group 53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5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7" name="TextBox 56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1                   2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2483768" y="2527486"/>
            <a:ext cx="320791" cy="347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0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Option 2: Match </a:t>
            </a:r>
            <a:r>
              <a:rPr lang="en-CA" b="1" dirty="0" smtClean="0"/>
              <a:t>C2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5760762" y="4284385"/>
            <a:ext cx="1368152" cy="856170"/>
            <a:chOff x="1043608" y="5741182"/>
            <a:chExt cx="1368152" cy="856170"/>
          </a:xfrm>
        </p:grpSpPr>
        <p:grpSp>
          <p:nvGrpSpPr>
            <p:cNvPr id="6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093651" y="2420888"/>
            <a:ext cx="1258561" cy="1170900"/>
            <a:chOff x="5782411" y="2785131"/>
            <a:chExt cx="1258561" cy="1170900"/>
          </a:xfrm>
        </p:grpSpPr>
        <p:grpSp>
          <p:nvGrpSpPr>
            <p:cNvPr id="8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2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82411" y="2785131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457725" y="2459936"/>
            <a:ext cx="1266558" cy="1140910"/>
            <a:chOff x="5774415" y="4427403"/>
            <a:chExt cx="1266558" cy="1140910"/>
          </a:xfrm>
        </p:grpSpPr>
        <p:grpSp>
          <p:nvGrpSpPr>
            <p:cNvPr id="10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2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74415" y="4427403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59728" y="5445224"/>
            <a:ext cx="255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C-1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is blocking</a:t>
            </a:r>
            <a:endParaRPr lang="en-CA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39"/>
          <p:cNvGrpSpPr/>
          <p:nvPr/>
        </p:nvGrpSpPr>
        <p:grpSpPr>
          <a:xfrm>
            <a:off x="5760762" y="2577784"/>
            <a:ext cx="3090965" cy="1509156"/>
            <a:chOff x="5760762" y="2577784"/>
            <a:chExt cx="3090965" cy="1509156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1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13" name="Group 42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4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4" name="Group 43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4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1                   2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1093651" y="2833039"/>
            <a:ext cx="320791" cy="347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60"/>
          <p:cNvGrpSpPr/>
          <p:nvPr/>
        </p:nvGrpSpPr>
        <p:grpSpPr>
          <a:xfrm>
            <a:off x="2701800" y="3745837"/>
            <a:ext cx="1368152" cy="856170"/>
            <a:chOff x="1043608" y="5741182"/>
            <a:chExt cx="1368152" cy="856170"/>
          </a:xfrm>
        </p:grpSpPr>
        <p:grpSp>
          <p:nvGrpSpPr>
            <p:cNvPr id="16" name="Group 61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64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3749161" y="3813387"/>
            <a:ext cx="320791" cy="347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0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 animBg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Option 3: Match </a:t>
            </a:r>
            <a:r>
              <a:rPr lang="en-CA" b="1" dirty="0" smtClean="0"/>
              <a:t>C1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14"/>
          <p:cNvGrpSpPr/>
          <p:nvPr/>
        </p:nvGrpSpPr>
        <p:grpSpPr>
          <a:xfrm>
            <a:off x="5760762" y="4284385"/>
            <a:ext cx="1368152" cy="856170"/>
            <a:chOff x="1043608" y="5741182"/>
            <a:chExt cx="1368152" cy="856170"/>
          </a:xfrm>
        </p:grpSpPr>
        <p:grpSp>
          <p:nvGrpSpPr>
            <p:cNvPr id="6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grpSp>
        <p:nvGrpSpPr>
          <p:cNvPr id="7" name="Group 19"/>
          <p:cNvGrpSpPr/>
          <p:nvPr/>
        </p:nvGrpSpPr>
        <p:grpSpPr>
          <a:xfrm>
            <a:off x="1093651" y="2420888"/>
            <a:ext cx="1258561" cy="1170900"/>
            <a:chOff x="5782411" y="2785131"/>
            <a:chExt cx="1258561" cy="1170900"/>
          </a:xfrm>
        </p:grpSpPr>
        <p:grpSp>
          <p:nvGrpSpPr>
            <p:cNvPr id="8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2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82411" y="2785131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457725" y="2459936"/>
            <a:ext cx="1266558" cy="1140910"/>
            <a:chOff x="5774415" y="4427403"/>
            <a:chExt cx="1266558" cy="1140910"/>
          </a:xfrm>
        </p:grpSpPr>
        <p:grpSp>
          <p:nvGrpSpPr>
            <p:cNvPr id="10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2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74415" y="4427403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48064" y="537321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AB-12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 is blocking</a:t>
            </a:r>
            <a:endParaRPr lang="en-CA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39"/>
          <p:cNvGrpSpPr/>
          <p:nvPr/>
        </p:nvGrpSpPr>
        <p:grpSpPr>
          <a:xfrm>
            <a:off x="5760762" y="2577784"/>
            <a:ext cx="3090965" cy="1509156"/>
            <a:chOff x="5760762" y="2577784"/>
            <a:chExt cx="3090965" cy="1509156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41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13" name="Group 42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4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9" name="TextBox 48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B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grpSp>
            <p:nvGrpSpPr>
              <p:cNvPr id="14" name="Group 43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4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7" name="TextBox 46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Calibri" pitchFamily="34" charset="0"/>
                      <a:cs typeface="Calibri" pitchFamily="34" charset="0"/>
                    </a:rPr>
                    <a:t>A</a:t>
                  </a:r>
                  <a:endParaRPr lang="en-CA" sz="3200" b="1" dirty="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1                   2</a:t>
                </a: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1093651" y="2489021"/>
            <a:ext cx="320791" cy="347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60"/>
          <p:cNvGrpSpPr/>
          <p:nvPr/>
        </p:nvGrpSpPr>
        <p:grpSpPr>
          <a:xfrm>
            <a:off x="1352361" y="3733250"/>
            <a:ext cx="1368152" cy="856170"/>
            <a:chOff x="1043608" y="5741182"/>
            <a:chExt cx="1368152" cy="856170"/>
          </a:xfrm>
        </p:grpSpPr>
        <p:grpSp>
          <p:nvGrpSpPr>
            <p:cNvPr id="16" name="Group 61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64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</p:txBody>
        </p:sp>
      </p:grpSp>
      <p:sp>
        <p:nvSpPr>
          <p:cNvPr id="66" name="Rectangle 65"/>
          <p:cNvSpPr/>
          <p:nvPr/>
        </p:nvSpPr>
        <p:spPr>
          <a:xfrm>
            <a:off x="2479923" y="2895064"/>
            <a:ext cx="320791" cy="3479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" grpId="0" animBg="1"/>
      <p:bldP spid="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Stable match with couples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u="sng" dirty="0" smtClean="0"/>
              <a:t>But</a:t>
            </a:r>
            <a:r>
              <a:rPr lang="en-US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the last </a:t>
            </a:r>
            <a:r>
              <a:rPr lang="en-US" dirty="0" smtClean="0"/>
              <a:t>12 </a:t>
            </a:r>
            <a:r>
              <a:rPr lang="en-US" dirty="0"/>
              <a:t>years, a stable match </a:t>
            </a:r>
            <a:r>
              <a:rPr lang="en-US" dirty="0" smtClean="0"/>
              <a:t>has always been found.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Only very few failures in other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529" y="295702"/>
            <a:ext cx="6667500" cy="1143000"/>
          </a:xfrm>
        </p:spPr>
        <p:txBody>
          <a:bodyPr/>
          <a:lstStyle/>
          <a:p>
            <a:r>
              <a:rPr lang="en-US" dirty="0" smtClean="0"/>
              <a:t>Large random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doctors, </a:t>
            </a:r>
            <a:r>
              <a:rPr lang="en-US" dirty="0" smtClean="0">
                <a:solidFill>
                  <a:srgbClr val="0000FF"/>
                </a:solidFill>
              </a:rPr>
              <a:t>k=n</a:t>
            </a:r>
            <a:r>
              <a:rPr lang="en-US" baseline="30000" dirty="0" smtClean="0">
                <a:solidFill>
                  <a:srgbClr val="0000FF"/>
                </a:solidFill>
              </a:rPr>
              <a:t>1-</a:t>
            </a:r>
            <a:r>
              <a:rPr lang="el-GR" baseline="30000" dirty="0" smtClean="0">
                <a:solidFill>
                  <a:srgbClr val="0000FF"/>
                </a:solidFill>
              </a:rPr>
              <a:t>ε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couples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0000FF"/>
                </a:solidFill>
              </a:rPr>
              <a:t>λ</a:t>
            </a:r>
            <a:r>
              <a:rPr lang="en-US" dirty="0" smtClean="0">
                <a:solidFill>
                  <a:srgbClr val="0000FF"/>
                </a:solidFill>
              </a:rPr>
              <a:t>n </a:t>
            </a:r>
            <a:r>
              <a:rPr lang="en-US" dirty="0" smtClean="0"/>
              <a:t>residency spots,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00FF"/>
                </a:solidFill>
              </a:rPr>
              <a:t>λ</a:t>
            </a:r>
            <a:r>
              <a:rPr lang="en-US" dirty="0" smtClean="0">
                <a:solidFill>
                  <a:srgbClr val="0000FF"/>
                </a:solidFill>
              </a:rPr>
              <a:t>&gt;1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Up to</a:t>
            </a:r>
            <a:r>
              <a:rPr lang="en-US" dirty="0" smtClean="0">
                <a:solidFill>
                  <a:srgbClr val="0000FF"/>
                </a:solidFill>
              </a:rPr>
              <a:t> c </a:t>
            </a:r>
            <a:r>
              <a:rPr lang="en-US" dirty="0" smtClean="0"/>
              <a:t>slots per hospital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Doctors/couples have random preferences over hospitals (can also allow “fitness” scores)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Hospitals have </a:t>
            </a:r>
            <a:r>
              <a:rPr lang="en-US" i="1" dirty="0" smtClean="0"/>
              <a:t>arbitrary </a:t>
            </a:r>
            <a:r>
              <a:rPr lang="en-US" dirty="0" smtClean="0"/>
              <a:t>preferences over doctors.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Stable match with couples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8021472" cy="41148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Calibri" pitchFamily="34" charset="0"/>
              </a:rPr>
              <a:t>Theorem </a:t>
            </a:r>
            <a:r>
              <a:rPr lang="en-US" sz="2800" u="sng" dirty="0">
                <a:latin typeface="Calibri" pitchFamily="34" charset="0"/>
              </a:rPr>
              <a:t>[</a:t>
            </a:r>
            <a:r>
              <a:rPr lang="en-US" sz="2800" u="sng" dirty="0" smtClean="0">
                <a:latin typeface="Calibri" pitchFamily="34" charset="0"/>
              </a:rPr>
              <a:t>Kojima-Pathak-Roth’10]</a:t>
            </a:r>
            <a:r>
              <a:rPr lang="en-US" sz="2800" dirty="0" smtClean="0">
                <a:latin typeface="Calibri" pitchFamily="34" charset="0"/>
              </a:rPr>
              <a:t>: In a large 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random</a:t>
            </a:r>
            <a:r>
              <a:rPr lang="en-US" sz="2800" dirty="0" smtClean="0">
                <a:latin typeface="Calibri" pitchFamily="34" charset="0"/>
              </a:rPr>
              <a:t> market with </a:t>
            </a:r>
            <a:r>
              <a:rPr lang="en-US" sz="2800" dirty="0" smtClean="0">
                <a:solidFill>
                  <a:srgbClr val="0000FF"/>
                </a:solidFill>
                <a:latin typeface="Calibri" pitchFamily="34" charset="0"/>
              </a:rPr>
              <a:t>n </a:t>
            </a:r>
            <a:r>
              <a:rPr lang="en-US" sz="2800" dirty="0" smtClean="0">
                <a:latin typeface="Calibri" pitchFamily="34" charset="0"/>
              </a:rPr>
              <a:t>doctors and </a:t>
            </a:r>
            <a:r>
              <a:rPr lang="en-US" sz="2800" dirty="0" smtClean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2800" baseline="30000" dirty="0" smtClean="0">
                <a:solidFill>
                  <a:srgbClr val="0000FF"/>
                </a:solidFill>
                <a:latin typeface="+mj-lt"/>
              </a:rPr>
              <a:t>0.5-</a:t>
            </a:r>
            <a:r>
              <a:rPr lang="el-GR" sz="2800" baseline="30000" dirty="0" smtClean="0">
                <a:solidFill>
                  <a:srgbClr val="0000FF"/>
                </a:solidFill>
                <a:latin typeface="+mj-lt"/>
              </a:rPr>
              <a:t>ε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/>
              <a:t>couples, </a:t>
            </a:r>
            <a:r>
              <a:rPr lang="en-US" sz="2800" dirty="0" smtClean="0">
                <a:latin typeface="Calibri" pitchFamily="34" charset="0"/>
              </a:rPr>
              <a:t>with probability </a:t>
            </a:r>
            <a:r>
              <a:rPr lang="en-US" sz="2800" dirty="0" smtClean="0">
                <a:solidFill>
                  <a:srgbClr val="0000FF"/>
                </a:solidFill>
              </a:rPr>
              <a:t>→1</a:t>
            </a:r>
            <a:endParaRPr lang="en-US" sz="2800" dirty="0" smtClean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 a stable match exists</a:t>
            </a:r>
            <a:endParaRPr lang="en-US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dirty="0" smtClean="0">
                <a:latin typeface="Calibri" pitchFamily="34" charset="0"/>
              </a:rPr>
              <a:t> truthfulness is an approximated </a:t>
            </a:r>
            <a:r>
              <a:rPr lang="en-US" dirty="0" err="1" smtClean="0">
                <a:latin typeface="Calibri" pitchFamily="34" charset="0"/>
              </a:rPr>
              <a:t>Bayes</a:t>
            </a:r>
            <a:r>
              <a:rPr lang="en-US" dirty="0" smtClean="0">
                <a:latin typeface="Calibri" pitchFamily="34" charset="0"/>
              </a:rPr>
              <a:t>-Nash equilibrium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1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837" y="241111"/>
            <a:ext cx="6448424" cy="1143000"/>
          </a:xfrm>
        </p:spPr>
        <p:txBody>
          <a:bodyPr/>
          <a:lstStyle/>
          <a:p>
            <a:r>
              <a:rPr lang="en-CA" dirty="0" smtClean="0"/>
              <a:t>Main results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" y="1638300"/>
            <a:ext cx="8046720" cy="46863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u="sng" dirty="0" smtClean="0"/>
              <a:t>Theorem</a:t>
            </a:r>
            <a:r>
              <a:rPr lang="en-US" sz="2800" dirty="0" smtClean="0"/>
              <a:t>:  In a </a:t>
            </a:r>
            <a:r>
              <a:rPr lang="en-US" sz="2800" dirty="0"/>
              <a:t>large random market </a:t>
            </a:r>
            <a:r>
              <a:rPr lang="en-US" sz="2800" dirty="0" smtClean="0"/>
              <a:t>with at most </a:t>
            </a:r>
            <a:r>
              <a:rPr lang="en-US" sz="2800" dirty="0" smtClean="0">
                <a:solidFill>
                  <a:srgbClr val="0000FF"/>
                </a:solidFill>
              </a:rPr>
              <a:t>n</a:t>
            </a:r>
            <a:r>
              <a:rPr lang="en-US" sz="2800" baseline="30000" dirty="0" smtClean="0">
                <a:solidFill>
                  <a:srgbClr val="0000FF"/>
                </a:solidFill>
              </a:rPr>
              <a:t>1-</a:t>
            </a:r>
            <a:r>
              <a:rPr lang="el-GR" sz="2800" baseline="30000" dirty="0" smtClean="0">
                <a:solidFill>
                  <a:srgbClr val="0000FF"/>
                </a:solidFill>
              </a:rPr>
              <a:t>ε</a:t>
            </a:r>
            <a:r>
              <a:rPr lang="en-US" sz="28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couples, w</a:t>
            </a:r>
            <a:r>
              <a:rPr lang="en-US" sz="2800" dirty="0" smtClean="0"/>
              <a:t>ith probability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→1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 a </a:t>
            </a:r>
            <a:r>
              <a:rPr lang="en-US" dirty="0">
                <a:solidFill>
                  <a:srgbClr val="0000FF"/>
                </a:solidFill>
              </a:rPr>
              <a:t>stable match exists</a:t>
            </a:r>
            <a:r>
              <a:rPr lang="en-US" dirty="0"/>
              <a:t>, and we find </a:t>
            </a:r>
            <a:r>
              <a:rPr lang="en-US" dirty="0" smtClean="0"/>
              <a:t>it using a new </a:t>
            </a:r>
            <a:r>
              <a:rPr lang="en-US" i="1" dirty="0" smtClean="0"/>
              <a:t>Sorted Deferred Acceptance (SoDA) </a:t>
            </a:r>
            <a:r>
              <a:rPr lang="en-US" dirty="0" smtClean="0"/>
              <a:t>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 </a:t>
            </a:r>
            <a:r>
              <a:rPr lang="en-US" dirty="0" smtClean="0"/>
              <a:t>truthfulness is an approximated </a:t>
            </a:r>
            <a:r>
              <a:rPr lang="en-US" dirty="0" err="1" smtClean="0"/>
              <a:t>Bayes</a:t>
            </a:r>
            <a:r>
              <a:rPr lang="en-US" dirty="0" smtClean="0"/>
              <a:t>-Nash equilibrium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Ex ante, with high probability each doctor/couple  gets its best stable matching</a:t>
            </a:r>
          </a:p>
          <a:p>
            <a:pPr lvl="1">
              <a:lnSpc>
                <a:spcPct val="8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247" y="268407"/>
            <a:ext cx="6448424" cy="1143000"/>
          </a:xfrm>
        </p:spPr>
        <p:txBody>
          <a:bodyPr/>
          <a:lstStyle/>
          <a:p>
            <a:r>
              <a:rPr lang="en-CA" dirty="0" smtClean="0"/>
              <a:t>Main results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03" y="1570061"/>
            <a:ext cx="8046720" cy="46863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300" u="sng" dirty="0" smtClean="0"/>
              <a:t>Theorem (Ashlagi &amp; Braverman &amp; Hassidim)</a:t>
            </a:r>
            <a:r>
              <a:rPr lang="en-US" sz="3300" dirty="0" smtClean="0"/>
              <a:t>:  </a:t>
            </a:r>
            <a:r>
              <a:rPr lang="en-US" sz="3300" dirty="0" smtClean="0">
                <a:latin typeface="+mn-lt"/>
              </a:rPr>
              <a:t>In a large random market with </a:t>
            </a:r>
            <a:r>
              <a:rPr lang="el-GR" sz="3300" dirty="0" smtClean="0">
                <a:solidFill>
                  <a:srgbClr val="0000FF"/>
                </a:solidFill>
                <a:latin typeface="+mn-lt"/>
              </a:rPr>
              <a:t>α</a:t>
            </a:r>
            <a:r>
              <a:rPr lang="en-US" sz="3300" dirty="0" smtClean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3300" dirty="0"/>
              <a:t> </a:t>
            </a:r>
            <a:r>
              <a:rPr lang="en-US" sz="3300" dirty="0" smtClean="0"/>
              <a:t>couples and large enough </a:t>
            </a:r>
            <a:r>
              <a:rPr lang="el-GR" sz="3300" dirty="0" smtClean="0">
                <a:solidFill>
                  <a:srgbClr val="0000FF"/>
                </a:solidFill>
              </a:rPr>
              <a:t>λ</a:t>
            </a:r>
            <a:r>
              <a:rPr lang="en-US" sz="3300" dirty="0" smtClean="0">
                <a:solidFill>
                  <a:srgbClr val="0000FF"/>
                </a:solidFill>
              </a:rPr>
              <a:t>&gt;1</a:t>
            </a:r>
            <a:r>
              <a:rPr lang="en-US" sz="3300" dirty="0" smtClean="0"/>
              <a:t> there is</a:t>
            </a:r>
            <a:r>
              <a:rPr lang="en-US" sz="3300" dirty="0" smtClean="0">
                <a:latin typeface="+mn-lt"/>
              </a:rPr>
              <a:t> a </a:t>
            </a:r>
            <a:r>
              <a:rPr lang="en-US" sz="3300" dirty="0" smtClean="0">
                <a:solidFill>
                  <a:srgbClr val="0000FF"/>
                </a:solidFill>
                <a:latin typeface="+mn-lt"/>
              </a:rPr>
              <a:t>constant probability </a:t>
            </a:r>
            <a:r>
              <a:rPr lang="en-US" sz="3300" dirty="0" smtClean="0">
                <a:latin typeface="+mn-lt"/>
              </a:rPr>
              <a:t>that </a:t>
            </a:r>
            <a:r>
              <a:rPr lang="en-US" sz="3300" dirty="0" smtClean="0">
                <a:solidFill>
                  <a:srgbClr val="0000FF"/>
                </a:solidFill>
                <a:latin typeface="+mn-lt"/>
              </a:rPr>
              <a:t>no</a:t>
            </a:r>
            <a:r>
              <a:rPr lang="en-US" sz="3300" dirty="0" smtClean="0">
                <a:latin typeface="+mn-lt"/>
              </a:rPr>
              <a:t> stable matching exists.</a:t>
            </a:r>
          </a:p>
          <a:p>
            <a:pPr>
              <a:lnSpc>
                <a:spcPct val="80000"/>
              </a:lnSpc>
              <a:buNone/>
            </a:pPr>
            <a:r>
              <a:rPr lang="en-US" sz="3300" dirty="0"/>
              <a:t>	</a:t>
            </a:r>
            <a:endParaRPr lang="en-US" sz="3300" dirty="0" smtClean="0"/>
          </a:p>
          <a:p>
            <a:pPr>
              <a:lnSpc>
                <a:spcPct val="80000"/>
              </a:lnSpc>
            </a:pPr>
            <a:r>
              <a:rPr lang="en-US" sz="3300" dirty="0" smtClean="0"/>
              <a:t>If doctors have short preference lists, the result holds for any </a:t>
            </a:r>
            <a:r>
              <a:rPr lang="el-GR" sz="3300" dirty="0" smtClean="0">
                <a:solidFill>
                  <a:srgbClr val="0000FF"/>
                </a:solidFill>
              </a:rPr>
              <a:t>λ</a:t>
            </a:r>
            <a:r>
              <a:rPr lang="en-US" sz="3300" dirty="0" smtClean="0">
                <a:solidFill>
                  <a:srgbClr val="0000FF"/>
                </a:solidFill>
              </a:rPr>
              <a:t>&gt;=1.</a:t>
            </a:r>
          </a:p>
          <a:p>
            <a:pPr>
              <a:lnSpc>
                <a:spcPct val="80000"/>
              </a:lnSpc>
            </a:pPr>
            <a:endParaRPr lang="en-US" sz="3200" dirty="0" smtClean="0">
              <a:solidFill>
                <a:srgbClr val="0000FF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+mn-lt"/>
              </a:rPr>
              <a:t>In contrast to large market positive results…. 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Satterwaite</a:t>
            </a:r>
            <a:r>
              <a:rPr lang="en-US" sz="2800" dirty="0" smtClean="0"/>
              <a:t> &amp; Williams 1989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err="1" smtClean="0"/>
              <a:t>Rustuchini</a:t>
            </a:r>
            <a:r>
              <a:rPr lang="en-US" sz="2800" dirty="0" smtClean="0"/>
              <a:t> et al. 1994</a:t>
            </a:r>
            <a:endParaRPr lang="en-US" sz="2800" dirty="0" smtClean="0">
              <a:latin typeface="+mn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I</a:t>
            </a:r>
            <a:r>
              <a:rPr lang="en-US" sz="2800" dirty="0" smtClean="0">
                <a:latin typeface="+mn-lt"/>
              </a:rPr>
              <a:t>mmorlica &amp; </a:t>
            </a:r>
            <a:r>
              <a:rPr lang="en-US" sz="2800" dirty="0" err="1" smtClean="0">
                <a:latin typeface="+mn-lt"/>
              </a:rPr>
              <a:t>Mahdian</a:t>
            </a:r>
            <a:r>
              <a:rPr lang="en-US" sz="2800" dirty="0" smtClean="0"/>
              <a:t> 2005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Kojima  &amp; Pathak 2009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latin typeface="+mn-lt"/>
              </a:rPr>
              <a:t>….</a:t>
            </a:r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for the positive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would like to run deferred acceptance in the following order: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singles;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couples: </a:t>
            </a:r>
            <a:r>
              <a:rPr lang="en-US" dirty="0" smtClean="0"/>
              <a:t>singles that are evicted apply down their list before the next couple enters.</a:t>
            </a:r>
          </a:p>
          <a:p>
            <a:r>
              <a:rPr lang="en-US" dirty="0" smtClean="0"/>
              <a:t>If no couple is evicted in this process,  it terminates in a stable matching.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US Medical Resident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90656" cy="4400128"/>
          </a:xfrm>
        </p:spPr>
        <p:txBody>
          <a:bodyPr/>
          <a:lstStyle/>
          <a:p>
            <a:r>
              <a:rPr lang="en-CA" dirty="0" smtClean="0"/>
              <a:t>Each year over </a:t>
            </a:r>
            <a:r>
              <a:rPr lang="en-CA" dirty="0" smtClean="0">
                <a:solidFill>
                  <a:srgbClr val="0000FF"/>
                </a:solidFill>
              </a:rPr>
              <a:t>16,000</a:t>
            </a:r>
            <a:r>
              <a:rPr lang="en-CA" dirty="0" smtClean="0"/>
              <a:t> graduates form US medical schools. </a:t>
            </a:r>
          </a:p>
          <a:p>
            <a:r>
              <a:rPr lang="en-CA" dirty="0" smtClean="0"/>
              <a:t>Over </a:t>
            </a:r>
            <a:r>
              <a:rPr lang="en-CA" dirty="0" smtClean="0">
                <a:solidFill>
                  <a:srgbClr val="0000FF"/>
                </a:solidFill>
              </a:rPr>
              <a:t>23,000</a:t>
            </a:r>
            <a:r>
              <a:rPr lang="en-CA" dirty="0" smtClean="0"/>
              <a:t> residency spots. </a:t>
            </a:r>
          </a:p>
          <a:p>
            <a:r>
              <a:rPr lang="en-CA" dirty="0" smtClean="0"/>
              <a:t>The balance is filled with foreign-trained applicants.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" y="5718554"/>
            <a:ext cx="1381811" cy="100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C:\Users\Mark\AppData\Local\Microsoft\Windows\Temporary Internet Files\Content.IE5\31132KRN\MP9001827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424" y="5280660"/>
            <a:ext cx="940461" cy="1424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77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467544" y="5229200"/>
            <a:ext cx="78488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go wrong?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076056" y="1981200"/>
            <a:ext cx="3900304" cy="2293620"/>
          </a:xfrm>
        </p:spPr>
        <p:txBody>
          <a:bodyPr/>
          <a:lstStyle/>
          <a:p>
            <a:r>
              <a:rPr lang="en-US" dirty="0" smtClean="0"/>
              <a:t>Alice evicts Charlie.</a:t>
            </a:r>
          </a:p>
          <a:p>
            <a:r>
              <a:rPr lang="en-US" dirty="0" smtClean="0"/>
              <a:t>Charlie evicts Bob.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dirty="0" smtClean="0"/>
              <a:t> regrets letting Charlie go.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4139952" y="5445224"/>
            <a:ext cx="1368152" cy="856170"/>
            <a:chOff x="1043608" y="5741182"/>
            <a:chExt cx="1368152" cy="856170"/>
          </a:xfrm>
        </p:grpSpPr>
        <p:grpSp>
          <p:nvGrpSpPr>
            <p:cNvPr id="5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+mj-lt"/>
                  </a:rPr>
                  <a:t>C</a:t>
                </a:r>
                <a:endParaRPr lang="en-CA" sz="3200" b="1" dirty="0">
                  <a:latin typeface="+mj-lt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</p:grpSp>
      <p:grpSp>
        <p:nvGrpSpPr>
          <p:cNvPr id="6" name="Group 9"/>
          <p:cNvGrpSpPr/>
          <p:nvPr/>
        </p:nvGrpSpPr>
        <p:grpSpPr>
          <a:xfrm>
            <a:off x="1093651" y="2420888"/>
            <a:ext cx="1258561" cy="1170900"/>
            <a:chOff x="5782411" y="2785131"/>
            <a:chExt cx="1258561" cy="1170900"/>
          </a:xfrm>
        </p:grpSpPr>
        <p:grpSp>
          <p:nvGrpSpPr>
            <p:cNvPr id="10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1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+mj-lt"/>
                  </a:rPr>
                  <a:t>1</a:t>
                </a:r>
                <a:endParaRPr lang="en-CA" sz="3200" b="1" dirty="0">
                  <a:latin typeface="+mj-lt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82411" y="2785131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+mj-lt"/>
                </a:rPr>
                <a:t>C</a:t>
              </a:r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2457725" y="2459936"/>
            <a:ext cx="1266558" cy="1140910"/>
            <a:chOff x="5774415" y="4427403"/>
            <a:chExt cx="1266558" cy="1140910"/>
          </a:xfrm>
        </p:grpSpPr>
        <p:grpSp>
          <p:nvGrpSpPr>
            <p:cNvPr id="15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1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+mj-lt"/>
                  </a:rPr>
                  <a:t>2</a:t>
                </a:r>
                <a:endParaRPr lang="en-CA" sz="3200" b="1" dirty="0">
                  <a:latin typeface="+mj-lt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774415" y="4427403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B</a:t>
              </a:r>
              <a:endParaRPr lang="en-CA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16" name="Group 19"/>
          <p:cNvGrpSpPr/>
          <p:nvPr/>
        </p:nvGrpSpPr>
        <p:grpSpPr>
          <a:xfrm>
            <a:off x="1043608" y="5348844"/>
            <a:ext cx="3090965" cy="1509156"/>
            <a:chOff x="5760762" y="2577784"/>
            <a:chExt cx="3090965" cy="1509156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0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22" name="Group 4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28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+mj-lt"/>
                    </a:rPr>
                    <a:t>B</a:t>
                  </a:r>
                  <a:endParaRPr lang="en-CA" sz="3200" b="1" dirty="0">
                    <a:latin typeface="+mj-lt"/>
                  </a:endParaRPr>
                </a:p>
              </p:txBody>
            </p:sp>
          </p:grpSp>
          <p:grpSp>
            <p:nvGrpSpPr>
              <p:cNvPr id="23" name="Group 10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26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+mj-lt"/>
                    </a:rPr>
                    <a:t>A</a:t>
                  </a:r>
                  <a:endParaRPr lang="en-CA" sz="3200" b="1" dirty="0">
                    <a:latin typeface="+mj-lt"/>
                  </a:endParaRPr>
                </a:p>
              </p:txBody>
            </p:sp>
          </p:grpSp>
          <p:sp>
            <p:nvSpPr>
              <p:cNvPr id="25" name="TextBox 29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+mj-lt"/>
                  </a:rPr>
                  <a:t>1                   2</a:t>
                </a:r>
              </a:p>
            </p:txBody>
          </p:sp>
        </p:grpSp>
      </p:grpSp>
      <p:sp>
        <p:nvSpPr>
          <p:cNvPr id="33" name="Flowchart: Process 32"/>
          <p:cNvSpPr/>
          <p:nvPr/>
        </p:nvSpPr>
        <p:spPr>
          <a:xfrm>
            <a:off x="1115616" y="2492896"/>
            <a:ext cx="361052" cy="74556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lowchart: Process 33"/>
          <p:cNvSpPr/>
          <p:nvPr/>
        </p:nvSpPr>
        <p:spPr>
          <a:xfrm>
            <a:off x="2483768" y="2492896"/>
            <a:ext cx="361052" cy="74556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Flowchart: Process 34"/>
          <p:cNvSpPr/>
          <p:nvPr/>
        </p:nvSpPr>
        <p:spPr>
          <a:xfrm>
            <a:off x="3778900" y="3763557"/>
            <a:ext cx="361052" cy="745563"/>
          </a:xfrm>
          <a:prstGeom prst="flowChartProcess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0541E-6 L -0.31111 -0.27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8332E-6 L 0.03593 -0.127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12723 L 0.03593 -0.2530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11 -0.27204 L -0.00399 0.0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42887E-7 L -0.14965 -0.07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-0.07333 L -0.15364 -0.250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3 -0.25307 L 0.00434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337176" y="1753058"/>
            <a:ext cx="8208912" cy="266429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Find some order of the couples so that no previously inserted couples is ever evicted.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couples (influence)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dirty="0" smtClean="0"/>
              <a:t>Is a graph on couples with an edge from </a:t>
            </a:r>
            <a:r>
              <a:rPr lang="en-US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tx2"/>
                </a:solidFill>
              </a:rPr>
              <a:t>DE </a:t>
            </a:r>
            <a:r>
              <a:rPr lang="en-US" dirty="0" smtClean="0"/>
              <a:t>if inserting couple </a:t>
            </a:r>
            <a:r>
              <a:rPr lang="en-US" dirty="0" smtClean="0">
                <a:solidFill>
                  <a:schemeClr val="tx2"/>
                </a:solidFill>
              </a:rPr>
              <a:t>AB</a:t>
            </a:r>
            <a:r>
              <a:rPr lang="en-US" dirty="0" smtClean="0"/>
              <a:t> </a:t>
            </a:r>
            <a:r>
              <a:rPr lang="en-US" i="1" dirty="0" smtClean="0"/>
              <a:t>may </a:t>
            </a:r>
            <a:r>
              <a:rPr lang="en-US" dirty="0" smtClean="0"/>
              <a:t>displace the couple </a:t>
            </a:r>
            <a:r>
              <a:rPr lang="en-US" dirty="0" smtClean="0">
                <a:solidFill>
                  <a:schemeClr val="tx2"/>
                </a:solidFill>
              </a:rPr>
              <a:t>DE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5" name="Group 19"/>
          <p:cNvGrpSpPr/>
          <p:nvPr/>
        </p:nvGrpSpPr>
        <p:grpSpPr>
          <a:xfrm>
            <a:off x="1115616" y="3580942"/>
            <a:ext cx="3090965" cy="1509156"/>
            <a:chOff x="5760762" y="2577784"/>
            <a:chExt cx="3090965" cy="1509156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546597" y="3141991"/>
              <a:ext cx="84384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30"/>
            <p:cNvGrpSpPr/>
            <p:nvPr/>
          </p:nvGrpSpPr>
          <p:grpSpPr>
            <a:xfrm>
              <a:off x="5760762" y="2577784"/>
              <a:ext cx="3090965" cy="1509156"/>
              <a:chOff x="5153443" y="4037693"/>
              <a:chExt cx="3090965" cy="1509156"/>
            </a:xfrm>
          </p:grpSpPr>
          <p:grpSp>
            <p:nvGrpSpPr>
              <p:cNvPr id="7" name="Group 32"/>
              <p:cNvGrpSpPr/>
              <p:nvPr/>
            </p:nvGrpSpPr>
            <p:grpSpPr>
              <a:xfrm>
                <a:off x="6570540" y="4037693"/>
                <a:ext cx="954981" cy="1097679"/>
                <a:chOff x="2970140" y="5592657"/>
                <a:chExt cx="954981" cy="1097679"/>
              </a:xfrm>
            </p:grpSpPr>
            <p:pic>
              <p:nvPicPr>
                <p:cNvPr id="43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70140" y="5592657"/>
                  <a:ext cx="954981" cy="10976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3501191" y="6100414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+mj-lt"/>
                    </a:rPr>
                    <a:t>B</a:t>
                  </a:r>
                  <a:endParaRPr lang="en-CA" sz="3200" b="1" dirty="0">
                    <a:latin typeface="+mj-lt"/>
                  </a:endParaRPr>
                </a:p>
              </p:txBody>
            </p:sp>
          </p:grpSp>
          <p:grpSp>
            <p:nvGrpSpPr>
              <p:cNvPr id="8" name="Group 10"/>
              <p:cNvGrpSpPr/>
              <p:nvPr/>
            </p:nvGrpSpPr>
            <p:grpSpPr>
              <a:xfrm>
                <a:off x="5153443" y="4087297"/>
                <a:ext cx="1009787" cy="1029206"/>
                <a:chOff x="85940" y="3612997"/>
                <a:chExt cx="1009787" cy="1029206"/>
              </a:xfrm>
            </p:grpSpPr>
            <p:pic>
              <p:nvPicPr>
                <p:cNvPr id="4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940" y="3612997"/>
                  <a:ext cx="1009787" cy="10292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681893" y="4054647"/>
                  <a:ext cx="411933" cy="584775"/>
                </a:xfrm>
                <a:prstGeom prst="rect">
                  <a:avLst/>
                </a:prstGeom>
                <a:solidFill>
                  <a:srgbClr val="FFFFFF">
                    <a:alpha val="45098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3200" b="1" dirty="0" smtClean="0">
                      <a:latin typeface="+mj-lt"/>
                    </a:rPr>
                    <a:t>A</a:t>
                  </a:r>
                  <a:endParaRPr lang="en-CA" sz="3200" b="1" dirty="0">
                    <a:latin typeface="+mj-lt"/>
                  </a:endParaRPr>
                </a:p>
              </p:txBody>
            </p:sp>
          </p:grpSp>
          <p:sp>
            <p:nvSpPr>
              <p:cNvPr id="40" name="TextBox 29"/>
              <p:cNvSpPr txBox="1"/>
              <p:nvPr/>
            </p:nvSpPr>
            <p:spPr>
              <a:xfrm>
                <a:off x="5483704" y="5085184"/>
                <a:ext cx="2760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+mj-lt"/>
                  </a:rPr>
                  <a:t>1                   2</a:t>
                </a:r>
              </a:p>
            </p:txBody>
          </p:sp>
        </p:grpSp>
      </p:grpSp>
      <p:grpSp>
        <p:nvGrpSpPr>
          <p:cNvPr id="9" name="Group 44"/>
          <p:cNvGrpSpPr/>
          <p:nvPr/>
        </p:nvGrpSpPr>
        <p:grpSpPr>
          <a:xfrm>
            <a:off x="1691680" y="5813190"/>
            <a:ext cx="1368152" cy="856170"/>
            <a:chOff x="1043608" y="5741182"/>
            <a:chExt cx="1368152" cy="856170"/>
          </a:xfrm>
        </p:grpSpPr>
        <p:grpSp>
          <p:nvGrpSpPr>
            <p:cNvPr id="10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+mj-lt"/>
                  </a:rPr>
                  <a:t>C</a:t>
                </a:r>
                <a:endParaRPr lang="en-CA" sz="3200" b="1" dirty="0">
                  <a:latin typeface="+mj-lt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090969" y="5741182"/>
              <a:ext cx="320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50" name="Arc 49"/>
          <p:cNvSpPr/>
          <p:nvPr/>
        </p:nvSpPr>
        <p:spPr>
          <a:xfrm flipH="1" flipV="1">
            <a:off x="1331640" y="3004878"/>
            <a:ext cx="1152128" cy="3240360"/>
          </a:xfrm>
          <a:prstGeom prst="arc">
            <a:avLst/>
          </a:prstGeom>
          <a:ln w="762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 flipV="1">
            <a:off x="1979712" y="3076886"/>
            <a:ext cx="1224136" cy="3176736"/>
          </a:xfrm>
          <a:prstGeom prst="arc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3995936" y="4365104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66"/>
          <p:cNvGrpSpPr/>
          <p:nvPr/>
        </p:nvGrpSpPr>
        <p:grpSpPr>
          <a:xfrm>
            <a:off x="5652120" y="3068960"/>
            <a:ext cx="3312368" cy="2592288"/>
            <a:chOff x="5652120" y="3068960"/>
            <a:chExt cx="3312368" cy="2592288"/>
          </a:xfrm>
        </p:grpSpPr>
        <p:sp>
          <p:nvSpPr>
            <p:cNvPr id="66" name="Rounded Rectangle 65"/>
            <p:cNvSpPr/>
            <p:nvPr/>
          </p:nvSpPr>
          <p:spPr>
            <a:xfrm>
              <a:off x="5652120" y="3861048"/>
              <a:ext cx="2808312" cy="1800200"/>
            </a:xfrm>
            <a:prstGeom prst="roundRect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3"/>
            <p:cNvGrpSpPr/>
            <p:nvPr/>
          </p:nvGrpSpPr>
          <p:grpSpPr>
            <a:xfrm>
              <a:off x="5873523" y="3068960"/>
              <a:ext cx="3090965" cy="2592288"/>
              <a:chOff x="5873523" y="3068960"/>
              <a:chExt cx="3090965" cy="2592288"/>
            </a:xfrm>
          </p:grpSpPr>
          <p:grpSp>
            <p:nvGrpSpPr>
              <p:cNvPr id="13" name="Group 19"/>
              <p:cNvGrpSpPr/>
              <p:nvPr/>
            </p:nvGrpSpPr>
            <p:grpSpPr>
              <a:xfrm>
                <a:off x="5873523" y="4152092"/>
                <a:ext cx="3090965" cy="1509156"/>
                <a:chOff x="5760762" y="2577784"/>
                <a:chExt cx="3090965" cy="150915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6546597" y="3141991"/>
                  <a:ext cx="843842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" name="Group 30"/>
                <p:cNvGrpSpPr/>
                <p:nvPr/>
              </p:nvGrpSpPr>
              <p:grpSpPr>
                <a:xfrm>
                  <a:off x="5760762" y="2577784"/>
                  <a:ext cx="3090965" cy="1509156"/>
                  <a:chOff x="5153443" y="4037693"/>
                  <a:chExt cx="3090965" cy="1509156"/>
                </a:xfrm>
              </p:grpSpPr>
              <p:grpSp>
                <p:nvGrpSpPr>
                  <p:cNvPr id="15" name="Group 32"/>
                  <p:cNvGrpSpPr/>
                  <p:nvPr/>
                </p:nvGrpSpPr>
                <p:grpSpPr>
                  <a:xfrm>
                    <a:off x="6570540" y="4037693"/>
                    <a:ext cx="954981" cy="1097679"/>
                    <a:chOff x="2970140" y="5592657"/>
                    <a:chExt cx="954981" cy="1097679"/>
                  </a:xfrm>
                </p:grpSpPr>
                <p:pic>
                  <p:nvPicPr>
                    <p:cNvPr id="60" name="Picture 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70140" y="5592657"/>
                      <a:ext cx="954981" cy="10976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3501191" y="6100414"/>
                      <a:ext cx="411933" cy="584775"/>
                    </a:xfrm>
                    <a:prstGeom prst="rect">
                      <a:avLst/>
                    </a:prstGeom>
                    <a:solidFill>
                      <a:srgbClr val="FFFFFF">
                        <a:alpha val="45098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3200" b="1" dirty="0" smtClean="0">
                          <a:latin typeface="+mj-lt"/>
                        </a:rPr>
                        <a:t>B</a:t>
                      </a:r>
                      <a:endParaRPr lang="en-CA" sz="3200" b="1" dirty="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16" name="Group 10"/>
                  <p:cNvGrpSpPr/>
                  <p:nvPr/>
                </p:nvGrpSpPr>
                <p:grpSpPr>
                  <a:xfrm>
                    <a:off x="5153443" y="4087297"/>
                    <a:ext cx="1009787" cy="1029206"/>
                    <a:chOff x="85940" y="3612997"/>
                    <a:chExt cx="1009787" cy="1029206"/>
                  </a:xfrm>
                </p:grpSpPr>
                <p:pic>
                  <p:nvPicPr>
                    <p:cNvPr id="58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5940" y="3612997"/>
                      <a:ext cx="1009787" cy="10292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681893" y="4054647"/>
                      <a:ext cx="411933" cy="584775"/>
                    </a:xfrm>
                    <a:prstGeom prst="rect">
                      <a:avLst/>
                    </a:prstGeom>
                    <a:solidFill>
                      <a:srgbClr val="FFFFFF">
                        <a:alpha val="45098"/>
                      </a:srgb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3200" b="1" dirty="0" smtClean="0">
                          <a:latin typeface="+mj-lt"/>
                        </a:rPr>
                        <a:t>A</a:t>
                      </a:r>
                      <a:endParaRPr lang="en-CA" sz="3200" b="1" dirty="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57" name="TextBox 29"/>
                  <p:cNvSpPr txBox="1"/>
                  <p:nvPr/>
                </p:nvSpPr>
                <p:spPr>
                  <a:xfrm>
                    <a:off x="5483704" y="5085184"/>
                    <a:ext cx="276070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b="1" dirty="0" smtClean="0">
                        <a:solidFill>
                          <a:schemeClr val="tx2"/>
                        </a:solidFill>
                        <a:latin typeface="+mj-lt"/>
                      </a:rPr>
                      <a:t>1                   2</a:t>
                    </a:r>
                  </a:p>
                </p:txBody>
              </p:sp>
            </p:grpSp>
          </p:grpSp>
          <p:sp>
            <p:nvSpPr>
              <p:cNvPr id="63" name="Arc 62"/>
              <p:cNvSpPr/>
              <p:nvPr/>
            </p:nvSpPr>
            <p:spPr>
              <a:xfrm>
                <a:off x="6516216" y="3068960"/>
                <a:ext cx="1368152" cy="2376264"/>
              </a:xfrm>
              <a:prstGeom prst="arc">
                <a:avLst>
                  <a:gd name="adj1" fmla="val 12730413"/>
                  <a:gd name="adj2" fmla="val 19734006"/>
                </a:avLst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couples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4716016" y="3140968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7544" y="3050958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3050957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600" y="4509120"/>
            <a:ext cx="6480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C</a:t>
            </a:r>
          </a:p>
        </p:txBody>
      </p:sp>
      <p:cxnSp>
        <p:nvCxnSpPr>
          <p:cNvPr id="45" name="Straight Connector 44"/>
          <p:cNvCxnSpPr>
            <a:stCxn id="37" idx="3"/>
            <a:endCxn id="38" idx="1"/>
          </p:cNvCxnSpPr>
          <p:nvPr/>
        </p:nvCxnSpPr>
        <p:spPr>
          <a:xfrm flipV="1">
            <a:off x="1115616" y="3528011"/>
            <a:ext cx="14401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78570" y="4495472"/>
            <a:ext cx="6480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27784" y="3068961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19872" y="3068960"/>
            <a:ext cx="6480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F</a:t>
            </a:r>
          </a:p>
        </p:txBody>
      </p:sp>
      <p:cxnSp>
        <p:nvCxnSpPr>
          <p:cNvPr id="55" name="Straight Connector 54"/>
          <p:cNvCxnSpPr>
            <a:stCxn id="52" idx="3"/>
            <a:endCxn id="54" idx="1"/>
          </p:cNvCxnSpPr>
          <p:nvPr/>
        </p:nvCxnSpPr>
        <p:spPr>
          <a:xfrm flipV="1">
            <a:off x="3275856" y="3546014"/>
            <a:ext cx="14401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51720" y="1844824"/>
            <a:ext cx="6480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G</a:t>
            </a:r>
          </a:p>
        </p:txBody>
      </p:sp>
      <p:cxnSp>
        <p:nvCxnSpPr>
          <p:cNvPr id="64" name="Shape 63"/>
          <p:cNvCxnSpPr>
            <a:stCxn id="37" idx="2"/>
            <a:endCxn id="39" idx="1"/>
          </p:cNvCxnSpPr>
          <p:nvPr/>
        </p:nvCxnSpPr>
        <p:spPr>
          <a:xfrm rot="16200000" flipH="1">
            <a:off x="391036" y="4405609"/>
            <a:ext cx="981109" cy="180020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35"/>
          <p:cNvCxnSpPr>
            <a:stCxn id="39" idx="3"/>
            <a:endCxn id="46" idx="1"/>
          </p:cNvCxnSpPr>
          <p:nvPr/>
        </p:nvCxnSpPr>
        <p:spPr>
          <a:xfrm flipV="1">
            <a:off x="1619672" y="4972526"/>
            <a:ext cx="858898" cy="1364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35"/>
          <p:cNvCxnSpPr/>
          <p:nvPr/>
        </p:nvCxnSpPr>
        <p:spPr>
          <a:xfrm flipV="1">
            <a:off x="3085698" y="4009420"/>
            <a:ext cx="180020" cy="963106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35"/>
          <p:cNvCxnSpPr>
            <a:stCxn id="54" idx="0"/>
            <a:endCxn id="56" idx="3"/>
          </p:cNvCxnSpPr>
          <p:nvPr/>
        </p:nvCxnSpPr>
        <p:spPr>
          <a:xfrm rot="16200000" flipV="1">
            <a:off x="2848309" y="2173361"/>
            <a:ext cx="747082" cy="1044116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35"/>
          <p:cNvCxnSpPr>
            <a:stCxn id="56" idx="1"/>
            <a:endCxn id="38" idx="0"/>
          </p:cNvCxnSpPr>
          <p:nvPr/>
        </p:nvCxnSpPr>
        <p:spPr>
          <a:xfrm rot="10800000" flipV="1">
            <a:off x="1583668" y="2321877"/>
            <a:ext cx="468052" cy="729079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1"/>
          <p:cNvGrpSpPr/>
          <p:nvPr/>
        </p:nvGrpSpPr>
        <p:grpSpPr>
          <a:xfrm>
            <a:off x="6876256" y="2258868"/>
            <a:ext cx="1441748" cy="2682300"/>
            <a:chOff x="6876256" y="2258868"/>
            <a:chExt cx="1441748" cy="2682300"/>
          </a:xfrm>
        </p:grpSpPr>
        <p:sp>
          <p:nvSpPr>
            <p:cNvPr id="71" name="TextBox 70"/>
            <p:cNvSpPr txBox="1"/>
            <p:nvPr/>
          </p:nvSpPr>
          <p:spPr>
            <a:xfrm>
              <a:off x="6876256" y="2258869"/>
              <a:ext cx="648072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A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68344" y="2258868"/>
              <a:ext cx="648072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B</a:t>
              </a:r>
            </a:p>
          </p:txBody>
        </p:sp>
        <p:cxnSp>
          <p:nvCxnSpPr>
            <p:cNvPr id="73" name="Straight Connector 72"/>
            <p:cNvCxnSpPr>
              <a:stCxn id="71" idx="3"/>
              <a:endCxn id="72" idx="1"/>
            </p:cNvCxnSpPr>
            <p:nvPr/>
          </p:nvCxnSpPr>
          <p:spPr>
            <a:xfrm flipV="1">
              <a:off x="7524328" y="2735922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876256" y="3987061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68344" y="3987060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F</a:t>
              </a:r>
            </a:p>
          </p:txBody>
        </p:sp>
        <p:cxnSp>
          <p:nvCxnSpPr>
            <p:cNvPr id="76" name="Straight Connector 75"/>
            <p:cNvCxnSpPr>
              <a:stCxn id="74" idx="3"/>
              <a:endCxn id="75" idx="1"/>
            </p:cNvCxnSpPr>
            <p:nvPr/>
          </p:nvCxnSpPr>
          <p:spPr>
            <a:xfrm flipV="1">
              <a:off x="7524328" y="4464114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35"/>
            <p:cNvCxnSpPr>
              <a:stCxn id="71" idx="1"/>
            </p:cNvCxnSpPr>
            <p:nvPr/>
          </p:nvCxnSpPr>
          <p:spPr>
            <a:xfrm rot="10800000" flipV="1">
              <a:off x="6876256" y="2735922"/>
              <a:ext cx="1588" cy="1845205"/>
            </a:xfrm>
            <a:prstGeom prst="curvedConnector4">
              <a:avLst>
                <a:gd name="adj1" fmla="val 29667201"/>
                <a:gd name="adj2" fmla="val 95677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hape 35"/>
            <p:cNvCxnSpPr>
              <a:stCxn id="75" idx="3"/>
              <a:endCxn id="72" idx="3"/>
            </p:cNvCxnSpPr>
            <p:nvPr/>
          </p:nvCxnSpPr>
          <p:spPr>
            <a:xfrm flipV="1">
              <a:off x="8316416" y="2735922"/>
              <a:ext cx="1588" cy="1728192"/>
            </a:xfrm>
            <a:prstGeom prst="curvedConnector3">
              <a:avLst>
                <a:gd name="adj1" fmla="val 24910461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couples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4716016" y="3140968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67544" y="3050958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9632" y="3050957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71600" y="4509120"/>
            <a:ext cx="6480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C</a:t>
            </a:r>
          </a:p>
        </p:txBody>
      </p:sp>
      <p:cxnSp>
        <p:nvCxnSpPr>
          <p:cNvPr id="45" name="Straight Connector 44"/>
          <p:cNvCxnSpPr>
            <a:stCxn id="37" idx="3"/>
            <a:endCxn id="38" idx="1"/>
          </p:cNvCxnSpPr>
          <p:nvPr/>
        </p:nvCxnSpPr>
        <p:spPr>
          <a:xfrm flipV="1">
            <a:off x="1115616" y="3528011"/>
            <a:ext cx="14401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396683" y="4495472"/>
            <a:ext cx="6480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27784" y="3068961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19872" y="3068960"/>
            <a:ext cx="648072" cy="95410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F</a:t>
            </a:r>
          </a:p>
        </p:txBody>
      </p:sp>
      <p:cxnSp>
        <p:nvCxnSpPr>
          <p:cNvPr id="55" name="Straight Connector 54"/>
          <p:cNvCxnSpPr>
            <a:stCxn id="52" idx="3"/>
            <a:endCxn id="54" idx="1"/>
          </p:cNvCxnSpPr>
          <p:nvPr/>
        </p:nvCxnSpPr>
        <p:spPr>
          <a:xfrm flipV="1">
            <a:off x="3275856" y="3546014"/>
            <a:ext cx="144016" cy="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051720" y="1844824"/>
            <a:ext cx="6480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latin typeface="+mj-lt"/>
              </a:rPr>
              <a:t>G</a:t>
            </a:r>
          </a:p>
        </p:txBody>
      </p:sp>
      <p:cxnSp>
        <p:nvCxnSpPr>
          <p:cNvPr id="64" name="Shape 63"/>
          <p:cNvCxnSpPr>
            <a:stCxn id="37" idx="2"/>
            <a:endCxn id="39" idx="1"/>
          </p:cNvCxnSpPr>
          <p:nvPr/>
        </p:nvCxnSpPr>
        <p:spPr>
          <a:xfrm rot="16200000" flipH="1">
            <a:off x="391036" y="4405609"/>
            <a:ext cx="981109" cy="180020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35"/>
          <p:cNvCxnSpPr>
            <a:stCxn id="39" idx="3"/>
            <a:endCxn id="46" idx="1"/>
          </p:cNvCxnSpPr>
          <p:nvPr/>
        </p:nvCxnSpPr>
        <p:spPr>
          <a:xfrm flipV="1">
            <a:off x="1619672" y="4972526"/>
            <a:ext cx="777011" cy="13648"/>
          </a:xfrm>
          <a:prstGeom prst="curvedConnector3">
            <a:avLst>
              <a:gd name="adj1" fmla="val 50000"/>
            </a:avLst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35"/>
          <p:cNvCxnSpPr/>
          <p:nvPr/>
        </p:nvCxnSpPr>
        <p:spPr>
          <a:xfrm flipV="1">
            <a:off x="2976516" y="4009420"/>
            <a:ext cx="180020" cy="963106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hape 35"/>
          <p:cNvCxnSpPr>
            <a:stCxn id="54" idx="0"/>
            <a:endCxn id="56" idx="3"/>
          </p:cNvCxnSpPr>
          <p:nvPr/>
        </p:nvCxnSpPr>
        <p:spPr>
          <a:xfrm rot="16200000" flipV="1">
            <a:off x="2848309" y="2173361"/>
            <a:ext cx="747082" cy="1044116"/>
          </a:xfrm>
          <a:prstGeom prst="curvedConnector2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6"/>
          <p:cNvGrpSpPr/>
          <p:nvPr/>
        </p:nvGrpSpPr>
        <p:grpSpPr>
          <a:xfrm>
            <a:off x="6876256" y="2258868"/>
            <a:ext cx="1440160" cy="2682300"/>
            <a:chOff x="6876256" y="2258868"/>
            <a:chExt cx="1440160" cy="2682300"/>
          </a:xfrm>
        </p:grpSpPr>
        <p:sp>
          <p:nvSpPr>
            <p:cNvPr id="71" name="TextBox 70"/>
            <p:cNvSpPr txBox="1"/>
            <p:nvPr/>
          </p:nvSpPr>
          <p:spPr>
            <a:xfrm>
              <a:off x="6876256" y="2258869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A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68344" y="2258868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B</a:t>
              </a:r>
            </a:p>
          </p:txBody>
        </p:sp>
        <p:cxnSp>
          <p:nvCxnSpPr>
            <p:cNvPr id="73" name="Straight Connector 72"/>
            <p:cNvCxnSpPr>
              <a:stCxn id="71" idx="3"/>
              <a:endCxn id="72" idx="1"/>
            </p:cNvCxnSpPr>
            <p:nvPr/>
          </p:nvCxnSpPr>
          <p:spPr>
            <a:xfrm flipV="1">
              <a:off x="7524328" y="2735922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876256" y="3987061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E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668344" y="3987060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F</a:t>
              </a:r>
            </a:p>
          </p:txBody>
        </p:sp>
        <p:cxnSp>
          <p:nvCxnSpPr>
            <p:cNvPr id="76" name="Straight Connector 75"/>
            <p:cNvCxnSpPr>
              <a:stCxn id="74" idx="3"/>
              <a:endCxn id="75" idx="1"/>
            </p:cNvCxnSpPr>
            <p:nvPr/>
          </p:nvCxnSpPr>
          <p:spPr>
            <a:xfrm flipV="1">
              <a:off x="7524328" y="4464114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hape 35"/>
            <p:cNvCxnSpPr>
              <a:stCxn id="71" idx="1"/>
            </p:cNvCxnSpPr>
            <p:nvPr/>
          </p:nvCxnSpPr>
          <p:spPr>
            <a:xfrm rot="10800000" flipV="1">
              <a:off x="6876256" y="2735922"/>
              <a:ext cx="1588" cy="1845205"/>
            </a:xfrm>
            <a:prstGeom prst="curvedConnector4">
              <a:avLst>
                <a:gd name="adj1" fmla="val 29667201"/>
                <a:gd name="adj2" fmla="val 95677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381000"/>
            <a:ext cx="7772400" cy="1143000"/>
          </a:xfrm>
        </p:spPr>
        <p:txBody>
          <a:bodyPr/>
          <a:lstStyle/>
          <a:p>
            <a:r>
              <a:rPr lang="en-US" dirty="0" smtClean="0"/>
              <a:t>The SoDA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485900"/>
            <a:ext cx="7772400" cy="2948940"/>
          </a:xfrm>
        </p:spPr>
        <p:txBody>
          <a:bodyPr/>
          <a:lstStyle/>
          <a:p>
            <a:r>
              <a:rPr lang="en-US" dirty="0" smtClean="0"/>
              <a:t>The Sorted Deferred Acceptance algorithm looks for an insertion order where no couple is ever evicted. </a:t>
            </a:r>
          </a:p>
          <a:p>
            <a:r>
              <a:rPr lang="en-US" dirty="0" smtClean="0"/>
              <a:t>This is possible if the couples graph is acyclic.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59632" y="4365104"/>
            <a:ext cx="7056784" cy="2160240"/>
            <a:chOff x="1259632" y="4365104"/>
            <a:chExt cx="7056784" cy="2160240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4653136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1720" y="4653135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B</a:t>
              </a:r>
            </a:p>
          </p:txBody>
        </p:sp>
        <p:cxnSp>
          <p:nvCxnSpPr>
            <p:cNvPr id="7" name="Straight Connector 6"/>
            <p:cNvCxnSpPr>
              <a:stCxn id="5" idx="3"/>
              <a:endCxn id="6" idx="1"/>
            </p:cNvCxnSpPr>
            <p:nvPr/>
          </p:nvCxnSpPr>
          <p:spPr>
            <a:xfrm flipV="1">
              <a:off x="1907704" y="5130189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87824" y="5571237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5571236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D</a:t>
              </a: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 flipV="1">
              <a:off x="3635896" y="6048290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0032" y="4365105"/>
              <a:ext cx="648072" cy="95410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2120" y="4365104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F</a:t>
              </a:r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 flipV="1">
              <a:off x="5508104" y="4842158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76256" y="4941169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8344" y="4941168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H</a:t>
              </a:r>
            </a:p>
          </p:txBody>
        </p:sp>
        <p:cxnSp>
          <p:nvCxnSpPr>
            <p:cNvPr id="16" name="Straight Connector 15"/>
            <p:cNvCxnSpPr>
              <a:stCxn id="14" idx="3"/>
              <a:endCxn id="15" idx="1"/>
            </p:cNvCxnSpPr>
            <p:nvPr/>
          </p:nvCxnSpPr>
          <p:spPr>
            <a:xfrm flipV="1">
              <a:off x="7524328" y="5418222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16"/>
            <p:cNvCxnSpPr>
              <a:stCxn id="6" idx="3"/>
              <a:endCxn id="8" idx="0"/>
            </p:cNvCxnSpPr>
            <p:nvPr/>
          </p:nvCxnSpPr>
          <p:spPr>
            <a:xfrm>
              <a:off x="2699792" y="5130189"/>
              <a:ext cx="612068" cy="441048"/>
            </a:xfrm>
            <a:prstGeom prst="curvedConnector2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9" idx="3"/>
              <a:endCxn id="11" idx="2"/>
            </p:cNvCxnSpPr>
            <p:nvPr/>
          </p:nvCxnSpPr>
          <p:spPr>
            <a:xfrm flipV="1">
              <a:off x="4427984" y="5319212"/>
              <a:ext cx="756084" cy="729078"/>
            </a:xfrm>
            <a:prstGeom prst="curvedConnector2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21"/>
            <p:cNvCxnSpPr>
              <a:stCxn id="9" idx="3"/>
              <a:endCxn id="14" idx="1"/>
            </p:cNvCxnSpPr>
            <p:nvPr/>
          </p:nvCxnSpPr>
          <p:spPr>
            <a:xfrm flipV="1">
              <a:off x="4427984" y="5418223"/>
              <a:ext cx="2448272" cy="630067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80928"/>
            <a:ext cx="7772400" cy="3315072"/>
          </a:xfrm>
        </p:spPr>
        <p:txBody>
          <a:bodyPr/>
          <a:lstStyle/>
          <a:p>
            <a:r>
              <a:rPr lang="en-US" dirty="0" smtClean="0"/>
              <a:t>Insert the couples in the order:</a:t>
            </a:r>
          </a:p>
          <a:p>
            <a:pPr algn="ctr">
              <a:buNone/>
            </a:pPr>
            <a:r>
              <a:rPr lang="en-US" dirty="0" smtClean="0"/>
              <a:t>AB, CD, EF, GH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pPr algn="ctr">
              <a:buNone/>
            </a:pPr>
            <a:r>
              <a:rPr lang="en-US" dirty="0" smtClean="0"/>
              <a:t>AB, CD, GH, 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1259632" y="4365104"/>
            <a:ext cx="7056784" cy="2160240"/>
            <a:chOff x="1259632" y="4365104"/>
            <a:chExt cx="7056784" cy="2160240"/>
          </a:xfrm>
        </p:grpSpPr>
        <p:sp>
          <p:nvSpPr>
            <p:cNvPr id="5" name="TextBox 4"/>
            <p:cNvSpPr txBox="1"/>
            <p:nvPr/>
          </p:nvSpPr>
          <p:spPr>
            <a:xfrm>
              <a:off x="1259632" y="4653136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1720" y="4653135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B</a:t>
              </a:r>
            </a:p>
          </p:txBody>
        </p:sp>
        <p:cxnSp>
          <p:nvCxnSpPr>
            <p:cNvPr id="7" name="Straight Connector 6"/>
            <p:cNvCxnSpPr>
              <a:stCxn id="5" idx="3"/>
              <a:endCxn id="6" idx="1"/>
            </p:cNvCxnSpPr>
            <p:nvPr/>
          </p:nvCxnSpPr>
          <p:spPr>
            <a:xfrm flipV="1">
              <a:off x="1907704" y="5130189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87824" y="5571237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79912" y="5571236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D</a:t>
              </a: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 flipV="1">
              <a:off x="3635896" y="6048290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60032" y="4365105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52120" y="4365104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F</a:t>
              </a:r>
            </a:p>
          </p:txBody>
        </p:sp>
        <p:cxnSp>
          <p:nvCxnSpPr>
            <p:cNvPr id="13" name="Straight Connector 12"/>
            <p:cNvCxnSpPr>
              <a:stCxn id="11" idx="3"/>
              <a:endCxn id="12" idx="1"/>
            </p:cNvCxnSpPr>
            <p:nvPr/>
          </p:nvCxnSpPr>
          <p:spPr>
            <a:xfrm flipV="1">
              <a:off x="5508104" y="4842158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876256" y="4941169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68344" y="4941168"/>
              <a:ext cx="648072" cy="95410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b="1" dirty="0" smtClean="0">
                  <a:latin typeface="+mj-lt"/>
                </a:rPr>
                <a:t>H</a:t>
              </a:r>
            </a:p>
          </p:txBody>
        </p:sp>
        <p:cxnSp>
          <p:nvCxnSpPr>
            <p:cNvPr id="16" name="Straight Connector 15"/>
            <p:cNvCxnSpPr>
              <a:stCxn id="14" idx="3"/>
              <a:endCxn id="15" idx="1"/>
            </p:cNvCxnSpPr>
            <p:nvPr/>
          </p:nvCxnSpPr>
          <p:spPr>
            <a:xfrm flipV="1">
              <a:off x="7524328" y="5418222"/>
              <a:ext cx="144016" cy="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16"/>
            <p:cNvCxnSpPr>
              <a:stCxn id="6" idx="3"/>
              <a:endCxn id="8" idx="0"/>
            </p:cNvCxnSpPr>
            <p:nvPr/>
          </p:nvCxnSpPr>
          <p:spPr>
            <a:xfrm>
              <a:off x="2699792" y="5130189"/>
              <a:ext cx="612068" cy="441048"/>
            </a:xfrm>
            <a:prstGeom prst="curvedConnector2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17"/>
            <p:cNvCxnSpPr>
              <a:stCxn id="9" idx="3"/>
              <a:endCxn id="11" idx="2"/>
            </p:cNvCxnSpPr>
            <p:nvPr/>
          </p:nvCxnSpPr>
          <p:spPr>
            <a:xfrm flipV="1">
              <a:off x="4427984" y="5319212"/>
              <a:ext cx="756084" cy="729078"/>
            </a:xfrm>
            <a:prstGeom prst="curvedConnector2">
              <a:avLst/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21"/>
            <p:cNvCxnSpPr>
              <a:stCxn id="9" idx="3"/>
              <a:endCxn id="14" idx="1"/>
            </p:cNvCxnSpPr>
            <p:nvPr/>
          </p:nvCxnSpPr>
          <p:spPr>
            <a:xfrm flipV="1">
              <a:off x="4427984" y="5418223"/>
              <a:ext cx="2448272" cy="630067"/>
            </a:xfrm>
            <a:prstGeom prst="curvedConnector3">
              <a:avLst>
                <a:gd name="adj1" fmla="val 50000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8087E-7 L -1.11111E-6 -0.56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352928" cy="1143000"/>
          </a:xfrm>
        </p:spPr>
        <p:txBody>
          <a:bodyPr/>
          <a:lstStyle/>
          <a:p>
            <a:r>
              <a:rPr lang="en-US" dirty="0" smtClean="0"/>
              <a:t>Sorted Deferred Acceptance (SoDA)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99412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Set some order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l-GR" sz="2800" dirty="0" smtClean="0">
                <a:solidFill>
                  <a:srgbClr val="0000FF"/>
                </a:solidFill>
                <a:sym typeface="Symbol"/>
              </a:rPr>
              <a:t>π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on couples.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Repeat:</a:t>
            </a:r>
          </a:p>
          <a:p>
            <a:r>
              <a:rPr lang="en-US" sz="2800" dirty="0" smtClean="0"/>
              <a:t>Deferred Acceptance only with singles.</a:t>
            </a:r>
          </a:p>
          <a:p>
            <a:r>
              <a:rPr lang="en-US" sz="2800" dirty="0" smtClean="0"/>
              <a:t>Insert couples according to </a:t>
            </a:r>
            <a:r>
              <a:rPr lang="el-GR" sz="2800" dirty="0" smtClean="0">
                <a:solidFill>
                  <a:srgbClr val="0000FF"/>
                </a:solidFill>
                <a:sym typeface="Symbol"/>
              </a:rPr>
              <a:t>π</a:t>
            </a:r>
            <a:r>
              <a:rPr lang="en-US" sz="2800" dirty="0" smtClean="0">
                <a:sym typeface="Symbol"/>
              </a:rPr>
              <a:t> as in DA:</a:t>
            </a:r>
          </a:p>
          <a:p>
            <a:pPr lvl="2"/>
            <a:r>
              <a:rPr lang="en-US" sz="2800" dirty="0" smtClean="0">
                <a:sym typeface="Symbol"/>
              </a:rPr>
              <a:t>If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AB</a:t>
            </a:r>
            <a:r>
              <a:rPr lang="en-US" sz="2800" dirty="0" smtClean="0">
                <a:sym typeface="Symbol"/>
              </a:rPr>
              <a:t> evicts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CD</a:t>
            </a:r>
            <a:r>
              <a:rPr lang="en-US" sz="2800" dirty="0" smtClean="0">
                <a:sym typeface="Symbol"/>
              </a:rPr>
              <a:t>:  move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AB</a:t>
            </a:r>
            <a:r>
              <a:rPr lang="en-US" sz="2800" dirty="0" smtClean="0">
                <a:sym typeface="Symbol"/>
              </a:rPr>
              <a:t> ahead of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CD</a:t>
            </a:r>
            <a:r>
              <a:rPr lang="en-US" sz="2800" dirty="0" smtClean="0">
                <a:sym typeface="Symbol"/>
              </a:rPr>
              <a:t> in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el-GR" sz="2800" dirty="0" smtClean="0">
                <a:solidFill>
                  <a:srgbClr val="0000FF"/>
                </a:solidFill>
                <a:sym typeface="Symbol"/>
              </a:rPr>
              <a:t>π</a:t>
            </a:r>
            <a:r>
              <a:rPr lang="en-US" sz="2800" dirty="0" smtClean="0">
                <a:sym typeface="Symbol"/>
              </a:rPr>
              <a:t>. Add the edge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AB→CD </a:t>
            </a:r>
            <a:r>
              <a:rPr lang="en-US" sz="2800" dirty="0" smtClean="0">
                <a:sym typeface="Symbol"/>
              </a:rPr>
              <a:t>to the influence graph.</a:t>
            </a:r>
          </a:p>
          <a:p>
            <a:pPr lvl="2"/>
            <a:r>
              <a:rPr lang="en-US" sz="2800" dirty="0" smtClean="0">
                <a:sym typeface="Symbol"/>
              </a:rPr>
              <a:t>If the couples graph contains a cycle: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FAIL</a:t>
            </a:r>
            <a:endParaRPr lang="en-US" sz="2800" dirty="0" smtClean="0">
              <a:sym typeface="Symbol"/>
            </a:endParaRPr>
          </a:p>
          <a:p>
            <a:r>
              <a:rPr lang="en-US" sz="2800" dirty="0" smtClean="0">
                <a:sym typeface="Symbol"/>
              </a:rPr>
              <a:t>If no couple is evicted:  </a:t>
            </a:r>
            <a:r>
              <a:rPr lang="en-US" sz="2800" dirty="0" smtClean="0">
                <a:solidFill>
                  <a:srgbClr val="0000FF"/>
                </a:solidFill>
                <a:sym typeface="Symbol"/>
              </a:rPr>
              <a:t>GREAT</a:t>
            </a:r>
          </a:p>
          <a:p>
            <a:pPr lvl="2">
              <a:buNone/>
            </a:pPr>
            <a:endParaRPr lang="en-US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Couples Graph is Acyclic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probability of a couple </a:t>
            </a:r>
            <a:r>
              <a:rPr lang="en-US" dirty="0" smtClean="0">
                <a:solidFill>
                  <a:srgbClr val="0000FF"/>
                </a:solidFill>
              </a:rPr>
              <a:t>AB</a:t>
            </a:r>
            <a:r>
              <a:rPr lang="en-US" dirty="0" smtClean="0"/>
              <a:t> influencing a couple </a:t>
            </a:r>
            <a:r>
              <a:rPr lang="en-US" dirty="0" smtClean="0">
                <a:solidFill>
                  <a:srgbClr val="0000FF"/>
                </a:solidFill>
              </a:rPr>
              <a:t>CD</a:t>
            </a:r>
            <a:r>
              <a:rPr lang="en-US" dirty="0" smtClean="0"/>
              <a:t> is bounded by </a:t>
            </a:r>
            <a:r>
              <a:rPr lang="en-US" dirty="0" smtClean="0">
                <a:solidFill>
                  <a:srgbClr val="0000FF"/>
                </a:solidFill>
              </a:rPr>
              <a:t>(log n)</a:t>
            </a:r>
            <a:r>
              <a:rPr lang="en-US" baseline="30000" dirty="0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/n≈1/n.</a:t>
            </a:r>
            <a:endParaRPr lang="en-US" u="sng" dirty="0" smtClean="0"/>
          </a:p>
          <a:p>
            <a:r>
              <a:rPr lang="en-US" dirty="0" smtClean="0"/>
              <a:t>With probability</a:t>
            </a:r>
            <a:r>
              <a:rPr lang="en-US" dirty="0" smtClean="0">
                <a:solidFill>
                  <a:srgbClr val="0000FF"/>
                </a:solidFill>
              </a:rPr>
              <a:t> →1</a:t>
            </a:r>
            <a:r>
              <a:rPr lang="en-US" dirty="0" smtClean="0"/>
              <a:t>, the couples graph is acyclic.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5292725" y="1125538"/>
            <a:ext cx="3851275" cy="525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00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trees and </a:t>
            </a:r>
            <a:r>
              <a:rPr lang="en-US" dirty="0"/>
              <a:t>the </a:t>
            </a:r>
            <a:r>
              <a:rPr lang="en-US" dirty="0" smtClean="0"/>
              <a:t>couples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70565" y="2647666"/>
            <a:ext cx="6911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rtl="0"/>
            <a:r>
              <a:rPr lang="en-US" sz="2800" dirty="0" smtClean="0">
                <a:latin typeface="Calibri" pitchFamily="34" charset="0"/>
              </a:rPr>
              <a:t>If: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’)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j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,0)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i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)</a:t>
            </a:r>
          </a:p>
          <a:p>
            <a:pPr marL="342900" indent="-342900" rtl="0">
              <a:buFontTx/>
              <a:buAutoNum type="arabicPeriod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Hospital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h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prefers d to d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’</a:t>
            </a:r>
            <a:endParaRPr lang="en-US" sz="2800" dirty="0">
              <a:latin typeface="Calibri" pitchFamily="34" charset="0"/>
              <a:sym typeface="Symbol" pitchFamily="18" charset="2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11188" y="1341438"/>
            <a:ext cx="80414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2800" dirty="0" smtClean="0">
                <a:latin typeface="Calibri" pitchFamily="34" charset="0"/>
              </a:rPr>
              <a:t>IT(c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,0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</a:rPr>
              <a:t> -  </a:t>
            </a:r>
            <a:r>
              <a:rPr lang="en-US" sz="2800" dirty="0">
                <a:latin typeface="Calibri" pitchFamily="34" charset="0"/>
              </a:rPr>
              <a:t>set of hospitals doctor </a:t>
            </a:r>
            <a:r>
              <a:rPr lang="en-US" sz="2800" dirty="0" smtClean="0">
                <a:latin typeface="Calibri" pitchFamily="34" charset="0"/>
              </a:rPr>
              <a:t>pairs  </a:t>
            </a:r>
            <a:r>
              <a:rPr lang="en-US" sz="2800" dirty="0" err="1" smtClean="0">
                <a:latin typeface="Calibri" pitchFamily="34" charset="0"/>
              </a:rPr>
              <a:t>c</a:t>
            </a:r>
            <a:r>
              <a:rPr lang="en-US" sz="2800" baseline="-250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can </a:t>
            </a:r>
            <a:r>
              <a:rPr lang="en-US" sz="2800" dirty="0" smtClean="0">
                <a:latin typeface="Calibri" pitchFamily="34" charset="0"/>
              </a:rPr>
              <a:t>affect </a:t>
            </a:r>
            <a:r>
              <a:rPr lang="en-US" sz="2800" dirty="0">
                <a:latin typeface="Calibri" pitchFamily="34" charset="0"/>
              </a:rPr>
              <a:t>if </a:t>
            </a:r>
            <a:r>
              <a:rPr lang="en-US" sz="2800" dirty="0" smtClean="0">
                <a:latin typeface="Calibri" pitchFamily="34" charset="0"/>
              </a:rPr>
              <a:t> it was </a:t>
            </a:r>
            <a:r>
              <a:rPr lang="en-US" sz="2800" dirty="0">
                <a:latin typeface="Calibri" pitchFamily="34" charset="0"/>
              </a:rPr>
              <a:t>inserted as the first </a:t>
            </a:r>
            <a:r>
              <a:rPr lang="en-US" sz="2800" dirty="0" smtClean="0">
                <a:latin typeface="Calibri" pitchFamily="34" charset="0"/>
              </a:rPr>
              <a:t>couple</a:t>
            </a:r>
          </a:p>
          <a:p>
            <a:pPr rtl="0"/>
            <a:endParaRPr lang="en-US" dirty="0" smtClean="0">
              <a:latin typeface="Calibri" pitchFamily="34" charset="0"/>
            </a:endParaRPr>
          </a:p>
          <a:p>
            <a:pPr rtl="0"/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1066849" y="4553953"/>
            <a:ext cx="5841172" cy="1382138"/>
            <a:chOff x="1953969" y="5250001"/>
            <a:chExt cx="5841172" cy="1382138"/>
          </a:xfrm>
        </p:grpSpPr>
        <p:sp>
          <p:nvSpPr>
            <p:cNvPr id="30" name="TextBox 29"/>
            <p:cNvSpPr txBox="1"/>
            <p:nvPr/>
          </p:nvSpPr>
          <p:spPr>
            <a:xfrm>
              <a:off x="1953969" y="5375102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j</a:t>
              </a:r>
              <a:endParaRPr lang="en-US" sz="3200" b="1" dirty="0" smtClean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3116" y="5250001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i</a:t>
              </a:r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 rot="10800000" flipV="1">
              <a:off x="5363573" y="5609230"/>
              <a:ext cx="1774207" cy="40943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>
              <a:off x="2552131" y="5732060"/>
              <a:ext cx="2347415" cy="61414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99546" y="5431810"/>
              <a:ext cx="57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h</a:t>
              </a:r>
            </a:p>
            <a:p>
              <a:r>
                <a:rPr lang="en-US" dirty="0" smtClean="0"/>
                <a:t>d</a:t>
              </a:r>
            </a:p>
            <a:p>
              <a:r>
                <a:rPr lang="en-US" dirty="0" smtClean="0"/>
                <a:t>d’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55" y="1628800"/>
            <a:ext cx="7772400" cy="4114800"/>
          </a:xfrm>
        </p:spPr>
        <p:txBody>
          <a:bodyPr/>
          <a:lstStyle/>
          <a:p>
            <a:r>
              <a:rPr lang="en-CA" dirty="0" smtClean="0"/>
              <a:t>The Match is a program administered by the </a:t>
            </a:r>
            <a:r>
              <a:rPr lang="en-CA" i="1" dirty="0" smtClean="0"/>
              <a:t>National Resident Matching Program (NRMP)</a:t>
            </a:r>
            <a:r>
              <a:rPr lang="en-CA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236898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89135" y="3231182"/>
            <a:ext cx="873599" cy="1118674"/>
            <a:chOff x="6989136" y="3356992"/>
            <a:chExt cx="873599" cy="1118674"/>
          </a:xfrm>
        </p:grpSpPr>
        <p:pic>
          <p:nvPicPr>
            <p:cNvPr id="1028" name="Picture 4" descr="C:\Users\Mark\AppData\Local\Microsoft\Windows\Temporary Internet Files\Content.IE5\7SYTV38M\MC900438706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136" y="3356992"/>
              <a:ext cx="873599" cy="111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24328" y="3890891"/>
              <a:ext cx="338407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latin typeface="Calibri" pitchFamily="34" charset="0"/>
                  <a:cs typeface="Calibri" pitchFamily="34" charset="0"/>
                </a:rPr>
                <a:t>1</a:t>
              </a:r>
              <a:endParaRPr lang="en-CA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6989136" y="4843464"/>
            <a:ext cx="873599" cy="1118674"/>
            <a:chOff x="6989136" y="3356992"/>
            <a:chExt cx="873599" cy="1118674"/>
          </a:xfrm>
        </p:grpSpPr>
        <p:pic>
          <p:nvPicPr>
            <p:cNvPr id="11" name="Picture 4" descr="C:\Users\Mark\AppData\Local\Microsoft\Windows\Temporary Internet Files\Content.IE5\7SYTV38M\MC900438706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136" y="3356992"/>
              <a:ext cx="873599" cy="1114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24328" y="3890891"/>
              <a:ext cx="338407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latin typeface="Calibri" pitchFamily="34" charset="0"/>
                  <a:cs typeface="Calibri" pitchFamily="34" charset="0"/>
                </a:rPr>
                <a:t>2</a:t>
              </a:r>
              <a:endParaRPr lang="en-CA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305122"/>
            <a:ext cx="1007100" cy="109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6"/>
          <p:cNvGrpSpPr/>
          <p:nvPr/>
        </p:nvGrpSpPr>
        <p:grpSpPr>
          <a:xfrm>
            <a:off x="1043608" y="3275916"/>
            <a:ext cx="1009787" cy="1029206"/>
            <a:chOff x="1095727" y="3635956"/>
            <a:chExt cx="1009787" cy="102920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727" y="3635956"/>
              <a:ext cx="1009787" cy="1029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691680" y="4077606"/>
              <a:ext cx="411933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CA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8775" y="4818026"/>
            <a:ext cx="411933" cy="584775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CA" sz="32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043608" y="5418307"/>
            <a:ext cx="1021015" cy="819005"/>
            <a:chOff x="1082598" y="5795560"/>
            <a:chExt cx="1021015" cy="81900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598" y="5795560"/>
              <a:ext cx="1021015" cy="81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691679" y="6029790"/>
              <a:ext cx="411933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CA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2588535" y="3765081"/>
            <a:ext cx="759329" cy="2098690"/>
            <a:chOff x="2588535" y="3765081"/>
            <a:chExt cx="759329" cy="2098690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588535" y="3765081"/>
              <a:ext cx="759329" cy="23378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606749" y="4057468"/>
              <a:ext cx="741115" cy="825194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2606749" y="4437112"/>
              <a:ext cx="741115" cy="1426659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31"/>
          <p:cNvGrpSpPr/>
          <p:nvPr/>
        </p:nvGrpSpPr>
        <p:grpSpPr>
          <a:xfrm>
            <a:off x="5868144" y="3847546"/>
            <a:ext cx="597099" cy="1611180"/>
            <a:chOff x="5868144" y="3847546"/>
            <a:chExt cx="597099" cy="1611180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5868144" y="3847546"/>
              <a:ext cx="597099" cy="1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H="1" flipV="1">
              <a:off x="5868144" y="4057468"/>
              <a:ext cx="576064" cy="1401258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123314" y="3375020"/>
            <a:ext cx="32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23314" y="4467163"/>
            <a:ext cx="32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CA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32772" y="5431646"/>
            <a:ext cx="320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</a:t>
            </a:r>
          </a:p>
          <a:p>
            <a:r>
              <a: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04173" y="3178956"/>
            <a:ext cx="32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</a:t>
            </a:r>
          </a:p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</a:p>
          <a:p>
            <a:r>
              <a: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596177" y="4821228"/>
            <a:ext cx="32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</a:t>
            </a:r>
          </a:p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</a:t>
            </a:r>
          </a:p>
          <a:p>
            <a:r>
              <a:rPr lang="en-CA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</a:t>
            </a:r>
            <a:endParaRPr lang="en-CA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34"/>
          <p:cNvGrpSpPr/>
          <p:nvPr/>
        </p:nvGrpSpPr>
        <p:grpSpPr>
          <a:xfrm>
            <a:off x="4067944" y="4499765"/>
            <a:ext cx="1080120" cy="1734033"/>
            <a:chOff x="4067944" y="4499765"/>
            <a:chExt cx="1080120" cy="1734033"/>
          </a:xfrm>
        </p:grpSpPr>
        <p:sp>
          <p:nvSpPr>
            <p:cNvPr id="38" name="Down Arrow 37"/>
            <p:cNvSpPr/>
            <p:nvPr/>
          </p:nvSpPr>
          <p:spPr>
            <a:xfrm>
              <a:off x="4280327" y="4499765"/>
              <a:ext cx="648072" cy="87759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67944" y="5402801"/>
              <a:ext cx="10801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1: A B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2: C 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0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5292725" y="1125538"/>
            <a:ext cx="3851275" cy="525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00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trees and </a:t>
            </a:r>
            <a:r>
              <a:rPr lang="en-US" dirty="0"/>
              <a:t>the </a:t>
            </a:r>
            <a:r>
              <a:rPr lang="en-US" dirty="0" smtClean="0"/>
              <a:t>couples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70565" y="2647666"/>
            <a:ext cx="6911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rtl="0"/>
            <a:r>
              <a:rPr lang="en-US" sz="2800" dirty="0" smtClean="0">
                <a:latin typeface="Calibri" pitchFamily="34" charset="0"/>
              </a:rPr>
              <a:t>If: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’)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j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,0)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i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)</a:t>
            </a:r>
          </a:p>
          <a:p>
            <a:pPr marL="342900" indent="-342900" rtl="0">
              <a:buFontTx/>
              <a:buAutoNum type="arabicPeriod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Hospital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h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prefers d to d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’</a:t>
            </a:r>
            <a:endParaRPr lang="en-US" sz="2800" dirty="0"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4620481" y="2108740"/>
            <a:ext cx="3695935" cy="2682299"/>
            <a:chOff x="4620481" y="2108740"/>
            <a:chExt cx="3695935" cy="2682299"/>
          </a:xfrm>
        </p:grpSpPr>
        <p:sp>
          <p:nvSpPr>
            <p:cNvPr id="41" name="Right Arrow 40"/>
            <p:cNvSpPr/>
            <p:nvPr/>
          </p:nvSpPr>
          <p:spPr>
            <a:xfrm>
              <a:off x="4620481" y="3138985"/>
              <a:ext cx="1248056" cy="6128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6876255" y="2108740"/>
              <a:ext cx="1440161" cy="2682299"/>
              <a:chOff x="6876255" y="2258868"/>
              <a:chExt cx="1440161" cy="268229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876255" y="2258869"/>
                <a:ext cx="862025" cy="101566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Calibri" pitchFamily="34" charset="0"/>
                    <a:sym typeface="Symbol" pitchFamily="18" charset="2"/>
                  </a:rPr>
                  <a:t>c</a:t>
                </a:r>
                <a:r>
                  <a:rPr lang="en-US" sz="6000" baseline="-25000" dirty="0" err="1" smtClean="0">
                    <a:latin typeface="Calibri" pitchFamily="34" charset="0"/>
                    <a:sym typeface="Symbol" pitchFamily="18" charset="2"/>
                  </a:rPr>
                  <a:t>i</a:t>
                </a:r>
                <a:endParaRPr lang="en-US" sz="5600" b="1" dirty="0" smtClean="0"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668344" y="2258868"/>
                <a:ext cx="648072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b="1" dirty="0" smtClean="0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876255" y="3987061"/>
                <a:ext cx="930263" cy="9233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 smtClean="0">
                    <a:latin typeface="Calibri" pitchFamily="34" charset="0"/>
                    <a:sym typeface="Symbol" pitchFamily="18" charset="2"/>
                  </a:rPr>
                  <a:t>c</a:t>
                </a:r>
                <a:r>
                  <a:rPr lang="en-US" sz="5400" baseline="-25000" dirty="0" err="1" smtClean="0">
                    <a:latin typeface="Calibri" pitchFamily="34" charset="0"/>
                    <a:sym typeface="Symbol" pitchFamily="18" charset="2"/>
                  </a:rPr>
                  <a:t>j</a:t>
                </a:r>
                <a:endParaRPr lang="en-US" sz="5400" b="1" dirty="0" smtClean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68344" y="3987060"/>
                <a:ext cx="648072" cy="9541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b="1" dirty="0" smtClean="0">
                  <a:latin typeface="+mj-lt"/>
                </a:endParaRPr>
              </a:p>
            </p:txBody>
          </p:sp>
        </p:grpSp>
        <p:cxnSp>
          <p:nvCxnSpPr>
            <p:cNvPr id="56" name="Shape 35"/>
            <p:cNvCxnSpPr/>
            <p:nvPr/>
          </p:nvCxnSpPr>
          <p:spPr>
            <a:xfrm rot="10800000" flipV="1">
              <a:off x="6876256" y="2735922"/>
              <a:ext cx="1588" cy="1845205"/>
            </a:xfrm>
            <a:prstGeom prst="curvedConnector4">
              <a:avLst>
                <a:gd name="adj1" fmla="val 29667201"/>
                <a:gd name="adj2" fmla="val 95677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11188" y="1341438"/>
            <a:ext cx="80414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2800" dirty="0" smtClean="0">
                <a:latin typeface="Calibri" pitchFamily="34" charset="0"/>
              </a:rPr>
              <a:t>IT(c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,0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</a:rPr>
              <a:t> -  </a:t>
            </a:r>
            <a:r>
              <a:rPr lang="en-US" sz="2800" dirty="0">
                <a:latin typeface="Calibri" pitchFamily="34" charset="0"/>
              </a:rPr>
              <a:t>set of hospitals doctor </a:t>
            </a:r>
            <a:r>
              <a:rPr lang="en-US" sz="2800" dirty="0" smtClean="0">
                <a:latin typeface="Calibri" pitchFamily="34" charset="0"/>
              </a:rPr>
              <a:t>pairs  </a:t>
            </a:r>
            <a:r>
              <a:rPr lang="en-US" sz="2800" dirty="0" err="1" smtClean="0">
                <a:latin typeface="Calibri" pitchFamily="34" charset="0"/>
              </a:rPr>
              <a:t>c</a:t>
            </a:r>
            <a:r>
              <a:rPr lang="en-US" sz="2800" baseline="-250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can </a:t>
            </a:r>
            <a:r>
              <a:rPr lang="en-US" sz="2800" dirty="0" smtClean="0">
                <a:latin typeface="Calibri" pitchFamily="34" charset="0"/>
              </a:rPr>
              <a:t>affect </a:t>
            </a:r>
            <a:r>
              <a:rPr lang="en-US" sz="2800" dirty="0">
                <a:latin typeface="Calibri" pitchFamily="34" charset="0"/>
              </a:rPr>
              <a:t>if </a:t>
            </a:r>
            <a:r>
              <a:rPr lang="en-US" sz="2800" dirty="0" smtClean="0">
                <a:latin typeface="Calibri" pitchFamily="34" charset="0"/>
              </a:rPr>
              <a:t> it was </a:t>
            </a:r>
            <a:r>
              <a:rPr lang="en-US" sz="2800" dirty="0">
                <a:latin typeface="Calibri" pitchFamily="34" charset="0"/>
              </a:rPr>
              <a:t>inserted as the first </a:t>
            </a:r>
            <a:r>
              <a:rPr lang="en-US" sz="2800" dirty="0" smtClean="0">
                <a:latin typeface="Calibri" pitchFamily="34" charset="0"/>
              </a:rPr>
              <a:t>couple</a:t>
            </a:r>
          </a:p>
          <a:p>
            <a:pPr rtl="0"/>
            <a:endParaRPr lang="en-US" dirty="0" smtClean="0">
              <a:latin typeface="Calibri" pitchFamily="34" charset="0"/>
            </a:endParaRPr>
          </a:p>
          <a:p>
            <a:pPr rtl="0"/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1066849" y="4553953"/>
            <a:ext cx="5841172" cy="1382138"/>
            <a:chOff x="1953969" y="5250001"/>
            <a:chExt cx="5841172" cy="1382138"/>
          </a:xfrm>
        </p:grpSpPr>
        <p:sp>
          <p:nvSpPr>
            <p:cNvPr id="30" name="TextBox 29"/>
            <p:cNvSpPr txBox="1"/>
            <p:nvPr/>
          </p:nvSpPr>
          <p:spPr>
            <a:xfrm>
              <a:off x="1953969" y="5375102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j</a:t>
              </a:r>
              <a:endParaRPr lang="en-US" sz="3200" b="1" dirty="0" smtClean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3116" y="5250001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i</a:t>
              </a:r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 rot="10800000" flipV="1">
              <a:off x="5363573" y="5609230"/>
              <a:ext cx="1774207" cy="40943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>
              <a:off x="2552131" y="5732060"/>
              <a:ext cx="2347415" cy="61414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99546" y="5431810"/>
              <a:ext cx="57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h</a:t>
              </a:r>
            </a:p>
            <a:p>
              <a:r>
                <a:rPr lang="en-US" dirty="0" smtClean="0"/>
                <a:t>d</a:t>
              </a:r>
            </a:p>
            <a:p>
              <a:r>
                <a:rPr lang="en-US" dirty="0" smtClean="0"/>
                <a:t>d’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5292725" y="1125538"/>
            <a:ext cx="3851275" cy="525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00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trees and </a:t>
            </a:r>
            <a:r>
              <a:rPr lang="en-US" dirty="0"/>
              <a:t>the </a:t>
            </a:r>
            <a:r>
              <a:rPr lang="en-US" dirty="0" smtClean="0"/>
              <a:t>couples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670565" y="2647666"/>
            <a:ext cx="69119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rtl="0"/>
            <a:r>
              <a:rPr lang="en-US" sz="2800" dirty="0" smtClean="0">
                <a:latin typeface="Calibri" pitchFamily="34" charset="0"/>
              </a:rPr>
              <a:t>If: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’)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j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,0)</a:t>
            </a:r>
          </a:p>
          <a:p>
            <a:pPr marL="457200" indent="-457200" rtl="0">
              <a:buAutoNum type="arabicPeriod"/>
            </a:pPr>
            <a:r>
              <a:rPr lang="en-US" sz="2800" dirty="0" smtClean="0">
                <a:latin typeface="Calibri" pitchFamily="34" charset="0"/>
              </a:rPr>
              <a:t>(</a:t>
            </a:r>
            <a:r>
              <a:rPr lang="en-US" sz="2800" dirty="0" err="1" smtClean="0">
                <a:latin typeface="Calibri" pitchFamily="34" charset="0"/>
              </a:rPr>
              <a:t>h,d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IT(c</a:t>
            </a:r>
            <a:r>
              <a:rPr lang="en-US" sz="2800" baseline="-25000" dirty="0" smtClean="0">
                <a:latin typeface="Calibri" pitchFamily="34" charset="0"/>
                <a:sym typeface="Symbol" pitchFamily="18" charset="2"/>
              </a:rPr>
              <a:t>i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,0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)</a:t>
            </a:r>
          </a:p>
          <a:p>
            <a:pPr marL="342900" indent="-342900" rtl="0">
              <a:buFontTx/>
              <a:buAutoNum type="arabicPeriod"/>
            </a:pPr>
            <a:r>
              <a:rPr lang="en-US" sz="2800" dirty="0">
                <a:latin typeface="Calibri" pitchFamily="34" charset="0"/>
                <a:sym typeface="Symbol" pitchFamily="18" charset="2"/>
              </a:rPr>
              <a:t>Hospital 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h </a:t>
            </a:r>
            <a:r>
              <a:rPr lang="en-US" sz="2800" dirty="0">
                <a:latin typeface="Calibri" pitchFamily="34" charset="0"/>
                <a:sym typeface="Symbol" pitchFamily="18" charset="2"/>
              </a:rPr>
              <a:t>prefers d to d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’</a:t>
            </a:r>
            <a:endParaRPr lang="en-US" sz="2800" dirty="0"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4620481" y="2108740"/>
            <a:ext cx="3695935" cy="2682299"/>
            <a:chOff x="4620481" y="2108740"/>
            <a:chExt cx="3695935" cy="2682299"/>
          </a:xfrm>
        </p:grpSpPr>
        <p:sp>
          <p:nvSpPr>
            <p:cNvPr id="41" name="Right Arrow 40"/>
            <p:cNvSpPr/>
            <p:nvPr/>
          </p:nvSpPr>
          <p:spPr>
            <a:xfrm>
              <a:off x="4620481" y="3138985"/>
              <a:ext cx="1248056" cy="6128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6"/>
            <p:cNvGrpSpPr/>
            <p:nvPr/>
          </p:nvGrpSpPr>
          <p:grpSpPr>
            <a:xfrm>
              <a:off x="6876255" y="2108740"/>
              <a:ext cx="1440161" cy="2682299"/>
              <a:chOff x="6876255" y="2258868"/>
              <a:chExt cx="1440161" cy="2682299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6876255" y="2258869"/>
                <a:ext cx="862025" cy="1015663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Calibri" pitchFamily="34" charset="0"/>
                    <a:sym typeface="Symbol" pitchFamily="18" charset="2"/>
                  </a:rPr>
                  <a:t>c</a:t>
                </a:r>
                <a:r>
                  <a:rPr lang="en-US" sz="6000" baseline="-25000" dirty="0" err="1" smtClean="0">
                    <a:latin typeface="Calibri" pitchFamily="34" charset="0"/>
                    <a:sym typeface="Symbol" pitchFamily="18" charset="2"/>
                  </a:rPr>
                  <a:t>i</a:t>
                </a:r>
                <a:endParaRPr lang="en-US" sz="5600" b="1" dirty="0" smtClean="0"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668344" y="2258868"/>
                <a:ext cx="648072" cy="95410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b="1" dirty="0" smtClean="0">
                  <a:latin typeface="+mj-lt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876255" y="3987061"/>
                <a:ext cx="930263" cy="9233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 smtClean="0">
                    <a:latin typeface="Calibri" pitchFamily="34" charset="0"/>
                    <a:sym typeface="Symbol" pitchFamily="18" charset="2"/>
                  </a:rPr>
                  <a:t>c</a:t>
                </a:r>
                <a:r>
                  <a:rPr lang="en-US" sz="5400" baseline="-25000" dirty="0" err="1" smtClean="0">
                    <a:latin typeface="Calibri" pitchFamily="34" charset="0"/>
                    <a:sym typeface="Symbol" pitchFamily="18" charset="2"/>
                  </a:rPr>
                  <a:t>j</a:t>
                </a:r>
                <a:endParaRPr lang="en-US" sz="5400" b="1" dirty="0" smtClean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668344" y="3987060"/>
                <a:ext cx="648072" cy="954107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5600" b="1" dirty="0" smtClean="0">
                  <a:latin typeface="+mj-lt"/>
                </a:endParaRPr>
              </a:p>
            </p:txBody>
          </p:sp>
        </p:grpSp>
        <p:cxnSp>
          <p:nvCxnSpPr>
            <p:cNvPr id="56" name="Shape 35"/>
            <p:cNvCxnSpPr/>
            <p:nvPr/>
          </p:nvCxnSpPr>
          <p:spPr>
            <a:xfrm rot="10800000" flipV="1">
              <a:off x="6876256" y="2735922"/>
              <a:ext cx="1588" cy="1845205"/>
            </a:xfrm>
            <a:prstGeom prst="curvedConnector4">
              <a:avLst>
                <a:gd name="adj1" fmla="val 29667201"/>
                <a:gd name="adj2" fmla="val 95677"/>
              </a:avLst>
            </a:prstGeom>
            <a:ln w="762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634620" y="5909481"/>
            <a:ext cx="8222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IT(</a:t>
            </a:r>
            <a:r>
              <a:rPr lang="en-US" sz="2800" dirty="0" err="1" smtClean="0">
                <a:latin typeface="Calibri" pitchFamily="34" charset="0"/>
              </a:rPr>
              <a:t>c</a:t>
            </a:r>
            <a:r>
              <a:rPr lang="en-US" sz="2800" baseline="-25000" dirty="0" err="1" smtClean="0">
                <a:latin typeface="Calibri" pitchFamily="34" charset="0"/>
              </a:rPr>
              <a:t>i</a:t>
            </a:r>
            <a:r>
              <a:rPr lang="en-US" sz="2800" dirty="0" err="1" smtClean="0">
                <a:latin typeface="Calibri" pitchFamily="34" charset="0"/>
              </a:rPr>
              <a:t>,r</a:t>
            </a:r>
            <a:r>
              <a:rPr lang="en-US" sz="2800" dirty="0" smtClean="0">
                <a:latin typeface="Calibri" pitchFamily="34" charset="0"/>
              </a:rPr>
              <a:t>)  -  similar but allow r adversarial rejections 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11188" y="1341438"/>
            <a:ext cx="80414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/>
            <a:r>
              <a:rPr lang="en-US" sz="2800" dirty="0" smtClean="0">
                <a:latin typeface="Calibri" pitchFamily="34" charset="0"/>
              </a:rPr>
              <a:t>IT(c</a:t>
            </a:r>
            <a:r>
              <a:rPr lang="en-US" sz="2800" baseline="-25000" dirty="0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,0</a:t>
            </a:r>
            <a:r>
              <a:rPr lang="en-US" sz="2800" dirty="0">
                <a:latin typeface="Calibri" pitchFamily="34" charset="0"/>
              </a:rPr>
              <a:t>) </a:t>
            </a:r>
            <a:r>
              <a:rPr lang="en-US" sz="2800" dirty="0" smtClean="0">
                <a:latin typeface="Calibri" pitchFamily="34" charset="0"/>
              </a:rPr>
              <a:t> -  </a:t>
            </a:r>
            <a:r>
              <a:rPr lang="en-US" sz="2800" dirty="0">
                <a:latin typeface="Calibri" pitchFamily="34" charset="0"/>
              </a:rPr>
              <a:t>set of hospitals doctor </a:t>
            </a:r>
            <a:r>
              <a:rPr lang="en-US" sz="2800" dirty="0" smtClean="0">
                <a:latin typeface="Calibri" pitchFamily="34" charset="0"/>
              </a:rPr>
              <a:t>pairs  </a:t>
            </a:r>
            <a:r>
              <a:rPr lang="en-US" sz="2800" dirty="0" err="1" smtClean="0">
                <a:latin typeface="Calibri" pitchFamily="34" charset="0"/>
              </a:rPr>
              <a:t>c</a:t>
            </a:r>
            <a:r>
              <a:rPr lang="en-US" sz="2800" baseline="-25000" dirty="0" err="1" smtClean="0">
                <a:latin typeface="Calibri" pitchFamily="34" charset="0"/>
              </a:rPr>
              <a:t>i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can </a:t>
            </a:r>
            <a:r>
              <a:rPr lang="en-US" sz="2800" dirty="0" smtClean="0">
                <a:latin typeface="Calibri" pitchFamily="34" charset="0"/>
              </a:rPr>
              <a:t>affect </a:t>
            </a:r>
            <a:r>
              <a:rPr lang="en-US" sz="2800" dirty="0">
                <a:latin typeface="Calibri" pitchFamily="34" charset="0"/>
              </a:rPr>
              <a:t>if </a:t>
            </a:r>
            <a:r>
              <a:rPr lang="en-US" sz="2800" dirty="0" smtClean="0">
                <a:latin typeface="Calibri" pitchFamily="34" charset="0"/>
              </a:rPr>
              <a:t> it was </a:t>
            </a:r>
            <a:r>
              <a:rPr lang="en-US" sz="2800" dirty="0">
                <a:latin typeface="Calibri" pitchFamily="34" charset="0"/>
              </a:rPr>
              <a:t>inserted as the first </a:t>
            </a:r>
            <a:r>
              <a:rPr lang="en-US" sz="2800" dirty="0" smtClean="0">
                <a:latin typeface="Calibri" pitchFamily="34" charset="0"/>
              </a:rPr>
              <a:t>couple</a:t>
            </a:r>
          </a:p>
          <a:p>
            <a:pPr rtl="0"/>
            <a:endParaRPr lang="en-US" dirty="0" smtClean="0">
              <a:latin typeface="Calibri" pitchFamily="34" charset="0"/>
            </a:endParaRPr>
          </a:p>
          <a:p>
            <a:pPr rtl="0"/>
            <a:endParaRPr lang="en-US" sz="2400" dirty="0" smtClean="0">
              <a:latin typeface="Calibri" pitchFamily="34" charset="0"/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1066849" y="4553953"/>
            <a:ext cx="5841172" cy="1382138"/>
            <a:chOff x="1953969" y="5250001"/>
            <a:chExt cx="5841172" cy="1382138"/>
          </a:xfrm>
        </p:grpSpPr>
        <p:sp>
          <p:nvSpPr>
            <p:cNvPr id="30" name="TextBox 29"/>
            <p:cNvSpPr txBox="1"/>
            <p:nvPr/>
          </p:nvSpPr>
          <p:spPr>
            <a:xfrm>
              <a:off x="1953969" y="5375102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j</a:t>
              </a:r>
              <a:endParaRPr lang="en-US" sz="3200" b="1" dirty="0" smtClean="0"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33116" y="5250001"/>
              <a:ext cx="862025" cy="58477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Calibri" pitchFamily="34" charset="0"/>
                  <a:sym typeface="Symbol" pitchFamily="18" charset="2"/>
                </a:rPr>
                <a:t>c</a:t>
              </a:r>
              <a:r>
                <a:rPr lang="en-US" sz="3200" baseline="-25000" dirty="0" err="1" smtClean="0">
                  <a:latin typeface="Calibri" pitchFamily="34" charset="0"/>
                  <a:sym typeface="Symbol" pitchFamily="18" charset="2"/>
                </a:rPr>
                <a:t>i</a:t>
              </a:r>
              <a:endParaRPr lang="en-US" sz="3200" b="1" dirty="0" smtClean="0">
                <a:latin typeface="+mj-lt"/>
              </a:endParaRPr>
            </a:p>
          </p:txBody>
        </p:sp>
        <p:cxnSp>
          <p:nvCxnSpPr>
            <p:cNvPr id="21" name="Elbow Connector 20"/>
            <p:cNvCxnSpPr/>
            <p:nvPr/>
          </p:nvCxnSpPr>
          <p:spPr>
            <a:xfrm rot="10800000" flipV="1">
              <a:off x="5363573" y="5609230"/>
              <a:ext cx="1774207" cy="40943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>
              <a:off x="2552131" y="5732060"/>
              <a:ext cx="2347415" cy="61414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899546" y="5431810"/>
              <a:ext cx="5732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 smtClean="0"/>
                <a:t>h</a:t>
              </a:r>
            </a:p>
            <a:p>
              <a:r>
                <a:rPr lang="en-US" dirty="0" smtClean="0"/>
                <a:t>d</a:t>
              </a:r>
            </a:p>
            <a:p>
              <a:r>
                <a:rPr lang="en-US" dirty="0" smtClean="0"/>
                <a:t>d’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02" name="Rectangle 46"/>
          <p:cNvSpPr>
            <a:spLocks noChangeArrowheads="1"/>
          </p:cNvSpPr>
          <p:nvPr/>
        </p:nvSpPr>
        <p:spPr bwMode="auto">
          <a:xfrm>
            <a:off x="5292725" y="1125538"/>
            <a:ext cx="3851275" cy="52562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00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trees and </a:t>
            </a:r>
            <a:r>
              <a:rPr lang="en-US" dirty="0"/>
              <a:t>the </a:t>
            </a:r>
            <a:r>
              <a:rPr lang="en-US" dirty="0" smtClean="0"/>
              <a:t>couples </a:t>
            </a:r>
            <a:r>
              <a:rPr lang="en-US" dirty="0"/>
              <a:t>g</a:t>
            </a:r>
            <a:r>
              <a:rPr lang="en-US" dirty="0" smtClean="0"/>
              <a:t>raph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30154" y="1856096"/>
            <a:ext cx="82227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To capture that other couples have already applied we “simulate” rejections: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IT(</a:t>
            </a:r>
            <a:r>
              <a:rPr lang="en-US" sz="2800" dirty="0" err="1" smtClean="0">
                <a:latin typeface="Calibri" pitchFamily="34" charset="0"/>
              </a:rPr>
              <a:t>c</a:t>
            </a:r>
            <a:r>
              <a:rPr lang="en-US" sz="2800" baseline="-25000" dirty="0" err="1" smtClean="0">
                <a:latin typeface="Calibri" pitchFamily="34" charset="0"/>
              </a:rPr>
              <a:t>i</a:t>
            </a:r>
            <a:r>
              <a:rPr lang="en-US" sz="2800" dirty="0" err="1" smtClean="0">
                <a:latin typeface="Calibri" pitchFamily="34" charset="0"/>
              </a:rPr>
              <a:t>,r</a:t>
            </a:r>
            <a:r>
              <a:rPr lang="en-US" sz="2800" dirty="0" smtClean="0">
                <a:latin typeface="Calibri" pitchFamily="34" charset="0"/>
              </a:rPr>
              <a:t>)  -  similar but allow r adversarial rejections 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Intuition</a:t>
            </a:r>
            <a:endParaRPr lang="en-US" dirty="0"/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423081" y="1484313"/>
            <a:ext cx="842066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Construct the couples graph based on influence trees with  r=3/</a:t>
            </a:r>
            <a:r>
              <a:rPr lang="en-US" dirty="0" smtClean="0">
                <a:latin typeface="Calibri" pitchFamily="34" charset="0"/>
                <a:sym typeface="Symbol" pitchFamily="18" charset="2"/>
              </a:rPr>
              <a:t></a:t>
            </a:r>
            <a:endParaRPr lang="en-US" sz="2800" dirty="0" smtClean="0">
              <a:latin typeface="Calibri" pitchFamily="34" charset="0"/>
              <a:sym typeface="Symbol" pitchFamily="18" charset="2"/>
            </a:endParaRPr>
          </a:p>
          <a:p>
            <a:pPr rtl="0"/>
            <a:endParaRPr lang="en-US" sz="2800" dirty="0" smtClean="0">
              <a:latin typeface="Calibri" pitchFamily="34" charset="0"/>
              <a:sym typeface="Symbol" pitchFamily="18" charset="2"/>
            </a:endParaRPr>
          </a:p>
          <a:p>
            <a:r>
              <a:rPr lang="en-US" sz="2800" u="sng" dirty="0" smtClean="0">
                <a:latin typeface="Calibri" pitchFamily="34" charset="0"/>
              </a:rPr>
              <a:t>Lemma:</a:t>
            </a:r>
            <a:r>
              <a:rPr lang="en-US" sz="2800" dirty="0" smtClean="0">
                <a:latin typeface="Calibri" pitchFamily="34" charset="0"/>
              </a:rPr>
              <a:t>  with high probability the couples graph is acyclic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r>
              <a:rPr lang="en-US" sz="2800" u="sng" dirty="0" smtClean="0">
                <a:latin typeface="Calibri" pitchFamily="34" charset="0"/>
              </a:rPr>
              <a:t>Lemma</a:t>
            </a:r>
            <a:r>
              <a:rPr lang="en-US" sz="2800" dirty="0" smtClean="0">
                <a:latin typeface="Calibri" pitchFamily="34" charset="0"/>
              </a:rPr>
              <a:t>:  influence trees of size 3/</a:t>
            </a:r>
            <a:r>
              <a:rPr lang="en-US" sz="2800" dirty="0" smtClean="0">
                <a:latin typeface="Calibri" pitchFamily="34" charset="0"/>
                <a:sym typeface="Symbol" pitchFamily="18" charset="2"/>
              </a:rPr>
              <a:t> are conservative enough, such that with high probability no couple will evict someone outside its influence tree</a:t>
            </a:r>
          </a:p>
          <a:p>
            <a:pPr rtl="0"/>
            <a:endParaRPr lang="en-US" sz="2800" dirty="0">
              <a:latin typeface="Calibri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938" y="350293"/>
            <a:ext cx="7188957" cy="1143000"/>
          </a:xfrm>
        </p:spPr>
        <p:txBody>
          <a:bodyPr/>
          <a:lstStyle/>
          <a:p>
            <a:r>
              <a:rPr lang="en-CA" dirty="0" smtClean="0"/>
              <a:t>Linear number of couples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03" y="1570061"/>
            <a:ext cx="8046720" cy="46863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900" u="sng" dirty="0" smtClean="0"/>
              <a:t>Theorem </a:t>
            </a:r>
            <a:r>
              <a:rPr lang="en-US" sz="5900" dirty="0" smtClean="0"/>
              <a:t>(Ashlagi &amp; Braverman &amp; Hassidim):  in a random market with</a:t>
            </a:r>
            <a:r>
              <a:rPr lang="en-US" sz="5900" dirty="0" smtClean="0">
                <a:solidFill>
                  <a:srgbClr val="0000FF"/>
                </a:solidFill>
              </a:rPr>
              <a:t> n </a:t>
            </a:r>
            <a:r>
              <a:rPr lang="en-US" sz="5900" dirty="0" smtClean="0"/>
              <a:t>singles, </a:t>
            </a:r>
            <a:r>
              <a:rPr lang="el-GR" sz="6000" dirty="0" smtClean="0">
                <a:solidFill>
                  <a:srgbClr val="0000FF"/>
                </a:solidFill>
              </a:rPr>
              <a:t>α</a:t>
            </a:r>
            <a:r>
              <a:rPr lang="en-US" sz="6000" dirty="0" smtClean="0">
                <a:solidFill>
                  <a:srgbClr val="0000FF"/>
                </a:solidFill>
              </a:rPr>
              <a:t>n</a:t>
            </a:r>
            <a:r>
              <a:rPr lang="en-US" sz="3600" dirty="0" smtClean="0"/>
              <a:t>  </a:t>
            </a:r>
            <a:r>
              <a:rPr lang="en-US" sz="5900" dirty="0" smtClean="0"/>
              <a:t>couples and </a:t>
            </a:r>
            <a:r>
              <a:rPr lang="en-US" sz="5900" dirty="0" smtClean="0">
                <a:solidFill>
                  <a:prstClr val="black"/>
                </a:solidFill>
              </a:rPr>
              <a:t>large enough </a:t>
            </a:r>
            <a:r>
              <a:rPr lang="el-GR" sz="5900" dirty="0" smtClean="0">
                <a:solidFill>
                  <a:srgbClr val="0000FF"/>
                </a:solidFill>
              </a:rPr>
              <a:t>λ</a:t>
            </a:r>
            <a:r>
              <a:rPr lang="en-US" sz="5900" dirty="0" smtClean="0">
                <a:solidFill>
                  <a:srgbClr val="0000FF"/>
                </a:solidFill>
              </a:rPr>
              <a:t>&gt;1</a:t>
            </a:r>
            <a:r>
              <a:rPr lang="en-US" sz="5900" dirty="0" smtClean="0"/>
              <a:t>, with</a:t>
            </a:r>
            <a:r>
              <a:rPr lang="en-US" sz="5900" dirty="0" smtClean="0">
                <a:latin typeface="+mn-lt"/>
              </a:rPr>
              <a:t> constant probability </a:t>
            </a:r>
            <a:r>
              <a:rPr lang="en-US" sz="5900" dirty="0" smtClean="0">
                <a:solidFill>
                  <a:srgbClr val="0000FF"/>
                </a:solidFill>
                <a:latin typeface="+mn-lt"/>
              </a:rPr>
              <a:t>no</a:t>
            </a:r>
            <a:r>
              <a:rPr lang="en-US" sz="5900" dirty="0" smtClean="0">
                <a:latin typeface="+mn-lt"/>
              </a:rPr>
              <a:t> stable matching exists.</a:t>
            </a:r>
          </a:p>
          <a:p>
            <a:pPr>
              <a:lnSpc>
                <a:spcPct val="80000"/>
              </a:lnSpc>
              <a:buNone/>
            </a:pPr>
            <a:endParaRPr lang="en-US" sz="5900" dirty="0"/>
          </a:p>
          <a:p>
            <a:pPr>
              <a:lnSpc>
                <a:spcPct val="80000"/>
              </a:lnSpc>
              <a:buNone/>
            </a:pPr>
            <a:r>
              <a:rPr lang="en-US" sz="5900" dirty="0" smtClean="0">
                <a:latin typeface="+mn-lt"/>
              </a:rPr>
              <a:t>Idea:</a:t>
            </a:r>
          </a:p>
          <a:p>
            <a:pPr marL="609600" indent="-609600">
              <a:buFontTx/>
              <a:buAutoNum type="arabicPeriod"/>
            </a:pPr>
            <a:r>
              <a:rPr lang="en-US" sz="5900" dirty="0" smtClean="0"/>
              <a:t>Show that a small submarket with no stable outcome exists</a:t>
            </a:r>
          </a:p>
          <a:p>
            <a:pPr marL="609600" indent="-609600">
              <a:buFontTx/>
              <a:buAutoNum type="arabicPeriod"/>
            </a:pPr>
            <a:r>
              <a:rPr lang="en-US" sz="5900" dirty="0" smtClean="0"/>
              <a:t>No doctor outside the submarket ever enters a hospital in this submarket market</a:t>
            </a:r>
          </a:p>
          <a:p>
            <a:pPr>
              <a:lnSpc>
                <a:spcPct val="80000"/>
              </a:lnSpc>
              <a:buNone/>
            </a:pPr>
            <a:endParaRPr lang="en-US" sz="5900" dirty="0" smtClean="0">
              <a:latin typeface="+mn-lt"/>
            </a:endParaRPr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latin typeface="+mn-lt"/>
            </a:endParaRPr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latin typeface="+mn-lt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  <a:buNone/>
            </a:pPr>
            <a:endParaRPr lang="en-US" sz="3200" dirty="0" smtClean="0">
              <a:latin typeface="+mn-lt"/>
            </a:endParaRPr>
          </a:p>
          <a:p>
            <a:pPr lvl="1">
              <a:lnSpc>
                <a:spcPct val="8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 from the APPIC data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6484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Matching of psychology postdoctoral interns. </a:t>
            </a:r>
          </a:p>
          <a:p>
            <a:r>
              <a:rPr lang="en-CA" dirty="0" smtClean="0"/>
              <a:t>Approximately </a:t>
            </a:r>
            <a:r>
              <a:rPr lang="en-CA" dirty="0" smtClean="0">
                <a:solidFill>
                  <a:srgbClr val="0000FF"/>
                </a:solidFill>
              </a:rPr>
              <a:t>3000</a:t>
            </a:r>
            <a:r>
              <a:rPr lang="en-CA" dirty="0" smtClean="0"/>
              <a:t> doctors and </a:t>
            </a:r>
            <a:r>
              <a:rPr lang="en-CA" dirty="0" smtClean="0">
                <a:solidFill>
                  <a:srgbClr val="0000FF"/>
                </a:solidFill>
              </a:rPr>
              <a:t>20</a:t>
            </a:r>
            <a:r>
              <a:rPr lang="en-CA" dirty="0" smtClean="0"/>
              <a:t> couples. </a:t>
            </a:r>
          </a:p>
          <a:p>
            <a:r>
              <a:rPr lang="en-CA" dirty="0" smtClean="0"/>
              <a:t>Years </a:t>
            </a:r>
            <a:r>
              <a:rPr lang="en-CA" dirty="0" smtClean="0">
                <a:solidFill>
                  <a:srgbClr val="0000FF"/>
                </a:solidFill>
              </a:rPr>
              <a:t>1999-2007</a:t>
            </a:r>
            <a:r>
              <a:rPr lang="en-CA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CA" dirty="0" err="1" smtClean="0"/>
              <a:t>SoDA</a:t>
            </a:r>
            <a:r>
              <a:rPr lang="en-CA" dirty="0" smtClean="0"/>
              <a:t> was successful in all of them. </a:t>
            </a:r>
          </a:p>
          <a:p>
            <a:r>
              <a:rPr lang="en-CA" dirty="0" smtClean="0"/>
              <a:t>Even when </a:t>
            </a:r>
            <a:r>
              <a:rPr lang="en-CA" dirty="0" smtClean="0">
                <a:solidFill>
                  <a:srgbClr val="0000FF"/>
                </a:solidFill>
              </a:rPr>
              <a:t>160</a:t>
            </a:r>
            <a:r>
              <a:rPr lang="en-CA" dirty="0" smtClean="0"/>
              <a:t> “synthetic” couples are added.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SoDA</a:t>
            </a:r>
            <a:r>
              <a:rPr lang="en-CA" dirty="0" smtClean="0"/>
              <a:t>: the couples 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735773"/>
            <a:ext cx="7772400" cy="1360227"/>
          </a:xfrm>
        </p:spPr>
        <p:txBody>
          <a:bodyPr/>
          <a:lstStyle/>
          <a:p>
            <a:r>
              <a:rPr lang="en-CA" dirty="0" smtClean="0"/>
              <a:t>In years </a:t>
            </a:r>
            <a:r>
              <a:rPr lang="en-CA" dirty="0" smtClean="0">
                <a:solidFill>
                  <a:srgbClr val="0000FF"/>
                </a:solidFill>
              </a:rPr>
              <a:t>1999, 2001, 2002, 2003 </a:t>
            </a:r>
            <a:r>
              <a:rPr lang="en-CA" dirty="0" smtClean="0"/>
              <a:t>and </a:t>
            </a:r>
            <a:r>
              <a:rPr lang="en-CA" dirty="0" smtClean="0">
                <a:solidFill>
                  <a:srgbClr val="0000FF"/>
                </a:solidFill>
              </a:rPr>
              <a:t>2005</a:t>
            </a:r>
            <a:r>
              <a:rPr lang="en-CA" dirty="0" smtClean="0"/>
              <a:t> the couples graph was empty.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" y="2351319"/>
            <a:ext cx="1667799" cy="221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1" y="2989069"/>
            <a:ext cx="13096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182" y="1827620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9179" y="1827620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2004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37" y="2351315"/>
            <a:ext cx="1731850" cy="221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41726" y="1827619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2006</a:t>
            </a:r>
            <a:endParaRPr lang="en-CA" sz="3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3" y="2697526"/>
            <a:ext cx="1098716" cy="152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61765" y="1827620"/>
            <a:ext cx="139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2007</a:t>
            </a:r>
            <a:endParaRPr lang="en-CA" sz="3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05532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1752" y="4581128"/>
            <a:ext cx="2232248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number of doctors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609600"/>
            <a:ext cx="8496944" cy="1143000"/>
          </a:xfrm>
        </p:spPr>
        <p:txBody>
          <a:bodyPr/>
          <a:lstStyle/>
          <a:p>
            <a:r>
              <a:rPr lang="en-CA" dirty="0" smtClean="0"/>
              <a:t>SoDA: simulation results</a:t>
            </a:r>
            <a:endParaRPr lang="en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7808" y="5445224"/>
            <a:ext cx="7846640" cy="122413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Success Probability(n) </a:t>
            </a:r>
            <a:r>
              <a:rPr lang="en-US" dirty="0" smtClean="0"/>
              <a:t>with number of couples equal to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00FF"/>
                </a:solidFill>
              </a:rPr>
              <a:t>4%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means that </a:t>
            </a:r>
            <a:r>
              <a:rPr lang="en-US" dirty="0" smtClean="0">
                <a:solidFill>
                  <a:srgbClr val="0000FF"/>
                </a:solidFill>
              </a:rPr>
              <a:t>~8%</a:t>
            </a:r>
            <a:r>
              <a:rPr lang="en-US" dirty="0" smtClean="0"/>
              <a:t> of the individuals participate as couples.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4248" y="4295998"/>
            <a:ext cx="22677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808 per 16,000 ≈ 5%</a:t>
            </a:r>
            <a:endParaRPr lang="en-US" sz="32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700808"/>
            <a:ext cx="133164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probability of success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0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46113" y="1595438"/>
            <a:ext cx="822493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When preferences are not strict (or priorities are used rather then preferences) stable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matchings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can be inefficient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Ergil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Erdin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08,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Abdikaodroglu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et al. 09).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Stable improvement cycles can be found!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There is no stable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mechanism that Pareto dominates DA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Ergil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Erdin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08,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Abdikaodroglu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et al. 09). 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Azevedo &amp; Leshno provide an example for a mechanism that dominates DA (had players report truthfully) but all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equilibria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are Pareto dominated.</a:t>
            </a: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933" y="382137"/>
            <a:ext cx="839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latin typeface="+mn-lt"/>
                <a:ea typeface="ＭＳ Ｐゴシック" pitchFamily="34" charset="-128"/>
              </a:rPr>
              <a:t>	Stability and efficiency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46113" y="1322483"/>
            <a:ext cx="7929562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1. Top Trading Cycles (Gale-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shapley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62)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Random Serial dictatorship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Probabilistic serial dictatorship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Bogomolnaia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&amp; Moulin)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Theorems: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1. TTC is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ex post efficient (Roth)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2. TTC and RS and many other are equivalent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Sonmez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Pathak &amp;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Sethuraman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Caroll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Sethuraman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3. PS is ordinal efficient and but not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strategyproof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Bogomolnaia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&amp; Moulin). In large markets it is equivalent to RS (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Che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Kojima, Kojima and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Manea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9933" y="382137"/>
            <a:ext cx="8393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latin typeface="+mn-lt"/>
                <a:ea typeface="ＭＳ Ｐゴシック" pitchFamily="34" charset="-128"/>
              </a:rPr>
              <a:t> 	Assignment mechanisms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8352928" cy="1143000"/>
          </a:xfrm>
        </p:spPr>
        <p:txBody>
          <a:bodyPr/>
          <a:lstStyle/>
          <a:p>
            <a:r>
              <a:rPr lang="en-US" dirty="0" smtClean="0"/>
              <a:t>Match Day – 3</a:t>
            </a:r>
            <a:r>
              <a:rPr lang="en-US" baseline="30000" dirty="0" smtClean="0"/>
              <a:t>rd</a:t>
            </a:r>
            <a:r>
              <a:rPr lang="en-US" dirty="0" smtClean="0"/>
              <a:t> Thursday in March</a:t>
            </a:r>
            <a:endParaRPr lang="en-US" dirty="0"/>
          </a:p>
        </p:txBody>
      </p:sp>
      <p:pic>
        <p:nvPicPr>
          <p:cNvPr id="8" name="Content Placeholder 7" descr="MatchDay1madich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5149017" cy="34563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9" name="Picture 8" descr="MatchDay2NoelleAndM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7" y="3140968"/>
            <a:ext cx="4956043" cy="37170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6381328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Photos attribution: </a:t>
            </a:r>
            <a:r>
              <a:rPr lang="en-US" sz="1200" dirty="0" err="1" smtClean="0">
                <a:latin typeface="+mj-lt"/>
              </a:rPr>
              <a:t>madichan</a:t>
            </a:r>
            <a:r>
              <a:rPr lang="en-US" sz="1200" dirty="0" smtClean="0">
                <a:latin typeface="+mj-lt"/>
              </a:rPr>
              <a:t>, </a:t>
            </a:r>
            <a:r>
              <a:rPr lang="en-US" sz="1200" dirty="0" err="1" smtClean="0">
                <a:latin typeface="+mj-lt"/>
              </a:rPr>
              <a:t>noelleandmike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2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76200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kern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Kidney Exchange Background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01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b="1" dirty="0" smtClean="0"/>
              <a:t>There are more than </a:t>
            </a:r>
            <a:r>
              <a:rPr lang="en-US" sz="2800" b="1" dirty="0" smtClean="0">
                <a:solidFill>
                  <a:srgbClr val="0000FF"/>
                </a:solidFill>
              </a:rPr>
              <a:t>90,000</a:t>
            </a:r>
            <a:r>
              <a:rPr lang="en-US" sz="2600" b="1" dirty="0" smtClean="0">
                <a:solidFill>
                  <a:srgbClr val="0000FF"/>
                </a:solidFill>
              </a:rPr>
              <a:t> patients on the waiting list</a:t>
            </a:r>
            <a:r>
              <a:rPr lang="en-US" sz="2600" b="1" dirty="0" smtClean="0"/>
              <a:t> for cadaver kidneys in the U.S. 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In 2011 </a:t>
            </a:r>
            <a:r>
              <a:rPr lang="en-US" sz="2800" b="1" dirty="0" smtClean="0">
                <a:solidFill>
                  <a:srgbClr val="0000FF"/>
                </a:solidFill>
              </a:rPr>
              <a:t>33,581</a:t>
            </a:r>
            <a:r>
              <a:rPr lang="en-US" sz="2600" b="1" dirty="0" smtClean="0">
                <a:solidFill>
                  <a:srgbClr val="0000FF"/>
                </a:solidFill>
              </a:rPr>
              <a:t> patients were added </a:t>
            </a:r>
            <a:r>
              <a:rPr lang="en-US" sz="2600" b="1" dirty="0" smtClean="0"/>
              <a:t>to the waiting list, and </a:t>
            </a:r>
            <a:r>
              <a:rPr lang="en-US" sz="2800" b="1" dirty="0" smtClean="0">
                <a:solidFill>
                  <a:srgbClr val="0000FF"/>
                </a:solidFill>
              </a:rPr>
              <a:t>27,066</a:t>
            </a:r>
            <a:r>
              <a:rPr lang="en-US" sz="2600" b="1" dirty="0" smtClean="0">
                <a:solidFill>
                  <a:srgbClr val="0000FF"/>
                </a:solidFill>
              </a:rPr>
              <a:t> patients were removed </a:t>
            </a:r>
            <a:r>
              <a:rPr lang="en-US" sz="2600" b="1" dirty="0" smtClean="0"/>
              <a:t>from the list.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In 2009 there were 11,043 transplants of cadaver kidneys performed in the U.S and more than 5,771 from living donor.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In the same year, 4,697 patients died while on the waiting list. </a:t>
            </a:r>
            <a:r>
              <a:rPr lang="en-US" sz="2800" b="1" dirty="0" smtClean="0"/>
              <a:t>2,466 </a:t>
            </a:r>
            <a:r>
              <a:rPr lang="en-US" sz="2600" b="1" dirty="0" smtClean="0"/>
              <a:t>others were removed from the list as “Too Sick to Transplant”.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Sometimes donors are incompatible with their intended recipients.</a:t>
            </a:r>
          </a:p>
          <a:p>
            <a:pPr>
              <a:lnSpc>
                <a:spcPct val="80000"/>
              </a:lnSpc>
            </a:pPr>
            <a:r>
              <a:rPr lang="en-US" sz="2600" b="1" dirty="0" smtClean="0"/>
              <a:t>This opens the possibility of </a:t>
            </a:r>
            <a:r>
              <a:rPr lang="en-US" sz="2600" b="1" i="1" dirty="0" smtClean="0">
                <a:solidFill>
                  <a:srgbClr val="0000FF"/>
                </a:solidFill>
              </a:rPr>
              <a:t>exchange</a:t>
            </a:r>
          </a:p>
          <a:p>
            <a:pPr>
              <a:lnSpc>
                <a:spcPct val="80000"/>
              </a:lnSpc>
              <a:buNone/>
            </a:pPr>
            <a:endParaRPr lang="en-US" sz="2600" b="1" dirty="0" smtClean="0"/>
          </a:p>
          <a:p>
            <a:pPr>
              <a:lnSpc>
                <a:spcPct val="80000"/>
              </a:lnSpc>
              <a:buNone/>
            </a:pPr>
            <a:endParaRPr lang="en-US" sz="2600" b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 txBox="1">
            <a:spLocks noChangeArrowheads="1"/>
          </p:cNvSpPr>
          <p:nvPr/>
        </p:nvSpPr>
        <p:spPr>
          <a:xfrm>
            <a:off x="457200" y="274638"/>
            <a:ext cx="8229600" cy="86995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kern="0" dirty="0" smtClean="0">
                <a:solidFill>
                  <a:srgbClr val="333399"/>
                </a:solidFill>
                <a:latin typeface="Arial Black"/>
                <a:ea typeface="ＭＳ Ｐゴシック" pitchFamily="34" charset="-128"/>
                <a:cs typeface="ＭＳ Ｐゴシック" charset="-128"/>
              </a:rPr>
              <a:t>Kidney Exchange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33400" y="914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800">
              <a:solidFill>
                <a:srgbClr val="FFCC0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981200" y="1905000"/>
            <a:ext cx="5257800" cy="3581400"/>
            <a:chOff x="1371600" y="1371600"/>
            <a:chExt cx="6442075" cy="516255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981200" y="3352800"/>
              <a:ext cx="0" cy="1143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57400" y="3048000"/>
              <a:ext cx="0" cy="13716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0" cy="12954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7800" y="13716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/>
                <a:t>Donor 1</a:t>
              </a:r>
            </a:p>
            <a:p>
              <a:pPr algn="ctr"/>
              <a:r>
                <a:rPr lang="en-US" sz="2000" b="1" dirty="0"/>
                <a:t>Blood type 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0600" y="1371600"/>
              <a:ext cx="2782888" cy="1884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Recipient 1</a:t>
              </a:r>
            </a:p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Blood type B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71600" y="4648200"/>
              <a:ext cx="2784475" cy="188595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Donor 2</a:t>
              </a:r>
            </a:p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Blood type B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9200" y="46482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Recipient 2</a:t>
              </a:r>
            </a:p>
            <a:p>
              <a:pPr algn="ctr"/>
              <a:r>
                <a:rPr lang="en-US" sz="2000" b="1"/>
                <a:t>Blood type A</a:t>
              </a:r>
            </a:p>
          </p:txBody>
        </p:sp>
        <p:cxnSp>
          <p:nvCxnSpPr>
            <p:cNvPr id="13" name="AutoShape 20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2840038" y="3257550"/>
              <a:ext cx="3581400" cy="13906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" name="AutoShape 21"/>
            <p:cNvCxnSpPr>
              <a:cxnSpLocks noChangeShapeType="1"/>
              <a:stCxn id="9" idx="0"/>
              <a:endCxn id="8" idx="2"/>
            </p:cNvCxnSpPr>
            <p:nvPr/>
          </p:nvCxnSpPr>
          <p:spPr bwMode="auto">
            <a:xfrm flipV="1">
              <a:off x="2763838" y="3255963"/>
              <a:ext cx="3429000" cy="139223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1981200" y="1295400"/>
            <a:ext cx="571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Two pair (2-way) kidney exchange</a:t>
            </a:r>
            <a:endParaRPr lang="en-US" sz="2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5000" y="5715000"/>
            <a:ext cx="6248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3-way exchanges (and larger) have been conducted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9138" y="371475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Paired kidney donations</a:t>
            </a:r>
            <a:r>
              <a:rPr lang="en-US" kern="0" dirty="0">
                <a:latin typeface="+mj-lt"/>
                <a:ea typeface="+mj-ea"/>
                <a:cs typeface="+mj-cs"/>
              </a:rPr>
              <a:t/>
            </a:r>
            <a:br>
              <a:rPr lang="en-US" kern="0" dirty="0">
                <a:latin typeface="+mj-lt"/>
                <a:ea typeface="+mj-ea"/>
                <a:cs typeface="+mj-cs"/>
              </a:rPr>
            </a:br>
            <a:r>
              <a:rPr lang="en-US" kern="0" dirty="0">
                <a:latin typeface="+mj-lt"/>
                <a:ea typeface="+mj-ea"/>
                <a:cs typeface="+mj-cs"/>
              </a:rPr>
              <a:t>	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865313" y="4316413"/>
            <a:ext cx="0" cy="7937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406650" y="2933700"/>
            <a:ext cx="0" cy="9525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468563" y="2987675"/>
            <a:ext cx="0" cy="89852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7174" name="AutoShape 20"/>
          <p:cNvCxnSpPr>
            <a:cxnSpLocks noChangeShapeType="1"/>
            <a:stCxn id="7176" idx="2"/>
            <a:endCxn id="22" idx="0"/>
          </p:cNvCxnSpPr>
          <p:nvPr/>
        </p:nvCxnSpPr>
        <p:spPr bwMode="auto">
          <a:xfrm>
            <a:off x="3309938" y="2247900"/>
            <a:ext cx="4060825" cy="2343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75" name="AutoShape 21"/>
          <p:cNvCxnSpPr>
            <a:cxnSpLocks noChangeShapeType="1"/>
            <a:stCxn id="7183" idx="0"/>
            <a:endCxn id="9" idx="2"/>
          </p:cNvCxnSpPr>
          <p:nvPr/>
        </p:nvCxnSpPr>
        <p:spPr bwMode="auto">
          <a:xfrm flipV="1">
            <a:off x="1300163" y="2247900"/>
            <a:ext cx="3776662" cy="23431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2574925" y="1471613"/>
            <a:ext cx="1468438" cy="776287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Donor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3400" y="1471613"/>
            <a:ext cx="1466850" cy="7762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Recipient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28763" y="1360488"/>
            <a:ext cx="4683125" cy="1025525"/>
            <a:chOff x="290145" y="1583473"/>
            <a:chExt cx="7248079" cy="1728440"/>
          </a:xfrm>
        </p:grpSpPr>
        <p:sp>
          <p:nvSpPr>
            <p:cNvPr id="7188" name="Rectangle 14"/>
            <p:cNvSpPr>
              <a:spLocks noChangeArrowheads="1"/>
            </p:cNvSpPr>
            <p:nvPr/>
          </p:nvSpPr>
          <p:spPr bwMode="auto">
            <a:xfrm>
              <a:off x="1505415" y="1583473"/>
              <a:ext cx="6032809" cy="1728440"/>
            </a:xfrm>
            <a:prstGeom prst="rect">
              <a:avLst/>
            </a:prstGeom>
            <a:noFill/>
            <a:ln w="25400" algn="ctr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Rectangle 16"/>
            <p:cNvSpPr>
              <a:spLocks noChangeArrowheads="1"/>
            </p:cNvSpPr>
            <p:nvPr/>
          </p:nvSpPr>
          <p:spPr bwMode="auto">
            <a:xfrm>
              <a:off x="290145" y="2345812"/>
              <a:ext cx="813044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Pair 1</a:t>
              </a:r>
              <a:endParaRPr lang="en-US"/>
            </a:p>
          </p:txBody>
        </p:sp>
      </p:grpSp>
      <p:sp>
        <p:nvSpPr>
          <p:cNvPr id="7179" name="Rectangle 20"/>
          <p:cNvSpPr>
            <a:spLocks noChangeArrowheads="1"/>
          </p:cNvSpPr>
          <p:nvPr/>
        </p:nvSpPr>
        <p:spPr bwMode="auto">
          <a:xfrm>
            <a:off x="4868863" y="4591050"/>
            <a:ext cx="1468437" cy="7762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Donor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35750" y="4591050"/>
            <a:ext cx="1468438" cy="774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Recipient </a:t>
            </a:r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4608513" y="4478338"/>
            <a:ext cx="3895725" cy="1027112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Rectangle 24"/>
          <p:cNvSpPr>
            <a:spLocks noChangeArrowheads="1"/>
          </p:cNvSpPr>
          <p:nvPr/>
        </p:nvSpPr>
        <p:spPr bwMode="auto">
          <a:xfrm>
            <a:off x="7369175" y="573405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Pair 2</a:t>
            </a:r>
            <a:endParaRPr lang="en-US"/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566738" y="4591050"/>
            <a:ext cx="1468437" cy="7762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Donor 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333625" y="4591050"/>
            <a:ext cx="1468438" cy="774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Recipient </a:t>
            </a:r>
          </a:p>
        </p:txBody>
      </p:sp>
      <p:sp>
        <p:nvSpPr>
          <p:cNvPr id="7185" name="Rectangle 29"/>
          <p:cNvSpPr>
            <a:spLocks noChangeArrowheads="1"/>
          </p:cNvSpPr>
          <p:nvPr/>
        </p:nvSpPr>
        <p:spPr bwMode="auto">
          <a:xfrm>
            <a:off x="304800" y="4478338"/>
            <a:ext cx="3897313" cy="1027112"/>
          </a:xfrm>
          <a:prstGeom prst="rect">
            <a:avLst/>
          </a:prstGeom>
          <a:noFill/>
          <a:ln w="25400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Rectangle 32"/>
          <p:cNvSpPr>
            <a:spLocks noChangeArrowheads="1"/>
          </p:cNvSpPr>
          <p:nvPr/>
        </p:nvSpPr>
        <p:spPr bwMode="auto">
          <a:xfrm>
            <a:off x="1198563" y="5675313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Pair 3</a:t>
            </a:r>
            <a:endParaRPr lang="en-US"/>
          </a:p>
        </p:txBody>
      </p:sp>
      <p:sp>
        <p:nvSpPr>
          <p:cNvPr id="7187" name="Freeform 34"/>
          <p:cNvSpPr>
            <a:spLocks/>
          </p:cNvSpPr>
          <p:nvPr/>
        </p:nvSpPr>
        <p:spPr bwMode="auto">
          <a:xfrm>
            <a:off x="3067050" y="5353050"/>
            <a:ext cx="2597150" cy="1208088"/>
          </a:xfrm>
          <a:custGeom>
            <a:avLst/>
            <a:gdLst>
              <a:gd name="T0" fmla="*/ 2597150 w 2598235"/>
              <a:gd name="T1" fmla="*/ 22304 h 1208049"/>
              <a:gd name="T2" fmla="*/ 1426761 w 2598235"/>
              <a:gd name="T3" fmla="*/ 1204371 h 1208049"/>
              <a:gd name="T4" fmla="*/ 0 w 2598235"/>
              <a:gd name="T5" fmla="*/ 0 h 1208049"/>
              <a:gd name="T6" fmla="*/ 0 60000 65536"/>
              <a:gd name="T7" fmla="*/ 0 60000 65536"/>
              <a:gd name="T8" fmla="*/ 0 60000 65536"/>
              <a:gd name="T9" fmla="*/ 0 w 2598235"/>
              <a:gd name="T10" fmla="*/ 0 h 1208049"/>
              <a:gd name="T11" fmla="*/ 2598235 w 2598235"/>
              <a:gd name="T12" fmla="*/ 1208049 h 1208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8235" h="1208049">
                <a:moveTo>
                  <a:pt x="2598235" y="22303"/>
                </a:moveTo>
                <a:cubicBezTo>
                  <a:pt x="2229315" y="615176"/>
                  <a:pt x="1860395" y="1208049"/>
                  <a:pt x="1427356" y="1204332"/>
                </a:cubicBezTo>
                <a:cubicBezTo>
                  <a:pt x="994317" y="1200615"/>
                  <a:pt x="497158" y="600307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9138" y="371475"/>
            <a:ext cx="7772400" cy="704850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sz="2400" b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Factors determining transplant opportunity</a:t>
            </a:r>
            <a:r>
              <a:rPr lang="en-US" kern="0" dirty="0">
                <a:latin typeface="+mj-lt"/>
                <a:ea typeface="+mj-ea"/>
                <a:cs typeface="+mj-cs"/>
              </a:rPr>
              <a:t/>
            </a:r>
            <a:br>
              <a:rPr lang="en-US" kern="0" dirty="0">
                <a:latin typeface="+mj-lt"/>
                <a:ea typeface="+mj-ea"/>
                <a:cs typeface="+mj-cs"/>
              </a:rPr>
            </a:br>
            <a:r>
              <a:rPr lang="en-US" kern="0" dirty="0">
                <a:latin typeface="+mj-lt"/>
                <a:ea typeface="+mj-ea"/>
                <a:cs typeface="+mj-cs"/>
              </a:rPr>
              <a:t>		</a:t>
            </a:r>
            <a:r>
              <a:rPr lang="en-US" sz="2000" kern="0" dirty="0">
                <a:latin typeface="+mj-lt"/>
                <a:ea typeface="+mj-ea"/>
                <a:cs typeface="+mj-cs"/>
              </a:rPr>
              <a:t/>
            </a:r>
            <a:br>
              <a:rPr lang="en-US" sz="2000" kern="0" dirty="0">
                <a:latin typeface="+mj-lt"/>
                <a:ea typeface="+mj-ea"/>
                <a:cs typeface="+mj-cs"/>
              </a:rPr>
            </a:b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18"/>
          <p:cNvSpPr>
            <a:spLocks noChangeArrowheads="1"/>
          </p:cNvSpPr>
          <p:nvPr/>
        </p:nvSpPr>
        <p:spPr bwMode="auto">
          <a:xfrm>
            <a:off x="623888" y="1590675"/>
            <a:ext cx="8229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/>
              <a:t> </a:t>
            </a:r>
            <a:r>
              <a:rPr lang="en-US" sz="2400">
                <a:solidFill>
                  <a:srgbClr val="0070C0"/>
                </a:solidFill>
              </a:rPr>
              <a:t>Blood compatibility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 </a:t>
            </a:r>
            <a:r>
              <a:rPr lang="en-US" sz="2400">
                <a:solidFill>
                  <a:srgbClr val="0070C0"/>
                </a:solidFill>
              </a:rPr>
              <a:t>Tissue type compatibility. </a:t>
            </a:r>
            <a:r>
              <a:rPr lang="en-US" sz="2000"/>
              <a:t>Percentage reactive antibodies (PRA)</a:t>
            </a:r>
          </a:p>
          <a:p>
            <a:pPr>
              <a:buFont typeface="Arial" pitchFamily="34" charset="0"/>
              <a:buChar char="•"/>
            </a:pPr>
            <a:endParaRPr lang="en-US" sz="2000"/>
          </a:p>
          <a:p>
            <a:pPr lvl="2">
              <a:buFont typeface="Wingdings" pitchFamily="2" charset="2"/>
              <a:buChar char="q"/>
            </a:pPr>
            <a:r>
              <a:rPr lang="en-US" sz="2000"/>
              <a:t> Low sensitivity patients (PRA &lt; 79)</a:t>
            </a:r>
          </a:p>
          <a:p>
            <a:pPr lvl="2">
              <a:buFont typeface="Wingdings" pitchFamily="2" charset="2"/>
              <a:buChar char="q"/>
            </a:pPr>
            <a:r>
              <a:rPr lang="en-US" sz="2000"/>
              <a:t> High sensitivity patients (80 &lt; PRA &lt; 100)</a:t>
            </a:r>
          </a:p>
          <a:p>
            <a:endParaRPr lang="en-US"/>
          </a:p>
        </p:txBody>
      </p:sp>
      <p:sp>
        <p:nvSpPr>
          <p:cNvPr id="8196" name="Oval 19"/>
          <p:cNvSpPr>
            <a:spLocks noChangeArrowheads="1"/>
          </p:cNvSpPr>
          <p:nvPr/>
        </p:nvSpPr>
        <p:spPr bwMode="auto">
          <a:xfrm>
            <a:off x="5341938" y="1404938"/>
            <a:ext cx="590550" cy="5016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5435600" y="1460500"/>
            <a:ext cx="36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</a:t>
            </a:r>
          </a:p>
        </p:txBody>
      </p:sp>
      <p:sp>
        <p:nvSpPr>
          <p:cNvPr id="8198" name="Oval 21"/>
          <p:cNvSpPr>
            <a:spLocks noChangeArrowheads="1"/>
          </p:cNvSpPr>
          <p:nvPr/>
        </p:nvSpPr>
        <p:spPr bwMode="auto">
          <a:xfrm>
            <a:off x="3898900" y="2493963"/>
            <a:ext cx="590550" cy="5016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" name="Rectangle 22"/>
          <p:cNvSpPr>
            <a:spLocks noChangeArrowheads="1"/>
          </p:cNvSpPr>
          <p:nvPr/>
        </p:nvSpPr>
        <p:spPr bwMode="auto">
          <a:xfrm>
            <a:off x="4014788" y="2549525"/>
            <a:ext cx="352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</a:p>
        </p:txBody>
      </p:sp>
      <p:sp>
        <p:nvSpPr>
          <p:cNvPr id="8200" name="Oval 25"/>
          <p:cNvSpPr>
            <a:spLocks noChangeArrowheads="1"/>
          </p:cNvSpPr>
          <p:nvPr/>
        </p:nvSpPr>
        <p:spPr bwMode="auto">
          <a:xfrm>
            <a:off x="6694488" y="2535238"/>
            <a:ext cx="590550" cy="5016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1" name="Rectangle 26"/>
          <p:cNvSpPr>
            <a:spLocks noChangeArrowheads="1"/>
          </p:cNvSpPr>
          <p:nvPr/>
        </p:nvSpPr>
        <p:spPr bwMode="auto">
          <a:xfrm>
            <a:off x="6810375" y="2590800"/>
            <a:ext cx="350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8202" name="Oval 27"/>
          <p:cNvSpPr>
            <a:spLocks noChangeArrowheads="1"/>
          </p:cNvSpPr>
          <p:nvPr/>
        </p:nvSpPr>
        <p:spPr bwMode="auto">
          <a:xfrm>
            <a:off x="5411788" y="3549650"/>
            <a:ext cx="590550" cy="501650"/>
          </a:xfrm>
          <a:prstGeom prst="ellipse">
            <a:avLst/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3" name="Rectangle 28"/>
          <p:cNvSpPr>
            <a:spLocks noChangeArrowheads="1"/>
          </p:cNvSpPr>
          <p:nvPr/>
        </p:nvSpPr>
        <p:spPr bwMode="auto">
          <a:xfrm>
            <a:off x="5472113" y="3605213"/>
            <a:ext cx="517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AB</a:t>
            </a:r>
          </a:p>
        </p:txBody>
      </p:sp>
      <p:sp>
        <p:nvSpPr>
          <p:cNvPr id="8204" name="Freeform 30"/>
          <p:cNvSpPr>
            <a:spLocks/>
          </p:cNvSpPr>
          <p:nvPr/>
        </p:nvSpPr>
        <p:spPr bwMode="auto">
          <a:xfrm>
            <a:off x="6802438" y="2308225"/>
            <a:ext cx="277812" cy="369888"/>
          </a:xfrm>
          <a:custGeom>
            <a:avLst/>
            <a:gdLst>
              <a:gd name="T0" fmla="*/ 277812 w 278780"/>
              <a:gd name="T1" fmla="*/ 369888 h 369332"/>
              <a:gd name="T2" fmla="*/ 277812 w 278780"/>
              <a:gd name="T3" fmla="*/ 369888 h 369332"/>
              <a:gd name="T4" fmla="*/ 0 60000 65536"/>
              <a:gd name="T5" fmla="*/ 0 60000 65536"/>
              <a:gd name="T6" fmla="*/ 0 w 278780"/>
              <a:gd name="T7" fmla="*/ 0 h 369332"/>
              <a:gd name="T8" fmla="*/ 278780 w 278780"/>
              <a:gd name="T9" fmla="*/ 369332 h 3693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8780" h="369332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8205" name="AutoShape 20"/>
          <p:cNvCxnSpPr>
            <a:cxnSpLocks noChangeShapeType="1"/>
            <a:endCxn id="8200" idx="1"/>
          </p:cNvCxnSpPr>
          <p:nvPr/>
        </p:nvCxnSpPr>
        <p:spPr bwMode="auto">
          <a:xfrm>
            <a:off x="5795963" y="1846263"/>
            <a:ext cx="984250" cy="7620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6" name="AutoShape 20"/>
          <p:cNvCxnSpPr>
            <a:cxnSpLocks noChangeShapeType="1"/>
          </p:cNvCxnSpPr>
          <p:nvPr/>
        </p:nvCxnSpPr>
        <p:spPr bwMode="auto">
          <a:xfrm flipH="1">
            <a:off x="4435475" y="1828800"/>
            <a:ext cx="995363" cy="7540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7" name="AutoShape 20"/>
          <p:cNvCxnSpPr>
            <a:cxnSpLocks noChangeShapeType="1"/>
            <a:endCxn id="8202" idx="0"/>
          </p:cNvCxnSpPr>
          <p:nvPr/>
        </p:nvCxnSpPr>
        <p:spPr bwMode="auto">
          <a:xfrm>
            <a:off x="5613400" y="1909763"/>
            <a:ext cx="93663" cy="16398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8" name="AutoShape 20"/>
          <p:cNvCxnSpPr>
            <a:cxnSpLocks noChangeShapeType="1"/>
            <a:endCxn id="8203" idx="1"/>
          </p:cNvCxnSpPr>
          <p:nvPr/>
        </p:nvCxnSpPr>
        <p:spPr bwMode="auto">
          <a:xfrm>
            <a:off x="4410075" y="2924175"/>
            <a:ext cx="1062038" cy="8651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209" name="AutoShape 20"/>
          <p:cNvCxnSpPr>
            <a:cxnSpLocks noChangeShapeType="1"/>
            <a:endCxn id="8203" idx="3"/>
          </p:cNvCxnSpPr>
          <p:nvPr/>
        </p:nvCxnSpPr>
        <p:spPr bwMode="auto">
          <a:xfrm flipH="1">
            <a:off x="5989638" y="2992438"/>
            <a:ext cx="839787" cy="796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Kidney exchange is progressing, but progress is still slow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574209"/>
              </p:ext>
            </p:extLst>
          </p:nvPr>
        </p:nvGraphicFramePr>
        <p:xfrm>
          <a:off x="304800" y="914401"/>
          <a:ext cx="8763002" cy="380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733"/>
                <a:gridCol w="427811"/>
                <a:gridCol w="414849"/>
                <a:gridCol w="732465"/>
                <a:gridCol w="732465"/>
                <a:gridCol w="732465"/>
                <a:gridCol w="732465"/>
                <a:gridCol w="705889"/>
                <a:gridCol w="732465"/>
                <a:gridCol w="732465"/>
                <a:gridCol w="626728"/>
                <a:gridCol w="838202"/>
              </a:tblGrid>
              <a:tr h="5604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1423393">
                <a:tc>
                  <a:txBody>
                    <a:bodyPr/>
                    <a:lstStyle/>
                    <a:p>
                      <a:r>
                        <a:rPr lang="en-US" dirty="0" smtClean="0"/>
                        <a:t>#Kidney exchange transplants in US*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422 (+203 +139)*</a:t>
                      </a:r>
                      <a:endParaRPr lang="en-US" dirty="0"/>
                    </a:p>
                  </a:txBody>
                  <a:tcPr/>
                </a:tc>
              </a:tr>
              <a:tr h="1521320">
                <a:tc>
                  <a:txBody>
                    <a:bodyPr/>
                    <a:lstStyle/>
                    <a:p>
                      <a:r>
                        <a:rPr lang="en-US" dirty="0" smtClean="0"/>
                        <a:t>Deceased</a:t>
                      </a:r>
                      <a:r>
                        <a:rPr lang="en-US" baseline="0" dirty="0" smtClean="0"/>
                        <a:t> donor waiting list (active + inactive) in thousands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37872"/>
            <a:ext cx="81662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*http://optn.transplant.hrsa.gov/latestData/rptData.asp </a:t>
            </a:r>
            <a:r>
              <a:rPr lang="en-US" b="1" dirty="0"/>
              <a:t>Living </a:t>
            </a:r>
            <a:r>
              <a:rPr lang="en-US" b="1" dirty="0" smtClean="0"/>
              <a:t>Donor Transplants </a:t>
            </a:r>
            <a:r>
              <a:rPr lang="en-US" b="1" dirty="0"/>
              <a:t>By Donor </a:t>
            </a:r>
            <a:r>
              <a:rPr lang="en-US" b="1" dirty="0" smtClean="0"/>
              <a:t>Relation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UNOS </a:t>
            </a:r>
            <a:r>
              <a:rPr lang="en-US" dirty="0"/>
              <a:t>2010: Paired exchange + anonymous (</a:t>
            </a:r>
            <a:r>
              <a:rPr lang="en-US" dirty="0" err="1"/>
              <a:t>ndd</a:t>
            </a:r>
            <a:r>
              <a:rPr lang="en-US" dirty="0"/>
              <a:t>?) + list </a:t>
            </a:r>
            <a:r>
              <a:rPr lang="en-US" dirty="0" smtClean="0"/>
              <a:t>exchange</a:t>
            </a:r>
          </a:p>
          <a:p>
            <a:endParaRPr lang="en-US" sz="2000" dirty="0" smtClean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00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2010:  </a:t>
            </a:r>
            <a:r>
              <a:rPr lang="en-US" dirty="0" smtClean="0">
                <a:solidFill>
                  <a:srgbClr val="0000FF"/>
                </a:solidFill>
              </a:rPr>
              <a:t> 10,622 </a:t>
            </a:r>
            <a:r>
              <a:rPr lang="en-US" dirty="0" smtClean="0"/>
              <a:t>transplants from deceased donors</a:t>
            </a:r>
          </a:p>
          <a:p>
            <a:r>
              <a:rPr lang="en-US" dirty="0" smtClean="0"/>
              <a:t>	 </a:t>
            </a:r>
            <a:r>
              <a:rPr lang="en-US" dirty="0" smtClean="0">
                <a:solidFill>
                  <a:srgbClr val="0000FF"/>
                </a:solidFill>
              </a:rPr>
              <a:t>6,278</a:t>
            </a:r>
            <a:r>
              <a:rPr lang="en-US" dirty="0" smtClean="0"/>
              <a:t> transplants from living donors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-990600" y="7620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n-US" sz="2800">
              <a:solidFill>
                <a:srgbClr val="FFCC0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1981200" y="1905000"/>
            <a:ext cx="5257800" cy="3581400"/>
            <a:chOff x="1371600" y="1371600"/>
            <a:chExt cx="6442075" cy="516255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981200" y="3352800"/>
              <a:ext cx="0" cy="11430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57400" y="3048000"/>
              <a:ext cx="0" cy="13716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33600" y="3124200"/>
              <a:ext cx="0" cy="129540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447800" y="13716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/>
                <a:t>Donor 1</a:t>
              </a:r>
            </a:p>
            <a:p>
              <a:pPr algn="ctr"/>
              <a:r>
                <a:rPr lang="en-US" sz="2000" b="1" dirty="0"/>
                <a:t>Blood type 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800600" y="1371600"/>
              <a:ext cx="2782888" cy="1884363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Recipient 1</a:t>
              </a:r>
            </a:p>
            <a:p>
              <a:pPr algn="ctr"/>
              <a:r>
                <a:rPr lang="en-US" sz="2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Blood type B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371600" y="4648200"/>
              <a:ext cx="2784475" cy="188595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Donor 2</a:t>
              </a:r>
            </a:p>
            <a:p>
              <a:pPr algn="ctr"/>
              <a:r>
                <a:rPr lang="en-US" sz="20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Blood type B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29200" y="4648200"/>
              <a:ext cx="2784475" cy="188595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400" b="1"/>
                <a:t>Recipient 2</a:t>
              </a:r>
            </a:p>
            <a:p>
              <a:pPr algn="ctr"/>
              <a:r>
                <a:rPr lang="en-US" sz="2000" b="1"/>
                <a:t>Blood type A</a:t>
              </a:r>
            </a:p>
          </p:txBody>
        </p:sp>
        <p:cxnSp>
          <p:nvCxnSpPr>
            <p:cNvPr id="13" name="AutoShape 20"/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>
              <a:off x="2840038" y="3257550"/>
              <a:ext cx="3581400" cy="13906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9144000" cy="1706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Incentive Constraint: 2-way exchange involves 4 </a:t>
            </a:r>
            <a:r>
              <a:rPr lang="en-US" sz="3600" i="1" dirty="0" smtClean="0"/>
              <a:t>simultaneous</a:t>
            </a:r>
            <a:r>
              <a:rPr lang="en-US" sz="3600" dirty="0" smtClean="0"/>
              <a:t> surgeries.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stable match in a random market can be found as long as the number of couples is </a:t>
            </a:r>
            <a:r>
              <a:rPr lang="en-US" dirty="0" err="1" smtClean="0"/>
              <a:t>sublinear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new algorithm for finding a stable match.</a:t>
            </a:r>
          </a:p>
          <a:p>
            <a:r>
              <a:rPr lang="en-US" dirty="0" smtClean="0"/>
              <a:t>An isolation tool for a random market with (few) complementarities. </a:t>
            </a:r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Arrow Connector 35"/>
          <p:cNvCxnSpPr/>
          <p:nvPr/>
        </p:nvCxnSpPr>
        <p:spPr>
          <a:xfrm rot="5400000" flipH="1" flipV="1">
            <a:off x="4098379" y="4050909"/>
            <a:ext cx="1008111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6474643" y="4050909"/>
            <a:ext cx="1008111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1650107" y="4050909"/>
            <a:ext cx="1008111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stable match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98864" y="5250862"/>
            <a:ext cx="2133600" cy="365125"/>
          </a:xfrm>
        </p:spPr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656280" y="3968435"/>
            <a:ext cx="1316033" cy="1200329"/>
            <a:chOff x="3635896" y="5519839"/>
            <a:chExt cx="1316033" cy="1200329"/>
          </a:xfrm>
        </p:grpSpPr>
        <p:grpSp>
          <p:nvGrpSpPr>
            <p:cNvPr id="6" name="Group 5"/>
            <p:cNvGrpSpPr/>
            <p:nvPr/>
          </p:nvGrpSpPr>
          <p:grpSpPr>
            <a:xfrm>
              <a:off x="3635896" y="5519839"/>
              <a:ext cx="1316033" cy="1200329"/>
              <a:chOff x="1095727" y="4581128"/>
              <a:chExt cx="1316033" cy="1200329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727" y="4665162"/>
                <a:ext cx="954981" cy="10976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2090969" y="4581128"/>
                <a:ext cx="3207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</a:p>
              <a:p>
                <a:r>
                  <a:rPr lang="en-CA" b="1" dirty="0" smtClean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</a:p>
              <a:p>
                <a:r>
                  <a:rPr lang="en-CA" b="1" dirty="0">
                    <a:solidFill>
                      <a:schemeClr val="tx2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78944" y="6100414"/>
              <a:ext cx="411933" cy="584775"/>
            </a:xfrm>
            <a:prstGeom prst="rect">
              <a:avLst/>
            </a:prstGeom>
            <a:solidFill>
              <a:srgbClr val="FFFFFF">
                <a:alpha val="4509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CA" sz="3200" b="1" dirty="0" smtClean="0">
                  <a:latin typeface="Calibri" pitchFamily="34" charset="0"/>
                  <a:cs typeface="Calibri" pitchFamily="34" charset="0"/>
                </a:rPr>
                <a:t>B</a:t>
              </a:r>
              <a:endParaRPr lang="en-CA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8894" y="3959278"/>
            <a:ext cx="1400497" cy="1200329"/>
            <a:chOff x="1043608" y="3501008"/>
            <a:chExt cx="1400497" cy="1200329"/>
          </a:xfrm>
        </p:grpSpPr>
        <p:grpSp>
          <p:nvGrpSpPr>
            <p:cNvPr id="11" name="Group 10"/>
            <p:cNvGrpSpPr/>
            <p:nvPr/>
          </p:nvGrpSpPr>
          <p:grpSpPr>
            <a:xfrm>
              <a:off x="1043608" y="3635956"/>
              <a:ext cx="1009787" cy="1029206"/>
              <a:chOff x="1095727" y="3635956"/>
              <a:chExt cx="1009787" cy="1029206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5727" y="3635956"/>
                <a:ext cx="1009787" cy="102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691680" y="4077606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123314" y="3501008"/>
              <a:ext cx="3207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6205" y="3968435"/>
            <a:ext cx="1368152" cy="1200329"/>
            <a:chOff x="1043608" y="5589240"/>
            <a:chExt cx="1368152" cy="1200329"/>
          </a:xfrm>
        </p:grpSpPr>
        <p:grpSp>
          <p:nvGrpSpPr>
            <p:cNvPr id="16" name="Group 15"/>
            <p:cNvGrpSpPr/>
            <p:nvPr/>
          </p:nvGrpSpPr>
          <p:grpSpPr>
            <a:xfrm>
              <a:off x="1043608" y="5778347"/>
              <a:ext cx="1021015" cy="819005"/>
              <a:chOff x="1082598" y="5795560"/>
              <a:chExt cx="1021015" cy="819005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598" y="5795560"/>
                <a:ext cx="1021015" cy="816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691679" y="6029790"/>
                <a:ext cx="411933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C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090969" y="5589240"/>
              <a:ext cx="3207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1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2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39315" y="2404858"/>
            <a:ext cx="1258561" cy="1200329"/>
            <a:chOff x="5782411" y="2785131"/>
            <a:chExt cx="1258561" cy="1200329"/>
          </a:xfrm>
        </p:grpSpPr>
        <p:grpSp>
          <p:nvGrpSpPr>
            <p:cNvPr id="21" name="Group 2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2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1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782411" y="2785131"/>
              <a:ext cx="3207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09552" y="2404858"/>
            <a:ext cx="1266558" cy="1200329"/>
            <a:chOff x="5774415" y="4427403"/>
            <a:chExt cx="1266558" cy="1200329"/>
          </a:xfrm>
        </p:grpSpPr>
        <p:grpSp>
          <p:nvGrpSpPr>
            <p:cNvPr id="26" name="Group 25"/>
            <p:cNvGrpSpPr/>
            <p:nvPr/>
          </p:nvGrpSpPr>
          <p:grpSpPr>
            <a:xfrm>
              <a:off x="6167374" y="4449639"/>
              <a:ext cx="873599" cy="1118674"/>
              <a:chOff x="6989136" y="3356992"/>
              <a:chExt cx="873599" cy="1118674"/>
            </a:xfrm>
          </p:grpSpPr>
          <p:pic>
            <p:nvPicPr>
              <p:cNvPr id="28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2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74415" y="4427403"/>
              <a:ext cx="3207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CA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87382" y="2352589"/>
            <a:ext cx="1258561" cy="1200329"/>
            <a:chOff x="5782411" y="2785131"/>
            <a:chExt cx="1258561" cy="1200329"/>
          </a:xfrm>
        </p:grpSpPr>
        <p:grpSp>
          <p:nvGrpSpPr>
            <p:cNvPr id="31" name="Group 30"/>
            <p:cNvGrpSpPr/>
            <p:nvPr/>
          </p:nvGrpSpPr>
          <p:grpSpPr>
            <a:xfrm>
              <a:off x="6167373" y="2837357"/>
              <a:ext cx="873599" cy="1118674"/>
              <a:chOff x="6989136" y="3356992"/>
              <a:chExt cx="873599" cy="1118674"/>
            </a:xfrm>
          </p:grpSpPr>
          <p:pic>
            <p:nvPicPr>
              <p:cNvPr id="33" name="Picture 4" descr="C:\Users\Mark\AppData\Local\Microsoft\Windows\Temporary Internet Files\Content.IE5\7SYTV38M\MC900438706[1]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9136" y="3356992"/>
                <a:ext cx="873599" cy="1114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7524328" y="3890891"/>
                <a:ext cx="338407" cy="584775"/>
              </a:xfrm>
              <a:prstGeom prst="rect">
                <a:avLst/>
              </a:prstGeom>
              <a:solidFill>
                <a:srgbClr val="FFFFFF">
                  <a:alpha val="4509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 smtClean="0">
                    <a:latin typeface="Calibri" pitchFamily="34" charset="0"/>
                    <a:cs typeface="Calibri" pitchFamily="34" charset="0"/>
                  </a:rPr>
                  <a:t>3</a:t>
                </a:r>
                <a:endParaRPr lang="en-CA" sz="3200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782411" y="2785131"/>
              <a:ext cx="3207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  <a:p>
              <a:r>
                <a:rPr lang="en-CA" b="1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</a:p>
            <a:p>
              <a:r>
                <a:rPr lang="en-CA" b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052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Deferred Acceptance Algorithm [Gale-Shapley’62]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91" y="2185107"/>
            <a:ext cx="7772400" cy="3747120"/>
          </a:xfrm>
        </p:spPr>
        <p:txBody>
          <a:bodyPr/>
          <a:lstStyle/>
          <a:p>
            <a:pPr>
              <a:buNone/>
            </a:pPr>
            <a:r>
              <a:rPr lang="en-CA" dirty="0" smtClean="0">
                <a:solidFill>
                  <a:srgbClr val="0000FF"/>
                </a:solidFill>
              </a:rPr>
              <a:t>Doctor-proposing Deferred Acceptance:</a:t>
            </a:r>
          </a:p>
          <a:p>
            <a:pPr>
              <a:buNone/>
            </a:pPr>
            <a:r>
              <a:rPr lang="en-CA" b="1" dirty="0"/>
              <a:t>	</a:t>
            </a:r>
            <a:r>
              <a:rPr lang="en-CA" dirty="0" smtClean="0"/>
              <a:t>While there are no more applications </a:t>
            </a:r>
          </a:p>
          <a:p>
            <a:pPr lvl="1"/>
            <a:r>
              <a:rPr lang="en-CA" dirty="0" smtClean="0"/>
              <a:t>Each unmatched doctor applies to the next hospital on her list. </a:t>
            </a:r>
          </a:p>
          <a:p>
            <a:pPr lvl="1"/>
            <a:r>
              <a:rPr lang="en-CA" dirty="0" smtClean="0"/>
              <a:t>Any hospital that has more proposals than capacity rejects its least preferred applicants. 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9600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Properties of (doctor proposing) Deferred Acceptance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742" y="2081000"/>
            <a:ext cx="7953233" cy="4144094"/>
          </a:xfrm>
        </p:spPr>
        <p:txBody>
          <a:bodyPr/>
          <a:lstStyle/>
          <a:p>
            <a:r>
              <a:rPr lang="en-CA" dirty="0" smtClean="0"/>
              <a:t>Stable (Gale &amp; Shapley 62)</a:t>
            </a:r>
          </a:p>
          <a:p>
            <a:r>
              <a:rPr lang="en-CA" dirty="0" smtClean="0"/>
              <a:t>Safe for the applicants to report their true preferences (dominant strategy) (</a:t>
            </a:r>
            <a:r>
              <a:rPr lang="en-CA" dirty="0" err="1" smtClean="0"/>
              <a:t>Dubins</a:t>
            </a:r>
            <a:r>
              <a:rPr lang="en-CA" dirty="0" smtClean="0"/>
              <a:t> &amp; Freedman 81, Roth 82)</a:t>
            </a:r>
          </a:p>
          <a:p>
            <a:r>
              <a:rPr lang="en-CA" dirty="0" smtClean="0"/>
              <a:t>Best stable match for each doctor (Knuth, Roth)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53CC-7570-400F-8DC8-1434EB126E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307975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>
                <a:ea typeface="ＭＳ Ｐゴシック" pitchFamily="34" charset="-128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34" charset="-128"/>
              </a:rPr>
              <a:t>Market 		Stable          Still in use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NRMP 		   yes 		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r>
              <a:rPr lang="en-US" sz="2100" dirty="0" smtClean="0">
                <a:ea typeface="ＭＳ Ｐゴシック" pitchFamily="34" charset="-128"/>
              </a:rPr>
              <a:t> (new design 98-)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Edinburgh ('69) 	   yes 		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</a:t>
            </a:r>
            <a:r>
              <a:rPr lang="en-US" sz="2100" dirty="0" err="1" smtClean="0">
                <a:ea typeface="ＭＳ Ｐゴシック" pitchFamily="34" charset="-128"/>
              </a:rPr>
              <a:t>Cardi</a:t>
            </a:r>
            <a:r>
              <a:rPr lang="en-US" sz="2100" dirty="0" smtClean="0">
                <a:ea typeface="ＭＳ Ｐゴシック" pitchFamily="34" charset="-128"/>
              </a:rPr>
              <a:t>		   yes 	            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Birmingham 	   no 		</a:t>
            </a:r>
            <a:r>
              <a:rPr lang="en-US" sz="2100" dirty="0" err="1" smtClean="0">
                <a:ea typeface="ＭＳ Ｐゴシック" pitchFamily="34" charset="-128"/>
              </a:rPr>
              <a:t>no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Edinburgh ('67)         no 		</a:t>
            </a:r>
            <a:r>
              <a:rPr lang="en-US" sz="2100" dirty="0" err="1" smtClean="0">
                <a:ea typeface="ＭＳ Ｐゴシック" pitchFamily="34" charset="-128"/>
              </a:rPr>
              <a:t>no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Newcastle 		   no                 </a:t>
            </a:r>
            <a:r>
              <a:rPr lang="en-US" sz="2100" dirty="0" err="1" smtClean="0">
                <a:ea typeface="ＭＳ Ｐゴシック" pitchFamily="34" charset="-128"/>
              </a:rPr>
              <a:t>no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</a:t>
            </a:r>
            <a:r>
              <a:rPr lang="en-US" sz="2100" dirty="0" err="1" smtClean="0">
                <a:ea typeface="ＭＳ Ｐゴシック" pitchFamily="34" charset="-128"/>
              </a:rPr>
              <a:t>Sheeld</a:t>
            </a:r>
            <a:r>
              <a:rPr lang="en-US" sz="2100" dirty="0" smtClean="0">
                <a:ea typeface="ＭＳ Ｐゴシック" pitchFamily="34" charset="-128"/>
              </a:rPr>
              <a:t> 		   no 		</a:t>
            </a:r>
            <a:r>
              <a:rPr lang="en-US" sz="2100" dirty="0" err="1" smtClean="0">
                <a:ea typeface="ＭＳ Ｐゴシック" pitchFamily="34" charset="-128"/>
              </a:rPr>
              <a:t>no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Cambridge 		   no   		yes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London Hospital 	   no  		yes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Medical Specialties  yes 		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r>
              <a:rPr lang="en-US" sz="2100" dirty="0" smtClean="0">
                <a:ea typeface="ＭＳ Ｐゴシック" pitchFamily="34" charset="-128"/>
              </a:rPr>
              <a:t> (1/30 no)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Canadian Lawyers    yes 		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Dental Residencies   yes               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r>
              <a:rPr lang="en-US" sz="2100" dirty="0" smtClean="0">
                <a:ea typeface="ＭＳ Ｐゴシック" pitchFamily="34" charset="-128"/>
              </a:rPr>
              <a:t> (2/7 no)</a:t>
            </a: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Osteopaths (-'94)       no 	            </a:t>
            </a:r>
            <a:r>
              <a:rPr lang="en-US" sz="2100" dirty="0" err="1" smtClean="0">
                <a:ea typeface="ＭＳ Ｐゴシック" pitchFamily="34" charset="-128"/>
              </a:rPr>
              <a:t>no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Osteopaths ('94-)       yes 	            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endParaRPr lang="en-US" sz="21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100" dirty="0" smtClean="0">
                <a:ea typeface="ＭＳ Ｐゴシック" pitchFamily="34" charset="-128"/>
              </a:rPr>
              <a:t>	NYC </a:t>
            </a:r>
            <a:r>
              <a:rPr lang="en-US" sz="2100" dirty="0" err="1" smtClean="0">
                <a:ea typeface="ＭＳ Ｐゴシック" pitchFamily="34" charset="-128"/>
              </a:rPr>
              <a:t>highschool</a:t>
            </a:r>
            <a:r>
              <a:rPr lang="en-US" sz="2100" dirty="0" smtClean="0">
                <a:ea typeface="ＭＳ Ｐゴシック" pitchFamily="34" charset="-128"/>
              </a:rPr>
              <a:t> 	    yes 	            </a:t>
            </a:r>
            <a:r>
              <a:rPr lang="en-US" sz="2100" dirty="0" err="1" smtClean="0">
                <a:ea typeface="ＭＳ Ｐゴシック" pitchFamily="34" charset="-128"/>
              </a:rPr>
              <a:t>yes</a:t>
            </a:r>
            <a:endParaRPr lang="en-US" sz="2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ASHLAGI@ELVEXOZFUVWZY556" val="430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30114</TotalTime>
  <Words>2361</Words>
  <Application>Microsoft Office PowerPoint</Application>
  <PresentationFormat>On-screen Show (4:3)</PresentationFormat>
  <Paragraphs>596</Paragraphs>
  <Slides>56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Wingdings</vt:lpstr>
      <vt:lpstr>Times New Roman</vt:lpstr>
      <vt:lpstr>Arial Black</vt:lpstr>
      <vt:lpstr>ＭＳ Ｐゴシック</vt:lpstr>
      <vt:lpstr>Symbol</vt:lpstr>
      <vt:lpstr>Office Theme</vt:lpstr>
      <vt:lpstr>Default Design</vt:lpstr>
      <vt:lpstr>Matching and Market Design</vt:lpstr>
      <vt:lpstr>Topics</vt:lpstr>
      <vt:lpstr>The US Medical Resident Market</vt:lpstr>
      <vt:lpstr>The Match</vt:lpstr>
      <vt:lpstr>Match Day – 3rd Thursday in March</vt:lpstr>
      <vt:lpstr>A stable match</vt:lpstr>
      <vt:lpstr>The Deferred Acceptance Algorithm [Gale-Shapley’62]</vt:lpstr>
      <vt:lpstr>Properties of (doctor proposing) Deferred Acceptance </vt:lpstr>
      <vt:lpstr>PowerPoint Presentation</vt:lpstr>
      <vt:lpstr>The Boston School Choice Mechanism</vt:lpstr>
      <vt:lpstr>The Boston School Choice Mechanism</vt:lpstr>
      <vt:lpstr>PowerPoint Presentation</vt:lpstr>
      <vt:lpstr>PowerPoint Presentation</vt:lpstr>
      <vt:lpstr>Back to the NRMP</vt:lpstr>
      <vt:lpstr>PowerPoint Presentation</vt:lpstr>
      <vt:lpstr>Two-body problems</vt:lpstr>
      <vt:lpstr>Decreasing participation of couples</vt:lpstr>
      <vt:lpstr>Couples’ preferences</vt:lpstr>
      <vt:lpstr>Couples in the match (n≈16,000)</vt:lpstr>
      <vt:lpstr>No stable match  [Roth’84, Klaus-Klijn’05]</vt:lpstr>
      <vt:lpstr>Option 1: Match AB</vt:lpstr>
      <vt:lpstr>Option 2: Match C2</vt:lpstr>
      <vt:lpstr>Option 3: Match C1</vt:lpstr>
      <vt:lpstr>Stable match with couples</vt:lpstr>
      <vt:lpstr>Large random market</vt:lpstr>
      <vt:lpstr>Stable match with couples</vt:lpstr>
      <vt:lpstr>Main results</vt:lpstr>
      <vt:lpstr>Main results</vt:lpstr>
      <vt:lpstr>The idea for the positive result</vt:lpstr>
      <vt:lpstr>What can go wrong?</vt:lpstr>
      <vt:lpstr>Solution</vt:lpstr>
      <vt:lpstr>The couples (influence) graph</vt:lpstr>
      <vt:lpstr>The couples graph</vt:lpstr>
      <vt:lpstr>The couples graph</vt:lpstr>
      <vt:lpstr>The SoDA algorithm</vt:lpstr>
      <vt:lpstr>PowerPoint Presentation</vt:lpstr>
      <vt:lpstr>Sorted Deferred Acceptance (SoDA)</vt:lpstr>
      <vt:lpstr>Couples Graph is Acyclic</vt:lpstr>
      <vt:lpstr>Influence trees and the couples graph</vt:lpstr>
      <vt:lpstr>Influence trees and the couples graph</vt:lpstr>
      <vt:lpstr>Influence trees and the couples graph</vt:lpstr>
      <vt:lpstr>Influence trees and the couples graph</vt:lpstr>
      <vt:lpstr>Proof Intuition</vt:lpstr>
      <vt:lpstr>Linear number of couples</vt:lpstr>
      <vt:lpstr>Results from the APPIC data</vt:lpstr>
      <vt:lpstr>SoDA: the couples graphs</vt:lpstr>
      <vt:lpstr>SoDA: simulation results</vt:lpstr>
      <vt:lpstr>PowerPoint Presentation</vt:lpstr>
      <vt:lpstr>PowerPoint Presentation</vt:lpstr>
      <vt:lpstr>Kidney Exchange Background</vt:lpstr>
      <vt:lpstr>PowerPoint Presentation</vt:lpstr>
      <vt:lpstr>PowerPoint Presentation</vt:lpstr>
      <vt:lpstr>PowerPoint Presentation</vt:lpstr>
      <vt:lpstr>Kidney exchange is progressing, but progress is still slow</vt:lpstr>
      <vt:lpstr>Incentive Constraint: 2-way exchange involves 4 simultaneous surgeries.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Computability of Julia Sets</dc:title>
  <dc:creator>Mark Braverman</dc:creator>
  <cp:lastModifiedBy>Sloan Technology Services</cp:lastModifiedBy>
  <cp:revision>1361</cp:revision>
  <dcterms:created xsi:type="dcterms:W3CDTF">2004-01-26T20:46:54Z</dcterms:created>
  <dcterms:modified xsi:type="dcterms:W3CDTF">2012-08-26T02:06:41Z</dcterms:modified>
</cp:coreProperties>
</file>