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86" r:id="rId3"/>
    <p:sldId id="279" r:id="rId4"/>
    <p:sldId id="280" r:id="rId5"/>
    <p:sldId id="281" r:id="rId6"/>
    <p:sldId id="289" r:id="rId7"/>
    <p:sldId id="259" r:id="rId8"/>
    <p:sldId id="298" r:id="rId9"/>
    <p:sldId id="260" r:id="rId10"/>
    <p:sldId id="292" r:id="rId11"/>
    <p:sldId id="268" r:id="rId12"/>
    <p:sldId id="291" r:id="rId13"/>
    <p:sldId id="261" r:id="rId14"/>
    <p:sldId id="262" r:id="rId15"/>
    <p:sldId id="263" r:id="rId16"/>
    <p:sldId id="296" r:id="rId17"/>
    <p:sldId id="299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0824" autoAdjust="0"/>
  </p:normalViewPr>
  <p:slideViewPr>
    <p:cSldViewPr snapToGrid="0">
      <p:cViewPr varScale="1">
        <p:scale>
          <a:sx n="76" d="100"/>
          <a:sy n="76" d="100"/>
        </p:scale>
        <p:origin x="17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32107-81E3-483F-9311-1207BA2641B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9586B-1F2D-4317-B99D-9C0E8A0EE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Seamlessly and flexibly combine static and dynamic verification by drawing on the general principles from abstract interpretation to derive a gradual system from a static one</a:t>
            </a:r>
          </a:p>
          <a:p>
            <a:endParaRPr lang="en-US" dirty="0"/>
          </a:p>
          <a:p>
            <a:r>
              <a:rPr lang="en-US" sz="2400" dirty="0"/>
              <a:t>Concerned with formal verification where program correctness determined from specifications of system components drawn from a logic</a:t>
            </a:r>
          </a:p>
          <a:p>
            <a:pPr lvl="1"/>
            <a:r>
              <a:rPr lang="en-US" sz="2000" dirty="0"/>
              <a:t>Function/method pre- and postconditions (contracts)</a:t>
            </a:r>
          </a:p>
          <a:p>
            <a:pPr lvl="1"/>
            <a:r>
              <a:rPr lang="en-US" sz="2000" dirty="0"/>
              <a:t>Loop invariants</a:t>
            </a:r>
          </a:p>
          <a:p>
            <a:pPr lvl="1"/>
            <a:r>
              <a:rPr lang="en-US" sz="2000" dirty="0"/>
              <a:t>Type invariants</a:t>
            </a:r>
          </a:p>
          <a:p>
            <a:pPr lvl="1"/>
            <a:r>
              <a:rPr lang="en-US" sz="2000" dirty="0"/>
              <a:t>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88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Gamma concretizes a gradual formula – computes a set of static formulas represented by the gradual formula</a:t>
            </a:r>
          </a:p>
          <a:p>
            <a:pPr marL="171450" indent="-171450">
              <a:buFontTx/>
              <a:buChar char="-"/>
            </a:pPr>
            <a:r>
              <a:rPr lang="en-US" dirty="0"/>
              <a:t>Gamma(phi and ?) = {phi’ | phi’ =&gt; phi} phi’ is SAT</a:t>
            </a:r>
          </a:p>
          <a:p>
            <a:pPr marL="171450" indent="-171450">
              <a:buFontTx/>
              <a:buChar char="-"/>
            </a:pPr>
            <a:r>
              <a:rPr lang="en-US" dirty="0"/>
              <a:t>Can get vice-versa, if we know gradual implication holds then there must have been two concrete formulas that imply one another in the concrete representation of those two formulas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AFE5A-9A79-4073-AAB9-1B43BCBC05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4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Gamma concretizes a gradual formula – computes a set of static formulas represented by the gradual formula</a:t>
            </a:r>
          </a:p>
          <a:p>
            <a:pPr marL="171450" indent="-171450">
              <a:buFontTx/>
              <a:buChar char="-"/>
            </a:pPr>
            <a:r>
              <a:rPr lang="en-US" dirty="0"/>
              <a:t>Gamma(phi and ?) = {phi’ | phi’ =&gt; phi} phi’ is SAT</a:t>
            </a:r>
          </a:p>
          <a:p>
            <a:pPr marL="171450" indent="-171450">
              <a:buFontTx/>
              <a:buChar char="-"/>
            </a:pPr>
            <a:r>
              <a:rPr lang="en-US" dirty="0"/>
              <a:t>Each of them are sent to WLP and a set of new formulas are computed</a:t>
            </a:r>
          </a:p>
          <a:p>
            <a:pPr marL="171450" indent="-171450">
              <a:buFontTx/>
              <a:buChar char="-"/>
            </a:pPr>
            <a:r>
              <a:rPr lang="en-US" dirty="0"/>
              <a:t>Alpha takes this set of phi’ and abstracts the concrete formulas to a gradual formula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The most precise gradual formula that represents all of the phi’</a:t>
            </a:r>
          </a:p>
          <a:p>
            <a:pPr marL="171450" indent="-171450">
              <a:buFontTx/>
              <a:buChar char="-"/>
            </a:pPr>
            <a:r>
              <a:rPr lang="en-US" dirty="0"/>
              <a:t>Alpha(set of phi’) = </a:t>
            </a:r>
            <a:r>
              <a:rPr lang="en-US" dirty="0" err="1"/>
              <a:t>min_precise</a:t>
            </a:r>
            <a:r>
              <a:rPr lang="en-US" dirty="0"/>
              <a:t>{</a:t>
            </a:r>
            <a:r>
              <a:rPr lang="en-US" dirty="0" err="1"/>
              <a:t>tphi</a:t>
            </a:r>
            <a:r>
              <a:rPr lang="en-US" dirty="0"/>
              <a:t> in </a:t>
            </a:r>
            <a:r>
              <a:rPr lang="en-US" dirty="0" err="1"/>
              <a:t>tF</a:t>
            </a:r>
            <a:r>
              <a:rPr lang="en-US" dirty="0"/>
              <a:t> | set of phi’ in Gamma(</a:t>
            </a:r>
            <a:r>
              <a:rPr lang="en-US" dirty="0" err="1"/>
              <a:t>tphi</a:t>
            </a:r>
            <a:r>
              <a:rPr lang="en-US" dirty="0"/>
              <a:t>)}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AFE5A-9A79-4073-AAB9-1B43BCBC05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0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Thanks to our imprecise postcondition, the static checker optimistically accepts the program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Static verifier optimistically accepts an imprecise formula if some concrete formula representing it makes the formula valid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Not guaranteed that the precondition is satisfied at runtime without additional checks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GVLs runtime semantics should add such checks as appropriate – talk about this next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Will fail if </a:t>
            </a:r>
            <a:r>
              <a:rPr lang="en-US" dirty="0" err="1"/>
              <a:t>timplies</a:t>
            </a:r>
            <a:r>
              <a:rPr lang="en-US" dirty="0"/>
              <a:t> b &lt; 0 since that will contradict the static part of balance &gt;= 0 wedge ?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We also expect that imprecise formulas might not necessarily result in runtime checks if there is enough static information to ascertain the result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Ensures (result = old(balance) – old(amount)) wedge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AFE5A-9A79-4073-AAB9-1B43BCBC05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29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you can do runtime checks without optimization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statically-guaranteed optimization means that the cost of runtime checking increases with increases in imprecision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 And decreases with increased precision; static information</a:t>
            </a:r>
          </a:p>
          <a:p>
            <a:endParaRPr lang="en-US" dirty="0"/>
          </a:p>
          <a:p>
            <a:pPr lvl="0"/>
            <a:r>
              <a:rPr lang="en-US" sz="2600" dirty="0"/>
              <a:t>Rely on static verification for fully-precise formulas</a:t>
            </a:r>
          </a:p>
          <a:p>
            <a:pPr lvl="0"/>
            <a:r>
              <a:rPr lang="en-US" sz="2600" dirty="0"/>
              <a:t>Rely on optimized runtime checks and static checks for imprecise formulas</a:t>
            </a:r>
          </a:p>
          <a:p>
            <a:pPr lvl="1"/>
            <a:r>
              <a:rPr lang="en-US" sz="2200" dirty="0"/>
              <a:t>Runtime checks optimized based on statically-guaranteed information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47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languages with extensibility for more</a:t>
            </a:r>
          </a:p>
          <a:p>
            <a:endParaRPr lang="en-US" dirty="0"/>
          </a:p>
          <a:p>
            <a:r>
              <a:rPr lang="en-US" dirty="0"/>
              <a:t>Robust in that it verifies many different non-trivial language features</a:t>
            </a:r>
          </a:p>
          <a:p>
            <a:r>
              <a:rPr lang="en-US" dirty="0"/>
              <a:t>Extend theory to these features along the way</a:t>
            </a:r>
          </a:p>
          <a:p>
            <a:endParaRPr lang="en-US" dirty="0"/>
          </a:p>
          <a:p>
            <a:r>
              <a:rPr lang="en-US" dirty="0"/>
              <a:t>Educational setting:</a:t>
            </a:r>
          </a:p>
          <a:p>
            <a:r>
              <a:rPr lang="en-US" dirty="0"/>
              <a:t>Course and number at CMU?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75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course teaches imperative programming in a C-like language and methods for ensuring the correctness of imperative programs; teaches dynamic verification.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 to write code that is correct by design and accounts for the needs of its application context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the process and techniques needed to go from high-level descriptions of algorithms to correct imperative implementations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RQ: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can learn static verification techniques incrementally; they do not need to learn how to specify aliasing precisely at the start</a:t>
            </a:r>
          </a:p>
          <a:p>
            <a:pPr marL="628650" lvl="1" indent="-171450">
              <a:buFontTx/>
              <a:buChar char="-"/>
            </a:pPr>
            <a:r>
              <a:rPr lang="en-US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Static verification details helpful for really understanding functional correctness</a:t>
            </a:r>
          </a:p>
          <a:p>
            <a:pPr marL="628650" lvl="1" indent="-171450">
              <a:buFontTx/>
              <a:buChar char="-"/>
            </a:pPr>
            <a:endParaRPr lang="en-US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17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 us to leverage these advantages by – explain further in words out loud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progressively increased static correctness guarantees and progressively decreased runtime checking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3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 us to leverage these advantages by – explain further in words out loud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progressively increased static correctness guarantees and progressively decreased runtime checking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The Gradual guarantee allows us to support a smooth continuum between static and dynamic verification leveraging these advantages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Our Approach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Gradual static verification derived from static verification following the abstract interpretation perspective on gradual typing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Gradual dynamic verification follows a pay-as-you-go cost model – optimizing runtime checks based on statically-guaranteed 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88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Programs checked for properties </a:t>
            </a:r>
            <a:r>
              <a:rPr lang="en-US" sz="1200" b="1" dirty="0"/>
              <a:t>at compile time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Programs checked for properties at </a:t>
            </a:r>
            <a:r>
              <a:rPr 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runtime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Toy programs are easy to specify and prove statically; especially for builders of static verification tools,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software engineers in practice on real code at scale not so much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Dynamic verification allows us extra information at runtime so partial specs are an option,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Not the case for static verification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Tradeoffs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Scalability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Performance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More or less runtime overhead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Annotation burden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More or less detailed annotations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Other SE concerns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Up to speed with tool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Anticipation of changes to software over time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Modularity &amp; Information hiding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Readability; can multiple people work on this at a time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Error detection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/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/>
          </a:p>
          <a:p>
            <a:endParaRPr lang="en-US" sz="2600" dirty="0"/>
          </a:p>
          <a:p>
            <a:pPr lvl="1"/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formal methods: Hoare logic – [brief explanation of Hoard logic]</a:t>
            </a:r>
          </a:p>
          <a:p>
            <a:endParaRPr lang="en-US" dirty="0"/>
          </a:p>
          <a:p>
            <a:r>
              <a:rPr lang="en-US" dirty="0"/>
              <a:t>Static verifier proves that withdraw compiles with its contract (pre &amp; post)</a:t>
            </a:r>
          </a:p>
          <a:p>
            <a:r>
              <a:rPr lang="en-US" dirty="0"/>
              <a:t>Proves that two statements are valid:</a:t>
            </a:r>
          </a:p>
          <a:p>
            <a:r>
              <a:rPr lang="en-US" dirty="0"/>
              <a:t>	- </a:t>
            </a:r>
            <a:r>
              <a:rPr lang="en-US" dirty="0" err="1"/>
              <a:t>withdraw’s</a:t>
            </a:r>
            <a:r>
              <a:rPr lang="en-US" dirty="0"/>
              <a:t> pre &amp; assert sat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15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violation at runtime causes a runtime exception to be thrown, preventing the program from entering a state that contradicts its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2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Reducing the precision of contracts – </a:t>
            </a:r>
            <a:r>
              <a:rPr lang="en-US" dirty="0" err="1"/>
              <a:t>ie</a:t>
            </a:r>
            <a:r>
              <a:rPr lang="en-US" dirty="0"/>
              <a:t>. specifying less statically in a gradual formula (? represents more things, phi has more information in it)</a:t>
            </a:r>
          </a:p>
          <a:p>
            <a:endParaRPr lang="en-US" dirty="0"/>
          </a:p>
          <a:p>
            <a:r>
              <a:rPr lang="en-US" dirty="0"/>
              <a:t>Reducing the precision of specifications never breaks verifiability of a program</a:t>
            </a:r>
          </a:p>
          <a:p>
            <a:r>
              <a:rPr lang="en-US" dirty="0"/>
              <a:t>- Can choose desired level of precision without artificial constraints imposed by the verification tech</a:t>
            </a:r>
          </a:p>
          <a:p>
            <a:r>
              <a:rPr lang="en-US" dirty="0"/>
              <a:t>Verifiability monotone with respect to precision</a:t>
            </a:r>
          </a:p>
          <a:p>
            <a:endParaRPr lang="en-US" dirty="0"/>
          </a:p>
          <a:p>
            <a:r>
              <a:rPr lang="en-US" dirty="0"/>
              <a:t>Programmers can gradually evolve and refine static annotations</a:t>
            </a:r>
          </a:p>
          <a:p>
            <a:pPr marL="171450" indent="-171450">
              <a:buFontTx/>
              <a:buChar char="-"/>
            </a:pPr>
            <a:r>
              <a:rPr lang="en-US" dirty="0"/>
              <a:t>Rewarded by progressively increased static correctness guarantees and progressively decreased runtime checking</a:t>
            </a:r>
          </a:p>
          <a:p>
            <a:pPr marL="171450" indent="-171450">
              <a:buFontTx/>
              <a:buChar char="-"/>
            </a:pPr>
            <a:r>
              <a:rPr lang="en-US" dirty="0"/>
              <a:t>Explain why helps us leverage static and dynamic advantages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r>
              <a:rPr lang="en-US" dirty="0"/>
              <a:t>Valid program means it adheres to its specification - verified</a:t>
            </a:r>
          </a:p>
          <a:p>
            <a:r>
              <a:rPr lang="en-US" sz="2800" dirty="0"/>
              <a:t>Static Gradual Guarantee</a:t>
            </a:r>
          </a:p>
          <a:p>
            <a:pPr lvl="1"/>
            <a:r>
              <a:rPr lang="en-US" sz="2600" dirty="0"/>
              <a:t>A valid gradual program is still valid when we reduce the precisions of specifications</a:t>
            </a:r>
          </a:p>
          <a:p>
            <a:pPr marL="201168" lvl="1" indent="0">
              <a:buNone/>
            </a:pPr>
            <a:endParaRPr lang="en-US" sz="2600" dirty="0"/>
          </a:p>
          <a:p>
            <a:r>
              <a:rPr lang="en-US" sz="2800" dirty="0"/>
              <a:t>Dynamic Gradual Guarantee</a:t>
            </a:r>
          </a:p>
          <a:p>
            <a:pPr lvl="1"/>
            <a:r>
              <a:rPr lang="en-US" sz="2600" dirty="0"/>
              <a:t>A valid program that takes a step still takes the same step if we reduce the precision of specifications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74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 imprecision into formulas/specifications</a:t>
            </a:r>
          </a:p>
          <a:p>
            <a:r>
              <a:rPr lang="en-US" dirty="0"/>
              <a:t>Take static verification techniques and lift them following the abstract interpretation perspective on gradual typing to deal with imprecise specifications</a:t>
            </a:r>
          </a:p>
          <a:p>
            <a:r>
              <a:rPr lang="en-US" dirty="0"/>
              <a:t>Adheres to gradual guarantee</a:t>
            </a:r>
          </a:p>
          <a:p>
            <a:endParaRPr lang="en-US" dirty="0"/>
          </a:p>
          <a:p>
            <a:r>
              <a:rPr lang="en-US" dirty="0"/>
              <a:t>Derive a gradually verified language from a statically verified language following the abstract interpretation perspective on gradual typing</a:t>
            </a:r>
          </a:p>
          <a:p>
            <a:r>
              <a:rPr lang="en-US" dirty="0"/>
              <a:t>- Follows the gradual guarantee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83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? Is the unknown formula</a:t>
            </a:r>
          </a:p>
          <a:p>
            <a:r>
              <a:rPr lang="en-US" dirty="0"/>
              <a:t>Gradual formulas can include imprecision</a:t>
            </a:r>
          </a:p>
          <a:p>
            <a:r>
              <a:rPr lang="en-US" dirty="0"/>
              <a:t>Phi is the static part of an imprecise formula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8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d>
                        <m:dPr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d>
                        <m:dPr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∧ ?</m:t>
                          </m:r>
                        </m:e>
                      </m:d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𝑆𝑎𝑡𝐹𝑜𝑟𝑚𝑢𝑙𝑎</m:t>
                                  </m:r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| 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⟹</m:t>
                                  </m:r>
                                  <m:r>
                                    <a:rPr lang="en-US" sz="1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   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𝑆𝑎𝑡𝐹𝑜𝑟𝑚𝑢𝑙𝑎</m:t>
                              </m:r>
                            </m:e>
                            <m:e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𝑢𝑛𝑑𝑒𝑓𝑖𝑛𝑒𝑑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</m:t>
                              </m:r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Is an infinite set, so any implementation will need to safely approximate this set. </a:t>
                </a:r>
                <a:r>
                  <a:rPr lang="en-US" sz="1200" b="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What does "safely" mean (guided by the gradual guarantee)?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Balance &lt; 0 can’t be in the set since it does not imply balance \</a:t>
                </a:r>
                <a:r>
                  <a:rPr lang="en-US" dirty="0" err="1"/>
                  <a:t>geq</a:t>
                </a:r>
                <a:r>
                  <a:rPr lang="en-US" dirty="0"/>
                  <a:t> 0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:r>
                  <a:rPr lang="en-US" sz="1200" i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𝛾(𝜙)= {𝜙}</a:t>
                </a:r>
                <a:endParaRPr lang="en-US" sz="1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US" sz="1200" i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𝛾(𝜙∧ ?)= {█({𝜙^′∈𝑆𝑎𝑡𝐹𝑜𝑟𝑚𝑢𝑙𝑎 | 𝜙^′</a:t>
                </a:r>
                <a:r>
                  <a:rPr lang="en-US" sz="1200" i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⟹𝜙} </a:t>
                </a:r>
                <a:r>
                  <a:rPr lang="en-US" sz="1200" i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         𝑖𝑓 𝜙∈𝑆𝑎𝑡𝐹𝑜𝑟𝑚𝑢𝑙𝑎@𝑢𝑛𝑑𝑒𝑓𝑖𝑛𝑒𝑑                           𝑜𝑡ℎ𝑒𝑟𝑤𝑖𝑠𝑒)┤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Is an infinite set, so any implementation will need to approximate this set</a:t>
                </a:r>
              </a:p>
              <a:p>
                <a:endParaRPr lang="en-US" dirty="0"/>
              </a:p>
              <a:p>
                <a:r>
                  <a:rPr lang="en-US" dirty="0"/>
                  <a:t>Balance &lt; 0 can’t be in the set since it does not imply balance \</a:t>
                </a:r>
                <a:r>
                  <a:rPr lang="en-US" dirty="0" err="1"/>
                  <a:t>geq</a:t>
                </a:r>
                <a:r>
                  <a:rPr lang="en-US" dirty="0"/>
                  <a:t> 0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2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Motivate lifting!</a:t>
            </a:r>
          </a:p>
          <a:p>
            <a:endParaRPr lang="en-US" dirty="0"/>
          </a:p>
          <a:p>
            <a:r>
              <a:rPr lang="en-US" dirty="0"/>
              <a:t>Common static verification predicates and functions, such as implication and weakest preconditions calculus are lifted using ideas from Abstract Interpretation on Gradual Typing</a:t>
            </a:r>
          </a:p>
          <a:p>
            <a:endParaRPr lang="en-US" dirty="0"/>
          </a:p>
          <a:p>
            <a:r>
              <a:rPr lang="en-US" dirty="0"/>
              <a:t>Illustrated in the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9586B-1F2D-4317-B99D-9C0E8A0EE1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8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2077-4A93-4AE0-A41A-849B2D5C5346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63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CD51-E228-481B-A708-CC86C60C2AE0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9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9A92-4A4E-407C-8166-2FF0238978DC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0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2332-87FC-4DC0-BF43-507D448C69A9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9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0394-14B9-49DE-9347-730663934324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47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0A21-2EB4-4030-B2CA-8C6A54B9B558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1230-447D-4781-A1BA-068717B6A0FC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1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D4AE-937D-4C49-B088-79FD567A6968}" type="datetime1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BBE0-BF29-4159-A146-CC2A6A9D8D6B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7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81D25A-A741-4BA7-AD7D-2DB84CE9BC4E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3E3-BED7-4CFF-8162-5FB847035C6B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2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A8FB26B-115B-4DFF-8F2F-BC7D656C1344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fld id="{5FA6B3B1-E50C-4CC6-8897-979B6B31FA5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77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4.png"/><Relationship Id="rId10" Type="http://schemas.openxmlformats.org/officeDocument/2006/relationships/image" Target="../media/image35.png"/><Relationship Id="rId4" Type="http://schemas.openxmlformats.org/officeDocument/2006/relationships/image" Target="../media/image23.png"/><Relationship Id="rId9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1.png"/><Relationship Id="rId7" Type="http://schemas.openxmlformats.org/officeDocument/2006/relationships/image" Target="../media/image2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3" Type="http://schemas.openxmlformats.org/officeDocument/2006/relationships/image" Target="../media/image260.png"/><Relationship Id="rId7" Type="http://schemas.openxmlformats.org/officeDocument/2006/relationships/image" Target="../media/image300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0.png"/><Relationship Id="rId11" Type="http://schemas.openxmlformats.org/officeDocument/2006/relationships/image" Target="../media/image48.png"/><Relationship Id="rId5" Type="http://schemas.openxmlformats.org/officeDocument/2006/relationships/image" Target="../media/image280.png"/><Relationship Id="rId10" Type="http://schemas.openxmlformats.org/officeDocument/2006/relationships/image" Target="../media/image47.png"/><Relationship Id="rId4" Type="http://schemas.openxmlformats.org/officeDocument/2006/relationships/image" Target="../media/image270.png"/><Relationship Id="rId9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11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8740141-1C18-45D9-9ED7-E669BB6F4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504" y="758952"/>
            <a:ext cx="7319175" cy="3566160"/>
          </a:xfrm>
        </p:spPr>
        <p:txBody>
          <a:bodyPr>
            <a:normAutofit/>
          </a:bodyPr>
          <a:lstStyle/>
          <a:p>
            <a:r>
              <a:rPr lang="en-US" dirty="0"/>
              <a:t>Gradual Verification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09DD9-504F-4BC8-81FF-F30ECB6B9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6504" y="4455620"/>
            <a:ext cx="7321946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Jenna Wise</a:t>
            </a:r>
          </a:p>
          <a:p>
            <a:r>
              <a:rPr lang="en-US" b="1" dirty="0"/>
              <a:t>Advisors:</a:t>
            </a:r>
            <a:r>
              <a:rPr lang="en-US" dirty="0"/>
              <a:t> Jonathan Aldrich, Josh Sunshine</a:t>
            </a:r>
          </a:p>
          <a:p>
            <a:r>
              <a:rPr lang="en-US" dirty="0"/>
              <a:t>Special Thanks to: Johannes Bader &amp; Éric </a:t>
            </a:r>
            <a:r>
              <a:rPr lang="en-US" dirty="0" err="1"/>
              <a:t>Tanter</a:t>
            </a:r>
            <a:endParaRPr lang="en-US" dirty="0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91AAC51A-45AE-4D4E-9F0A-9FC0F5664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818" y="1944907"/>
            <a:ext cx="2449486" cy="244948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0CE275-BAEC-48E9-B00C-1B635C68F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2C524A-01E1-4209-AE20-DA64F7CB1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0AD2AD-F85C-4E80-9C3E-B88F989D4AFF}"/>
              </a:ext>
            </a:extLst>
          </p:cNvPr>
          <p:cNvSpPr txBox="1"/>
          <p:nvPr/>
        </p:nvSpPr>
        <p:spPr>
          <a:xfrm>
            <a:off x="393970" y="6301658"/>
            <a:ext cx="11404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Bader, Johannes, Jonathan Aldrich, and Éric </a:t>
            </a:r>
            <a:r>
              <a:rPr lang="en-US" sz="1600" dirty="0" err="1">
                <a:solidFill>
                  <a:schemeClr val="bg1"/>
                </a:solidFill>
              </a:rPr>
              <a:t>Tanter</a:t>
            </a:r>
            <a:r>
              <a:rPr lang="en-US" sz="1600" dirty="0">
                <a:solidFill>
                  <a:schemeClr val="bg1"/>
                </a:solidFill>
              </a:rPr>
              <a:t>. "Gradual Program Verification." In International Conference on Verification, Model Checking, and Abstract Interpretation, pp. 25-46. Springer, Cham, 2018.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10DAE-63EE-444C-97CB-16A965ED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4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3F4E-BB80-4B5C-B8AF-69BE8ACE0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i="0" dirty="0">
                <a:latin typeface="+mj-lt"/>
                <a:ea typeface="Cambria Math" panose="02040503050406030204" pitchFamily="18" charset="0"/>
              </a:rPr>
              <a:t>⟹</a:t>
            </a:r>
            <a:r>
              <a:rPr lang="en-US" dirty="0"/>
              <a:t> Lifting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BE146893-7A3C-449C-A805-A4CBE2154A7B}"/>
                  </a:ext>
                </a:extLst>
              </p:cNvPr>
              <p:cNvSpPr/>
              <p:nvPr/>
            </p:nvSpPr>
            <p:spPr>
              <a:xfrm>
                <a:off x="1574799" y="2126341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acc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BE146893-7A3C-449C-A805-A4CBE2154A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2126341"/>
                <a:ext cx="1059544" cy="1081315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7851DDE6-EFD3-4FA7-A52C-0E17AB97B0F6}"/>
                  </a:ext>
                </a:extLst>
              </p:cNvPr>
              <p:cNvSpPr/>
              <p:nvPr/>
            </p:nvSpPr>
            <p:spPr>
              <a:xfrm>
                <a:off x="1574799" y="4942113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ea typeface="Cambria Math" panose="02040503050406030204" pitchFamily="18" charset="0"/>
                  </a:rPr>
                  <a:t>Set of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7851DDE6-EFD3-4FA7-A52C-0E17AB97B0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4942113"/>
                <a:ext cx="1059544" cy="108131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A9A10E8-F0E4-4E12-99D5-71CE639B38AA}"/>
                  </a:ext>
                </a:extLst>
              </p:cNvPr>
              <p:cNvSpPr/>
              <p:nvPr/>
            </p:nvSpPr>
            <p:spPr>
              <a:xfrm>
                <a:off x="9289142" y="4942112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ea typeface="Cambria Math" panose="02040503050406030204" pitchFamily="18" charset="0"/>
                  </a:rPr>
                  <a:t>Set of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A9A10E8-F0E4-4E12-99D5-71CE639B3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142" y="4942112"/>
                <a:ext cx="1059544" cy="1081315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AAB9F1-8B55-4F21-B23B-AC9CF9A4B8C9}"/>
              </a:ext>
            </a:extLst>
          </p:cNvPr>
          <p:cNvCxnSpPr>
            <a:cxnSpLocks/>
            <a:stCxn id="4" idx="6"/>
            <a:endCxn id="25" idx="2"/>
          </p:cNvCxnSpPr>
          <p:nvPr/>
        </p:nvCxnSpPr>
        <p:spPr>
          <a:xfrm flipV="1">
            <a:off x="2634343" y="2665992"/>
            <a:ext cx="6651171" cy="100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896A449-84D5-4F8C-B1E1-201CBEA649B7}"/>
              </a:ext>
            </a:extLst>
          </p:cNvPr>
          <p:cNvCxnSpPr>
            <a:cxnSpLocks/>
            <a:stCxn id="4" idx="4"/>
            <a:endCxn id="6" idx="0"/>
          </p:cNvCxnSpPr>
          <p:nvPr/>
        </p:nvCxnSpPr>
        <p:spPr>
          <a:xfrm>
            <a:off x="2104571" y="3207656"/>
            <a:ext cx="0" cy="1734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4809E2-A562-4787-8370-628877ECAADF}"/>
              </a:ext>
            </a:extLst>
          </p:cNvPr>
          <p:cNvCxnSpPr>
            <a:cxnSpLocks/>
            <a:stCxn id="30" idx="6"/>
            <a:endCxn id="33" idx="2"/>
          </p:cNvCxnSpPr>
          <p:nvPr/>
        </p:nvCxnSpPr>
        <p:spPr>
          <a:xfrm>
            <a:off x="3701144" y="5482770"/>
            <a:ext cx="4524826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439DEF-CB68-4FEA-909D-1E45963B3250}"/>
              </a:ext>
            </a:extLst>
          </p:cNvPr>
          <p:cNvCxnSpPr>
            <a:cxnSpLocks/>
            <a:stCxn id="7" idx="0"/>
            <a:endCxn id="25" idx="4"/>
          </p:cNvCxnSpPr>
          <p:nvPr/>
        </p:nvCxnSpPr>
        <p:spPr>
          <a:xfrm flipH="1" flipV="1">
            <a:off x="9815286" y="3206649"/>
            <a:ext cx="3628" cy="173546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3B0D779-7F50-41C8-8BDE-394797265693}"/>
                  </a:ext>
                </a:extLst>
              </p:cNvPr>
              <p:cNvSpPr txBox="1"/>
              <p:nvPr/>
            </p:nvSpPr>
            <p:spPr>
              <a:xfrm>
                <a:off x="5573486" y="2305625"/>
                <a:ext cx="5822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</m:e>
                      </m:acc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3B0D779-7F50-41C8-8BDE-394797265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2305625"/>
                <a:ext cx="582211" cy="430887"/>
              </a:xfrm>
              <a:prstGeom prst="rect">
                <a:avLst/>
              </a:prstGeom>
              <a:blipFill>
                <a:blip r:embed="rId6"/>
                <a:stretch>
                  <a:fillRect t="-2817" r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E8312C-004B-4F1A-9350-2366253EAF13}"/>
                  </a:ext>
                </a:extLst>
              </p:cNvPr>
              <p:cNvSpPr txBox="1"/>
              <p:nvPr/>
            </p:nvSpPr>
            <p:spPr>
              <a:xfrm>
                <a:off x="5573486" y="5085091"/>
                <a:ext cx="58221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E8312C-004B-4F1A-9350-2366253EA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5085091"/>
                <a:ext cx="582211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9FCAB81-CAFF-4E8D-99AB-6310676A3746}"/>
                  </a:ext>
                </a:extLst>
              </p:cNvPr>
              <p:cNvSpPr txBox="1"/>
              <p:nvPr/>
            </p:nvSpPr>
            <p:spPr>
              <a:xfrm>
                <a:off x="1738958" y="3705552"/>
                <a:ext cx="4038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9FCAB81-CAFF-4E8D-99AB-6310676A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958" y="3705552"/>
                <a:ext cx="403828" cy="430887"/>
              </a:xfrm>
              <a:prstGeom prst="rect">
                <a:avLst/>
              </a:prstGeom>
              <a:blipFill>
                <a:blip r:embed="rId8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41BC9F8-F6EA-4DD2-9513-A07597DFED14}"/>
                  </a:ext>
                </a:extLst>
              </p:cNvPr>
              <p:cNvSpPr txBox="1"/>
              <p:nvPr/>
            </p:nvSpPr>
            <p:spPr>
              <a:xfrm>
                <a:off x="9811657" y="3705552"/>
                <a:ext cx="4038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41BC9F8-F6EA-4DD2-9513-A07597DFE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1657" y="3705552"/>
                <a:ext cx="403828" cy="430887"/>
              </a:xfrm>
              <a:prstGeom prst="rect">
                <a:avLst/>
              </a:prstGeom>
              <a:blipFill>
                <a:blip r:embed="rId9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AAD4F6B-0EC7-4763-BAFD-7884FC0B9AB9}"/>
                  </a:ext>
                </a:extLst>
              </p:cNvPr>
              <p:cNvSpPr/>
              <p:nvPr/>
            </p:nvSpPr>
            <p:spPr>
              <a:xfrm>
                <a:off x="9285514" y="2125334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acc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AAD4F6B-0EC7-4763-BAFD-7884FC0B9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514" y="2125334"/>
                <a:ext cx="1059544" cy="108131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B47E62-DFA5-471C-AB02-344DE6F1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11C2133-957C-4E3F-9199-8D3546D5DEBA}"/>
                  </a:ext>
                </a:extLst>
              </p:cNvPr>
              <p:cNvSpPr/>
              <p:nvPr/>
            </p:nvSpPr>
            <p:spPr>
              <a:xfrm>
                <a:off x="2641600" y="4942112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ea typeface="Cambria Math" panose="02040503050406030204" pitchFamily="18" charset="0"/>
                  </a:rPr>
                  <a:t>Exist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11C2133-957C-4E3F-9199-8D3546D5DE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600" y="4942112"/>
                <a:ext cx="1059544" cy="1081315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5D125A1-D678-4AC5-9997-64F428AE9E0F}"/>
                  </a:ext>
                </a:extLst>
              </p:cNvPr>
              <p:cNvSpPr/>
              <p:nvPr/>
            </p:nvSpPr>
            <p:spPr>
              <a:xfrm>
                <a:off x="8225970" y="4942112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0" dirty="0">
                    <a:ea typeface="Cambria Math" panose="02040503050406030204" pitchFamily="18" charset="0"/>
                  </a:rPr>
                  <a:t>Exist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D5D125A1-D678-4AC5-9997-64F428AE9E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5970" y="4942112"/>
                <a:ext cx="1059544" cy="1081315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A3D316D6-1DFC-4111-A763-8CED0C2458F3}"/>
              </a:ext>
            </a:extLst>
          </p:cNvPr>
          <p:cNvSpPr txBox="1"/>
          <p:nvPr/>
        </p:nvSpPr>
        <p:spPr>
          <a:xfrm>
            <a:off x="6314302" y="2310001"/>
            <a:ext cx="582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6F22C16-D9EF-4B11-AB12-16B55229BEEF}"/>
              </a:ext>
            </a:extLst>
          </p:cNvPr>
          <p:cNvSpPr txBox="1"/>
          <p:nvPr/>
        </p:nvSpPr>
        <p:spPr>
          <a:xfrm>
            <a:off x="6314302" y="5085091"/>
            <a:ext cx="407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ym typeface="Wingdings 2" panose="05020102010507070707" pitchFamily="18" charset="2"/>
              </a:rPr>
              <a:t></a:t>
            </a:r>
            <a:endParaRPr lang="en-US" sz="2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45E5DC-49E4-4FF0-BFF6-61AAC26A21B4}"/>
              </a:ext>
            </a:extLst>
          </p:cNvPr>
          <p:cNvSpPr txBox="1"/>
          <p:nvPr/>
        </p:nvSpPr>
        <p:spPr>
          <a:xfrm>
            <a:off x="6314301" y="2305625"/>
            <a:ext cx="407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ym typeface="Wingdings 2" panose="05020102010507070707" pitchFamily="18" charset="2"/>
              </a:rPr>
              <a:t>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9688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21" grpId="0"/>
      <p:bldP spid="22" grpId="0"/>
      <p:bldP spid="23" grpId="0"/>
      <p:bldP spid="24" grpId="0"/>
      <p:bldP spid="25" grpId="0" animBg="1"/>
      <p:bldP spid="30" grpId="0" animBg="1"/>
      <p:bldP spid="33" grpId="0" animBg="1"/>
      <p:bldP spid="47" grpId="0"/>
      <p:bldP spid="47" grpId="1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3F4E-BB80-4B5C-B8AF-69BE8ACE0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WLP Lifting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BE146893-7A3C-449C-A805-A4CBE2154A7B}"/>
                  </a:ext>
                </a:extLst>
              </p:cNvPr>
              <p:cNvSpPr/>
              <p:nvPr/>
            </p:nvSpPr>
            <p:spPr>
              <a:xfrm>
                <a:off x="1574799" y="2126341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acc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BE146893-7A3C-449C-A805-A4CBE2154A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2126341"/>
                <a:ext cx="1059544" cy="1081315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17C59B8-283A-478D-9BCC-F99C5E6B7D80}"/>
              </a:ext>
            </a:extLst>
          </p:cNvPr>
          <p:cNvSpPr/>
          <p:nvPr/>
        </p:nvSpPr>
        <p:spPr>
          <a:xfrm>
            <a:off x="9289142" y="2126341"/>
            <a:ext cx="1059544" cy="108131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??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7851DDE6-EFD3-4FA7-A52C-0E17AB97B0F6}"/>
                  </a:ext>
                </a:extLst>
              </p:cNvPr>
              <p:cNvSpPr/>
              <p:nvPr/>
            </p:nvSpPr>
            <p:spPr>
              <a:xfrm>
                <a:off x="1574799" y="4942113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ea typeface="Cambria Math" panose="02040503050406030204" pitchFamily="18" charset="0"/>
                  </a:rPr>
                  <a:t>Set of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7851DDE6-EFD3-4FA7-A52C-0E17AB97B0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799" y="4942113"/>
                <a:ext cx="1059544" cy="1081315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A9A10E8-F0E4-4E12-99D5-71CE639B38AA}"/>
                  </a:ext>
                </a:extLst>
              </p:cNvPr>
              <p:cNvSpPr/>
              <p:nvPr/>
            </p:nvSpPr>
            <p:spPr>
              <a:xfrm>
                <a:off x="9289142" y="4942112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dirty="0">
                    <a:ea typeface="Cambria Math" panose="02040503050406030204" pitchFamily="18" charset="0"/>
                  </a:rPr>
                  <a:t>Set of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A9A10E8-F0E4-4E12-99D5-71CE639B3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142" y="4942112"/>
                <a:ext cx="1059544" cy="1081315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AAB9F1-8B55-4F21-B23B-AC9CF9A4B8C9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2634343" y="2666999"/>
            <a:ext cx="6654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896A449-84D5-4F8C-B1E1-201CBEA649B7}"/>
              </a:ext>
            </a:extLst>
          </p:cNvPr>
          <p:cNvCxnSpPr>
            <a:cxnSpLocks/>
            <a:stCxn id="4" idx="4"/>
            <a:endCxn id="6" idx="0"/>
          </p:cNvCxnSpPr>
          <p:nvPr/>
        </p:nvCxnSpPr>
        <p:spPr>
          <a:xfrm>
            <a:off x="2104571" y="3207656"/>
            <a:ext cx="0" cy="1734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4809E2-A562-4787-8370-628877ECAADF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2634343" y="5482770"/>
            <a:ext cx="66547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439DEF-CB68-4FEA-909D-1E45963B3250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818914" y="3207656"/>
            <a:ext cx="0" cy="1734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3B0D779-7F50-41C8-8BDE-394797265693}"/>
                  </a:ext>
                </a:extLst>
              </p:cNvPr>
              <p:cNvSpPr txBox="1"/>
              <p:nvPr/>
            </p:nvSpPr>
            <p:spPr>
              <a:xfrm>
                <a:off x="5573486" y="2305625"/>
                <a:ext cx="848757" cy="4414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𝑊𝐿𝑃</m:t>
                          </m:r>
                        </m:e>
                      </m:acc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3B0D779-7F50-41C8-8BDE-394797265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2305625"/>
                <a:ext cx="848757" cy="441468"/>
              </a:xfrm>
              <a:prstGeom prst="rect">
                <a:avLst/>
              </a:prstGeom>
              <a:blipFill>
                <a:blip r:embed="rId6"/>
                <a:stretch>
                  <a:fillRect t="-8219" r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E8312C-004B-4F1A-9350-2366253EAF13}"/>
                  </a:ext>
                </a:extLst>
              </p:cNvPr>
              <p:cNvSpPr txBox="1"/>
              <p:nvPr/>
            </p:nvSpPr>
            <p:spPr>
              <a:xfrm>
                <a:off x="5573486" y="5085091"/>
                <a:ext cx="84875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𝑊𝐿𝑃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E8312C-004B-4F1A-9350-2366253EA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5085091"/>
                <a:ext cx="84875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9FCAB81-CAFF-4E8D-99AB-6310676A3746}"/>
                  </a:ext>
                </a:extLst>
              </p:cNvPr>
              <p:cNvSpPr txBox="1"/>
              <p:nvPr/>
            </p:nvSpPr>
            <p:spPr>
              <a:xfrm>
                <a:off x="1738958" y="3705552"/>
                <a:ext cx="4038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9FCAB81-CAFF-4E8D-99AB-6310676A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958" y="3705552"/>
                <a:ext cx="403828" cy="430887"/>
              </a:xfrm>
              <a:prstGeom prst="rect">
                <a:avLst/>
              </a:prstGeom>
              <a:blipFill>
                <a:blip r:embed="rId8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41BC9F8-F6EA-4DD2-9513-A07597DFED14}"/>
                  </a:ext>
                </a:extLst>
              </p:cNvPr>
              <p:cNvSpPr txBox="1"/>
              <p:nvPr/>
            </p:nvSpPr>
            <p:spPr>
              <a:xfrm>
                <a:off x="9811657" y="3705552"/>
                <a:ext cx="42723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41BC9F8-F6EA-4DD2-9513-A07597DFE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1657" y="3705552"/>
                <a:ext cx="427232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AAD4F6B-0EC7-4763-BAFD-7884FC0B9AB9}"/>
                  </a:ext>
                </a:extLst>
              </p:cNvPr>
              <p:cNvSpPr/>
              <p:nvPr/>
            </p:nvSpPr>
            <p:spPr>
              <a:xfrm>
                <a:off x="9289142" y="2126340"/>
                <a:ext cx="1059544" cy="1081315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acc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AAD4F6B-0EC7-4763-BAFD-7884FC0B9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142" y="2126340"/>
                <a:ext cx="1059544" cy="108131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B47E62-DFA5-471C-AB02-344DE6F1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1" grpId="0"/>
      <p:bldP spid="22" grpId="0"/>
      <p:bldP spid="23" grpId="0"/>
      <p:bldP spid="24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73C60-1C4C-4553-AC01-C337FD59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Verification in Gradual Setting: </a:t>
            </a:r>
            <a:br>
              <a:rPr lang="en-US" dirty="0"/>
            </a:br>
            <a:r>
              <a:rPr lang="en-US" dirty="0"/>
              <a:t>An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AC9781-3EC7-4D96-A224-3A9DB3DC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5ADA917A-DAA4-4262-9B66-44F40BA31055}"/>
                  </a:ext>
                </a:extLst>
              </p:cNvPr>
              <p:cNvSpPr/>
              <p:nvPr/>
            </p:nvSpPr>
            <p:spPr>
              <a:xfrm>
                <a:off x="1154084" y="2577255"/>
                <a:ext cx="10058399" cy="305798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numCol="2" rtlCol="0" anchor="t"/>
              <a:lstStyle/>
              <a:p>
                <a:r>
                  <a:rPr lang="en-US" sz="2400" dirty="0"/>
                  <a:t>int withdraw(int balance,</a:t>
                </a:r>
              </a:p>
              <a:p>
                <a:r>
                  <a:rPr lang="en-US" sz="2400" dirty="0"/>
                  <a:t>			    int amount)</a:t>
                </a:r>
              </a:p>
              <a:p>
                <a:r>
                  <a:rPr lang="en-US" sz="2400" dirty="0"/>
                  <a:t>	requires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𝑎𝑚𝑜𝑢𝑛𝑡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	</a:t>
                </a:r>
                <a:r>
                  <a:rPr lang="en-US" sz="2400" dirty="0"/>
                  <a:t>ensures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𝑟𝑒𝑠𝑢𝑙𝑡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≥0∧ ?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{	return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amount;    }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int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100;</a:t>
                </a:r>
              </a:p>
              <a:p>
                <a:r>
                  <a:rPr lang="en-US" sz="2400" dirty="0"/>
                  <a:t>Q: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P: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≥30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30);</a:t>
                </a:r>
              </a:p>
              <a:p>
                <a:r>
                  <a:rPr lang="en-US" sz="2400" dirty="0"/>
                  <a:t>Q: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≥0∧ ?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P: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≥40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40);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5ADA917A-DAA4-4262-9B66-44F40BA310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084" y="2577255"/>
                <a:ext cx="10058399" cy="305798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phic 13" descr="Checkmark">
            <a:extLst>
              <a:ext uri="{FF2B5EF4-FFF2-40B4-BE49-F238E27FC236}">
                <a16:creationId xmlns:a16="http://schemas.microsoft.com/office/drawing/2014/main" id="{10ED7DB6-6A48-4F6D-9745-CC5C7F4EA6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9757" y="3293869"/>
            <a:ext cx="417617" cy="41761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41FDBD9-ABE7-49C8-96D1-28828430998B}"/>
              </a:ext>
            </a:extLst>
          </p:cNvPr>
          <p:cNvSpPr/>
          <p:nvPr/>
        </p:nvSpPr>
        <p:spPr>
          <a:xfrm>
            <a:off x="6120922" y="3174502"/>
            <a:ext cx="3657062" cy="6797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A23C62-02BB-4A15-956D-525C8761525E}"/>
                  </a:ext>
                </a:extLst>
              </p:cNvPr>
              <p:cNvSpPr txBox="1"/>
              <p:nvPr/>
            </p:nvSpPr>
            <p:spPr>
              <a:xfrm>
                <a:off x="8552955" y="3160724"/>
                <a:ext cx="9316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⇓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A23C62-02BB-4A15-956D-525C87615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955" y="3160724"/>
                <a:ext cx="931650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DE948B-D014-4BB4-B493-37421A79998F}"/>
                  </a:ext>
                </a:extLst>
              </p:cNvPr>
              <p:cNvSpPr txBox="1"/>
              <p:nvPr/>
            </p:nvSpPr>
            <p:spPr>
              <a:xfrm rot="5400000">
                <a:off x="8593093" y="4224717"/>
                <a:ext cx="9316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</m:e>
                      </m:acc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DE948B-D014-4BB4-B493-37421A799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593093" y="4224717"/>
                <a:ext cx="93165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F8EA4C3C-B372-4BDA-A638-AB9C3D50DCD5}"/>
              </a:ext>
            </a:extLst>
          </p:cNvPr>
          <p:cNvSpPr txBox="1"/>
          <p:nvPr/>
        </p:nvSpPr>
        <p:spPr>
          <a:xfrm>
            <a:off x="2164220" y="2129978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Annotated Function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0837FD-FE39-4B84-BDD2-42761BB625A4}"/>
              </a:ext>
            </a:extLst>
          </p:cNvPr>
          <p:cNvSpPr txBox="1"/>
          <p:nvPr/>
        </p:nvSpPr>
        <p:spPr>
          <a:xfrm>
            <a:off x="7139789" y="2124213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Client Program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61DCD0-2170-48BA-A2F9-80AF9478FDF5}"/>
              </a:ext>
            </a:extLst>
          </p:cNvPr>
          <p:cNvSpPr txBox="1"/>
          <p:nvPr/>
        </p:nvSpPr>
        <p:spPr>
          <a:xfrm>
            <a:off x="9078194" y="3151551"/>
            <a:ext cx="564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B6ADF5-8501-4E8D-B47A-A8EFA63F86ED}"/>
              </a:ext>
            </a:extLst>
          </p:cNvPr>
          <p:cNvSpPr txBox="1"/>
          <p:nvPr/>
        </p:nvSpPr>
        <p:spPr>
          <a:xfrm>
            <a:off x="9254897" y="4230855"/>
            <a:ext cx="564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207A1C-5516-4322-A45F-BADF8B5F04B2}"/>
              </a:ext>
            </a:extLst>
          </p:cNvPr>
          <p:cNvSpPr/>
          <p:nvPr/>
        </p:nvSpPr>
        <p:spPr>
          <a:xfrm>
            <a:off x="6120922" y="4255494"/>
            <a:ext cx="3657062" cy="6797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 descr="Checkmark">
            <a:extLst>
              <a:ext uri="{FF2B5EF4-FFF2-40B4-BE49-F238E27FC236}">
                <a16:creationId xmlns:a16="http://schemas.microsoft.com/office/drawing/2014/main" id="{7B92B8F7-39DF-4080-BDFE-3E205DDEFE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10458" y="4400628"/>
            <a:ext cx="417617" cy="41761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D99954A-0969-4B15-8BB6-61D93A35C08F}"/>
              </a:ext>
            </a:extLst>
          </p:cNvPr>
          <p:cNvSpPr/>
          <p:nvPr/>
        </p:nvSpPr>
        <p:spPr>
          <a:xfrm>
            <a:off x="1698171" y="3871671"/>
            <a:ext cx="3878664" cy="37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3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4" grpId="0"/>
      <p:bldP spid="24" grpId="1"/>
      <p:bldP spid="25" grpId="0"/>
      <p:bldP spid="25" grpId="1"/>
      <p:bldP spid="26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032DE-6E55-4533-B5CF-A4A38056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Verification in Gradual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F7867-1DE4-498A-9874-4F68E79DE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89347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en-US" sz="2800" dirty="0"/>
              <a:t>Dynamic verification in the gradual setting must ensure that a valid instantiation of “?” in the static checker is valid at runtime</a:t>
            </a:r>
          </a:p>
          <a:p>
            <a:pPr marL="0">
              <a:buNone/>
            </a:pPr>
            <a:endParaRPr lang="en-US" dirty="0"/>
          </a:p>
          <a:p>
            <a:pPr marL="0">
              <a:buNone/>
            </a:pPr>
            <a:r>
              <a:rPr lang="en-US" sz="2800" b="1" dirty="0"/>
              <a:t>Pay-as-you-go cost model: </a:t>
            </a:r>
            <a:r>
              <a:rPr lang="en-US" sz="2800" dirty="0"/>
              <a:t>optimized runtime checks based on statically guaranteed info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5150B-10A3-4EC8-B76B-6E672E3A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6892906-9D56-4C28-8934-2AE238A2AA43}"/>
                  </a:ext>
                </a:extLst>
              </p:cNvPr>
              <p:cNvSpPr/>
              <p:nvPr/>
            </p:nvSpPr>
            <p:spPr>
              <a:xfrm>
                <a:off x="1164939" y="4720936"/>
                <a:ext cx="1607736" cy="14507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687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∧…∧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6892906-9D56-4C28-8934-2AE238A2AA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939" y="4720936"/>
                <a:ext cx="1607736" cy="1450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687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11740A8-B968-446C-80B4-53B3DF28EBE3}"/>
                  </a:ext>
                </a:extLst>
              </p:cNvPr>
              <p:cNvSpPr/>
              <p:nvPr/>
            </p:nvSpPr>
            <p:spPr>
              <a:xfrm>
                <a:off x="9486984" y="4720935"/>
                <a:ext cx="1607736" cy="14507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11740A8-B968-446C-80B4-53B3DF28E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984" y="4720935"/>
                <a:ext cx="1607736" cy="14507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D44F9FA-AEED-4E40-A2AD-13B4B0285A65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2772675" y="5446314"/>
            <a:ext cx="671430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E92BA3-29CB-4592-87BE-2B77992DEC6D}"/>
                  </a:ext>
                </a:extLst>
              </p:cNvPr>
              <p:cNvSpPr txBox="1"/>
              <p:nvPr/>
            </p:nvSpPr>
            <p:spPr>
              <a:xfrm>
                <a:off x="2772675" y="5044489"/>
                <a:ext cx="23044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E92BA3-29CB-4592-87BE-2B77992DE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675" y="5044489"/>
                <a:ext cx="2304422" cy="400110"/>
              </a:xfrm>
              <a:prstGeom prst="rect">
                <a:avLst/>
              </a:prstGeom>
              <a:blipFill>
                <a:blip r:embed="rId5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478AED-5977-4BB5-97E5-29644270E71F}"/>
                  </a:ext>
                </a:extLst>
              </p:cNvPr>
              <p:cNvSpPr txBox="1"/>
              <p:nvPr/>
            </p:nvSpPr>
            <p:spPr>
              <a:xfrm>
                <a:off x="5159567" y="5044489"/>
                <a:ext cx="23044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∧…∧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478AED-5977-4BB5-97E5-29644270E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567" y="5044489"/>
                <a:ext cx="2304422" cy="400110"/>
              </a:xfrm>
              <a:prstGeom prst="rect">
                <a:avLst/>
              </a:prstGeom>
              <a:blipFill>
                <a:blip r:embed="rId6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ED6376-0890-4128-B4AB-97491A0457EF}"/>
                  </a:ext>
                </a:extLst>
              </p:cNvPr>
              <p:cNvSpPr txBox="1"/>
              <p:nvPr/>
            </p:nvSpPr>
            <p:spPr>
              <a:xfrm>
                <a:off x="7591860" y="5044489"/>
                <a:ext cx="1895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ED6376-0890-4128-B4AB-97491A045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860" y="5044489"/>
                <a:ext cx="1895123" cy="400110"/>
              </a:xfrm>
              <a:prstGeom prst="rect">
                <a:avLst/>
              </a:prstGeom>
              <a:blipFill>
                <a:blip r:embed="rId7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4ED5B3-455A-456F-A862-49C5FFEDF27F}"/>
                  </a:ext>
                </a:extLst>
              </p:cNvPr>
              <p:cNvSpPr txBox="1"/>
              <p:nvPr/>
            </p:nvSpPr>
            <p:spPr>
              <a:xfrm>
                <a:off x="7285303" y="4890601"/>
                <a:ext cx="9215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4ED5B3-455A-456F-A862-49C5FFEDF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303" y="4890601"/>
                <a:ext cx="92159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72D9BD1-EAC0-4AAB-A91B-46582EC5125F}"/>
              </a:ext>
            </a:extLst>
          </p:cNvPr>
          <p:cNvCxnSpPr>
            <a:cxnSpLocks/>
          </p:cNvCxnSpPr>
          <p:nvPr/>
        </p:nvCxnSpPr>
        <p:spPr>
          <a:xfrm>
            <a:off x="3241633" y="4720935"/>
            <a:ext cx="5586811" cy="0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E02AD9D-E621-45DC-9E89-DA6E6388411C}"/>
              </a:ext>
            </a:extLst>
          </p:cNvPr>
          <p:cNvCxnSpPr>
            <a:cxnSpLocks/>
          </p:cNvCxnSpPr>
          <p:nvPr/>
        </p:nvCxnSpPr>
        <p:spPr>
          <a:xfrm flipV="1">
            <a:off x="3269290" y="5679153"/>
            <a:ext cx="5531496" cy="2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30D5FE0-9577-4C62-9CA0-9A84D610C621}"/>
                  </a:ext>
                </a:extLst>
              </p:cNvPr>
              <p:cNvSpPr txBox="1"/>
              <p:nvPr/>
            </p:nvSpPr>
            <p:spPr>
              <a:xfrm>
                <a:off x="4988416" y="4036327"/>
                <a:ext cx="229688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30D5FE0-9577-4C62-9CA0-9A84D610C6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416" y="4036327"/>
                <a:ext cx="2296885" cy="707886"/>
              </a:xfrm>
              <a:prstGeom prst="rect">
                <a:avLst/>
              </a:prstGeom>
              <a:blipFill>
                <a:blip r:embed="rId9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E1E78F8-6468-4161-8DF2-8E7DF0D0ECEF}"/>
                  </a:ext>
                </a:extLst>
              </p:cNvPr>
              <p:cNvSpPr txBox="1"/>
              <p:nvPr/>
            </p:nvSpPr>
            <p:spPr>
              <a:xfrm>
                <a:off x="5018899" y="5654190"/>
                <a:ext cx="226640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E1E78F8-6468-4161-8DF2-8E7DF0D0E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899" y="5654190"/>
                <a:ext cx="2266402" cy="707886"/>
              </a:xfrm>
              <a:prstGeom prst="rect">
                <a:avLst/>
              </a:prstGeom>
              <a:blipFill>
                <a:blip r:embed="rId10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17E2A1-4F3D-40A4-85AF-2DC28A971B67}"/>
                  </a:ext>
                </a:extLst>
              </p:cNvPr>
              <p:cNvSpPr txBox="1"/>
              <p:nvPr/>
            </p:nvSpPr>
            <p:spPr>
              <a:xfrm>
                <a:off x="922185" y="4072890"/>
                <a:ext cx="230442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All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17E2A1-4F3D-40A4-85AF-2DC28A971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185" y="4072890"/>
                <a:ext cx="2304421" cy="707886"/>
              </a:xfrm>
              <a:prstGeom prst="rect">
                <a:avLst/>
              </a:prstGeom>
              <a:blipFill>
                <a:blip r:embed="rId11"/>
                <a:stretch>
                  <a:fillRect l="-2646" t="-4310" r="-1587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D0C6B34-88F8-4F18-833B-FCF062A603DE}"/>
                  </a:ext>
                </a:extLst>
              </p:cNvPr>
              <p:cNvSpPr txBox="1"/>
              <p:nvPr/>
            </p:nvSpPr>
            <p:spPr>
              <a:xfrm>
                <a:off x="9245065" y="4035081"/>
                <a:ext cx="22968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:r>
                  <a:rPr lang="en-US" sz="2000" dirty="0"/>
                  <a:t>All dynamic checks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D0C6B34-88F8-4F18-833B-FCF062A60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065" y="4035081"/>
                <a:ext cx="2296884" cy="707886"/>
              </a:xfrm>
              <a:prstGeom prst="rect">
                <a:avLst/>
              </a:prstGeom>
              <a:blipFill>
                <a:blip r:embed="rId12"/>
                <a:stretch>
                  <a:fillRect l="-2926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67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DC7494-B80D-4A6E-9352-D64BB4562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&amp; Future 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EAF9E-FA65-4CE3-BAD4-00A0737F8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A1E24B-4068-4518-B27D-13A26539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77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9A2D5C-E6BC-49C0-8086-5E538BD5B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&amp; Future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D4B0CF-54D8-4D41-9A13-3BB548B31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6570"/>
          </a:xfrm>
        </p:spPr>
        <p:txBody>
          <a:bodyPr>
            <a:normAutofit/>
          </a:bodyPr>
          <a:lstStyle/>
          <a:p>
            <a:r>
              <a:rPr lang="en-US" sz="2800" dirty="0"/>
              <a:t>Building a usable, language independent, and robust gradual verification tool</a:t>
            </a:r>
          </a:p>
          <a:p>
            <a:pPr marL="201168" lvl="1" indent="0">
              <a:buNone/>
            </a:pPr>
            <a:endParaRPr lang="en-US" sz="2600" dirty="0"/>
          </a:p>
          <a:p>
            <a:pPr lvl="1"/>
            <a:r>
              <a:rPr lang="en-US" sz="2600" dirty="0"/>
              <a:t>Supports verification of programs written in multiple languages</a:t>
            </a:r>
          </a:p>
          <a:p>
            <a:pPr lvl="2"/>
            <a:r>
              <a:rPr lang="en-US" sz="2200" dirty="0"/>
              <a:t>Java, Wyvern, C0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Supports efficient verification of many different language features</a:t>
            </a:r>
          </a:p>
          <a:p>
            <a:pPr lvl="2"/>
            <a:r>
              <a:rPr lang="en-US" sz="2200" dirty="0"/>
              <a:t>Shared mutable state, recursive data structures, loops, etc.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44A9C6-5803-41BF-A4B5-5F4E23E5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4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86611-839C-4602-A48E-5D9C10FD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&amp;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13798-E61D-4322-AA59-7E1BFAD36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4428"/>
          </a:xfrm>
        </p:spPr>
        <p:txBody>
          <a:bodyPr>
            <a:normAutofit/>
          </a:bodyPr>
          <a:lstStyle/>
          <a:p>
            <a:r>
              <a:rPr lang="en-US" sz="2800" b="1" dirty="0"/>
              <a:t>Deploy the tool in 15-122</a:t>
            </a:r>
            <a:endParaRPr lang="en-US" sz="2800" dirty="0"/>
          </a:p>
          <a:p>
            <a:pPr lvl="1"/>
            <a:r>
              <a:rPr lang="en-US" sz="2600" dirty="0"/>
              <a:t>Teaches imperative programming and methods for ensuring the correctness of imperative programs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Teaches process and techniques for going from algorithms to correct implementations</a:t>
            </a:r>
          </a:p>
          <a:p>
            <a:pPr lvl="1"/>
            <a:endParaRPr lang="en-US" sz="2400" dirty="0"/>
          </a:p>
          <a:p>
            <a:r>
              <a:rPr lang="en-US" sz="2600" b="1" dirty="0"/>
              <a:t>Research Question</a:t>
            </a:r>
          </a:p>
          <a:p>
            <a:pPr lvl="1"/>
            <a:r>
              <a:rPr lang="en-US" sz="2400" dirty="0"/>
              <a:t>Can the incremental nature of gradual verification allow students to achieve these learning goals more easily?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940C6-07EC-4DFC-9A24-EC5E97BC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5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0C120-CCA8-479B-A1B0-B8D2A23D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BDAAF-F59A-40B1-8601-7E3D6A6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BE8742-BBA7-4A22-B60D-9FF59789CAF1}"/>
              </a:ext>
            </a:extLst>
          </p:cNvPr>
          <p:cNvSpPr/>
          <p:nvPr/>
        </p:nvSpPr>
        <p:spPr>
          <a:xfrm>
            <a:off x="1225899" y="2069960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Static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compile time)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A149A-8C6E-4CD6-BDED-5E5E687E89DE}"/>
              </a:ext>
            </a:extLst>
          </p:cNvPr>
          <p:cNvSpPr/>
          <p:nvPr/>
        </p:nvSpPr>
        <p:spPr>
          <a:xfrm>
            <a:off x="9547944" y="2069959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Dynamic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runtime)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182C4C-D850-451B-95CC-AB1206412AB0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2833635" y="2795338"/>
            <a:ext cx="671430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eft Brace 7">
            <a:extLst>
              <a:ext uri="{FF2B5EF4-FFF2-40B4-BE49-F238E27FC236}">
                <a16:creationId xmlns:a16="http://schemas.microsoft.com/office/drawing/2014/main" id="{EDB4E851-BD30-4825-96B7-95A6A8978251}"/>
              </a:ext>
            </a:extLst>
          </p:cNvPr>
          <p:cNvSpPr/>
          <p:nvPr/>
        </p:nvSpPr>
        <p:spPr>
          <a:xfrm rot="16200000">
            <a:off x="5675172" y="-46199"/>
            <a:ext cx="1031236" cy="6714308"/>
          </a:xfrm>
          <a:prstGeom prst="leftBrace">
            <a:avLst>
              <a:gd name="adj1" fmla="val 8333"/>
              <a:gd name="adj2" fmla="val 491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C18CB8-F433-4358-BC57-6C8008042642}"/>
              </a:ext>
            </a:extLst>
          </p:cNvPr>
          <p:cNvSpPr/>
          <p:nvPr/>
        </p:nvSpPr>
        <p:spPr>
          <a:xfrm>
            <a:off x="5322612" y="3826570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Gradual Verification</a:t>
            </a:r>
            <a:r>
              <a:rPr lang="en-US" sz="2000" b="1" dirty="0">
                <a:solidFill>
                  <a:srgbClr val="FF0000"/>
                </a:solidFill>
              </a:rPr>
              <a:t> adhering to Gradual </a:t>
            </a:r>
            <a:r>
              <a:rPr lang="en-US" sz="2000" b="1" dirty="0" err="1">
                <a:solidFill>
                  <a:srgbClr val="FF0000"/>
                </a:solidFill>
              </a:rPr>
              <a:t>Gaurantee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2AF40335-03FD-47F4-A57B-88E1C4D2840E}"/>
              </a:ext>
            </a:extLst>
          </p:cNvPr>
          <p:cNvSpPr/>
          <p:nvPr/>
        </p:nvSpPr>
        <p:spPr>
          <a:xfrm>
            <a:off x="5358283" y="2194024"/>
            <a:ext cx="1536393" cy="11756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BCEDA0-005A-418B-9375-635F9CFA404B}"/>
              </a:ext>
            </a:extLst>
          </p:cNvPr>
          <p:cNvSpPr/>
          <p:nvPr/>
        </p:nvSpPr>
        <p:spPr>
          <a:xfrm>
            <a:off x="256233" y="3826342"/>
            <a:ext cx="3547068" cy="2256081"/>
          </a:xfrm>
          <a:prstGeom prst="roundRect">
            <a:avLst/>
          </a:prstGeom>
          <a:ln>
            <a:solidFill>
              <a:srgbClr val="F687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sound, no static errors means no runtime errors (no extra runtime checks)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Software must be fully specified with detailed specs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BA9CE7A-3B6E-4536-9B7A-4D94F74F152D}"/>
              </a:ext>
            </a:extLst>
          </p:cNvPr>
          <p:cNvSpPr/>
          <p:nvPr/>
        </p:nvSpPr>
        <p:spPr>
          <a:xfrm>
            <a:off x="8388699" y="3826341"/>
            <a:ext cx="3547068" cy="2256081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Software can be partially specified with partial specs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Specs turned into runtime checks (runtime overhead)</a:t>
            </a:r>
          </a:p>
        </p:txBody>
      </p:sp>
      <p:pic>
        <p:nvPicPr>
          <p:cNvPr id="13" name="Graphic 12" descr="Checkmark">
            <a:extLst>
              <a:ext uri="{FF2B5EF4-FFF2-40B4-BE49-F238E27FC236}">
                <a16:creationId xmlns:a16="http://schemas.microsoft.com/office/drawing/2014/main" id="{20A46EB8-DAAB-4AEA-B777-442DE35A9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4190" y="2142251"/>
            <a:ext cx="1059453" cy="105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6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0C120-CCA8-479B-A1B0-B8D2A23D9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BDAAF-F59A-40B1-8601-7E3D6A6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3BE8742-BBA7-4A22-B60D-9FF59789CAF1}"/>
                  </a:ext>
                </a:extLst>
              </p:cNvPr>
              <p:cNvSpPr/>
              <p:nvPr/>
            </p:nvSpPr>
            <p:spPr>
              <a:xfrm>
                <a:off x="1225899" y="2495746"/>
                <a:ext cx="1607736" cy="14507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687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∧…∧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3BE8742-BBA7-4A22-B60D-9FF59789CA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99" y="2495746"/>
                <a:ext cx="1607736" cy="1450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687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5A149A-8C6E-4CD6-BDED-5E5E687E89DE}"/>
                  </a:ext>
                </a:extLst>
              </p:cNvPr>
              <p:cNvSpPr/>
              <p:nvPr/>
            </p:nvSpPr>
            <p:spPr>
              <a:xfrm>
                <a:off x="9547944" y="2495745"/>
                <a:ext cx="1607736" cy="14507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5A149A-8C6E-4CD6-BDED-5E5E687E89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944" y="2495745"/>
                <a:ext cx="1607736" cy="14507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182C4C-D850-451B-95CC-AB1206412AB0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2833635" y="3221124"/>
            <a:ext cx="671430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eft Brace 7">
            <a:extLst>
              <a:ext uri="{FF2B5EF4-FFF2-40B4-BE49-F238E27FC236}">
                <a16:creationId xmlns:a16="http://schemas.microsoft.com/office/drawing/2014/main" id="{EDB4E851-BD30-4825-96B7-95A6A8978251}"/>
              </a:ext>
            </a:extLst>
          </p:cNvPr>
          <p:cNvSpPr/>
          <p:nvPr/>
        </p:nvSpPr>
        <p:spPr>
          <a:xfrm rot="16200000">
            <a:off x="5217593" y="835452"/>
            <a:ext cx="1946393" cy="6714308"/>
          </a:xfrm>
          <a:prstGeom prst="leftBrace">
            <a:avLst>
              <a:gd name="adj1" fmla="val 8333"/>
              <a:gd name="adj2" fmla="val 491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C18CB8-F433-4358-BC57-6C8008042642}"/>
              </a:ext>
            </a:extLst>
          </p:cNvPr>
          <p:cNvSpPr/>
          <p:nvPr/>
        </p:nvSpPr>
        <p:spPr>
          <a:xfrm>
            <a:off x="5322612" y="4872841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Gradual Verification</a:t>
            </a:r>
            <a:r>
              <a:rPr lang="en-US" sz="2000" b="1" dirty="0">
                <a:solidFill>
                  <a:srgbClr val="FF0000"/>
                </a:solidFill>
              </a:rPr>
              <a:t> adhering to Gradual </a:t>
            </a:r>
            <a:r>
              <a:rPr lang="en-US" sz="2000" b="1" dirty="0" err="1">
                <a:solidFill>
                  <a:srgbClr val="FF0000"/>
                </a:solidFill>
              </a:rPr>
              <a:t>Gaurantee</a:t>
            </a:r>
            <a:endParaRPr lang="en-US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61901A-2ECE-49EC-B47C-8383FDC2145C}"/>
                  </a:ext>
                </a:extLst>
              </p:cNvPr>
              <p:cNvSpPr txBox="1"/>
              <p:nvPr/>
            </p:nvSpPr>
            <p:spPr>
              <a:xfrm>
                <a:off x="2833635" y="2819299"/>
                <a:ext cx="23044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61901A-2ECE-49EC-B47C-8383FDC21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635" y="2819299"/>
                <a:ext cx="2304422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4FF5DF-01BA-4F41-9AAC-77F3CDCD622F}"/>
                  </a:ext>
                </a:extLst>
              </p:cNvPr>
              <p:cNvSpPr txBox="1"/>
              <p:nvPr/>
            </p:nvSpPr>
            <p:spPr>
              <a:xfrm>
                <a:off x="5220527" y="2819299"/>
                <a:ext cx="23044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∧…∧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4FF5DF-01BA-4F41-9AAC-77F3CDCD6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527" y="2819299"/>
                <a:ext cx="2304422" cy="400110"/>
              </a:xfrm>
              <a:prstGeom prst="rect">
                <a:avLst/>
              </a:prstGeom>
              <a:blipFill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F2E77C1-48B5-4723-B6B3-180A1196ED76}"/>
                  </a:ext>
                </a:extLst>
              </p:cNvPr>
              <p:cNvSpPr txBox="1"/>
              <p:nvPr/>
            </p:nvSpPr>
            <p:spPr>
              <a:xfrm>
                <a:off x="7652820" y="2819299"/>
                <a:ext cx="21030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 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F2E77C1-48B5-4723-B6B3-180A1196E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820" y="2819299"/>
                <a:ext cx="2103035" cy="400110"/>
              </a:xfrm>
              <a:prstGeom prst="rect">
                <a:avLst/>
              </a:prstGeom>
              <a:blipFill>
                <a:blip r:embed="rId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C5B810-A8D2-4676-92D2-10BBFBAE4121}"/>
                  </a:ext>
                </a:extLst>
              </p:cNvPr>
              <p:cNvSpPr txBox="1"/>
              <p:nvPr/>
            </p:nvSpPr>
            <p:spPr>
              <a:xfrm>
                <a:off x="7346263" y="2665411"/>
                <a:ext cx="9215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CC5B810-A8D2-4676-92D2-10BBFBAE4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263" y="2665411"/>
                <a:ext cx="92159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D1F45C-1CA2-41A8-B21F-D59E63B9E796}"/>
              </a:ext>
            </a:extLst>
          </p:cNvPr>
          <p:cNvCxnSpPr>
            <a:cxnSpLocks/>
          </p:cNvCxnSpPr>
          <p:nvPr/>
        </p:nvCxnSpPr>
        <p:spPr>
          <a:xfrm>
            <a:off x="3302593" y="2495745"/>
            <a:ext cx="5586811" cy="0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6D050A0-3C9A-42EB-99FC-46AEFD4BFECC}"/>
              </a:ext>
            </a:extLst>
          </p:cNvPr>
          <p:cNvCxnSpPr>
            <a:cxnSpLocks/>
          </p:cNvCxnSpPr>
          <p:nvPr/>
        </p:nvCxnSpPr>
        <p:spPr>
          <a:xfrm flipV="1">
            <a:off x="3330250" y="3453963"/>
            <a:ext cx="5531496" cy="2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CA2E355-9C05-4FB8-956C-39511FA69D68}"/>
                  </a:ext>
                </a:extLst>
              </p:cNvPr>
              <p:cNvSpPr txBox="1"/>
              <p:nvPr/>
            </p:nvSpPr>
            <p:spPr>
              <a:xfrm>
                <a:off x="5049377" y="1811137"/>
                <a:ext cx="23044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CA2E355-9C05-4FB8-956C-39511FA69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377" y="1811137"/>
                <a:ext cx="2304422" cy="707886"/>
              </a:xfrm>
              <a:prstGeom prst="rect">
                <a:avLst/>
              </a:prstGeom>
              <a:blipFill>
                <a:blip r:embed="rId9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7F518F7-2FDC-40E2-8F61-F3CB0D965A5E}"/>
                  </a:ext>
                </a:extLst>
              </p:cNvPr>
              <p:cNvSpPr txBox="1"/>
              <p:nvPr/>
            </p:nvSpPr>
            <p:spPr>
              <a:xfrm>
                <a:off x="5079858" y="3429000"/>
                <a:ext cx="25729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7F518F7-2FDC-40E2-8F61-F3CB0D965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9858" y="3429000"/>
                <a:ext cx="2572961" cy="707886"/>
              </a:xfrm>
              <a:prstGeom prst="rect">
                <a:avLst/>
              </a:prstGeom>
              <a:blipFill>
                <a:blip r:embed="rId10"/>
                <a:stretch>
                  <a:fillRect t="-5172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0D57EAC-5CCD-434E-BEAD-C4F67D2B086A}"/>
                  </a:ext>
                </a:extLst>
              </p:cNvPr>
              <p:cNvSpPr txBox="1"/>
              <p:nvPr/>
            </p:nvSpPr>
            <p:spPr>
              <a:xfrm>
                <a:off x="983145" y="1795599"/>
                <a:ext cx="230442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All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0D57EAC-5CCD-434E-BEAD-C4F67D2B0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45" y="1795599"/>
                <a:ext cx="2304421" cy="707886"/>
              </a:xfrm>
              <a:prstGeom prst="rect">
                <a:avLst/>
              </a:prstGeom>
              <a:blipFill>
                <a:blip r:embed="rId11"/>
                <a:stretch>
                  <a:fillRect l="-2646" t="-5172" r="-1587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12236E5-11F6-4082-AEA3-713C3CA47006}"/>
                  </a:ext>
                </a:extLst>
              </p:cNvPr>
              <p:cNvSpPr txBox="1"/>
              <p:nvPr/>
            </p:nvSpPr>
            <p:spPr>
              <a:xfrm>
                <a:off x="9305191" y="1793387"/>
                <a:ext cx="217923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:r>
                  <a:rPr lang="en-US" sz="2000" dirty="0"/>
                  <a:t>All dynamic checks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12236E5-11F6-4082-AEA3-713C3CA47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191" y="1793387"/>
                <a:ext cx="2179238" cy="707886"/>
              </a:xfrm>
              <a:prstGeom prst="rect">
                <a:avLst/>
              </a:prstGeom>
              <a:blipFill>
                <a:blip r:embed="rId12"/>
                <a:stretch>
                  <a:fillRect l="-2793" t="-4310" r="-1397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034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0C120-CCA8-479B-A1B0-B8D2A23D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&amp; Motivation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BDAAF-F59A-40B1-8601-7E3D6A6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571E82-2832-426E-8B5E-29CDF3B34E54}"/>
              </a:ext>
            </a:extLst>
          </p:cNvPr>
          <p:cNvSpPr/>
          <p:nvPr/>
        </p:nvSpPr>
        <p:spPr>
          <a:xfrm>
            <a:off x="1225899" y="2069960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Static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compile time)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A6A0F9-6C0E-41C8-9680-F50AD771CE6A}"/>
              </a:ext>
            </a:extLst>
          </p:cNvPr>
          <p:cNvSpPr/>
          <p:nvPr/>
        </p:nvSpPr>
        <p:spPr>
          <a:xfrm>
            <a:off x="9547944" y="2069959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Dynamic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runtime)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540044-D0C4-4B99-8F49-9369B5315B7E}"/>
              </a:ext>
            </a:extLst>
          </p:cNvPr>
          <p:cNvCxnSpPr>
            <a:stCxn id="6" idx="3"/>
            <a:endCxn id="9" idx="1"/>
          </p:cNvCxnSpPr>
          <p:nvPr/>
        </p:nvCxnSpPr>
        <p:spPr>
          <a:xfrm flipV="1">
            <a:off x="2833635" y="2795338"/>
            <a:ext cx="671430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Left Brace 12">
            <a:extLst>
              <a:ext uri="{FF2B5EF4-FFF2-40B4-BE49-F238E27FC236}">
                <a16:creationId xmlns:a16="http://schemas.microsoft.com/office/drawing/2014/main" id="{25CF9ABB-F32C-4B98-A27F-F1EFB1A1595B}"/>
              </a:ext>
            </a:extLst>
          </p:cNvPr>
          <p:cNvSpPr/>
          <p:nvPr/>
        </p:nvSpPr>
        <p:spPr>
          <a:xfrm rot="16200000">
            <a:off x="5675172" y="-46199"/>
            <a:ext cx="1031236" cy="6714308"/>
          </a:xfrm>
          <a:prstGeom prst="leftBrace">
            <a:avLst>
              <a:gd name="adj1" fmla="val 8333"/>
              <a:gd name="adj2" fmla="val 491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DB71ED-8C3E-45E7-A34D-946DC302063D}"/>
              </a:ext>
            </a:extLst>
          </p:cNvPr>
          <p:cNvSpPr/>
          <p:nvPr/>
        </p:nvSpPr>
        <p:spPr>
          <a:xfrm>
            <a:off x="5322612" y="3826570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Gradual Verification</a:t>
            </a:r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EEE44AAC-F140-44C2-AFF4-B47A49D66D86}"/>
              </a:ext>
            </a:extLst>
          </p:cNvPr>
          <p:cNvSpPr/>
          <p:nvPr/>
        </p:nvSpPr>
        <p:spPr>
          <a:xfrm>
            <a:off x="5358283" y="2194024"/>
            <a:ext cx="1536393" cy="11756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2FFF1F6-09C3-4596-8A92-AC55272C05BF}"/>
              </a:ext>
            </a:extLst>
          </p:cNvPr>
          <p:cNvSpPr/>
          <p:nvPr/>
        </p:nvSpPr>
        <p:spPr>
          <a:xfrm>
            <a:off x="256233" y="3826342"/>
            <a:ext cx="3547068" cy="2256081"/>
          </a:xfrm>
          <a:prstGeom prst="roundRect">
            <a:avLst/>
          </a:prstGeom>
          <a:ln>
            <a:solidFill>
              <a:srgbClr val="F687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sound, no static errors means no runtime errors (no extra runtime checks)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Software must be fully specified with detailed specs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A92CB2D-B415-488F-88BB-182D0814AC7A}"/>
              </a:ext>
            </a:extLst>
          </p:cNvPr>
          <p:cNvSpPr/>
          <p:nvPr/>
        </p:nvSpPr>
        <p:spPr>
          <a:xfrm>
            <a:off x="8388699" y="3826341"/>
            <a:ext cx="3547068" cy="2256081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Software can be partially specified with partial specs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Specs turned into runtime checks (runtime overhead)</a:t>
            </a:r>
          </a:p>
        </p:txBody>
      </p:sp>
      <p:pic>
        <p:nvPicPr>
          <p:cNvPr id="20" name="Graphic 19" descr="Checkmark">
            <a:extLst>
              <a:ext uri="{FF2B5EF4-FFF2-40B4-BE49-F238E27FC236}">
                <a16:creationId xmlns:a16="http://schemas.microsoft.com/office/drawing/2014/main" id="{A9B99CE6-E718-4C04-A353-CEC0D47396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4190" y="2142251"/>
            <a:ext cx="1059453" cy="105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04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5" grpId="0" animBg="1"/>
      <p:bldP spid="16" grpId="0" animBg="1"/>
      <p:bldP spid="16" grpId="1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73242-D18E-4955-9247-6C40D2AB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Verification by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DCE3D-F8F5-4064-BC55-D990A974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E3D2D24-FA9D-4A59-8B6E-927F3C78E3A1}"/>
                  </a:ext>
                </a:extLst>
              </p:cNvPr>
              <p:cNvSpPr/>
              <p:nvPr/>
            </p:nvSpPr>
            <p:spPr>
              <a:xfrm>
                <a:off x="1154084" y="2566374"/>
                <a:ext cx="10058399" cy="305798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numCol="2" rtlCol="0" anchor="t"/>
              <a:lstStyle/>
              <a:p>
                <a:r>
                  <a:rPr lang="en-US" sz="2400" dirty="0"/>
                  <a:t>int withdraw(int balance,</a:t>
                </a:r>
              </a:p>
              <a:p>
                <a:r>
                  <a:rPr lang="en-US" sz="2400" dirty="0"/>
                  <a:t>			    int amount)</a:t>
                </a:r>
              </a:p>
              <a:p>
                <a:r>
                  <a:rPr lang="en-US" sz="2400" dirty="0"/>
                  <a:t>	requires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𝑎𝑚𝑜𝑢𝑛𝑡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	</a:t>
                </a:r>
                <a:r>
                  <a:rPr lang="en-US" sz="2400" dirty="0"/>
                  <a:t>ensures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𝑟𝑒𝑠𝑢𝑙𝑡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{	return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amount;    }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int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100;</a:t>
                </a:r>
              </a:p>
              <a:p>
                <a:r>
                  <a:rPr lang="en-US" sz="2400" dirty="0"/>
                  <a:t>Q: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P: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≥30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30);</a:t>
                </a:r>
              </a:p>
              <a:p>
                <a:r>
                  <a:rPr lang="en-US" sz="2400" dirty="0"/>
                  <a:t>Q: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P: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≥40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40);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EE3D2D24-FA9D-4A59-8B6E-927F3C78E3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084" y="2566374"/>
                <a:ext cx="10058399" cy="305798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67E1E39B-C5EB-4F90-B8A7-05DA01D4A9BF}"/>
              </a:ext>
            </a:extLst>
          </p:cNvPr>
          <p:cNvSpPr/>
          <p:nvPr/>
        </p:nvSpPr>
        <p:spPr>
          <a:xfrm>
            <a:off x="1698171" y="3498729"/>
            <a:ext cx="3878664" cy="37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2442F2-A429-44C4-99D3-B7DEC6876DE6}"/>
              </a:ext>
            </a:extLst>
          </p:cNvPr>
          <p:cNvSpPr/>
          <p:nvPr/>
        </p:nvSpPr>
        <p:spPr>
          <a:xfrm>
            <a:off x="1698171" y="3871671"/>
            <a:ext cx="3878664" cy="37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3D6ED262-741D-48F6-A789-A6087E4CC3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9757" y="3282988"/>
            <a:ext cx="417617" cy="41761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C87ED-6C4E-40E1-8CA8-75DEE69D4D41}"/>
              </a:ext>
            </a:extLst>
          </p:cNvPr>
          <p:cNvSpPr/>
          <p:nvPr/>
        </p:nvSpPr>
        <p:spPr>
          <a:xfrm>
            <a:off x="6120922" y="3163621"/>
            <a:ext cx="3657062" cy="6797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1063E-E869-4527-A24F-D1D911ED4DE1}"/>
              </a:ext>
            </a:extLst>
          </p:cNvPr>
          <p:cNvSpPr/>
          <p:nvPr/>
        </p:nvSpPr>
        <p:spPr>
          <a:xfrm>
            <a:off x="6120922" y="4244613"/>
            <a:ext cx="3657062" cy="6797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4212FCCF-D5E6-43B0-8259-2DFB68682FCA}"/>
              </a:ext>
            </a:extLst>
          </p:cNvPr>
          <p:cNvSpPr/>
          <p:nvPr/>
        </p:nvSpPr>
        <p:spPr>
          <a:xfrm>
            <a:off x="9064316" y="4358981"/>
            <a:ext cx="500745" cy="381112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4DD51D-6A50-4E7A-993F-84EC0C824042}"/>
                  </a:ext>
                </a:extLst>
              </p:cNvPr>
              <p:cNvSpPr txBox="1"/>
              <p:nvPr/>
            </p:nvSpPr>
            <p:spPr>
              <a:xfrm>
                <a:off x="8552955" y="3149843"/>
                <a:ext cx="9316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⇓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4DD51D-6A50-4E7A-993F-84EC0C824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955" y="3149843"/>
                <a:ext cx="931650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75F05F-1ECC-4372-87F7-5EB389FFF17A}"/>
                  </a:ext>
                </a:extLst>
              </p:cNvPr>
              <p:cNvSpPr txBox="1"/>
              <p:nvPr/>
            </p:nvSpPr>
            <p:spPr>
              <a:xfrm>
                <a:off x="8552955" y="4231969"/>
                <a:ext cx="93165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⇓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75F05F-1ECC-4372-87F7-5EB389FFF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955" y="4231969"/>
                <a:ext cx="93165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17640A5-6405-41AB-AE8D-DC388D26797F}"/>
              </a:ext>
            </a:extLst>
          </p:cNvPr>
          <p:cNvSpPr txBox="1"/>
          <p:nvPr/>
        </p:nvSpPr>
        <p:spPr>
          <a:xfrm>
            <a:off x="336359" y="3091687"/>
            <a:ext cx="1783516" cy="400110"/>
          </a:xfrm>
          <a:prstGeom prst="rect">
            <a:avLst/>
          </a:prstGeom>
          <a:noFill/>
          <a:ln w="158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Precondition: 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071BBF-A5E0-45CA-B6B1-19CA360487A0}"/>
              </a:ext>
            </a:extLst>
          </p:cNvPr>
          <p:cNvSpPr txBox="1"/>
          <p:nvPr/>
        </p:nvSpPr>
        <p:spPr>
          <a:xfrm>
            <a:off x="222908" y="4245739"/>
            <a:ext cx="1896967" cy="400110"/>
          </a:xfrm>
          <a:prstGeom prst="rect">
            <a:avLst/>
          </a:prstGeom>
          <a:noFill/>
          <a:ln w="158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Postcondition: Q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50E34E-6088-4ED5-801C-F1B321E2ED42}"/>
              </a:ext>
            </a:extLst>
          </p:cNvPr>
          <p:cNvSpPr txBox="1"/>
          <p:nvPr/>
        </p:nvSpPr>
        <p:spPr>
          <a:xfrm>
            <a:off x="2164220" y="2119097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Annotated Function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A177D3-C500-48B7-B5A1-2E48A581CDE8}"/>
              </a:ext>
            </a:extLst>
          </p:cNvPr>
          <p:cNvSpPr txBox="1"/>
          <p:nvPr/>
        </p:nvSpPr>
        <p:spPr>
          <a:xfrm>
            <a:off x="7139789" y="2113332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Client Program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D1F5D1-602E-466A-84F9-A0F227BFB062}"/>
              </a:ext>
            </a:extLst>
          </p:cNvPr>
          <p:cNvSpPr txBox="1"/>
          <p:nvPr/>
        </p:nvSpPr>
        <p:spPr>
          <a:xfrm>
            <a:off x="9078194" y="3140670"/>
            <a:ext cx="564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84D3C8-90D8-4A46-94BA-AB18E834386D}"/>
              </a:ext>
            </a:extLst>
          </p:cNvPr>
          <p:cNvSpPr txBox="1"/>
          <p:nvPr/>
        </p:nvSpPr>
        <p:spPr>
          <a:xfrm>
            <a:off x="9081573" y="4229085"/>
            <a:ext cx="564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203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14" grpId="0" animBg="1"/>
      <p:bldP spid="4" grpId="0"/>
      <p:bldP spid="15" grpId="0"/>
      <p:bldP spid="6" grpId="0" animBg="1"/>
      <p:bldP spid="16" grpId="0" animBg="1"/>
      <p:bldP spid="19" grpId="0"/>
      <p:bldP spid="19" grpId="1"/>
      <p:bldP spid="20" grpId="0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BBBA9-484A-45E5-AB2E-995EB6605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Verification by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DF1EB-0970-46E0-97A8-A374828A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50C781D-BB07-4649-92C4-B249B8FE7866}"/>
                  </a:ext>
                </a:extLst>
              </p:cNvPr>
              <p:cNvSpPr/>
              <p:nvPr/>
            </p:nvSpPr>
            <p:spPr>
              <a:xfrm>
                <a:off x="1154084" y="2560778"/>
                <a:ext cx="10058399" cy="305798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numCol="2" rtlCol="0" anchor="t"/>
              <a:lstStyle/>
              <a:p>
                <a:r>
                  <a:rPr lang="en-US" sz="2400" dirty="0"/>
                  <a:t>int withdraw(int balance,</a:t>
                </a:r>
              </a:p>
              <a:p>
                <a:r>
                  <a:rPr lang="en-US" sz="2400" dirty="0"/>
                  <a:t>			    int amount)</a:t>
                </a:r>
              </a:p>
              <a:p>
                <a:r>
                  <a:rPr lang="en-US" sz="2400" dirty="0"/>
                  <a:t>	requires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𝑎𝑚𝑜𝑢𝑛𝑡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	</a:t>
                </a:r>
                <a:r>
                  <a:rPr lang="en-US" sz="2400" dirty="0"/>
                  <a:t>ensures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𝑟𝑒𝑠𝑢𝑙𝑡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{	return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/>
                  <a:t> amount;    }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int balance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100;</a:t>
                </a:r>
              </a:p>
              <a:p>
                <a:r>
                  <a:rPr lang="en-US" sz="2400" dirty="0"/>
                  <a:t>assert P: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≥30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30);</a:t>
                </a:r>
              </a:p>
              <a:p>
                <a:r>
                  <a:rPr lang="en-US" sz="2400" dirty="0"/>
                  <a:t>assert P: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𝑏𝑎𝑙𝑎𝑛𝑐𝑒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  <a:p>
                <a:r>
                  <a:rPr lang="en-US" sz="2400" dirty="0"/>
                  <a:t>balance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withdraw(balance, 40);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450C781D-BB07-4649-92C4-B249B8FE78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084" y="2560778"/>
                <a:ext cx="10058399" cy="305798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2B26C468-38F2-471B-AB92-6A33D33F5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41536" y="3109175"/>
            <a:ext cx="417617" cy="4176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02CB1AF-9A5A-4464-94F8-FFD25B438817}"/>
              </a:ext>
            </a:extLst>
          </p:cNvPr>
          <p:cNvSpPr txBox="1"/>
          <p:nvPr/>
        </p:nvSpPr>
        <p:spPr>
          <a:xfrm>
            <a:off x="2164220" y="2113501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Annotated Function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CA7E17-8B78-4FEF-8F46-9845F56A1852}"/>
              </a:ext>
            </a:extLst>
          </p:cNvPr>
          <p:cNvSpPr txBox="1"/>
          <p:nvPr/>
        </p:nvSpPr>
        <p:spPr>
          <a:xfrm>
            <a:off x="7139789" y="2107736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Client Program</a:t>
            </a:r>
          </a:p>
        </p:txBody>
      </p:sp>
      <p:pic>
        <p:nvPicPr>
          <p:cNvPr id="26" name="Graphic 25" descr="Checkmark">
            <a:extLst>
              <a:ext uri="{FF2B5EF4-FFF2-40B4-BE49-F238E27FC236}">
                <a16:creationId xmlns:a16="http://schemas.microsoft.com/office/drawing/2014/main" id="{003448F9-1137-4B8E-9F08-FA469A1B8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27236" y="3847354"/>
            <a:ext cx="417617" cy="41761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ED83D6E-7AAA-4422-BE8A-F4FB2DFF1716}"/>
              </a:ext>
            </a:extLst>
          </p:cNvPr>
          <p:cNvSpPr txBox="1"/>
          <p:nvPr/>
        </p:nvSpPr>
        <p:spPr>
          <a:xfrm>
            <a:off x="9227236" y="3031276"/>
            <a:ext cx="564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A9A0E5-1DE4-499D-ACE2-9A7309689283}"/>
              </a:ext>
            </a:extLst>
          </p:cNvPr>
          <p:cNvSpPr txBox="1"/>
          <p:nvPr/>
        </p:nvSpPr>
        <p:spPr>
          <a:xfrm>
            <a:off x="9213031" y="3766609"/>
            <a:ext cx="564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1DF378-7653-4D75-9333-42BA62CC32BA}"/>
                  </a:ext>
                </a:extLst>
              </p:cNvPr>
              <p:cNvSpPr txBox="1"/>
              <p:nvPr/>
            </p:nvSpPr>
            <p:spPr>
              <a:xfrm>
                <a:off x="6096000" y="3077319"/>
                <a:ext cx="3657062" cy="461665"/>
              </a:xfrm>
              <a:prstGeom prst="rect">
                <a:avLst/>
              </a:prstGeom>
              <a:noFill/>
              <a:ln w="158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assert P: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≥30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1DF378-7653-4D75-9333-42BA62CC3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77319"/>
                <a:ext cx="3657062" cy="461665"/>
              </a:xfrm>
              <a:prstGeom prst="rect">
                <a:avLst/>
              </a:prstGeom>
              <a:blipFill>
                <a:blip r:embed="rId6"/>
                <a:stretch>
                  <a:fillRect l="-2322" t="-8861" b="-25316"/>
                </a:stretch>
              </a:blipFill>
              <a:ln w="158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4CE26-76E2-451B-BF24-EB74A82F5CA1}"/>
                  </a:ext>
                </a:extLst>
              </p:cNvPr>
              <p:cNvSpPr txBox="1"/>
              <p:nvPr/>
            </p:nvSpPr>
            <p:spPr>
              <a:xfrm>
                <a:off x="6096000" y="3807527"/>
                <a:ext cx="3696189" cy="461665"/>
              </a:xfrm>
              <a:prstGeom prst="rect">
                <a:avLst/>
              </a:prstGeom>
              <a:noFill/>
              <a:ln w="15875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assert P: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4CE26-76E2-451B-BF24-EB74A82F5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07527"/>
                <a:ext cx="3696189" cy="461665"/>
              </a:xfrm>
              <a:prstGeom prst="rect">
                <a:avLst/>
              </a:prstGeom>
              <a:blipFill>
                <a:blip r:embed="rId7"/>
                <a:stretch>
                  <a:fillRect l="-2299" t="-8974" b="-26923"/>
                </a:stretch>
              </a:blipFill>
              <a:ln w="158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63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1" grpId="0"/>
      <p:bldP spid="31" grpId="1"/>
      <p:bldP spid="4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54A2-FE10-4CAA-A0EB-0E79402FA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Guarantee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02AD5-0B72-4AD5-94CF-CAE4A6A1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85368"/>
            <a:ext cx="10058400" cy="1552489"/>
          </a:xfrm>
        </p:spPr>
        <p:txBody>
          <a:bodyPr>
            <a:normAutofit/>
          </a:bodyPr>
          <a:lstStyle/>
          <a:p>
            <a:r>
              <a:rPr lang="en-US" sz="2800" dirty="0"/>
              <a:t>Reducing the precision of specifications never breaks the verifiability of a program (formalized in [1])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75576-EF72-4AA3-9762-A03CFB38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270C3-92A2-4A06-B029-9F1C635B06BE}"/>
              </a:ext>
            </a:extLst>
          </p:cNvPr>
          <p:cNvSpPr txBox="1"/>
          <p:nvPr/>
        </p:nvSpPr>
        <p:spPr>
          <a:xfrm>
            <a:off x="424450" y="6279009"/>
            <a:ext cx="11404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[1] Bader, Johannes, Jonathan Aldrich, and Éric </a:t>
            </a:r>
            <a:r>
              <a:rPr lang="en-US" sz="1600" dirty="0" err="1">
                <a:solidFill>
                  <a:schemeClr val="bg1"/>
                </a:solidFill>
              </a:rPr>
              <a:t>Tanter</a:t>
            </a:r>
            <a:r>
              <a:rPr lang="en-US" sz="1600" dirty="0">
                <a:solidFill>
                  <a:schemeClr val="bg1"/>
                </a:solidFill>
              </a:rPr>
              <a:t>. "Gradual Program Verification." In International Conference on Verification, Model Checking, and Abstract Interpretation, pp. 25-46. Springer, Cham, 2018.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B6A21F-69FE-4781-B435-9F6CFC752E5E}"/>
              </a:ext>
            </a:extLst>
          </p:cNvPr>
          <p:cNvSpPr/>
          <p:nvPr/>
        </p:nvSpPr>
        <p:spPr>
          <a:xfrm>
            <a:off x="1225899" y="3429001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Static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compile time)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6F5B4-FE56-4796-9FC9-757E0DE2347C}"/>
              </a:ext>
            </a:extLst>
          </p:cNvPr>
          <p:cNvSpPr/>
          <p:nvPr/>
        </p:nvSpPr>
        <p:spPr>
          <a:xfrm>
            <a:off x="9547944" y="3429000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Dynamic Verification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(at runtime)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E5A9A346-33C1-4DFC-B426-97E4CC088CA1}"/>
              </a:ext>
            </a:extLst>
          </p:cNvPr>
          <p:cNvSpPr/>
          <p:nvPr/>
        </p:nvSpPr>
        <p:spPr>
          <a:xfrm rot="16200000">
            <a:off x="5720104" y="1298811"/>
            <a:ext cx="941373" cy="6714308"/>
          </a:xfrm>
          <a:prstGeom prst="leftBrace">
            <a:avLst>
              <a:gd name="adj1" fmla="val 8333"/>
              <a:gd name="adj2" fmla="val 4926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87A627-D2E3-4B57-92D3-538F131A362F}"/>
              </a:ext>
            </a:extLst>
          </p:cNvPr>
          <p:cNvSpPr/>
          <p:nvPr/>
        </p:nvSpPr>
        <p:spPr>
          <a:xfrm>
            <a:off x="5322611" y="4797351"/>
            <a:ext cx="1607736" cy="145075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Gradual Verification </a:t>
            </a:r>
            <a:r>
              <a:rPr lang="en-US" sz="2000" b="1" dirty="0">
                <a:solidFill>
                  <a:srgbClr val="FF0000"/>
                </a:solidFill>
              </a:rPr>
              <a:t>adhering to Gradual </a:t>
            </a:r>
            <a:r>
              <a:rPr lang="en-US" sz="2000" b="1" dirty="0" err="1">
                <a:solidFill>
                  <a:srgbClr val="FF0000"/>
                </a:solidFill>
              </a:rPr>
              <a:t>Gaurantee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7C6DB7-D5C8-429A-BA9C-5A92F8495F21}"/>
              </a:ext>
            </a:extLst>
          </p:cNvPr>
          <p:cNvCxnSpPr/>
          <p:nvPr/>
        </p:nvCxnSpPr>
        <p:spPr>
          <a:xfrm flipV="1">
            <a:off x="2833635" y="4154376"/>
            <a:ext cx="671430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29D707A-7CA2-4DA0-988E-7E3292ADD566}"/>
              </a:ext>
            </a:extLst>
          </p:cNvPr>
          <p:cNvCxnSpPr>
            <a:cxnSpLocks/>
          </p:cNvCxnSpPr>
          <p:nvPr/>
        </p:nvCxnSpPr>
        <p:spPr>
          <a:xfrm>
            <a:off x="3397384" y="3465052"/>
            <a:ext cx="5586811" cy="0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BE35A51-BF3A-4242-9463-1F52552A44C2}"/>
              </a:ext>
            </a:extLst>
          </p:cNvPr>
          <p:cNvCxnSpPr>
            <a:cxnSpLocks/>
          </p:cNvCxnSpPr>
          <p:nvPr/>
        </p:nvCxnSpPr>
        <p:spPr>
          <a:xfrm flipV="1">
            <a:off x="3425041" y="3833347"/>
            <a:ext cx="5531496" cy="2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E50213-3407-4775-8B7E-F8D71279CFE4}"/>
                  </a:ext>
                </a:extLst>
              </p:cNvPr>
              <p:cNvSpPr txBox="1"/>
              <p:nvPr/>
            </p:nvSpPr>
            <p:spPr>
              <a:xfrm>
                <a:off x="5144167" y="2780444"/>
                <a:ext cx="22036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E50213-3407-4775-8B7E-F8D71279C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167" y="2780444"/>
                <a:ext cx="2203689" cy="707886"/>
              </a:xfrm>
              <a:prstGeom prst="rect">
                <a:avLst/>
              </a:prstGeom>
              <a:blipFill>
                <a:blip r:embed="rId3"/>
                <a:stretch>
                  <a:fillRect t="-4310" r="-2493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E121C7-44FE-4F34-8E6F-7E41F18B7718}"/>
                  </a:ext>
                </a:extLst>
              </p:cNvPr>
              <p:cNvSpPr txBox="1"/>
              <p:nvPr/>
            </p:nvSpPr>
            <p:spPr>
              <a:xfrm>
                <a:off x="5052203" y="3808384"/>
                <a:ext cx="24698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static guarantees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 dynamic checks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E121C7-44FE-4F34-8E6F-7E41F18B7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203" y="3808384"/>
                <a:ext cx="2469825" cy="707886"/>
              </a:xfrm>
              <a:prstGeom prst="rect">
                <a:avLst/>
              </a:prstGeom>
              <a:blipFill>
                <a:blip r:embed="rId4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5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FF65A6-DA79-40CE-B77C-052EFE3E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E27FF-1988-4BA9-8261-E5B533B2A2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4B7C74-CA64-4284-88C5-32CC8AF0D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A34FC-91A4-497E-9BA9-C345F2373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F06085-ACC4-4F14-8A6A-FDF7D7F295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1700" y="2808614"/>
                <a:ext cx="2588600" cy="90689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∷=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|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?</m:t>
                    </m:r>
                  </m:oMath>
                </a14:m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F06085-ACC4-4F14-8A6A-FDF7D7F295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1700" y="2808614"/>
                <a:ext cx="2588600" cy="90689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AA064C-2F84-4D4C-AE0F-474AF1C6761E}"/>
              </a:ext>
            </a:extLst>
          </p:cNvPr>
          <p:cNvSpPr txBox="1">
            <a:spLocks/>
          </p:cNvSpPr>
          <p:nvPr/>
        </p:nvSpPr>
        <p:spPr>
          <a:xfrm>
            <a:off x="1066800" y="4056944"/>
            <a:ext cx="10058400" cy="55859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Allow imprecision in specifications via the “?” wildcard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AEB07-0FB6-4788-94D1-A8E9A6FF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2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8303-9474-466C-960C-5F253A320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E8B38-3290-47A9-B6E3-746F69353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35849"/>
          </a:xfrm>
        </p:spPr>
        <p:txBody>
          <a:bodyPr>
            <a:normAutofit/>
          </a:bodyPr>
          <a:lstStyle/>
          <a:p>
            <a:r>
              <a:rPr lang="en-US" sz="2800" dirty="0"/>
              <a:t>Gradual formulas are given meaning by the set of fully precise formulas it represents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B1235-5B84-410A-9245-24591366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728646F-E335-4B8E-947C-81FE0C27F170}"/>
              </a:ext>
            </a:extLst>
          </p:cNvPr>
          <p:cNvSpPr/>
          <p:nvPr/>
        </p:nvSpPr>
        <p:spPr>
          <a:xfrm>
            <a:off x="1197428" y="3406622"/>
            <a:ext cx="10058399" cy="27470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numCol="2" rtlCol="0" anchor="t"/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7725D2-238A-4ACF-B2E1-9E9EB5BA6818}"/>
              </a:ext>
            </a:extLst>
          </p:cNvPr>
          <p:cNvSpPr txBox="1"/>
          <p:nvPr/>
        </p:nvSpPr>
        <p:spPr>
          <a:xfrm>
            <a:off x="2231759" y="2961918"/>
            <a:ext cx="2946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Gradual Formula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1B6374-88A1-4811-A9EC-AF7799CF37C0}"/>
              </a:ext>
            </a:extLst>
          </p:cNvPr>
          <p:cNvSpPr txBox="1"/>
          <p:nvPr/>
        </p:nvSpPr>
        <p:spPr>
          <a:xfrm>
            <a:off x="6411687" y="2961919"/>
            <a:ext cx="4110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Set of Representing 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95A8BC-323E-4A1F-B8D9-625F6ACDB841}"/>
                  </a:ext>
                </a:extLst>
              </p:cNvPr>
              <p:cNvSpPr txBox="1"/>
              <p:nvPr/>
            </p:nvSpPr>
            <p:spPr>
              <a:xfrm>
                <a:off x="2054310" y="3627473"/>
                <a:ext cx="27214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𝑏𝑎𝑙𝑎𝑛𝑐𝑒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95A8BC-323E-4A1F-B8D9-625F6ACDB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310" y="3627473"/>
                <a:ext cx="2721428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594672-9A8C-4900-9557-94850E655AA9}"/>
                  </a:ext>
                </a:extLst>
              </p:cNvPr>
              <p:cNvSpPr txBox="1"/>
              <p:nvPr/>
            </p:nvSpPr>
            <p:spPr>
              <a:xfrm>
                <a:off x="6008918" y="4506689"/>
                <a:ext cx="4844136" cy="1459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𝑏𝑎𝑙𝑎𝑛𝑐𝑒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=0, 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𝑏𝑎𝑙𝑎𝑛𝑐𝑒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≥0, 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𝑏𝑎𝑙𝑎𝑛𝑐𝑒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≥0∧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𝑎𝑚𝑜𝑢𝑛𝑡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≥0 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594672-9A8C-4900-9557-94850E655A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18" y="4506689"/>
                <a:ext cx="4844136" cy="1459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ABFD22-47DA-4590-AC72-6C3DC28AD955}"/>
              </a:ext>
            </a:extLst>
          </p:cNvPr>
          <p:cNvCxnSpPr/>
          <p:nvPr/>
        </p:nvCxnSpPr>
        <p:spPr>
          <a:xfrm>
            <a:off x="5486400" y="3401811"/>
            <a:ext cx="0" cy="2747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930C11-61F8-4190-B63A-1AB2FCB4A7FE}"/>
              </a:ext>
            </a:extLst>
          </p:cNvPr>
          <p:cNvCxnSpPr/>
          <p:nvPr/>
        </p:nvCxnSpPr>
        <p:spPr>
          <a:xfrm>
            <a:off x="1197428" y="4321627"/>
            <a:ext cx="10058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1324E0-1035-44EE-A27D-CBA9FCBBDFBC}"/>
                  </a:ext>
                </a:extLst>
              </p:cNvPr>
              <p:cNvSpPr txBox="1"/>
              <p:nvPr/>
            </p:nvSpPr>
            <p:spPr>
              <a:xfrm>
                <a:off x="6994073" y="3627474"/>
                <a:ext cx="27540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𝑏𝑎𝑙𝑎𝑛𝑐𝑒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1324E0-1035-44EE-A27D-CBA9FCBBD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073" y="3627474"/>
                <a:ext cx="275408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8780D6-F02F-4FEE-AE1E-7E6BFBFDCF22}"/>
                  </a:ext>
                </a:extLst>
              </p:cNvPr>
              <p:cNvSpPr txBox="1"/>
              <p:nvPr/>
            </p:nvSpPr>
            <p:spPr>
              <a:xfrm>
                <a:off x="2249081" y="5004143"/>
                <a:ext cx="23318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𝑏𝑎𝑙𝑎𝑛𝑐𝑒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≥0∧ ?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48780D6-F02F-4FEE-AE1E-7E6BFBFDC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081" y="5004143"/>
                <a:ext cx="2331885" cy="461665"/>
              </a:xfrm>
              <a:prstGeom prst="rect">
                <a:avLst/>
              </a:prstGeom>
              <a:blipFill>
                <a:blip r:embed="rId6"/>
                <a:stretch>
                  <a:fillRect l="-1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A3FC075-E3AF-4E4D-B133-06ED2155EAD6}"/>
                  </a:ext>
                </a:extLst>
              </p:cNvPr>
              <p:cNvSpPr txBox="1"/>
              <p:nvPr/>
            </p:nvSpPr>
            <p:spPr>
              <a:xfrm>
                <a:off x="1382491" y="5689635"/>
                <a:ext cx="4844136" cy="461665"/>
              </a:xfrm>
              <a:prstGeom prst="rect">
                <a:avLst/>
              </a:prstGeom>
              <a:noFill/>
              <a:ln w="15875">
                <a:solidFill>
                  <a:srgbClr val="F687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𝑏𝑎𝑙𝑎𝑛𝑐𝑒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≥0∧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𝑏𝑎𝑙𝑎𝑛𝑐𝑒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A3FC075-E3AF-4E4D-B133-06ED2155E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491" y="5689635"/>
                <a:ext cx="484413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>
                <a:solidFill>
                  <a:srgbClr val="F687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E9BA5B5-64FC-443D-9E67-3A377F8D4B13}"/>
              </a:ext>
            </a:extLst>
          </p:cNvPr>
          <p:cNvCxnSpPr>
            <a:stCxn id="18" idx="3"/>
          </p:cNvCxnSpPr>
          <p:nvPr/>
        </p:nvCxnSpPr>
        <p:spPr>
          <a:xfrm flipV="1">
            <a:off x="6226627" y="5682343"/>
            <a:ext cx="1197430" cy="238125"/>
          </a:xfrm>
          <a:prstGeom prst="straightConnector1">
            <a:avLst/>
          </a:prstGeom>
          <a:ln w="15875">
            <a:solidFill>
              <a:srgbClr val="F687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BF1A33E8-1624-4D69-B4F5-D6B38CBF5667}"/>
              </a:ext>
            </a:extLst>
          </p:cNvPr>
          <p:cNvSpPr/>
          <p:nvPr/>
        </p:nvSpPr>
        <p:spPr>
          <a:xfrm>
            <a:off x="2936844" y="5319310"/>
            <a:ext cx="1536393" cy="11756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92CD34-3279-469C-B057-CC0CB0EBA65C}"/>
              </a:ext>
            </a:extLst>
          </p:cNvPr>
          <p:cNvSpPr/>
          <p:nvPr/>
        </p:nvSpPr>
        <p:spPr>
          <a:xfrm>
            <a:off x="7304314" y="4550233"/>
            <a:ext cx="2079172" cy="337451"/>
          </a:xfrm>
          <a:prstGeom prst="rect">
            <a:avLst/>
          </a:prstGeom>
          <a:noFill/>
          <a:ln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CFA4B57-CEB0-45B5-A7C7-E92A46BA9B7B}"/>
              </a:ext>
            </a:extLst>
          </p:cNvPr>
          <p:cNvSpPr/>
          <p:nvPr/>
        </p:nvSpPr>
        <p:spPr>
          <a:xfrm>
            <a:off x="7304314" y="4900215"/>
            <a:ext cx="2079172" cy="337451"/>
          </a:xfrm>
          <a:prstGeom prst="rect">
            <a:avLst/>
          </a:prstGeom>
          <a:noFill/>
          <a:ln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A5C8F1-4B41-473B-ADF8-0196717AD1D4}"/>
              </a:ext>
            </a:extLst>
          </p:cNvPr>
          <p:cNvSpPr/>
          <p:nvPr/>
        </p:nvSpPr>
        <p:spPr>
          <a:xfrm>
            <a:off x="6502581" y="5265975"/>
            <a:ext cx="3729989" cy="337451"/>
          </a:xfrm>
          <a:prstGeom prst="rect">
            <a:avLst/>
          </a:prstGeom>
          <a:noFill/>
          <a:ln>
            <a:solidFill>
              <a:srgbClr val="F6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6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7" grpId="0"/>
      <p:bldP spid="18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6BEB3-187F-4C45-9E68-3685DE7E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Verification in Gradual Setting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5E43D0-FFF8-4F20-9310-B85B0269CC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2800" b="1" dirty="0"/>
                  <a:t>Lifted from normal static verification </a:t>
                </a:r>
                <a:r>
                  <a:rPr lang="en-US" sz="2800" dirty="0"/>
                  <a:t>using ideas from Abstract Interpretation on Gradual Typing [1]</a:t>
                </a:r>
                <a:endParaRPr lang="en-US" sz="2200" dirty="0"/>
              </a:p>
              <a:p>
                <a:pPr lvl="1"/>
                <a:r>
                  <a:rPr lang="en-US" sz="2600" b="1" dirty="0"/>
                  <a:t>Predicates</a:t>
                </a:r>
                <a:r>
                  <a:rPr lang="en-US" sz="2600" dirty="0"/>
                  <a:t> </a:t>
                </a:r>
                <a:endParaRPr lang="en-US" sz="2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⇒ ⋅</m:t>
                    </m:r>
                  </m:oMath>
                </a14:m>
                <a:endParaRPr lang="en-US" sz="2200" dirty="0"/>
              </a:p>
              <a:p>
                <a:pPr lvl="1"/>
                <a:endParaRPr lang="en-US" sz="2600" dirty="0"/>
              </a:p>
              <a:p>
                <a:pPr lvl="1"/>
                <a:r>
                  <a:rPr lang="en-US" sz="2600" b="1" dirty="0"/>
                  <a:t>Functions</a:t>
                </a:r>
                <a:r>
                  <a:rPr lang="en-US" sz="2600" dirty="0"/>
                  <a:t> </a:t>
                </a:r>
                <a:endParaRPr lang="en-US" sz="2600" i="1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𝑊𝐿𝑃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𝑠𝑡𝑚𝑡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endParaRPr lang="en-US" sz="2200" dirty="0"/>
              </a:p>
              <a:p>
                <a:pPr marL="384048" lvl="2" indent="0">
                  <a:buNone/>
                </a:pPr>
                <a:endParaRPr lang="en-US" sz="2200" dirty="0"/>
              </a:p>
              <a:p>
                <a:pPr lvl="1"/>
                <a:r>
                  <a:rPr lang="en-US" sz="2600" b="1" dirty="0"/>
                  <a:t>Static Verification in Gradual Setting</a:t>
                </a:r>
              </a:p>
              <a:p>
                <a:pPr lvl="2"/>
                <a:r>
                  <a:rPr lang="en-US" sz="2200" dirty="0"/>
                  <a:t>Uses lifted predicates and functions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5E43D0-FFF8-4F20-9310-B85B0269CC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2" t="-3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53FBF78-A0CE-4997-959D-7E1C534F5687}"/>
              </a:ext>
            </a:extLst>
          </p:cNvPr>
          <p:cNvSpPr txBox="1"/>
          <p:nvPr/>
        </p:nvSpPr>
        <p:spPr>
          <a:xfrm>
            <a:off x="0" y="6459785"/>
            <a:ext cx="11404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[1] Garcia, Ronald, Alison M. Clark, and Éric </a:t>
            </a:r>
            <a:r>
              <a:rPr lang="en-US" sz="1600" dirty="0" err="1">
                <a:solidFill>
                  <a:schemeClr val="bg1"/>
                </a:solidFill>
              </a:rPr>
              <a:t>Tanter</a:t>
            </a:r>
            <a:r>
              <a:rPr lang="en-US" sz="1600" dirty="0">
                <a:solidFill>
                  <a:schemeClr val="bg1"/>
                </a:solidFill>
              </a:rPr>
              <a:t>. "Abstracting gradual typing." ACM SIGPLAN Notices. Vol. 51. No. 1. ACM, 2016.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15B96-E55B-4882-9E67-19DC9052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B3B1-E50C-4CC6-8897-979B6B31FA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020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4572</TotalTime>
  <Words>1888</Words>
  <Application>Microsoft Office PowerPoint</Application>
  <PresentationFormat>Widescreen</PresentationFormat>
  <Paragraphs>374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Retrospect</vt:lpstr>
      <vt:lpstr>Gradual Verification</vt:lpstr>
      <vt:lpstr>Overview &amp; Motivation</vt:lpstr>
      <vt:lpstr>Static Verification by Example</vt:lpstr>
      <vt:lpstr>Dynamic Verification by Example</vt:lpstr>
      <vt:lpstr>Gradual Guarantee</vt:lpstr>
      <vt:lpstr>Approach</vt:lpstr>
      <vt:lpstr>Gradual Formulas</vt:lpstr>
      <vt:lpstr>Gradual Formulas</vt:lpstr>
      <vt:lpstr>Static Verification in Gradual Setting</vt:lpstr>
      <vt:lpstr> ⟹ Lifting Diagram</vt:lpstr>
      <vt:lpstr>WLP Lifting Diagram</vt:lpstr>
      <vt:lpstr>Static Verification in Gradual Setting:  An Example</vt:lpstr>
      <vt:lpstr>Dynamic Verification in Gradual Setting</vt:lpstr>
      <vt:lpstr>Current &amp; Future Work</vt:lpstr>
      <vt:lpstr>Current &amp; Future Work</vt:lpstr>
      <vt:lpstr>Current &amp; Future Work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Gradual Verification</dc:title>
  <dc:creator>Jenna Wise</dc:creator>
  <cp:lastModifiedBy>Jenna Wise</cp:lastModifiedBy>
  <cp:revision>449</cp:revision>
  <dcterms:created xsi:type="dcterms:W3CDTF">2019-01-14T17:23:01Z</dcterms:created>
  <dcterms:modified xsi:type="dcterms:W3CDTF">2019-04-25T21:37:31Z</dcterms:modified>
</cp:coreProperties>
</file>