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84" r:id="rId4"/>
    <p:sldId id="287" r:id="rId5"/>
    <p:sldId id="288" r:id="rId6"/>
    <p:sldId id="258" r:id="rId7"/>
    <p:sldId id="289" r:id="rId8"/>
    <p:sldId id="293" r:id="rId9"/>
    <p:sldId id="349" r:id="rId10"/>
    <p:sldId id="348" r:id="rId11"/>
    <p:sldId id="260" r:id="rId12"/>
    <p:sldId id="291" r:id="rId13"/>
    <p:sldId id="292" r:id="rId14"/>
    <p:sldId id="318" r:id="rId15"/>
    <p:sldId id="294" r:id="rId16"/>
    <p:sldId id="327" r:id="rId17"/>
    <p:sldId id="335" r:id="rId18"/>
    <p:sldId id="336" r:id="rId19"/>
    <p:sldId id="337" r:id="rId20"/>
    <p:sldId id="338" r:id="rId21"/>
    <p:sldId id="339" r:id="rId22"/>
    <p:sldId id="340" r:id="rId23"/>
    <p:sldId id="305" r:id="rId24"/>
    <p:sldId id="306" r:id="rId25"/>
    <p:sldId id="330" r:id="rId26"/>
    <p:sldId id="331" r:id="rId27"/>
    <p:sldId id="332" r:id="rId28"/>
    <p:sldId id="308" r:id="rId29"/>
    <p:sldId id="312" r:id="rId30"/>
    <p:sldId id="333" r:id="rId31"/>
    <p:sldId id="341" r:id="rId32"/>
    <p:sldId id="342" r:id="rId33"/>
    <p:sldId id="343" r:id="rId34"/>
    <p:sldId id="344" r:id="rId35"/>
    <p:sldId id="345" r:id="rId36"/>
    <p:sldId id="346" r:id="rId37"/>
    <p:sldId id="334" r:id="rId38"/>
    <p:sldId id="347" r:id="rId39"/>
    <p:sldId id="311" r:id="rId40"/>
    <p:sldId id="313" r:id="rId41"/>
    <p:sldId id="314" r:id="rId42"/>
    <p:sldId id="315" r:id="rId43"/>
    <p:sldId id="316" r:id="rId44"/>
    <p:sldId id="317" r:id="rId45"/>
    <p:sldId id="280" r:id="rId46"/>
    <p:sldId id="28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D63AE-1BDA-924B-81DF-51543B012B13}" type="datetimeFigureOut">
              <a:rPr lang="en-US" smtClean="0"/>
              <a:t>5/4/13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F061A-08EB-AE48-AC14-602060192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 is reflexive</a:t>
            </a:r>
            <a:r>
              <a:rPr lang="en-US" baseline="0" dirty="0" smtClean="0"/>
              <a:t>-closed OR </a:t>
            </a:r>
            <a:r>
              <a:rPr lang="en-US" dirty="0" smtClean="0"/>
              <a:t>alternatively,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F_i</a:t>
            </a:r>
            <a:r>
              <a:rPr lang="en-US" baseline="0" dirty="0" smtClean="0"/>
              <a:t> denotes the union of all previous approximations, i.e. over-approximates reachable states “up to” depth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as in PDR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F061A-08EB-AE48-AC14-602060192D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1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211" y="6574715"/>
            <a:ext cx="456941" cy="267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9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54B285-BF23-7C44-BF2D-194C0DEFFA64}" type="datetimeFigureOut">
              <a:rPr lang="en-US" smtClean="0"/>
              <a:t>5/4/13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D1D995-F9D9-614F-8793-4DF3E63DE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547443"/>
            <a:ext cx="9144000" cy="34624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9" name="Rectangle 73"/>
          <p:cNvSpPr>
            <a:spLocks noChangeArrowheads="1"/>
          </p:cNvSpPr>
          <p:nvPr/>
        </p:nvSpPr>
        <p:spPr bwMode="ltGray">
          <a:xfrm>
            <a:off x="6560638" y="6573475"/>
            <a:ext cx="1880141" cy="307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45714" tIns="45714" rIns="45714" bIns="45714" anchor="ctr">
            <a:spAutoFit/>
          </a:bodyPr>
          <a:lstStyle/>
          <a:p>
            <a:pPr marL="0" marR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pc="0" dirty="0" smtClean="0">
                <a:solidFill>
                  <a:schemeClr val="bg1"/>
                </a:solidFill>
                <a:latin typeface="Arial Narrow"/>
                <a:cs typeface="Arial Narrow"/>
              </a:rPr>
              <a:t>©</a:t>
            </a:r>
            <a:r>
              <a:rPr lang="en-US" sz="1400" b="0" spc="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Anvesh</a:t>
            </a:r>
            <a:r>
              <a:rPr lang="en-US" sz="140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Komuravelli</a:t>
            </a:r>
            <a:endParaRPr lang="en-US" sz="1400" baseline="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cmu_logo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68" y="73146"/>
            <a:ext cx="1562532" cy="2367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5837" y="654744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/>
                <a:cs typeface="Comic Sans MS"/>
              </a:rPr>
              <a:t>IC3/PDR</a:t>
            </a:r>
            <a:endParaRPr lang="en-US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248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4.emf"/><Relationship Id="rId10" Type="http://schemas.openxmlformats.org/officeDocument/2006/relationships/image" Target="../media/image25.emf"/><Relationship Id="rId11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2.emf"/><Relationship Id="rId5" Type="http://schemas.openxmlformats.org/officeDocument/2006/relationships/image" Target="../media/image4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6.emf"/><Relationship Id="rId11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2.emf"/><Relationship Id="rId5" Type="http://schemas.openxmlformats.org/officeDocument/2006/relationships/image" Target="../media/image21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6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1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4.emf"/><Relationship Id="rId5" Type="http://schemas.openxmlformats.org/officeDocument/2006/relationships/image" Target="../media/image21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8" Type="http://schemas.openxmlformats.org/officeDocument/2006/relationships/image" Target="../media/image26.emf"/><Relationship Id="rId9" Type="http://schemas.openxmlformats.org/officeDocument/2006/relationships/image" Target="../media/image25.emf"/><Relationship Id="rId10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48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9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55.emf"/><Relationship Id="rId14" Type="http://schemas.openxmlformats.org/officeDocument/2006/relationships/image" Target="../media/image39.emf"/><Relationship Id="rId15" Type="http://schemas.openxmlformats.org/officeDocument/2006/relationships/image" Target="../media/image40.emf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57.emf"/><Relationship Id="rId7" Type="http://schemas.openxmlformats.org/officeDocument/2006/relationships/image" Target="../media/image48.emf"/><Relationship Id="rId8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emf"/><Relationship Id="rId1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66.emf"/><Relationship Id="rId10" Type="http://schemas.openxmlformats.org/officeDocument/2006/relationships/image" Target="../media/image67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emf"/><Relationship Id="rId12" Type="http://schemas.openxmlformats.org/officeDocument/2006/relationships/image" Target="../media/image70.emf"/><Relationship Id="rId13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Relationship Id="rId9" Type="http://schemas.openxmlformats.org/officeDocument/2006/relationships/image" Target="../media/image66.emf"/><Relationship Id="rId10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emf"/><Relationship Id="rId20" Type="http://schemas.openxmlformats.org/officeDocument/2006/relationships/image" Target="../media/image75.png"/><Relationship Id="rId10" Type="http://schemas.openxmlformats.org/officeDocument/2006/relationships/image" Target="../media/image37.emf"/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5" Type="http://schemas.openxmlformats.org/officeDocument/2006/relationships/image" Target="../media/image73.emf"/><Relationship Id="rId16" Type="http://schemas.openxmlformats.org/officeDocument/2006/relationships/image" Target="../media/image74.emf"/><Relationship Id="rId17" Type="http://schemas.openxmlformats.org/officeDocument/2006/relationships/image" Target="../media/image55.emf"/><Relationship Id="rId18" Type="http://schemas.openxmlformats.org/officeDocument/2006/relationships/image" Target="../media/image39.emf"/><Relationship Id="rId19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57.emf"/><Relationship Id="rId7" Type="http://schemas.openxmlformats.org/officeDocument/2006/relationships/image" Target="../media/image76.emf"/><Relationship Id="rId8" Type="http://schemas.openxmlformats.org/officeDocument/2006/relationships/image" Target="../media/image48.emf"/><Relationship Id="rId9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emf"/><Relationship Id="rId20" Type="http://schemas.openxmlformats.org/officeDocument/2006/relationships/image" Target="../media/image81.png"/><Relationship Id="rId10" Type="http://schemas.openxmlformats.org/officeDocument/2006/relationships/image" Target="../media/image54.emf"/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3" Type="http://schemas.openxmlformats.org/officeDocument/2006/relationships/image" Target="../media/image73.emf"/><Relationship Id="rId14" Type="http://schemas.openxmlformats.org/officeDocument/2006/relationships/image" Target="../media/image74.emf"/><Relationship Id="rId15" Type="http://schemas.openxmlformats.org/officeDocument/2006/relationships/image" Target="../media/image55.emf"/><Relationship Id="rId16" Type="http://schemas.openxmlformats.org/officeDocument/2006/relationships/image" Target="../media/image79.emf"/><Relationship Id="rId17" Type="http://schemas.openxmlformats.org/officeDocument/2006/relationships/image" Target="../media/image80.emf"/><Relationship Id="rId18" Type="http://schemas.openxmlformats.org/officeDocument/2006/relationships/image" Target="../media/image39.emf"/><Relationship Id="rId19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7" Type="http://schemas.openxmlformats.org/officeDocument/2006/relationships/image" Target="../media/image87.emf"/><Relationship Id="rId8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emf"/><Relationship Id="rId1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emf"/><Relationship Id="rId8" Type="http://schemas.openxmlformats.org/officeDocument/2006/relationships/image" Target="../media/image95.emf"/><Relationship Id="rId9" Type="http://schemas.openxmlformats.org/officeDocument/2006/relationships/image" Target="../media/image96.emf"/><Relationship Id="rId10" Type="http://schemas.openxmlformats.org/officeDocument/2006/relationships/image" Target="../media/image8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4.emf"/><Relationship Id="rId8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4.emf"/><Relationship Id="rId8" Type="http://schemas.openxmlformats.org/officeDocument/2006/relationships/image" Target="../media/image19.emf"/><Relationship Id="rId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4.emf"/><Relationship Id="rId8" Type="http://schemas.openxmlformats.org/officeDocument/2006/relationships/image" Target="../media/image20.emf"/><Relationship Id="rId9" Type="http://schemas.openxmlformats.org/officeDocument/2006/relationships/image" Target="../media/image19.emf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emf"/><Relationship Id="rId20" Type="http://schemas.openxmlformats.org/officeDocument/2006/relationships/image" Target="../media/image100.png"/><Relationship Id="rId10" Type="http://schemas.openxmlformats.org/officeDocument/2006/relationships/image" Target="../media/image99.emf"/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5" Type="http://schemas.openxmlformats.org/officeDocument/2006/relationships/image" Target="../media/image73.emf"/><Relationship Id="rId16" Type="http://schemas.openxmlformats.org/officeDocument/2006/relationships/image" Target="../media/image74.emf"/><Relationship Id="rId17" Type="http://schemas.openxmlformats.org/officeDocument/2006/relationships/image" Target="../media/image55.emf"/><Relationship Id="rId18" Type="http://schemas.openxmlformats.org/officeDocument/2006/relationships/image" Target="../media/image79.emf"/><Relationship Id="rId19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3" Type="http://schemas.openxmlformats.org/officeDocument/2006/relationships/image" Target="../media/image71.emf"/><Relationship Id="rId14" Type="http://schemas.openxmlformats.org/officeDocument/2006/relationships/image" Target="../media/image72.emf"/><Relationship Id="rId15" Type="http://schemas.openxmlformats.org/officeDocument/2006/relationships/image" Target="../media/image73.emf"/><Relationship Id="rId16" Type="http://schemas.openxmlformats.org/officeDocument/2006/relationships/image" Target="../media/image74.emf"/><Relationship Id="rId17" Type="http://schemas.openxmlformats.org/officeDocument/2006/relationships/image" Target="../media/image55.emf"/><Relationship Id="rId18" Type="http://schemas.openxmlformats.org/officeDocument/2006/relationships/image" Target="../media/image79.emf"/><Relationship Id="rId19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7.emf"/><Relationship Id="rId9" Type="http://schemas.openxmlformats.org/officeDocument/2006/relationships/image" Target="../media/image98.emf"/><Relationship Id="rId10" Type="http://schemas.openxmlformats.org/officeDocument/2006/relationships/image" Target="../media/image9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emf"/><Relationship Id="rId12" Type="http://schemas.openxmlformats.org/officeDocument/2006/relationships/image" Target="../media/image109.emf"/><Relationship Id="rId13" Type="http://schemas.openxmlformats.org/officeDocument/2006/relationships/image" Target="../media/image110.emf"/><Relationship Id="rId1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emf"/><Relationship Id="rId3" Type="http://schemas.openxmlformats.org/officeDocument/2006/relationships/image" Target="../media/image8.emf"/><Relationship Id="rId4" Type="http://schemas.openxmlformats.org/officeDocument/2006/relationships/image" Target="../media/image101.emf"/><Relationship Id="rId5" Type="http://schemas.openxmlformats.org/officeDocument/2006/relationships/image" Target="../media/image9.emf"/><Relationship Id="rId6" Type="http://schemas.openxmlformats.org/officeDocument/2006/relationships/image" Target="../media/image103.emf"/><Relationship Id="rId7" Type="http://schemas.openxmlformats.org/officeDocument/2006/relationships/image" Target="../media/image104.emf"/><Relationship Id="rId8" Type="http://schemas.openxmlformats.org/officeDocument/2006/relationships/image" Target="../media/image105.emf"/><Relationship Id="rId9" Type="http://schemas.openxmlformats.org/officeDocument/2006/relationships/image" Target="../media/image106.emf"/><Relationship Id="rId10" Type="http://schemas.openxmlformats.org/officeDocument/2006/relationships/image" Target="../media/image10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4" Type="http://schemas.openxmlformats.org/officeDocument/2006/relationships/image" Target="../media/image1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6.emf"/><Relationship Id="rId5" Type="http://schemas.openxmlformats.org/officeDocument/2006/relationships/image" Target="../media/image51.emf"/><Relationship Id="rId6" Type="http://schemas.openxmlformats.org/officeDocument/2006/relationships/image" Target="../media/image111.emf"/><Relationship Id="rId7" Type="http://schemas.openxmlformats.org/officeDocument/2006/relationships/image" Target="../media/image113.emf"/><Relationship Id="rId8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4" Type="http://schemas.openxmlformats.org/officeDocument/2006/relationships/image" Target="../media/image120.emf"/><Relationship Id="rId5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Overview of IC3/PDR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Anvesh</a:t>
            </a:r>
            <a:r>
              <a:rPr lang="en-US" sz="2400" dirty="0" smtClean="0"/>
              <a:t> </a:t>
            </a:r>
            <a:r>
              <a:rPr lang="en-US" sz="2400" dirty="0" err="1" smtClean="0"/>
              <a:t>Komuravelli</a:t>
            </a:r>
            <a:endParaRPr lang="en-US" sz="2400" dirty="0" smtClean="0"/>
          </a:p>
          <a:p>
            <a:r>
              <a:rPr lang="en-US" sz="2400" dirty="0" smtClean="0"/>
              <a:t>Carnegie Mellon University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55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BMC + Interpolation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41968"/>
              </p:ext>
            </p:extLst>
          </p:nvPr>
        </p:nvGraphicFramePr>
        <p:xfrm>
          <a:off x="50800" y="1654731"/>
          <a:ext cx="9055100" cy="29618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20800"/>
                <a:gridCol w="1905000"/>
                <a:gridCol w="58293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420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Refine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7318" y="5121929"/>
            <a:ext cx="13136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Downsides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7318" y="5591324"/>
            <a:ext cx="5468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Blow-up in SAT formula size as </a:t>
            </a:r>
            <a:r>
              <a:rPr lang="en-US" i="1" dirty="0" smtClean="0"/>
              <a:t>k</a:t>
            </a:r>
            <a:r>
              <a:rPr lang="en-US" dirty="0" smtClean="0"/>
              <a:t> gets big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Resolution proof of UNSAT is non-trivial to obtain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41800"/>
            <a:ext cx="1460090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60" y="2771140"/>
            <a:ext cx="5338119" cy="274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60" y="2273300"/>
            <a:ext cx="3099075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679700"/>
            <a:ext cx="1025718" cy="365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80080"/>
            <a:ext cx="1072342" cy="3657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3695700"/>
            <a:ext cx="104740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360" y="3253232"/>
            <a:ext cx="5116686" cy="29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390" y="1117600"/>
            <a:ext cx="330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Abstract Transition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2905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2501901" y="2982603"/>
            <a:ext cx="3872554" cy="2800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3" name="Freeform 32"/>
          <p:cNvSpPr/>
          <p:nvPr/>
        </p:nvSpPr>
        <p:spPr>
          <a:xfrm>
            <a:off x="6502182" y="3662268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7444975" y="3689544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8773994">
            <a:off x="5676442" y="32224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50" name="Freeform 49"/>
          <p:cNvSpPr/>
          <p:nvPr/>
        </p:nvSpPr>
        <p:spPr>
          <a:xfrm rot="6076851">
            <a:off x="7133896" y="2675919"/>
            <a:ext cx="407664" cy="848929"/>
          </a:xfrm>
          <a:custGeom>
            <a:avLst/>
            <a:gdLst>
              <a:gd name="connsiteX0" fmla="*/ 345122 w 345122"/>
              <a:gd name="connsiteY0" fmla="*/ 317532 h 317532"/>
              <a:gd name="connsiteX1" fmla="*/ 0 w 345122"/>
              <a:gd name="connsiteY1" fmla="*/ 0 h 317532"/>
              <a:gd name="connsiteX0" fmla="*/ 372732 w 372732"/>
              <a:gd name="connsiteY0" fmla="*/ 345143 h 345143"/>
              <a:gd name="connsiteX1" fmla="*/ 0 w 372732"/>
              <a:gd name="connsiteY1" fmla="*/ 0 h 345143"/>
              <a:gd name="connsiteX0" fmla="*/ 393553 w 393553"/>
              <a:gd name="connsiteY0" fmla="*/ 345143 h 345143"/>
              <a:gd name="connsiteX1" fmla="*/ 20821 w 393553"/>
              <a:gd name="connsiteY1" fmla="*/ 0 h 345143"/>
              <a:gd name="connsiteX0" fmla="*/ 227740 w 227740"/>
              <a:gd name="connsiteY0" fmla="*/ 497007 h 497007"/>
              <a:gd name="connsiteX1" fmla="*/ 34472 w 227740"/>
              <a:gd name="connsiteY1" fmla="*/ 0 h 497007"/>
              <a:gd name="connsiteX0" fmla="*/ 339688 w 339688"/>
              <a:gd name="connsiteY0" fmla="*/ 497007 h 497007"/>
              <a:gd name="connsiteX1" fmla="*/ 146420 w 339688"/>
              <a:gd name="connsiteY1" fmla="*/ 0 h 497007"/>
              <a:gd name="connsiteX0" fmla="*/ 421716 w 421716"/>
              <a:gd name="connsiteY0" fmla="*/ 497007 h 503331"/>
              <a:gd name="connsiteX1" fmla="*/ 228448 w 421716"/>
              <a:gd name="connsiteY1" fmla="*/ 0 h 503331"/>
              <a:gd name="connsiteX0" fmla="*/ 440664 w 440664"/>
              <a:gd name="connsiteY0" fmla="*/ 716317 h 720697"/>
              <a:gd name="connsiteX1" fmla="*/ 217728 w 440664"/>
              <a:gd name="connsiteY1" fmla="*/ 0 h 720697"/>
              <a:gd name="connsiteX0" fmla="*/ 398449 w 398449"/>
              <a:gd name="connsiteY0" fmla="*/ 870603 h 874203"/>
              <a:gd name="connsiteX1" fmla="*/ 243281 w 398449"/>
              <a:gd name="connsiteY1" fmla="*/ 0 h 874203"/>
              <a:gd name="connsiteX0" fmla="*/ 377245 w 377245"/>
              <a:gd name="connsiteY0" fmla="*/ 870603 h 874753"/>
              <a:gd name="connsiteX1" fmla="*/ 222077 w 377245"/>
              <a:gd name="connsiteY1" fmla="*/ 0 h 874753"/>
              <a:gd name="connsiteX0" fmla="*/ 411462 w 411462"/>
              <a:gd name="connsiteY0" fmla="*/ 1225297 h 1228117"/>
              <a:gd name="connsiteX1" fmla="*/ 199621 w 411462"/>
              <a:gd name="connsiteY1" fmla="*/ 0 h 1228117"/>
              <a:gd name="connsiteX0" fmla="*/ 454222 w 454222"/>
              <a:gd name="connsiteY0" fmla="*/ 1225297 h 1225297"/>
              <a:gd name="connsiteX1" fmla="*/ 242381 w 454222"/>
              <a:gd name="connsiteY1" fmla="*/ 0 h 1225297"/>
              <a:gd name="connsiteX0" fmla="*/ 407664 w 407664"/>
              <a:gd name="connsiteY0" fmla="*/ 848929 h 848929"/>
              <a:gd name="connsiteX1" fmla="*/ 284975 w 407664"/>
              <a:gd name="connsiteY1" fmla="*/ 0 h 84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64" h="848929">
                <a:moveTo>
                  <a:pt x="407664" y="848929"/>
                </a:moveTo>
                <a:cubicBezTo>
                  <a:pt x="-194172" y="531553"/>
                  <a:pt x="-36375" y="231492"/>
                  <a:pt x="284975" y="0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53201" y="2540964"/>
            <a:ext cx="37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98" y="3376980"/>
            <a:ext cx="621792" cy="228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03" y="3446811"/>
            <a:ext cx="301752" cy="201168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6256532" y="2982603"/>
            <a:ext cx="448215" cy="310435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149791" y="2690832"/>
            <a:ext cx="37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899" y="2498239"/>
            <a:ext cx="414135" cy="3291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4455" y="2403951"/>
            <a:ext cx="738170" cy="329184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6131749" y="3307111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710809" y="318229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881513" y="3591453"/>
            <a:ext cx="648829" cy="384890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523704" y="380384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Multiply 79"/>
          <p:cNvSpPr/>
          <p:nvPr/>
        </p:nvSpPr>
        <p:spPr>
          <a:xfrm>
            <a:off x="5007024" y="3499880"/>
            <a:ext cx="281667" cy="274769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899" y="3924533"/>
            <a:ext cx="329184" cy="32918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899" y="3360360"/>
            <a:ext cx="668343" cy="32918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sp>
        <p:nvSpPr>
          <p:cNvPr id="84" name="Oval 83"/>
          <p:cNvSpPr/>
          <p:nvPr/>
        </p:nvSpPr>
        <p:spPr>
          <a:xfrm>
            <a:off x="7682562" y="3280338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search strategy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" y="1159681"/>
            <a:ext cx="422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Let us restrict to 1-reachable queries</a:t>
            </a:r>
            <a:endParaRPr lang="en-US" b="1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7235" y="1724660"/>
            <a:ext cx="2079607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9899" y="2997504"/>
            <a:ext cx="668343" cy="329184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803104" y="368954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571603" y="3465197"/>
            <a:ext cx="269383" cy="325292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 animBg="1"/>
      <p:bldP spid="46" grpId="0"/>
      <p:bldP spid="46" grpId="1"/>
      <p:bldP spid="47" grpId="0" animBg="1"/>
      <p:bldP spid="60" grpId="0"/>
      <p:bldP spid="60" grpId="1"/>
      <p:bldP spid="61" grpId="0" animBg="1"/>
      <p:bldP spid="62" grpId="0" animBg="1"/>
      <p:bldP spid="74" grpId="0" animBg="1"/>
      <p:bldP spid="76" grpId="0" animBg="1"/>
      <p:bldP spid="80" grpId="0" animBg="1"/>
      <p:bldP spid="84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2501901" y="2982603"/>
            <a:ext cx="3872554" cy="2800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3" name="Freeform 32"/>
          <p:cNvSpPr/>
          <p:nvPr/>
        </p:nvSpPr>
        <p:spPr>
          <a:xfrm>
            <a:off x="6502182" y="3662268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6076851">
            <a:off x="7133896" y="2675919"/>
            <a:ext cx="407664" cy="848929"/>
          </a:xfrm>
          <a:custGeom>
            <a:avLst/>
            <a:gdLst>
              <a:gd name="connsiteX0" fmla="*/ 345122 w 345122"/>
              <a:gd name="connsiteY0" fmla="*/ 317532 h 317532"/>
              <a:gd name="connsiteX1" fmla="*/ 0 w 345122"/>
              <a:gd name="connsiteY1" fmla="*/ 0 h 317532"/>
              <a:gd name="connsiteX0" fmla="*/ 372732 w 372732"/>
              <a:gd name="connsiteY0" fmla="*/ 345143 h 345143"/>
              <a:gd name="connsiteX1" fmla="*/ 0 w 372732"/>
              <a:gd name="connsiteY1" fmla="*/ 0 h 345143"/>
              <a:gd name="connsiteX0" fmla="*/ 393553 w 393553"/>
              <a:gd name="connsiteY0" fmla="*/ 345143 h 345143"/>
              <a:gd name="connsiteX1" fmla="*/ 20821 w 393553"/>
              <a:gd name="connsiteY1" fmla="*/ 0 h 345143"/>
              <a:gd name="connsiteX0" fmla="*/ 227740 w 227740"/>
              <a:gd name="connsiteY0" fmla="*/ 497007 h 497007"/>
              <a:gd name="connsiteX1" fmla="*/ 34472 w 227740"/>
              <a:gd name="connsiteY1" fmla="*/ 0 h 497007"/>
              <a:gd name="connsiteX0" fmla="*/ 339688 w 339688"/>
              <a:gd name="connsiteY0" fmla="*/ 497007 h 497007"/>
              <a:gd name="connsiteX1" fmla="*/ 146420 w 339688"/>
              <a:gd name="connsiteY1" fmla="*/ 0 h 497007"/>
              <a:gd name="connsiteX0" fmla="*/ 421716 w 421716"/>
              <a:gd name="connsiteY0" fmla="*/ 497007 h 503331"/>
              <a:gd name="connsiteX1" fmla="*/ 228448 w 421716"/>
              <a:gd name="connsiteY1" fmla="*/ 0 h 503331"/>
              <a:gd name="connsiteX0" fmla="*/ 440664 w 440664"/>
              <a:gd name="connsiteY0" fmla="*/ 716317 h 720697"/>
              <a:gd name="connsiteX1" fmla="*/ 217728 w 440664"/>
              <a:gd name="connsiteY1" fmla="*/ 0 h 720697"/>
              <a:gd name="connsiteX0" fmla="*/ 398449 w 398449"/>
              <a:gd name="connsiteY0" fmla="*/ 870603 h 874203"/>
              <a:gd name="connsiteX1" fmla="*/ 243281 w 398449"/>
              <a:gd name="connsiteY1" fmla="*/ 0 h 874203"/>
              <a:gd name="connsiteX0" fmla="*/ 377245 w 377245"/>
              <a:gd name="connsiteY0" fmla="*/ 870603 h 874753"/>
              <a:gd name="connsiteX1" fmla="*/ 222077 w 377245"/>
              <a:gd name="connsiteY1" fmla="*/ 0 h 874753"/>
              <a:gd name="connsiteX0" fmla="*/ 411462 w 411462"/>
              <a:gd name="connsiteY0" fmla="*/ 1225297 h 1228117"/>
              <a:gd name="connsiteX1" fmla="*/ 199621 w 411462"/>
              <a:gd name="connsiteY1" fmla="*/ 0 h 1228117"/>
              <a:gd name="connsiteX0" fmla="*/ 454222 w 454222"/>
              <a:gd name="connsiteY0" fmla="*/ 1225297 h 1225297"/>
              <a:gd name="connsiteX1" fmla="*/ 242381 w 454222"/>
              <a:gd name="connsiteY1" fmla="*/ 0 h 1225297"/>
              <a:gd name="connsiteX0" fmla="*/ 407664 w 407664"/>
              <a:gd name="connsiteY0" fmla="*/ 848929 h 848929"/>
              <a:gd name="connsiteX1" fmla="*/ 284975 w 407664"/>
              <a:gd name="connsiteY1" fmla="*/ 0 h 84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64" h="848929">
                <a:moveTo>
                  <a:pt x="407664" y="848929"/>
                </a:moveTo>
                <a:cubicBezTo>
                  <a:pt x="-194172" y="531553"/>
                  <a:pt x="-36375" y="231492"/>
                  <a:pt x="284975" y="0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98" y="3376980"/>
            <a:ext cx="621792" cy="228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55" y="2403951"/>
            <a:ext cx="738170" cy="329184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6710809" y="318229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65013" y="3742926"/>
            <a:ext cx="324473" cy="2543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19622142">
            <a:off x="4616261" y="3593439"/>
            <a:ext cx="648829" cy="384890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25651" y="3300644"/>
            <a:ext cx="37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7" name="Oval 36"/>
          <p:cNvSpPr/>
          <p:nvPr/>
        </p:nvSpPr>
        <p:spPr>
          <a:xfrm>
            <a:off x="5280537" y="3667770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5457926" y="3739142"/>
            <a:ext cx="345362" cy="263847"/>
          </a:xfrm>
          <a:custGeom>
            <a:avLst/>
            <a:gdLst>
              <a:gd name="connsiteX0" fmla="*/ 0 w 96634"/>
              <a:gd name="connsiteY0" fmla="*/ 0 h 124252"/>
              <a:gd name="connsiteX1" fmla="*/ 96634 w 96634"/>
              <a:gd name="connsiteY1" fmla="*/ 124252 h 124252"/>
              <a:gd name="connsiteX0" fmla="*/ 34252 w 130886"/>
              <a:gd name="connsiteY0" fmla="*/ 0 h 124252"/>
              <a:gd name="connsiteX1" fmla="*/ 130886 w 130886"/>
              <a:gd name="connsiteY1" fmla="*/ 124252 h 124252"/>
              <a:gd name="connsiteX0" fmla="*/ 153664 w 250298"/>
              <a:gd name="connsiteY0" fmla="*/ 0 h 124252"/>
              <a:gd name="connsiteX1" fmla="*/ 250298 w 250298"/>
              <a:gd name="connsiteY1" fmla="*/ 124252 h 124252"/>
              <a:gd name="connsiteX0" fmla="*/ 148676 w 245310"/>
              <a:gd name="connsiteY0" fmla="*/ 0 h 190537"/>
              <a:gd name="connsiteX1" fmla="*/ 245310 w 245310"/>
              <a:gd name="connsiteY1" fmla="*/ 124252 h 190537"/>
              <a:gd name="connsiteX0" fmla="*/ 133148 w 239992"/>
              <a:gd name="connsiteY0" fmla="*/ 0 h 233380"/>
              <a:gd name="connsiteX1" fmla="*/ 229782 w 239992"/>
              <a:gd name="connsiteY1" fmla="*/ 124252 h 233380"/>
              <a:gd name="connsiteX0" fmla="*/ 122773 w 297607"/>
              <a:gd name="connsiteY0" fmla="*/ 0 h 287940"/>
              <a:gd name="connsiteX1" fmla="*/ 288431 w 297607"/>
              <a:gd name="connsiteY1" fmla="*/ 193280 h 287940"/>
              <a:gd name="connsiteX0" fmla="*/ 124714 w 285933"/>
              <a:gd name="connsiteY0" fmla="*/ 0 h 265667"/>
              <a:gd name="connsiteX1" fmla="*/ 276567 w 285933"/>
              <a:gd name="connsiteY1" fmla="*/ 165668 h 265667"/>
              <a:gd name="connsiteX0" fmla="*/ 149802 w 301655"/>
              <a:gd name="connsiteY0" fmla="*/ 0 h 308185"/>
              <a:gd name="connsiteX1" fmla="*/ 301655 w 301655"/>
              <a:gd name="connsiteY1" fmla="*/ 165668 h 308185"/>
              <a:gd name="connsiteX0" fmla="*/ 180072 w 331925"/>
              <a:gd name="connsiteY0" fmla="*/ 0 h 305609"/>
              <a:gd name="connsiteX1" fmla="*/ 331925 w 331925"/>
              <a:gd name="connsiteY1" fmla="*/ 165668 h 305609"/>
              <a:gd name="connsiteX0" fmla="*/ 193509 w 345362"/>
              <a:gd name="connsiteY0" fmla="*/ 0 h 263847"/>
              <a:gd name="connsiteX1" fmla="*/ 345362 w 345362"/>
              <a:gd name="connsiteY1" fmla="*/ 165668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362" h="263847">
                <a:moveTo>
                  <a:pt x="193509" y="0"/>
                </a:moveTo>
                <a:cubicBezTo>
                  <a:pt x="-257449" y="124251"/>
                  <a:pt x="201887" y="415562"/>
                  <a:pt x="345362" y="165668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682562" y="3280338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8773994">
            <a:off x="5676442" y="32224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5103" y="3446811"/>
            <a:ext cx="301752" cy="201168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>
            <a:off x="6256532" y="2982603"/>
            <a:ext cx="448215" cy="310435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31749" y="3307111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03104" y="368954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565100">
            <a:off x="5443223" y="3360353"/>
            <a:ext cx="438920" cy="364093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899" y="2498239"/>
            <a:ext cx="414135" cy="32918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899" y="3924533"/>
            <a:ext cx="329184" cy="32918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9899" y="3360360"/>
            <a:ext cx="668343" cy="32918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9899" y="2997504"/>
            <a:ext cx="668343" cy="329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search strategy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" y="1159681"/>
            <a:ext cx="422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Let us restrict to 1-reachable queries</a:t>
            </a:r>
            <a:endParaRPr lang="en-US" b="1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7235" y="1724660"/>
            <a:ext cx="2079607" cy="365760"/>
          </a:xfrm>
          <a:prstGeom prst="rect">
            <a:avLst/>
          </a:prstGeom>
        </p:spPr>
      </p:pic>
      <p:sp>
        <p:nvSpPr>
          <p:cNvPr id="67" name="Multiply 66"/>
          <p:cNvSpPr/>
          <p:nvPr/>
        </p:nvSpPr>
        <p:spPr>
          <a:xfrm>
            <a:off x="7444975" y="3689544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01901" y="2982603"/>
            <a:ext cx="3872554" cy="2800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9" name="Oval 38"/>
          <p:cNvSpPr/>
          <p:nvPr/>
        </p:nvSpPr>
        <p:spPr>
          <a:xfrm>
            <a:off x="4795762" y="3346831"/>
            <a:ext cx="478803" cy="387864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98550" y="3352800"/>
            <a:ext cx="474288" cy="363884"/>
          </a:xfrm>
          <a:custGeom>
            <a:avLst/>
            <a:gdLst>
              <a:gd name="connsiteX0" fmla="*/ 0 w 317500"/>
              <a:gd name="connsiteY0" fmla="*/ 0 h 127000"/>
              <a:gd name="connsiteX1" fmla="*/ 317500 w 317500"/>
              <a:gd name="connsiteY1" fmla="*/ 127000 h 127000"/>
              <a:gd name="connsiteX0" fmla="*/ 169787 w 487287"/>
              <a:gd name="connsiteY0" fmla="*/ 0 h 220935"/>
              <a:gd name="connsiteX1" fmla="*/ 487287 w 487287"/>
              <a:gd name="connsiteY1" fmla="*/ 127000 h 220935"/>
              <a:gd name="connsiteX0" fmla="*/ 149317 w 469188"/>
              <a:gd name="connsiteY0" fmla="*/ 0 h 377921"/>
              <a:gd name="connsiteX1" fmla="*/ 466817 w 469188"/>
              <a:gd name="connsiteY1" fmla="*/ 127000 h 377921"/>
              <a:gd name="connsiteX0" fmla="*/ 162182 w 481971"/>
              <a:gd name="connsiteY0" fmla="*/ 0 h 373842"/>
              <a:gd name="connsiteX1" fmla="*/ 479682 w 481971"/>
              <a:gd name="connsiteY1" fmla="*/ 127000 h 373842"/>
              <a:gd name="connsiteX0" fmla="*/ 154450 w 474288"/>
              <a:gd name="connsiteY0" fmla="*/ 0 h 363884"/>
              <a:gd name="connsiteX1" fmla="*/ 471950 w 474288"/>
              <a:gd name="connsiteY1" fmla="*/ 127000 h 36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4288" h="363884">
                <a:moveTo>
                  <a:pt x="154450" y="0"/>
                </a:moveTo>
                <a:cubicBezTo>
                  <a:pt x="-342967" y="391583"/>
                  <a:pt x="524867" y="516467"/>
                  <a:pt x="471950" y="127000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55" y="2403951"/>
            <a:ext cx="738170" cy="3291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899" y="2498239"/>
            <a:ext cx="414135" cy="32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899" y="3924533"/>
            <a:ext cx="329184" cy="32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899" y="3360360"/>
            <a:ext cx="668343" cy="3291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899" y="2997504"/>
            <a:ext cx="668343" cy="329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search strategy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" y="1159681"/>
            <a:ext cx="422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Let us restrict to 1-reachable queries</a:t>
            </a:r>
            <a:endParaRPr lang="en-US" b="1" dirty="0"/>
          </a:p>
        </p:txBody>
      </p:sp>
      <p:sp>
        <p:nvSpPr>
          <p:cNvPr id="35" name="Freeform 34"/>
          <p:cNvSpPr/>
          <p:nvPr/>
        </p:nvSpPr>
        <p:spPr>
          <a:xfrm rot="6076851">
            <a:off x="7133896" y="2675919"/>
            <a:ext cx="407664" cy="848929"/>
          </a:xfrm>
          <a:custGeom>
            <a:avLst/>
            <a:gdLst>
              <a:gd name="connsiteX0" fmla="*/ 345122 w 345122"/>
              <a:gd name="connsiteY0" fmla="*/ 317532 h 317532"/>
              <a:gd name="connsiteX1" fmla="*/ 0 w 345122"/>
              <a:gd name="connsiteY1" fmla="*/ 0 h 317532"/>
              <a:gd name="connsiteX0" fmla="*/ 372732 w 372732"/>
              <a:gd name="connsiteY0" fmla="*/ 345143 h 345143"/>
              <a:gd name="connsiteX1" fmla="*/ 0 w 372732"/>
              <a:gd name="connsiteY1" fmla="*/ 0 h 345143"/>
              <a:gd name="connsiteX0" fmla="*/ 393553 w 393553"/>
              <a:gd name="connsiteY0" fmla="*/ 345143 h 345143"/>
              <a:gd name="connsiteX1" fmla="*/ 20821 w 393553"/>
              <a:gd name="connsiteY1" fmla="*/ 0 h 345143"/>
              <a:gd name="connsiteX0" fmla="*/ 227740 w 227740"/>
              <a:gd name="connsiteY0" fmla="*/ 497007 h 497007"/>
              <a:gd name="connsiteX1" fmla="*/ 34472 w 227740"/>
              <a:gd name="connsiteY1" fmla="*/ 0 h 497007"/>
              <a:gd name="connsiteX0" fmla="*/ 339688 w 339688"/>
              <a:gd name="connsiteY0" fmla="*/ 497007 h 497007"/>
              <a:gd name="connsiteX1" fmla="*/ 146420 w 339688"/>
              <a:gd name="connsiteY1" fmla="*/ 0 h 497007"/>
              <a:gd name="connsiteX0" fmla="*/ 421716 w 421716"/>
              <a:gd name="connsiteY0" fmla="*/ 497007 h 503331"/>
              <a:gd name="connsiteX1" fmla="*/ 228448 w 421716"/>
              <a:gd name="connsiteY1" fmla="*/ 0 h 503331"/>
              <a:gd name="connsiteX0" fmla="*/ 440664 w 440664"/>
              <a:gd name="connsiteY0" fmla="*/ 716317 h 720697"/>
              <a:gd name="connsiteX1" fmla="*/ 217728 w 440664"/>
              <a:gd name="connsiteY1" fmla="*/ 0 h 720697"/>
              <a:gd name="connsiteX0" fmla="*/ 398449 w 398449"/>
              <a:gd name="connsiteY0" fmla="*/ 870603 h 874203"/>
              <a:gd name="connsiteX1" fmla="*/ 243281 w 398449"/>
              <a:gd name="connsiteY1" fmla="*/ 0 h 874203"/>
              <a:gd name="connsiteX0" fmla="*/ 377245 w 377245"/>
              <a:gd name="connsiteY0" fmla="*/ 870603 h 874753"/>
              <a:gd name="connsiteX1" fmla="*/ 222077 w 377245"/>
              <a:gd name="connsiteY1" fmla="*/ 0 h 874753"/>
              <a:gd name="connsiteX0" fmla="*/ 411462 w 411462"/>
              <a:gd name="connsiteY0" fmla="*/ 1225297 h 1228117"/>
              <a:gd name="connsiteX1" fmla="*/ 199621 w 411462"/>
              <a:gd name="connsiteY1" fmla="*/ 0 h 1228117"/>
              <a:gd name="connsiteX0" fmla="*/ 454222 w 454222"/>
              <a:gd name="connsiteY0" fmla="*/ 1225297 h 1225297"/>
              <a:gd name="connsiteX1" fmla="*/ 242381 w 454222"/>
              <a:gd name="connsiteY1" fmla="*/ 0 h 1225297"/>
              <a:gd name="connsiteX0" fmla="*/ 407664 w 407664"/>
              <a:gd name="connsiteY0" fmla="*/ 848929 h 848929"/>
              <a:gd name="connsiteX1" fmla="*/ 284975 w 407664"/>
              <a:gd name="connsiteY1" fmla="*/ 0 h 84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64" h="848929">
                <a:moveTo>
                  <a:pt x="407664" y="848929"/>
                </a:moveTo>
                <a:cubicBezTo>
                  <a:pt x="-194172" y="531553"/>
                  <a:pt x="-36375" y="231492"/>
                  <a:pt x="284975" y="0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698" y="3376980"/>
            <a:ext cx="621792" cy="2286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710809" y="318229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82562" y="3280338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8773994">
            <a:off x="5676442" y="32224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5103" y="3446811"/>
            <a:ext cx="301752" cy="201168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6256532" y="2982603"/>
            <a:ext cx="448215" cy="310435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31749" y="3307111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03104" y="368954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565100">
            <a:off x="5443223" y="3360353"/>
            <a:ext cx="438920" cy="364093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y 55"/>
          <p:cNvSpPr/>
          <p:nvPr/>
        </p:nvSpPr>
        <p:spPr>
          <a:xfrm>
            <a:off x="5458903" y="3263642"/>
            <a:ext cx="281667" cy="274769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465013" y="3742926"/>
            <a:ext cx="324473" cy="2543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457926" y="3739142"/>
            <a:ext cx="345362" cy="263847"/>
          </a:xfrm>
          <a:custGeom>
            <a:avLst/>
            <a:gdLst>
              <a:gd name="connsiteX0" fmla="*/ 0 w 96634"/>
              <a:gd name="connsiteY0" fmla="*/ 0 h 124252"/>
              <a:gd name="connsiteX1" fmla="*/ 96634 w 96634"/>
              <a:gd name="connsiteY1" fmla="*/ 124252 h 124252"/>
              <a:gd name="connsiteX0" fmla="*/ 34252 w 130886"/>
              <a:gd name="connsiteY0" fmla="*/ 0 h 124252"/>
              <a:gd name="connsiteX1" fmla="*/ 130886 w 130886"/>
              <a:gd name="connsiteY1" fmla="*/ 124252 h 124252"/>
              <a:gd name="connsiteX0" fmla="*/ 153664 w 250298"/>
              <a:gd name="connsiteY0" fmla="*/ 0 h 124252"/>
              <a:gd name="connsiteX1" fmla="*/ 250298 w 250298"/>
              <a:gd name="connsiteY1" fmla="*/ 124252 h 124252"/>
              <a:gd name="connsiteX0" fmla="*/ 148676 w 245310"/>
              <a:gd name="connsiteY0" fmla="*/ 0 h 190537"/>
              <a:gd name="connsiteX1" fmla="*/ 245310 w 245310"/>
              <a:gd name="connsiteY1" fmla="*/ 124252 h 190537"/>
              <a:gd name="connsiteX0" fmla="*/ 133148 w 239992"/>
              <a:gd name="connsiteY0" fmla="*/ 0 h 233380"/>
              <a:gd name="connsiteX1" fmla="*/ 229782 w 239992"/>
              <a:gd name="connsiteY1" fmla="*/ 124252 h 233380"/>
              <a:gd name="connsiteX0" fmla="*/ 122773 w 297607"/>
              <a:gd name="connsiteY0" fmla="*/ 0 h 287940"/>
              <a:gd name="connsiteX1" fmla="*/ 288431 w 297607"/>
              <a:gd name="connsiteY1" fmla="*/ 193280 h 287940"/>
              <a:gd name="connsiteX0" fmla="*/ 124714 w 285933"/>
              <a:gd name="connsiteY0" fmla="*/ 0 h 265667"/>
              <a:gd name="connsiteX1" fmla="*/ 276567 w 285933"/>
              <a:gd name="connsiteY1" fmla="*/ 165668 h 265667"/>
              <a:gd name="connsiteX0" fmla="*/ 149802 w 301655"/>
              <a:gd name="connsiteY0" fmla="*/ 0 h 308185"/>
              <a:gd name="connsiteX1" fmla="*/ 301655 w 301655"/>
              <a:gd name="connsiteY1" fmla="*/ 165668 h 308185"/>
              <a:gd name="connsiteX0" fmla="*/ 180072 w 331925"/>
              <a:gd name="connsiteY0" fmla="*/ 0 h 305609"/>
              <a:gd name="connsiteX1" fmla="*/ 331925 w 331925"/>
              <a:gd name="connsiteY1" fmla="*/ 165668 h 305609"/>
              <a:gd name="connsiteX0" fmla="*/ 193509 w 345362"/>
              <a:gd name="connsiteY0" fmla="*/ 0 h 263847"/>
              <a:gd name="connsiteX1" fmla="*/ 345362 w 345362"/>
              <a:gd name="connsiteY1" fmla="*/ 165668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362" h="263847">
                <a:moveTo>
                  <a:pt x="193509" y="0"/>
                </a:moveTo>
                <a:cubicBezTo>
                  <a:pt x="-257449" y="124251"/>
                  <a:pt x="201887" y="415562"/>
                  <a:pt x="345362" y="165668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7235" y="1724660"/>
            <a:ext cx="2079607" cy="365760"/>
          </a:xfrm>
          <a:prstGeom prst="rect">
            <a:avLst/>
          </a:prstGeom>
        </p:spPr>
      </p:pic>
      <p:sp>
        <p:nvSpPr>
          <p:cNvPr id="65" name="Freeform 64"/>
          <p:cNvSpPr/>
          <p:nvPr/>
        </p:nvSpPr>
        <p:spPr>
          <a:xfrm>
            <a:off x="6502182" y="3662268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/>
        </p:nvSpPr>
        <p:spPr>
          <a:xfrm>
            <a:off x="7444975" y="3689544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5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992517" y="2342444"/>
            <a:ext cx="5199820" cy="367041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501901" y="2982603"/>
            <a:ext cx="3872554" cy="28004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40" name="Oval 39"/>
          <p:cNvSpPr/>
          <p:nvPr/>
        </p:nvSpPr>
        <p:spPr>
          <a:xfrm>
            <a:off x="5440361" y="4197066"/>
            <a:ext cx="464998" cy="92486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3195592">
            <a:off x="5143686" y="3157692"/>
            <a:ext cx="2112280" cy="77989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38771" y="4199468"/>
            <a:ext cx="356662" cy="919982"/>
          </a:xfrm>
          <a:custGeom>
            <a:avLst/>
            <a:gdLst>
              <a:gd name="connsiteX0" fmla="*/ 0 w 127000"/>
              <a:gd name="connsiteY0" fmla="*/ 0 h 867833"/>
              <a:gd name="connsiteX1" fmla="*/ 127000 w 127000"/>
              <a:gd name="connsiteY1" fmla="*/ 867833 h 867833"/>
              <a:gd name="connsiteX0" fmla="*/ 156260 w 283260"/>
              <a:gd name="connsiteY0" fmla="*/ 0 h 867833"/>
              <a:gd name="connsiteX1" fmla="*/ 283260 w 283260"/>
              <a:gd name="connsiteY1" fmla="*/ 867833 h 867833"/>
              <a:gd name="connsiteX0" fmla="*/ 229662 w 356662"/>
              <a:gd name="connsiteY0" fmla="*/ 0 h 919982"/>
              <a:gd name="connsiteX1" fmla="*/ 356662 w 356662"/>
              <a:gd name="connsiteY1" fmla="*/ 867833 h 91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6662" h="919982">
                <a:moveTo>
                  <a:pt x="229662" y="0"/>
                </a:moveTo>
                <a:cubicBezTo>
                  <a:pt x="-168271" y="115712"/>
                  <a:pt x="1062" y="1162755"/>
                  <a:pt x="356662" y="867833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617899">
            <a:off x="5389375" y="2781287"/>
            <a:ext cx="1477468" cy="1553232"/>
          </a:xfrm>
          <a:custGeom>
            <a:avLst/>
            <a:gdLst>
              <a:gd name="connsiteX0" fmla="*/ 0 w 1212850"/>
              <a:gd name="connsiteY0" fmla="*/ 0 h 1562100"/>
              <a:gd name="connsiteX1" fmla="*/ 1212850 w 1212850"/>
              <a:gd name="connsiteY1" fmla="*/ 1562100 h 1562100"/>
              <a:gd name="connsiteX0" fmla="*/ 171343 w 1384193"/>
              <a:gd name="connsiteY0" fmla="*/ 0 h 1562100"/>
              <a:gd name="connsiteX1" fmla="*/ 1384193 w 1384193"/>
              <a:gd name="connsiteY1" fmla="*/ 1562100 h 1562100"/>
              <a:gd name="connsiteX0" fmla="*/ 170336 w 1383186"/>
              <a:gd name="connsiteY0" fmla="*/ 0 h 1572173"/>
              <a:gd name="connsiteX1" fmla="*/ 1383186 w 1383186"/>
              <a:gd name="connsiteY1" fmla="*/ 1562100 h 1572173"/>
              <a:gd name="connsiteX0" fmla="*/ 167121 w 1418606"/>
              <a:gd name="connsiteY0" fmla="*/ 0 h 1454378"/>
              <a:gd name="connsiteX1" fmla="*/ 1418606 w 1418606"/>
              <a:gd name="connsiteY1" fmla="*/ 1443211 h 1454378"/>
              <a:gd name="connsiteX0" fmla="*/ 156566 w 1545867"/>
              <a:gd name="connsiteY0" fmla="*/ 0 h 1548917"/>
              <a:gd name="connsiteX1" fmla="*/ 1545867 w 1545867"/>
              <a:gd name="connsiteY1" fmla="*/ 1538645 h 1548917"/>
              <a:gd name="connsiteX0" fmla="*/ 88518 w 1477819"/>
              <a:gd name="connsiteY0" fmla="*/ 0 h 1547340"/>
              <a:gd name="connsiteX1" fmla="*/ 1477819 w 1477819"/>
              <a:gd name="connsiteY1" fmla="*/ 1538645 h 1547340"/>
              <a:gd name="connsiteX0" fmla="*/ 88167 w 1477468"/>
              <a:gd name="connsiteY0" fmla="*/ 0 h 1553232"/>
              <a:gd name="connsiteX1" fmla="*/ 1477468 w 1477468"/>
              <a:gd name="connsiteY1" fmla="*/ 1538645 h 15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7468" h="1553232">
                <a:moveTo>
                  <a:pt x="88167" y="0"/>
                </a:moveTo>
                <a:cubicBezTo>
                  <a:pt x="-370908" y="365370"/>
                  <a:pt x="1093453" y="1707296"/>
                  <a:pt x="1477468" y="1538645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335" y="3010519"/>
            <a:ext cx="738170" cy="329184"/>
          </a:xfrm>
          <a:prstGeom prst="rect">
            <a:avLst/>
          </a:prstGeom>
        </p:spPr>
      </p:pic>
      <p:sp>
        <p:nvSpPr>
          <p:cNvPr id="53" name="Freeform 52"/>
          <p:cNvSpPr/>
          <p:nvPr/>
        </p:nvSpPr>
        <p:spPr>
          <a:xfrm>
            <a:off x="6574505" y="3152999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7558273" y="3180688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9899" y="2498239"/>
            <a:ext cx="414135" cy="3291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9899" y="3924533"/>
            <a:ext cx="329184" cy="32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899" y="3360360"/>
            <a:ext cx="668343" cy="3291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9899" y="2997504"/>
            <a:ext cx="668343" cy="329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search strategy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" y="1159681"/>
            <a:ext cx="422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Let us restrict to 1-reachable queries</a:t>
            </a:r>
            <a:endParaRPr lang="en-US" b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235" y="1724660"/>
            <a:ext cx="2079607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4863" y="1711960"/>
            <a:ext cx="2261937" cy="36576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5465013" y="3742926"/>
            <a:ext cx="324473" cy="2543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457926" y="3739142"/>
            <a:ext cx="345362" cy="263847"/>
          </a:xfrm>
          <a:custGeom>
            <a:avLst/>
            <a:gdLst>
              <a:gd name="connsiteX0" fmla="*/ 0 w 96634"/>
              <a:gd name="connsiteY0" fmla="*/ 0 h 124252"/>
              <a:gd name="connsiteX1" fmla="*/ 96634 w 96634"/>
              <a:gd name="connsiteY1" fmla="*/ 124252 h 124252"/>
              <a:gd name="connsiteX0" fmla="*/ 34252 w 130886"/>
              <a:gd name="connsiteY0" fmla="*/ 0 h 124252"/>
              <a:gd name="connsiteX1" fmla="*/ 130886 w 130886"/>
              <a:gd name="connsiteY1" fmla="*/ 124252 h 124252"/>
              <a:gd name="connsiteX0" fmla="*/ 153664 w 250298"/>
              <a:gd name="connsiteY0" fmla="*/ 0 h 124252"/>
              <a:gd name="connsiteX1" fmla="*/ 250298 w 250298"/>
              <a:gd name="connsiteY1" fmla="*/ 124252 h 124252"/>
              <a:gd name="connsiteX0" fmla="*/ 148676 w 245310"/>
              <a:gd name="connsiteY0" fmla="*/ 0 h 190537"/>
              <a:gd name="connsiteX1" fmla="*/ 245310 w 245310"/>
              <a:gd name="connsiteY1" fmla="*/ 124252 h 190537"/>
              <a:gd name="connsiteX0" fmla="*/ 133148 w 239992"/>
              <a:gd name="connsiteY0" fmla="*/ 0 h 233380"/>
              <a:gd name="connsiteX1" fmla="*/ 229782 w 239992"/>
              <a:gd name="connsiteY1" fmla="*/ 124252 h 233380"/>
              <a:gd name="connsiteX0" fmla="*/ 122773 w 297607"/>
              <a:gd name="connsiteY0" fmla="*/ 0 h 287940"/>
              <a:gd name="connsiteX1" fmla="*/ 288431 w 297607"/>
              <a:gd name="connsiteY1" fmla="*/ 193280 h 287940"/>
              <a:gd name="connsiteX0" fmla="*/ 124714 w 285933"/>
              <a:gd name="connsiteY0" fmla="*/ 0 h 265667"/>
              <a:gd name="connsiteX1" fmla="*/ 276567 w 285933"/>
              <a:gd name="connsiteY1" fmla="*/ 165668 h 265667"/>
              <a:gd name="connsiteX0" fmla="*/ 149802 w 301655"/>
              <a:gd name="connsiteY0" fmla="*/ 0 h 308185"/>
              <a:gd name="connsiteX1" fmla="*/ 301655 w 301655"/>
              <a:gd name="connsiteY1" fmla="*/ 165668 h 308185"/>
              <a:gd name="connsiteX0" fmla="*/ 180072 w 331925"/>
              <a:gd name="connsiteY0" fmla="*/ 0 h 305609"/>
              <a:gd name="connsiteX1" fmla="*/ 331925 w 331925"/>
              <a:gd name="connsiteY1" fmla="*/ 165668 h 305609"/>
              <a:gd name="connsiteX0" fmla="*/ 193509 w 345362"/>
              <a:gd name="connsiteY0" fmla="*/ 0 h 263847"/>
              <a:gd name="connsiteX1" fmla="*/ 345362 w 345362"/>
              <a:gd name="connsiteY1" fmla="*/ 165668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362" h="263847">
                <a:moveTo>
                  <a:pt x="193509" y="0"/>
                </a:moveTo>
                <a:cubicBezTo>
                  <a:pt x="-257449" y="124251"/>
                  <a:pt x="201887" y="415562"/>
                  <a:pt x="345362" y="165668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795762" y="3346831"/>
            <a:ext cx="478803" cy="387864"/>
          </a:xfrm>
          <a:prstGeom prst="ellipse">
            <a:avLst/>
          </a:prstGeom>
          <a:solidFill>
            <a:srgbClr val="E6B9B8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798550" y="3352800"/>
            <a:ext cx="474288" cy="363884"/>
          </a:xfrm>
          <a:custGeom>
            <a:avLst/>
            <a:gdLst>
              <a:gd name="connsiteX0" fmla="*/ 0 w 317500"/>
              <a:gd name="connsiteY0" fmla="*/ 0 h 127000"/>
              <a:gd name="connsiteX1" fmla="*/ 317500 w 317500"/>
              <a:gd name="connsiteY1" fmla="*/ 127000 h 127000"/>
              <a:gd name="connsiteX0" fmla="*/ 169787 w 487287"/>
              <a:gd name="connsiteY0" fmla="*/ 0 h 220935"/>
              <a:gd name="connsiteX1" fmla="*/ 487287 w 487287"/>
              <a:gd name="connsiteY1" fmla="*/ 127000 h 220935"/>
              <a:gd name="connsiteX0" fmla="*/ 149317 w 469188"/>
              <a:gd name="connsiteY0" fmla="*/ 0 h 377921"/>
              <a:gd name="connsiteX1" fmla="*/ 466817 w 469188"/>
              <a:gd name="connsiteY1" fmla="*/ 127000 h 377921"/>
              <a:gd name="connsiteX0" fmla="*/ 162182 w 481971"/>
              <a:gd name="connsiteY0" fmla="*/ 0 h 373842"/>
              <a:gd name="connsiteX1" fmla="*/ 479682 w 481971"/>
              <a:gd name="connsiteY1" fmla="*/ 127000 h 373842"/>
              <a:gd name="connsiteX0" fmla="*/ 154450 w 474288"/>
              <a:gd name="connsiteY0" fmla="*/ 0 h 363884"/>
              <a:gd name="connsiteX1" fmla="*/ 471950 w 474288"/>
              <a:gd name="connsiteY1" fmla="*/ 127000 h 36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4288" h="363884">
                <a:moveTo>
                  <a:pt x="154450" y="0"/>
                </a:moveTo>
                <a:cubicBezTo>
                  <a:pt x="-342967" y="391583"/>
                  <a:pt x="524867" y="516467"/>
                  <a:pt x="471950" y="127000"/>
                </a:cubicBezTo>
              </a:path>
            </a:pathLst>
          </a:cu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0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the new search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98820"/>
              </p:ext>
            </p:extLst>
          </p:nvPr>
        </p:nvGraphicFramePr>
        <p:xfrm>
          <a:off x="81118" y="1254364"/>
          <a:ext cx="9012082" cy="44691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33" y="5347999"/>
            <a:ext cx="1460090" cy="2743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33" y="4864100"/>
            <a:ext cx="2061107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3281908"/>
            <a:ext cx="3260948" cy="3200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4082362"/>
            <a:ext cx="3260948" cy="32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024" y="3669942"/>
            <a:ext cx="3632887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7024" y="4425553"/>
            <a:ext cx="3949967" cy="320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754" y="4242382"/>
            <a:ext cx="1373831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5754" y="2821354"/>
            <a:ext cx="2264144" cy="32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1238" y="3471392"/>
            <a:ext cx="2252312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1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the new search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137658"/>
              </p:ext>
            </p:extLst>
          </p:nvPr>
        </p:nvGraphicFramePr>
        <p:xfrm>
          <a:off x="81118" y="1254364"/>
          <a:ext cx="9012082" cy="44691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33" y="5347999"/>
            <a:ext cx="1460090" cy="2743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33" y="4864100"/>
            <a:ext cx="2061107" cy="274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3281908"/>
            <a:ext cx="3260948" cy="3200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4082362"/>
            <a:ext cx="3260948" cy="32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024" y="3669942"/>
            <a:ext cx="3632887" cy="3200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7024" y="4425553"/>
            <a:ext cx="3949967" cy="320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5754" y="4242382"/>
            <a:ext cx="1373831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5754" y="2821354"/>
            <a:ext cx="2264144" cy="32918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1238" y="3471392"/>
            <a:ext cx="2252312" cy="329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4279" y="1054309"/>
            <a:ext cx="712704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Checks </a:t>
            </a:r>
            <a:r>
              <a:rPr lang="en-US" sz="2000" b="1" i="1" dirty="0" smtClean="0"/>
              <a:t>k</a:t>
            </a:r>
            <a:r>
              <a:rPr lang="en-US" sz="2000" b="1" dirty="0" smtClean="0"/>
              <a:t>-reachability by explicit state backward search 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910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619933" y="3692796"/>
            <a:ext cx="6197600" cy="1242423"/>
          </a:xfrm>
          <a:prstGeom prst="rect">
            <a:avLst/>
          </a:prstGeom>
          <a:solidFill>
            <a:srgbClr val="8064A2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CDCL – Local </a:t>
            </a:r>
            <a:r>
              <a:rPr lang="en-US" dirty="0" err="1" smtClean="0"/>
              <a:t>Interpolants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74370" y="1258996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67976" y="2066223"/>
            <a:ext cx="79406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47" name="Rounded Rectangular Callout 46"/>
          <p:cNvSpPr/>
          <p:nvPr/>
        </p:nvSpPr>
        <p:spPr>
          <a:xfrm>
            <a:off x="6182597" y="2303780"/>
            <a:ext cx="2870200" cy="952500"/>
          </a:xfrm>
          <a:prstGeom prst="wedgeRoundRectCallout">
            <a:avLst>
              <a:gd name="adj1" fmla="val -145169"/>
              <a:gd name="adj2" fmla="val 1158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algorithms to minimize cores (MUS)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33" y="3073400"/>
            <a:ext cx="2869809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468" y="3817620"/>
            <a:ext cx="5929532" cy="411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33" y="1262568"/>
            <a:ext cx="4911634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934" y="2066223"/>
            <a:ext cx="3724977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468" y="4301235"/>
            <a:ext cx="3740434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2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41864" y="278937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60093" y="358835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578" y="435330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96809" y="3901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2" name="Oval 21"/>
          <p:cNvSpPr/>
          <p:nvPr/>
        </p:nvSpPr>
        <p:spPr>
          <a:xfrm rot="1840797">
            <a:off x="5562014" y="3127336"/>
            <a:ext cx="1355351" cy="159478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53264" y="3505691"/>
            <a:ext cx="386537" cy="3856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24891" y="3219751"/>
            <a:ext cx="2260535" cy="59949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3782" h="1027425">
                <a:moveTo>
                  <a:pt x="0" y="648003"/>
                </a:moveTo>
                <a:cubicBezTo>
                  <a:pt x="837260" y="-763108"/>
                  <a:pt x="1975078" y="491202"/>
                  <a:pt x="2233782" y="1027425"/>
                </a:cubicBezTo>
              </a:path>
            </a:pathLst>
          </a:custGeom>
          <a:ln w="38100" cmpd="sng">
            <a:solidFill>
              <a:schemeClr val="accent2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914491" y="326943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7841125" y="4064643"/>
            <a:ext cx="422051" cy="481957"/>
          </a:xfrm>
          <a:prstGeom prst="wedgeRoundRectCallout">
            <a:avLst>
              <a:gd name="adj1" fmla="val -261591"/>
              <a:gd name="adj2" fmla="val -74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63636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77" y="297479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378" y="4782239"/>
            <a:ext cx="1020128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726" y="4210806"/>
            <a:ext cx="209550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CDCL – Local </a:t>
            </a:r>
            <a:r>
              <a:rPr lang="en-US" dirty="0" err="1" smtClean="0"/>
              <a:t>Interpolants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89100" y="1569115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89100" y="2146300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60924" y="3791077"/>
            <a:ext cx="3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88" y="1543715"/>
            <a:ext cx="2499360" cy="3657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388" y="2146300"/>
            <a:ext cx="3724977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41864" y="278937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60093" y="358835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578" y="435330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96809" y="3901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4914491" y="326943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7841125" y="4064643"/>
            <a:ext cx="422051" cy="481957"/>
          </a:xfrm>
          <a:prstGeom prst="wedgeRoundRectCallout">
            <a:avLst>
              <a:gd name="adj1" fmla="val -261591"/>
              <a:gd name="adj2" fmla="val -74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63636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77" y="297479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378" y="4782239"/>
            <a:ext cx="1020128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726" y="4210806"/>
            <a:ext cx="209550" cy="2286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549901" y="3238500"/>
            <a:ext cx="1048734" cy="1455394"/>
          </a:xfrm>
          <a:custGeom>
            <a:avLst/>
            <a:gdLst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6958"/>
              <a:gd name="connsiteX1" fmla="*/ 0 w 1016000"/>
              <a:gd name="connsiteY1" fmla="*/ 596900 h 1426958"/>
              <a:gd name="connsiteX2" fmla="*/ 495300 w 1016000"/>
              <a:gd name="connsiteY2" fmla="*/ 1422400 h 1426958"/>
              <a:gd name="connsiteX3" fmla="*/ 1016000 w 1016000"/>
              <a:gd name="connsiteY3" fmla="*/ 1282700 h 1426958"/>
              <a:gd name="connsiteX4" fmla="*/ 431800 w 1016000"/>
              <a:gd name="connsiteY4" fmla="*/ 0 h 1426958"/>
              <a:gd name="connsiteX0" fmla="*/ 431800 w 1016000"/>
              <a:gd name="connsiteY0" fmla="*/ 0 h 1429994"/>
              <a:gd name="connsiteX1" fmla="*/ 0 w 1016000"/>
              <a:gd name="connsiteY1" fmla="*/ 596900 h 1429994"/>
              <a:gd name="connsiteX2" fmla="*/ 495300 w 1016000"/>
              <a:gd name="connsiteY2" fmla="*/ 1422400 h 1429994"/>
              <a:gd name="connsiteX3" fmla="*/ 1016000 w 1016000"/>
              <a:gd name="connsiteY3" fmla="*/ 1282700 h 1429994"/>
              <a:gd name="connsiteX4" fmla="*/ 431800 w 1016000"/>
              <a:gd name="connsiteY4" fmla="*/ 0 h 1429994"/>
              <a:gd name="connsiteX0" fmla="*/ 431800 w 1016396"/>
              <a:gd name="connsiteY0" fmla="*/ 0 h 1429994"/>
              <a:gd name="connsiteX1" fmla="*/ 0 w 1016396"/>
              <a:gd name="connsiteY1" fmla="*/ 596900 h 1429994"/>
              <a:gd name="connsiteX2" fmla="*/ 495300 w 1016396"/>
              <a:gd name="connsiteY2" fmla="*/ 1422400 h 1429994"/>
              <a:gd name="connsiteX3" fmla="*/ 1016000 w 1016396"/>
              <a:gd name="connsiteY3" fmla="*/ 1282700 h 1429994"/>
              <a:gd name="connsiteX4" fmla="*/ 431800 w 1016396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48637"/>
              <a:gd name="connsiteY0" fmla="*/ 0 h 1429994"/>
              <a:gd name="connsiteX1" fmla="*/ 0 w 1048637"/>
              <a:gd name="connsiteY1" fmla="*/ 596900 h 1429994"/>
              <a:gd name="connsiteX2" fmla="*/ 495300 w 1048637"/>
              <a:gd name="connsiteY2" fmla="*/ 1422400 h 1429994"/>
              <a:gd name="connsiteX3" fmla="*/ 1047750 w 1048637"/>
              <a:gd name="connsiteY3" fmla="*/ 1282700 h 1429994"/>
              <a:gd name="connsiteX4" fmla="*/ 431800 w 1048637"/>
              <a:gd name="connsiteY4" fmla="*/ 0 h 1429994"/>
              <a:gd name="connsiteX0" fmla="*/ 450850 w 1048734"/>
              <a:gd name="connsiteY0" fmla="*/ 0 h 1455394"/>
              <a:gd name="connsiteX1" fmla="*/ 0 w 1048734"/>
              <a:gd name="connsiteY1" fmla="*/ 622300 h 1455394"/>
              <a:gd name="connsiteX2" fmla="*/ 495300 w 1048734"/>
              <a:gd name="connsiteY2" fmla="*/ 1447800 h 1455394"/>
              <a:gd name="connsiteX3" fmla="*/ 1047750 w 1048734"/>
              <a:gd name="connsiteY3" fmla="*/ 1308100 h 1455394"/>
              <a:gd name="connsiteX4" fmla="*/ 450850 w 1048734"/>
              <a:gd name="connsiteY4" fmla="*/ 0 h 14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4" h="1455394">
                <a:moveTo>
                  <a:pt x="450850" y="0"/>
                </a:moveTo>
                <a:cubicBezTo>
                  <a:pt x="198967" y="122767"/>
                  <a:pt x="48683" y="410633"/>
                  <a:pt x="0" y="622300"/>
                </a:cubicBezTo>
                <a:cubicBezTo>
                  <a:pt x="266700" y="783167"/>
                  <a:pt x="533400" y="1045633"/>
                  <a:pt x="495300" y="1447800"/>
                </a:cubicBezTo>
                <a:cubicBezTo>
                  <a:pt x="789517" y="1477433"/>
                  <a:pt x="861483" y="1418167"/>
                  <a:pt x="1047750" y="1308100"/>
                </a:cubicBezTo>
                <a:cubicBezTo>
                  <a:pt x="1062567" y="836083"/>
                  <a:pt x="912283" y="345017"/>
                  <a:pt x="45085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840797">
            <a:off x="5562014" y="3127336"/>
            <a:ext cx="1355351" cy="159478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37200" y="3251201"/>
            <a:ext cx="1022350" cy="1448210"/>
          </a:xfrm>
          <a:custGeom>
            <a:avLst/>
            <a:gdLst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40867"/>
              <a:gd name="connsiteX1" fmla="*/ 0 w 1022350"/>
              <a:gd name="connsiteY1" fmla="*/ 609600 h 1440867"/>
              <a:gd name="connsiteX2" fmla="*/ 508000 w 1022350"/>
              <a:gd name="connsiteY2" fmla="*/ 1435100 h 1440867"/>
              <a:gd name="connsiteX3" fmla="*/ 1022350 w 1022350"/>
              <a:gd name="connsiteY3" fmla="*/ 1320800 h 1440867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8210"/>
              <a:gd name="connsiteX1" fmla="*/ 0 w 1022350"/>
              <a:gd name="connsiteY1" fmla="*/ 609600 h 1448210"/>
              <a:gd name="connsiteX2" fmla="*/ 508000 w 1022350"/>
              <a:gd name="connsiteY2" fmla="*/ 1435100 h 1448210"/>
              <a:gd name="connsiteX3" fmla="*/ 1022350 w 1022350"/>
              <a:gd name="connsiteY3" fmla="*/ 1320800 h 144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350" h="1448210">
                <a:moveTo>
                  <a:pt x="431800" y="0"/>
                </a:moveTo>
                <a:cubicBezTo>
                  <a:pt x="154517" y="165100"/>
                  <a:pt x="67733" y="406400"/>
                  <a:pt x="0" y="609600"/>
                </a:cubicBezTo>
                <a:cubicBezTo>
                  <a:pt x="499533" y="865717"/>
                  <a:pt x="503767" y="1223433"/>
                  <a:pt x="508000" y="1435100"/>
                </a:cubicBezTo>
                <a:cubicBezTo>
                  <a:pt x="838200" y="1479550"/>
                  <a:pt x="920750" y="1403350"/>
                  <a:pt x="1022350" y="1320800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459338" y="4956289"/>
            <a:ext cx="1429876" cy="612648"/>
          </a:xfrm>
          <a:prstGeom prst="wedgeRoundRectCallout">
            <a:avLst>
              <a:gd name="adj1" fmla="val -133633"/>
              <a:gd name="adj2" fmla="val -1551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Strengthen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i="1" baseline="-25000" dirty="0" smtClean="0">
                <a:solidFill>
                  <a:srgbClr val="000000"/>
                </a:solidFill>
              </a:rPr>
              <a:t>i+1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CDCL – Local </a:t>
            </a:r>
            <a:r>
              <a:rPr lang="en-US" dirty="0" err="1" smtClean="0"/>
              <a:t>Interpolants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89100" y="1569115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689100" y="2146300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7388" y="1543715"/>
            <a:ext cx="2499360" cy="365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7388" y="2146300"/>
            <a:ext cx="3724977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0"/>
                </a:schemeClr>
              </a:gs>
              <a:gs pos="35000">
                <a:schemeClr val="accent3">
                  <a:tint val="37000"/>
                  <a:satMod val="300000"/>
                  <a:alpha val="10000"/>
                </a:schemeClr>
              </a:gs>
              <a:gs pos="100000">
                <a:schemeClr val="accent3">
                  <a:tint val="15000"/>
                  <a:satMod val="350000"/>
                  <a:alpha val="1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49798" y="3457068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20" y="3858720"/>
            <a:ext cx="215900" cy="317500"/>
          </a:xfrm>
          <a:prstGeom prst="rect">
            <a:avLst/>
          </a:prstGeom>
        </p:spPr>
      </p:pic>
      <p:sp>
        <p:nvSpPr>
          <p:cNvPr id="52" name="Freeform 51"/>
          <p:cNvSpPr/>
          <p:nvPr/>
        </p:nvSpPr>
        <p:spPr>
          <a:xfrm>
            <a:off x="5083019" y="2989663"/>
            <a:ext cx="3030869" cy="691445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301490" y="2624275"/>
            <a:ext cx="190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(&lt;</a:t>
            </a:r>
            <a:r>
              <a:rPr lang="en-US" b="1" i="1" dirty="0" smtClean="0"/>
              <a:t>k</a:t>
            </a:r>
            <a:r>
              <a:rPr lang="en-US" b="1" dirty="0" smtClean="0"/>
              <a:t>)-reachable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459175"/>
            <a:ext cx="330200" cy="33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SAT-Based Bounded Model Checking (BMC)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244" y="1333965"/>
            <a:ext cx="73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 there an execution leading to error in </a:t>
            </a:r>
            <a:r>
              <a:rPr lang="en-US" b="1" i="1" dirty="0" smtClean="0"/>
              <a:t>&lt; k</a:t>
            </a:r>
            <a:r>
              <a:rPr lang="en-US" b="1" dirty="0" smtClean="0"/>
              <a:t> </a:t>
            </a:r>
            <a:r>
              <a:rPr lang="en-US" b="1" dirty="0" smtClean="0"/>
              <a:t>steps, beginning in </a:t>
            </a:r>
            <a:r>
              <a:rPr lang="en-US" b="1" i="1" dirty="0" smtClean="0"/>
              <a:t>I 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668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41864" y="278937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60093" y="358835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578" y="435330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96809" y="3901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4914491" y="326943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7841125" y="4064643"/>
            <a:ext cx="422051" cy="481957"/>
          </a:xfrm>
          <a:prstGeom prst="wedgeRoundRectCallout">
            <a:avLst>
              <a:gd name="adj1" fmla="val -261591"/>
              <a:gd name="adj2" fmla="val -74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63636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77" y="297479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378" y="4782239"/>
            <a:ext cx="1020128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726" y="4210806"/>
            <a:ext cx="209550" cy="2286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549901" y="3238500"/>
            <a:ext cx="1048734" cy="1455394"/>
          </a:xfrm>
          <a:custGeom>
            <a:avLst/>
            <a:gdLst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6958"/>
              <a:gd name="connsiteX1" fmla="*/ 0 w 1016000"/>
              <a:gd name="connsiteY1" fmla="*/ 596900 h 1426958"/>
              <a:gd name="connsiteX2" fmla="*/ 495300 w 1016000"/>
              <a:gd name="connsiteY2" fmla="*/ 1422400 h 1426958"/>
              <a:gd name="connsiteX3" fmla="*/ 1016000 w 1016000"/>
              <a:gd name="connsiteY3" fmla="*/ 1282700 h 1426958"/>
              <a:gd name="connsiteX4" fmla="*/ 431800 w 1016000"/>
              <a:gd name="connsiteY4" fmla="*/ 0 h 1426958"/>
              <a:gd name="connsiteX0" fmla="*/ 431800 w 1016000"/>
              <a:gd name="connsiteY0" fmla="*/ 0 h 1429994"/>
              <a:gd name="connsiteX1" fmla="*/ 0 w 1016000"/>
              <a:gd name="connsiteY1" fmla="*/ 596900 h 1429994"/>
              <a:gd name="connsiteX2" fmla="*/ 495300 w 1016000"/>
              <a:gd name="connsiteY2" fmla="*/ 1422400 h 1429994"/>
              <a:gd name="connsiteX3" fmla="*/ 1016000 w 1016000"/>
              <a:gd name="connsiteY3" fmla="*/ 1282700 h 1429994"/>
              <a:gd name="connsiteX4" fmla="*/ 431800 w 1016000"/>
              <a:gd name="connsiteY4" fmla="*/ 0 h 1429994"/>
              <a:gd name="connsiteX0" fmla="*/ 431800 w 1016396"/>
              <a:gd name="connsiteY0" fmla="*/ 0 h 1429994"/>
              <a:gd name="connsiteX1" fmla="*/ 0 w 1016396"/>
              <a:gd name="connsiteY1" fmla="*/ 596900 h 1429994"/>
              <a:gd name="connsiteX2" fmla="*/ 495300 w 1016396"/>
              <a:gd name="connsiteY2" fmla="*/ 1422400 h 1429994"/>
              <a:gd name="connsiteX3" fmla="*/ 1016000 w 1016396"/>
              <a:gd name="connsiteY3" fmla="*/ 1282700 h 1429994"/>
              <a:gd name="connsiteX4" fmla="*/ 431800 w 1016396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48637"/>
              <a:gd name="connsiteY0" fmla="*/ 0 h 1429994"/>
              <a:gd name="connsiteX1" fmla="*/ 0 w 1048637"/>
              <a:gd name="connsiteY1" fmla="*/ 596900 h 1429994"/>
              <a:gd name="connsiteX2" fmla="*/ 495300 w 1048637"/>
              <a:gd name="connsiteY2" fmla="*/ 1422400 h 1429994"/>
              <a:gd name="connsiteX3" fmla="*/ 1047750 w 1048637"/>
              <a:gd name="connsiteY3" fmla="*/ 1282700 h 1429994"/>
              <a:gd name="connsiteX4" fmla="*/ 431800 w 1048637"/>
              <a:gd name="connsiteY4" fmla="*/ 0 h 1429994"/>
              <a:gd name="connsiteX0" fmla="*/ 450850 w 1048734"/>
              <a:gd name="connsiteY0" fmla="*/ 0 h 1455394"/>
              <a:gd name="connsiteX1" fmla="*/ 0 w 1048734"/>
              <a:gd name="connsiteY1" fmla="*/ 622300 h 1455394"/>
              <a:gd name="connsiteX2" fmla="*/ 495300 w 1048734"/>
              <a:gd name="connsiteY2" fmla="*/ 1447800 h 1455394"/>
              <a:gd name="connsiteX3" fmla="*/ 1047750 w 1048734"/>
              <a:gd name="connsiteY3" fmla="*/ 1308100 h 1455394"/>
              <a:gd name="connsiteX4" fmla="*/ 450850 w 1048734"/>
              <a:gd name="connsiteY4" fmla="*/ 0 h 14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34" h="1455394">
                <a:moveTo>
                  <a:pt x="450850" y="0"/>
                </a:moveTo>
                <a:cubicBezTo>
                  <a:pt x="198967" y="122767"/>
                  <a:pt x="48683" y="410633"/>
                  <a:pt x="0" y="622300"/>
                </a:cubicBezTo>
                <a:cubicBezTo>
                  <a:pt x="266700" y="783167"/>
                  <a:pt x="533400" y="1045633"/>
                  <a:pt x="495300" y="1447800"/>
                </a:cubicBezTo>
                <a:cubicBezTo>
                  <a:pt x="789517" y="1477433"/>
                  <a:pt x="861483" y="1418167"/>
                  <a:pt x="1047750" y="1308100"/>
                </a:cubicBezTo>
                <a:cubicBezTo>
                  <a:pt x="1062567" y="836083"/>
                  <a:pt x="912283" y="345017"/>
                  <a:pt x="45085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840797">
            <a:off x="5562014" y="3127336"/>
            <a:ext cx="1355351" cy="159478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37200" y="3251201"/>
            <a:ext cx="1022350" cy="1448210"/>
          </a:xfrm>
          <a:custGeom>
            <a:avLst/>
            <a:gdLst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40867"/>
              <a:gd name="connsiteX1" fmla="*/ 0 w 1022350"/>
              <a:gd name="connsiteY1" fmla="*/ 609600 h 1440867"/>
              <a:gd name="connsiteX2" fmla="*/ 508000 w 1022350"/>
              <a:gd name="connsiteY2" fmla="*/ 1435100 h 1440867"/>
              <a:gd name="connsiteX3" fmla="*/ 1022350 w 1022350"/>
              <a:gd name="connsiteY3" fmla="*/ 1320800 h 1440867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8210"/>
              <a:gd name="connsiteX1" fmla="*/ 0 w 1022350"/>
              <a:gd name="connsiteY1" fmla="*/ 609600 h 1448210"/>
              <a:gd name="connsiteX2" fmla="*/ 508000 w 1022350"/>
              <a:gd name="connsiteY2" fmla="*/ 1435100 h 1448210"/>
              <a:gd name="connsiteX3" fmla="*/ 1022350 w 1022350"/>
              <a:gd name="connsiteY3" fmla="*/ 1320800 h 144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2350" h="1448210">
                <a:moveTo>
                  <a:pt x="431800" y="0"/>
                </a:moveTo>
                <a:cubicBezTo>
                  <a:pt x="154517" y="165100"/>
                  <a:pt x="67733" y="406400"/>
                  <a:pt x="0" y="609600"/>
                </a:cubicBezTo>
                <a:cubicBezTo>
                  <a:pt x="499533" y="865717"/>
                  <a:pt x="503767" y="1223433"/>
                  <a:pt x="508000" y="1435100"/>
                </a:cubicBezTo>
                <a:cubicBezTo>
                  <a:pt x="838200" y="1479550"/>
                  <a:pt x="920750" y="1403350"/>
                  <a:pt x="1022350" y="1320800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459338" y="4956289"/>
            <a:ext cx="1429876" cy="612648"/>
          </a:xfrm>
          <a:prstGeom prst="wedgeRoundRectCallout">
            <a:avLst>
              <a:gd name="adj1" fmla="val -133633"/>
              <a:gd name="adj2" fmla="val -1551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Strengthen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i="1" baseline="-25000" dirty="0" smtClean="0">
                <a:solidFill>
                  <a:srgbClr val="000000"/>
                </a:solidFill>
              </a:rPr>
              <a:t>i+1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CDCL – Local </a:t>
            </a:r>
            <a:r>
              <a:rPr lang="en-US" dirty="0" err="1" smtClean="0"/>
              <a:t>Interpolants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580" y="1400572"/>
            <a:ext cx="1500796" cy="2926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8900" y="201035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Hence,</a:t>
            </a:r>
            <a:endParaRPr lang="en-US" sz="20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664" y="1354852"/>
            <a:ext cx="1799924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216" y="2004514"/>
            <a:ext cx="2048256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4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41864" y="278937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60093" y="358835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578" y="435330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96809" y="3901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4914491" y="326943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63636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77" y="297479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378" y="4782239"/>
            <a:ext cx="1020128" cy="32004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539429" y="3238500"/>
            <a:ext cx="1059206" cy="1455394"/>
          </a:xfrm>
          <a:custGeom>
            <a:avLst/>
            <a:gdLst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6958"/>
              <a:gd name="connsiteX1" fmla="*/ 0 w 1016000"/>
              <a:gd name="connsiteY1" fmla="*/ 596900 h 1426958"/>
              <a:gd name="connsiteX2" fmla="*/ 495300 w 1016000"/>
              <a:gd name="connsiteY2" fmla="*/ 1422400 h 1426958"/>
              <a:gd name="connsiteX3" fmla="*/ 1016000 w 1016000"/>
              <a:gd name="connsiteY3" fmla="*/ 1282700 h 1426958"/>
              <a:gd name="connsiteX4" fmla="*/ 431800 w 1016000"/>
              <a:gd name="connsiteY4" fmla="*/ 0 h 1426958"/>
              <a:gd name="connsiteX0" fmla="*/ 431800 w 1016000"/>
              <a:gd name="connsiteY0" fmla="*/ 0 h 1429994"/>
              <a:gd name="connsiteX1" fmla="*/ 0 w 1016000"/>
              <a:gd name="connsiteY1" fmla="*/ 596900 h 1429994"/>
              <a:gd name="connsiteX2" fmla="*/ 495300 w 1016000"/>
              <a:gd name="connsiteY2" fmla="*/ 1422400 h 1429994"/>
              <a:gd name="connsiteX3" fmla="*/ 1016000 w 1016000"/>
              <a:gd name="connsiteY3" fmla="*/ 1282700 h 1429994"/>
              <a:gd name="connsiteX4" fmla="*/ 431800 w 1016000"/>
              <a:gd name="connsiteY4" fmla="*/ 0 h 1429994"/>
              <a:gd name="connsiteX0" fmla="*/ 431800 w 1016396"/>
              <a:gd name="connsiteY0" fmla="*/ 0 h 1429994"/>
              <a:gd name="connsiteX1" fmla="*/ 0 w 1016396"/>
              <a:gd name="connsiteY1" fmla="*/ 596900 h 1429994"/>
              <a:gd name="connsiteX2" fmla="*/ 495300 w 1016396"/>
              <a:gd name="connsiteY2" fmla="*/ 1422400 h 1429994"/>
              <a:gd name="connsiteX3" fmla="*/ 1016000 w 1016396"/>
              <a:gd name="connsiteY3" fmla="*/ 1282700 h 1429994"/>
              <a:gd name="connsiteX4" fmla="*/ 431800 w 1016396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48637"/>
              <a:gd name="connsiteY0" fmla="*/ 0 h 1429994"/>
              <a:gd name="connsiteX1" fmla="*/ 0 w 1048637"/>
              <a:gd name="connsiteY1" fmla="*/ 596900 h 1429994"/>
              <a:gd name="connsiteX2" fmla="*/ 495300 w 1048637"/>
              <a:gd name="connsiteY2" fmla="*/ 1422400 h 1429994"/>
              <a:gd name="connsiteX3" fmla="*/ 1047750 w 1048637"/>
              <a:gd name="connsiteY3" fmla="*/ 1282700 h 1429994"/>
              <a:gd name="connsiteX4" fmla="*/ 431800 w 1048637"/>
              <a:gd name="connsiteY4" fmla="*/ 0 h 1429994"/>
              <a:gd name="connsiteX0" fmla="*/ 450850 w 1048734"/>
              <a:gd name="connsiteY0" fmla="*/ 0 h 1455394"/>
              <a:gd name="connsiteX1" fmla="*/ 0 w 1048734"/>
              <a:gd name="connsiteY1" fmla="*/ 622300 h 1455394"/>
              <a:gd name="connsiteX2" fmla="*/ 495300 w 1048734"/>
              <a:gd name="connsiteY2" fmla="*/ 1447800 h 1455394"/>
              <a:gd name="connsiteX3" fmla="*/ 1047750 w 1048734"/>
              <a:gd name="connsiteY3" fmla="*/ 1308100 h 1455394"/>
              <a:gd name="connsiteX4" fmla="*/ 450850 w 1048734"/>
              <a:gd name="connsiteY4" fmla="*/ 0 h 1455394"/>
              <a:gd name="connsiteX0" fmla="*/ 461875 w 1059759"/>
              <a:gd name="connsiteY0" fmla="*/ 0 h 1455394"/>
              <a:gd name="connsiteX1" fmla="*/ 11025 w 1059759"/>
              <a:gd name="connsiteY1" fmla="*/ 622300 h 1455394"/>
              <a:gd name="connsiteX2" fmla="*/ 506325 w 1059759"/>
              <a:gd name="connsiteY2" fmla="*/ 1447800 h 1455394"/>
              <a:gd name="connsiteX3" fmla="*/ 1058775 w 1059759"/>
              <a:gd name="connsiteY3" fmla="*/ 1308100 h 1455394"/>
              <a:gd name="connsiteX4" fmla="*/ 461875 w 1059759"/>
              <a:gd name="connsiteY4" fmla="*/ 0 h 1455394"/>
              <a:gd name="connsiteX0" fmla="*/ 461322 w 1059206"/>
              <a:gd name="connsiteY0" fmla="*/ 0 h 1455394"/>
              <a:gd name="connsiteX1" fmla="*/ 10472 w 1059206"/>
              <a:gd name="connsiteY1" fmla="*/ 622300 h 1455394"/>
              <a:gd name="connsiteX2" fmla="*/ 505772 w 1059206"/>
              <a:gd name="connsiteY2" fmla="*/ 1447800 h 1455394"/>
              <a:gd name="connsiteX3" fmla="*/ 1058222 w 1059206"/>
              <a:gd name="connsiteY3" fmla="*/ 1308100 h 1455394"/>
              <a:gd name="connsiteX4" fmla="*/ 461322 w 1059206"/>
              <a:gd name="connsiteY4" fmla="*/ 0 h 14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206" h="1455394">
                <a:moveTo>
                  <a:pt x="461322" y="0"/>
                </a:moveTo>
                <a:cubicBezTo>
                  <a:pt x="209439" y="122767"/>
                  <a:pt x="59155" y="410633"/>
                  <a:pt x="10472" y="622300"/>
                </a:cubicBezTo>
                <a:cubicBezTo>
                  <a:pt x="-91128" y="1557867"/>
                  <a:pt x="581972" y="1388533"/>
                  <a:pt x="505772" y="1447800"/>
                </a:cubicBezTo>
                <a:cubicBezTo>
                  <a:pt x="799989" y="1477433"/>
                  <a:pt x="871955" y="1418167"/>
                  <a:pt x="1058222" y="1308100"/>
                </a:cubicBezTo>
                <a:cubicBezTo>
                  <a:pt x="1073039" y="836083"/>
                  <a:pt x="922755" y="345017"/>
                  <a:pt x="46132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35102" y="3251201"/>
            <a:ext cx="1024447" cy="1448210"/>
          </a:xfrm>
          <a:custGeom>
            <a:avLst/>
            <a:gdLst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40867"/>
              <a:gd name="connsiteX1" fmla="*/ 0 w 1022350"/>
              <a:gd name="connsiteY1" fmla="*/ 609600 h 1440867"/>
              <a:gd name="connsiteX2" fmla="*/ 508000 w 1022350"/>
              <a:gd name="connsiteY2" fmla="*/ 1435100 h 1440867"/>
              <a:gd name="connsiteX3" fmla="*/ 1022350 w 1022350"/>
              <a:gd name="connsiteY3" fmla="*/ 1320800 h 1440867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8210"/>
              <a:gd name="connsiteX1" fmla="*/ 0 w 1022350"/>
              <a:gd name="connsiteY1" fmla="*/ 609600 h 1448210"/>
              <a:gd name="connsiteX2" fmla="*/ 508000 w 1022350"/>
              <a:gd name="connsiteY2" fmla="*/ 1435100 h 1448210"/>
              <a:gd name="connsiteX3" fmla="*/ 1022350 w 1022350"/>
              <a:gd name="connsiteY3" fmla="*/ 1320800 h 1448210"/>
              <a:gd name="connsiteX0" fmla="*/ 433335 w 1023885"/>
              <a:gd name="connsiteY0" fmla="*/ 0 h 1448210"/>
              <a:gd name="connsiteX1" fmla="*/ 1535 w 1023885"/>
              <a:gd name="connsiteY1" fmla="*/ 609600 h 1448210"/>
              <a:gd name="connsiteX2" fmla="*/ 509535 w 1023885"/>
              <a:gd name="connsiteY2" fmla="*/ 1435100 h 1448210"/>
              <a:gd name="connsiteX3" fmla="*/ 1023885 w 1023885"/>
              <a:gd name="connsiteY3" fmla="*/ 1320800 h 1448210"/>
              <a:gd name="connsiteX0" fmla="*/ 433897 w 1024447"/>
              <a:gd name="connsiteY0" fmla="*/ 0 h 1448210"/>
              <a:gd name="connsiteX1" fmla="*/ 2097 w 1024447"/>
              <a:gd name="connsiteY1" fmla="*/ 609600 h 1448210"/>
              <a:gd name="connsiteX2" fmla="*/ 510097 w 1024447"/>
              <a:gd name="connsiteY2" fmla="*/ 1435100 h 1448210"/>
              <a:gd name="connsiteX3" fmla="*/ 1024447 w 1024447"/>
              <a:gd name="connsiteY3" fmla="*/ 1320800 h 144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447" h="1448210">
                <a:moveTo>
                  <a:pt x="433897" y="0"/>
                </a:moveTo>
                <a:cubicBezTo>
                  <a:pt x="156614" y="165100"/>
                  <a:pt x="69830" y="406400"/>
                  <a:pt x="2097" y="609600"/>
                </a:cubicBezTo>
                <a:cubicBezTo>
                  <a:pt x="-31770" y="1386417"/>
                  <a:pt x="353464" y="1401233"/>
                  <a:pt x="510097" y="1435100"/>
                </a:cubicBezTo>
                <a:cubicBezTo>
                  <a:pt x="840297" y="1479550"/>
                  <a:pt x="922847" y="1403350"/>
                  <a:pt x="1024447" y="1320800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7459338" y="4956289"/>
            <a:ext cx="1429876" cy="612648"/>
          </a:xfrm>
          <a:prstGeom prst="wedgeRoundRectCallout">
            <a:avLst>
              <a:gd name="adj1" fmla="val -133633"/>
              <a:gd name="adj2" fmla="val -15516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Strengthen </a:t>
            </a:r>
            <a:r>
              <a:rPr lang="en-US" i="1" dirty="0" smtClean="0">
                <a:solidFill>
                  <a:srgbClr val="000000"/>
                </a:solidFill>
              </a:rPr>
              <a:t>F</a:t>
            </a:r>
            <a:r>
              <a:rPr lang="en-US" i="1" baseline="-25000" dirty="0" smtClean="0">
                <a:solidFill>
                  <a:srgbClr val="000000"/>
                </a:solidFill>
              </a:rPr>
              <a:t>i</a:t>
            </a:r>
            <a:endParaRPr lang="en-US" i="1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CDCL – Local </a:t>
            </a:r>
            <a:r>
              <a:rPr lang="en-US" dirty="0" err="1" smtClean="0"/>
              <a:t>Interpolants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580" y="1400572"/>
            <a:ext cx="1500796" cy="29260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8900" y="2010350"/>
            <a:ext cx="102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Hence,</a:t>
            </a:r>
            <a:endParaRPr lang="en-US" sz="2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9664" y="1354852"/>
            <a:ext cx="1799924" cy="3657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216" y="2004514"/>
            <a:ext cx="2048256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87735"/>
              </p:ext>
            </p:extLst>
          </p:nvPr>
        </p:nvGraphicFramePr>
        <p:xfrm>
          <a:off x="81118" y="1254364"/>
          <a:ext cx="9012082" cy="44691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633" y="5347999"/>
            <a:ext cx="1460090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33" y="4864100"/>
            <a:ext cx="2061107" cy="27432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3281908"/>
            <a:ext cx="3260948" cy="3200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4082362"/>
            <a:ext cx="3260948" cy="3200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024" y="3669942"/>
            <a:ext cx="3632887" cy="3200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634" y="4105513"/>
            <a:ext cx="1812175" cy="274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4633" y="4443561"/>
            <a:ext cx="1439939" cy="29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7024" y="4375489"/>
            <a:ext cx="3883343" cy="4114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5754" y="2821354"/>
            <a:ext cx="2264144" cy="3291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1238" y="3471392"/>
            <a:ext cx="2252312" cy="32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6000"/>
          </a:blip>
          <a:stretch>
            <a:fillRect/>
          </a:stretch>
        </p:blipFill>
        <p:spPr>
          <a:xfrm>
            <a:off x="25400" y="1231900"/>
            <a:ext cx="9105900" cy="458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the new 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96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74063" y="2772050"/>
            <a:ext cx="5112537" cy="35686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30296" y="300440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525" y="380338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83010" y="456833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85241" y="41166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4902923" y="348446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32" y="385139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09" y="318982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810" y="4997269"/>
            <a:ext cx="1020128" cy="32004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527861" y="3453530"/>
            <a:ext cx="1059206" cy="1455394"/>
          </a:xfrm>
          <a:custGeom>
            <a:avLst/>
            <a:gdLst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6958"/>
              <a:gd name="connsiteX1" fmla="*/ 0 w 1016000"/>
              <a:gd name="connsiteY1" fmla="*/ 596900 h 1426958"/>
              <a:gd name="connsiteX2" fmla="*/ 495300 w 1016000"/>
              <a:gd name="connsiteY2" fmla="*/ 1422400 h 1426958"/>
              <a:gd name="connsiteX3" fmla="*/ 1016000 w 1016000"/>
              <a:gd name="connsiteY3" fmla="*/ 1282700 h 1426958"/>
              <a:gd name="connsiteX4" fmla="*/ 431800 w 1016000"/>
              <a:gd name="connsiteY4" fmla="*/ 0 h 1426958"/>
              <a:gd name="connsiteX0" fmla="*/ 431800 w 1016000"/>
              <a:gd name="connsiteY0" fmla="*/ 0 h 1429994"/>
              <a:gd name="connsiteX1" fmla="*/ 0 w 1016000"/>
              <a:gd name="connsiteY1" fmla="*/ 596900 h 1429994"/>
              <a:gd name="connsiteX2" fmla="*/ 495300 w 1016000"/>
              <a:gd name="connsiteY2" fmla="*/ 1422400 h 1429994"/>
              <a:gd name="connsiteX3" fmla="*/ 1016000 w 1016000"/>
              <a:gd name="connsiteY3" fmla="*/ 1282700 h 1429994"/>
              <a:gd name="connsiteX4" fmla="*/ 431800 w 1016000"/>
              <a:gd name="connsiteY4" fmla="*/ 0 h 1429994"/>
              <a:gd name="connsiteX0" fmla="*/ 431800 w 1016396"/>
              <a:gd name="connsiteY0" fmla="*/ 0 h 1429994"/>
              <a:gd name="connsiteX1" fmla="*/ 0 w 1016396"/>
              <a:gd name="connsiteY1" fmla="*/ 596900 h 1429994"/>
              <a:gd name="connsiteX2" fmla="*/ 495300 w 1016396"/>
              <a:gd name="connsiteY2" fmla="*/ 1422400 h 1429994"/>
              <a:gd name="connsiteX3" fmla="*/ 1016000 w 1016396"/>
              <a:gd name="connsiteY3" fmla="*/ 1282700 h 1429994"/>
              <a:gd name="connsiteX4" fmla="*/ 431800 w 1016396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48637"/>
              <a:gd name="connsiteY0" fmla="*/ 0 h 1429994"/>
              <a:gd name="connsiteX1" fmla="*/ 0 w 1048637"/>
              <a:gd name="connsiteY1" fmla="*/ 596900 h 1429994"/>
              <a:gd name="connsiteX2" fmla="*/ 495300 w 1048637"/>
              <a:gd name="connsiteY2" fmla="*/ 1422400 h 1429994"/>
              <a:gd name="connsiteX3" fmla="*/ 1047750 w 1048637"/>
              <a:gd name="connsiteY3" fmla="*/ 1282700 h 1429994"/>
              <a:gd name="connsiteX4" fmla="*/ 431800 w 1048637"/>
              <a:gd name="connsiteY4" fmla="*/ 0 h 1429994"/>
              <a:gd name="connsiteX0" fmla="*/ 450850 w 1048734"/>
              <a:gd name="connsiteY0" fmla="*/ 0 h 1455394"/>
              <a:gd name="connsiteX1" fmla="*/ 0 w 1048734"/>
              <a:gd name="connsiteY1" fmla="*/ 622300 h 1455394"/>
              <a:gd name="connsiteX2" fmla="*/ 495300 w 1048734"/>
              <a:gd name="connsiteY2" fmla="*/ 1447800 h 1455394"/>
              <a:gd name="connsiteX3" fmla="*/ 1047750 w 1048734"/>
              <a:gd name="connsiteY3" fmla="*/ 1308100 h 1455394"/>
              <a:gd name="connsiteX4" fmla="*/ 450850 w 1048734"/>
              <a:gd name="connsiteY4" fmla="*/ 0 h 1455394"/>
              <a:gd name="connsiteX0" fmla="*/ 461875 w 1059759"/>
              <a:gd name="connsiteY0" fmla="*/ 0 h 1455394"/>
              <a:gd name="connsiteX1" fmla="*/ 11025 w 1059759"/>
              <a:gd name="connsiteY1" fmla="*/ 622300 h 1455394"/>
              <a:gd name="connsiteX2" fmla="*/ 506325 w 1059759"/>
              <a:gd name="connsiteY2" fmla="*/ 1447800 h 1455394"/>
              <a:gd name="connsiteX3" fmla="*/ 1058775 w 1059759"/>
              <a:gd name="connsiteY3" fmla="*/ 1308100 h 1455394"/>
              <a:gd name="connsiteX4" fmla="*/ 461875 w 1059759"/>
              <a:gd name="connsiteY4" fmla="*/ 0 h 1455394"/>
              <a:gd name="connsiteX0" fmla="*/ 461322 w 1059206"/>
              <a:gd name="connsiteY0" fmla="*/ 0 h 1455394"/>
              <a:gd name="connsiteX1" fmla="*/ 10472 w 1059206"/>
              <a:gd name="connsiteY1" fmla="*/ 622300 h 1455394"/>
              <a:gd name="connsiteX2" fmla="*/ 505772 w 1059206"/>
              <a:gd name="connsiteY2" fmla="*/ 1447800 h 1455394"/>
              <a:gd name="connsiteX3" fmla="*/ 1058222 w 1059206"/>
              <a:gd name="connsiteY3" fmla="*/ 1308100 h 1455394"/>
              <a:gd name="connsiteX4" fmla="*/ 461322 w 1059206"/>
              <a:gd name="connsiteY4" fmla="*/ 0 h 14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206" h="1455394">
                <a:moveTo>
                  <a:pt x="461322" y="0"/>
                </a:moveTo>
                <a:cubicBezTo>
                  <a:pt x="209439" y="122767"/>
                  <a:pt x="59155" y="410633"/>
                  <a:pt x="10472" y="622300"/>
                </a:cubicBezTo>
                <a:cubicBezTo>
                  <a:pt x="-91128" y="1557867"/>
                  <a:pt x="581972" y="1388533"/>
                  <a:pt x="505772" y="1447800"/>
                </a:cubicBezTo>
                <a:cubicBezTo>
                  <a:pt x="799989" y="1477433"/>
                  <a:pt x="871955" y="1418167"/>
                  <a:pt x="1058222" y="1308100"/>
                </a:cubicBezTo>
                <a:cubicBezTo>
                  <a:pt x="1073039" y="836083"/>
                  <a:pt x="922755" y="345017"/>
                  <a:pt x="4613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23534" y="3466231"/>
            <a:ext cx="1024447" cy="1448210"/>
          </a:xfrm>
          <a:custGeom>
            <a:avLst/>
            <a:gdLst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40867"/>
              <a:gd name="connsiteX1" fmla="*/ 0 w 1022350"/>
              <a:gd name="connsiteY1" fmla="*/ 609600 h 1440867"/>
              <a:gd name="connsiteX2" fmla="*/ 508000 w 1022350"/>
              <a:gd name="connsiteY2" fmla="*/ 1435100 h 1440867"/>
              <a:gd name="connsiteX3" fmla="*/ 1022350 w 1022350"/>
              <a:gd name="connsiteY3" fmla="*/ 1320800 h 1440867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8210"/>
              <a:gd name="connsiteX1" fmla="*/ 0 w 1022350"/>
              <a:gd name="connsiteY1" fmla="*/ 609600 h 1448210"/>
              <a:gd name="connsiteX2" fmla="*/ 508000 w 1022350"/>
              <a:gd name="connsiteY2" fmla="*/ 1435100 h 1448210"/>
              <a:gd name="connsiteX3" fmla="*/ 1022350 w 1022350"/>
              <a:gd name="connsiteY3" fmla="*/ 1320800 h 1448210"/>
              <a:gd name="connsiteX0" fmla="*/ 433335 w 1023885"/>
              <a:gd name="connsiteY0" fmla="*/ 0 h 1448210"/>
              <a:gd name="connsiteX1" fmla="*/ 1535 w 1023885"/>
              <a:gd name="connsiteY1" fmla="*/ 609600 h 1448210"/>
              <a:gd name="connsiteX2" fmla="*/ 509535 w 1023885"/>
              <a:gd name="connsiteY2" fmla="*/ 1435100 h 1448210"/>
              <a:gd name="connsiteX3" fmla="*/ 1023885 w 1023885"/>
              <a:gd name="connsiteY3" fmla="*/ 1320800 h 1448210"/>
              <a:gd name="connsiteX0" fmla="*/ 433897 w 1024447"/>
              <a:gd name="connsiteY0" fmla="*/ 0 h 1448210"/>
              <a:gd name="connsiteX1" fmla="*/ 2097 w 1024447"/>
              <a:gd name="connsiteY1" fmla="*/ 609600 h 1448210"/>
              <a:gd name="connsiteX2" fmla="*/ 510097 w 1024447"/>
              <a:gd name="connsiteY2" fmla="*/ 1435100 h 1448210"/>
              <a:gd name="connsiteX3" fmla="*/ 1024447 w 1024447"/>
              <a:gd name="connsiteY3" fmla="*/ 1320800 h 144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447" h="1448210">
                <a:moveTo>
                  <a:pt x="433897" y="0"/>
                </a:moveTo>
                <a:cubicBezTo>
                  <a:pt x="156614" y="165100"/>
                  <a:pt x="69830" y="406400"/>
                  <a:pt x="2097" y="609600"/>
                </a:cubicBezTo>
                <a:cubicBezTo>
                  <a:pt x="-31770" y="1386417"/>
                  <a:pt x="353464" y="1401233"/>
                  <a:pt x="510097" y="1435100"/>
                </a:cubicBezTo>
                <a:cubicBezTo>
                  <a:pt x="840297" y="1479550"/>
                  <a:pt x="922847" y="1403350"/>
                  <a:pt x="1024447" y="1320800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840797">
            <a:off x="5550557" y="3341042"/>
            <a:ext cx="1355351" cy="159478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41696" y="3720721"/>
            <a:ext cx="386537" cy="3856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13323" y="3434781"/>
            <a:ext cx="2260535" cy="59949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3782" h="1027425">
                <a:moveTo>
                  <a:pt x="0" y="648003"/>
                </a:moveTo>
                <a:cubicBezTo>
                  <a:pt x="837260" y="-763108"/>
                  <a:pt x="1975078" y="491202"/>
                  <a:pt x="2233782" y="1027425"/>
                </a:cubicBezTo>
              </a:path>
            </a:pathLst>
          </a:custGeom>
          <a:ln w="38100" cmpd="sng">
            <a:solidFill>
              <a:schemeClr val="accent2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Propagation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231" y="2837635"/>
            <a:ext cx="649779" cy="320040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7777625" y="4534543"/>
            <a:ext cx="422051" cy="481957"/>
          </a:xfrm>
          <a:prstGeom prst="wedgeRoundRectCallout">
            <a:avLst>
              <a:gd name="adj1" fmla="val -261591"/>
              <a:gd name="adj2" fmla="val -74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26" y="4680706"/>
            <a:ext cx="209550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0938" y="1231900"/>
            <a:ext cx="2985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/>
              <a:t>t</a:t>
            </a:r>
            <a:r>
              <a:rPr lang="en-US" sz="2000" b="1" dirty="0" smtClean="0"/>
              <a:t> is bad for F</a:t>
            </a:r>
            <a:r>
              <a:rPr lang="en-US" sz="2000" b="1" i="1" baseline="-25000" dirty="0" smtClean="0"/>
              <a:t>i+2</a:t>
            </a:r>
            <a:r>
              <a:rPr lang="en-US" sz="2000" b="1" dirty="0" smtClean="0"/>
              <a:t> as well!</a:t>
            </a:r>
          </a:p>
          <a:p>
            <a:pPr algn="ctr"/>
            <a:r>
              <a:rPr lang="en-US" sz="2000" b="1" dirty="0" smtClean="0"/>
              <a:t>Can we reuse </a:t>
            </a:r>
            <a:r>
              <a:rPr lang="en-US" sz="2000" b="1" i="1" dirty="0" err="1" smtClean="0"/>
              <a:t>φ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7388" y="2128447"/>
            <a:ext cx="2319688" cy="365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76631" y="4008873"/>
            <a:ext cx="3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99953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66629" y="4101736"/>
            <a:ext cx="5416687" cy="2304144"/>
          </a:xfrm>
          <a:prstGeom prst="rect">
            <a:avLst/>
          </a:prstGeom>
          <a:solidFill>
            <a:srgbClr val="8064A2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97" y="5994400"/>
            <a:ext cx="1377142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i="1" dirty="0" smtClean="0"/>
              <a:t>Inductive</a:t>
            </a:r>
            <a:r>
              <a:rPr lang="en-US" dirty="0" smtClean="0"/>
              <a:t> Propagation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429" y="1232049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429" y="2418618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794500" y="1597809"/>
            <a:ext cx="2159000" cy="612648"/>
          </a:xfrm>
          <a:prstGeom prst="wedgeRoundRectCallout">
            <a:avLst>
              <a:gd name="adj1" fmla="val -147712"/>
              <a:gd name="adj2" fmla="val -473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96" y="1751568"/>
            <a:ext cx="2046571" cy="32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78" y="1232049"/>
            <a:ext cx="4129238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78" y="2422190"/>
            <a:ext cx="4841507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797" y="4234180"/>
            <a:ext cx="4670474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797" y="4650740"/>
            <a:ext cx="3967089" cy="365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97" y="5080000"/>
            <a:ext cx="3548861" cy="365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099" y="5542280"/>
            <a:ext cx="13868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66629" y="4101736"/>
            <a:ext cx="5416687" cy="2304144"/>
          </a:xfrm>
          <a:prstGeom prst="rect">
            <a:avLst/>
          </a:prstGeom>
          <a:solidFill>
            <a:srgbClr val="8064A2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97" y="5994400"/>
            <a:ext cx="1377142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i="1" dirty="0" smtClean="0"/>
              <a:t>Inductive</a:t>
            </a:r>
            <a:r>
              <a:rPr lang="en-US" dirty="0" smtClean="0"/>
              <a:t> Propagation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429" y="1232049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429" y="2418618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794500" y="1597809"/>
            <a:ext cx="2159000" cy="612648"/>
          </a:xfrm>
          <a:prstGeom prst="wedgeRoundRectCallout">
            <a:avLst>
              <a:gd name="adj1" fmla="val -147712"/>
              <a:gd name="adj2" fmla="val -473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96" y="1751568"/>
            <a:ext cx="2046571" cy="32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78" y="1232049"/>
            <a:ext cx="4129238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78" y="2422190"/>
            <a:ext cx="4841507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797" y="4234180"/>
            <a:ext cx="4670474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797" y="4650740"/>
            <a:ext cx="3967089" cy="365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97" y="5080000"/>
            <a:ext cx="3548861" cy="365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099" y="5542280"/>
            <a:ext cx="1386840" cy="32004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477230" y="4208780"/>
            <a:ext cx="389399" cy="41656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701" y="3390900"/>
            <a:ext cx="6847449" cy="41148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7318802" y="3340100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67898" y="3340100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8003150" y="2481626"/>
            <a:ext cx="914400" cy="612648"/>
          </a:xfrm>
          <a:prstGeom prst="wedgeRoundRectCallout">
            <a:avLst>
              <a:gd name="adj1" fmla="val -133333"/>
              <a:gd name="adj2" fmla="val 1143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00" y="2637074"/>
            <a:ext cx="311486" cy="301752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8003150" y="4381500"/>
            <a:ext cx="914400" cy="612648"/>
          </a:xfrm>
          <a:prstGeom prst="wedgeRoundRectCallout">
            <a:avLst>
              <a:gd name="adj1" fmla="val -101389"/>
              <a:gd name="adj2" fmla="val -1365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unsat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0607" y="3081574"/>
            <a:ext cx="181405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66629" y="4101736"/>
            <a:ext cx="5416687" cy="2304144"/>
          </a:xfrm>
          <a:prstGeom prst="rect">
            <a:avLst/>
          </a:prstGeom>
          <a:solidFill>
            <a:srgbClr val="8064A2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97" y="5994400"/>
            <a:ext cx="1377142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</a:t>
            </a:r>
            <a:r>
              <a:rPr lang="en-US" i="1" dirty="0" smtClean="0"/>
              <a:t>Inductive</a:t>
            </a:r>
            <a:r>
              <a:rPr lang="en-US" dirty="0" smtClean="0"/>
              <a:t> Propagation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1429" y="1232049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1429" y="2418618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6794500" y="1597809"/>
            <a:ext cx="2159000" cy="612648"/>
          </a:xfrm>
          <a:prstGeom prst="wedgeRoundRectCallout">
            <a:avLst>
              <a:gd name="adj1" fmla="val -147712"/>
              <a:gd name="adj2" fmla="val -473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96" y="1751568"/>
            <a:ext cx="2046571" cy="32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78" y="1232049"/>
            <a:ext cx="4129238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8878" y="2422190"/>
            <a:ext cx="4841507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797" y="4234180"/>
            <a:ext cx="4670474" cy="365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5797" y="4650740"/>
            <a:ext cx="3967089" cy="3657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797" y="5080000"/>
            <a:ext cx="3548861" cy="3657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6099" y="5542280"/>
            <a:ext cx="1386840" cy="32004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464530" y="4599940"/>
            <a:ext cx="389399" cy="41656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5701" y="3390900"/>
            <a:ext cx="6847449" cy="41148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7318802" y="3340100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567898" y="3340100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8003150" y="2481626"/>
            <a:ext cx="914400" cy="612648"/>
          </a:xfrm>
          <a:prstGeom prst="wedgeRoundRectCallout">
            <a:avLst>
              <a:gd name="adj1" fmla="val -133333"/>
              <a:gd name="adj2" fmla="val 11432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00" y="2637074"/>
            <a:ext cx="311486" cy="30175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3750102" y="3340100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999198" y="3340100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116450" y="2843876"/>
            <a:ext cx="914400" cy="612648"/>
          </a:xfrm>
          <a:prstGeom prst="wedgeRoundRectCallout">
            <a:avLst>
              <a:gd name="adj1" fmla="val 154168"/>
              <a:gd name="adj2" fmla="val 6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3048001"/>
            <a:ext cx="248477" cy="228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0607" y="3081574"/>
            <a:ext cx="1814051" cy="228600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8003150" y="4381500"/>
            <a:ext cx="914400" cy="612648"/>
          </a:xfrm>
          <a:prstGeom prst="wedgeRoundRectCallout">
            <a:avLst>
              <a:gd name="adj1" fmla="val -101389"/>
              <a:gd name="adj2" fmla="val -13650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unsat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08062"/>
              </p:ext>
            </p:extLst>
          </p:nvPr>
        </p:nvGraphicFramePr>
        <p:xfrm>
          <a:off x="81118" y="1254364"/>
          <a:ext cx="9012082" cy="52319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Induction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38" y="6131618"/>
            <a:ext cx="1460090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38" y="5647719"/>
            <a:ext cx="2061107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3281908"/>
            <a:ext cx="3260948" cy="3200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8570" y="4082362"/>
            <a:ext cx="3260948" cy="32004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7024" y="3669942"/>
            <a:ext cx="3632887" cy="3200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634" y="4105513"/>
            <a:ext cx="1812175" cy="2743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4633" y="4443561"/>
            <a:ext cx="1439939" cy="2926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921" y="4861645"/>
            <a:ext cx="1928553" cy="2743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7024" y="5168985"/>
            <a:ext cx="3883343" cy="4114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8570" y="4861645"/>
            <a:ext cx="2075935" cy="32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1239" y="5184310"/>
            <a:ext cx="2098417" cy="292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7024" y="4375489"/>
            <a:ext cx="3883343" cy="4114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5754" y="2821354"/>
            <a:ext cx="2264144" cy="329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1238" y="3471392"/>
            <a:ext cx="2252312" cy="3291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9000"/>
          </a:blip>
          <a:stretch>
            <a:fillRect/>
          </a:stretch>
        </p:blipFill>
        <p:spPr>
          <a:xfrm>
            <a:off x="17618" y="1235605"/>
            <a:ext cx="9118600" cy="534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the new 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9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974063" y="2772050"/>
            <a:ext cx="5112537" cy="35686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30296" y="300440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525" y="380338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83010" y="456833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85241" y="41166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4902923" y="348446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32" y="385139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09" y="318982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810" y="4997269"/>
            <a:ext cx="1020128" cy="32004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527861" y="3453530"/>
            <a:ext cx="1059206" cy="1455394"/>
          </a:xfrm>
          <a:custGeom>
            <a:avLst/>
            <a:gdLst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6958"/>
              <a:gd name="connsiteX1" fmla="*/ 0 w 1016000"/>
              <a:gd name="connsiteY1" fmla="*/ 596900 h 1426958"/>
              <a:gd name="connsiteX2" fmla="*/ 495300 w 1016000"/>
              <a:gd name="connsiteY2" fmla="*/ 1422400 h 1426958"/>
              <a:gd name="connsiteX3" fmla="*/ 1016000 w 1016000"/>
              <a:gd name="connsiteY3" fmla="*/ 1282700 h 1426958"/>
              <a:gd name="connsiteX4" fmla="*/ 431800 w 1016000"/>
              <a:gd name="connsiteY4" fmla="*/ 0 h 1426958"/>
              <a:gd name="connsiteX0" fmla="*/ 431800 w 1016000"/>
              <a:gd name="connsiteY0" fmla="*/ 0 h 1429994"/>
              <a:gd name="connsiteX1" fmla="*/ 0 w 1016000"/>
              <a:gd name="connsiteY1" fmla="*/ 596900 h 1429994"/>
              <a:gd name="connsiteX2" fmla="*/ 495300 w 1016000"/>
              <a:gd name="connsiteY2" fmla="*/ 1422400 h 1429994"/>
              <a:gd name="connsiteX3" fmla="*/ 1016000 w 1016000"/>
              <a:gd name="connsiteY3" fmla="*/ 1282700 h 1429994"/>
              <a:gd name="connsiteX4" fmla="*/ 431800 w 1016000"/>
              <a:gd name="connsiteY4" fmla="*/ 0 h 1429994"/>
              <a:gd name="connsiteX0" fmla="*/ 431800 w 1016396"/>
              <a:gd name="connsiteY0" fmla="*/ 0 h 1429994"/>
              <a:gd name="connsiteX1" fmla="*/ 0 w 1016396"/>
              <a:gd name="connsiteY1" fmla="*/ 596900 h 1429994"/>
              <a:gd name="connsiteX2" fmla="*/ 495300 w 1016396"/>
              <a:gd name="connsiteY2" fmla="*/ 1422400 h 1429994"/>
              <a:gd name="connsiteX3" fmla="*/ 1016000 w 1016396"/>
              <a:gd name="connsiteY3" fmla="*/ 1282700 h 1429994"/>
              <a:gd name="connsiteX4" fmla="*/ 431800 w 1016396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48637"/>
              <a:gd name="connsiteY0" fmla="*/ 0 h 1429994"/>
              <a:gd name="connsiteX1" fmla="*/ 0 w 1048637"/>
              <a:gd name="connsiteY1" fmla="*/ 596900 h 1429994"/>
              <a:gd name="connsiteX2" fmla="*/ 495300 w 1048637"/>
              <a:gd name="connsiteY2" fmla="*/ 1422400 h 1429994"/>
              <a:gd name="connsiteX3" fmla="*/ 1047750 w 1048637"/>
              <a:gd name="connsiteY3" fmla="*/ 1282700 h 1429994"/>
              <a:gd name="connsiteX4" fmla="*/ 431800 w 1048637"/>
              <a:gd name="connsiteY4" fmla="*/ 0 h 1429994"/>
              <a:gd name="connsiteX0" fmla="*/ 450850 w 1048734"/>
              <a:gd name="connsiteY0" fmla="*/ 0 h 1455394"/>
              <a:gd name="connsiteX1" fmla="*/ 0 w 1048734"/>
              <a:gd name="connsiteY1" fmla="*/ 622300 h 1455394"/>
              <a:gd name="connsiteX2" fmla="*/ 495300 w 1048734"/>
              <a:gd name="connsiteY2" fmla="*/ 1447800 h 1455394"/>
              <a:gd name="connsiteX3" fmla="*/ 1047750 w 1048734"/>
              <a:gd name="connsiteY3" fmla="*/ 1308100 h 1455394"/>
              <a:gd name="connsiteX4" fmla="*/ 450850 w 1048734"/>
              <a:gd name="connsiteY4" fmla="*/ 0 h 1455394"/>
              <a:gd name="connsiteX0" fmla="*/ 461875 w 1059759"/>
              <a:gd name="connsiteY0" fmla="*/ 0 h 1455394"/>
              <a:gd name="connsiteX1" fmla="*/ 11025 w 1059759"/>
              <a:gd name="connsiteY1" fmla="*/ 622300 h 1455394"/>
              <a:gd name="connsiteX2" fmla="*/ 506325 w 1059759"/>
              <a:gd name="connsiteY2" fmla="*/ 1447800 h 1455394"/>
              <a:gd name="connsiteX3" fmla="*/ 1058775 w 1059759"/>
              <a:gd name="connsiteY3" fmla="*/ 1308100 h 1455394"/>
              <a:gd name="connsiteX4" fmla="*/ 461875 w 1059759"/>
              <a:gd name="connsiteY4" fmla="*/ 0 h 1455394"/>
              <a:gd name="connsiteX0" fmla="*/ 461322 w 1059206"/>
              <a:gd name="connsiteY0" fmla="*/ 0 h 1455394"/>
              <a:gd name="connsiteX1" fmla="*/ 10472 w 1059206"/>
              <a:gd name="connsiteY1" fmla="*/ 622300 h 1455394"/>
              <a:gd name="connsiteX2" fmla="*/ 505772 w 1059206"/>
              <a:gd name="connsiteY2" fmla="*/ 1447800 h 1455394"/>
              <a:gd name="connsiteX3" fmla="*/ 1058222 w 1059206"/>
              <a:gd name="connsiteY3" fmla="*/ 1308100 h 1455394"/>
              <a:gd name="connsiteX4" fmla="*/ 461322 w 1059206"/>
              <a:gd name="connsiteY4" fmla="*/ 0 h 14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206" h="1455394">
                <a:moveTo>
                  <a:pt x="461322" y="0"/>
                </a:moveTo>
                <a:cubicBezTo>
                  <a:pt x="209439" y="122767"/>
                  <a:pt x="59155" y="410633"/>
                  <a:pt x="10472" y="622300"/>
                </a:cubicBezTo>
                <a:cubicBezTo>
                  <a:pt x="-91128" y="1557867"/>
                  <a:pt x="581972" y="1388533"/>
                  <a:pt x="505772" y="1447800"/>
                </a:cubicBezTo>
                <a:cubicBezTo>
                  <a:pt x="799989" y="1477433"/>
                  <a:pt x="871955" y="1418167"/>
                  <a:pt x="1058222" y="1308100"/>
                </a:cubicBezTo>
                <a:cubicBezTo>
                  <a:pt x="1073039" y="836083"/>
                  <a:pt x="922755" y="345017"/>
                  <a:pt x="4613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23534" y="3466231"/>
            <a:ext cx="1024447" cy="1448210"/>
          </a:xfrm>
          <a:custGeom>
            <a:avLst/>
            <a:gdLst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40867"/>
              <a:gd name="connsiteX1" fmla="*/ 0 w 1022350"/>
              <a:gd name="connsiteY1" fmla="*/ 609600 h 1440867"/>
              <a:gd name="connsiteX2" fmla="*/ 508000 w 1022350"/>
              <a:gd name="connsiteY2" fmla="*/ 1435100 h 1440867"/>
              <a:gd name="connsiteX3" fmla="*/ 1022350 w 1022350"/>
              <a:gd name="connsiteY3" fmla="*/ 1320800 h 1440867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8210"/>
              <a:gd name="connsiteX1" fmla="*/ 0 w 1022350"/>
              <a:gd name="connsiteY1" fmla="*/ 609600 h 1448210"/>
              <a:gd name="connsiteX2" fmla="*/ 508000 w 1022350"/>
              <a:gd name="connsiteY2" fmla="*/ 1435100 h 1448210"/>
              <a:gd name="connsiteX3" fmla="*/ 1022350 w 1022350"/>
              <a:gd name="connsiteY3" fmla="*/ 1320800 h 1448210"/>
              <a:gd name="connsiteX0" fmla="*/ 433335 w 1023885"/>
              <a:gd name="connsiteY0" fmla="*/ 0 h 1448210"/>
              <a:gd name="connsiteX1" fmla="*/ 1535 w 1023885"/>
              <a:gd name="connsiteY1" fmla="*/ 609600 h 1448210"/>
              <a:gd name="connsiteX2" fmla="*/ 509535 w 1023885"/>
              <a:gd name="connsiteY2" fmla="*/ 1435100 h 1448210"/>
              <a:gd name="connsiteX3" fmla="*/ 1023885 w 1023885"/>
              <a:gd name="connsiteY3" fmla="*/ 1320800 h 1448210"/>
              <a:gd name="connsiteX0" fmla="*/ 433897 w 1024447"/>
              <a:gd name="connsiteY0" fmla="*/ 0 h 1448210"/>
              <a:gd name="connsiteX1" fmla="*/ 2097 w 1024447"/>
              <a:gd name="connsiteY1" fmla="*/ 609600 h 1448210"/>
              <a:gd name="connsiteX2" fmla="*/ 510097 w 1024447"/>
              <a:gd name="connsiteY2" fmla="*/ 1435100 h 1448210"/>
              <a:gd name="connsiteX3" fmla="*/ 1024447 w 1024447"/>
              <a:gd name="connsiteY3" fmla="*/ 1320800 h 144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447" h="1448210">
                <a:moveTo>
                  <a:pt x="433897" y="0"/>
                </a:moveTo>
                <a:cubicBezTo>
                  <a:pt x="156614" y="165100"/>
                  <a:pt x="69830" y="406400"/>
                  <a:pt x="2097" y="609600"/>
                </a:cubicBezTo>
                <a:cubicBezTo>
                  <a:pt x="-31770" y="1386417"/>
                  <a:pt x="353464" y="1401233"/>
                  <a:pt x="510097" y="1435100"/>
                </a:cubicBezTo>
                <a:cubicBezTo>
                  <a:pt x="840297" y="1479550"/>
                  <a:pt x="922847" y="1403350"/>
                  <a:pt x="1024447" y="1320800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840797">
            <a:off x="5550557" y="3341042"/>
            <a:ext cx="1355351" cy="159478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41696" y="3720721"/>
            <a:ext cx="386537" cy="3856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13323" y="3434781"/>
            <a:ext cx="2260535" cy="59949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3782" h="1027425">
                <a:moveTo>
                  <a:pt x="0" y="648003"/>
                </a:moveTo>
                <a:cubicBezTo>
                  <a:pt x="837260" y="-763108"/>
                  <a:pt x="1975078" y="491202"/>
                  <a:pt x="2233782" y="1027425"/>
                </a:cubicBezTo>
              </a:path>
            </a:pathLst>
          </a:custGeom>
          <a:ln w="38100" cmpd="sng">
            <a:solidFill>
              <a:schemeClr val="accent2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Propagation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231" y="2837635"/>
            <a:ext cx="649779" cy="3200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5502" y="4047843"/>
            <a:ext cx="135547" cy="164592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7777625" y="4534543"/>
            <a:ext cx="422051" cy="481957"/>
          </a:xfrm>
          <a:prstGeom prst="wedgeRoundRectCallout">
            <a:avLst>
              <a:gd name="adj1" fmla="val -261591"/>
              <a:gd name="adj2" fmla="val -747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1226" y="4680706"/>
            <a:ext cx="209550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47" y="1130300"/>
            <a:ext cx="2609649" cy="411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14081" y="1850072"/>
            <a:ext cx="352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Block </a:t>
            </a:r>
            <a:r>
              <a:rPr lang="en-US" sz="2000" b="1" i="1" dirty="0" err="1" smtClean="0"/>
              <a:t>φ</a:t>
            </a:r>
            <a:r>
              <a:rPr lang="en-US" sz="2000" b="1" dirty="0" smtClean="0"/>
              <a:t> or </a:t>
            </a:r>
            <a:r>
              <a:rPr lang="en-US" sz="2000" b="1" i="1" dirty="0" smtClean="0"/>
              <a:t>s</a:t>
            </a:r>
            <a:r>
              <a:rPr lang="en-US" sz="2000" b="1" dirty="0" smtClean="0"/>
              <a:t> at </a:t>
            </a:r>
            <a:r>
              <a:rPr lang="en-US" sz="2000" b="1" i="1" dirty="0" smtClean="0"/>
              <a:t>F</a:t>
            </a:r>
            <a:r>
              <a:rPr lang="en-US" sz="2000" b="1" i="1" baseline="-25000" dirty="0" smtClean="0"/>
              <a:t>i+2</a:t>
            </a:r>
            <a:r>
              <a:rPr lang="en-US" sz="2000" dirty="0" smtClean="0"/>
              <a:t>, </a:t>
            </a:r>
            <a:r>
              <a:rPr lang="en-US" sz="2000" b="1" dirty="0" smtClean="0"/>
              <a:t>F</a:t>
            </a:r>
            <a:r>
              <a:rPr lang="en-US" sz="2000" b="1" i="1" baseline="-25000" dirty="0" smtClean="0"/>
              <a:t>i</a:t>
            </a:r>
            <a:r>
              <a:rPr lang="en-US" sz="2000" b="1" baseline="-25000" dirty="0" smtClean="0"/>
              <a:t>+3</a:t>
            </a:r>
            <a:r>
              <a:rPr lang="en-US" sz="2000" dirty="0" smtClean="0"/>
              <a:t>, …</a:t>
            </a:r>
            <a:r>
              <a:rPr lang="en-US" sz="2000" b="1" i="1" baseline="-25000" dirty="0" smtClean="0"/>
              <a:t> </a:t>
            </a:r>
            <a:endParaRPr lang="en-US" sz="20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262607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3556" y="26726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689101" y="2698044"/>
            <a:ext cx="5397500" cy="366801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30296" y="3004405"/>
            <a:ext cx="4029253" cy="320117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5000"/>
                </a:schemeClr>
              </a:gs>
            </a:gsLst>
            <a:lin ang="16200000" scaled="0"/>
            <a:tileRect/>
          </a:gradFill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525" y="3803384"/>
            <a:ext cx="2986440" cy="2077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83010" y="456833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789375"/>
            <a:ext cx="330200" cy="33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4185241" y="41166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" name="Freeform 20"/>
          <p:cNvSpPr/>
          <p:nvPr/>
        </p:nvSpPr>
        <p:spPr>
          <a:xfrm>
            <a:off x="4902923" y="3484464"/>
            <a:ext cx="425519" cy="759315"/>
          </a:xfrm>
          <a:custGeom>
            <a:avLst/>
            <a:gdLst>
              <a:gd name="connsiteX0" fmla="*/ 0 w 372732"/>
              <a:gd name="connsiteY0" fmla="*/ 607452 h 607452"/>
              <a:gd name="connsiteX1" fmla="*/ 372732 w 372732"/>
              <a:gd name="connsiteY1" fmla="*/ 0 h 607452"/>
              <a:gd name="connsiteX0" fmla="*/ 524 w 373256"/>
              <a:gd name="connsiteY0" fmla="*/ 607452 h 607452"/>
              <a:gd name="connsiteX1" fmla="*/ 373256 w 373256"/>
              <a:gd name="connsiteY1" fmla="*/ 0 h 607452"/>
              <a:gd name="connsiteX0" fmla="*/ 5040 w 377772"/>
              <a:gd name="connsiteY0" fmla="*/ 607452 h 607452"/>
              <a:gd name="connsiteX1" fmla="*/ 377772 w 377772"/>
              <a:gd name="connsiteY1" fmla="*/ 0 h 607452"/>
              <a:gd name="connsiteX0" fmla="*/ 10458 w 341775"/>
              <a:gd name="connsiteY0" fmla="*/ 676481 h 676481"/>
              <a:gd name="connsiteX1" fmla="*/ 341775 w 341775"/>
              <a:gd name="connsiteY1" fmla="*/ 0 h 676481"/>
              <a:gd name="connsiteX0" fmla="*/ 95549 w 426866"/>
              <a:gd name="connsiteY0" fmla="*/ 676481 h 676481"/>
              <a:gd name="connsiteX1" fmla="*/ 426866 w 426866"/>
              <a:gd name="connsiteY1" fmla="*/ 0 h 676481"/>
              <a:gd name="connsiteX0" fmla="*/ 172679 w 283119"/>
              <a:gd name="connsiteY0" fmla="*/ 759315 h 759315"/>
              <a:gd name="connsiteX1" fmla="*/ 283119 w 283119"/>
              <a:gd name="connsiteY1" fmla="*/ 0 h 759315"/>
              <a:gd name="connsiteX0" fmla="*/ 315079 w 425519"/>
              <a:gd name="connsiteY0" fmla="*/ 759315 h 759315"/>
              <a:gd name="connsiteX1" fmla="*/ 425519 w 425519"/>
              <a:gd name="connsiteY1" fmla="*/ 0 h 75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519" h="759315">
                <a:moveTo>
                  <a:pt x="315079" y="759315"/>
                </a:moveTo>
                <a:cubicBezTo>
                  <a:pt x="-237115" y="529221"/>
                  <a:pt x="25177" y="133455"/>
                  <a:pt x="425519" y="0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32" y="3851393"/>
            <a:ext cx="320040" cy="3200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909" y="3189825"/>
            <a:ext cx="649779" cy="3200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810" y="4997269"/>
            <a:ext cx="1020128" cy="32004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527861" y="3453530"/>
            <a:ext cx="1059206" cy="1455394"/>
          </a:xfrm>
          <a:custGeom>
            <a:avLst/>
            <a:gdLst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2400"/>
              <a:gd name="connsiteX1" fmla="*/ 0 w 1016000"/>
              <a:gd name="connsiteY1" fmla="*/ 596900 h 1422400"/>
              <a:gd name="connsiteX2" fmla="*/ 495300 w 1016000"/>
              <a:gd name="connsiteY2" fmla="*/ 1422400 h 1422400"/>
              <a:gd name="connsiteX3" fmla="*/ 1016000 w 1016000"/>
              <a:gd name="connsiteY3" fmla="*/ 1282700 h 1422400"/>
              <a:gd name="connsiteX4" fmla="*/ 431800 w 1016000"/>
              <a:gd name="connsiteY4" fmla="*/ 0 h 1422400"/>
              <a:gd name="connsiteX0" fmla="*/ 431800 w 1016000"/>
              <a:gd name="connsiteY0" fmla="*/ 0 h 1426958"/>
              <a:gd name="connsiteX1" fmla="*/ 0 w 1016000"/>
              <a:gd name="connsiteY1" fmla="*/ 596900 h 1426958"/>
              <a:gd name="connsiteX2" fmla="*/ 495300 w 1016000"/>
              <a:gd name="connsiteY2" fmla="*/ 1422400 h 1426958"/>
              <a:gd name="connsiteX3" fmla="*/ 1016000 w 1016000"/>
              <a:gd name="connsiteY3" fmla="*/ 1282700 h 1426958"/>
              <a:gd name="connsiteX4" fmla="*/ 431800 w 1016000"/>
              <a:gd name="connsiteY4" fmla="*/ 0 h 1426958"/>
              <a:gd name="connsiteX0" fmla="*/ 431800 w 1016000"/>
              <a:gd name="connsiteY0" fmla="*/ 0 h 1429994"/>
              <a:gd name="connsiteX1" fmla="*/ 0 w 1016000"/>
              <a:gd name="connsiteY1" fmla="*/ 596900 h 1429994"/>
              <a:gd name="connsiteX2" fmla="*/ 495300 w 1016000"/>
              <a:gd name="connsiteY2" fmla="*/ 1422400 h 1429994"/>
              <a:gd name="connsiteX3" fmla="*/ 1016000 w 1016000"/>
              <a:gd name="connsiteY3" fmla="*/ 1282700 h 1429994"/>
              <a:gd name="connsiteX4" fmla="*/ 431800 w 1016000"/>
              <a:gd name="connsiteY4" fmla="*/ 0 h 1429994"/>
              <a:gd name="connsiteX0" fmla="*/ 431800 w 1016396"/>
              <a:gd name="connsiteY0" fmla="*/ 0 h 1429994"/>
              <a:gd name="connsiteX1" fmla="*/ 0 w 1016396"/>
              <a:gd name="connsiteY1" fmla="*/ 596900 h 1429994"/>
              <a:gd name="connsiteX2" fmla="*/ 495300 w 1016396"/>
              <a:gd name="connsiteY2" fmla="*/ 1422400 h 1429994"/>
              <a:gd name="connsiteX3" fmla="*/ 1016000 w 1016396"/>
              <a:gd name="connsiteY3" fmla="*/ 1282700 h 1429994"/>
              <a:gd name="connsiteX4" fmla="*/ 431800 w 1016396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17061"/>
              <a:gd name="connsiteY0" fmla="*/ 0 h 1429994"/>
              <a:gd name="connsiteX1" fmla="*/ 0 w 1017061"/>
              <a:gd name="connsiteY1" fmla="*/ 596900 h 1429994"/>
              <a:gd name="connsiteX2" fmla="*/ 495300 w 1017061"/>
              <a:gd name="connsiteY2" fmla="*/ 1422400 h 1429994"/>
              <a:gd name="connsiteX3" fmla="*/ 1016000 w 1017061"/>
              <a:gd name="connsiteY3" fmla="*/ 1282700 h 1429994"/>
              <a:gd name="connsiteX4" fmla="*/ 431800 w 1017061"/>
              <a:gd name="connsiteY4" fmla="*/ 0 h 1429994"/>
              <a:gd name="connsiteX0" fmla="*/ 431800 w 1048637"/>
              <a:gd name="connsiteY0" fmla="*/ 0 h 1429994"/>
              <a:gd name="connsiteX1" fmla="*/ 0 w 1048637"/>
              <a:gd name="connsiteY1" fmla="*/ 596900 h 1429994"/>
              <a:gd name="connsiteX2" fmla="*/ 495300 w 1048637"/>
              <a:gd name="connsiteY2" fmla="*/ 1422400 h 1429994"/>
              <a:gd name="connsiteX3" fmla="*/ 1047750 w 1048637"/>
              <a:gd name="connsiteY3" fmla="*/ 1282700 h 1429994"/>
              <a:gd name="connsiteX4" fmla="*/ 431800 w 1048637"/>
              <a:gd name="connsiteY4" fmla="*/ 0 h 1429994"/>
              <a:gd name="connsiteX0" fmla="*/ 450850 w 1048734"/>
              <a:gd name="connsiteY0" fmla="*/ 0 h 1455394"/>
              <a:gd name="connsiteX1" fmla="*/ 0 w 1048734"/>
              <a:gd name="connsiteY1" fmla="*/ 622300 h 1455394"/>
              <a:gd name="connsiteX2" fmla="*/ 495300 w 1048734"/>
              <a:gd name="connsiteY2" fmla="*/ 1447800 h 1455394"/>
              <a:gd name="connsiteX3" fmla="*/ 1047750 w 1048734"/>
              <a:gd name="connsiteY3" fmla="*/ 1308100 h 1455394"/>
              <a:gd name="connsiteX4" fmla="*/ 450850 w 1048734"/>
              <a:gd name="connsiteY4" fmla="*/ 0 h 1455394"/>
              <a:gd name="connsiteX0" fmla="*/ 461875 w 1059759"/>
              <a:gd name="connsiteY0" fmla="*/ 0 h 1455394"/>
              <a:gd name="connsiteX1" fmla="*/ 11025 w 1059759"/>
              <a:gd name="connsiteY1" fmla="*/ 622300 h 1455394"/>
              <a:gd name="connsiteX2" fmla="*/ 506325 w 1059759"/>
              <a:gd name="connsiteY2" fmla="*/ 1447800 h 1455394"/>
              <a:gd name="connsiteX3" fmla="*/ 1058775 w 1059759"/>
              <a:gd name="connsiteY3" fmla="*/ 1308100 h 1455394"/>
              <a:gd name="connsiteX4" fmla="*/ 461875 w 1059759"/>
              <a:gd name="connsiteY4" fmla="*/ 0 h 1455394"/>
              <a:gd name="connsiteX0" fmla="*/ 461322 w 1059206"/>
              <a:gd name="connsiteY0" fmla="*/ 0 h 1455394"/>
              <a:gd name="connsiteX1" fmla="*/ 10472 w 1059206"/>
              <a:gd name="connsiteY1" fmla="*/ 622300 h 1455394"/>
              <a:gd name="connsiteX2" fmla="*/ 505772 w 1059206"/>
              <a:gd name="connsiteY2" fmla="*/ 1447800 h 1455394"/>
              <a:gd name="connsiteX3" fmla="*/ 1058222 w 1059206"/>
              <a:gd name="connsiteY3" fmla="*/ 1308100 h 1455394"/>
              <a:gd name="connsiteX4" fmla="*/ 461322 w 1059206"/>
              <a:gd name="connsiteY4" fmla="*/ 0 h 14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206" h="1455394">
                <a:moveTo>
                  <a:pt x="461322" y="0"/>
                </a:moveTo>
                <a:cubicBezTo>
                  <a:pt x="209439" y="122767"/>
                  <a:pt x="59155" y="410633"/>
                  <a:pt x="10472" y="622300"/>
                </a:cubicBezTo>
                <a:cubicBezTo>
                  <a:pt x="-91128" y="1557867"/>
                  <a:pt x="581972" y="1388533"/>
                  <a:pt x="505772" y="1447800"/>
                </a:cubicBezTo>
                <a:cubicBezTo>
                  <a:pt x="799989" y="1477433"/>
                  <a:pt x="871955" y="1418167"/>
                  <a:pt x="1058222" y="1308100"/>
                </a:cubicBezTo>
                <a:cubicBezTo>
                  <a:pt x="1073039" y="836083"/>
                  <a:pt x="922755" y="345017"/>
                  <a:pt x="46132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23534" y="3466231"/>
            <a:ext cx="1024447" cy="1448210"/>
          </a:xfrm>
          <a:custGeom>
            <a:avLst/>
            <a:gdLst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35100"/>
              <a:gd name="connsiteX1" fmla="*/ 0 w 1022350"/>
              <a:gd name="connsiteY1" fmla="*/ 609600 h 1435100"/>
              <a:gd name="connsiteX2" fmla="*/ 508000 w 1022350"/>
              <a:gd name="connsiteY2" fmla="*/ 1435100 h 1435100"/>
              <a:gd name="connsiteX3" fmla="*/ 1022350 w 1022350"/>
              <a:gd name="connsiteY3" fmla="*/ 1320800 h 1435100"/>
              <a:gd name="connsiteX0" fmla="*/ 431800 w 1022350"/>
              <a:gd name="connsiteY0" fmla="*/ 0 h 1440867"/>
              <a:gd name="connsiteX1" fmla="*/ 0 w 1022350"/>
              <a:gd name="connsiteY1" fmla="*/ 609600 h 1440867"/>
              <a:gd name="connsiteX2" fmla="*/ 508000 w 1022350"/>
              <a:gd name="connsiteY2" fmla="*/ 1435100 h 1440867"/>
              <a:gd name="connsiteX3" fmla="*/ 1022350 w 1022350"/>
              <a:gd name="connsiteY3" fmla="*/ 1320800 h 1440867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3431"/>
              <a:gd name="connsiteX1" fmla="*/ 0 w 1022350"/>
              <a:gd name="connsiteY1" fmla="*/ 609600 h 1443431"/>
              <a:gd name="connsiteX2" fmla="*/ 508000 w 1022350"/>
              <a:gd name="connsiteY2" fmla="*/ 1435100 h 1443431"/>
              <a:gd name="connsiteX3" fmla="*/ 1022350 w 1022350"/>
              <a:gd name="connsiteY3" fmla="*/ 1320800 h 1443431"/>
              <a:gd name="connsiteX0" fmla="*/ 431800 w 1022350"/>
              <a:gd name="connsiteY0" fmla="*/ 0 h 1448210"/>
              <a:gd name="connsiteX1" fmla="*/ 0 w 1022350"/>
              <a:gd name="connsiteY1" fmla="*/ 609600 h 1448210"/>
              <a:gd name="connsiteX2" fmla="*/ 508000 w 1022350"/>
              <a:gd name="connsiteY2" fmla="*/ 1435100 h 1448210"/>
              <a:gd name="connsiteX3" fmla="*/ 1022350 w 1022350"/>
              <a:gd name="connsiteY3" fmla="*/ 1320800 h 1448210"/>
              <a:gd name="connsiteX0" fmla="*/ 433335 w 1023885"/>
              <a:gd name="connsiteY0" fmla="*/ 0 h 1448210"/>
              <a:gd name="connsiteX1" fmla="*/ 1535 w 1023885"/>
              <a:gd name="connsiteY1" fmla="*/ 609600 h 1448210"/>
              <a:gd name="connsiteX2" fmla="*/ 509535 w 1023885"/>
              <a:gd name="connsiteY2" fmla="*/ 1435100 h 1448210"/>
              <a:gd name="connsiteX3" fmla="*/ 1023885 w 1023885"/>
              <a:gd name="connsiteY3" fmla="*/ 1320800 h 1448210"/>
              <a:gd name="connsiteX0" fmla="*/ 433897 w 1024447"/>
              <a:gd name="connsiteY0" fmla="*/ 0 h 1448210"/>
              <a:gd name="connsiteX1" fmla="*/ 2097 w 1024447"/>
              <a:gd name="connsiteY1" fmla="*/ 609600 h 1448210"/>
              <a:gd name="connsiteX2" fmla="*/ 510097 w 1024447"/>
              <a:gd name="connsiteY2" fmla="*/ 1435100 h 1448210"/>
              <a:gd name="connsiteX3" fmla="*/ 1024447 w 1024447"/>
              <a:gd name="connsiteY3" fmla="*/ 1320800 h 144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447" h="1448210">
                <a:moveTo>
                  <a:pt x="433897" y="0"/>
                </a:moveTo>
                <a:cubicBezTo>
                  <a:pt x="156614" y="165100"/>
                  <a:pt x="69830" y="406400"/>
                  <a:pt x="2097" y="609600"/>
                </a:cubicBezTo>
                <a:cubicBezTo>
                  <a:pt x="-31770" y="1386417"/>
                  <a:pt x="353464" y="1401233"/>
                  <a:pt x="510097" y="1435100"/>
                </a:cubicBezTo>
                <a:cubicBezTo>
                  <a:pt x="840297" y="1479550"/>
                  <a:pt x="922847" y="1403350"/>
                  <a:pt x="1024447" y="1320800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41696" y="3720721"/>
            <a:ext cx="386537" cy="3856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13323" y="3434781"/>
            <a:ext cx="2260535" cy="59949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33782" h="1027425">
                <a:moveTo>
                  <a:pt x="0" y="648003"/>
                </a:moveTo>
                <a:cubicBezTo>
                  <a:pt x="837260" y="-763108"/>
                  <a:pt x="1975078" y="491202"/>
                  <a:pt x="2233782" y="1027425"/>
                </a:cubicBezTo>
              </a:path>
            </a:pathLst>
          </a:custGeom>
          <a:ln w="38100" cmpd="sng">
            <a:solidFill>
              <a:schemeClr val="accent2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Counterexamples!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502" y="4047843"/>
            <a:ext cx="135547" cy="164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047" y="1130300"/>
            <a:ext cx="2609649" cy="411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94600" y="3187700"/>
            <a:ext cx="35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k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9085" y="2959555"/>
            <a:ext cx="485222" cy="320040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V="1">
            <a:off x="5127649" y="4139740"/>
            <a:ext cx="941712" cy="1315625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267455"/>
              <a:gd name="connsiteY0" fmla="*/ 427315 h 2042929"/>
              <a:gd name="connsiteX1" fmla="*/ 1267455 w 1267455"/>
              <a:gd name="connsiteY1" fmla="*/ 2042929 h 2042929"/>
              <a:gd name="connsiteX0" fmla="*/ 0 w 1254905"/>
              <a:gd name="connsiteY0" fmla="*/ 422359 h 2079878"/>
              <a:gd name="connsiteX1" fmla="*/ 1254905 w 1254905"/>
              <a:gd name="connsiteY1" fmla="*/ 2079878 h 2079878"/>
              <a:gd name="connsiteX0" fmla="*/ 0 w 1261149"/>
              <a:gd name="connsiteY0" fmla="*/ 458514 h 2116033"/>
              <a:gd name="connsiteX1" fmla="*/ 1254905 w 1261149"/>
              <a:gd name="connsiteY1" fmla="*/ 2116033 h 2116033"/>
              <a:gd name="connsiteX0" fmla="*/ 0 w 930566"/>
              <a:gd name="connsiteY0" fmla="*/ 450137 h 2170513"/>
              <a:gd name="connsiteX1" fmla="*/ 916063 w 930566"/>
              <a:gd name="connsiteY1" fmla="*/ 2170513 h 217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0566" h="2170513">
                <a:moveTo>
                  <a:pt x="0" y="450137"/>
                </a:moveTo>
                <a:cubicBezTo>
                  <a:pt x="837260" y="-960974"/>
                  <a:pt x="983651" y="1320004"/>
                  <a:pt x="916063" y="2170513"/>
                </a:cubicBezTo>
              </a:path>
            </a:pathLst>
          </a:custGeom>
          <a:ln w="38100" cmpd="sng">
            <a:solidFill>
              <a:schemeClr val="accent2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9060" y="5035369"/>
            <a:ext cx="43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4181892" y="2746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914081" y="1850072"/>
            <a:ext cx="3526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Block </a:t>
            </a:r>
            <a:r>
              <a:rPr lang="en-US" sz="2000" b="1" i="1" dirty="0" err="1" smtClean="0"/>
              <a:t>φ</a:t>
            </a:r>
            <a:r>
              <a:rPr lang="en-US" sz="2000" b="1" dirty="0" smtClean="0"/>
              <a:t> or </a:t>
            </a:r>
            <a:r>
              <a:rPr lang="en-US" sz="2000" b="1" i="1" dirty="0" smtClean="0"/>
              <a:t>s</a:t>
            </a:r>
            <a:r>
              <a:rPr lang="en-US" sz="2000" b="1" dirty="0" smtClean="0"/>
              <a:t> at </a:t>
            </a:r>
            <a:r>
              <a:rPr lang="en-US" sz="2000" b="1" i="1" dirty="0" smtClean="0"/>
              <a:t>F</a:t>
            </a:r>
            <a:r>
              <a:rPr lang="en-US" sz="2000" b="1" i="1" baseline="-25000" dirty="0" smtClean="0"/>
              <a:t>i+2</a:t>
            </a:r>
            <a:r>
              <a:rPr lang="en-US" sz="2000" dirty="0" smtClean="0"/>
              <a:t>, </a:t>
            </a:r>
            <a:r>
              <a:rPr lang="en-US" sz="2000" b="1" dirty="0" smtClean="0"/>
              <a:t>F</a:t>
            </a:r>
            <a:r>
              <a:rPr lang="en-US" sz="2000" b="1" i="1" baseline="-25000" dirty="0" smtClean="0"/>
              <a:t>i</a:t>
            </a:r>
            <a:r>
              <a:rPr lang="en-US" sz="2000" b="1" baseline="-25000" dirty="0" smtClean="0"/>
              <a:t>+3</a:t>
            </a:r>
            <a:r>
              <a:rPr lang="en-US" sz="2000" dirty="0" smtClean="0"/>
              <a:t>, …</a:t>
            </a:r>
            <a:r>
              <a:rPr lang="en-US" sz="2000" b="1" i="1" baseline="-25000" dirty="0" smtClean="0"/>
              <a:t> </a:t>
            </a:r>
            <a:endParaRPr lang="en-US" sz="20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val="34288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0"/>
                </a:schemeClr>
              </a:gs>
              <a:gs pos="35000">
                <a:schemeClr val="accent3">
                  <a:tint val="37000"/>
                  <a:satMod val="300000"/>
                  <a:alpha val="10000"/>
                </a:schemeClr>
              </a:gs>
              <a:gs pos="100000">
                <a:schemeClr val="accent3">
                  <a:tint val="15000"/>
                  <a:satMod val="350000"/>
                  <a:alpha val="1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49798" y="3457068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20" y="3858720"/>
            <a:ext cx="215900" cy="3175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301490" y="2624275"/>
            <a:ext cx="190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(&lt;</a:t>
            </a:r>
            <a:r>
              <a:rPr lang="en-US" b="1" i="1" dirty="0" smtClean="0"/>
              <a:t>k</a:t>
            </a:r>
            <a:r>
              <a:rPr lang="en-US" b="1" dirty="0" smtClean="0"/>
              <a:t>)-</a:t>
            </a:r>
            <a:r>
              <a:rPr lang="en-US" b="1" dirty="0" smtClean="0"/>
              <a:t>reachable?</a:t>
            </a:r>
            <a:endParaRPr lang="en-US" b="1" dirty="0"/>
          </a:p>
        </p:txBody>
      </p:sp>
      <p:sp>
        <p:nvSpPr>
          <p:cNvPr id="55" name="Freeform 54"/>
          <p:cNvSpPr/>
          <p:nvPr/>
        </p:nvSpPr>
        <p:spPr>
          <a:xfrm flipV="1">
            <a:off x="5729110" y="5475111"/>
            <a:ext cx="2384778" cy="31514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459175"/>
            <a:ext cx="330200" cy="33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BMC + </a:t>
            </a:r>
            <a:r>
              <a:rPr lang="en-US" i="1" dirty="0" smtClean="0"/>
              <a:t>k</a:t>
            </a:r>
            <a:r>
              <a:rPr lang="en-US" dirty="0" smtClean="0"/>
              <a:t>-Induction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53890" y="5897223"/>
            <a:ext cx="155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k</a:t>
            </a:r>
            <a:r>
              <a:rPr lang="en-US" b="1" dirty="0" smtClean="0"/>
              <a:t>-</a:t>
            </a:r>
            <a:r>
              <a:rPr lang="en-US" b="1" dirty="0" smtClean="0"/>
              <a:t>inductive?</a:t>
            </a:r>
            <a:endParaRPr lang="en-US" b="1" dirty="0"/>
          </a:p>
        </p:txBody>
      </p:sp>
      <p:sp>
        <p:nvSpPr>
          <p:cNvPr id="17" name="Freeform 16"/>
          <p:cNvSpPr/>
          <p:nvPr/>
        </p:nvSpPr>
        <p:spPr>
          <a:xfrm>
            <a:off x="5083019" y="2989663"/>
            <a:ext cx="3030869" cy="691445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0244" y="1333965"/>
            <a:ext cx="739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 there an execution leading to error in </a:t>
            </a:r>
            <a:r>
              <a:rPr lang="en-US" b="1" i="1" dirty="0" smtClean="0"/>
              <a:t>&lt; k</a:t>
            </a:r>
            <a:r>
              <a:rPr lang="en-US" b="1" dirty="0" smtClean="0"/>
              <a:t> </a:t>
            </a:r>
            <a:r>
              <a:rPr lang="en-US" b="1" dirty="0" smtClean="0"/>
              <a:t>steps, beginning in </a:t>
            </a:r>
            <a:r>
              <a:rPr lang="en-US" b="1" i="1" dirty="0" smtClean="0"/>
              <a:t>I 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0244" y="1714057"/>
            <a:ext cx="728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 there an execution leading to error in </a:t>
            </a:r>
            <a:r>
              <a:rPr lang="en-US" b="1" i="1" dirty="0"/>
              <a:t>k</a:t>
            </a:r>
            <a:r>
              <a:rPr lang="en-US" b="1" dirty="0" smtClean="0"/>
              <a:t> </a:t>
            </a:r>
            <a:r>
              <a:rPr lang="en-US" b="1" dirty="0" smtClean="0"/>
              <a:t>steps, beginning in </a:t>
            </a:r>
            <a:r>
              <a:rPr lang="en-US" b="1" i="1" dirty="0"/>
              <a:t>P</a:t>
            </a:r>
            <a:r>
              <a:rPr lang="en-US" b="1" i="1" dirty="0" smtClean="0"/>
              <a:t> 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25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11913"/>
              </p:ext>
            </p:extLst>
          </p:nvPr>
        </p:nvGraphicFramePr>
        <p:xfrm>
          <a:off x="81118" y="1254364"/>
          <a:ext cx="9012082" cy="52319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Induction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38" y="6131618"/>
            <a:ext cx="1460090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38" y="5647719"/>
            <a:ext cx="2061107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4634" y="4105513"/>
            <a:ext cx="1812175" cy="2743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4633" y="4443561"/>
            <a:ext cx="1439939" cy="2926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921" y="4861645"/>
            <a:ext cx="1928553" cy="2743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7454" y="5184310"/>
            <a:ext cx="3883343" cy="4114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8570" y="4861645"/>
            <a:ext cx="2075935" cy="32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1239" y="5184310"/>
            <a:ext cx="2098417" cy="292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7454" y="4379833"/>
            <a:ext cx="3883343" cy="41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67454" y="3645356"/>
            <a:ext cx="4713361" cy="29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08570" y="3302228"/>
            <a:ext cx="4272966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08570" y="4067869"/>
            <a:ext cx="4272966" cy="3200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5754" y="2821354"/>
            <a:ext cx="2264144" cy="3291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11238" y="3471392"/>
            <a:ext cx="2252312" cy="329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7000"/>
          </a:blip>
          <a:stretch>
            <a:fillRect/>
          </a:stretch>
        </p:blipFill>
        <p:spPr>
          <a:xfrm>
            <a:off x="25400" y="1203116"/>
            <a:ext cx="9118600" cy="5346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the new search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6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5860473" y="2877573"/>
            <a:ext cx="1181100" cy="673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i="1" dirty="0"/>
          </a:p>
        </p:txBody>
      </p:sp>
      <p:sp>
        <p:nvSpPr>
          <p:cNvPr id="52" name="Down Arrow 51"/>
          <p:cNvSpPr/>
          <p:nvPr/>
        </p:nvSpPr>
        <p:spPr>
          <a:xfrm>
            <a:off x="6349423" y="3245872"/>
            <a:ext cx="266700" cy="120965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98623" y="3106173"/>
            <a:ext cx="368266" cy="279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90" y="3169673"/>
            <a:ext cx="161365" cy="1828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23" y="3728473"/>
            <a:ext cx="330200" cy="228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475518" y="3550673"/>
            <a:ext cx="914400" cy="612648"/>
          </a:xfrm>
          <a:prstGeom prst="wedgeRoundRectCallout">
            <a:avLst>
              <a:gd name="adj1" fmla="val -138889"/>
              <a:gd name="adj2" fmla="val -950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6054" y="1763514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0973" y="1763514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80257" y="2885193"/>
            <a:ext cx="1181100" cy="673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i="1" dirty="0"/>
          </a:p>
        </p:txBody>
      </p:sp>
      <p:cxnSp>
        <p:nvCxnSpPr>
          <p:cNvPr id="41" name="Straight Arrow Connector 40"/>
          <p:cNvCxnSpPr>
            <a:endCxn id="76" idx="0"/>
          </p:cNvCxnSpPr>
          <p:nvPr/>
        </p:nvCxnSpPr>
        <p:spPr>
          <a:xfrm flipH="1">
            <a:off x="2502557" y="3266193"/>
            <a:ext cx="1" cy="11893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74" y="4342459"/>
            <a:ext cx="114300" cy="228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601" y="3017273"/>
            <a:ext cx="285293" cy="2743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524" y="3174753"/>
            <a:ext cx="161366" cy="1828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910" y="4342459"/>
            <a:ext cx="114300" cy="2286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817" y="3009653"/>
            <a:ext cx="285293" cy="274320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2468593" y="4455528"/>
            <a:ext cx="67927" cy="60345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447926" y="4455528"/>
            <a:ext cx="67927" cy="60345"/>
          </a:xfrm>
          <a:prstGeom prst="ellipse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299" y="5041146"/>
            <a:ext cx="2454442" cy="36576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779" y="5041146"/>
            <a:ext cx="247369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9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2" grpId="0" animBg="1"/>
      <p:bldP spid="66" grpId="0" animBg="1"/>
      <p:bldP spid="6" grpId="0" animBg="1"/>
      <p:bldP spid="10" grpId="0" animBg="1"/>
      <p:bldP spid="8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5860473" y="2877573"/>
            <a:ext cx="1181100" cy="673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i="1" dirty="0"/>
          </a:p>
        </p:txBody>
      </p:sp>
      <p:sp>
        <p:nvSpPr>
          <p:cNvPr id="52" name="Down Arrow 51"/>
          <p:cNvSpPr/>
          <p:nvPr/>
        </p:nvSpPr>
        <p:spPr>
          <a:xfrm>
            <a:off x="6349423" y="3245872"/>
            <a:ext cx="266700" cy="120965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298623" y="3106173"/>
            <a:ext cx="368266" cy="279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90" y="3169673"/>
            <a:ext cx="161365" cy="1828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23" y="3728473"/>
            <a:ext cx="330200" cy="228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475518" y="3550673"/>
            <a:ext cx="914400" cy="612648"/>
          </a:xfrm>
          <a:prstGeom prst="wedgeRoundRectCallout">
            <a:avLst>
              <a:gd name="adj1" fmla="val -138889"/>
              <a:gd name="adj2" fmla="val -950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cube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6054" y="1763514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0973" y="1763514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880257" y="2885193"/>
            <a:ext cx="1181100" cy="6731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i="1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502557" y="3266193"/>
            <a:ext cx="1" cy="118933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831" y="4457588"/>
            <a:ext cx="114300" cy="228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601" y="3017273"/>
            <a:ext cx="285293" cy="27432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8524" y="3174753"/>
            <a:ext cx="161366" cy="1828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655" y="4457588"/>
            <a:ext cx="114300" cy="2286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817" y="3009653"/>
            <a:ext cx="285293" cy="27432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369208" y="4455527"/>
            <a:ext cx="266700" cy="279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3" name="Oval 22"/>
          <p:cNvSpPr/>
          <p:nvPr/>
        </p:nvSpPr>
        <p:spPr>
          <a:xfrm>
            <a:off x="6349423" y="4455527"/>
            <a:ext cx="266700" cy="279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4548417" y="3558293"/>
            <a:ext cx="914400" cy="612648"/>
          </a:xfrm>
          <a:prstGeom prst="wedgeRoundRectCallout">
            <a:avLst>
              <a:gd name="adj1" fmla="val 150464"/>
              <a:gd name="adj2" fmla="val 1094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cube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299" y="5041146"/>
            <a:ext cx="2454442" cy="3657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3779" y="5041146"/>
            <a:ext cx="247369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370" y="1258996"/>
            <a:ext cx="7876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370" y="1935481"/>
            <a:ext cx="78767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Find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06886" y="4417333"/>
            <a:ext cx="2329029" cy="20570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/>
              <a:t>T</a:t>
            </a:r>
            <a:endParaRPr lang="en-US" sz="32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3395497" y="4486345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95497" y="4772841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5497" y="5063301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265165" y="537741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386338" y="5595936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86338" y="5882432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6338" y="6172892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39280" y="4454079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39280" y="4740575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39280" y="5031035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08948" y="534514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28" name="Rectangle 27"/>
          <p:cNvSpPr/>
          <p:nvPr/>
        </p:nvSpPr>
        <p:spPr>
          <a:xfrm>
            <a:off x="5830121" y="5850166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30121" y="6140626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39280" y="5601124"/>
            <a:ext cx="31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−</a:t>
            </a:r>
          </a:p>
        </p:txBody>
      </p:sp>
      <p:sp>
        <p:nvSpPr>
          <p:cNvPr id="32" name="Left Brace 31"/>
          <p:cNvSpPr/>
          <p:nvPr/>
        </p:nvSpPr>
        <p:spPr>
          <a:xfrm>
            <a:off x="2585372" y="4579562"/>
            <a:ext cx="486266" cy="1836164"/>
          </a:xfrm>
          <a:prstGeom prst="lef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819" y="5354327"/>
            <a:ext cx="152400" cy="304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790" y="5400367"/>
            <a:ext cx="177800" cy="215900"/>
          </a:xfrm>
          <a:prstGeom prst="rect">
            <a:avLst/>
          </a:prstGeom>
        </p:spPr>
      </p:pic>
      <p:sp>
        <p:nvSpPr>
          <p:cNvPr id="35" name="Right Brace 34"/>
          <p:cNvSpPr/>
          <p:nvPr/>
        </p:nvSpPr>
        <p:spPr>
          <a:xfrm>
            <a:off x="6100063" y="4587044"/>
            <a:ext cx="474356" cy="1836164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41426" y="4141790"/>
            <a:ext cx="239448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663360" y="3205387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631734" y="1935481"/>
            <a:ext cx="209624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Ternary Simulation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603" y="1994039"/>
            <a:ext cx="994410" cy="2286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3600376" y="4648502"/>
            <a:ext cx="2336800" cy="960967"/>
          </a:xfrm>
          <a:custGeom>
            <a:avLst/>
            <a:gdLst>
              <a:gd name="connsiteX0" fmla="*/ 8466 w 2336800"/>
              <a:gd name="connsiteY0" fmla="*/ 317500 h 960967"/>
              <a:gd name="connsiteX1" fmla="*/ 2336800 w 2336800"/>
              <a:gd name="connsiteY1" fmla="*/ 0 h 960967"/>
              <a:gd name="connsiteX2" fmla="*/ 0 w 2336800"/>
              <a:gd name="connsiteY2" fmla="*/ 960967 h 9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800" h="960967">
                <a:moveTo>
                  <a:pt x="8466" y="317500"/>
                </a:moveTo>
                <a:lnTo>
                  <a:pt x="2336800" y="0"/>
                </a:lnTo>
                <a:lnTo>
                  <a:pt x="0" y="960967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96142" y="5253869"/>
            <a:ext cx="2345267" cy="537633"/>
          </a:xfrm>
          <a:custGeom>
            <a:avLst/>
            <a:gdLst>
              <a:gd name="connsiteX0" fmla="*/ 0 w 2345267"/>
              <a:gd name="connsiteY0" fmla="*/ 0 h 537633"/>
              <a:gd name="connsiteX1" fmla="*/ 2345267 w 2345267"/>
              <a:gd name="connsiteY1" fmla="*/ 537633 h 537633"/>
              <a:gd name="connsiteX2" fmla="*/ 0 w 2345267"/>
              <a:gd name="connsiteY2" fmla="*/ 533400 h 5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5267" h="537633">
                <a:moveTo>
                  <a:pt x="0" y="0"/>
                </a:moveTo>
                <a:lnTo>
                  <a:pt x="2345267" y="537633"/>
                </a:lnTo>
                <a:lnTo>
                  <a:pt x="0" y="533400"/>
                </a:lnTo>
              </a:path>
            </a:pathLst>
          </a:custGeom>
          <a:solidFill>
            <a:schemeClr val="accent6">
              <a:lumMod val="60000"/>
              <a:lumOff val="40000"/>
              <a:alpha val="61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916" y="4630847"/>
            <a:ext cx="222637" cy="182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916" y="4927027"/>
            <a:ext cx="224444" cy="1828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1797" y="5217487"/>
            <a:ext cx="232756" cy="1828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9242" y="6313594"/>
            <a:ext cx="332509" cy="18288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16200000">
            <a:off x="5253040" y="511808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3425915" y="3205387"/>
            <a:ext cx="348921" cy="62995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Left Brace 43"/>
          <p:cNvSpPr/>
          <p:nvPr/>
        </p:nvSpPr>
        <p:spPr>
          <a:xfrm rot="5400000">
            <a:off x="3494536" y="2039024"/>
            <a:ext cx="335187" cy="19975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6144" y="2614740"/>
            <a:ext cx="161362" cy="18287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899" y="1262568"/>
            <a:ext cx="2454442" cy="36576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4899" y="1935481"/>
            <a:ext cx="2473693" cy="3657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359" y="3321796"/>
            <a:ext cx="448537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5" grpId="0" animBg="1"/>
      <p:bldP spid="75" grpId="0" animBg="1"/>
      <p:bldP spid="13" grpId="0" animBg="1"/>
      <p:bldP spid="14" grpId="0" animBg="1"/>
      <p:bldP spid="54" grpId="0"/>
      <p:bldP spid="54" grpId="1"/>
      <p:bldP spid="4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178892" y="274685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3" name="Freeform 32"/>
          <p:cNvSpPr/>
          <p:nvPr/>
        </p:nvSpPr>
        <p:spPr>
          <a:xfrm>
            <a:off x="6502182" y="3662268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7818416" y="4377150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49"/>
          <p:cNvSpPr/>
          <p:nvPr/>
        </p:nvSpPr>
        <p:spPr>
          <a:xfrm rot="6076851">
            <a:off x="7133896" y="2675919"/>
            <a:ext cx="407664" cy="848929"/>
          </a:xfrm>
          <a:custGeom>
            <a:avLst/>
            <a:gdLst>
              <a:gd name="connsiteX0" fmla="*/ 345122 w 345122"/>
              <a:gd name="connsiteY0" fmla="*/ 317532 h 317532"/>
              <a:gd name="connsiteX1" fmla="*/ 0 w 345122"/>
              <a:gd name="connsiteY1" fmla="*/ 0 h 317532"/>
              <a:gd name="connsiteX0" fmla="*/ 372732 w 372732"/>
              <a:gd name="connsiteY0" fmla="*/ 345143 h 345143"/>
              <a:gd name="connsiteX1" fmla="*/ 0 w 372732"/>
              <a:gd name="connsiteY1" fmla="*/ 0 h 345143"/>
              <a:gd name="connsiteX0" fmla="*/ 393553 w 393553"/>
              <a:gd name="connsiteY0" fmla="*/ 345143 h 345143"/>
              <a:gd name="connsiteX1" fmla="*/ 20821 w 393553"/>
              <a:gd name="connsiteY1" fmla="*/ 0 h 345143"/>
              <a:gd name="connsiteX0" fmla="*/ 227740 w 227740"/>
              <a:gd name="connsiteY0" fmla="*/ 497007 h 497007"/>
              <a:gd name="connsiteX1" fmla="*/ 34472 w 227740"/>
              <a:gd name="connsiteY1" fmla="*/ 0 h 497007"/>
              <a:gd name="connsiteX0" fmla="*/ 339688 w 339688"/>
              <a:gd name="connsiteY0" fmla="*/ 497007 h 497007"/>
              <a:gd name="connsiteX1" fmla="*/ 146420 w 339688"/>
              <a:gd name="connsiteY1" fmla="*/ 0 h 497007"/>
              <a:gd name="connsiteX0" fmla="*/ 421716 w 421716"/>
              <a:gd name="connsiteY0" fmla="*/ 497007 h 503331"/>
              <a:gd name="connsiteX1" fmla="*/ 228448 w 421716"/>
              <a:gd name="connsiteY1" fmla="*/ 0 h 503331"/>
              <a:gd name="connsiteX0" fmla="*/ 440664 w 440664"/>
              <a:gd name="connsiteY0" fmla="*/ 716317 h 720697"/>
              <a:gd name="connsiteX1" fmla="*/ 217728 w 440664"/>
              <a:gd name="connsiteY1" fmla="*/ 0 h 720697"/>
              <a:gd name="connsiteX0" fmla="*/ 398449 w 398449"/>
              <a:gd name="connsiteY0" fmla="*/ 870603 h 874203"/>
              <a:gd name="connsiteX1" fmla="*/ 243281 w 398449"/>
              <a:gd name="connsiteY1" fmla="*/ 0 h 874203"/>
              <a:gd name="connsiteX0" fmla="*/ 377245 w 377245"/>
              <a:gd name="connsiteY0" fmla="*/ 870603 h 874753"/>
              <a:gd name="connsiteX1" fmla="*/ 222077 w 377245"/>
              <a:gd name="connsiteY1" fmla="*/ 0 h 874753"/>
              <a:gd name="connsiteX0" fmla="*/ 411462 w 411462"/>
              <a:gd name="connsiteY0" fmla="*/ 1225297 h 1228117"/>
              <a:gd name="connsiteX1" fmla="*/ 199621 w 411462"/>
              <a:gd name="connsiteY1" fmla="*/ 0 h 1228117"/>
              <a:gd name="connsiteX0" fmla="*/ 454222 w 454222"/>
              <a:gd name="connsiteY0" fmla="*/ 1225297 h 1225297"/>
              <a:gd name="connsiteX1" fmla="*/ 242381 w 454222"/>
              <a:gd name="connsiteY1" fmla="*/ 0 h 1225297"/>
              <a:gd name="connsiteX0" fmla="*/ 407664 w 407664"/>
              <a:gd name="connsiteY0" fmla="*/ 848929 h 848929"/>
              <a:gd name="connsiteX1" fmla="*/ 284975 w 407664"/>
              <a:gd name="connsiteY1" fmla="*/ 0 h 84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64" h="848929">
                <a:moveTo>
                  <a:pt x="407664" y="848929"/>
                </a:moveTo>
                <a:cubicBezTo>
                  <a:pt x="-194172" y="531553"/>
                  <a:pt x="-36375" y="231492"/>
                  <a:pt x="284975" y="0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53201" y="2540964"/>
            <a:ext cx="37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78" y="2540964"/>
            <a:ext cx="414135" cy="3291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55" y="2403951"/>
            <a:ext cx="738170" cy="329184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6710809" y="3182294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873" y="3867881"/>
            <a:ext cx="329184" cy="32918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239" y="3461305"/>
            <a:ext cx="668343" cy="32918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82562" y="3280338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239" y="1622589"/>
            <a:ext cx="207960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2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6" grpId="0"/>
      <p:bldP spid="46" grpId="1"/>
      <p:bldP spid="62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178892" y="274685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3" name="Freeform 32"/>
          <p:cNvSpPr/>
          <p:nvPr/>
        </p:nvSpPr>
        <p:spPr>
          <a:xfrm>
            <a:off x="6502182" y="3662268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7818416" y="4377150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941618" y="2893703"/>
            <a:ext cx="648829" cy="384890"/>
          </a:xfrm>
          <a:custGeom>
            <a:avLst/>
            <a:gdLst>
              <a:gd name="connsiteX0" fmla="*/ 0 w 855902"/>
              <a:gd name="connsiteY0" fmla="*/ 303727 h 303727"/>
              <a:gd name="connsiteX1" fmla="*/ 855902 w 855902"/>
              <a:gd name="connsiteY1" fmla="*/ 0 h 303727"/>
              <a:gd name="connsiteX0" fmla="*/ 0 w 855902"/>
              <a:gd name="connsiteY0" fmla="*/ 323210 h 323210"/>
              <a:gd name="connsiteX1" fmla="*/ 855902 w 855902"/>
              <a:gd name="connsiteY1" fmla="*/ 19483 h 323210"/>
              <a:gd name="connsiteX0" fmla="*/ 0 w 855902"/>
              <a:gd name="connsiteY0" fmla="*/ 462567 h 462567"/>
              <a:gd name="connsiteX1" fmla="*/ 855902 w 855902"/>
              <a:gd name="connsiteY1" fmla="*/ 158840 h 462567"/>
              <a:gd name="connsiteX0" fmla="*/ 0 w 1104390"/>
              <a:gd name="connsiteY0" fmla="*/ 480646 h 480646"/>
              <a:gd name="connsiteX1" fmla="*/ 1104390 w 1104390"/>
              <a:gd name="connsiteY1" fmla="*/ 149308 h 480646"/>
              <a:gd name="connsiteX0" fmla="*/ 0 w 759268"/>
              <a:gd name="connsiteY0" fmla="*/ 362881 h 362881"/>
              <a:gd name="connsiteX1" fmla="*/ 759268 w 759268"/>
              <a:gd name="connsiteY1" fmla="*/ 238629 h 362881"/>
              <a:gd name="connsiteX0" fmla="*/ 0 w 759268"/>
              <a:gd name="connsiteY0" fmla="*/ 398749 h 398749"/>
              <a:gd name="connsiteX1" fmla="*/ 759268 w 759268"/>
              <a:gd name="connsiteY1" fmla="*/ 274497 h 398749"/>
              <a:gd name="connsiteX0" fmla="*/ 0 w 648829"/>
              <a:gd name="connsiteY0" fmla="*/ 384890 h 384890"/>
              <a:gd name="connsiteX1" fmla="*/ 648829 w 648829"/>
              <a:gd name="connsiteY1" fmla="*/ 288249 h 38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829" h="384890">
                <a:moveTo>
                  <a:pt x="0" y="384890"/>
                </a:moveTo>
                <a:cubicBezTo>
                  <a:pt x="216276" y="-171942"/>
                  <a:pt x="391137" y="-52292"/>
                  <a:pt x="648829" y="288249"/>
                </a:cubicBezTo>
              </a:path>
            </a:pathLst>
          </a:custGeom>
          <a:ln w="381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832291" y="2627332"/>
            <a:ext cx="373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78" y="2540964"/>
            <a:ext cx="414135" cy="3291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55" y="2403951"/>
            <a:ext cx="738170" cy="329184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5839649" y="3319811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527583" y="3135077"/>
            <a:ext cx="379407" cy="35216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873" y="3867881"/>
            <a:ext cx="329184" cy="32918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239" y="3461305"/>
            <a:ext cx="668343" cy="32918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82562" y="3280338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Left Arrow 4"/>
          <p:cNvSpPr/>
          <p:nvPr/>
        </p:nvSpPr>
        <p:spPr>
          <a:xfrm rot="16618267">
            <a:off x="7094201" y="2305952"/>
            <a:ext cx="470892" cy="1354797"/>
          </a:xfrm>
          <a:prstGeom prst="curvedLeftArrow">
            <a:avLst>
              <a:gd name="adj1" fmla="val 51712"/>
              <a:gd name="adj2" fmla="val 8668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594" y="3280338"/>
            <a:ext cx="621792" cy="228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4239" y="1622589"/>
            <a:ext cx="207960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0" grpId="0"/>
      <p:bldP spid="60" grpId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74437" y="2459175"/>
            <a:ext cx="4376144" cy="3435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03951"/>
            <a:ext cx="330200" cy="330200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2829999" y="3280338"/>
            <a:ext cx="3183604" cy="24900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146187" y="3721995"/>
            <a:ext cx="2731562" cy="1985296"/>
          </a:xfrm>
          <a:prstGeom prst="ellipse">
            <a:avLst/>
          </a:prstGeom>
          <a:solidFill>
            <a:schemeClr val="accent1">
              <a:lumMod val="50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178892" y="274685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4034071" y="4286143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3" name="Freeform 32"/>
          <p:cNvSpPr/>
          <p:nvPr/>
        </p:nvSpPr>
        <p:spPr>
          <a:xfrm>
            <a:off x="6502182" y="3662268"/>
            <a:ext cx="1597902" cy="71488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233782"/>
              <a:gd name="connsiteY0" fmla="*/ 648003 h 1027425"/>
              <a:gd name="connsiteX1" fmla="*/ 2233782 w 2233782"/>
              <a:gd name="connsiteY1" fmla="*/ 1027425 h 1027425"/>
              <a:gd name="connsiteX0" fmla="*/ 0 w 1578991"/>
              <a:gd name="connsiteY0" fmla="*/ 585494 h 1225183"/>
              <a:gd name="connsiteX1" fmla="*/ 1578991 w 1578991"/>
              <a:gd name="connsiteY1" fmla="*/ 1225183 h 122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8991" h="1225183">
                <a:moveTo>
                  <a:pt x="0" y="585494"/>
                </a:moveTo>
                <a:cubicBezTo>
                  <a:pt x="837260" y="-825617"/>
                  <a:pt x="1320287" y="688960"/>
                  <a:pt x="1578991" y="1225183"/>
                </a:cubicBezTo>
              </a:path>
            </a:pathLst>
          </a:custGeom>
          <a:ln w="38100" cmpd="sng">
            <a:solidFill>
              <a:schemeClr val="accent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ultiply 33"/>
          <p:cNvSpPr/>
          <p:nvPr/>
        </p:nvSpPr>
        <p:spPr>
          <a:xfrm>
            <a:off x="7818416" y="4377150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 rot="18773994">
            <a:off x="5219242" y="337481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78" y="2540964"/>
            <a:ext cx="414135" cy="3291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55" y="2403951"/>
            <a:ext cx="738170" cy="329184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6527583" y="3135077"/>
            <a:ext cx="379407" cy="35216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873" y="3867881"/>
            <a:ext cx="329184" cy="32918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239" y="3461305"/>
            <a:ext cx="668343" cy="32918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7408" y="4693665"/>
            <a:ext cx="1045453" cy="32798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82562" y="3280338"/>
            <a:ext cx="135854" cy="12068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18304" y="3334321"/>
            <a:ext cx="299031" cy="253968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Left Arrow 29"/>
          <p:cNvSpPr/>
          <p:nvPr/>
        </p:nvSpPr>
        <p:spPr>
          <a:xfrm rot="16618267">
            <a:off x="7094201" y="2305952"/>
            <a:ext cx="470892" cy="1354797"/>
          </a:xfrm>
          <a:prstGeom prst="curvedLeftArrow">
            <a:avLst>
              <a:gd name="adj1" fmla="val 51712"/>
              <a:gd name="adj2" fmla="val 8668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5380544">
            <a:off x="5936521" y="2495136"/>
            <a:ext cx="492926" cy="1048449"/>
          </a:xfrm>
          <a:prstGeom prst="curvedLeftArrow">
            <a:avLst>
              <a:gd name="adj1" fmla="val 43988"/>
              <a:gd name="adj2" fmla="val 71175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487" y="3403416"/>
            <a:ext cx="301752" cy="2011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0594" y="3280338"/>
            <a:ext cx="621792" cy="228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4239" y="1622589"/>
            <a:ext cx="207960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909895"/>
              </p:ext>
            </p:extLst>
          </p:nvPr>
        </p:nvGraphicFramePr>
        <p:xfrm>
          <a:off x="81118" y="1254364"/>
          <a:ext cx="9012082" cy="52319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Induction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38" y="6131618"/>
            <a:ext cx="1460090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38" y="5647719"/>
            <a:ext cx="2061107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238" y="3462248"/>
            <a:ext cx="2223436" cy="3200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238" y="2834640"/>
            <a:ext cx="2296259" cy="3291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634" y="4105513"/>
            <a:ext cx="1812175" cy="2743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4633" y="4443561"/>
            <a:ext cx="1439939" cy="2926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921" y="4861645"/>
            <a:ext cx="1928553" cy="2743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7454" y="5184310"/>
            <a:ext cx="3883343" cy="4114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8570" y="4861645"/>
            <a:ext cx="2075935" cy="32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1239" y="5184310"/>
            <a:ext cx="2098417" cy="292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7454" y="4379833"/>
            <a:ext cx="3883343" cy="41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67454" y="3645356"/>
            <a:ext cx="4713361" cy="29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8570" y="3302228"/>
            <a:ext cx="4272966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8570" y="4067869"/>
            <a:ext cx="4272966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Formalizing the new search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68000"/>
          </a:blip>
          <a:stretch>
            <a:fillRect/>
          </a:stretch>
        </p:blipFill>
        <p:spPr>
          <a:xfrm>
            <a:off x="12700" y="1210964"/>
            <a:ext cx="9118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2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45800"/>
              </p:ext>
            </p:extLst>
          </p:nvPr>
        </p:nvGraphicFramePr>
        <p:xfrm>
          <a:off x="81118" y="1254364"/>
          <a:ext cx="9012082" cy="523195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2193"/>
                <a:gridCol w="2385889"/>
                <a:gridCol w="53340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2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83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Candidate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56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Decide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Conflict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6278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Induction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1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38" y="6131618"/>
            <a:ext cx="1460090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238" y="5647719"/>
            <a:ext cx="2061107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570" y="2346489"/>
            <a:ext cx="1525070" cy="3017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8570" y="2816274"/>
            <a:ext cx="3788582" cy="3200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544" y="2346489"/>
            <a:ext cx="3669956" cy="301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570" y="1866900"/>
            <a:ext cx="3018756" cy="3200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238" y="2333509"/>
            <a:ext cx="1559705" cy="2743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238" y="3462248"/>
            <a:ext cx="2223436" cy="32004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238" y="2834640"/>
            <a:ext cx="2296259" cy="3291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4634" y="4105513"/>
            <a:ext cx="1812175" cy="2743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4633" y="4443561"/>
            <a:ext cx="1439939" cy="29260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9921" y="4861645"/>
            <a:ext cx="1928553" cy="2743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7454" y="5184310"/>
            <a:ext cx="3883343" cy="4114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8570" y="4861645"/>
            <a:ext cx="2075935" cy="32004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1239" y="5184310"/>
            <a:ext cx="2098417" cy="2926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7454" y="4379833"/>
            <a:ext cx="3883343" cy="411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67454" y="3645356"/>
            <a:ext cx="4713361" cy="29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8570" y="3302228"/>
            <a:ext cx="4272966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8570" y="4067869"/>
            <a:ext cx="4272966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IC3/PDR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0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6449"/>
            <a:ext cx="1295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77644"/>
            <a:ext cx="37592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87668"/>
            <a:ext cx="43180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2060" y="4302035"/>
            <a:ext cx="4647426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1-step reachability queries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Generalizing Predecessors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Local </a:t>
            </a:r>
            <a:r>
              <a:rPr lang="en-US" sz="2400" dirty="0" err="1" smtClean="0"/>
              <a:t>Interpolants</a:t>
            </a:r>
            <a:endParaRPr lang="en-US" sz="2400" dirty="0" smtClean="0"/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Forward Inductive Propagation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2400" dirty="0" smtClean="0"/>
              <a:t>Reusing Counterexamples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40500" y="2356222"/>
            <a:ext cx="159331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i="1" dirty="0" smtClean="0"/>
              <a:t>F</a:t>
            </a:r>
            <a:r>
              <a:rPr lang="en-US" sz="2000" b="1" i="1" baseline="-25000" dirty="0" smtClean="0"/>
              <a:t>i</a:t>
            </a:r>
            <a:r>
              <a:rPr lang="en-US" sz="2000" b="1" dirty="0" smtClean="0"/>
              <a:t> is in CNF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80027"/>
            <a:ext cx="5156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9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0"/>
                </a:schemeClr>
              </a:gs>
              <a:gs pos="35000">
                <a:schemeClr val="accent3">
                  <a:tint val="37000"/>
                  <a:satMod val="300000"/>
                  <a:alpha val="10000"/>
                </a:schemeClr>
              </a:gs>
              <a:gs pos="100000">
                <a:schemeClr val="accent3">
                  <a:tint val="15000"/>
                  <a:satMod val="350000"/>
                  <a:alpha val="1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49798" y="3457068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20" y="3858720"/>
            <a:ext cx="215900" cy="3175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7301490" y="2624275"/>
            <a:ext cx="190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(&lt;</a:t>
            </a:r>
            <a:r>
              <a:rPr lang="en-US" b="1" i="1" dirty="0" smtClean="0"/>
              <a:t>k</a:t>
            </a:r>
            <a:r>
              <a:rPr lang="en-US" b="1" dirty="0" smtClean="0"/>
              <a:t>)-</a:t>
            </a:r>
            <a:r>
              <a:rPr lang="en-US" b="1" dirty="0" smtClean="0"/>
              <a:t>reachable?</a:t>
            </a:r>
            <a:endParaRPr lang="en-US" b="1" dirty="0"/>
          </a:p>
        </p:txBody>
      </p:sp>
      <p:sp>
        <p:nvSpPr>
          <p:cNvPr id="55" name="Freeform 54"/>
          <p:cNvSpPr/>
          <p:nvPr/>
        </p:nvSpPr>
        <p:spPr>
          <a:xfrm flipV="1">
            <a:off x="5729110" y="5475111"/>
            <a:ext cx="2384778" cy="31514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459175"/>
            <a:ext cx="330200" cy="33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 of </a:t>
            </a:r>
            <a:r>
              <a:rPr lang="en-US" i="1" dirty="0" smtClean="0"/>
              <a:t>k</a:t>
            </a:r>
            <a:r>
              <a:rPr lang="en-US" dirty="0" smtClean="0"/>
              <a:t>-Induction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453890" y="5897223"/>
            <a:ext cx="1555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-inductive?</a:t>
            </a:r>
            <a:endParaRPr lang="en-US" b="1" dirty="0"/>
          </a:p>
        </p:txBody>
      </p:sp>
      <p:sp>
        <p:nvSpPr>
          <p:cNvPr id="17" name="Freeform 16"/>
          <p:cNvSpPr/>
          <p:nvPr/>
        </p:nvSpPr>
        <p:spPr>
          <a:xfrm>
            <a:off x="5083019" y="2989663"/>
            <a:ext cx="3030869" cy="691445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8145" y="1306354"/>
            <a:ext cx="387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may not be inductive for any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1754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Competitive with variants of McMillan’s Interpolation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place in HWMCC’10 – competing with well-established tools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Well received by </a:t>
            </a:r>
            <a:r>
              <a:rPr lang="en-US" dirty="0"/>
              <a:t>hardware </a:t>
            </a:r>
            <a:r>
              <a:rPr lang="en-US" dirty="0" smtClean="0"/>
              <a:t>industry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Implemented </a:t>
            </a:r>
            <a:r>
              <a:rPr lang="en-US" dirty="0"/>
              <a:t>in Berkeley’s ABC </a:t>
            </a:r>
            <a:r>
              <a:rPr lang="en-US" dirty="0" smtClean="0"/>
              <a:t>tool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Extensions </a:t>
            </a:r>
            <a:r>
              <a:rPr lang="en-US" dirty="0"/>
              <a:t>to progress and CTL </a:t>
            </a:r>
            <a:r>
              <a:rPr lang="en-US" dirty="0" smtClean="0"/>
              <a:t>properties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Extensions </a:t>
            </a:r>
            <a:r>
              <a:rPr lang="en-US" dirty="0"/>
              <a:t>to LRA – implemented in </a:t>
            </a:r>
            <a:r>
              <a:rPr lang="en-US" dirty="0" smtClean="0"/>
              <a:t>Z3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3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4299322"/>
            <a:ext cx="14532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i="1" dirty="0" smtClean="0"/>
              <a:t>F</a:t>
            </a:r>
            <a:r>
              <a:rPr lang="en-US" b="1" i="1" baseline="-25000" dirty="0" smtClean="0"/>
              <a:t>i</a:t>
            </a:r>
            <a:r>
              <a:rPr lang="en-US" b="1" dirty="0" smtClean="0"/>
              <a:t> is in CNF</a:t>
            </a:r>
            <a:endParaRPr lang="en-US" b="1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457200" y="5067300"/>
            <a:ext cx="3429000" cy="612648"/>
          </a:xfrm>
          <a:prstGeom prst="wedgeRoundRectCallout">
            <a:avLst>
              <a:gd name="adj1" fmla="val 33982"/>
              <a:gd name="adj2" fmla="val -2339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1" y="5260722"/>
            <a:ext cx="3128731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Implementation of IC3/PDR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6449"/>
            <a:ext cx="1020128" cy="320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7644"/>
            <a:ext cx="2926080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87668"/>
            <a:ext cx="3361038" cy="36576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79707"/>
              </p:ext>
            </p:extLst>
          </p:nvPr>
        </p:nvGraphicFramePr>
        <p:xfrm>
          <a:off x="5257800" y="1417568"/>
          <a:ext cx="25527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27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SAT Context 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838" y="2162816"/>
            <a:ext cx="2300828" cy="320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838" y="2551282"/>
            <a:ext cx="2300828" cy="320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6838" y="3313530"/>
            <a:ext cx="2361376" cy="320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38" y="3658970"/>
            <a:ext cx="1678048" cy="320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6838" y="1845316"/>
            <a:ext cx="826477" cy="228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8775" y="4302894"/>
            <a:ext cx="2043953" cy="3657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6838" y="4803523"/>
            <a:ext cx="2241171" cy="4571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6838" y="5379340"/>
            <a:ext cx="1909482" cy="457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4381500" y="4203700"/>
            <a:ext cx="3429000" cy="17780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" y="2086108"/>
            <a:ext cx="380301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50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Decide/Conflict</a:t>
            </a:r>
            <a:r>
              <a:rPr lang="en-US" dirty="0" smtClean="0"/>
              <a:t> Rules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862580"/>
            <a:ext cx="5787556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2400"/>
            <a:ext cx="3329354" cy="457200"/>
          </a:xfrm>
          <a:prstGeom prst="rect">
            <a:avLst/>
          </a:prstGeom>
        </p:spPr>
      </p:pic>
      <p:sp>
        <p:nvSpPr>
          <p:cNvPr id="12" name="Right Brace 11"/>
          <p:cNvSpPr/>
          <p:nvPr/>
        </p:nvSpPr>
        <p:spPr>
          <a:xfrm rot="16200000">
            <a:off x="4908551" y="438149"/>
            <a:ext cx="304802" cy="4483102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2900" y="2190234"/>
            <a:ext cx="175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 </a:t>
            </a:r>
            <a:r>
              <a:rPr lang="en-US" dirty="0" smtClean="0">
                <a:latin typeface="Comic Sans MS"/>
                <a:cs typeface="Comic Sans MS"/>
              </a:rPr>
              <a:t>A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 flipH="1">
            <a:off x="2921000" y="3274060"/>
            <a:ext cx="1623778" cy="967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>
            <a:off x="4544778" y="3274060"/>
            <a:ext cx="1640122" cy="967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09900" y="34417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26535" y="3441700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2876" y="4393446"/>
            <a:ext cx="209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Ternary Simulation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813" y="4399280"/>
            <a:ext cx="139017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5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5130800"/>
            <a:ext cx="3496988" cy="469900"/>
          </a:xfrm>
          <a:prstGeom prst="rect">
            <a:avLst/>
          </a:prstGeom>
          <a:solidFill>
            <a:schemeClr val="accent4">
              <a:lumMod val="50000"/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82" y="5180092"/>
            <a:ext cx="1193662" cy="3200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5130800"/>
            <a:ext cx="2094782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least </a:t>
            </a:r>
            <a:r>
              <a:rPr lang="en-US" i="1" dirty="0" smtClean="0"/>
              <a:t>j ≥ </a:t>
            </a:r>
            <a:r>
              <a:rPr lang="en-US" i="1" dirty="0" err="1" smtClean="0"/>
              <a:t>i</a:t>
            </a:r>
            <a:r>
              <a:rPr lang="en-US" dirty="0" smtClean="0"/>
              <a:t> such that</a:t>
            </a:r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2861374" y="3946652"/>
            <a:ext cx="2312118" cy="612648"/>
          </a:xfrm>
          <a:prstGeom prst="wedgeRoundRectCallout">
            <a:avLst>
              <a:gd name="adj1" fmla="val -59283"/>
              <a:gd name="adj2" fmla="val 1392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403152"/>
                </a:solidFill>
              </a:rPr>
              <a:t>If none, add to </a:t>
            </a:r>
            <a:r>
              <a:rPr lang="en-US" sz="2000" i="1" dirty="0" smtClean="0">
                <a:solidFill>
                  <a:srgbClr val="403152"/>
                </a:solidFill>
              </a:rPr>
              <a:t>F</a:t>
            </a:r>
            <a:r>
              <a:rPr lang="en-US" sz="2400" baseline="-25000" dirty="0" smtClean="0">
                <a:solidFill>
                  <a:srgbClr val="403152"/>
                </a:solidFill>
              </a:rPr>
              <a:t>∞</a:t>
            </a:r>
            <a:endParaRPr lang="en-US" sz="2400" baseline="-25000" dirty="0">
              <a:solidFill>
                <a:srgbClr val="40315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2857500"/>
            <a:ext cx="7492154" cy="812800"/>
          </a:xfrm>
          <a:prstGeom prst="rect">
            <a:avLst/>
          </a:prstGeom>
          <a:solidFill>
            <a:schemeClr val="accent4">
              <a:lumMod val="50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57" y="3155236"/>
            <a:ext cx="920931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069352"/>
            <a:ext cx="24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 extraction to get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110" y="3147616"/>
            <a:ext cx="950422" cy="3200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162" y="3101896"/>
            <a:ext cx="1799924" cy="36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Conflict</a:t>
            </a:r>
            <a:r>
              <a:rPr lang="en-US" dirty="0" smtClean="0"/>
              <a:t> Rule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592580"/>
            <a:ext cx="5787556" cy="4114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24556" y="163472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176780"/>
            <a:ext cx="1390174" cy="320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4521200"/>
            <a:ext cx="142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Additionally,</a:t>
            </a:r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524556" y="4058166"/>
            <a:ext cx="2505144" cy="926068"/>
          </a:xfrm>
          <a:prstGeom prst="wedgeRoundRectCallout">
            <a:avLst>
              <a:gd name="adj1" fmla="val -74570"/>
              <a:gd name="adj2" fmla="val 940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403152"/>
                </a:solidFill>
              </a:rPr>
              <a:t>pushing the clause to higher levels</a:t>
            </a:r>
            <a:endParaRPr lang="en-US" dirty="0">
              <a:solidFill>
                <a:srgbClr val="4031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2993" y="5180092"/>
            <a:ext cx="169498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3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20" grpId="0" animBg="1"/>
      <p:bldP spid="16" grpId="0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Induction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60500"/>
            <a:ext cx="82296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Similar to </a:t>
            </a:r>
            <a:r>
              <a:rPr lang="en-US" b="1" dirty="0" smtClean="0">
                <a:latin typeface="Comic Sans MS"/>
                <a:cs typeface="Comic Sans MS"/>
              </a:rPr>
              <a:t>Conflict</a:t>
            </a:r>
            <a:r>
              <a:rPr lang="en-US" b="1" dirty="0" smtClean="0"/>
              <a:t> Rule, with repeated checks!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71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to First-order Theories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299200" y="3499626"/>
            <a:ext cx="2692946" cy="994013"/>
          </a:xfrm>
          <a:prstGeom prst="wedgeRoundRectCallout">
            <a:avLst>
              <a:gd name="adj1" fmla="val -99405"/>
              <a:gd name="adj2" fmla="val -8110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can do some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theory-generalization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96578"/>
            <a:ext cx="2423235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Local </a:t>
            </a:r>
            <a:r>
              <a:rPr lang="en-US" sz="2000" dirty="0" err="1" smtClean="0"/>
              <a:t>Interpolants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014904"/>
            <a:ext cx="6484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LRA : Linear combination of literals (</a:t>
            </a:r>
            <a:r>
              <a:rPr lang="en-US" dirty="0" err="1" smtClean="0"/>
              <a:t>Hoder</a:t>
            </a:r>
            <a:r>
              <a:rPr lang="en-US" dirty="0" smtClean="0"/>
              <a:t> and </a:t>
            </a:r>
            <a:r>
              <a:rPr lang="en-US" dirty="0" err="1" smtClean="0"/>
              <a:t>Bjorner</a:t>
            </a:r>
            <a:r>
              <a:rPr lang="en-US" dirty="0" smtClean="0"/>
              <a:t>, 2012)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5699760"/>
            <a:ext cx="4774651" cy="32004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7723505" y="994474"/>
            <a:ext cx="1268641" cy="1062926"/>
          </a:xfrm>
          <a:prstGeom prst="hexago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∞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state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71205" y="2057400"/>
            <a:ext cx="0" cy="914400"/>
          </a:xfrm>
          <a:prstGeom prst="line">
            <a:avLst/>
          </a:prstGeom>
          <a:ln w="762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358900"/>
            <a:ext cx="295600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Generalizing Predecessors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4333619"/>
            <a:ext cx="1984248" cy="320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2222500"/>
            <a:ext cx="4290266" cy="3200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700" y="2773680"/>
            <a:ext cx="4982244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6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4582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SAT-Based Model Checking without Unrolling, </a:t>
            </a:r>
            <a:r>
              <a:rPr lang="en-US" dirty="0" smtClean="0"/>
              <a:t>Bradley, VMCAI 2011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Efficient Implementation of Property Directed Reachability</a:t>
            </a:r>
            <a:r>
              <a:rPr lang="en-US" dirty="0" smtClean="0"/>
              <a:t>, </a:t>
            </a:r>
            <a:r>
              <a:rPr lang="en-US" dirty="0" err="1" smtClean="0"/>
              <a:t>Een</a:t>
            </a:r>
            <a:r>
              <a:rPr lang="en-US" dirty="0" smtClean="0"/>
              <a:t>, </a:t>
            </a:r>
            <a:r>
              <a:rPr lang="en-US" dirty="0" err="1" smtClean="0"/>
              <a:t>Mishchenko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Brayton</a:t>
            </a:r>
            <a:r>
              <a:rPr lang="en-US" dirty="0" smtClean="0"/>
              <a:t>, FMCAD 2011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An Incremental Approach to checking Progress Properties</a:t>
            </a:r>
            <a:r>
              <a:rPr lang="en-US" dirty="0" smtClean="0"/>
              <a:t>, Bradley et al., FMCAD 2011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Understanding IC3</a:t>
            </a:r>
            <a:r>
              <a:rPr lang="en-US" dirty="0" smtClean="0"/>
              <a:t>, Bradley, SAT 2012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Generalized Property Directed Reachability</a:t>
            </a:r>
            <a:r>
              <a:rPr lang="en-US" dirty="0" smtClean="0"/>
              <a:t>, </a:t>
            </a:r>
            <a:r>
              <a:rPr lang="en-US" dirty="0" err="1" smtClean="0"/>
              <a:t>Hoder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Bjorner</a:t>
            </a:r>
            <a:r>
              <a:rPr lang="en-US" dirty="0" smtClean="0"/>
              <a:t>, SAT 2012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Incremental, Inductive CTL Model Checking</a:t>
            </a:r>
            <a:r>
              <a:rPr lang="en-US" dirty="0" smtClean="0"/>
              <a:t>, Hassan et al., CAV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0"/>
                </a:schemeClr>
              </a:gs>
              <a:gs pos="35000">
                <a:schemeClr val="accent3">
                  <a:tint val="37000"/>
                  <a:satMod val="300000"/>
                  <a:alpha val="10000"/>
                </a:schemeClr>
              </a:gs>
              <a:gs pos="100000">
                <a:schemeClr val="accent3">
                  <a:tint val="15000"/>
                  <a:satMod val="350000"/>
                  <a:alpha val="1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358901" y="2459175"/>
            <a:ext cx="4521974" cy="333107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70729" y="2933427"/>
            <a:ext cx="3458453" cy="2485585"/>
          </a:xfrm>
          <a:prstGeom prst="ellipse">
            <a:avLst/>
          </a:prstGeom>
          <a:solidFill>
            <a:srgbClr val="008000">
              <a:alpha val="24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49798" y="3457068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20" y="3858720"/>
            <a:ext cx="215900" cy="3175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2459175"/>
            <a:ext cx="330200" cy="330200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070729" y="3173610"/>
            <a:ext cx="1242439" cy="595357"/>
          </a:xfrm>
          <a:custGeom>
            <a:avLst/>
            <a:gdLst>
              <a:gd name="connsiteX0" fmla="*/ 593610 w 593610"/>
              <a:gd name="connsiteY0" fmla="*/ 0 h 469395"/>
              <a:gd name="connsiteX1" fmla="*/ 0 w 593610"/>
              <a:gd name="connsiteY1" fmla="*/ 469395 h 469395"/>
              <a:gd name="connsiteX0" fmla="*/ 579805 w 579805"/>
              <a:gd name="connsiteY0" fmla="*/ 0 h 676482"/>
              <a:gd name="connsiteX1" fmla="*/ 0 w 579805"/>
              <a:gd name="connsiteY1" fmla="*/ 676482 h 676482"/>
              <a:gd name="connsiteX0" fmla="*/ 713165 w 713165"/>
              <a:gd name="connsiteY0" fmla="*/ 0 h 676482"/>
              <a:gd name="connsiteX1" fmla="*/ 133360 w 713165"/>
              <a:gd name="connsiteY1" fmla="*/ 676482 h 676482"/>
              <a:gd name="connsiteX0" fmla="*/ 700921 w 700921"/>
              <a:gd name="connsiteY0" fmla="*/ 0 h 704094"/>
              <a:gd name="connsiteX1" fmla="*/ 134921 w 700921"/>
              <a:gd name="connsiteY1" fmla="*/ 704094 h 704094"/>
              <a:gd name="connsiteX0" fmla="*/ 727998 w 727998"/>
              <a:gd name="connsiteY0" fmla="*/ 38736 h 742830"/>
              <a:gd name="connsiteX1" fmla="*/ 161998 w 727998"/>
              <a:gd name="connsiteY1" fmla="*/ 742830 h 742830"/>
              <a:gd name="connsiteX0" fmla="*/ 710126 w 710126"/>
              <a:gd name="connsiteY0" fmla="*/ 75433 h 779527"/>
              <a:gd name="connsiteX1" fmla="*/ 144126 w 710126"/>
              <a:gd name="connsiteY1" fmla="*/ 779527 h 779527"/>
              <a:gd name="connsiteX0" fmla="*/ 932250 w 932250"/>
              <a:gd name="connsiteY0" fmla="*/ 94934 h 660970"/>
              <a:gd name="connsiteX1" fmla="*/ 117762 w 932250"/>
              <a:gd name="connsiteY1" fmla="*/ 660970 h 660970"/>
              <a:gd name="connsiteX0" fmla="*/ 1331737 w 1331737"/>
              <a:gd name="connsiteY0" fmla="*/ 178912 h 441222"/>
              <a:gd name="connsiteX1" fmla="*/ 89298 w 1331737"/>
              <a:gd name="connsiteY1" fmla="*/ 441222 h 441222"/>
              <a:gd name="connsiteX0" fmla="*/ 1242439 w 1242439"/>
              <a:gd name="connsiteY0" fmla="*/ 333047 h 595357"/>
              <a:gd name="connsiteX1" fmla="*/ 0 w 1242439"/>
              <a:gd name="connsiteY1" fmla="*/ 595357 h 59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2439" h="595357">
                <a:moveTo>
                  <a:pt x="1242439" y="333047"/>
                </a:moveTo>
                <a:cubicBezTo>
                  <a:pt x="966341" y="89145"/>
                  <a:pt x="13804" y="-389452"/>
                  <a:pt x="0" y="595357"/>
                </a:cubicBezTo>
              </a:path>
            </a:pathLst>
          </a:custGeom>
          <a:ln w="38100" cmpd="sng">
            <a:solidFill>
              <a:srgbClr val="3366FF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Strengthen </a:t>
            </a:r>
            <a:r>
              <a:rPr lang="en-US" i="1" dirty="0" smtClean="0"/>
              <a:t>P </a:t>
            </a:r>
            <a:r>
              <a:rPr lang="en-US" dirty="0" smtClean="0"/>
              <a:t>!</a:t>
            </a:r>
            <a:endParaRPr lang="en-US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04490" y="1257299"/>
            <a:ext cx="1397000" cy="655775"/>
          </a:xfrm>
          <a:prstGeom prst="wedgeRoundRectCallout">
            <a:avLst>
              <a:gd name="adj1" fmla="val -123560"/>
              <a:gd name="adj2" fmla="val 24260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reachable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6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BMC + Interpolation (McMillan ‘03)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213556" y="2342444"/>
            <a:ext cx="6087934" cy="3739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0000"/>
                </a:schemeClr>
              </a:gs>
              <a:gs pos="35000">
                <a:schemeClr val="accent3">
                  <a:tint val="37000"/>
                  <a:satMod val="300000"/>
                  <a:alpha val="10000"/>
                </a:schemeClr>
              </a:gs>
              <a:gs pos="100000">
                <a:schemeClr val="accent3">
                  <a:tint val="15000"/>
                  <a:satMod val="350000"/>
                  <a:alpha val="1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783995" y="2407182"/>
            <a:ext cx="3552439" cy="32518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75988" y="3000397"/>
            <a:ext cx="2194974" cy="207086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3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49798" y="3457068"/>
            <a:ext cx="1131999" cy="113207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2" name="Freeform 51"/>
          <p:cNvSpPr/>
          <p:nvPr/>
        </p:nvSpPr>
        <p:spPr>
          <a:xfrm>
            <a:off x="5083019" y="2989663"/>
            <a:ext cx="3030869" cy="691445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301490" y="2624275"/>
            <a:ext cx="161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-reachable?</a:t>
            </a:r>
            <a:endParaRPr lang="en-US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2459175"/>
            <a:ext cx="330200" cy="330200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7401825" y="2914935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23111" y="3548073"/>
            <a:ext cx="421716" cy="503331"/>
          </a:xfrm>
          <a:custGeom>
            <a:avLst/>
            <a:gdLst>
              <a:gd name="connsiteX0" fmla="*/ 345122 w 345122"/>
              <a:gd name="connsiteY0" fmla="*/ 317532 h 317532"/>
              <a:gd name="connsiteX1" fmla="*/ 0 w 345122"/>
              <a:gd name="connsiteY1" fmla="*/ 0 h 317532"/>
              <a:gd name="connsiteX0" fmla="*/ 372732 w 372732"/>
              <a:gd name="connsiteY0" fmla="*/ 345143 h 345143"/>
              <a:gd name="connsiteX1" fmla="*/ 0 w 372732"/>
              <a:gd name="connsiteY1" fmla="*/ 0 h 345143"/>
              <a:gd name="connsiteX0" fmla="*/ 393553 w 393553"/>
              <a:gd name="connsiteY0" fmla="*/ 345143 h 345143"/>
              <a:gd name="connsiteX1" fmla="*/ 20821 w 393553"/>
              <a:gd name="connsiteY1" fmla="*/ 0 h 345143"/>
              <a:gd name="connsiteX0" fmla="*/ 227740 w 227740"/>
              <a:gd name="connsiteY0" fmla="*/ 497007 h 497007"/>
              <a:gd name="connsiteX1" fmla="*/ 34472 w 227740"/>
              <a:gd name="connsiteY1" fmla="*/ 0 h 497007"/>
              <a:gd name="connsiteX0" fmla="*/ 339688 w 339688"/>
              <a:gd name="connsiteY0" fmla="*/ 497007 h 497007"/>
              <a:gd name="connsiteX1" fmla="*/ 146420 w 339688"/>
              <a:gd name="connsiteY1" fmla="*/ 0 h 497007"/>
              <a:gd name="connsiteX0" fmla="*/ 421716 w 421716"/>
              <a:gd name="connsiteY0" fmla="*/ 497007 h 503331"/>
              <a:gd name="connsiteX1" fmla="*/ 228448 w 421716"/>
              <a:gd name="connsiteY1" fmla="*/ 0 h 50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716" h="503331">
                <a:moveTo>
                  <a:pt x="421716" y="497007"/>
                </a:moveTo>
                <a:cubicBezTo>
                  <a:pt x="-47650" y="561434"/>
                  <a:pt x="-144284" y="115049"/>
                  <a:pt x="228448" y="0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5328768" y="4295841"/>
            <a:ext cx="2384778" cy="315142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6555" h="816804">
                <a:moveTo>
                  <a:pt x="0" y="816804"/>
                </a:moveTo>
                <a:cubicBezTo>
                  <a:pt x="837260" y="-594307"/>
                  <a:pt x="2097851" y="139470"/>
                  <a:pt x="2356555" y="675693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52017" y="4086279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smtClean="0"/>
              <a:t>k-1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6" name="Multiply 15"/>
          <p:cNvSpPr/>
          <p:nvPr/>
        </p:nvSpPr>
        <p:spPr>
          <a:xfrm>
            <a:off x="6512845" y="4336214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 flipV="1">
            <a:off x="4715016" y="4804396"/>
            <a:ext cx="3426953" cy="890026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356555"/>
              <a:gd name="connsiteY0" fmla="*/ 873699 h 873699"/>
              <a:gd name="connsiteX1" fmla="*/ 2356555 w 2356555"/>
              <a:gd name="connsiteY1" fmla="*/ 732588 h 873699"/>
              <a:gd name="connsiteX0" fmla="*/ 0 w 2366086"/>
              <a:gd name="connsiteY0" fmla="*/ 1243391 h 1243392"/>
              <a:gd name="connsiteX1" fmla="*/ 2366086 w 2366086"/>
              <a:gd name="connsiteY1" fmla="*/ 369374 h 124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66086" h="1243392">
                <a:moveTo>
                  <a:pt x="0" y="1243391"/>
                </a:moveTo>
                <a:cubicBezTo>
                  <a:pt x="808666" y="-302729"/>
                  <a:pt x="2107382" y="-166849"/>
                  <a:pt x="2366086" y="369374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53890" y="5728085"/>
            <a:ext cx="161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="1" dirty="0" smtClean="0"/>
              <a:t>-reachable?</a:t>
            </a:r>
            <a:endParaRPr lang="en-US" b="1" dirty="0"/>
          </a:p>
        </p:txBody>
      </p:sp>
      <p:sp>
        <p:nvSpPr>
          <p:cNvPr id="23" name="Freeform 22"/>
          <p:cNvSpPr/>
          <p:nvPr/>
        </p:nvSpPr>
        <p:spPr>
          <a:xfrm>
            <a:off x="3127217" y="3856514"/>
            <a:ext cx="421716" cy="503331"/>
          </a:xfrm>
          <a:custGeom>
            <a:avLst/>
            <a:gdLst>
              <a:gd name="connsiteX0" fmla="*/ 345122 w 345122"/>
              <a:gd name="connsiteY0" fmla="*/ 317532 h 317532"/>
              <a:gd name="connsiteX1" fmla="*/ 0 w 345122"/>
              <a:gd name="connsiteY1" fmla="*/ 0 h 317532"/>
              <a:gd name="connsiteX0" fmla="*/ 372732 w 372732"/>
              <a:gd name="connsiteY0" fmla="*/ 345143 h 345143"/>
              <a:gd name="connsiteX1" fmla="*/ 0 w 372732"/>
              <a:gd name="connsiteY1" fmla="*/ 0 h 345143"/>
              <a:gd name="connsiteX0" fmla="*/ 393553 w 393553"/>
              <a:gd name="connsiteY0" fmla="*/ 345143 h 345143"/>
              <a:gd name="connsiteX1" fmla="*/ 20821 w 393553"/>
              <a:gd name="connsiteY1" fmla="*/ 0 h 345143"/>
              <a:gd name="connsiteX0" fmla="*/ 227740 w 227740"/>
              <a:gd name="connsiteY0" fmla="*/ 497007 h 497007"/>
              <a:gd name="connsiteX1" fmla="*/ 34472 w 227740"/>
              <a:gd name="connsiteY1" fmla="*/ 0 h 497007"/>
              <a:gd name="connsiteX0" fmla="*/ 339688 w 339688"/>
              <a:gd name="connsiteY0" fmla="*/ 497007 h 497007"/>
              <a:gd name="connsiteX1" fmla="*/ 146420 w 339688"/>
              <a:gd name="connsiteY1" fmla="*/ 0 h 497007"/>
              <a:gd name="connsiteX0" fmla="*/ 421716 w 421716"/>
              <a:gd name="connsiteY0" fmla="*/ 497007 h 503331"/>
              <a:gd name="connsiteX1" fmla="*/ 228448 w 421716"/>
              <a:gd name="connsiteY1" fmla="*/ 0 h 50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716" h="503331">
                <a:moveTo>
                  <a:pt x="421716" y="497007"/>
                </a:moveTo>
                <a:cubicBezTo>
                  <a:pt x="-47650" y="561434"/>
                  <a:pt x="-144284" y="115049"/>
                  <a:pt x="228448" y="0"/>
                </a:cubicBezTo>
              </a:path>
            </a:pathLst>
          </a:custGeom>
          <a:ln w="38100" cmpd="sng">
            <a:solidFill>
              <a:srgbClr val="008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753793" y="1883702"/>
            <a:ext cx="2978387" cy="687706"/>
          </a:xfrm>
          <a:custGeom>
            <a:avLst/>
            <a:gdLst>
              <a:gd name="connsiteX0" fmla="*/ 0 w 1735667"/>
              <a:gd name="connsiteY0" fmla="*/ 465667 h 465667"/>
              <a:gd name="connsiteX1" fmla="*/ 1735667 w 1735667"/>
              <a:gd name="connsiteY1" fmla="*/ 0 h 465667"/>
              <a:gd name="connsiteX0" fmla="*/ 0 w 1919111"/>
              <a:gd name="connsiteY0" fmla="*/ 550333 h 550333"/>
              <a:gd name="connsiteX1" fmla="*/ 1919111 w 1919111"/>
              <a:gd name="connsiteY1" fmla="*/ 0 h 550333"/>
              <a:gd name="connsiteX0" fmla="*/ 0 w 1919111"/>
              <a:gd name="connsiteY0" fmla="*/ 751506 h 751506"/>
              <a:gd name="connsiteX1" fmla="*/ 1919111 w 1919111"/>
              <a:gd name="connsiteY1" fmla="*/ 201173 h 751506"/>
              <a:gd name="connsiteX0" fmla="*/ 0 w 2356555"/>
              <a:gd name="connsiteY0" fmla="*/ 622981 h 622981"/>
              <a:gd name="connsiteX1" fmla="*/ 2356555 w 2356555"/>
              <a:gd name="connsiteY1" fmla="*/ 481870 h 622981"/>
              <a:gd name="connsiteX0" fmla="*/ 0 w 2356555"/>
              <a:gd name="connsiteY0" fmla="*/ 816804 h 816804"/>
              <a:gd name="connsiteX1" fmla="*/ 2356555 w 2356555"/>
              <a:gd name="connsiteY1" fmla="*/ 675693 h 816804"/>
              <a:gd name="connsiteX0" fmla="*/ 0 w 2683951"/>
              <a:gd name="connsiteY0" fmla="*/ 2441781 h 2441781"/>
              <a:gd name="connsiteX1" fmla="*/ 2683951 w 2683951"/>
              <a:gd name="connsiteY1" fmla="*/ 113988 h 2441781"/>
              <a:gd name="connsiteX0" fmla="*/ 0 w 2943139"/>
              <a:gd name="connsiteY0" fmla="*/ 1296820 h 1296820"/>
              <a:gd name="connsiteX1" fmla="*/ 2943139 w 2943139"/>
              <a:gd name="connsiteY1" fmla="*/ 291834 h 1296820"/>
              <a:gd name="connsiteX0" fmla="*/ 0 w 2943139"/>
              <a:gd name="connsiteY0" fmla="*/ 1344757 h 1344757"/>
              <a:gd name="connsiteX1" fmla="*/ 2943139 w 2943139"/>
              <a:gd name="connsiteY1" fmla="*/ 339771 h 134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3139" h="1344757">
                <a:moveTo>
                  <a:pt x="0" y="1344757"/>
                </a:moveTo>
                <a:cubicBezTo>
                  <a:pt x="837260" y="-66354"/>
                  <a:pt x="1961436" y="-304436"/>
                  <a:pt x="2943139" y="339771"/>
                </a:cubicBezTo>
              </a:path>
            </a:pathLst>
          </a:custGeom>
          <a:ln w="38100" cmpd="sng">
            <a:solidFill>
              <a:srgbClr val="3366FF"/>
            </a:solidFill>
            <a:prstDash val="dashDot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51151" y="1319294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i="1" dirty="0" smtClean="0"/>
              <a:t>k-1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1" name="Multiply 30"/>
          <p:cNvSpPr/>
          <p:nvPr/>
        </p:nvSpPr>
        <p:spPr>
          <a:xfrm>
            <a:off x="6512845" y="1607498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Multiply 31"/>
          <p:cNvSpPr/>
          <p:nvPr/>
        </p:nvSpPr>
        <p:spPr>
          <a:xfrm>
            <a:off x="7431879" y="5311786"/>
            <a:ext cx="563334" cy="549538"/>
          </a:xfrm>
          <a:prstGeom prst="mathMultiply">
            <a:avLst/>
          </a:prstGeom>
          <a:solidFill>
            <a:srgbClr val="C0504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60291" y="3681108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…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9623" y="5474389"/>
            <a:ext cx="715688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If abstract counterexample found, start all over again with a bigger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" y="1310264"/>
            <a:ext cx="31738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Many improvements followed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13" y="3842708"/>
            <a:ext cx="1045453" cy="3279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883" y="3100272"/>
            <a:ext cx="361041" cy="3291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265" y="2555245"/>
            <a:ext cx="371659" cy="32918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995" y="3724281"/>
            <a:ext cx="1322331" cy="26446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9623" y="4942454"/>
            <a:ext cx="380244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Approximate Forward-Reachability!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6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5" grpId="0" animBg="1"/>
      <p:bldP spid="14" grpId="1" animBg="1"/>
      <p:bldP spid="15" grpId="0"/>
      <p:bldP spid="16" grpId="0" animBg="1"/>
      <p:bldP spid="17" grpId="0" animBg="1"/>
      <p:bldP spid="19" grpId="0"/>
      <p:bldP spid="23" grpId="0" animBg="1"/>
      <p:bldP spid="28" grpId="0" animBg="1"/>
      <p:bldP spid="29" grpId="0"/>
      <p:bldP spid="31" grpId="0" animBg="1"/>
      <p:bldP spid="32" grpId="0" animBg="1"/>
      <p:bldP spid="12" grpId="0"/>
      <p:bldP spid="33" grpId="0" animBg="1"/>
      <p:bldP spid="3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Forward-Reachability in a nutshell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330385" y="1145876"/>
            <a:ext cx="914400" cy="612648"/>
          </a:xfrm>
          <a:prstGeom prst="wedgeRoundRectCallout">
            <a:avLst>
              <a:gd name="adj1" fmla="val -624721"/>
              <a:gd name="adj2" fmla="val 602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Initial States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576294" y="1931749"/>
            <a:ext cx="2526291" cy="612648"/>
          </a:xfrm>
          <a:prstGeom prst="wedgeRoundRectCallout">
            <a:avLst>
              <a:gd name="adj1" fmla="val -98545"/>
              <a:gd name="adj2" fmla="val 525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Over-approximations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8549"/>
            <a:ext cx="1020128" cy="3200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4554468"/>
            <a:ext cx="353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Also, </a:t>
            </a:r>
            <a:r>
              <a:rPr lang="en-US" sz="2000" b="1" dirty="0" err="1" smtClean="0"/>
              <a:t>w.l.o.g</a:t>
            </a:r>
            <a:r>
              <a:rPr lang="en-US" sz="2000" b="1" dirty="0" smtClean="0"/>
              <a:t>., assume that :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29665" y="3101804"/>
            <a:ext cx="489107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 counterexample of length (</a:t>
            </a:r>
            <a:r>
              <a:rPr lang="en-US" i="1" dirty="0" smtClean="0"/>
              <a:t>k</a:t>
            </a:r>
            <a:r>
              <a:rPr lang="en-US" dirty="0" smtClean="0"/>
              <a:t>-1) from </a:t>
            </a:r>
            <a:r>
              <a:rPr lang="en-US" i="1" dirty="0" err="1" smtClean="0"/>
              <a:t>F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No counterexample of length 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-1</a:t>
            </a:r>
            <a:r>
              <a:rPr lang="en-US" dirty="0" smtClean="0"/>
              <a:t>)+1 from </a:t>
            </a:r>
            <a:r>
              <a:rPr lang="en-US" i="1" dirty="0" smtClean="0"/>
              <a:t>F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-1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201656"/>
            <a:ext cx="3361038" cy="365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40377"/>
            <a:ext cx="407465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7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BMC + Interpolation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06565"/>
              </p:ext>
            </p:extLst>
          </p:nvPr>
        </p:nvGraphicFramePr>
        <p:xfrm>
          <a:off x="50800" y="1654731"/>
          <a:ext cx="9055100" cy="29618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20800"/>
                <a:gridCol w="1905000"/>
                <a:gridCol w="58293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420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Refine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41800"/>
            <a:ext cx="1460090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60" y="2771140"/>
            <a:ext cx="5338119" cy="274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60" y="2273300"/>
            <a:ext cx="3099075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679700"/>
            <a:ext cx="1025718" cy="365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80080"/>
            <a:ext cx="1072342" cy="3657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3695700"/>
            <a:ext cx="104740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360" y="3253232"/>
            <a:ext cx="5116686" cy="29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390" y="1117600"/>
            <a:ext cx="330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Abstract Transition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69587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Formalizing BMC + Interpolation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28479"/>
              </p:ext>
            </p:extLst>
          </p:nvPr>
        </p:nvGraphicFramePr>
        <p:xfrm>
          <a:off x="50800" y="1654731"/>
          <a:ext cx="9055100" cy="296188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20800"/>
                <a:gridCol w="1905000"/>
                <a:gridCol w="5829300"/>
              </a:tblGrid>
              <a:tr h="4896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Transition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293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Comic Sans MS"/>
                          <a:cs typeface="Comic Sans MS"/>
                        </a:rPr>
                        <a:t>Init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−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420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Unfold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Refine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39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Unsafe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UNSAFE</a:t>
                      </a:r>
                      <a:endParaRPr lang="en-US" b="1" dirty="0" smtClean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89637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mic Sans MS"/>
                          <a:cs typeface="Comic Sans MS"/>
                        </a:rPr>
                        <a:t>Safe</a:t>
                      </a:r>
                      <a:endParaRPr lang="en-US" b="1" dirty="0">
                        <a:latin typeface="Comic Sans MS"/>
                        <a:cs typeface="Comic Sans MS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i="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return </a:t>
                      </a:r>
                      <a:r>
                        <a:rPr lang="en-US" b="1" dirty="0" smtClean="0"/>
                        <a:t>SAFE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41800"/>
            <a:ext cx="1460090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60" y="2771140"/>
            <a:ext cx="5338119" cy="274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60" y="2273300"/>
            <a:ext cx="3099075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679700"/>
            <a:ext cx="1025718" cy="3657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0" y="3180080"/>
            <a:ext cx="1072342" cy="3657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3695700"/>
            <a:ext cx="1047404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360" y="3253232"/>
            <a:ext cx="5116686" cy="29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390" y="1117600"/>
            <a:ext cx="330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Abstract Transition System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</a:blip>
          <a:stretch>
            <a:fillRect/>
          </a:stretch>
        </p:blipFill>
        <p:spPr>
          <a:xfrm>
            <a:off x="0" y="1644063"/>
            <a:ext cx="9144000" cy="305645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213600" y="811276"/>
            <a:ext cx="914400" cy="612648"/>
          </a:xfrm>
          <a:prstGeom prst="wedgeRoundRectCallout">
            <a:avLst>
              <a:gd name="adj1" fmla="val -170833"/>
              <a:gd name="adj2" fmla="val 1827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State triple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8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y_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my_theme_1.thmx</Template>
  <TotalTime>7415</TotalTime>
  <Words>950</Words>
  <Application>Microsoft Macintosh PowerPoint</Application>
  <PresentationFormat>On-screen Show (4:3)</PresentationFormat>
  <Paragraphs>327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my_theme_1</vt:lpstr>
      <vt:lpstr>Overview of IC3/PDR</vt:lpstr>
      <vt:lpstr>SAT-Based Bounded Model Checking (BMC)</vt:lpstr>
      <vt:lpstr>BMC + k-Induction</vt:lpstr>
      <vt:lpstr>Downside of k-Induction</vt:lpstr>
      <vt:lpstr>Strengthen P !</vt:lpstr>
      <vt:lpstr>BMC + Interpolation (McMillan ‘03)</vt:lpstr>
      <vt:lpstr>Forward-Reachability in a nutshell</vt:lpstr>
      <vt:lpstr>Formalizing BMC + Interpolation</vt:lpstr>
      <vt:lpstr>Formalizing BMC + Interpolation</vt:lpstr>
      <vt:lpstr>Formalizing BMC + Interpolation</vt:lpstr>
      <vt:lpstr>A different search strategy</vt:lpstr>
      <vt:lpstr>A different search strategy</vt:lpstr>
      <vt:lpstr>A different search strategy</vt:lpstr>
      <vt:lpstr>A different search strategy</vt:lpstr>
      <vt:lpstr>Formalizing the new search strategy</vt:lpstr>
      <vt:lpstr>Formalizing the new search strategy</vt:lpstr>
      <vt:lpstr>CDCL – Local Interpolants</vt:lpstr>
      <vt:lpstr>CDCL – Local Interpolants</vt:lpstr>
      <vt:lpstr>CDCL – Local Interpolants</vt:lpstr>
      <vt:lpstr>CDCL – Local Interpolants</vt:lpstr>
      <vt:lpstr>CDCL – Local Interpolants</vt:lpstr>
      <vt:lpstr>Formalizing the new search strategy</vt:lpstr>
      <vt:lpstr>Forward Propagation</vt:lpstr>
      <vt:lpstr>Forward Inductive Propagation</vt:lpstr>
      <vt:lpstr>Forward Inductive Propagation</vt:lpstr>
      <vt:lpstr>Forward Inductive Propagation</vt:lpstr>
      <vt:lpstr>Formalizing the new search strategy</vt:lpstr>
      <vt:lpstr>Forward Propagation</vt:lpstr>
      <vt:lpstr>Long Counterexamples!</vt:lpstr>
      <vt:lpstr>Formalizing the new search strategy</vt:lpstr>
      <vt:lpstr>Generalizing Predecessors</vt:lpstr>
      <vt:lpstr>Generalizing Predecessors</vt:lpstr>
      <vt:lpstr>Generalizing Predecessors</vt:lpstr>
      <vt:lpstr>Generalizing Predecessors</vt:lpstr>
      <vt:lpstr>Generalizing Predecessors</vt:lpstr>
      <vt:lpstr>Generalizing Predecessors</vt:lpstr>
      <vt:lpstr>Formalizing the new search strategy</vt:lpstr>
      <vt:lpstr>IC3/PDR !</vt:lpstr>
      <vt:lpstr>To summarize…</vt:lpstr>
      <vt:lpstr>To summarize…</vt:lpstr>
      <vt:lpstr>Efficient Implementation of IC3/PDR</vt:lpstr>
      <vt:lpstr>Decide/Conflict Rules</vt:lpstr>
      <vt:lpstr>Conflict Rule</vt:lpstr>
      <vt:lpstr>Induction Rule</vt:lpstr>
      <vt:lpstr>Extending to First-order Theories</vt:lpstr>
      <vt:lpstr>References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Anvesh Komuravelli</dc:creator>
  <cp:lastModifiedBy>Anvesh Komuravelli</cp:lastModifiedBy>
  <cp:revision>566</cp:revision>
  <dcterms:created xsi:type="dcterms:W3CDTF">2013-04-07T17:31:22Z</dcterms:created>
  <dcterms:modified xsi:type="dcterms:W3CDTF">2013-05-04T19:58:33Z</dcterms:modified>
</cp:coreProperties>
</file>