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1"/>
  </p:sldMasterIdLst>
  <p:notesMasterIdLst>
    <p:notesMasterId r:id="rId15"/>
  </p:notesMasterIdLst>
  <p:sldIdLst>
    <p:sldId id="257" r:id="rId2"/>
    <p:sldId id="258" r:id="rId3"/>
    <p:sldId id="263" r:id="rId4"/>
    <p:sldId id="259" r:id="rId5"/>
    <p:sldId id="261" r:id="rId6"/>
    <p:sldId id="266" r:id="rId7"/>
    <p:sldId id="267" r:id="rId8"/>
    <p:sldId id="268" r:id="rId9"/>
    <p:sldId id="260" r:id="rId10"/>
    <p:sldId id="256" r:id="rId11"/>
    <p:sldId id="269" r:id="rId12"/>
    <p:sldId id="270" r:id="rId13"/>
    <p:sldId id="265" r:id="rId1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57" autoAdjust="0"/>
    <p:restoredTop sz="94660"/>
  </p:normalViewPr>
  <p:slideViewPr>
    <p:cSldViewPr snapToGrid="0" snapToObjects="1">
      <p:cViewPr varScale="1">
        <p:scale>
          <a:sx n="67" d="100"/>
          <a:sy n="67" d="100"/>
        </p:scale>
        <p:origin x="-39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8EE5BE-3014-47E9-95D0-4E0A932C2642}" type="datetimeFigureOut">
              <a:rPr lang="en-US" smtClean="0"/>
              <a:pPr/>
              <a:t>11/3/2011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BE1525-FBFE-4DA4-BE62-1A42E6D9582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FBE1525-FBFE-4DA4-BE62-1A42E6D9582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22E2E8C4-6E38-4E3F-A992-209BA917AFA4}" type="datetimeFigureOut">
              <a:rPr lang="en-US" smtClean="0"/>
              <a:pPr>
                <a:defRPr/>
              </a:pPr>
              <a:t>11/3/2011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682B2F-37DD-441D-B271-8B7E77296CB0}"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3D8F6A7-2619-4992-8974-9739B384C670}" type="datetimeFigureOut">
              <a:rPr lang="en-US" smtClean="0"/>
              <a:pPr>
                <a:defRPr/>
              </a:pPr>
              <a:t>11/3/2011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E83FF01-CC79-40CE-9408-19F03F39FFDC}"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2C2DB5D-995C-4C1C-B4DC-DF2F3CFBD6B3}" type="datetimeFigureOut">
              <a:rPr lang="en-US" smtClean="0"/>
              <a:pPr>
                <a:defRPr/>
              </a:pPr>
              <a:t>11/3/2011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B554B6F-8F68-48D6-A563-8055DEE062C8}"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endParaRPr lang="en-US"/>
          </a:p>
        </p:txBody>
      </p:sp>
      <p:sp>
        <p:nvSpPr>
          <p:cNvPr id="7" name="Footer Placeholder 6"/>
          <p:cNvSpPr>
            <a:spLocks noGrp="1"/>
          </p:cNvSpPr>
          <p:nvPr>
            <p:ph type="ftr" sz="quarter" idx="11"/>
          </p:nvPr>
        </p:nvSpPr>
        <p:spPr>
          <a:xfrm>
            <a:off x="0" y="6400800"/>
            <a:ext cx="2895600" cy="3048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4CBD346E-0401-4A67-8D05-44D6ABBFC95D}"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528C475-2616-4178-8D43-9BD279935C9E}" type="datetimeFigureOut">
              <a:rPr lang="en-US" smtClean="0"/>
              <a:pPr>
                <a:defRPr/>
              </a:pPr>
              <a:t>11/3/2011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FA0521-85B4-4069-8A48-7C1993922718}"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8D7F999E-C035-4DCE-90FD-9C7C2B0860CD}" type="datetimeFigureOut">
              <a:rPr lang="en-US" smtClean="0"/>
              <a:pPr>
                <a:defRPr/>
              </a:pPr>
              <a:t>11/3/2011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8ADD15A-9602-40DC-A964-838DB935631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39FE09EC-F589-4D28-8242-A872693F9999}" type="datetimeFigureOut">
              <a:rPr lang="en-US" smtClean="0"/>
              <a:pPr>
                <a:defRPr/>
              </a:pPr>
              <a:t>11/3/2011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F781D5-8B7E-479C-B79B-9436803F5D05}"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81454278-FF1D-4464-975F-384959AC9616}" type="datetimeFigureOut">
              <a:rPr lang="en-US" smtClean="0"/>
              <a:pPr>
                <a:defRPr/>
              </a:pPr>
              <a:t>11/3/2011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ACD1E15-F1DC-4361-B4A6-FE87DB8BE3AD}"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79FFFFD8-9309-47E0-9000-E93032F94F03}" type="datetimeFigureOut">
              <a:rPr lang="en-US" smtClean="0"/>
              <a:pPr>
                <a:defRPr/>
              </a:pPr>
              <a:t>11/3/2011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91627B7-0067-4650-A033-1551A45239A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1466479-CDFD-4ED0-9FBB-DB3860BDB5D7}" type="datetimeFigureOut">
              <a:rPr lang="en-US" smtClean="0"/>
              <a:pPr>
                <a:defRPr/>
              </a:pPr>
              <a:t>11/3/2011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ECE7BD7-1FAA-4A7C-8BAC-ACECF49DECB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255B5022-1F00-48A4-B799-5DEA4DB55D8B}" type="datetimeFigureOut">
              <a:rPr lang="en-US" smtClean="0"/>
              <a:pPr>
                <a:defRPr/>
              </a:pPr>
              <a:t>11/3/2011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2B2A57C-5189-4354-816F-5C442CB51F24}"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CC17115D-9BB5-4A0B-B33B-2CE0BAD3DF4D}" type="datetimeFigureOut">
              <a:rPr lang="en-US" smtClean="0"/>
              <a:pPr>
                <a:defRPr/>
              </a:pPr>
              <a:t>11/3/2011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62B2D3C-F726-4C5C-B352-6CD7C6215E0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C7FA897-75BA-43B1-9F0A-44740542BD35}" type="datetimeFigureOut">
              <a:rPr lang="en-US" smtClean="0"/>
              <a:pPr>
                <a:defRPr/>
              </a:pPr>
              <a:t>11/3/2011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F158895-8092-4C7A-BC48-DEFDB41CA945}"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google.com/imgres?imgurl=http://www.cmuportugal.org/uploadedImages/people/faculty-researchers/Noah%20Smith.jpg&amp;imgrefurl=http://www.cmuportugal.org/tiercontent.aspx?id=874&amp;usg=__FgBhVVA-V2aizdXJmlS50ykFrh4=&amp;h=800&amp;w=600&amp;sz=136&amp;hl=en&amp;start=15&amp;zoom=1&amp;um=1&amp;itbs=1&amp;tbnid=NS08CdbS_8ghPM:&amp;tbnh=143&amp;tbnw=107&amp;prev=/images?q=Noah+Smith&amp;um=1&amp;hl=en&amp;sa=N&amp;rlz=1T4GGLL_enUS372US373&amp;tbs=isch:1" TargetMode="External"/><Relationship Id="rId13"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3.jpeg"/><Relationship Id="rId12" Type="http://schemas.openxmlformats.org/officeDocument/2006/relationships/hyperlink" Target="http://www.google.com/imgres?imgurl=http://www.isi.edu/~chiang/images/david.jpg&amp;imgrefurl=http://www.isi.edu/~chiang/&amp;usg=__Uw5PzHCR9wi2lmDsNWvqTj4aYak=&amp;h=180&amp;w=120&amp;sz=43&amp;hl=en&amp;start=2&amp;zoom=1&amp;um=1&amp;itbs=1&amp;tbnid=dPE4ua4gyqwpxM:&amp;tbnh=101&amp;tbnw=67&amp;prev=/images?q=david+chiang+ISI&amp;um=1&amp;hl=en&amp;sa=G&amp;rlz=1T4GGLL_enUS372US373&amp;tbs=isch:1" TargetMode="External"/><Relationship Id="rId17" Type="http://schemas.openxmlformats.org/officeDocument/2006/relationships/image" Target="../media/image8.jpeg"/><Relationship Id="rId2" Type="http://schemas.openxmlformats.org/officeDocument/2006/relationships/hyperlink" Target="http://www.google.com/imgres?imgurl=http://www-tsujii.is.s.u-tokyo.ac.jp/T-FaNT/T-FaNT.files/Photos/jaime_carbonell.jpg&amp;imgrefurl=http://www-tsujii.is.s.u-tokyo.ac.jp/T-FaNT/abstracts.html&amp;h=1190&amp;w=788&amp;sz=196&amp;tbnid=Two7BK9lGwzBZM:&amp;tbnh=150&amp;tbnw=99&amp;prev=/images?q=jaime+carbonell&amp;zoom=1&amp;q=jaime+carbonell&amp;usg=__cEZMouIE0MqkKaRb7Bh98jf5W28=&amp;sa=X&amp;ei=P5HHTN22BIPGlQfAyI25AQ&amp;ved=0CCgQ9QEwBQ" TargetMode="External"/><Relationship Id="rId16" Type="http://schemas.openxmlformats.org/officeDocument/2006/relationships/hyperlink" Target="http://www.google.com/imgres?imgurl=http://comp.ling.utexas.edu/_media/people/jason_baldridge/jason.jpg&amp;imgrefurl=https://sites.google.com/site/2009facultysummit/attendees&amp;usg=__IneAZ4r0rE3XQaOUCKn6o0sOV5c=&amp;h=573&amp;w=451&amp;sz=73&amp;hl=en&amp;start=1&amp;zoom=1&amp;um=1&amp;itbs=1&amp;tbnid=pIYD-BmKe3DEhM:&amp;tbnh=134&amp;tbnw=105&amp;prev=/images?q=Jason+Baldridge+UT&amp;um=1&amp;hl=en&amp;sa=X&amp;rlz=1T4GGLL_enUS372US373&amp;tbs=isch:1" TargetMode="External"/><Relationship Id="rId1" Type="http://schemas.openxmlformats.org/officeDocument/2006/relationships/slideLayout" Target="../slideLayouts/slideLayout2.xml"/><Relationship Id="rId6" Type="http://schemas.openxmlformats.org/officeDocument/2006/relationships/hyperlink" Target="http://www.google.com/imgres?imgurl=http://www.cs.cmu.edu/~vogel/index_files/image002.jpg&amp;imgrefurl=http://www.cs.cmu.edu/~vogel/&amp;usg=__Cs7-K_FAUdQZ3uYldwgvlVFYoaw=&amp;h=201&amp;w=166&amp;sz=6&amp;hl=en&amp;start=16&amp;zoom=1&amp;itbs=1&amp;tbnid=IhkjGUClpovmLM:&amp;tbnh=104&amp;tbnw=86&amp;prev=/images?q=Stephan+Vogel&amp;hl=en&amp;gbv=2&amp;tbs=isch:1" TargetMode="External"/><Relationship Id="rId11" Type="http://schemas.openxmlformats.org/officeDocument/2006/relationships/image" Target="../media/image5.jpeg"/><Relationship Id="rId5" Type="http://schemas.openxmlformats.org/officeDocument/2006/relationships/image" Target="../media/image2.jpeg"/><Relationship Id="rId15" Type="http://schemas.openxmlformats.org/officeDocument/2006/relationships/image" Target="../media/image7.jpeg"/><Relationship Id="rId10" Type="http://schemas.openxmlformats.org/officeDocument/2006/relationships/hyperlink" Target="http://www.google.com/imgres?imgurl=http://ijcai.org/~ijcai05/images/kknight.jpg&amp;imgrefurl=http://ijcai.org/~ijcai05/speakers.php&amp;usg=__rWepMSgYktdd1Gke16HqQd479x4=&amp;h=130&amp;w=100&amp;sz=14&amp;hl=en&amp;start=30&amp;zoom=1&amp;um=1&amp;itbs=1&amp;tbnid=b9pisRJSoCW-HM:&amp;tbnh=91&amp;tbnw=70&amp;prev=/images?q=kevin+knight&amp;start=20&amp;um=1&amp;hl=en&amp;sa=N&amp;rlz=1T4GGLL_enUS372US373&amp;ndsp=20&amp;tbs=isch:1" TargetMode="External"/><Relationship Id="rId4" Type="http://schemas.openxmlformats.org/officeDocument/2006/relationships/hyperlink" Target="http://www.google.com/imgres?imgurl=http://www.cs.cmu.edu/cs4hs/summer06/people/lorilevin.jpg&amp;imgrefurl=http://www.cs.cmu.edu/cs4hs/summer10/people.html&amp;usg=__YdntlLmYC4zX9A99WmcWQfVcpAc=&amp;h=100&amp;w=100&amp;sz=4&amp;hl=en&amp;start=22&amp;zoom=1&amp;itbs=1&amp;tbnid=U_CTNazsBH1pVM:&amp;tbnh=82&amp;tbnw=82&amp;prev=/images?q=Lori+Levin&amp;start=20&amp;hl=en&amp;sa=N&amp;gbv=2&amp;ndsp=20&amp;tbs=isch:1" TargetMode="External"/><Relationship Id="rId9" Type="http://schemas.openxmlformats.org/officeDocument/2006/relationships/image" Target="../media/image4.jpeg"/><Relationship Id="rId14" Type="http://schemas.openxmlformats.org/officeDocument/2006/relationships/hyperlink" Target="http://www.google.com/imgres?imgurl=http://bp3.blogger.com/_cnAL0SeDxs0/R_JJMsD9KcI/AAAAAAAAAhk/VE5Pkb9mlkY/s400/barzilay.jpg&amp;imgrefurl=http://sizzlersspot.blogspot.com/2008_04_01_archive.html&amp;usg=__EbtcMNgrzBjFB2vSTjoTB4WKBg0=&amp;h=400&amp;w=400&amp;sz=27&amp;hl=en&amp;start=5&amp;zoom=1&amp;um=1&amp;itbs=1&amp;tbnid=JySg40XFzv0N_M:&amp;tbnh=124&amp;tbnw=124&amp;prev=/images?q=regina+barzilay&amp;um=1&amp;hl=en&amp;sa=N&amp;rlz=1T4GGLL_enUS372US373&amp;tbs=isch:1"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p:cNvSpPr>
          <p:nvPr>
            <p:ph type="ctrTitle"/>
          </p:nvPr>
        </p:nvSpPr>
        <p:spPr>
          <a:xfrm>
            <a:off x="0" y="1300163"/>
            <a:ext cx="8915400" cy="2300287"/>
          </a:xfrm>
        </p:spPr>
        <p:txBody>
          <a:bodyPr>
            <a:noAutofit/>
          </a:bodyPr>
          <a:lstStyle/>
          <a:p>
            <a:r>
              <a:rPr lang="en-US" sz="4000" dirty="0" smtClean="0"/>
              <a:t>The Linguistic-Core Approach</a:t>
            </a:r>
            <a:r>
              <a:rPr lang="en-US" sz="3200" dirty="0" smtClean="0"/>
              <a:t/>
            </a:r>
            <a:br>
              <a:rPr lang="en-US" sz="3200" dirty="0" smtClean="0"/>
            </a:br>
            <a:r>
              <a:rPr lang="en-US" sz="3200" dirty="0" smtClean="0"/>
              <a:t> </a:t>
            </a:r>
            <a:r>
              <a:rPr lang="en-US" sz="3200" dirty="0" smtClean="0"/>
              <a:t>to Structured Translation and Analysis of Low-Resource Languages</a:t>
            </a:r>
          </a:p>
        </p:txBody>
      </p:sp>
      <p:sp>
        <p:nvSpPr>
          <p:cNvPr id="14341" name="Rectangle 5"/>
          <p:cNvSpPr>
            <a:spLocks noGrp="1"/>
          </p:cNvSpPr>
          <p:nvPr>
            <p:ph type="subTitle" idx="1"/>
          </p:nvPr>
        </p:nvSpPr>
        <p:spPr>
          <a:xfrm>
            <a:off x="1371599" y="3886200"/>
            <a:ext cx="6615113" cy="1752600"/>
          </a:xfrm>
        </p:spPr>
        <p:txBody>
          <a:bodyPr>
            <a:normAutofit/>
          </a:bodyPr>
          <a:lstStyle/>
          <a:p>
            <a:r>
              <a:rPr lang="en-US" sz="2800" dirty="0" smtClean="0">
                <a:solidFill>
                  <a:schemeClr val="tx1"/>
                </a:solidFill>
              </a:rPr>
              <a:t>2011 Program Review for </a:t>
            </a:r>
            <a:r>
              <a:rPr lang="en-US" sz="2800" dirty="0" smtClean="0">
                <a:solidFill>
                  <a:schemeClr val="tx1"/>
                </a:solidFill>
              </a:rPr>
              <a:t>ARL MURI Project</a:t>
            </a:r>
          </a:p>
          <a:p>
            <a:r>
              <a:rPr lang="en-US" sz="2800" dirty="0" smtClean="0">
                <a:solidFill>
                  <a:schemeClr val="tx1"/>
                </a:solidFill>
              </a:rPr>
              <a:t>4 November 2011</a:t>
            </a:r>
            <a:endParaRPr lang="en-US" sz="2800" dirty="0" smtClean="0">
              <a:solidFill>
                <a:schemeClr val="tx1"/>
              </a:solidFill>
            </a:endParaRPr>
          </a:p>
          <a:p>
            <a:endParaRPr lang="en-US" sz="28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46313" y="1169988"/>
            <a:ext cx="1457325" cy="895350"/>
          </a:xfrm>
          <a:prstGeom prst="rect">
            <a:avLst/>
          </a:prstGeom>
          <a:solidFill>
            <a:schemeClr val="accent1">
              <a:lumMod val="60000"/>
              <a:lumOff val="40000"/>
            </a:schemeClr>
          </a:solidFill>
          <a:ln>
            <a:solidFill>
              <a:schemeClr val="tx1"/>
            </a:solidFill>
          </a:ln>
        </p:spPr>
        <p:txBody>
          <a:bodyPr>
            <a:spAutoFit/>
          </a:bodyPr>
          <a:lstStyle/>
          <a:p>
            <a:r>
              <a:rPr lang="en-US" dirty="0">
                <a:latin typeface="Calibri" pitchFamily="34" charset="0"/>
              </a:rPr>
              <a:t>Linguistic Core Team</a:t>
            </a:r>
          </a:p>
          <a:p>
            <a:r>
              <a:rPr lang="en-US" sz="1600" dirty="0">
                <a:latin typeface="Calibri" pitchFamily="34" charset="0"/>
              </a:rPr>
              <a:t>(LL, JB, SV, JC)</a:t>
            </a:r>
          </a:p>
        </p:txBody>
      </p:sp>
      <p:sp>
        <p:nvSpPr>
          <p:cNvPr id="10" name="TextBox 9"/>
          <p:cNvSpPr txBox="1"/>
          <p:nvPr/>
        </p:nvSpPr>
        <p:spPr>
          <a:xfrm>
            <a:off x="2112963" y="5221288"/>
            <a:ext cx="1671637" cy="895350"/>
          </a:xfrm>
          <a:prstGeom prst="rect">
            <a:avLst/>
          </a:prstGeom>
          <a:solidFill>
            <a:schemeClr val="accent3">
              <a:lumMod val="60000"/>
              <a:lumOff val="40000"/>
            </a:schemeClr>
          </a:solidFill>
          <a:ln>
            <a:solidFill>
              <a:schemeClr val="tx1"/>
            </a:solidFill>
          </a:ln>
        </p:spPr>
        <p:txBody>
          <a:bodyPr>
            <a:spAutoFit/>
          </a:bodyPr>
          <a:lstStyle/>
          <a:p>
            <a:r>
              <a:rPr lang="en-US">
                <a:latin typeface="Calibri" pitchFamily="34" charset="0"/>
              </a:rPr>
              <a:t>Linguistic Analyzers Team </a:t>
            </a:r>
            <a:r>
              <a:rPr lang="en-US" sz="1600">
                <a:latin typeface="Calibri" pitchFamily="34" charset="0"/>
              </a:rPr>
              <a:t>(NS, RB, JB)</a:t>
            </a:r>
          </a:p>
        </p:txBody>
      </p:sp>
      <p:sp>
        <p:nvSpPr>
          <p:cNvPr id="11" name="TextBox 10"/>
          <p:cNvSpPr txBox="1"/>
          <p:nvPr/>
        </p:nvSpPr>
        <p:spPr>
          <a:xfrm>
            <a:off x="7085013" y="3136900"/>
            <a:ext cx="1965325" cy="620713"/>
          </a:xfrm>
          <a:prstGeom prst="rect">
            <a:avLst/>
          </a:prstGeom>
          <a:solidFill>
            <a:schemeClr val="accent6">
              <a:lumMod val="60000"/>
              <a:lumOff val="40000"/>
            </a:schemeClr>
          </a:solidFill>
          <a:ln>
            <a:solidFill>
              <a:schemeClr val="tx1"/>
            </a:solidFill>
          </a:ln>
        </p:spPr>
        <p:txBody>
          <a:bodyPr>
            <a:spAutoFit/>
          </a:bodyPr>
          <a:lstStyle/>
          <a:p>
            <a:r>
              <a:rPr lang="en-US">
                <a:latin typeface="Calibri" pitchFamily="34" charset="0"/>
              </a:rPr>
              <a:t>MT Systems Team </a:t>
            </a:r>
            <a:r>
              <a:rPr lang="en-US" sz="1600">
                <a:latin typeface="Calibri" pitchFamily="34" charset="0"/>
              </a:rPr>
              <a:t>(KK, DC, SV, JC)</a:t>
            </a:r>
          </a:p>
        </p:txBody>
      </p:sp>
      <p:sp>
        <p:nvSpPr>
          <p:cNvPr id="12" name="Oval 11"/>
          <p:cNvSpPr/>
          <p:nvPr/>
        </p:nvSpPr>
        <p:spPr>
          <a:xfrm>
            <a:off x="2066925" y="2719388"/>
            <a:ext cx="1789113" cy="739775"/>
          </a:xfrm>
          <a:prstGeom prst="ellipse">
            <a:avLst/>
          </a:prstGeom>
          <a:solidFill>
            <a:schemeClr val="accent3">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Parser, Taggers, Morph. Analyzers</a:t>
            </a:r>
          </a:p>
        </p:txBody>
      </p:sp>
      <p:sp>
        <p:nvSpPr>
          <p:cNvPr id="14" name="Oval 13"/>
          <p:cNvSpPr/>
          <p:nvPr/>
        </p:nvSpPr>
        <p:spPr>
          <a:xfrm>
            <a:off x="4879975" y="2135188"/>
            <a:ext cx="1787525" cy="531812"/>
          </a:xfrm>
          <a:prstGeom prst="ellipse">
            <a:avLst/>
          </a:prstGeom>
          <a:solidFill>
            <a:schemeClr val="accent1">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Hand-built Linguistic Core</a:t>
            </a:r>
          </a:p>
        </p:txBody>
      </p:sp>
      <p:sp>
        <p:nvSpPr>
          <p:cNvPr id="15" name="Oval 14"/>
          <p:cNvSpPr/>
          <p:nvPr/>
        </p:nvSpPr>
        <p:spPr>
          <a:xfrm>
            <a:off x="4044950" y="3973513"/>
            <a:ext cx="1787525" cy="531812"/>
          </a:xfrm>
          <a:prstGeom prst="ellipse">
            <a:avLst/>
          </a:prstGeom>
          <a:solidFill>
            <a:schemeClr val="accent1">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Triple Gold Data</a:t>
            </a:r>
          </a:p>
        </p:txBody>
      </p:sp>
      <p:sp>
        <p:nvSpPr>
          <p:cNvPr id="16" name="Oval 15"/>
          <p:cNvSpPr/>
          <p:nvPr/>
        </p:nvSpPr>
        <p:spPr>
          <a:xfrm>
            <a:off x="4464050" y="4816475"/>
            <a:ext cx="1789113" cy="531813"/>
          </a:xfrm>
          <a:prstGeom prst="ellipse">
            <a:avLst/>
          </a:prstGeom>
          <a:solidFill>
            <a:schemeClr val="accent3">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Triple </a:t>
            </a:r>
            <a:r>
              <a:rPr lang="en-US" sz="1200" dirty="0" err="1">
                <a:solidFill>
                  <a:schemeClr val="tx1"/>
                </a:solidFill>
              </a:rPr>
              <a:t>Ungold</a:t>
            </a:r>
            <a:r>
              <a:rPr lang="en-US" sz="1200" dirty="0">
                <a:solidFill>
                  <a:schemeClr val="tx1"/>
                </a:solidFill>
              </a:rPr>
              <a:t> Data</a:t>
            </a:r>
          </a:p>
        </p:txBody>
      </p:sp>
      <p:sp>
        <p:nvSpPr>
          <p:cNvPr id="17" name="Oval 16"/>
          <p:cNvSpPr/>
          <p:nvPr/>
        </p:nvSpPr>
        <p:spPr>
          <a:xfrm>
            <a:off x="5211763" y="811213"/>
            <a:ext cx="1789112" cy="531812"/>
          </a:xfrm>
          <a:prstGeom prst="ellipse">
            <a:avLst/>
          </a:prstGeom>
          <a:solidFill>
            <a:schemeClr val="accent6">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MT Visualizations and logs</a:t>
            </a:r>
          </a:p>
        </p:txBody>
      </p:sp>
      <p:sp>
        <p:nvSpPr>
          <p:cNvPr id="18" name="Oval 17"/>
          <p:cNvSpPr/>
          <p:nvPr/>
        </p:nvSpPr>
        <p:spPr>
          <a:xfrm>
            <a:off x="4638675" y="2719388"/>
            <a:ext cx="1787525" cy="531812"/>
          </a:xfrm>
          <a:prstGeom prst="ellipse">
            <a:avLst/>
          </a:prstGeom>
          <a:gradFill flip="none" rotWithShape="1">
            <a:gsLst>
              <a:gs pos="0">
                <a:schemeClr val="accent1">
                  <a:lumMod val="60000"/>
                  <a:lumOff val="40000"/>
                </a:schemeClr>
              </a:gs>
              <a:gs pos="100000">
                <a:schemeClr val="accent3">
                  <a:lumMod val="60000"/>
                  <a:lumOff val="40000"/>
                </a:schemeClr>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MT Features</a:t>
            </a:r>
          </a:p>
        </p:txBody>
      </p:sp>
      <p:sp>
        <p:nvSpPr>
          <p:cNvPr id="19" name="Oval 18"/>
          <p:cNvSpPr/>
          <p:nvPr/>
        </p:nvSpPr>
        <p:spPr>
          <a:xfrm>
            <a:off x="4879975" y="1484313"/>
            <a:ext cx="1787525" cy="531812"/>
          </a:xfrm>
          <a:prstGeom prst="ellipse">
            <a:avLst/>
          </a:prstGeom>
          <a:solidFill>
            <a:schemeClr val="accent1">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MT Error Analysis</a:t>
            </a:r>
          </a:p>
        </p:txBody>
      </p:sp>
      <p:sp>
        <p:nvSpPr>
          <p:cNvPr id="20" name="Oval 19"/>
          <p:cNvSpPr/>
          <p:nvPr/>
        </p:nvSpPr>
        <p:spPr>
          <a:xfrm>
            <a:off x="7164388" y="4551363"/>
            <a:ext cx="1789112" cy="531812"/>
          </a:xfrm>
          <a:prstGeom prst="ellipse">
            <a:avLst/>
          </a:prstGeom>
          <a:solidFill>
            <a:schemeClr val="accent6">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MT Systems</a:t>
            </a:r>
          </a:p>
        </p:txBody>
      </p:sp>
      <p:sp>
        <p:nvSpPr>
          <p:cNvPr id="21" name="Oval 20"/>
          <p:cNvSpPr/>
          <p:nvPr/>
        </p:nvSpPr>
        <p:spPr>
          <a:xfrm>
            <a:off x="4214813" y="6130925"/>
            <a:ext cx="1787525" cy="531813"/>
          </a:xfrm>
          <a:prstGeom prst="ellipse">
            <a:avLst/>
          </a:prstGeom>
          <a:solidFill>
            <a:schemeClr val="accent3">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Inference Algorithms</a:t>
            </a:r>
          </a:p>
        </p:txBody>
      </p:sp>
      <p:sp>
        <p:nvSpPr>
          <p:cNvPr id="22" name="Oval 21"/>
          <p:cNvSpPr/>
          <p:nvPr/>
        </p:nvSpPr>
        <p:spPr>
          <a:xfrm>
            <a:off x="93663" y="2141538"/>
            <a:ext cx="1568450" cy="3052762"/>
          </a:xfrm>
          <a:prstGeom prst="ellipse">
            <a:avLst/>
          </a:prstGeom>
          <a:solidFill>
            <a:schemeClr val="accent1">
              <a:lumMod val="60000"/>
              <a:lumOff val="40000"/>
            </a:schemeClr>
          </a:solidFill>
          <a:ln w="15875">
            <a:solidFill>
              <a:schemeClr val="tx1"/>
            </a:solidFill>
          </a:ln>
          <a:effectLst/>
        </p:spPr>
        <p:style>
          <a:lnRef idx="1">
            <a:schemeClr val="accent1"/>
          </a:lnRef>
          <a:fillRef idx="3">
            <a:schemeClr val="accent1"/>
          </a:fillRef>
          <a:effectRef idx="2">
            <a:schemeClr val="accent1"/>
          </a:effectRef>
          <a:fontRef idx="minor">
            <a:schemeClr val="lt1"/>
          </a:fontRef>
        </p:style>
        <p:txBody>
          <a:bodyPr lIns="0" rIns="0" anchor="ctr"/>
          <a:lstStyle/>
          <a:p>
            <a:pPr algn="ctr"/>
            <a:r>
              <a:rPr lang="en-US">
                <a:solidFill>
                  <a:schemeClr val="tx1"/>
                </a:solidFill>
              </a:rPr>
              <a:t>Data:</a:t>
            </a:r>
          </a:p>
          <a:p>
            <a:pPr algn="ctr"/>
            <a:r>
              <a:rPr lang="en-US" sz="1200">
                <a:solidFill>
                  <a:schemeClr val="tx1"/>
                </a:solidFill>
              </a:rPr>
              <a:t>Parallel</a:t>
            </a:r>
          </a:p>
          <a:p>
            <a:pPr algn="ctr"/>
            <a:r>
              <a:rPr lang="en-US" sz="1200">
                <a:solidFill>
                  <a:schemeClr val="tx1"/>
                </a:solidFill>
              </a:rPr>
              <a:t>Monolingual</a:t>
            </a:r>
          </a:p>
          <a:p>
            <a:pPr algn="ctr"/>
            <a:r>
              <a:rPr lang="en-US" sz="1200">
                <a:solidFill>
                  <a:schemeClr val="tx1"/>
                </a:solidFill>
              </a:rPr>
              <a:t>Elicited</a:t>
            </a:r>
          </a:p>
          <a:p>
            <a:pPr algn="ctr"/>
            <a:r>
              <a:rPr lang="en-US" sz="1200">
                <a:solidFill>
                  <a:schemeClr val="tx1"/>
                </a:solidFill>
              </a:rPr>
              <a:t>Related language</a:t>
            </a:r>
          </a:p>
          <a:p>
            <a:pPr algn="ctr"/>
            <a:r>
              <a:rPr lang="en-US" sz="1200">
                <a:solidFill>
                  <a:schemeClr val="tx1"/>
                </a:solidFill>
              </a:rPr>
              <a:t>Multi-parallel</a:t>
            </a:r>
          </a:p>
          <a:p>
            <a:pPr algn="ctr"/>
            <a:r>
              <a:rPr lang="en-US" sz="1200">
                <a:solidFill>
                  <a:schemeClr val="tx1"/>
                </a:solidFill>
              </a:rPr>
              <a:t>Comparable</a:t>
            </a:r>
          </a:p>
          <a:p>
            <a:pPr algn="ctr"/>
            <a:r>
              <a:rPr lang="en-US" sz="1200">
                <a:solidFill>
                  <a:schemeClr val="tx1"/>
                </a:solidFill>
              </a:rPr>
              <a:t>Elicitation corpus</a:t>
            </a:r>
          </a:p>
          <a:p>
            <a:pPr algn="ctr"/>
            <a:endParaRPr lang="en-US" sz="1200">
              <a:solidFill>
                <a:schemeClr val="tx1"/>
              </a:solidFill>
            </a:endParaRPr>
          </a:p>
        </p:txBody>
      </p:sp>
      <p:sp>
        <p:nvSpPr>
          <p:cNvPr id="24" name="Oval 23"/>
          <p:cNvSpPr/>
          <p:nvPr/>
        </p:nvSpPr>
        <p:spPr>
          <a:xfrm>
            <a:off x="5532438" y="173038"/>
            <a:ext cx="1789112" cy="531812"/>
          </a:xfrm>
          <a:prstGeom prst="ellipse">
            <a:avLst/>
          </a:prstGeom>
          <a:solidFill>
            <a:schemeClr val="accent6">
              <a:lumMod val="60000"/>
              <a:lumOff val="4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200" dirty="0">
                <a:solidFill>
                  <a:schemeClr val="tx1"/>
                </a:solidFill>
              </a:rPr>
              <a:t>Data selection for annotation</a:t>
            </a:r>
          </a:p>
        </p:txBody>
      </p:sp>
      <p:cxnSp>
        <p:nvCxnSpPr>
          <p:cNvPr id="26" name="Straight Arrow Connector 25"/>
          <p:cNvCxnSpPr>
            <a:cxnSpLocks noChangeShapeType="1"/>
            <a:stCxn id="12" idx="0"/>
            <a:endCxn id="6" idx="2"/>
          </p:cNvCxnSpPr>
          <p:nvPr/>
        </p:nvCxnSpPr>
        <p:spPr bwMode="auto">
          <a:xfrm rot="5400000" flipH="1" flipV="1">
            <a:off x="2641204" y="2385616"/>
            <a:ext cx="654050" cy="13494"/>
          </a:xfrm>
          <a:prstGeom prst="straightConnector1">
            <a:avLst/>
          </a:prstGeom>
          <a:noFill/>
          <a:ln w="25400" algn="ctr">
            <a:solidFill>
              <a:schemeClr val="tx1"/>
            </a:solidFill>
            <a:round/>
            <a:headEnd/>
            <a:tailEnd type="arrow" w="med" len="med"/>
          </a:ln>
          <a:effectLst>
            <a:outerShdw dist="20000" dir="5400000" rotWithShape="0">
              <a:srgbClr val="000000">
                <a:alpha val="37999"/>
              </a:srgbClr>
            </a:outerShdw>
          </a:effectLst>
        </p:spPr>
      </p:cxnSp>
      <p:cxnSp>
        <p:nvCxnSpPr>
          <p:cNvPr id="28" name="Straight Arrow Connector 27"/>
          <p:cNvCxnSpPr>
            <a:cxnSpLocks noChangeShapeType="1"/>
            <a:stCxn id="10" idx="0"/>
            <a:endCxn id="12" idx="4"/>
          </p:cNvCxnSpPr>
          <p:nvPr/>
        </p:nvCxnSpPr>
        <p:spPr bwMode="auto">
          <a:xfrm rot="5400000" flipH="1" flipV="1">
            <a:off x="2074070" y="4333876"/>
            <a:ext cx="1762125" cy="12700"/>
          </a:xfrm>
          <a:prstGeom prst="straightConnector1">
            <a:avLst/>
          </a:prstGeom>
          <a:noFill/>
          <a:ln w="25400" algn="ctr">
            <a:solidFill>
              <a:schemeClr val="tx1"/>
            </a:solidFill>
            <a:round/>
            <a:headEnd/>
            <a:tailEnd type="arrow" w="med" len="med"/>
          </a:ln>
          <a:effectLst>
            <a:outerShdw dist="20000" dir="5400000" rotWithShape="0">
              <a:srgbClr val="000000">
                <a:alpha val="37999"/>
              </a:srgbClr>
            </a:outerShdw>
          </a:effectLst>
        </p:spPr>
      </p:cxnSp>
      <p:cxnSp>
        <p:nvCxnSpPr>
          <p:cNvPr id="31" name="Straight Arrow Connector 30"/>
          <p:cNvCxnSpPr>
            <a:endCxn id="19" idx="2"/>
          </p:cNvCxnSpPr>
          <p:nvPr/>
        </p:nvCxnSpPr>
        <p:spPr>
          <a:xfrm>
            <a:off x="3703638" y="1343025"/>
            <a:ext cx="1176337" cy="4079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6" idx="3"/>
            <a:endCxn id="18" idx="2"/>
          </p:cNvCxnSpPr>
          <p:nvPr/>
        </p:nvCxnSpPr>
        <p:spPr>
          <a:xfrm>
            <a:off x="3703638" y="1617663"/>
            <a:ext cx="935037" cy="136842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6" idx="3"/>
            <a:endCxn id="14" idx="1"/>
          </p:cNvCxnSpPr>
          <p:nvPr/>
        </p:nvCxnSpPr>
        <p:spPr>
          <a:xfrm>
            <a:off x="3703638" y="1617663"/>
            <a:ext cx="1438275" cy="59531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endCxn id="15" idx="0"/>
          </p:cNvCxnSpPr>
          <p:nvPr/>
        </p:nvCxnSpPr>
        <p:spPr>
          <a:xfrm rot="16200000" flipH="1">
            <a:off x="3381376" y="2416175"/>
            <a:ext cx="1879600" cy="123507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10" idx="3"/>
            <a:endCxn id="16" idx="2"/>
          </p:cNvCxnSpPr>
          <p:nvPr/>
        </p:nvCxnSpPr>
        <p:spPr>
          <a:xfrm flipV="1">
            <a:off x="3784600" y="5083175"/>
            <a:ext cx="679450" cy="5857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a:stCxn id="15" idx="3"/>
          </p:cNvCxnSpPr>
          <p:nvPr/>
        </p:nvCxnSpPr>
        <p:spPr>
          <a:xfrm rot="5400000">
            <a:off x="3648869" y="4563269"/>
            <a:ext cx="793750" cy="5222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a:stCxn id="15" idx="6"/>
          </p:cNvCxnSpPr>
          <p:nvPr/>
        </p:nvCxnSpPr>
        <p:spPr>
          <a:xfrm flipV="1">
            <a:off x="5832475" y="3736975"/>
            <a:ext cx="1252538" cy="50165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a:stCxn id="14" idx="6"/>
          </p:cNvCxnSpPr>
          <p:nvPr/>
        </p:nvCxnSpPr>
        <p:spPr>
          <a:xfrm>
            <a:off x="6667500" y="2400300"/>
            <a:ext cx="430213" cy="7366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18" idx="6"/>
          </p:cNvCxnSpPr>
          <p:nvPr/>
        </p:nvCxnSpPr>
        <p:spPr>
          <a:xfrm>
            <a:off x="6426200" y="2986088"/>
            <a:ext cx="658813" cy="26511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a:stCxn id="19" idx="6"/>
          </p:cNvCxnSpPr>
          <p:nvPr/>
        </p:nvCxnSpPr>
        <p:spPr>
          <a:xfrm>
            <a:off x="6667500" y="1751013"/>
            <a:ext cx="831850" cy="1385887"/>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a:endCxn id="17" idx="6"/>
          </p:cNvCxnSpPr>
          <p:nvPr/>
        </p:nvCxnSpPr>
        <p:spPr>
          <a:xfrm rot="16200000" flipV="1">
            <a:off x="6219825" y="1857375"/>
            <a:ext cx="2060575" cy="49847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9" name="Straight Arrow Connector 78"/>
          <p:cNvCxnSpPr>
            <a:cxnSpLocks noChangeShapeType="1"/>
            <a:stCxn id="11" idx="0"/>
            <a:endCxn id="24" idx="6"/>
          </p:cNvCxnSpPr>
          <p:nvPr/>
        </p:nvCxnSpPr>
        <p:spPr bwMode="auto">
          <a:xfrm flipH="1" flipV="1">
            <a:off x="7321550" y="439738"/>
            <a:ext cx="746125" cy="2697162"/>
          </a:xfrm>
          <a:prstGeom prst="straightConnector1">
            <a:avLst/>
          </a:prstGeom>
          <a:noFill/>
          <a:ln w="25400" algn="ctr">
            <a:solidFill>
              <a:schemeClr val="tx1"/>
            </a:solidFill>
            <a:round/>
            <a:headEnd/>
            <a:tailEnd type="arrow" w="med" len="med"/>
          </a:ln>
          <a:effectLst>
            <a:outerShdw dist="20000" dir="5400000" rotWithShape="0">
              <a:srgbClr val="000000">
                <a:alpha val="37999"/>
              </a:srgbClr>
            </a:outerShdw>
          </a:effectLst>
        </p:spPr>
      </p:cxnSp>
      <p:cxnSp>
        <p:nvCxnSpPr>
          <p:cNvPr id="82" name="Straight Arrow Connector 81"/>
          <p:cNvCxnSpPr>
            <a:stCxn id="17" idx="2"/>
          </p:cNvCxnSpPr>
          <p:nvPr/>
        </p:nvCxnSpPr>
        <p:spPr>
          <a:xfrm rot="10800000" flipV="1">
            <a:off x="3703638" y="1076325"/>
            <a:ext cx="1508125" cy="2667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5" name="Straight Arrow Connector 84"/>
          <p:cNvCxnSpPr>
            <a:stCxn id="24" idx="2"/>
          </p:cNvCxnSpPr>
          <p:nvPr/>
        </p:nvCxnSpPr>
        <p:spPr>
          <a:xfrm rot="10800000" flipV="1">
            <a:off x="3703638" y="439738"/>
            <a:ext cx="1828800" cy="73025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92" name="Straight Arrow Connector 91"/>
          <p:cNvCxnSpPr>
            <a:cxnSpLocks noChangeShapeType="1"/>
            <a:stCxn id="11" idx="2"/>
            <a:endCxn id="20" idx="0"/>
          </p:cNvCxnSpPr>
          <p:nvPr/>
        </p:nvCxnSpPr>
        <p:spPr bwMode="auto">
          <a:xfrm flipH="1">
            <a:off x="8059738" y="3757613"/>
            <a:ext cx="7937" cy="793750"/>
          </a:xfrm>
          <a:prstGeom prst="straightConnector1">
            <a:avLst/>
          </a:prstGeom>
          <a:noFill/>
          <a:ln w="25400" algn="ctr">
            <a:solidFill>
              <a:schemeClr val="tx1"/>
            </a:solidFill>
            <a:round/>
            <a:headEnd/>
            <a:tailEnd type="arrow" w="med" len="med"/>
          </a:ln>
          <a:effectLst>
            <a:outerShdw dist="20000" dir="5400000" rotWithShape="0">
              <a:srgbClr val="000000">
                <a:alpha val="37999"/>
              </a:srgbClr>
            </a:outerShdw>
          </a:effectLst>
        </p:spPr>
      </p:cxnSp>
      <p:cxnSp>
        <p:nvCxnSpPr>
          <p:cNvPr id="95" name="Straight Arrow Connector 94"/>
          <p:cNvCxnSpPr>
            <a:stCxn id="16" idx="7"/>
          </p:cNvCxnSpPr>
          <p:nvPr/>
        </p:nvCxnSpPr>
        <p:spPr>
          <a:xfrm rot="5400000" flipH="1" flipV="1">
            <a:off x="5982494" y="3791744"/>
            <a:ext cx="1111250" cy="10937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05" name="Straight Arrow Connector 104"/>
          <p:cNvCxnSpPr>
            <a:cxnSpLocks noChangeShapeType="1"/>
            <a:stCxn id="6" idx="1"/>
            <a:endCxn id="22" idx="7"/>
          </p:cNvCxnSpPr>
          <p:nvPr/>
        </p:nvCxnSpPr>
        <p:spPr bwMode="auto">
          <a:xfrm flipH="1">
            <a:off x="1431925" y="1617663"/>
            <a:ext cx="814388" cy="963612"/>
          </a:xfrm>
          <a:prstGeom prst="straightConnector1">
            <a:avLst/>
          </a:prstGeom>
          <a:noFill/>
          <a:ln w="25400" algn="ctr">
            <a:solidFill>
              <a:schemeClr val="tx1"/>
            </a:solidFill>
            <a:round/>
            <a:headEnd type="arrow" w="med" len="med"/>
            <a:tailEnd type="arrow" w="med" len="med"/>
          </a:ln>
          <a:effectLst>
            <a:outerShdw dist="20000" dir="5400000" rotWithShape="0">
              <a:srgbClr val="000000">
                <a:alpha val="37999"/>
              </a:srgbClr>
            </a:outerShdw>
          </a:effectLst>
        </p:spPr>
      </p:cxnSp>
      <p:cxnSp>
        <p:nvCxnSpPr>
          <p:cNvPr id="107" name="Straight Arrow Connector 106"/>
          <p:cNvCxnSpPr>
            <a:cxnSpLocks noChangeShapeType="1"/>
            <a:stCxn id="22" idx="5"/>
            <a:endCxn id="10" idx="1"/>
          </p:cNvCxnSpPr>
          <p:nvPr/>
        </p:nvCxnSpPr>
        <p:spPr bwMode="auto">
          <a:xfrm>
            <a:off x="1431925" y="4754563"/>
            <a:ext cx="681038" cy="914400"/>
          </a:xfrm>
          <a:prstGeom prst="straightConnector1">
            <a:avLst/>
          </a:prstGeom>
          <a:noFill/>
          <a:ln w="25400" algn="ctr">
            <a:solidFill>
              <a:schemeClr val="tx1"/>
            </a:solidFill>
            <a:round/>
            <a:headEnd/>
            <a:tailEnd type="arrow" w="med" len="med"/>
          </a:ln>
          <a:effectLst>
            <a:outerShdw dist="20000" dir="5400000" rotWithShape="0">
              <a:srgbClr val="000000">
                <a:alpha val="37999"/>
              </a:srgbClr>
            </a:outerShdw>
          </a:effectLst>
        </p:spPr>
      </p:cxnSp>
      <p:cxnSp>
        <p:nvCxnSpPr>
          <p:cNvPr id="110" name="Straight Arrow Connector 109"/>
          <p:cNvCxnSpPr>
            <a:stCxn id="22" idx="6"/>
          </p:cNvCxnSpPr>
          <p:nvPr/>
        </p:nvCxnSpPr>
        <p:spPr>
          <a:xfrm>
            <a:off x="1662113" y="3667125"/>
            <a:ext cx="5422900" cy="158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24" name="Straight Arrow Connector 123"/>
          <p:cNvCxnSpPr/>
          <p:nvPr/>
        </p:nvCxnSpPr>
        <p:spPr>
          <a:xfrm rot="10800000">
            <a:off x="3784600" y="6145213"/>
            <a:ext cx="430213" cy="247650"/>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36" name="Straight Arrow Connector 135"/>
          <p:cNvCxnSpPr>
            <a:stCxn id="12" idx="6"/>
            <a:endCxn id="11" idx="1"/>
          </p:cNvCxnSpPr>
          <p:nvPr/>
        </p:nvCxnSpPr>
        <p:spPr>
          <a:xfrm>
            <a:off x="3856038" y="3089276"/>
            <a:ext cx="3228975" cy="35798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53" name="Straight Arrow Connector 152"/>
          <p:cNvCxnSpPr>
            <a:cxnSpLocks noChangeShapeType="1"/>
            <a:stCxn id="10" idx="0"/>
            <a:endCxn id="18" idx="2"/>
          </p:cNvCxnSpPr>
          <p:nvPr/>
        </p:nvCxnSpPr>
        <p:spPr bwMode="auto">
          <a:xfrm flipV="1">
            <a:off x="2949575" y="2986088"/>
            <a:ext cx="1689100" cy="2235200"/>
          </a:xfrm>
          <a:prstGeom prst="straightConnector1">
            <a:avLst/>
          </a:prstGeom>
          <a:noFill/>
          <a:ln w="25400" algn="ctr">
            <a:solidFill>
              <a:schemeClr val="tx1"/>
            </a:solidFill>
            <a:round/>
            <a:headEnd/>
            <a:tailEnd type="arrow" w="med" len="med"/>
          </a:ln>
          <a:effectLst>
            <a:outerShdw dist="20000" dir="5400000" rotWithShape="0">
              <a:srgbClr val="000000">
                <a:alpha val="37999"/>
              </a:srgbClr>
            </a:outerShdw>
          </a:effectLst>
        </p:spPr>
      </p:cxnSp>
      <p:sp>
        <p:nvSpPr>
          <p:cNvPr id="41" name="TextBox 40"/>
          <p:cNvSpPr txBox="1"/>
          <p:nvPr/>
        </p:nvSpPr>
        <p:spPr>
          <a:xfrm>
            <a:off x="154537" y="35014"/>
            <a:ext cx="3015151" cy="1041311"/>
          </a:xfrm>
          <a:prstGeom prst="rect">
            <a:avLst/>
          </a:prstGeom>
          <a:noFill/>
        </p:spPr>
        <p:txBody>
          <a:bodyPr wrap="square" rtlCol="0">
            <a:spAutoFit/>
          </a:bodyPr>
          <a:lstStyle/>
          <a:p>
            <a:pPr>
              <a:lnSpc>
                <a:spcPts val="3700"/>
              </a:lnSpc>
            </a:pPr>
            <a:r>
              <a:rPr lang="en-US" sz="3600" dirty="0" smtClean="0"/>
              <a:t>Functional Collaboration</a:t>
            </a:r>
            <a:endParaRPr lang="en-US"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Publications</a:t>
            </a:r>
            <a:endParaRPr lang="en-US" dirty="0"/>
          </a:p>
        </p:txBody>
      </p:sp>
      <p:sp>
        <p:nvSpPr>
          <p:cNvPr id="3" name="Content Placeholder 2"/>
          <p:cNvSpPr>
            <a:spLocks noGrp="1"/>
          </p:cNvSpPr>
          <p:nvPr>
            <p:ph idx="1"/>
          </p:nvPr>
        </p:nvSpPr>
        <p:spPr/>
        <p:txBody>
          <a:bodyPr>
            <a:normAutofit/>
          </a:bodyPr>
          <a:lstStyle/>
          <a:p>
            <a:pPr>
              <a:lnSpc>
                <a:spcPts val="1600"/>
              </a:lnSpc>
            </a:pPr>
            <a:r>
              <a:rPr lang="en-US" sz="1800" dirty="0" err="1" smtClean="0"/>
              <a:t>Vamshi</a:t>
            </a:r>
            <a:r>
              <a:rPr lang="en-US" sz="1800" dirty="0" smtClean="0"/>
              <a:t> </a:t>
            </a:r>
            <a:r>
              <a:rPr lang="en-US" sz="1800" dirty="0" err="1" smtClean="0"/>
              <a:t>Ambati</a:t>
            </a:r>
            <a:r>
              <a:rPr lang="en-US" sz="1800" dirty="0" smtClean="0"/>
              <a:t>, Stephan Vogel and Jaime </a:t>
            </a:r>
            <a:r>
              <a:rPr lang="en-US" sz="1800" dirty="0" err="1" smtClean="0"/>
              <a:t>Carbonell</a:t>
            </a:r>
            <a:r>
              <a:rPr lang="en-US" sz="1800" dirty="0"/>
              <a:t>.</a:t>
            </a:r>
            <a:r>
              <a:rPr lang="en-US" sz="1800" dirty="0" smtClean="0"/>
              <a:t> "Collaborative Workflow for </a:t>
            </a:r>
            <a:r>
              <a:rPr lang="en-US" sz="1800" dirty="0" err="1" smtClean="0"/>
              <a:t>Crowdsourcing</a:t>
            </a:r>
            <a:r>
              <a:rPr lang="en-US" sz="1800" dirty="0" smtClean="0"/>
              <a:t> Translation”, To Appear in the 2012 ACM Conference on Computer Supported Cooperative Work, Washington, USA</a:t>
            </a:r>
          </a:p>
          <a:p>
            <a:pPr>
              <a:lnSpc>
                <a:spcPts val="1600"/>
              </a:lnSpc>
            </a:pPr>
            <a:r>
              <a:rPr lang="en-US" sz="1800" dirty="0" err="1" smtClean="0"/>
              <a:t>Vamshi</a:t>
            </a:r>
            <a:r>
              <a:rPr lang="en-US" sz="1800" dirty="0" smtClean="0"/>
              <a:t> </a:t>
            </a:r>
            <a:r>
              <a:rPr lang="en-US" sz="1800" dirty="0" err="1" smtClean="0"/>
              <a:t>Ambati</a:t>
            </a:r>
            <a:r>
              <a:rPr lang="en-US" sz="1800" dirty="0" smtClean="0"/>
              <a:t>, Stephan Vogel and Jaime </a:t>
            </a:r>
            <a:r>
              <a:rPr lang="en-US" sz="1800" dirty="0" err="1" smtClean="0"/>
              <a:t>Carbonell</a:t>
            </a:r>
            <a:r>
              <a:rPr lang="en-US" sz="1800" dirty="0"/>
              <a:t>.</a:t>
            </a:r>
            <a:r>
              <a:rPr lang="en-US" sz="1800" dirty="0" smtClean="0"/>
              <a:t> "Multi-Strategy Approaches to Active Learning for Statistical Machine Translation”, Accepted to the 13th Machine Translation Summit, Xiamen, China, 2011</a:t>
            </a:r>
          </a:p>
          <a:p>
            <a:pPr>
              <a:lnSpc>
                <a:spcPts val="1600"/>
              </a:lnSpc>
            </a:pPr>
            <a:r>
              <a:rPr lang="en-US" sz="1800" dirty="0" err="1" smtClean="0"/>
              <a:t>Vamshi</a:t>
            </a:r>
            <a:r>
              <a:rPr lang="en-US" sz="1800" dirty="0" smtClean="0"/>
              <a:t> </a:t>
            </a:r>
            <a:r>
              <a:rPr lang="en-US" sz="1800" dirty="0" err="1" smtClean="0"/>
              <a:t>Ambati</a:t>
            </a:r>
            <a:r>
              <a:rPr lang="en-US" sz="1800" dirty="0" smtClean="0"/>
              <a:t>, Stephan Vogel and Jaime </a:t>
            </a:r>
            <a:r>
              <a:rPr lang="en-US" sz="1800" dirty="0" err="1" smtClean="0"/>
              <a:t>Carbonell</a:t>
            </a:r>
            <a:r>
              <a:rPr lang="en-US" sz="1800" dirty="0"/>
              <a:t>.</a:t>
            </a:r>
            <a:r>
              <a:rPr lang="en-US" sz="1800" dirty="0" smtClean="0"/>
              <a:t> "Towards Task Recommendation in Micro-Task Markets” , In the Proc. of the 3rd workshop on Human Computation, AAAI. 2011.</a:t>
            </a:r>
            <a:endParaRPr lang="en-US" sz="1800" dirty="0"/>
          </a:p>
          <a:p>
            <a:pPr>
              <a:lnSpc>
                <a:spcPts val="1600"/>
              </a:lnSpc>
            </a:pPr>
            <a:r>
              <a:rPr lang="en-US" sz="1800" dirty="0" err="1" smtClean="0"/>
              <a:t>Vamshi</a:t>
            </a:r>
            <a:r>
              <a:rPr lang="en-US" sz="1800" dirty="0" smtClean="0"/>
              <a:t> </a:t>
            </a:r>
            <a:r>
              <a:rPr lang="en-US" sz="1800" dirty="0" err="1" smtClean="0"/>
              <a:t>Ambati</a:t>
            </a:r>
            <a:r>
              <a:rPr lang="en-US" sz="1800" dirty="0" smtClean="0"/>
              <a:t>, </a:t>
            </a:r>
            <a:r>
              <a:rPr lang="en-US" sz="1800" dirty="0" err="1" smtClean="0"/>
              <a:t>Sanjika</a:t>
            </a:r>
            <a:r>
              <a:rPr lang="en-US" sz="1800" dirty="0" smtClean="0"/>
              <a:t> </a:t>
            </a:r>
            <a:r>
              <a:rPr lang="en-US" sz="1800" dirty="0" err="1" smtClean="0"/>
              <a:t>Hewavitharana</a:t>
            </a:r>
            <a:r>
              <a:rPr lang="en-US" sz="1800" dirty="0" smtClean="0"/>
              <a:t>, Stephan Vogel and Jaime </a:t>
            </a:r>
            <a:r>
              <a:rPr lang="en-US" sz="1800" dirty="0" err="1" smtClean="0"/>
              <a:t>Carbonell</a:t>
            </a:r>
            <a:r>
              <a:rPr lang="en-US" sz="1800" dirty="0"/>
              <a:t>.</a:t>
            </a:r>
            <a:r>
              <a:rPr lang="en-US" sz="1800" dirty="0" smtClean="0"/>
              <a:t> "Active Learning with Multiple Annotations for Comparable Data Classification Task”, In the Proc. of Building Comparable Corpora Workshop, ACL. 2011.</a:t>
            </a:r>
            <a:endParaRPr lang="en-US" sz="1800" dirty="0"/>
          </a:p>
          <a:p>
            <a:pPr>
              <a:lnSpc>
                <a:spcPts val="1600"/>
              </a:lnSpc>
            </a:pPr>
            <a:r>
              <a:rPr lang="en-US" sz="1800" dirty="0" smtClean="0"/>
              <a:t>Desai Chen, Chris Dyer, Shay B. Cohen, and Noah A. Smith. Unsupervised Bilingual POS Tagging with Markov Random Fields. In Proceedings of the First Workshop on Unsupervised Learning in NLP. 2011</a:t>
            </a:r>
            <a:r>
              <a:rPr lang="en-US" sz="1800" dirty="0" smtClean="0"/>
              <a:t>.</a:t>
            </a:r>
          </a:p>
          <a:p>
            <a:pPr>
              <a:lnSpc>
                <a:spcPts val="1600"/>
              </a:lnSpc>
            </a:pPr>
            <a:r>
              <a:rPr lang="en-US" sz="1800" dirty="0" smtClean="0"/>
              <a:t>Jonathan H. Clark, Chris Dyer, </a:t>
            </a:r>
            <a:r>
              <a:rPr lang="en-US" sz="1800" dirty="0" err="1" smtClean="0"/>
              <a:t>Alon</a:t>
            </a:r>
            <a:r>
              <a:rPr lang="en-US" sz="1800" dirty="0" smtClean="0"/>
              <a:t> </a:t>
            </a:r>
            <a:r>
              <a:rPr lang="en-US" sz="1800" dirty="0" err="1" smtClean="0"/>
              <a:t>Lavie</a:t>
            </a:r>
            <a:r>
              <a:rPr lang="en-US" sz="1800" dirty="0" smtClean="0"/>
              <a:t>, and Noah A. Smith. Better Hypothesis Testing for Machine Translation: Controlling for Optimizer Instability. In Proc. of ACL. 2011.</a:t>
            </a:r>
          </a:p>
          <a:p>
            <a:pPr>
              <a:lnSpc>
                <a:spcPts val="1600"/>
              </a:lnSpc>
            </a:pPr>
            <a:r>
              <a:rPr lang="en-US" sz="1800" dirty="0" smtClean="0"/>
              <a:t>Shay B. Cohen, </a:t>
            </a:r>
            <a:r>
              <a:rPr lang="en-US" sz="1800" dirty="0" err="1" smtClean="0"/>
              <a:t>Dipanjan</a:t>
            </a:r>
            <a:r>
              <a:rPr lang="en-US" sz="1800" dirty="0" smtClean="0"/>
              <a:t> Das, and Noah A. Smith.  Unsupervised Structure Prediction with Non-Parallel Multilingual Guidance. In Proc. EMNLP. 2011.</a:t>
            </a:r>
          </a:p>
          <a:p>
            <a:pPr>
              <a:lnSpc>
                <a:spcPts val="1600"/>
              </a:lnSpc>
              <a:buFont typeface="+mj-lt"/>
              <a:buAutoNum type="arabicPeriod"/>
            </a:pPr>
            <a:endParaRPr lang="en-US" sz="1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Publications</a:t>
            </a:r>
            <a:endParaRPr lang="en-US" dirty="0"/>
          </a:p>
        </p:txBody>
      </p:sp>
      <p:sp>
        <p:nvSpPr>
          <p:cNvPr id="3" name="Content Placeholder 2"/>
          <p:cNvSpPr>
            <a:spLocks noGrp="1"/>
          </p:cNvSpPr>
          <p:nvPr>
            <p:ph idx="1"/>
          </p:nvPr>
        </p:nvSpPr>
        <p:spPr>
          <a:xfrm>
            <a:off x="457200" y="1600200"/>
            <a:ext cx="8229600" cy="4929188"/>
          </a:xfrm>
        </p:spPr>
        <p:txBody>
          <a:bodyPr>
            <a:normAutofit/>
          </a:bodyPr>
          <a:lstStyle/>
          <a:p>
            <a:pPr>
              <a:lnSpc>
                <a:spcPts val="1600"/>
              </a:lnSpc>
            </a:pPr>
            <a:r>
              <a:rPr lang="en-US" sz="1800" dirty="0" smtClean="0"/>
              <a:t>Chris Dyer, Kevin </a:t>
            </a:r>
            <a:r>
              <a:rPr lang="en-US" sz="1800" dirty="0" err="1" smtClean="0"/>
              <a:t>Gimpel</a:t>
            </a:r>
            <a:r>
              <a:rPr lang="en-US" sz="1800" dirty="0" smtClean="0"/>
              <a:t>, Jonathan H. Clark, and Noah A. Smith. The CMU-ARK German-English Translation System. In Proc. WMT. 2011.</a:t>
            </a:r>
          </a:p>
          <a:p>
            <a:pPr>
              <a:lnSpc>
                <a:spcPts val="1600"/>
              </a:lnSpc>
            </a:pPr>
            <a:r>
              <a:rPr lang="en-US" sz="1800" dirty="0" smtClean="0"/>
              <a:t>Chris </a:t>
            </a:r>
            <a:r>
              <a:rPr lang="en-US" sz="1800" dirty="0" smtClean="0"/>
              <a:t>Dyer, Jonathan H. Clark, </a:t>
            </a:r>
            <a:r>
              <a:rPr lang="en-US" sz="1800" dirty="0" err="1" smtClean="0"/>
              <a:t>Alon</a:t>
            </a:r>
            <a:r>
              <a:rPr lang="en-US" sz="1800" dirty="0" smtClean="0"/>
              <a:t> </a:t>
            </a:r>
            <a:r>
              <a:rPr lang="en-US" sz="1800" dirty="0" err="1" smtClean="0"/>
              <a:t>Lavie</a:t>
            </a:r>
            <a:r>
              <a:rPr lang="en-US" sz="1800" dirty="0" smtClean="0"/>
              <a:t>, and Noah A. Smith. Unsupervised Word Alignment with Arbitrary Features. In Proceedings of ACL. 2011.</a:t>
            </a:r>
            <a:endParaRPr lang="en-US" sz="1800" dirty="0"/>
          </a:p>
          <a:p>
            <a:pPr>
              <a:lnSpc>
                <a:spcPts val="1600"/>
              </a:lnSpc>
            </a:pPr>
            <a:r>
              <a:rPr lang="en-US" sz="1800" dirty="0" smtClean="0"/>
              <a:t>Kevin </a:t>
            </a:r>
            <a:r>
              <a:rPr lang="en-US" sz="1800" dirty="0" err="1" smtClean="0"/>
              <a:t>Gimpel</a:t>
            </a:r>
            <a:r>
              <a:rPr lang="en-US" sz="1800" dirty="0" smtClean="0"/>
              <a:t> and Noah A. Smith.  Quasi-Synchronous Phrase Dependency Grammars for Machine Translation. In Proc. EMNLP. 2011.</a:t>
            </a:r>
            <a:endParaRPr lang="en-US" sz="1800" dirty="0"/>
          </a:p>
          <a:p>
            <a:pPr>
              <a:lnSpc>
                <a:spcPts val="1600"/>
              </a:lnSpc>
            </a:pPr>
            <a:r>
              <a:rPr lang="en-US" sz="1800" dirty="0" smtClean="0"/>
              <a:t>Kevin </a:t>
            </a:r>
            <a:r>
              <a:rPr lang="en-US" sz="1800" dirty="0" err="1" smtClean="0"/>
              <a:t>Gimpel</a:t>
            </a:r>
            <a:r>
              <a:rPr lang="en-US" sz="1800" dirty="0" smtClean="0"/>
              <a:t> and Noah A. Smith. Generative Models of Monolingual and Bilingual </a:t>
            </a:r>
            <a:r>
              <a:rPr lang="en-US" sz="1800" dirty="0" err="1" smtClean="0"/>
              <a:t>Gappy</a:t>
            </a:r>
            <a:r>
              <a:rPr lang="en-US" sz="1800" dirty="0" smtClean="0"/>
              <a:t> Patterns. In Proc. WMT. 2011</a:t>
            </a:r>
            <a:r>
              <a:rPr lang="en-US" sz="1800" dirty="0" smtClean="0"/>
              <a:t>.</a:t>
            </a:r>
          </a:p>
          <a:p>
            <a:pPr>
              <a:lnSpc>
                <a:spcPts val="1600"/>
              </a:lnSpc>
            </a:pPr>
            <a:r>
              <a:rPr lang="en-US" sz="1800" dirty="0" smtClean="0"/>
              <a:t>Kevin </a:t>
            </a:r>
            <a:r>
              <a:rPr lang="en-US" sz="1800" dirty="0" err="1" smtClean="0"/>
              <a:t>Gimpel</a:t>
            </a:r>
            <a:r>
              <a:rPr lang="en-US" sz="1800" dirty="0" smtClean="0"/>
              <a:t>, Nathan Schneider, Brendan O'Connor, </a:t>
            </a:r>
            <a:r>
              <a:rPr lang="en-US" sz="1800" dirty="0" err="1" smtClean="0"/>
              <a:t>Dipanjan</a:t>
            </a:r>
            <a:r>
              <a:rPr lang="en-US" sz="1800" dirty="0" smtClean="0"/>
              <a:t> Das, Daniel Mills, Jacob Eisenstein, Michael </a:t>
            </a:r>
            <a:r>
              <a:rPr lang="en-US" sz="1800" dirty="0" err="1" smtClean="0"/>
              <a:t>Heilman</a:t>
            </a:r>
            <a:r>
              <a:rPr lang="en-US" sz="1800" dirty="0" smtClean="0"/>
              <a:t>, </a:t>
            </a:r>
            <a:r>
              <a:rPr lang="en-US" sz="1800" dirty="0" err="1" smtClean="0"/>
              <a:t>Dani</a:t>
            </a:r>
            <a:r>
              <a:rPr lang="en-US" sz="1800" dirty="0" smtClean="0"/>
              <a:t> </a:t>
            </a:r>
            <a:r>
              <a:rPr lang="en-US" sz="1800" dirty="0" err="1" smtClean="0"/>
              <a:t>Yogatama</a:t>
            </a:r>
            <a:r>
              <a:rPr lang="en-US" sz="1800" dirty="0" smtClean="0"/>
              <a:t>, Jeffrey </a:t>
            </a:r>
            <a:r>
              <a:rPr lang="en-US" sz="1800" dirty="0" err="1" smtClean="0"/>
              <a:t>Flanigan</a:t>
            </a:r>
            <a:r>
              <a:rPr lang="en-US" sz="1800" dirty="0" smtClean="0"/>
              <a:t>, and Noah A. Smith. Part-of-Speech Tagging for Twitter: Annotation, Features, and Experiments. In Proceedings ACL. 2011.</a:t>
            </a:r>
          </a:p>
          <a:p>
            <a:pPr>
              <a:lnSpc>
                <a:spcPts val="1600"/>
              </a:lnSpc>
            </a:pPr>
            <a:r>
              <a:rPr lang="en-US" sz="1800" dirty="0" err="1" smtClean="0"/>
              <a:t>Yoong</a:t>
            </a:r>
            <a:r>
              <a:rPr lang="en-US" sz="1800" dirty="0" smtClean="0"/>
              <a:t> </a:t>
            </a:r>
            <a:r>
              <a:rPr lang="en-US" sz="1800" dirty="0" err="1" smtClean="0"/>
              <a:t>Keok</a:t>
            </a:r>
            <a:r>
              <a:rPr lang="en-US" sz="1800" dirty="0" smtClean="0"/>
              <a:t> Lee, Aria </a:t>
            </a:r>
            <a:r>
              <a:rPr lang="en-US" sz="1800" dirty="0" err="1" smtClean="0"/>
              <a:t>Haghighi</a:t>
            </a:r>
            <a:r>
              <a:rPr lang="en-US" sz="1800" dirty="0" smtClean="0"/>
              <a:t> and Regina </a:t>
            </a:r>
            <a:r>
              <a:rPr lang="en-US" sz="1800" dirty="0" err="1" smtClean="0"/>
              <a:t>Barzilay</a:t>
            </a:r>
            <a:r>
              <a:rPr lang="en-US" sz="1800" dirty="0" smtClean="0"/>
              <a:t>. Modeling Syntactic Context Improves Morphological Segmentation. In Proc. of </a:t>
            </a:r>
            <a:r>
              <a:rPr lang="en-US" sz="1800" dirty="0" err="1" smtClean="0"/>
              <a:t>CoNLL</a:t>
            </a:r>
            <a:r>
              <a:rPr lang="en-US" sz="1800" dirty="0" smtClean="0"/>
              <a:t>, 2011.</a:t>
            </a:r>
          </a:p>
          <a:p>
            <a:pPr>
              <a:lnSpc>
                <a:spcPts val="1600"/>
              </a:lnSpc>
            </a:pPr>
            <a:r>
              <a:rPr lang="en-US" sz="1800" dirty="0" err="1" smtClean="0"/>
              <a:t>Tahira</a:t>
            </a:r>
            <a:r>
              <a:rPr lang="en-US" sz="1800" dirty="0" smtClean="0"/>
              <a:t> </a:t>
            </a:r>
            <a:r>
              <a:rPr lang="en-US" sz="1800" dirty="0" err="1" smtClean="0"/>
              <a:t>Naseem</a:t>
            </a:r>
            <a:r>
              <a:rPr lang="en-US" sz="1800" dirty="0" smtClean="0"/>
              <a:t>, Regina </a:t>
            </a:r>
            <a:r>
              <a:rPr lang="en-US" sz="1800" dirty="0" err="1" smtClean="0"/>
              <a:t>Barzilay</a:t>
            </a:r>
            <a:r>
              <a:rPr lang="en-US" sz="1800" dirty="0" smtClean="0"/>
              <a:t>. Using Semantic Cues to Learn Syntax. In Proc. AAAI 2011.</a:t>
            </a:r>
          </a:p>
          <a:p>
            <a:pPr>
              <a:lnSpc>
                <a:spcPts val="1600"/>
              </a:lnSpc>
            </a:pPr>
            <a:r>
              <a:rPr lang="en-US" sz="1800" dirty="0" smtClean="0"/>
              <a:t>Elias </a:t>
            </a:r>
            <a:r>
              <a:rPr lang="en-US" sz="1800" dirty="0" err="1" smtClean="0"/>
              <a:t>Ponvert</a:t>
            </a:r>
            <a:r>
              <a:rPr lang="en-US" sz="1800" dirty="0" smtClean="0"/>
              <a:t>, Jason </a:t>
            </a:r>
            <a:r>
              <a:rPr lang="en-US" sz="1800" dirty="0" err="1" smtClean="0"/>
              <a:t>Baldridge</a:t>
            </a:r>
            <a:r>
              <a:rPr lang="en-US" sz="1800" dirty="0" smtClean="0"/>
              <a:t> and </a:t>
            </a:r>
            <a:r>
              <a:rPr lang="en-US" sz="1800" dirty="0" err="1" smtClean="0"/>
              <a:t>Katrin</a:t>
            </a:r>
            <a:r>
              <a:rPr lang="en-US" sz="1800" dirty="0" smtClean="0"/>
              <a:t> </a:t>
            </a:r>
            <a:r>
              <a:rPr lang="en-US" sz="1800" dirty="0" err="1" smtClean="0"/>
              <a:t>Erk</a:t>
            </a:r>
            <a:r>
              <a:rPr lang="en-US" sz="1800" dirty="0" smtClean="0"/>
              <a:t>. 2011. Simple unsupervised grammar induction from raw text with cascaded finite state models. In Proceedings of ACL 2011. </a:t>
            </a:r>
          </a:p>
          <a:p>
            <a:pPr>
              <a:lnSpc>
                <a:spcPts val="1600"/>
              </a:lnSpc>
            </a:pPr>
            <a:r>
              <a:rPr lang="en-US" sz="1800" dirty="0" err="1" smtClean="0"/>
              <a:t>Sanjika</a:t>
            </a:r>
            <a:r>
              <a:rPr lang="en-US" sz="1800" dirty="0" smtClean="0"/>
              <a:t> </a:t>
            </a:r>
            <a:r>
              <a:rPr lang="en-US" sz="1800" dirty="0" err="1" smtClean="0"/>
              <a:t>Hewavitharana</a:t>
            </a:r>
            <a:r>
              <a:rPr lang="en-US" sz="1800" dirty="0" smtClean="0"/>
              <a:t>, Nguyen Bach, Qin </a:t>
            </a:r>
            <a:r>
              <a:rPr lang="en-US" sz="1800" dirty="0" err="1" smtClean="0"/>
              <a:t>Gao</a:t>
            </a:r>
            <a:r>
              <a:rPr lang="en-US" sz="1800" dirty="0" smtClean="0"/>
              <a:t>, </a:t>
            </a:r>
            <a:r>
              <a:rPr lang="en-US" sz="1800" dirty="0" err="1" smtClean="0"/>
              <a:t>Vamshi</a:t>
            </a:r>
            <a:r>
              <a:rPr lang="en-US" sz="1800" dirty="0" smtClean="0"/>
              <a:t> </a:t>
            </a:r>
            <a:r>
              <a:rPr lang="en-US" sz="1800" dirty="0" err="1" smtClean="0"/>
              <a:t>Ambati</a:t>
            </a:r>
            <a:r>
              <a:rPr lang="en-US" sz="1800" dirty="0" smtClean="0"/>
              <a:t> and Stephan Vogel, “CMU Haitian Creole-English Translation System”, In Proc. WMT. 2011.</a:t>
            </a:r>
          </a:p>
          <a:p>
            <a:pPr>
              <a:lnSpc>
                <a:spcPts val="1600"/>
              </a:lnSpc>
              <a:buFont typeface="+mj-lt"/>
              <a:buAutoNum type="arabicPeriod"/>
            </a:pPr>
            <a:endParaRPr lang="en-US" sz="1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Jaime Carbonell, CMU</a:t>
            </a:r>
            <a:endParaRPr lang="en-US"/>
          </a:p>
        </p:txBody>
      </p:sp>
      <p:sp>
        <p:nvSpPr>
          <p:cNvPr id="6" name="Slide Number Placeholder 5"/>
          <p:cNvSpPr>
            <a:spLocks noGrp="1"/>
          </p:cNvSpPr>
          <p:nvPr>
            <p:ph type="sldNum" sz="quarter" idx="12"/>
          </p:nvPr>
        </p:nvSpPr>
        <p:spPr/>
        <p:txBody>
          <a:bodyPr/>
          <a:lstStyle/>
          <a:p>
            <a:fld id="{776E5765-9D19-453F-90C1-4D8833F01F79}" type="slidenum">
              <a:rPr lang="en-US"/>
              <a:pPr/>
              <a:t>13</a:t>
            </a:fld>
            <a:endParaRPr lang="en-US"/>
          </a:p>
        </p:txBody>
      </p:sp>
      <p:sp>
        <p:nvSpPr>
          <p:cNvPr id="280578" name="Rectangle 2"/>
          <p:cNvSpPr>
            <a:spLocks noGrp="1" noChangeArrowheads="1"/>
          </p:cNvSpPr>
          <p:nvPr>
            <p:ph type="title"/>
          </p:nvPr>
        </p:nvSpPr>
        <p:spPr/>
        <p:txBody>
          <a:bodyPr/>
          <a:lstStyle/>
          <a:p>
            <a:r>
              <a:rPr lang="en-US"/>
              <a:t>THANK YOU!</a:t>
            </a:r>
          </a:p>
        </p:txBody>
      </p:sp>
      <p:pic>
        <p:nvPicPr>
          <p:cNvPr id="280579" name="Picture 3"/>
          <p:cNvPicPr>
            <a:picLocks noGrp="1" noChangeAspect="1" noChangeArrowheads="1"/>
          </p:cNvPicPr>
          <p:nvPr>
            <p:ph idx="1"/>
          </p:nvPr>
        </p:nvPicPr>
        <p:blipFill>
          <a:blip r:embed="rId2" cstate="print"/>
          <a:srcRect/>
          <a:stretch>
            <a:fillRect/>
          </a:stretch>
        </p:blip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3194"/>
          </a:xfrm>
        </p:spPr>
        <p:txBody>
          <a:bodyPr/>
          <a:lstStyle/>
          <a:p>
            <a:r>
              <a:rPr lang="en-US" dirty="0" smtClean="0"/>
              <a:t>The </a:t>
            </a:r>
            <a:r>
              <a:rPr lang="en-US" dirty="0" smtClean="0"/>
              <a:t>Cast</a:t>
            </a:r>
            <a:endParaRPr lang="en-US" dirty="0"/>
          </a:p>
        </p:txBody>
      </p:sp>
      <p:sp>
        <p:nvSpPr>
          <p:cNvPr id="3" name="Content Placeholder 2"/>
          <p:cNvSpPr>
            <a:spLocks noGrp="1"/>
          </p:cNvSpPr>
          <p:nvPr>
            <p:ph idx="1"/>
          </p:nvPr>
        </p:nvSpPr>
        <p:spPr>
          <a:xfrm>
            <a:off x="457200" y="1107831"/>
            <a:ext cx="8229600" cy="5018333"/>
          </a:xfrm>
        </p:spPr>
        <p:txBody>
          <a:bodyPr>
            <a:normAutofit lnSpcReduction="10000"/>
          </a:bodyPr>
          <a:lstStyle/>
          <a:p>
            <a:pPr>
              <a:buNone/>
            </a:pPr>
            <a:r>
              <a:rPr lang="en-US" sz="2800" b="1" dirty="0" smtClean="0"/>
              <a:t>CMU:  </a:t>
            </a:r>
          </a:p>
          <a:p>
            <a:pPr>
              <a:buNone/>
            </a:pPr>
            <a:r>
              <a:rPr lang="en-US" sz="2800" dirty="0" smtClean="0"/>
              <a:t>Jaime </a:t>
            </a:r>
            <a:r>
              <a:rPr lang="en-US" sz="2800" dirty="0" err="1" smtClean="0"/>
              <a:t>Carbonell</a:t>
            </a:r>
            <a:r>
              <a:rPr lang="en-US" sz="2800" dirty="0" smtClean="0"/>
              <a:t>                     Lori Levin</a:t>
            </a:r>
          </a:p>
          <a:p>
            <a:pPr>
              <a:buNone/>
            </a:pPr>
            <a:endParaRPr lang="en-US" sz="2800" dirty="0"/>
          </a:p>
          <a:p>
            <a:pPr>
              <a:buNone/>
            </a:pPr>
            <a:r>
              <a:rPr lang="en-US" sz="2800" dirty="0" smtClean="0"/>
              <a:t>Stephan Vogel                       Noah Smith</a:t>
            </a:r>
          </a:p>
          <a:p>
            <a:pPr>
              <a:buNone/>
            </a:pPr>
            <a:endParaRPr lang="en-US" sz="2800" dirty="0"/>
          </a:p>
          <a:p>
            <a:pPr>
              <a:buNone/>
            </a:pPr>
            <a:r>
              <a:rPr lang="en-US" sz="2800" b="1" dirty="0" smtClean="0"/>
              <a:t>ISI:</a:t>
            </a:r>
          </a:p>
          <a:p>
            <a:pPr>
              <a:buNone/>
            </a:pPr>
            <a:r>
              <a:rPr lang="en-US" sz="2800" dirty="0" smtClean="0"/>
              <a:t>Kevin Knight                          David Chiang</a:t>
            </a:r>
          </a:p>
          <a:p>
            <a:pPr>
              <a:buNone/>
            </a:pPr>
            <a:endParaRPr lang="en-US" sz="2800" dirty="0" smtClean="0"/>
          </a:p>
          <a:p>
            <a:pPr>
              <a:buNone/>
            </a:pPr>
            <a:r>
              <a:rPr lang="en-US" sz="2800" b="1" dirty="0" smtClean="0"/>
              <a:t>MIT:                                        UT:</a:t>
            </a:r>
          </a:p>
          <a:p>
            <a:pPr>
              <a:buNone/>
            </a:pPr>
            <a:r>
              <a:rPr lang="en-US" sz="2800" dirty="0" smtClean="0"/>
              <a:t>Regina </a:t>
            </a:r>
            <a:r>
              <a:rPr lang="en-US" sz="2800" dirty="0" err="1" smtClean="0"/>
              <a:t>Barzilay</a:t>
            </a:r>
            <a:r>
              <a:rPr lang="en-US" sz="2800" dirty="0" smtClean="0"/>
              <a:t>                     Jason </a:t>
            </a:r>
            <a:r>
              <a:rPr lang="en-US" sz="2800" dirty="0" err="1" smtClean="0"/>
              <a:t>Bladridge</a:t>
            </a:r>
            <a:endParaRPr lang="en-US" sz="2800" dirty="0" smtClean="0"/>
          </a:p>
          <a:p>
            <a:pPr>
              <a:buNone/>
            </a:pPr>
            <a:endParaRPr lang="en-US" sz="2800" dirty="0" smtClean="0"/>
          </a:p>
          <a:p>
            <a:pPr>
              <a:buNone/>
            </a:pPr>
            <a:endParaRPr lang="en-US" sz="2800" dirty="0"/>
          </a:p>
        </p:txBody>
      </p:sp>
      <p:pic>
        <p:nvPicPr>
          <p:cNvPr id="1026" name="Picture 2" descr="http://www.google.com/images?q=tbn:Two7BK9lGwzBZM::www-tsujii.is.s.u-tokyo.ac.jp/T-FaNT/T-FaNT.files/Photos/jaime_carbonell.jpg&amp;t=1&amp;h=78&amp;w=51&amp;usg=__xLDeOFBglALXDOw3gj6ECD9qK1Y=">
            <a:hlinkClick r:id="rId2"/>
          </p:cNvPr>
          <p:cNvPicPr>
            <a:picLocks noChangeAspect="1" noChangeArrowheads="1"/>
          </p:cNvPicPr>
          <p:nvPr/>
        </p:nvPicPr>
        <p:blipFill>
          <a:blip r:embed="rId3"/>
          <a:srcRect/>
          <a:stretch>
            <a:fillRect/>
          </a:stretch>
        </p:blipFill>
        <p:spPr bwMode="auto">
          <a:xfrm>
            <a:off x="3030292" y="1269718"/>
            <a:ext cx="731960" cy="1119470"/>
          </a:xfrm>
          <a:prstGeom prst="rect">
            <a:avLst/>
          </a:prstGeom>
          <a:noFill/>
        </p:spPr>
      </p:pic>
      <p:pic>
        <p:nvPicPr>
          <p:cNvPr id="1028" name="Picture 4" descr="http://t3.gstatic.com/images?q=tbn:U_CTNazsBH1pVM:http://www.cs.cmu.edu/cs4hs/summer06/people/lorilevin.jpg">
            <a:hlinkClick r:id="rId4"/>
          </p:cNvPr>
          <p:cNvPicPr>
            <a:picLocks noChangeAspect="1" noChangeArrowheads="1"/>
          </p:cNvPicPr>
          <p:nvPr/>
        </p:nvPicPr>
        <p:blipFill>
          <a:blip r:embed="rId5"/>
          <a:srcRect/>
          <a:stretch>
            <a:fillRect/>
          </a:stretch>
        </p:blipFill>
        <p:spPr bwMode="auto">
          <a:xfrm>
            <a:off x="6669275" y="1269718"/>
            <a:ext cx="977655" cy="971550"/>
          </a:xfrm>
          <a:prstGeom prst="rect">
            <a:avLst/>
          </a:prstGeom>
          <a:noFill/>
        </p:spPr>
      </p:pic>
      <p:pic>
        <p:nvPicPr>
          <p:cNvPr id="1030" name="Picture 6" descr="http://t3.gstatic.com/images?q=tbn:IhkjGUClpovmLM:http://www.cs.cmu.edu/~vogel/index_files/image002.jpg">
            <a:hlinkClick r:id="rId6"/>
          </p:cNvPr>
          <p:cNvPicPr>
            <a:picLocks noChangeAspect="1" noChangeArrowheads="1"/>
          </p:cNvPicPr>
          <p:nvPr/>
        </p:nvPicPr>
        <p:blipFill>
          <a:blip r:embed="rId7"/>
          <a:srcRect/>
          <a:stretch>
            <a:fillRect/>
          </a:stretch>
        </p:blipFill>
        <p:spPr bwMode="auto">
          <a:xfrm>
            <a:off x="3030292" y="2572312"/>
            <a:ext cx="819150" cy="990601"/>
          </a:xfrm>
          <a:prstGeom prst="rect">
            <a:avLst/>
          </a:prstGeom>
          <a:noFill/>
        </p:spPr>
      </p:pic>
      <p:pic>
        <p:nvPicPr>
          <p:cNvPr id="1032" name="Picture 8" descr="http://t0.gstatic.com/images?q=tbn:NS08CdbS_8ghPM:http://www.cmuportugal.org/uploadedImages/people/faculty-researchers/Noah%2520Smith.jpg">
            <a:hlinkClick r:id="rId8"/>
          </p:cNvPr>
          <p:cNvPicPr>
            <a:picLocks noChangeAspect="1" noChangeArrowheads="1"/>
          </p:cNvPicPr>
          <p:nvPr/>
        </p:nvPicPr>
        <p:blipFill>
          <a:blip r:embed="rId9"/>
          <a:srcRect/>
          <a:stretch>
            <a:fillRect/>
          </a:stretch>
        </p:blipFill>
        <p:spPr bwMode="auto">
          <a:xfrm>
            <a:off x="6796076" y="2443443"/>
            <a:ext cx="837645" cy="1119470"/>
          </a:xfrm>
          <a:prstGeom prst="rect">
            <a:avLst/>
          </a:prstGeom>
          <a:noFill/>
        </p:spPr>
      </p:pic>
      <p:pic>
        <p:nvPicPr>
          <p:cNvPr id="1034" name="Picture 10" descr="http://t2.gstatic.com/images?q=tbn:b9pisRJSoCW-HM:http://ijcai.org/~ijcai05/images/kknight.jpg">
            <a:hlinkClick r:id="rId10"/>
          </p:cNvPr>
          <p:cNvPicPr>
            <a:picLocks noChangeAspect="1" noChangeArrowheads="1"/>
          </p:cNvPicPr>
          <p:nvPr/>
        </p:nvPicPr>
        <p:blipFill>
          <a:blip r:embed="rId11"/>
          <a:srcRect/>
          <a:stretch>
            <a:fillRect/>
          </a:stretch>
        </p:blipFill>
        <p:spPr bwMode="auto">
          <a:xfrm>
            <a:off x="2958612" y="3689559"/>
            <a:ext cx="803640" cy="1044733"/>
          </a:xfrm>
          <a:prstGeom prst="rect">
            <a:avLst/>
          </a:prstGeom>
          <a:noFill/>
        </p:spPr>
      </p:pic>
      <p:pic>
        <p:nvPicPr>
          <p:cNvPr id="1036" name="Picture 12" descr="http://t0.gstatic.com/images?q=tbn:dPE4ua4gyqwpxM:http://www.isi.edu/~chiang/images/david.jpg">
            <a:hlinkClick r:id="rId12"/>
          </p:cNvPr>
          <p:cNvPicPr>
            <a:picLocks noChangeAspect="1" noChangeArrowheads="1"/>
          </p:cNvPicPr>
          <p:nvPr/>
        </p:nvPicPr>
        <p:blipFill>
          <a:blip r:embed="rId13"/>
          <a:srcRect/>
          <a:stretch>
            <a:fillRect/>
          </a:stretch>
        </p:blipFill>
        <p:spPr bwMode="auto">
          <a:xfrm>
            <a:off x="6796076" y="3693874"/>
            <a:ext cx="690178" cy="1040418"/>
          </a:xfrm>
          <a:prstGeom prst="rect">
            <a:avLst/>
          </a:prstGeom>
          <a:noFill/>
        </p:spPr>
      </p:pic>
      <p:pic>
        <p:nvPicPr>
          <p:cNvPr id="1038" name="Picture 14" descr="http://t0.gstatic.com/images?q=tbn:JySg40XFzv0N_M:http://bp3.blogger.com/_cnAL0SeDxs0/R_JJMsD9KcI/AAAAAAAAAhk/VE5Pkb9mlkY/s400/barzilay.jpg">
            <a:hlinkClick r:id="rId14"/>
          </p:cNvPr>
          <p:cNvPicPr>
            <a:picLocks noChangeAspect="1" noChangeArrowheads="1"/>
          </p:cNvPicPr>
          <p:nvPr/>
        </p:nvPicPr>
        <p:blipFill>
          <a:blip r:embed="rId15"/>
          <a:srcRect/>
          <a:stretch>
            <a:fillRect/>
          </a:stretch>
        </p:blipFill>
        <p:spPr bwMode="auto">
          <a:xfrm>
            <a:off x="2958612" y="5040313"/>
            <a:ext cx="1085851" cy="1085852"/>
          </a:xfrm>
          <a:prstGeom prst="rect">
            <a:avLst/>
          </a:prstGeom>
          <a:noFill/>
        </p:spPr>
      </p:pic>
      <p:pic>
        <p:nvPicPr>
          <p:cNvPr id="1040" name="Picture 16" descr="http://t3.gstatic.com/images?q=tbn:pIYD-BmKe3DEhM:http://comp.ling.utexas.edu/_media/people/jason_baldridge/jason.jpg">
            <a:hlinkClick r:id="rId16"/>
          </p:cNvPr>
          <p:cNvPicPr>
            <a:picLocks noChangeAspect="1" noChangeArrowheads="1"/>
          </p:cNvPicPr>
          <p:nvPr/>
        </p:nvPicPr>
        <p:blipFill>
          <a:blip r:embed="rId17"/>
          <a:srcRect/>
          <a:stretch>
            <a:fillRect/>
          </a:stretch>
        </p:blipFill>
        <p:spPr bwMode="auto">
          <a:xfrm>
            <a:off x="6796076" y="5040313"/>
            <a:ext cx="850854" cy="1085852"/>
          </a:xfrm>
          <a:prstGeom prst="rect">
            <a:avLst/>
          </a:prstGeom>
          <a:noFill/>
        </p:spPr>
      </p:pic>
      <p:sp>
        <p:nvSpPr>
          <p:cNvPr id="12" name="TextBox 11"/>
          <p:cNvSpPr txBox="1"/>
          <p:nvPr/>
        </p:nvSpPr>
        <p:spPr>
          <a:xfrm>
            <a:off x="656214" y="6310829"/>
            <a:ext cx="7239278" cy="646331"/>
          </a:xfrm>
          <a:prstGeom prst="rect">
            <a:avLst/>
          </a:prstGeom>
          <a:noFill/>
        </p:spPr>
        <p:txBody>
          <a:bodyPr wrap="square" rtlCol="0">
            <a:spAutoFit/>
          </a:bodyPr>
          <a:lstStyle/>
          <a:p>
            <a:r>
              <a:rPr lang="en-US" b="1" dirty="0" smtClean="0"/>
              <a:t>Supporting roles:  </a:t>
            </a:r>
            <a:r>
              <a:rPr lang="en-US" b="1" dirty="0" smtClean="0"/>
              <a:t>8 </a:t>
            </a:r>
            <a:r>
              <a:rPr lang="en-US" dirty="0" smtClean="0"/>
              <a:t>Graduate </a:t>
            </a:r>
            <a:r>
              <a:rPr lang="en-US" dirty="0" smtClean="0"/>
              <a:t>Students, </a:t>
            </a:r>
            <a:r>
              <a:rPr lang="en-US" b="1" dirty="0" smtClean="0"/>
              <a:t>2</a:t>
            </a:r>
            <a:r>
              <a:rPr lang="en-US" dirty="0" smtClean="0"/>
              <a:t> </a:t>
            </a:r>
            <a:r>
              <a:rPr lang="en-US" dirty="0" err="1" smtClean="0"/>
              <a:t>Postdocs</a:t>
            </a:r>
            <a:r>
              <a:rPr lang="en-US" dirty="0" smtClean="0"/>
              <a:t>, </a:t>
            </a:r>
            <a:r>
              <a:rPr lang="en-US" b="1" dirty="0" smtClean="0"/>
              <a:t>N</a:t>
            </a:r>
            <a:r>
              <a:rPr lang="en-US" dirty="0" smtClean="0"/>
              <a:t> </a:t>
            </a:r>
            <a:r>
              <a:rPr lang="en-US" dirty="0" smtClean="0"/>
              <a:t>Informants,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69C2A00C-2E77-4F34-93DB-5D2725EB8E1F}" type="slidenum">
              <a:rPr lang="ar-SA"/>
              <a:pPr/>
              <a:t>3</a:t>
            </a:fld>
            <a:endParaRPr lang="en-US"/>
          </a:p>
        </p:txBody>
      </p:sp>
      <p:sp>
        <p:nvSpPr>
          <p:cNvPr id="829452" name="Rectangle 12"/>
          <p:cNvSpPr>
            <a:spLocks noGrp="1" noChangeArrowheads="1"/>
          </p:cNvSpPr>
          <p:nvPr>
            <p:ph type="title"/>
          </p:nvPr>
        </p:nvSpPr>
        <p:spPr>
          <a:xfrm>
            <a:off x="685800" y="332509"/>
            <a:ext cx="7772400" cy="1039091"/>
          </a:xfrm>
        </p:spPr>
        <p:txBody>
          <a:bodyPr>
            <a:normAutofit/>
          </a:bodyPr>
          <a:lstStyle/>
          <a:p>
            <a:pPr algn="l"/>
            <a:r>
              <a:rPr lang="en-US" dirty="0" smtClean="0"/>
              <a:t>The </a:t>
            </a:r>
            <a:r>
              <a:rPr lang="en-US" dirty="0" smtClean="0"/>
              <a:t>Plot</a:t>
            </a:r>
            <a:endParaRPr lang="en-US" dirty="0"/>
          </a:p>
        </p:txBody>
      </p:sp>
      <p:pic>
        <p:nvPicPr>
          <p:cNvPr id="829445" name="Picture 5" descr="world-language-map"/>
          <p:cNvPicPr>
            <a:picLocks noGrp="1" noChangeAspect="1" noChangeArrowheads="1"/>
          </p:cNvPicPr>
          <p:nvPr>
            <p:ph sz="half" idx="1"/>
          </p:nvPr>
        </p:nvPicPr>
        <p:blipFill>
          <a:blip r:embed="rId2" cstate="print"/>
          <a:srcRect/>
          <a:stretch>
            <a:fillRect/>
          </a:stretch>
        </p:blipFill>
        <p:spPr>
          <a:xfrm>
            <a:off x="5332412" y="332509"/>
            <a:ext cx="3125788" cy="3835400"/>
          </a:xfrm>
          <a:noFill/>
          <a:ln/>
        </p:spPr>
      </p:pic>
      <p:sp>
        <p:nvSpPr>
          <p:cNvPr id="9" name="Content Placeholder 8"/>
          <p:cNvSpPr>
            <a:spLocks noGrp="1"/>
          </p:cNvSpPr>
          <p:nvPr>
            <p:ph sz="quarter" idx="3"/>
          </p:nvPr>
        </p:nvSpPr>
        <p:spPr>
          <a:xfrm>
            <a:off x="5014913" y="4267199"/>
            <a:ext cx="3810000" cy="2162175"/>
          </a:xfrm>
        </p:spPr>
        <p:txBody>
          <a:bodyPr>
            <a:normAutofit fontScale="92500" lnSpcReduction="10000"/>
          </a:bodyPr>
          <a:lstStyle/>
          <a:p>
            <a:pPr>
              <a:spcBef>
                <a:spcPts val="300"/>
              </a:spcBef>
            </a:pPr>
            <a:r>
              <a:rPr lang="en-US" dirty="0" smtClean="0"/>
              <a:t>Selected Languages</a:t>
            </a:r>
          </a:p>
          <a:p>
            <a:pPr lvl="1">
              <a:spcBef>
                <a:spcPts val="300"/>
              </a:spcBef>
            </a:pPr>
            <a:r>
              <a:rPr lang="en-US" sz="2400" dirty="0" smtClean="0"/>
              <a:t>Kinyarwanda </a:t>
            </a:r>
          </a:p>
          <a:p>
            <a:pPr lvl="2">
              <a:spcBef>
                <a:spcPts val="300"/>
              </a:spcBef>
            </a:pPr>
            <a:r>
              <a:rPr lang="en-US" sz="2000" dirty="0" smtClean="0"/>
              <a:t>Bantu (7.5M speakers)</a:t>
            </a:r>
          </a:p>
          <a:p>
            <a:pPr lvl="1">
              <a:spcBef>
                <a:spcPts val="300"/>
              </a:spcBef>
            </a:pPr>
            <a:r>
              <a:rPr lang="en-US" sz="2400" dirty="0" smtClean="0"/>
              <a:t>Malagasy</a:t>
            </a:r>
          </a:p>
          <a:p>
            <a:pPr lvl="2">
              <a:spcBef>
                <a:spcPts val="300"/>
              </a:spcBef>
            </a:pPr>
            <a:r>
              <a:rPr lang="en-US" sz="2000" dirty="0" smtClean="0"/>
              <a:t>Malayo-Polynesian (14.5M speakers)</a:t>
            </a:r>
            <a:endParaRPr lang="en-US" sz="2000" dirty="0"/>
          </a:p>
        </p:txBody>
      </p:sp>
      <p:sp>
        <p:nvSpPr>
          <p:cNvPr id="10" name="Content Placeholder 9"/>
          <p:cNvSpPr>
            <a:spLocks noGrp="1"/>
          </p:cNvSpPr>
          <p:nvPr>
            <p:ph sz="quarter" idx="2"/>
          </p:nvPr>
        </p:nvSpPr>
        <p:spPr>
          <a:xfrm>
            <a:off x="376237" y="1371600"/>
            <a:ext cx="4638676" cy="4876800"/>
          </a:xfrm>
        </p:spPr>
        <p:txBody>
          <a:bodyPr/>
          <a:lstStyle/>
          <a:p>
            <a:r>
              <a:rPr lang="en-US" dirty="0" smtClean="0"/>
              <a:t>Objectives</a:t>
            </a:r>
          </a:p>
          <a:p>
            <a:pPr lvl="1"/>
            <a:r>
              <a:rPr lang="en-US" sz="2400" dirty="0" smtClean="0"/>
              <a:t>MT &amp; Analysis</a:t>
            </a:r>
          </a:p>
          <a:p>
            <a:pPr lvl="1"/>
            <a:r>
              <a:rPr lang="en-US" sz="2400" dirty="0" smtClean="0"/>
              <a:t>Of Low-resource Languages</a:t>
            </a:r>
          </a:p>
          <a:p>
            <a:pPr lvl="1"/>
            <a:r>
              <a:rPr lang="en-US" sz="2400" dirty="0" smtClean="0"/>
              <a:t>Based on Linguistics</a:t>
            </a:r>
          </a:p>
          <a:p>
            <a:pPr lvl="1"/>
            <a:r>
              <a:rPr lang="en-US" sz="2400" dirty="0" smtClean="0"/>
              <a:t>Supported by Stat Learning</a:t>
            </a:r>
          </a:p>
          <a:p>
            <a:r>
              <a:rPr lang="en-US" dirty="0" smtClean="0"/>
              <a:t>Challenges</a:t>
            </a:r>
          </a:p>
          <a:p>
            <a:pPr lvl="1"/>
            <a:r>
              <a:rPr lang="en-US" sz="2400" dirty="0" smtClean="0"/>
              <a:t>Data </a:t>
            </a:r>
            <a:r>
              <a:rPr lang="en-US" sz="2400" dirty="0" err="1" smtClean="0"/>
              <a:t>sparsity</a:t>
            </a:r>
            <a:r>
              <a:rPr lang="en-US" sz="2400" dirty="0" smtClean="0"/>
              <a:t> &amp; collection</a:t>
            </a:r>
          </a:p>
          <a:p>
            <a:pPr lvl="1"/>
            <a:r>
              <a:rPr lang="en-US" sz="2400" dirty="0" smtClean="0"/>
              <a:t>Major Divergences from Eng</a:t>
            </a:r>
          </a:p>
          <a:p>
            <a:pPr lvl="1"/>
            <a:r>
              <a:rPr lang="en-US" sz="2400" dirty="0" smtClean="0"/>
              <a:t>“Universal” Solutions (</a:t>
            </a:r>
            <a:r>
              <a:rPr lang="en-US" sz="2400" dirty="0" err="1" smtClean="0"/>
              <a:t>vs</a:t>
            </a:r>
            <a:r>
              <a:rPr lang="en-US" sz="2400" dirty="0" smtClean="0"/>
              <a:t> just for a given language)</a:t>
            </a:r>
          </a:p>
          <a:p>
            <a:pPr lvl="1"/>
            <a:endParaRPr lang="en-US" sz="2400"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t>Setting </a:t>
            </a:r>
            <a:r>
              <a:rPr lang="en-US" sz="4000" dirty="0" smtClean="0"/>
              <a:t>(from Proposal)</a:t>
            </a:r>
            <a:endParaRPr lang="en-US" dirty="0"/>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r>
              <a:rPr lang="en-US" dirty="0" smtClean="0"/>
              <a:t>LR Languages, e.g. in Africa, cannot be ignored</a:t>
            </a:r>
          </a:p>
          <a:p>
            <a:r>
              <a:rPr lang="en-US" dirty="0" smtClean="0"/>
              <a:t>MT &amp; TA for LRLs requires a linguistic core</a:t>
            </a:r>
          </a:p>
          <a:p>
            <a:pPr lvl="1"/>
            <a:r>
              <a:rPr lang="en-US" dirty="0" smtClean="0"/>
              <a:t>Insufficient parallel text for standard SMT</a:t>
            </a:r>
          </a:p>
          <a:p>
            <a:pPr lvl="1"/>
            <a:r>
              <a:rPr lang="en-US" dirty="0" smtClean="0"/>
              <a:t>Insufficient annotations for purely statistical TA</a:t>
            </a:r>
          </a:p>
          <a:p>
            <a:r>
              <a:rPr lang="en-US" dirty="0" smtClean="0"/>
              <a:t>Phrasal SMT, even for HRL, errs</a:t>
            </a:r>
          </a:p>
          <a:p>
            <a:pPr lvl="1"/>
            <a:r>
              <a:rPr lang="en-US" dirty="0" smtClean="0"/>
              <a:t>E.g. divergences, long-distance movements,…</a:t>
            </a:r>
          </a:p>
          <a:p>
            <a:r>
              <a:rPr lang="en-US" dirty="0" smtClean="0"/>
              <a:t>But Computational Linguists are Expensive</a:t>
            </a:r>
          </a:p>
          <a:p>
            <a:pPr lvl="1"/>
            <a:r>
              <a:rPr lang="en-US" dirty="0" smtClean="0"/>
              <a:t>Cannot dedicate person-centuries per language to write, test and debug massive rule-based systems</a:t>
            </a:r>
          </a:p>
          <a:p>
            <a:pPr lvl="1"/>
            <a:r>
              <a:rPr lang="en-US" dirty="0" smtClean="0"/>
              <a:t>Army needs a more rapid &amp; cost effective approach</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Scientific Questions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a:t>Can deep linguistic representations benefit practical </a:t>
            </a:r>
            <a:r>
              <a:rPr lang="en-US" dirty="0" smtClean="0"/>
              <a:t>MT &amp; TA? </a:t>
            </a:r>
          </a:p>
          <a:p>
            <a:r>
              <a:rPr lang="en-US" dirty="0"/>
              <a:t>Can we marry learning from data with expert-crafted declarative linguistics</a:t>
            </a:r>
            <a:r>
              <a:rPr lang="en-US" dirty="0" smtClean="0"/>
              <a:t>?</a:t>
            </a:r>
          </a:p>
          <a:p>
            <a:r>
              <a:rPr lang="en-US" dirty="0"/>
              <a:t>Can we uncover underlying linguistic structure through comparative language analysis</a:t>
            </a:r>
            <a:r>
              <a:rPr lang="en-US" dirty="0" smtClean="0"/>
              <a:t>?</a:t>
            </a:r>
          </a:p>
          <a:p>
            <a:r>
              <a:rPr lang="en-US" dirty="0"/>
              <a:t>How can we extend MT-motivated linguistic-core capabilities to related TA tasks</a:t>
            </a:r>
            <a:r>
              <a:rPr lang="en-US" dirty="0" smtClean="0"/>
              <a:t>?</a:t>
            </a:r>
          </a:p>
          <a:p>
            <a:r>
              <a:rPr lang="en-US" dirty="0" smtClean="0"/>
              <a:t>Can different linguistic analyses reinforce each other synergistically?</a:t>
            </a:r>
          </a:p>
          <a:p>
            <a:r>
              <a:rPr lang="en-US" dirty="0" smtClean="0"/>
              <a:t>How important is resolving complex morphology?</a:t>
            </a:r>
          </a:p>
          <a:p>
            <a:r>
              <a:rPr lang="en-US" dirty="0" smtClean="0"/>
              <a:t>How important are general semantic features for MT?</a:t>
            </a:r>
          </a:p>
          <a:p>
            <a:r>
              <a:rPr lang="en-US" dirty="0" smtClean="0"/>
              <a:t>How well can unsupervised learning methods augment linguistically motivated analyses for MT and TA?</a:t>
            </a:r>
          </a:p>
          <a:p>
            <a:r>
              <a:rPr lang="en-US" dirty="0" smtClean="0"/>
              <a: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 I: Exploratory Research</a:t>
            </a:r>
            <a:br>
              <a:rPr lang="en-US" dirty="0" smtClean="0"/>
            </a:br>
            <a:r>
              <a:rPr lang="en-US" sz="3100" dirty="0" smtClean="0"/>
              <a:t>Scene I: Data</a:t>
            </a:r>
            <a:endParaRPr lang="en-US" sz="3100" dirty="0"/>
          </a:p>
        </p:txBody>
      </p:sp>
      <p:sp>
        <p:nvSpPr>
          <p:cNvPr id="3" name="Content Placeholder 2"/>
          <p:cNvSpPr>
            <a:spLocks noGrp="1"/>
          </p:cNvSpPr>
          <p:nvPr>
            <p:ph idx="1"/>
          </p:nvPr>
        </p:nvSpPr>
        <p:spPr>
          <a:xfrm>
            <a:off x="457199" y="1600200"/>
            <a:ext cx="8486775" cy="4525963"/>
          </a:xfrm>
        </p:spPr>
        <p:txBody>
          <a:bodyPr>
            <a:normAutofit fontScale="55000" lnSpcReduction="20000"/>
          </a:bodyPr>
          <a:lstStyle/>
          <a:p>
            <a:r>
              <a:rPr lang="en-US" dirty="0" smtClean="0"/>
              <a:t>Obtained </a:t>
            </a:r>
            <a:r>
              <a:rPr lang="en-US" dirty="0" smtClean="0"/>
              <a:t>Malagasy Bible and align with modern English Bible</a:t>
            </a:r>
            <a:r>
              <a:rPr lang="en-US" dirty="0" smtClean="0"/>
              <a:t>.</a:t>
            </a:r>
          </a:p>
          <a:p>
            <a:r>
              <a:rPr lang="en-US" dirty="0" smtClean="0"/>
              <a:t>Converted </a:t>
            </a:r>
            <a:r>
              <a:rPr lang="en-US" dirty="0" smtClean="0"/>
              <a:t>33 KGMC multilingual transcripts (Kinyarwanda, English, French) of interviews of survivors of the Rwandan genocide </a:t>
            </a:r>
            <a:r>
              <a:rPr lang="en-US" dirty="0" smtClean="0"/>
              <a:t>to </a:t>
            </a:r>
            <a:r>
              <a:rPr lang="en-US" dirty="0" smtClean="0"/>
              <a:t>clean, aligned XML. </a:t>
            </a:r>
            <a:endParaRPr lang="en-US" dirty="0" smtClean="0"/>
          </a:p>
          <a:p>
            <a:r>
              <a:rPr lang="en-US" dirty="0" smtClean="0"/>
              <a:t>Created </a:t>
            </a:r>
            <a:r>
              <a:rPr lang="en-US" dirty="0" smtClean="0"/>
              <a:t>seed datasets for Malagasy and Kinyarwanda from the linguistic literature and annotate them for syntactic structure</a:t>
            </a:r>
            <a:r>
              <a:rPr lang="en-US" dirty="0" smtClean="0"/>
              <a:t>.</a:t>
            </a:r>
          </a:p>
          <a:p>
            <a:r>
              <a:rPr lang="en-US" dirty="0" smtClean="0"/>
              <a:t>Reached out </a:t>
            </a:r>
            <a:r>
              <a:rPr lang="en-US" dirty="0" smtClean="0"/>
              <a:t>to Rwandan and Malagasy communities to find native </a:t>
            </a:r>
            <a:r>
              <a:rPr lang="en-US" dirty="0" smtClean="0"/>
              <a:t>speakers,</a:t>
            </a:r>
          </a:p>
          <a:p>
            <a:r>
              <a:rPr lang="en-US" dirty="0" smtClean="0"/>
              <a:t>Translate </a:t>
            </a:r>
            <a:r>
              <a:rPr lang="en-US" dirty="0" smtClean="0"/>
              <a:t>three BBC Rwanda articles to English and annotate</a:t>
            </a:r>
            <a:r>
              <a:rPr lang="en-US" dirty="0" smtClean="0"/>
              <a:t>.</a:t>
            </a:r>
          </a:p>
          <a:p>
            <a:r>
              <a:rPr lang="en-US" dirty="0" smtClean="0"/>
              <a:t>Translated Malagasy </a:t>
            </a:r>
            <a:r>
              <a:rPr lang="en-US" dirty="0" smtClean="0"/>
              <a:t>website articles (</a:t>
            </a:r>
            <a:r>
              <a:rPr lang="en-US" dirty="0" err="1" smtClean="0"/>
              <a:t>Lakroa</a:t>
            </a:r>
            <a:r>
              <a:rPr lang="en-US" dirty="0" smtClean="0"/>
              <a:t> and </a:t>
            </a:r>
            <a:r>
              <a:rPr lang="en-US" dirty="0" err="1" smtClean="0"/>
              <a:t>Lagazette</a:t>
            </a:r>
            <a:r>
              <a:rPr lang="en-US" dirty="0" smtClean="0"/>
              <a:t>) to English and annotate with syntactic </a:t>
            </a:r>
            <a:r>
              <a:rPr lang="en-US" dirty="0" smtClean="0"/>
              <a:t>structures</a:t>
            </a:r>
          </a:p>
          <a:p>
            <a:r>
              <a:rPr lang="en-US" dirty="0" smtClean="0"/>
              <a:t>Adapted </a:t>
            </a:r>
            <a:r>
              <a:rPr lang="en-US" dirty="0" smtClean="0"/>
              <a:t>Malagasy morphological transducer from </a:t>
            </a:r>
            <a:r>
              <a:rPr lang="en-US" dirty="0" err="1" smtClean="0"/>
              <a:t>Dalrymple</a:t>
            </a:r>
            <a:r>
              <a:rPr lang="en-US" dirty="0" smtClean="0"/>
              <a:t> et al and annotate several sentences based on its output. </a:t>
            </a:r>
            <a:endParaRPr lang="en-US" dirty="0" smtClean="0"/>
          </a:p>
          <a:p>
            <a:r>
              <a:rPr lang="en-US" dirty="0" smtClean="0"/>
              <a:t>Annotated KGMC </a:t>
            </a:r>
            <a:r>
              <a:rPr lang="en-US" dirty="0" smtClean="0"/>
              <a:t>transcripts for syntactic </a:t>
            </a:r>
            <a:r>
              <a:rPr lang="en-US" dirty="0" smtClean="0"/>
              <a:t>structure</a:t>
            </a:r>
            <a:r>
              <a:rPr lang="en-US" dirty="0" smtClean="0"/>
              <a:t> </a:t>
            </a:r>
            <a:r>
              <a:rPr lang="en-US" dirty="0" smtClean="0"/>
              <a:t>(about </a:t>
            </a:r>
            <a:r>
              <a:rPr lang="en-US" dirty="0" smtClean="0"/>
              <a:t>100 trees</a:t>
            </a:r>
            <a:r>
              <a:rPr lang="en-US" dirty="0" smtClean="0"/>
              <a:t>).</a:t>
            </a:r>
          </a:p>
          <a:p>
            <a:r>
              <a:rPr lang="en-US" dirty="0" smtClean="0"/>
              <a:t>Created </a:t>
            </a:r>
            <a:r>
              <a:rPr lang="en-US" dirty="0" smtClean="0"/>
              <a:t>tools for supporting consistent annotations that will work for MT researchers (</a:t>
            </a:r>
            <a:r>
              <a:rPr lang="en-US" dirty="0" err="1" smtClean="0"/>
              <a:t>tokenizers</a:t>
            </a:r>
            <a:r>
              <a:rPr lang="en-US" dirty="0" smtClean="0"/>
              <a:t>, tree </a:t>
            </a:r>
            <a:r>
              <a:rPr lang="en-US" dirty="0" err="1" smtClean="0"/>
              <a:t>validators</a:t>
            </a:r>
            <a:r>
              <a:rPr lang="en-US" dirty="0" smtClean="0"/>
              <a:t>).</a:t>
            </a:r>
          </a:p>
          <a:p>
            <a:r>
              <a:rPr lang="en-US" dirty="0" smtClean="0"/>
              <a:t>Crowd-sourcing for non-linguist native-speaker data collection.</a:t>
            </a:r>
          </a:p>
          <a:p>
            <a:r>
              <a:rPr lang="en-US" dirty="0" smtClean="0"/>
              <a:t>Active learning for focusing on most valuable missing data.</a:t>
            </a:r>
          </a:p>
          <a:p>
            <a:r>
              <a:rPr lang="en-US" dirty="0" err="1" smtClean="0"/>
              <a:t>Curated</a:t>
            </a:r>
            <a:r>
              <a:rPr lang="en-US" dirty="0" smtClean="0"/>
              <a:t> data releases 1.0 and 2.0 for Malagasy, Kinyarwanda, and  </a:t>
            </a:r>
            <a:r>
              <a:rPr lang="en-US" dirty="0" smtClean="0"/>
              <a:t>English.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 I: Exploratory Research</a:t>
            </a:r>
            <a:br>
              <a:rPr lang="en-US" dirty="0" smtClean="0"/>
            </a:br>
            <a:r>
              <a:rPr lang="en-US" sz="3100" dirty="0" smtClean="0"/>
              <a:t>Scene 2: Linguistic Core + ML</a:t>
            </a:r>
            <a:endParaRPr lang="en-US" sz="3100" dirty="0"/>
          </a:p>
        </p:txBody>
      </p:sp>
      <p:sp>
        <p:nvSpPr>
          <p:cNvPr id="3" name="Content Placeholder 2"/>
          <p:cNvSpPr>
            <a:spLocks noGrp="1"/>
          </p:cNvSpPr>
          <p:nvPr>
            <p:ph idx="1"/>
          </p:nvPr>
        </p:nvSpPr>
        <p:spPr>
          <a:xfrm>
            <a:off x="457199" y="1600200"/>
            <a:ext cx="8486775" cy="4525963"/>
          </a:xfrm>
        </p:spPr>
        <p:txBody>
          <a:bodyPr>
            <a:normAutofit fontScale="55000" lnSpcReduction="20000"/>
          </a:bodyPr>
          <a:lstStyle/>
          <a:p>
            <a:r>
              <a:rPr lang="en-US" dirty="0" smtClean="0"/>
              <a:t>Rule-based Kinyarwanda morphological analyzer. </a:t>
            </a:r>
            <a:endParaRPr lang="en-US" dirty="0" smtClean="0"/>
          </a:p>
          <a:p>
            <a:r>
              <a:rPr lang="en-US" dirty="0" smtClean="0"/>
              <a:t>Development </a:t>
            </a:r>
            <a:r>
              <a:rPr lang="en-US" dirty="0" smtClean="0"/>
              <a:t>of semantic representation graphs for general-purpose  translation</a:t>
            </a:r>
            <a:r>
              <a:rPr lang="en-US" dirty="0" smtClean="0"/>
              <a:t>.</a:t>
            </a:r>
          </a:p>
          <a:p>
            <a:r>
              <a:rPr lang="en-US" dirty="0" smtClean="0"/>
              <a:t>Development </a:t>
            </a:r>
            <a:r>
              <a:rPr lang="en-US" dirty="0" smtClean="0"/>
              <a:t>of probabilistic acceptors and transducers for graph  structures. </a:t>
            </a:r>
            <a:endParaRPr lang="en-US" dirty="0" smtClean="0"/>
          </a:p>
          <a:p>
            <a:r>
              <a:rPr lang="en-US" dirty="0" err="1" smtClean="0"/>
              <a:t>Tokenizer</a:t>
            </a:r>
            <a:r>
              <a:rPr lang="en-US" dirty="0" smtClean="0"/>
              <a:t> </a:t>
            </a:r>
            <a:r>
              <a:rPr lang="en-US" dirty="0" smtClean="0"/>
              <a:t>for Kinyarwanda and Malagasy. </a:t>
            </a:r>
            <a:endParaRPr lang="en-US" dirty="0" smtClean="0"/>
          </a:p>
          <a:p>
            <a:r>
              <a:rPr lang="en-US" dirty="0" smtClean="0"/>
              <a:t>Completed formalism design (dependency to dependency MT</a:t>
            </a:r>
            <a:r>
              <a:rPr lang="en-US" dirty="0" smtClean="0"/>
              <a:t>)</a:t>
            </a:r>
          </a:p>
          <a:p>
            <a:r>
              <a:rPr lang="en-US" dirty="0" smtClean="0"/>
              <a:t>Investigate </a:t>
            </a:r>
            <a:r>
              <a:rPr lang="en-US" dirty="0" smtClean="0"/>
              <a:t>hand-written synchronous tree-adjoining grammar rules for Kinyarwanda </a:t>
            </a:r>
            <a:r>
              <a:rPr lang="en-US" dirty="0" smtClean="0"/>
              <a:t>.</a:t>
            </a:r>
          </a:p>
          <a:p>
            <a:r>
              <a:rPr lang="en-US" dirty="0" smtClean="0"/>
              <a:t>Learning syntactic structure from sparse semantic representations. </a:t>
            </a:r>
            <a:endParaRPr lang="en-US" dirty="0" smtClean="0"/>
          </a:p>
          <a:p>
            <a:r>
              <a:rPr lang="en-US" dirty="0" smtClean="0"/>
              <a:t>Learning unsupervised morphology by modeling syntactic </a:t>
            </a:r>
            <a:r>
              <a:rPr lang="en-US" dirty="0" smtClean="0"/>
              <a:t>context.</a:t>
            </a:r>
          </a:p>
          <a:p>
            <a:r>
              <a:rPr lang="en-US" dirty="0" err="1" smtClean="0"/>
              <a:t>Upparse</a:t>
            </a:r>
            <a:r>
              <a:rPr lang="en-US" dirty="0" smtClean="0"/>
              <a:t> </a:t>
            </a:r>
            <a:r>
              <a:rPr lang="en-US" dirty="0" smtClean="0"/>
              <a:t>unsupervised parsing methodology based on finite-state methods and evaluated on English, German and Chinese </a:t>
            </a:r>
            <a:r>
              <a:rPr lang="en-US" dirty="0" smtClean="0"/>
              <a:t>data.</a:t>
            </a:r>
          </a:p>
          <a:p>
            <a:r>
              <a:rPr lang="en-US" dirty="0" smtClean="0"/>
              <a:t>Bilingual </a:t>
            </a:r>
            <a:r>
              <a:rPr lang="en-US" dirty="0" smtClean="0"/>
              <a:t>part of speech model based on feature-rich Markov random </a:t>
            </a:r>
            <a:r>
              <a:rPr lang="en-US" dirty="0" smtClean="0"/>
              <a:t>fields.</a:t>
            </a:r>
          </a:p>
          <a:p>
            <a:r>
              <a:rPr lang="en-US" dirty="0" smtClean="0"/>
              <a:t>Method </a:t>
            </a:r>
            <a:r>
              <a:rPr lang="en-US" dirty="0" smtClean="0"/>
              <a:t>for transferring information in supervised models for one or more resource-rich languages to an unsupervised learner for a resource-poor language, tested on part-of-speech tagging and </a:t>
            </a:r>
            <a:r>
              <a:rPr lang="en-US" dirty="0" err="1" smtClean="0"/>
              <a:t>parsin</a:t>
            </a:r>
            <a:r>
              <a:rPr lang="en-US" dirty="0" smtClean="0"/>
              <a:t>.</a:t>
            </a:r>
          </a:p>
          <a:p>
            <a:r>
              <a:rPr lang="en-US" dirty="0" smtClean="0"/>
              <a:t> Model </a:t>
            </a:r>
            <a:r>
              <a:rPr lang="en-US" dirty="0" smtClean="0"/>
              <a:t>for discovering multi-word, </a:t>
            </a:r>
            <a:r>
              <a:rPr lang="en-US" dirty="0" err="1" smtClean="0"/>
              <a:t>gappy</a:t>
            </a:r>
            <a:r>
              <a:rPr lang="en-US" dirty="0" smtClean="0"/>
              <a:t> expressions in monolingual and bilingual text, evaluated within a translation system </a:t>
            </a:r>
            <a:endParaRPr lang="en-US" dirty="0" smtClean="0"/>
          </a:p>
          <a:p>
            <a:r>
              <a:rPr lang="en-US" dirty="0" smtClean="0"/>
              <a:t>Model </a:t>
            </a:r>
            <a:r>
              <a:rPr lang="en-US" dirty="0" smtClean="0"/>
              <a:t>for word alignment based on feature-rich conditional random fields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 I: Exploratory Research</a:t>
            </a:r>
            <a:br>
              <a:rPr lang="en-US" dirty="0" smtClean="0"/>
            </a:br>
            <a:r>
              <a:rPr lang="en-US" sz="3100" dirty="0" smtClean="0"/>
              <a:t>Scene 3: MT Frameworks &amp; Systems</a:t>
            </a:r>
            <a:endParaRPr lang="en-US" sz="3100" dirty="0"/>
          </a:p>
        </p:txBody>
      </p:sp>
      <p:sp>
        <p:nvSpPr>
          <p:cNvPr id="3" name="Content Placeholder 2"/>
          <p:cNvSpPr>
            <a:spLocks noGrp="1"/>
          </p:cNvSpPr>
          <p:nvPr>
            <p:ph idx="1"/>
          </p:nvPr>
        </p:nvSpPr>
        <p:spPr>
          <a:xfrm>
            <a:off x="457199" y="1600200"/>
            <a:ext cx="8486775" cy="4525963"/>
          </a:xfrm>
        </p:spPr>
        <p:txBody>
          <a:bodyPr>
            <a:normAutofit fontScale="62500" lnSpcReduction="20000"/>
          </a:bodyPr>
          <a:lstStyle/>
          <a:p>
            <a:r>
              <a:rPr lang="en-US" dirty="0" smtClean="0"/>
              <a:t>Phrase-based Malagasy and Kinyarwanda systems </a:t>
            </a:r>
            <a:r>
              <a:rPr lang="en-US" dirty="0" smtClean="0"/>
              <a:t>build for initial baseline</a:t>
            </a:r>
          </a:p>
          <a:p>
            <a:r>
              <a:rPr lang="en-US" dirty="0" smtClean="0"/>
              <a:t>Four end-to-end MT systems (m2e and k2e, using </a:t>
            </a:r>
            <a:r>
              <a:rPr lang="en-US" dirty="0" err="1" smtClean="0"/>
              <a:t>Hiero</a:t>
            </a:r>
            <a:r>
              <a:rPr lang="en-US" dirty="0" smtClean="0"/>
              <a:t> and syntax-based  MT systems). </a:t>
            </a:r>
            <a:endParaRPr lang="en-US" dirty="0" smtClean="0"/>
          </a:p>
          <a:p>
            <a:r>
              <a:rPr lang="en-US" dirty="0" smtClean="0"/>
              <a:t>Kinyarwanda Synchronous-grammar (SAMT) </a:t>
            </a:r>
            <a:r>
              <a:rPr lang="en-US" dirty="0" smtClean="0"/>
              <a:t>system build </a:t>
            </a:r>
            <a:endParaRPr lang="en-US" dirty="0" smtClean="0"/>
          </a:p>
          <a:p>
            <a:pPr fontAlgn="base"/>
            <a:r>
              <a:rPr lang="en-US" dirty="0" smtClean="0"/>
              <a:t>Implemented a hierarchical phrase-based German-English translation system that was ranked #2 in the SMT competition (after Google).  This system incorporated a discriminative German parsing </a:t>
            </a:r>
            <a:r>
              <a:rPr lang="en-US" dirty="0" smtClean="0"/>
              <a:t>model</a:t>
            </a:r>
            <a:endParaRPr lang="en-US" dirty="0" smtClean="0"/>
          </a:p>
          <a:p>
            <a:pPr fontAlgn="base"/>
            <a:r>
              <a:rPr lang="en-US" dirty="0" smtClean="0"/>
              <a:t>Designed, implemented, and tested a new translation model based on dependencies over phrases. </a:t>
            </a:r>
          </a:p>
          <a:p>
            <a:pPr fontAlgn="base"/>
            <a:r>
              <a:rPr lang="en-US" dirty="0" smtClean="0"/>
              <a:t>Explored methodology for testing hypotheses about translation systems, leading to practical recommendations for researchers in the </a:t>
            </a:r>
            <a:r>
              <a:rPr lang="en-US" dirty="0" smtClean="0"/>
              <a:t>field.</a:t>
            </a:r>
            <a:endParaRPr lang="en-US" dirty="0" smtClean="0"/>
          </a:p>
          <a:p>
            <a:pPr fontAlgn="base"/>
            <a:r>
              <a:rPr lang="en-US" dirty="0" smtClean="0"/>
              <a:t>Translation systems targeting Kinyarwanda and Malagasy incorporating the data developed by MURI collaborators were developed, and improvements using CRF word alignments were replicated in these new language pairs.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a:t>
            </a:r>
            <a:r>
              <a:rPr lang="en-US" dirty="0" smtClean="0"/>
              <a:t> Slightly-</a:t>
            </a:r>
            <a:r>
              <a:rPr lang="en-US" dirty="0" smtClean="0"/>
              <a:t>Revised </a:t>
            </a:r>
            <a:r>
              <a:rPr lang="en-US" dirty="0" smtClean="0"/>
              <a:t>Approach</a:t>
            </a:r>
            <a:endParaRPr lang="en-US" dirty="0"/>
          </a:p>
        </p:txBody>
      </p:sp>
      <p:sp>
        <p:nvSpPr>
          <p:cNvPr id="3" name="Content Placeholder 2"/>
          <p:cNvSpPr>
            <a:spLocks noGrp="1"/>
          </p:cNvSpPr>
          <p:nvPr>
            <p:ph idx="1"/>
          </p:nvPr>
        </p:nvSpPr>
        <p:spPr>
          <a:xfrm>
            <a:off x="457200" y="1600200"/>
            <a:ext cx="8229600" cy="4525963"/>
          </a:xfrm>
        </p:spPr>
        <p:txBody>
          <a:bodyPr>
            <a:normAutofit fontScale="70000" lnSpcReduction="20000"/>
          </a:bodyPr>
          <a:lstStyle/>
          <a:p>
            <a:r>
              <a:rPr lang="en-US" dirty="0" smtClean="0"/>
              <a:t>Linguistic core:  Universals &amp; Specifics</a:t>
            </a:r>
          </a:p>
          <a:p>
            <a:pPr lvl="1"/>
            <a:r>
              <a:rPr lang="en-US" dirty="0" smtClean="0"/>
              <a:t>Specialize core to each language </a:t>
            </a:r>
            <a:r>
              <a:rPr lang="en-US" dirty="0" smtClean="0"/>
              <a:t>pair minimally as needed</a:t>
            </a:r>
            <a:endParaRPr lang="en-US" dirty="0" smtClean="0"/>
          </a:p>
          <a:p>
            <a:pPr lvl="1"/>
            <a:r>
              <a:rPr lang="en-US" dirty="0" smtClean="0"/>
              <a:t>Active </a:t>
            </a:r>
            <a:r>
              <a:rPr lang="en-US" dirty="0" smtClean="0"/>
              <a:t>Learning when annotations/translations required</a:t>
            </a:r>
          </a:p>
          <a:p>
            <a:pPr lvl="1"/>
            <a:r>
              <a:rPr lang="en-US" dirty="0" smtClean="0"/>
              <a:t>Unsupervised learning when possible</a:t>
            </a:r>
            <a:endParaRPr lang="en-US" dirty="0" smtClean="0"/>
          </a:p>
          <a:p>
            <a:r>
              <a:rPr lang="en-US" dirty="0" smtClean="0"/>
              <a:t>Parallel activities:</a:t>
            </a:r>
          </a:p>
          <a:p>
            <a:pPr lvl="1"/>
            <a:r>
              <a:rPr lang="en-US" dirty="0" smtClean="0"/>
              <a:t>Development of training/testing data &amp; annotations (on targeted L’s)</a:t>
            </a:r>
          </a:p>
          <a:p>
            <a:pPr lvl="1"/>
            <a:r>
              <a:rPr lang="en-US" dirty="0" smtClean="0"/>
              <a:t>Linguistic analysis (of targeted L’s)</a:t>
            </a:r>
          </a:p>
          <a:p>
            <a:pPr lvl="1"/>
            <a:r>
              <a:rPr lang="en-US" dirty="0" smtClean="0"/>
              <a:t>Core linguistic engine development (on other L’s)</a:t>
            </a:r>
            <a:endParaRPr lang="en-US" dirty="0" smtClean="0"/>
          </a:p>
          <a:p>
            <a:r>
              <a:rPr lang="en-US" dirty="0" smtClean="0"/>
              <a:t>Exploration of multiple paradigms</a:t>
            </a:r>
          </a:p>
          <a:p>
            <a:pPr lvl="1"/>
            <a:r>
              <a:rPr lang="en-US" dirty="0" smtClean="0"/>
              <a:t>E.g. Dependency parsing</a:t>
            </a:r>
          </a:p>
          <a:p>
            <a:pPr lvl="1"/>
            <a:r>
              <a:rPr lang="en-US" dirty="0" smtClean="0"/>
              <a:t>E.g. Finite-state transducers</a:t>
            </a:r>
          </a:p>
          <a:p>
            <a:pPr lvl="1"/>
            <a:r>
              <a:rPr lang="en-US" dirty="0" smtClean="0"/>
              <a:t>Ensemble methods</a:t>
            </a:r>
          </a:p>
          <a:p>
            <a:r>
              <a:rPr lang="en-US" dirty="0" smtClean="0"/>
              <a:t>Build, evaluate, refine glass-box end-to-end </a:t>
            </a:r>
            <a:r>
              <a:rPr lang="en-US" dirty="0" smtClean="0"/>
              <a:t>prototypes</a:t>
            </a:r>
            <a:endParaRPr lang="en-US" dirty="0" smtClean="0"/>
          </a:p>
          <a:p>
            <a:pPr lvl="1"/>
            <a:r>
              <a:rPr lang="en-US" dirty="0" smtClean="0"/>
              <a:t>Requires baselines, and end-to-end MT systems</a:t>
            </a: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1714</TotalTime>
  <Words>950</Words>
  <Application>Microsoft Office PowerPoint</Application>
  <PresentationFormat>On-screen Show (4:3)</PresentationFormat>
  <Paragraphs>146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The Linguistic-Core Approach  to Structured Translation and Analysis of Low-Resource Languages</vt:lpstr>
      <vt:lpstr>The Cast</vt:lpstr>
      <vt:lpstr>The Plot</vt:lpstr>
      <vt:lpstr>The Setting (from Proposal)</vt:lpstr>
      <vt:lpstr>The Scientific Questions</vt:lpstr>
      <vt:lpstr>Act I: Exploratory Research Scene I: Data</vt:lpstr>
      <vt:lpstr>Act I: Exploratory Research Scene 2: Linguistic Core + ML</vt:lpstr>
      <vt:lpstr>Act I: Exploratory Research Scene 3: MT Frameworks &amp; Systems</vt:lpstr>
      <vt:lpstr>Our Slightly-Revised Approach</vt:lpstr>
      <vt:lpstr>Slide 10</vt:lpstr>
      <vt:lpstr>Publications</vt:lpstr>
      <vt:lpstr>More Publications</vt:lpstr>
      <vt:lpstr>THANK YOU!</vt:lpstr>
    </vt:vector>
  </TitlesOfParts>
  <Company>The Universit of Texas at Austin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Jason Baldridge</dc:creator>
  <cp:lastModifiedBy>jgc</cp:lastModifiedBy>
  <cp:revision>22</cp:revision>
  <dcterms:created xsi:type="dcterms:W3CDTF">2010-10-26T15:26:11Z</dcterms:created>
  <dcterms:modified xsi:type="dcterms:W3CDTF">2011-11-04T11:40:00Z</dcterms:modified>
</cp:coreProperties>
</file>