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5" r:id="rId1"/>
  </p:sldMasterIdLst>
  <p:notesMasterIdLst>
    <p:notesMasterId r:id="rId19"/>
  </p:notesMasterIdLst>
  <p:handoutMasterIdLst>
    <p:handoutMasterId r:id="rId20"/>
  </p:handoutMasterIdLst>
  <p:sldIdLst>
    <p:sldId id="856" r:id="rId2"/>
    <p:sldId id="894" r:id="rId3"/>
    <p:sldId id="881" r:id="rId4"/>
    <p:sldId id="882" r:id="rId5"/>
    <p:sldId id="884" r:id="rId6"/>
    <p:sldId id="885" r:id="rId7"/>
    <p:sldId id="886" r:id="rId8"/>
    <p:sldId id="889" r:id="rId9"/>
    <p:sldId id="890" r:id="rId10"/>
    <p:sldId id="891" r:id="rId11"/>
    <p:sldId id="620" r:id="rId12"/>
    <p:sldId id="860" r:id="rId13"/>
    <p:sldId id="872" r:id="rId14"/>
    <p:sldId id="863" r:id="rId15"/>
    <p:sldId id="892" r:id="rId16"/>
    <p:sldId id="879" r:id="rId17"/>
    <p:sldId id="689" r:id="rId1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2DB9"/>
    <a:srgbClr val="990099"/>
    <a:srgbClr val="FF66FF"/>
    <a:srgbClr val="FF33CC"/>
    <a:srgbClr val="FF99FF"/>
    <a:srgbClr val="FF00FF"/>
    <a:srgbClr val="CC3399"/>
    <a:srgbClr val="FFCCFF"/>
    <a:srgbClr val="CCCC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15619" autoAdjust="0"/>
    <p:restoredTop sz="86723" autoAdjust="0"/>
  </p:normalViewPr>
  <p:slideViewPr>
    <p:cSldViewPr snapToGrid="0" snapToObjects="1">
      <p:cViewPr varScale="1">
        <p:scale>
          <a:sx n="113" d="100"/>
          <a:sy n="113" d="100"/>
        </p:scale>
        <p:origin x="-2268" y="-10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6" d="100"/>
          <a:sy n="136" d="100"/>
        </p:scale>
        <p:origin x="-4488" y="-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2" tIns="48306" rIns="96612" bIns="48306" numCol="1" anchor="t" anchorCtr="0" compatLnSpc="1">
            <a:prstTxWarp prst="textNoShape">
              <a:avLst/>
            </a:prstTxWarp>
          </a:bodyPr>
          <a:lstStyle>
            <a:lvl1pPr defTabSz="96520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2" tIns="48306" rIns="96612" bIns="48306" numCol="1" anchor="t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2" tIns="48306" rIns="96612" bIns="48306" numCol="1" anchor="b" anchorCtr="0" compatLnSpc="1">
            <a:prstTxWarp prst="textNoShape">
              <a:avLst/>
            </a:prstTxWarp>
          </a:bodyPr>
          <a:lstStyle>
            <a:lvl1pPr defTabSz="96520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2" tIns="48306" rIns="96612" bIns="48306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DAE7981-D693-482F-8B74-1F5301656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4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7" tIns="48298" rIns="96597" bIns="48298" numCol="1" anchor="t" anchorCtr="0" compatLnSpc="1">
            <a:prstTxWarp prst="textNoShape">
              <a:avLst/>
            </a:prstTxWarp>
          </a:bodyPr>
          <a:lstStyle>
            <a:lvl1pPr defTabSz="96520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7" tIns="48298" rIns="96597" bIns="48298" numCol="1" anchor="t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19138"/>
            <a:ext cx="4802187" cy="3602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7" tIns="48298" rIns="96597" bIns="482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7" tIns="48298" rIns="96597" bIns="48298" numCol="1" anchor="b" anchorCtr="0" compatLnSpc="1">
            <a:prstTxWarp prst="textNoShape">
              <a:avLst/>
            </a:prstTxWarp>
          </a:bodyPr>
          <a:lstStyle>
            <a:lvl1pPr defTabSz="96520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7" tIns="48298" rIns="96597" bIns="48298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C82945E-F508-4A12-9A66-76C3DFA95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0230C5-07FB-46B4-8E69-309392BDC69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4560888"/>
            <a:ext cx="6297613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4EA7BD-39F1-439F-9067-8848BF54457A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Thinking computationally not programming</a:t>
            </a:r>
          </a:p>
          <a:p>
            <a:r>
              <a:rPr lang="en-US" smtClean="0"/>
              <a:t>Fundamental skill not rote skill</a:t>
            </a:r>
          </a:p>
          <a:p>
            <a:r>
              <a:rPr lang="en-US" smtClean="0"/>
              <a:t>Computing not computers: pervasive computing/computers is passe: 20</a:t>
            </a:r>
            <a:r>
              <a:rPr lang="en-US" baseline="30000" smtClean="0"/>
              <a:t>th</a:t>
            </a:r>
            <a:r>
              <a:rPr lang="en-US" smtClean="0"/>
              <a:t> Century!</a:t>
            </a:r>
          </a:p>
          <a:p>
            <a:r>
              <a:rPr lang="en-US" smtClean="0"/>
              <a:t>“used by” ambitious.  Certainly needed to function in modern society</a:t>
            </a:r>
          </a:p>
          <a:p>
            <a:r>
              <a:rPr lang="en-US" smtClean="0"/>
              <a:t>In research: long-term; in education: nearer-term (outreach, diversity, changing society’s view of our field)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4B5671-A80D-49BF-9C2B-303EF32051E3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4560888"/>
            <a:ext cx="6297613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B98674-925E-44B6-BCB0-FF0726419113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4560888"/>
            <a:ext cx="6297613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8AAB4-86DC-43A9-8823-39EFAD74C2D6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Computational Thinking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Jeannette M. Wing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FF2F3-F1BE-42F4-A723-4664AA6DA9BD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Computational Thinking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Jeannette M. Wing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41300"/>
            <a:ext cx="1943100" cy="6007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41300"/>
            <a:ext cx="5676900" cy="6007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549DD-13B3-41CA-AFC9-0096321E504A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Computational Thinking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Jeannette M. Wing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BFD90-970A-4506-8737-4E98706DE97A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Computational Thinking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Jeannette M. Wing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7F632-C375-41F0-A71C-0C8110C0E447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Computational Thinking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Jeannette M. Wing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F079C-3AA5-4B76-87CE-276487C26000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Computational Thinking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Jeannette M. Wing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D0AB7-4728-4E85-88FA-8CD71C806D3A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Computational Thinking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Jeannette M. Wing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2E87A-5FD3-4874-9FE9-B767025284C1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Computational Thinking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Jeannette M. Wing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447C9-B686-4A1F-8696-7B3579BF61B7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Computational Thinking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Jeannette M. Wing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B4277-8842-486D-8A2D-BC55EB2389BD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Computational Thinking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Jeannette M. Wing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6E1D2-640C-4DD2-B8CA-59C632EEB0AF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Computational Thinking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Jeannette M. Wing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413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5846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08338" y="64770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fld id="{883B67DA-DFFE-48FB-9C3E-63F905E991E5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  <p:sp>
        <p:nvSpPr>
          <p:cNvPr id="9584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6063" y="64770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Computational Thinking</a:t>
            </a:r>
          </a:p>
        </p:txBody>
      </p:sp>
      <p:sp>
        <p:nvSpPr>
          <p:cNvPr id="9584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15075" y="6477000"/>
            <a:ext cx="2725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Jeannette M. Wing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wi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nap.edu/catalog.php?record_id=12840" TargetMode="External"/><Relationship Id="rId7" Type="http://schemas.openxmlformats.org/officeDocument/2006/relationships/hyperlink" Target="http://thomas.loc.gov/cgi-bin/bdquery/z?d111:H.R.5929:@@@L" TargetMode="External"/><Relationship Id="rId12" Type="http://schemas.openxmlformats.org/officeDocument/2006/relationships/image" Target="../media/image9.png"/><Relationship Id="rId2" Type="http://schemas.openxmlformats.org/officeDocument/2006/relationships/hyperlink" Target="http://www.nap.edu/catalog.php?record_id=1317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principles.org/" TargetMode="External"/><Relationship Id="rId11" Type="http://schemas.openxmlformats.org/officeDocument/2006/relationships/hyperlink" Target="http://www.csta.acm.org/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cs.nuim.ie/courses/compthink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hyperlink" Target="http://ctegypt.blogspot.com/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465138" y="4035425"/>
            <a:ext cx="82169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DC2436"/>
                </a:solidFill>
                <a:latin typeface="Calibri" pitchFamily="34" charset="0"/>
              </a:rPr>
              <a:t>Jeannette M. Wing</a:t>
            </a:r>
            <a:endParaRPr lang="en-US" sz="2000" dirty="0">
              <a:solidFill>
                <a:srgbClr val="DC2436"/>
              </a:solidFill>
              <a:latin typeface="Calibri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latin typeface="Calibri" pitchFamily="34" charset="0"/>
              </a:rPr>
              <a:t>President’s </a:t>
            </a:r>
            <a:r>
              <a:rPr lang="en-US" sz="1600" dirty="0">
                <a:latin typeface="Calibri" pitchFamily="34" charset="0"/>
              </a:rPr>
              <a:t>Professor of Computer </a:t>
            </a:r>
            <a:r>
              <a:rPr lang="en-US" sz="1600" dirty="0" smtClean="0">
                <a:latin typeface="Calibri" pitchFamily="34" charset="0"/>
              </a:rPr>
              <a:t>Science and Department Head</a:t>
            </a:r>
            <a:br>
              <a:rPr lang="en-US" sz="1600" dirty="0" smtClean="0">
                <a:latin typeface="Calibri" pitchFamily="34" charset="0"/>
              </a:rPr>
            </a:br>
            <a:r>
              <a:rPr lang="en-US" sz="1600" dirty="0" smtClean="0">
                <a:latin typeface="Calibri" pitchFamily="34" charset="0"/>
              </a:rPr>
              <a:t>Computer Science Department</a:t>
            </a:r>
            <a:r>
              <a:rPr lang="en-US" sz="1600" dirty="0">
                <a:latin typeface="Calibri" pitchFamily="34" charset="0"/>
              </a:rPr>
              <a:t/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Carnegie Mellon University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373188" y="5815013"/>
            <a:ext cx="6684646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1200" dirty="0" smtClean="0">
                <a:latin typeface="+mj-lt"/>
              </a:rPr>
              <a:t>MSR-CMU Center for Computational Thinking Review</a:t>
            </a:r>
            <a:br>
              <a:rPr lang="en-US" sz="1200" dirty="0" smtClean="0">
                <a:latin typeface="+mj-lt"/>
              </a:rPr>
            </a:br>
            <a:r>
              <a:rPr lang="en-US" sz="1200" dirty="0" smtClean="0">
                <a:latin typeface="+mj-lt"/>
              </a:rPr>
              <a:t>14 May 2012</a:t>
            </a:r>
            <a:endParaRPr lang="en-US" sz="1400" dirty="0">
              <a:latin typeface="+mj-lt"/>
              <a:sym typeface="Symbol" pitchFamily="18" charset="2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1308162"/>
            <a:ext cx="6386196" cy="22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Worldwide Collaborations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447C9-B686-4A1F-8696-7B3579BF61B7}" type="slidenum">
              <a:rPr lang="en-US" smtClean="0"/>
              <a:pPr>
                <a:defRPr/>
              </a:pPr>
              <a:t>10</a:t>
            </a:fld>
            <a:endParaRPr lang="en-US" sz="14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Computational Thinking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Jeannette M. Wing</a:t>
            </a: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97" y="1078830"/>
            <a:ext cx="9119745" cy="5702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30903" y="2085947"/>
            <a:ext cx="1877886" cy="400110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Cambridge (1,2)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7177" y="2712097"/>
            <a:ext cx="2251257" cy="400110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New England (4*,6)</a:t>
            </a:r>
            <a:endParaRPr lang="en-US" sz="20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86863" y="2062167"/>
            <a:ext cx="1175322" cy="400110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Asia (1,1)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82770" y="3425460"/>
            <a:ext cx="1261884" cy="400110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India (0,1)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6062" y="2238411"/>
            <a:ext cx="2039937" cy="400110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Redmond (9,12*)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753012" y="2912089"/>
            <a:ext cx="1290101" cy="400110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bg1"/>
                </a:solidFill>
                <a:latin typeface="+mj-lt"/>
              </a:rPr>
              <a:t>SVC (3,4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)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37" y="63939"/>
            <a:ext cx="3040063" cy="1064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74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1AE90-63DF-4597-903D-C652FF7EBDFB}" type="slidenum">
              <a:rPr lang="en-US"/>
              <a:pPr>
                <a:defRPr/>
              </a:pPr>
              <a:t>11</a:t>
            </a:fld>
            <a:endParaRPr lang="en-US" sz="1400"/>
          </a:p>
        </p:txBody>
      </p:sp>
      <p:sp>
        <p:nvSpPr>
          <p:cNvPr id="6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Computational Thinking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Jeannette M. Wing</a:t>
            </a: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My Grand Vision</a:t>
            </a:r>
          </a:p>
        </p:txBody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295400"/>
            <a:ext cx="8215312" cy="4953000"/>
          </a:xfrm>
        </p:spPr>
        <p:txBody>
          <a:bodyPr/>
          <a:lstStyle/>
          <a:p>
            <a:r>
              <a:rPr lang="en-US" smtClean="0">
                <a:solidFill>
                  <a:schemeClr val="hlink"/>
                </a:solidFill>
              </a:rPr>
              <a:t>Computational thinking</a:t>
            </a:r>
            <a:r>
              <a:rPr lang="en-US" smtClean="0"/>
              <a:t> will be a fundamental skill used by everyone in the world by the middle of the 21</a:t>
            </a:r>
            <a:r>
              <a:rPr lang="en-US" baseline="30000" smtClean="0"/>
              <a:t>st</a:t>
            </a:r>
            <a:r>
              <a:rPr lang="en-US" smtClean="0"/>
              <a:t> Century.</a:t>
            </a:r>
          </a:p>
          <a:p>
            <a:endParaRPr lang="en-US" smtClean="0"/>
          </a:p>
          <a:p>
            <a:pPr lvl="1"/>
            <a:r>
              <a:rPr lang="en-US" smtClean="0"/>
              <a:t>Just like reading, writing, and arithmetic.</a:t>
            </a:r>
          </a:p>
          <a:p>
            <a:pPr lvl="1"/>
            <a:r>
              <a:rPr lang="en-US" smtClean="0"/>
              <a:t>Incestuous: Computing and computers will enable the spread of computational thinking.</a:t>
            </a:r>
          </a:p>
          <a:p>
            <a:pPr lvl="1"/>
            <a:endParaRPr lang="en-US" smtClean="0"/>
          </a:p>
          <a:p>
            <a:pPr lvl="1"/>
            <a:r>
              <a:rPr lang="en-US" smtClean="0">
                <a:solidFill>
                  <a:srgbClr val="FF0000"/>
                </a:solidFill>
              </a:rPr>
              <a:t>In research:</a:t>
            </a:r>
            <a:r>
              <a:rPr lang="en-US" smtClean="0"/>
              <a:t> scientists, engineers, …, historians, artists</a:t>
            </a:r>
          </a:p>
          <a:p>
            <a:pPr lvl="1"/>
            <a:r>
              <a:rPr lang="en-US" smtClean="0">
                <a:solidFill>
                  <a:srgbClr val="FF0000"/>
                </a:solidFill>
              </a:rPr>
              <a:t>In education:</a:t>
            </a:r>
            <a:r>
              <a:rPr lang="en-US" smtClean="0"/>
              <a:t> K-12 students and teachers, undergrads, …</a:t>
            </a:r>
          </a:p>
        </p:txBody>
      </p:sp>
      <p:sp>
        <p:nvSpPr>
          <p:cNvPr id="801796" name="Text Box 4"/>
          <p:cNvSpPr txBox="1">
            <a:spLocks noChangeArrowheads="1"/>
          </p:cNvSpPr>
          <p:nvPr/>
        </p:nvSpPr>
        <p:spPr bwMode="auto">
          <a:xfrm>
            <a:off x="681038" y="5462588"/>
            <a:ext cx="7585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hlink"/>
                </a:solidFill>
                <a:latin typeface="Calibri" pitchFamily="34" charset="0"/>
              </a:rPr>
              <a:t>J.M. Wing, “Computational Thinking,” </a:t>
            </a:r>
            <a:r>
              <a:rPr lang="en-US" i="1">
                <a:solidFill>
                  <a:schemeClr val="hlink"/>
                </a:solidFill>
                <a:latin typeface="Calibri" pitchFamily="34" charset="0"/>
              </a:rPr>
              <a:t>CACM</a:t>
            </a:r>
            <a:r>
              <a:rPr lang="en-US">
                <a:solidFill>
                  <a:schemeClr val="hlink"/>
                </a:solidFill>
                <a:latin typeface="Calibri" pitchFamily="34" charset="0"/>
              </a:rPr>
              <a:t> Viewpoint, March 2006, pp. 33-35.</a:t>
            </a:r>
          </a:p>
          <a:p>
            <a:pPr algn="ctr" eaLnBrk="0" hangingPunct="0"/>
            <a:r>
              <a:rPr lang="en-US">
                <a:solidFill>
                  <a:schemeClr val="hlink"/>
                </a:solidFill>
                <a:latin typeface="Calibri" pitchFamily="34" charset="0"/>
              </a:rPr>
              <a:t>Paper off </a:t>
            </a:r>
            <a:r>
              <a:rPr lang="en-US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>
                <a:solidFill>
                  <a:schemeClr val="accent2"/>
                </a:solidFill>
                <a:latin typeface="Calibri" pitchFamily="34" charset="0"/>
                <a:hlinkClick r:id="rId3"/>
              </a:rPr>
              <a:t>http://www.cs.cmu.edu/~wing</a:t>
            </a:r>
            <a:r>
              <a:rPr lang="en-US">
                <a:solidFill>
                  <a:schemeClr val="accent2"/>
                </a:solidFill>
                <a:latin typeface="Calibri" pitchFamily="34" charset="0"/>
              </a:rPr>
              <a:t>/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795" grpId="0" build="p" bldLvl="2"/>
      <p:bldP spid="80179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768600"/>
            <a:ext cx="7772400" cy="1470025"/>
          </a:xfrm>
        </p:spPr>
        <p:txBody>
          <a:bodyPr/>
          <a:lstStyle/>
          <a:p>
            <a:pPr algn="ctr"/>
            <a:r>
              <a:rPr lang="en-US" sz="4000" dirty="0" smtClean="0"/>
              <a:t>Computational Thinking</a:t>
            </a:r>
            <a:br>
              <a:rPr lang="en-US" sz="4000" dirty="0" smtClean="0"/>
            </a:br>
            <a:r>
              <a:rPr lang="en-US" sz="4000" dirty="0" smtClean="0"/>
              <a:t>in Education</a:t>
            </a:r>
            <a:endParaRPr lang="en-US" sz="4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447C9-B686-4A1F-8696-7B3579BF61B7}" type="slidenum">
              <a:rPr lang="en-US" smtClean="0"/>
              <a:pPr>
                <a:defRPr/>
              </a:pPr>
              <a:t>13</a:t>
            </a:fld>
            <a:endParaRPr lang="en-US" sz="14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91" y="45467"/>
            <a:ext cx="4865012" cy="681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68237" y="3454639"/>
            <a:ext cx="6519520" cy="73866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CMU-MSR Center for Computational Thinking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http</a:t>
            </a:r>
            <a:r>
              <a:rPr lang="en-US" dirty="0">
                <a:latin typeface="+mj-lt"/>
              </a:rPr>
              <a:t>://www.cs.cmu.edu/~</a:t>
            </a:r>
            <a:r>
              <a:rPr lang="en-US" dirty="0" smtClean="0">
                <a:latin typeface="+mj-lt"/>
              </a:rPr>
              <a:t>CompThink/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347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945" y="128342"/>
            <a:ext cx="7772400" cy="685800"/>
          </a:xfrm>
        </p:spPr>
        <p:txBody>
          <a:bodyPr/>
          <a:lstStyle/>
          <a:p>
            <a:r>
              <a:rPr lang="en-US" dirty="0" smtClean="0"/>
              <a:t>National Efforts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672090" y="3796152"/>
            <a:ext cx="8897937" cy="1368712"/>
            <a:chOff x="672090" y="3796152"/>
            <a:chExt cx="8897937" cy="1368712"/>
          </a:xfrm>
        </p:grpSpPr>
        <p:sp>
          <p:nvSpPr>
            <p:cNvPr id="10" name="Rectangle 9"/>
            <p:cNvSpPr/>
            <p:nvPr/>
          </p:nvSpPr>
          <p:spPr>
            <a:xfrm>
              <a:off x="672090" y="4149201"/>
              <a:ext cx="889793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CSTB Reports:</a:t>
              </a:r>
              <a:r>
                <a:rPr lang="en-US" sz="2400" dirty="0">
                  <a:latin typeface="+mj-lt"/>
                </a:rPr>
                <a:t/>
              </a:r>
              <a:br>
                <a:rPr lang="en-US" sz="2400" dirty="0">
                  <a:latin typeface="+mj-lt"/>
                </a:rPr>
              </a:br>
              <a:r>
                <a:rPr lang="en-US" dirty="0" smtClean="0">
                  <a:latin typeface="+mj-lt"/>
                  <a:hlinkClick r:id="rId2"/>
                </a:rPr>
                <a:t>The </a:t>
              </a:r>
              <a:r>
                <a:rPr lang="en-US" dirty="0">
                  <a:latin typeface="+mj-lt"/>
                  <a:hlinkClick r:id="rId2"/>
                </a:rPr>
                <a:t>Report of a Workshop on Pedagogical Aspects of Computational Thinking</a:t>
              </a:r>
              <a:r>
                <a:rPr lang="en-US" dirty="0">
                  <a:latin typeface="+mj-lt"/>
                </a:rPr>
                <a:t> 2011</a:t>
              </a:r>
              <a:br>
                <a:rPr lang="en-US" dirty="0">
                  <a:latin typeface="+mj-lt"/>
                </a:rPr>
              </a:br>
              <a:r>
                <a:rPr lang="en-US" dirty="0" smtClean="0">
                  <a:latin typeface="+mj-lt"/>
                  <a:hlinkClick r:id="rId3"/>
                </a:rPr>
                <a:t>Report </a:t>
              </a:r>
              <a:r>
                <a:rPr lang="en-US" dirty="0">
                  <a:latin typeface="+mj-lt"/>
                  <a:hlinkClick r:id="rId3"/>
                </a:rPr>
                <a:t>of a Workshop on the Scope and Nature of Computational Thinking </a:t>
              </a:r>
              <a:r>
                <a:rPr lang="en-US" dirty="0">
                  <a:latin typeface="+mj-lt"/>
                </a:rPr>
                <a:t>2010</a:t>
              </a:r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4238" y="3796152"/>
              <a:ext cx="3200400" cy="706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0" y="700258"/>
            <a:ext cx="7917655" cy="1410615"/>
            <a:chOff x="0" y="700258"/>
            <a:chExt cx="7917655" cy="141061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49918"/>
              <a:ext cx="2028825" cy="11609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1988342" y="1111845"/>
              <a:ext cx="592931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CS Principles: </a:t>
              </a:r>
              <a:r>
                <a:rPr lang="en-US" sz="2400" u="sng" dirty="0" smtClean="0">
                  <a:latin typeface="+mj-lt"/>
                  <a:hlinkClick r:id="rId6"/>
                </a:rPr>
                <a:t>http</a:t>
              </a:r>
              <a:r>
                <a:rPr lang="en-US" sz="2400" u="sng" dirty="0">
                  <a:latin typeface="+mj-lt"/>
                  <a:hlinkClick r:id="rId6"/>
                </a:rPr>
                <a:t>://</a:t>
              </a:r>
              <a:r>
                <a:rPr lang="en-US" sz="2400" u="sng" dirty="0" smtClean="0">
                  <a:latin typeface="+mj-lt"/>
                  <a:hlinkClick r:id="rId6"/>
                </a:rPr>
                <a:t>csprinciples.org</a:t>
              </a:r>
              <a:r>
                <a:rPr lang="en-US" sz="2400" dirty="0" smtClean="0">
                  <a:latin typeface="+mj-lt"/>
                </a:rPr>
                <a:t/>
              </a:r>
              <a:br>
                <a:rPr lang="en-US" sz="2400" dirty="0" smtClean="0">
                  <a:latin typeface="+mj-lt"/>
                </a:rPr>
              </a:br>
              <a:r>
                <a:rPr lang="en-US" sz="2000" dirty="0" smtClean="0">
                  <a:latin typeface="+mj-lt"/>
                </a:rPr>
                <a:t>- With </a:t>
              </a:r>
              <a:r>
                <a:rPr lang="en-US" sz="2000" dirty="0">
                  <a:latin typeface="+mj-lt"/>
                </a:rPr>
                <a:t>NSF support, revision of CS AP courses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71248" y="700258"/>
              <a:ext cx="1649811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High School</a:t>
              </a:r>
              <a:endParaRPr lang="en-US" sz="2400" dirty="0">
                <a:latin typeface="+mj-l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79071" y="4748895"/>
            <a:ext cx="9273076" cy="2094107"/>
            <a:chOff x="-79071" y="4748895"/>
            <a:chExt cx="9273076" cy="2094107"/>
          </a:xfrm>
        </p:grpSpPr>
        <p:sp>
          <p:nvSpPr>
            <p:cNvPr id="9" name="Rectangle 8"/>
            <p:cNvSpPr/>
            <p:nvPr/>
          </p:nvSpPr>
          <p:spPr>
            <a:xfrm>
              <a:off x="1550917" y="5863458"/>
              <a:ext cx="727564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+mj-lt"/>
                </a:rPr>
                <a:t>Computer Science Education Act (</a:t>
              </a:r>
              <a:r>
                <a:rPr lang="en-US" sz="2400" dirty="0" smtClean="0">
                  <a:latin typeface="+mj-lt"/>
                  <a:hlinkClick r:id="rId7"/>
                </a:rPr>
                <a:t>H.R.5929</a:t>
              </a:r>
              <a:r>
                <a:rPr lang="en-US" sz="2400" dirty="0" smtClean="0">
                  <a:latin typeface="+mj-lt"/>
                </a:rPr>
                <a:t>) 2010</a:t>
              </a:r>
              <a:br>
                <a:rPr lang="en-US" sz="2400" dirty="0" smtClean="0">
                  <a:latin typeface="+mj-lt"/>
                </a:rPr>
              </a:br>
              <a:r>
                <a:rPr lang="en-US" sz="1600" dirty="0" smtClean="0">
                  <a:latin typeface="+mj-lt"/>
                </a:rPr>
                <a:t>- proposed </a:t>
              </a:r>
              <a:r>
                <a:rPr lang="en-US" sz="1600" dirty="0">
                  <a:latin typeface="+mj-lt"/>
                </a:rPr>
                <a:t>by PA Senator Casey and CO Representative Polis.</a:t>
              </a:r>
            </a:p>
            <a:p>
              <a:pPr lvl="1"/>
              <a:endParaRPr lang="en-US" sz="1600" dirty="0">
                <a:latin typeface="+mj-lt"/>
              </a:endParaRPr>
            </a:p>
          </p:txBody>
        </p:sp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543" y="5075345"/>
              <a:ext cx="1414462" cy="1742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017" y="5164864"/>
              <a:ext cx="1571934" cy="167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3747655" y="5401793"/>
              <a:ext cx="1313949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Congress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-79071" y="4748895"/>
              <a:ext cx="9186863" cy="652898"/>
            </a:xfrm>
            <a:custGeom>
              <a:avLst/>
              <a:gdLst>
                <a:gd name="connsiteX0" fmla="*/ 0 w 9186863"/>
                <a:gd name="connsiteY0" fmla="*/ 0 h 652898"/>
                <a:gd name="connsiteX1" fmla="*/ 1900238 w 9186863"/>
                <a:gd name="connsiteY1" fmla="*/ 528638 h 652898"/>
                <a:gd name="connsiteX2" fmla="*/ 5857876 w 9186863"/>
                <a:gd name="connsiteY2" fmla="*/ 585788 h 652898"/>
                <a:gd name="connsiteX3" fmla="*/ 7315201 w 9186863"/>
                <a:gd name="connsiteY3" fmla="*/ 614363 h 652898"/>
                <a:gd name="connsiteX4" fmla="*/ 9186863 w 9186863"/>
                <a:gd name="connsiteY4" fmla="*/ 14288 h 65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6863" h="652898">
                  <a:moveTo>
                    <a:pt x="0" y="0"/>
                  </a:moveTo>
                  <a:cubicBezTo>
                    <a:pt x="461962" y="215503"/>
                    <a:pt x="923925" y="431007"/>
                    <a:pt x="1900238" y="528638"/>
                  </a:cubicBezTo>
                  <a:cubicBezTo>
                    <a:pt x="2876551" y="626269"/>
                    <a:pt x="5857876" y="585788"/>
                    <a:pt x="5857876" y="585788"/>
                  </a:cubicBezTo>
                  <a:cubicBezTo>
                    <a:pt x="6760370" y="600075"/>
                    <a:pt x="6760370" y="709613"/>
                    <a:pt x="7315201" y="614363"/>
                  </a:cubicBezTo>
                  <a:cubicBezTo>
                    <a:pt x="7870032" y="519113"/>
                    <a:pt x="8528447" y="266700"/>
                    <a:pt x="9186863" y="14288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-40450" y="-6672"/>
            <a:ext cx="9284463" cy="4078015"/>
            <a:chOff x="-40450" y="-6672"/>
            <a:chExt cx="9284463" cy="407801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8534" y="546653"/>
              <a:ext cx="2059258" cy="26717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2994125"/>
              <a:ext cx="9244013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latin typeface="+mj-lt"/>
                  <a:hlinkClick r:id="rId11"/>
                </a:rPr>
                <a:t>http</a:t>
              </a:r>
              <a:r>
                <a:rPr lang="en-US" sz="2400" dirty="0">
                  <a:latin typeface="+mj-lt"/>
                  <a:hlinkClick r:id="rId11"/>
                </a:rPr>
                <a:t>://www.csta.acm.org</a:t>
              </a:r>
              <a:r>
                <a:rPr lang="en-US" sz="2400" dirty="0" smtClean="0">
                  <a:latin typeface="+mj-lt"/>
                  <a:hlinkClick r:id="rId11"/>
                </a:rPr>
                <a:t>/</a:t>
              </a:r>
              <a:r>
                <a:rPr lang="en-US" sz="2400" dirty="0" smtClean="0">
                  <a:latin typeface="+mj-lt"/>
                </a:rPr>
                <a:t/>
              </a:r>
              <a:br>
                <a:rPr lang="en-US" sz="2400" dirty="0" smtClean="0">
                  <a:latin typeface="+mj-lt"/>
                </a:rPr>
              </a:br>
              <a:r>
                <a:rPr lang="en-US" sz="2000" i="1" dirty="0" smtClean="0">
                  <a:latin typeface="+mj-lt"/>
                </a:rPr>
                <a:t>- Computational </a:t>
              </a:r>
              <a:r>
                <a:rPr lang="en-US" sz="2000" i="1" dirty="0">
                  <a:latin typeface="+mj-lt"/>
                </a:rPr>
                <a:t>Thinking Resource </a:t>
              </a:r>
              <a:r>
                <a:rPr lang="en-US" sz="2000" i="1" dirty="0" smtClean="0">
                  <a:latin typeface="+mj-lt"/>
                </a:rPr>
                <a:t>Set: A </a:t>
              </a:r>
              <a:r>
                <a:rPr lang="en-US" sz="2000" i="1" dirty="0">
                  <a:latin typeface="+mj-lt"/>
                </a:rPr>
                <a:t>Problem-Solving Tool for Every </a:t>
              </a:r>
              <a:r>
                <a:rPr lang="en-US" sz="2000" i="1" dirty="0" err="1" smtClean="0">
                  <a:latin typeface="+mj-lt"/>
                </a:rPr>
                <a:t>Classrooom</a:t>
              </a:r>
              <a:r>
                <a:rPr lang="en-US" sz="2000" i="1" dirty="0" smtClean="0">
                  <a:latin typeface="+mj-lt"/>
                </a:rPr>
                <a:t/>
              </a:r>
              <a:br>
                <a:rPr lang="en-US" sz="2000" i="1" dirty="0" smtClean="0">
                  <a:latin typeface="+mj-lt"/>
                </a:rPr>
              </a:br>
              <a:r>
                <a:rPr lang="en-US" sz="2000" dirty="0" smtClean="0">
                  <a:latin typeface="+mj-lt"/>
                </a:rPr>
                <a:t>- K-12 </a:t>
              </a:r>
              <a:r>
                <a:rPr lang="en-US" sz="2000" dirty="0">
                  <a:latin typeface="+mj-lt"/>
                </a:rPr>
                <a:t>Computer Science Standards</a:t>
              </a:r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731" y="2341668"/>
              <a:ext cx="3638550" cy="746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560983" y="2484116"/>
              <a:ext cx="750526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K-12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-40450" y="-6672"/>
              <a:ext cx="6969887" cy="2117545"/>
            </a:xfrm>
            <a:custGeom>
              <a:avLst/>
              <a:gdLst>
                <a:gd name="connsiteX0" fmla="*/ 83312 w 7088983"/>
                <a:gd name="connsiteY0" fmla="*/ 1928812 h 2117545"/>
                <a:gd name="connsiteX1" fmla="*/ 169037 w 7088983"/>
                <a:gd name="connsiteY1" fmla="*/ 1957387 h 2117545"/>
                <a:gd name="connsiteX2" fmla="*/ 3340862 w 7088983"/>
                <a:gd name="connsiteY2" fmla="*/ 2000250 h 2117545"/>
                <a:gd name="connsiteX3" fmla="*/ 6641274 w 7088983"/>
                <a:gd name="connsiteY3" fmla="*/ 1957387 h 2117545"/>
                <a:gd name="connsiteX4" fmla="*/ 6969887 w 7088983"/>
                <a:gd name="connsiteY4" fmla="*/ 0 h 211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88983" h="2117545">
                  <a:moveTo>
                    <a:pt x="83312" y="1928812"/>
                  </a:moveTo>
                  <a:cubicBezTo>
                    <a:pt x="-145288" y="1937146"/>
                    <a:pt x="169037" y="1957387"/>
                    <a:pt x="169037" y="1957387"/>
                  </a:cubicBezTo>
                  <a:lnTo>
                    <a:pt x="3340862" y="2000250"/>
                  </a:lnTo>
                  <a:cubicBezTo>
                    <a:pt x="4419568" y="2000250"/>
                    <a:pt x="6036437" y="2290762"/>
                    <a:pt x="6641274" y="1957387"/>
                  </a:cubicBezTo>
                  <a:cubicBezTo>
                    <a:pt x="7246111" y="1624012"/>
                    <a:pt x="7107999" y="812006"/>
                    <a:pt x="6969887" y="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395" y="0"/>
            <a:ext cx="7772400" cy="685800"/>
          </a:xfrm>
        </p:spPr>
        <p:txBody>
          <a:bodyPr/>
          <a:lstStyle/>
          <a:p>
            <a:r>
              <a:rPr lang="en-US" dirty="0" smtClean="0"/>
              <a:t>International Efforts</a:t>
            </a:r>
            <a:endParaRPr lang="en-US" dirty="0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671181" y="1382001"/>
            <a:ext cx="6472819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 smtClean="0">
                <a:latin typeface="Calibri" pitchFamily="34" charset="0"/>
              </a:rPr>
              <a:t>The </a:t>
            </a:r>
            <a:r>
              <a:rPr lang="en-US" sz="2000" dirty="0">
                <a:latin typeface="Calibri" pitchFamily="34" charset="0"/>
              </a:rPr>
              <a:t>Computer Science and Informatics panel said </a:t>
            </a:r>
            <a:br>
              <a:rPr lang="en-US" sz="2000" dirty="0">
                <a:latin typeface="Calibri" pitchFamily="34" charset="0"/>
              </a:rPr>
            </a:br>
            <a:r>
              <a:rPr lang="en-US" sz="2000" dirty="0">
                <a:latin typeface="Calibri" pitchFamily="34" charset="0"/>
              </a:rPr>
              <a:t>     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“Computational thinking is influencing </a:t>
            </a:r>
            <a:r>
              <a:rPr lang="en-US" sz="2000" dirty="0" smtClean="0">
                <a:latin typeface="Calibri" pitchFamily="34" charset="0"/>
              </a:rPr>
              <a:t>all disciplines….”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71094" y="791138"/>
            <a:ext cx="2201436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United Kingdom</a:t>
            </a:r>
            <a:endParaRPr lang="en-US" sz="2400" dirty="0">
              <a:latin typeface="+mj-lt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0" y="2129966"/>
            <a:ext cx="9144000" cy="3570748"/>
            <a:chOff x="0" y="2129966"/>
            <a:chExt cx="9144000" cy="3570748"/>
          </a:xfrm>
        </p:grpSpPr>
        <p:sp>
          <p:nvSpPr>
            <p:cNvPr id="10" name="TextBox 9"/>
            <p:cNvSpPr txBox="1"/>
            <p:nvPr/>
          </p:nvSpPr>
          <p:spPr>
            <a:xfrm>
              <a:off x="2362020" y="2131621"/>
              <a:ext cx="374057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British Royal Society (2012):</a:t>
              </a:r>
              <a:endParaRPr lang="en-US" sz="2400" b="1" dirty="0"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31153" y="2169176"/>
              <a:ext cx="32128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+mj-lt"/>
                </a:rPr>
                <a:t> Shut down or restart? report</a:t>
              </a:r>
              <a:endParaRPr lang="en-US" dirty="0">
                <a:latin typeface="+mj-lt"/>
              </a:endParaRPr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29966"/>
              <a:ext cx="2428875" cy="3570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2452451" y="2556621"/>
              <a:ext cx="6691549" cy="23083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+mj-lt"/>
                </a:rPr>
                <a:t>`` “</a:t>
              </a:r>
              <a:r>
                <a:rPr lang="en-US" dirty="0">
                  <a:latin typeface="+mj-lt"/>
                </a:rPr>
                <a:t>Computational thinking” offers insightful ways to view how information operates in many natural and engineered </a:t>
              </a:r>
              <a:r>
                <a:rPr lang="en-US" dirty="0" smtClean="0">
                  <a:latin typeface="+mj-lt"/>
                </a:rPr>
                <a:t>systems.</a:t>
              </a:r>
            </a:p>
            <a:p>
              <a:r>
                <a:rPr lang="en-US" dirty="0" smtClean="0">
                  <a:latin typeface="+mj-lt"/>
                </a:rPr>
                <a:t>…</a:t>
              </a:r>
              <a:endParaRPr lang="en-US" dirty="0">
                <a:latin typeface="+mj-lt"/>
              </a:endParaRPr>
            </a:p>
            <a:p>
              <a:r>
                <a:rPr lang="en-US" dirty="0" smtClean="0">
                  <a:latin typeface="+mj-lt"/>
                </a:rPr>
                <a:t> 3</a:t>
              </a:r>
              <a:r>
                <a:rPr lang="en-US" dirty="0">
                  <a:latin typeface="+mj-lt"/>
                </a:rPr>
                <a:t>. </a:t>
              </a:r>
              <a:r>
                <a:rPr lang="en-US" i="1" u="sng" dirty="0">
                  <a:latin typeface="+mj-lt"/>
                </a:rPr>
                <a:t>Every child should have the opportunity to learn Computing at </a:t>
              </a:r>
              <a:r>
                <a:rPr lang="en-US" i="1" u="sng" dirty="0" smtClean="0">
                  <a:latin typeface="+mj-lt"/>
                </a:rPr>
                <a:t>school. </a:t>
              </a:r>
              <a:r>
                <a:rPr lang="en-US" dirty="0" smtClean="0">
                  <a:latin typeface="+mj-lt"/>
                </a:rPr>
                <a:t>We </a:t>
              </a:r>
              <a:r>
                <a:rPr lang="en-US" dirty="0">
                  <a:latin typeface="+mj-lt"/>
                </a:rPr>
                <a:t>believe that</a:t>
              </a:r>
              <a:r>
                <a:rPr lang="en-US" dirty="0" smtClean="0">
                  <a:latin typeface="+mj-lt"/>
                </a:rPr>
                <a:t>:</a:t>
              </a:r>
            </a:p>
            <a:p>
              <a:r>
                <a:rPr lang="en-US" dirty="0" smtClean="0">
                  <a:latin typeface="+mj-lt"/>
                </a:rPr>
                <a:t>• </a:t>
              </a:r>
              <a:r>
                <a:rPr lang="en-US" dirty="0">
                  <a:latin typeface="+mj-lt"/>
                </a:rPr>
                <a:t>Every child should be expected to be ‘digitally literate’ by the end of compulsory education, in the same way that every child is expected to be able to read and </a:t>
              </a:r>
              <a:r>
                <a:rPr lang="en-US" dirty="0" smtClean="0">
                  <a:latin typeface="+mj-lt"/>
                </a:rPr>
                <a:t>write. ‘’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485900" y="4735653"/>
            <a:ext cx="7686675" cy="2050910"/>
            <a:chOff x="1485900" y="4735653"/>
            <a:chExt cx="7686675" cy="2050910"/>
          </a:xfrm>
        </p:grpSpPr>
        <p:sp>
          <p:nvSpPr>
            <p:cNvPr id="13" name="TextBox 12"/>
            <p:cNvSpPr txBox="1"/>
            <p:nvPr/>
          </p:nvSpPr>
          <p:spPr>
            <a:xfrm>
              <a:off x="5798225" y="4864945"/>
              <a:ext cx="1060675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Ireland</a:t>
              </a:r>
              <a:endParaRPr lang="en-US" sz="2400" dirty="0">
                <a:latin typeface="+mj-lt"/>
              </a:endParaRPr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1812" y="5258785"/>
              <a:ext cx="4841850" cy="82867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3316791" y="6078677"/>
              <a:ext cx="5589431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+mj-lt"/>
                </a:rPr>
                <a:t>National University of </a:t>
              </a:r>
              <a:r>
                <a:rPr lang="en-US" sz="2000" b="1" dirty="0">
                  <a:latin typeface="+mj-lt"/>
                </a:rPr>
                <a:t>Ireland</a:t>
              </a:r>
              <a:r>
                <a:rPr lang="en-US" sz="2000" dirty="0">
                  <a:latin typeface="+mj-lt"/>
                </a:rPr>
                <a:t> </a:t>
              </a:r>
              <a:r>
                <a:rPr lang="en-US" sz="2000" dirty="0" err="1" smtClean="0">
                  <a:latin typeface="+mj-lt"/>
                </a:rPr>
                <a:t>Maynooth</a:t>
              </a:r>
              <a:r>
                <a:rPr lang="en-US" sz="2000" dirty="0" smtClean="0">
                  <a:latin typeface="+mj-lt"/>
                </a:rPr>
                <a:t/>
              </a:r>
              <a:br>
                <a:rPr lang="en-US" sz="2000" dirty="0" smtClean="0">
                  <a:latin typeface="+mj-lt"/>
                </a:rPr>
              </a:br>
              <a:r>
                <a:rPr lang="en-US" sz="2000" dirty="0" smtClean="0">
                  <a:latin typeface="+mj-lt"/>
                </a:rPr>
                <a:t> </a:t>
              </a:r>
              <a:r>
                <a:rPr lang="en-US" sz="2000" dirty="0">
                  <a:latin typeface="+mj-lt"/>
                  <a:hlinkClick r:id="rId4"/>
                </a:rPr>
                <a:t>B.Sc. in Computational Thinking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3" name="Freeform 2"/>
            <p:cNvSpPr/>
            <p:nvPr/>
          </p:nvSpPr>
          <p:spPr bwMode="auto">
            <a:xfrm>
              <a:off x="1485900" y="4735653"/>
              <a:ext cx="7686675" cy="2050910"/>
            </a:xfrm>
            <a:custGeom>
              <a:avLst/>
              <a:gdLst>
                <a:gd name="connsiteX0" fmla="*/ 0 w 7686675"/>
                <a:gd name="connsiteY0" fmla="*/ 2050910 h 2050910"/>
                <a:gd name="connsiteX1" fmla="*/ 1157288 w 7686675"/>
                <a:gd name="connsiteY1" fmla="*/ 1165085 h 2050910"/>
                <a:gd name="connsiteX2" fmla="*/ 1943100 w 7686675"/>
                <a:gd name="connsiteY2" fmla="*/ 207822 h 2050910"/>
                <a:gd name="connsiteX3" fmla="*/ 5143500 w 7686675"/>
                <a:gd name="connsiteY3" fmla="*/ 7797 h 2050910"/>
                <a:gd name="connsiteX4" fmla="*/ 7686675 w 7686675"/>
                <a:gd name="connsiteY4" fmla="*/ 364985 h 205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86675" h="2050910">
                  <a:moveTo>
                    <a:pt x="0" y="2050910"/>
                  </a:moveTo>
                  <a:cubicBezTo>
                    <a:pt x="416719" y="1761588"/>
                    <a:pt x="833438" y="1472266"/>
                    <a:pt x="1157288" y="1165085"/>
                  </a:cubicBezTo>
                  <a:cubicBezTo>
                    <a:pt x="1481138" y="857904"/>
                    <a:pt x="1278731" y="400703"/>
                    <a:pt x="1943100" y="207822"/>
                  </a:cubicBezTo>
                  <a:cubicBezTo>
                    <a:pt x="2607469" y="14941"/>
                    <a:pt x="4186238" y="-18397"/>
                    <a:pt x="5143500" y="7797"/>
                  </a:cubicBezTo>
                  <a:cubicBezTo>
                    <a:pt x="6100762" y="33991"/>
                    <a:pt x="6893718" y="199488"/>
                    <a:pt x="7686675" y="364985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22053" y="1258095"/>
            <a:ext cx="31947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>
                <a:latin typeface="Calibri" pitchFamily="34" charset="0"/>
              </a:rPr>
              <a:t>UK Research Assessment (2009): </a:t>
            </a:r>
          </a:p>
        </p:txBody>
      </p:sp>
    </p:spTree>
    <p:extLst>
      <p:ext uri="{BB962C8B-B14F-4D97-AF65-F5344CB8AC3E}">
        <p14:creationId xmlns:p14="http://schemas.microsoft.com/office/powerpoint/2010/main" val="203792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00" y="112067"/>
            <a:ext cx="7772400" cy="685800"/>
          </a:xfrm>
        </p:spPr>
        <p:txBody>
          <a:bodyPr/>
          <a:lstStyle/>
          <a:p>
            <a:r>
              <a:rPr lang="en-US" dirty="0" smtClean="0"/>
              <a:t>International Efforts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-35858" y="1031835"/>
            <a:ext cx="4663909" cy="3340122"/>
            <a:chOff x="14288" y="1027407"/>
            <a:chExt cx="4663909" cy="3340122"/>
          </a:xfrm>
        </p:grpSpPr>
        <p:sp>
          <p:nvSpPr>
            <p:cNvPr id="18" name="TextBox 17"/>
            <p:cNvSpPr txBox="1"/>
            <p:nvPr/>
          </p:nvSpPr>
          <p:spPr>
            <a:xfrm>
              <a:off x="959404" y="1027407"/>
              <a:ext cx="1077411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Europe</a:t>
              </a:r>
              <a:endParaRPr lang="en-US" sz="2400" dirty="0">
                <a:latin typeface="+mj-lt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8" y="3077929"/>
              <a:ext cx="2122257" cy="838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275" y="1926689"/>
              <a:ext cx="2247900" cy="1076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5175" y="1358988"/>
              <a:ext cx="1971675" cy="1114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815" y="3706477"/>
              <a:ext cx="2638425" cy="6610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3597" y="2701289"/>
              <a:ext cx="2514600" cy="1024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3471864" y="-36054"/>
            <a:ext cx="5788938" cy="5027790"/>
            <a:chOff x="3564014" y="28575"/>
            <a:chExt cx="5457708" cy="4729286"/>
          </a:xfrm>
        </p:grpSpPr>
        <p:grpSp>
          <p:nvGrpSpPr>
            <p:cNvPr id="12" name="Group 11"/>
            <p:cNvGrpSpPr/>
            <p:nvPr/>
          </p:nvGrpSpPr>
          <p:grpSpPr>
            <a:xfrm>
              <a:off x="4730906" y="128109"/>
              <a:ext cx="4290816" cy="4271156"/>
              <a:chOff x="4730906" y="128109"/>
              <a:chExt cx="4290816" cy="4271156"/>
            </a:xfrm>
          </p:grpSpPr>
          <p:pic>
            <p:nvPicPr>
              <p:cNvPr id="3078" name="Picture 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4914" y="3742040"/>
                <a:ext cx="3333355" cy="657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79" name="Picture 7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07019" y="2840886"/>
                <a:ext cx="3149685" cy="657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80" name="Picture 8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2122" y="128109"/>
                <a:ext cx="1555150" cy="10407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81" name="Picture 9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6921" y="1187794"/>
                <a:ext cx="3609975" cy="314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7398214" y="327332"/>
                <a:ext cx="731293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j-lt"/>
                  </a:rPr>
                  <a:t>Asia</a:t>
                </a:r>
                <a:endParaRPr lang="en-US" sz="2400" dirty="0">
                  <a:latin typeface="+mj-lt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4730906" y="1458702"/>
                <a:ext cx="4290816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smtClean="0">
                    <a:latin typeface="+mj-lt"/>
                  </a:rPr>
                  <a:t>“…aims </a:t>
                </a:r>
                <a:r>
                  <a:rPr lang="en-US" sz="1600" dirty="0">
                    <a:latin typeface="+mj-lt"/>
                  </a:rPr>
                  <a:t>to deliver enrichment courses to pre-tertiary students to deepen their </a:t>
                </a:r>
                <a:r>
                  <a:rPr lang="en-US" sz="1600" dirty="0" err="1">
                    <a:latin typeface="+mj-lt"/>
                  </a:rPr>
                  <a:t>infocomm</a:t>
                </a:r>
                <a:r>
                  <a:rPr lang="en-US" sz="1600" dirty="0">
                    <a:latin typeface="+mj-lt"/>
                  </a:rPr>
                  <a:t> skills by supporting course fees for students to take up computer science courses anchored in </a:t>
                </a:r>
                <a:r>
                  <a:rPr lang="en-US" sz="1600" dirty="0">
                    <a:solidFill>
                      <a:srgbClr val="FF0000"/>
                    </a:solidFill>
                    <a:latin typeface="+mj-lt"/>
                  </a:rPr>
                  <a:t>computational thinking</a:t>
                </a:r>
                <a:r>
                  <a:rPr lang="en-US" sz="1600" dirty="0" smtClean="0">
                    <a:latin typeface="+mj-lt"/>
                  </a:rPr>
                  <a:t>.”</a:t>
                </a:r>
                <a:endParaRPr lang="en-US" sz="1600" dirty="0">
                  <a:latin typeface="+mj-lt"/>
                </a:endParaRPr>
              </a:p>
            </p:txBody>
          </p:sp>
        </p:grpSp>
        <p:sp>
          <p:nvSpPr>
            <p:cNvPr id="9" name="Freeform 8"/>
            <p:cNvSpPr/>
            <p:nvPr/>
          </p:nvSpPr>
          <p:spPr bwMode="auto">
            <a:xfrm>
              <a:off x="3564014" y="28575"/>
              <a:ext cx="1533940" cy="4729286"/>
            </a:xfrm>
            <a:custGeom>
              <a:avLst/>
              <a:gdLst>
                <a:gd name="connsiteX0" fmla="*/ 1528762 w 1528762"/>
                <a:gd name="connsiteY0" fmla="*/ 0 h 4686300"/>
                <a:gd name="connsiteX1" fmla="*/ 1157287 w 1528762"/>
                <a:gd name="connsiteY1" fmla="*/ 1028700 h 4686300"/>
                <a:gd name="connsiteX2" fmla="*/ 1228725 w 1528762"/>
                <a:gd name="connsiteY2" fmla="*/ 2900363 h 4686300"/>
                <a:gd name="connsiteX3" fmla="*/ 1100137 w 1528762"/>
                <a:gd name="connsiteY3" fmla="*/ 3786188 h 4686300"/>
                <a:gd name="connsiteX4" fmla="*/ 0 w 1528762"/>
                <a:gd name="connsiteY4" fmla="*/ 4686300 h 468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8762" h="4686300">
                  <a:moveTo>
                    <a:pt x="1528762" y="0"/>
                  </a:moveTo>
                  <a:cubicBezTo>
                    <a:pt x="1368027" y="272653"/>
                    <a:pt x="1207293" y="545306"/>
                    <a:pt x="1157287" y="1028700"/>
                  </a:cubicBezTo>
                  <a:cubicBezTo>
                    <a:pt x="1107281" y="1512094"/>
                    <a:pt x="1238250" y="2440782"/>
                    <a:pt x="1228725" y="2900363"/>
                  </a:cubicBezTo>
                  <a:cubicBezTo>
                    <a:pt x="1219200" y="3359944"/>
                    <a:pt x="1304924" y="3488532"/>
                    <a:pt x="1100137" y="3786188"/>
                  </a:cubicBezTo>
                  <a:cubicBezTo>
                    <a:pt x="895350" y="4083844"/>
                    <a:pt x="447675" y="4385072"/>
                    <a:pt x="0" y="468630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-83526" y="4435078"/>
            <a:ext cx="3760738" cy="2408635"/>
            <a:chOff x="-83526" y="4435078"/>
            <a:chExt cx="3760738" cy="2408635"/>
          </a:xfrm>
        </p:grpSpPr>
        <p:grpSp>
          <p:nvGrpSpPr>
            <p:cNvPr id="23" name="Group 22"/>
            <p:cNvGrpSpPr/>
            <p:nvPr/>
          </p:nvGrpSpPr>
          <p:grpSpPr>
            <a:xfrm>
              <a:off x="-1" y="4991736"/>
              <a:ext cx="3344157" cy="1242637"/>
              <a:chOff x="5254254" y="5761972"/>
              <a:chExt cx="3957490" cy="926158"/>
            </a:xfrm>
          </p:grpSpPr>
          <p:pic>
            <p:nvPicPr>
              <p:cNvPr id="3077" name="Picture 5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4254" y="5992805"/>
                <a:ext cx="3957490" cy="695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5354296" y="5761972"/>
                <a:ext cx="2665409" cy="34408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j-lt"/>
                  </a:rPr>
                  <a:t>Latin America</a:t>
                </a:r>
                <a:endParaRPr lang="en-US" sz="2400" dirty="0">
                  <a:latin typeface="+mj-lt"/>
                </a:endParaRPr>
              </a:p>
            </p:txBody>
          </p:sp>
        </p:grpSp>
        <p:sp>
          <p:nvSpPr>
            <p:cNvPr id="27" name="Freeform 26"/>
            <p:cNvSpPr/>
            <p:nvPr/>
          </p:nvSpPr>
          <p:spPr bwMode="auto">
            <a:xfrm>
              <a:off x="-83526" y="4435078"/>
              <a:ext cx="3760738" cy="2408635"/>
            </a:xfrm>
            <a:custGeom>
              <a:avLst/>
              <a:gdLst>
                <a:gd name="connsiteX0" fmla="*/ 83526 w 3760738"/>
                <a:gd name="connsiteY0" fmla="*/ 22622 h 2408635"/>
                <a:gd name="connsiteX1" fmla="*/ 154964 w 3760738"/>
                <a:gd name="connsiteY1" fmla="*/ 8335 h 2408635"/>
                <a:gd name="connsiteX2" fmla="*/ 1497989 w 3760738"/>
                <a:gd name="connsiteY2" fmla="*/ 22622 h 2408635"/>
                <a:gd name="connsiteX3" fmla="*/ 3041039 w 3760738"/>
                <a:gd name="connsiteY3" fmla="*/ 251222 h 2408635"/>
                <a:gd name="connsiteX4" fmla="*/ 3741126 w 3760738"/>
                <a:gd name="connsiteY4" fmla="*/ 937022 h 2408635"/>
                <a:gd name="connsiteX5" fmla="*/ 3498239 w 3760738"/>
                <a:gd name="connsiteY5" fmla="*/ 2408635 h 24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60738" h="2408635">
                  <a:moveTo>
                    <a:pt x="83526" y="22622"/>
                  </a:moveTo>
                  <a:cubicBezTo>
                    <a:pt x="1373" y="15478"/>
                    <a:pt x="-80780" y="8335"/>
                    <a:pt x="154964" y="8335"/>
                  </a:cubicBezTo>
                  <a:cubicBezTo>
                    <a:pt x="390708" y="8335"/>
                    <a:pt x="1016977" y="-17859"/>
                    <a:pt x="1497989" y="22622"/>
                  </a:cubicBezTo>
                  <a:cubicBezTo>
                    <a:pt x="1979002" y="63103"/>
                    <a:pt x="2667183" y="98822"/>
                    <a:pt x="3041039" y="251222"/>
                  </a:cubicBezTo>
                  <a:cubicBezTo>
                    <a:pt x="3414895" y="403622"/>
                    <a:pt x="3664926" y="577453"/>
                    <a:pt x="3741126" y="937022"/>
                  </a:cubicBezTo>
                  <a:cubicBezTo>
                    <a:pt x="3817326" y="1296591"/>
                    <a:pt x="3657782" y="1852613"/>
                    <a:pt x="3498239" y="2408635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833948" y="4371958"/>
            <a:ext cx="5337645" cy="2439722"/>
            <a:chOff x="3833948" y="4371958"/>
            <a:chExt cx="5337645" cy="2439722"/>
          </a:xfrm>
        </p:grpSpPr>
        <p:grpSp>
          <p:nvGrpSpPr>
            <p:cNvPr id="21" name="Group 20"/>
            <p:cNvGrpSpPr/>
            <p:nvPr/>
          </p:nvGrpSpPr>
          <p:grpSpPr>
            <a:xfrm>
              <a:off x="3833948" y="5010666"/>
              <a:ext cx="5337645" cy="1801014"/>
              <a:chOff x="95973" y="5056986"/>
              <a:chExt cx="5337645" cy="1801014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973" y="5822936"/>
                <a:ext cx="5337645" cy="10350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" name="Rectangle 5"/>
              <p:cNvSpPr/>
              <p:nvPr/>
            </p:nvSpPr>
            <p:spPr>
              <a:xfrm>
                <a:off x="1806473" y="5506457"/>
                <a:ext cx="3032009" cy="4001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+mj-lt"/>
                    <a:hlinkClick r:id="rId13"/>
                  </a:rPr>
                  <a:t>http://ctegypt.blogspot.com/</a:t>
                </a:r>
                <a:endParaRPr lang="en-US" sz="2000" dirty="0">
                  <a:latin typeface="+mj-lt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98883" y="5056986"/>
                <a:ext cx="1647631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+mj-lt"/>
                  </a:rPr>
                  <a:t>Middle East</a:t>
                </a:r>
                <a:endParaRPr lang="en-US" sz="2400" dirty="0">
                  <a:latin typeface="+mj-lt"/>
                </a:endParaRPr>
              </a:p>
            </p:txBody>
          </p:sp>
        </p:grpSp>
        <p:sp>
          <p:nvSpPr>
            <p:cNvPr id="30" name="Freeform 29"/>
            <p:cNvSpPr/>
            <p:nvPr/>
          </p:nvSpPr>
          <p:spPr bwMode="auto">
            <a:xfrm>
              <a:off x="4329113" y="4371958"/>
              <a:ext cx="4814887" cy="633122"/>
            </a:xfrm>
            <a:custGeom>
              <a:avLst/>
              <a:gdLst>
                <a:gd name="connsiteX0" fmla="*/ 0 w 4814887"/>
                <a:gd name="connsiteY0" fmla="*/ 0 h 490229"/>
                <a:gd name="connsiteX1" fmla="*/ 2157412 w 4814887"/>
                <a:gd name="connsiteY1" fmla="*/ 485775 h 490229"/>
                <a:gd name="connsiteX2" fmla="*/ 4814887 w 4814887"/>
                <a:gd name="connsiteY2" fmla="*/ 200025 h 490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14887" h="490229">
                  <a:moveTo>
                    <a:pt x="0" y="0"/>
                  </a:moveTo>
                  <a:cubicBezTo>
                    <a:pt x="677465" y="226219"/>
                    <a:pt x="1354931" y="452438"/>
                    <a:pt x="2157412" y="485775"/>
                  </a:cubicBezTo>
                  <a:cubicBezTo>
                    <a:pt x="2959893" y="519112"/>
                    <a:pt x="3887390" y="359568"/>
                    <a:pt x="4814887" y="200025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024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768600"/>
            <a:ext cx="7772400" cy="1470025"/>
          </a:xfrm>
        </p:spPr>
        <p:txBody>
          <a:bodyPr/>
          <a:lstStyle/>
          <a:p>
            <a:pPr algn="ctr"/>
            <a:r>
              <a:rPr lang="en-US" sz="4000" smtClean="0"/>
              <a:t>Thank you!</a:t>
            </a:r>
            <a:endParaRPr lang="en-US" sz="4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282575"/>
            <a:ext cx="7772400" cy="685800"/>
          </a:xfrm>
        </p:spPr>
        <p:txBody>
          <a:bodyPr/>
          <a:lstStyle/>
          <a:p>
            <a:r>
              <a:rPr lang="en-US" dirty="0" smtClean="0"/>
              <a:t>Original Goals of Center</a:t>
            </a:r>
            <a:br>
              <a:rPr lang="en-US" dirty="0" smtClean="0"/>
            </a:br>
            <a:r>
              <a:rPr lang="en-US" dirty="0" smtClean="0"/>
              <a:t>(Rashid and Wing, circa Fall 2005)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Foster greater ties between MSR and CMU </a:t>
            </a:r>
          </a:p>
          <a:p>
            <a:pPr lvl="1"/>
            <a:r>
              <a:rPr lang="en-US" dirty="0" smtClean="0"/>
              <a:t>Make MSR more visible at CMU</a:t>
            </a:r>
          </a:p>
          <a:p>
            <a:pPr lvl="1"/>
            <a:r>
              <a:rPr lang="en-US" dirty="0" smtClean="0"/>
              <a:t>Single POC at CMU for MS and MSR</a:t>
            </a:r>
          </a:p>
          <a:p>
            <a:pPr lvl="1"/>
            <a:r>
              <a:rPr lang="en-US" dirty="0" smtClean="0"/>
              <a:t>[Context: Intel </a:t>
            </a:r>
            <a:r>
              <a:rPr lang="en-US" dirty="0" err="1" smtClean="0"/>
              <a:t>lablet</a:t>
            </a:r>
            <a:r>
              <a:rPr lang="en-US" dirty="0"/>
              <a:t> </a:t>
            </a:r>
            <a:r>
              <a:rPr lang="en-US" dirty="0" smtClean="0"/>
              <a:t>since 2002, Google lab 2005]</a:t>
            </a:r>
          </a:p>
          <a:p>
            <a:r>
              <a:rPr lang="en-US" dirty="0" smtClean="0"/>
              <a:t>Help support basic research in computing at CMU</a:t>
            </a:r>
          </a:p>
          <a:p>
            <a:pPr lvl="1"/>
            <a:r>
              <a:rPr lang="en-US" dirty="0" smtClean="0"/>
              <a:t>On topics of interest to MSR</a:t>
            </a:r>
          </a:p>
          <a:p>
            <a:pPr lvl="1"/>
            <a:r>
              <a:rPr lang="en-US" dirty="0" smtClean="0"/>
              <a:t>[Context: Federal research funding of computing tight]</a:t>
            </a:r>
          </a:p>
          <a:p>
            <a:r>
              <a:rPr lang="en-US" dirty="0" smtClean="0"/>
              <a:t>Promote computing</a:t>
            </a:r>
          </a:p>
          <a:p>
            <a:pPr lvl="1"/>
            <a:r>
              <a:rPr lang="en-US" dirty="0" smtClean="0"/>
              <a:t>Via small-scale education and outreach efforts</a:t>
            </a:r>
          </a:p>
          <a:p>
            <a:pPr lvl="1"/>
            <a:r>
              <a:rPr lang="en-US" dirty="0" smtClean="0"/>
              <a:t>[Context: Decline of enrollments in CS]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FD90-970A-4506-8737-4E98706DE97A}" type="slidenum">
              <a:rPr lang="en-US" smtClean="0"/>
              <a:pPr>
                <a:defRPr/>
              </a:pPr>
              <a:t>2</a:t>
            </a:fld>
            <a:endParaRPr lang="en-US" sz="14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Computational Thinking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Jeannette M. Wing</a:t>
            </a:r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37" y="63939"/>
            <a:ext cx="3040063" cy="1064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24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063" y="1085850"/>
            <a:ext cx="8597899" cy="5162550"/>
          </a:xfrm>
        </p:spPr>
        <p:txBody>
          <a:bodyPr/>
          <a:lstStyle/>
          <a:p>
            <a:r>
              <a:rPr lang="en-US" dirty="0" smtClean="0"/>
              <a:t>Spring 2007: Center launched under Jeannette’s and Rick’s leadership, Jeannette first Director</a:t>
            </a:r>
          </a:p>
          <a:p>
            <a:pPr lvl="1"/>
            <a:r>
              <a:rPr lang="en-US" dirty="0" smtClean="0"/>
              <a:t>Parallel Thinking Probe, led by Guy </a:t>
            </a:r>
            <a:r>
              <a:rPr lang="en-US" dirty="0" err="1" smtClean="0"/>
              <a:t>Blelloch</a:t>
            </a:r>
            <a:endParaRPr lang="en-US" dirty="0" smtClean="0"/>
          </a:p>
          <a:p>
            <a:pPr lvl="1"/>
            <a:r>
              <a:rPr lang="en-US" dirty="0" err="1" smtClean="0"/>
              <a:t>MindSwap</a:t>
            </a:r>
            <a:r>
              <a:rPr lang="en-US" dirty="0" smtClean="0"/>
              <a:t> on Privacy, led by Lorrie Cranor and Cynthia </a:t>
            </a:r>
            <a:r>
              <a:rPr lang="en-US" dirty="0" err="1" smtClean="0"/>
              <a:t>Dwork</a:t>
            </a:r>
            <a:endParaRPr lang="en-US" dirty="0" smtClean="0"/>
          </a:p>
          <a:p>
            <a:pPr lvl="1"/>
            <a:r>
              <a:rPr lang="en-US" dirty="0" smtClean="0"/>
              <a:t>Seminar Series: CT + X</a:t>
            </a:r>
          </a:p>
          <a:p>
            <a:pPr lvl="1"/>
            <a:r>
              <a:rPr lang="en-US" dirty="0" smtClean="0"/>
              <a:t>Outreach: CS4HS, </a:t>
            </a:r>
            <a:r>
              <a:rPr lang="en-US" dirty="0" err="1" smtClean="0"/>
              <a:t>Women@SCS</a:t>
            </a:r>
            <a:endParaRPr lang="en-US" dirty="0" smtClean="0"/>
          </a:p>
          <a:p>
            <a:r>
              <a:rPr lang="en-US" dirty="0" smtClean="0"/>
              <a:t>Fall 2007-Spring 2010: Peter Lee (2007-2009) and Seth Goldstein (2009-2010) serve as Acting Directors</a:t>
            </a:r>
          </a:p>
          <a:p>
            <a:pPr lvl="1"/>
            <a:r>
              <a:rPr lang="en-US" dirty="0" smtClean="0"/>
              <a:t>Many smaller projects, rather than one probe, emphasizing CT + X and Broader Impact</a:t>
            </a:r>
          </a:p>
          <a:p>
            <a:pPr lvl="1"/>
            <a:r>
              <a:rPr lang="en-US" dirty="0" smtClean="0"/>
              <a:t>Seminar Series</a:t>
            </a:r>
          </a:p>
          <a:p>
            <a:pPr lvl="1"/>
            <a:r>
              <a:rPr lang="en-US" dirty="0" smtClean="0"/>
              <a:t>Outreach: CS4HS, </a:t>
            </a:r>
            <a:r>
              <a:rPr lang="en-US" dirty="0" err="1" smtClean="0"/>
              <a:t>Women@SCS</a:t>
            </a:r>
            <a:endParaRPr lang="en-US" dirty="0" smtClean="0"/>
          </a:p>
          <a:p>
            <a:pPr lvl="1"/>
            <a:r>
              <a:rPr lang="en-US" dirty="0" smtClean="0"/>
              <a:t>2009 Final Report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FD90-970A-4506-8737-4E98706DE97A}" type="slidenum">
              <a:rPr lang="en-US" smtClean="0"/>
              <a:pPr>
                <a:defRPr/>
              </a:pPr>
              <a:t>3</a:t>
            </a:fld>
            <a:endParaRPr lang="en-US" sz="14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Computational Thinking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Jeannette M. Wing</a:t>
            </a:r>
            <a:endParaRPr lang="en-US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37" y="63939"/>
            <a:ext cx="3040063" cy="1064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32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241300"/>
            <a:ext cx="8794750" cy="685800"/>
          </a:xfrm>
        </p:spPr>
        <p:txBody>
          <a:bodyPr/>
          <a:lstStyle/>
          <a:p>
            <a:r>
              <a:rPr lang="en-US" sz="2800" dirty="0" smtClean="0"/>
              <a:t>2010-2013: Goals of Center Revisited</a:t>
            </a:r>
            <a:br>
              <a:rPr lang="en-US" sz="2800" dirty="0" smtClean="0"/>
            </a:br>
            <a:r>
              <a:rPr lang="en-US" sz="2800" dirty="0" smtClean="0"/>
              <a:t>(agreement between MSR and Wing)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49" y="1127946"/>
            <a:ext cx="7772400" cy="4953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Support quality research in computer science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Encourage computer scientists to think broadly, e.g., about societal grand challenges</a:t>
            </a:r>
          </a:p>
          <a:p>
            <a:pPr lvl="1"/>
            <a:r>
              <a:rPr lang="en-US" dirty="0" smtClean="0"/>
              <a:t>CT + X</a:t>
            </a:r>
          </a:p>
          <a:p>
            <a:pPr lvl="1"/>
            <a:r>
              <a:rPr lang="en-US" dirty="0" smtClean="0"/>
              <a:t>CT in energy, sustainability, healthcare, etc.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Encourage collaborations between CMU researchers and MSR</a:t>
            </a:r>
          </a:p>
          <a:p>
            <a:pPr lvl="1"/>
            <a:r>
              <a:rPr lang="en-US" dirty="0" smtClean="0"/>
              <a:t>Engage MSR researchers on Center proposals</a:t>
            </a:r>
          </a:p>
          <a:p>
            <a:pPr lvl="1"/>
            <a:r>
              <a:rPr lang="en-US" dirty="0" smtClean="0"/>
              <a:t>Visits by CMU to MSR</a:t>
            </a:r>
          </a:p>
          <a:p>
            <a:pPr lvl="1"/>
            <a:r>
              <a:rPr lang="en-US" dirty="0" smtClean="0"/>
              <a:t>CMU@MSR seminar series, talks by CMU faculty at MSR</a:t>
            </a:r>
          </a:p>
          <a:p>
            <a:pPr lvl="1"/>
            <a:r>
              <a:rPr lang="en-US" dirty="0" smtClean="0"/>
              <a:t>Establish connections for potential collaborations, e.g., Pfenning and PL and FM researchers at MSR</a:t>
            </a:r>
          </a:p>
          <a:p>
            <a:pPr lvl="1"/>
            <a:r>
              <a:rPr lang="en-US" dirty="0" smtClean="0"/>
              <a:t>Support collaborative research, e.g., </a:t>
            </a:r>
            <a:r>
              <a:rPr lang="en-US" dirty="0" err="1" smtClean="0"/>
              <a:t>Harchol-Balter</a:t>
            </a:r>
            <a:r>
              <a:rPr lang="en-US" dirty="0" smtClean="0"/>
              <a:t> and Chayes</a:t>
            </a:r>
          </a:p>
          <a:p>
            <a:pPr lvl="1"/>
            <a:r>
              <a:rPr lang="en-US" dirty="0" err="1" smtClean="0"/>
              <a:t>MindSwap</a:t>
            </a:r>
            <a:r>
              <a:rPr lang="en-US" dirty="0" smtClean="0"/>
              <a:t>, e.g., May 14-15 on the Interface between Computer Science and Economics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Continue to support education and outreach at a small scale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FD90-970A-4506-8737-4E98706DE97A}" type="slidenum">
              <a:rPr lang="en-US" smtClean="0"/>
              <a:pPr>
                <a:defRPr/>
              </a:pPr>
              <a:t>4</a:t>
            </a:fld>
            <a:endParaRPr lang="en-US" sz="14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Computational Thinking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Jeannette M. Wing</a:t>
            </a:r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37" y="63939"/>
            <a:ext cx="3040063" cy="1064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0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2010-11 Projects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39530" y="3661206"/>
            <a:ext cx="1748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Basic Research</a:t>
            </a:r>
            <a:endParaRPr lang="en-US" sz="20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5973" y="2283801"/>
            <a:ext cx="2219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Societal Challenges</a:t>
            </a:r>
            <a:endParaRPr lang="en-US" sz="20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28118" y="2245171"/>
            <a:ext cx="833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CT + X</a:t>
            </a:r>
            <a:endParaRPr lang="en-US" sz="20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9088" y="5390329"/>
            <a:ext cx="14770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Education &amp;</a:t>
            </a:r>
            <a:br>
              <a:rPr lang="en-US" sz="2000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>Outreach</a:t>
            </a:r>
            <a:endParaRPr lang="en-US" sz="2000" dirty="0">
              <a:latin typeface="+mj-lt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1720305" y="3000503"/>
            <a:ext cx="2793311" cy="646331"/>
            <a:chOff x="1720305" y="3000503"/>
            <a:chExt cx="2793311" cy="646331"/>
          </a:xfrm>
        </p:grpSpPr>
        <p:sp>
          <p:nvSpPr>
            <p:cNvPr id="13" name="TextBox 12"/>
            <p:cNvSpPr txBox="1"/>
            <p:nvPr/>
          </p:nvSpPr>
          <p:spPr>
            <a:xfrm>
              <a:off x="1720305" y="3000503"/>
              <a:ext cx="1750031" cy="6463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innerShdw blurRad="114300">
                <a:prstClr val="black"/>
              </a:innerShdw>
              <a:softEdge rad="127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Testing at Scale</a:t>
              </a:r>
              <a:br>
                <a:rPr lang="en-US" dirty="0" smtClean="0">
                  <a:latin typeface="+mj-lt"/>
                </a:rPr>
              </a:br>
              <a:r>
                <a:rPr lang="en-US" dirty="0" smtClean="0">
                  <a:latin typeface="+mj-lt"/>
                </a:rPr>
                <a:t>[</a:t>
              </a:r>
              <a:r>
                <a:rPr lang="en-US" dirty="0" err="1" smtClean="0">
                  <a:latin typeface="+mj-lt"/>
                </a:rPr>
                <a:t>Gibson&amp;Bryant</a:t>
              </a:r>
              <a:r>
                <a:rPr lang="en-US" dirty="0" smtClean="0">
                  <a:latin typeface="+mj-lt"/>
                </a:rPr>
                <a:t>]</a:t>
              </a:r>
              <a:endParaRPr lang="en-US" dirty="0">
                <a:latin typeface="+mj-lt"/>
              </a:endParaRPr>
            </a:p>
          </p:txBody>
        </p:sp>
        <p:cxnSp>
          <p:nvCxnSpPr>
            <p:cNvPr id="36" name="Straight Connector 35"/>
            <p:cNvCxnSpPr>
              <a:endCxn id="13" idx="3"/>
            </p:cNvCxnSpPr>
            <p:nvPr/>
          </p:nvCxnSpPr>
          <p:spPr bwMode="auto">
            <a:xfrm flipH="1" flipV="1">
              <a:off x="3470336" y="3323669"/>
              <a:ext cx="1043280" cy="21442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7" name="Group 76"/>
          <p:cNvGrpSpPr/>
          <p:nvPr/>
        </p:nvGrpSpPr>
        <p:grpSpPr>
          <a:xfrm>
            <a:off x="3884725" y="1151971"/>
            <a:ext cx="4618295" cy="2818029"/>
            <a:chOff x="3884725" y="1151971"/>
            <a:chExt cx="4618295" cy="2818029"/>
          </a:xfrm>
        </p:grpSpPr>
        <p:sp>
          <p:nvSpPr>
            <p:cNvPr id="15" name="TextBox 14"/>
            <p:cNvSpPr txBox="1"/>
            <p:nvPr/>
          </p:nvSpPr>
          <p:spPr>
            <a:xfrm>
              <a:off x="5917213" y="3323669"/>
              <a:ext cx="2281458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>
              <a:innerShdw blurRad="114300">
                <a:prstClr val="black"/>
              </a:innerShdw>
              <a:softEdge rad="127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Dichotomy Conjecture</a:t>
              </a:r>
            </a:p>
            <a:p>
              <a:pPr algn="ctr"/>
              <a:r>
                <a:rPr lang="en-US" dirty="0" smtClean="0">
                  <a:latin typeface="+mj-lt"/>
                </a:rPr>
                <a:t>(+ Math}</a:t>
              </a:r>
              <a:r>
                <a:rPr lang="en-US" dirty="0">
                  <a:latin typeface="+mj-lt"/>
                </a:rPr>
                <a:t> </a:t>
              </a:r>
              <a:r>
                <a:rPr lang="en-US" dirty="0" smtClean="0">
                  <a:latin typeface="+mj-lt"/>
                </a:rPr>
                <a:t>[O’Donnell]</a:t>
              </a:r>
              <a:endParaRPr lang="en-US" dirty="0">
                <a:latin typeface="+mj-lt"/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 bwMode="auto">
            <a:xfrm flipH="1">
              <a:off x="4592814" y="2075301"/>
              <a:ext cx="1511123" cy="142264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5464303" y="1151971"/>
              <a:ext cx="3038717" cy="92333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effectLst>
              <a:innerShdw blurRad="114300">
                <a:prstClr val="black"/>
              </a:innerShdw>
              <a:softEdge rad="127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Algorithms for</a:t>
              </a:r>
              <a:br>
                <a:rPr lang="en-US" dirty="0" smtClean="0">
                  <a:latin typeface="+mj-lt"/>
                </a:rPr>
              </a:br>
              <a:r>
                <a:rPr lang="en-US" dirty="0" smtClean="0">
                  <a:latin typeface="+mj-lt"/>
                </a:rPr>
                <a:t>Electronic Markets</a:t>
              </a:r>
              <a:br>
                <a:rPr lang="en-US" dirty="0" smtClean="0">
                  <a:latin typeface="+mj-lt"/>
                </a:rPr>
              </a:br>
              <a:r>
                <a:rPr lang="en-US" dirty="0" smtClean="0">
                  <a:latin typeface="+mj-lt"/>
                </a:rPr>
                <a:t>((+ Economics)) [</a:t>
              </a:r>
              <a:r>
                <a:rPr lang="en-US" dirty="0" err="1" smtClean="0">
                  <a:latin typeface="+mj-lt"/>
                </a:rPr>
                <a:t>Blum&amp;Gupta</a:t>
              </a:r>
              <a:r>
                <a:rPr lang="en-US" dirty="0" smtClean="0">
                  <a:latin typeface="+mj-lt"/>
                </a:rPr>
                <a:t>]</a:t>
              </a:r>
              <a:endParaRPr lang="en-US" dirty="0"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84725" y="2445226"/>
              <a:ext cx="3005952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>
              <a:innerShdw blurRad="114300">
                <a:prstClr val="black"/>
              </a:innerShdw>
              <a:softEdge rad="127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Bridging Shannon &amp; Hamming</a:t>
              </a:r>
            </a:p>
            <a:p>
              <a:pPr algn="ctr"/>
              <a:r>
                <a:rPr lang="en-US" dirty="0" smtClean="0">
                  <a:latin typeface="+mj-lt"/>
                </a:rPr>
                <a:t>(+ </a:t>
              </a:r>
              <a:r>
                <a:rPr lang="en-US" dirty="0" err="1" smtClean="0">
                  <a:latin typeface="+mj-lt"/>
                </a:rPr>
                <a:t>Inf</a:t>
              </a:r>
              <a:r>
                <a:rPr lang="en-US" dirty="0" smtClean="0">
                  <a:latin typeface="+mj-lt"/>
                </a:rPr>
                <a:t> Thy} [</a:t>
              </a:r>
              <a:r>
                <a:rPr lang="en-US" dirty="0" err="1" smtClean="0">
                  <a:latin typeface="+mj-lt"/>
                </a:rPr>
                <a:t>Guruswami</a:t>
              </a:r>
              <a:r>
                <a:rPr lang="en-US" dirty="0" smtClean="0">
                  <a:latin typeface="+mj-lt"/>
                </a:rPr>
                <a:t>]</a:t>
              </a:r>
              <a:endParaRPr lang="en-US" dirty="0">
                <a:latin typeface="+mj-lt"/>
              </a:endParaRPr>
            </a:p>
          </p:txBody>
        </p:sp>
        <p:cxnSp>
          <p:nvCxnSpPr>
            <p:cNvPr id="27" name="Straight Connector 26"/>
            <p:cNvCxnSpPr>
              <a:stCxn id="16" idx="3"/>
            </p:cNvCxnSpPr>
            <p:nvPr/>
          </p:nvCxnSpPr>
          <p:spPr bwMode="auto">
            <a:xfrm flipV="1">
              <a:off x="6890677" y="2645281"/>
              <a:ext cx="337441" cy="12311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>
              <a:stCxn id="15" idx="0"/>
            </p:cNvCxnSpPr>
            <p:nvPr/>
          </p:nvCxnSpPr>
          <p:spPr bwMode="auto">
            <a:xfrm flipV="1">
              <a:off x="7057942" y="2768392"/>
              <a:ext cx="566026" cy="5552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flipV="1">
              <a:off x="4513615" y="3091557"/>
              <a:ext cx="158398" cy="44653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4513616" y="3538095"/>
              <a:ext cx="1472847" cy="10873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>
              <a:stCxn id="12" idx="2"/>
            </p:cNvCxnSpPr>
            <p:nvPr/>
          </p:nvCxnSpPr>
          <p:spPr bwMode="auto">
            <a:xfrm>
              <a:off x="6983662" y="2075301"/>
              <a:ext cx="308097" cy="2787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8" name="Group 77"/>
          <p:cNvGrpSpPr/>
          <p:nvPr/>
        </p:nvGrpSpPr>
        <p:grpSpPr>
          <a:xfrm>
            <a:off x="536872" y="2683911"/>
            <a:ext cx="8502092" cy="3863821"/>
            <a:chOff x="536872" y="2683911"/>
            <a:chExt cx="8502092" cy="3863821"/>
          </a:xfrm>
        </p:grpSpPr>
        <p:cxnSp>
          <p:nvCxnSpPr>
            <p:cNvPr id="51" name="Straight Connector 50"/>
            <p:cNvCxnSpPr/>
            <p:nvPr/>
          </p:nvCxnSpPr>
          <p:spPr bwMode="auto">
            <a:xfrm flipH="1" flipV="1">
              <a:off x="8061680" y="2683911"/>
              <a:ext cx="878652" cy="224176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>
              <a:stCxn id="17" idx="2"/>
              <a:endCxn id="9" idx="0"/>
            </p:cNvCxnSpPr>
            <p:nvPr/>
          </p:nvCxnSpPr>
          <p:spPr bwMode="auto">
            <a:xfrm flipH="1">
              <a:off x="4367624" y="5108663"/>
              <a:ext cx="12972" cy="2816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6728267" y="4897219"/>
              <a:ext cx="2310697" cy="646331"/>
            </a:xfrm>
            <a:prstGeom prst="rect">
              <a:avLst/>
            </a:prstGeom>
            <a:solidFill>
              <a:srgbClr val="FF66FF"/>
            </a:solidFill>
            <a:effectLst>
              <a:innerShdw blurRad="114300">
                <a:prstClr val="black"/>
              </a:innerShdw>
              <a:softEdge rad="127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 smtClean="0">
                  <a:latin typeface="+mj-lt"/>
                </a:rPr>
                <a:t>Kinect</a:t>
              </a:r>
              <a:r>
                <a:rPr lang="en-US" b="1" dirty="0" smtClean="0">
                  <a:latin typeface="+mj-lt"/>
                </a:rPr>
                <a:t> Workshop</a:t>
              </a:r>
              <a:br>
                <a:rPr lang="en-US" b="1" dirty="0" smtClean="0">
                  <a:latin typeface="+mj-lt"/>
                </a:rPr>
              </a:br>
              <a:r>
                <a:rPr lang="en-US" dirty="0" smtClean="0">
                  <a:latin typeface="+mj-lt"/>
                </a:rPr>
                <a:t>(+ </a:t>
              </a:r>
              <a:r>
                <a:rPr lang="en-US" dirty="0" err="1" smtClean="0">
                  <a:latin typeface="+mj-lt"/>
                </a:rPr>
                <a:t>Art&amp;Design</a:t>
              </a:r>
              <a:r>
                <a:rPr lang="en-US" dirty="0" smtClean="0">
                  <a:latin typeface="+mj-lt"/>
                </a:rPr>
                <a:t>) [Levin]</a:t>
              </a:r>
              <a:endParaRPr lang="en-US" dirty="0"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12203" y="4462332"/>
              <a:ext cx="2536785" cy="646331"/>
            </a:xfrm>
            <a:prstGeom prst="rect">
              <a:avLst/>
            </a:prstGeom>
            <a:solidFill>
              <a:srgbClr val="FF99FF"/>
            </a:solidFill>
            <a:effectLst>
              <a:innerShdw blurRad="114300">
                <a:prstClr val="black"/>
              </a:innerShdw>
              <a:softEdge rad="127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S&amp;V for Intro CS (15-122)</a:t>
              </a:r>
              <a:br>
                <a:rPr lang="en-US" dirty="0" smtClean="0">
                  <a:latin typeface="+mj-lt"/>
                </a:rPr>
              </a:br>
              <a:r>
                <a:rPr lang="en-US" dirty="0" smtClean="0">
                  <a:latin typeface="+mj-lt"/>
                </a:rPr>
                <a:t>[Pfenning]</a:t>
              </a:r>
              <a:endParaRPr lang="en-US" dirty="0">
                <a:latin typeface="+mj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19792" y="5901401"/>
              <a:ext cx="879343" cy="646331"/>
            </a:xfrm>
            <a:prstGeom prst="rect">
              <a:avLst/>
            </a:prstGeom>
            <a:solidFill>
              <a:srgbClr val="FFCCFF"/>
            </a:solidFill>
            <a:effectLst>
              <a:innerShdw blurRad="114300">
                <a:prstClr val="black"/>
              </a:innerShdw>
              <a:softEdge rad="127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CS4HS</a:t>
              </a:r>
              <a:br>
                <a:rPr lang="en-US" dirty="0" smtClean="0">
                  <a:latin typeface="+mj-lt"/>
                </a:rPr>
              </a:br>
              <a:r>
                <a:rPr lang="en-US" dirty="0" smtClean="0">
                  <a:latin typeface="+mj-lt"/>
                </a:rPr>
                <a:t>[Frieze]</a:t>
              </a:r>
              <a:endParaRPr lang="en-US" dirty="0">
                <a:latin typeface="+mj-lt"/>
              </a:endParaRPr>
            </a:p>
          </p:txBody>
        </p:sp>
        <p:cxnSp>
          <p:nvCxnSpPr>
            <p:cNvPr id="44" name="Straight Connector 43"/>
            <p:cNvCxnSpPr>
              <a:stCxn id="6" idx="2"/>
              <a:endCxn id="17" idx="0"/>
            </p:cNvCxnSpPr>
            <p:nvPr/>
          </p:nvCxnSpPr>
          <p:spPr bwMode="auto">
            <a:xfrm flipH="1">
              <a:off x="4380596" y="4061316"/>
              <a:ext cx="133020" cy="4010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>
              <a:stCxn id="14" idx="1"/>
            </p:cNvCxnSpPr>
            <p:nvPr/>
          </p:nvCxnSpPr>
          <p:spPr bwMode="auto">
            <a:xfrm flipH="1">
              <a:off x="5106160" y="5220385"/>
              <a:ext cx="1622107" cy="52388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>
              <a:stCxn id="19" idx="3"/>
            </p:cNvCxnSpPr>
            <p:nvPr/>
          </p:nvCxnSpPr>
          <p:spPr bwMode="auto">
            <a:xfrm flipV="1">
              <a:off x="3099135" y="5901401"/>
              <a:ext cx="506739" cy="3231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7" name="TextBox 56"/>
            <p:cNvSpPr txBox="1"/>
            <p:nvPr/>
          </p:nvSpPr>
          <p:spPr>
            <a:xfrm>
              <a:off x="536872" y="4436497"/>
              <a:ext cx="2366865" cy="646331"/>
            </a:xfrm>
            <a:prstGeom prst="rect">
              <a:avLst/>
            </a:prstGeom>
            <a:solidFill>
              <a:srgbClr val="FFCCFF"/>
            </a:solidFill>
            <a:effectLst>
              <a:innerShdw blurRad="114300">
                <a:prstClr val="black"/>
              </a:innerShdw>
              <a:softEdge rad="127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FP for Intro CS (15-150)</a:t>
              </a:r>
              <a:br>
                <a:rPr lang="en-US" dirty="0" smtClean="0">
                  <a:latin typeface="+mj-lt"/>
                </a:rPr>
              </a:br>
              <a:r>
                <a:rPr lang="en-US" dirty="0" smtClean="0">
                  <a:latin typeface="+mj-lt"/>
                </a:rPr>
                <a:t>[Licata]</a:t>
              </a:r>
              <a:endParaRPr lang="en-US" dirty="0">
                <a:latin typeface="+mj-lt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 bwMode="auto">
            <a:xfrm>
              <a:off x="2903737" y="5108663"/>
              <a:ext cx="661205" cy="43488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9" name="Group 78"/>
          <p:cNvGrpSpPr/>
          <p:nvPr/>
        </p:nvGrpSpPr>
        <p:grpSpPr>
          <a:xfrm>
            <a:off x="113615" y="913410"/>
            <a:ext cx="5357579" cy="2624685"/>
            <a:chOff x="113615" y="913410"/>
            <a:chExt cx="5357579" cy="2624685"/>
          </a:xfrm>
        </p:grpSpPr>
        <p:sp>
          <p:nvSpPr>
            <p:cNvPr id="10" name="TextBox 9"/>
            <p:cNvSpPr txBox="1"/>
            <p:nvPr/>
          </p:nvSpPr>
          <p:spPr>
            <a:xfrm>
              <a:off x="113615" y="1428970"/>
              <a:ext cx="1505284" cy="646331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effectLst>
              <a:innerShdw blurRad="114300">
                <a:prstClr val="black"/>
              </a:innerShdw>
              <a:softEdge rad="127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Visual </a:t>
              </a:r>
              <a:r>
                <a:rPr lang="en-US" dirty="0" err="1" smtClean="0">
                  <a:latin typeface="+mj-lt"/>
                </a:rPr>
                <a:t>Memex</a:t>
              </a:r>
              <a:r>
                <a:rPr lang="en-US" dirty="0" smtClean="0">
                  <a:latin typeface="+mj-lt"/>
                </a:rPr>
                <a:t/>
              </a:r>
              <a:br>
                <a:rPr lang="en-US" dirty="0" smtClean="0">
                  <a:latin typeface="+mj-lt"/>
                </a:rPr>
              </a:br>
              <a:r>
                <a:rPr lang="en-US" dirty="0" smtClean="0">
                  <a:latin typeface="+mj-lt"/>
                </a:rPr>
                <a:t>(</a:t>
              </a:r>
              <a:r>
                <a:rPr lang="en-US" dirty="0" err="1" smtClean="0">
                  <a:latin typeface="+mj-lt"/>
                </a:rPr>
                <a:t>QoL</a:t>
              </a:r>
              <a:r>
                <a:rPr lang="en-US" dirty="0" smtClean="0">
                  <a:latin typeface="+mj-lt"/>
                </a:rPr>
                <a:t>) [</a:t>
              </a:r>
              <a:r>
                <a:rPr lang="en-US" dirty="0" err="1" smtClean="0">
                  <a:latin typeface="+mj-lt"/>
                </a:rPr>
                <a:t>Efros</a:t>
              </a:r>
              <a:r>
                <a:rPr lang="en-US" dirty="0" smtClean="0">
                  <a:latin typeface="+mj-lt"/>
                </a:rPr>
                <a:t>]</a:t>
              </a:r>
              <a:endParaRPr lang="en-US" dirty="0"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07739" y="913410"/>
              <a:ext cx="2514407" cy="923330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effectLst>
              <a:innerShdw blurRad="114300">
                <a:prstClr val="black"/>
              </a:innerShdw>
              <a:softEdge rad="127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Power Management</a:t>
              </a:r>
              <a:br>
                <a:rPr lang="en-US" dirty="0" smtClean="0">
                  <a:latin typeface="+mj-lt"/>
                </a:rPr>
              </a:br>
              <a:r>
                <a:rPr lang="en-US" dirty="0" smtClean="0">
                  <a:latin typeface="+mj-lt"/>
                </a:rPr>
                <a:t>of Data Centers</a:t>
              </a:r>
              <a:br>
                <a:rPr lang="en-US" dirty="0" smtClean="0">
                  <a:latin typeface="+mj-lt"/>
                </a:rPr>
              </a:br>
              <a:r>
                <a:rPr lang="en-US" dirty="0" smtClean="0">
                  <a:latin typeface="+mj-lt"/>
                </a:rPr>
                <a:t>(Energy) [</a:t>
              </a:r>
              <a:r>
                <a:rPr lang="en-US" dirty="0" err="1" smtClean="0">
                  <a:latin typeface="+mj-lt"/>
                </a:rPr>
                <a:t>Harchol-Balter</a:t>
              </a:r>
              <a:r>
                <a:rPr lang="en-US" dirty="0" smtClean="0">
                  <a:latin typeface="+mj-lt"/>
                </a:rPr>
                <a:t>]</a:t>
              </a:r>
              <a:endParaRPr lang="en-US" dirty="0">
                <a:latin typeface="+mj-lt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>
              <a:off x="1028700" y="2075301"/>
              <a:ext cx="242888" cy="2085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>
              <a:stCxn id="11" idx="2"/>
            </p:cNvCxnSpPr>
            <p:nvPr/>
          </p:nvCxnSpPr>
          <p:spPr bwMode="auto">
            <a:xfrm flipH="1">
              <a:off x="2659463" y="1836740"/>
              <a:ext cx="905480" cy="40843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 flipH="1">
              <a:off x="3112203" y="1900835"/>
              <a:ext cx="2358991" cy="54439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 flipH="1" flipV="1">
              <a:off x="3099135" y="2645281"/>
              <a:ext cx="1382408" cy="89281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6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37" y="63939"/>
            <a:ext cx="3040063" cy="1064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06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410" y="241300"/>
            <a:ext cx="7772400" cy="685800"/>
          </a:xfrm>
        </p:spPr>
        <p:txBody>
          <a:bodyPr/>
          <a:lstStyle/>
          <a:p>
            <a:r>
              <a:rPr lang="en-US" dirty="0" smtClean="0"/>
              <a:t>2011-12 Projects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65329" y="3758044"/>
            <a:ext cx="1748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Basic Research</a:t>
            </a:r>
            <a:endParaRPr lang="en-US" sz="20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5973" y="2283801"/>
            <a:ext cx="2219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Societal Challenges</a:t>
            </a:r>
            <a:endParaRPr lang="en-US" sz="20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28118" y="2245171"/>
            <a:ext cx="833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CT + X</a:t>
            </a:r>
            <a:endParaRPr lang="en-US" sz="20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65329" y="5385899"/>
            <a:ext cx="14770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Education &amp;</a:t>
            </a:r>
            <a:br>
              <a:rPr lang="en-US" sz="2000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>Outreach</a:t>
            </a:r>
            <a:endParaRPr lang="en-US" sz="2000" dirty="0">
              <a:latin typeface="+mj-lt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423007" y="3008497"/>
            <a:ext cx="3367332" cy="949602"/>
            <a:chOff x="423007" y="3008497"/>
            <a:chExt cx="3367332" cy="949602"/>
          </a:xfrm>
        </p:grpSpPr>
        <p:sp>
          <p:nvSpPr>
            <p:cNvPr id="16" name="TextBox 15"/>
            <p:cNvSpPr txBox="1"/>
            <p:nvPr/>
          </p:nvSpPr>
          <p:spPr>
            <a:xfrm>
              <a:off x="423007" y="3008497"/>
              <a:ext cx="3367332" cy="6463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innerShdw blurRad="114300">
                <a:prstClr val="black"/>
              </a:innerShdw>
              <a:softEdge rad="127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>
                  <a:latin typeface="+mj-lt"/>
                </a:rPr>
                <a:t>Approximation&amp;Inapproximability</a:t>
              </a:r>
              <a:endParaRPr lang="en-US" dirty="0" smtClean="0">
                <a:latin typeface="+mj-lt"/>
              </a:endParaRPr>
            </a:p>
            <a:p>
              <a:pPr algn="ctr"/>
              <a:r>
                <a:rPr lang="en-US" dirty="0" smtClean="0">
                  <a:latin typeface="+mj-lt"/>
                </a:rPr>
                <a:t>[</a:t>
              </a:r>
              <a:r>
                <a:rPr lang="en-US" dirty="0" err="1" smtClean="0">
                  <a:latin typeface="+mj-lt"/>
                </a:rPr>
                <a:t>Guruswami</a:t>
              </a:r>
              <a:r>
                <a:rPr lang="en-US" dirty="0" smtClean="0">
                  <a:latin typeface="+mj-lt"/>
                </a:rPr>
                <a:t>]</a:t>
              </a:r>
              <a:endParaRPr lang="en-US" dirty="0">
                <a:latin typeface="+mj-lt"/>
              </a:endParaRPr>
            </a:p>
          </p:txBody>
        </p:sp>
        <p:cxnSp>
          <p:nvCxnSpPr>
            <p:cNvPr id="31" name="Straight Connector 30"/>
            <p:cNvCxnSpPr>
              <a:stCxn id="6" idx="1"/>
            </p:cNvCxnSpPr>
            <p:nvPr/>
          </p:nvCxnSpPr>
          <p:spPr bwMode="auto">
            <a:xfrm flipH="1" flipV="1">
              <a:off x="3177509" y="3654828"/>
              <a:ext cx="487820" cy="30327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0" name="Group 69"/>
          <p:cNvGrpSpPr/>
          <p:nvPr/>
        </p:nvGrpSpPr>
        <p:grpSpPr>
          <a:xfrm>
            <a:off x="271478" y="901066"/>
            <a:ext cx="5230680" cy="2566574"/>
            <a:chOff x="271478" y="901066"/>
            <a:chExt cx="5230680" cy="2566574"/>
          </a:xfrm>
        </p:grpSpPr>
        <p:sp>
          <p:nvSpPr>
            <p:cNvPr id="10" name="TextBox 9"/>
            <p:cNvSpPr txBox="1"/>
            <p:nvPr/>
          </p:nvSpPr>
          <p:spPr>
            <a:xfrm>
              <a:off x="271478" y="1269011"/>
              <a:ext cx="2523191" cy="646331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effectLst>
              <a:innerShdw blurRad="114300">
                <a:prstClr val="black"/>
              </a:innerShdw>
              <a:softEdge rad="127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>
                  <a:latin typeface="+mj-lt"/>
                </a:rPr>
                <a:t>Kinect</a:t>
              </a:r>
              <a:r>
                <a:rPr lang="en-US" dirty="0" smtClean="0">
                  <a:latin typeface="+mj-lt"/>
                </a:rPr>
                <a:t>-Receptionist</a:t>
              </a:r>
              <a:br>
                <a:rPr lang="en-US" dirty="0" smtClean="0">
                  <a:latin typeface="+mj-lt"/>
                </a:rPr>
              </a:br>
              <a:r>
                <a:rPr lang="en-US" dirty="0" smtClean="0">
                  <a:latin typeface="+mj-lt"/>
                </a:rPr>
                <a:t>(</a:t>
              </a:r>
              <a:r>
                <a:rPr lang="en-US" dirty="0" err="1" smtClean="0">
                  <a:latin typeface="+mj-lt"/>
                </a:rPr>
                <a:t>QoL</a:t>
              </a:r>
              <a:r>
                <a:rPr lang="en-US" dirty="0" smtClean="0">
                  <a:latin typeface="+mj-lt"/>
                </a:rPr>
                <a:t>) [</a:t>
              </a:r>
              <a:r>
                <a:rPr lang="en-US" dirty="0" err="1" smtClean="0">
                  <a:latin typeface="+mj-lt"/>
                </a:rPr>
                <a:t>Veloso&amp;Rudnicky</a:t>
              </a:r>
              <a:r>
                <a:rPr lang="en-US" dirty="0" smtClean="0">
                  <a:latin typeface="+mj-lt"/>
                </a:rPr>
                <a:t>]</a:t>
              </a:r>
              <a:endParaRPr lang="en-US" dirty="0"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80158" y="901066"/>
              <a:ext cx="2622000" cy="646331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effectLst>
              <a:innerShdw blurRad="114300">
                <a:prstClr val="black"/>
              </a:innerShdw>
              <a:softEdge rad="127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Privacy in Social Networks</a:t>
              </a:r>
              <a:br>
                <a:rPr lang="en-US" dirty="0" smtClean="0">
                  <a:latin typeface="+mj-lt"/>
                </a:rPr>
              </a:br>
              <a:r>
                <a:rPr lang="en-US" dirty="0" smtClean="0">
                  <a:latin typeface="+mj-lt"/>
                </a:rPr>
                <a:t>(Privacy) [Blum]</a:t>
              </a:r>
              <a:endParaRPr lang="en-US" dirty="0">
                <a:latin typeface="+mj-lt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>
              <a:off x="1613030" y="1915342"/>
              <a:ext cx="242888" cy="3840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flipH="1">
              <a:off x="2794669" y="1547397"/>
              <a:ext cx="626750" cy="75202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 flipH="1" flipV="1">
              <a:off x="3177509" y="2574826"/>
              <a:ext cx="1382408" cy="89281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6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37" y="63939"/>
            <a:ext cx="3040063" cy="1064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8" name="Group 67"/>
          <p:cNvGrpSpPr/>
          <p:nvPr/>
        </p:nvGrpSpPr>
        <p:grpSpPr>
          <a:xfrm>
            <a:off x="5670922" y="1347342"/>
            <a:ext cx="3334631" cy="897829"/>
            <a:chOff x="5670922" y="1347342"/>
            <a:chExt cx="3334631" cy="897829"/>
          </a:xfrm>
        </p:grpSpPr>
        <p:sp>
          <p:nvSpPr>
            <p:cNvPr id="63" name="TextBox 62"/>
            <p:cNvSpPr txBox="1"/>
            <p:nvPr/>
          </p:nvSpPr>
          <p:spPr>
            <a:xfrm>
              <a:off x="5670922" y="1347342"/>
              <a:ext cx="3334631" cy="4001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innerShdw blurRad="114300">
                <a:prstClr val="black"/>
              </a:innerShdw>
              <a:softEdge rad="127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>
                  <a:latin typeface="+mj-lt"/>
                </a:rPr>
                <a:t>MindSwap</a:t>
              </a:r>
              <a:r>
                <a:rPr lang="en-US" sz="2000" b="1" dirty="0" smtClean="0">
                  <a:latin typeface="+mj-lt"/>
                </a:rPr>
                <a:t> on CS + Economics</a:t>
              </a:r>
              <a:endParaRPr lang="en-US" sz="2000" b="1" dirty="0">
                <a:latin typeface="+mj-lt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 bwMode="auto">
            <a:xfrm>
              <a:off x="7699873" y="1747452"/>
              <a:ext cx="0" cy="49771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2" name="Group 71"/>
          <p:cNvGrpSpPr/>
          <p:nvPr/>
        </p:nvGrpSpPr>
        <p:grpSpPr>
          <a:xfrm>
            <a:off x="1489906" y="2683911"/>
            <a:ext cx="7541048" cy="3863822"/>
            <a:chOff x="1489906" y="2683911"/>
            <a:chExt cx="7541048" cy="3863822"/>
          </a:xfrm>
        </p:grpSpPr>
        <p:cxnSp>
          <p:nvCxnSpPr>
            <p:cNvPr id="47" name="Straight Connector 46"/>
            <p:cNvCxnSpPr>
              <a:stCxn id="17" idx="2"/>
              <a:endCxn id="9" idx="0"/>
            </p:cNvCxnSpPr>
            <p:nvPr/>
          </p:nvCxnSpPr>
          <p:spPr bwMode="auto">
            <a:xfrm flipH="1">
              <a:off x="4403865" y="5108663"/>
              <a:ext cx="37596" cy="27723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6720257" y="4350610"/>
              <a:ext cx="2310697" cy="646331"/>
            </a:xfrm>
            <a:prstGeom prst="rect">
              <a:avLst/>
            </a:prstGeom>
            <a:solidFill>
              <a:srgbClr val="FF66FF"/>
            </a:solidFill>
            <a:effectLst>
              <a:innerShdw blurRad="114300">
                <a:prstClr val="black"/>
              </a:innerShdw>
              <a:softEdge rad="127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 smtClean="0">
                  <a:latin typeface="+mj-lt"/>
                </a:rPr>
                <a:t>Kinect</a:t>
              </a:r>
              <a:r>
                <a:rPr lang="en-US" b="1" dirty="0">
                  <a:latin typeface="+mj-lt"/>
                </a:rPr>
                <a:t> </a:t>
              </a:r>
              <a:r>
                <a:rPr lang="en-US" b="1" dirty="0" smtClean="0">
                  <a:latin typeface="+mj-lt"/>
                </a:rPr>
                <a:t>Workshop</a:t>
              </a:r>
              <a:br>
                <a:rPr lang="en-US" b="1" dirty="0" smtClean="0">
                  <a:latin typeface="+mj-lt"/>
                </a:rPr>
              </a:br>
              <a:r>
                <a:rPr lang="en-US" dirty="0" smtClean="0">
                  <a:latin typeface="+mj-lt"/>
                </a:rPr>
                <a:t>(+ </a:t>
              </a:r>
              <a:r>
                <a:rPr lang="en-US" dirty="0" err="1" smtClean="0">
                  <a:latin typeface="+mj-lt"/>
                </a:rPr>
                <a:t>Art&amp;Design</a:t>
              </a:r>
              <a:r>
                <a:rPr lang="en-US" dirty="0" smtClean="0">
                  <a:latin typeface="+mj-lt"/>
                </a:rPr>
                <a:t>) [Levin]</a:t>
              </a:r>
              <a:endParaRPr lang="en-US" dirty="0"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73068" y="4462332"/>
              <a:ext cx="2536785" cy="646331"/>
            </a:xfrm>
            <a:prstGeom prst="rect">
              <a:avLst/>
            </a:prstGeom>
            <a:solidFill>
              <a:srgbClr val="FF99FF"/>
            </a:solidFill>
            <a:effectLst>
              <a:innerShdw blurRad="114300">
                <a:prstClr val="black"/>
              </a:innerShdw>
              <a:softEdge rad="127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S&amp;V for Intro CS (15-122)</a:t>
              </a:r>
              <a:br>
                <a:rPr lang="en-US" dirty="0" smtClean="0">
                  <a:latin typeface="+mj-lt"/>
                </a:rPr>
              </a:br>
              <a:r>
                <a:rPr lang="en-US" dirty="0" smtClean="0">
                  <a:latin typeface="+mj-lt"/>
                </a:rPr>
                <a:t>[Pfenning]</a:t>
              </a:r>
              <a:endParaRPr lang="en-US" dirty="0"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48566" y="5901402"/>
              <a:ext cx="2168607" cy="646331"/>
            </a:xfrm>
            <a:prstGeom prst="rect">
              <a:avLst/>
            </a:prstGeom>
            <a:solidFill>
              <a:srgbClr val="FFCCFF"/>
            </a:solidFill>
            <a:effectLst>
              <a:innerShdw blurRad="114300">
                <a:prstClr val="black"/>
              </a:innerShdw>
              <a:softEdge rad="127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Logic for HS Students</a:t>
              </a:r>
              <a:br>
                <a:rPr lang="en-US" dirty="0" smtClean="0">
                  <a:latin typeface="+mj-lt"/>
                </a:rPr>
              </a:br>
              <a:r>
                <a:rPr lang="en-US" dirty="0" smtClean="0">
                  <a:latin typeface="+mj-lt"/>
                </a:rPr>
                <a:t>[</a:t>
              </a:r>
              <a:r>
                <a:rPr lang="en-US" dirty="0" err="1" smtClean="0">
                  <a:latin typeface="+mj-lt"/>
                </a:rPr>
                <a:t>Sieg</a:t>
              </a:r>
              <a:r>
                <a:rPr lang="en-US" dirty="0" smtClean="0">
                  <a:latin typeface="+mj-lt"/>
                </a:rPr>
                <a:t>]</a:t>
              </a:r>
              <a:endParaRPr lang="en-US" dirty="0">
                <a:latin typeface="+mj-lt"/>
              </a:endParaRPr>
            </a:p>
          </p:txBody>
        </p:sp>
        <p:cxnSp>
          <p:nvCxnSpPr>
            <p:cNvPr id="44" name="Straight Connector 43"/>
            <p:cNvCxnSpPr>
              <a:endCxn id="17" idx="0"/>
            </p:cNvCxnSpPr>
            <p:nvPr/>
          </p:nvCxnSpPr>
          <p:spPr bwMode="auto">
            <a:xfrm flipH="1">
              <a:off x="4441461" y="4061316"/>
              <a:ext cx="133020" cy="4010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>
              <a:stCxn id="14" idx="1"/>
            </p:cNvCxnSpPr>
            <p:nvPr/>
          </p:nvCxnSpPr>
          <p:spPr bwMode="auto">
            <a:xfrm flipH="1">
              <a:off x="5322247" y="4673776"/>
              <a:ext cx="1398010" cy="8697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flipH="1" flipV="1">
              <a:off x="8045613" y="2683911"/>
              <a:ext cx="595140" cy="157791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>
              <a:stCxn id="18" idx="1"/>
            </p:cNvCxnSpPr>
            <p:nvPr/>
          </p:nvCxnSpPr>
          <p:spPr bwMode="auto">
            <a:xfrm flipH="1" flipV="1">
              <a:off x="5022798" y="5882368"/>
              <a:ext cx="425768" cy="342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>
              <a:off x="1489906" y="5701729"/>
              <a:ext cx="1516697" cy="646331"/>
            </a:xfrm>
            <a:prstGeom prst="rect">
              <a:avLst/>
            </a:prstGeom>
            <a:solidFill>
              <a:srgbClr val="FFCCFF"/>
            </a:solidFill>
            <a:effectLst>
              <a:innerShdw blurRad="114300">
                <a:prstClr val="black"/>
              </a:innerShdw>
              <a:softEdge rad="127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Women-CS Fit</a:t>
              </a:r>
              <a:br>
                <a:rPr lang="en-US" dirty="0" smtClean="0">
                  <a:latin typeface="+mj-lt"/>
                </a:rPr>
              </a:br>
              <a:r>
                <a:rPr lang="en-US" dirty="0" smtClean="0">
                  <a:latin typeface="+mj-lt"/>
                </a:rPr>
                <a:t>[Frieze]</a:t>
              </a:r>
              <a:endParaRPr lang="en-US" dirty="0">
                <a:latin typeface="+mj-lt"/>
              </a:endParaRPr>
            </a:p>
          </p:txBody>
        </p:sp>
        <p:cxnSp>
          <p:nvCxnSpPr>
            <p:cNvPr id="65" name="Straight Connector 64"/>
            <p:cNvCxnSpPr>
              <a:stCxn id="41" idx="3"/>
              <a:endCxn id="9" idx="1"/>
            </p:cNvCxnSpPr>
            <p:nvPr/>
          </p:nvCxnSpPr>
          <p:spPr bwMode="auto">
            <a:xfrm flipV="1">
              <a:off x="3006603" y="5739842"/>
              <a:ext cx="658726" cy="28505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6" name="Group 75"/>
          <p:cNvGrpSpPr/>
          <p:nvPr/>
        </p:nvGrpSpPr>
        <p:grpSpPr>
          <a:xfrm>
            <a:off x="3623267" y="1960635"/>
            <a:ext cx="4422346" cy="1900627"/>
            <a:chOff x="3623267" y="1960635"/>
            <a:chExt cx="4422346" cy="1900627"/>
          </a:xfrm>
        </p:grpSpPr>
        <p:sp>
          <p:nvSpPr>
            <p:cNvPr id="15" name="TextBox 14"/>
            <p:cNvSpPr txBox="1"/>
            <p:nvPr/>
          </p:nvSpPr>
          <p:spPr>
            <a:xfrm>
              <a:off x="5022798" y="2868576"/>
              <a:ext cx="3022815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>
              <a:innerShdw blurRad="114300">
                <a:prstClr val="black"/>
              </a:innerShdw>
              <a:softEdge rad="127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>
                  <a:latin typeface="+mj-lt"/>
                </a:rPr>
                <a:t>Trichotomies</a:t>
              </a:r>
              <a:endParaRPr lang="en-US" dirty="0" smtClean="0">
                <a:latin typeface="+mj-lt"/>
              </a:endParaRPr>
            </a:p>
            <a:p>
              <a:pPr algn="ctr"/>
              <a:r>
                <a:rPr lang="en-US" dirty="0" smtClean="0">
                  <a:latin typeface="+mj-lt"/>
                </a:rPr>
                <a:t>(+ Math + Physics) [O’Donnell]</a:t>
              </a:r>
              <a:endParaRPr lang="en-US" dirty="0"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23267" y="1960635"/>
              <a:ext cx="3038268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>
              <a:innerShdw blurRad="114300">
                <a:prstClr val="black"/>
              </a:innerShdw>
              <a:softEdge rad="127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Pricing the Cloud</a:t>
              </a:r>
              <a:br>
                <a:rPr lang="en-US" dirty="0" smtClean="0">
                  <a:latin typeface="+mj-lt"/>
                </a:rPr>
              </a:br>
              <a:r>
                <a:rPr lang="en-US" dirty="0" smtClean="0">
                  <a:latin typeface="+mj-lt"/>
                </a:rPr>
                <a:t>(+ Economics) [</a:t>
              </a:r>
              <a:r>
                <a:rPr lang="en-US" dirty="0" err="1" smtClean="0">
                  <a:latin typeface="+mj-lt"/>
                </a:rPr>
                <a:t>Harchol-Balter</a:t>
              </a:r>
              <a:r>
                <a:rPr lang="en-US" dirty="0" smtClean="0">
                  <a:latin typeface="+mj-lt"/>
                </a:rPr>
                <a:t>]</a:t>
              </a:r>
              <a:endParaRPr lang="en-US" dirty="0">
                <a:latin typeface="+mj-lt"/>
              </a:endParaRPr>
            </a:p>
          </p:txBody>
        </p:sp>
        <p:cxnSp>
          <p:nvCxnSpPr>
            <p:cNvPr id="29" name="Straight Connector 28"/>
            <p:cNvCxnSpPr>
              <a:stCxn id="15" idx="0"/>
            </p:cNvCxnSpPr>
            <p:nvPr/>
          </p:nvCxnSpPr>
          <p:spPr bwMode="auto">
            <a:xfrm flipV="1">
              <a:off x="6534206" y="2574826"/>
              <a:ext cx="646737" cy="2937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5502158" y="3514907"/>
              <a:ext cx="519094" cy="3463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>
              <a:stCxn id="12" idx="3"/>
            </p:cNvCxnSpPr>
            <p:nvPr/>
          </p:nvCxnSpPr>
          <p:spPr bwMode="auto">
            <a:xfrm>
              <a:off x="6661535" y="2283801"/>
              <a:ext cx="493075" cy="13779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 flipV="1">
              <a:off x="4714875" y="2606966"/>
              <a:ext cx="0" cy="84658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4" name="Group 93"/>
          <p:cNvGrpSpPr/>
          <p:nvPr/>
        </p:nvGrpSpPr>
        <p:grpSpPr>
          <a:xfrm>
            <a:off x="1334581" y="575341"/>
            <a:ext cx="881069" cy="678388"/>
            <a:chOff x="1331423" y="668954"/>
            <a:chExt cx="881069" cy="678388"/>
          </a:xfrm>
        </p:grpSpPr>
        <p:sp>
          <p:nvSpPr>
            <p:cNvPr id="91" name="Down Arrow 90"/>
            <p:cNvSpPr/>
            <p:nvPr/>
          </p:nvSpPr>
          <p:spPr bwMode="auto">
            <a:xfrm>
              <a:off x="1331423" y="701011"/>
              <a:ext cx="524495" cy="646331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819436" y="668954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+mj-lt"/>
                </a:rPr>
                <a:t>1</a:t>
              </a:r>
              <a:endParaRPr lang="en-US" sz="3200" b="1" dirty="0">
                <a:latin typeface="+mj-lt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903396" y="5151088"/>
            <a:ext cx="881069" cy="678388"/>
            <a:chOff x="1331423" y="668954"/>
            <a:chExt cx="881069" cy="678388"/>
          </a:xfrm>
        </p:grpSpPr>
        <p:sp>
          <p:nvSpPr>
            <p:cNvPr id="97" name="Down Arrow 96"/>
            <p:cNvSpPr/>
            <p:nvPr/>
          </p:nvSpPr>
          <p:spPr bwMode="auto">
            <a:xfrm>
              <a:off x="1331423" y="701011"/>
              <a:ext cx="524495" cy="646331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819436" y="668954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+mj-lt"/>
                </a:rPr>
                <a:t>6</a:t>
              </a:r>
              <a:endParaRPr lang="en-US" sz="3200" b="1" dirty="0">
                <a:latin typeface="+mj-lt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4088763" y="3783944"/>
            <a:ext cx="881069" cy="678388"/>
            <a:chOff x="1331423" y="668954"/>
            <a:chExt cx="881069" cy="678388"/>
          </a:xfrm>
        </p:grpSpPr>
        <p:sp>
          <p:nvSpPr>
            <p:cNvPr id="100" name="Down Arrow 99"/>
            <p:cNvSpPr/>
            <p:nvPr/>
          </p:nvSpPr>
          <p:spPr bwMode="auto">
            <a:xfrm>
              <a:off x="1331423" y="701011"/>
              <a:ext cx="524495" cy="646331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819436" y="668954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+mj-lt"/>
                </a:rPr>
                <a:t>5</a:t>
              </a:r>
              <a:endParaRPr lang="en-US" sz="3200" b="1" dirty="0">
                <a:latin typeface="+mj-lt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6221000" y="2159598"/>
            <a:ext cx="881069" cy="678388"/>
            <a:chOff x="1331423" y="668954"/>
            <a:chExt cx="881069" cy="678388"/>
          </a:xfrm>
        </p:grpSpPr>
        <p:sp>
          <p:nvSpPr>
            <p:cNvPr id="103" name="Down Arrow 102"/>
            <p:cNvSpPr/>
            <p:nvPr/>
          </p:nvSpPr>
          <p:spPr bwMode="auto">
            <a:xfrm>
              <a:off x="1331423" y="701011"/>
              <a:ext cx="524495" cy="646331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819436" y="668954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+mj-lt"/>
                </a:rPr>
                <a:t>3</a:t>
              </a:r>
              <a:endParaRPr lang="en-US" sz="3200" b="1" dirty="0">
                <a:latin typeface="+mj-lt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3844757" y="248712"/>
            <a:ext cx="881069" cy="678388"/>
            <a:chOff x="1331423" y="668954"/>
            <a:chExt cx="881069" cy="678388"/>
          </a:xfrm>
        </p:grpSpPr>
        <p:sp>
          <p:nvSpPr>
            <p:cNvPr id="106" name="Down Arrow 105"/>
            <p:cNvSpPr/>
            <p:nvPr/>
          </p:nvSpPr>
          <p:spPr bwMode="auto">
            <a:xfrm>
              <a:off x="1331423" y="701011"/>
              <a:ext cx="524495" cy="646331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819436" y="668954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+mj-lt"/>
                </a:rPr>
                <a:t>4</a:t>
              </a:r>
              <a:endParaRPr lang="en-US" sz="3200" b="1" dirty="0">
                <a:latin typeface="+mj-lt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5560489" y="277091"/>
            <a:ext cx="3585143" cy="1091327"/>
            <a:chOff x="5723661" y="162402"/>
            <a:chExt cx="3585143" cy="1091327"/>
          </a:xfrm>
        </p:grpSpPr>
        <p:sp>
          <p:nvSpPr>
            <p:cNvPr id="109" name="Down Arrow 108"/>
            <p:cNvSpPr/>
            <p:nvPr/>
          </p:nvSpPr>
          <p:spPr bwMode="auto">
            <a:xfrm>
              <a:off x="5723661" y="607398"/>
              <a:ext cx="524495" cy="646331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6211674" y="162402"/>
              <a:ext cx="3097130" cy="1077218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+mj-lt"/>
                </a:rPr>
                <a:t>This Afternoon &amp;</a:t>
              </a:r>
              <a:br>
                <a:rPr lang="en-US" sz="3200" b="1" dirty="0" smtClean="0">
                  <a:latin typeface="+mj-lt"/>
                </a:rPr>
              </a:br>
              <a:r>
                <a:rPr lang="en-US" sz="3200" b="1" dirty="0" smtClean="0">
                  <a:latin typeface="+mj-lt"/>
                </a:rPr>
                <a:t>Tomorrow</a:t>
              </a:r>
              <a:endParaRPr lang="en-US" sz="3200" b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051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2010-11 Projects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39530" y="3661206"/>
            <a:ext cx="1748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Basic Research</a:t>
            </a:r>
            <a:endParaRPr lang="en-US" sz="20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5973" y="2283801"/>
            <a:ext cx="2219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Societal Challenges</a:t>
            </a:r>
            <a:endParaRPr lang="en-US" sz="20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28118" y="2245171"/>
            <a:ext cx="833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CT + X</a:t>
            </a:r>
            <a:endParaRPr lang="en-US" sz="20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9088" y="5390329"/>
            <a:ext cx="14770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Education &amp;</a:t>
            </a:r>
            <a:br>
              <a:rPr lang="en-US" sz="2000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>Outreach</a:t>
            </a:r>
            <a:endParaRPr lang="en-US" sz="2000" dirty="0">
              <a:latin typeface="+mj-lt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1720305" y="3000503"/>
            <a:ext cx="2793311" cy="646331"/>
            <a:chOff x="1720305" y="3000503"/>
            <a:chExt cx="2793311" cy="646331"/>
          </a:xfrm>
        </p:grpSpPr>
        <p:sp>
          <p:nvSpPr>
            <p:cNvPr id="13" name="TextBox 12"/>
            <p:cNvSpPr txBox="1"/>
            <p:nvPr/>
          </p:nvSpPr>
          <p:spPr>
            <a:xfrm>
              <a:off x="1720305" y="3000503"/>
              <a:ext cx="1750031" cy="6463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innerShdw blurRad="114300">
                <a:prstClr val="black"/>
              </a:innerShdw>
              <a:softEdge rad="127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Testing at Scale</a:t>
              </a:r>
              <a:br>
                <a:rPr lang="en-US" dirty="0" smtClean="0">
                  <a:latin typeface="+mj-lt"/>
                </a:rPr>
              </a:br>
              <a:r>
                <a:rPr lang="en-US" dirty="0" smtClean="0">
                  <a:latin typeface="+mj-lt"/>
                </a:rPr>
                <a:t>[</a:t>
              </a:r>
              <a:r>
                <a:rPr lang="en-US" dirty="0" err="1" smtClean="0">
                  <a:latin typeface="+mj-lt"/>
                </a:rPr>
                <a:t>Gibson&amp;Bryant</a:t>
              </a:r>
              <a:r>
                <a:rPr lang="en-US" dirty="0" smtClean="0">
                  <a:latin typeface="+mj-lt"/>
                </a:rPr>
                <a:t>]</a:t>
              </a:r>
              <a:endParaRPr lang="en-US" dirty="0">
                <a:latin typeface="+mj-lt"/>
              </a:endParaRPr>
            </a:p>
          </p:txBody>
        </p:sp>
        <p:cxnSp>
          <p:nvCxnSpPr>
            <p:cNvPr id="36" name="Straight Connector 35"/>
            <p:cNvCxnSpPr>
              <a:endCxn id="13" idx="3"/>
            </p:cNvCxnSpPr>
            <p:nvPr/>
          </p:nvCxnSpPr>
          <p:spPr bwMode="auto">
            <a:xfrm flipH="1" flipV="1">
              <a:off x="3470336" y="3323669"/>
              <a:ext cx="1043280" cy="21442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7" name="Group 76"/>
          <p:cNvGrpSpPr/>
          <p:nvPr/>
        </p:nvGrpSpPr>
        <p:grpSpPr>
          <a:xfrm>
            <a:off x="3884725" y="1151971"/>
            <a:ext cx="4618295" cy="2818029"/>
            <a:chOff x="3884725" y="1151971"/>
            <a:chExt cx="4618295" cy="2818029"/>
          </a:xfrm>
        </p:grpSpPr>
        <p:sp>
          <p:nvSpPr>
            <p:cNvPr id="15" name="TextBox 14"/>
            <p:cNvSpPr txBox="1"/>
            <p:nvPr/>
          </p:nvSpPr>
          <p:spPr>
            <a:xfrm>
              <a:off x="5917213" y="3323669"/>
              <a:ext cx="2281458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>
              <a:innerShdw blurRad="114300">
                <a:prstClr val="black"/>
              </a:innerShdw>
              <a:softEdge rad="127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Dichotomy Conjecture</a:t>
              </a:r>
            </a:p>
            <a:p>
              <a:pPr algn="ctr"/>
              <a:r>
                <a:rPr lang="en-US" dirty="0" smtClean="0">
                  <a:latin typeface="+mj-lt"/>
                </a:rPr>
                <a:t>(+ Math}</a:t>
              </a:r>
              <a:r>
                <a:rPr lang="en-US" dirty="0">
                  <a:latin typeface="+mj-lt"/>
                </a:rPr>
                <a:t> </a:t>
              </a:r>
              <a:r>
                <a:rPr lang="en-US" dirty="0" smtClean="0">
                  <a:latin typeface="+mj-lt"/>
                </a:rPr>
                <a:t>[O’Donnell]</a:t>
              </a:r>
              <a:endParaRPr lang="en-US" dirty="0">
                <a:latin typeface="+mj-lt"/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 bwMode="auto">
            <a:xfrm flipH="1">
              <a:off x="4592814" y="2075301"/>
              <a:ext cx="1511123" cy="142264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5464303" y="1151971"/>
              <a:ext cx="3038717" cy="92333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effectLst>
              <a:innerShdw blurRad="114300">
                <a:prstClr val="black"/>
              </a:innerShdw>
              <a:softEdge rad="127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Algorithms for</a:t>
              </a:r>
              <a:br>
                <a:rPr lang="en-US" dirty="0" smtClean="0">
                  <a:latin typeface="+mj-lt"/>
                </a:rPr>
              </a:br>
              <a:r>
                <a:rPr lang="en-US" dirty="0" smtClean="0">
                  <a:latin typeface="+mj-lt"/>
                </a:rPr>
                <a:t>Electronic Markets</a:t>
              </a:r>
              <a:br>
                <a:rPr lang="en-US" dirty="0" smtClean="0">
                  <a:latin typeface="+mj-lt"/>
                </a:rPr>
              </a:br>
              <a:r>
                <a:rPr lang="en-US" dirty="0" smtClean="0">
                  <a:latin typeface="+mj-lt"/>
                </a:rPr>
                <a:t>((+ Economics)) [</a:t>
              </a:r>
              <a:r>
                <a:rPr lang="en-US" dirty="0" err="1" smtClean="0">
                  <a:latin typeface="+mj-lt"/>
                </a:rPr>
                <a:t>Blum&amp;Gupta</a:t>
              </a:r>
              <a:r>
                <a:rPr lang="en-US" dirty="0" smtClean="0">
                  <a:latin typeface="+mj-lt"/>
                </a:rPr>
                <a:t>]</a:t>
              </a:r>
              <a:endParaRPr lang="en-US" dirty="0"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84725" y="2445226"/>
              <a:ext cx="3005952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>
              <a:innerShdw blurRad="114300">
                <a:prstClr val="black"/>
              </a:innerShdw>
              <a:softEdge rad="127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Bridging Shannon &amp; Hamming</a:t>
              </a:r>
            </a:p>
            <a:p>
              <a:pPr algn="ctr"/>
              <a:r>
                <a:rPr lang="en-US" dirty="0" smtClean="0">
                  <a:latin typeface="+mj-lt"/>
                </a:rPr>
                <a:t>(+ </a:t>
              </a:r>
              <a:r>
                <a:rPr lang="en-US" dirty="0" err="1" smtClean="0">
                  <a:latin typeface="+mj-lt"/>
                </a:rPr>
                <a:t>Inf</a:t>
              </a:r>
              <a:r>
                <a:rPr lang="en-US" dirty="0" smtClean="0">
                  <a:latin typeface="+mj-lt"/>
                </a:rPr>
                <a:t> Thy} [</a:t>
              </a:r>
              <a:r>
                <a:rPr lang="en-US" dirty="0" err="1" smtClean="0">
                  <a:latin typeface="+mj-lt"/>
                </a:rPr>
                <a:t>Guruswami</a:t>
              </a:r>
              <a:r>
                <a:rPr lang="en-US" dirty="0" smtClean="0">
                  <a:latin typeface="+mj-lt"/>
                </a:rPr>
                <a:t>]</a:t>
              </a:r>
              <a:endParaRPr lang="en-US" dirty="0">
                <a:latin typeface="+mj-lt"/>
              </a:endParaRPr>
            </a:p>
          </p:txBody>
        </p:sp>
        <p:cxnSp>
          <p:nvCxnSpPr>
            <p:cNvPr id="27" name="Straight Connector 26"/>
            <p:cNvCxnSpPr>
              <a:stCxn id="16" idx="3"/>
            </p:cNvCxnSpPr>
            <p:nvPr/>
          </p:nvCxnSpPr>
          <p:spPr bwMode="auto">
            <a:xfrm flipV="1">
              <a:off x="6890677" y="2645281"/>
              <a:ext cx="337441" cy="12311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>
              <a:stCxn id="15" idx="0"/>
            </p:cNvCxnSpPr>
            <p:nvPr/>
          </p:nvCxnSpPr>
          <p:spPr bwMode="auto">
            <a:xfrm flipV="1">
              <a:off x="7057942" y="2768392"/>
              <a:ext cx="566026" cy="5552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flipV="1">
              <a:off x="4513615" y="3091557"/>
              <a:ext cx="158398" cy="44653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4513616" y="3538095"/>
              <a:ext cx="1472847" cy="10873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>
              <a:stCxn id="12" idx="2"/>
            </p:cNvCxnSpPr>
            <p:nvPr/>
          </p:nvCxnSpPr>
          <p:spPr bwMode="auto">
            <a:xfrm>
              <a:off x="6983662" y="2075301"/>
              <a:ext cx="308097" cy="2787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8" name="Group 77"/>
          <p:cNvGrpSpPr/>
          <p:nvPr/>
        </p:nvGrpSpPr>
        <p:grpSpPr>
          <a:xfrm>
            <a:off x="536872" y="2683911"/>
            <a:ext cx="8502092" cy="3863821"/>
            <a:chOff x="536872" y="2683911"/>
            <a:chExt cx="8502092" cy="3863821"/>
          </a:xfrm>
        </p:grpSpPr>
        <p:cxnSp>
          <p:nvCxnSpPr>
            <p:cNvPr id="51" name="Straight Connector 50"/>
            <p:cNvCxnSpPr/>
            <p:nvPr/>
          </p:nvCxnSpPr>
          <p:spPr bwMode="auto">
            <a:xfrm flipH="1" flipV="1">
              <a:off x="8061680" y="2683911"/>
              <a:ext cx="878652" cy="224176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>
              <a:stCxn id="17" idx="2"/>
              <a:endCxn id="9" idx="0"/>
            </p:cNvCxnSpPr>
            <p:nvPr/>
          </p:nvCxnSpPr>
          <p:spPr bwMode="auto">
            <a:xfrm flipH="1">
              <a:off x="4367624" y="5108663"/>
              <a:ext cx="12972" cy="2816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6728267" y="4897219"/>
              <a:ext cx="2310697" cy="646331"/>
            </a:xfrm>
            <a:prstGeom prst="rect">
              <a:avLst/>
            </a:prstGeom>
            <a:solidFill>
              <a:srgbClr val="FFCCFF"/>
            </a:solidFill>
            <a:effectLst>
              <a:innerShdw blurRad="114300">
                <a:prstClr val="black"/>
              </a:innerShdw>
              <a:softEdge rad="127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>
                  <a:latin typeface="+mj-lt"/>
                </a:rPr>
                <a:t>Kinect</a:t>
              </a:r>
              <a:r>
                <a:rPr lang="en-US" dirty="0">
                  <a:latin typeface="+mj-lt"/>
                </a:rPr>
                <a:t> </a:t>
              </a:r>
              <a:r>
                <a:rPr lang="en-US" dirty="0" smtClean="0">
                  <a:latin typeface="+mj-lt"/>
                </a:rPr>
                <a:t>Workshop</a:t>
              </a:r>
              <a:br>
                <a:rPr lang="en-US" dirty="0" smtClean="0">
                  <a:latin typeface="+mj-lt"/>
                </a:rPr>
              </a:br>
              <a:r>
                <a:rPr lang="en-US" dirty="0" smtClean="0">
                  <a:latin typeface="+mj-lt"/>
                </a:rPr>
                <a:t>(+ </a:t>
              </a:r>
              <a:r>
                <a:rPr lang="en-US" dirty="0" err="1" smtClean="0">
                  <a:latin typeface="+mj-lt"/>
                </a:rPr>
                <a:t>Art&amp;Design</a:t>
              </a:r>
              <a:r>
                <a:rPr lang="en-US" dirty="0" smtClean="0">
                  <a:latin typeface="+mj-lt"/>
                </a:rPr>
                <a:t>) [Levin]</a:t>
              </a:r>
              <a:endParaRPr lang="en-US" dirty="0"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12203" y="4462332"/>
              <a:ext cx="2536785" cy="646331"/>
            </a:xfrm>
            <a:prstGeom prst="rect">
              <a:avLst/>
            </a:prstGeom>
            <a:solidFill>
              <a:srgbClr val="FF99FF"/>
            </a:solidFill>
            <a:effectLst>
              <a:innerShdw blurRad="114300">
                <a:prstClr val="black"/>
              </a:innerShdw>
              <a:softEdge rad="127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S&amp;V for Intro CS (15-122)</a:t>
              </a:r>
              <a:br>
                <a:rPr lang="en-US" dirty="0" smtClean="0">
                  <a:latin typeface="+mj-lt"/>
                </a:rPr>
              </a:br>
              <a:r>
                <a:rPr lang="en-US" dirty="0" smtClean="0">
                  <a:latin typeface="+mj-lt"/>
                </a:rPr>
                <a:t>[Pfenning]</a:t>
              </a:r>
              <a:endParaRPr lang="en-US" dirty="0">
                <a:latin typeface="+mj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19792" y="5901401"/>
              <a:ext cx="879343" cy="646331"/>
            </a:xfrm>
            <a:prstGeom prst="rect">
              <a:avLst/>
            </a:prstGeom>
            <a:solidFill>
              <a:srgbClr val="FFCCFF"/>
            </a:solidFill>
            <a:effectLst>
              <a:innerShdw blurRad="114300">
                <a:prstClr val="black"/>
              </a:innerShdw>
              <a:softEdge rad="127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CS4HS</a:t>
              </a:r>
              <a:br>
                <a:rPr lang="en-US" dirty="0" smtClean="0">
                  <a:latin typeface="+mj-lt"/>
                </a:rPr>
              </a:br>
              <a:r>
                <a:rPr lang="en-US" dirty="0" smtClean="0">
                  <a:latin typeface="+mj-lt"/>
                </a:rPr>
                <a:t>[Frieze]</a:t>
              </a:r>
              <a:endParaRPr lang="en-US" dirty="0">
                <a:latin typeface="+mj-lt"/>
              </a:endParaRPr>
            </a:p>
          </p:txBody>
        </p:sp>
        <p:cxnSp>
          <p:nvCxnSpPr>
            <p:cNvPr id="44" name="Straight Connector 43"/>
            <p:cNvCxnSpPr>
              <a:stCxn id="6" idx="2"/>
              <a:endCxn id="17" idx="0"/>
            </p:cNvCxnSpPr>
            <p:nvPr/>
          </p:nvCxnSpPr>
          <p:spPr bwMode="auto">
            <a:xfrm flipH="1">
              <a:off x="4380596" y="4061316"/>
              <a:ext cx="133020" cy="4010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>
              <a:stCxn id="14" idx="1"/>
            </p:cNvCxnSpPr>
            <p:nvPr/>
          </p:nvCxnSpPr>
          <p:spPr bwMode="auto">
            <a:xfrm flipH="1">
              <a:off x="5106160" y="5220385"/>
              <a:ext cx="1622107" cy="52388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>
              <a:stCxn id="19" idx="3"/>
            </p:cNvCxnSpPr>
            <p:nvPr/>
          </p:nvCxnSpPr>
          <p:spPr bwMode="auto">
            <a:xfrm flipV="1">
              <a:off x="3099135" y="5901401"/>
              <a:ext cx="506739" cy="3231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7" name="TextBox 56"/>
            <p:cNvSpPr txBox="1"/>
            <p:nvPr/>
          </p:nvSpPr>
          <p:spPr>
            <a:xfrm>
              <a:off x="536872" y="4436497"/>
              <a:ext cx="2366865" cy="646331"/>
            </a:xfrm>
            <a:prstGeom prst="rect">
              <a:avLst/>
            </a:prstGeom>
            <a:solidFill>
              <a:srgbClr val="FFCCFF"/>
            </a:solidFill>
            <a:effectLst>
              <a:innerShdw blurRad="114300">
                <a:prstClr val="black"/>
              </a:innerShdw>
              <a:softEdge rad="127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FP for Intro CS (15-150)</a:t>
              </a:r>
              <a:br>
                <a:rPr lang="en-US" dirty="0" smtClean="0">
                  <a:latin typeface="+mj-lt"/>
                </a:rPr>
              </a:br>
              <a:r>
                <a:rPr lang="en-US" dirty="0" smtClean="0">
                  <a:latin typeface="+mj-lt"/>
                </a:rPr>
                <a:t>[Licata]</a:t>
              </a:r>
              <a:endParaRPr lang="en-US" dirty="0">
                <a:latin typeface="+mj-lt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 bwMode="auto">
            <a:xfrm>
              <a:off x="2903737" y="5108663"/>
              <a:ext cx="661205" cy="43488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9" name="Group 78"/>
          <p:cNvGrpSpPr/>
          <p:nvPr/>
        </p:nvGrpSpPr>
        <p:grpSpPr>
          <a:xfrm>
            <a:off x="113615" y="913410"/>
            <a:ext cx="5357579" cy="2624685"/>
            <a:chOff x="113615" y="913410"/>
            <a:chExt cx="5357579" cy="2624685"/>
          </a:xfrm>
        </p:grpSpPr>
        <p:sp>
          <p:nvSpPr>
            <p:cNvPr id="10" name="TextBox 9"/>
            <p:cNvSpPr txBox="1"/>
            <p:nvPr/>
          </p:nvSpPr>
          <p:spPr>
            <a:xfrm>
              <a:off x="113615" y="1428970"/>
              <a:ext cx="1505284" cy="646331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effectLst>
              <a:innerShdw blurRad="114300">
                <a:prstClr val="black"/>
              </a:innerShdw>
              <a:softEdge rad="127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Visual </a:t>
              </a:r>
              <a:r>
                <a:rPr lang="en-US" dirty="0" err="1" smtClean="0">
                  <a:latin typeface="+mj-lt"/>
                </a:rPr>
                <a:t>Memex</a:t>
              </a:r>
              <a:r>
                <a:rPr lang="en-US" dirty="0" smtClean="0">
                  <a:latin typeface="+mj-lt"/>
                </a:rPr>
                <a:t/>
              </a:r>
              <a:br>
                <a:rPr lang="en-US" dirty="0" smtClean="0">
                  <a:latin typeface="+mj-lt"/>
                </a:rPr>
              </a:br>
              <a:r>
                <a:rPr lang="en-US" dirty="0" smtClean="0">
                  <a:latin typeface="+mj-lt"/>
                </a:rPr>
                <a:t>(</a:t>
              </a:r>
              <a:r>
                <a:rPr lang="en-US" dirty="0" err="1" smtClean="0">
                  <a:latin typeface="+mj-lt"/>
                </a:rPr>
                <a:t>QoL</a:t>
              </a:r>
              <a:r>
                <a:rPr lang="en-US" dirty="0" smtClean="0">
                  <a:latin typeface="+mj-lt"/>
                </a:rPr>
                <a:t>) [</a:t>
              </a:r>
              <a:r>
                <a:rPr lang="en-US" dirty="0" err="1" smtClean="0">
                  <a:latin typeface="+mj-lt"/>
                </a:rPr>
                <a:t>Efros</a:t>
              </a:r>
              <a:r>
                <a:rPr lang="en-US" dirty="0" smtClean="0">
                  <a:latin typeface="+mj-lt"/>
                </a:rPr>
                <a:t>]</a:t>
              </a:r>
              <a:endParaRPr lang="en-US" dirty="0"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07739" y="913410"/>
              <a:ext cx="2514407" cy="923330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effectLst>
              <a:innerShdw blurRad="114300">
                <a:prstClr val="black"/>
              </a:innerShdw>
              <a:softEdge rad="127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Power Management</a:t>
              </a:r>
              <a:br>
                <a:rPr lang="en-US" dirty="0" smtClean="0">
                  <a:latin typeface="+mj-lt"/>
                </a:rPr>
              </a:br>
              <a:r>
                <a:rPr lang="en-US" dirty="0" smtClean="0">
                  <a:latin typeface="+mj-lt"/>
                </a:rPr>
                <a:t>of Data Centers</a:t>
              </a:r>
              <a:br>
                <a:rPr lang="en-US" dirty="0" smtClean="0">
                  <a:latin typeface="+mj-lt"/>
                </a:rPr>
              </a:br>
              <a:r>
                <a:rPr lang="en-US" dirty="0" smtClean="0">
                  <a:latin typeface="+mj-lt"/>
                </a:rPr>
                <a:t>(Energy) [</a:t>
              </a:r>
              <a:r>
                <a:rPr lang="en-US" dirty="0" err="1" smtClean="0">
                  <a:latin typeface="+mj-lt"/>
                </a:rPr>
                <a:t>Harchol-Balter</a:t>
              </a:r>
              <a:r>
                <a:rPr lang="en-US" dirty="0" smtClean="0">
                  <a:latin typeface="+mj-lt"/>
                </a:rPr>
                <a:t>]</a:t>
              </a:r>
              <a:endParaRPr lang="en-US" dirty="0">
                <a:latin typeface="+mj-lt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>
              <a:off x="1028700" y="2075301"/>
              <a:ext cx="242888" cy="2085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>
              <a:stCxn id="11" idx="2"/>
            </p:cNvCxnSpPr>
            <p:nvPr/>
          </p:nvCxnSpPr>
          <p:spPr bwMode="auto">
            <a:xfrm flipH="1">
              <a:off x="2659463" y="1836740"/>
              <a:ext cx="905480" cy="40843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 flipH="1">
              <a:off x="3112203" y="1900835"/>
              <a:ext cx="2358991" cy="54439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 flipH="1" flipV="1">
              <a:off x="3099135" y="2645281"/>
              <a:ext cx="1382408" cy="89281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6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37" y="63939"/>
            <a:ext cx="3040063" cy="1064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588165" y="788752"/>
            <a:ext cx="881069" cy="678388"/>
            <a:chOff x="1331423" y="668954"/>
            <a:chExt cx="881069" cy="678388"/>
          </a:xfrm>
        </p:grpSpPr>
        <p:sp>
          <p:nvSpPr>
            <p:cNvPr id="41" name="Down Arrow 40"/>
            <p:cNvSpPr/>
            <p:nvPr/>
          </p:nvSpPr>
          <p:spPr bwMode="auto">
            <a:xfrm>
              <a:off x="1331423" y="701011"/>
              <a:ext cx="524495" cy="646331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819436" y="668954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+mj-lt"/>
                </a:rPr>
                <a:t>2</a:t>
              </a:r>
              <a:endParaRPr lang="en-US" sz="3200" b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688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253042"/>
            <a:ext cx="7772400" cy="685800"/>
          </a:xfrm>
        </p:spPr>
        <p:txBody>
          <a:bodyPr/>
          <a:lstStyle/>
          <a:p>
            <a:r>
              <a:rPr lang="en-US" dirty="0" smtClean="0"/>
              <a:t>Collaborations: Connections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063" y="1141467"/>
            <a:ext cx="8794750" cy="4953000"/>
          </a:xfrm>
        </p:spPr>
        <p:txBody>
          <a:bodyPr/>
          <a:lstStyle/>
          <a:p>
            <a:r>
              <a:rPr lang="en-US" sz="2000" dirty="0" smtClean="0"/>
              <a:t>Blum and Gupta ↔ SVC</a:t>
            </a:r>
          </a:p>
          <a:p>
            <a:r>
              <a:rPr lang="en-US" sz="2000" dirty="0" err="1" smtClean="0"/>
              <a:t>Efros</a:t>
            </a:r>
            <a:r>
              <a:rPr lang="en-US" sz="2000" dirty="0"/>
              <a:t> </a:t>
            </a:r>
            <a:r>
              <a:rPr lang="en-US" sz="2000" dirty="0" smtClean="0"/>
              <a:t>↔ </a:t>
            </a:r>
            <a:r>
              <a:rPr lang="en-US" sz="2000" dirty="0" err="1" smtClean="0"/>
              <a:t>Szeliski</a:t>
            </a:r>
            <a:r>
              <a:rPr lang="en-US" sz="2000" dirty="0" smtClean="0"/>
              <a:t> (Redmond), Blake (Cambridge)</a:t>
            </a:r>
          </a:p>
          <a:p>
            <a:r>
              <a:rPr lang="en-US" sz="2000" dirty="0" smtClean="0"/>
              <a:t>Gibson and Bryant ↔ </a:t>
            </a:r>
            <a:r>
              <a:rPr lang="en-US" sz="2000" dirty="0" err="1" smtClean="0"/>
              <a:t>Godefroid</a:t>
            </a:r>
            <a:r>
              <a:rPr lang="en-US" sz="2000" dirty="0" smtClean="0"/>
              <a:t> (Redmond),</a:t>
            </a:r>
            <a:br>
              <a:rPr lang="en-US" sz="2000" dirty="0" smtClean="0"/>
            </a:br>
            <a:r>
              <a:rPr lang="en-US" sz="2000" dirty="0" smtClean="0"/>
              <a:t>                                         Yang (formerly SVC) on </a:t>
            </a:r>
            <a:r>
              <a:rPr lang="en-US" sz="2000" dirty="0" err="1" smtClean="0"/>
              <a:t>Simsa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990099"/>
                </a:solidFill>
              </a:rPr>
              <a:t>thesis committee</a:t>
            </a:r>
          </a:p>
          <a:p>
            <a:r>
              <a:rPr lang="en-US" sz="2000" dirty="0" err="1" smtClean="0"/>
              <a:t>Harchol-Balter</a:t>
            </a:r>
            <a:r>
              <a:rPr lang="en-US" sz="2000" dirty="0" smtClean="0"/>
              <a:t> and </a:t>
            </a:r>
            <a:r>
              <a:rPr lang="en-US" sz="2000" dirty="0" err="1" smtClean="0"/>
              <a:t>Douroudi</a:t>
            </a:r>
            <a:r>
              <a:rPr lang="en-US" sz="2000" dirty="0" smtClean="0"/>
              <a:t> (PhD) ↔ Chayes, </a:t>
            </a:r>
            <a:r>
              <a:rPr lang="en-US" sz="2000" dirty="0" err="1" smtClean="0"/>
              <a:t>Borgs</a:t>
            </a:r>
            <a:r>
              <a:rPr lang="en-US" sz="2000" dirty="0" smtClean="0"/>
              <a:t> (NE)</a:t>
            </a:r>
          </a:p>
          <a:p>
            <a:r>
              <a:rPr lang="en-US" sz="2000" dirty="0">
                <a:solidFill>
                  <a:schemeClr val="accent6"/>
                </a:solidFill>
              </a:rPr>
              <a:t>Koenig </a:t>
            </a:r>
            <a:r>
              <a:rPr lang="en-US" sz="2000" dirty="0" smtClean="0">
                <a:solidFill>
                  <a:schemeClr val="accent6"/>
                </a:solidFill>
              </a:rPr>
              <a:t>(undergrad) </a:t>
            </a:r>
            <a:r>
              <a:rPr lang="en-US" sz="2000" dirty="0">
                <a:solidFill>
                  <a:schemeClr val="accent6"/>
                </a:solidFill>
              </a:rPr>
              <a:t>→ intern with </a:t>
            </a:r>
            <a:r>
              <a:rPr lang="en-US" sz="2000" dirty="0" err="1">
                <a:solidFill>
                  <a:schemeClr val="accent6"/>
                </a:solidFill>
              </a:rPr>
              <a:t>Leino</a:t>
            </a:r>
            <a:r>
              <a:rPr lang="en-US" sz="2000" dirty="0">
                <a:solidFill>
                  <a:schemeClr val="accent6"/>
                </a:solidFill>
              </a:rPr>
              <a:t> (Redmond</a:t>
            </a:r>
            <a:r>
              <a:rPr lang="en-US" sz="2000" dirty="0" smtClean="0">
                <a:solidFill>
                  <a:schemeClr val="accent6"/>
                </a:solidFill>
              </a:rPr>
              <a:t>) (2011, 2012)</a:t>
            </a:r>
          </a:p>
          <a:p>
            <a:r>
              <a:rPr lang="en-US" sz="2000" dirty="0"/>
              <a:t>O’Donnell </a:t>
            </a:r>
            <a:r>
              <a:rPr lang="en-US" sz="2000" dirty="0" smtClean="0"/>
              <a:t>and Zhou (PhD) ↔, Lu (Asia); Barak</a:t>
            </a:r>
            <a:r>
              <a:rPr lang="en-US" sz="2000" dirty="0"/>
              <a:t>, </a:t>
            </a:r>
            <a:r>
              <a:rPr lang="en-US" sz="2000" dirty="0" smtClean="0"/>
              <a:t>Sudan (NE)</a:t>
            </a:r>
          </a:p>
          <a:p>
            <a:r>
              <a:rPr lang="en-US" sz="2000" dirty="0" err="1" smtClean="0">
                <a:solidFill>
                  <a:schemeClr val="accent6"/>
                </a:solidFill>
              </a:rPr>
              <a:t>Pekhimenko</a:t>
            </a:r>
            <a:r>
              <a:rPr lang="en-US" sz="2000" dirty="0" smtClean="0">
                <a:solidFill>
                  <a:schemeClr val="accent6"/>
                </a:solidFill>
              </a:rPr>
              <a:t> </a:t>
            </a:r>
            <a:r>
              <a:rPr lang="en-US" sz="2000" dirty="0">
                <a:solidFill>
                  <a:schemeClr val="accent6"/>
                </a:solidFill>
              </a:rPr>
              <a:t>→ intern with </a:t>
            </a:r>
            <a:r>
              <a:rPr lang="en-US" sz="2000" dirty="0" err="1">
                <a:solidFill>
                  <a:schemeClr val="accent6"/>
                </a:solidFill>
              </a:rPr>
              <a:t>Leino</a:t>
            </a:r>
            <a:r>
              <a:rPr lang="en-US" sz="2000" dirty="0">
                <a:solidFill>
                  <a:schemeClr val="accent6"/>
                </a:solidFill>
              </a:rPr>
              <a:t> (Redmond)</a:t>
            </a:r>
            <a:endParaRPr lang="en-US" sz="2000" dirty="0" smtClean="0">
              <a:solidFill>
                <a:schemeClr val="accent6"/>
              </a:solidFill>
            </a:endParaRPr>
          </a:p>
          <a:p>
            <a:r>
              <a:rPr lang="en-US" sz="2000" dirty="0" smtClean="0"/>
              <a:t>Pfenning ↔ </a:t>
            </a:r>
            <a:r>
              <a:rPr lang="en-US" sz="2000" dirty="0" err="1" smtClean="0"/>
              <a:t>Bjorner</a:t>
            </a:r>
            <a:r>
              <a:rPr lang="en-US" sz="2000" dirty="0" smtClean="0"/>
              <a:t>, </a:t>
            </a:r>
            <a:r>
              <a:rPr lang="en-US" sz="2000" dirty="0" err="1" smtClean="0"/>
              <a:t>Leino</a:t>
            </a:r>
            <a:r>
              <a:rPr lang="en-US" sz="2000" dirty="0" smtClean="0"/>
              <a:t> (Redmond)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Sharma (PhD) </a:t>
            </a:r>
            <a:r>
              <a:rPr lang="en-US" sz="2000" dirty="0">
                <a:solidFill>
                  <a:srgbClr val="002060"/>
                </a:solidFill>
              </a:rPr>
              <a:t>→ </a:t>
            </a:r>
            <a:r>
              <a:rPr lang="en-US" sz="2000" dirty="0">
                <a:solidFill>
                  <a:schemeClr val="accent6"/>
                </a:solidFill>
              </a:rPr>
              <a:t>intern with </a:t>
            </a:r>
            <a:r>
              <a:rPr lang="en-US" sz="2000" dirty="0" smtClean="0">
                <a:solidFill>
                  <a:schemeClr val="accent6"/>
                </a:solidFill>
              </a:rPr>
              <a:t>Singh and </a:t>
            </a:r>
            <a:r>
              <a:rPr lang="en-US" sz="2000" dirty="0" err="1" smtClean="0">
                <a:solidFill>
                  <a:schemeClr val="accent6"/>
                </a:solidFill>
              </a:rPr>
              <a:t>Devanur</a:t>
            </a:r>
            <a:r>
              <a:rPr lang="en-US" sz="2000" dirty="0" smtClean="0">
                <a:solidFill>
                  <a:schemeClr val="accent6"/>
                </a:solidFill>
              </a:rPr>
              <a:t> (Redmond, 2012)</a:t>
            </a:r>
            <a:endParaRPr lang="en-US" sz="2000" dirty="0" smtClean="0"/>
          </a:p>
          <a:p>
            <a:r>
              <a:rPr lang="en-US" sz="2000" dirty="0" err="1" smtClean="0">
                <a:solidFill>
                  <a:schemeClr val="accent6"/>
                </a:solidFill>
              </a:rPr>
              <a:t>Shrivastava</a:t>
            </a:r>
            <a:r>
              <a:rPr lang="en-US" sz="2000" dirty="0" smtClean="0">
                <a:solidFill>
                  <a:schemeClr val="accent6"/>
                </a:solidFill>
              </a:rPr>
              <a:t> (PhD) → intern with </a:t>
            </a:r>
            <a:r>
              <a:rPr lang="en-US" sz="2000" dirty="0" err="1" smtClean="0">
                <a:solidFill>
                  <a:schemeClr val="accent6"/>
                </a:solidFill>
              </a:rPr>
              <a:t>Mehrota</a:t>
            </a:r>
            <a:r>
              <a:rPr lang="en-US" sz="2000" dirty="0" smtClean="0">
                <a:solidFill>
                  <a:schemeClr val="accent6"/>
                </a:solidFill>
              </a:rPr>
              <a:t> (Redmond, 2012), Bing Image Search</a:t>
            </a:r>
          </a:p>
          <a:p>
            <a:r>
              <a:rPr lang="en-US" sz="2000" dirty="0" smtClean="0">
                <a:solidFill>
                  <a:schemeClr val="accent6"/>
                </a:solidFill>
              </a:rPr>
              <a:t>Zhou (</a:t>
            </a:r>
            <a:r>
              <a:rPr lang="en-US" sz="2000" dirty="0" smtClean="0">
                <a:solidFill>
                  <a:srgbClr val="2D2DB9"/>
                </a:solidFill>
              </a:rPr>
              <a:t>PhD)</a:t>
            </a:r>
            <a:r>
              <a:rPr lang="en-US" sz="2000" dirty="0" smtClean="0">
                <a:solidFill>
                  <a:schemeClr val="accent6"/>
                </a:solidFill>
              </a:rPr>
              <a:t> → intern with Barak </a:t>
            </a:r>
            <a:r>
              <a:rPr lang="en-US" sz="2000" dirty="0">
                <a:solidFill>
                  <a:schemeClr val="accent6"/>
                </a:solidFill>
              </a:rPr>
              <a:t>(</a:t>
            </a:r>
            <a:r>
              <a:rPr lang="en-US" sz="2000" dirty="0" smtClean="0">
                <a:solidFill>
                  <a:schemeClr val="accent6"/>
                </a:solidFill>
              </a:rPr>
              <a:t>NE, 2011) and </a:t>
            </a:r>
            <a:r>
              <a:rPr lang="en-US" sz="2000" dirty="0" err="1" smtClean="0">
                <a:solidFill>
                  <a:schemeClr val="accent6"/>
                </a:solidFill>
              </a:rPr>
              <a:t>Gopalan</a:t>
            </a:r>
            <a:r>
              <a:rPr lang="en-US" sz="2000" dirty="0" smtClean="0">
                <a:solidFill>
                  <a:schemeClr val="accent6"/>
                </a:solidFill>
              </a:rPr>
              <a:t> (SVC, 2012)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9</a:t>
            </a:r>
            <a:endParaRPr lang="en-US" sz="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Computational Thinking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Jeannette M. Wing</a:t>
            </a:r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37" y="63939"/>
            <a:ext cx="3040063" cy="1064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87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Collaborations: Visits/Talks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9161"/>
            <a:ext cx="8526464" cy="5421313"/>
          </a:xfrm>
        </p:spPr>
        <p:txBody>
          <a:bodyPr/>
          <a:lstStyle/>
          <a:p>
            <a:r>
              <a:rPr lang="en-US" sz="1400" dirty="0" smtClean="0"/>
              <a:t>Guy </a:t>
            </a:r>
            <a:r>
              <a:rPr lang="en-US" sz="1400" dirty="0" err="1" smtClean="0"/>
              <a:t>Blelloch</a:t>
            </a:r>
            <a:r>
              <a:rPr lang="en-US" sz="1400" dirty="0"/>
              <a:t> → Redmond </a:t>
            </a:r>
            <a:r>
              <a:rPr lang="en-US" sz="1400" dirty="0" smtClean="0"/>
              <a:t> (2008, 2009, 2010)</a:t>
            </a:r>
          </a:p>
          <a:p>
            <a:r>
              <a:rPr lang="en-US" sz="1400" dirty="0" err="1" smtClean="0"/>
              <a:t>Crary</a:t>
            </a:r>
            <a:r>
              <a:rPr lang="en-US" sz="1400" dirty="0" smtClean="0"/>
              <a:t> → Redmond (</a:t>
            </a:r>
            <a:r>
              <a:rPr lang="en-US" sz="1400" dirty="0" err="1" smtClean="0"/>
              <a:t>Hawblitzel</a:t>
            </a:r>
            <a:r>
              <a:rPr lang="en-US" sz="1400" dirty="0" smtClean="0"/>
              <a:t>)</a:t>
            </a:r>
          </a:p>
          <a:p>
            <a:r>
              <a:rPr lang="en-US" sz="1400" dirty="0" err="1" smtClean="0"/>
              <a:t>Douroudi</a:t>
            </a:r>
            <a:r>
              <a:rPr lang="en-US" sz="1400" dirty="0" smtClean="0"/>
              <a:t> (PhD) </a:t>
            </a:r>
            <a:r>
              <a:rPr lang="en-US" sz="1400" dirty="0"/>
              <a:t>→ NE</a:t>
            </a:r>
            <a:endParaRPr lang="en-US" sz="1400" dirty="0" smtClean="0"/>
          </a:p>
          <a:p>
            <a:r>
              <a:rPr lang="en-US" sz="1400" dirty="0" err="1" smtClean="0"/>
              <a:t>Efros</a:t>
            </a:r>
            <a:r>
              <a:rPr lang="en-US" sz="1400" dirty="0" smtClean="0"/>
              <a:t> → India, Cambridge</a:t>
            </a:r>
          </a:p>
          <a:p>
            <a:r>
              <a:rPr lang="en-US" sz="1400" dirty="0" smtClean="0"/>
              <a:t>Goldstein </a:t>
            </a:r>
            <a:r>
              <a:rPr lang="en-US" sz="1400" dirty="0"/>
              <a:t>→ Redmond </a:t>
            </a:r>
            <a:r>
              <a:rPr lang="en-US" sz="1400" dirty="0" smtClean="0"/>
              <a:t>(2010)</a:t>
            </a:r>
          </a:p>
          <a:p>
            <a:r>
              <a:rPr lang="en-US" sz="1400" dirty="0" smtClean="0"/>
              <a:t>Gupta</a:t>
            </a:r>
            <a:r>
              <a:rPr lang="en-US" sz="1400" dirty="0"/>
              <a:t> </a:t>
            </a:r>
            <a:r>
              <a:rPr lang="en-US" sz="1400" dirty="0" smtClean="0"/>
              <a:t>→ SVC, NE</a:t>
            </a:r>
          </a:p>
          <a:p>
            <a:r>
              <a:rPr lang="en-US" sz="1400" dirty="0" err="1" smtClean="0"/>
              <a:t>Guruswami</a:t>
            </a:r>
            <a:r>
              <a:rPr lang="en-US" sz="1400" dirty="0"/>
              <a:t> </a:t>
            </a:r>
            <a:r>
              <a:rPr lang="en-US" sz="1400" dirty="0" smtClean="0"/>
              <a:t>→ SVC (</a:t>
            </a:r>
            <a:r>
              <a:rPr lang="en-US" sz="1400" dirty="0" err="1" smtClean="0"/>
              <a:t>Gopalan</a:t>
            </a:r>
            <a:r>
              <a:rPr lang="en-US" sz="1400" dirty="0" smtClean="0"/>
              <a:t>), Redmond (Peres’s group)</a:t>
            </a:r>
          </a:p>
          <a:p>
            <a:r>
              <a:rPr lang="en-US" sz="1400" dirty="0" err="1" smtClean="0"/>
              <a:t>Harchol-Balter</a:t>
            </a:r>
            <a:r>
              <a:rPr lang="en-US" sz="1400" dirty="0" smtClean="0"/>
              <a:t> → NE*, </a:t>
            </a:r>
            <a:r>
              <a:rPr lang="en-US" sz="1400" dirty="0" err="1" smtClean="0"/>
              <a:t>eXtreme</a:t>
            </a:r>
            <a:r>
              <a:rPr lang="en-US" sz="1400" dirty="0" smtClean="0"/>
              <a:t>, Redmond</a:t>
            </a:r>
          </a:p>
          <a:p>
            <a:r>
              <a:rPr lang="en-US" sz="1400" dirty="0" err="1" smtClean="0"/>
              <a:t>Langmead</a:t>
            </a:r>
            <a:r>
              <a:rPr lang="en-US" sz="1400" dirty="0" smtClean="0"/>
              <a:t> </a:t>
            </a:r>
            <a:r>
              <a:rPr lang="en-US" sz="1400" dirty="0"/>
              <a:t>→ Redmond </a:t>
            </a:r>
            <a:r>
              <a:rPr lang="en-US" sz="1400" dirty="0" smtClean="0"/>
              <a:t>(2009)</a:t>
            </a:r>
          </a:p>
          <a:p>
            <a:r>
              <a:rPr lang="en-US" sz="1400" dirty="0" smtClean="0">
                <a:solidFill>
                  <a:srgbClr val="990099"/>
                </a:solidFill>
              </a:rPr>
              <a:t>Levin </a:t>
            </a:r>
            <a:r>
              <a:rPr lang="en-US" sz="1400" dirty="0">
                <a:solidFill>
                  <a:srgbClr val="990099"/>
                </a:solidFill>
              </a:rPr>
              <a:t>← </a:t>
            </a:r>
            <a:r>
              <a:rPr lang="en-US" sz="1400" dirty="0" smtClean="0">
                <a:solidFill>
                  <a:srgbClr val="990099"/>
                </a:solidFill>
              </a:rPr>
              <a:t>McMail (MSR, 2009), </a:t>
            </a:r>
            <a:r>
              <a:rPr lang="en-US" sz="1400" dirty="0" err="1" smtClean="0">
                <a:solidFill>
                  <a:srgbClr val="990099"/>
                </a:solidFill>
              </a:rPr>
              <a:t>Blinn</a:t>
            </a:r>
            <a:r>
              <a:rPr lang="en-US" sz="1400" dirty="0">
                <a:solidFill>
                  <a:srgbClr val="990099"/>
                </a:solidFill>
              </a:rPr>
              <a:t> </a:t>
            </a:r>
            <a:r>
              <a:rPr lang="en-US" sz="1400" dirty="0" smtClean="0">
                <a:solidFill>
                  <a:srgbClr val="990099"/>
                </a:solidFill>
              </a:rPr>
              <a:t>and Tansley (MS, Redmond 2011)</a:t>
            </a:r>
            <a:endParaRPr lang="en-US" sz="1400" dirty="0">
              <a:solidFill>
                <a:srgbClr val="990099"/>
              </a:solidFill>
            </a:endParaRPr>
          </a:p>
          <a:p>
            <a:r>
              <a:rPr lang="en-US" sz="1400" dirty="0" smtClean="0"/>
              <a:t>Licata (post-doc) → Cambridge (Peyton Jones, </a:t>
            </a:r>
            <a:r>
              <a:rPr lang="en-US" sz="1400" dirty="0" err="1" smtClean="0"/>
              <a:t>Vytiniotis</a:t>
            </a:r>
            <a:r>
              <a:rPr lang="en-US" sz="1400" dirty="0" smtClean="0"/>
              <a:t>, Russo Kennedy, </a:t>
            </a:r>
            <a:r>
              <a:rPr lang="en-US" sz="1400" dirty="0" err="1" smtClean="0"/>
              <a:t>Beirman</a:t>
            </a:r>
            <a:r>
              <a:rPr lang="en-US" sz="1400" dirty="0" smtClean="0"/>
              <a:t>)</a:t>
            </a:r>
          </a:p>
          <a:p>
            <a:r>
              <a:rPr lang="en-US" sz="1400" dirty="0" err="1" smtClean="0"/>
              <a:t>Mowry</a:t>
            </a:r>
            <a:r>
              <a:rPr lang="en-US" sz="1400" dirty="0" smtClean="0"/>
              <a:t> </a:t>
            </a:r>
            <a:r>
              <a:rPr lang="en-US" sz="1400" dirty="0"/>
              <a:t>→ </a:t>
            </a:r>
            <a:r>
              <a:rPr lang="en-US" sz="1400" dirty="0" smtClean="0"/>
              <a:t>Redmond</a:t>
            </a:r>
          </a:p>
          <a:p>
            <a:r>
              <a:rPr lang="en-US" sz="1400" dirty="0" err="1" smtClean="0"/>
              <a:t>Naden</a:t>
            </a:r>
            <a:r>
              <a:rPr lang="en-US" sz="1400" dirty="0" smtClean="0"/>
              <a:t> (PhD) → Redmond</a:t>
            </a:r>
          </a:p>
          <a:p>
            <a:r>
              <a:rPr lang="en-US" sz="1400" dirty="0" smtClean="0"/>
              <a:t>Pfenning → Redmond</a:t>
            </a:r>
          </a:p>
          <a:p>
            <a:r>
              <a:rPr lang="en-US" sz="1400" dirty="0" smtClean="0">
                <a:solidFill>
                  <a:srgbClr val="990099"/>
                </a:solidFill>
              </a:rPr>
              <a:t>Pfenning </a:t>
            </a:r>
            <a:r>
              <a:rPr lang="en-US" sz="1400" dirty="0">
                <a:solidFill>
                  <a:srgbClr val="990099"/>
                </a:solidFill>
              </a:rPr>
              <a:t>← </a:t>
            </a:r>
            <a:r>
              <a:rPr lang="en-US" sz="1400" dirty="0" err="1" smtClean="0">
                <a:solidFill>
                  <a:srgbClr val="990099"/>
                </a:solidFill>
              </a:rPr>
              <a:t>Leino</a:t>
            </a:r>
            <a:r>
              <a:rPr lang="en-US" sz="1400" dirty="0" smtClean="0">
                <a:solidFill>
                  <a:srgbClr val="990099"/>
                </a:solidFill>
              </a:rPr>
              <a:t> </a:t>
            </a:r>
            <a:r>
              <a:rPr lang="en-US" sz="1400" dirty="0">
                <a:solidFill>
                  <a:srgbClr val="990099"/>
                </a:solidFill>
              </a:rPr>
              <a:t>and Jason </a:t>
            </a:r>
            <a:r>
              <a:rPr lang="en-US" sz="1400" dirty="0" smtClean="0">
                <a:solidFill>
                  <a:srgbClr val="990099"/>
                </a:solidFill>
              </a:rPr>
              <a:t>Yang (Redmond)</a:t>
            </a:r>
          </a:p>
          <a:p>
            <a:r>
              <a:rPr lang="en-US" sz="1400" dirty="0" err="1" smtClean="0"/>
              <a:t>Simsa</a:t>
            </a:r>
            <a:r>
              <a:rPr lang="en-US" sz="1400" dirty="0" smtClean="0"/>
              <a:t> (PhD)  → SVC (</a:t>
            </a:r>
            <a:r>
              <a:rPr lang="en-US" sz="1400" dirty="0" err="1" smtClean="0"/>
              <a:t>Lamport</a:t>
            </a:r>
            <a:r>
              <a:rPr lang="en-US" sz="1400" dirty="0" smtClean="0"/>
              <a:t>, Terry, Yu)</a:t>
            </a:r>
          </a:p>
          <a:p>
            <a:r>
              <a:rPr lang="en-US" sz="1400" dirty="0" smtClean="0"/>
              <a:t>Xing </a:t>
            </a:r>
            <a:r>
              <a:rPr lang="en-US" sz="1400" dirty="0"/>
              <a:t>→ </a:t>
            </a:r>
            <a:r>
              <a:rPr lang="en-US" sz="1400" dirty="0" smtClean="0"/>
              <a:t> Redmond</a:t>
            </a:r>
          </a:p>
          <a:p>
            <a:r>
              <a:rPr lang="en-US" sz="1400" dirty="0" smtClean="0"/>
              <a:t>Zhou (PhD) → Asia</a:t>
            </a:r>
          </a:p>
          <a:p>
            <a:r>
              <a:rPr lang="en-US" sz="1400" dirty="0" smtClean="0">
                <a:solidFill>
                  <a:srgbClr val="990099"/>
                </a:solidFill>
              </a:rPr>
              <a:t>CMU Theory Group ← </a:t>
            </a:r>
          </a:p>
          <a:p>
            <a:pPr lvl="1"/>
            <a:r>
              <a:rPr lang="en-US" sz="1400" dirty="0" err="1" smtClean="0">
                <a:solidFill>
                  <a:srgbClr val="990099"/>
                </a:solidFill>
              </a:rPr>
              <a:t>Gopalan</a:t>
            </a:r>
            <a:r>
              <a:rPr lang="en-US" sz="1400" dirty="0" smtClean="0">
                <a:solidFill>
                  <a:srgbClr val="990099"/>
                </a:solidFill>
              </a:rPr>
              <a:t> (SVC), scheduled for fall 2012</a:t>
            </a:r>
          </a:p>
          <a:p>
            <a:pPr lvl="1"/>
            <a:r>
              <a:rPr lang="en-US" sz="1400" dirty="0" err="1" smtClean="0">
                <a:solidFill>
                  <a:srgbClr val="990099"/>
                </a:solidFill>
              </a:rPr>
              <a:t>Dinur</a:t>
            </a:r>
            <a:r>
              <a:rPr lang="en-US" sz="1400" dirty="0" smtClean="0">
                <a:solidFill>
                  <a:srgbClr val="990099"/>
                </a:solidFill>
              </a:rPr>
              <a:t>, </a:t>
            </a:r>
            <a:r>
              <a:rPr lang="en-US" sz="1400" dirty="0" err="1" smtClean="0">
                <a:solidFill>
                  <a:srgbClr val="990099"/>
                </a:solidFill>
              </a:rPr>
              <a:t>Madry</a:t>
            </a:r>
            <a:r>
              <a:rPr lang="en-US" sz="1400" dirty="0" smtClean="0">
                <a:solidFill>
                  <a:srgbClr val="990099"/>
                </a:solidFill>
              </a:rPr>
              <a:t>,  </a:t>
            </a:r>
            <a:r>
              <a:rPr lang="en-US" sz="1400" dirty="0" err="1" smtClean="0">
                <a:solidFill>
                  <a:srgbClr val="990099"/>
                </a:solidFill>
              </a:rPr>
              <a:t>Tauman</a:t>
            </a:r>
            <a:r>
              <a:rPr lang="en-US" sz="1400" dirty="0" smtClean="0">
                <a:solidFill>
                  <a:srgbClr val="990099"/>
                </a:solidFill>
              </a:rPr>
              <a:t> (NE)</a:t>
            </a:r>
            <a:endParaRPr lang="en-US" sz="1400" dirty="0">
              <a:solidFill>
                <a:srgbClr val="9900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FD90-970A-4506-8737-4E98706DE97A}" type="slidenum">
              <a:rPr lang="en-US" smtClean="0"/>
              <a:pPr>
                <a:defRPr/>
              </a:pPr>
              <a:t>9</a:t>
            </a:fld>
            <a:endParaRPr lang="en-US" sz="14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Computational Thinking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Jeannette M. Wing</a:t>
            </a:r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37" y="63939"/>
            <a:ext cx="3040063" cy="1064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90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FF"/>
      </a:hlink>
      <a:folHlink>
        <a:srgbClr val="B2B2B2"/>
      </a:folHlink>
    </a:clrScheme>
    <a:fontScheme name="Blank Presentatio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48388</TotalTime>
  <Words>1089</Words>
  <Application>Microsoft Office PowerPoint</Application>
  <PresentationFormat>On-screen Show (4:3)</PresentationFormat>
  <Paragraphs>208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Blank Presentation</vt:lpstr>
      <vt:lpstr>PowerPoint Presentation</vt:lpstr>
      <vt:lpstr>Original Goals of Center (Rashid and Wing, circa Fall 2005)</vt:lpstr>
      <vt:lpstr>Brief History</vt:lpstr>
      <vt:lpstr>2010-2013: Goals of Center Revisited (agreement between MSR and Wing)</vt:lpstr>
      <vt:lpstr>2010-11 Projects</vt:lpstr>
      <vt:lpstr>2011-12 Projects</vt:lpstr>
      <vt:lpstr>2010-11 Projects</vt:lpstr>
      <vt:lpstr>Collaborations: Connections</vt:lpstr>
      <vt:lpstr>Collaborations: Visits/Talks</vt:lpstr>
      <vt:lpstr>Worldwide Collaborations</vt:lpstr>
      <vt:lpstr>My Grand Vision</vt:lpstr>
      <vt:lpstr>Computational Thinking in Education</vt:lpstr>
      <vt:lpstr>PowerPoint Presentation</vt:lpstr>
      <vt:lpstr>National Efforts</vt:lpstr>
      <vt:lpstr>International Efforts</vt:lpstr>
      <vt:lpstr>International Efforts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Theory Generation for Security Protocols</dc:title>
  <dc:creator>snooze</dc:creator>
  <cp:lastModifiedBy>wing</cp:lastModifiedBy>
  <cp:revision>2975</cp:revision>
  <cp:lastPrinted>2000-01-27T19:31:12Z</cp:lastPrinted>
  <dcterms:created xsi:type="dcterms:W3CDTF">1999-04-14T03:55:44Z</dcterms:created>
  <dcterms:modified xsi:type="dcterms:W3CDTF">2012-05-15T22:04:08Z</dcterms:modified>
</cp:coreProperties>
</file>