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80" r:id="rId13"/>
    <p:sldId id="270" r:id="rId14"/>
    <p:sldId id="271" r:id="rId15"/>
    <p:sldId id="272" r:id="rId16"/>
    <p:sldId id="273" r:id="rId17"/>
    <p:sldId id="274" r:id="rId18"/>
    <p:sldId id="279" r:id="rId19"/>
    <p:sldId id="277" r:id="rId20"/>
  </p:sldIdLst>
  <p:sldSz cx="9144000" cy="6858000" type="screen4x3"/>
  <p:notesSz cx="6997700" cy="92964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00FF"/>
    <a:srgbClr val="CCFFCC"/>
    <a:srgbClr val="FF0066"/>
    <a:srgbClr val="FFCCFF"/>
    <a:srgbClr val="FF00FF"/>
    <a:srgbClr val="FFFFCC"/>
    <a:srgbClr val="0066FF"/>
    <a:srgbClr val="33CC33"/>
    <a:srgbClr val="66FF33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545" autoAdjust="0"/>
    <p:restoredTop sz="94180" autoAdjust="0"/>
  </p:normalViewPr>
  <p:slideViewPr>
    <p:cSldViewPr>
      <p:cViewPr varScale="1">
        <p:scale>
          <a:sx n="73" d="100"/>
          <a:sy n="73" d="100"/>
        </p:scale>
        <p:origin x="-1070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820"/>
          </a:xfrm>
          <a:prstGeom prst="rect">
            <a:avLst/>
          </a:prstGeom>
        </p:spPr>
        <p:txBody>
          <a:bodyPr vert="horz" lIns="93104" tIns="46552" rIns="93104" bIns="4655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744" y="0"/>
            <a:ext cx="3032337" cy="464820"/>
          </a:xfrm>
          <a:prstGeom prst="rect">
            <a:avLst/>
          </a:prstGeom>
        </p:spPr>
        <p:txBody>
          <a:bodyPr vert="horz" lIns="93104" tIns="46552" rIns="93104" bIns="46552" rtlCol="0"/>
          <a:lstStyle>
            <a:lvl1pPr algn="r">
              <a:defRPr sz="1200"/>
            </a:lvl1pPr>
          </a:lstStyle>
          <a:p>
            <a:fld id="{9472DD5C-B6A9-4714-908F-0B8F74738B98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2337" cy="464820"/>
          </a:xfrm>
          <a:prstGeom prst="rect">
            <a:avLst/>
          </a:prstGeom>
        </p:spPr>
        <p:txBody>
          <a:bodyPr vert="horz" lIns="93104" tIns="46552" rIns="93104" bIns="4655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744" y="8829967"/>
            <a:ext cx="3032337" cy="464820"/>
          </a:xfrm>
          <a:prstGeom prst="rect">
            <a:avLst/>
          </a:prstGeom>
        </p:spPr>
        <p:txBody>
          <a:bodyPr vert="horz" lIns="93104" tIns="46552" rIns="93104" bIns="46552" rtlCol="0" anchor="b"/>
          <a:lstStyle>
            <a:lvl1pPr algn="r">
              <a:defRPr sz="1200"/>
            </a:lvl1pPr>
          </a:lstStyle>
          <a:p>
            <a:fld id="{7C1C90DE-A98B-4173-B17E-434F189FC4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820"/>
          </a:xfrm>
          <a:prstGeom prst="rect">
            <a:avLst/>
          </a:prstGeom>
        </p:spPr>
        <p:txBody>
          <a:bodyPr vert="horz" lIns="93104" tIns="46552" rIns="93104" bIns="4655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820"/>
          </a:xfrm>
          <a:prstGeom prst="rect">
            <a:avLst/>
          </a:prstGeom>
        </p:spPr>
        <p:txBody>
          <a:bodyPr vert="horz" lIns="93104" tIns="46552" rIns="93104" bIns="46552" rtlCol="0"/>
          <a:lstStyle>
            <a:lvl1pPr algn="r">
              <a:defRPr sz="1200"/>
            </a:lvl1pPr>
          </a:lstStyle>
          <a:p>
            <a:fld id="{193366E8-8A22-4400-BBA2-8D322280A6E8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04" tIns="46552" rIns="93104" bIns="4655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15790"/>
            <a:ext cx="5598160" cy="4183380"/>
          </a:xfrm>
          <a:prstGeom prst="rect">
            <a:avLst/>
          </a:prstGeom>
        </p:spPr>
        <p:txBody>
          <a:bodyPr vert="horz" lIns="93104" tIns="46552" rIns="93104" bIns="465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2337" cy="464820"/>
          </a:xfrm>
          <a:prstGeom prst="rect">
            <a:avLst/>
          </a:prstGeom>
        </p:spPr>
        <p:txBody>
          <a:bodyPr vert="horz" lIns="93104" tIns="46552" rIns="93104" bIns="4655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29967"/>
            <a:ext cx="3032337" cy="464820"/>
          </a:xfrm>
          <a:prstGeom prst="rect">
            <a:avLst/>
          </a:prstGeom>
        </p:spPr>
        <p:txBody>
          <a:bodyPr vert="horz" lIns="93104" tIns="46552" rIns="93104" bIns="46552" rtlCol="0" anchor="b"/>
          <a:lstStyle>
            <a:lvl1pPr algn="r">
              <a:defRPr sz="1200"/>
            </a:lvl1pPr>
          </a:lstStyle>
          <a:p>
            <a:fld id="{3792D2CF-A01B-4515-8B40-3DC3425826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E2A8F5-0226-443E-86F5-C092F845FDF2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7"/>
          <p:cNvSpPr txBox="1">
            <a:spLocks noGrp="1" noChangeArrowheads="1"/>
          </p:cNvSpPr>
          <p:nvPr/>
        </p:nvSpPr>
        <p:spPr bwMode="auto">
          <a:xfrm>
            <a:off x="3965363" y="8831580"/>
            <a:ext cx="3032337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04" tIns="46552" rIns="93104" bIns="46552" anchor="b"/>
          <a:lstStyle/>
          <a:p>
            <a:pPr algn="r"/>
            <a:fld id="{617C7495-B21F-4647-B46E-6017BE5DAAAE}" type="slidenum">
              <a:rPr lang="en-US" sz="1200"/>
              <a:pPr algn="r"/>
              <a:t>1</a:t>
            </a:fld>
            <a:endParaRPr lang="en-US" sz="1200" dirty="0"/>
          </a:p>
        </p:txBody>
      </p:sp>
      <p:sp>
        <p:nvSpPr>
          <p:cNvPr id="512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475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4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933027" y="4415790"/>
            <a:ext cx="5131647" cy="418338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125" name="Slide Number Placeholder 3"/>
          <p:cNvSpPr txBox="1">
            <a:spLocks noGrp="1"/>
          </p:cNvSpPr>
          <p:nvPr/>
        </p:nvSpPr>
        <p:spPr bwMode="auto">
          <a:xfrm>
            <a:off x="3965363" y="8831580"/>
            <a:ext cx="3032337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04" tIns="46552" rIns="93104" bIns="46552" anchor="b"/>
          <a:lstStyle/>
          <a:p>
            <a:pPr algn="r"/>
            <a:fld id="{707C02FB-01E0-4965-8B8F-84043F001182}" type="slidenum">
              <a:rPr lang="en-US" sz="1200"/>
              <a:pPr algn="r"/>
              <a:t>1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6C04D-4260-41E6-92ED-29E21BA95D0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6C04D-4260-41E6-92ED-29E21BA95D0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6C04D-4260-41E6-92ED-29E21BA95D0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6C04D-4260-41E6-92ED-29E21BA95D0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6C04D-4260-41E6-92ED-29E21BA95D0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6C04D-4260-41E6-92ED-29E21BA95D0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6C04D-4260-41E6-92ED-29E21BA95D0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7DE854-9AA4-4C3E-BF10-61F9C5309A1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0723" name="Rectangle 7"/>
          <p:cNvSpPr txBox="1">
            <a:spLocks noGrp="1" noChangeArrowheads="1"/>
          </p:cNvSpPr>
          <p:nvPr/>
        </p:nvSpPr>
        <p:spPr bwMode="auto">
          <a:xfrm>
            <a:off x="3965363" y="8831580"/>
            <a:ext cx="3032337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04" tIns="46552" rIns="93104" bIns="46552" anchor="b"/>
          <a:lstStyle/>
          <a:p>
            <a:pPr algn="r"/>
            <a:fld id="{D3EB6285-18D7-42CD-B072-CBC3ECAB4018}" type="slidenum">
              <a:rPr lang="en-US" sz="1200"/>
              <a:pPr algn="r"/>
              <a:t>4</a:t>
            </a:fld>
            <a:endParaRPr lang="en-US" sz="1200" dirty="0"/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8A94EF-F2A6-492F-A6FD-ABDA937DD1B5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6C04D-4260-41E6-92ED-29E21BA95D0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6C04D-4260-41E6-92ED-29E21BA95D0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6C04D-4260-41E6-92ED-29E21BA95D0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6C04D-4260-41E6-92ED-29E21BA95D0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6C04D-4260-41E6-92ED-29E21BA95D0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4000" cy="6858000"/>
            <a:chOff x="-1574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>
              <a:duotone>
                <a:schemeClr val="accent1"/>
                <a:srgbClr val="FFFFFF"/>
              </a:duotone>
              <a:lum bright="-10000"/>
            </a:blip>
            <a:stretch>
              <a:fillRect/>
            </a:stretch>
          </p:blipFill>
          <p:spPr>
            <a:xfrm>
              <a:off x="-1574" y="381000"/>
              <a:ext cx="9144000" cy="60936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5574" cy="6858000"/>
            <a:chOff x="-1574" y="0"/>
            <a:chExt cx="9145574" cy="68580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11">
              <a:duotone>
                <a:schemeClr val="accent1"/>
                <a:srgbClr val="FFFFFF"/>
              </a:duotone>
            </a:blip>
            <a:srcRect/>
            <a:stretch>
              <a:fillRect/>
            </a:stretch>
          </p:blipFill>
          <p:spPr>
            <a:xfrm>
              <a:off x="0" y="1"/>
              <a:ext cx="9144000" cy="1419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0D0AA-A564-40E6-BDF9-FE3371FD07B4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en-US" sz="4000" b="0" i="0" u="none" strike="noStrike" kern="1200" cap="none" spc="0" normalizeH="0" baseline="0" noProof="0" smtClean="0">
          <a:ln>
            <a:noFill/>
          </a:ln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uLnTx/>
          <a:uFillTx/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spcAft>
          <a:spcPts val="400"/>
        </a:spcAft>
        <a:buFont typeface="Arial"/>
        <a:buChar char="•"/>
        <a:defRPr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4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C46F-D49F-417B-ABB0-8A7E9B64846F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57200" y="1752600"/>
            <a:ext cx="7772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/>
              <a:t>Shedding Light on the Glue Logic of the Internet Routing Architecture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04800" y="3124200"/>
            <a:ext cx="8305800" cy="2133600"/>
          </a:xfrm>
        </p:spPr>
        <p:txBody>
          <a:bodyPr>
            <a:noAutofit/>
          </a:bodyPr>
          <a:lstStyle/>
          <a:p>
            <a:pPr marL="0" indent="0" algn="ctr">
              <a:buFontTx/>
              <a:buNone/>
            </a:pPr>
            <a:r>
              <a:rPr lang="en-US" sz="2400" dirty="0" smtClean="0"/>
              <a:t>ACM SIGCOMM 2008</a:t>
            </a:r>
          </a:p>
          <a:p>
            <a:pPr marL="0" indent="0" algn="ctr">
              <a:buFontTx/>
              <a:buNone/>
            </a:pPr>
            <a:r>
              <a:rPr lang="en-US" sz="2400" dirty="0" smtClean="0"/>
              <a:t>August </a:t>
            </a:r>
            <a:r>
              <a:rPr lang="en-US" sz="2400" dirty="0"/>
              <a:t>19</a:t>
            </a:r>
            <a:r>
              <a:rPr lang="en-US" sz="2400" baseline="30000" dirty="0"/>
              <a:t>th</a:t>
            </a:r>
            <a:r>
              <a:rPr lang="en-US" sz="2400" dirty="0"/>
              <a:t> </a:t>
            </a:r>
            <a:r>
              <a:rPr lang="en-US" sz="2400" dirty="0" smtClean="0"/>
              <a:t>2008</a:t>
            </a:r>
          </a:p>
          <a:p>
            <a:pPr marL="0" indent="0" algn="ctr">
              <a:buFontTx/>
              <a:buNone/>
            </a:pPr>
            <a:endParaRPr lang="en-US" sz="2400" dirty="0" smtClean="0"/>
          </a:p>
          <a:p>
            <a:pPr marL="0" indent="0" algn="ctr">
              <a:buFontTx/>
              <a:buNone/>
            </a:pPr>
            <a:r>
              <a:rPr lang="en-US" sz="2400" dirty="0" smtClean="0"/>
              <a:t> Franck Le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, </a:t>
            </a:r>
            <a:r>
              <a:rPr lang="en-US" sz="2400" dirty="0"/>
              <a:t>Geoffrey </a:t>
            </a:r>
            <a:r>
              <a:rPr lang="en-US" sz="2400" dirty="0" smtClean="0"/>
              <a:t>Xie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</a:t>
            </a:r>
            <a:r>
              <a:rPr lang="en-US" sz="2400" dirty="0"/>
              <a:t>Dan </a:t>
            </a:r>
            <a:r>
              <a:rPr lang="en-US" sz="2400" dirty="0" smtClean="0"/>
              <a:t>Pei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, </a:t>
            </a:r>
            <a:r>
              <a:rPr lang="en-US" sz="2400" dirty="0" err="1"/>
              <a:t>Jia</a:t>
            </a:r>
            <a:r>
              <a:rPr lang="en-US" sz="2400" dirty="0"/>
              <a:t> </a:t>
            </a:r>
            <a:r>
              <a:rPr lang="en-US" sz="2400" dirty="0" smtClean="0"/>
              <a:t>Wang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, </a:t>
            </a:r>
            <a:r>
              <a:rPr lang="en-US" sz="2400" dirty="0" err="1"/>
              <a:t>Hui</a:t>
            </a:r>
            <a:r>
              <a:rPr lang="en-US" sz="2400" dirty="0"/>
              <a:t> </a:t>
            </a:r>
            <a:r>
              <a:rPr lang="en-US" sz="2400" dirty="0" smtClean="0"/>
              <a:t>Zhang</a:t>
            </a:r>
            <a:r>
              <a:rPr lang="en-US" sz="2400" baseline="30000" dirty="0" smtClean="0"/>
              <a:t>1</a:t>
            </a:r>
          </a:p>
          <a:p>
            <a:pPr marL="0" indent="0" algn="ctr">
              <a:buFontTx/>
              <a:buNone/>
            </a:pPr>
            <a:endParaRPr lang="en-US" sz="2000" baseline="30000" dirty="0" smtClean="0"/>
          </a:p>
          <a:p>
            <a:pPr marL="0" indent="0" algn="ctr">
              <a:buFontTx/>
              <a:buNone/>
            </a:pPr>
            <a:r>
              <a:rPr lang="en-US" sz="2000" baseline="30000" dirty="0" smtClean="0"/>
              <a:t>1</a:t>
            </a:r>
            <a:r>
              <a:rPr lang="en-US" sz="2000" dirty="0" smtClean="0"/>
              <a:t> Carnegie Mellon University</a:t>
            </a:r>
          </a:p>
          <a:p>
            <a:pPr marL="0" indent="0" algn="ctr">
              <a:buFontTx/>
              <a:buNone/>
            </a:pPr>
            <a:r>
              <a:rPr lang="en-US" sz="2000" baseline="30000" dirty="0" smtClean="0"/>
              <a:t>2</a:t>
            </a:r>
            <a:r>
              <a:rPr lang="en-US" sz="2000" dirty="0" smtClean="0"/>
              <a:t> Naval Postgraduate School</a:t>
            </a:r>
            <a:endParaRPr lang="en-US" sz="2000" baseline="30000" dirty="0" smtClean="0"/>
          </a:p>
          <a:p>
            <a:pPr marL="0" indent="0" algn="ctr">
              <a:buFontTx/>
              <a:buNone/>
            </a:pPr>
            <a:r>
              <a:rPr lang="en-US" sz="2000" baseline="30000" dirty="0" smtClean="0"/>
              <a:t>3</a:t>
            </a:r>
            <a:r>
              <a:rPr lang="en-US" sz="2000" dirty="0" smtClean="0"/>
              <a:t> AT&amp;T Labs – Research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roup 207"/>
          <p:cNvGrpSpPr/>
          <p:nvPr/>
        </p:nvGrpSpPr>
        <p:grpSpPr>
          <a:xfrm>
            <a:off x="533400" y="4572000"/>
            <a:ext cx="7924800" cy="1676400"/>
            <a:chOff x="533400" y="4572000"/>
            <a:chExt cx="7924800" cy="1676400"/>
          </a:xfrm>
        </p:grpSpPr>
        <p:sp>
          <p:nvSpPr>
            <p:cNvPr id="207" name="Rectangle 206"/>
            <p:cNvSpPr/>
            <p:nvPr/>
          </p:nvSpPr>
          <p:spPr>
            <a:xfrm>
              <a:off x="533400" y="4572000"/>
              <a:ext cx="3886200" cy="16764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52"/>
            <p:cNvGrpSpPr>
              <a:grpSpLocks/>
            </p:cNvGrpSpPr>
            <p:nvPr/>
          </p:nvGrpSpPr>
          <p:grpSpPr bwMode="auto">
            <a:xfrm>
              <a:off x="609600" y="4572000"/>
              <a:ext cx="7848600" cy="1676400"/>
              <a:chOff x="384" y="2880"/>
              <a:chExt cx="4944" cy="1056"/>
            </a:xfrm>
          </p:grpSpPr>
          <p:sp>
            <p:nvSpPr>
              <p:cNvPr id="12343" name="Rectangle 69"/>
              <p:cNvSpPr>
                <a:spLocks noChangeArrowheads="1"/>
              </p:cNvSpPr>
              <p:nvPr/>
            </p:nvSpPr>
            <p:spPr bwMode="auto">
              <a:xfrm>
                <a:off x="2928" y="2880"/>
                <a:ext cx="2400" cy="1056"/>
              </a:xfrm>
              <a:prstGeom prst="rect">
                <a:avLst/>
              </a:prstGeom>
              <a:solidFill>
                <a:srgbClr val="CCFFFF">
                  <a:alpha val="50195"/>
                </a:srgbClr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r"/>
                <a:endParaRPr lang="en-US" sz="1600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grpSp>
            <p:nvGrpSpPr>
              <p:cNvPr id="5" name="Group 70"/>
              <p:cNvGrpSpPr>
                <a:grpSpLocks/>
              </p:cNvGrpSpPr>
              <p:nvPr/>
            </p:nvGrpSpPr>
            <p:grpSpPr bwMode="auto">
              <a:xfrm>
                <a:off x="2640" y="3024"/>
                <a:ext cx="432" cy="288"/>
                <a:chOff x="2160" y="1728"/>
                <a:chExt cx="528" cy="384"/>
              </a:xfrm>
            </p:grpSpPr>
            <p:sp>
              <p:nvSpPr>
                <p:cNvPr id="12345" name="Oval 71"/>
                <p:cNvSpPr>
                  <a:spLocks noChangeArrowheads="1"/>
                </p:cNvSpPr>
                <p:nvPr/>
              </p:nvSpPr>
              <p:spPr bwMode="auto">
                <a:xfrm flipH="1">
                  <a:off x="2161" y="1873"/>
                  <a:ext cx="527" cy="239"/>
                </a:xfrm>
                <a:prstGeom prst="ellipse">
                  <a:avLst/>
                </a:prstGeom>
                <a:solidFill>
                  <a:srgbClr val="1981FF"/>
                </a:solidFill>
                <a:ln w="9525">
                  <a:noFill/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/>
                  <a:endParaRPr lang="en-US" sz="1600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2346" name="Rectangle 72"/>
                <p:cNvSpPr>
                  <a:spLocks noChangeArrowheads="1"/>
                </p:cNvSpPr>
                <p:nvPr/>
              </p:nvSpPr>
              <p:spPr bwMode="auto">
                <a:xfrm flipH="1">
                  <a:off x="2160" y="1852"/>
                  <a:ext cx="528" cy="146"/>
                </a:xfrm>
                <a:prstGeom prst="rect">
                  <a:avLst/>
                </a:prstGeom>
                <a:solidFill>
                  <a:srgbClr val="1981FF"/>
                </a:solid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r"/>
                  <a:endParaRPr lang="en-US" sz="1600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2347" name="Oval 73"/>
                <p:cNvSpPr>
                  <a:spLocks noChangeArrowheads="1"/>
                </p:cNvSpPr>
                <p:nvPr/>
              </p:nvSpPr>
              <p:spPr bwMode="auto">
                <a:xfrm flipH="1">
                  <a:off x="2161" y="1728"/>
                  <a:ext cx="527" cy="239"/>
                </a:xfrm>
                <a:prstGeom prst="ellipse">
                  <a:avLst/>
                </a:prstGeom>
                <a:solidFill>
                  <a:srgbClr val="8CC0FF"/>
                </a:solidFill>
                <a:ln w="9525">
                  <a:noFill/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/>
                  <a:endParaRPr lang="en-US" sz="1600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grpSp>
              <p:nvGrpSpPr>
                <p:cNvPr id="6" name="Group 74"/>
                <p:cNvGrpSpPr>
                  <a:grpSpLocks/>
                </p:cNvGrpSpPr>
                <p:nvPr/>
              </p:nvGrpSpPr>
              <p:grpSpPr bwMode="auto">
                <a:xfrm flipH="1">
                  <a:off x="2261" y="1740"/>
                  <a:ext cx="327" cy="218"/>
                  <a:chOff x="3095" y="2278"/>
                  <a:chExt cx="258" cy="100"/>
                </a:xfrm>
              </p:grpSpPr>
              <p:sp>
                <p:nvSpPr>
                  <p:cNvPr id="12349" name="AutoShape 75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095" y="2317"/>
                    <a:ext cx="114" cy="23"/>
                  </a:xfrm>
                  <a:prstGeom prst="rightArrow">
                    <a:avLst>
                      <a:gd name="adj1" fmla="val 50000"/>
                      <a:gd name="adj2" fmla="val 288029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50" name="AutoShape 76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3186" y="2275"/>
                    <a:ext cx="32" cy="38"/>
                  </a:xfrm>
                  <a:prstGeom prst="rightArrow">
                    <a:avLst>
                      <a:gd name="adj1" fmla="val 50000"/>
                      <a:gd name="adj2" fmla="val 51056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rot="10800000" vert="eaVert"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51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3240" y="2318"/>
                    <a:ext cx="113" cy="22"/>
                  </a:xfrm>
                  <a:prstGeom prst="rightArrow">
                    <a:avLst>
                      <a:gd name="adj1" fmla="val 50000"/>
                      <a:gd name="adj2" fmla="val 298480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52" name="AutoShape 78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228" y="2344"/>
                    <a:ext cx="32" cy="36"/>
                  </a:xfrm>
                  <a:prstGeom prst="rightArrow">
                    <a:avLst>
                      <a:gd name="adj1" fmla="val 50000"/>
                      <a:gd name="adj2" fmla="val 51056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rot="10800000" vert="eaVert"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</p:grpSp>
          </p:grpSp>
          <p:sp>
            <p:nvSpPr>
              <p:cNvPr id="12353" name="Text Box 79"/>
              <p:cNvSpPr txBox="1">
                <a:spLocks noChangeArrowheads="1"/>
              </p:cNvSpPr>
              <p:nvPr/>
            </p:nvSpPr>
            <p:spPr bwMode="auto">
              <a:xfrm>
                <a:off x="4841" y="2880"/>
                <a:ext cx="439" cy="485"/>
              </a:xfrm>
              <a:prstGeom prst="rect">
                <a:avLst/>
              </a:prstGeom>
              <a:noFill/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sz="2400" dirty="0">
                    <a:solidFill>
                      <a:schemeClr val="bg1"/>
                    </a:solidFill>
                    <a:latin typeface="Arial" pitchFamily="34" charset="0"/>
                  </a:rPr>
                  <a:t>RIP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</a:endParaRPr>
              </a:p>
              <a:p>
                <a:pPr algn="r"/>
                <a:r>
                  <a:rPr lang="en-US" sz="2000" dirty="0">
                    <a:solidFill>
                      <a:schemeClr val="bg1"/>
                    </a:solidFill>
                    <a:latin typeface="Arial" pitchFamily="34" charset="0"/>
                  </a:rPr>
                  <a:t>Site</a:t>
                </a:r>
              </a:p>
            </p:txBody>
          </p:sp>
          <p:sp>
            <p:nvSpPr>
              <p:cNvPr id="12354" name="Text Box 80"/>
              <p:cNvSpPr txBox="1">
                <a:spLocks noChangeArrowheads="1"/>
              </p:cNvSpPr>
              <p:nvPr/>
            </p:nvSpPr>
            <p:spPr bwMode="auto">
              <a:xfrm>
                <a:off x="384" y="2880"/>
                <a:ext cx="835" cy="485"/>
              </a:xfrm>
              <a:prstGeom prst="rect">
                <a:avLst/>
              </a:prstGeom>
              <a:noFill/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chemeClr val="bg1"/>
                    </a:solidFill>
                    <a:latin typeface="Arial" pitchFamily="34" charset="0"/>
                  </a:rPr>
                  <a:t>OSPF</a:t>
                </a:r>
                <a:endParaRPr lang="en-US" dirty="0">
                  <a:solidFill>
                    <a:schemeClr val="bg1"/>
                  </a:solidFill>
                  <a:latin typeface="Arial" pitchFamily="34" charset="0"/>
                </a:endParaRPr>
              </a:p>
              <a:p>
                <a:r>
                  <a:rPr lang="en-US" sz="2000" dirty="0">
                    <a:solidFill>
                      <a:schemeClr val="bg1"/>
                    </a:solidFill>
                    <a:latin typeface="Arial" pitchFamily="34" charset="0"/>
                  </a:rPr>
                  <a:t>Backbone</a:t>
                </a:r>
              </a:p>
            </p:txBody>
          </p:sp>
          <p:grpSp>
            <p:nvGrpSpPr>
              <p:cNvPr id="7" name="Group 81"/>
              <p:cNvGrpSpPr>
                <a:grpSpLocks/>
              </p:cNvGrpSpPr>
              <p:nvPr/>
            </p:nvGrpSpPr>
            <p:grpSpPr bwMode="auto">
              <a:xfrm>
                <a:off x="2640" y="3648"/>
                <a:ext cx="432" cy="288"/>
                <a:chOff x="2160" y="1728"/>
                <a:chExt cx="528" cy="384"/>
              </a:xfrm>
            </p:grpSpPr>
            <p:sp>
              <p:nvSpPr>
                <p:cNvPr id="12356" name="Oval 82"/>
                <p:cNvSpPr>
                  <a:spLocks noChangeArrowheads="1"/>
                </p:cNvSpPr>
                <p:nvPr/>
              </p:nvSpPr>
              <p:spPr bwMode="auto">
                <a:xfrm flipH="1">
                  <a:off x="2161" y="1873"/>
                  <a:ext cx="527" cy="239"/>
                </a:xfrm>
                <a:prstGeom prst="ellipse">
                  <a:avLst/>
                </a:prstGeom>
                <a:solidFill>
                  <a:srgbClr val="1981FF"/>
                </a:solidFill>
                <a:ln w="9525">
                  <a:noFill/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/>
                  <a:endParaRPr lang="en-US" sz="1600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2357" name="Rectangle 83"/>
                <p:cNvSpPr>
                  <a:spLocks noChangeArrowheads="1"/>
                </p:cNvSpPr>
                <p:nvPr/>
              </p:nvSpPr>
              <p:spPr bwMode="auto">
                <a:xfrm flipH="1">
                  <a:off x="2160" y="1852"/>
                  <a:ext cx="528" cy="146"/>
                </a:xfrm>
                <a:prstGeom prst="rect">
                  <a:avLst/>
                </a:prstGeom>
                <a:solidFill>
                  <a:srgbClr val="1981FF"/>
                </a:solid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r"/>
                  <a:endParaRPr lang="en-US" sz="1600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2358" name="Oval 84"/>
                <p:cNvSpPr>
                  <a:spLocks noChangeArrowheads="1"/>
                </p:cNvSpPr>
                <p:nvPr/>
              </p:nvSpPr>
              <p:spPr bwMode="auto">
                <a:xfrm flipH="1">
                  <a:off x="2161" y="1728"/>
                  <a:ext cx="527" cy="239"/>
                </a:xfrm>
                <a:prstGeom prst="ellipse">
                  <a:avLst/>
                </a:prstGeom>
                <a:solidFill>
                  <a:srgbClr val="8CC0FF"/>
                </a:solidFill>
                <a:ln w="9525">
                  <a:noFill/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/>
                  <a:endParaRPr lang="en-US" sz="1600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grpSp>
              <p:nvGrpSpPr>
                <p:cNvPr id="8" name="Group 85"/>
                <p:cNvGrpSpPr>
                  <a:grpSpLocks/>
                </p:cNvGrpSpPr>
                <p:nvPr/>
              </p:nvGrpSpPr>
              <p:grpSpPr bwMode="auto">
                <a:xfrm flipH="1">
                  <a:off x="2261" y="1740"/>
                  <a:ext cx="327" cy="218"/>
                  <a:chOff x="3095" y="2278"/>
                  <a:chExt cx="258" cy="100"/>
                </a:xfrm>
              </p:grpSpPr>
              <p:sp>
                <p:nvSpPr>
                  <p:cNvPr id="12360" name="AutoShape 86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095" y="2317"/>
                    <a:ext cx="114" cy="23"/>
                  </a:xfrm>
                  <a:prstGeom prst="rightArrow">
                    <a:avLst>
                      <a:gd name="adj1" fmla="val 50000"/>
                      <a:gd name="adj2" fmla="val 288029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61" name="AutoShape 87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3186" y="2275"/>
                    <a:ext cx="32" cy="38"/>
                  </a:xfrm>
                  <a:prstGeom prst="rightArrow">
                    <a:avLst>
                      <a:gd name="adj1" fmla="val 50000"/>
                      <a:gd name="adj2" fmla="val 51056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rot="10800000" vert="eaVert"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62" name="AutoShape 88"/>
                  <p:cNvSpPr>
                    <a:spLocks noChangeArrowheads="1"/>
                  </p:cNvSpPr>
                  <p:nvPr/>
                </p:nvSpPr>
                <p:spPr bwMode="auto">
                  <a:xfrm>
                    <a:off x="3240" y="2318"/>
                    <a:ext cx="113" cy="22"/>
                  </a:xfrm>
                  <a:prstGeom prst="rightArrow">
                    <a:avLst>
                      <a:gd name="adj1" fmla="val 50000"/>
                      <a:gd name="adj2" fmla="val 298480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63" name="AutoShape 89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228" y="2344"/>
                    <a:ext cx="32" cy="36"/>
                  </a:xfrm>
                  <a:prstGeom prst="rightArrow">
                    <a:avLst>
                      <a:gd name="adj1" fmla="val 50000"/>
                      <a:gd name="adj2" fmla="val 51056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rot="10800000" vert="eaVert"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</p:grpSp>
          </p:grpSp>
          <p:grpSp>
            <p:nvGrpSpPr>
              <p:cNvPr id="9" name="Group 90"/>
              <p:cNvGrpSpPr>
                <a:grpSpLocks/>
              </p:cNvGrpSpPr>
              <p:nvPr/>
            </p:nvGrpSpPr>
            <p:grpSpPr bwMode="auto">
              <a:xfrm>
                <a:off x="4032" y="3024"/>
                <a:ext cx="432" cy="288"/>
                <a:chOff x="2160" y="1728"/>
                <a:chExt cx="528" cy="384"/>
              </a:xfrm>
            </p:grpSpPr>
            <p:sp>
              <p:nvSpPr>
                <p:cNvPr id="12365" name="Oval 91"/>
                <p:cNvSpPr>
                  <a:spLocks noChangeArrowheads="1"/>
                </p:cNvSpPr>
                <p:nvPr/>
              </p:nvSpPr>
              <p:spPr bwMode="auto">
                <a:xfrm flipH="1">
                  <a:off x="2161" y="1873"/>
                  <a:ext cx="527" cy="239"/>
                </a:xfrm>
                <a:prstGeom prst="ellipse">
                  <a:avLst/>
                </a:prstGeom>
                <a:solidFill>
                  <a:srgbClr val="1981FF"/>
                </a:solidFill>
                <a:ln w="9525">
                  <a:noFill/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/>
                  <a:endParaRPr lang="en-US" sz="1600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2366" name="Rectangle 92"/>
                <p:cNvSpPr>
                  <a:spLocks noChangeArrowheads="1"/>
                </p:cNvSpPr>
                <p:nvPr/>
              </p:nvSpPr>
              <p:spPr bwMode="auto">
                <a:xfrm flipH="1">
                  <a:off x="2160" y="1852"/>
                  <a:ext cx="528" cy="146"/>
                </a:xfrm>
                <a:prstGeom prst="rect">
                  <a:avLst/>
                </a:prstGeom>
                <a:solidFill>
                  <a:srgbClr val="1981FF"/>
                </a:solid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r"/>
                  <a:endParaRPr lang="en-US" sz="1600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2367" name="Oval 93"/>
                <p:cNvSpPr>
                  <a:spLocks noChangeArrowheads="1"/>
                </p:cNvSpPr>
                <p:nvPr/>
              </p:nvSpPr>
              <p:spPr bwMode="auto">
                <a:xfrm flipH="1">
                  <a:off x="2161" y="1728"/>
                  <a:ext cx="527" cy="239"/>
                </a:xfrm>
                <a:prstGeom prst="ellipse">
                  <a:avLst/>
                </a:prstGeom>
                <a:solidFill>
                  <a:srgbClr val="8CC0FF"/>
                </a:solidFill>
                <a:ln w="9525">
                  <a:noFill/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/>
                  <a:endParaRPr lang="en-US" sz="1600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grpSp>
              <p:nvGrpSpPr>
                <p:cNvPr id="10" name="Group 94"/>
                <p:cNvGrpSpPr>
                  <a:grpSpLocks/>
                </p:cNvGrpSpPr>
                <p:nvPr/>
              </p:nvGrpSpPr>
              <p:grpSpPr bwMode="auto">
                <a:xfrm flipH="1">
                  <a:off x="2261" y="1740"/>
                  <a:ext cx="327" cy="218"/>
                  <a:chOff x="3095" y="2278"/>
                  <a:chExt cx="258" cy="100"/>
                </a:xfrm>
              </p:grpSpPr>
              <p:sp>
                <p:nvSpPr>
                  <p:cNvPr id="12369" name="AutoShape 95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095" y="2317"/>
                    <a:ext cx="114" cy="23"/>
                  </a:xfrm>
                  <a:prstGeom prst="rightArrow">
                    <a:avLst>
                      <a:gd name="adj1" fmla="val 50000"/>
                      <a:gd name="adj2" fmla="val 288029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70" name="AutoShape 96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3186" y="2275"/>
                    <a:ext cx="32" cy="38"/>
                  </a:xfrm>
                  <a:prstGeom prst="rightArrow">
                    <a:avLst>
                      <a:gd name="adj1" fmla="val 50000"/>
                      <a:gd name="adj2" fmla="val 51056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rot="10800000" vert="eaVert"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71" name="AutoShape 97"/>
                  <p:cNvSpPr>
                    <a:spLocks noChangeArrowheads="1"/>
                  </p:cNvSpPr>
                  <p:nvPr/>
                </p:nvSpPr>
                <p:spPr bwMode="auto">
                  <a:xfrm>
                    <a:off x="3240" y="2318"/>
                    <a:ext cx="113" cy="22"/>
                  </a:xfrm>
                  <a:prstGeom prst="rightArrow">
                    <a:avLst>
                      <a:gd name="adj1" fmla="val 50000"/>
                      <a:gd name="adj2" fmla="val 298480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72" name="AutoShape 98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228" y="2344"/>
                    <a:ext cx="32" cy="36"/>
                  </a:xfrm>
                  <a:prstGeom prst="rightArrow">
                    <a:avLst>
                      <a:gd name="adj1" fmla="val 50000"/>
                      <a:gd name="adj2" fmla="val 51056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rot="10800000" vert="eaVert"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</p:grpSp>
          </p:grpSp>
          <p:grpSp>
            <p:nvGrpSpPr>
              <p:cNvPr id="11" name="Group 99"/>
              <p:cNvGrpSpPr>
                <a:grpSpLocks/>
              </p:cNvGrpSpPr>
              <p:nvPr/>
            </p:nvGrpSpPr>
            <p:grpSpPr bwMode="auto">
              <a:xfrm>
                <a:off x="4656" y="3648"/>
                <a:ext cx="432" cy="288"/>
                <a:chOff x="2160" y="1728"/>
                <a:chExt cx="528" cy="384"/>
              </a:xfrm>
            </p:grpSpPr>
            <p:sp>
              <p:nvSpPr>
                <p:cNvPr id="12374" name="Oval 100"/>
                <p:cNvSpPr>
                  <a:spLocks noChangeArrowheads="1"/>
                </p:cNvSpPr>
                <p:nvPr/>
              </p:nvSpPr>
              <p:spPr bwMode="auto">
                <a:xfrm flipH="1">
                  <a:off x="2161" y="1873"/>
                  <a:ext cx="527" cy="239"/>
                </a:xfrm>
                <a:prstGeom prst="ellipse">
                  <a:avLst/>
                </a:prstGeom>
                <a:solidFill>
                  <a:srgbClr val="1981FF"/>
                </a:solidFill>
                <a:ln w="9525">
                  <a:noFill/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/>
                  <a:endParaRPr lang="en-US" sz="1600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2375" name="Rectangle 101"/>
                <p:cNvSpPr>
                  <a:spLocks noChangeArrowheads="1"/>
                </p:cNvSpPr>
                <p:nvPr/>
              </p:nvSpPr>
              <p:spPr bwMode="auto">
                <a:xfrm flipH="1">
                  <a:off x="2160" y="1852"/>
                  <a:ext cx="528" cy="146"/>
                </a:xfrm>
                <a:prstGeom prst="rect">
                  <a:avLst/>
                </a:prstGeom>
                <a:solidFill>
                  <a:srgbClr val="1981FF"/>
                </a:solid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r"/>
                  <a:endParaRPr lang="en-US" sz="1600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2376" name="Oval 102"/>
                <p:cNvSpPr>
                  <a:spLocks noChangeArrowheads="1"/>
                </p:cNvSpPr>
                <p:nvPr/>
              </p:nvSpPr>
              <p:spPr bwMode="auto">
                <a:xfrm flipH="1">
                  <a:off x="2161" y="1728"/>
                  <a:ext cx="527" cy="239"/>
                </a:xfrm>
                <a:prstGeom prst="ellipse">
                  <a:avLst/>
                </a:prstGeom>
                <a:solidFill>
                  <a:srgbClr val="8CC0FF"/>
                </a:solidFill>
                <a:ln w="9525">
                  <a:noFill/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/>
                  <a:endParaRPr lang="en-US" sz="1600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grpSp>
              <p:nvGrpSpPr>
                <p:cNvPr id="12" name="Group 103"/>
                <p:cNvGrpSpPr>
                  <a:grpSpLocks/>
                </p:cNvGrpSpPr>
                <p:nvPr/>
              </p:nvGrpSpPr>
              <p:grpSpPr bwMode="auto">
                <a:xfrm flipH="1">
                  <a:off x="2261" y="1740"/>
                  <a:ext cx="327" cy="218"/>
                  <a:chOff x="3095" y="2278"/>
                  <a:chExt cx="258" cy="100"/>
                </a:xfrm>
              </p:grpSpPr>
              <p:sp>
                <p:nvSpPr>
                  <p:cNvPr id="12378" name="AutoShape 104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095" y="2317"/>
                    <a:ext cx="114" cy="23"/>
                  </a:xfrm>
                  <a:prstGeom prst="rightArrow">
                    <a:avLst>
                      <a:gd name="adj1" fmla="val 50000"/>
                      <a:gd name="adj2" fmla="val 288029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79" name="AutoShape 105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3186" y="2275"/>
                    <a:ext cx="32" cy="38"/>
                  </a:xfrm>
                  <a:prstGeom prst="rightArrow">
                    <a:avLst>
                      <a:gd name="adj1" fmla="val 50000"/>
                      <a:gd name="adj2" fmla="val 51056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rot="10800000" vert="eaVert"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80" name="AutoShape 106"/>
                  <p:cNvSpPr>
                    <a:spLocks noChangeArrowheads="1"/>
                  </p:cNvSpPr>
                  <p:nvPr/>
                </p:nvSpPr>
                <p:spPr bwMode="auto">
                  <a:xfrm>
                    <a:off x="3240" y="2318"/>
                    <a:ext cx="113" cy="22"/>
                  </a:xfrm>
                  <a:prstGeom prst="rightArrow">
                    <a:avLst>
                      <a:gd name="adj1" fmla="val 50000"/>
                      <a:gd name="adj2" fmla="val 298480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81" name="AutoShape 107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228" y="2344"/>
                    <a:ext cx="32" cy="36"/>
                  </a:xfrm>
                  <a:prstGeom prst="rightArrow">
                    <a:avLst>
                      <a:gd name="adj1" fmla="val 50000"/>
                      <a:gd name="adj2" fmla="val 51056"/>
                    </a:avLst>
                  </a:prstGeom>
                  <a:solidFill>
                    <a:schemeClr val="bg1"/>
                  </a:solid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rot="10800000" vert="eaVert" wrap="none" anchor="ctr"/>
                  <a:lstStyle/>
                  <a:p>
                    <a:pPr algn="r"/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</p:grpSp>
          </p:grpSp>
          <p:sp>
            <p:nvSpPr>
              <p:cNvPr id="12382" name="Text Box 108"/>
              <p:cNvSpPr txBox="1">
                <a:spLocks noChangeArrowheads="1"/>
              </p:cNvSpPr>
              <p:nvPr/>
            </p:nvSpPr>
            <p:spPr bwMode="auto">
              <a:xfrm>
                <a:off x="3137" y="2880"/>
                <a:ext cx="223" cy="250"/>
              </a:xfrm>
              <a:prstGeom prst="rect">
                <a:avLst/>
              </a:prstGeom>
              <a:noFill/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sz="2000" dirty="0">
                    <a:solidFill>
                      <a:schemeClr val="bg1"/>
                    </a:solidFill>
                    <a:latin typeface="Arial" pitchFamily="34" charset="0"/>
                  </a:rPr>
                  <a:t>A</a:t>
                </a:r>
              </a:p>
            </p:txBody>
          </p:sp>
          <p:sp>
            <p:nvSpPr>
              <p:cNvPr id="12383" name="Text Box 109"/>
              <p:cNvSpPr txBox="1">
                <a:spLocks noChangeArrowheads="1"/>
              </p:cNvSpPr>
              <p:nvPr/>
            </p:nvSpPr>
            <p:spPr bwMode="auto">
              <a:xfrm>
                <a:off x="3120" y="3504"/>
                <a:ext cx="223" cy="250"/>
              </a:xfrm>
              <a:prstGeom prst="rect">
                <a:avLst/>
              </a:prstGeom>
              <a:noFill/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sz="2000" dirty="0">
                    <a:solidFill>
                      <a:schemeClr val="bg1"/>
                    </a:solidFill>
                    <a:latin typeface="Arial" pitchFamily="34" charset="0"/>
                  </a:rPr>
                  <a:t>B</a:t>
                </a:r>
              </a:p>
            </p:txBody>
          </p:sp>
          <p:sp>
            <p:nvSpPr>
              <p:cNvPr id="12384" name="Text Box 110"/>
              <p:cNvSpPr txBox="1">
                <a:spLocks noChangeArrowheads="1"/>
              </p:cNvSpPr>
              <p:nvPr/>
            </p:nvSpPr>
            <p:spPr bwMode="auto">
              <a:xfrm>
                <a:off x="3840" y="2928"/>
                <a:ext cx="223" cy="250"/>
              </a:xfrm>
              <a:prstGeom prst="rect">
                <a:avLst/>
              </a:prstGeom>
              <a:noFill/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sz="2000">
                    <a:solidFill>
                      <a:schemeClr val="bg1"/>
                    </a:solidFill>
                    <a:latin typeface="Arial" pitchFamily="34" charset="0"/>
                  </a:rPr>
                  <a:t>X</a:t>
                </a:r>
              </a:p>
            </p:txBody>
          </p:sp>
          <p:sp>
            <p:nvSpPr>
              <p:cNvPr id="12385" name="Text Box 111"/>
              <p:cNvSpPr txBox="1">
                <a:spLocks noChangeArrowheads="1"/>
              </p:cNvSpPr>
              <p:nvPr/>
            </p:nvSpPr>
            <p:spPr bwMode="auto">
              <a:xfrm>
                <a:off x="4464" y="3552"/>
                <a:ext cx="223" cy="250"/>
              </a:xfrm>
              <a:prstGeom prst="rect">
                <a:avLst/>
              </a:prstGeom>
              <a:noFill/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sz="2000">
                    <a:solidFill>
                      <a:schemeClr val="bg1"/>
                    </a:solidFill>
                    <a:latin typeface="Arial" pitchFamily="34" charset="0"/>
                  </a:rPr>
                  <a:t>Y</a:t>
                </a:r>
              </a:p>
            </p:txBody>
          </p:sp>
        </p:grpSp>
      </p:grpSp>
      <p:sp>
        <p:nvSpPr>
          <p:cNvPr id="143" name="Line 139"/>
          <p:cNvSpPr>
            <a:spLocks noChangeShapeType="1"/>
          </p:cNvSpPr>
          <p:nvPr/>
        </p:nvSpPr>
        <p:spPr bwMode="auto">
          <a:xfrm>
            <a:off x="3657600" y="6096000"/>
            <a:ext cx="533400" cy="0"/>
          </a:xfrm>
          <a:prstGeom prst="line">
            <a:avLst/>
          </a:prstGeom>
          <a:noFill/>
          <a:ln w="57150">
            <a:solidFill>
              <a:srgbClr val="FF0066"/>
            </a:solidFill>
            <a:prstDash val="dash"/>
            <a:round/>
            <a:headEnd type="none" w="med" len="med"/>
            <a:tailEnd type="triangle"/>
          </a:ln>
        </p:spPr>
        <p:txBody>
          <a:bodyPr/>
          <a:lstStyle/>
          <a:p>
            <a:endParaRPr lang="en-US"/>
          </a:p>
        </p:txBody>
      </p:sp>
      <p:sp>
        <p:nvSpPr>
          <p:cNvPr id="14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601C1-8610-4B14-A69F-B14F98D92371}" type="slidenum">
              <a:rPr lang="en-US"/>
              <a:pPr/>
              <a:t>10</a:t>
            </a:fld>
            <a:endParaRPr lang="en-US" dirty="0"/>
          </a:p>
        </p:txBody>
      </p:sp>
      <p:grpSp>
        <p:nvGrpSpPr>
          <p:cNvPr id="206" name="Group 205"/>
          <p:cNvGrpSpPr/>
          <p:nvPr/>
        </p:nvGrpSpPr>
        <p:grpSpPr>
          <a:xfrm>
            <a:off x="533400" y="2362200"/>
            <a:ext cx="8001000" cy="1713039"/>
            <a:chOff x="533400" y="2322513"/>
            <a:chExt cx="8001000" cy="1713039"/>
          </a:xfrm>
        </p:grpSpPr>
        <p:sp>
          <p:nvSpPr>
            <p:cNvPr id="205" name="Rectangle 204"/>
            <p:cNvSpPr/>
            <p:nvPr/>
          </p:nvSpPr>
          <p:spPr>
            <a:xfrm>
              <a:off x="606552" y="2322513"/>
              <a:ext cx="3813048" cy="1713039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55"/>
            <p:cNvGrpSpPr>
              <a:grpSpLocks/>
            </p:cNvGrpSpPr>
            <p:nvPr/>
          </p:nvGrpSpPr>
          <p:grpSpPr bwMode="auto">
            <a:xfrm>
              <a:off x="533400" y="2322513"/>
              <a:ext cx="8001000" cy="1676400"/>
              <a:chOff x="336" y="1488"/>
              <a:chExt cx="5040" cy="1056"/>
            </a:xfrm>
          </p:grpSpPr>
          <p:grpSp>
            <p:nvGrpSpPr>
              <p:cNvPr id="14" name="Group 152"/>
              <p:cNvGrpSpPr>
                <a:grpSpLocks/>
              </p:cNvGrpSpPr>
              <p:nvPr/>
            </p:nvGrpSpPr>
            <p:grpSpPr bwMode="auto">
              <a:xfrm>
                <a:off x="336" y="1488"/>
                <a:ext cx="5040" cy="1056"/>
                <a:chOff x="336" y="1488"/>
                <a:chExt cx="5040" cy="1056"/>
              </a:xfrm>
            </p:grpSpPr>
            <p:sp>
              <p:nvSpPr>
                <p:cNvPr id="12293" name="Rectangle 4"/>
                <p:cNvSpPr>
                  <a:spLocks noChangeArrowheads="1"/>
                </p:cNvSpPr>
                <p:nvPr/>
              </p:nvSpPr>
              <p:spPr bwMode="auto">
                <a:xfrm>
                  <a:off x="2928" y="1488"/>
                  <a:ext cx="2400" cy="1056"/>
                </a:xfrm>
                <a:prstGeom prst="rect">
                  <a:avLst/>
                </a:prstGeom>
                <a:solidFill>
                  <a:srgbClr val="CCFFFF">
                    <a:alpha val="50195"/>
                  </a:srgbClr>
                </a:solidFill>
                <a:ln w="9525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2294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4937" y="1488"/>
                  <a:ext cx="439" cy="2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 dirty="0">
                      <a:solidFill>
                        <a:schemeClr val="bg1"/>
                      </a:solidFill>
                      <a:latin typeface="Arial" pitchFamily="34" charset="0"/>
                    </a:rPr>
                    <a:t>RIP</a:t>
                  </a:r>
                </a:p>
              </p:txBody>
            </p:sp>
            <p:sp>
              <p:nvSpPr>
                <p:cNvPr id="12295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336" y="1488"/>
                  <a:ext cx="643" cy="2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 dirty="0">
                      <a:solidFill>
                        <a:schemeClr val="bg1"/>
                      </a:solidFill>
                      <a:latin typeface="Arial" pitchFamily="34" charset="0"/>
                    </a:rPr>
                    <a:t>OSPF</a:t>
                  </a:r>
                </a:p>
              </p:txBody>
            </p:sp>
            <p:grpSp>
              <p:nvGrpSpPr>
                <p:cNvPr id="15" name="Group 25"/>
                <p:cNvGrpSpPr>
                  <a:grpSpLocks/>
                </p:cNvGrpSpPr>
                <p:nvPr/>
              </p:nvGrpSpPr>
              <p:grpSpPr bwMode="auto">
                <a:xfrm>
                  <a:off x="4032" y="1632"/>
                  <a:ext cx="432" cy="288"/>
                  <a:chOff x="2160" y="1728"/>
                  <a:chExt cx="528" cy="384"/>
                </a:xfrm>
              </p:grpSpPr>
              <p:sp>
                <p:nvSpPr>
                  <p:cNvPr id="12297" name="Oval 26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2161" y="1873"/>
                    <a:ext cx="527" cy="239"/>
                  </a:xfrm>
                  <a:prstGeom prst="ellipse">
                    <a:avLst/>
                  </a:prstGeom>
                  <a:solidFill>
                    <a:srgbClr val="1981F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298" name="Rectangle 27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2160" y="1852"/>
                    <a:ext cx="528" cy="146"/>
                  </a:xfrm>
                  <a:prstGeom prst="rect">
                    <a:avLst/>
                  </a:prstGeom>
                  <a:solidFill>
                    <a:srgbClr val="1981FF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299" name="Oval 28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2161" y="1728"/>
                    <a:ext cx="527" cy="239"/>
                  </a:xfrm>
                  <a:prstGeom prst="ellipse">
                    <a:avLst/>
                  </a:prstGeom>
                  <a:solidFill>
                    <a:srgbClr val="8CC0F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grpSp>
                <p:nvGrpSpPr>
                  <p:cNvPr id="16" name="Group 29"/>
                  <p:cNvGrpSpPr>
                    <a:grpSpLocks/>
                  </p:cNvGrpSpPr>
                  <p:nvPr/>
                </p:nvGrpSpPr>
                <p:grpSpPr bwMode="auto">
                  <a:xfrm flipH="1">
                    <a:off x="2261" y="1740"/>
                    <a:ext cx="327" cy="218"/>
                    <a:chOff x="3095" y="2278"/>
                    <a:chExt cx="258" cy="100"/>
                  </a:xfrm>
                </p:grpSpPr>
                <p:sp>
                  <p:nvSpPr>
                    <p:cNvPr id="12301" name="AutoShape 30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095" y="2317"/>
                      <a:ext cx="114" cy="23"/>
                    </a:xfrm>
                    <a:prstGeom prst="rightArrow">
                      <a:avLst>
                        <a:gd name="adj1" fmla="val 50000"/>
                        <a:gd name="adj2" fmla="val 288029"/>
                      </a:avLst>
                    </a:prstGeom>
                    <a:solidFill>
                      <a:schemeClr val="bg1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solidFill>
                          <a:schemeClr val="bg1"/>
                        </a:solidFill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12302" name="AutoShape 31"/>
                    <p:cNvSpPr>
                      <a:spLocks noChangeArrowheads="1"/>
                    </p:cNvSpPr>
                    <p:nvPr/>
                  </p:nvSpPr>
                  <p:spPr bwMode="auto">
                    <a:xfrm rot="16200000" flipH="1">
                      <a:off x="3186" y="2275"/>
                      <a:ext cx="32" cy="38"/>
                    </a:xfrm>
                    <a:prstGeom prst="rightArrow">
                      <a:avLst>
                        <a:gd name="adj1" fmla="val 50000"/>
                        <a:gd name="adj2" fmla="val 51056"/>
                      </a:avLst>
                    </a:prstGeom>
                    <a:solidFill>
                      <a:schemeClr val="bg1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rot="10800000" vert="eaVert" wrap="none" anchor="ctr"/>
                    <a:lstStyle/>
                    <a:p>
                      <a:endParaRPr lang="en-US" sz="1600">
                        <a:solidFill>
                          <a:schemeClr val="bg1"/>
                        </a:solidFill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12303" name="AutoShape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40" y="2318"/>
                      <a:ext cx="113" cy="22"/>
                    </a:xfrm>
                    <a:prstGeom prst="rightArrow">
                      <a:avLst>
                        <a:gd name="adj1" fmla="val 50000"/>
                        <a:gd name="adj2" fmla="val 298480"/>
                      </a:avLst>
                    </a:prstGeom>
                    <a:solidFill>
                      <a:schemeClr val="bg1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solidFill>
                          <a:schemeClr val="bg1"/>
                        </a:solidFill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12304" name="AutoShape 33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3228" y="2344"/>
                      <a:ext cx="32" cy="36"/>
                    </a:xfrm>
                    <a:prstGeom prst="rightArrow">
                      <a:avLst>
                        <a:gd name="adj1" fmla="val 50000"/>
                        <a:gd name="adj2" fmla="val 51056"/>
                      </a:avLst>
                    </a:prstGeom>
                    <a:solidFill>
                      <a:schemeClr val="bg1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rot="10800000" vert="eaVert" wrap="none" anchor="ctr"/>
                    <a:lstStyle/>
                    <a:p>
                      <a:endParaRPr lang="en-US" sz="1600">
                        <a:solidFill>
                          <a:schemeClr val="bg1"/>
                        </a:solidFill>
                        <a:latin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7" name="Group 34"/>
                <p:cNvGrpSpPr>
                  <a:grpSpLocks/>
                </p:cNvGrpSpPr>
                <p:nvPr/>
              </p:nvGrpSpPr>
              <p:grpSpPr bwMode="auto">
                <a:xfrm>
                  <a:off x="4656" y="2256"/>
                  <a:ext cx="432" cy="288"/>
                  <a:chOff x="2160" y="1728"/>
                  <a:chExt cx="528" cy="384"/>
                </a:xfrm>
              </p:grpSpPr>
              <p:sp>
                <p:nvSpPr>
                  <p:cNvPr id="12306" name="Oval 35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2161" y="1873"/>
                    <a:ext cx="527" cy="239"/>
                  </a:xfrm>
                  <a:prstGeom prst="ellipse">
                    <a:avLst/>
                  </a:prstGeom>
                  <a:solidFill>
                    <a:srgbClr val="1981F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07" name="Rectangle 36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2160" y="1852"/>
                    <a:ext cx="528" cy="146"/>
                  </a:xfrm>
                  <a:prstGeom prst="rect">
                    <a:avLst/>
                  </a:prstGeom>
                  <a:solidFill>
                    <a:srgbClr val="1981FF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308" name="Oval 37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2161" y="1728"/>
                    <a:ext cx="527" cy="239"/>
                  </a:xfrm>
                  <a:prstGeom prst="ellipse">
                    <a:avLst/>
                  </a:prstGeom>
                  <a:solidFill>
                    <a:srgbClr val="8CC0FF"/>
                  </a:solidFill>
                  <a:ln w="12700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solidFill>
                        <a:schemeClr val="bg1"/>
                      </a:solidFill>
                      <a:latin typeface="Arial" pitchFamily="34" charset="0"/>
                    </a:endParaRPr>
                  </a:p>
                </p:txBody>
              </p:sp>
              <p:grpSp>
                <p:nvGrpSpPr>
                  <p:cNvPr id="18" name="Group 38"/>
                  <p:cNvGrpSpPr>
                    <a:grpSpLocks/>
                  </p:cNvGrpSpPr>
                  <p:nvPr/>
                </p:nvGrpSpPr>
                <p:grpSpPr bwMode="auto">
                  <a:xfrm flipH="1">
                    <a:off x="2261" y="1740"/>
                    <a:ext cx="327" cy="218"/>
                    <a:chOff x="3095" y="2278"/>
                    <a:chExt cx="258" cy="100"/>
                  </a:xfrm>
                </p:grpSpPr>
                <p:sp>
                  <p:nvSpPr>
                    <p:cNvPr id="12310" name="AutoShape 39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3095" y="2317"/>
                      <a:ext cx="114" cy="23"/>
                    </a:xfrm>
                    <a:prstGeom prst="rightArrow">
                      <a:avLst>
                        <a:gd name="adj1" fmla="val 50000"/>
                        <a:gd name="adj2" fmla="val 288029"/>
                      </a:avLst>
                    </a:prstGeom>
                    <a:solidFill>
                      <a:schemeClr val="bg1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solidFill>
                          <a:schemeClr val="bg1"/>
                        </a:solidFill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12311" name="AutoShape 40"/>
                    <p:cNvSpPr>
                      <a:spLocks noChangeArrowheads="1"/>
                    </p:cNvSpPr>
                    <p:nvPr/>
                  </p:nvSpPr>
                  <p:spPr bwMode="auto">
                    <a:xfrm rot="16200000" flipH="1">
                      <a:off x="3186" y="2275"/>
                      <a:ext cx="32" cy="38"/>
                    </a:xfrm>
                    <a:prstGeom prst="rightArrow">
                      <a:avLst>
                        <a:gd name="adj1" fmla="val 50000"/>
                        <a:gd name="adj2" fmla="val 51056"/>
                      </a:avLst>
                    </a:prstGeom>
                    <a:solidFill>
                      <a:schemeClr val="bg1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rot="10800000" vert="eaVert" wrap="none" anchor="ctr"/>
                    <a:lstStyle/>
                    <a:p>
                      <a:endParaRPr lang="en-US" sz="1600">
                        <a:solidFill>
                          <a:schemeClr val="bg1"/>
                        </a:solidFill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12312" name="AutoShap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40" y="2318"/>
                      <a:ext cx="113" cy="22"/>
                    </a:xfrm>
                    <a:prstGeom prst="rightArrow">
                      <a:avLst>
                        <a:gd name="adj1" fmla="val 50000"/>
                        <a:gd name="adj2" fmla="val 298480"/>
                      </a:avLst>
                    </a:prstGeom>
                    <a:solidFill>
                      <a:schemeClr val="bg1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solidFill>
                          <a:schemeClr val="bg1"/>
                        </a:solidFill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12313" name="AutoShape 42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3228" y="2344"/>
                      <a:ext cx="32" cy="36"/>
                    </a:xfrm>
                    <a:prstGeom prst="rightArrow">
                      <a:avLst>
                        <a:gd name="adj1" fmla="val 50000"/>
                        <a:gd name="adj2" fmla="val 51056"/>
                      </a:avLst>
                    </a:prstGeom>
                    <a:solidFill>
                      <a:schemeClr val="bg1"/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rot="10800000" vert="eaVert" wrap="none" anchor="ctr"/>
                    <a:lstStyle/>
                    <a:p>
                      <a:endParaRPr lang="en-US" sz="1600">
                        <a:solidFill>
                          <a:schemeClr val="bg1"/>
                        </a:solidFill>
                        <a:latin typeface="Arial" pitchFamily="34" charset="0"/>
                      </a:endParaRPr>
                    </a:p>
                  </p:txBody>
                </p:sp>
              </p:grpSp>
            </p:grpSp>
            <p:sp>
              <p:nvSpPr>
                <p:cNvPr id="12314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3840" y="1536"/>
                  <a:ext cx="223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000">
                      <a:solidFill>
                        <a:schemeClr val="bg1"/>
                      </a:solidFill>
                      <a:latin typeface="Arial" pitchFamily="34" charset="0"/>
                    </a:rPr>
                    <a:t>X</a:t>
                  </a:r>
                </a:p>
              </p:txBody>
            </p:sp>
            <p:sp>
              <p:nvSpPr>
                <p:cNvPr id="12315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4464" y="2160"/>
                  <a:ext cx="223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  <a:latin typeface="Arial" pitchFamily="34" charset="0"/>
                    </a:rPr>
                    <a:t>Y</a:t>
                  </a:r>
                </a:p>
              </p:txBody>
            </p:sp>
          </p:grpSp>
          <p:sp>
            <p:nvSpPr>
              <p:cNvPr id="12316" name="Line 153"/>
              <p:cNvSpPr>
                <a:spLocks noChangeShapeType="1"/>
              </p:cNvSpPr>
              <p:nvPr/>
            </p:nvSpPr>
            <p:spPr bwMode="auto">
              <a:xfrm>
                <a:off x="2784" y="240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317" name="Line 154"/>
              <p:cNvSpPr>
                <a:spLocks noChangeShapeType="1"/>
              </p:cNvSpPr>
              <p:nvPr/>
            </p:nvSpPr>
            <p:spPr bwMode="auto">
              <a:xfrm>
                <a:off x="2784" y="1776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231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Domain Backup</a:t>
            </a:r>
          </a:p>
        </p:txBody>
      </p:sp>
      <p:grpSp>
        <p:nvGrpSpPr>
          <p:cNvPr id="19" name="Group 47"/>
          <p:cNvGrpSpPr>
            <a:grpSpLocks/>
          </p:cNvGrpSpPr>
          <p:nvPr/>
        </p:nvGrpSpPr>
        <p:grpSpPr bwMode="auto">
          <a:xfrm>
            <a:off x="4572000" y="3084513"/>
            <a:ext cx="4267200" cy="304800"/>
            <a:chOff x="2880" y="1968"/>
            <a:chExt cx="2688" cy="192"/>
          </a:xfrm>
        </p:grpSpPr>
        <p:sp>
          <p:nvSpPr>
            <p:cNvPr id="12322" name="Line 48"/>
            <p:cNvSpPr>
              <a:spLocks noChangeShapeType="1"/>
            </p:cNvSpPr>
            <p:nvPr/>
          </p:nvSpPr>
          <p:spPr bwMode="auto">
            <a:xfrm flipV="1">
              <a:off x="2880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3" name="Line 49"/>
            <p:cNvSpPr>
              <a:spLocks noChangeShapeType="1"/>
            </p:cNvSpPr>
            <p:nvPr/>
          </p:nvSpPr>
          <p:spPr bwMode="auto">
            <a:xfrm>
              <a:off x="3216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4" name="Line 50"/>
            <p:cNvSpPr>
              <a:spLocks noChangeShapeType="1"/>
            </p:cNvSpPr>
            <p:nvPr/>
          </p:nvSpPr>
          <p:spPr bwMode="auto">
            <a:xfrm flipV="1">
              <a:off x="3216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5" name="Line 51"/>
            <p:cNvSpPr>
              <a:spLocks noChangeShapeType="1"/>
            </p:cNvSpPr>
            <p:nvPr/>
          </p:nvSpPr>
          <p:spPr bwMode="auto">
            <a:xfrm>
              <a:off x="3552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6" name="Line 52"/>
            <p:cNvSpPr>
              <a:spLocks noChangeShapeType="1"/>
            </p:cNvSpPr>
            <p:nvPr/>
          </p:nvSpPr>
          <p:spPr bwMode="auto">
            <a:xfrm flipV="1">
              <a:off x="3552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7" name="Line 53"/>
            <p:cNvSpPr>
              <a:spLocks noChangeShapeType="1"/>
            </p:cNvSpPr>
            <p:nvPr/>
          </p:nvSpPr>
          <p:spPr bwMode="auto">
            <a:xfrm>
              <a:off x="3888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8" name="Line 54"/>
            <p:cNvSpPr>
              <a:spLocks noChangeShapeType="1"/>
            </p:cNvSpPr>
            <p:nvPr/>
          </p:nvSpPr>
          <p:spPr bwMode="auto">
            <a:xfrm flipV="1">
              <a:off x="3888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9" name="Line 55"/>
            <p:cNvSpPr>
              <a:spLocks noChangeShapeType="1"/>
            </p:cNvSpPr>
            <p:nvPr/>
          </p:nvSpPr>
          <p:spPr bwMode="auto">
            <a:xfrm>
              <a:off x="4224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0" name="Line 56"/>
            <p:cNvSpPr>
              <a:spLocks noChangeShapeType="1"/>
            </p:cNvSpPr>
            <p:nvPr/>
          </p:nvSpPr>
          <p:spPr bwMode="auto">
            <a:xfrm flipV="1">
              <a:off x="4224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1" name="Line 57"/>
            <p:cNvSpPr>
              <a:spLocks noChangeShapeType="1"/>
            </p:cNvSpPr>
            <p:nvPr/>
          </p:nvSpPr>
          <p:spPr bwMode="auto">
            <a:xfrm>
              <a:off x="4560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2" name="Line 58"/>
            <p:cNvSpPr>
              <a:spLocks noChangeShapeType="1"/>
            </p:cNvSpPr>
            <p:nvPr/>
          </p:nvSpPr>
          <p:spPr bwMode="auto">
            <a:xfrm flipV="1">
              <a:off x="4560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3" name="Line 59"/>
            <p:cNvSpPr>
              <a:spLocks noChangeShapeType="1"/>
            </p:cNvSpPr>
            <p:nvPr/>
          </p:nvSpPr>
          <p:spPr bwMode="auto">
            <a:xfrm>
              <a:off x="4896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4" name="Line 60"/>
            <p:cNvSpPr>
              <a:spLocks noChangeShapeType="1"/>
            </p:cNvSpPr>
            <p:nvPr/>
          </p:nvSpPr>
          <p:spPr bwMode="auto">
            <a:xfrm flipV="1">
              <a:off x="4896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5" name="Line 61"/>
            <p:cNvSpPr>
              <a:spLocks noChangeShapeType="1"/>
            </p:cNvSpPr>
            <p:nvPr/>
          </p:nvSpPr>
          <p:spPr bwMode="auto">
            <a:xfrm>
              <a:off x="5232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6" name="Line 62"/>
            <p:cNvSpPr>
              <a:spLocks noChangeShapeType="1"/>
            </p:cNvSpPr>
            <p:nvPr/>
          </p:nvSpPr>
          <p:spPr bwMode="auto">
            <a:xfrm flipV="1">
              <a:off x="5232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" name="Group 63"/>
          <p:cNvGrpSpPr>
            <a:grpSpLocks/>
          </p:cNvGrpSpPr>
          <p:nvPr/>
        </p:nvGrpSpPr>
        <p:grpSpPr bwMode="auto">
          <a:xfrm>
            <a:off x="3886200" y="2728913"/>
            <a:ext cx="3505200" cy="990600"/>
            <a:chOff x="2304" y="1776"/>
            <a:chExt cx="2208" cy="624"/>
          </a:xfrm>
        </p:grpSpPr>
        <p:sp>
          <p:nvSpPr>
            <p:cNvPr id="12338" name="Line 64"/>
            <p:cNvSpPr>
              <a:spLocks noChangeShapeType="1"/>
            </p:cNvSpPr>
            <p:nvPr/>
          </p:nvSpPr>
          <p:spPr bwMode="auto">
            <a:xfrm flipH="1">
              <a:off x="2304" y="2400"/>
              <a:ext cx="2208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9" name="Line 65"/>
            <p:cNvSpPr>
              <a:spLocks noChangeShapeType="1"/>
            </p:cNvSpPr>
            <p:nvPr/>
          </p:nvSpPr>
          <p:spPr bwMode="auto">
            <a:xfrm flipV="1">
              <a:off x="2304" y="1776"/>
              <a:ext cx="0" cy="624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40" name="Line 66"/>
            <p:cNvSpPr>
              <a:spLocks noChangeShapeType="1"/>
            </p:cNvSpPr>
            <p:nvPr/>
          </p:nvSpPr>
          <p:spPr bwMode="auto">
            <a:xfrm>
              <a:off x="2304" y="1776"/>
              <a:ext cx="1584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" name="Group 112"/>
          <p:cNvGrpSpPr>
            <a:grpSpLocks/>
          </p:cNvGrpSpPr>
          <p:nvPr/>
        </p:nvGrpSpPr>
        <p:grpSpPr bwMode="auto">
          <a:xfrm>
            <a:off x="3700462" y="4419600"/>
            <a:ext cx="1633538" cy="2212975"/>
            <a:chOff x="2348" y="2496"/>
            <a:chExt cx="1029" cy="1394"/>
          </a:xfrm>
        </p:grpSpPr>
        <p:sp>
          <p:nvSpPr>
            <p:cNvPr id="12387" name="Line 113"/>
            <p:cNvSpPr>
              <a:spLocks noChangeShapeType="1"/>
            </p:cNvSpPr>
            <p:nvPr/>
          </p:nvSpPr>
          <p:spPr bwMode="auto">
            <a:xfrm>
              <a:off x="2544" y="2736"/>
              <a:ext cx="624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88" name="Line 114"/>
            <p:cNvSpPr>
              <a:spLocks noChangeShapeType="1"/>
            </p:cNvSpPr>
            <p:nvPr/>
          </p:nvSpPr>
          <p:spPr bwMode="auto">
            <a:xfrm>
              <a:off x="2544" y="3024"/>
              <a:ext cx="624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89" name="Text Box 115"/>
            <p:cNvSpPr txBox="1">
              <a:spLocks noChangeArrowheads="1"/>
            </p:cNvSpPr>
            <p:nvPr/>
          </p:nvSpPr>
          <p:spPr bwMode="auto">
            <a:xfrm>
              <a:off x="2465" y="2496"/>
              <a:ext cx="74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Arial" pitchFamily="34" charset="0"/>
                </a:rPr>
                <a:t>0.0.0.0/0</a:t>
              </a:r>
              <a:endParaRPr lang="en-US" sz="20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2390" name="Text Box 116"/>
            <p:cNvSpPr txBox="1">
              <a:spLocks noChangeArrowheads="1"/>
            </p:cNvSpPr>
            <p:nvPr/>
          </p:nvSpPr>
          <p:spPr bwMode="auto">
            <a:xfrm>
              <a:off x="2400" y="3024"/>
              <a:ext cx="97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Arial" pitchFamily="34" charset="0"/>
                </a:rPr>
                <a:t>other routes</a:t>
              </a:r>
              <a:endParaRPr lang="en-US" sz="20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2391" name="Line 117"/>
            <p:cNvSpPr>
              <a:spLocks noChangeShapeType="1"/>
            </p:cNvSpPr>
            <p:nvPr/>
          </p:nvSpPr>
          <p:spPr bwMode="auto">
            <a:xfrm>
              <a:off x="2544" y="3360"/>
              <a:ext cx="624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92" name="Line 118"/>
            <p:cNvSpPr>
              <a:spLocks noChangeShapeType="1"/>
            </p:cNvSpPr>
            <p:nvPr/>
          </p:nvSpPr>
          <p:spPr bwMode="auto">
            <a:xfrm>
              <a:off x="2544" y="3648"/>
              <a:ext cx="624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93" name="Text Box 119"/>
            <p:cNvSpPr txBox="1">
              <a:spLocks noChangeArrowheads="1"/>
            </p:cNvSpPr>
            <p:nvPr/>
          </p:nvSpPr>
          <p:spPr bwMode="auto">
            <a:xfrm>
              <a:off x="2465" y="3158"/>
              <a:ext cx="74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Arial" pitchFamily="34" charset="0"/>
                </a:rPr>
                <a:t>0.0.0.0/0</a:t>
              </a:r>
              <a:endParaRPr lang="en-US" sz="20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2394" name="Text Box 120"/>
            <p:cNvSpPr txBox="1">
              <a:spLocks noChangeArrowheads="1"/>
            </p:cNvSpPr>
            <p:nvPr/>
          </p:nvSpPr>
          <p:spPr bwMode="auto">
            <a:xfrm>
              <a:off x="2348" y="3638"/>
              <a:ext cx="97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Arial" pitchFamily="34" charset="0"/>
                </a:rPr>
                <a:t>other routes</a:t>
              </a:r>
              <a:endParaRPr lang="en-US" sz="20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</p:grpSp>
      <p:grpSp>
        <p:nvGrpSpPr>
          <p:cNvPr id="22" name="Group 121"/>
          <p:cNvGrpSpPr>
            <a:grpSpLocks/>
          </p:cNvGrpSpPr>
          <p:nvPr/>
        </p:nvGrpSpPr>
        <p:grpSpPr bwMode="auto">
          <a:xfrm>
            <a:off x="4572000" y="5257800"/>
            <a:ext cx="4267200" cy="304800"/>
            <a:chOff x="2880" y="1968"/>
            <a:chExt cx="2688" cy="192"/>
          </a:xfrm>
        </p:grpSpPr>
        <p:sp>
          <p:nvSpPr>
            <p:cNvPr id="12396" name="Line 122"/>
            <p:cNvSpPr>
              <a:spLocks noChangeShapeType="1"/>
            </p:cNvSpPr>
            <p:nvPr/>
          </p:nvSpPr>
          <p:spPr bwMode="auto">
            <a:xfrm flipV="1">
              <a:off x="2880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7" name="Line 123"/>
            <p:cNvSpPr>
              <a:spLocks noChangeShapeType="1"/>
            </p:cNvSpPr>
            <p:nvPr/>
          </p:nvSpPr>
          <p:spPr bwMode="auto">
            <a:xfrm>
              <a:off x="3216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8" name="Line 124"/>
            <p:cNvSpPr>
              <a:spLocks noChangeShapeType="1"/>
            </p:cNvSpPr>
            <p:nvPr/>
          </p:nvSpPr>
          <p:spPr bwMode="auto">
            <a:xfrm flipV="1">
              <a:off x="3216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9" name="Line 125"/>
            <p:cNvSpPr>
              <a:spLocks noChangeShapeType="1"/>
            </p:cNvSpPr>
            <p:nvPr/>
          </p:nvSpPr>
          <p:spPr bwMode="auto">
            <a:xfrm>
              <a:off x="3552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00" name="Line 126"/>
            <p:cNvSpPr>
              <a:spLocks noChangeShapeType="1"/>
            </p:cNvSpPr>
            <p:nvPr/>
          </p:nvSpPr>
          <p:spPr bwMode="auto">
            <a:xfrm flipV="1">
              <a:off x="3552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01" name="Line 127"/>
            <p:cNvSpPr>
              <a:spLocks noChangeShapeType="1"/>
            </p:cNvSpPr>
            <p:nvPr/>
          </p:nvSpPr>
          <p:spPr bwMode="auto">
            <a:xfrm>
              <a:off x="3888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02" name="Line 128"/>
            <p:cNvSpPr>
              <a:spLocks noChangeShapeType="1"/>
            </p:cNvSpPr>
            <p:nvPr/>
          </p:nvSpPr>
          <p:spPr bwMode="auto">
            <a:xfrm flipV="1">
              <a:off x="3888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03" name="Line 129"/>
            <p:cNvSpPr>
              <a:spLocks noChangeShapeType="1"/>
            </p:cNvSpPr>
            <p:nvPr/>
          </p:nvSpPr>
          <p:spPr bwMode="auto">
            <a:xfrm>
              <a:off x="4224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04" name="Line 130"/>
            <p:cNvSpPr>
              <a:spLocks noChangeShapeType="1"/>
            </p:cNvSpPr>
            <p:nvPr/>
          </p:nvSpPr>
          <p:spPr bwMode="auto">
            <a:xfrm flipV="1">
              <a:off x="4224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05" name="Line 131"/>
            <p:cNvSpPr>
              <a:spLocks noChangeShapeType="1"/>
            </p:cNvSpPr>
            <p:nvPr/>
          </p:nvSpPr>
          <p:spPr bwMode="auto">
            <a:xfrm>
              <a:off x="4560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06" name="Line 132"/>
            <p:cNvSpPr>
              <a:spLocks noChangeShapeType="1"/>
            </p:cNvSpPr>
            <p:nvPr/>
          </p:nvSpPr>
          <p:spPr bwMode="auto">
            <a:xfrm flipV="1">
              <a:off x="4560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07" name="Line 133"/>
            <p:cNvSpPr>
              <a:spLocks noChangeShapeType="1"/>
            </p:cNvSpPr>
            <p:nvPr/>
          </p:nvSpPr>
          <p:spPr bwMode="auto">
            <a:xfrm>
              <a:off x="4896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08" name="Line 134"/>
            <p:cNvSpPr>
              <a:spLocks noChangeShapeType="1"/>
            </p:cNvSpPr>
            <p:nvPr/>
          </p:nvSpPr>
          <p:spPr bwMode="auto">
            <a:xfrm flipV="1">
              <a:off x="4896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09" name="Line 135"/>
            <p:cNvSpPr>
              <a:spLocks noChangeShapeType="1"/>
            </p:cNvSpPr>
            <p:nvPr/>
          </p:nvSpPr>
          <p:spPr bwMode="auto">
            <a:xfrm>
              <a:off x="5232" y="1968"/>
              <a:ext cx="0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10" name="Line 136"/>
            <p:cNvSpPr>
              <a:spLocks noChangeShapeType="1"/>
            </p:cNvSpPr>
            <p:nvPr/>
          </p:nvSpPr>
          <p:spPr bwMode="auto">
            <a:xfrm flipV="1">
              <a:off x="5232" y="1968"/>
              <a:ext cx="336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4889" name="Line 137"/>
          <p:cNvSpPr>
            <a:spLocks noChangeShapeType="1"/>
          </p:cNvSpPr>
          <p:nvPr/>
        </p:nvSpPr>
        <p:spPr bwMode="auto">
          <a:xfrm flipH="1">
            <a:off x="4876800" y="6019800"/>
            <a:ext cx="25146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891" name="Line 139"/>
          <p:cNvSpPr>
            <a:spLocks noChangeShapeType="1"/>
          </p:cNvSpPr>
          <p:nvPr/>
        </p:nvSpPr>
        <p:spPr bwMode="auto">
          <a:xfrm>
            <a:off x="4876800" y="5105400"/>
            <a:ext cx="15240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3" name="Group 150"/>
          <p:cNvGrpSpPr>
            <a:grpSpLocks/>
          </p:cNvGrpSpPr>
          <p:nvPr/>
        </p:nvGrpSpPr>
        <p:grpSpPr bwMode="auto">
          <a:xfrm>
            <a:off x="533400" y="2687638"/>
            <a:ext cx="8001000" cy="412750"/>
            <a:chOff x="336" y="1718"/>
            <a:chExt cx="5040" cy="260"/>
          </a:xfrm>
        </p:grpSpPr>
        <p:sp>
          <p:nvSpPr>
            <p:cNvPr id="12416" name="Text Box 143"/>
            <p:cNvSpPr txBox="1">
              <a:spLocks noChangeArrowheads="1"/>
            </p:cNvSpPr>
            <p:nvPr/>
          </p:nvSpPr>
          <p:spPr bwMode="auto">
            <a:xfrm>
              <a:off x="336" y="1718"/>
              <a:ext cx="9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Arial" pitchFamily="34" charset="0"/>
                </a:rPr>
                <a:t>BGP 65001</a:t>
              </a:r>
            </a:p>
          </p:txBody>
        </p:sp>
        <p:sp>
          <p:nvSpPr>
            <p:cNvPr id="12417" name="Text Box 144"/>
            <p:cNvSpPr txBox="1">
              <a:spLocks noChangeArrowheads="1"/>
            </p:cNvSpPr>
            <p:nvPr/>
          </p:nvSpPr>
          <p:spPr bwMode="auto">
            <a:xfrm>
              <a:off x="4433" y="1728"/>
              <a:ext cx="9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Arial" pitchFamily="34" charset="0"/>
                </a:rPr>
                <a:t>BGP 65002</a:t>
              </a:r>
            </a:p>
          </p:txBody>
        </p:sp>
      </p:grpSp>
      <p:grpSp>
        <p:nvGrpSpPr>
          <p:cNvPr id="24" name="Group 140"/>
          <p:cNvGrpSpPr>
            <a:grpSpLocks/>
          </p:cNvGrpSpPr>
          <p:nvPr/>
        </p:nvGrpSpPr>
        <p:grpSpPr bwMode="auto">
          <a:xfrm>
            <a:off x="3352801" y="2057409"/>
            <a:ext cx="2176463" cy="457201"/>
            <a:chOff x="2160" y="2288"/>
            <a:chExt cx="1371" cy="288"/>
          </a:xfrm>
        </p:grpSpPr>
        <p:sp>
          <p:nvSpPr>
            <p:cNvPr id="12419" name="Line 145"/>
            <p:cNvSpPr>
              <a:spLocks noChangeShapeType="1"/>
            </p:cNvSpPr>
            <p:nvPr/>
          </p:nvSpPr>
          <p:spPr bwMode="auto">
            <a:xfrm flipH="1">
              <a:off x="2496" y="2576"/>
              <a:ext cx="624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20" name="Text Box 146"/>
            <p:cNvSpPr txBox="1">
              <a:spLocks noChangeArrowheads="1"/>
            </p:cNvSpPr>
            <p:nvPr/>
          </p:nvSpPr>
          <p:spPr bwMode="auto">
            <a:xfrm>
              <a:off x="2160" y="2288"/>
              <a:ext cx="137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X</a:t>
              </a:r>
              <a:r>
                <a:rPr lang="en-US" sz="1800" dirty="0" smtClean="0">
                  <a:latin typeface="Arial" pitchFamily="34" charset="0"/>
                </a:rPr>
                <a:t>, </a:t>
              </a:r>
              <a:r>
                <a:rPr lang="en-US" sz="1800" dirty="0">
                  <a:latin typeface="Arial" pitchFamily="34" charset="0"/>
                </a:rPr>
                <a:t>AS PATH: 65002</a:t>
              </a:r>
            </a:p>
          </p:txBody>
        </p:sp>
      </p:grpSp>
      <p:grpSp>
        <p:nvGrpSpPr>
          <p:cNvPr id="25" name="Group 138"/>
          <p:cNvGrpSpPr>
            <a:grpSpLocks/>
          </p:cNvGrpSpPr>
          <p:nvPr/>
        </p:nvGrpSpPr>
        <p:grpSpPr bwMode="auto">
          <a:xfrm>
            <a:off x="2901951" y="3962399"/>
            <a:ext cx="2946401" cy="446088"/>
            <a:chOff x="1828" y="1362"/>
            <a:chExt cx="1856" cy="281"/>
          </a:xfrm>
        </p:grpSpPr>
        <p:sp>
          <p:nvSpPr>
            <p:cNvPr id="45203" name="Line 147"/>
            <p:cNvSpPr>
              <a:spLocks noChangeShapeType="1"/>
            </p:cNvSpPr>
            <p:nvPr/>
          </p:nvSpPr>
          <p:spPr bwMode="auto">
            <a:xfrm flipH="1">
              <a:off x="2496" y="1362"/>
              <a:ext cx="624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dash"/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25" name="Text Box 146"/>
            <p:cNvSpPr txBox="1">
              <a:spLocks noChangeArrowheads="1"/>
            </p:cNvSpPr>
            <p:nvPr/>
          </p:nvSpPr>
          <p:spPr bwMode="auto">
            <a:xfrm>
              <a:off x="1828" y="1410"/>
              <a:ext cx="185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X</a:t>
              </a:r>
              <a:r>
                <a:rPr lang="en-US" sz="1800" dirty="0" smtClean="0">
                  <a:latin typeface="Arial" pitchFamily="34" charset="0"/>
                </a:rPr>
                <a:t>, </a:t>
              </a:r>
              <a:r>
                <a:rPr lang="en-US" sz="1800" dirty="0">
                  <a:latin typeface="Arial" pitchFamily="34" charset="0"/>
                </a:rPr>
                <a:t>AS PATH: 65001, 65002</a:t>
              </a:r>
            </a:p>
          </p:txBody>
        </p:sp>
      </p:grpSp>
      <p:sp>
        <p:nvSpPr>
          <p:cNvPr id="45204" name="Text Box 148"/>
          <p:cNvSpPr txBox="1">
            <a:spLocks noChangeArrowheads="1"/>
          </p:cNvSpPr>
          <p:nvPr/>
        </p:nvSpPr>
        <p:spPr bwMode="auto">
          <a:xfrm>
            <a:off x="4343400" y="367188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X</a:t>
            </a:r>
          </a:p>
        </p:txBody>
      </p:sp>
      <p:sp>
        <p:nvSpPr>
          <p:cNvPr id="3" name="Line 139"/>
          <p:cNvSpPr>
            <a:spLocks noChangeShapeType="1"/>
          </p:cNvSpPr>
          <p:nvPr/>
        </p:nvSpPr>
        <p:spPr bwMode="auto">
          <a:xfrm>
            <a:off x="4876800" y="4953000"/>
            <a:ext cx="1524000" cy="0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" name="Line 139"/>
          <p:cNvSpPr>
            <a:spLocks noChangeShapeType="1"/>
          </p:cNvSpPr>
          <p:nvPr/>
        </p:nvSpPr>
        <p:spPr bwMode="auto">
          <a:xfrm>
            <a:off x="3657600" y="4953000"/>
            <a:ext cx="533400" cy="0"/>
          </a:xfrm>
          <a:prstGeom prst="line">
            <a:avLst/>
          </a:prstGeom>
          <a:noFill/>
          <a:ln w="57150">
            <a:solidFill>
              <a:srgbClr val="FF0066"/>
            </a:solidFill>
            <a:prstDash val="dash"/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6" name="Group 145"/>
          <p:cNvGrpSpPr>
            <a:grpSpLocks/>
          </p:cNvGrpSpPr>
          <p:nvPr/>
        </p:nvGrpSpPr>
        <p:grpSpPr bwMode="auto">
          <a:xfrm>
            <a:off x="3657600" y="5105400"/>
            <a:ext cx="533400" cy="914400"/>
            <a:chOff x="2304" y="3216"/>
            <a:chExt cx="336" cy="576"/>
          </a:xfrm>
        </p:grpSpPr>
        <p:sp>
          <p:nvSpPr>
            <p:cNvPr id="12430" name="Line 142"/>
            <p:cNvSpPr>
              <a:spLocks noChangeShapeType="1"/>
            </p:cNvSpPr>
            <p:nvPr/>
          </p:nvSpPr>
          <p:spPr bwMode="auto">
            <a:xfrm flipH="1">
              <a:off x="2304" y="3792"/>
              <a:ext cx="336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431" name="Line 143"/>
            <p:cNvSpPr>
              <a:spLocks noChangeShapeType="1"/>
            </p:cNvSpPr>
            <p:nvPr/>
          </p:nvSpPr>
          <p:spPr bwMode="auto">
            <a:xfrm flipH="1">
              <a:off x="2304" y="3216"/>
              <a:ext cx="336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432" name="Line 144"/>
            <p:cNvSpPr>
              <a:spLocks noChangeShapeType="1"/>
            </p:cNvSpPr>
            <p:nvPr/>
          </p:nvSpPr>
          <p:spPr bwMode="auto">
            <a:xfrm>
              <a:off x="2304" y="3216"/>
              <a:ext cx="0" cy="576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0" name="Line 64"/>
          <p:cNvSpPr>
            <a:spLocks noChangeShapeType="1"/>
          </p:cNvSpPr>
          <p:nvPr/>
        </p:nvSpPr>
        <p:spPr bwMode="auto">
          <a:xfrm flipH="1">
            <a:off x="3886200" y="3733800"/>
            <a:ext cx="3505200" cy="0"/>
          </a:xfrm>
          <a:prstGeom prst="line">
            <a:avLst/>
          </a:prstGeom>
          <a:noFill/>
          <a:ln w="38100">
            <a:solidFill>
              <a:schemeClr val="tx1">
                <a:lumMod val="85000"/>
              </a:schemeClr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1" name="Line 65"/>
          <p:cNvSpPr>
            <a:spLocks noChangeShapeType="1"/>
          </p:cNvSpPr>
          <p:nvPr/>
        </p:nvSpPr>
        <p:spPr bwMode="auto">
          <a:xfrm flipV="1">
            <a:off x="3886200" y="2743200"/>
            <a:ext cx="0" cy="990600"/>
          </a:xfrm>
          <a:prstGeom prst="line">
            <a:avLst/>
          </a:prstGeom>
          <a:noFill/>
          <a:ln w="38100">
            <a:solidFill>
              <a:schemeClr val="tx1">
                <a:lumMod val="8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2" name="Line 66"/>
          <p:cNvSpPr>
            <a:spLocks noChangeShapeType="1"/>
          </p:cNvSpPr>
          <p:nvPr/>
        </p:nvSpPr>
        <p:spPr bwMode="auto">
          <a:xfrm>
            <a:off x="3886200" y="2743200"/>
            <a:ext cx="2514600" cy="0"/>
          </a:xfrm>
          <a:prstGeom prst="line">
            <a:avLst/>
          </a:prstGeom>
          <a:noFill/>
          <a:ln w="38100">
            <a:solidFill>
              <a:schemeClr val="tx1">
                <a:lumMod val="8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6" name="Group 328"/>
          <p:cNvGrpSpPr/>
          <p:nvPr/>
        </p:nvGrpSpPr>
        <p:grpSpPr>
          <a:xfrm>
            <a:off x="533400" y="11668"/>
            <a:ext cx="8305800" cy="4407932"/>
            <a:chOff x="533400" y="-88711"/>
            <a:chExt cx="8305800" cy="4407932"/>
          </a:xfrm>
        </p:grpSpPr>
        <p:grpSp>
          <p:nvGrpSpPr>
            <p:cNvPr id="257" name="Group 57"/>
            <p:cNvGrpSpPr/>
            <p:nvPr/>
          </p:nvGrpSpPr>
          <p:grpSpPr>
            <a:xfrm>
              <a:off x="533400" y="-88711"/>
              <a:ext cx="8305800" cy="4191000"/>
              <a:chOff x="533400" y="-88711"/>
              <a:chExt cx="8305800" cy="4191000"/>
            </a:xfrm>
          </p:grpSpPr>
          <p:grpSp>
            <p:nvGrpSpPr>
              <p:cNvPr id="262" name="Group 155"/>
              <p:cNvGrpSpPr>
                <a:grpSpLocks/>
              </p:cNvGrpSpPr>
              <p:nvPr/>
            </p:nvGrpSpPr>
            <p:grpSpPr bwMode="auto">
              <a:xfrm>
                <a:off x="533400" y="2273302"/>
                <a:ext cx="8001000" cy="1752601"/>
                <a:chOff x="336" y="1457"/>
                <a:chExt cx="5040" cy="1104"/>
              </a:xfrm>
              <a:solidFill>
                <a:schemeClr val="bg2">
                  <a:lumMod val="40000"/>
                  <a:lumOff val="60000"/>
                </a:schemeClr>
              </a:solidFill>
            </p:grpSpPr>
            <p:grpSp>
              <p:nvGrpSpPr>
                <p:cNvPr id="329" name="Group 152"/>
                <p:cNvGrpSpPr>
                  <a:grpSpLocks/>
                </p:cNvGrpSpPr>
                <p:nvPr/>
              </p:nvGrpSpPr>
              <p:grpSpPr bwMode="auto">
                <a:xfrm>
                  <a:off x="336" y="1457"/>
                  <a:ext cx="5040" cy="1104"/>
                  <a:chOff x="336" y="1457"/>
                  <a:chExt cx="5040" cy="1104"/>
                </a:xfrm>
                <a:grpFill/>
              </p:grpSpPr>
              <p:sp>
                <p:nvSpPr>
                  <p:cNvPr id="335" name="Rectangle 3"/>
                  <p:cNvSpPr>
                    <a:spLocks noChangeArrowheads="1"/>
                  </p:cNvSpPr>
                  <p:nvPr/>
                </p:nvSpPr>
                <p:spPr bwMode="auto">
                  <a:xfrm>
                    <a:off x="336" y="1457"/>
                    <a:ext cx="2448" cy="1087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 w="9525">
                    <a:solidFill>
                      <a:schemeClr val="bg2"/>
                    </a:solidFill>
                    <a:prstDash val="dash"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solidFill>
                        <a:schemeClr val="bg1">
                          <a:lumMod val="50000"/>
                          <a:lumOff val="50000"/>
                        </a:schemeClr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336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1457"/>
                    <a:ext cx="2400" cy="1104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 w="9525">
                    <a:solidFill>
                      <a:schemeClr val="bg2"/>
                    </a:solidFill>
                    <a:prstDash val="dash"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solidFill>
                        <a:schemeClr val="bg1">
                          <a:lumMod val="50000"/>
                          <a:lumOff val="50000"/>
                        </a:schemeClr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337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37" y="1488"/>
                    <a:ext cx="439" cy="29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400" dirty="0">
                        <a:solidFill>
                          <a:schemeClr val="bg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</a:rPr>
                      <a:t>RIP</a:t>
                    </a:r>
                  </a:p>
                </p:txBody>
              </p:sp>
              <p:sp>
                <p:nvSpPr>
                  <p:cNvPr id="338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6" y="1488"/>
                    <a:ext cx="643" cy="291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400" dirty="0">
                        <a:solidFill>
                          <a:schemeClr val="bg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</a:rPr>
                      <a:t>OSPF</a:t>
                    </a:r>
                  </a:p>
                </p:txBody>
              </p:sp>
              <p:grpSp>
                <p:nvGrpSpPr>
                  <p:cNvPr id="33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4032" y="1632"/>
                    <a:ext cx="432" cy="288"/>
                    <a:chOff x="2160" y="1728"/>
                    <a:chExt cx="528" cy="384"/>
                  </a:xfrm>
                  <a:grpFill/>
                </p:grpSpPr>
                <p:sp>
                  <p:nvSpPr>
                    <p:cNvPr id="351" name="Oval 26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2161" y="1873"/>
                      <a:ext cx="527" cy="239"/>
                    </a:xfrm>
                    <a:prstGeom prst="ellipse">
                      <a:avLst/>
                    </a:prstGeom>
                    <a:solidFill>
                      <a:schemeClr val="tx1">
                        <a:lumMod val="75000"/>
                      </a:schemeClr>
                    </a:solidFill>
                    <a:ln w="12700">
                      <a:solidFill>
                        <a:schemeClr val="tx1">
                          <a:lumMod val="5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solidFill>
                          <a:schemeClr val="bg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352" name="Rectangle 27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2160" y="1852"/>
                      <a:ext cx="528" cy="146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</a:schemeClr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solidFill>
                          <a:schemeClr val="bg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353" name="Oval 28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2161" y="1728"/>
                      <a:ext cx="527" cy="239"/>
                    </a:xfrm>
                    <a:prstGeom prst="ellipse">
                      <a:avLst/>
                    </a:prstGeom>
                    <a:solidFill>
                      <a:schemeClr val="tx1">
                        <a:lumMod val="75000"/>
                      </a:schemeClr>
                    </a:solidFill>
                    <a:ln w="12700">
                      <a:solidFill>
                        <a:schemeClr val="tx1">
                          <a:lumMod val="5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solidFill>
                          <a:schemeClr val="bg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</a:endParaRPr>
                    </a:p>
                  </p:txBody>
                </p:sp>
                <p:grpSp>
                  <p:nvGrpSpPr>
                    <p:cNvPr id="354" name="Group 29"/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2274" y="1740"/>
                      <a:ext cx="326" cy="218"/>
                      <a:chOff x="3095" y="2278"/>
                      <a:chExt cx="258" cy="100"/>
                    </a:xfrm>
                    <a:grpFill/>
                  </p:grpSpPr>
                  <p:sp>
                    <p:nvSpPr>
                      <p:cNvPr id="355" name="AutoShape 30"/>
                      <p:cNvSpPr>
                        <a:spLocks noChangeArrowheads="1"/>
                      </p:cNvSpPr>
                      <p:nvPr/>
                    </p:nvSpPr>
                    <p:spPr bwMode="auto">
                      <a:xfrm flipH="1">
                        <a:off x="3095" y="2317"/>
                        <a:ext cx="114" cy="23"/>
                      </a:xfrm>
                      <a:prstGeom prst="rightArrow">
                        <a:avLst>
                          <a:gd name="adj1" fmla="val 50000"/>
                          <a:gd name="adj2" fmla="val 288029"/>
                        </a:avLst>
                      </a:prstGeom>
                      <a:solidFill>
                        <a:schemeClr val="tx1">
                          <a:lumMod val="75000"/>
                        </a:schemeClr>
                      </a:solidFill>
                      <a:ln w="12700">
                        <a:solidFill>
                          <a:schemeClr val="tx1">
                            <a:lumMod val="50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 sz="160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</a:endParaRPr>
                      </a:p>
                    </p:txBody>
                  </p:sp>
                  <p:sp>
                    <p:nvSpPr>
                      <p:cNvPr id="356" name="AutoShape 31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 flipH="1">
                        <a:off x="3186" y="2275"/>
                        <a:ext cx="32" cy="38"/>
                      </a:xfrm>
                      <a:prstGeom prst="rightArrow">
                        <a:avLst>
                          <a:gd name="adj1" fmla="val 50000"/>
                          <a:gd name="adj2" fmla="val 51056"/>
                        </a:avLst>
                      </a:prstGeom>
                      <a:solidFill>
                        <a:schemeClr val="tx1">
                          <a:lumMod val="75000"/>
                        </a:schemeClr>
                      </a:solidFill>
                      <a:ln w="12700">
                        <a:solidFill>
                          <a:schemeClr val="tx1">
                            <a:lumMod val="50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10800000" vert="eaVert" wrap="none" anchor="ctr"/>
                      <a:lstStyle/>
                      <a:p>
                        <a:endParaRPr lang="en-US" sz="160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</a:endParaRPr>
                      </a:p>
                    </p:txBody>
                  </p:sp>
                  <p:sp>
                    <p:nvSpPr>
                      <p:cNvPr id="357" name="AutoShape 3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40" y="2318"/>
                        <a:ext cx="113" cy="22"/>
                      </a:xfrm>
                      <a:prstGeom prst="rightArrow">
                        <a:avLst>
                          <a:gd name="adj1" fmla="val 50000"/>
                          <a:gd name="adj2" fmla="val 298480"/>
                        </a:avLst>
                      </a:prstGeom>
                      <a:solidFill>
                        <a:schemeClr val="tx1">
                          <a:lumMod val="75000"/>
                        </a:schemeClr>
                      </a:solidFill>
                      <a:ln w="12700">
                        <a:solidFill>
                          <a:schemeClr val="tx1">
                            <a:lumMod val="50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 sz="160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</a:endParaRPr>
                      </a:p>
                    </p:txBody>
                  </p:sp>
                  <p:sp>
                    <p:nvSpPr>
                      <p:cNvPr id="358" name="AutoShape 33"/>
                      <p:cNvSpPr>
                        <a:spLocks noChangeArrowheads="1"/>
                      </p:cNvSpPr>
                      <p:nvPr/>
                    </p:nvSpPr>
                    <p:spPr bwMode="auto">
                      <a:xfrm rot="-5400000">
                        <a:off x="3228" y="2344"/>
                        <a:ext cx="32" cy="36"/>
                      </a:xfrm>
                      <a:prstGeom prst="rightArrow">
                        <a:avLst>
                          <a:gd name="adj1" fmla="val 50000"/>
                          <a:gd name="adj2" fmla="val 51056"/>
                        </a:avLst>
                      </a:prstGeom>
                      <a:solidFill>
                        <a:schemeClr val="tx1">
                          <a:lumMod val="75000"/>
                        </a:schemeClr>
                      </a:solidFill>
                      <a:ln w="12700">
                        <a:solidFill>
                          <a:schemeClr val="tx1">
                            <a:lumMod val="50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10800000" vert="eaVert" wrap="none" anchor="ctr"/>
                      <a:lstStyle/>
                      <a:p>
                        <a:endParaRPr lang="en-US" sz="160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40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4656" y="2256"/>
                    <a:ext cx="432" cy="288"/>
                    <a:chOff x="2160" y="1728"/>
                    <a:chExt cx="528" cy="384"/>
                  </a:xfrm>
                  <a:grpFill/>
                </p:grpSpPr>
                <p:sp>
                  <p:nvSpPr>
                    <p:cNvPr id="343" name="Oval 35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2161" y="1873"/>
                      <a:ext cx="527" cy="239"/>
                    </a:xfrm>
                    <a:prstGeom prst="ellipse">
                      <a:avLst/>
                    </a:prstGeom>
                    <a:solidFill>
                      <a:schemeClr val="tx1">
                        <a:lumMod val="75000"/>
                      </a:schemeClr>
                    </a:solidFill>
                    <a:ln w="12700">
                      <a:solidFill>
                        <a:schemeClr val="tx1">
                          <a:lumMod val="5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solidFill>
                          <a:schemeClr val="bg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344" name="Rectangle 36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2160" y="1852"/>
                      <a:ext cx="528" cy="146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</a:schemeClr>
                    </a:solidFill>
                    <a:ln w="12700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solidFill>
                          <a:schemeClr val="bg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345" name="Oval 37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2161" y="1728"/>
                      <a:ext cx="527" cy="239"/>
                    </a:xfrm>
                    <a:prstGeom prst="ellipse">
                      <a:avLst/>
                    </a:prstGeom>
                    <a:solidFill>
                      <a:schemeClr val="tx1">
                        <a:lumMod val="75000"/>
                      </a:schemeClr>
                    </a:solidFill>
                    <a:ln w="12700">
                      <a:solidFill>
                        <a:schemeClr val="tx1">
                          <a:lumMod val="5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solidFill>
                          <a:schemeClr val="bg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</a:endParaRPr>
                    </a:p>
                  </p:txBody>
                </p:sp>
                <p:grpSp>
                  <p:nvGrpSpPr>
                    <p:cNvPr id="346" name="Group 38"/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2274" y="1740"/>
                      <a:ext cx="326" cy="218"/>
                      <a:chOff x="3095" y="2278"/>
                      <a:chExt cx="258" cy="100"/>
                    </a:xfrm>
                    <a:grpFill/>
                  </p:grpSpPr>
                  <p:sp>
                    <p:nvSpPr>
                      <p:cNvPr id="347" name="AutoShape 39"/>
                      <p:cNvSpPr>
                        <a:spLocks noChangeArrowheads="1"/>
                      </p:cNvSpPr>
                      <p:nvPr/>
                    </p:nvSpPr>
                    <p:spPr bwMode="auto">
                      <a:xfrm flipH="1">
                        <a:off x="3095" y="2317"/>
                        <a:ext cx="114" cy="23"/>
                      </a:xfrm>
                      <a:prstGeom prst="rightArrow">
                        <a:avLst>
                          <a:gd name="adj1" fmla="val 50000"/>
                          <a:gd name="adj2" fmla="val 288029"/>
                        </a:avLst>
                      </a:prstGeom>
                      <a:solidFill>
                        <a:schemeClr val="tx1">
                          <a:lumMod val="75000"/>
                        </a:schemeClr>
                      </a:solidFill>
                      <a:ln w="12700">
                        <a:solidFill>
                          <a:schemeClr val="tx1">
                            <a:lumMod val="50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 sz="160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</a:endParaRPr>
                      </a:p>
                    </p:txBody>
                  </p:sp>
                  <p:sp>
                    <p:nvSpPr>
                      <p:cNvPr id="348" name="AutoShape 40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 flipH="1">
                        <a:off x="3186" y="2275"/>
                        <a:ext cx="32" cy="38"/>
                      </a:xfrm>
                      <a:prstGeom prst="rightArrow">
                        <a:avLst>
                          <a:gd name="adj1" fmla="val 50000"/>
                          <a:gd name="adj2" fmla="val 51056"/>
                        </a:avLst>
                      </a:prstGeom>
                      <a:solidFill>
                        <a:schemeClr val="tx1">
                          <a:lumMod val="75000"/>
                        </a:schemeClr>
                      </a:solidFill>
                      <a:ln w="12700">
                        <a:solidFill>
                          <a:schemeClr val="tx1">
                            <a:lumMod val="50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10800000" vert="eaVert" wrap="none" anchor="ctr"/>
                      <a:lstStyle/>
                      <a:p>
                        <a:endParaRPr lang="en-US" sz="160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</a:endParaRPr>
                      </a:p>
                    </p:txBody>
                  </p:sp>
                  <p:sp>
                    <p:nvSpPr>
                      <p:cNvPr id="349" name="AutoShape 4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40" y="2318"/>
                        <a:ext cx="113" cy="22"/>
                      </a:xfrm>
                      <a:prstGeom prst="rightArrow">
                        <a:avLst>
                          <a:gd name="adj1" fmla="val 50000"/>
                          <a:gd name="adj2" fmla="val 298480"/>
                        </a:avLst>
                      </a:prstGeom>
                      <a:solidFill>
                        <a:schemeClr val="tx1">
                          <a:lumMod val="75000"/>
                        </a:schemeClr>
                      </a:solidFill>
                      <a:ln w="12700">
                        <a:solidFill>
                          <a:schemeClr val="tx1">
                            <a:lumMod val="50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 sz="160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</a:endParaRPr>
                      </a:p>
                    </p:txBody>
                  </p:sp>
                  <p:sp>
                    <p:nvSpPr>
                      <p:cNvPr id="350" name="AutoShape 42"/>
                      <p:cNvSpPr>
                        <a:spLocks noChangeArrowheads="1"/>
                      </p:cNvSpPr>
                      <p:nvPr/>
                    </p:nvSpPr>
                    <p:spPr bwMode="auto">
                      <a:xfrm rot="-5400000">
                        <a:off x="3228" y="2344"/>
                        <a:ext cx="32" cy="36"/>
                      </a:xfrm>
                      <a:prstGeom prst="rightArrow">
                        <a:avLst>
                          <a:gd name="adj1" fmla="val 50000"/>
                          <a:gd name="adj2" fmla="val 51056"/>
                        </a:avLst>
                      </a:prstGeom>
                      <a:solidFill>
                        <a:schemeClr val="tx1">
                          <a:lumMod val="75000"/>
                        </a:schemeClr>
                      </a:solidFill>
                      <a:ln w="12700">
                        <a:solidFill>
                          <a:schemeClr val="tx1">
                            <a:lumMod val="50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10800000" vert="eaVert" wrap="none" anchor="ctr"/>
                      <a:lstStyle/>
                      <a:p>
                        <a:endParaRPr lang="en-US" sz="160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341" name="Text 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40" y="1536"/>
                    <a:ext cx="223" cy="250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342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64" y="2160"/>
                    <a:ext cx="223" cy="250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</a:rPr>
                      <a:t>Y</a:t>
                    </a:r>
                  </a:p>
                </p:txBody>
              </p:sp>
            </p:grpSp>
            <p:sp>
              <p:nvSpPr>
                <p:cNvPr id="333" name="Line 153"/>
                <p:cNvSpPr>
                  <a:spLocks noChangeShapeType="1"/>
                </p:cNvSpPr>
                <p:nvPr/>
              </p:nvSpPr>
              <p:spPr bwMode="auto">
                <a:xfrm>
                  <a:off x="2784" y="2400"/>
                  <a:ext cx="144" cy="0"/>
                </a:xfrm>
                <a:prstGeom prst="line">
                  <a:avLst/>
                </a:prstGeom>
                <a:grpFill/>
                <a:ln w="2857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34" name="Line 154"/>
                <p:cNvSpPr>
                  <a:spLocks noChangeShapeType="1"/>
                </p:cNvSpPr>
                <p:nvPr/>
              </p:nvSpPr>
              <p:spPr bwMode="auto">
                <a:xfrm>
                  <a:off x="2784" y="1776"/>
                  <a:ext cx="144" cy="0"/>
                </a:xfrm>
                <a:prstGeom prst="line">
                  <a:avLst/>
                </a:prstGeom>
                <a:grpFill/>
                <a:ln w="2857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263" name="Group 47"/>
              <p:cNvGrpSpPr>
                <a:grpSpLocks/>
              </p:cNvGrpSpPr>
              <p:nvPr/>
            </p:nvGrpSpPr>
            <p:grpSpPr bwMode="auto">
              <a:xfrm>
                <a:off x="4572000" y="3035301"/>
                <a:ext cx="4267200" cy="304800"/>
                <a:chOff x="2880" y="1937"/>
                <a:chExt cx="2688" cy="192"/>
              </a:xfrm>
            </p:grpSpPr>
            <p:sp>
              <p:nvSpPr>
                <p:cNvPr id="269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2880" y="1937"/>
                  <a:ext cx="336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70" name="Line 49"/>
                <p:cNvSpPr>
                  <a:spLocks noChangeShapeType="1"/>
                </p:cNvSpPr>
                <p:nvPr/>
              </p:nvSpPr>
              <p:spPr bwMode="auto">
                <a:xfrm>
                  <a:off x="3216" y="1937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71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3216" y="1937"/>
                  <a:ext cx="336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72" name="Line 51"/>
                <p:cNvSpPr>
                  <a:spLocks noChangeShapeType="1"/>
                </p:cNvSpPr>
                <p:nvPr/>
              </p:nvSpPr>
              <p:spPr bwMode="auto">
                <a:xfrm>
                  <a:off x="3552" y="1937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7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3552" y="1937"/>
                  <a:ext cx="336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74" name="Line 53"/>
                <p:cNvSpPr>
                  <a:spLocks noChangeShapeType="1"/>
                </p:cNvSpPr>
                <p:nvPr/>
              </p:nvSpPr>
              <p:spPr bwMode="auto">
                <a:xfrm>
                  <a:off x="3888" y="1937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76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3888" y="1937"/>
                  <a:ext cx="336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77" name="Line 55"/>
                <p:cNvSpPr>
                  <a:spLocks noChangeShapeType="1"/>
                </p:cNvSpPr>
                <p:nvPr/>
              </p:nvSpPr>
              <p:spPr bwMode="auto">
                <a:xfrm>
                  <a:off x="4224" y="1937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80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4224" y="1937"/>
                  <a:ext cx="336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82" name="Line 57"/>
                <p:cNvSpPr>
                  <a:spLocks noChangeShapeType="1"/>
                </p:cNvSpPr>
                <p:nvPr/>
              </p:nvSpPr>
              <p:spPr bwMode="auto">
                <a:xfrm>
                  <a:off x="4560" y="1937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98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4560" y="1937"/>
                  <a:ext cx="336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05" name="Line 59"/>
                <p:cNvSpPr>
                  <a:spLocks noChangeShapeType="1"/>
                </p:cNvSpPr>
                <p:nvPr/>
              </p:nvSpPr>
              <p:spPr bwMode="auto">
                <a:xfrm>
                  <a:off x="4896" y="1937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06" name="Line 60"/>
                <p:cNvSpPr>
                  <a:spLocks noChangeShapeType="1"/>
                </p:cNvSpPr>
                <p:nvPr/>
              </p:nvSpPr>
              <p:spPr bwMode="auto">
                <a:xfrm flipV="1">
                  <a:off x="4896" y="1937"/>
                  <a:ext cx="336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12" name="Line 61"/>
                <p:cNvSpPr>
                  <a:spLocks noChangeShapeType="1"/>
                </p:cNvSpPr>
                <p:nvPr/>
              </p:nvSpPr>
              <p:spPr bwMode="auto">
                <a:xfrm>
                  <a:off x="5232" y="1937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20" name="Line 62"/>
                <p:cNvSpPr>
                  <a:spLocks noChangeShapeType="1"/>
                </p:cNvSpPr>
                <p:nvPr/>
              </p:nvSpPr>
              <p:spPr bwMode="auto">
                <a:xfrm flipV="1">
                  <a:off x="5232" y="1937"/>
                  <a:ext cx="336" cy="192"/>
                </a:xfrm>
                <a:prstGeom prst="line">
                  <a:avLst/>
                </a:prstGeom>
                <a:noFill/>
                <a:ln w="28575">
                  <a:solidFill>
                    <a:schemeClr val="tx1">
                      <a:lumMod val="5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chemeClr val="bg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sp>
            <p:nvSpPr>
              <p:cNvPr id="264" name="Line 65"/>
              <p:cNvSpPr>
                <a:spLocks noChangeShapeType="1"/>
              </p:cNvSpPr>
              <p:nvPr/>
            </p:nvSpPr>
            <p:spPr bwMode="auto">
              <a:xfrm flipV="1">
                <a:off x="3886200" y="-88711"/>
                <a:ext cx="0" cy="624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chemeClr val="bg1">
                      <a:lumMod val="50000"/>
                      <a:lumOff val="50000"/>
                    </a:schemeClr>
                  </a:solidFill>
                </a:endParaRPr>
              </a:p>
            </p:txBody>
          </p:sp>
          <p:grpSp>
            <p:nvGrpSpPr>
              <p:cNvPr id="265" name="Group 150"/>
              <p:cNvGrpSpPr>
                <a:grpSpLocks/>
              </p:cNvGrpSpPr>
              <p:nvPr/>
            </p:nvGrpSpPr>
            <p:grpSpPr bwMode="auto">
              <a:xfrm>
                <a:off x="533400" y="2687638"/>
                <a:ext cx="8001003" cy="412750"/>
                <a:chOff x="336" y="1718"/>
                <a:chExt cx="5040" cy="260"/>
              </a:xfrm>
            </p:grpSpPr>
            <p:sp>
              <p:nvSpPr>
                <p:cNvPr id="267" name="Text Box 143"/>
                <p:cNvSpPr txBox="1">
                  <a:spLocks noChangeArrowheads="1"/>
                </p:cNvSpPr>
                <p:nvPr/>
              </p:nvSpPr>
              <p:spPr bwMode="auto">
                <a:xfrm>
                  <a:off x="336" y="1718"/>
                  <a:ext cx="943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000">
                      <a:solidFill>
                        <a:schemeClr val="bg1">
                          <a:lumMod val="50000"/>
                          <a:lumOff val="50000"/>
                        </a:schemeClr>
                      </a:solidFill>
                      <a:latin typeface="Arial" pitchFamily="34" charset="0"/>
                    </a:rPr>
                    <a:t>BGP 65001</a:t>
                  </a:r>
                </a:p>
              </p:txBody>
            </p:sp>
            <p:sp>
              <p:nvSpPr>
                <p:cNvPr id="268" name="Text Box 144"/>
                <p:cNvSpPr txBox="1">
                  <a:spLocks noChangeArrowheads="1"/>
                </p:cNvSpPr>
                <p:nvPr/>
              </p:nvSpPr>
              <p:spPr bwMode="auto">
                <a:xfrm>
                  <a:off x="4433" y="1728"/>
                  <a:ext cx="943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>
                          <a:lumMod val="50000"/>
                          <a:lumOff val="50000"/>
                        </a:schemeClr>
                      </a:solidFill>
                      <a:latin typeface="Arial" pitchFamily="34" charset="0"/>
                    </a:rPr>
                    <a:t>BGP 65002</a:t>
                  </a:r>
                </a:p>
              </p:txBody>
            </p:sp>
          </p:grpSp>
          <p:sp>
            <p:nvSpPr>
              <p:cNvPr id="266" name="Text Box 148"/>
              <p:cNvSpPr txBox="1">
                <a:spLocks noChangeArrowheads="1"/>
              </p:cNvSpPr>
              <p:nvPr/>
            </p:nvSpPr>
            <p:spPr bwMode="auto">
              <a:xfrm>
                <a:off x="4343400" y="3583177"/>
                <a:ext cx="420688" cy="519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b="1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Arial" pitchFamily="34" charset="0"/>
                  </a:rPr>
                  <a:t>X</a:t>
                </a:r>
              </a:p>
            </p:txBody>
          </p:sp>
        </p:grpSp>
        <p:sp>
          <p:nvSpPr>
            <p:cNvPr id="258" name="Line 147"/>
            <p:cNvSpPr>
              <a:spLocks noChangeShapeType="1"/>
            </p:cNvSpPr>
            <p:nvPr/>
          </p:nvSpPr>
          <p:spPr bwMode="auto">
            <a:xfrm flipH="1">
              <a:off x="3962400" y="3873689"/>
              <a:ext cx="990600" cy="0"/>
            </a:xfrm>
            <a:prstGeom prst="line">
              <a:avLst/>
            </a:prstGeom>
            <a:noFill/>
            <a:ln w="57150">
              <a:solidFill>
                <a:schemeClr val="tx1">
                  <a:lumMod val="50000"/>
                </a:schemeClr>
              </a:solidFill>
              <a:prstDash val="dash"/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9" name="Text Box 146"/>
            <p:cNvSpPr txBox="1">
              <a:spLocks noChangeArrowheads="1"/>
            </p:cNvSpPr>
            <p:nvPr/>
          </p:nvSpPr>
          <p:spPr bwMode="auto">
            <a:xfrm>
              <a:off x="2895600" y="3949889"/>
              <a:ext cx="294612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solidFill>
                    <a:schemeClr val="bg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X, </a:t>
              </a:r>
              <a:r>
                <a:rPr lang="en-US" sz="18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AS PATH: 65001, 65002</a:t>
              </a:r>
            </a:p>
          </p:txBody>
        </p:sp>
        <p:sp>
          <p:nvSpPr>
            <p:cNvPr id="260" name="Line 145"/>
            <p:cNvSpPr>
              <a:spLocks noChangeShapeType="1"/>
            </p:cNvSpPr>
            <p:nvPr/>
          </p:nvSpPr>
          <p:spPr bwMode="auto">
            <a:xfrm flipH="1">
              <a:off x="3962400" y="2425889"/>
              <a:ext cx="990600" cy="0"/>
            </a:xfrm>
            <a:prstGeom prst="line">
              <a:avLst/>
            </a:prstGeom>
            <a:noFill/>
            <a:ln w="57150">
              <a:solidFill>
                <a:schemeClr val="tx1">
                  <a:lumMod val="50000"/>
                </a:schemeClr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>
                <a:solidFill>
                  <a:schemeClr val="bg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1" name="Text Box 146"/>
            <p:cNvSpPr txBox="1">
              <a:spLocks noChangeArrowheads="1"/>
            </p:cNvSpPr>
            <p:nvPr/>
          </p:nvSpPr>
          <p:spPr bwMode="auto">
            <a:xfrm>
              <a:off x="3352800" y="1982976"/>
              <a:ext cx="2203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solidFill>
                    <a:schemeClr val="bg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X, </a:t>
              </a:r>
              <a:r>
                <a:rPr lang="en-US" sz="1800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Arial" pitchFamily="34" charset="0"/>
                </a:rPr>
                <a:t>AS PATH: 65002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45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8" dur="500"/>
                                        <p:tgtEl>
                                          <p:spTgt spid="45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4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3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3" dur="500"/>
                                        <p:tgtEl>
                                          <p:spTgt spid="74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3" dur="500"/>
                                        <p:tgtEl>
                                          <p:spTgt spid="74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animBg="1"/>
      <p:bldP spid="74889" grpId="0" animBg="1"/>
      <p:bldP spid="74891" grpId="0" animBg="1"/>
      <p:bldP spid="45204" grpId="0" autoUpdateAnimBg="0"/>
      <p:bldP spid="45204" grpId="1"/>
      <p:bldP spid="3" grpId="0" animBg="1"/>
      <p:bldP spid="4" grpId="0" animBg="1"/>
      <p:bldP spid="330" grpId="0" animBg="1"/>
      <p:bldP spid="330" grpId="1" animBg="1"/>
      <p:bldP spid="331" grpId="0" animBg="1"/>
      <p:bldP spid="331" grpId="1" animBg="1"/>
      <p:bldP spid="332" grpId="0" animBg="1"/>
      <p:bldP spid="33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0FC77-082A-475D-A027-929F910AECAB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US" dirty="0"/>
              <a:t>Router-level Shortest Path Routing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533400" y="2528888"/>
            <a:ext cx="7924800" cy="2881312"/>
            <a:chOff x="336" y="1593"/>
            <a:chExt cx="4992" cy="1815"/>
          </a:xfrm>
        </p:grpSpPr>
        <p:sp>
          <p:nvSpPr>
            <p:cNvPr id="13318" name="Rectangle 3"/>
            <p:cNvSpPr>
              <a:spLocks noChangeArrowheads="1"/>
            </p:cNvSpPr>
            <p:nvPr/>
          </p:nvSpPr>
          <p:spPr bwMode="auto">
            <a:xfrm>
              <a:off x="1824" y="2643"/>
              <a:ext cx="2016" cy="765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3319" name="Rectangle 4"/>
            <p:cNvSpPr>
              <a:spLocks noChangeArrowheads="1"/>
            </p:cNvSpPr>
            <p:nvPr/>
          </p:nvSpPr>
          <p:spPr bwMode="auto">
            <a:xfrm>
              <a:off x="336" y="1593"/>
              <a:ext cx="2016" cy="859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3320" name="Rectangle 5"/>
            <p:cNvSpPr>
              <a:spLocks noChangeArrowheads="1"/>
            </p:cNvSpPr>
            <p:nvPr/>
          </p:nvSpPr>
          <p:spPr bwMode="auto">
            <a:xfrm>
              <a:off x="3312" y="1593"/>
              <a:ext cx="2016" cy="859"/>
            </a:xfrm>
            <a:prstGeom prst="rect">
              <a:avLst/>
            </a:prstGeom>
            <a:solidFill>
              <a:srgbClr val="CCFFFF">
                <a:alpha val="50195"/>
              </a:srgbClr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cxnSp>
          <p:nvCxnSpPr>
            <p:cNvPr id="13321" name="AutoShape 6"/>
            <p:cNvCxnSpPr>
              <a:cxnSpLocks noChangeShapeType="1"/>
              <a:stCxn id="13319" idx="2"/>
              <a:endCxn id="13318" idx="1"/>
            </p:cNvCxnSpPr>
            <p:nvPr/>
          </p:nvCxnSpPr>
          <p:spPr bwMode="auto">
            <a:xfrm rot="16200000" flipH="1">
              <a:off x="1297" y="2499"/>
              <a:ext cx="574" cy="48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13322" name="AutoShape 7"/>
            <p:cNvCxnSpPr>
              <a:cxnSpLocks noChangeShapeType="1"/>
              <a:stCxn id="13318" idx="3"/>
              <a:endCxn id="13320" idx="2"/>
            </p:cNvCxnSpPr>
            <p:nvPr/>
          </p:nvCxnSpPr>
          <p:spPr bwMode="auto">
            <a:xfrm flipV="1">
              <a:off x="3840" y="2452"/>
              <a:ext cx="480" cy="57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13323" name="AutoShape 8"/>
            <p:cNvCxnSpPr>
              <a:cxnSpLocks noChangeShapeType="1"/>
              <a:stCxn id="13319" idx="3"/>
              <a:endCxn id="13320" idx="1"/>
            </p:cNvCxnSpPr>
            <p:nvPr/>
          </p:nvCxnSpPr>
          <p:spPr bwMode="auto">
            <a:xfrm>
              <a:off x="2352" y="2023"/>
              <a:ext cx="960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3324" name="Text Box 9"/>
            <p:cNvSpPr txBox="1">
              <a:spLocks noChangeArrowheads="1"/>
            </p:cNvSpPr>
            <p:nvPr/>
          </p:nvSpPr>
          <p:spPr bwMode="auto">
            <a:xfrm>
              <a:off x="2446" y="2923"/>
              <a:ext cx="828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Arial" pitchFamily="34" charset="0"/>
                </a:rPr>
                <a:t>America</a:t>
              </a:r>
              <a:endParaRPr lang="en-US" dirty="0">
                <a:solidFill>
                  <a:schemeClr val="bg1"/>
                </a:solidFill>
                <a:latin typeface="Arial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bg1"/>
                  </a:solidFill>
                  <a:latin typeface="Arial" pitchFamily="34" charset="0"/>
                </a:rPr>
                <a:t>(OSPF3)</a:t>
              </a:r>
            </a:p>
          </p:txBody>
        </p:sp>
        <p:sp>
          <p:nvSpPr>
            <p:cNvPr id="13325" name="Text Box 10"/>
            <p:cNvSpPr txBox="1">
              <a:spLocks noChangeArrowheads="1"/>
            </p:cNvSpPr>
            <p:nvPr/>
          </p:nvSpPr>
          <p:spPr bwMode="auto">
            <a:xfrm>
              <a:off x="4515" y="1879"/>
              <a:ext cx="753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Arial" pitchFamily="34" charset="0"/>
                </a:rPr>
                <a:t>Europe</a:t>
              </a:r>
              <a:endParaRPr lang="en-US" dirty="0">
                <a:solidFill>
                  <a:schemeClr val="bg1"/>
                </a:solidFill>
                <a:latin typeface="Arial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bg1"/>
                  </a:solidFill>
                  <a:latin typeface="Arial" pitchFamily="34" charset="0"/>
                </a:rPr>
                <a:t>(OSPF2)</a:t>
              </a:r>
            </a:p>
          </p:txBody>
        </p:sp>
        <p:sp>
          <p:nvSpPr>
            <p:cNvPr id="13326" name="Text Box 11"/>
            <p:cNvSpPr txBox="1">
              <a:spLocks noChangeArrowheads="1"/>
            </p:cNvSpPr>
            <p:nvPr/>
          </p:nvSpPr>
          <p:spPr bwMode="auto">
            <a:xfrm>
              <a:off x="531" y="1871"/>
              <a:ext cx="753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Arial" pitchFamily="34" charset="0"/>
                </a:rPr>
                <a:t>Asia</a:t>
              </a:r>
              <a:endParaRPr lang="en-US" dirty="0">
                <a:solidFill>
                  <a:schemeClr val="bg1"/>
                </a:solidFill>
                <a:latin typeface="Arial" pitchFamily="34" charset="0"/>
              </a:endParaRPr>
            </a:p>
            <a:p>
              <a:pPr algn="ctr"/>
              <a:r>
                <a:rPr lang="en-US" sz="2000" dirty="0">
                  <a:solidFill>
                    <a:schemeClr val="bg1"/>
                  </a:solidFill>
                  <a:latin typeface="Arial" pitchFamily="34" charset="0"/>
                </a:rPr>
                <a:t>(OSPF1)</a:t>
              </a: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5181602" y="4433888"/>
            <a:ext cx="928688" cy="827087"/>
            <a:chOff x="3120" y="2505"/>
            <a:chExt cx="585" cy="521"/>
          </a:xfrm>
        </p:grpSpPr>
        <p:pic>
          <p:nvPicPr>
            <p:cNvPr id="13328" name="Picture 12" descr="C:\Program Files\Common Files\Microsoft Shared\Clipart\cagcat50\BS00580_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16" y="2505"/>
              <a:ext cx="385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9" name="Text Box 14"/>
            <p:cNvSpPr txBox="1">
              <a:spLocks noChangeArrowheads="1"/>
            </p:cNvSpPr>
            <p:nvPr/>
          </p:nvSpPr>
          <p:spPr bwMode="auto">
            <a:xfrm>
              <a:off x="3120" y="2793"/>
              <a:ext cx="58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rial" pitchFamily="34" charset="0"/>
                </a:rPr>
                <a:t>Sender</a:t>
              </a: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2714625" y="2909888"/>
            <a:ext cx="1095375" cy="841375"/>
            <a:chOff x="1710" y="1929"/>
            <a:chExt cx="690" cy="530"/>
          </a:xfrm>
        </p:grpSpPr>
        <p:pic>
          <p:nvPicPr>
            <p:cNvPr id="13331" name="Picture 13" descr="C:\Program Files\Common Files\Microsoft Shared\Clipart\cagcat50\BS00580_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0" y="1929"/>
              <a:ext cx="385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32" name="Text Box 15"/>
            <p:cNvSpPr txBox="1">
              <a:spLocks noChangeArrowheads="1"/>
            </p:cNvSpPr>
            <p:nvPr/>
          </p:nvSpPr>
          <p:spPr bwMode="auto">
            <a:xfrm>
              <a:off x="1710" y="2226"/>
              <a:ext cx="6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rial" pitchFamily="34" charset="0"/>
                </a:rPr>
                <a:t>Receiver</a:t>
              </a: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2965452" y="4419600"/>
            <a:ext cx="928688" cy="827088"/>
            <a:chOff x="3120" y="2505"/>
            <a:chExt cx="585" cy="521"/>
          </a:xfrm>
        </p:grpSpPr>
        <p:pic>
          <p:nvPicPr>
            <p:cNvPr id="13334" name="Picture 12" descr="C:\Program Files\Common Files\Microsoft Shared\Clipart\cagcat50\BS00580_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16" y="2505"/>
              <a:ext cx="385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35" name="Text Box 14"/>
            <p:cNvSpPr txBox="1">
              <a:spLocks noChangeArrowheads="1"/>
            </p:cNvSpPr>
            <p:nvPr/>
          </p:nvSpPr>
          <p:spPr bwMode="auto">
            <a:xfrm>
              <a:off x="3120" y="2793"/>
              <a:ext cx="58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Arial" pitchFamily="34" charset="0"/>
                </a:rPr>
                <a:t>Sender</a:t>
              </a:r>
            </a:p>
          </p:txBody>
        </p:sp>
      </p:grpSp>
      <p:grpSp>
        <p:nvGrpSpPr>
          <p:cNvPr id="6" name="Group 49"/>
          <p:cNvGrpSpPr>
            <a:grpSpLocks/>
          </p:cNvGrpSpPr>
          <p:nvPr/>
        </p:nvGrpSpPr>
        <p:grpSpPr bwMode="auto">
          <a:xfrm>
            <a:off x="476250" y="2514601"/>
            <a:ext cx="7962901" cy="2014538"/>
            <a:chOff x="300" y="1680"/>
            <a:chExt cx="5016" cy="1269"/>
          </a:xfrm>
        </p:grpSpPr>
        <p:sp>
          <p:nvSpPr>
            <p:cNvPr id="13337" name="Text Box 22"/>
            <p:cNvSpPr txBox="1">
              <a:spLocks noChangeArrowheads="1"/>
            </p:cNvSpPr>
            <p:nvPr/>
          </p:nvSpPr>
          <p:spPr bwMode="auto">
            <a:xfrm>
              <a:off x="300" y="1680"/>
              <a:ext cx="94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Arial" pitchFamily="34" charset="0"/>
                </a:rPr>
                <a:t>BGP 65001</a:t>
              </a:r>
            </a:p>
          </p:txBody>
        </p:sp>
        <p:sp>
          <p:nvSpPr>
            <p:cNvPr id="13338" name="Text Box 23"/>
            <p:cNvSpPr txBox="1">
              <a:spLocks noChangeArrowheads="1"/>
            </p:cNvSpPr>
            <p:nvPr/>
          </p:nvSpPr>
          <p:spPr bwMode="auto">
            <a:xfrm>
              <a:off x="4368" y="1680"/>
              <a:ext cx="94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Arial" pitchFamily="34" charset="0"/>
                </a:rPr>
                <a:t>BGP 65002</a:t>
              </a:r>
            </a:p>
          </p:txBody>
        </p:sp>
        <p:sp>
          <p:nvSpPr>
            <p:cNvPr id="13339" name="Text Box 24"/>
            <p:cNvSpPr txBox="1">
              <a:spLocks noChangeArrowheads="1"/>
            </p:cNvSpPr>
            <p:nvPr/>
          </p:nvSpPr>
          <p:spPr bwMode="auto">
            <a:xfrm>
              <a:off x="2452" y="2697"/>
              <a:ext cx="94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bg1"/>
                  </a:solidFill>
                  <a:latin typeface="Arial" pitchFamily="34" charset="0"/>
                </a:rPr>
                <a:t>BGP 65003</a:t>
              </a:r>
            </a:p>
          </p:txBody>
        </p:sp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1905000" y="3886200"/>
            <a:ext cx="990600" cy="990600"/>
            <a:chOff x="1056" y="2160"/>
            <a:chExt cx="624" cy="624"/>
          </a:xfrm>
        </p:grpSpPr>
        <p:sp>
          <p:nvSpPr>
            <p:cNvPr id="13341" name="Line 25"/>
            <p:cNvSpPr>
              <a:spLocks noChangeShapeType="1"/>
            </p:cNvSpPr>
            <p:nvPr/>
          </p:nvSpPr>
          <p:spPr bwMode="auto">
            <a:xfrm>
              <a:off x="1056" y="2160"/>
              <a:ext cx="0" cy="62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2" name="Line 26"/>
            <p:cNvSpPr>
              <a:spLocks noChangeShapeType="1"/>
            </p:cNvSpPr>
            <p:nvPr/>
          </p:nvSpPr>
          <p:spPr bwMode="auto">
            <a:xfrm>
              <a:off x="1056" y="2784"/>
              <a:ext cx="624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3733800" y="2971800"/>
            <a:ext cx="3352800" cy="1905000"/>
            <a:chOff x="2208" y="1584"/>
            <a:chExt cx="2112" cy="1200"/>
          </a:xfrm>
        </p:grpSpPr>
        <p:sp>
          <p:nvSpPr>
            <p:cNvPr id="13344" name="Line 28"/>
            <p:cNvSpPr>
              <a:spLocks noChangeShapeType="1"/>
            </p:cNvSpPr>
            <p:nvPr/>
          </p:nvSpPr>
          <p:spPr bwMode="auto">
            <a:xfrm>
              <a:off x="4320" y="1584"/>
              <a:ext cx="0" cy="12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5" name="Line 29"/>
            <p:cNvSpPr>
              <a:spLocks noChangeShapeType="1"/>
            </p:cNvSpPr>
            <p:nvPr/>
          </p:nvSpPr>
          <p:spPr bwMode="auto">
            <a:xfrm flipH="1">
              <a:off x="3696" y="2784"/>
              <a:ext cx="624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6" name="Line 32"/>
            <p:cNvSpPr>
              <a:spLocks noChangeShapeType="1"/>
            </p:cNvSpPr>
            <p:nvPr/>
          </p:nvSpPr>
          <p:spPr bwMode="auto">
            <a:xfrm flipH="1">
              <a:off x="2208" y="1584"/>
              <a:ext cx="211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38"/>
          <p:cNvGrpSpPr>
            <a:grpSpLocks/>
          </p:cNvGrpSpPr>
          <p:nvPr/>
        </p:nvGrpSpPr>
        <p:grpSpPr bwMode="auto">
          <a:xfrm>
            <a:off x="2362200" y="3276600"/>
            <a:ext cx="533400" cy="1219200"/>
            <a:chOff x="1344" y="1776"/>
            <a:chExt cx="336" cy="768"/>
          </a:xfrm>
        </p:grpSpPr>
        <p:sp>
          <p:nvSpPr>
            <p:cNvPr id="13348" name="Line 35"/>
            <p:cNvSpPr>
              <a:spLocks noChangeShapeType="1"/>
            </p:cNvSpPr>
            <p:nvPr/>
          </p:nvSpPr>
          <p:spPr bwMode="auto">
            <a:xfrm flipH="1">
              <a:off x="1344" y="2544"/>
              <a:ext cx="336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9" name="Line 36"/>
            <p:cNvSpPr>
              <a:spLocks noChangeShapeType="1"/>
            </p:cNvSpPr>
            <p:nvPr/>
          </p:nvSpPr>
          <p:spPr bwMode="auto">
            <a:xfrm flipV="1">
              <a:off x="1344" y="1776"/>
              <a:ext cx="0" cy="76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0" name="Line 37"/>
            <p:cNvSpPr>
              <a:spLocks noChangeShapeType="1"/>
            </p:cNvSpPr>
            <p:nvPr/>
          </p:nvSpPr>
          <p:spPr bwMode="auto">
            <a:xfrm>
              <a:off x="1344" y="1776"/>
              <a:ext cx="336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071" name="Line 39"/>
          <p:cNvSpPr>
            <a:spLocks noChangeShapeType="1"/>
          </p:cNvSpPr>
          <p:nvPr/>
        </p:nvSpPr>
        <p:spPr bwMode="auto">
          <a:xfrm>
            <a:off x="2819400" y="4495800"/>
            <a:ext cx="2286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85800" y="5715000"/>
            <a:ext cx="7086600" cy="94615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Arial" pitchFamily="34" charset="0"/>
              </a:rPr>
              <a:t>BGP cannot support router-level shortest path routing</a:t>
            </a:r>
          </a:p>
        </p:txBody>
      </p:sp>
      <p:grpSp>
        <p:nvGrpSpPr>
          <p:cNvPr id="10" name="Group 44"/>
          <p:cNvGrpSpPr>
            <a:grpSpLocks/>
          </p:cNvGrpSpPr>
          <p:nvPr/>
        </p:nvGrpSpPr>
        <p:grpSpPr bwMode="auto">
          <a:xfrm>
            <a:off x="3733800" y="3429000"/>
            <a:ext cx="2895600" cy="1066800"/>
            <a:chOff x="2208" y="1872"/>
            <a:chExt cx="1824" cy="672"/>
          </a:xfrm>
        </p:grpSpPr>
        <p:sp>
          <p:nvSpPr>
            <p:cNvPr id="13353" name="Line 40"/>
            <p:cNvSpPr>
              <a:spLocks noChangeShapeType="1"/>
            </p:cNvSpPr>
            <p:nvPr/>
          </p:nvSpPr>
          <p:spPr bwMode="auto">
            <a:xfrm>
              <a:off x="3648" y="2544"/>
              <a:ext cx="384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4" name="Line 41"/>
            <p:cNvSpPr>
              <a:spLocks noChangeShapeType="1"/>
            </p:cNvSpPr>
            <p:nvPr/>
          </p:nvSpPr>
          <p:spPr bwMode="auto">
            <a:xfrm flipV="1">
              <a:off x="4032" y="1872"/>
              <a:ext cx="0" cy="672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5" name="Line 42"/>
            <p:cNvSpPr>
              <a:spLocks noChangeShapeType="1"/>
            </p:cNvSpPr>
            <p:nvPr/>
          </p:nvSpPr>
          <p:spPr bwMode="auto">
            <a:xfrm flipH="1">
              <a:off x="2208" y="1872"/>
              <a:ext cx="1824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44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71" grpId="0" animBg="1"/>
      <p:bldP spid="19460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990600" y="5715000"/>
            <a:ext cx="7086600" cy="94615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Arial" pitchFamily="34" charset="0"/>
              </a:rPr>
              <a:t>With </a:t>
            </a:r>
            <a:r>
              <a:rPr lang="en-US" sz="2800" dirty="0" smtClean="0">
                <a:latin typeface="Arial" pitchFamily="34" charset="0"/>
              </a:rPr>
              <a:t>route redistribution, </a:t>
            </a:r>
            <a:r>
              <a:rPr lang="en-US" sz="2800" dirty="0">
                <a:latin typeface="Arial" pitchFamily="34" charset="0"/>
              </a:rPr>
              <a:t>cost of routes can be preserved across routing </a:t>
            </a:r>
            <a:r>
              <a:rPr lang="en-US" sz="2800" dirty="0" smtClean="0">
                <a:latin typeface="Arial" pitchFamily="34" charset="0"/>
              </a:rPr>
              <a:t>domains</a:t>
            </a:r>
            <a:endParaRPr lang="en-US" sz="2800" dirty="0">
              <a:latin typeface="Arial" pitchFamily="34" charset="0"/>
            </a:endParaRPr>
          </a:p>
        </p:txBody>
      </p:sp>
      <p:sp>
        <p:nvSpPr>
          <p:cNvPr id="6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AA1E9-BF6C-4586-9278-0DC29CD1D272}" type="slidenum">
              <a:rPr lang="en-US"/>
              <a:pPr/>
              <a:t>12</a:t>
            </a:fld>
            <a:endParaRPr lang="en-US"/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2819400" y="3962400"/>
            <a:ext cx="3200400" cy="12144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 sz="1600">
              <a:latin typeface="Arial" pitchFamily="34" charset="0"/>
            </a:endParaRPr>
          </a:p>
        </p:txBody>
      </p:sp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990600" y="2316163"/>
            <a:ext cx="3200400" cy="13636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 sz="1600">
              <a:latin typeface="Arial" pitchFamily="34" charset="0"/>
            </a:endParaRPr>
          </a:p>
        </p:txBody>
      </p:sp>
      <p:sp>
        <p:nvSpPr>
          <p:cNvPr id="17415" name="Rectangle 5"/>
          <p:cNvSpPr>
            <a:spLocks noChangeArrowheads="1"/>
          </p:cNvSpPr>
          <p:nvPr/>
        </p:nvSpPr>
        <p:spPr bwMode="auto">
          <a:xfrm>
            <a:off x="4572000" y="2316163"/>
            <a:ext cx="3200400" cy="1363662"/>
          </a:xfrm>
          <a:prstGeom prst="rect">
            <a:avLst/>
          </a:prstGeom>
          <a:solidFill>
            <a:srgbClr val="CCFFFF">
              <a:alpha val="50195"/>
            </a:srgb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 sz="16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7419" name="Text Box 9"/>
          <p:cNvSpPr txBox="1">
            <a:spLocks noChangeArrowheads="1"/>
          </p:cNvSpPr>
          <p:nvPr/>
        </p:nvSpPr>
        <p:spPr bwMode="auto">
          <a:xfrm>
            <a:off x="3866816" y="3886200"/>
            <a:ext cx="131478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itchFamily="34" charset="0"/>
              </a:rPr>
              <a:t>America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 pitchFamily="34" charset="0"/>
              </a:rPr>
              <a:t>(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OSPF3)</a:t>
            </a:r>
            <a:endParaRPr lang="en-US" sz="2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7420" name="Text Box 10"/>
          <p:cNvSpPr txBox="1">
            <a:spLocks noChangeArrowheads="1"/>
          </p:cNvSpPr>
          <p:nvPr/>
        </p:nvSpPr>
        <p:spPr bwMode="auto">
          <a:xfrm>
            <a:off x="6652439" y="2286000"/>
            <a:ext cx="119616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itchFamily="34" charset="0"/>
              </a:rPr>
              <a:t>Europe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 pitchFamily="34" charset="0"/>
              </a:rPr>
              <a:t>(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OSPF2)</a:t>
            </a:r>
            <a:endParaRPr lang="en-US" sz="2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7421" name="Text Box 11"/>
          <p:cNvSpPr txBox="1">
            <a:spLocks noChangeArrowheads="1"/>
          </p:cNvSpPr>
          <p:nvPr/>
        </p:nvSpPr>
        <p:spPr bwMode="auto">
          <a:xfrm>
            <a:off x="1752600" y="2964359"/>
            <a:ext cx="11961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itchFamily="34" charset="0"/>
              </a:rPr>
              <a:t>Asia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 pitchFamily="34" charset="0"/>
              </a:rPr>
              <a:t>(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OSPF1)</a:t>
            </a:r>
            <a:endParaRPr lang="en-US" sz="2000" dirty="0">
              <a:solidFill>
                <a:schemeClr val="bg1"/>
              </a:solidFill>
              <a:latin typeface="Arial" pitchFamily="34" charset="0"/>
            </a:endParaRP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4114800" y="2514600"/>
            <a:ext cx="533400" cy="381000"/>
            <a:chOff x="2160" y="1728"/>
            <a:chExt cx="528" cy="384"/>
          </a:xfrm>
        </p:grpSpPr>
        <p:sp>
          <p:nvSpPr>
            <p:cNvPr id="17453" name="Oval 45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4" name="Rectangle 46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5" name="Oval 47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48"/>
            <p:cNvGrpSpPr>
              <a:grpSpLocks/>
            </p:cNvGrpSpPr>
            <p:nvPr/>
          </p:nvGrpSpPr>
          <p:grpSpPr bwMode="auto">
            <a:xfrm flipH="1">
              <a:off x="2261" y="1740"/>
              <a:ext cx="327" cy="218"/>
              <a:chOff x="3095" y="2278"/>
              <a:chExt cx="258" cy="100"/>
            </a:xfrm>
          </p:grpSpPr>
          <p:sp>
            <p:nvSpPr>
              <p:cNvPr id="17457" name="AutoShape 49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58" name="AutoShape 50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59" name="AutoShape 51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60" name="AutoShape 52"/>
              <p:cNvSpPr>
                <a:spLocks noChangeArrowheads="1"/>
              </p:cNvSpPr>
              <p:nvPr/>
            </p:nvSpPr>
            <p:spPr bwMode="auto">
              <a:xfrm rot="162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" name="Group 53"/>
          <p:cNvGrpSpPr>
            <a:grpSpLocks/>
          </p:cNvGrpSpPr>
          <p:nvPr/>
        </p:nvGrpSpPr>
        <p:grpSpPr bwMode="auto">
          <a:xfrm>
            <a:off x="2971800" y="3657600"/>
            <a:ext cx="533400" cy="381000"/>
            <a:chOff x="2160" y="1728"/>
            <a:chExt cx="528" cy="384"/>
          </a:xfrm>
        </p:grpSpPr>
        <p:sp>
          <p:nvSpPr>
            <p:cNvPr id="17462" name="Oval 54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63" name="Rectangle 55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64" name="Oval 56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" name="Group 57"/>
            <p:cNvGrpSpPr>
              <a:grpSpLocks/>
            </p:cNvGrpSpPr>
            <p:nvPr/>
          </p:nvGrpSpPr>
          <p:grpSpPr bwMode="auto">
            <a:xfrm flipH="1">
              <a:off x="2261" y="1740"/>
              <a:ext cx="327" cy="218"/>
              <a:chOff x="3095" y="2278"/>
              <a:chExt cx="258" cy="100"/>
            </a:xfrm>
          </p:grpSpPr>
          <p:sp>
            <p:nvSpPr>
              <p:cNvPr id="17466" name="AutoShape 58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67" name="AutoShape 59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68" name="AutoShape 60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69" name="AutoShape 61"/>
              <p:cNvSpPr>
                <a:spLocks noChangeArrowheads="1"/>
              </p:cNvSpPr>
              <p:nvPr/>
            </p:nvSpPr>
            <p:spPr bwMode="auto">
              <a:xfrm rot="162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" name="Group 62"/>
          <p:cNvGrpSpPr>
            <a:grpSpLocks/>
          </p:cNvGrpSpPr>
          <p:nvPr/>
        </p:nvGrpSpPr>
        <p:grpSpPr bwMode="auto">
          <a:xfrm>
            <a:off x="5334000" y="3673475"/>
            <a:ext cx="533400" cy="381000"/>
            <a:chOff x="2160" y="1728"/>
            <a:chExt cx="528" cy="384"/>
          </a:xfrm>
        </p:grpSpPr>
        <p:sp>
          <p:nvSpPr>
            <p:cNvPr id="17471" name="Oval 63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2" name="Rectangle 64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3" name="Oval 65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" name="Group 66"/>
            <p:cNvGrpSpPr>
              <a:grpSpLocks/>
            </p:cNvGrpSpPr>
            <p:nvPr/>
          </p:nvGrpSpPr>
          <p:grpSpPr bwMode="auto">
            <a:xfrm flipH="1">
              <a:off x="2261" y="1740"/>
              <a:ext cx="327" cy="218"/>
              <a:chOff x="3095" y="2278"/>
              <a:chExt cx="258" cy="100"/>
            </a:xfrm>
          </p:grpSpPr>
          <p:sp>
            <p:nvSpPr>
              <p:cNvPr id="17475" name="AutoShape 67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76" name="AutoShape 68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77" name="AutoShape 69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78" name="AutoShape 70"/>
              <p:cNvSpPr>
                <a:spLocks noChangeArrowheads="1"/>
              </p:cNvSpPr>
              <p:nvPr/>
            </p:nvSpPr>
            <p:spPr bwMode="auto">
              <a:xfrm rot="162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971549" y="2390775"/>
            <a:ext cx="1085851" cy="809625"/>
            <a:chOff x="1116" y="1881"/>
            <a:chExt cx="684" cy="510"/>
          </a:xfrm>
        </p:grpSpPr>
        <p:pic>
          <p:nvPicPr>
            <p:cNvPr id="17480" name="Picture 13" descr="C:\Program Files\Common Files\Microsoft Shared\Clipart\cagcat50\BS00580_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12" y="1881"/>
              <a:ext cx="385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81" name="Text Box 15"/>
            <p:cNvSpPr txBox="1">
              <a:spLocks noChangeArrowheads="1"/>
            </p:cNvSpPr>
            <p:nvPr/>
          </p:nvSpPr>
          <p:spPr bwMode="auto">
            <a:xfrm>
              <a:off x="1116" y="2160"/>
              <a:ext cx="6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bg1"/>
                  </a:solidFill>
                  <a:latin typeface="Arial" pitchFamily="34" charset="0"/>
                </a:rPr>
                <a:t>Receiver</a:t>
              </a:r>
            </a:p>
          </p:txBody>
        </p:sp>
      </p:grpSp>
      <p:grpSp>
        <p:nvGrpSpPr>
          <p:cNvPr id="9" name="Group 17"/>
          <p:cNvGrpSpPr>
            <a:grpSpLocks/>
          </p:cNvGrpSpPr>
          <p:nvPr/>
        </p:nvGrpSpPr>
        <p:grpSpPr bwMode="auto">
          <a:xfrm>
            <a:off x="3346451" y="4572003"/>
            <a:ext cx="1455738" cy="590550"/>
            <a:chOff x="2684" y="2457"/>
            <a:chExt cx="917" cy="372"/>
          </a:xfrm>
        </p:grpSpPr>
        <p:pic>
          <p:nvPicPr>
            <p:cNvPr id="17483" name="Picture 12" descr="C:\Program Files\Common Files\Microsoft Shared\Clipart\cagcat50\BS00580_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16" y="2505"/>
              <a:ext cx="385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84" name="Text Box 14"/>
            <p:cNvSpPr txBox="1">
              <a:spLocks noChangeArrowheads="1"/>
            </p:cNvSpPr>
            <p:nvPr/>
          </p:nvSpPr>
          <p:spPr bwMode="auto">
            <a:xfrm>
              <a:off x="2684" y="2457"/>
              <a:ext cx="5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bg1"/>
                  </a:solidFill>
                  <a:latin typeface="Arial" pitchFamily="34" charset="0"/>
                </a:rPr>
                <a:t>Sender</a:t>
              </a:r>
            </a:p>
          </p:txBody>
        </p:sp>
      </p:grpSp>
      <p:sp>
        <p:nvSpPr>
          <p:cNvPr id="17506" name="Rectangle 98"/>
          <p:cNvSpPr>
            <a:spLocks noChangeArrowheads="1"/>
          </p:cNvSpPr>
          <p:nvPr/>
        </p:nvSpPr>
        <p:spPr bwMode="auto">
          <a:xfrm>
            <a:off x="4724400" y="3276600"/>
            <a:ext cx="3886200" cy="26670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Router-level Shortest Path Routing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0" name="Group 44"/>
          <p:cNvGrpSpPr>
            <a:grpSpLocks/>
          </p:cNvGrpSpPr>
          <p:nvPr/>
        </p:nvGrpSpPr>
        <p:grpSpPr bwMode="auto">
          <a:xfrm>
            <a:off x="2971800" y="2514600"/>
            <a:ext cx="533400" cy="381000"/>
            <a:chOff x="2160" y="1728"/>
            <a:chExt cx="528" cy="384"/>
          </a:xfrm>
        </p:grpSpPr>
        <p:sp>
          <p:nvSpPr>
            <p:cNvPr id="67" name="Oval 45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Rectangle 46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Oval 47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" name="Group 48"/>
            <p:cNvGrpSpPr>
              <a:grpSpLocks/>
            </p:cNvGrpSpPr>
            <p:nvPr/>
          </p:nvGrpSpPr>
          <p:grpSpPr bwMode="auto">
            <a:xfrm flipH="1">
              <a:off x="2274" y="1740"/>
              <a:ext cx="326" cy="218"/>
              <a:chOff x="3095" y="2278"/>
              <a:chExt cx="258" cy="100"/>
            </a:xfrm>
          </p:grpSpPr>
          <p:sp>
            <p:nvSpPr>
              <p:cNvPr id="71" name="AutoShape 49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AutoShape 50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AutoShape 51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AutoShape 52"/>
              <p:cNvSpPr>
                <a:spLocks noChangeArrowheads="1"/>
              </p:cNvSpPr>
              <p:nvPr/>
            </p:nvSpPr>
            <p:spPr bwMode="auto">
              <a:xfrm rot="162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2" name="Group 44"/>
          <p:cNvGrpSpPr>
            <a:grpSpLocks/>
          </p:cNvGrpSpPr>
          <p:nvPr/>
        </p:nvGrpSpPr>
        <p:grpSpPr bwMode="auto">
          <a:xfrm>
            <a:off x="1905000" y="2514600"/>
            <a:ext cx="533400" cy="381000"/>
            <a:chOff x="2160" y="1728"/>
            <a:chExt cx="528" cy="384"/>
          </a:xfrm>
        </p:grpSpPr>
        <p:sp>
          <p:nvSpPr>
            <p:cNvPr id="81" name="Oval 45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Rectangle 46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Oval 47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3" name="Group 48"/>
            <p:cNvGrpSpPr>
              <a:grpSpLocks/>
            </p:cNvGrpSpPr>
            <p:nvPr/>
          </p:nvGrpSpPr>
          <p:grpSpPr bwMode="auto">
            <a:xfrm flipH="1">
              <a:off x="2274" y="1740"/>
              <a:ext cx="326" cy="218"/>
              <a:chOff x="3095" y="2278"/>
              <a:chExt cx="258" cy="100"/>
            </a:xfrm>
          </p:grpSpPr>
          <p:sp>
            <p:nvSpPr>
              <p:cNvPr id="86" name="AutoShape 49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AutoShape 50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AutoShape 51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AutoShape 52"/>
              <p:cNvSpPr>
                <a:spLocks noChangeArrowheads="1"/>
              </p:cNvSpPr>
              <p:nvPr/>
            </p:nvSpPr>
            <p:spPr bwMode="auto">
              <a:xfrm rot="162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cxnSp>
        <p:nvCxnSpPr>
          <p:cNvPr id="91" name="Straight Connector 90"/>
          <p:cNvCxnSpPr>
            <a:endCxn id="68" idx="3"/>
          </p:cNvCxnSpPr>
          <p:nvPr/>
        </p:nvCxnSpPr>
        <p:spPr>
          <a:xfrm>
            <a:off x="2438400" y="2710061"/>
            <a:ext cx="5334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68" idx="1"/>
            <a:endCxn id="17454" idx="3"/>
          </p:cNvCxnSpPr>
          <p:nvPr/>
        </p:nvCxnSpPr>
        <p:spPr>
          <a:xfrm>
            <a:off x="3505200" y="2710061"/>
            <a:ext cx="6096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44"/>
          <p:cNvGrpSpPr>
            <a:grpSpLocks/>
          </p:cNvGrpSpPr>
          <p:nvPr/>
        </p:nvGrpSpPr>
        <p:grpSpPr bwMode="auto">
          <a:xfrm>
            <a:off x="5334000" y="2514600"/>
            <a:ext cx="533400" cy="381000"/>
            <a:chOff x="2160" y="1728"/>
            <a:chExt cx="528" cy="384"/>
          </a:xfrm>
        </p:grpSpPr>
        <p:sp>
          <p:nvSpPr>
            <p:cNvPr id="99" name="Oval 45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Rectangle 46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Oval 47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" name="Group 48"/>
            <p:cNvGrpSpPr>
              <a:grpSpLocks/>
            </p:cNvGrpSpPr>
            <p:nvPr/>
          </p:nvGrpSpPr>
          <p:grpSpPr bwMode="auto">
            <a:xfrm flipH="1">
              <a:off x="2274" y="1740"/>
              <a:ext cx="326" cy="218"/>
              <a:chOff x="3095" y="2278"/>
              <a:chExt cx="258" cy="100"/>
            </a:xfrm>
          </p:grpSpPr>
          <p:sp>
            <p:nvSpPr>
              <p:cNvPr id="103" name="AutoShape 49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AutoShape 50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AutoShape 51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AutoShape 52"/>
              <p:cNvSpPr>
                <a:spLocks noChangeArrowheads="1"/>
              </p:cNvSpPr>
              <p:nvPr/>
            </p:nvSpPr>
            <p:spPr bwMode="auto">
              <a:xfrm rot="162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cxnSp>
        <p:nvCxnSpPr>
          <p:cNvPr id="108" name="Straight Connector 107"/>
          <p:cNvCxnSpPr>
            <a:stCxn id="17454" idx="1"/>
            <a:endCxn id="100" idx="3"/>
          </p:cNvCxnSpPr>
          <p:nvPr/>
        </p:nvCxnSpPr>
        <p:spPr>
          <a:xfrm>
            <a:off x="4648200" y="2710061"/>
            <a:ext cx="6858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99" idx="4"/>
            <a:endCxn id="17473" idx="0"/>
          </p:cNvCxnSpPr>
          <p:nvPr/>
        </p:nvCxnSpPr>
        <p:spPr>
          <a:xfrm rot="5400000">
            <a:off x="5212268" y="3284537"/>
            <a:ext cx="777875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67" idx="4"/>
            <a:endCxn id="17464" idx="0"/>
          </p:cNvCxnSpPr>
          <p:nvPr/>
        </p:nvCxnSpPr>
        <p:spPr>
          <a:xfrm rot="5400000">
            <a:off x="2858005" y="3276600"/>
            <a:ext cx="7620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17471" idx="4"/>
            <a:endCxn id="17483" idx="3"/>
          </p:cNvCxnSpPr>
          <p:nvPr/>
        </p:nvCxnSpPr>
        <p:spPr>
          <a:xfrm rot="5400000">
            <a:off x="4776247" y="4080417"/>
            <a:ext cx="850900" cy="799017"/>
          </a:xfrm>
          <a:prstGeom prst="bentConnector2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Elbow Connector 119"/>
          <p:cNvCxnSpPr>
            <a:stCxn id="17462" idx="4"/>
            <a:endCxn id="17483" idx="1"/>
          </p:cNvCxnSpPr>
          <p:nvPr/>
        </p:nvCxnSpPr>
        <p:spPr>
          <a:xfrm rot="16200000" flipH="1">
            <a:off x="3281615" y="3995989"/>
            <a:ext cx="866775" cy="951995"/>
          </a:xfrm>
          <a:prstGeom prst="bentConnector2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2590800" y="2667000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5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657600" y="2667000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5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876800" y="2667000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1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5334000" y="3059668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1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257800" y="4278868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5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200400" y="3059668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7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200400" y="4278868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8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131" name="Straight Arrow Connector 130"/>
          <p:cNvCxnSpPr/>
          <p:nvPr/>
        </p:nvCxnSpPr>
        <p:spPr>
          <a:xfrm flipV="1">
            <a:off x="3657600" y="2710061"/>
            <a:ext cx="457200" cy="0"/>
          </a:xfrm>
          <a:prstGeom prst="straightConnector1">
            <a:avLst/>
          </a:prstGeom>
          <a:ln w="57150">
            <a:solidFill>
              <a:srgbClr val="0000FF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17454" idx="1"/>
          </p:cNvCxnSpPr>
          <p:nvPr/>
        </p:nvCxnSpPr>
        <p:spPr>
          <a:xfrm>
            <a:off x="4648200" y="2710061"/>
            <a:ext cx="457200" cy="0"/>
          </a:xfrm>
          <a:prstGeom prst="straightConnector1">
            <a:avLst/>
          </a:prstGeom>
          <a:ln w="57150">
            <a:solidFill>
              <a:srgbClr val="0000FF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 rot="5400000">
            <a:off x="5410200" y="3456778"/>
            <a:ext cx="457200" cy="0"/>
          </a:xfrm>
          <a:prstGeom prst="straightConnector1">
            <a:avLst/>
          </a:prstGeom>
          <a:ln w="57150">
            <a:solidFill>
              <a:srgbClr val="0000FF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>
            <a:stCxn id="17471" idx="4"/>
          </p:cNvCxnSpPr>
          <p:nvPr/>
        </p:nvCxnSpPr>
        <p:spPr>
          <a:xfrm rot="16200000" flipH="1">
            <a:off x="5372605" y="4267199"/>
            <a:ext cx="457200" cy="0"/>
          </a:xfrm>
          <a:prstGeom prst="straightConnector1">
            <a:avLst/>
          </a:prstGeom>
          <a:ln w="57150">
            <a:solidFill>
              <a:srgbClr val="0000FF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17483" idx="3"/>
          </p:cNvCxnSpPr>
          <p:nvPr/>
        </p:nvCxnSpPr>
        <p:spPr>
          <a:xfrm flipV="1">
            <a:off x="4802188" y="4876800"/>
            <a:ext cx="457200" cy="0"/>
          </a:xfrm>
          <a:prstGeom prst="straightConnector1">
            <a:avLst/>
          </a:prstGeom>
          <a:ln w="57150">
            <a:solidFill>
              <a:srgbClr val="0000FF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lbow Connector 144"/>
          <p:cNvCxnSpPr/>
          <p:nvPr/>
        </p:nvCxnSpPr>
        <p:spPr>
          <a:xfrm>
            <a:off x="2438400" y="2743200"/>
            <a:ext cx="1752600" cy="2148840"/>
          </a:xfrm>
          <a:prstGeom prst="bentConnector3">
            <a:avLst>
              <a:gd name="adj1" fmla="val 45328"/>
            </a:avLst>
          </a:prstGeom>
          <a:ln w="57150">
            <a:solidFill>
              <a:srgbClr val="0000FF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3733800" y="226689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10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572000" y="226689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10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638800" y="333369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12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638800" y="401949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12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4876800" y="48768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17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657600" y="487680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20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62000" y="1905000"/>
            <a:ext cx="7772400" cy="477053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router </a:t>
            </a:r>
            <a:r>
              <a:rPr lang="en-US" sz="16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ospf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1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redistribute </a:t>
            </a:r>
            <a:r>
              <a:rPr lang="en-US" sz="16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ospf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3 metric type 1 subnets route-map </a:t>
            </a:r>
            <a:r>
              <a:rPr lang="en-US" sz="16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UStoAsia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route-map </a:t>
            </a:r>
            <a:r>
              <a:rPr lang="en-US" sz="1600" dirty="0" err="1" smtClean="0">
                <a:solidFill>
                  <a:schemeClr val="bg1"/>
                </a:solidFill>
                <a:latin typeface="Courier New" pitchFamily="49" charset="0"/>
              </a:rPr>
              <a:t>UStoAsia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permit 10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match </a:t>
            </a:r>
            <a:r>
              <a:rPr lang="en-US" sz="16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ip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address prefix-list US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set tag 1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route-map </a:t>
            </a:r>
            <a:r>
              <a:rPr lang="en-US" sz="1600" dirty="0" err="1" smtClean="0">
                <a:solidFill>
                  <a:schemeClr val="bg1"/>
                </a:solidFill>
                <a:latin typeface="Courier New" pitchFamily="49" charset="0"/>
              </a:rPr>
              <a:t>UStoAsia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permit 20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match tag 4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set tag 5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route-map </a:t>
            </a:r>
            <a:r>
              <a:rPr lang="en-US" sz="1600" dirty="0" err="1" smtClean="0">
                <a:solidFill>
                  <a:schemeClr val="bg1"/>
                </a:solidFill>
                <a:latin typeface="Courier New" pitchFamily="49" charset="0"/>
              </a:rPr>
              <a:t>UStoAsia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permit 30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match tag 8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set tag 9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route-map </a:t>
            </a:r>
            <a:r>
              <a:rPr lang="en-US" sz="1600" dirty="0" err="1" smtClean="0">
                <a:solidFill>
                  <a:schemeClr val="bg1"/>
                </a:solidFill>
                <a:latin typeface="Courier New" pitchFamily="49" charset="0"/>
              </a:rPr>
              <a:t>UStoAsia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deny 100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838200" y="2895600"/>
            <a:ext cx="7543800" cy="374904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914400" y="2133600"/>
            <a:ext cx="4114800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6096000" y="2133600"/>
            <a:ext cx="2286000" cy="3048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 Box 96"/>
          <p:cNvSpPr txBox="1">
            <a:spLocks noChangeArrowheads="1"/>
          </p:cNvSpPr>
          <p:nvPr/>
        </p:nvSpPr>
        <p:spPr bwMode="auto">
          <a:xfrm>
            <a:off x="4495800" y="3810000"/>
            <a:ext cx="75533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FF0000"/>
                </a:solidFill>
                <a:latin typeface="Arial" pitchFamily="34" charset="0"/>
              </a:rPr>
              <a:t>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48" grpId="0"/>
      <p:bldP spid="149" grpId="0"/>
      <p:bldP spid="150" grpId="0"/>
      <p:bldP spid="151" grpId="0"/>
      <p:bldP spid="152" grpId="0"/>
      <p:bldP spid="153" grpId="0"/>
      <p:bldP spid="115" grpId="0" animBg="1"/>
      <p:bldP spid="116" grpId="0" animBg="1"/>
      <p:bldP spid="118" grpId="0" animBg="1"/>
      <p:bldP spid="118" grpId="1" animBg="1"/>
      <p:bldP spid="119" grpId="0" animBg="1"/>
      <p:bldP spid="1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417F-8BAD-416D-8B64-C58A22AC26E4}" type="slidenum">
              <a:rPr lang="en-US"/>
              <a:pPr/>
              <a:t>13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Policies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Configurations of route redistribution have complex policies</a:t>
            </a:r>
            <a:endParaRPr lang="en-US" sz="3200" dirty="0"/>
          </a:p>
          <a:p>
            <a:pPr lvl="1"/>
            <a:r>
              <a:rPr lang="en-US" sz="2800" dirty="0"/>
              <a:t>Tags, prefix filters, etc</a:t>
            </a:r>
            <a:r>
              <a:rPr lang="en-US" sz="2800" dirty="0" smtClean="0"/>
              <a:t>.</a:t>
            </a:r>
            <a:endParaRPr lang="en-US" sz="2800" dirty="0"/>
          </a:p>
          <a:p>
            <a:r>
              <a:rPr lang="en-US" sz="3200" dirty="0"/>
              <a:t>Rationale</a:t>
            </a:r>
          </a:p>
          <a:p>
            <a:pPr lvl="1"/>
            <a:r>
              <a:rPr lang="en-US" sz="2800" dirty="0" smtClean="0"/>
              <a:t>Route </a:t>
            </a:r>
            <a:r>
              <a:rPr lang="en-US" sz="2800" dirty="0"/>
              <a:t>redistribution does not include any mechanism to thwart routing </a:t>
            </a:r>
            <a:r>
              <a:rPr lang="en-US" sz="2800" dirty="0" smtClean="0"/>
              <a:t>anomalies</a:t>
            </a:r>
          </a:p>
          <a:p>
            <a:r>
              <a:rPr lang="en-US" sz="3200" dirty="0" smtClean="0"/>
              <a:t>As such, each network designs own ad-hoc solution to prevent routing anomalies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5"/>
          <p:cNvSpPr>
            <a:spLocks noChangeArrowheads="1"/>
          </p:cNvSpPr>
          <p:nvPr/>
        </p:nvSpPr>
        <p:spPr bwMode="auto">
          <a:xfrm>
            <a:off x="4800600" y="1905000"/>
            <a:ext cx="3200400" cy="1363662"/>
          </a:xfrm>
          <a:prstGeom prst="rect">
            <a:avLst/>
          </a:prstGeom>
          <a:solidFill>
            <a:srgbClr val="CCFFFF">
              <a:alpha val="50195"/>
            </a:srgb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 sz="1600">
              <a:latin typeface="Arial" pitchFamily="34" charset="0"/>
            </a:endParaRPr>
          </a:p>
        </p:txBody>
      </p:sp>
      <p:sp>
        <p:nvSpPr>
          <p:cNvPr id="7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7A004B1-E1CD-46C0-951C-6E9183E91775}" type="slidenum">
              <a:rPr lang="en-US"/>
              <a:pPr/>
              <a:t>14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Illustration of </a:t>
            </a:r>
            <a:r>
              <a:rPr lang="en-US" dirty="0" smtClean="0"/>
              <a:t>Deployed </a:t>
            </a:r>
            <a:r>
              <a:rPr dirty="0"/>
              <a:t>S</a:t>
            </a:r>
            <a:r>
              <a:rPr lang="en-US" dirty="0" smtClean="0"/>
              <a:t>olutions</a:t>
            </a:r>
            <a:endParaRPr lang="en-US" dirty="0"/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2971800" y="3581400"/>
            <a:ext cx="3200400" cy="15240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 sz="1600">
              <a:latin typeface="Arial" pitchFamily="34" charset="0"/>
            </a:endParaRPr>
          </a:p>
        </p:txBody>
      </p:sp>
      <p:sp>
        <p:nvSpPr>
          <p:cNvPr id="19462" name="Rectangle 4"/>
          <p:cNvSpPr>
            <a:spLocks noChangeArrowheads="1"/>
          </p:cNvSpPr>
          <p:nvPr/>
        </p:nvSpPr>
        <p:spPr bwMode="auto">
          <a:xfrm>
            <a:off x="1219200" y="1905000"/>
            <a:ext cx="3200400" cy="13636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 sz="1600">
              <a:latin typeface="Arial" pitchFamily="34" charset="0"/>
            </a:endParaRPr>
          </a:p>
        </p:txBody>
      </p:sp>
      <p:sp>
        <p:nvSpPr>
          <p:cNvPr id="19464" name="Text Box 9"/>
          <p:cNvSpPr txBox="1">
            <a:spLocks noChangeArrowheads="1"/>
          </p:cNvSpPr>
          <p:nvPr/>
        </p:nvSpPr>
        <p:spPr bwMode="auto">
          <a:xfrm>
            <a:off x="4267200" y="3726359"/>
            <a:ext cx="131478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" pitchFamily="34" charset="0"/>
              </a:rPr>
              <a:t>America</a:t>
            </a:r>
            <a:endParaRPr lang="en-US" sz="2400" dirty="0">
              <a:solidFill>
                <a:schemeClr val="bg1"/>
              </a:solidFill>
              <a:latin typeface="Arial" pitchFamily="34" charset="0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 pitchFamily="34" charset="0"/>
              </a:rPr>
              <a:t>(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OSPF3)</a:t>
            </a:r>
            <a:endParaRPr lang="en-US" sz="2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6669088" y="1905000"/>
            <a:ext cx="11961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itchFamily="34" charset="0"/>
              </a:rPr>
              <a:t>Europe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 pitchFamily="34" charset="0"/>
              </a:rPr>
              <a:t>(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OSPF2)</a:t>
            </a:r>
            <a:endParaRPr lang="en-US" sz="2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9466" name="Text Box 11"/>
          <p:cNvSpPr txBox="1">
            <a:spLocks noChangeArrowheads="1"/>
          </p:cNvSpPr>
          <p:nvPr/>
        </p:nvSpPr>
        <p:spPr bwMode="auto">
          <a:xfrm>
            <a:off x="1219200" y="1905000"/>
            <a:ext cx="119616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itchFamily="34" charset="0"/>
              </a:rPr>
              <a:t>Asia</a:t>
            </a:r>
            <a:endParaRPr lang="en-US" dirty="0">
              <a:solidFill>
                <a:schemeClr val="bg1"/>
              </a:solidFill>
              <a:latin typeface="Arial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 pitchFamily="34" charset="0"/>
              </a:rPr>
              <a:t>(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OSPF1)</a:t>
            </a:r>
            <a:endParaRPr lang="en-US" sz="2000" dirty="0">
              <a:solidFill>
                <a:schemeClr val="bg1"/>
              </a:solidFill>
              <a:latin typeface="Arial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343400" y="2149475"/>
            <a:ext cx="533400" cy="381000"/>
            <a:chOff x="2160" y="1728"/>
            <a:chExt cx="528" cy="384"/>
          </a:xfrm>
        </p:grpSpPr>
        <p:sp>
          <p:nvSpPr>
            <p:cNvPr id="19468" name="Oval 12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9" name="Rectangle 13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0" name="Oval 14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 flipH="1">
              <a:off x="2261" y="1740"/>
              <a:ext cx="327" cy="218"/>
              <a:chOff x="3095" y="2278"/>
              <a:chExt cx="258" cy="100"/>
            </a:xfrm>
          </p:grpSpPr>
          <p:sp>
            <p:nvSpPr>
              <p:cNvPr id="19472" name="AutoShape 16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73" name="AutoShape 17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74" name="AutoShape 18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75" name="AutoShape 19"/>
              <p:cNvSpPr>
                <a:spLocks noChangeArrowheads="1"/>
              </p:cNvSpPr>
              <p:nvPr/>
            </p:nvSpPr>
            <p:spPr bwMode="auto">
              <a:xfrm rot="162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276599" y="3292475"/>
            <a:ext cx="533400" cy="381000"/>
            <a:chOff x="2160" y="1728"/>
            <a:chExt cx="528" cy="384"/>
          </a:xfrm>
        </p:grpSpPr>
        <p:sp>
          <p:nvSpPr>
            <p:cNvPr id="19477" name="Oval 21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8" name="Rectangle 22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9" name="Oval 23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" name="Group 24"/>
            <p:cNvGrpSpPr>
              <a:grpSpLocks/>
            </p:cNvGrpSpPr>
            <p:nvPr/>
          </p:nvGrpSpPr>
          <p:grpSpPr bwMode="auto">
            <a:xfrm flipH="1">
              <a:off x="2261" y="1740"/>
              <a:ext cx="327" cy="218"/>
              <a:chOff x="3095" y="2278"/>
              <a:chExt cx="258" cy="100"/>
            </a:xfrm>
          </p:grpSpPr>
          <p:sp>
            <p:nvSpPr>
              <p:cNvPr id="19481" name="AutoShape 25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82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83" name="AutoShape 27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84" name="AutoShape 28"/>
              <p:cNvSpPr>
                <a:spLocks noChangeArrowheads="1"/>
              </p:cNvSpPr>
              <p:nvPr/>
            </p:nvSpPr>
            <p:spPr bwMode="auto">
              <a:xfrm rot="162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5562600" y="3292475"/>
            <a:ext cx="533400" cy="381000"/>
            <a:chOff x="2160" y="1728"/>
            <a:chExt cx="528" cy="384"/>
          </a:xfrm>
        </p:grpSpPr>
        <p:sp>
          <p:nvSpPr>
            <p:cNvPr id="19486" name="Oval 30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7" name="Rectangle 31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8" name="Oval 32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" name="Group 33"/>
            <p:cNvGrpSpPr>
              <a:grpSpLocks/>
            </p:cNvGrpSpPr>
            <p:nvPr/>
          </p:nvGrpSpPr>
          <p:grpSpPr bwMode="auto">
            <a:xfrm flipH="1">
              <a:off x="2261" y="1740"/>
              <a:ext cx="327" cy="218"/>
              <a:chOff x="3095" y="2278"/>
              <a:chExt cx="258" cy="100"/>
            </a:xfrm>
          </p:grpSpPr>
          <p:sp>
            <p:nvSpPr>
              <p:cNvPr id="19490" name="AutoShape 34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91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92" name="AutoShape 36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93" name="AutoShape 37"/>
              <p:cNvSpPr>
                <a:spLocks noChangeArrowheads="1"/>
              </p:cNvSpPr>
              <p:nvPr/>
            </p:nvSpPr>
            <p:spPr bwMode="auto">
              <a:xfrm rot="162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2895601" y="4262436"/>
            <a:ext cx="884239" cy="900113"/>
            <a:chOff x="1748" y="1686"/>
            <a:chExt cx="557" cy="567"/>
          </a:xfrm>
        </p:grpSpPr>
        <p:pic>
          <p:nvPicPr>
            <p:cNvPr id="19523" name="Picture 13" descr="C:\Program Files\Common Files\Microsoft Shared\Clipart\cagcat50\BS00580_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0" y="1929"/>
              <a:ext cx="385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24" name="Text Box 15"/>
            <p:cNvSpPr txBox="1">
              <a:spLocks noChangeArrowheads="1"/>
            </p:cNvSpPr>
            <p:nvPr/>
          </p:nvSpPr>
          <p:spPr bwMode="auto">
            <a:xfrm>
              <a:off x="1748" y="1686"/>
              <a:ext cx="55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  <a:latin typeface="Arial" pitchFamily="34" charset="0"/>
                </a:rPr>
                <a:t>Dest</a:t>
              </a:r>
              <a:r>
                <a:rPr lang="en-US" sz="1800" dirty="0">
                  <a:solidFill>
                    <a:schemeClr val="bg1"/>
                  </a:solidFill>
                  <a:latin typeface="Arial" pitchFamily="34" charset="0"/>
                </a:rPr>
                <a:t>.</a:t>
              </a:r>
            </a:p>
          </p:txBody>
        </p:sp>
      </p:grpSp>
      <p:grpSp>
        <p:nvGrpSpPr>
          <p:cNvPr id="9" name="Group 70"/>
          <p:cNvGrpSpPr>
            <a:grpSpLocks/>
          </p:cNvGrpSpPr>
          <p:nvPr/>
        </p:nvGrpSpPr>
        <p:grpSpPr bwMode="auto">
          <a:xfrm>
            <a:off x="4267200" y="4724400"/>
            <a:ext cx="533400" cy="381000"/>
            <a:chOff x="2160" y="1728"/>
            <a:chExt cx="528" cy="384"/>
          </a:xfrm>
        </p:grpSpPr>
        <p:sp>
          <p:nvSpPr>
            <p:cNvPr id="19527" name="Oval 71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28" name="Rectangle 72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29" name="Oval 73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" name="Group 74"/>
            <p:cNvGrpSpPr>
              <a:grpSpLocks/>
            </p:cNvGrpSpPr>
            <p:nvPr/>
          </p:nvGrpSpPr>
          <p:grpSpPr bwMode="auto">
            <a:xfrm flipH="1">
              <a:off x="2261" y="1740"/>
              <a:ext cx="327" cy="218"/>
              <a:chOff x="3095" y="2278"/>
              <a:chExt cx="258" cy="100"/>
            </a:xfrm>
          </p:grpSpPr>
          <p:sp>
            <p:nvSpPr>
              <p:cNvPr id="19531" name="AutoShape 75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32" name="AutoShape 76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33" name="AutoShape 77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34" name="AutoShape 78"/>
              <p:cNvSpPr>
                <a:spLocks noChangeArrowheads="1"/>
              </p:cNvSpPr>
              <p:nvPr/>
            </p:nvSpPr>
            <p:spPr bwMode="auto">
              <a:xfrm rot="162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2" name="Group 85"/>
          <p:cNvGrpSpPr>
            <a:grpSpLocks/>
          </p:cNvGrpSpPr>
          <p:nvPr/>
        </p:nvGrpSpPr>
        <p:grpSpPr bwMode="auto">
          <a:xfrm>
            <a:off x="3352800" y="2362197"/>
            <a:ext cx="2514600" cy="1447801"/>
            <a:chOff x="2112" y="1680"/>
            <a:chExt cx="1584" cy="912"/>
          </a:xfrm>
        </p:grpSpPr>
        <p:sp>
          <p:nvSpPr>
            <p:cNvPr id="19537" name="Rectangle 81"/>
            <p:cNvSpPr>
              <a:spLocks noChangeArrowheads="1"/>
            </p:cNvSpPr>
            <p:nvPr/>
          </p:nvSpPr>
          <p:spPr bwMode="auto">
            <a:xfrm>
              <a:off x="2112" y="1680"/>
              <a:ext cx="1584" cy="912"/>
            </a:xfrm>
            <a:prstGeom prst="rect">
              <a:avLst/>
            </a:prstGeom>
            <a:noFill/>
            <a:ln w="57150">
              <a:solidFill>
                <a:srgbClr val="FF33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9538" name="Line 82"/>
            <p:cNvSpPr>
              <a:spLocks noChangeShapeType="1"/>
            </p:cNvSpPr>
            <p:nvPr/>
          </p:nvSpPr>
          <p:spPr bwMode="auto">
            <a:xfrm flipH="1">
              <a:off x="2256" y="2592"/>
              <a:ext cx="14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539" name="Line 83"/>
            <p:cNvSpPr>
              <a:spLocks noChangeShapeType="1"/>
            </p:cNvSpPr>
            <p:nvPr/>
          </p:nvSpPr>
          <p:spPr bwMode="auto">
            <a:xfrm flipH="1">
              <a:off x="3696" y="2208"/>
              <a:ext cx="0" cy="4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540" name="Line 84"/>
            <p:cNvSpPr>
              <a:spLocks noChangeShapeType="1"/>
            </p:cNvSpPr>
            <p:nvPr/>
          </p:nvSpPr>
          <p:spPr bwMode="auto">
            <a:xfrm>
              <a:off x="2544" y="1680"/>
              <a:ext cx="192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542" name="Text Box 86"/>
          <p:cNvSpPr txBox="1">
            <a:spLocks noChangeArrowheads="1"/>
          </p:cNvSpPr>
          <p:nvPr/>
        </p:nvSpPr>
        <p:spPr bwMode="auto">
          <a:xfrm>
            <a:off x="457200" y="4038600"/>
            <a:ext cx="23923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3300"/>
                </a:solidFill>
                <a:latin typeface="Arial" pitchFamily="34" charset="0"/>
              </a:rPr>
              <a:t>Count to infinity </a:t>
            </a:r>
          </a:p>
          <a:p>
            <a:pPr algn="ctr"/>
            <a:r>
              <a:rPr lang="en-US" sz="2400" dirty="0">
                <a:solidFill>
                  <a:srgbClr val="FF3300"/>
                </a:solidFill>
                <a:latin typeface="Arial" pitchFamily="34" charset="0"/>
              </a:rPr>
              <a:t>problem</a:t>
            </a:r>
          </a:p>
        </p:txBody>
      </p:sp>
      <p:sp>
        <p:nvSpPr>
          <p:cNvPr id="19544" name="Text Box 88"/>
          <p:cNvSpPr txBox="1">
            <a:spLocks noChangeArrowheads="1"/>
          </p:cNvSpPr>
          <p:nvPr/>
        </p:nvSpPr>
        <p:spPr bwMode="auto">
          <a:xfrm>
            <a:off x="4800600" y="4648200"/>
            <a:ext cx="152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</a:rPr>
              <a:t>b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</a:rPr>
              <a:t>31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</a:rPr>
              <a:t>…b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</a:rPr>
              <a:t>1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</a:rPr>
              <a:t>b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</a:rPr>
              <a:t>0</a:t>
            </a:r>
            <a:endParaRPr lang="en-US" baseline="-25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9546" name="Text Box 90"/>
          <p:cNvSpPr txBox="1">
            <a:spLocks noChangeArrowheads="1"/>
          </p:cNvSpPr>
          <p:nvPr/>
        </p:nvSpPr>
        <p:spPr bwMode="auto">
          <a:xfrm>
            <a:off x="6324600" y="2819400"/>
            <a:ext cx="2225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</a:rPr>
              <a:t>b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</a:rPr>
              <a:t>31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</a:rPr>
              <a:t>…b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</a:rPr>
              <a:t>2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</a:rPr>
              <a:t>b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</a:rPr>
              <a:t>1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</a:rPr>
              <a:t>b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</a:rPr>
              <a:t>0</a:t>
            </a:r>
            <a:endParaRPr lang="en-US" sz="2400" baseline="-25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9547" name="Text Box 91"/>
          <p:cNvSpPr txBox="1">
            <a:spLocks noChangeArrowheads="1"/>
          </p:cNvSpPr>
          <p:nvPr/>
        </p:nvSpPr>
        <p:spPr bwMode="auto">
          <a:xfrm>
            <a:off x="1219200" y="2819400"/>
            <a:ext cx="1905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itchFamily="34" charset="0"/>
              </a:rPr>
              <a:t>b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</a:rPr>
              <a:t>31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</a:rPr>
              <a:t>…b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</a:rPr>
              <a:t>1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</a:rPr>
              <a:t>b</a:t>
            </a:r>
            <a:r>
              <a:rPr lang="en-US" sz="2400" baseline="-25000" dirty="0" smtClean="0">
                <a:solidFill>
                  <a:schemeClr val="bg1"/>
                </a:solidFill>
                <a:latin typeface="Arial" pitchFamily="34" charset="0"/>
              </a:rPr>
              <a:t>0</a:t>
            </a:r>
            <a:endParaRPr lang="en-US" sz="2400" baseline="-25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9549" name="Text Box 93"/>
          <p:cNvSpPr txBox="1">
            <a:spLocks noChangeArrowheads="1"/>
          </p:cNvSpPr>
          <p:nvPr/>
        </p:nvSpPr>
        <p:spPr bwMode="auto">
          <a:xfrm>
            <a:off x="3132137" y="3943290"/>
            <a:ext cx="13636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 pitchFamily="34" charset="0"/>
              </a:rPr>
              <a:t>X…00</a:t>
            </a:r>
            <a:endParaRPr lang="en-US" sz="2000" baseline="-25000" dirty="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19550" name="Line 94"/>
          <p:cNvSpPr>
            <a:spLocks noChangeShapeType="1"/>
          </p:cNvSpPr>
          <p:nvPr/>
        </p:nvSpPr>
        <p:spPr bwMode="auto">
          <a:xfrm>
            <a:off x="4876800" y="2362200"/>
            <a:ext cx="533400" cy="0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1" name="Text Box 95"/>
          <p:cNvSpPr txBox="1">
            <a:spLocks noChangeArrowheads="1"/>
          </p:cNvSpPr>
          <p:nvPr/>
        </p:nvSpPr>
        <p:spPr bwMode="auto">
          <a:xfrm>
            <a:off x="3581400" y="2819400"/>
            <a:ext cx="137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 pitchFamily="34" charset="0"/>
              </a:rPr>
              <a:t>X…01</a:t>
            </a:r>
            <a:endParaRPr lang="en-US" sz="2000" baseline="-25000" dirty="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19552" name="Text Box 96"/>
          <p:cNvSpPr txBox="1">
            <a:spLocks noChangeArrowheads="1"/>
          </p:cNvSpPr>
          <p:nvPr/>
        </p:nvSpPr>
        <p:spPr bwMode="auto">
          <a:xfrm>
            <a:off x="4800600" y="1900535"/>
            <a:ext cx="137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 pitchFamily="34" charset="0"/>
              </a:rPr>
              <a:t>X…11</a:t>
            </a:r>
            <a:endParaRPr lang="en-US" sz="2000" baseline="-25000" dirty="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87" name="Line 97"/>
          <p:cNvSpPr>
            <a:spLocks noChangeShapeType="1"/>
          </p:cNvSpPr>
          <p:nvPr/>
        </p:nvSpPr>
        <p:spPr bwMode="auto">
          <a:xfrm>
            <a:off x="3513137" y="3657600"/>
            <a:ext cx="0" cy="437182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6311114" y="5105400"/>
            <a:ext cx="1689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</a:rPr>
              <a:t>32 bits tag 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281801" y="4719935"/>
            <a:ext cx="1109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</a:rPr>
              <a:t>bitmap</a:t>
            </a:r>
          </a:p>
        </p:txBody>
      </p:sp>
      <p:sp>
        <p:nvSpPr>
          <p:cNvPr id="80" name="Line 97"/>
          <p:cNvSpPr>
            <a:spLocks noChangeShapeType="1"/>
          </p:cNvSpPr>
          <p:nvPr/>
        </p:nvSpPr>
        <p:spPr bwMode="auto">
          <a:xfrm>
            <a:off x="3505200" y="2819400"/>
            <a:ext cx="0" cy="457200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88" name="Elbow Connector 87"/>
          <p:cNvCxnSpPr/>
          <p:nvPr/>
        </p:nvCxnSpPr>
        <p:spPr>
          <a:xfrm rot="16200000" flipV="1">
            <a:off x="5411724" y="4113276"/>
            <a:ext cx="758952" cy="457200"/>
          </a:xfrm>
          <a:prstGeom prst="bentConnector2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/>
          <p:cNvCxnSpPr/>
          <p:nvPr/>
        </p:nvCxnSpPr>
        <p:spPr>
          <a:xfrm rot="16200000" flipV="1">
            <a:off x="1662684" y="2421636"/>
            <a:ext cx="758952" cy="182880"/>
          </a:xfrm>
          <a:prstGeom prst="bentConnector2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5867400" y="4721352"/>
            <a:ext cx="304800" cy="384048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7086600" y="2895600"/>
            <a:ext cx="304800" cy="38100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1981200" y="2892552"/>
            <a:ext cx="304800" cy="384048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9" name="Group 108"/>
          <p:cNvGrpSpPr/>
          <p:nvPr/>
        </p:nvGrpSpPr>
        <p:grpSpPr>
          <a:xfrm>
            <a:off x="3505200" y="2362200"/>
            <a:ext cx="838200" cy="762000"/>
            <a:chOff x="3474720" y="2362200"/>
            <a:chExt cx="838200" cy="762000"/>
          </a:xfrm>
        </p:grpSpPr>
        <p:sp>
          <p:nvSpPr>
            <p:cNvPr id="107" name="Line 94"/>
            <p:cNvSpPr>
              <a:spLocks noChangeShapeType="1"/>
            </p:cNvSpPr>
            <p:nvPr/>
          </p:nvSpPr>
          <p:spPr bwMode="auto">
            <a:xfrm>
              <a:off x="3489960" y="2362200"/>
              <a:ext cx="822960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108" name="Straight Arrow Connector 107"/>
            <p:cNvCxnSpPr/>
            <p:nvPr/>
          </p:nvCxnSpPr>
          <p:spPr>
            <a:xfrm rot="5400000" flipH="1" flipV="1">
              <a:off x="3108960" y="2758440"/>
              <a:ext cx="731520" cy="0"/>
            </a:xfrm>
            <a:prstGeom prst="straightConnector1">
              <a:avLst/>
            </a:prstGeom>
            <a:ln w="57150">
              <a:solidFill>
                <a:srgbClr val="0000FF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Straight Arrow Connector 92"/>
          <p:cNvCxnSpPr>
            <a:stCxn id="89" idx="0"/>
          </p:cNvCxnSpPr>
          <p:nvPr/>
        </p:nvCxnSpPr>
        <p:spPr>
          <a:xfrm rot="16200000" flipV="1">
            <a:off x="6896100" y="2628900"/>
            <a:ext cx="5334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4191000" y="2834640"/>
            <a:ext cx="228600" cy="36576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5257800" y="1920240"/>
            <a:ext cx="228600" cy="36576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/>
          <p:cNvSpPr txBox="1"/>
          <p:nvPr/>
        </p:nvSpPr>
        <p:spPr>
          <a:xfrm>
            <a:off x="4308157" y="4611469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3300"/>
                </a:solidFill>
              </a:rPr>
              <a:t>X</a:t>
            </a:r>
            <a:endParaRPr lang="en-US" sz="3600" dirty="0">
              <a:solidFill>
                <a:srgbClr val="FF3300"/>
              </a:solidFill>
            </a:endParaRPr>
          </a:p>
        </p:txBody>
      </p:sp>
      <p:cxnSp>
        <p:nvCxnSpPr>
          <p:cNvPr id="94" name="Straight Connector 93"/>
          <p:cNvCxnSpPr>
            <a:stCxn id="19523" idx="3"/>
            <a:endCxn id="19528" idx="3"/>
          </p:cNvCxnSpPr>
          <p:nvPr/>
        </p:nvCxnSpPr>
        <p:spPr>
          <a:xfrm>
            <a:off x="3779838" y="4905375"/>
            <a:ext cx="487362" cy="14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4876800" y="3733800"/>
            <a:ext cx="4038600" cy="27432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route-map </a:t>
            </a:r>
            <a:r>
              <a:rPr lang="en-US" sz="1600" dirty="0" err="1" smtClean="0">
                <a:solidFill>
                  <a:schemeClr val="bg1"/>
                </a:solidFill>
                <a:latin typeface="Courier New" pitchFamily="49" charset="0"/>
              </a:rPr>
              <a:t>UStoAsia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permit 30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match tag 8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set tag 9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endParaRPr lang="en-US" sz="1600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route-map </a:t>
            </a:r>
            <a:r>
              <a:rPr lang="en-US" sz="1600" dirty="0" err="1" smtClean="0">
                <a:solidFill>
                  <a:schemeClr val="bg1"/>
                </a:solidFill>
                <a:latin typeface="Courier New" pitchFamily="49" charset="0"/>
              </a:rPr>
              <a:t>UStoAsia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deny 100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endParaRPr lang="en-US" sz="1600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6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81000" y="3733800"/>
            <a:ext cx="4286865" cy="27432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route-map </a:t>
            </a:r>
            <a:r>
              <a:rPr lang="en-US" sz="1600" dirty="0" err="1" smtClean="0">
                <a:solidFill>
                  <a:schemeClr val="bg1"/>
                </a:solidFill>
                <a:latin typeface="Courier New" pitchFamily="49" charset="0"/>
              </a:rPr>
              <a:t>UStoAsia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 permit 10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  match </a:t>
            </a:r>
            <a:r>
              <a:rPr lang="en-US" sz="1600" dirty="0" err="1" smtClean="0">
                <a:solidFill>
                  <a:schemeClr val="bg1"/>
                </a:solidFill>
                <a:latin typeface="Courier New" pitchFamily="49" charset="0"/>
              </a:rPr>
              <a:t>ip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 address prefix-list US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  set tag 1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!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route-map </a:t>
            </a:r>
            <a:r>
              <a:rPr lang="en-US" sz="1600" dirty="0" err="1" smtClean="0">
                <a:solidFill>
                  <a:schemeClr val="bg1"/>
                </a:solidFill>
                <a:latin typeface="Courier New" pitchFamily="49" charset="0"/>
              </a:rPr>
              <a:t>UStoAsia</a:t>
            </a: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 permit 20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  match tag 4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  set tag 5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!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 smtClean="0">
                <a:solidFill>
                  <a:schemeClr val="bg1"/>
                </a:solidFill>
                <a:latin typeface="Courier New" pitchFamily="49" charset="0"/>
              </a:rPr>
              <a:t>...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457200" y="4953000"/>
            <a:ext cx="4103072" cy="87436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57200" y="3810000"/>
            <a:ext cx="4114800" cy="874363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9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19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500"/>
                                        <p:tgtEl>
                                          <p:spTgt spid="19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4" dur="500"/>
                                        <p:tgtEl>
                                          <p:spTgt spid="19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7" dur="500"/>
                                        <p:tgtEl>
                                          <p:spTgt spid="19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4" dur="500"/>
                                        <p:tgtEl>
                                          <p:spTgt spid="19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9" dur="500"/>
                                        <p:tgtEl>
                                          <p:spTgt spid="19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2" dur="500"/>
                                        <p:tgtEl>
                                          <p:spTgt spid="19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5" dur="500"/>
                                        <p:tgtEl>
                                          <p:spTgt spid="19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2" grpId="0"/>
      <p:bldP spid="19542" grpId="1"/>
      <p:bldP spid="19544" grpId="0"/>
      <p:bldP spid="19546" grpId="0"/>
      <p:bldP spid="19547" grpId="0"/>
      <p:bldP spid="19549" grpId="0"/>
      <p:bldP spid="19550" grpId="0" animBg="1"/>
      <p:bldP spid="19551" grpId="0"/>
      <p:bldP spid="19552" grpId="0"/>
      <p:bldP spid="87" grpId="0" animBg="1"/>
      <p:bldP spid="77" grpId="0"/>
      <p:bldP spid="79" grpId="0"/>
      <p:bldP spid="80" grpId="0" animBg="1"/>
      <p:bldP spid="85" grpId="0" animBg="1"/>
      <p:bldP spid="89" grpId="0" animBg="1"/>
      <p:bldP spid="90" grpId="0" animBg="1"/>
      <p:bldP spid="110" grpId="0" animBg="1"/>
      <p:bldP spid="110" grpId="1" animBg="1"/>
      <p:bldP spid="111" grpId="0" animBg="1"/>
      <p:bldP spid="112" grpId="0"/>
      <p:bldP spid="112" grpId="1"/>
      <p:bldP spid="102" grpId="0" animBg="1"/>
      <p:bldP spid="103" grpId="0" animBg="1"/>
      <p:bldP spid="104" grpId="0" animBg="1"/>
      <p:bldP spid="105" grpId="0" animBg="1"/>
      <p:bldP spid="10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977A2-6962-4A6E-8354-1B9688AD5DC9}" type="slidenum">
              <a:rPr lang="en-US"/>
              <a:pPr/>
              <a:t>15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</a:t>
            </a:r>
            <a:r>
              <a:t>A</a:t>
            </a:r>
            <a:r>
              <a:rPr lang="en-US" dirty="0" err="1" smtClean="0"/>
              <a:t>nomalies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Clever solutions to prevent routing anomalies</a:t>
            </a:r>
          </a:p>
          <a:p>
            <a:r>
              <a:rPr lang="en-US" dirty="0" smtClean="0"/>
              <a:t>Yet, ensuring safety of route redistribution, proven to be very difficult</a:t>
            </a:r>
            <a:r>
              <a:rPr lang="en-US" baseline="30000" dirty="0" smtClean="0"/>
              <a:t>1</a:t>
            </a:r>
          </a:p>
          <a:p>
            <a:r>
              <a:rPr lang="en-US" dirty="0" smtClean="0"/>
              <a:t>Indeed,</a:t>
            </a:r>
          </a:p>
          <a:p>
            <a:pPr lvl="1"/>
            <a:r>
              <a:rPr lang="en-US" dirty="0" smtClean="0"/>
              <a:t>Analyzed configurations, still vulnerable to route oscillations</a:t>
            </a:r>
          </a:p>
          <a:p>
            <a:pPr lvl="1"/>
            <a:r>
              <a:rPr lang="en-US" dirty="0" smtClean="0"/>
              <a:t>Route redistribution, long suspected to be at the origins of reported long-lived inter-AS loops</a:t>
            </a:r>
          </a:p>
          <a:p>
            <a:pPr lvl="1"/>
            <a:endParaRPr lang="en-US" baseline="30000" dirty="0" smtClean="0"/>
          </a:p>
        </p:txBody>
      </p:sp>
      <p:sp>
        <p:nvSpPr>
          <p:cNvPr id="6" name="Text Box 95"/>
          <p:cNvSpPr txBox="1">
            <a:spLocks noChangeArrowheads="1"/>
          </p:cNvSpPr>
          <p:nvPr/>
        </p:nvSpPr>
        <p:spPr bwMode="auto">
          <a:xfrm>
            <a:off x="1474049" y="6477000"/>
            <a:ext cx="6549229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aseline="30000" dirty="0" smtClean="0">
                <a:latin typeface="Arial" pitchFamily="34" charset="0"/>
              </a:rPr>
              <a:t>1</a:t>
            </a:r>
            <a:r>
              <a:rPr lang="en-US" dirty="0" smtClean="0">
                <a:latin typeface="Arial" pitchFamily="34" charset="0"/>
              </a:rPr>
              <a:t>Le, </a:t>
            </a:r>
            <a:r>
              <a:rPr lang="en-US" dirty="0" err="1" smtClean="0">
                <a:latin typeface="Arial" pitchFamily="34" charset="0"/>
              </a:rPr>
              <a:t>Xie</a:t>
            </a:r>
            <a:r>
              <a:rPr lang="en-US" dirty="0" smtClean="0">
                <a:latin typeface="Arial" pitchFamily="34" charset="0"/>
              </a:rPr>
              <a:t>, Zhang, Understanding Route Redistribution, ICNP 07</a:t>
            </a: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Glue logic, a fundamental component of Internet routing architecture</a:t>
            </a:r>
          </a:p>
          <a:p>
            <a:pPr lvl="1"/>
            <a:r>
              <a:rPr lang="en-US" dirty="0" smtClean="0"/>
              <a:t>Implements a necessary function</a:t>
            </a:r>
          </a:p>
          <a:p>
            <a:pPr lvl="1"/>
            <a:r>
              <a:rPr lang="en-US" dirty="0" smtClean="0"/>
              <a:t>Widely used in operational networks</a:t>
            </a:r>
          </a:p>
          <a:p>
            <a:pPr lvl="1"/>
            <a:r>
              <a:rPr lang="en-US" dirty="0" smtClean="0"/>
              <a:t>Used to fulfill important design objectives</a:t>
            </a:r>
          </a:p>
          <a:p>
            <a:r>
              <a:rPr lang="en-US" dirty="0" smtClean="0"/>
              <a:t>Existing glue logic, powerful tool, but severe limitations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Introduced by router vendors in an ad-hoc manner</a:t>
            </a:r>
          </a:p>
          <a:p>
            <a:pPr lvl="1"/>
            <a:r>
              <a:rPr lang="en-US" dirty="0" smtClean="0"/>
              <a:t>No consideration of safety properties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45527-666F-4C4D-99F7-6BA716DB85A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05200" y="4648200"/>
            <a:ext cx="3500438" cy="40011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000" b="1" dirty="0">
                <a:latin typeface="Arial" pitchFamily="34" charset="0"/>
              </a:rPr>
              <a:t>Glue </a:t>
            </a:r>
            <a:r>
              <a:rPr lang="en-US" sz="2000" b="1" dirty="0" smtClean="0">
                <a:latin typeface="Arial" pitchFamily="34" charset="0"/>
              </a:rPr>
              <a:t>logic</a:t>
            </a:r>
            <a:endParaRPr lang="en-US" sz="2000" b="1" dirty="0">
              <a:latin typeface="Arial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09800" y="5181600"/>
            <a:ext cx="2971800" cy="40011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000" dirty="0">
                <a:latin typeface="Arial" pitchFamily="34" charset="0"/>
              </a:rPr>
              <a:t>Route selection (RS</a:t>
            </a:r>
            <a:r>
              <a:rPr lang="en-US" sz="2000" dirty="0" smtClean="0">
                <a:latin typeface="Arial" pitchFamily="34" charset="0"/>
              </a:rPr>
              <a:t>)</a:t>
            </a:r>
            <a:endParaRPr lang="en-US" sz="2000" dirty="0">
              <a:latin typeface="Arial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410200" y="5181600"/>
            <a:ext cx="3429000" cy="40011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000" dirty="0">
                <a:latin typeface="Arial" pitchFamily="34" charset="0"/>
              </a:rPr>
              <a:t>Route redistribution (RR</a:t>
            </a:r>
            <a:r>
              <a:rPr lang="en-US" sz="2000" dirty="0" smtClean="0">
                <a:latin typeface="Arial" pitchFamily="34" charset="0"/>
              </a:rPr>
              <a:t>)</a:t>
            </a:r>
            <a:endParaRPr lang="en-US" sz="2000" dirty="0">
              <a:latin typeface="Arial" pitchFamily="34" charset="0"/>
            </a:endParaRPr>
          </a:p>
        </p:txBody>
      </p:sp>
      <p:cxnSp>
        <p:nvCxnSpPr>
          <p:cNvPr id="8" name="AutoShape 6"/>
          <p:cNvCxnSpPr>
            <a:cxnSpLocks noChangeShapeType="1"/>
            <a:stCxn id="5" idx="2"/>
            <a:endCxn id="6" idx="0"/>
          </p:cNvCxnSpPr>
          <p:nvPr/>
        </p:nvCxnSpPr>
        <p:spPr bwMode="auto">
          <a:xfrm rot="5400000">
            <a:off x="4408915" y="4335096"/>
            <a:ext cx="133290" cy="1559719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9" name="AutoShape 7"/>
          <p:cNvCxnSpPr>
            <a:cxnSpLocks noChangeShapeType="1"/>
            <a:stCxn id="5" idx="2"/>
            <a:endCxn id="7" idx="0"/>
          </p:cNvCxnSpPr>
          <p:nvPr/>
        </p:nvCxnSpPr>
        <p:spPr bwMode="auto">
          <a:xfrm rot="16200000" flipH="1">
            <a:off x="6123414" y="4180314"/>
            <a:ext cx="133290" cy="1869281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Concluding Remarks </a:t>
            </a:r>
            <a:r>
              <a:rPr sz="3600" smtClean="0"/>
              <a:t>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Glue logic’s functions are necessary but how to achieve them safely?</a:t>
            </a:r>
          </a:p>
          <a:p>
            <a:pPr lvl="1"/>
            <a:r>
              <a:rPr lang="en-US" sz="2000" dirty="0" smtClean="0"/>
              <a:t>Level of abstraction? </a:t>
            </a:r>
          </a:p>
          <a:p>
            <a:pPr lvl="1"/>
            <a:r>
              <a:rPr lang="en-US" sz="2000" dirty="0" smtClean="0"/>
              <a:t>Definitions of primitives?</a:t>
            </a:r>
          </a:p>
          <a:p>
            <a:r>
              <a:rPr lang="en-US" sz="2400" dirty="0" smtClean="0"/>
              <a:t>Correctness of routing protocols, not sufficient to ensure robustness of networks</a:t>
            </a:r>
          </a:p>
          <a:p>
            <a:pPr lvl="1"/>
            <a:r>
              <a:rPr lang="en-US" sz="2000" dirty="0" smtClean="0"/>
              <a:t>Except few exceptions</a:t>
            </a:r>
            <a:r>
              <a:rPr lang="en-US" sz="2000" baseline="30000" dirty="0" smtClean="0"/>
              <a:t>1,2</a:t>
            </a:r>
            <a:r>
              <a:rPr lang="en-US" sz="2000" dirty="0" smtClean="0"/>
              <a:t>, most work has focused on individual routing protocols</a:t>
            </a:r>
          </a:p>
          <a:p>
            <a:pPr lvl="1"/>
            <a:r>
              <a:rPr lang="en-US" sz="2000" dirty="0" smtClean="0"/>
              <a:t>Yet, glue logic can result in routing anomalies</a:t>
            </a:r>
          </a:p>
          <a:p>
            <a:r>
              <a:rPr lang="en-US" sz="2400" dirty="0" smtClean="0"/>
              <a:t>http://www.cs.cmu.edu/~4D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45527-666F-4C4D-99F7-6BA716DB85A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ext Box 95"/>
          <p:cNvSpPr txBox="1">
            <a:spLocks noChangeArrowheads="1"/>
          </p:cNvSpPr>
          <p:nvPr/>
        </p:nvSpPr>
        <p:spPr bwMode="auto">
          <a:xfrm>
            <a:off x="381000" y="5791200"/>
            <a:ext cx="84857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aseline="30000" dirty="0" smtClean="0">
                <a:latin typeface="Arial" pitchFamily="34" charset="0"/>
              </a:rPr>
              <a:t>1</a:t>
            </a:r>
            <a:r>
              <a:rPr lang="en-US" dirty="0" smtClean="0">
                <a:latin typeface="Arial" pitchFamily="34" charset="0"/>
              </a:rPr>
              <a:t>Griffin et al., On the correctness of IBGP configuration, SIGCOMM 02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aseline="30000" dirty="0" smtClean="0">
                <a:latin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</a:rPr>
              <a:t>Teixeira et al., Dynamics of Hot-Potato Routing in IP Networks, SIGMETRICS 04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Jay Borkenhagen</a:t>
            </a:r>
          </a:p>
          <a:p>
            <a:r>
              <a:rPr lang="sv-SE" dirty="0" smtClean="0"/>
              <a:t>Appanna Chottera</a:t>
            </a:r>
          </a:p>
          <a:p>
            <a:r>
              <a:rPr lang="sv-SE" dirty="0" smtClean="0"/>
              <a:t>Mike Donoghue</a:t>
            </a:r>
          </a:p>
          <a:p>
            <a:r>
              <a:rPr lang="en-US" dirty="0" smtClean="0"/>
              <a:t>Alex Gerber</a:t>
            </a:r>
          </a:p>
          <a:p>
            <a:r>
              <a:rPr lang="en-US" dirty="0" smtClean="0"/>
              <a:t>Timothy Griffin </a:t>
            </a:r>
          </a:p>
          <a:p>
            <a:r>
              <a:rPr lang="en-US" dirty="0" err="1" smtClean="0"/>
              <a:t>Seungjoon</a:t>
            </a:r>
            <a:r>
              <a:rPr lang="en-US" dirty="0" smtClean="0"/>
              <a:t> Lee </a:t>
            </a:r>
          </a:p>
          <a:p>
            <a:r>
              <a:rPr lang="en-US" dirty="0" smtClean="0"/>
              <a:t>Steve </a:t>
            </a:r>
            <a:r>
              <a:rPr lang="en-US" dirty="0" err="1" smtClean="0"/>
              <a:t>Legget</a:t>
            </a:r>
            <a:r>
              <a:rPr lang="en-US" dirty="0" smtClean="0"/>
              <a:t> </a:t>
            </a:r>
          </a:p>
          <a:p>
            <a:r>
              <a:rPr lang="en-US" dirty="0" smtClean="0"/>
              <a:t>Mark Lyn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Jason </a:t>
            </a:r>
            <a:r>
              <a:rPr lang="en-US" dirty="0" err="1" smtClean="0"/>
              <a:t>Philippon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Mike </a:t>
            </a:r>
            <a:r>
              <a:rPr lang="en-US" dirty="0" err="1" smtClean="0"/>
              <a:t>Satterlee</a:t>
            </a:r>
            <a:r>
              <a:rPr lang="en-US" dirty="0" smtClean="0"/>
              <a:t> </a:t>
            </a:r>
          </a:p>
          <a:p>
            <a:r>
              <a:rPr lang="en-US" dirty="0" smtClean="0"/>
              <a:t>Tom Scholl </a:t>
            </a:r>
          </a:p>
          <a:p>
            <a:r>
              <a:rPr lang="en-US" dirty="0" err="1" smtClean="0"/>
              <a:t>Aman</a:t>
            </a:r>
            <a:r>
              <a:rPr lang="en-US" dirty="0" smtClean="0"/>
              <a:t> </a:t>
            </a:r>
            <a:r>
              <a:rPr lang="en-US" dirty="0" err="1" smtClean="0"/>
              <a:t>Shaikh</a:t>
            </a:r>
            <a:endParaRPr lang="en-US" dirty="0" smtClean="0"/>
          </a:p>
          <a:p>
            <a:r>
              <a:rPr lang="en-US" dirty="0" smtClean="0"/>
              <a:t>Philip Taylor</a:t>
            </a:r>
          </a:p>
          <a:p>
            <a:r>
              <a:rPr lang="en-US" dirty="0" err="1" smtClean="0"/>
              <a:t>Kobus</a:t>
            </a:r>
            <a:r>
              <a:rPr lang="en-US" dirty="0" smtClean="0"/>
              <a:t> van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Merwe</a:t>
            </a:r>
            <a:r>
              <a:rPr lang="en-US" dirty="0" smtClean="0"/>
              <a:t> </a:t>
            </a:r>
          </a:p>
          <a:p>
            <a:r>
              <a:rPr lang="en-US" dirty="0" smtClean="0"/>
              <a:t>Others (anonymity)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Acknowldegment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5045527-666F-4C4D-99F7-6BA716DB85A5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2362200"/>
            <a:ext cx="7772400" cy="1500187"/>
          </a:xfrm>
        </p:spPr>
        <p:txBody>
          <a:bodyPr>
            <a:normAutofit fontScale="25000" lnSpcReduction="20000"/>
          </a:bodyPr>
          <a:lstStyle/>
          <a:p>
            <a:endParaRPr lang="en-US" sz="7200" dirty="0" smtClean="0"/>
          </a:p>
          <a:p>
            <a:endParaRPr lang="en-US" sz="7200" dirty="0" smtClean="0"/>
          </a:p>
          <a:p>
            <a:endParaRPr lang="en-US" sz="7200" dirty="0" smtClean="0"/>
          </a:p>
          <a:p>
            <a:r>
              <a:rPr lang="en-US" sz="24000" dirty="0" smtClean="0"/>
              <a:t>Thank you</a:t>
            </a:r>
            <a:endParaRPr lang="en-US" sz="2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1135-5615-413F-9E35-5508456F5B44}" type="slidenum">
              <a:rPr lang="en-US"/>
              <a:pPr/>
              <a:t>2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Routing Design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52600"/>
            <a:ext cx="79248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Routing designs of operational networks are complex</a:t>
            </a:r>
            <a:r>
              <a:rPr lang="en-US" baseline="30000" dirty="0" smtClean="0"/>
              <a:t>1</a:t>
            </a:r>
            <a:endParaRPr lang="en-US" dirty="0"/>
          </a:p>
          <a:p>
            <a:r>
              <a:rPr lang="en-US" dirty="0" smtClean="0"/>
              <a:t>Multiple IGP domains per network</a:t>
            </a:r>
            <a:endParaRPr lang="en-US" dirty="0"/>
          </a:p>
          <a:p>
            <a:endParaRPr lang="en-US" dirty="0"/>
          </a:p>
        </p:txBody>
      </p:sp>
      <p:grpSp>
        <p:nvGrpSpPr>
          <p:cNvPr id="2" name="Group 94"/>
          <p:cNvGrpSpPr>
            <a:grpSpLocks/>
          </p:cNvGrpSpPr>
          <p:nvPr/>
        </p:nvGrpSpPr>
        <p:grpSpPr bwMode="auto">
          <a:xfrm>
            <a:off x="565122" y="3806558"/>
            <a:ext cx="7741046" cy="1406426"/>
            <a:chOff x="-338" y="1632"/>
            <a:chExt cx="5810" cy="1440"/>
          </a:xfrm>
        </p:grpSpPr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96" y="1632"/>
              <a:ext cx="5376" cy="1440"/>
              <a:chOff x="96" y="1632"/>
              <a:chExt cx="5376" cy="1440"/>
            </a:xfrm>
          </p:grpSpPr>
          <p:sp>
            <p:nvSpPr>
              <p:cNvPr id="6256" name="AutoShape 4"/>
              <p:cNvSpPr>
                <a:spLocks noChangeArrowheads="1"/>
              </p:cNvSpPr>
              <p:nvPr/>
            </p:nvSpPr>
            <p:spPr bwMode="auto">
              <a:xfrm>
                <a:off x="1968" y="2208"/>
                <a:ext cx="1728" cy="336"/>
              </a:xfrm>
              <a:prstGeom prst="parallelogram">
                <a:avLst>
                  <a:gd name="adj" fmla="val 128571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57" name="AutoShape 5"/>
              <p:cNvSpPr>
                <a:spLocks noChangeArrowheads="1"/>
              </p:cNvSpPr>
              <p:nvPr/>
            </p:nvSpPr>
            <p:spPr bwMode="auto">
              <a:xfrm>
                <a:off x="3744" y="2208"/>
                <a:ext cx="1728" cy="336"/>
              </a:xfrm>
              <a:prstGeom prst="parallelogram">
                <a:avLst>
                  <a:gd name="adj" fmla="val 128571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58" name="AutoShape 6"/>
              <p:cNvSpPr>
                <a:spLocks noChangeArrowheads="1"/>
              </p:cNvSpPr>
              <p:nvPr/>
            </p:nvSpPr>
            <p:spPr bwMode="auto">
              <a:xfrm>
                <a:off x="96" y="2208"/>
                <a:ext cx="1728" cy="336"/>
              </a:xfrm>
              <a:prstGeom prst="parallelogram">
                <a:avLst>
                  <a:gd name="adj" fmla="val 128571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59" name="AutoShape 7"/>
              <p:cNvSpPr>
                <a:spLocks noChangeArrowheads="1"/>
              </p:cNvSpPr>
              <p:nvPr/>
            </p:nvSpPr>
            <p:spPr bwMode="auto">
              <a:xfrm>
                <a:off x="1344" y="2736"/>
                <a:ext cx="1728" cy="336"/>
              </a:xfrm>
              <a:prstGeom prst="parallelogram">
                <a:avLst>
                  <a:gd name="adj" fmla="val 128571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60" name="AutoShape 8"/>
              <p:cNvSpPr>
                <a:spLocks noChangeArrowheads="1"/>
              </p:cNvSpPr>
              <p:nvPr/>
            </p:nvSpPr>
            <p:spPr bwMode="auto">
              <a:xfrm>
                <a:off x="2544" y="1632"/>
                <a:ext cx="1728" cy="336"/>
              </a:xfrm>
              <a:prstGeom prst="parallelogram">
                <a:avLst>
                  <a:gd name="adj" fmla="val 128571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sp>
          <p:nvSpPr>
            <p:cNvPr id="6261" name="Text Box 83"/>
            <p:cNvSpPr txBox="1">
              <a:spLocks noChangeArrowheads="1"/>
            </p:cNvSpPr>
            <p:nvPr/>
          </p:nvSpPr>
          <p:spPr bwMode="auto">
            <a:xfrm>
              <a:off x="-338" y="2291"/>
              <a:ext cx="434" cy="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/>
                <a:t>IGP</a:t>
              </a:r>
            </a:p>
          </p:txBody>
        </p:sp>
      </p:grp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1371312" y="3825510"/>
            <a:ext cx="6706256" cy="1691159"/>
            <a:chOff x="247" y="1680"/>
            <a:chExt cx="5033" cy="1732"/>
          </a:xfrm>
        </p:grpSpPr>
        <p:grpSp>
          <p:nvGrpSpPr>
            <p:cNvPr id="5" name="Group 55"/>
            <p:cNvGrpSpPr>
              <a:grpSpLocks/>
            </p:cNvGrpSpPr>
            <p:nvPr/>
          </p:nvGrpSpPr>
          <p:grpSpPr bwMode="auto">
            <a:xfrm>
              <a:off x="288" y="1680"/>
              <a:ext cx="4992" cy="1344"/>
              <a:chOff x="288" y="1680"/>
              <a:chExt cx="4992" cy="1344"/>
            </a:xfrm>
          </p:grpSpPr>
          <p:sp>
            <p:nvSpPr>
              <p:cNvPr id="6264" name="AutoShape 56"/>
              <p:cNvSpPr>
                <a:spLocks noChangeArrowheads="1"/>
              </p:cNvSpPr>
              <p:nvPr/>
            </p:nvSpPr>
            <p:spPr bwMode="auto">
              <a:xfrm>
                <a:off x="1488" y="2784"/>
                <a:ext cx="576" cy="240"/>
              </a:xfrm>
              <a:prstGeom prst="parallelogram">
                <a:avLst>
                  <a:gd name="adj" fmla="val 130833"/>
                </a:avLst>
              </a:prstGeom>
              <a:solidFill>
                <a:srgbClr val="FF0066"/>
              </a:solidFill>
              <a:ln w="28575">
                <a:solidFill>
                  <a:srgbClr val="FF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65" name="AutoShape 57"/>
              <p:cNvSpPr>
                <a:spLocks noChangeArrowheads="1"/>
              </p:cNvSpPr>
              <p:nvPr/>
            </p:nvSpPr>
            <p:spPr bwMode="auto">
              <a:xfrm>
                <a:off x="1920" y="2784"/>
                <a:ext cx="576" cy="240"/>
              </a:xfrm>
              <a:prstGeom prst="parallelogram">
                <a:avLst>
                  <a:gd name="adj" fmla="val 130833"/>
                </a:avLst>
              </a:prstGeom>
              <a:solidFill>
                <a:srgbClr val="33CC33"/>
              </a:solidFill>
              <a:ln w="2857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66" name="AutoShape 58"/>
              <p:cNvSpPr>
                <a:spLocks noChangeArrowheads="1"/>
              </p:cNvSpPr>
              <p:nvPr/>
            </p:nvSpPr>
            <p:spPr bwMode="auto">
              <a:xfrm>
                <a:off x="2352" y="2784"/>
                <a:ext cx="576" cy="240"/>
              </a:xfrm>
              <a:prstGeom prst="parallelogram">
                <a:avLst>
                  <a:gd name="adj" fmla="val 130833"/>
                </a:avLst>
              </a:prstGeom>
              <a:solidFill>
                <a:srgbClr val="FFFF00"/>
              </a:solidFill>
              <a:ln w="2857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67" name="AutoShape 59"/>
              <p:cNvSpPr>
                <a:spLocks noChangeArrowheads="1"/>
              </p:cNvSpPr>
              <p:nvPr/>
            </p:nvSpPr>
            <p:spPr bwMode="auto">
              <a:xfrm>
                <a:off x="288" y="2256"/>
                <a:ext cx="768" cy="240"/>
              </a:xfrm>
              <a:prstGeom prst="parallelogram">
                <a:avLst>
                  <a:gd name="adj" fmla="val 125422"/>
                </a:avLst>
              </a:prstGeom>
              <a:solidFill>
                <a:srgbClr val="33CC33"/>
              </a:solidFill>
              <a:ln w="2857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68" name="AutoShape 60"/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768" cy="240"/>
              </a:xfrm>
              <a:prstGeom prst="parallelogram">
                <a:avLst>
                  <a:gd name="adj" fmla="val 125422"/>
                </a:avLst>
              </a:prstGeom>
              <a:solidFill>
                <a:srgbClr val="FF0066"/>
              </a:solidFill>
              <a:ln w="28575">
                <a:solidFill>
                  <a:srgbClr val="FF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69" name="AutoShape 61"/>
              <p:cNvSpPr>
                <a:spLocks noChangeArrowheads="1"/>
              </p:cNvSpPr>
              <p:nvPr/>
            </p:nvSpPr>
            <p:spPr bwMode="auto">
              <a:xfrm>
                <a:off x="3936" y="2256"/>
                <a:ext cx="768" cy="240"/>
              </a:xfrm>
              <a:prstGeom prst="parallelogram">
                <a:avLst>
                  <a:gd name="adj" fmla="val 125422"/>
                </a:avLst>
              </a:prstGeom>
              <a:solidFill>
                <a:srgbClr val="FFFF00"/>
              </a:solidFill>
              <a:ln w="2857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70" name="AutoShape 62"/>
              <p:cNvSpPr>
                <a:spLocks noChangeArrowheads="1"/>
              </p:cNvSpPr>
              <p:nvPr/>
            </p:nvSpPr>
            <p:spPr bwMode="auto">
              <a:xfrm>
                <a:off x="4512" y="2256"/>
                <a:ext cx="768" cy="240"/>
              </a:xfrm>
              <a:prstGeom prst="parallelogram">
                <a:avLst>
                  <a:gd name="adj" fmla="val 125422"/>
                </a:avLst>
              </a:prstGeom>
              <a:solidFill>
                <a:srgbClr val="33CC33"/>
              </a:solidFill>
              <a:ln w="2857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71" name="AutoShape 63"/>
              <p:cNvSpPr>
                <a:spLocks noChangeArrowheads="1"/>
              </p:cNvSpPr>
              <p:nvPr/>
            </p:nvSpPr>
            <p:spPr bwMode="auto">
              <a:xfrm>
                <a:off x="2112" y="2256"/>
                <a:ext cx="1392" cy="240"/>
              </a:xfrm>
              <a:prstGeom prst="parallelogram">
                <a:avLst>
                  <a:gd name="adj" fmla="val 131252"/>
                </a:avLst>
              </a:prstGeom>
              <a:solidFill>
                <a:srgbClr val="FFFF00"/>
              </a:solidFill>
              <a:ln w="2857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72" name="AutoShape 64"/>
              <p:cNvSpPr>
                <a:spLocks noChangeArrowheads="1"/>
              </p:cNvSpPr>
              <p:nvPr/>
            </p:nvSpPr>
            <p:spPr bwMode="auto">
              <a:xfrm>
                <a:off x="2688" y="1680"/>
                <a:ext cx="576" cy="240"/>
              </a:xfrm>
              <a:prstGeom prst="parallelogram">
                <a:avLst>
                  <a:gd name="adj" fmla="val 130833"/>
                </a:avLst>
              </a:prstGeom>
              <a:solidFill>
                <a:schemeClr val="tx1">
                  <a:lumMod val="50000"/>
                </a:schemeClr>
              </a:solidFill>
              <a:ln w="28575">
                <a:solidFill>
                  <a:schemeClr val="tx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73" name="AutoShape 65"/>
              <p:cNvSpPr>
                <a:spLocks noChangeArrowheads="1"/>
              </p:cNvSpPr>
              <p:nvPr/>
            </p:nvSpPr>
            <p:spPr bwMode="auto">
              <a:xfrm>
                <a:off x="3120" y="1680"/>
                <a:ext cx="576" cy="240"/>
              </a:xfrm>
              <a:prstGeom prst="parallelogram">
                <a:avLst>
                  <a:gd name="adj" fmla="val 130833"/>
                </a:avLst>
              </a:prstGeom>
              <a:solidFill>
                <a:srgbClr val="33CC33"/>
              </a:solidFill>
              <a:ln w="2857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74" name="AutoShape 66"/>
              <p:cNvSpPr>
                <a:spLocks noChangeArrowheads="1"/>
              </p:cNvSpPr>
              <p:nvPr/>
            </p:nvSpPr>
            <p:spPr bwMode="auto">
              <a:xfrm>
                <a:off x="3552" y="1680"/>
                <a:ext cx="576" cy="240"/>
              </a:xfrm>
              <a:prstGeom prst="parallelogram">
                <a:avLst>
                  <a:gd name="adj" fmla="val 130833"/>
                </a:avLst>
              </a:prstGeom>
              <a:solidFill>
                <a:srgbClr val="FF0066"/>
              </a:solidFill>
              <a:ln w="28575">
                <a:solidFill>
                  <a:srgbClr val="FF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sp>
          <p:nvSpPr>
            <p:cNvPr id="6275" name="Text Box 85"/>
            <p:cNvSpPr txBox="1">
              <a:spLocks noChangeArrowheads="1"/>
            </p:cNvSpPr>
            <p:nvPr/>
          </p:nvSpPr>
          <p:spPr bwMode="auto">
            <a:xfrm>
              <a:off x="1349" y="3034"/>
              <a:ext cx="610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OSPF</a:t>
              </a:r>
              <a:endParaRPr lang="en-US" dirty="0"/>
            </a:p>
          </p:txBody>
        </p:sp>
        <p:sp>
          <p:nvSpPr>
            <p:cNvPr id="6276" name="Text Box 86"/>
            <p:cNvSpPr txBox="1">
              <a:spLocks noChangeArrowheads="1"/>
            </p:cNvSpPr>
            <p:nvPr/>
          </p:nvSpPr>
          <p:spPr bwMode="auto">
            <a:xfrm>
              <a:off x="2276" y="3025"/>
              <a:ext cx="678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EIGRP</a:t>
              </a:r>
              <a:endParaRPr lang="en-US" dirty="0"/>
            </a:p>
          </p:txBody>
        </p:sp>
        <p:sp>
          <p:nvSpPr>
            <p:cNvPr id="6277" name="Text Box 87"/>
            <p:cNvSpPr txBox="1">
              <a:spLocks noChangeArrowheads="1"/>
            </p:cNvSpPr>
            <p:nvPr/>
          </p:nvSpPr>
          <p:spPr bwMode="auto">
            <a:xfrm>
              <a:off x="1868" y="3034"/>
              <a:ext cx="466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ISIS</a:t>
              </a:r>
              <a:endParaRPr lang="en-US" dirty="0"/>
            </a:p>
          </p:txBody>
        </p:sp>
        <p:sp>
          <p:nvSpPr>
            <p:cNvPr id="6278" name="Text Box 88"/>
            <p:cNvSpPr txBox="1">
              <a:spLocks noChangeArrowheads="1"/>
            </p:cNvSpPr>
            <p:nvPr/>
          </p:nvSpPr>
          <p:spPr bwMode="auto">
            <a:xfrm>
              <a:off x="3888" y="2506"/>
              <a:ext cx="610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OSPF</a:t>
              </a:r>
            </a:p>
          </p:txBody>
        </p:sp>
        <p:sp>
          <p:nvSpPr>
            <p:cNvPr id="6279" name="Text Box 89"/>
            <p:cNvSpPr txBox="1">
              <a:spLocks noChangeArrowheads="1"/>
            </p:cNvSpPr>
            <p:nvPr/>
          </p:nvSpPr>
          <p:spPr bwMode="auto">
            <a:xfrm>
              <a:off x="4512" y="2496"/>
              <a:ext cx="610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OSPF</a:t>
              </a:r>
            </a:p>
          </p:txBody>
        </p:sp>
        <p:sp>
          <p:nvSpPr>
            <p:cNvPr id="6280" name="Text Box 90"/>
            <p:cNvSpPr txBox="1">
              <a:spLocks noChangeArrowheads="1"/>
            </p:cNvSpPr>
            <p:nvPr/>
          </p:nvSpPr>
          <p:spPr bwMode="auto">
            <a:xfrm>
              <a:off x="247" y="2506"/>
              <a:ext cx="610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OSPF</a:t>
              </a:r>
              <a:endParaRPr lang="en-US" dirty="0"/>
            </a:p>
          </p:txBody>
        </p:sp>
        <p:sp>
          <p:nvSpPr>
            <p:cNvPr id="6281" name="Text Box 91"/>
            <p:cNvSpPr txBox="1">
              <a:spLocks noChangeArrowheads="1"/>
            </p:cNvSpPr>
            <p:nvPr/>
          </p:nvSpPr>
          <p:spPr bwMode="auto">
            <a:xfrm>
              <a:off x="835" y="2496"/>
              <a:ext cx="427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RIP</a:t>
              </a:r>
              <a:endParaRPr lang="en-US" dirty="0"/>
            </a:p>
          </p:txBody>
        </p:sp>
      </p:grpSp>
      <p:grpSp>
        <p:nvGrpSpPr>
          <p:cNvPr id="6" name="Group 93"/>
          <p:cNvGrpSpPr>
            <a:grpSpLocks/>
          </p:cNvGrpSpPr>
          <p:nvPr/>
        </p:nvGrpSpPr>
        <p:grpSpPr bwMode="auto">
          <a:xfrm>
            <a:off x="551685" y="3348781"/>
            <a:ext cx="7830315" cy="1407004"/>
            <a:chOff x="-405" y="1344"/>
            <a:chExt cx="5877" cy="1440"/>
          </a:xfrm>
          <a:solidFill>
            <a:schemeClr val="bg2">
              <a:lumMod val="40000"/>
              <a:lumOff val="60000"/>
            </a:schemeClr>
          </a:solidFill>
        </p:grpSpPr>
        <p:grpSp>
          <p:nvGrpSpPr>
            <p:cNvPr id="7" name="Group 69"/>
            <p:cNvGrpSpPr>
              <a:grpSpLocks/>
            </p:cNvGrpSpPr>
            <p:nvPr/>
          </p:nvGrpSpPr>
          <p:grpSpPr bwMode="auto">
            <a:xfrm>
              <a:off x="96" y="1344"/>
              <a:ext cx="5376" cy="1440"/>
              <a:chOff x="96" y="1344"/>
              <a:chExt cx="5376" cy="1440"/>
            </a:xfrm>
            <a:grpFill/>
          </p:grpSpPr>
          <p:sp>
            <p:nvSpPr>
              <p:cNvPr id="6284" name="AutoShape 9"/>
              <p:cNvSpPr>
                <a:spLocks noChangeArrowheads="1"/>
              </p:cNvSpPr>
              <p:nvPr/>
            </p:nvSpPr>
            <p:spPr bwMode="auto">
              <a:xfrm>
                <a:off x="1968" y="1920"/>
                <a:ext cx="1728" cy="336"/>
              </a:xfrm>
              <a:prstGeom prst="parallelogram">
                <a:avLst>
                  <a:gd name="adj" fmla="val 128571"/>
                </a:avLst>
              </a:prstGeom>
              <a:solidFill>
                <a:srgbClr val="FF00FF"/>
              </a:solidFill>
              <a:ln w="28575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85" name="AutoShape 12"/>
              <p:cNvSpPr>
                <a:spLocks noChangeArrowheads="1"/>
              </p:cNvSpPr>
              <p:nvPr/>
            </p:nvSpPr>
            <p:spPr bwMode="auto">
              <a:xfrm>
                <a:off x="1344" y="2448"/>
                <a:ext cx="1728" cy="336"/>
              </a:xfrm>
              <a:prstGeom prst="parallelogram">
                <a:avLst>
                  <a:gd name="adj" fmla="val 128571"/>
                </a:avLst>
              </a:prstGeom>
              <a:solidFill>
                <a:srgbClr val="FF00FF"/>
              </a:solidFill>
              <a:ln w="28575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86" name="AutoShape 13"/>
              <p:cNvSpPr>
                <a:spLocks noChangeArrowheads="1"/>
              </p:cNvSpPr>
              <p:nvPr/>
            </p:nvSpPr>
            <p:spPr bwMode="auto">
              <a:xfrm>
                <a:off x="2544" y="1344"/>
                <a:ext cx="1728" cy="336"/>
              </a:xfrm>
              <a:prstGeom prst="parallelogram">
                <a:avLst>
                  <a:gd name="adj" fmla="val 128571"/>
                </a:avLst>
              </a:prstGeom>
              <a:solidFill>
                <a:srgbClr val="FF00FF"/>
              </a:solidFill>
              <a:ln w="28575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cxnSp>
            <p:nvCxnSpPr>
              <p:cNvPr id="6287" name="AutoShape 17"/>
              <p:cNvCxnSpPr>
                <a:cxnSpLocks noChangeShapeType="1"/>
                <a:stCxn id="6292" idx="2"/>
                <a:endCxn id="6284" idx="5"/>
              </p:cNvCxnSpPr>
              <p:nvPr/>
            </p:nvCxnSpPr>
            <p:spPr bwMode="auto">
              <a:xfrm>
                <a:off x="1666" y="2088"/>
                <a:ext cx="461" cy="2"/>
              </a:xfrm>
              <a:prstGeom prst="straightConnector1">
                <a:avLst/>
              </a:prstGeom>
              <a:grp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</p:cxnSp>
          <p:cxnSp>
            <p:nvCxnSpPr>
              <p:cNvPr id="6288" name="AutoShape 18"/>
              <p:cNvCxnSpPr>
                <a:cxnSpLocks noChangeShapeType="1"/>
                <a:stCxn id="6284" idx="2"/>
                <a:endCxn id="6291" idx="5"/>
              </p:cNvCxnSpPr>
              <p:nvPr/>
            </p:nvCxnSpPr>
            <p:spPr bwMode="auto">
              <a:xfrm>
                <a:off x="3538" y="2088"/>
                <a:ext cx="365" cy="2"/>
              </a:xfrm>
              <a:prstGeom prst="straightConnector1">
                <a:avLst/>
              </a:prstGeom>
              <a:grp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</p:cxnSp>
          <p:sp>
            <p:nvSpPr>
              <p:cNvPr id="6289" name="Line 21"/>
              <p:cNvSpPr>
                <a:spLocks noChangeShapeType="1"/>
              </p:cNvSpPr>
              <p:nvPr/>
            </p:nvSpPr>
            <p:spPr bwMode="auto">
              <a:xfrm flipH="1">
                <a:off x="2400" y="2256"/>
                <a:ext cx="240" cy="192"/>
              </a:xfrm>
              <a:prstGeom prst="line">
                <a:avLst/>
              </a:prstGeom>
              <a:solidFill>
                <a:srgbClr val="FF00FF"/>
              </a:solidFill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90" name="Line 22"/>
              <p:cNvSpPr>
                <a:spLocks noChangeShapeType="1"/>
              </p:cNvSpPr>
              <p:nvPr/>
            </p:nvSpPr>
            <p:spPr bwMode="auto">
              <a:xfrm flipH="1">
                <a:off x="2976" y="1680"/>
                <a:ext cx="288" cy="240"/>
              </a:xfrm>
              <a:prstGeom prst="line">
                <a:avLst/>
              </a:prstGeom>
              <a:solidFill>
                <a:srgbClr val="FF00FF"/>
              </a:solidFill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91" name="AutoShape 10"/>
              <p:cNvSpPr>
                <a:spLocks noChangeArrowheads="1"/>
              </p:cNvSpPr>
              <p:nvPr/>
            </p:nvSpPr>
            <p:spPr bwMode="auto">
              <a:xfrm>
                <a:off x="3744" y="1920"/>
                <a:ext cx="1728" cy="336"/>
              </a:xfrm>
              <a:prstGeom prst="parallelogram">
                <a:avLst>
                  <a:gd name="adj" fmla="val 128571"/>
                </a:avLst>
              </a:prstGeom>
              <a:solidFill>
                <a:srgbClr val="FF00FF"/>
              </a:solidFill>
              <a:ln w="28575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6292" name="AutoShape 11"/>
              <p:cNvSpPr>
                <a:spLocks noChangeArrowheads="1"/>
              </p:cNvSpPr>
              <p:nvPr/>
            </p:nvSpPr>
            <p:spPr bwMode="auto">
              <a:xfrm>
                <a:off x="96" y="1920"/>
                <a:ext cx="1728" cy="336"/>
              </a:xfrm>
              <a:prstGeom prst="parallelogram">
                <a:avLst>
                  <a:gd name="adj" fmla="val 128571"/>
                </a:avLst>
              </a:prstGeom>
              <a:solidFill>
                <a:srgbClr val="FF00FF"/>
              </a:solidFill>
              <a:ln w="28575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sp>
          <p:nvSpPr>
            <p:cNvPr id="6293" name="Text Box 84"/>
            <p:cNvSpPr txBox="1">
              <a:spLocks noChangeArrowheads="1"/>
            </p:cNvSpPr>
            <p:nvPr/>
          </p:nvSpPr>
          <p:spPr bwMode="auto">
            <a:xfrm>
              <a:off x="-405" y="1988"/>
              <a:ext cx="501" cy="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/>
                <a:t>BGP</a:t>
              </a:r>
            </a:p>
          </p:txBody>
        </p:sp>
      </p:grpSp>
      <p:sp>
        <p:nvSpPr>
          <p:cNvPr id="6294" name="Text Box 95"/>
          <p:cNvSpPr txBox="1">
            <a:spLocks noChangeArrowheads="1"/>
          </p:cNvSpPr>
          <p:nvPr/>
        </p:nvSpPr>
        <p:spPr bwMode="auto">
          <a:xfrm>
            <a:off x="1143000" y="6248400"/>
            <a:ext cx="72075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aseline="30000" dirty="0"/>
              <a:t>1</a:t>
            </a:r>
            <a:r>
              <a:rPr lang="en-US" dirty="0"/>
              <a:t>Maltz, et al. Routing design in operational networks: A look from the </a:t>
            </a:r>
            <a:endParaRPr lang="en-US" dirty="0" smtClean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inside</a:t>
            </a:r>
            <a:r>
              <a:rPr lang="en-US" dirty="0"/>
              <a:t>.</a:t>
            </a:r>
            <a:r>
              <a:rPr lang="en-US" i="1" dirty="0"/>
              <a:t> </a:t>
            </a:r>
            <a:r>
              <a:rPr lang="en-US" dirty="0"/>
              <a:t>SIGCOMM 04</a:t>
            </a:r>
          </a:p>
        </p:txBody>
      </p:sp>
      <p:sp>
        <p:nvSpPr>
          <p:cNvPr id="57" name="Text Box 3"/>
          <p:cNvSpPr txBox="1">
            <a:spLocks noChangeArrowheads="1"/>
          </p:cNvSpPr>
          <p:nvPr/>
        </p:nvSpPr>
        <p:spPr bwMode="auto">
          <a:xfrm>
            <a:off x="914400" y="5634335"/>
            <a:ext cx="7239000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marL="457200" indent="-457200" algn="ctr"/>
            <a:r>
              <a:rPr lang="en-US" sz="2400" dirty="0" smtClean="0"/>
              <a:t>IGP domains linked, not by BGP 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Routing Glue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Recent study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 revealed the existence of a lower level glue logic to interconnect routing domains</a:t>
            </a:r>
          </a:p>
          <a:p>
            <a:r>
              <a:rPr lang="en-US" sz="2400" dirty="0" smtClean="0"/>
              <a:t>Route redistribution allows exchange of routing information among routing domains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45527-666F-4C4D-99F7-6BA716DB85A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743200" y="3565525"/>
            <a:ext cx="2819400" cy="17526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 sz="1600">
              <a:latin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616575" y="3565525"/>
            <a:ext cx="3200400" cy="1752600"/>
          </a:xfrm>
          <a:prstGeom prst="rect">
            <a:avLst/>
          </a:prstGeom>
          <a:solidFill>
            <a:srgbClr val="CCFFFF">
              <a:alpha val="50195"/>
            </a:srgb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 sz="1600">
              <a:latin typeface="Arial" charset="0"/>
            </a:endParaRP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5268913" y="3794125"/>
            <a:ext cx="685800" cy="457200"/>
            <a:chOff x="2160" y="1728"/>
            <a:chExt cx="528" cy="384"/>
          </a:xfrm>
        </p:grpSpPr>
        <p:sp>
          <p:nvSpPr>
            <p:cNvPr id="9" name="Oval 8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charset="0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charset="0"/>
              </a:endParaRPr>
            </a:p>
          </p:txBody>
        </p:sp>
        <p:grpSp>
          <p:nvGrpSpPr>
            <p:cNvPr id="8" name="Group 11"/>
            <p:cNvGrpSpPr>
              <a:grpSpLocks/>
            </p:cNvGrpSpPr>
            <p:nvPr/>
          </p:nvGrpSpPr>
          <p:grpSpPr bwMode="auto">
            <a:xfrm flipH="1">
              <a:off x="2274" y="1740"/>
              <a:ext cx="326" cy="218"/>
              <a:chOff x="3095" y="2278"/>
              <a:chExt cx="258" cy="100"/>
            </a:xfrm>
          </p:grpSpPr>
          <p:sp>
            <p:nvSpPr>
              <p:cNvPr id="13" name="AutoShape 12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  <p:sp>
            <p:nvSpPr>
              <p:cNvPr id="14" name="AutoShape 13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  <p:sp>
            <p:nvSpPr>
              <p:cNvPr id="15" name="AutoShape 14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  <p:sp>
            <p:nvSpPr>
              <p:cNvPr id="16" name="AutoShape 15"/>
              <p:cNvSpPr>
                <a:spLocks noChangeArrowheads="1"/>
              </p:cNvSpPr>
              <p:nvPr/>
            </p:nvSpPr>
            <p:spPr bwMode="auto">
              <a:xfrm rot="-54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</p:grpSp>
      </p:grpSp>
      <p:grpSp>
        <p:nvGrpSpPr>
          <p:cNvPr id="12" name="Group 25"/>
          <p:cNvGrpSpPr>
            <a:grpSpLocks/>
          </p:cNvGrpSpPr>
          <p:nvPr/>
        </p:nvGrpSpPr>
        <p:grpSpPr bwMode="auto">
          <a:xfrm>
            <a:off x="4049713" y="4860925"/>
            <a:ext cx="685800" cy="457200"/>
            <a:chOff x="2160" y="1728"/>
            <a:chExt cx="528" cy="384"/>
          </a:xfrm>
        </p:grpSpPr>
        <p:sp>
          <p:nvSpPr>
            <p:cNvPr id="27" name="Oval 26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charset="0"/>
              </a:endParaRPr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charset="0"/>
              </a:endParaRPr>
            </a:p>
          </p:txBody>
        </p:sp>
        <p:grpSp>
          <p:nvGrpSpPr>
            <p:cNvPr id="17" name="Group 29"/>
            <p:cNvGrpSpPr>
              <a:grpSpLocks/>
            </p:cNvGrpSpPr>
            <p:nvPr/>
          </p:nvGrpSpPr>
          <p:grpSpPr bwMode="auto">
            <a:xfrm flipH="1">
              <a:off x="2274" y="1740"/>
              <a:ext cx="326" cy="218"/>
              <a:chOff x="3095" y="2278"/>
              <a:chExt cx="258" cy="100"/>
            </a:xfrm>
          </p:grpSpPr>
          <p:sp>
            <p:nvSpPr>
              <p:cNvPr id="31" name="AutoShape 30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  <p:sp>
            <p:nvSpPr>
              <p:cNvPr id="32" name="AutoShape 31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  <p:sp>
            <p:nvSpPr>
              <p:cNvPr id="33" name="AutoShape 32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  <p:sp>
            <p:nvSpPr>
              <p:cNvPr id="34" name="AutoShape 33"/>
              <p:cNvSpPr>
                <a:spLocks noChangeArrowheads="1"/>
              </p:cNvSpPr>
              <p:nvPr/>
            </p:nvSpPr>
            <p:spPr bwMode="auto">
              <a:xfrm rot="-54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</p:grpSp>
      </p:grpSp>
      <p:grpSp>
        <p:nvGrpSpPr>
          <p:cNvPr id="18" name="Group 34"/>
          <p:cNvGrpSpPr>
            <a:grpSpLocks/>
          </p:cNvGrpSpPr>
          <p:nvPr/>
        </p:nvGrpSpPr>
        <p:grpSpPr bwMode="auto">
          <a:xfrm>
            <a:off x="2819400" y="3794125"/>
            <a:ext cx="685800" cy="457200"/>
            <a:chOff x="2160" y="1728"/>
            <a:chExt cx="528" cy="384"/>
          </a:xfrm>
        </p:grpSpPr>
        <p:sp>
          <p:nvSpPr>
            <p:cNvPr id="36" name="Oval 35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charset="0"/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charset="0"/>
              </a:endParaRPr>
            </a:p>
          </p:txBody>
        </p:sp>
        <p:sp>
          <p:nvSpPr>
            <p:cNvPr id="38" name="Oval 37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charset="0"/>
              </a:endParaRPr>
            </a:p>
          </p:txBody>
        </p:sp>
        <p:grpSp>
          <p:nvGrpSpPr>
            <p:cNvPr id="19" name="Group 38"/>
            <p:cNvGrpSpPr>
              <a:grpSpLocks/>
            </p:cNvGrpSpPr>
            <p:nvPr/>
          </p:nvGrpSpPr>
          <p:grpSpPr bwMode="auto">
            <a:xfrm flipH="1">
              <a:off x="2274" y="1740"/>
              <a:ext cx="326" cy="218"/>
              <a:chOff x="3095" y="2278"/>
              <a:chExt cx="258" cy="100"/>
            </a:xfrm>
          </p:grpSpPr>
          <p:sp>
            <p:nvSpPr>
              <p:cNvPr id="40" name="AutoShape 39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  <p:sp>
            <p:nvSpPr>
              <p:cNvPr id="41" name="AutoShape 40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  <p:sp>
            <p:nvSpPr>
              <p:cNvPr id="42" name="AutoShape 41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  <p:sp>
            <p:nvSpPr>
              <p:cNvPr id="43" name="AutoShape 42"/>
              <p:cNvSpPr>
                <a:spLocks noChangeArrowheads="1"/>
              </p:cNvSpPr>
              <p:nvPr/>
            </p:nvSpPr>
            <p:spPr bwMode="auto">
              <a:xfrm rot="-54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</p:grpSp>
      </p:grpSp>
      <p:grpSp>
        <p:nvGrpSpPr>
          <p:cNvPr id="20" name="Group 43"/>
          <p:cNvGrpSpPr>
            <a:grpSpLocks/>
          </p:cNvGrpSpPr>
          <p:nvPr/>
        </p:nvGrpSpPr>
        <p:grpSpPr bwMode="auto">
          <a:xfrm>
            <a:off x="7772400" y="3794125"/>
            <a:ext cx="685800" cy="457200"/>
            <a:chOff x="2160" y="1728"/>
            <a:chExt cx="528" cy="384"/>
          </a:xfrm>
        </p:grpSpPr>
        <p:sp>
          <p:nvSpPr>
            <p:cNvPr id="45" name="Oval 44"/>
            <p:cNvSpPr>
              <a:spLocks noChangeArrowheads="1"/>
            </p:cNvSpPr>
            <p:nvPr/>
          </p:nvSpPr>
          <p:spPr bwMode="auto">
            <a:xfrm flipH="1">
              <a:off x="2161" y="1873"/>
              <a:ext cx="527" cy="239"/>
            </a:xfrm>
            <a:prstGeom prst="ellipse">
              <a:avLst/>
            </a:prstGeom>
            <a:solidFill>
              <a:srgbClr val="1981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charset="0"/>
              </a:endParaRPr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 flipH="1">
              <a:off x="2160" y="1852"/>
              <a:ext cx="528" cy="146"/>
            </a:xfrm>
            <a:prstGeom prst="rect">
              <a:avLst/>
            </a:prstGeom>
            <a:solidFill>
              <a:srgbClr val="1981FF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charset="0"/>
              </a:endParaRPr>
            </a:p>
          </p:txBody>
        </p:sp>
        <p:sp>
          <p:nvSpPr>
            <p:cNvPr id="47" name="Oval 46"/>
            <p:cNvSpPr>
              <a:spLocks noChangeArrowheads="1"/>
            </p:cNvSpPr>
            <p:nvPr/>
          </p:nvSpPr>
          <p:spPr bwMode="auto">
            <a:xfrm flipH="1">
              <a:off x="2161" y="1728"/>
              <a:ext cx="527" cy="239"/>
            </a:xfrm>
            <a:prstGeom prst="ellipse">
              <a:avLst/>
            </a:prstGeom>
            <a:solidFill>
              <a:srgbClr val="8CC0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charset="0"/>
              </a:endParaRPr>
            </a:p>
          </p:txBody>
        </p:sp>
        <p:grpSp>
          <p:nvGrpSpPr>
            <p:cNvPr id="21" name="Group 47"/>
            <p:cNvGrpSpPr>
              <a:grpSpLocks/>
            </p:cNvGrpSpPr>
            <p:nvPr/>
          </p:nvGrpSpPr>
          <p:grpSpPr bwMode="auto">
            <a:xfrm flipH="1">
              <a:off x="2274" y="1740"/>
              <a:ext cx="326" cy="218"/>
              <a:chOff x="3095" y="2278"/>
              <a:chExt cx="258" cy="100"/>
            </a:xfrm>
          </p:grpSpPr>
          <p:sp>
            <p:nvSpPr>
              <p:cNvPr id="49" name="AutoShape 48"/>
              <p:cNvSpPr>
                <a:spLocks noChangeArrowheads="1"/>
              </p:cNvSpPr>
              <p:nvPr/>
            </p:nvSpPr>
            <p:spPr bwMode="auto">
              <a:xfrm flipH="1">
                <a:off x="3095" y="2317"/>
                <a:ext cx="114" cy="23"/>
              </a:xfrm>
              <a:prstGeom prst="rightArrow">
                <a:avLst>
                  <a:gd name="adj1" fmla="val 50000"/>
                  <a:gd name="adj2" fmla="val 288029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  <p:sp>
            <p:nvSpPr>
              <p:cNvPr id="50" name="AutoShape 49"/>
              <p:cNvSpPr>
                <a:spLocks noChangeArrowheads="1"/>
              </p:cNvSpPr>
              <p:nvPr/>
            </p:nvSpPr>
            <p:spPr bwMode="auto">
              <a:xfrm rot="16200000" flipH="1">
                <a:off x="3186" y="2275"/>
                <a:ext cx="32" cy="38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  <p:sp>
            <p:nvSpPr>
              <p:cNvPr id="51" name="AutoShape 50"/>
              <p:cNvSpPr>
                <a:spLocks noChangeArrowheads="1"/>
              </p:cNvSpPr>
              <p:nvPr/>
            </p:nvSpPr>
            <p:spPr bwMode="auto">
              <a:xfrm>
                <a:off x="3240" y="2318"/>
                <a:ext cx="113" cy="22"/>
              </a:xfrm>
              <a:prstGeom prst="rightArrow">
                <a:avLst>
                  <a:gd name="adj1" fmla="val 50000"/>
                  <a:gd name="adj2" fmla="val 298480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  <p:sp>
            <p:nvSpPr>
              <p:cNvPr id="52" name="AutoShape 51"/>
              <p:cNvSpPr>
                <a:spLocks noChangeArrowheads="1"/>
              </p:cNvSpPr>
              <p:nvPr/>
            </p:nvSpPr>
            <p:spPr bwMode="auto">
              <a:xfrm rot="-5400000">
                <a:off x="3228" y="2344"/>
                <a:ext cx="32" cy="36"/>
              </a:xfrm>
              <a:prstGeom prst="rightArrow">
                <a:avLst>
                  <a:gd name="adj1" fmla="val 50000"/>
                  <a:gd name="adj2" fmla="val 51056"/>
                </a:avLst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charset="0"/>
                </a:endParaRPr>
              </a:p>
            </p:txBody>
          </p:sp>
        </p:grpSp>
      </p:grpSp>
      <p:cxnSp>
        <p:nvCxnSpPr>
          <p:cNvPr id="80" name="AutoShape 79"/>
          <p:cNvCxnSpPr>
            <a:cxnSpLocks noChangeShapeType="1"/>
          </p:cNvCxnSpPr>
          <p:nvPr/>
        </p:nvCxnSpPr>
        <p:spPr bwMode="auto">
          <a:xfrm>
            <a:off x="3506788" y="3935413"/>
            <a:ext cx="1765300" cy="0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81" name="AutoShape 80"/>
          <p:cNvCxnSpPr>
            <a:cxnSpLocks noChangeShapeType="1"/>
          </p:cNvCxnSpPr>
          <p:nvPr/>
        </p:nvCxnSpPr>
        <p:spPr bwMode="auto">
          <a:xfrm rot="16200000" flipH="1">
            <a:off x="3232150" y="4181476"/>
            <a:ext cx="752475" cy="889000"/>
          </a:xfrm>
          <a:prstGeom prst="bentConnector2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cxnSp>
      <p:cxnSp>
        <p:nvCxnSpPr>
          <p:cNvPr id="82" name="AutoShape 81"/>
          <p:cNvCxnSpPr>
            <a:cxnSpLocks noChangeShapeType="1"/>
          </p:cNvCxnSpPr>
          <p:nvPr/>
        </p:nvCxnSpPr>
        <p:spPr bwMode="auto">
          <a:xfrm flipV="1">
            <a:off x="4737100" y="4208463"/>
            <a:ext cx="635000" cy="793750"/>
          </a:xfrm>
          <a:prstGeom prst="bentConnector2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cxnSp>
      <p:cxnSp>
        <p:nvCxnSpPr>
          <p:cNvPr id="83" name="AutoShape 82"/>
          <p:cNvCxnSpPr>
            <a:cxnSpLocks noChangeShapeType="1"/>
          </p:cNvCxnSpPr>
          <p:nvPr/>
        </p:nvCxnSpPr>
        <p:spPr bwMode="auto">
          <a:xfrm>
            <a:off x="5956300" y="3935413"/>
            <a:ext cx="1819275" cy="0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</p:cxnSp>
      <p:sp>
        <p:nvSpPr>
          <p:cNvPr id="89" name="Text Box 88"/>
          <p:cNvSpPr txBox="1">
            <a:spLocks noChangeArrowheads="1"/>
          </p:cNvSpPr>
          <p:nvPr/>
        </p:nvSpPr>
        <p:spPr bwMode="auto">
          <a:xfrm>
            <a:off x="3581400" y="3489325"/>
            <a:ext cx="87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Arial" charset="0"/>
              </a:rPr>
              <a:t>OSPF</a:t>
            </a:r>
          </a:p>
        </p:txBody>
      </p:sp>
      <p:sp>
        <p:nvSpPr>
          <p:cNvPr id="90" name="Text Box 89"/>
          <p:cNvSpPr txBox="1">
            <a:spLocks noChangeArrowheads="1"/>
          </p:cNvSpPr>
          <p:nvPr/>
        </p:nvSpPr>
        <p:spPr bwMode="auto">
          <a:xfrm>
            <a:off x="6783388" y="3489325"/>
            <a:ext cx="608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Arial" charset="0"/>
              </a:rPr>
              <a:t>RIP</a:t>
            </a:r>
          </a:p>
        </p:txBody>
      </p:sp>
      <p:sp>
        <p:nvSpPr>
          <p:cNvPr id="92" name="Text Box 91"/>
          <p:cNvSpPr txBox="1">
            <a:spLocks noChangeArrowheads="1"/>
          </p:cNvSpPr>
          <p:nvPr/>
        </p:nvSpPr>
        <p:spPr bwMode="auto">
          <a:xfrm>
            <a:off x="2667000" y="4083050"/>
            <a:ext cx="354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Arial" charset="0"/>
              </a:rPr>
              <a:t>A</a:t>
            </a:r>
          </a:p>
        </p:txBody>
      </p:sp>
      <p:sp>
        <p:nvSpPr>
          <p:cNvPr id="93" name="Text Box 92"/>
          <p:cNvSpPr txBox="1">
            <a:spLocks noChangeArrowheads="1"/>
          </p:cNvSpPr>
          <p:nvPr/>
        </p:nvSpPr>
        <p:spPr bwMode="auto">
          <a:xfrm>
            <a:off x="5818188" y="4098925"/>
            <a:ext cx="354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Arial" charset="0"/>
              </a:rPr>
              <a:t>B</a:t>
            </a:r>
          </a:p>
        </p:txBody>
      </p:sp>
      <p:sp>
        <p:nvSpPr>
          <p:cNvPr id="94" name="Text Box 93"/>
          <p:cNvSpPr txBox="1">
            <a:spLocks noChangeArrowheads="1"/>
          </p:cNvSpPr>
          <p:nvPr/>
        </p:nvSpPr>
        <p:spPr bwMode="auto">
          <a:xfrm>
            <a:off x="8382000" y="4098925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Arial" charset="0"/>
              </a:rPr>
              <a:t>D</a:t>
            </a:r>
          </a:p>
        </p:txBody>
      </p:sp>
      <p:sp>
        <p:nvSpPr>
          <p:cNvPr id="95" name="Text Box 94"/>
          <p:cNvSpPr txBox="1">
            <a:spLocks noChangeArrowheads="1"/>
          </p:cNvSpPr>
          <p:nvPr/>
        </p:nvSpPr>
        <p:spPr bwMode="auto">
          <a:xfrm>
            <a:off x="3733800" y="5013325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charset="0"/>
              </a:rPr>
              <a:t>C</a:t>
            </a:r>
          </a:p>
        </p:txBody>
      </p:sp>
      <p:grpSp>
        <p:nvGrpSpPr>
          <p:cNvPr id="22" name="Group 107"/>
          <p:cNvGrpSpPr>
            <a:grpSpLocks/>
          </p:cNvGrpSpPr>
          <p:nvPr/>
        </p:nvGrpSpPr>
        <p:grpSpPr bwMode="auto">
          <a:xfrm>
            <a:off x="609600" y="3429000"/>
            <a:ext cx="4800600" cy="1660525"/>
            <a:chOff x="0" y="1210"/>
            <a:chExt cx="3024" cy="1046"/>
          </a:xfrm>
        </p:grpSpPr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48" y="1488"/>
              <a:ext cx="1200" cy="768"/>
            </a:xfrm>
            <a:prstGeom prst="rect">
              <a:avLst/>
            </a:prstGeom>
            <a:solidFill>
              <a:schemeClr val="tx1">
                <a:lumMod val="65000"/>
              </a:schemeClr>
            </a:solidFill>
            <a:ln w="9525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charset="0"/>
              </a:endParaRPr>
            </a:p>
          </p:txBody>
        </p:sp>
        <p:sp>
          <p:nvSpPr>
            <p:cNvPr id="110" name="Rectangle 109"/>
            <p:cNvSpPr>
              <a:spLocks noChangeArrowheads="1"/>
            </p:cNvSpPr>
            <p:nvPr/>
          </p:nvSpPr>
          <p:spPr bwMode="auto">
            <a:xfrm>
              <a:off x="144" y="2064"/>
              <a:ext cx="1008" cy="14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Arial" charset="0"/>
                </a:rPr>
                <a:t>FIB</a:t>
              </a:r>
            </a:p>
          </p:txBody>
        </p:sp>
        <p:sp>
          <p:nvSpPr>
            <p:cNvPr id="111" name="Rectangle 110"/>
            <p:cNvSpPr>
              <a:spLocks noChangeArrowheads="1"/>
            </p:cNvSpPr>
            <p:nvPr/>
          </p:nvSpPr>
          <p:spPr bwMode="auto">
            <a:xfrm>
              <a:off x="144" y="1872"/>
              <a:ext cx="1008" cy="14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Arial" charset="0"/>
                </a:rPr>
                <a:t>route selection</a:t>
              </a:r>
            </a:p>
          </p:txBody>
        </p:sp>
        <p:sp>
          <p:nvSpPr>
            <p:cNvPr id="112" name="Rectangle 111"/>
            <p:cNvSpPr>
              <a:spLocks noChangeArrowheads="1"/>
            </p:cNvSpPr>
            <p:nvPr/>
          </p:nvSpPr>
          <p:spPr bwMode="auto">
            <a:xfrm>
              <a:off x="720" y="1584"/>
              <a:ext cx="432" cy="24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Arial" charset="0"/>
                </a:rPr>
                <a:t>RIP</a:t>
              </a:r>
            </a:p>
          </p:txBody>
        </p:sp>
        <p:sp>
          <p:nvSpPr>
            <p:cNvPr id="113" name="Rectangle 112"/>
            <p:cNvSpPr>
              <a:spLocks noChangeArrowheads="1"/>
            </p:cNvSpPr>
            <p:nvPr/>
          </p:nvSpPr>
          <p:spPr bwMode="auto">
            <a:xfrm>
              <a:off x="144" y="1584"/>
              <a:ext cx="432" cy="24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Arial" charset="0"/>
                </a:rPr>
                <a:t>OSPF</a:t>
              </a:r>
            </a:p>
          </p:txBody>
        </p:sp>
        <p:sp>
          <p:nvSpPr>
            <p:cNvPr id="114" name="Text Box 113"/>
            <p:cNvSpPr txBox="1">
              <a:spLocks noChangeArrowheads="1"/>
            </p:cNvSpPr>
            <p:nvPr/>
          </p:nvSpPr>
          <p:spPr bwMode="auto">
            <a:xfrm>
              <a:off x="0" y="1286"/>
              <a:ext cx="22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Arial" charset="0"/>
                </a:rPr>
                <a:t>B</a:t>
              </a:r>
            </a:p>
          </p:txBody>
        </p:sp>
        <p:grpSp>
          <p:nvGrpSpPr>
            <p:cNvPr id="23" name="Group 114"/>
            <p:cNvGrpSpPr>
              <a:grpSpLocks/>
            </p:cNvGrpSpPr>
            <p:nvPr/>
          </p:nvGrpSpPr>
          <p:grpSpPr bwMode="auto">
            <a:xfrm>
              <a:off x="1152" y="1210"/>
              <a:ext cx="1872" cy="288"/>
              <a:chOff x="1152" y="1210"/>
              <a:chExt cx="1872" cy="288"/>
            </a:xfrm>
          </p:grpSpPr>
          <p:sp>
            <p:nvSpPr>
              <p:cNvPr id="116" name="Line 115"/>
              <p:cNvSpPr>
                <a:spLocks noChangeShapeType="1"/>
              </p:cNvSpPr>
              <p:nvPr/>
            </p:nvSpPr>
            <p:spPr bwMode="auto">
              <a:xfrm flipV="1">
                <a:off x="1152" y="1210"/>
                <a:ext cx="0" cy="2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Line 116"/>
              <p:cNvSpPr>
                <a:spLocks noChangeShapeType="1"/>
              </p:cNvSpPr>
              <p:nvPr/>
            </p:nvSpPr>
            <p:spPr bwMode="auto">
              <a:xfrm>
                <a:off x="1152" y="1210"/>
                <a:ext cx="18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Line 117"/>
              <p:cNvSpPr>
                <a:spLocks noChangeShapeType="1"/>
              </p:cNvSpPr>
              <p:nvPr/>
            </p:nvSpPr>
            <p:spPr bwMode="auto">
              <a:xfrm>
                <a:off x="3024" y="1220"/>
                <a:ext cx="0" cy="23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19" name="Freeform 118"/>
          <p:cNvSpPr>
            <a:spLocks/>
          </p:cNvSpPr>
          <p:nvPr/>
        </p:nvSpPr>
        <p:spPr bwMode="auto">
          <a:xfrm>
            <a:off x="1066800" y="3641725"/>
            <a:ext cx="1066800" cy="381000"/>
          </a:xfrm>
          <a:custGeom>
            <a:avLst/>
            <a:gdLst>
              <a:gd name="T0" fmla="*/ 2147483647 w 384"/>
              <a:gd name="T1" fmla="*/ 2147483647 h 144"/>
              <a:gd name="T2" fmla="*/ 2147483647 w 384"/>
              <a:gd name="T3" fmla="*/ 0 h 144"/>
              <a:gd name="T4" fmla="*/ 0 w 384"/>
              <a:gd name="T5" fmla="*/ 2147483647 h 144"/>
              <a:gd name="T6" fmla="*/ 0 60000 65536"/>
              <a:gd name="T7" fmla="*/ 0 60000 65536"/>
              <a:gd name="T8" fmla="*/ 0 60000 65536"/>
              <a:gd name="T9" fmla="*/ 0 w 384"/>
              <a:gd name="T10" fmla="*/ 0 h 144"/>
              <a:gd name="T11" fmla="*/ 384 w 384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144">
                <a:moveTo>
                  <a:pt x="384" y="144"/>
                </a:moveTo>
                <a:cubicBezTo>
                  <a:pt x="320" y="72"/>
                  <a:pt x="256" y="0"/>
                  <a:pt x="192" y="0"/>
                </a:cubicBezTo>
                <a:cubicBezTo>
                  <a:pt x="128" y="0"/>
                  <a:pt x="64" y="72"/>
                  <a:pt x="0" y="144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latin typeface="Arial" charset="0"/>
            </a:endParaRPr>
          </a:p>
        </p:txBody>
      </p:sp>
      <p:sp>
        <p:nvSpPr>
          <p:cNvPr id="120" name="Freeform 119"/>
          <p:cNvSpPr>
            <a:spLocks/>
          </p:cNvSpPr>
          <p:nvPr/>
        </p:nvSpPr>
        <p:spPr bwMode="auto">
          <a:xfrm>
            <a:off x="1295400" y="3794125"/>
            <a:ext cx="609600" cy="228600"/>
          </a:xfrm>
          <a:custGeom>
            <a:avLst/>
            <a:gdLst>
              <a:gd name="T0" fmla="*/ 2147483647 w 384"/>
              <a:gd name="T1" fmla="*/ 2147483647 h 144"/>
              <a:gd name="T2" fmla="*/ 2147483647 w 384"/>
              <a:gd name="T3" fmla="*/ 0 h 144"/>
              <a:gd name="T4" fmla="*/ 0 w 384"/>
              <a:gd name="T5" fmla="*/ 2147483647 h 144"/>
              <a:gd name="T6" fmla="*/ 0 60000 65536"/>
              <a:gd name="T7" fmla="*/ 0 60000 65536"/>
              <a:gd name="T8" fmla="*/ 0 60000 65536"/>
              <a:gd name="T9" fmla="*/ 0 w 384"/>
              <a:gd name="T10" fmla="*/ 0 h 144"/>
              <a:gd name="T11" fmla="*/ 384 w 384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144">
                <a:moveTo>
                  <a:pt x="384" y="144"/>
                </a:moveTo>
                <a:cubicBezTo>
                  <a:pt x="320" y="72"/>
                  <a:pt x="256" y="0"/>
                  <a:pt x="192" y="0"/>
                </a:cubicBezTo>
                <a:cubicBezTo>
                  <a:pt x="128" y="0"/>
                  <a:pt x="64" y="72"/>
                  <a:pt x="0" y="144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latin typeface="Arial" charset="0"/>
            </a:endParaRPr>
          </a:p>
        </p:txBody>
      </p:sp>
      <p:sp>
        <p:nvSpPr>
          <p:cNvPr id="124" name="Line 124"/>
          <p:cNvSpPr>
            <a:spLocks noChangeShapeType="1"/>
          </p:cNvSpPr>
          <p:nvPr/>
        </p:nvSpPr>
        <p:spPr bwMode="auto">
          <a:xfrm flipH="1">
            <a:off x="7315200" y="3946525"/>
            <a:ext cx="457200" cy="0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5" name="Line 126"/>
          <p:cNvSpPr>
            <a:spLocks noChangeShapeType="1"/>
          </p:cNvSpPr>
          <p:nvPr/>
        </p:nvSpPr>
        <p:spPr bwMode="auto">
          <a:xfrm flipH="1">
            <a:off x="5943600" y="3946525"/>
            <a:ext cx="457200" cy="0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4" name="Group 129"/>
          <p:cNvGrpSpPr>
            <a:grpSpLocks/>
          </p:cNvGrpSpPr>
          <p:nvPr/>
        </p:nvGrpSpPr>
        <p:grpSpPr bwMode="auto">
          <a:xfrm>
            <a:off x="4800600" y="3946525"/>
            <a:ext cx="609600" cy="762000"/>
            <a:chOff x="2640" y="1536"/>
            <a:chExt cx="384" cy="480"/>
          </a:xfrm>
        </p:grpSpPr>
        <p:sp>
          <p:nvSpPr>
            <p:cNvPr id="127" name="Line 127"/>
            <p:cNvSpPr>
              <a:spLocks noChangeShapeType="1"/>
            </p:cNvSpPr>
            <p:nvPr/>
          </p:nvSpPr>
          <p:spPr bwMode="auto">
            <a:xfrm flipH="1">
              <a:off x="2640" y="1536"/>
              <a:ext cx="288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Line 128"/>
            <p:cNvSpPr>
              <a:spLocks noChangeShapeType="1"/>
            </p:cNvSpPr>
            <p:nvPr/>
          </p:nvSpPr>
          <p:spPr bwMode="auto">
            <a:xfrm rot="16295483" flipH="1">
              <a:off x="2880" y="1871"/>
              <a:ext cx="288" cy="1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" name="Group 134"/>
          <p:cNvGrpSpPr>
            <a:grpSpLocks/>
          </p:cNvGrpSpPr>
          <p:nvPr/>
        </p:nvGrpSpPr>
        <p:grpSpPr bwMode="auto">
          <a:xfrm>
            <a:off x="3190875" y="3946525"/>
            <a:ext cx="771525" cy="762000"/>
            <a:chOff x="1626" y="1536"/>
            <a:chExt cx="486" cy="480"/>
          </a:xfrm>
        </p:grpSpPr>
        <p:sp>
          <p:nvSpPr>
            <p:cNvPr id="130" name="Line 130"/>
            <p:cNvSpPr>
              <a:spLocks noChangeShapeType="1"/>
            </p:cNvSpPr>
            <p:nvPr/>
          </p:nvSpPr>
          <p:spPr bwMode="auto">
            <a:xfrm flipH="1">
              <a:off x="1824" y="1536"/>
              <a:ext cx="288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prstDash val="dash"/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Line 133"/>
            <p:cNvSpPr>
              <a:spLocks noChangeShapeType="1"/>
            </p:cNvSpPr>
            <p:nvPr/>
          </p:nvSpPr>
          <p:spPr bwMode="auto">
            <a:xfrm rot="16295483" flipH="1">
              <a:off x="1483" y="1871"/>
              <a:ext cx="288" cy="1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" name="Group 139"/>
          <p:cNvGrpSpPr>
            <a:grpSpLocks/>
          </p:cNvGrpSpPr>
          <p:nvPr/>
        </p:nvGrpSpPr>
        <p:grpSpPr bwMode="auto">
          <a:xfrm>
            <a:off x="4724406" y="3946525"/>
            <a:ext cx="677864" cy="685800"/>
            <a:chOff x="2640" y="1584"/>
            <a:chExt cx="427" cy="432"/>
          </a:xfrm>
        </p:grpSpPr>
        <p:sp>
          <p:nvSpPr>
            <p:cNvPr id="133" name="Line 135"/>
            <p:cNvSpPr>
              <a:spLocks noChangeShapeType="1"/>
            </p:cNvSpPr>
            <p:nvPr/>
          </p:nvSpPr>
          <p:spPr bwMode="auto">
            <a:xfrm flipH="1">
              <a:off x="2640" y="1584"/>
              <a:ext cx="288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prstDash val="dash"/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Line 138"/>
            <p:cNvSpPr>
              <a:spLocks noChangeShapeType="1"/>
            </p:cNvSpPr>
            <p:nvPr/>
          </p:nvSpPr>
          <p:spPr bwMode="auto">
            <a:xfrm rot="16295483" flipH="1">
              <a:off x="2923" y="1871"/>
              <a:ext cx="288" cy="1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prstDash val="dash"/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5" name="Line 140"/>
          <p:cNvSpPr>
            <a:spLocks noChangeShapeType="1"/>
          </p:cNvSpPr>
          <p:nvPr/>
        </p:nvSpPr>
        <p:spPr bwMode="auto">
          <a:xfrm flipH="1">
            <a:off x="6019800" y="3946525"/>
            <a:ext cx="457200" cy="0"/>
          </a:xfrm>
          <a:prstGeom prst="line">
            <a:avLst/>
          </a:prstGeom>
          <a:noFill/>
          <a:ln w="57150">
            <a:solidFill>
              <a:srgbClr val="0000FF"/>
            </a:solidFill>
            <a:prstDash val="dash"/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6" name="Text Box 3"/>
          <p:cNvSpPr txBox="1">
            <a:spLocks noChangeArrowheads="1"/>
          </p:cNvSpPr>
          <p:nvPr/>
        </p:nvSpPr>
        <p:spPr bwMode="auto">
          <a:xfrm>
            <a:off x="609600" y="5562600"/>
            <a:ext cx="7620000" cy="8309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Arial" pitchFamily="34" charset="0"/>
              </a:rPr>
              <a:t>Route </a:t>
            </a:r>
            <a:r>
              <a:rPr lang="en-US" sz="2400" dirty="0" smtClean="0">
                <a:latin typeface="Arial" pitchFamily="34" charset="0"/>
              </a:rPr>
              <a:t>redistribution provides required “glue logic” between routing domains</a:t>
            </a:r>
            <a:endParaRPr lang="en-US" sz="2400" dirty="0">
              <a:latin typeface="Arial" pitchFamily="34" charset="0"/>
            </a:endParaRPr>
          </a:p>
        </p:txBody>
      </p:sp>
      <p:sp>
        <p:nvSpPr>
          <p:cNvPr id="137" name="Text Box 95"/>
          <p:cNvSpPr txBox="1">
            <a:spLocks noChangeArrowheads="1"/>
          </p:cNvSpPr>
          <p:nvPr/>
        </p:nvSpPr>
        <p:spPr bwMode="auto">
          <a:xfrm>
            <a:off x="1474049" y="6477000"/>
            <a:ext cx="6549229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aseline="30000" dirty="0" smtClean="0">
                <a:latin typeface="Arial" pitchFamily="34" charset="0"/>
              </a:rPr>
              <a:t>1</a:t>
            </a:r>
            <a:r>
              <a:rPr lang="en-US" dirty="0" smtClean="0">
                <a:latin typeface="Arial" pitchFamily="34" charset="0"/>
              </a:rPr>
              <a:t>Le, </a:t>
            </a:r>
            <a:r>
              <a:rPr lang="en-US" dirty="0" err="1" smtClean="0">
                <a:latin typeface="Arial" pitchFamily="34" charset="0"/>
              </a:rPr>
              <a:t>Xie</a:t>
            </a:r>
            <a:r>
              <a:rPr lang="en-US" dirty="0" smtClean="0">
                <a:latin typeface="Arial" pitchFamily="34" charset="0"/>
              </a:rPr>
              <a:t>, Zhang, Understanding Route Redistribution, ICNP 07</a:t>
            </a:r>
            <a:endParaRPr lang="en-US" dirty="0"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 autoUpdateAnimBg="0"/>
      <p:bldP spid="120" grpId="0" animBg="1" autoUpdateAnimBg="0"/>
      <p:bldP spid="124" grpId="0" animBg="1"/>
      <p:bldP spid="124" grpId="1" animBg="1"/>
      <p:bldP spid="125" grpId="0" animBg="1"/>
      <p:bldP spid="125" grpId="1" animBg="1"/>
      <p:bldP spid="135" grpId="0" animBg="1"/>
      <p:bldP spid="135" grpId="1" animBg="1"/>
      <p:bldP spid="136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7BCC0-D199-4C85-9073-2EB0E81BCFF9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457200" y="16002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/>
              <a:t>Glue logic can implement policies, like BGP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/>
              <a:t>Unlike BGP, glue logic is NOT a protocol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 smtClean="0"/>
              <a:t>RR is just configuration mechanism, used separately at each router, and extremely vulnerable to anomalies</a:t>
            </a:r>
            <a:r>
              <a:rPr lang="en-US" sz="2400" baseline="30000" dirty="0" smtClean="0"/>
              <a:t>1</a:t>
            </a:r>
            <a:endParaRPr lang="en-US" sz="2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/>
              <a:t>Our discussions with operators revealed glue </a:t>
            </a:r>
            <a:r>
              <a:rPr lang="en-US" sz="2400" dirty="0"/>
              <a:t>logic, not BGP, is </a:t>
            </a:r>
            <a:r>
              <a:rPr lang="en-US" sz="2400" dirty="0" smtClean="0"/>
              <a:t>often used </a:t>
            </a:r>
            <a:r>
              <a:rPr lang="en-US" sz="2400" dirty="0"/>
              <a:t>to interconnect network </a:t>
            </a:r>
            <a:r>
              <a:rPr lang="en-US" sz="2400" dirty="0" smtClean="0"/>
              <a:t>domains </a:t>
            </a:r>
            <a:endParaRPr lang="en-US" sz="24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/>
              <a:t>Even when BGP is used, glue logic is required to specify the routes to advertise at the BGP level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85800" y="5486400"/>
            <a:ext cx="7696200" cy="8309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/>
              <a:t>Glue logic seems more </a:t>
            </a:r>
            <a:r>
              <a:rPr lang="en-US" sz="2400" dirty="0"/>
              <a:t>commonly used than BGP, but </a:t>
            </a:r>
            <a:r>
              <a:rPr lang="en-US" sz="2400" dirty="0" smtClean="0"/>
              <a:t>is much less understood and </a:t>
            </a:r>
            <a:r>
              <a:rPr lang="en-US" sz="2400" dirty="0"/>
              <a:t>much more error-prone</a:t>
            </a:r>
          </a:p>
        </p:txBody>
      </p:sp>
      <p:sp>
        <p:nvSpPr>
          <p:cNvPr id="8" name="Text Box 95"/>
          <p:cNvSpPr txBox="1">
            <a:spLocks noChangeArrowheads="1"/>
          </p:cNvSpPr>
          <p:nvPr/>
        </p:nvSpPr>
        <p:spPr bwMode="auto">
          <a:xfrm>
            <a:off x="1447800" y="6477000"/>
            <a:ext cx="6549229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aseline="30000" dirty="0" smtClean="0"/>
              <a:t>1</a:t>
            </a:r>
            <a:r>
              <a:rPr lang="en-US" dirty="0" smtClean="0"/>
              <a:t>Le, </a:t>
            </a:r>
            <a:r>
              <a:rPr lang="en-US" dirty="0" err="1" smtClean="0"/>
              <a:t>Xie</a:t>
            </a:r>
            <a:r>
              <a:rPr lang="en-US" dirty="0" smtClean="0"/>
              <a:t>, Zhang, Understanding Route Redistribution, ICNP 07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does the Glue Logic compare to BGP?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Contributions</a:t>
            </a:r>
            <a:endParaRPr lang="en-US" sz="3200" dirty="0" smtClean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848600" cy="4114800"/>
          </a:xfrm>
        </p:spPr>
        <p:txBody>
          <a:bodyPr>
            <a:noAutofit/>
          </a:bodyPr>
          <a:lstStyle/>
          <a:p>
            <a:pPr marL="533400" indent="-533400" eaLnBrk="1" hangingPunct="1">
              <a:buFontTx/>
              <a:buAutoNum type="arabicPeriod"/>
            </a:pPr>
            <a:r>
              <a:rPr lang="en-US" sz="2400" dirty="0" smtClean="0"/>
              <a:t>Developed a model for characterizing interconnections between routing domains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400" dirty="0" smtClean="0"/>
              <a:t>Analyzed configurations of 1600+ networks 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400" dirty="0" smtClean="0"/>
              <a:t>Show the glue logic is fundamental component of Internet routing architecture 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400" dirty="0" smtClean="0"/>
              <a:t>Show insufficiencies of glue logic lead to complex configurations and instability concerns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400" dirty="0" smtClean="0"/>
              <a:t>Discuss potential role of glue logic as the Internet architecture evolves </a:t>
            </a:r>
            <a:endParaRPr lang="en-US" sz="2000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28600" y="3351212"/>
            <a:ext cx="381000" cy="1588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28600" y="4191000"/>
            <a:ext cx="381000" cy="1588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B5C68D-2691-493A-8540-E5F2DB83D6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85800" y="5715000"/>
            <a:ext cx="7696200" cy="8309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 smtClean="0"/>
              <a:t>Glue logic, a critical component of Internet architecture, that needs more research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5C68D-2691-493A-8540-E5F2DB83D667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1600+ </a:t>
            </a:r>
            <a:r>
              <a:rPr lang="en-US" sz="2800" dirty="0"/>
              <a:t>operational networks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Networks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Tier-1 Service Provider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Enterprise networks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University campuses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Number of routers per network: 1 to </a:t>
            </a:r>
            <a:r>
              <a:rPr lang="en-US" sz="2800" dirty="0" smtClean="0"/>
              <a:t>3000+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Number of lines per router: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Average: 675 lines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Maximum: </a:t>
            </a:r>
            <a:r>
              <a:rPr lang="en-US" sz="2400" dirty="0" smtClean="0"/>
              <a:t>10000+ </a:t>
            </a:r>
            <a:r>
              <a:rPr lang="en-US" sz="2400" dirty="0"/>
              <a:t>lines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E92A7-E68A-4A02-A562-7C2DD5B3F95D}" type="slidenum">
              <a:rPr lang="en-US"/>
              <a:pPr/>
              <a:t>7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Routing Domains</a:t>
            </a:r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800100" y="1581665"/>
          <a:ext cx="7429500" cy="5200135"/>
        </p:xfrm>
        <a:graphic>
          <a:graphicData uri="http://schemas.openxmlformats.org/presentationml/2006/ole">
            <p:oleObj spid="_x0000_s1026" name="Acrobat Document" r:id="rId5" imgW="7542857" imgH="5830114" progId="AcroExch.Document.7">
              <p:embed/>
            </p:oleObj>
          </a:graphicData>
        </a:graphic>
      </p:graphicFrame>
      <p:sp>
        <p:nvSpPr>
          <p:cNvPr id="8" name="Oval 7"/>
          <p:cNvSpPr/>
          <p:nvPr/>
        </p:nvSpPr>
        <p:spPr>
          <a:xfrm>
            <a:off x="2426573" y="417189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112373" y="333369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86200" y="266700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endCxn id="8" idx="6"/>
          </p:cNvCxnSpPr>
          <p:nvPr/>
        </p:nvCxnSpPr>
        <p:spPr>
          <a:xfrm rot="10800000" flipV="1">
            <a:off x="2655173" y="4248090"/>
            <a:ext cx="3352800" cy="381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84173" y="4019490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n-lt"/>
              </a:rPr>
              <a:t>34%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9" name="Straight Arrow Connector 18"/>
          <p:cNvCxnSpPr>
            <a:endCxn id="9" idx="6"/>
          </p:cNvCxnSpPr>
          <p:nvPr/>
        </p:nvCxnSpPr>
        <p:spPr>
          <a:xfrm rot="10800000" flipV="1">
            <a:off x="3340974" y="3409890"/>
            <a:ext cx="2743201" cy="381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0" idx="6"/>
          </p:cNvCxnSpPr>
          <p:nvPr/>
        </p:nvCxnSpPr>
        <p:spPr>
          <a:xfrm rot="10800000" flipV="1">
            <a:off x="4114800" y="2743200"/>
            <a:ext cx="1905000" cy="381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60373" y="3181290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n-lt"/>
              </a:rPr>
              <a:t>21%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6000" y="2514600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n-lt"/>
              </a:rPr>
              <a:t>10%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62200" y="6096000"/>
            <a:ext cx="51816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Number of Routing Domains (n)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1110733" y="3930134"/>
            <a:ext cx="48768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% of networks with  ≤ n routing domains</a:t>
            </a:r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7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utoShape 6"/>
          <p:cNvSpPr>
            <a:spLocks noChangeArrowheads="1"/>
          </p:cNvSpPr>
          <p:nvPr/>
        </p:nvSpPr>
        <p:spPr bwMode="auto">
          <a:xfrm>
            <a:off x="2438400" y="3124200"/>
            <a:ext cx="2302329" cy="328166"/>
          </a:xfrm>
          <a:prstGeom prst="parallelogram">
            <a:avLst>
              <a:gd name="adj" fmla="val 128571"/>
            </a:avLst>
          </a:prstGeom>
          <a:solidFill>
            <a:schemeClr val="tx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IGP, local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AutoShape 6"/>
          <p:cNvSpPr>
            <a:spLocks noChangeArrowheads="1"/>
          </p:cNvSpPr>
          <p:nvPr/>
        </p:nvSpPr>
        <p:spPr bwMode="auto">
          <a:xfrm>
            <a:off x="2442482" y="3100834"/>
            <a:ext cx="2302329" cy="328166"/>
          </a:xfrm>
          <a:prstGeom prst="parallelogram">
            <a:avLst>
              <a:gd name="adj" fmla="val 128571"/>
            </a:avLst>
          </a:prstGeom>
          <a:solidFill>
            <a:schemeClr val="tx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IGP, local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4" name="AutoShape 11"/>
          <p:cNvSpPr>
            <a:spLocks noChangeArrowheads="1"/>
          </p:cNvSpPr>
          <p:nvPr/>
        </p:nvSpPr>
        <p:spPr bwMode="auto">
          <a:xfrm>
            <a:off x="2498271" y="2719699"/>
            <a:ext cx="2302329" cy="328301"/>
          </a:xfrm>
          <a:prstGeom prst="parallelogram">
            <a:avLst>
              <a:gd name="adj" fmla="val 128571"/>
            </a:avLst>
          </a:prstGeom>
          <a:solidFill>
            <a:schemeClr val="accent2">
              <a:lumMod val="75000"/>
            </a:schemeClr>
          </a:solidFill>
          <a:ln w="2857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BGP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0DDF-67B1-4079-904A-49C22524F022}" type="slidenum">
              <a:rPr lang="en-US"/>
              <a:pPr/>
              <a:t>8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Prevalence </a:t>
            </a:r>
            <a:r>
              <a:rPr lang="en-US" dirty="0" smtClean="0"/>
              <a:t>of Route Redistribution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8000" y="4267200"/>
            <a:ext cx="1143000" cy="76200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Office 1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IGP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48200" y="4267200"/>
            <a:ext cx="1676400" cy="7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BGP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Backbone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81800" y="4267200"/>
            <a:ext cx="1143000" cy="76200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Office 2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IGP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/>
        </p:nvCxnSpPr>
        <p:spPr>
          <a:xfrm>
            <a:off x="4191000" y="4648200"/>
            <a:ext cx="4572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3"/>
            <a:endCxn id="8" idx="1"/>
          </p:cNvCxnSpPr>
          <p:nvPr/>
        </p:nvCxnSpPr>
        <p:spPr>
          <a:xfrm>
            <a:off x="6324600" y="4648200"/>
            <a:ext cx="4572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048000" y="4267200"/>
            <a:ext cx="1143000" cy="762000"/>
          </a:xfrm>
          <a:prstGeom prst="rect">
            <a:avLst/>
          </a:prstGeom>
          <a:solidFill>
            <a:srgbClr val="FFCCFF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Office 1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IGP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48200" y="4267200"/>
            <a:ext cx="1676400" cy="7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glow rad="139700">
              <a:schemeClr val="accent2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BGP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Backbone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781800" y="4267200"/>
            <a:ext cx="1143000" cy="762000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Office 2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IGP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>
            <a:stCxn id="15" idx="3"/>
            <a:endCxn id="16" idx="1"/>
          </p:cNvCxnSpPr>
          <p:nvPr/>
        </p:nvCxnSpPr>
        <p:spPr>
          <a:xfrm>
            <a:off x="4191000" y="4648200"/>
            <a:ext cx="457200" cy="1588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1"/>
            <a:endCxn id="16" idx="3"/>
          </p:cNvCxnSpPr>
          <p:nvPr/>
        </p:nvCxnSpPr>
        <p:spPr>
          <a:xfrm rot="10800000" flipH="1">
            <a:off x="4648200" y="4648200"/>
            <a:ext cx="1676400" cy="1588"/>
          </a:xfrm>
          <a:prstGeom prst="straightConnector1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6" idx="3"/>
            <a:endCxn id="17" idx="1"/>
          </p:cNvCxnSpPr>
          <p:nvPr/>
        </p:nvCxnSpPr>
        <p:spPr>
          <a:xfrm>
            <a:off x="6324600" y="4648200"/>
            <a:ext cx="457200" cy="1588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048000" y="5867400"/>
            <a:ext cx="1143000" cy="762000"/>
          </a:xfrm>
          <a:prstGeom prst="rect">
            <a:avLst/>
          </a:prstGeom>
          <a:solidFill>
            <a:srgbClr val="FFCCFF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Office 1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IGP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8200" y="5867400"/>
            <a:ext cx="1143000" cy="762000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Office 2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IGP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1" name="Straight Connector 30"/>
          <p:cNvCxnSpPr>
            <a:stCxn id="27" idx="3"/>
            <a:endCxn id="29" idx="1"/>
          </p:cNvCxnSpPr>
          <p:nvPr/>
        </p:nvCxnSpPr>
        <p:spPr>
          <a:xfrm>
            <a:off x="4191000" y="6248400"/>
            <a:ext cx="4572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191000" y="6094412"/>
            <a:ext cx="457200" cy="1588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191000" y="6475412"/>
            <a:ext cx="457200" cy="1588"/>
          </a:xfrm>
          <a:prstGeom prst="straightConnector1">
            <a:avLst/>
          </a:prstGeom>
          <a:ln w="762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utoShape 9"/>
          <p:cNvSpPr>
            <a:spLocks noChangeArrowheads="1"/>
          </p:cNvSpPr>
          <p:nvPr/>
        </p:nvSpPr>
        <p:spPr bwMode="auto">
          <a:xfrm>
            <a:off x="5012871" y="2719699"/>
            <a:ext cx="2302329" cy="328301"/>
          </a:xfrm>
          <a:prstGeom prst="parallelogram">
            <a:avLst>
              <a:gd name="adj" fmla="val 128571"/>
            </a:avLst>
          </a:prstGeom>
          <a:solidFill>
            <a:schemeClr val="accent2">
              <a:lumMod val="75000"/>
            </a:schemeClr>
          </a:solidFill>
          <a:ln w="2857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BGP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6" name="AutoShape 17"/>
          <p:cNvCxnSpPr>
            <a:cxnSpLocks noChangeShapeType="1"/>
            <a:stCxn id="37" idx="2"/>
            <a:endCxn id="35" idx="5"/>
          </p:cNvCxnSpPr>
          <p:nvPr/>
        </p:nvCxnSpPr>
        <p:spPr bwMode="auto">
          <a:xfrm>
            <a:off x="4610497" y="2883849"/>
            <a:ext cx="614221" cy="1954"/>
          </a:xfrm>
          <a:prstGeom prst="straightConnector1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</p:cxnSp>
      <p:sp>
        <p:nvSpPr>
          <p:cNvPr id="38" name="AutoShape 4"/>
          <p:cNvSpPr>
            <a:spLocks noChangeArrowheads="1"/>
          </p:cNvSpPr>
          <p:nvPr/>
        </p:nvSpPr>
        <p:spPr bwMode="auto">
          <a:xfrm>
            <a:off x="4936671" y="3100834"/>
            <a:ext cx="2302329" cy="328166"/>
          </a:xfrm>
          <a:prstGeom prst="parallelogram">
            <a:avLst>
              <a:gd name="adj" fmla="val 128571"/>
            </a:avLst>
          </a:prstGeom>
          <a:solidFill>
            <a:schemeClr val="tx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IGP, local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724400" y="2872099"/>
            <a:ext cx="457200" cy="1588"/>
          </a:xfrm>
          <a:prstGeom prst="straightConnector1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6200000" flipV="1">
            <a:off x="3455350" y="3074349"/>
            <a:ext cx="404501" cy="1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AutoShape 11"/>
          <p:cNvSpPr>
            <a:spLocks noChangeArrowheads="1"/>
          </p:cNvSpPr>
          <p:nvPr/>
        </p:nvSpPr>
        <p:spPr bwMode="auto">
          <a:xfrm>
            <a:off x="2518682" y="2719699"/>
            <a:ext cx="2302329" cy="328301"/>
          </a:xfrm>
          <a:prstGeom prst="parallelogram">
            <a:avLst>
              <a:gd name="adj" fmla="val 128571"/>
            </a:avLst>
          </a:prstGeom>
          <a:solidFill>
            <a:schemeClr val="accent2">
              <a:lumMod val="75000"/>
            </a:schemeClr>
          </a:solidFill>
          <a:ln w="2857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BGP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6" name="AutoShape 9"/>
          <p:cNvSpPr>
            <a:spLocks noChangeArrowheads="1"/>
          </p:cNvSpPr>
          <p:nvPr/>
        </p:nvSpPr>
        <p:spPr bwMode="auto">
          <a:xfrm>
            <a:off x="5029200" y="2719699"/>
            <a:ext cx="2302329" cy="328301"/>
          </a:xfrm>
          <a:prstGeom prst="parallelogram">
            <a:avLst>
              <a:gd name="adj" fmla="val 128571"/>
            </a:avLst>
          </a:prstGeom>
          <a:solidFill>
            <a:schemeClr val="accent2">
              <a:lumMod val="75000"/>
            </a:schemeClr>
          </a:solidFill>
          <a:ln w="2857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BGP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048000" y="5867400"/>
            <a:ext cx="1143000" cy="762000"/>
          </a:xfrm>
          <a:prstGeom prst="rect">
            <a:avLst/>
          </a:prstGeom>
          <a:solidFill>
            <a:srgbClr val="FFCCFF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Office 1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OSPF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648200" y="5867400"/>
            <a:ext cx="1143000" cy="76200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Office 2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RIP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99.9% networks rely on route redistribution</a:t>
            </a:r>
          </a:p>
          <a:p>
            <a:pPr marL="990600" marR="0" lvl="1" indent="-5334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From IGP and local routes to BGP</a:t>
            </a:r>
          </a:p>
          <a:p>
            <a:pPr marL="990600" marR="0" lvl="1" indent="-5334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990600" marR="0" lvl="1" indent="-5334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990600" marR="0" lvl="1" indent="-5334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From BGP into IGP (78% of networks with 15+ routers)</a:t>
            </a:r>
          </a:p>
          <a:p>
            <a:pPr marL="990600" marR="0" lvl="1" indent="-5334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990600" marR="0" lvl="1" indent="-5334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990600" marR="0" lvl="1" indent="-5334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From IGP into IGP (35% of networks with 15+ routers)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15" grpId="0" animBg="1"/>
      <p:bldP spid="16" grpId="0" animBg="1"/>
      <p:bldP spid="17" grpId="0" animBg="1"/>
      <p:bldP spid="27" grpId="0" animBg="1"/>
      <p:bldP spid="29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51148-571A-498E-8B80-89533FA20F98}" type="slidenum">
              <a:rPr lang="en-US"/>
              <a:pPr/>
              <a:t>9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Route Redistribution </a:t>
            </a:r>
            <a:r>
              <a:rPr lang="en-US" dirty="0" smtClean="0"/>
              <a:t>between </a:t>
            </a:r>
            <a:r>
              <a:rPr lang="en-US" dirty="0"/>
              <a:t>IGP </a:t>
            </a:r>
            <a:r>
              <a:rPr lang="en-US" dirty="0" smtClean="0"/>
              <a:t>Domains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r>
              <a:rPr lang="en-US" sz="2800" dirty="0"/>
              <a:t>Why using </a:t>
            </a:r>
            <a:r>
              <a:rPr lang="en-US" sz="2800" dirty="0" smtClean="0"/>
              <a:t>route redistribution, </a:t>
            </a:r>
            <a:r>
              <a:rPr lang="en-US" sz="2800" dirty="0"/>
              <a:t>rather than BGP, to interconnect IGP domains</a:t>
            </a:r>
            <a:r>
              <a:rPr lang="en-US" sz="2800" dirty="0" smtClean="0"/>
              <a:t>?</a:t>
            </a:r>
          </a:p>
          <a:p>
            <a:r>
              <a:rPr lang="en-US" dirty="0" smtClean="0"/>
              <a:t>BGP cannot support some of the existing design objectives</a:t>
            </a:r>
          </a:p>
          <a:p>
            <a:pPr lvl="1"/>
            <a:r>
              <a:rPr lang="en-US" sz="2400" dirty="0" smtClean="0"/>
              <a:t>Domain Backup</a:t>
            </a:r>
          </a:p>
          <a:p>
            <a:pPr lvl="1"/>
            <a:r>
              <a:rPr lang="en-US" dirty="0" smtClean="0"/>
              <a:t>Router-level Shortest Path Routing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1|4.9|7.4|8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4.6|2.4|3.4|7.5|1.1|9.4|1.7|5.5|4.8|1.3|1.1|0.6|3|1.6|1.1|3.2|8.1|1.7|0.9|2.4|17.7|4.2|7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8.4|7.7|3|2.4|4.3|6.6|1.8|2.2|3.5|2|8.3|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2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2.5|1.2|1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1|4.2|4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8|25.1|1|1.8|6.8|8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8.1|5.7|6|12.5|2.2|10.2|15.8|5|9.1|7|4.9|4.6|4.7|10.4|6.5|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6|16.4|4.9|1.6|5.9|1.7|15.3|4.5|5.2|18.6|32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9|7.3|5.8|3.3|5.5|6.2|5|4.7|14.7|4.6|9.4|12|8.5"/>
</p:tagLst>
</file>

<file path=ppt/theme/theme1.xml><?xml version="1.0" encoding="utf-8"?>
<a:theme xmlns:a="http://schemas.openxmlformats.org/drawingml/2006/main" name="Back-to-school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Back-to-school presentation</Template>
  <TotalTime>0</TotalTime>
  <Words>1127</Words>
  <Application>Microsoft Office PowerPoint</Application>
  <PresentationFormat>On-screen Show (4:3)</PresentationFormat>
  <Paragraphs>333</Paragraphs>
  <Slides>19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Back-to-school presentation</vt:lpstr>
      <vt:lpstr>Acrobat Document</vt:lpstr>
      <vt:lpstr>Shedding Light on the Glue Logic of the Internet Routing Architecture </vt:lpstr>
      <vt:lpstr>Routing Design</vt:lpstr>
      <vt:lpstr>Routing Glue Logic</vt:lpstr>
      <vt:lpstr>Slide 4</vt:lpstr>
      <vt:lpstr>Contributions</vt:lpstr>
      <vt:lpstr>Dataset</vt:lpstr>
      <vt:lpstr>Routing Domains</vt:lpstr>
      <vt:lpstr>Prevalence of Route Redistribution</vt:lpstr>
      <vt:lpstr>Route Redistribution between IGP Domains</vt:lpstr>
      <vt:lpstr>Domain Backup</vt:lpstr>
      <vt:lpstr>Router-level Shortest Path Routing</vt:lpstr>
      <vt:lpstr>Slide 12</vt:lpstr>
      <vt:lpstr>Routing Policies</vt:lpstr>
      <vt:lpstr>Illustration of Deployed Solutions</vt:lpstr>
      <vt:lpstr>Routing Anomalies</vt:lpstr>
      <vt:lpstr>Concluding Remarks</vt:lpstr>
      <vt:lpstr>Concluding Remarks (continued)</vt:lpstr>
      <vt:lpstr>Acknowldegment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2008-08-02T03:07:46Z</dcterms:created>
  <dcterms:modified xsi:type="dcterms:W3CDTF">2009-03-13T01:42:47Z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TC101659611033</vt:lpwstr>
  </property>
</Properties>
</file>