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0" r:id="rId4"/>
    <p:sldId id="261" r:id="rId5"/>
    <p:sldId id="266" r:id="rId6"/>
    <p:sldId id="265" r:id="rId7"/>
    <p:sldId id="258" r:id="rId8"/>
    <p:sldId id="259" r:id="rId9"/>
    <p:sldId id="264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3" autoAdjust="0"/>
    <p:restoredTop sz="94660"/>
  </p:normalViewPr>
  <p:slideViewPr>
    <p:cSldViewPr snapToGrid="0">
      <p:cViewPr varScale="1">
        <p:scale>
          <a:sx n="67" d="100"/>
          <a:sy n="67" d="100"/>
        </p:scale>
        <p:origin x="5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68106E-9F12-42D1-8503-7852613A4DD7}" type="datetimeFigureOut">
              <a:rPr lang="en-US"/>
              <a:t>9/20/2015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11BD76-9275-4A37-AA94-5CEF4761E1B0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412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1BD76-9275-4A37-AA94-5CEF4761E1B0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746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1BD76-9275-4A37-AA94-5CEF4761E1B0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306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1BD76-9275-4A37-AA94-5CEF4761E1B0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02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1BD76-9275-4A37-AA94-5CEF4761E1B0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6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1BD76-9275-4A37-AA94-5CEF4761E1B0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732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1BD76-9275-4A37-AA94-5CEF4761E1B0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300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1BD76-9275-4A37-AA94-5CEF4761E1B0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8619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1BD76-9275-4A37-AA94-5CEF4761E1B0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0857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1BD76-9275-4A37-AA94-5CEF4761E1B0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022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1BD76-9275-4A37-AA94-5CEF4761E1B0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168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68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36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66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326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06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93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490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97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795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201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68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A7AC5-6045-4418-8E60-F48788734473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3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ZFS &amp; TRIM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082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TRIM - 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Attempt to make sure certain writes do not take very long ( as compared to other </a:t>
            </a:r>
            <a:r>
              <a:rPr lang="en-US" dirty="0" err="1"/>
              <a:t>writes</a:t>
            </a:r>
            <a:r>
              <a:rPr lang="en-US" dirty="0"/>
              <a:t> ).</a:t>
            </a:r>
          </a:p>
          <a:p>
            <a:r>
              <a:rPr lang="en-US" dirty="0"/>
              <a:t>SSD Blocks only have a limited number of erases.</a:t>
            </a:r>
          </a:p>
          <a:p>
            <a:r>
              <a:rPr lang="en-US" dirty="0"/>
              <a:t>Using TRIM, a FS can tell the underlying SSD that certain blocks are no longer relevant.</a:t>
            </a:r>
          </a:p>
          <a:p>
            <a:r>
              <a:rPr lang="en-US" dirty="0">
                <a:latin typeface="Calibri" charset="0"/>
              </a:rPr>
              <a:t>TRIM reduces, on average, garbage collection cost and also increases the lifetime of SSDs.</a:t>
            </a:r>
          </a:p>
          <a:p>
            <a:r>
              <a:rPr lang="en-US" dirty="0">
                <a:latin typeface="Calibri" charset="0"/>
              </a:rPr>
              <a:t>TRIM does have overhead - so use judiciously !!</a:t>
            </a:r>
          </a:p>
        </p:txBody>
      </p:sp>
    </p:spTree>
    <p:extLst>
      <p:ext uri="{BB962C8B-B14F-4D97-AF65-F5344CB8AC3E}">
        <p14:creationId xmlns:p14="http://schemas.microsoft.com/office/powerpoint/2010/main" val="4052307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ZFS Structure and </a:t>
            </a:r>
            <a:r>
              <a:rPr lang="en-US" dirty="0" err="1"/>
              <a:t>Organisation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Overview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latin typeface="Calibri" charset="0"/>
              </a:rPr>
              <a:t>MOS Layer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latin typeface="Calibri" charset="0"/>
              </a:rPr>
              <a:t>Object-Set Layer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latin typeface="Calibri" charset="0"/>
              </a:rPr>
              <a:t>Dnode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latin typeface="Calibri" charset="0"/>
              </a:rPr>
              <a:t>Block Pointer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ZFS Operations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Writing new data to disk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Freeing blocks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TRIM</a:t>
            </a:r>
          </a:p>
        </p:txBody>
      </p:sp>
    </p:spTree>
    <p:extLst>
      <p:ext uri="{BB962C8B-B14F-4D97-AF65-F5344CB8AC3E}">
        <p14:creationId xmlns:p14="http://schemas.microsoft.com/office/powerpoint/2010/main" val="2703411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ZFS Structural Overview</a:t>
            </a:r>
            <a:endParaRPr lang="en-US" dirty="0"/>
          </a:p>
        </p:txBody>
      </p:sp>
      <p:pic>
        <p:nvPicPr>
          <p:cNvPr id="6" name="Content Placeholder 5" descr="zfs.PN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928338" y="2667608"/>
            <a:ext cx="5001323" cy="2667372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734272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US" dirty="0"/>
              <a:t>uberblock points to a data structure that describes an array of meta-objects</a:t>
            </a:r>
          </a:p>
          <a:p>
            <a:r>
              <a:rPr lang="en-US" dirty="0"/>
              <a:t>meta-objects include </a:t>
            </a:r>
            <a:r>
              <a:rPr lang="en-US" dirty="0" err="1"/>
              <a:t>filesystems</a:t>
            </a:r>
            <a:r>
              <a:rPr lang="en-US" dirty="0"/>
              <a:t>, </a:t>
            </a:r>
            <a:r>
              <a:rPr lang="en-US" dirty="0" err="1"/>
              <a:t>snapsots</a:t>
            </a:r>
            <a:r>
              <a:rPr lang="en-US" dirty="0"/>
              <a:t>, clones, ZVOLs and the space map of free/allocated blocks in the pool</a:t>
            </a:r>
          </a:p>
          <a:p>
            <a:r>
              <a:rPr lang="en-US"/>
              <a:t>MOS object references an object-set that describes its array of objects</a:t>
            </a:r>
            <a:endParaRPr lang="en-US" dirty="0"/>
          </a:p>
          <a:p>
            <a:r>
              <a:rPr lang="en-US" dirty="0"/>
              <a:t>the objects include things like directories, files, symbolic links, etc</a:t>
            </a:r>
          </a:p>
          <a:p>
            <a:r>
              <a:rPr lang="en-US" dirty="0"/>
              <a:t>Finally, these objects reference an array of blocks that contain the objects' data</a:t>
            </a:r>
          </a:p>
        </p:txBody>
      </p:sp>
    </p:spTree>
    <p:extLst>
      <p:ext uri="{BB962C8B-B14F-4D97-AF65-F5344CB8AC3E}">
        <p14:creationId xmlns:p14="http://schemas.microsoft.com/office/powerpoint/2010/main" val="3682743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ZFS Structure</a:t>
            </a:r>
            <a:endParaRPr lang="en-US" dirty="0"/>
          </a:p>
        </p:txBody>
      </p:sp>
      <p:pic>
        <p:nvPicPr>
          <p:cNvPr id="6" name="Content Placeholder 5" descr="zfs2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676445" y="1310888"/>
            <a:ext cx="6856493" cy="5020062"/>
          </a:xfrm>
        </p:spPr>
      </p:pic>
    </p:spTree>
    <p:extLst>
      <p:ext uri="{BB962C8B-B14F-4D97-AF65-F5344CB8AC3E}">
        <p14:creationId xmlns:p14="http://schemas.microsoft.com/office/powerpoint/2010/main" val="1495492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Meta-Object Set(MOS) 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Calibri" charset="0"/>
              </a:rPr>
              <a:t>Dataset and Snapshot Layer(DSL) and Storage Pool Allocator(SPA) modules implement the MOS layer</a:t>
            </a:r>
          </a:p>
          <a:p>
            <a:r>
              <a:rPr lang="en-US" dirty="0">
                <a:latin typeface="Calibri" charset="0"/>
              </a:rPr>
              <a:t>It manages the pool of space and makes it available to </a:t>
            </a:r>
            <a:r>
              <a:rPr lang="en-US" dirty="0" err="1">
                <a:latin typeface="Calibri" charset="0"/>
              </a:rPr>
              <a:t>filesystem</a:t>
            </a:r>
            <a:r>
              <a:rPr lang="en-US" dirty="0">
                <a:latin typeface="Calibri" charset="0"/>
              </a:rPr>
              <a:t> modules of object-set layer</a:t>
            </a:r>
          </a:p>
          <a:p>
            <a:r>
              <a:rPr lang="en-US" dirty="0">
                <a:latin typeface="Calibri" charset="0"/>
              </a:rPr>
              <a:t>DSL tracks datasets, which includes snapshots, clones, active </a:t>
            </a:r>
            <a:r>
              <a:rPr lang="en-US" dirty="0" err="1">
                <a:latin typeface="Calibri" charset="0"/>
              </a:rPr>
              <a:t>filesystems</a:t>
            </a:r>
            <a:r>
              <a:rPr lang="en-US" dirty="0">
                <a:latin typeface="Calibri" charset="0"/>
              </a:rPr>
              <a:t>, and ZFS Volumes(ZVOLs), and deadlists</a:t>
            </a:r>
          </a:p>
          <a:p>
            <a:r>
              <a:rPr lang="en-US" dirty="0">
                <a:latin typeface="Calibri" charset="0"/>
              </a:rPr>
              <a:t>SPA tracks allocated vs free blocks in the current pool and is also responsible for handling compression and deduplication</a:t>
            </a:r>
          </a:p>
        </p:txBody>
      </p:sp>
    </p:spTree>
    <p:extLst>
      <p:ext uri="{BB962C8B-B14F-4D97-AF65-F5344CB8AC3E}">
        <p14:creationId xmlns:p14="http://schemas.microsoft.com/office/powerpoint/2010/main" val="1552227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Object-Set 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ZVOLs - single </a:t>
            </a:r>
            <a:r>
              <a:rPr lang="en-US" dirty="0" err="1"/>
              <a:t>dnode</a:t>
            </a:r>
            <a:r>
              <a:rPr lang="en-US" dirty="0"/>
              <a:t> which references two </a:t>
            </a:r>
            <a:r>
              <a:rPr lang="en-US" dirty="0" err="1"/>
              <a:t>dnodes</a:t>
            </a:r>
            <a:endParaRPr lang="en-US" dirty="0"/>
          </a:p>
          <a:p>
            <a:pPr lvl="1"/>
            <a:r>
              <a:rPr lang="en-US" sz="2800" dirty="0"/>
              <a:t>disk data - </a:t>
            </a:r>
            <a:r>
              <a:rPr lang="en-US" sz="2800" dirty="0" err="1"/>
              <a:t>dnode</a:t>
            </a:r>
            <a:r>
              <a:rPr lang="en-US" sz="2800" dirty="0"/>
              <a:t> references an array of block pointers</a:t>
            </a:r>
          </a:p>
          <a:p>
            <a:pPr lvl="1"/>
            <a:r>
              <a:rPr lang="en-US" sz="2800" dirty="0"/>
              <a:t>master node - records ZVOl-specific information</a:t>
            </a:r>
          </a:p>
          <a:p>
            <a:r>
              <a:rPr lang="en-US" dirty="0"/>
              <a:t>Filesystems - three </a:t>
            </a:r>
            <a:r>
              <a:rPr lang="en-US" dirty="0" err="1"/>
              <a:t>dnodes</a:t>
            </a:r>
            <a:endParaRPr lang="en-US" dirty="0"/>
          </a:p>
          <a:p>
            <a:pPr lvl="1"/>
            <a:r>
              <a:rPr lang="en-US" sz="2800" dirty="0"/>
              <a:t>2 </a:t>
            </a:r>
            <a:r>
              <a:rPr lang="en-US" sz="2800" dirty="0" err="1"/>
              <a:t>dnodes</a:t>
            </a:r>
            <a:r>
              <a:rPr lang="en-US" sz="2800" dirty="0"/>
              <a:t> record user and group space usage for a filesystem</a:t>
            </a:r>
          </a:p>
          <a:p>
            <a:pPr lvl="1"/>
            <a:r>
              <a:rPr lang="en-US" sz="2800" dirty="0"/>
              <a:t>3rd dnode references an array of files and directories</a:t>
            </a:r>
          </a:p>
          <a:p>
            <a:r>
              <a:rPr lang="en-US" dirty="0"/>
              <a:t>Clones of filesystem/ZVOL have same organization as the filesystem/ZVOL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26846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DNODE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Analogous to INODE but also describes objects in MOS layer.</a:t>
            </a:r>
          </a:p>
          <a:p>
            <a:r>
              <a:rPr lang="en-US" dirty="0"/>
              <a:t>Managed by DMU.</a:t>
            </a:r>
          </a:p>
          <a:p>
            <a:r>
              <a:rPr lang="en-US" dirty="0"/>
              <a:t>Describe files, directories, filesystems, snapshots, clones, space maps etc.</a:t>
            </a:r>
          </a:p>
          <a:p>
            <a:r>
              <a:rPr lang="en-US" dirty="0"/>
              <a:t>Size &lt; 128 Kb -&gt; Direct pointer to appropriate size block</a:t>
            </a:r>
          </a:p>
          <a:p>
            <a:r>
              <a:rPr lang="en-US" dirty="0"/>
              <a:t>else -&gt; 1 level of indirection: points to 16Kb block -&gt; each entry points to 128 Kb blocks.</a:t>
            </a:r>
          </a:p>
          <a:p>
            <a:r>
              <a:rPr lang="en-US" dirty="0"/>
              <a:t>Can increase level of indirection if required.</a:t>
            </a:r>
          </a:p>
          <a:p>
            <a:r>
              <a:rPr lang="en-US" dirty="0"/>
              <a:t>Reference ZAP objects</a:t>
            </a:r>
          </a:p>
        </p:txBody>
      </p:sp>
    </p:spTree>
    <p:extLst>
      <p:ext uri="{BB962C8B-B14F-4D97-AF65-F5344CB8AC3E}">
        <p14:creationId xmlns:p14="http://schemas.microsoft.com/office/powerpoint/2010/main" val="1221430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 Pointer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Calibri" charset="0"/>
              </a:rPr>
              <a:t>Checksum for every block ( up to 3 copies of data ). </a:t>
            </a:r>
          </a:p>
          <a:p>
            <a:r>
              <a:rPr lang="en-US" dirty="0">
                <a:latin typeface="Calibri" charset="0"/>
              </a:rPr>
              <a:t>All meta-data blocks have double redundancy by default. </a:t>
            </a:r>
          </a:p>
          <a:p>
            <a:r>
              <a:rPr lang="en-US" dirty="0">
                <a:latin typeface="Calibri" charset="0"/>
              </a:rPr>
              <a:t>Birth time - counted in terms of number of checkpoints since the ZFS pool was created. </a:t>
            </a:r>
          </a:p>
          <a:p>
            <a:r>
              <a:rPr lang="en-US" dirty="0">
                <a:latin typeface="Calibri" charset="0"/>
              </a:rPr>
              <a:t>Dedup flag - quick shortcut </a:t>
            </a:r>
          </a:p>
          <a:p>
            <a:endParaRPr lang="en-US" dirty="0"/>
          </a:p>
        </p:txBody>
      </p:sp>
      <p:pic>
        <p:nvPicPr>
          <p:cNvPr id="10" name="Content Placeholder 9" descr="block.PN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348413" y="1315514"/>
            <a:ext cx="5886394" cy="4553474"/>
          </a:xfrm>
        </p:spPr>
      </p:pic>
    </p:spTree>
    <p:extLst>
      <p:ext uri="{BB962C8B-B14F-4D97-AF65-F5344CB8AC3E}">
        <p14:creationId xmlns:p14="http://schemas.microsoft.com/office/powerpoint/2010/main" val="3304303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Freeing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latin typeface="Calibri" charset="0"/>
              </a:rPr>
              <a:t>ds_</a:t>
            </a:r>
            <a:r>
              <a:rPr lang="en-US" b="1" dirty="0" err="1">
                <a:latin typeface="Calibri" charset="0"/>
              </a:rPr>
              <a:t>deadlist</a:t>
            </a:r>
            <a:r>
              <a:rPr lang="en-US" b="1" dirty="0">
                <a:latin typeface="Calibri" charset="0"/>
              </a:rPr>
              <a:t>_obj</a:t>
            </a:r>
            <a:r>
              <a:rPr lang="en-US" dirty="0">
                <a:latin typeface="Calibri" charset="0"/>
              </a:rPr>
              <a:t> in</a:t>
            </a:r>
            <a:r>
              <a:rPr lang="en-US" b="1" dirty="0">
                <a:latin typeface="Calibri" charset="0"/>
              </a:rPr>
              <a:t> </a:t>
            </a:r>
            <a:r>
              <a:rPr lang="en-US" b="1" dirty="0" err="1">
                <a:latin typeface="Calibri" charset="0"/>
              </a:rPr>
              <a:t>dsl</a:t>
            </a:r>
            <a:r>
              <a:rPr lang="en-US" b="1" dirty="0">
                <a:latin typeface="Calibri" charset="0"/>
              </a:rPr>
              <a:t>_dataset_phys_t</a:t>
            </a:r>
          </a:p>
          <a:p>
            <a:r>
              <a:rPr lang="en-US" b="1" dirty="0" err="1">
                <a:latin typeface="Calibri" charset="0"/>
              </a:rPr>
              <a:t>Deadlist</a:t>
            </a:r>
            <a:r>
              <a:rPr lang="en-US" b="1" dirty="0">
                <a:latin typeface="Calibri" charset="0"/>
              </a:rPr>
              <a:t> -&gt; </a:t>
            </a:r>
            <a:r>
              <a:rPr lang="en-US" dirty="0">
                <a:latin typeface="Calibri" charset="0"/>
              </a:rPr>
              <a:t>I don't want this block, but a previous snapshot might.</a:t>
            </a:r>
          </a:p>
          <a:p>
            <a:r>
              <a:rPr lang="en-US" dirty="0">
                <a:latin typeface="Calibri" charset="0"/>
              </a:rPr>
              <a:t>Only free a block if:</a:t>
            </a:r>
          </a:p>
          <a:p>
            <a:pPr lvl="1"/>
            <a:r>
              <a:rPr lang="en-US" dirty="0">
                <a:latin typeface="Calibri" charset="0"/>
              </a:rPr>
              <a:t>No references to this block</a:t>
            </a:r>
          </a:p>
          <a:p>
            <a:pPr lvl="1"/>
            <a:r>
              <a:rPr lang="en-US" dirty="0">
                <a:latin typeface="Calibri" charset="0"/>
              </a:rPr>
              <a:t>birth_time of the block is more than the birth_time of the latest snapshot</a:t>
            </a:r>
          </a:p>
          <a:p>
            <a:r>
              <a:rPr lang="en-US" dirty="0">
                <a:latin typeface="Calibri" charset="0"/>
              </a:rPr>
              <a:t>While deleting snapshot, free those blocks that</a:t>
            </a:r>
          </a:p>
          <a:p>
            <a:pPr lvl="1"/>
            <a:r>
              <a:rPr lang="en-US" dirty="0">
                <a:latin typeface="Calibri" charset="0"/>
              </a:rPr>
              <a:t>Are in the next snapshot's </a:t>
            </a:r>
            <a:r>
              <a:rPr lang="en-US" dirty="0" err="1">
                <a:latin typeface="Calibri" charset="0"/>
              </a:rPr>
              <a:t>deadlist</a:t>
            </a:r>
            <a:r>
              <a:rPr lang="en-US" dirty="0">
                <a:latin typeface="Calibri" charset="0"/>
              </a:rPr>
              <a:t> </a:t>
            </a:r>
            <a:r>
              <a:rPr lang="en-US" b="1" dirty="0">
                <a:latin typeface="Calibri" charset="0"/>
              </a:rPr>
              <a:t>AND</a:t>
            </a:r>
          </a:p>
          <a:p>
            <a:pPr lvl="1"/>
            <a:r>
              <a:rPr lang="en-US" dirty="0">
                <a:latin typeface="Calibri" charset="0"/>
              </a:rPr>
              <a:t>have birth_time greater than previous snapshot.</a:t>
            </a:r>
          </a:p>
        </p:txBody>
      </p:sp>
    </p:spTree>
    <p:extLst>
      <p:ext uri="{BB962C8B-B14F-4D97-AF65-F5344CB8AC3E}">
        <p14:creationId xmlns:p14="http://schemas.microsoft.com/office/powerpoint/2010/main" val="3756861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ZFS &amp; TRIM</vt:lpstr>
      <vt:lpstr>Agenda</vt:lpstr>
      <vt:lpstr>ZFS Structural Overview</vt:lpstr>
      <vt:lpstr>ZFS Structure</vt:lpstr>
      <vt:lpstr>Meta-Object Set(MOS) Layer</vt:lpstr>
      <vt:lpstr>Object-Set Layer</vt:lpstr>
      <vt:lpstr>DNODE</vt:lpstr>
      <vt:lpstr>Block Pointer</vt:lpstr>
      <vt:lpstr>Freeing blocks</vt:lpstr>
      <vt:lpstr>TRIM - Motivation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ZFS &amp; TRIM</dc:title>
  <dc:creator/>
  <cp:lastModifiedBy/>
  <cp:revision>10</cp:revision>
  <dcterms:created xsi:type="dcterms:W3CDTF">2012-07-27T01:16:44Z</dcterms:created>
  <dcterms:modified xsi:type="dcterms:W3CDTF">2015-09-20T21:15:41Z</dcterms:modified>
</cp:coreProperties>
</file>