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8" r:id="rId4"/>
    <p:sldId id="263" r:id="rId5"/>
    <p:sldId id="264" r:id="rId6"/>
    <p:sldId id="267" r:id="rId7"/>
    <p:sldId id="270" r:id="rId8"/>
    <p:sldId id="273" r:id="rId9"/>
    <p:sldId id="276" r:id="rId10"/>
    <p:sldId id="324" r:id="rId11"/>
    <p:sldId id="325" r:id="rId12"/>
    <p:sldId id="326" r:id="rId13"/>
    <p:sldId id="331" r:id="rId14"/>
    <p:sldId id="327" r:id="rId15"/>
    <p:sldId id="333" r:id="rId16"/>
    <p:sldId id="336" r:id="rId17"/>
    <p:sldId id="335" r:id="rId18"/>
    <p:sldId id="337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-128"/>
        <a:cs typeface="ヒラギノ角ゴ ProN W3" charset="-128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6D9"/>
    <a:srgbClr val="EDEBCF"/>
    <a:srgbClr val="D3F2D3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70" autoAdjust="0"/>
  </p:normalViewPr>
  <p:slideViewPr>
    <p:cSldViewPr>
      <p:cViewPr varScale="1">
        <p:scale>
          <a:sx n="101" d="100"/>
          <a:sy n="101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2312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FFC39-3AF6-8048-8D2D-0B9CBEDA9E0F}" type="datetimeFigureOut">
              <a:rPr lang="en-US" smtClean="0"/>
              <a:pPr/>
              <a:t>2022-08-05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1F6DB-D364-0A40-9E0D-3DD3F1C3C9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86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75182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998538"/>
            <a:ext cx="1943100" cy="58594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998538"/>
            <a:ext cx="5676900" cy="58594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0575" y="3886200"/>
            <a:ext cx="3762375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3886200"/>
            <a:ext cx="76771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19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876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33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7907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7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-128"/>
          <a:cs typeface="ヒラギノ角ゴ ProN W6" charset="-128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-128"/>
          <a:cs typeface="ヒラギノ角ゴ ProN W3" charset="-128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685800" y="2012950"/>
            <a:ext cx="7772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Course </a:t>
            </a:r>
            <a:r>
              <a:rPr kumimoji="0" lang="en-US" sz="3600" b="1" i="0" u="none" strike="sng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Over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Re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view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15-213: Introduction to Computer Systems	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28</a:t>
            </a:r>
            <a:r>
              <a:rPr lang="en-US" sz="2000" kern="0" baseline="3000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th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Lecture, </a:t>
            </a:r>
            <a:r>
              <a:rPr lang="en-US" sz="2000" kern="0" dirty="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rPr>
              <a:t>August 5, 2022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C4BD3487-472C-4055-8991-08DFD8CDF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9" b="14516"/>
          <a:stretch/>
        </p:blipFill>
        <p:spPr>
          <a:xfrm>
            <a:off x="25292" y="4800600"/>
            <a:ext cx="9093416" cy="1447800"/>
          </a:xfr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CB33E69-D3F5-401F-A06C-44A4E58D3E8C}"/>
              </a:ext>
            </a:extLst>
          </p:cNvPr>
          <p:cNvSpPr/>
          <p:nvPr/>
        </p:nvSpPr>
        <p:spPr bwMode="auto">
          <a:xfrm>
            <a:off x="304800" y="5715000"/>
            <a:ext cx="8305800" cy="381000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the following code, a parent opens a file twice, then the child reads a character: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char c; 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fd1 = open("foo.txt", O_RDONLY); 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fd2 = open("foo.txt", O_RDONLY); 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if (!fork()) { read(fd1, &amp;c, 1); } </a:t>
            </a:r>
          </a:p>
          <a:p>
            <a:pPr marL="0" indent="0">
              <a:buNone/>
            </a:pPr>
            <a:r>
              <a:rPr lang="en-US" dirty="0"/>
              <a:t>Clearly, in the child, fd1 now points to the second character of foo.txt. Which of the following is now true in the parent? </a:t>
            </a:r>
          </a:p>
          <a:p>
            <a:pPr marL="457200" indent="-457200">
              <a:buAutoNum type="alphaLcParenBoth"/>
            </a:pPr>
            <a:r>
              <a:rPr lang="en-US" sz="2000" dirty="0"/>
              <a:t>fd1 and fd2 both point to the first character. </a:t>
            </a:r>
          </a:p>
          <a:p>
            <a:pPr marL="457200" indent="-457200">
              <a:buAutoNum type="alphaLcParenBoth"/>
            </a:pPr>
            <a:r>
              <a:rPr lang="en-US" sz="2000" dirty="0"/>
              <a:t>fd1 and fd2 both point to the second character. </a:t>
            </a:r>
          </a:p>
          <a:p>
            <a:pPr marL="457200" indent="-457200">
              <a:buAutoNum type="alphaLcParenBoth"/>
            </a:pPr>
            <a:r>
              <a:rPr lang="en-US" sz="2000" dirty="0"/>
              <a:t>fd1 points to the first character while fd2 points to the second character. </a:t>
            </a:r>
          </a:p>
          <a:p>
            <a:pPr marL="457200" indent="-457200">
              <a:buAutoNum type="alphaLcParenBoth"/>
            </a:pPr>
            <a:r>
              <a:rPr lang="en-US" sz="2000" dirty="0"/>
              <a:t>fd2 points to the first character while fd1 points to the second character</a:t>
            </a:r>
          </a:p>
        </p:txBody>
      </p:sp>
    </p:spTree>
    <p:extLst>
      <p:ext uri="{BB962C8B-B14F-4D97-AF65-F5344CB8AC3E}">
        <p14:creationId xmlns:p14="http://schemas.microsoft.com/office/powerpoint/2010/main" val="356784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1000" y="1308558"/>
            <a:ext cx="8153400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132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sig)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fg_job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Masking signals */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sigset_t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mask,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Sigfillset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(&amp;mask);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Sigprocmask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(SIG_BLOCK, &amp;mask, &amp;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0) {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Sending a SIGINT signal for the process group.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* Deleting the job.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job_get_pid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fg_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kill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SIGINT);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delete_job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/* Unblocking the masked signals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Sigprocmask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(SIG_SETMASK, &amp;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NULL);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77754"/>
            <a:ext cx="452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Name three bugs in this code</a:t>
            </a:r>
          </a:p>
        </p:txBody>
      </p:sp>
    </p:spTree>
    <p:extLst>
      <p:ext uri="{BB962C8B-B14F-4D97-AF65-F5344CB8AC3E}">
        <p14:creationId xmlns:p14="http://schemas.microsoft.com/office/powerpoint/2010/main" val="134810403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Signals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81000" y="1308558"/>
            <a:ext cx="8153400" cy="430887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7132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A31515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sigint_handler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sig)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fg_job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Masking signals */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sigset_t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mask,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Sigfillset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(&amp;mask);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Sigprocmask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(SIG_BLOCK, &amp;mask, &amp;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!= 0) {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 Sending a SIGINT signal for the process group. 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* Deleting the job.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job_get_pid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fg_jid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</a:p>
          <a:p>
            <a:pPr marL="0" lvl="0" indent="0" eaLnBrk="0" hangingPunct="0">
              <a:spcBef>
                <a:spcPct val="0"/>
              </a:spcBef>
              <a:buClrTx/>
              <a:buSz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kill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(-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SIGINT);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delete_job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/* Unblocking the masked signals */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Sigprocmask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(SIG_SETMASK, &amp;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prev_mask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NULL);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577754"/>
            <a:ext cx="4526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Name three bugs in this code</a:t>
            </a:r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6E3324E5-9F0A-4598-818C-05BA5ACA4A57}"/>
              </a:ext>
            </a:extLst>
          </p:cNvPr>
          <p:cNvSpPr/>
          <p:nvPr/>
        </p:nvSpPr>
        <p:spPr bwMode="auto">
          <a:xfrm>
            <a:off x="5619750" y="1308558"/>
            <a:ext cx="2743200" cy="990600"/>
          </a:xfrm>
          <a:prstGeom prst="borderCallout1">
            <a:avLst>
              <a:gd name="adj1" fmla="val 49519"/>
              <a:gd name="adj2" fmla="val -347"/>
              <a:gd name="adj3" fmla="val 58654"/>
              <a:gd name="adj4" fmla="val -76527"/>
            </a:avLst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Job list API used with signals unblocked –</a:t>
            </a:r>
            <a:b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</a:b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should be here instead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5D60816F-239A-482F-9A9C-0106EADEA365}"/>
              </a:ext>
            </a:extLst>
          </p:cNvPr>
          <p:cNvCxnSpPr>
            <a:cxnSpLocks/>
            <a:stCxn id="3" idx="1"/>
          </p:cNvCxnSpPr>
          <p:nvPr/>
        </p:nvCxnSpPr>
        <p:spPr bwMode="auto">
          <a:xfrm rot="5400000">
            <a:off x="4405217" y="538067"/>
            <a:ext cx="825042" cy="434722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Callout: Line 10">
            <a:extLst>
              <a:ext uri="{FF2B5EF4-FFF2-40B4-BE49-F238E27FC236}">
                <a16:creationId xmlns:a16="http://schemas.microsoft.com/office/drawing/2014/main" id="{F4AEA58F-9C7D-4698-9CBC-D26F85B78055}"/>
              </a:ext>
            </a:extLst>
          </p:cNvPr>
          <p:cNvSpPr/>
          <p:nvPr/>
        </p:nvSpPr>
        <p:spPr bwMode="auto">
          <a:xfrm>
            <a:off x="5707339" y="3731513"/>
            <a:ext cx="3131861" cy="1471624"/>
          </a:xfrm>
          <a:prstGeom prst="borderCallout1">
            <a:avLst>
              <a:gd name="adj1" fmla="val 45934"/>
              <a:gd name="adj2" fmla="val -237"/>
              <a:gd name="adj3" fmla="val 48424"/>
              <a:gd name="adj4" fmla="val -84730"/>
            </a:avLst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err="1"/>
              <a:t>delete_job</a:t>
            </a:r>
            <a:r>
              <a:rPr lang="en-US" sz="1800" dirty="0"/>
              <a:t> takes a </a:t>
            </a:r>
            <a:r>
              <a:rPr lang="en-US" sz="1800" dirty="0" err="1"/>
              <a:t>JID,not</a:t>
            </a:r>
            <a:r>
              <a:rPr lang="en-US" sz="1800" dirty="0"/>
              <a:t> a PID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delete_job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should be called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/>
              <a:t>from the SIGCHLD handler,</a:t>
            </a:r>
            <a:br>
              <a:rPr lang="en-US" sz="1800" dirty="0"/>
            </a:br>
            <a:r>
              <a:rPr lang="en-US" sz="1800" dirty="0"/>
              <a:t>not here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12" name="Callout: Line 11">
            <a:extLst>
              <a:ext uri="{FF2B5EF4-FFF2-40B4-BE49-F238E27FC236}">
                <a16:creationId xmlns:a16="http://schemas.microsoft.com/office/drawing/2014/main" id="{436A39B3-BB91-4081-A7DC-D52A6652BBA6}"/>
              </a:ext>
            </a:extLst>
          </p:cNvPr>
          <p:cNvSpPr/>
          <p:nvPr/>
        </p:nvSpPr>
        <p:spPr bwMode="auto">
          <a:xfrm>
            <a:off x="6400800" y="5453986"/>
            <a:ext cx="1981200" cy="385378"/>
          </a:xfrm>
          <a:prstGeom prst="borderCallout1">
            <a:avLst>
              <a:gd name="adj1" fmla="val 50881"/>
              <a:gd name="adj2" fmla="val -641"/>
              <a:gd name="adj3" fmla="val 13636"/>
              <a:gd name="adj4" fmla="val -292660"/>
            </a:avLst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errno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not restored</a:t>
            </a:r>
          </a:p>
        </p:txBody>
      </p:sp>
      <p:sp>
        <p:nvSpPr>
          <p:cNvPr id="15" name="Callout: Line 14">
            <a:extLst>
              <a:ext uri="{FF2B5EF4-FFF2-40B4-BE49-F238E27FC236}">
                <a16:creationId xmlns:a16="http://schemas.microsoft.com/office/drawing/2014/main" id="{1CBB90EF-52DE-4D2B-8A4E-27B68CA79DBA}"/>
              </a:ext>
            </a:extLst>
          </p:cNvPr>
          <p:cNvSpPr/>
          <p:nvPr/>
        </p:nvSpPr>
        <p:spPr bwMode="auto">
          <a:xfrm>
            <a:off x="6000750" y="588590"/>
            <a:ext cx="1981200" cy="385378"/>
          </a:xfrm>
          <a:prstGeom prst="borderCallout1">
            <a:avLst>
              <a:gd name="adj1" fmla="val 100313"/>
              <a:gd name="adj2" fmla="val 321"/>
              <a:gd name="adj3" fmla="val 287983"/>
              <a:gd name="adj4" fmla="val -268141"/>
            </a:avLst>
          </a:prstGeom>
          <a:solidFill>
            <a:srgbClr val="FFC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errno</a:t>
            </a: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 not saved</a:t>
            </a:r>
          </a:p>
        </p:txBody>
      </p:sp>
    </p:spTree>
    <p:extLst>
      <p:ext uri="{BB962C8B-B14F-4D97-AF65-F5344CB8AC3E}">
        <p14:creationId xmlns:p14="http://schemas.microsoft.com/office/powerpoint/2010/main" val="241284636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outputs are possible?  Is “15213”?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Fork(void)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exit(1);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0, _IONBF, 0); // no buffering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('3'); return 0;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('5');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('2');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('1');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51645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382000" cy="5080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outputs are possible?  Is “15213”?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Fork(void)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fork();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-1) exit(1);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setvbuf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0, _IONBF, 0); // no buffering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('3'); return 0;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('5');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(Fork() == 0) {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('2'); }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putchar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('1');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27ADCBD-9351-4517-AD79-EAAFC0DD0C52}"/>
              </a:ext>
            </a:extLst>
          </p:cNvPr>
          <p:cNvSpPr/>
          <p:nvPr/>
        </p:nvSpPr>
        <p:spPr bwMode="auto">
          <a:xfrm>
            <a:off x="2362200" y="381001"/>
            <a:ext cx="6629400" cy="3352800"/>
          </a:xfrm>
          <a:prstGeom prst="flowChartProcess">
            <a:avLst/>
          </a:prstGeom>
          <a:solidFill>
            <a:srgbClr val="92D05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0E22051B-E486-425C-B3C8-8889DA78EEC3}"/>
              </a:ext>
            </a:extLst>
          </p:cNvPr>
          <p:cNvSpPr/>
          <p:nvPr/>
        </p:nvSpPr>
        <p:spPr bwMode="auto">
          <a:xfrm>
            <a:off x="4419600" y="722673"/>
            <a:ext cx="4038600" cy="539461"/>
          </a:xfrm>
          <a:prstGeom prst="flowChartProcess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3</a:t>
            </a:r>
            <a:endParaRPr kumimoji="0" lang="en-US" sz="2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8A76A552-2F53-4376-A281-035573E81BC4}"/>
              </a:ext>
            </a:extLst>
          </p:cNvPr>
          <p:cNvSpPr/>
          <p:nvPr/>
        </p:nvSpPr>
        <p:spPr bwMode="auto">
          <a:xfrm>
            <a:off x="4419600" y="2851439"/>
            <a:ext cx="381000" cy="539461"/>
          </a:xfrm>
          <a:prstGeom prst="flowChartProcess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/>
              <a:t>5</a:t>
            </a:r>
            <a:endParaRPr kumimoji="0" lang="en-US" sz="2800" b="0" i="0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2119BC9-CBC4-443A-B7E9-EFA478D33091}"/>
              </a:ext>
            </a:extLst>
          </p:cNvPr>
          <p:cNvSpPr/>
          <p:nvPr/>
        </p:nvSpPr>
        <p:spPr bwMode="auto">
          <a:xfrm>
            <a:off x="2819400" y="2851439"/>
            <a:ext cx="838200" cy="539461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fork</a:t>
            </a:r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9F722D01-8E2D-4C3B-B0BF-EC794019A766}"/>
              </a:ext>
            </a:extLst>
          </p:cNvPr>
          <p:cNvSpPr/>
          <p:nvPr/>
        </p:nvSpPr>
        <p:spPr bwMode="auto">
          <a:xfrm>
            <a:off x="5400675" y="2851439"/>
            <a:ext cx="838200" cy="539461"/>
          </a:xfrm>
          <a:prstGeom prst="flowChartTerminator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fork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B44C8E96-99E1-45F1-B833-E21543F89746}"/>
              </a:ext>
            </a:extLst>
          </p:cNvPr>
          <p:cNvSpPr/>
          <p:nvPr/>
        </p:nvSpPr>
        <p:spPr bwMode="auto">
          <a:xfrm>
            <a:off x="6986587" y="1648113"/>
            <a:ext cx="381000" cy="539461"/>
          </a:xfrm>
          <a:prstGeom prst="flowChartProcess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4B0302A0-9AA8-40AF-B27A-B81F9B595D98}"/>
              </a:ext>
            </a:extLst>
          </p:cNvPr>
          <p:cNvSpPr/>
          <p:nvPr/>
        </p:nvSpPr>
        <p:spPr bwMode="auto">
          <a:xfrm>
            <a:off x="6986586" y="2851439"/>
            <a:ext cx="1471613" cy="539461"/>
          </a:xfrm>
          <a:prstGeom prst="flowChartProcess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1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91C1CEBA-C6B7-44F3-B33C-E67B094DCEE3}"/>
              </a:ext>
            </a:extLst>
          </p:cNvPr>
          <p:cNvSpPr/>
          <p:nvPr/>
        </p:nvSpPr>
        <p:spPr bwMode="auto">
          <a:xfrm>
            <a:off x="8077200" y="1648113"/>
            <a:ext cx="381000" cy="539461"/>
          </a:xfrm>
          <a:prstGeom prst="flowChartProcess">
            <a:avLst/>
          </a:prstGeom>
          <a:solidFill>
            <a:schemeClr val="bg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-128"/>
                <a:cs typeface="ヒラギノ角ゴ ProN W3" charset="-128"/>
                <a:sym typeface="Gill Sans" charset="0"/>
              </a:rPr>
              <a:t>1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DA2206A-6262-4077-8087-EFF4EB2BD6B9}"/>
              </a:ext>
            </a:extLst>
          </p:cNvPr>
          <p:cNvCxnSpPr>
            <a:cxnSpLocks/>
            <a:stCxn id="8" idx="0"/>
            <a:endCxn id="6" idx="1"/>
          </p:cNvCxnSpPr>
          <p:nvPr/>
        </p:nvCxnSpPr>
        <p:spPr bwMode="auto">
          <a:xfrm rot="5400000" flipH="1" flipV="1">
            <a:off x="2899533" y="1331372"/>
            <a:ext cx="1859035" cy="1181100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9498482-0527-433A-B369-B5C81B6D942F}"/>
              </a:ext>
            </a:extLst>
          </p:cNvPr>
          <p:cNvCxnSpPr>
            <a:cxnSpLocks/>
          </p:cNvCxnSpPr>
          <p:nvPr/>
        </p:nvCxnSpPr>
        <p:spPr bwMode="auto">
          <a:xfrm>
            <a:off x="3657600" y="3113088"/>
            <a:ext cx="76200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DAA94A3-8DA4-4E6E-ACBD-2FEC00488132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121025"/>
            <a:ext cx="600075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79C6E10-F2A6-4F7F-B22A-AB1F8B795787}"/>
              </a:ext>
            </a:extLst>
          </p:cNvPr>
          <p:cNvCxnSpPr>
            <a:cxnSpLocks/>
          </p:cNvCxnSpPr>
          <p:nvPr/>
        </p:nvCxnSpPr>
        <p:spPr bwMode="auto">
          <a:xfrm>
            <a:off x="6238875" y="3122613"/>
            <a:ext cx="747712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58ED5ECA-2157-4BB4-9FE6-1E96632E0A41}"/>
              </a:ext>
            </a:extLst>
          </p:cNvPr>
          <p:cNvCxnSpPr>
            <a:stCxn id="9" idx="0"/>
            <a:endCxn id="10" idx="1"/>
          </p:cNvCxnSpPr>
          <p:nvPr/>
        </p:nvCxnSpPr>
        <p:spPr bwMode="auto">
          <a:xfrm rot="5400000" flipH="1" flipV="1">
            <a:off x="5936384" y="1801236"/>
            <a:ext cx="933595" cy="1166812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5FEB03C-DAC9-4C76-B00B-45E4730C44AC}"/>
              </a:ext>
            </a:extLst>
          </p:cNvPr>
          <p:cNvCxnSpPr>
            <a:cxnSpLocks/>
          </p:cNvCxnSpPr>
          <p:nvPr/>
        </p:nvCxnSpPr>
        <p:spPr bwMode="auto">
          <a:xfrm>
            <a:off x="7367587" y="1920874"/>
            <a:ext cx="709613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43749994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First-fit allocator, with 16-byte alignment, 8-byte headers / footers, and prologue / epilogue.  After:</a:t>
                </a:r>
              </a:p>
              <a:p>
                <a:pPr marL="279400" lvl="1" indent="0">
                  <a:buNone/>
                </a:pPr>
                <a:r>
                  <a:rPr lang="en-US" sz="1800" dirty="0"/>
                  <a:t>malloc(3)</a:t>
                </a:r>
              </a:p>
              <a:p>
                <a:pPr marL="279400" lvl="1" indent="0">
                  <a:buNone/>
                </a:pPr>
                <a:r>
                  <a:rPr lang="en-US" sz="1800" dirty="0"/>
                  <a:t>malloc(11)</a:t>
                </a:r>
              </a:p>
              <a:p>
                <a:pPr marL="279400" lvl="1" indent="0">
                  <a:buNone/>
                </a:pPr>
                <a:r>
                  <a:rPr lang="en-US" sz="1800" dirty="0"/>
                  <a:t>malloc(40)</a:t>
                </a:r>
              </a:p>
              <a:p>
                <a:pPr marL="279400" lvl="1" indent="0">
                  <a:buNone/>
                </a:pPr>
                <a:r>
                  <a:rPr lang="en-US" sz="1800" dirty="0"/>
                  <a:t>free(40)</a:t>
                </a:r>
              </a:p>
              <a:p>
                <a:pPr marL="279400" lvl="1" indent="0">
                  <a:buNone/>
                </a:pPr>
                <a:r>
                  <a:rPr lang="en-US" sz="1800" dirty="0"/>
                  <a:t>malloc(10)</a:t>
                </a:r>
              </a:p>
              <a:p>
                <a:r>
                  <a:rPr lang="en-US" dirty="0"/>
                  <a:t>Draw the state of the heap in 8 byte units, label as header / footer (size, </a:t>
                </a:r>
                <a:r>
                  <a:rPr lang="en-US" dirty="0" err="1"/>
                  <a:t>alloc</a:t>
                </a:r>
                <a:r>
                  <a:rPr lang="en-US" dirty="0"/>
                  <a:t> or free), payload:</a:t>
                </a:r>
              </a:p>
              <a:p>
                <a:pPr marL="279400" lvl="1" indent="0">
                  <a:buNone/>
                </a:pP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</a:rPr>
                  <a:t>F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HPpF</a:t>
                </a:r>
                <a:r>
                  <a:rPr lang="en-US" dirty="0">
                    <a:solidFill>
                      <a:srgbClr val="00B05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>
                    <a:solidFill>
                      <a:srgbClr val="00B0F0"/>
                    </a:solidFill>
                    <a:latin typeface="Consolas" panose="020B0609020204030204" pitchFamily="49" charset="0"/>
                  </a:rPr>
                  <a:t>HPPF </a:t>
                </a:r>
                <a:r>
                  <a:rPr lang="en-US" dirty="0" err="1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HPPF</a:t>
                </a:r>
                <a:r>
                  <a:rPr lang="en-US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dirty="0" err="1">
                    <a:solidFill>
                      <a:srgbClr val="FFC000"/>
                    </a:solidFill>
                    <a:latin typeface="Consolas" panose="020B0609020204030204" pitchFamily="49" charset="0"/>
                  </a:rPr>
                  <a:t>hppf</a:t>
                </a:r>
                <a:r>
                  <a:rPr lang="en-US" dirty="0">
                    <a:solidFill>
                      <a:srgbClr val="7030A0"/>
                    </a:solidFill>
                    <a:latin typeface="Consolas" panose="020B0609020204030204" pitchFamily="49" charset="0"/>
                  </a:rPr>
                  <a:t> </a:t>
                </a:r>
                <a:r>
                  <a:rPr lang="en-US" i="1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  <a:latin typeface="Consolas" panose="020B0609020204030204" pitchFamily="49" charset="0"/>
                  </a:rPr>
                  <a:t>H</a:t>
                </a:r>
              </a:p>
              <a:p>
                <a:r>
                  <a:rPr lang="en-US" dirty="0"/>
                  <a:t>What is the utilization for this allocator, versus 54 bytes?</a:t>
                </a:r>
              </a:p>
              <a:p>
                <a:pPr marL="279400" lvl="1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At peak usage,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8⋅18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  <m:r>
                      <a:rPr lang="en-US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=37.5%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</a:rPr>
                  <a:t> (ouch!)</a:t>
                </a:r>
              </a:p>
              <a:p>
                <a:r>
                  <a:rPr lang="en-US" dirty="0"/>
                  <a:t>How much space would be saved by removing footers?</a:t>
                </a:r>
              </a:p>
              <a:p>
                <a:pPr marL="279400" lvl="1" indent="0">
                  <a:buNone/>
                </a:pPr>
                <a:r>
                  <a:rPr lang="en-US" sz="1800" dirty="0">
                    <a:solidFill>
                      <a:srgbClr val="C00000"/>
                    </a:solidFill>
                  </a:rPr>
                  <a:t>16 bytes (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F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B050"/>
                    </a:solidFill>
                  </a:rPr>
                  <a:t>HPpp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0070C0"/>
                    </a:solidFill>
                  </a:rPr>
                  <a:t>HPPp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dirty="0" err="1">
                    <a:solidFill>
                      <a:srgbClr val="7030A0"/>
                    </a:solidFill>
                  </a:rPr>
                  <a:t>HPPppp</a:t>
                </a:r>
                <a:r>
                  <a:rPr lang="en-US" sz="1800" dirty="0">
                    <a:solidFill>
                      <a:srgbClr val="C00000"/>
                    </a:solidFill>
                  </a:rPr>
                  <a:t> </a:t>
                </a:r>
                <a:r>
                  <a:rPr lang="en-US" sz="1800" i="1" dirty="0">
                    <a:solidFill>
                      <a:srgbClr val="C00000"/>
                    </a:solidFill>
                  </a:rPr>
                  <a:t>H</a:t>
                </a:r>
                <a:r>
                  <a:rPr lang="en-US" sz="1800" dirty="0">
                    <a:solidFill>
                      <a:srgbClr val="C00000"/>
                    </a:solidFill>
                  </a:rPr>
                  <a:t>) – alignment padding eats most of the benefit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956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What is the range of value(s) that main will print?</a:t>
            </a:r>
          </a:p>
          <a:p>
            <a:pPr marL="2794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There’s no synchronization, so 1 and 2 are both possible.</a:t>
            </a:r>
          </a:p>
          <a:p>
            <a:pPr marL="279400" lvl="1" indent="0">
              <a:buNone/>
            </a:pPr>
            <a:endParaRPr lang="en-US" dirty="0"/>
          </a:p>
          <a:p>
            <a:r>
              <a:rPr lang="en-US" sz="2400" dirty="0">
                <a:latin typeface="+mj-lt"/>
              </a:rPr>
              <a:t>If we remove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/>
              <a:t> from </a:t>
            </a:r>
            <a:r>
              <a:rPr lang="en-US" sz="2400" dirty="0">
                <a:latin typeface="Consolas" panose="020B0609020204030204" pitchFamily="49" charset="0"/>
              </a:rPr>
              <a:t>thread</a:t>
            </a:r>
            <a:r>
              <a:rPr lang="en-US" sz="2400" dirty="0"/>
              <a:t> and instead directly access </a:t>
            </a:r>
            <a:r>
              <a:rPr lang="en-US" sz="2400" dirty="0">
                <a:latin typeface="Consolas" panose="020B0609020204030204" pitchFamily="49" charset="0"/>
              </a:rPr>
              <a:t>count</a:t>
            </a:r>
            <a:r>
              <a:rPr lang="en-US" sz="2400" dirty="0"/>
              <a:t>,  does the answer change?</a:t>
            </a:r>
          </a:p>
          <a:p>
            <a:pPr marL="279400" lvl="1" indent="0">
              <a:buNone/>
            </a:pPr>
            <a:r>
              <a:rPr lang="en-US" sz="2000" dirty="0">
                <a:solidFill>
                  <a:srgbClr val="C00000"/>
                </a:solidFill>
              </a:rPr>
              <a:t>No, this makes no difference.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0F9699-7CC9-4C1E-9AA8-A1D41397B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4699000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count = 0;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*thread(void *unused)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int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count;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+ 1;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count =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pthread_t</a:t>
            </a:r>
            <a:r>
              <a:rPr lang="en-US" sz="1400" dirty="0">
                <a:latin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</a:rPr>
              <a:t>tid</a:t>
            </a:r>
            <a:r>
              <a:rPr lang="en-US" sz="1400" dirty="0">
                <a:latin typeface="Consolas" panose="020B06090202040302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for (int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2;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pthread_create</a:t>
            </a:r>
            <a:r>
              <a:rPr lang="en-US" sz="1400" dirty="0">
                <a:latin typeface="Consolas" panose="020B0609020204030204" pitchFamily="49" charset="0"/>
              </a:rPr>
              <a:t>(&amp;</a:t>
            </a:r>
            <a:r>
              <a:rPr lang="en-US" sz="1400" dirty="0" err="1">
                <a:latin typeface="Consolas" panose="020B0609020204030204" pitchFamily="49" charset="0"/>
              </a:rPr>
              <a:t>tid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], NULL,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        thread, NULL);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for (int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= 0;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 &lt; 2; 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++)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</a:t>
            </a:r>
            <a:r>
              <a:rPr lang="en-US" sz="1400" dirty="0" err="1">
                <a:latin typeface="Consolas" panose="020B0609020204030204" pitchFamily="49" charset="0"/>
              </a:rPr>
              <a:t>pthread_join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tid</a:t>
            </a:r>
            <a:r>
              <a:rPr lang="en-US" sz="1400" dirty="0">
                <a:latin typeface="Consolas" panose="020B0609020204030204" pitchFamily="49" charset="0"/>
              </a:rPr>
              <a:t>[</a:t>
            </a:r>
            <a:r>
              <a:rPr lang="en-US" sz="1400" dirty="0" err="1">
                <a:latin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</a:t>
            </a:r>
            <a:r>
              <a:rPr lang="en-US" sz="1400" dirty="0" err="1">
                <a:latin typeface="Consolas" panose="020B0609020204030204" pitchFamily="49" charset="0"/>
              </a:rPr>
              <a:t>printf</a:t>
            </a:r>
            <a:r>
              <a:rPr lang="en-US" sz="1400" dirty="0">
                <a:latin typeface="Consolas" panose="020B0609020204030204" pitchFamily="49" charset="0"/>
              </a:rPr>
              <a:t> ("%d\n", count);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7990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addresses are 20 bits wide</a:t>
            </a:r>
          </a:p>
          <a:p>
            <a:r>
              <a:rPr lang="en-US" dirty="0"/>
              <a:t>Physical addresses are 18 bits wide</a:t>
            </a:r>
          </a:p>
          <a:p>
            <a:r>
              <a:rPr lang="en-US" dirty="0"/>
              <a:t>Page size is 1024 bytes</a:t>
            </a:r>
          </a:p>
          <a:p>
            <a:r>
              <a:rPr lang="en-US" dirty="0"/>
              <a:t>TLB is 2-way set associative with 16 total entries</a:t>
            </a:r>
          </a:p>
          <a:p>
            <a:endParaRPr lang="en-US" dirty="0"/>
          </a:p>
          <a:p>
            <a:r>
              <a:rPr lang="en-US" dirty="0"/>
              <a:t>Label each bit of a virtual address (Virtual Page offset, Virtual page number, TLB index, TLB tag):</a:t>
            </a:r>
          </a:p>
          <a:p>
            <a:pPr marL="279400" lvl="1" indent="0">
              <a:buNone/>
            </a:pP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NNNN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NNNN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NN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oo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oooo</a:t>
            </a:r>
            <a:r>
              <a:rPr lang="en-US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oooo</a:t>
            </a:r>
            <a:endParaRPr lang="en-US" dirty="0">
              <a:solidFill>
                <a:srgbClr val="00B050"/>
              </a:solidFill>
              <a:latin typeface="Consolas" panose="020B0609020204030204" pitchFamily="49" charset="0"/>
            </a:endParaRPr>
          </a:p>
          <a:p>
            <a:pPr marL="279400" lvl="1" indent="0">
              <a:buNone/>
            </a:pP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</a:rPr>
              <a:t>TTTT </a:t>
            </a:r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</a:rPr>
              <a:t>TTT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 ii</a:t>
            </a:r>
          </a:p>
          <a:p>
            <a:r>
              <a:rPr lang="en-US" dirty="0"/>
              <a:t>Given virtual address 0x04AA4, what happens?</a:t>
            </a:r>
          </a:p>
          <a:p>
            <a:pPr marL="2794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VPN is 0x04A &gt;&gt; 2 = 0x12; TLB index is 2, tag is 02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PPN is 0x68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Phys </a:t>
            </a:r>
            <a:r>
              <a:rPr lang="en-US" dirty="0" err="1">
                <a:solidFill>
                  <a:schemeClr val="accent1"/>
                </a:solidFill>
              </a:rPr>
              <a:t>addr</a:t>
            </a:r>
            <a:r>
              <a:rPr lang="en-US" dirty="0">
                <a:solidFill>
                  <a:schemeClr val="accent1"/>
                </a:solidFill>
              </a:rPr>
              <a:t> is 0x68 &lt;&lt; 10 | (0x04AA4 &amp; 0x3FF) = 0x1A2A4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243" y="4191000"/>
            <a:ext cx="2478757" cy="2457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985F71-1486-456C-A4F4-979BFDA2C740}"/>
              </a:ext>
            </a:extLst>
          </p:cNvPr>
          <p:cNvSpPr/>
          <p:nvPr/>
        </p:nvSpPr>
        <p:spPr bwMode="auto">
          <a:xfrm>
            <a:off x="6665243" y="5715000"/>
            <a:ext cx="2402557" cy="228600"/>
          </a:xfrm>
          <a:prstGeom prst="rect">
            <a:avLst/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-128"/>
              <a:cs typeface="ヒラギノ角ゴ ProN W3" charset="-128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252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534400" cy="1092200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Course Theme:</a:t>
            </a:r>
            <a:br>
              <a:rPr lang="en-US" b="1" dirty="0"/>
            </a:br>
            <a:r>
              <a:rPr lang="en-US" b="1" dirty="0"/>
              <a:t>Abstraction Is Good But Don’t Forget Reality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Most CS and CE courses emphasize abstraction</a:t>
            </a:r>
          </a:p>
          <a:p>
            <a:pPr lvl="1"/>
            <a:r>
              <a:rPr lang="en-US" dirty="0"/>
              <a:t>Abstract data types</a:t>
            </a:r>
          </a:p>
          <a:p>
            <a:pPr lvl="1"/>
            <a:r>
              <a:rPr lang="en-US" dirty="0"/>
              <a:t>Asymptotic analysis</a:t>
            </a:r>
          </a:p>
          <a:p>
            <a:r>
              <a:rPr lang="en-US" b="1" dirty="0"/>
              <a:t>These abstractions have limits</a:t>
            </a:r>
          </a:p>
          <a:p>
            <a:pPr lvl="1"/>
            <a:r>
              <a:rPr lang="en-US" dirty="0"/>
              <a:t>Especially in the presence of bugs</a:t>
            </a:r>
          </a:p>
          <a:p>
            <a:pPr lvl="1"/>
            <a:r>
              <a:rPr lang="en-US" dirty="0"/>
              <a:t>Need to understand details of underlying implementations</a:t>
            </a:r>
          </a:p>
          <a:p>
            <a:r>
              <a:rPr lang="en-US" b="1" dirty="0"/>
              <a:t>Useful outcomes from taking 213</a:t>
            </a:r>
          </a:p>
          <a:p>
            <a:pPr lvl="1"/>
            <a:r>
              <a:rPr lang="en-US" dirty="0"/>
              <a:t>Become more effective programmers</a:t>
            </a:r>
          </a:p>
          <a:p>
            <a:pPr lvl="2"/>
            <a:r>
              <a:rPr lang="en-US" dirty="0"/>
              <a:t>Able to find and eliminate bugs efficiently</a:t>
            </a:r>
          </a:p>
          <a:p>
            <a:pPr lvl="2"/>
            <a:r>
              <a:rPr lang="en-US" dirty="0"/>
              <a:t>Able to understand and tune for program performance</a:t>
            </a:r>
          </a:p>
          <a:p>
            <a:pPr lvl="1"/>
            <a:r>
              <a:rPr lang="en-US" dirty="0"/>
              <a:t>Prepare for later “systems” classes in CS &amp; ECE</a:t>
            </a:r>
          </a:p>
          <a:p>
            <a:pPr lvl="2"/>
            <a:r>
              <a:rPr lang="en-US" dirty="0"/>
              <a:t>Compilers, Operating Systems, Networks, Computer Architecture, Embedded Systems, Storage Systems, etc.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Computer Arithmetic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Does not generate random values</a:t>
            </a:r>
          </a:p>
          <a:p>
            <a:pPr lvl="1"/>
            <a:r>
              <a:rPr lang="en-US" dirty="0"/>
              <a:t>Arithmetic operations have important mathematical properties</a:t>
            </a:r>
          </a:p>
          <a:p>
            <a:r>
              <a:rPr lang="en-US" b="1" dirty="0"/>
              <a:t>Cannot assume all “usual” mathematical properties</a:t>
            </a:r>
          </a:p>
          <a:p>
            <a:pPr lvl="1"/>
            <a:r>
              <a:rPr lang="en-US" dirty="0"/>
              <a:t>Due to finiteness of representations</a:t>
            </a:r>
          </a:p>
          <a:p>
            <a:pPr lvl="1"/>
            <a:r>
              <a:rPr lang="en-US" dirty="0"/>
              <a:t>Integer operations satisfy “ring” properties</a:t>
            </a:r>
          </a:p>
          <a:p>
            <a:pPr lvl="2"/>
            <a:r>
              <a:rPr lang="en-US" dirty="0" err="1"/>
              <a:t>Commutativity</a:t>
            </a:r>
            <a:r>
              <a:rPr lang="en-US" dirty="0"/>
              <a:t>, </a:t>
            </a:r>
            <a:r>
              <a:rPr lang="en-US" dirty="0" err="1"/>
              <a:t>associativity</a:t>
            </a:r>
            <a:r>
              <a:rPr lang="en-US" dirty="0"/>
              <a:t>, </a:t>
            </a:r>
            <a:r>
              <a:rPr lang="en-US" dirty="0" err="1"/>
              <a:t>distributivity</a:t>
            </a:r>
            <a:endParaRPr lang="en-US" dirty="0"/>
          </a:p>
          <a:p>
            <a:pPr lvl="1"/>
            <a:r>
              <a:rPr lang="en-US" dirty="0"/>
              <a:t>Floating point operations satisfy “ordering” properties</a:t>
            </a:r>
          </a:p>
          <a:p>
            <a:pPr lvl="2"/>
            <a:r>
              <a:rPr lang="en-US" dirty="0" err="1"/>
              <a:t>Monotonicity</a:t>
            </a:r>
            <a:r>
              <a:rPr lang="en-US" dirty="0"/>
              <a:t>, values of signs</a:t>
            </a:r>
          </a:p>
          <a:p>
            <a:r>
              <a:rPr lang="en-US" b="1" dirty="0"/>
              <a:t>Observation</a:t>
            </a:r>
          </a:p>
          <a:p>
            <a:pPr lvl="1"/>
            <a:r>
              <a:rPr lang="en-US" dirty="0"/>
              <a:t>Need to understand which abstractions apply in which contexts</a:t>
            </a:r>
          </a:p>
          <a:p>
            <a:pPr lvl="1"/>
            <a:r>
              <a:rPr lang="en-US" dirty="0"/>
              <a:t>Important issues for compiler writers and serious application programmers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You’ve Got to Know Assembly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Key to machine-level execution model</a:t>
            </a:r>
          </a:p>
          <a:p>
            <a:pPr lvl="1"/>
            <a:r>
              <a:rPr lang="en-US" dirty="0"/>
              <a:t>Behavior of programs in presence of bugs</a:t>
            </a:r>
          </a:p>
          <a:p>
            <a:pPr lvl="2"/>
            <a:r>
              <a:rPr lang="en-US" dirty="0"/>
              <a:t>High-level language models break down</a:t>
            </a:r>
          </a:p>
          <a:p>
            <a:pPr lvl="1"/>
            <a:r>
              <a:rPr lang="en-US" dirty="0"/>
              <a:t>Tuning program performance</a:t>
            </a:r>
          </a:p>
          <a:p>
            <a:pPr lvl="2"/>
            <a:r>
              <a:rPr lang="en-US" dirty="0"/>
              <a:t>Understand optimizations done / not done by the compiler</a:t>
            </a:r>
          </a:p>
          <a:p>
            <a:pPr lvl="2"/>
            <a:r>
              <a:rPr lang="en-US" dirty="0"/>
              <a:t>Understanding sources of program inefficiency</a:t>
            </a:r>
          </a:p>
          <a:p>
            <a:pPr lvl="1"/>
            <a:r>
              <a:rPr lang="en-US" dirty="0"/>
              <a:t>Implementing system software</a:t>
            </a:r>
          </a:p>
          <a:p>
            <a:pPr lvl="2"/>
            <a:r>
              <a:rPr lang="en-US" dirty="0"/>
              <a:t>Compiler has machine code as target</a:t>
            </a:r>
          </a:p>
          <a:p>
            <a:pPr lvl="2"/>
            <a:r>
              <a:rPr lang="en-US" dirty="0"/>
              <a:t>Operating systems must manage process state</a:t>
            </a:r>
          </a:p>
          <a:p>
            <a:pPr lvl="1"/>
            <a:r>
              <a:rPr lang="en-US" dirty="0"/>
              <a:t>Creating / fighting malware</a:t>
            </a:r>
          </a:p>
          <a:p>
            <a:pPr lvl="2"/>
            <a:r>
              <a:rPr lang="en-US" dirty="0"/>
              <a:t>x86 assembly is the language of choice!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Isn’t Random Access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is not unbounded</a:t>
            </a:r>
          </a:p>
          <a:p>
            <a:pPr lvl="1"/>
            <a:r>
              <a:rPr lang="en-US" dirty="0"/>
              <a:t>It must be allocated and managed</a:t>
            </a:r>
          </a:p>
          <a:p>
            <a:pPr lvl="1"/>
            <a:r>
              <a:rPr lang="en-US" dirty="0"/>
              <a:t>Many applications are memory dominated</a:t>
            </a:r>
          </a:p>
          <a:p>
            <a:r>
              <a:rPr lang="en-US" dirty="0"/>
              <a:t>Memory performance is not uniform</a:t>
            </a:r>
          </a:p>
          <a:p>
            <a:pPr lvl="1"/>
            <a:r>
              <a:rPr lang="en-US" dirty="0"/>
              <a:t>Cache and virtual memory effects can greatly affect program performance</a:t>
            </a:r>
          </a:p>
          <a:p>
            <a:pPr lvl="1"/>
            <a:r>
              <a:rPr lang="en-US" dirty="0"/>
              <a:t>Adapting program to characteristics of memory system can lead to major speed improvements</a:t>
            </a:r>
          </a:p>
          <a:p>
            <a:r>
              <a:rPr lang="en-US" dirty="0"/>
              <a:t>Memory referencing bugs especially pernicious</a:t>
            </a:r>
          </a:p>
          <a:p>
            <a:pPr lvl="1"/>
            <a:r>
              <a:rPr lang="en-US" dirty="0"/>
              <a:t>Effects are distant in both time and space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b="1" dirty="0"/>
              <a:t>Memory Referencing Errors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b="1" dirty="0"/>
              <a:t>C and C++ do not provide any memory protection</a:t>
            </a:r>
          </a:p>
          <a:p>
            <a:pPr marL="552450" lvl="1"/>
            <a:r>
              <a:rPr lang="en-US" dirty="0"/>
              <a:t>Out of bounds array references</a:t>
            </a:r>
          </a:p>
          <a:p>
            <a:pPr marL="552450" lvl="1"/>
            <a:r>
              <a:rPr lang="en-US" dirty="0"/>
              <a:t>Invalid pointer values</a:t>
            </a:r>
          </a:p>
          <a:p>
            <a:pPr marL="552450" lvl="1"/>
            <a:r>
              <a:rPr lang="en-US" dirty="0"/>
              <a:t>Abuses of </a:t>
            </a:r>
            <a:r>
              <a:rPr lang="en-US" dirty="0" err="1"/>
              <a:t>malloc</a:t>
            </a:r>
            <a:r>
              <a:rPr lang="en-US" dirty="0"/>
              <a:t>/free</a:t>
            </a:r>
          </a:p>
          <a:p>
            <a:r>
              <a:rPr lang="en-US" b="1" dirty="0"/>
              <a:t>Can lead to nasty bugs</a:t>
            </a:r>
          </a:p>
          <a:p>
            <a:pPr marL="552450" lvl="1"/>
            <a:r>
              <a:rPr lang="en-US" dirty="0"/>
              <a:t>Whether or not bug has any effect depends on system and compiler</a:t>
            </a:r>
          </a:p>
          <a:p>
            <a:pPr marL="552450" lvl="1"/>
            <a:r>
              <a:rPr lang="en-US" dirty="0"/>
              <a:t>Action at a distance</a:t>
            </a:r>
          </a:p>
          <a:p>
            <a:pPr marL="838200" lvl="2"/>
            <a:r>
              <a:rPr lang="en-US" dirty="0"/>
              <a:t>Corrupted object logically unrelated to one being accessed</a:t>
            </a:r>
          </a:p>
          <a:p>
            <a:pPr marL="838200" lvl="2"/>
            <a:r>
              <a:rPr lang="en-US" dirty="0"/>
              <a:t>Effect of bug may be first observed long after it is generated</a:t>
            </a:r>
          </a:p>
          <a:p>
            <a:r>
              <a:rPr lang="en-US" b="1" dirty="0"/>
              <a:t>How can I deal with this?</a:t>
            </a:r>
          </a:p>
          <a:p>
            <a:pPr marL="552450" lvl="1"/>
            <a:r>
              <a:rPr lang="en-US" dirty="0"/>
              <a:t>Program in Java, Ruby, Python, ML, …</a:t>
            </a:r>
          </a:p>
          <a:p>
            <a:pPr marL="552450" lvl="1"/>
            <a:r>
              <a:rPr lang="en-US" dirty="0"/>
              <a:t>Understand what possible interactions may occur</a:t>
            </a:r>
          </a:p>
          <a:p>
            <a:pPr marL="552450" lvl="1"/>
            <a:r>
              <a:rPr lang="en-US" dirty="0"/>
              <a:t>Use or develop tools to detect referencing errors (e.g. </a:t>
            </a:r>
            <a:r>
              <a:rPr lang="en-US" dirty="0" err="1"/>
              <a:t>Valgrind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Factors Matter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 exact op count does not predict performance</a:t>
            </a:r>
          </a:p>
          <a:p>
            <a:pPr lvl="1"/>
            <a:r>
              <a:rPr lang="en-US" dirty="0"/>
              <a:t>Easily see 10:1 performance range depending on how code written</a:t>
            </a:r>
          </a:p>
          <a:p>
            <a:pPr lvl="1"/>
            <a:r>
              <a:rPr lang="en-US" dirty="0"/>
              <a:t>Must optimize at multiple levels: algorithm, data representations, procedures, and loops</a:t>
            </a:r>
          </a:p>
          <a:p>
            <a:r>
              <a:rPr lang="en-US" dirty="0"/>
              <a:t>Must understand system to optimize performance</a:t>
            </a:r>
          </a:p>
          <a:p>
            <a:pPr lvl="1"/>
            <a:r>
              <a:rPr lang="en-US" dirty="0"/>
              <a:t>How programs compiled and executed</a:t>
            </a:r>
          </a:p>
          <a:p>
            <a:pPr lvl="1"/>
            <a:r>
              <a:rPr lang="en-US" dirty="0"/>
              <a:t>How to measure program performance and identify bottlenecks</a:t>
            </a:r>
          </a:p>
          <a:p>
            <a:pPr lvl="1"/>
            <a:r>
              <a:rPr lang="en-US" dirty="0"/>
              <a:t>How to improve performance without destroying code modularity and generality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E2A16B0-F3E6-461C-9B24-4572C42D0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Computers Don’t Just Compute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need to get data in and out</a:t>
            </a:r>
          </a:p>
          <a:p>
            <a:pPr lvl="1"/>
            <a:r>
              <a:rPr lang="en-US" dirty="0"/>
              <a:t>I/O system critical to program reliability and performance</a:t>
            </a:r>
          </a:p>
          <a:p>
            <a:endParaRPr lang="en-US" dirty="0"/>
          </a:p>
          <a:p>
            <a:r>
              <a:rPr lang="en-US" dirty="0"/>
              <a:t>They communicate with each other over networks</a:t>
            </a:r>
          </a:p>
          <a:p>
            <a:pPr lvl="1"/>
            <a:r>
              <a:rPr lang="en-US" dirty="0"/>
              <a:t>Many system-level issues arise in presence of network</a:t>
            </a:r>
          </a:p>
          <a:p>
            <a:pPr lvl="2"/>
            <a:r>
              <a:rPr lang="en-US" dirty="0"/>
              <a:t>Concurrent operations by autonomous processes</a:t>
            </a:r>
          </a:p>
          <a:p>
            <a:pPr lvl="2"/>
            <a:r>
              <a:rPr lang="en-US" dirty="0"/>
              <a:t>Coping with unreliable media</a:t>
            </a:r>
          </a:p>
          <a:p>
            <a:pPr lvl="2"/>
            <a:r>
              <a:rPr lang="en-US" dirty="0"/>
              <a:t>Cross platform compatibility</a:t>
            </a:r>
          </a:p>
          <a:p>
            <a:pPr lvl="2"/>
            <a:r>
              <a:rPr lang="en-US" dirty="0"/>
              <a:t>Complex performance issues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August </a:t>
            </a:r>
            <a:r>
              <a:rPr lang="en-US" i="1" dirty="0"/>
              <a:t>11</a:t>
            </a:r>
            <a:r>
              <a:rPr lang="en-US" i="1" baseline="30000" dirty="0"/>
              <a:t>th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(NOT the 12</a:t>
            </a:r>
            <a:r>
              <a:rPr lang="en-US" baseline="30000" dirty="0">
                <a:solidFill>
                  <a:srgbClr val="C00000"/>
                </a:solidFill>
              </a:rPr>
              <a:t>th</a:t>
            </a:r>
            <a:r>
              <a:rPr lang="en-US" dirty="0">
                <a:solidFill>
                  <a:srgbClr val="C00000"/>
                </a:solidFill>
              </a:rPr>
              <a:t>)</a:t>
            </a:r>
            <a:endParaRPr lang="en-US" i="1" dirty="0">
              <a:solidFill>
                <a:srgbClr val="C00000"/>
              </a:solidFill>
            </a:endParaRPr>
          </a:p>
          <a:p>
            <a:pPr lvl="1"/>
            <a:r>
              <a:rPr lang="en-US" dirty="0"/>
              <a:t>12:20—3:20pm, location TBD (will announce on Piazza)</a:t>
            </a:r>
          </a:p>
          <a:p>
            <a:endParaRPr lang="en-US" dirty="0"/>
          </a:p>
          <a:p>
            <a:r>
              <a:rPr lang="en-US" dirty="0"/>
              <a:t>The focus is on the second half of the course</a:t>
            </a:r>
          </a:p>
          <a:p>
            <a:pPr lvl="1"/>
            <a:r>
              <a:rPr lang="en-US" dirty="0"/>
              <a:t>IO</a:t>
            </a:r>
          </a:p>
          <a:p>
            <a:pPr lvl="1"/>
            <a:r>
              <a:rPr lang="en-US" dirty="0"/>
              <a:t>Signals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Virtual Memory</a:t>
            </a:r>
          </a:p>
          <a:p>
            <a:pPr lvl="1"/>
            <a:r>
              <a:rPr lang="en-US" dirty="0"/>
              <a:t>Malloc</a:t>
            </a:r>
          </a:p>
          <a:p>
            <a:pPr lvl="1"/>
            <a:r>
              <a:rPr lang="en-US" dirty="0"/>
              <a:t>Threads</a:t>
            </a:r>
          </a:p>
          <a:p>
            <a:pPr lvl="1"/>
            <a:r>
              <a:rPr lang="en-US" dirty="0"/>
              <a:t>Thread Synchronization</a:t>
            </a:r>
          </a:p>
          <a:p>
            <a:pPr lvl="1"/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426474985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-128"/>
            <a:cs typeface="ヒラギノ角ゴ ProN W3" charset="-128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21304</TotalTime>
  <Pages>0</Pages>
  <Words>1659</Words>
  <Characters>0</Characters>
  <Application>Microsoft Office PowerPoint</Application>
  <PresentationFormat>On-screen Show (4:3)</PresentationFormat>
  <Lines>0</Lines>
  <Paragraphs>239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Calibri</vt:lpstr>
      <vt:lpstr>Calibri Bold</vt:lpstr>
      <vt:lpstr>Cambria Math</vt:lpstr>
      <vt:lpstr>Consolas</vt:lpstr>
      <vt:lpstr>Courier New</vt:lpstr>
      <vt:lpstr>Gill Sans</vt:lpstr>
      <vt:lpstr>Times New Roman</vt:lpstr>
      <vt:lpstr>Wingdings</vt:lpstr>
      <vt:lpstr>Wingdings 2</vt:lpstr>
      <vt:lpstr>Title Slide</vt:lpstr>
      <vt:lpstr>Title and Content</vt:lpstr>
      <vt:lpstr>PowerPoint Presentation</vt:lpstr>
      <vt:lpstr>Course Theme: Abstraction Is Good But Don’t Forget Reality</vt:lpstr>
      <vt:lpstr>Computer Arithmetic</vt:lpstr>
      <vt:lpstr>You’ve Got to Know Assembly</vt:lpstr>
      <vt:lpstr>Memory Isn’t Random Access</vt:lpstr>
      <vt:lpstr>Memory Referencing Errors</vt:lpstr>
      <vt:lpstr>Constant Factors Matter</vt:lpstr>
      <vt:lpstr>Computers Don’t Just Compute</vt:lpstr>
      <vt:lpstr>Final Exam</vt:lpstr>
      <vt:lpstr>IO</vt:lpstr>
      <vt:lpstr>Signals</vt:lpstr>
      <vt:lpstr>Signals</vt:lpstr>
      <vt:lpstr>Processes</vt:lpstr>
      <vt:lpstr>Processes</vt:lpstr>
      <vt:lpstr>Malloc</vt:lpstr>
      <vt:lpstr>Threads</vt:lpstr>
      <vt:lpstr>Virtual Memory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Zack Weinberg</cp:lastModifiedBy>
  <cp:revision>172</cp:revision>
  <cp:lastPrinted>2011-08-30T03:47:10Z</cp:lastPrinted>
  <dcterms:created xsi:type="dcterms:W3CDTF">2012-08-28T17:04:18Z</dcterms:created>
  <dcterms:modified xsi:type="dcterms:W3CDTF">2022-08-05T18:27:27Z</dcterms:modified>
</cp:coreProperties>
</file>