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9"/>
  </p:notesMasterIdLst>
  <p:handoutMasterIdLst>
    <p:handoutMasterId r:id="rId70"/>
  </p:handoutMasterIdLst>
  <p:sldIdLst>
    <p:sldId id="542" r:id="rId2"/>
    <p:sldId id="1286" r:id="rId3"/>
    <p:sldId id="1287" r:id="rId4"/>
    <p:sldId id="1204" r:id="rId5"/>
    <p:sldId id="1282" r:id="rId6"/>
    <p:sldId id="1202" r:id="rId7"/>
    <p:sldId id="1252" r:id="rId8"/>
    <p:sldId id="1213" r:id="rId9"/>
    <p:sldId id="1310" r:id="rId10"/>
    <p:sldId id="1309" r:id="rId11"/>
    <p:sldId id="1289" r:id="rId12"/>
    <p:sldId id="1292" r:id="rId13"/>
    <p:sldId id="1293" r:id="rId14"/>
    <p:sldId id="1294" r:id="rId15"/>
    <p:sldId id="1295" r:id="rId16"/>
    <p:sldId id="1296" r:id="rId17"/>
    <p:sldId id="1316" r:id="rId18"/>
    <p:sldId id="1299" r:id="rId19"/>
    <p:sldId id="1297" r:id="rId20"/>
    <p:sldId id="1216" r:id="rId21"/>
    <p:sldId id="1317" r:id="rId22"/>
    <p:sldId id="1315" r:id="rId23"/>
    <p:sldId id="1217" r:id="rId24"/>
    <p:sldId id="1249" r:id="rId25"/>
    <p:sldId id="1218" r:id="rId26"/>
    <p:sldId id="1219" r:id="rId27"/>
    <p:sldId id="1300" r:id="rId28"/>
    <p:sldId id="1302" r:id="rId29"/>
    <p:sldId id="1301" r:id="rId30"/>
    <p:sldId id="1303" r:id="rId31"/>
    <p:sldId id="1306" r:id="rId32"/>
    <p:sldId id="1220" r:id="rId33"/>
    <p:sldId id="1221" r:id="rId34"/>
    <p:sldId id="1222" r:id="rId35"/>
    <p:sldId id="1307" r:id="rId36"/>
    <p:sldId id="1223" r:id="rId37"/>
    <p:sldId id="1224" r:id="rId38"/>
    <p:sldId id="1253" r:id="rId39"/>
    <p:sldId id="1254" r:id="rId40"/>
    <p:sldId id="1225" r:id="rId41"/>
    <p:sldId id="1226" r:id="rId42"/>
    <p:sldId id="1261" r:id="rId43"/>
    <p:sldId id="1227" r:id="rId44"/>
    <p:sldId id="1228" r:id="rId45"/>
    <p:sldId id="1229" r:id="rId46"/>
    <p:sldId id="1230" r:id="rId47"/>
    <p:sldId id="1247" r:id="rId48"/>
    <p:sldId id="1266" r:id="rId49"/>
    <p:sldId id="1268" r:id="rId50"/>
    <p:sldId id="1269" r:id="rId51"/>
    <p:sldId id="1267" r:id="rId52"/>
    <p:sldId id="1270" r:id="rId53"/>
    <p:sldId id="1260" r:id="rId54"/>
    <p:sldId id="1272" r:id="rId55"/>
    <p:sldId id="1314" r:id="rId56"/>
    <p:sldId id="1255" r:id="rId57"/>
    <p:sldId id="1256" r:id="rId58"/>
    <p:sldId id="1273" r:id="rId59"/>
    <p:sldId id="1274" r:id="rId60"/>
    <p:sldId id="1275" r:id="rId61"/>
    <p:sldId id="1277" r:id="rId62"/>
    <p:sldId id="1276" r:id="rId63"/>
    <p:sldId id="1278" r:id="rId64"/>
    <p:sldId id="1279" r:id="rId65"/>
    <p:sldId id="1280" r:id="rId66"/>
    <p:sldId id="1250" r:id="rId67"/>
    <p:sldId id="1238" r:id="rId68"/>
  </p:sldIdLst>
  <p:sldSz cx="9144000" cy="6858000" type="screen4x3"/>
  <p:notesSz cx="6985000" cy="9283700"/>
  <p:custDataLst>
    <p:tags r:id="rId71"/>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40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7C7"/>
    <a:srgbClr val="E9E1C9"/>
    <a:srgbClr val="E7DDBB"/>
    <a:srgbClr val="FF0000"/>
    <a:srgbClr val="990000"/>
    <a:srgbClr val="F6F5BD"/>
    <a:srgbClr val="BFBFBF"/>
    <a:srgbClr val="D5F1CF"/>
    <a:srgbClr val="DED8C4"/>
    <a:srgbClr val="DDC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89095" autoAdjust="0"/>
  </p:normalViewPr>
  <p:slideViewPr>
    <p:cSldViewPr snapToGrid="0" snapToObjects="1">
      <p:cViewPr varScale="1">
        <p:scale>
          <a:sx n="116" d="100"/>
          <a:sy n="116" d="100"/>
        </p:scale>
        <p:origin x="1548" y="102"/>
      </p:cViewPr>
      <p:guideLst>
        <p:guide orient="horz" pos="2400"/>
        <p:guide pos="2880"/>
      </p:guideLst>
    </p:cSldViewPr>
  </p:slideViewPr>
  <p:notesTextViewPr>
    <p:cViewPr>
      <p:scale>
        <a:sx n="100" d="100"/>
        <a:sy n="100" d="100"/>
      </p:scale>
      <p:origin x="0" y="0"/>
    </p:cViewPr>
  </p:notesTextViewPr>
  <p:sorterViewPr>
    <p:cViewPr varScale="1">
      <p:scale>
        <a:sx n="1" d="1"/>
        <a:sy n="1" d="1"/>
      </p:scale>
      <p:origin x="0" y="6928"/>
    </p:cViewPr>
  </p:sorterViewPr>
  <p:notesViewPr>
    <p:cSldViewPr snapToGrid="0"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2994439" cy="467336"/>
          </a:xfrm>
          <a:prstGeom prst="rect">
            <a:avLst/>
          </a:prstGeom>
          <a:noFill/>
          <a:ln w="9525">
            <a:noFill/>
            <a:miter lim="800000"/>
            <a:headEnd/>
            <a:tailEnd/>
          </a:ln>
          <a:effectLst/>
        </p:spPr>
        <p:txBody>
          <a:bodyPr vert="horz" wrap="square" lIns="92874" tIns="46437" rIns="92874" bIns="46437" numCol="1" anchor="t" anchorCtr="0" compatLnSpc="1">
            <a:prstTxWarp prst="textNoShape">
              <a:avLst/>
            </a:prstTxWarp>
          </a:bodyPr>
          <a:lstStyle>
            <a:lvl1pPr defTabSz="929681">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3990561" y="0"/>
            <a:ext cx="2994439" cy="467336"/>
          </a:xfrm>
          <a:prstGeom prst="rect">
            <a:avLst/>
          </a:prstGeom>
          <a:noFill/>
          <a:ln w="9525">
            <a:noFill/>
            <a:miter lim="800000"/>
            <a:headEnd/>
            <a:tailEnd/>
          </a:ln>
          <a:effectLst/>
        </p:spPr>
        <p:txBody>
          <a:bodyPr vert="horz" wrap="square" lIns="92874" tIns="46437" rIns="92874" bIns="46437" numCol="1" anchor="t" anchorCtr="0" compatLnSpc="1">
            <a:prstTxWarp prst="textNoShape">
              <a:avLst/>
            </a:prstTxWarp>
          </a:bodyPr>
          <a:lstStyle>
            <a:lvl1pPr algn="r" defTabSz="929681">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8804065"/>
            <a:ext cx="2994439" cy="467336"/>
          </a:xfrm>
          <a:prstGeom prst="rect">
            <a:avLst/>
          </a:prstGeom>
          <a:noFill/>
          <a:ln w="9525">
            <a:noFill/>
            <a:miter lim="800000"/>
            <a:headEnd/>
            <a:tailEnd/>
          </a:ln>
          <a:effectLst/>
        </p:spPr>
        <p:txBody>
          <a:bodyPr vert="horz" wrap="square" lIns="92874" tIns="46437" rIns="92874" bIns="46437" numCol="1" anchor="b" anchorCtr="0" compatLnSpc="1">
            <a:prstTxWarp prst="textNoShape">
              <a:avLst/>
            </a:prstTxWarp>
          </a:bodyPr>
          <a:lstStyle>
            <a:lvl1pPr defTabSz="929681">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3990561" y="8804065"/>
            <a:ext cx="2994439" cy="467336"/>
          </a:xfrm>
          <a:prstGeom prst="rect">
            <a:avLst/>
          </a:prstGeom>
          <a:noFill/>
          <a:ln w="9525">
            <a:noFill/>
            <a:miter lim="800000"/>
            <a:headEnd/>
            <a:tailEnd/>
          </a:ln>
          <a:effectLst/>
        </p:spPr>
        <p:txBody>
          <a:bodyPr vert="horz" wrap="square" lIns="92874" tIns="46437" rIns="92874" bIns="46437" numCol="1" anchor="b" anchorCtr="0" compatLnSpc="1">
            <a:prstTxWarp prst="textNoShape">
              <a:avLst/>
            </a:prstTxWarp>
          </a:bodyPr>
          <a:lstStyle>
            <a:lvl1pPr algn="r" defTabSz="929681">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1939069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061252" cy="442740"/>
          </a:xfrm>
          <a:prstGeom prst="rect">
            <a:avLst/>
          </a:prstGeom>
          <a:noFill/>
          <a:ln w="9525">
            <a:noFill/>
            <a:miter lim="800000"/>
            <a:headEnd/>
            <a:tailEnd/>
          </a:ln>
          <a:effectLst/>
        </p:spPr>
        <p:txBody>
          <a:bodyPr vert="horz" wrap="square" lIns="88075" tIns="44038" rIns="88075" bIns="44038"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3935896" y="0"/>
            <a:ext cx="3061252" cy="442740"/>
          </a:xfrm>
          <a:prstGeom prst="rect">
            <a:avLst/>
          </a:prstGeom>
          <a:noFill/>
          <a:ln w="9525">
            <a:noFill/>
            <a:miter lim="800000"/>
            <a:headEnd/>
            <a:tailEnd/>
          </a:ln>
          <a:effectLst/>
        </p:spPr>
        <p:txBody>
          <a:bodyPr vert="horz" wrap="square" lIns="88075" tIns="44038" rIns="88075" bIns="44038"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138238" y="663575"/>
            <a:ext cx="4721225" cy="3541713"/>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47530" y="4427398"/>
            <a:ext cx="5102087" cy="4132238"/>
          </a:xfrm>
          <a:prstGeom prst="rect">
            <a:avLst/>
          </a:prstGeom>
          <a:noFill/>
          <a:ln w="9525">
            <a:noFill/>
            <a:miter lim="800000"/>
            <a:headEnd/>
            <a:tailEnd/>
          </a:ln>
          <a:effectLst/>
        </p:spPr>
        <p:txBody>
          <a:bodyPr vert="horz" wrap="square" lIns="88075" tIns="44038" rIns="88075" bIns="44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8854795"/>
            <a:ext cx="3061252" cy="442740"/>
          </a:xfrm>
          <a:prstGeom prst="rect">
            <a:avLst/>
          </a:prstGeom>
          <a:noFill/>
          <a:ln w="9525">
            <a:noFill/>
            <a:miter lim="800000"/>
            <a:headEnd/>
            <a:tailEnd/>
          </a:ln>
          <a:effectLst/>
        </p:spPr>
        <p:txBody>
          <a:bodyPr vert="horz" wrap="square" lIns="88075" tIns="44038" rIns="88075" bIns="44038"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3935896" y="8854795"/>
            <a:ext cx="3061252" cy="442740"/>
          </a:xfrm>
          <a:prstGeom prst="rect">
            <a:avLst/>
          </a:prstGeom>
          <a:noFill/>
          <a:ln w="9525">
            <a:noFill/>
            <a:miter lim="800000"/>
            <a:headEnd/>
            <a:tailEnd/>
          </a:ln>
          <a:effectLst/>
        </p:spPr>
        <p:txBody>
          <a:bodyPr vert="horz" wrap="square" lIns="88075" tIns="44038" rIns="88075" bIns="44038"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3725860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extLst>
      <p:ext uri="{BB962C8B-B14F-4D97-AF65-F5344CB8AC3E}">
        <p14:creationId xmlns:p14="http://schemas.microsoft.com/office/powerpoint/2010/main" val="721871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05018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62240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29039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57402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30967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4587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777177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61054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r>
              <a:rPr lang="en-US" dirty="0"/>
              <a:t>Not reaping background jobs, only </a:t>
            </a:r>
            <a:r>
              <a:rPr lang="en-US" dirty="0" err="1"/>
              <a:t>fg</a:t>
            </a:r>
            <a:r>
              <a:rPr lang="en-US" dirty="0"/>
              <a:t> ones via </a:t>
            </a:r>
            <a:r>
              <a:rPr lang="en-US" dirty="0" err="1"/>
              <a:t>waitpid</a:t>
            </a:r>
            <a:endParaRPr lang="en-US" dirty="0"/>
          </a:p>
          <a:p>
            <a:endParaRPr lang="en-US" dirty="0"/>
          </a:p>
          <a:p>
            <a:endParaRPr lang="en-US" dirty="0"/>
          </a:p>
        </p:txBody>
      </p:sp>
    </p:spTree>
    <p:extLst>
      <p:ext uri="{BB962C8B-B14F-4D97-AF65-F5344CB8AC3E}">
        <p14:creationId xmlns:p14="http://schemas.microsoft.com/office/powerpoint/2010/main" val="36895415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6083" name="Rectangle 3"/>
          <p:cNvSpPr txBox="1">
            <a:spLocks noGrp="1" noChangeArrowheads="1"/>
          </p:cNvSpPr>
          <p:nvPr>
            <p:ph type="body"/>
          </p:nvPr>
        </p:nvSpPr>
        <p:spPr>
          <a:ln/>
        </p:spPr>
        <p:txBody>
          <a:bodyPr wrap="none" anchor="ctr"/>
          <a:lstStyle/>
          <a:p>
            <a:r>
              <a:rPr lang="en-US" dirty="0"/>
              <a:t>./</a:t>
            </a:r>
            <a:r>
              <a:rPr lang="en-US" dirty="0" err="1"/>
              <a:t>shellex</a:t>
            </a:r>
            <a:endParaRPr lang="en-US" dirty="0"/>
          </a:p>
          <a:p>
            <a:r>
              <a:rPr lang="en-US" dirty="0"/>
              <a:t>&gt;./delay</a:t>
            </a:r>
            <a:r>
              <a:rPr lang="en-US" baseline="0" dirty="0"/>
              <a:t> 10 &amp;</a:t>
            </a:r>
          </a:p>
          <a:p>
            <a:r>
              <a:rPr lang="en-US" baseline="0" dirty="0"/>
              <a:t>&gt;/bin/</a:t>
            </a:r>
            <a:r>
              <a:rPr lang="en-US" baseline="0" dirty="0" err="1"/>
              <a:t>ps</a:t>
            </a:r>
            <a:endParaRPr lang="en-US" baseline="0" dirty="0"/>
          </a:p>
          <a:p>
            <a:r>
              <a:rPr lang="en-US" baseline="0" dirty="0"/>
              <a:t>...</a:t>
            </a:r>
          </a:p>
          <a:p>
            <a:r>
              <a:rPr lang="en-US" baseline="0" dirty="0"/>
              <a:t>&gt;/bin/</a:t>
            </a:r>
            <a:r>
              <a:rPr lang="en-US" baseline="0" dirty="0" err="1"/>
              <a:t>ps</a:t>
            </a:r>
            <a:endParaRPr lang="en-US" baseline="0" dirty="0"/>
          </a:p>
          <a:p>
            <a:endParaRPr lang="en-US" baseline="0" dirty="0"/>
          </a:p>
          <a:p>
            <a:endParaRPr lang="en-US" dirty="0"/>
          </a:p>
        </p:txBody>
      </p:sp>
    </p:spTree>
    <p:extLst>
      <p:ext uri="{BB962C8B-B14F-4D97-AF65-F5344CB8AC3E}">
        <p14:creationId xmlns:p14="http://schemas.microsoft.com/office/powerpoint/2010/main" val="3721423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Rot="1" noChangeAspect="1" noChangeArrowheads="1" noTextEdit="1"/>
          </p:cNvSpPr>
          <p:nvPr>
            <p:ph type="sldImg"/>
          </p:nvPr>
        </p:nvSpPr>
        <p:spPr>
          <a:ln/>
        </p:spPr>
      </p:sp>
      <p:sp>
        <p:nvSpPr>
          <p:cNvPr id="5509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2099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22</a:t>
            </a:fld>
            <a:endParaRPr lang="en-US"/>
          </a:p>
        </p:txBody>
      </p:sp>
    </p:spTree>
    <p:extLst>
      <p:ext uri="{BB962C8B-B14F-4D97-AF65-F5344CB8AC3E}">
        <p14:creationId xmlns:p14="http://schemas.microsoft.com/office/powerpoint/2010/main" val="12647244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8130"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8131" name="Rectangle 3"/>
          <p:cNvSpPr txBox="1">
            <a:spLocks noGrp="1" noChangeArrowheads="1"/>
          </p:cNvSpPr>
          <p:nvPr>
            <p:ph type="body"/>
          </p:nvPr>
        </p:nvSpPr>
        <p:spPr>
          <a:ln/>
        </p:spPr>
        <p:txBody>
          <a:bodyPr wrap="none" anchor="ctr"/>
          <a:lstStyle/>
          <a:p>
            <a:endParaRPr lang="en-US"/>
          </a:p>
        </p:txBody>
      </p:sp>
    </p:spTree>
    <p:extLst>
      <p:ext uri="{BB962C8B-B14F-4D97-AF65-F5344CB8AC3E}">
        <p14:creationId xmlns:p14="http://schemas.microsoft.com/office/powerpoint/2010/main" val="2813136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24</a:t>
            </a:fld>
            <a:endParaRPr lang="en-US" dirty="0"/>
          </a:p>
        </p:txBody>
      </p:sp>
    </p:spTree>
    <p:extLst>
      <p:ext uri="{BB962C8B-B14F-4D97-AF65-F5344CB8AC3E}">
        <p14:creationId xmlns:p14="http://schemas.microsoft.com/office/powerpoint/2010/main" val="18753147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02459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r>
              <a:rPr lang="en-US" dirty="0"/>
              <a:t>Terminology problem: The book talks about signals being “delivered” and it means this.  The </a:t>
            </a:r>
            <a:r>
              <a:rPr lang="en-US" dirty="0" err="1"/>
              <a:t>manpages</a:t>
            </a:r>
            <a:r>
              <a:rPr lang="en-US" dirty="0"/>
              <a:t>, on the other hand, use “delivered” to mean a different thing that I’m going to talk about next.  Watch out for that.  I’m going to avoid saying “delivered” from now on.</a:t>
            </a:r>
          </a:p>
        </p:txBody>
      </p:sp>
    </p:spTree>
    <p:extLst>
      <p:ext uri="{BB962C8B-B14F-4D97-AF65-F5344CB8AC3E}">
        <p14:creationId xmlns:p14="http://schemas.microsoft.com/office/powerpoint/2010/main" val="3754071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85555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4898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3119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231501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1639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2"/>
          <p:cNvSpPr>
            <a:spLocks noGrp="1" noRot="1" noChangeAspect="1" noChangeArrowheads="1" noTextEdit="1"/>
          </p:cNvSpPr>
          <p:nvPr>
            <p:ph type="sldImg"/>
          </p:nvPr>
        </p:nvSpPr>
        <p:spPr>
          <a:ln/>
        </p:spPr>
      </p:sp>
      <p:sp>
        <p:nvSpPr>
          <p:cNvPr id="5519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508492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r>
              <a:rPr lang="en-US" dirty="0"/>
              <a:t>This is the process that the </a:t>
            </a:r>
            <a:r>
              <a:rPr lang="en-US" dirty="0" err="1"/>
              <a:t>manpages</a:t>
            </a:r>
            <a:r>
              <a:rPr lang="en-US" dirty="0"/>
              <a:t> call “delivering” a signal.</a:t>
            </a:r>
          </a:p>
        </p:txBody>
      </p:sp>
    </p:spTree>
    <p:extLst>
      <p:ext uri="{BB962C8B-B14F-4D97-AF65-F5344CB8AC3E}">
        <p14:creationId xmlns:p14="http://schemas.microsoft.com/office/powerpoint/2010/main" val="10430682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dirty="0"/>
              <a:t>“blocked when sent by other processes” – this is the set of signals that are normally triggered by CPU exceptions. If you block them, the kernel honors the block when some other process sends the signal (kill -11 </a:t>
            </a:r>
            <a:r>
              <a:rPr lang="en-US" dirty="0" err="1"/>
              <a:t>pid</a:t>
            </a:r>
            <a:r>
              <a:rPr lang="en-US" dirty="0"/>
              <a:t>) but not when the CPU exception happens.</a:t>
            </a:r>
          </a:p>
          <a:p>
            <a:endParaRPr lang="en-US" dirty="0"/>
          </a:p>
          <a:p>
            <a:r>
              <a:rPr lang="en-US" dirty="0"/>
              <a:t>Queueing can occur if </a:t>
            </a:r>
            <a:r>
              <a:rPr lang="en-US" b="0" i="0" dirty="0">
                <a:solidFill>
                  <a:srgbClr val="232629"/>
                </a:solidFill>
                <a:effectLst/>
                <a:latin typeface="-apple-system"/>
              </a:rPr>
              <a:t>SA_SIGINFO flag has been set for the signal using the </a:t>
            </a:r>
            <a:r>
              <a:rPr lang="en-US" dirty="0" err="1"/>
              <a:t>sigaction</a:t>
            </a:r>
            <a:r>
              <a:rPr lang="en-US" b="0" i="0" dirty="0">
                <a:solidFill>
                  <a:srgbClr val="232629"/>
                </a:solidFill>
                <a:effectLst/>
                <a:latin typeface="-apple-system"/>
              </a:rPr>
              <a:t> structure and </a:t>
            </a:r>
            <a:r>
              <a:rPr lang="en-US" dirty="0" err="1"/>
              <a:t>sigaction</a:t>
            </a:r>
            <a:r>
              <a:rPr lang="en-US" dirty="0"/>
              <a:t>()</a:t>
            </a:r>
            <a:r>
              <a:rPr lang="en-US" b="0" i="0" dirty="0">
                <a:solidFill>
                  <a:srgbClr val="232629"/>
                </a:solidFill>
                <a:effectLst/>
                <a:latin typeface="-apple-system"/>
              </a:rPr>
              <a:t> function, and whether your system has a valid definition for _POSIX_REALTIME_SIGNALS (modern Linux kernels </a:t>
            </a:r>
            <a:r>
              <a:rPr lang="en-US" b="0" i="0">
                <a:solidFill>
                  <a:srgbClr val="232629"/>
                </a:solidFill>
                <a:effectLst/>
                <a:latin typeface="-apple-system"/>
              </a:rPr>
              <a:t>do).</a:t>
            </a:r>
            <a:endParaRPr lang="en-US" dirty="0"/>
          </a:p>
        </p:txBody>
      </p:sp>
    </p:spTree>
    <p:extLst>
      <p:ext uri="{BB962C8B-B14F-4D97-AF65-F5344CB8AC3E}">
        <p14:creationId xmlns:p14="http://schemas.microsoft.com/office/powerpoint/2010/main" val="2794912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0360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622355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24038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r>
              <a:rPr lang="en-US" dirty="0"/>
              <a:t>./delay 100 &amp;</a:t>
            </a:r>
          </a:p>
          <a:p>
            <a:endParaRPr lang="en-US" dirty="0"/>
          </a:p>
          <a:p>
            <a:r>
              <a:rPr lang="en-US" dirty="0" err="1"/>
              <a:t>ps</a:t>
            </a:r>
            <a:endParaRPr lang="en-US" dirty="0"/>
          </a:p>
          <a:p>
            <a:endParaRPr lang="en-US" dirty="0"/>
          </a:p>
          <a:p>
            <a:r>
              <a:rPr lang="en-US" dirty="0"/>
              <a:t>kill -9</a:t>
            </a:r>
            <a:r>
              <a:rPr lang="en-US" baseline="0" dirty="0"/>
              <a:t> XXX</a:t>
            </a:r>
          </a:p>
          <a:p>
            <a:endParaRPr lang="en-US" baseline="0" dirty="0"/>
          </a:p>
          <a:p>
            <a:r>
              <a:rPr lang="en-US" baseline="0" dirty="0" err="1"/>
              <a:t>ps</a:t>
            </a:r>
            <a:endParaRPr lang="en-US" baseline="0" dirty="0"/>
          </a:p>
          <a:p>
            <a:endParaRPr lang="en-US" dirty="0"/>
          </a:p>
        </p:txBody>
      </p:sp>
    </p:spTree>
    <p:extLst>
      <p:ext uri="{BB962C8B-B14F-4D97-AF65-F5344CB8AC3E}">
        <p14:creationId xmlns:p14="http://schemas.microsoft.com/office/powerpoint/2010/main" val="30596012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71260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dirty="0"/>
              <a:t>Can also use kill command:</a:t>
            </a:r>
          </a:p>
          <a:p>
            <a:endParaRPr lang="en-US" dirty="0"/>
          </a:p>
          <a:p>
            <a:r>
              <a:rPr lang="en-US" dirty="0"/>
              <a:t>./forks 17</a:t>
            </a:r>
            <a:r>
              <a:rPr lang="en-US" baseline="0" dirty="0"/>
              <a:t> &amp;</a:t>
            </a:r>
          </a:p>
          <a:p>
            <a:r>
              <a:rPr lang="en-US" baseline="0" dirty="0"/>
              <a:t>kill  (parent)  (Only kills parent)</a:t>
            </a:r>
          </a:p>
          <a:p>
            <a:endParaRPr lang="en-US" baseline="0" dirty="0"/>
          </a:p>
          <a:p>
            <a:r>
              <a:rPr lang="en-US" baseline="0" dirty="0"/>
              <a:t>./forks 17 &amp;</a:t>
            </a:r>
          </a:p>
          <a:p>
            <a:r>
              <a:rPr lang="en-US" baseline="0" dirty="0"/>
              <a:t>kill  (child) (Child becomes a zombie)</a:t>
            </a:r>
          </a:p>
          <a:p>
            <a:endParaRPr lang="en-US" baseline="0" dirty="0"/>
          </a:p>
          <a:p>
            <a:endParaRPr lang="en-US" baseline="0" dirty="0"/>
          </a:p>
        </p:txBody>
      </p:sp>
    </p:spTree>
    <p:extLst>
      <p:ext uri="{BB962C8B-B14F-4D97-AF65-F5344CB8AC3E}">
        <p14:creationId xmlns:p14="http://schemas.microsoft.com/office/powerpoint/2010/main" val="29630978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US" dirty="0"/>
              <a:t>Interesting to use </a:t>
            </a:r>
            <a:r>
              <a:rPr lang="en-US" dirty="0" err="1"/>
              <a:t>interpositioning</a:t>
            </a:r>
            <a:r>
              <a:rPr lang="en-US" baseline="0" dirty="0"/>
              <a:t>  code</a:t>
            </a:r>
          </a:p>
          <a:p>
            <a:endParaRPr lang="en-US" baseline="0" dirty="0"/>
          </a:p>
          <a:p>
            <a:r>
              <a:rPr lang="en-US" baseline="0" dirty="0" err="1"/>
              <a:t>setenv</a:t>
            </a:r>
            <a:r>
              <a:rPr lang="en-US" baseline="0" dirty="0"/>
              <a:t> LD_PRELOAD ./</a:t>
            </a:r>
            <a:r>
              <a:rPr lang="en-US" baseline="0" dirty="0" err="1"/>
              <a:t>myfork.so</a:t>
            </a:r>
            <a:endParaRPr lang="en-US" baseline="0" dirty="0"/>
          </a:p>
          <a:p>
            <a:endParaRPr lang="en-US" baseline="0" dirty="0"/>
          </a:p>
          <a:p>
            <a:r>
              <a:rPr lang="en-US" baseline="0" dirty="0" err="1"/>
              <a:t>setenv</a:t>
            </a:r>
            <a:r>
              <a:rPr lang="en-US" baseline="0" dirty="0"/>
              <a:t> CHILD</a:t>
            </a:r>
          </a:p>
          <a:p>
            <a:endParaRPr lang="en-US" baseline="0" dirty="0"/>
          </a:p>
          <a:p>
            <a:r>
              <a:rPr lang="en-US" baseline="0" dirty="0"/>
              <a:t>./forks 12</a:t>
            </a:r>
          </a:p>
          <a:p>
            <a:endParaRPr lang="en-US" baseline="0" dirty="0"/>
          </a:p>
          <a:p>
            <a:endParaRPr lang="en-US" baseline="0" dirty="0"/>
          </a:p>
          <a:p>
            <a:endParaRPr lang="en-US" baseline="0" dirty="0"/>
          </a:p>
        </p:txBody>
      </p:sp>
    </p:spTree>
    <p:extLst>
      <p:ext uri="{BB962C8B-B14F-4D97-AF65-F5344CB8AC3E}">
        <p14:creationId xmlns:p14="http://schemas.microsoft.com/office/powerpoint/2010/main" val="42591809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05155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ln/>
        </p:spPr>
      </p:sp>
      <p:sp>
        <p:nvSpPr>
          <p:cNvPr id="569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53224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761926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Rot="1" noChangeAspect="1"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en-US" dirty="0"/>
              <a:t>This is different from CPU exception handlers.  If your OS doesn’t provide an exception handler for all possible CPU exceptions, the entire computer will crash when the CPU tries to invoke a missing exception handler.</a:t>
            </a:r>
          </a:p>
        </p:txBody>
      </p:sp>
    </p:spTree>
    <p:extLst>
      <p:ext uri="{BB962C8B-B14F-4D97-AF65-F5344CB8AC3E}">
        <p14:creationId xmlns:p14="http://schemas.microsoft.com/office/powerpoint/2010/main" val="39758718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Rot="1" noChangeAspect="1" noChangeArrowheads="1" noTextEdit="1"/>
          </p:cNvSpPr>
          <p:nvPr>
            <p:ph type="sldImg"/>
          </p:nvPr>
        </p:nvSpPr>
        <p:spPr>
          <a:ln/>
        </p:spPr>
      </p:sp>
      <p:sp>
        <p:nvSpPr>
          <p:cNvPr id="595971" name="Rectangle 3"/>
          <p:cNvSpPr>
            <a:spLocks noGrp="1" noChangeArrowheads="1"/>
          </p:cNvSpPr>
          <p:nvPr>
            <p:ph type="body" idx="1"/>
          </p:nvPr>
        </p:nvSpPr>
        <p:spPr/>
        <p:txBody>
          <a:bodyPr/>
          <a:lstStyle/>
          <a:p>
            <a:r>
              <a:rPr lang="en-US" dirty="0"/>
              <a:t>Warning: This slide deck talks about the signal function because it’s simpler, but you should use another function called </a:t>
            </a:r>
            <a:r>
              <a:rPr lang="en-US" dirty="0" err="1"/>
              <a:t>sigaction</a:t>
            </a:r>
            <a:r>
              <a:rPr lang="en-US" dirty="0"/>
              <a:t>, instead.</a:t>
            </a:r>
          </a:p>
        </p:txBody>
      </p:sp>
    </p:spTree>
    <p:extLst>
      <p:ext uri="{BB962C8B-B14F-4D97-AF65-F5344CB8AC3E}">
        <p14:creationId xmlns:p14="http://schemas.microsoft.com/office/powerpoint/2010/main" val="19679176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Rot="1" noChangeAspect="1" noChangeArrowheads="1" noTextEdit="1"/>
          </p:cNvSpPr>
          <p:nvPr>
            <p:ph type="sldImg"/>
          </p:nvPr>
        </p:nvSpPr>
        <p:spPr>
          <a:ln/>
        </p:spPr>
      </p:sp>
      <p:sp>
        <p:nvSpPr>
          <p:cNvPr id="596995" name="Rectangle 3"/>
          <p:cNvSpPr>
            <a:spLocks noGrp="1" noChangeArrowheads="1"/>
          </p:cNvSpPr>
          <p:nvPr>
            <p:ph type="body" idx="1"/>
          </p:nvPr>
        </p:nvSpPr>
        <p:spPr/>
        <p:txBody>
          <a:bodyPr/>
          <a:lstStyle/>
          <a:p>
            <a:r>
              <a:rPr lang="en-US" dirty="0"/>
              <a:t>Try running:</a:t>
            </a:r>
          </a:p>
          <a:p>
            <a:endParaRPr lang="en-US" dirty="0"/>
          </a:p>
          <a:p>
            <a:r>
              <a:rPr lang="en-US" dirty="0"/>
              <a:t>./</a:t>
            </a:r>
            <a:r>
              <a:rPr lang="en-US" dirty="0" err="1"/>
              <a:t>sigint</a:t>
            </a:r>
            <a:endParaRPr lang="en-US" dirty="0"/>
          </a:p>
          <a:p>
            <a:r>
              <a:rPr lang="en-US" dirty="0"/>
              <a:t>ctrl-C</a:t>
            </a:r>
          </a:p>
          <a:p>
            <a:endParaRPr lang="en-US" dirty="0"/>
          </a:p>
          <a:p>
            <a:r>
              <a:rPr lang="en-US" dirty="0"/>
              <a:t>Code not entirely reliable,</a:t>
            </a:r>
            <a:r>
              <a:rPr lang="en-US" baseline="0" dirty="0"/>
              <a:t> if there’s a delay in pause</a:t>
            </a:r>
          </a:p>
          <a:p>
            <a:endParaRPr lang="en-US" dirty="0"/>
          </a:p>
          <a:p>
            <a:endParaRPr lang="en-US" dirty="0"/>
          </a:p>
          <a:p>
            <a:endParaRPr lang="en-US" dirty="0"/>
          </a:p>
        </p:txBody>
      </p:sp>
    </p:spTree>
    <p:extLst>
      <p:ext uri="{BB962C8B-B14F-4D97-AF65-F5344CB8AC3E}">
        <p14:creationId xmlns:p14="http://schemas.microsoft.com/office/powerpoint/2010/main" val="40632249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Rot="1" noChangeAspect="1" noChangeArrowheads="1" noTextEdit="1"/>
          </p:cNvSpPr>
          <p:nvPr>
            <p:ph type="sldImg"/>
          </p:nvPr>
        </p:nvSpPr>
        <p:spPr>
          <a:ln/>
        </p:spPr>
      </p:sp>
      <p:sp>
        <p:nvSpPr>
          <p:cNvPr id="659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606761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62346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Rot="1" noChangeAspect="1" noChangeArrowheads="1" noTextEdit="1"/>
          </p:cNvSpPr>
          <p:nvPr>
            <p:ph type="sldImg"/>
          </p:nvPr>
        </p:nvSpPr>
        <p:spPr>
          <a:ln/>
        </p:spPr>
      </p:sp>
      <p:sp>
        <p:nvSpPr>
          <p:cNvPr id="598019" name="Rectangle 3"/>
          <p:cNvSpPr>
            <a:spLocks noGrp="1" noChangeArrowheads="1"/>
          </p:cNvSpPr>
          <p:nvPr>
            <p:ph type="body" idx="1"/>
          </p:nvPr>
        </p:nvSpPr>
        <p:spPr/>
        <p:txBody>
          <a:bodyPr/>
          <a:lstStyle/>
          <a:p>
            <a:r>
              <a:rPr lang="en-US" dirty="0"/>
              <a:t>./forks 14</a:t>
            </a:r>
          </a:p>
          <a:p>
            <a:endParaRPr lang="en-US" dirty="0"/>
          </a:p>
          <a:p>
            <a:r>
              <a:rPr lang="en-US" dirty="0"/>
              <a:t>Hangs.</a:t>
            </a:r>
          </a:p>
          <a:p>
            <a:endParaRPr lang="en-US" dirty="0"/>
          </a:p>
          <a:p>
            <a:r>
              <a:rPr lang="en-US" dirty="0"/>
              <a:t>Multiple children signal before handler runs once.  Children waiting to be reaped are dropped because handler only gets one per invocation.</a:t>
            </a:r>
          </a:p>
          <a:p>
            <a:endParaRPr lang="en-US" dirty="0"/>
          </a:p>
          <a:p>
            <a:endParaRPr lang="en-US" dirty="0"/>
          </a:p>
        </p:txBody>
      </p:sp>
    </p:spTree>
    <p:extLst>
      <p:ext uri="{BB962C8B-B14F-4D97-AF65-F5344CB8AC3E}">
        <p14:creationId xmlns:p14="http://schemas.microsoft.com/office/powerpoint/2010/main" val="291766456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Rot="1" noChangeAspect="1" noChangeArrowheads="1" noTextEdit="1"/>
          </p:cNvSpPr>
          <p:nvPr>
            <p:ph type="sldImg"/>
          </p:nvPr>
        </p:nvSpPr>
        <p:spPr>
          <a:ln/>
        </p:spPr>
      </p:sp>
      <p:sp>
        <p:nvSpPr>
          <p:cNvPr id="599043" name="Rectangle 3"/>
          <p:cNvSpPr>
            <a:spLocks noGrp="1" noChangeArrowheads="1"/>
          </p:cNvSpPr>
          <p:nvPr>
            <p:ph type="body" idx="1"/>
          </p:nvPr>
        </p:nvSpPr>
        <p:spPr/>
        <p:txBody>
          <a:bodyPr/>
          <a:lstStyle/>
          <a:p>
            <a:r>
              <a:rPr lang="en-US" dirty="0"/>
              <a:t>Run with delays for both child &amp; parent</a:t>
            </a:r>
          </a:p>
        </p:txBody>
      </p:sp>
    </p:spTree>
    <p:extLst>
      <p:ext uri="{BB962C8B-B14F-4D97-AF65-F5344CB8AC3E}">
        <p14:creationId xmlns:p14="http://schemas.microsoft.com/office/powerpoint/2010/main" val="26706814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Procmask</a:t>
            </a:r>
            <a:r>
              <a:rPr lang="en-US" dirty="0"/>
              <a:t> save, restore.  Man for first </a:t>
            </a:r>
            <a:r>
              <a:rPr lang="en-US" dirty="0" err="1"/>
              <a:t>arg</a:t>
            </a:r>
            <a:r>
              <a:rPr lang="en-US" dirty="0"/>
              <a:t> meaning.  Typical use here.</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58</a:t>
            </a:fld>
            <a:endParaRPr lang="en-US"/>
          </a:p>
        </p:txBody>
      </p:sp>
    </p:spTree>
    <p:extLst>
      <p:ext uri="{BB962C8B-B14F-4D97-AF65-F5344CB8AC3E}">
        <p14:creationId xmlns:p14="http://schemas.microsoft.com/office/powerpoint/2010/main" val="42035835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 still busted; date finishes before </a:t>
            </a:r>
            <a:r>
              <a:rPr lang="en-US" dirty="0" err="1"/>
              <a:t>addjob</a:t>
            </a:r>
            <a:r>
              <a:rPr lang="en-US" dirty="0"/>
              <a:t> runs.  </a:t>
            </a:r>
            <a:r>
              <a:rPr lang="en-US" dirty="0" err="1"/>
              <a:t>Sigchildhandler</a:t>
            </a:r>
            <a:r>
              <a:rPr lang="en-US" dirty="0"/>
              <a:t> runs </a:t>
            </a:r>
            <a:r>
              <a:rPr lang="en-US" dirty="0" err="1"/>
              <a:t>deletejob</a:t>
            </a:r>
            <a:r>
              <a:rPr lang="en-US" dirty="0"/>
              <a:t> before </a:t>
            </a:r>
            <a:r>
              <a:rPr lang="en-US" dirty="0" err="1"/>
              <a:t>addjob</a:t>
            </a:r>
            <a:r>
              <a:rPr lang="en-US" dirty="0"/>
              <a:t> completes.    (due to not yet blocked.</a:t>
            </a:r>
          </a:p>
          <a:p>
            <a:endParaRPr lang="en-US" dirty="0"/>
          </a:p>
          <a:p>
            <a:r>
              <a:rPr lang="en-US" dirty="0"/>
              <a:t>./procmask1</a:t>
            </a:r>
          </a:p>
          <a:p>
            <a:endParaRPr lang="en-US" dirty="0"/>
          </a:p>
          <a:p>
            <a:r>
              <a:rPr lang="en-US" dirty="0" err="1"/>
              <a:t>setenv</a:t>
            </a:r>
            <a:r>
              <a:rPr lang="en-US" baseline="0" dirty="0"/>
              <a:t> CHILD</a:t>
            </a:r>
          </a:p>
          <a:p>
            <a:endParaRPr lang="en-US" baseline="0" dirty="0"/>
          </a:p>
          <a:p>
            <a:r>
              <a:rPr lang="en-US" baseline="0" dirty="0"/>
              <a:t>./procmask1</a:t>
            </a:r>
          </a:p>
          <a:p>
            <a:endParaRPr lang="en-US" baseline="0" dirty="0"/>
          </a:p>
          <a:p>
            <a:r>
              <a:rPr lang="en-US" baseline="0" dirty="0" err="1"/>
              <a:t>Cntl</a:t>
            </a:r>
            <a:r>
              <a:rPr lang="en-US" baseline="0" dirty="0"/>
              <a:t>-C to stop infinite loop</a:t>
            </a:r>
          </a:p>
          <a:p>
            <a:endParaRPr lang="en-US" baseline="0"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59</a:t>
            </a:fld>
            <a:endParaRPr lang="en-US"/>
          </a:p>
        </p:txBody>
      </p:sp>
    </p:spTree>
    <p:extLst>
      <p:ext uri="{BB962C8B-B14F-4D97-AF65-F5344CB8AC3E}">
        <p14:creationId xmlns:p14="http://schemas.microsoft.com/office/powerpoint/2010/main" val="637118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a:t>
            </a:fld>
            <a:endParaRPr lang="en-US" dirty="0"/>
          </a:p>
        </p:txBody>
      </p:sp>
    </p:spTree>
    <p:extLst>
      <p:ext uri="{BB962C8B-B14F-4D97-AF65-F5344CB8AC3E}">
        <p14:creationId xmlns:p14="http://schemas.microsoft.com/office/powerpoint/2010/main" val="5871004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./procmask2</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60</a:t>
            </a:fld>
            <a:endParaRPr lang="en-US"/>
          </a:p>
        </p:txBody>
      </p:sp>
    </p:spTree>
    <p:extLst>
      <p:ext uri="{BB962C8B-B14F-4D97-AF65-F5344CB8AC3E}">
        <p14:creationId xmlns:p14="http://schemas.microsoft.com/office/powerpoint/2010/main" val="40123268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62</a:t>
            </a:fld>
            <a:endParaRPr lang="en-US"/>
          </a:p>
        </p:txBody>
      </p:sp>
    </p:spTree>
    <p:extLst>
      <p:ext uri="{BB962C8B-B14F-4D97-AF65-F5344CB8AC3E}">
        <p14:creationId xmlns:p14="http://schemas.microsoft.com/office/powerpoint/2010/main" val="3301599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race case – can deadlock if we start waiting in pause after the handler has already run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63</a:t>
            </a:fld>
            <a:endParaRPr lang="en-US"/>
          </a:p>
        </p:txBody>
      </p:sp>
    </p:spTree>
    <p:extLst>
      <p:ext uri="{BB962C8B-B14F-4D97-AF65-F5344CB8AC3E}">
        <p14:creationId xmlns:p14="http://schemas.microsoft.com/office/powerpoint/2010/main" val="33283275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66</a:t>
            </a:fld>
            <a:endParaRPr lang="en-US" dirty="0"/>
          </a:p>
        </p:txBody>
      </p:sp>
    </p:spTree>
    <p:extLst>
      <p:ext uri="{BB962C8B-B14F-4D97-AF65-F5344CB8AC3E}">
        <p14:creationId xmlns:p14="http://schemas.microsoft.com/office/powerpoint/2010/main" val="235572326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Rot="1" noChangeAspect="1"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93565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w="9525"/>
        </p:spPr>
        <p:txBody>
          <a:bodyPr/>
          <a:lstStyle/>
          <a:p>
            <a:r>
              <a:rPr lang="en-US" dirty="0"/>
              <a:t>Run </a:t>
            </a:r>
            <a:r>
              <a:rPr lang="en-US" dirty="0" err="1"/>
              <a:t>pstree</a:t>
            </a:r>
            <a:r>
              <a:rPr lang="en-US" dirty="0"/>
              <a:t> command.</a:t>
            </a:r>
          </a:p>
        </p:txBody>
      </p:sp>
    </p:spTree>
    <p:extLst>
      <p:ext uri="{BB962C8B-B14F-4D97-AF65-F5344CB8AC3E}">
        <p14:creationId xmlns:p14="http://schemas.microsoft.com/office/powerpoint/2010/main" val="3423099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Rot="1" noChangeAspect="1" noChangeArrowheads="1" noTextEdit="1"/>
          </p:cNvSpPr>
          <p:nvPr>
            <p:ph type="sldImg"/>
          </p:nvPr>
        </p:nvSpPr>
        <p:spPr>
          <a:ln/>
        </p:spPr>
      </p:sp>
      <p:sp>
        <p:nvSpPr>
          <p:cNvPr id="580611" name="Rectangle 3"/>
          <p:cNvSpPr>
            <a:spLocks noGrp="1" noChangeArrowheads="1"/>
          </p:cNvSpPr>
          <p:nvPr>
            <p:ph type="body" idx="1"/>
          </p:nvPr>
        </p:nvSpPr>
        <p:spPr/>
        <p:txBody>
          <a:bodyPr/>
          <a:lstStyle/>
          <a:p>
            <a:r>
              <a:rPr lang="en-US" dirty="0"/>
              <a:t>Try:</a:t>
            </a:r>
          </a:p>
          <a:p>
            <a:endParaRPr lang="en-US" dirty="0"/>
          </a:p>
          <a:p>
            <a:r>
              <a:rPr lang="en-US" dirty="0"/>
              <a:t>./</a:t>
            </a:r>
            <a:r>
              <a:rPr lang="en-US" dirty="0" err="1"/>
              <a:t>shellx</a:t>
            </a:r>
            <a:endParaRPr lang="en-US" dirty="0"/>
          </a:p>
          <a:p>
            <a:r>
              <a:rPr lang="en-US" dirty="0"/>
              <a:t>&gt;/bin/</a:t>
            </a:r>
            <a:r>
              <a:rPr lang="en-US" dirty="0" err="1"/>
              <a:t>ls</a:t>
            </a:r>
            <a:r>
              <a:rPr lang="en-US" dirty="0"/>
              <a:t> –l </a:t>
            </a:r>
            <a:r>
              <a:rPr lang="en-US" dirty="0" err="1"/>
              <a:t>csapp.c</a:t>
            </a:r>
            <a:endParaRPr lang="en-US" dirty="0"/>
          </a:p>
          <a:p>
            <a:r>
              <a:rPr lang="en-US" dirty="0"/>
              <a:t>&gt;./delay</a:t>
            </a:r>
            <a:r>
              <a:rPr lang="en-US" baseline="0" dirty="0"/>
              <a:t> 5</a:t>
            </a:r>
          </a:p>
          <a:p>
            <a:r>
              <a:rPr lang="en-US" baseline="0" dirty="0"/>
              <a:t>&gt;./delay 5 &amp;</a:t>
            </a:r>
          </a:p>
          <a:p>
            <a:r>
              <a:rPr lang="en-US" baseline="0" dirty="0"/>
              <a:t>&gt;/bin/</a:t>
            </a:r>
            <a:r>
              <a:rPr lang="en-US" baseline="0" dirty="0" err="1"/>
              <a:t>ls</a:t>
            </a:r>
            <a:r>
              <a:rPr lang="en-US" baseline="0" dirty="0"/>
              <a:t> </a:t>
            </a:r>
            <a:r>
              <a:rPr lang="en-US" baseline="0" dirty="0" err="1"/>
              <a:t>csapp.c</a:t>
            </a:r>
            <a:endParaRPr lang="en-US" baseline="0" dirty="0"/>
          </a:p>
          <a:p>
            <a:r>
              <a:rPr lang="en-US" baseline="0" dirty="0"/>
              <a:t>&gt;quit</a:t>
            </a:r>
          </a:p>
          <a:p>
            <a:endParaRPr lang="en-US" dirty="0"/>
          </a:p>
          <a:p>
            <a:endParaRPr lang="en-US" dirty="0"/>
          </a:p>
          <a:p>
            <a:endParaRPr lang="en-US" dirty="0"/>
          </a:p>
        </p:txBody>
      </p:sp>
    </p:spTree>
    <p:extLst>
      <p:ext uri="{BB962C8B-B14F-4D97-AF65-F5344CB8AC3E}">
        <p14:creationId xmlns:p14="http://schemas.microsoft.com/office/powerpoint/2010/main" val="4044250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Rot="1" noChangeAspect="1" noChangeArrowheads="1" noTextEdit="1"/>
          </p:cNvSpPr>
          <p:nvPr>
            <p:ph type="sldImg"/>
          </p:nvPr>
        </p:nvSpPr>
        <p:spPr>
          <a:ln/>
        </p:spPr>
      </p:sp>
      <p:sp>
        <p:nvSpPr>
          <p:cNvPr id="580611" name="Rectangle 3"/>
          <p:cNvSpPr>
            <a:spLocks noGrp="1" noChangeArrowheads="1"/>
          </p:cNvSpPr>
          <p:nvPr>
            <p:ph type="body" idx="1"/>
          </p:nvPr>
        </p:nvSpPr>
        <p:spPr/>
        <p:txBody>
          <a:bodyPr/>
          <a:lstStyle/>
          <a:p>
            <a:r>
              <a:rPr lang="en-US" dirty="0"/>
              <a:t>Try:</a:t>
            </a:r>
          </a:p>
          <a:p>
            <a:endParaRPr lang="en-US" dirty="0"/>
          </a:p>
          <a:p>
            <a:r>
              <a:rPr lang="en-US" dirty="0"/>
              <a:t>./</a:t>
            </a:r>
            <a:r>
              <a:rPr lang="en-US" dirty="0" err="1"/>
              <a:t>shellx</a:t>
            </a:r>
            <a:endParaRPr lang="en-US" dirty="0"/>
          </a:p>
          <a:p>
            <a:r>
              <a:rPr lang="en-US" dirty="0"/>
              <a:t>&gt;/bin/</a:t>
            </a:r>
            <a:r>
              <a:rPr lang="en-US" dirty="0" err="1"/>
              <a:t>ls</a:t>
            </a:r>
            <a:r>
              <a:rPr lang="en-US" dirty="0"/>
              <a:t> –l </a:t>
            </a:r>
            <a:r>
              <a:rPr lang="en-US" dirty="0" err="1"/>
              <a:t>csapp.c</a:t>
            </a:r>
            <a:endParaRPr lang="en-US" dirty="0"/>
          </a:p>
          <a:p>
            <a:r>
              <a:rPr lang="en-US" dirty="0"/>
              <a:t>&gt;./delay</a:t>
            </a:r>
            <a:r>
              <a:rPr lang="en-US" baseline="0" dirty="0"/>
              <a:t> 5</a:t>
            </a:r>
          </a:p>
          <a:p>
            <a:r>
              <a:rPr lang="en-US" baseline="0" dirty="0"/>
              <a:t>&gt;./delay 5 &amp;</a:t>
            </a:r>
          </a:p>
          <a:p>
            <a:r>
              <a:rPr lang="en-US" baseline="0" dirty="0"/>
              <a:t>&gt;/bin/</a:t>
            </a:r>
            <a:r>
              <a:rPr lang="en-US" baseline="0" dirty="0" err="1"/>
              <a:t>ls</a:t>
            </a:r>
            <a:r>
              <a:rPr lang="en-US" baseline="0" dirty="0"/>
              <a:t> </a:t>
            </a:r>
            <a:r>
              <a:rPr lang="en-US" baseline="0" dirty="0" err="1"/>
              <a:t>csapp.c</a:t>
            </a:r>
            <a:endParaRPr lang="en-US" baseline="0" dirty="0"/>
          </a:p>
          <a:p>
            <a:r>
              <a:rPr lang="en-US" baseline="0" dirty="0"/>
              <a:t>&gt;quit</a:t>
            </a:r>
          </a:p>
          <a:p>
            <a:endParaRPr lang="en-US" dirty="0"/>
          </a:p>
          <a:p>
            <a:endParaRPr lang="en-US" dirty="0"/>
          </a:p>
          <a:p>
            <a:endParaRPr lang="en-US" dirty="0"/>
          </a:p>
        </p:txBody>
      </p:sp>
    </p:spTree>
    <p:extLst>
      <p:ext uri="{BB962C8B-B14F-4D97-AF65-F5344CB8AC3E}">
        <p14:creationId xmlns:p14="http://schemas.microsoft.com/office/powerpoint/2010/main" val="3135846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Rot="1" noChangeAspect="1" noChangeArrowheads="1" noTextEdit="1"/>
          </p:cNvSpPr>
          <p:nvPr>
            <p:ph type="sldImg"/>
          </p:nvPr>
        </p:nvSpPr>
        <p:spPr>
          <a:ln/>
        </p:spPr>
      </p:sp>
      <p:sp>
        <p:nvSpPr>
          <p:cNvPr id="580611" name="Rectangle 3"/>
          <p:cNvSpPr>
            <a:spLocks noGrp="1" noChangeArrowheads="1"/>
          </p:cNvSpPr>
          <p:nvPr>
            <p:ph type="body" idx="1"/>
          </p:nvPr>
        </p:nvSpPr>
        <p:spPr/>
        <p:txBody>
          <a:bodyPr/>
          <a:lstStyle/>
          <a:p>
            <a:r>
              <a:rPr lang="en-US" dirty="0"/>
              <a:t>Try:</a:t>
            </a:r>
          </a:p>
          <a:p>
            <a:endParaRPr lang="en-US" dirty="0"/>
          </a:p>
          <a:p>
            <a:r>
              <a:rPr lang="en-US" dirty="0"/>
              <a:t>./</a:t>
            </a:r>
            <a:r>
              <a:rPr lang="en-US" dirty="0" err="1"/>
              <a:t>shellx</a:t>
            </a:r>
            <a:endParaRPr lang="en-US" dirty="0"/>
          </a:p>
          <a:p>
            <a:r>
              <a:rPr lang="en-US" dirty="0"/>
              <a:t>&gt;/bin/</a:t>
            </a:r>
            <a:r>
              <a:rPr lang="en-US" dirty="0" err="1"/>
              <a:t>ls</a:t>
            </a:r>
            <a:r>
              <a:rPr lang="en-US" dirty="0"/>
              <a:t> –l </a:t>
            </a:r>
            <a:r>
              <a:rPr lang="en-US" dirty="0" err="1"/>
              <a:t>csapp.c</a:t>
            </a:r>
            <a:endParaRPr lang="en-US" dirty="0"/>
          </a:p>
          <a:p>
            <a:r>
              <a:rPr lang="en-US" dirty="0"/>
              <a:t>&gt;./delay</a:t>
            </a:r>
            <a:r>
              <a:rPr lang="en-US" baseline="0" dirty="0"/>
              <a:t> 5</a:t>
            </a:r>
          </a:p>
          <a:p>
            <a:r>
              <a:rPr lang="en-US" baseline="0" dirty="0"/>
              <a:t>&gt;./delay 5 &amp;</a:t>
            </a:r>
          </a:p>
          <a:p>
            <a:r>
              <a:rPr lang="en-US" baseline="0" dirty="0"/>
              <a:t>&gt;/bin/</a:t>
            </a:r>
            <a:r>
              <a:rPr lang="en-US" baseline="0" dirty="0" err="1"/>
              <a:t>ls</a:t>
            </a:r>
            <a:r>
              <a:rPr lang="en-US" baseline="0" dirty="0"/>
              <a:t> </a:t>
            </a:r>
            <a:r>
              <a:rPr lang="en-US" baseline="0" dirty="0" err="1"/>
              <a:t>csapp.c</a:t>
            </a:r>
            <a:endParaRPr lang="en-US" baseline="0" dirty="0"/>
          </a:p>
          <a:p>
            <a:r>
              <a:rPr lang="en-US" baseline="0" dirty="0"/>
              <a:t>&gt;quit</a:t>
            </a:r>
          </a:p>
          <a:p>
            <a:endParaRPr lang="en-US" dirty="0"/>
          </a:p>
          <a:p>
            <a:endParaRPr lang="en-US" dirty="0"/>
          </a:p>
          <a:p>
            <a:endParaRPr lang="en-US" dirty="0"/>
          </a:p>
        </p:txBody>
      </p:sp>
    </p:spTree>
    <p:extLst>
      <p:ext uri="{BB962C8B-B14F-4D97-AF65-F5344CB8AC3E}">
        <p14:creationId xmlns:p14="http://schemas.microsoft.com/office/powerpoint/2010/main" val="353279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
        <p:nvSpPr>
          <p:cNvPr id="8" name="TextBox 7"/>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799" y="1295400"/>
            <a:ext cx="8119153" cy="2308412"/>
          </a:xfrm>
        </p:spPr>
        <p:txBody>
          <a:bodyPr/>
          <a:lstStyle/>
          <a:p>
            <a:pPr marL="0" indent="0"/>
            <a:r>
              <a:rPr lang="en-US" dirty="0"/>
              <a:t>Exceptional Control Flow: </a:t>
            </a:r>
            <a:br>
              <a:rPr lang="en-US" dirty="0"/>
            </a:br>
            <a:r>
              <a:rPr lang="en-US" dirty="0"/>
              <a:t>Signals</a:t>
            </a:r>
            <a:br>
              <a:rPr lang="en-US" dirty="0"/>
            </a:br>
            <a:br>
              <a:rPr lang="en-US" dirty="0"/>
            </a:br>
            <a:r>
              <a:rPr lang="en-US" sz="2000" b="0" dirty="0"/>
              <a:t>15-213/15-513: Introduction to Computer Systems</a:t>
            </a:r>
            <a:br>
              <a:rPr lang="en-US" sz="2000" b="0" dirty="0"/>
            </a:br>
            <a:r>
              <a:rPr lang="en-US" sz="2000" b="0" dirty="0"/>
              <a:t>20</a:t>
            </a:r>
            <a:r>
              <a:rPr lang="en-US" sz="2000" b="0" baseline="30000" dirty="0"/>
              <a:t>th</a:t>
            </a:r>
            <a:r>
              <a:rPr lang="en-US" sz="2000" b="0" dirty="0"/>
              <a:t> Lecture, July 11, 2022</a:t>
            </a:r>
          </a:p>
        </p:txBody>
      </p:sp>
      <p:sp>
        <p:nvSpPr>
          <p:cNvPr id="9219" name="Subtitle 2"/>
          <p:cNvSpPr>
            <a:spLocks noGrp="1"/>
          </p:cNvSpPr>
          <p:nvPr>
            <p:ph type="subTitle" idx="1"/>
          </p:nvPr>
        </p:nvSpPr>
        <p:spPr>
          <a:xfrm>
            <a:off x="685800" y="3886200"/>
            <a:ext cx="7678738" cy="1752600"/>
          </a:xfrm>
        </p:spPr>
        <p:txBody>
          <a:bodyPr/>
          <a:lstStyle/>
          <a:p>
            <a:r>
              <a:rPr lang="en-US" dirty="0">
                <a:solidFill>
                  <a:srgbClr val="000000"/>
                </a:solidFill>
                <a:latin typeface="Calibri"/>
                <a:cs typeface="Calibri"/>
                <a:sym typeface="Calibri" charset="0"/>
              </a:rPr>
              <a:t>Kyle Liang</a:t>
            </a:r>
          </a:p>
        </p:txBody>
      </p:sp>
      <p:sp>
        <p:nvSpPr>
          <p:cNvPr id="2" name="TextBox 1"/>
          <p:cNvSpPr txBox="1"/>
          <p:nvPr/>
        </p:nvSpPr>
        <p:spPr>
          <a:xfrm>
            <a:off x="280276" y="3923862"/>
            <a:ext cx="184666" cy="369332"/>
          </a:xfrm>
          <a:prstGeom prst="rect">
            <a:avLst/>
          </a:prstGeom>
          <a:noFill/>
        </p:spPr>
        <p:txBody>
          <a:bodyPr wrap="none" rtlCol="0">
            <a:spAutoFit/>
          </a:bodyPr>
          <a:lstStyle/>
          <a:p>
            <a:endParaRPr lang="en-US" sz="1800" dirty="0">
              <a:latin typeface="Calibri"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p:txBody>
          <a:bodyPr/>
          <a:lstStyle/>
          <a:p>
            <a:r>
              <a:rPr lang="en-US" dirty="0"/>
              <a:t>Simple Shell Implementation</a:t>
            </a:r>
          </a:p>
        </p:txBody>
      </p:sp>
      <p:sp>
        <p:nvSpPr>
          <p:cNvPr id="542723" name="Rectangle 3"/>
          <p:cNvSpPr>
            <a:spLocks noGrp="1" noChangeArrowheads="1"/>
          </p:cNvSpPr>
          <p:nvPr>
            <p:ph type="body" idx="1"/>
          </p:nvPr>
        </p:nvSpPr>
        <p:spPr>
          <a:xfrm>
            <a:off x="363302" y="1143000"/>
            <a:ext cx="8475897" cy="1828800"/>
          </a:xfrm>
        </p:spPr>
        <p:txBody>
          <a:bodyPr/>
          <a:lstStyle/>
          <a:p>
            <a:r>
              <a:rPr lang="en-US" dirty="0"/>
              <a:t>Basic loop</a:t>
            </a:r>
          </a:p>
          <a:p>
            <a:pPr lvl="1"/>
            <a:r>
              <a:rPr lang="en-US" sz="1400" dirty="0"/>
              <a:t>Read line from command line</a:t>
            </a:r>
          </a:p>
          <a:p>
            <a:pPr lvl="1"/>
            <a:r>
              <a:rPr lang="en-US" sz="1400" dirty="0"/>
              <a:t>Execute the requested operation</a:t>
            </a:r>
          </a:p>
          <a:p>
            <a:pPr lvl="2"/>
            <a:r>
              <a:rPr lang="en-US" sz="1400" dirty="0"/>
              <a:t>Built-in command (only one implemented is </a:t>
            </a:r>
            <a:r>
              <a:rPr lang="en-US" sz="1400" b="1" dirty="0">
                <a:latin typeface="Courier New"/>
                <a:cs typeface="Courier New"/>
              </a:rPr>
              <a:t>quit</a:t>
            </a:r>
            <a:r>
              <a:rPr lang="en-US" sz="1400" dirty="0"/>
              <a:t>)</a:t>
            </a:r>
          </a:p>
          <a:p>
            <a:pPr lvl="2"/>
            <a:r>
              <a:rPr lang="en-US" sz="1400" dirty="0"/>
              <a:t>Load and execute program from file</a:t>
            </a:r>
          </a:p>
        </p:txBody>
      </p:sp>
      <p:sp>
        <p:nvSpPr>
          <p:cNvPr id="542724" name="Text Box 4"/>
          <p:cNvSpPr txBox="1">
            <a:spLocks noChangeArrowheads="1"/>
          </p:cNvSpPr>
          <p:nvPr/>
        </p:nvSpPr>
        <p:spPr bwMode="auto">
          <a:xfrm>
            <a:off x="363303" y="3048000"/>
            <a:ext cx="5726798" cy="3429000"/>
          </a:xfrm>
          <a:prstGeom prst="rect">
            <a:avLst/>
          </a:prstGeom>
          <a:solidFill>
            <a:srgbClr val="F6F5BD"/>
          </a:solidFill>
          <a:ln w="12700">
            <a:solidFill>
              <a:schemeClr val="tx1"/>
            </a:solidFill>
            <a:miter lim="800000"/>
            <a:headEnd/>
            <a:tailEnd type="none" w="sm" len="sm"/>
          </a:ln>
          <a:effectLst/>
        </p:spPr>
        <p:txBody>
          <a:bodyPr wrap="square" lIns="45720" rIns="45720">
            <a:normAutofit lnSpcReduction="10000"/>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command line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(1) {</a:t>
            </a:r>
          </a:p>
          <a:p>
            <a:r>
              <a:rPr lang="en-US" sz="1600" dirty="0">
                <a:solidFill>
                  <a:srgbClr val="000000"/>
                </a:solidFill>
                <a:latin typeface="Courier New"/>
                <a:cs typeface="Courier New"/>
              </a:rPr>
              <a:t>        </a:t>
            </a:r>
            <a:r>
              <a:rPr lang="en-US" sz="1600" dirty="0">
                <a:solidFill>
                  <a:srgbClr val="CB2418"/>
                </a:solidFill>
                <a:latin typeface="Courier New"/>
                <a:cs typeface="Courier New"/>
              </a:rPr>
              <a:t>/* read */</a:t>
            </a:r>
            <a:endParaRPr lang="en-US" sz="1600" dirty="0">
              <a:solidFill>
                <a:srgbClr val="000000"/>
              </a:solidFill>
              <a:latin typeface="Courier New"/>
              <a:cs typeface="Courier New"/>
            </a:endParaRPr>
          </a:p>
          <a:p>
            <a:r>
              <a:rPr lang="ro-RO" sz="1600" dirty="0">
                <a:solidFill>
                  <a:srgbClr val="000000"/>
                </a:solidFill>
                <a:latin typeface="Courier New"/>
                <a:cs typeface="Courier New"/>
              </a:rPr>
              <a:t>        printf(</a:t>
            </a:r>
            <a:r>
              <a:rPr lang="ro-RO" sz="1600" dirty="0">
                <a:solidFill>
                  <a:srgbClr val="9D206F"/>
                </a:solidFill>
                <a:latin typeface="Courier New"/>
                <a:cs typeface="Courier New"/>
              </a:rPr>
              <a:t>"&gt; "</a:t>
            </a:r>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err="1">
                <a:solidFill>
                  <a:srgbClr val="000000"/>
                </a:solidFill>
                <a:latin typeface="Courier New"/>
                <a:cs typeface="Courier New"/>
              </a:rPr>
              <a:t>fgets</a:t>
            </a:r>
            <a:r>
              <a:rPr lang="ro-RO" sz="1600" dirty="0">
                <a:solidFill>
                  <a:srgbClr val="000000"/>
                </a:solidFill>
                <a:latin typeface="Courier New"/>
                <a:cs typeface="Courier New"/>
              </a:rPr>
              <a:t>(cmdline, MAXLINE, stdin);</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feof</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stdin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exit(0);</a:t>
            </a:r>
          </a:p>
          <a:p>
            <a:endParaRPr lang="en-US"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evaluate */</a:t>
            </a:r>
            <a:endParaRPr lang="ro-RO" sz="1600" dirty="0">
              <a:solidFill>
                <a:srgbClr val="000000"/>
              </a:solidFill>
              <a:latin typeface="Courier New"/>
              <a:cs typeface="Courier New"/>
            </a:endParaRPr>
          </a:p>
          <a:p>
            <a:r>
              <a:rPr lang="sv-SE" sz="1600" dirty="0">
                <a:solidFill>
                  <a:srgbClr val="000000"/>
                </a:solidFill>
                <a:latin typeface="Courier New"/>
                <a:cs typeface="Courier New"/>
              </a:rPr>
              <a:t>        </a:t>
            </a:r>
            <a:r>
              <a:rPr lang="sv-SE" sz="1600" dirty="0" err="1">
                <a:solidFill>
                  <a:srgbClr val="000000"/>
                </a:solidFill>
                <a:latin typeface="Courier New"/>
                <a:cs typeface="Courier New"/>
              </a:rPr>
              <a:t>eval</a:t>
            </a:r>
            <a:r>
              <a:rPr lang="sv-SE" sz="1600" dirty="0">
                <a:solidFill>
                  <a:srgbClr val="000000"/>
                </a:solidFill>
                <a:latin typeface="Courier New"/>
                <a:cs typeface="Courier New"/>
              </a:rPr>
              <a:t>(</a:t>
            </a:r>
            <a:r>
              <a:rPr lang="sv-SE" sz="1600" dirty="0" err="1">
                <a:solidFill>
                  <a:srgbClr val="000000"/>
                </a:solidFill>
                <a:latin typeface="Courier New"/>
                <a:cs typeface="Courier New"/>
              </a:rPr>
              <a:t>cmdline</a:t>
            </a:r>
            <a:r>
              <a:rPr lang="sv-SE" sz="1600" dirty="0">
                <a:solidFill>
                  <a:srgbClr val="000000"/>
                </a:solidFill>
                <a:latin typeface="Courier New"/>
                <a:cs typeface="Courier New"/>
              </a:rPr>
              <a:t>);</a:t>
            </a:r>
          </a:p>
          <a:p>
            <a:r>
              <a:rPr lang="sv-SE" sz="1600" dirty="0">
                <a:solidFill>
                  <a:srgbClr val="000000"/>
                </a:solidFill>
                <a:latin typeface="Courier New"/>
                <a:cs typeface="Courier New"/>
              </a:rPr>
              <a:t>    }</a:t>
            </a:r>
          </a:p>
          <a:p>
            <a:r>
              <a:rPr lang="sv-SE" sz="1600" dirty="0">
                <a:solidFill>
                  <a:srgbClr val="000000"/>
                </a:solidFill>
                <a:latin typeface="Courier New"/>
                <a:cs typeface="Courier New"/>
              </a:rPr>
              <a:t>   ...</a:t>
            </a:r>
            <a:endParaRPr lang="en-US" sz="1600" dirty="0">
              <a:latin typeface="Courier New"/>
              <a:cs typeface="Courier New"/>
            </a:endParaRPr>
          </a:p>
        </p:txBody>
      </p:sp>
      <p:sp>
        <p:nvSpPr>
          <p:cNvPr id="542727" name="Rectangle 7"/>
          <p:cNvSpPr>
            <a:spLocks noChangeArrowheads="1"/>
          </p:cNvSpPr>
          <p:nvPr/>
        </p:nvSpPr>
        <p:spPr bwMode="auto">
          <a:xfrm>
            <a:off x="6324600" y="3200400"/>
            <a:ext cx="2245194" cy="1066800"/>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2000" b="1" i="1" dirty="0">
                <a:solidFill>
                  <a:schemeClr val="tx1">
                    <a:lumMod val="50000"/>
                    <a:lumOff val="50000"/>
                  </a:schemeClr>
                </a:solidFill>
                <a:latin typeface="Calibri" pitchFamily="34" charset="0"/>
              </a:rPr>
              <a:t>Execution is a sequence of read/evaluate steps</a:t>
            </a:r>
          </a:p>
        </p:txBody>
      </p:sp>
      <p:sp>
        <p:nvSpPr>
          <p:cNvPr id="6" name="Rectangle 3"/>
          <p:cNvSpPr>
            <a:spLocks noChangeArrowheads="1"/>
          </p:cNvSpPr>
          <p:nvPr/>
        </p:nvSpPr>
        <p:spPr bwMode="auto">
          <a:xfrm>
            <a:off x="4689340" y="61193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Tree>
    <p:extLst>
      <p:ext uri="{BB962C8B-B14F-4D97-AF65-F5344CB8AC3E}">
        <p14:creationId xmlns:p14="http://schemas.microsoft.com/office/powerpoint/2010/main" val="231521905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F6F5BD"/>
                </a:solidFill>
                <a:latin typeface="Courier New"/>
                <a:cs typeface="Courier New"/>
              </a:rPr>
              <a:t>       if ((</a:t>
            </a:r>
            <a:r>
              <a:rPr lang="en-US" sz="1600" dirty="0" err="1">
                <a:solidFill>
                  <a:srgbClr val="F6F5BD"/>
                </a:solidFill>
                <a:latin typeface="Courier New"/>
                <a:cs typeface="Courier New"/>
              </a:rPr>
              <a:t>pid</a:t>
            </a:r>
            <a:r>
              <a:rPr lang="en-US" sz="1600" dirty="0">
                <a:solidFill>
                  <a:srgbClr val="F6F5BD"/>
                </a:solidFill>
                <a:latin typeface="Courier New"/>
                <a:cs typeface="Courier New"/>
              </a:rPr>
              <a:t> = Fork()) == 0) {   /* Child runs user job */</a:t>
            </a:r>
          </a:p>
          <a:p>
            <a:r>
              <a:rPr lang="en-US" sz="1600" dirty="0">
                <a:solidFill>
                  <a:srgbClr val="F6F5BD"/>
                </a:solidFill>
                <a:latin typeface="Courier New"/>
                <a:cs typeface="Courier New"/>
              </a:rPr>
              <a:t>            if (</a:t>
            </a:r>
            <a:r>
              <a:rPr lang="en-US" sz="1600" dirty="0" err="1">
                <a:solidFill>
                  <a:srgbClr val="F6F5BD"/>
                </a:solidFill>
                <a:latin typeface="Courier New"/>
                <a:cs typeface="Courier New"/>
              </a:rPr>
              <a:t>execve</a:t>
            </a:r>
            <a:r>
              <a:rPr lang="en-US" sz="1600" dirty="0">
                <a:solidFill>
                  <a:srgbClr val="F6F5BD"/>
                </a:solidFill>
                <a:latin typeface="Courier New"/>
                <a:cs typeface="Courier New"/>
              </a:rPr>
              <a:t>(</a:t>
            </a:r>
            <a:r>
              <a:rPr lang="en-US" sz="1600" dirty="0" err="1">
                <a:solidFill>
                  <a:srgbClr val="F6F5BD"/>
                </a:solidFill>
                <a:latin typeface="Courier New"/>
                <a:cs typeface="Courier New"/>
              </a:rPr>
              <a:t>argv</a:t>
            </a:r>
            <a:r>
              <a:rPr lang="en-US" sz="1600" dirty="0">
                <a:solidFill>
                  <a:srgbClr val="F6F5BD"/>
                </a:solidFill>
                <a:latin typeface="Courier New"/>
                <a:cs typeface="Courier New"/>
              </a:rPr>
              <a:t>[0], </a:t>
            </a:r>
            <a:r>
              <a:rPr lang="en-US" sz="1600" dirty="0" err="1">
                <a:solidFill>
                  <a:srgbClr val="F6F5BD"/>
                </a:solidFill>
                <a:latin typeface="Courier New"/>
                <a:cs typeface="Courier New"/>
              </a:rPr>
              <a:t>argv</a:t>
            </a:r>
            <a:r>
              <a:rPr lang="en-US" sz="1600" dirty="0">
                <a:solidFill>
                  <a:srgbClr val="F6F5BD"/>
                </a:solidFill>
                <a:latin typeface="Courier New"/>
                <a:cs typeface="Courier New"/>
              </a:rPr>
              <a:t>, environ) &lt; 0) {</a:t>
            </a:r>
          </a:p>
          <a:p>
            <a:r>
              <a:rPr lang="en-US" sz="1600" dirty="0">
                <a:solidFill>
                  <a:srgbClr val="F6F5BD"/>
                </a:solidFill>
                <a:latin typeface="Courier New"/>
                <a:cs typeface="Courier New"/>
              </a:rPr>
              <a:t>                </a:t>
            </a:r>
            <a:r>
              <a:rPr lang="en-US" sz="1600" dirty="0" err="1">
                <a:solidFill>
                  <a:srgbClr val="F6F5BD"/>
                </a:solidFill>
                <a:latin typeface="Courier New"/>
                <a:cs typeface="Courier New"/>
              </a:rPr>
              <a:t>printf</a:t>
            </a:r>
            <a:r>
              <a:rPr lang="en-US" sz="1600" dirty="0">
                <a:solidFill>
                  <a:srgbClr val="F6F5BD"/>
                </a:solidFill>
                <a:latin typeface="Courier New"/>
                <a:cs typeface="Courier New"/>
              </a:rPr>
              <a:t>("%s: Command not found.\n", </a:t>
            </a:r>
            <a:r>
              <a:rPr lang="en-US" sz="1600" dirty="0" err="1">
                <a:solidFill>
                  <a:srgbClr val="F6F5BD"/>
                </a:solidFill>
                <a:latin typeface="Courier New"/>
                <a:cs typeface="Courier New"/>
              </a:rPr>
              <a:t>argv</a:t>
            </a:r>
            <a:r>
              <a:rPr lang="en-US" sz="1600" dirty="0">
                <a:solidFill>
                  <a:srgbClr val="F6F5BD"/>
                </a:solidFill>
                <a:latin typeface="Courier New"/>
                <a:cs typeface="Courier New"/>
              </a:rPr>
              <a:t>[0]);</a:t>
            </a:r>
          </a:p>
          <a:p>
            <a:r>
              <a:rPr lang="en-US" sz="1600" dirty="0">
                <a:solidFill>
                  <a:srgbClr val="F6F5BD"/>
                </a:solidFill>
                <a:latin typeface="Courier New"/>
                <a:cs typeface="Courier New"/>
              </a:rPr>
              <a:t>                exit(0);</a:t>
            </a:r>
          </a:p>
          <a:p>
            <a:r>
              <a:rPr lang="en-US" sz="1600" dirty="0">
                <a:solidFill>
                  <a:srgbClr val="F6F5BD"/>
                </a:solidFill>
                <a:latin typeface="Courier New"/>
                <a:cs typeface="Courier New"/>
              </a:rPr>
              <a:t>            }</a:t>
            </a:r>
          </a:p>
          <a:p>
            <a:r>
              <a:rPr lang="en-US" sz="1600" dirty="0">
                <a:solidFill>
                  <a:srgbClr val="F6F5BD"/>
                </a:solidFill>
                <a:latin typeface="Courier New"/>
                <a:cs typeface="Courier New"/>
              </a:rPr>
              <a:t>        }</a:t>
            </a:r>
          </a:p>
          <a:p>
            <a:endParaRPr lang="en-US" sz="1600" dirty="0">
              <a:solidFill>
                <a:srgbClr val="F6F5BD"/>
              </a:solidFill>
              <a:latin typeface="Courier New"/>
              <a:cs typeface="Courier New"/>
            </a:endParaRPr>
          </a:p>
          <a:p>
            <a:r>
              <a:rPr lang="en-US" sz="1600" dirty="0">
                <a:solidFill>
                  <a:srgbClr val="F6F5BD"/>
                </a:solidFill>
                <a:latin typeface="Courier New"/>
                <a:cs typeface="Courier New"/>
              </a:rPr>
              <a:t>        /* Parent waits for foreground job to terminate */</a:t>
            </a:r>
          </a:p>
          <a:p>
            <a:r>
              <a:rPr lang="de-DE" sz="1600" dirty="0">
                <a:solidFill>
                  <a:srgbClr val="F6F5BD"/>
                </a:solidFill>
                <a:latin typeface="Courier New"/>
                <a:cs typeface="Courier New"/>
              </a:rPr>
              <a:t>	</a:t>
            </a:r>
            <a:r>
              <a:rPr lang="de-DE" sz="1600" dirty="0" err="1">
                <a:solidFill>
                  <a:srgbClr val="F6F5BD"/>
                </a:solidFill>
                <a:latin typeface="Courier New"/>
                <a:cs typeface="Courier New"/>
              </a:rPr>
              <a:t>if</a:t>
            </a:r>
            <a:r>
              <a:rPr lang="de-DE" sz="1600" dirty="0">
                <a:solidFill>
                  <a:srgbClr val="F6F5BD"/>
                </a:solidFill>
                <a:latin typeface="Courier New"/>
                <a:cs typeface="Courier New"/>
              </a:rPr>
              <a:t> (!</a:t>
            </a:r>
            <a:r>
              <a:rPr lang="de-DE" sz="1600" dirty="0" err="1">
                <a:solidFill>
                  <a:srgbClr val="F6F5BD"/>
                </a:solidFill>
                <a:latin typeface="Courier New"/>
                <a:cs typeface="Courier New"/>
              </a:rPr>
              <a:t>bg</a:t>
            </a:r>
            <a:r>
              <a:rPr lang="de-DE" sz="1600" dirty="0">
                <a:solidFill>
                  <a:srgbClr val="F6F5BD"/>
                </a:solidFill>
                <a:latin typeface="Courier New"/>
                <a:cs typeface="Courier New"/>
              </a:rPr>
              <a:t>) {</a:t>
            </a:r>
          </a:p>
          <a:p>
            <a:r>
              <a:rPr lang="fr-FR" sz="1600" dirty="0">
                <a:solidFill>
                  <a:srgbClr val="F6F5BD"/>
                </a:solidFill>
                <a:latin typeface="Courier New"/>
                <a:cs typeface="Courier New"/>
              </a:rPr>
              <a:t>            </a:t>
            </a:r>
            <a:r>
              <a:rPr lang="fr-FR" sz="1600" dirty="0" err="1">
                <a:solidFill>
                  <a:srgbClr val="F6F5BD"/>
                </a:solidFill>
                <a:latin typeface="Courier New"/>
                <a:cs typeface="Courier New"/>
              </a:rPr>
              <a:t>int</a:t>
            </a:r>
            <a:r>
              <a:rPr lang="fr-FR" sz="1600" dirty="0">
                <a:solidFill>
                  <a:srgbClr val="F6F5BD"/>
                </a:solidFill>
                <a:latin typeface="Courier New"/>
                <a:cs typeface="Courier New"/>
              </a:rPr>
              <a:t> </a:t>
            </a:r>
            <a:r>
              <a:rPr lang="fr-FR" sz="1600" dirty="0" err="1">
                <a:solidFill>
                  <a:srgbClr val="F6F5BD"/>
                </a:solidFill>
                <a:latin typeface="Courier New"/>
                <a:cs typeface="Courier New"/>
              </a:rPr>
              <a:t>status</a:t>
            </a:r>
            <a:r>
              <a:rPr lang="fr-FR" sz="1600" dirty="0">
                <a:solidFill>
                  <a:srgbClr val="F6F5BD"/>
                </a:solidFill>
                <a:latin typeface="Courier New"/>
                <a:cs typeface="Courier New"/>
              </a:rPr>
              <a:t>;</a:t>
            </a:r>
          </a:p>
          <a:p>
            <a:r>
              <a:rPr lang="en-US" sz="1600" dirty="0">
                <a:solidFill>
                  <a:srgbClr val="F6F5BD"/>
                </a:solidFill>
                <a:latin typeface="Courier New"/>
                <a:cs typeface="Courier New"/>
              </a:rPr>
              <a:t>            if (</a:t>
            </a:r>
            <a:r>
              <a:rPr lang="en-US" sz="1600" dirty="0" err="1">
                <a:solidFill>
                  <a:srgbClr val="F6F5BD"/>
                </a:solidFill>
                <a:latin typeface="Courier New"/>
                <a:cs typeface="Courier New"/>
              </a:rPr>
              <a:t>waitpid</a:t>
            </a:r>
            <a:r>
              <a:rPr lang="en-US" sz="1600" dirty="0">
                <a:solidFill>
                  <a:srgbClr val="F6F5BD"/>
                </a:solidFill>
                <a:latin typeface="Courier New"/>
                <a:cs typeface="Courier New"/>
              </a:rPr>
              <a:t>(</a:t>
            </a:r>
            <a:r>
              <a:rPr lang="en-US" sz="1600" dirty="0" err="1">
                <a:solidFill>
                  <a:srgbClr val="F6F5BD"/>
                </a:solidFill>
                <a:latin typeface="Courier New"/>
                <a:cs typeface="Courier New"/>
              </a:rPr>
              <a:t>pid</a:t>
            </a:r>
            <a:r>
              <a:rPr lang="en-US" sz="1600" dirty="0">
                <a:solidFill>
                  <a:srgbClr val="F6F5BD"/>
                </a:solidFill>
                <a:latin typeface="Courier New"/>
                <a:cs typeface="Courier New"/>
              </a:rPr>
              <a:t>, &amp;status, 0) &lt; 0)</a:t>
            </a:r>
          </a:p>
          <a:p>
            <a:r>
              <a:rPr lang="en-US" sz="1600" dirty="0">
                <a:solidFill>
                  <a:srgbClr val="F6F5BD"/>
                </a:solidFill>
                <a:latin typeface="Courier New"/>
                <a:cs typeface="Courier New"/>
              </a:rPr>
              <a:t>                </a:t>
            </a:r>
            <a:r>
              <a:rPr lang="en-US" sz="1600" dirty="0" err="1">
                <a:solidFill>
                  <a:srgbClr val="F6F5BD"/>
                </a:solidFill>
                <a:latin typeface="Courier New"/>
                <a:cs typeface="Courier New"/>
              </a:rPr>
              <a:t>unix_error</a:t>
            </a:r>
            <a:r>
              <a:rPr lang="en-US" sz="1600" dirty="0">
                <a:solidFill>
                  <a:srgbClr val="F6F5BD"/>
                </a:solidFill>
                <a:latin typeface="Courier New"/>
                <a:cs typeface="Courier New"/>
              </a:rPr>
              <a:t>("</a:t>
            </a:r>
            <a:r>
              <a:rPr lang="en-US" sz="1600" dirty="0" err="1">
                <a:solidFill>
                  <a:srgbClr val="F6F5BD"/>
                </a:solidFill>
                <a:latin typeface="Courier New"/>
                <a:cs typeface="Courier New"/>
              </a:rPr>
              <a:t>waitfg</a:t>
            </a:r>
            <a:r>
              <a:rPr lang="en-US" sz="1600" dirty="0">
                <a:solidFill>
                  <a:srgbClr val="F6F5BD"/>
                </a:solidFill>
                <a:latin typeface="Courier New"/>
                <a:cs typeface="Courier New"/>
              </a:rPr>
              <a:t>: </a:t>
            </a:r>
            <a:r>
              <a:rPr lang="en-US" sz="1600" dirty="0" err="1">
                <a:solidFill>
                  <a:srgbClr val="F6F5BD"/>
                </a:solidFill>
                <a:latin typeface="Courier New"/>
                <a:cs typeface="Courier New"/>
              </a:rPr>
              <a:t>waitpid</a:t>
            </a:r>
            <a:r>
              <a:rPr lang="en-US" sz="1600" dirty="0">
                <a:solidFill>
                  <a:srgbClr val="F6F5BD"/>
                </a:solidFill>
                <a:latin typeface="Courier New"/>
                <a:cs typeface="Courier New"/>
              </a:rPr>
              <a:t> error");</a:t>
            </a:r>
          </a:p>
          <a:p>
            <a:r>
              <a:rPr lang="en-US" sz="1600" dirty="0">
                <a:solidFill>
                  <a:srgbClr val="F6F5BD"/>
                </a:solidFill>
                <a:latin typeface="Courier New"/>
                <a:cs typeface="Courier New"/>
              </a:rPr>
              <a:t>        }</a:t>
            </a:r>
          </a:p>
          <a:p>
            <a:r>
              <a:rPr lang="hu-HU" sz="1600" dirty="0">
                <a:solidFill>
                  <a:srgbClr val="F6F5BD"/>
                </a:solidFill>
                <a:latin typeface="Courier New"/>
                <a:cs typeface="Courier New"/>
              </a:rPr>
              <a:t>        else</a:t>
            </a:r>
          </a:p>
          <a:p>
            <a:r>
              <a:rPr lang="fi-FI" sz="1600" dirty="0">
                <a:solidFill>
                  <a:srgbClr val="F6F5BD"/>
                </a:solidFill>
                <a:latin typeface="Courier New"/>
                <a:cs typeface="Courier New"/>
              </a:rPr>
              <a:t>            </a:t>
            </a:r>
            <a:r>
              <a:rPr lang="fi-FI" sz="1600" dirty="0" err="1">
                <a:solidFill>
                  <a:srgbClr val="F6F5BD"/>
                </a:solidFill>
                <a:latin typeface="Courier New"/>
                <a:cs typeface="Courier New"/>
              </a:rPr>
              <a:t>printf("%d</a:t>
            </a:r>
            <a:r>
              <a:rPr lang="fi-FI" sz="1600" dirty="0">
                <a:solidFill>
                  <a:srgbClr val="F6F5BD"/>
                </a:solidFill>
                <a:latin typeface="Courier New"/>
                <a:cs typeface="Courier New"/>
              </a:rPr>
              <a:t> %s", </a:t>
            </a:r>
            <a:r>
              <a:rPr lang="fi-FI" sz="1600" dirty="0" err="1">
                <a:solidFill>
                  <a:srgbClr val="F6F5BD"/>
                </a:solidFill>
                <a:latin typeface="Courier New"/>
                <a:cs typeface="Courier New"/>
              </a:rPr>
              <a:t>pid</a:t>
            </a:r>
            <a:r>
              <a:rPr lang="fi-FI" sz="1600" dirty="0">
                <a:solidFill>
                  <a:srgbClr val="F6F5BD"/>
                </a:solidFill>
                <a:latin typeface="Courier New"/>
                <a:cs typeface="Courier New"/>
              </a:rPr>
              <a:t>, </a:t>
            </a:r>
            <a:r>
              <a:rPr lang="fi-FI" sz="1600" dirty="0" err="1">
                <a:solidFill>
                  <a:srgbClr val="F6F5BD"/>
                </a:solidFill>
                <a:latin typeface="Courier New"/>
                <a:cs typeface="Courier New"/>
              </a:rPr>
              <a:t>cmdline</a:t>
            </a:r>
            <a:r>
              <a:rPr lang="fi-FI" sz="1600" dirty="0">
                <a:solidFill>
                  <a:srgbClr val="F6F5BD"/>
                </a:solidFill>
                <a:latin typeface="Courier New"/>
                <a:cs typeface="Courier New"/>
              </a:rPr>
              <a:t>);</a:t>
            </a:r>
          </a:p>
          <a:p>
            <a:r>
              <a:rPr lang="fi-FI" sz="1600" dirty="0">
                <a:solidFill>
                  <a:srgbClr val="F6F5BD"/>
                </a:solidFill>
                <a:latin typeface="Courier New"/>
                <a:cs typeface="Courier New"/>
              </a:rPr>
              <a:t>    }</a:t>
            </a:r>
          </a:p>
          <a:p>
            <a:r>
              <a:rPr lang="is-IS" sz="1600" dirty="0">
                <a:solidFill>
                  <a:srgbClr val="F6F5BD"/>
                </a:solidFill>
                <a:latin typeface="Courier New"/>
                <a:cs typeface="Courier New"/>
              </a:rPr>
              <a:t>    return;</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2598645"/>
            <a:ext cx="8340725" cy="4183155"/>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2392013" y="2810493"/>
            <a:ext cx="4800600" cy="1200329"/>
          </a:xfrm>
          <a:prstGeom prst="rect">
            <a:avLst/>
          </a:prstGeom>
          <a:solidFill>
            <a:srgbClr val="DEDFF5"/>
          </a:solidFill>
        </p:spPr>
        <p:txBody>
          <a:bodyPr wrap="square" rtlCol="0">
            <a:spAutoFit/>
          </a:bodyPr>
          <a:lstStyle/>
          <a:p>
            <a:r>
              <a:rPr lang="en-US" dirty="0" err="1">
                <a:latin typeface="Courier New" panose="02070309020205020404" pitchFamily="49" charset="0"/>
                <a:cs typeface="Courier New" panose="02070309020205020404" pitchFamily="49" charset="0"/>
              </a:rPr>
              <a:t>parseline</a:t>
            </a:r>
            <a:r>
              <a:rPr lang="en-US" dirty="0">
                <a:latin typeface="Calibri" pitchFamily="34" charset="0"/>
              </a:rPr>
              <a:t> </a:t>
            </a:r>
            <a:r>
              <a:rPr lang="en-US" b="0" dirty="0">
                <a:latin typeface="Calibri" pitchFamily="34" charset="0"/>
              </a:rPr>
              <a:t>will parse ‘</a:t>
            </a:r>
            <a:r>
              <a:rPr lang="en-US" b="0" dirty="0" err="1">
                <a:latin typeface="Calibri" pitchFamily="34" charset="0"/>
              </a:rPr>
              <a:t>buf</a:t>
            </a:r>
            <a:r>
              <a:rPr lang="en-US" b="0" dirty="0">
                <a:latin typeface="Calibri" pitchFamily="34" charset="0"/>
              </a:rPr>
              <a:t>’ into ‘</a:t>
            </a:r>
            <a:r>
              <a:rPr lang="en-US" b="0" dirty="0" err="1">
                <a:latin typeface="Calibri" pitchFamily="34" charset="0"/>
              </a:rPr>
              <a:t>argv</a:t>
            </a:r>
            <a:r>
              <a:rPr lang="en-US" b="0" dirty="0">
                <a:latin typeface="Calibri" pitchFamily="34" charset="0"/>
              </a:rPr>
              <a:t>’ and return whether or not input line ended in ‘&amp;’</a:t>
            </a:r>
          </a:p>
        </p:txBody>
      </p:sp>
    </p:spTree>
    <p:extLst>
      <p:ext uri="{BB962C8B-B14F-4D97-AF65-F5344CB8AC3E}">
        <p14:creationId xmlns:p14="http://schemas.microsoft.com/office/powerpoint/2010/main" val="166326185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3048000"/>
            <a:ext cx="8340725" cy="3733800"/>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5365791" y="2586335"/>
            <a:ext cx="2736309" cy="461665"/>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Ignore empty lines.</a:t>
            </a:r>
            <a:endParaRPr lang="en-US" b="0" dirty="0">
              <a:latin typeface="+mn-lt"/>
            </a:endParaRPr>
          </a:p>
        </p:txBody>
      </p:sp>
    </p:spTree>
    <p:extLst>
      <p:ext uri="{BB962C8B-B14F-4D97-AF65-F5344CB8AC3E}">
        <p14:creationId xmlns:p14="http://schemas.microsoft.com/office/powerpoint/2010/main" val="351906743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3345180"/>
            <a:ext cx="8340725" cy="3436619"/>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3581400" y="4086135"/>
            <a:ext cx="4800600" cy="1569660"/>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If it is a ‘built in’ command, then handle it here in this program.  Otherwise fork/exec the program specified in </a:t>
            </a:r>
            <a:r>
              <a:rPr lang="en-US" b="0" dirty="0" err="1">
                <a:latin typeface="+mn-lt"/>
                <a:cs typeface="Courier New" panose="02070309020205020404" pitchFamily="49" charset="0"/>
              </a:rPr>
              <a:t>argv</a:t>
            </a:r>
            <a:r>
              <a:rPr lang="en-US" b="0" dirty="0">
                <a:latin typeface="+mn-lt"/>
                <a:cs typeface="Courier New" panose="02070309020205020404" pitchFamily="49" charset="0"/>
              </a:rPr>
              <a:t>[0]</a:t>
            </a:r>
            <a:endParaRPr lang="en-US" b="0" dirty="0">
              <a:latin typeface="+mn-lt"/>
            </a:endParaRPr>
          </a:p>
        </p:txBody>
      </p:sp>
    </p:spTree>
    <p:extLst>
      <p:ext uri="{BB962C8B-B14F-4D97-AF65-F5344CB8AC3E}">
        <p14:creationId xmlns:p14="http://schemas.microsoft.com/office/powerpoint/2010/main" val="363444577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3505200"/>
            <a:ext cx="8340725" cy="3276599"/>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3581400" y="4086135"/>
            <a:ext cx="4800600" cy="461665"/>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Create child</a:t>
            </a:r>
            <a:endParaRPr lang="en-US" b="0" dirty="0">
              <a:latin typeface="+mn-lt"/>
            </a:endParaRPr>
          </a:p>
        </p:txBody>
      </p:sp>
    </p:spTree>
    <p:extLst>
      <p:ext uri="{BB962C8B-B14F-4D97-AF65-F5344CB8AC3E}">
        <p14:creationId xmlns:p14="http://schemas.microsoft.com/office/powerpoint/2010/main" val="96596737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err="1">
                <a:solidFill>
                  <a:srgbClr val="C200FF"/>
                </a:solidFill>
                <a:latin typeface="Courier New"/>
                <a:cs typeface="Courier New"/>
              </a:rPr>
              <a:t>if</a:t>
            </a:r>
            <a:r>
              <a:rPr lang="de-DE" sz="1600" dirty="0">
                <a:solidFill>
                  <a:srgbClr val="000000"/>
                </a:solidFill>
                <a:latin typeface="Courier New"/>
                <a:cs typeface="Courier New"/>
              </a:rPr>
              <a:t> (!</a:t>
            </a:r>
            <a:r>
              <a:rPr lang="de-DE" sz="1600" dirty="0" err="1">
                <a:solidFill>
                  <a:srgbClr val="000000"/>
                </a:solidFill>
                <a:latin typeface="Courier New"/>
                <a:cs typeface="Courier New"/>
              </a:rPr>
              <a:t>bg</a:t>
            </a:r>
            <a:r>
              <a:rPr lang="de-DE" sz="1600" dirty="0">
                <a:solidFill>
                  <a:srgbClr val="000000"/>
                </a:solidFill>
                <a:latin typeface="Courier New"/>
                <a:cs typeface="Courier New"/>
              </a:rPr>
              <a:t>)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4547801"/>
            <a:ext cx="8340725" cy="2233998"/>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3316287" y="5203134"/>
            <a:ext cx="4800600" cy="1200329"/>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Start </a:t>
            </a:r>
            <a:r>
              <a:rPr lang="en-US" dirty="0" err="1">
                <a:latin typeface="Courier New" panose="02070309020205020404" pitchFamily="49" charset="0"/>
                <a:cs typeface="Courier New" panose="02070309020205020404" pitchFamily="49" charset="0"/>
              </a:rPr>
              <a:t>argv</a:t>
            </a:r>
            <a:r>
              <a:rPr lang="en-US" dirty="0">
                <a:latin typeface="Courier New" panose="02070309020205020404" pitchFamily="49" charset="0"/>
                <a:cs typeface="Courier New" panose="02070309020205020404" pitchFamily="49" charset="0"/>
              </a:rPr>
              <a:t>[0]</a:t>
            </a:r>
            <a:r>
              <a:rPr lang="en-US" b="0" dirty="0">
                <a:latin typeface="+mn-lt"/>
                <a:cs typeface="Courier New" panose="02070309020205020404" pitchFamily="49" charset="0"/>
              </a:rPr>
              <a:t>.</a:t>
            </a:r>
          </a:p>
          <a:p>
            <a:r>
              <a:rPr lang="en-US" b="0" dirty="0">
                <a:latin typeface="+mn-lt"/>
                <a:cs typeface="Courier New" panose="02070309020205020404" pitchFamily="49" charset="0"/>
              </a:rPr>
              <a:t>Remember </a:t>
            </a:r>
            <a:r>
              <a:rPr lang="en-US" dirty="0" err="1">
                <a:latin typeface="Courier New" panose="02070309020205020404" pitchFamily="49" charset="0"/>
                <a:cs typeface="Courier New" panose="02070309020205020404" pitchFamily="49" charset="0"/>
              </a:rPr>
              <a:t>execve</a:t>
            </a:r>
            <a:r>
              <a:rPr lang="en-US" b="0" dirty="0">
                <a:latin typeface="+mn-lt"/>
                <a:cs typeface="Courier New" panose="02070309020205020404" pitchFamily="49" charset="0"/>
              </a:rPr>
              <a:t> only returns on error.</a:t>
            </a:r>
            <a:endParaRPr lang="en-US" b="0" dirty="0">
              <a:latin typeface="+mn-lt"/>
            </a:endParaRPr>
          </a:p>
        </p:txBody>
      </p:sp>
    </p:spTree>
    <p:extLst>
      <p:ext uri="{BB962C8B-B14F-4D97-AF65-F5344CB8AC3E}">
        <p14:creationId xmlns:p14="http://schemas.microsoft.com/office/powerpoint/2010/main" val="378601895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r>
              <a:rPr lang="de-DE" sz="1600" dirty="0">
                <a:solidFill>
                  <a:srgbClr val="000000"/>
                </a:solidFill>
                <a:latin typeface="Courier New"/>
                <a:cs typeface="Courier New"/>
              </a:rPr>
              <a:t>       </a:t>
            </a:r>
          </a:p>
          <a:p>
            <a:r>
              <a:rPr lang="en-US" sz="1600" dirty="0">
                <a:solidFill>
                  <a:srgbClr val="C200FF"/>
                </a:solidFill>
                <a:latin typeface="Courier New"/>
                <a:cs typeface="Courier New"/>
              </a:rPr>
              <a:t>	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5513294"/>
            <a:ext cx="8340725" cy="1268504"/>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3490779" y="5538243"/>
            <a:ext cx="2761740" cy="461665"/>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Wait until it is done.</a:t>
            </a:r>
            <a:endParaRPr lang="en-US" b="0" dirty="0">
              <a:latin typeface="+mn-lt"/>
            </a:endParaRPr>
          </a:p>
        </p:txBody>
      </p:sp>
      <p:sp>
        <p:nvSpPr>
          <p:cNvPr id="9" name="TextBox 8">
            <a:extLst>
              <a:ext uri="{FF2B5EF4-FFF2-40B4-BE49-F238E27FC236}">
                <a16:creationId xmlns:a16="http://schemas.microsoft.com/office/drawing/2014/main" id="{67A60701-FC5B-4B55-3E28-664F0DA3B223}"/>
              </a:ext>
            </a:extLst>
          </p:cNvPr>
          <p:cNvSpPr txBox="1"/>
          <p:nvPr/>
        </p:nvSpPr>
        <p:spPr>
          <a:xfrm>
            <a:off x="5124830" y="4017615"/>
            <a:ext cx="3349746" cy="461665"/>
          </a:xfrm>
          <a:prstGeom prst="rect">
            <a:avLst/>
          </a:prstGeom>
          <a:solidFill>
            <a:srgbClr val="C00000"/>
          </a:solidFill>
        </p:spPr>
        <p:txBody>
          <a:bodyPr wrap="square" rtlCol="0">
            <a:spAutoFit/>
          </a:bodyPr>
          <a:lstStyle/>
          <a:p>
            <a:pPr algn="ctr"/>
            <a:r>
              <a:rPr lang="en-US" dirty="0">
                <a:solidFill>
                  <a:schemeClr val="bg1"/>
                </a:solidFill>
                <a:latin typeface="Calibri" pitchFamily="34" charset="0"/>
              </a:rPr>
              <a:t>Activity 2 (all problems)</a:t>
            </a:r>
          </a:p>
        </p:txBody>
      </p:sp>
    </p:spTree>
    <p:extLst>
      <p:ext uri="{BB962C8B-B14F-4D97-AF65-F5344CB8AC3E}">
        <p14:creationId xmlns:p14="http://schemas.microsoft.com/office/powerpoint/2010/main" val="96868168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a:solidFill>
                  <a:srgbClr val="C200FF"/>
                </a:solidFill>
                <a:latin typeface="Courier New"/>
                <a:cs typeface="Courier New"/>
              </a:rPr>
              <a:t>if</a:t>
            </a:r>
            <a:r>
              <a:rPr lang="de-DE" sz="1600" dirty="0">
                <a:solidFill>
                  <a:srgbClr val="000000"/>
                </a:solidFill>
                <a:latin typeface="Courier New"/>
                <a:cs typeface="Courier New"/>
              </a:rPr>
              <a:t> (!bg)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5" name="Text Box 4"/>
          <p:cNvSpPr txBox="1">
            <a:spLocks noChangeArrowheads="1"/>
          </p:cNvSpPr>
          <p:nvPr/>
        </p:nvSpPr>
        <p:spPr bwMode="auto">
          <a:xfrm>
            <a:off x="279400" y="5734050"/>
            <a:ext cx="8340725" cy="1047748"/>
          </a:xfrm>
          <a:prstGeom prst="rect">
            <a:avLst/>
          </a:prstGeom>
          <a:solidFill>
            <a:srgbClr val="F6F5BD"/>
          </a:solidFill>
          <a:ln w="12700">
            <a:noFill/>
            <a:miter lim="800000"/>
            <a:headEnd/>
            <a:tailEnd type="none" w="sm" len="sm"/>
          </a:ln>
          <a:effectLst/>
        </p:spPr>
        <p:txBody>
          <a:bodyPr wrap="square" lIns="45720" rIns="45720">
            <a:normAutofit/>
          </a:bodyPr>
          <a:lstStyle/>
          <a:p>
            <a:endParaRPr lang="is-IS" sz="1600" dirty="0">
              <a:solidFill>
                <a:srgbClr val="000000"/>
              </a:solidFill>
              <a:latin typeface="Menlo-Regular"/>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2" name="TextBox 1"/>
          <p:cNvSpPr txBox="1"/>
          <p:nvPr/>
        </p:nvSpPr>
        <p:spPr>
          <a:xfrm>
            <a:off x="3622584" y="5581471"/>
            <a:ext cx="2979391" cy="1200329"/>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If running child in foreground, wait until it is done.</a:t>
            </a:r>
            <a:endParaRPr lang="en-US" b="0" dirty="0">
              <a:latin typeface="+mn-lt"/>
            </a:endParaRPr>
          </a:p>
        </p:txBody>
      </p:sp>
    </p:spTree>
    <p:extLst>
      <p:ext uri="{BB962C8B-B14F-4D97-AF65-F5344CB8AC3E}">
        <p14:creationId xmlns:p14="http://schemas.microsoft.com/office/powerpoint/2010/main" val="250892964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7"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a:solidFill>
                  <a:srgbClr val="C200FF"/>
                </a:solidFill>
                <a:latin typeface="Courier New"/>
                <a:cs typeface="Courier New"/>
              </a:rPr>
              <a:t>if</a:t>
            </a:r>
            <a:r>
              <a:rPr lang="de-DE" sz="1600" dirty="0">
                <a:solidFill>
                  <a:srgbClr val="000000"/>
                </a:solidFill>
                <a:latin typeface="Courier New"/>
                <a:cs typeface="Courier New"/>
              </a:rPr>
              <a:t> (!bg)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2" name="TextBox 1"/>
          <p:cNvSpPr txBox="1"/>
          <p:nvPr/>
        </p:nvSpPr>
        <p:spPr>
          <a:xfrm>
            <a:off x="6278880" y="4925815"/>
            <a:ext cx="2865120" cy="1569660"/>
          </a:xfrm>
          <a:prstGeom prst="rect">
            <a:avLst/>
          </a:prstGeom>
          <a:solidFill>
            <a:srgbClr val="DEDFF5"/>
          </a:solidFill>
        </p:spPr>
        <p:txBody>
          <a:bodyPr wrap="square" rtlCol="0">
            <a:spAutoFit/>
          </a:bodyPr>
          <a:lstStyle/>
          <a:p>
            <a:r>
              <a:rPr lang="en-US" b="0" dirty="0">
                <a:latin typeface="+mn-lt"/>
                <a:cs typeface="Courier New" panose="02070309020205020404" pitchFamily="49" charset="0"/>
              </a:rPr>
              <a:t>If running child in background, print </a:t>
            </a:r>
            <a:r>
              <a:rPr lang="en-US" b="0" dirty="0" err="1">
                <a:latin typeface="+mn-lt"/>
                <a:cs typeface="Courier New" panose="02070309020205020404" pitchFamily="49" charset="0"/>
              </a:rPr>
              <a:t>pid</a:t>
            </a:r>
            <a:r>
              <a:rPr lang="en-US" b="0" dirty="0">
                <a:latin typeface="+mn-lt"/>
                <a:cs typeface="Courier New" panose="02070309020205020404" pitchFamily="49" charset="0"/>
              </a:rPr>
              <a:t> and continue doing other stuff.</a:t>
            </a:r>
            <a:endParaRPr lang="en-US" b="0" dirty="0">
              <a:latin typeface="+mn-lt"/>
            </a:endParaRPr>
          </a:p>
        </p:txBody>
      </p:sp>
    </p:spTree>
    <p:extLst>
      <p:ext uri="{BB962C8B-B14F-4D97-AF65-F5344CB8AC3E}">
        <p14:creationId xmlns:p14="http://schemas.microsoft.com/office/powerpoint/2010/main" val="197187863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2"/>
          <p:cNvSpPr>
            <a:spLocks noGrp="1" noChangeArrowheads="1"/>
          </p:cNvSpPr>
          <p:nvPr>
            <p:ph type="title"/>
          </p:nvPr>
        </p:nvSpPr>
        <p:spPr>
          <a:xfrm>
            <a:off x="304800" y="158299"/>
            <a:ext cx="6757988" cy="781050"/>
          </a:xfrm>
        </p:spPr>
        <p:txBody>
          <a:bodyPr/>
          <a:lstStyle/>
          <a:p>
            <a:r>
              <a:rPr lang="en-US" dirty="0"/>
              <a:t>Simple Shell </a:t>
            </a:r>
            <a:r>
              <a:rPr lang="en-US" dirty="0">
                <a:latin typeface="Courier New" pitchFamily="49" charset="0"/>
              </a:rPr>
              <a:t>eval</a:t>
            </a:r>
            <a:r>
              <a:rPr lang="en-US" dirty="0"/>
              <a:t> Function</a:t>
            </a:r>
          </a:p>
        </p:txBody>
      </p:sp>
      <p:sp>
        <p:nvSpPr>
          <p:cNvPr id="544772" name="Text Box 4"/>
          <p:cNvSpPr txBox="1">
            <a:spLocks noChangeArrowheads="1"/>
          </p:cNvSpPr>
          <p:nvPr/>
        </p:nvSpPr>
        <p:spPr bwMode="auto">
          <a:xfrm>
            <a:off x="279400" y="914400"/>
            <a:ext cx="8340725" cy="5867400"/>
          </a:xfrm>
          <a:prstGeom prst="rect">
            <a:avLst/>
          </a:prstGeom>
          <a:solidFill>
            <a:srgbClr val="F6F5BD"/>
          </a:solidFill>
          <a:ln w="12700">
            <a:solidFill>
              <a:schemeClr val="tx1"/>
            </a:solidFill>
            <a:miter lim="800000"/>
            <a:headEnd/>
            <a:tailEnd type="none" w="sm" len="sm"/>
          </a:ln>
          <a:effectLst/>
        </p:spPr>
        <p:txBody>
          <a:bodyPr wrap="square" lIns="45720" rIns="45720">
            <a:normAutofit fontScale="92500" lnSpcReduction="20000"/>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eval</a:t>
            </a:r>
            <a:r>
              <a:rPr lang="en-US" sz="1600" dirty="0">
                <a:solidFill>
                  <a:srgbClr val="000000"/>
                </a:solidFill>
                <a:latin typeface="Courier New"/>
                <a:cs typeface="Courier New"/>
              </a:rPr>
              <a:t>(</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cmdline</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[MAXARGS]; </a:t>
            </a:r>
            <a:r>
              <a:rPr lang="en-US" sz="1600" dirty="0">
                <a:solidFill>
                  <a:srgbClr val="CB2418"/>
                </a:solidFill>
                <a:latin typeface="Courier New"/>
                <a:cs typeface="Courier New"/>
              </a:rPr>
              <a:t>/* Argument list </a:t>
            </a:r>
            <a:r>
              <a:rPr lang="en-US" sz="1600" dirty="0" err="1">
                <a:solidFill>
                  <a:srgbClr val="CB2418"/>
                </a:solidFill>
                <a:latin typeface="Courier New"/>
                <a:cs typeface="Courier New"/>
              </a:rPr>
              <a:t>execve</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[MAXLINE];   </a:t>
            </a:r>
            <a:r>
              <a:rPr lang="en-US" sz="1600" dirty="0">
                <a:solidFill>
                  <a:srgbClr val="CB2418"/>
                </a:solidFill>
                <a:latin typeface="Courier New"/>
                <a:cs typeface="Courier New"/>
              </a:rPr>
              <a:t>/* Holds modified command line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bg</a:t>
            </a:r>
            <a:r>
              <a:rPr lang="en-US" sz="1600" dirty="0">
                <a:solidFill>
                  <a:srgbClr val="000000"/>
                </a:solidFill>
                <a:latin typeface="Courier New"/>
                <a:cs typeface="Courier New"/>
              </a:rPr>
              <a:t>;              </a:t>
            </a:r>
            <a:r>
              <a:rPr lang="en-US" sz="1600" dirty="0">
                <a:solidFill>
                  <a:srgbClr val="CB2418"/>
                </a:solidFill>
                <a:latin typeface="Courier New"/>
                <a:cs typeface="Courier New"/>
              </a:rPr>
              <a:t>/* Should the job run in </a:t>
            </a:r>
            <a:r>
              <a:rPr lang="en-US" sz="1600" dirty="0" err="1">
                <a:solidFill>
                  <a:srgbClr val="CB2418"/>
                </a:solidFill>
                <a:latin typeface="Courier New"/>
                <a:cs typeface="Courier New"/>
              </a:rPr>
              <a:t>bg</a:t>
            </a:r>
            <a:r>
              <a:rPr lang="en-US" sz="1600" dirty="0">
                <a:solidFill>
                  <a:srgbClr val="CB2418"/>
                </a:solidFill>
                <a:latin typeface="Courier New"/>
                <a:cs typeface="Courier New"/>
              </a:rPr>
              <a:t> or </a:t>
            </a:r>
            <a:r>
              <a:rPr lang="en-US" sz="1600" dirty="0" err="1">
                <a:solidFill>
                  <a:srgbClr val="CB2418"/>
                </a:solidFill>
                <a:latin typeface="Courier New"/>
                <a:cs typeface="Courier New"/>
              </a:rPr>
              <a:t>fg</a:t>
            </a:r>
            <a:r>
              <a:rPr lang="en-US" sz="1600" dirty="0">
                <a:solidFill>
                  <a:srgbClr val="CB2418"/>
                </a:solidFill>
                <a:latin typeface="Courier New"/>
                <a:cs typeface="Courier New"/>
              </a:rPr>
              <a:t>? */</a:t>
            </a:r>
            <a:endParaRPr lang="en-US"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Process</a:t>
            </a:r>
            <a:r>
              <a:rPr lang="fi-FI" sz="1600" dirty="0">
                <a:solidFill>
                  <a:srgbClr val="CB2418"/>
                </a:solidFill>
                <a:latin typeface="Courier New"/>
                <a:cs typeface="Courier New"/>
              </a:rPr>
              <a:t> id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strcpy(buf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bg</a:t>
            </a:r>
            <a:r>
              <a:rPr lang="fi-FI" sz="1600" dirty="0">
                <a:solidFill>
                  <a:srgbClr val="000000"/>
                </a:solidFill>
                <a:latin typeface="Courier New"/>
                <a:cs typeface="Courier New"/>
              </a:rPr>
              <a:t> = </a:t>
            </a:r>
            <a:r>
              <a:rPr lang="fi-FI" sz="1600" dirty="0" err="1">
                <a:solidFill>
                  <a:srgbClr val="000000"/>
                </a:solidFill>
                <a:latin typeface="Courier New"/>
                <a:cs typeface="Courier New"/>
              </a:rPr>
              <a:t>parseline(buf</a:t>
            </a:r>
            <a:r>
              <a:rPr lang="fi-FI" sz="1600" dirty="0">
                <a:solidFill>
                  <a:srgbClr val="000000"/>
                </a:solidFill>
                <a:latin typeface="Courier New"/>
                <a:cs typeface="Courier New"/>
              </a:rPr>
              <a:t>, </a:t>
            </a:r>
            <a:r>
              <a:rPr lang="fi-FI" sz="1600" dirty="0" err="1">
                <a:solidFill>
                  <a:srgbClr val="000000"/>
                </a:solidFill>
                <a:latin typeface="Courier New"/>
                <a:cs typeface="Courier New"/>
              </a:rPr>
              <a:t>argv</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return</a:t>
            </a:r>
            <a:r>
              <a:rPr lang="en-US" sz="1600" dirty="0">
                <a:solidFill>
                  <a:srgbClr val="000000"/>
                </a:solidFill>
                <a:latin typeface="Courier New"/>
                <a:cs typeface="Courier New"/>
              </a:rPr>
              <a:t>;   </a:t>
            </a:r>
            <a:r>
              <a:rPr lang="en-US" sz="1600" dirty="0">
                <a:solidFill>
                  <a:srgbClr val="CB2418"/>
                </a:solidFill>
                <a:latin typeface="Courier New"/>
                <a:cs typeface="Courier New"/>
              </a:rPr>
              <a:t>/* Ignore empty lines */</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builtin_command</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runs user job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environ) &lt; 0)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"%s: Command not found.\n"</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[0]);</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Parent waits for foreground job to terminate */</a:t>
            </a:r>
            <a:endParaRPr lang="en-US" sz="1600" dirty="0">
              <a:solidFill>
                <a:srgbClr val="000000"/>
              </a:solidFill>
              <a:latin typeface="Courier New"/>
              <a:cs typeface="Courier New"/>
            </a:endParaRPr>
          </a:p>
          <a:p>
            <a:r>
              <a:rPr lang="de-DE" sz="1600" dirty="0">
                <a:solidFill>
                  <a:srgbClr val="000000"/>
                </a:solidFill>
                <a:latin typeface="Courier New"/>
                <a:cs typeface="Courier New"/>
              </a:rPr>
              <a:t>       </a:t>
            </a:r>
            <a:r>
              <a:rPr lang="de-DE" sz="1600" dirty="0">
                <a:solidFill>
                  <a:srgbClr val="C200FF"/>
                </a:solidFill>
                <a:latin typeface="Courier New"/>
                <a:cs typeface="Courier New"/>
              </a:rPr>
              <a:t>if</a:t>
            </a:r>
            <a:r>
              <a:rPr lang="de-DE" sz="1600" dirty="0">
                <a:solidFill>
                  <a:srgbClr val="000000"/>
                </a:solidFill>
                <a:latin typeface="Courier New"/>
                <a:cs typeface="Courier New"/>
              </a:rPr>
              <a:t> (!bg) {</a:t>
            </a:r>
          </a:p>
          <a:p>
            <a:r>
              <a:rPr lang="fr-FR" sz="1600" dirty="0">
                <a:solidFill>
                  <a:srgbClr val="000000"/>
                </a:solidFill>
                <a:latin typeface="Courier New"/>
                <a:cs typeface="Courier New"/>
              </a:rPr>
              <a:t>            </a:t>
            </a:r>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err="1">
                <a:solidFill>
                  <a:srgbClr val="C1651C"/>
                </a:solidFill>
                <a:latin typeface="Courier New"/>
                <a:cs typeface="Courier New"/>
              </a:rPr>
              <a:t>status</a:t>
            </a:r>
            <a:r>
              <a:rPr lang="fr-FR"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&amp;status, 0) &lt; 0)</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unix_error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waitfg</a:t>
            </a:r>
            <a:r>
              <a:rPr lang="en-US" sz="1600" dirty="0">
                <a:solidFill>
                  <a:srgbClr val="9D206F"/>
                </a:solidFill>
                <a:latin typeface="Courier New"/>
                <a:cs typeface="Courier New"/>
              </a:rPr>
              <a:t>: </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hu-HU" sz="1600" dirty="0">
                <a:solidFill>
                  <a:srgbClr val="000000"/>
                </a:solidFill>
                <a:latin typeface="Courier New"/>
                <a:cs typeface="Courier New"/>
              </a:rPr>
              <a:t>        </a:t>
            </a:r>
            <a:r>
              <a:rPr lang="hu-HU" sz="1600" dirty="0">
                <a:solidFill>
                  <a:srgbClr val="C200FF"/>
                </a:solidFill>
                <a:latin typeface="Courier New"/>
                <a:cs typeface="Courier New"/>
              </a:rPr>
              <a:t>else</a:t>
            </a:r>
            <a:endParaRPr lang="hu-HU"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printf(</a:t>
            </a:r>
            <a:r>
              <a:rPr lang="fi-FI" sz="1600" dirty="0" err="1">
                <a:solidFill>
                  <a:srgbClr val="9D206F"/>
                </a:solidFill>
                <a:latin typeface="Courier New"/>
                <a:cs typeface="Courier New"/>
              </a:rPr>
              <a:t>"%d</a:t>
            </a:r>
            <a:r>
              <a:rPr lang="fi-FI" sz="1600" dirty="0">
                <a:solidFill>
                  <a:srgbClr val="9D206F"/>
                </a:solidFill>
                <a:latin typeface="Courier New"/>
                <a:cs typeface="Courier New"/>
              </a:rPr>
              <a:t> %s"</a:t>
            </a:r>
            <a:r>
              <a:rPr lang="fi-FI" sz="1600" dirty="0">
                <a:solidFill>
                  <a:srgbClr val="000000"/>
                </a:solidFill>
                <a:latin typeface="Courier New"/>
                <a:cs typeface="Courier New"/>
              </a:rPr>
              <a:t>, </a:t>
            </a:r>
            <a:r>
              <a:rPr lang="fi-FI" sz="1600" dirty="0" err="1">
                <a:solidFill>
                  <a:srgbClr val="000000"/>
                </a:solidFill>
                <a:latin typeface="Courier New"/>
                <a:cs typeface="Courier New"/>
              </a:rPr>
              <a:t>pid</a:t>
            </a:r>
            <a:r>
              <a:rPr lang="fi-FI" sz="1600" dirty="0">
                <a:solidFill>
                  <a:srgbClr val="000000"/>
                </a:solidFill>
                <a:latin typeface="Courier New"/>
                <a:cs typeface="Courier New"/>
              </a:rPr>
              <a:t>, </a:t>
            </a:r>
            <a:r>
              <a:rPr lang="fi-FI" sz="1600" dirty="0" err="1">
                <a:solidFill>
                  <a:srgbClr val="000000"/>
                </a:solidFill>
                <a:latin typeface="Courier New"/>
                <a:cs typeface="Courier New"/>
              </a:rPr>
              <a:t>cmdline</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a:t>
            </a:r>
          </a:p>
          <a:p>
            <a:r>
              <a:rPr lang="is-IS" sz="1600" dirty="0">
                <a:solidFill>
                  <a:srgbClr val="000000"/>
                </a:solidFill>
                <a:latin typeface="Courier New"/>
                <a:cs typeface="Courier New"/>
              </a:rPr>
              <a:t>}</a:t>
            </a:r>
          </a:p>
        </p:txBody>
      </p:sp>
      <p:sp>
        <p:nvSpPr>
          <p:cNvPr id="4" name="Rectangle 3"/>
          <p:cNvSpPr>
            <a:spLocks noChangeArrowheads="1"/>
          </p:cNvSpPr>
          <p:nvPr/>
        </p:nvSpPr>
        <p:spPr bwMode="auto">
          <a:xfrm>
            <a:off x="7124565" y="6474937"/>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6" name="Rectangle 5"/>
          <p:cNvSpPr>
            <a:spLocks noChangeArrowheads="1"/>
          </p:cNvSpPr>
          <p:nvPr/>
        </p:nvSpPr>
        <p:spPr bwMode="auto">
          <a:xfrm>
            <a:off x="7127740" y="6477000"/>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shellex.c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3" name="TextBox 2"/>
          <p:cNvSpPr txBox="1"/>
          <p:nvPr/>
        </p:nvSpPr>
        <p:spPr>
          <a:xfrm>
            <a:off x="6337099" y="5088078"/>
            <a:ext cx="2615951" cy="1384995"/>
          </a:xfrm>
          <a:prstGeom prst="rect">
            <a:avLst/>
          </a:prstGeom>
          <a:solidFill>
            <a:srgbClr val="DEDFF5"/>
          </a:solidFill>
        </p:spPr>
        <p:txBody>
          <a:bodyPr wrap="square" rtlCol="0">
            <a:spAutoFit/>
          </a:bodyPr>
          <a:lstStyle/>
          <a:p>
            <a:r>
              <a:rPr lang="en-US" sz="2800" b="0" dirty="0">
                <a:latin typeface="Calibri" pitchFamily="34" charset="0"/>
              </a:rPr>
              <a:t>Oops.  </a:t>
            </a:r>
            <a:r>
              <a:rPr lang="en-US" sz="2800" b="0" i="1" dirty="0">
                <a:latin typeface="Calibri" pitchFamily="34" charset="0"/>
              </a:rPr>
              <a:t>There is a problem with this code.</a:t>
            </a:r>
          </a:p>
        </p:txBody>
      </p:sp>
    </p:spTree>
    <p:extLst>
      <p:ext uri="{BB962C8B-B14F-4D97-AF65-F5344CB8AC3E}">
        <p14:creationId xmlns:p14="http://schemas.microsoft.com/office/powerpoint/2010/main" val="133596367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p:txBody>
          <a:bodyPr/>
          <a:lstStyle/>
          <a:p>
            <a:r>
              <a:rPr lang="en-US" dirty="0"/>
              <a:t>Review from last lecture</a:t>
            </a:r>
          </a:p>
        </p:txBody>
      </p:sp>
      <p:sp>
        <p:nvSpPr>
          <p:cNvPr id="504835" name="Rectangle 3"/>
          <p:cNvSpPr>
            <a:spLocks noGrp="1" noChangeArrowheads="1"/>
          </p:cNvSpPr>
          <p:nvPr>
            <p:ph type="body" idx="1"/>
          </p:nvPr>
        </p:nvSpPr>
        <p:spPr/>
        <p:txBody>
          <a:bodyPr/>
          <a:lstStyle/>
          <a:p>
            <a:r>
              <a:rPr lang="en-US" dirty="0"/>
              <a:t>Exceptions</a:t>
            </a:r>
          </a:p>
          <a:p>
            <a:pPr lvl="1"/>
            <a:r>
              <a:rPr lang="en-US" dirty="0"/>
              <a:t>Events that require nonstandard control flow</a:t>
            </a:r>
          </a:p>
          <a:p>
            <a:pPr lvl="1"/>
            <a:r>
              <a:rPr lang="en-US" dirty="0"/>
              <a:t>Generated externally (interrupts) or internally (traps and faults)</a:t>
            </a:r>
          </a:p>
          <a:p>
            <a:endParaRPr lang="en-US" dirty="0"/>
          </a:p>
          <a:p>
            <a:r>
              <a:rPr lang="en-US" dirty="0"/>
              <a:t>Processes</a:t>
            </a:r>
          </a:p>
          <a:p>
            <a:pPr lvl="1"/>
            <a:r>
              <a:rPr lang="en-US" dirty="0"/>
              <a:t>At any given time, system has multiple active processes</a:t>
            </a:r>
          </a:p>
          <a:p>
            <a:pPr lvl="1"/>
            <a:r>
              <a:rPr lang="en-US" dirty="0"/>
              <a:t>Only one can execute at a time on any single core</a:t>
            </a:r>
          </a:p>
          <a:p>
            <a:pPr lvl="1"/>
            <a:r>
              <a:rPr lang="en-US" dirty="0"/>
              <a:t>Each process appears to have total control of </a:t>
            </a:r>
            <a:br>
              <a:rPr lang="en-US" dirty="0"/>
            </a:br>
            <a:r>
              <a:rPr lang="en-US" dirty="0"/>
              <a:t>processor + private memory space</a:t>
            </a:r>
          </a:p>
        </p:txBody>
      </p:sp>
    </p:spTree>
    <p:extLst>
      <p:ext uri="{BB962C8B-B14F-4D97-AF65-F5344CB8AC3E}">
        <p14:creationId xmlns:p14="http://schemas.microsoft.com/office/powerpoint/2010/main" val="3934006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4891688"/>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and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create a memory leak that could run the kernel out of memory</a:t>
            </a:r>
          </a:p>
        </p:txBody>
      </p:sp>
    </p:spTree>
  </p:cSld>
  <p:clrMapOvr>
    <a:masterClrMapping/>
  </p:clrMapOvr>
  <p:transition/>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5059">
                                            <p:txEl>
                                              <p:pRg st="5" end="5"/>
                                            </p:txEl>
                                          </p:spTgt>
                                        </p:tgtEl>
                                        <p:attrNameLst>
                                          <p:attrName>style.visibility</p:attrName>
                                        </p:attrNameLst>
                                      </p:cBhvr>
                                      <p:to>
                                        <p:strVal val="visible"/>
                                      </p:to>
                                    </p:set>
                                    <p:animEffect transition="in" filter="fade">
                                      <p:cBhvr>
                                        <p:cTn id="7" dur="500"/>
                                        <p:tgtEl>
                                          <p:spTgt spid="685059">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5059">
                                            <p:txEl>
                                              <p:pRg st="7" end="7"/>
                                            </p:txEl>
                                          </p:spTgt>
                                        </p:tgtEl>
                                        <p:attrNameLst>
                                          <p:attrName>style.visibility</p:attrName>
                                        </p:attrNameLst>
                                      </p:cBhvr>
                                      <p:to>
                                        <p:strVal val="visible"/>
                                      </p:to>
                                    </p:set>
                                    <p:animEffect transition="in" filter="fade">
                                      <p:cBhvr>
                                        <p:cTn id="12" dur="500"/>
                                        <p:tgtEl>
                                          <p:spTgt spid="685059">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685059">
                                            <p:txEl>
                                              <p:pRg st="8" end="8"/>
                                            </p:txEl>
                                          </p:spTgt>
                                        </p:tgtEl>
                                        <p:attrNameLst>
                                          <p:attrName>style.visibility</p:attrName>
                                        </p:attrNameLst>
                                      </p:cBhvr>
                                      <p:to>
                                        <p:strVal val="visible"/>
                                      </p:to>
                                    </p:set>
                                    <p:animEffect transition="in" filter="fade">
                                      <p:cBhvr>
                                        <p:cTn id="15" dur="500"/>
                                        <p:tgtEl>
                                          <p:spTgt spid="685059">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85059">
                                            <p:txEl>
                                              <p:pRg st="9" end="9"/>
                                            </p:txEl>
                                          </p:spTgt>
                                        </p:tgtEl>
                                        <p:attrNameLst>
                                          <p:attrName>style.visibility</p:attrName>
                                        </p:attrNameLst>
                                      </p:cBhvr>
                                      <p:to>
                                        <p:strVal val="visible"/>
                                      </p:to>
                                    </p:set>
                                    <p:animEffect transition="in" filter="fade">
                                      <p:cBhvr>
                                        <p:cTn id="18" dur="500"/>
                                        <p:tgtEl>
                                          <p:spTgt spid="685059">
                                            <p:txEl>
                                              <p:pRg st="9" end="9"/>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85059">
                                            <p:txEl>
                                              <p:pRg st="10" end="10"/>
                                            </p:txEl>
                                          </p:spTgt>
                                        </p:tgtEl>
                                        <p:attrNameLst>
                                          <p:attrName>style.visibility</p:attrName>
                                        </p:attrNameLst>
                                      </p:cBhvr>
                                      <p:to>
                                        <p:strVal val="visible"/>
                                      </p:to>
                                    </p:set>
                                    <p:animEffect transition="in" filter="fade">
                                      <p:cBhvr>
                                        <p:cTn id="21" dur="500"/>
                                        <p:tgtEl>
                                          <p:spTgt spid="68505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C95E6-00B0-9A7D-064D-0374C2D63B28}"/>
              </a:ext>
            </a:extLst>
          </p:cNvPr>
          <p:cNvSpPr>
            <a:spLocks noGrp="1"/>
          </p:cNvSpPr>
          <p:nvPr>
            <p:ph type="title"/>
          </p:nvPr>
        </p:nvSpPr>
        <p:spPr/>
        <p:txBody>
          <a:bodyPr/>
          <a:lstStyle/>
          <a:p>
            <a:r>
              <a:rPr lang="en-US" dirty="0"/>
              <a:t>Process Coordination</a:t>
            </a:r>
          </a:p>
        </p:txBody>
      </p:sp>
      <p:sp>
        <p:nvSpPr>
          <p:cNvPr id="3" name="Content Placeholder 2">
            <a:extLst>
              <a:ext uri="{FF2B5EF4-FFF2-40B4-BE49-F238E27FC236}">
                <a16:creationId xmlns:a16="http://schemas.microsoft.com/office/drawing/2014/main" id="{FE8C4C0E-FBE7-8336-F43C-D4D2B9171E9D}"/>
              </a:ext>
            </a:extLst>
          </p:cNvPr>
          <p:cNvSpPr>
            <a:spLocks noGrp="1"/>
          </p:cNvSpPr>
          <p:nvPr>
            <p:ph idx="1"/>
          </p:nvPr>
        </p:nvSpPr>
        <p:spPr>
          <a:xfrm>
            <a:off x="396875" y="1362075"/>
            <a:ext cx="5097265" cy="4972050"/>
          </a:xfrm>
        </p:spPr>
        <p:txBody>
          <a:bodyPr/>
          <a:lstStyle/>
          <a:p>
            <a:r>
              <a:rPr lang="en-US" dirty="0"/>
              <a:t>Running process coordinate all the time</a:t>
            </a:r>
          </a:p>
          <a:p>
            <a:pPr lvl="1"/>
            <a:r>
              <a:rPr lang="en-US" dirty="0"/>
              <a:t>User downloads files from browser and opens them sequentially in a text editor</a:t>
            </a:r>
          </a:p>
          <a:p>
            <a:pPr lvl="1"/>
            <a:r>
              <a:rPr lang="en-US" dirty="0">
                <a:latin typeface="Courier New" pitchFamily="49" charset="0"/>
              </a:rPr>
              <a:t>ls | grep 15213 – </a:t>
            </a:r>
          </a:p>
          <a:p>
            <a:pPr lvl="2"/>
            <a:r>
              <a:rPr lang="en-US" dirty="0"/>
              <a:t>Prints all files in the directory with 15213 in the name</a:t>
            </a:r>
          </a:p>
          <a:p>
            <a:r>
              <a:rPr lang="en-US" dirty="0"/>
              <a:t>How can we communicate data/system state between processes?</a:t>
            </a:r>
          </a:p>
          <a:p>
            <a:pPr marL="914400" lvl="2" indent="0">
              <a:buNone/>
            </a:pPr>
            <a:endParaRPr lang="en-US" dirty="0"/>
          </a:p>
        </p:txBody>
      </p:sp>
      <p:pic>
        <p:nvPicPr>
          <p:cNvPr id="1026" name="Picture 2" descr="wide angle childe&quot; Sticker for Sale by angelinafeng | Redbubble">
            <a:extLst>
              <a:ext uri="{FF2B5EF4-FFF2-40B4-BE49-F238E27FC236}">
                <a16:creationId xmlns:a16="http://schemas.microsoft.com/office/drawing/2014/main" id="{CF5E9911-9A51-CF70-47A9-7393881FFD7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1683" t="11168" r="11315" b="13005"/>
          <a:stretch/>
        </p:blipFill>
        <p:spPr bwMode="auto">
          <a:xfrm>
            <a:off x="6680887" y="4177351"/>
            <a:ext cx="1079158" cy="106268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lassic Patrick - Spongebob Squarepants Fan Art (31126065) - Fanpop - Page  11">
            <a:extLst>
              <a:ext uri="{FF2B5EF4-FFF2-40B4-BE49-F238E27FC236}">
                <a16:creationId xmlns:a16="http://schemas.microsoft.com/office/drawing/2014/main" id="{78F11A6B-9949-8AA1-C5B1-F79F15EF3B4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92606" y="1502009"/>
            <a:ext cx="1167439" cy="1726981"/>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400">
            <a:extLst>
              <a:ext uri="{FF2B5EF4-FFF2-40B4-BE49-F238E27FC236}">
                <a16:creationId xmlns:a16="http://schemas.microsoft.com/office/drawing/2014/main" id="{FDA72410-BB0F-137D-A031-86ABCDBD8E65}"/>
              </a:ext>
            </a:extLst>
          </p:cNvPr>
          <p:cNvSpPr txBox="1">
            <a:spLocks noChangeArrowheads="1"/>
          </p:cNvSpPr>
          <p:nvPr/>
        </p:nvSpPr>
        <p:spPr bwMode="auto">
          <a:xfrm>
            <a:off x="6501359" y="5450344"/>
            <a:ext cx="1438214"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 process</a:t>
            </a:r>
          </a:p>
        </p:txBody>
      </p:sp>
      <p:sp>
        <p:nvSpPr>
          <p:cNvPr id="7" name="Text Box 400">
            <a:extLst>
              <a:ext uri="{FF2B5EF4-FFF2-40B4-BE49-F238E27FC236}">
                <a16:creationId xmlns:a16="http://schemas.microsoft.com/office/drawing/2014/main" id="{7F28CD2C-708C-254E-5364-50CEF83BE952}"/>
              </a:ext>
            </a:extLst>
          </p:cNvPr>
          <p:cNvSpPr txBox="1">
            <a:spLocks noChangeArrowheads="1"/>
          </p:cNvSpPr>
          <p:nvPr/>
        </p:nvSpPr>
        <p:spPr bwMode="auto">
          <a:xfrm>
            <a:off x="6398710" y="3208721"/>
            <a:ext cx="1555234" cy="369332"/>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 process</a:t>
            </a:r>
          </a:p>
        </p:txBody>
      </p:sp>
      <p:pic>
        <p:nvPicPr>
          <p:cNvPr id="1028" name="Picture 4" descr="Computer, file, folder icon - Download on Iconfinder">
            <a:extLst>
              <a:ext uri="{FF2B5EF4-FFF2-40B4-BE49-F238E27FC236}">
                <a16:creationId xmlns:a16="http://schemas.microsoft.com/office/drawing/2014/main" id="{9BB3F7B6-3963-1282-01A9-8FD405AFAA2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1893" y="2020633"/>
            <a:ext cx="947046" cy="947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707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Effect transition="in" filter="fade">
                                      <p:cBhvr>
                                        <p:cTn id="12" dur="500"/>
                                        <p:tgtEl>
                                          <p:spTgt spid="1028"/>
                                        </p:tgtEl>
                                      </p:cBhvr>
                                    </p:animEffect>
                                  </p:childTnLst>
                                </p:cTn>
                              </p:par>
                              <p:par>
                                <p:cTn id="13" presetID="10"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500"/>
                                        <p:tgtEl>
                                          <p:spTgt spid="1026"/>
                                        </p:tgtEl>
                                      </p:cBhvr>
                                    </p:animEffect>
                                  </p:childTnLst>
                                </p:cTn>
                              </p:par>
                              <p:par>
                                <p:cTn id="16" presetID="10"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nodeType="clickEffect">
                                  <p:stCondLst>
                                    <p:cond delay="0"/>
                                  </p:stCondLst>
                                  <p:childTnLst>
                                    <p:animMotion origin="layout" path="M -4.72222E-6 2.59259E-6 L -0.00034 0.32824 " pathEditMode="relative" rAng="0" ptsTypes="AA">
                                      <p:cBhvr>
                                        <p:cTn id="28" dur="2000" fill="hold"/>
                                        <p:tgtEl>
                                          <p:spTgt spid="1028"/>
                                        </p:tgtEl>
                                        <p:attrNameLst>
                                          <p:attrName>ppt_x</p:attrName>
                                          <p:attrName>ppt_y</p:attrName>
                                        </p:attrNameLst>
                                      </p:cBhvr>
                                      <p:rCtr x="-17" y="16412"/>
                                    </p:animMotion>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500"/>
                                        <p:tgtEl>
                                          <p:spTgt spid="3">
                                            <p:txEl>
                                              <p:pRg st="2" end="2"/>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96DCA-A1B3-9CA0-B16D-D8B7C0396152}"/>
              </a:ext>
            </a:extLst>
          </p:cNvPr>
          <p:cNvSpPr>
            <a:spLocks noGrp="1"/>
          </p:cNvSpPr>
          <p:nvPr>
            <p:ph type="title"/>
          </p:nvPr>
        </p:nvSpPr>
        <p:spPr/>
        <p:txBody>
          <a:bodyPr/>
          <a:lstStyle/>
          <a:p>
            <a:r>
              <a:rPr lang="en-US" dirty="0"/>
              <a:t>Virtual Memory and Polling</a:t>
            </a:r>
          </a:p>
        </p:txBody>
      </p:sp>
      <p:sp>
        <p:nvSpPr>
          <p:cNvPr id="3" name="Content Placeholder 2">
            <a:extLst>
              <a:ext uri="{FF2B5EF4-FFF2-40B4-BE49-F238E27FC236}">
                <a16:creationId xmlns:a16="http://schemas.microsoft.com/office/drawing/2014/main" id="{7D9E5346-1074-EDF8-7598-621B639AB5BF}"/>
              </a:ext>
            </a:extLst>
          </p:cNvPr>
          <p:cNvSpPr>
            <a:spLocks noGrp="1"/>
          </p:cNvSpPr>
          <p:nvPr>
            <p:ph idx="1"/>
          </p:nvPr>
        </p:nvSpPr>
        <p:spPr>
          <a:xfrm>
            <a:off x="396875" y="1362075"/>
            <a:ext cx="4386798" cy="4972050"/>
          </a:xfrm>
        </p:spPr>
        <p:txBody>
          <a:bodyPr/>
          <a:lstStyle/>
          <a:p>
            <a:r>
              <a:rPr lang="en-US" dirty="0" err="1">
                <a:latin typeface="Courier New" pitchFamily="49" charset="0"/>
              </a:rPr>
              <a:t>mmap</a:t>
            </a:r>
            <a:r>
              <a:rPr lang="en-US" dirty="0"/>
              <a:t>() preserved between </a:t>
            </a:r>
            <a:r>
              <a:rPr lang="en-US" dirty="0">
                <a:latin typeface="Courier New" pitchFamily="49" charset="0"/>
              </a:rPr>
              <a:t>fork</a:t>
            </a:r>
            <a:r>
              <a:rPr lang="en-US" dirty="0"/>
              <a:t>()</a:t>
            </a:r>
          </a:p>
          <a:p>
            <a:r>
              <a:rPr lang="en-US" dirty="0"/>
              <a:t>Parent and child can read/write to each other w/ flags</a:t>
            </a:r>
          </a:p>
          <a:p>
            <a:r>
              <a:rPr lang="en-US" dirty="0"/>
              <a:t>Each process can actively poll the flag to check the status</a:t>
            </a:r>
          </a:p>
          <a:p>
            <a:r>
              <a:rPr lang="en-US" dirty="0"/>
              <a:t>Why isn’t this great?</a:t>
            </a:r>
          </a:p>
          <a:p>
            <a:pPr lvl="1"/>
            <a:r>
              <a:rPr lang="en-US" dirty="0"/>
              <a:t>When does the parent check?</a:t>
            </a:r>
          </a:p>
          <a:p>
            <a:pPr lvl="1"/>
            <a:r>
              <a:rPr lang="en-US" dirty="0"/>
              <a:t>When does the child check?</a:t>
            </a:r>
          </a:p>
          <a:p>
            <a:pPr lvl="1"/>
            <a:r>
              <a:rPr lang="en-US" dirty="0"/>
              <a:t>What if the child doesn’t check it?</a:t>
            </a:r>
          </a:p>
        </p:txBody>
      </p:sp>
      <p:sp>
        <p:nvSpPr>
          <p:cNvPr id="4" name="Line 396">
            <a:extLst>
              <a:ext uri="{FF2B5EF4-FFF2-40B4-BE49-F238E27FC236}">
                <a16:creationId xmlns:a16="http://schemas.microsoft.com/office/drawing/2014/main" id="{9A8FAE3F-7A4B-A278-1BC9-0B36085AB447}"/>
              </a:ext>
            </a:extLst>
          </p:cNvPr>
          <p:cNvSpPr>
            <a:spLocks noChangeShapeType="1"/>
          </p:cNvSpPr>
          <p:nvPr/>
        </p:nvSpPr>
        <p:spPr bwMode="auto">
          <a:xfrm flipV="1">
            <a:off x="5698554" y="3075180"/>
            <a:ext cx="2495867" cy="321378"/>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5" name="Line 397">
            <a:extLst>
              <a:ext uri="{FF2B5EF4-FFF2-40B4-BE49-F238E27FC236}">
                <a16:creationId xmlns:a16="http://schemas.microsoft.com/office/drawing/2014/main" id="{0C25A360-DFBC-CADE-FB69-F1F771E6364B}"/>
              </a:ext>
            </a:extLst>
          </p:cNvPr>
          <p:cNvSpPr>
            <a:spLocks noChangeShapeType="1"/>
          </p:cNvSpPr>
          <p:nvPr/>
        </p:nvSpPr>
        <p:spPr bwMode="auto">
          <a:xfrm flipV="1">
            <a:off x="5698555" y="3460688"/>
            <a:ext cx="2562458" cy="33591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6" name="Line 396">
            <a:extLst>
              <a:ext uri="{FF2B5EF4-FFF2-40B4-BE49-F238E27FC236}">
                <a16:creationId xmlns:a16="http://schemas.microsoft.com/office/drawing/2014/main" id="{899DD1BD-0F68-18B1-5A94-647487545723}"/>
              </a:ext>
            </a:extLst>
          </p:cNvPr>
          <p:cNvSpPr>
            <a:spLocks noChangeShapeType="1"/>
          </p:cNvSpPr>
          <p:nvPr/>
        </p:nvSpPr>
        <p:spPr bwMode="auto">
          <a:xfrm flipV="1">
            <a:off x="5698554" y="3908217"/>
            <a:ext cx="2554269" cy="349879"/>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7" name="Line 397">
            <a:extLst>
              <a:ext uri="{FF2B5EF4-FFF2-40B4-BE49-F238E27FC236}">
                <a16:creationId xmlns:a16="http://schemas.microsoft.com/office/drawing/2014/main" id="{2BFB7735-CD37-5F06-72B9-F9A949247C6C}"/>
              </a:ext>
            </a:extLst>
          </p:cNvPr>
          <p:cNvSpPr>
            <a:spLocks noChangeShapeType="1"/>
          </p:cNvSpPr>
          <p:nvPr/>
        </p:nvSpPr>
        <p:spPr bwMode="auto">
          <a:xfrm flipV="1">
            <a:off x="5698554" y="4315246"/>
            <a:ext cx="2554269"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8" name="Rectangle 382">
            <a:extLst>
              <a:ext uri="{FF2B5EF4-FFF2-40B4-BE49-F238E27FC236}">
                <a16:creationId xmlns:a16="http://schemas.microsoft.com/office/drawing/2014/main" id="{77E4296E-F5A5-303D-0506-638B915887FD}"/>
              </a:ext>
            </a:extLst>
          </p:cNvPr>
          <p:cNvSpPr>
            <a:spLocks noChangeArrowheads="1"/>
          </p:cNvSpPr>
          <p:nvPr/>
        </p:nvSpPr>
        <p:spPr bwMode="auto">
          <a:xfrm>
            <a:off x="8252824" y="2939359"/>
            <a:ext cx="285750" cy="154305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9" name="Text Box 383">
            <a:extLst>
              <a:ext uri="{FF2B5EF4-FFF2-40B4-BE49-F238E27FC236}">
                <a16:creationId xmlns:a16="http://schemas.microsoft.com/office/drawing/2014/main" id="{E04386CC-2183-CAEC-4742-10D5ABF47B3F}"/>
              </a:ext>
            </a:extLst>
          </p:cNvPr>
          <p:cNvSpPr txBox="1">
            <a:spLocks noChangeArrowheads="1"/>
          </p:cNvSpPr>
          <p:nvPr/>
        </p:nvSpPr>
        <p:spPr bwMode="auto">
          <a:xfrm>
            <a:off x="7949111" y="2264452"/>
            <a:ext cx="955711"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Physical</a:t>
            </a:r>
          </a:p>
          <a:p>
            <a:pPr algn="ctr"/>
            <a:r>
              <a:rPr lang="en-US" sz="1800" dirty="0"/>
              <a:t>memory</a:t>
            </a:r>
          </a:p>
        </p:txBody>
      </p:sp>
      <p:sp>
        <p:nvSpPr>
          <p:cNvPr id="10" name="Rectangle 385">
            <a:extLst>
              <a:ext uri="{FF2B5EF4-FFF2-40B4-BE49-F238E27FC236}">
                <a16:creationId xmlns:a16="http://schemas.microsoft.com/office/drawing/2014/main" id="{71BFAEEF-BAAB-8D11-2682-36796676A3AC}"/>
              </a:ext>
            </a:extLst>
          </p:cNvPr>
          <p:cNvSpPr>
            <a:spLocks noChangeArrowheads="1"/>
          </p:cNvSpPr>
          <p:nvPr/>
        </p:nvSpPr>
        <p:spPr bwMode="auto">
          <a:xfrm>
            <a:off x="6995524" y="2939359"/>
            <a:ext cx="285750" cy="25146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1" name="Rectangle 388">
            <a:extLst>
              <a:ext uri="{FF2B5EF4-FFF2-40B4-BE49-F238E27FC236}">
                <a16:creationId xmlns:a16="http://schemas.microsoft.com/office/drawing/2014/main" id="{78B1CB64-1AD9-916B-806B-A6F172D37625}"/>
              </a:ext>
            </a:extLst>
          </p:cNvPr>
          <p:cNvSpPr>
            <a:spLocks noChangeArrowheads="1"/>
          </p:cNvSpPr>
          <p:nvPr/>
        </p:nvSpPr>
        <p:spPr bwMode="auto">
          <a:xfrm>
            <a:off x="8252824" y="305365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2" name="Rectangle 389">
            <a:extLst>
              <a:ext uri="{FF2B5EF4-FFF2-40B4-BE49-F238E27FC236}">
                <a16:creationId xmlns:a16="http://schemas.microsoft.com/office/drawing/2014/main" id="{0BDDE5B2-52DA-F3F8-D277-DC7939506D70}"/>
              </a:ext>
            </a:extLst>
          </p:cNvPr>
          <p:cNvSpPr>
            <a:spLocks noChangeArrowheads="1"/>
          </p:cNvSpPr>
          <p:nvPr/>
        </p:nvSpPr>
        <p:spPr bwMode="auto">
          <a:xfrm>
            <a:off x="6995524" y="3396559"/>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3" name="Line 396">
            <a:extLst>
              <a:ext uri="{FF2B5EF4-FFF2-40B4-BE49-F238E27FC236}">
                <a16:creationId xmlns:a16="http://schemas.microsoft.com/office/drawing/2014/main" id="{9BEE1A5E-5521-5793-1BC1-5CF4082FECBB}"/>
              </a:ext>
            </a:extLst>
          </p:cNvPr>
          <p:cNvSpPr>
            <a:spLocks noChangeShapeType="1"/>
          </p:cNvSpPr>
          <p:nvPr/>
        </p:nvSpPr>
        <p:spPr bwMode="auto">
          <a:xfrm flipV="1">
            <a:off x="7281274" y="305365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4" name="Line 397">
            <a:extLst>
              <a:ext uri="{FF2B5EF4-FFF2-40B4-BE49-F238E27FC236}">
                <a16:creationId xmlns:a16="http://schemas.microsoft.com/office/drawing/2014/main" id="{3CC9AC7D-8D39-168A-BB3F-12F9ABB069C5}"/>
              </a:ext>
            </a:extLst>
          </p:cNvPr>
          <p:cNvSpPr>
            <a:spLocks noChangeShapeType="1"/>
          </p:cNvSpPr>
          <p:nvPr/>
        </p:nvSpPr>
        <p:spPr bwMode="auto">
          <a:xfrm flipV="1">
            <a:off x="7281274" y="3453709"/>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5" name="Text Box 400">
            <a:extLst>
              <a:ext uri="{FF2B5EF4-FFF2-40B4-BE49-F238E27FC236}">
                <a16:creationId xmlns:a16="http://schemas.microsoft.com/office/drawing/2014/main" id="{89157B9C-59C4-0D33-D4A4-4DB19476C7E0}"/>
              </a:ext>
            </a:extLst>
          </p:cNvPr>
          <p:cNvSpPr txBox="1">
            <a:spLocks noChangeArrowheads="1"/>
          </p:cNvSpPr>
          <p:nvPr/>
        </p:nvSpPr>
        <p:spPr bwMode="auto">
          <a:xfrm>
            <a:off x="6366392" y="2264453"/>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Parent</a:t>
            </a:r>
          </a:p>
          <a:p>
            <a:pPr algn="ctr"/>
            <a:r>
              <a:rPr lang="en-US" sz="1800" dirty="0"/>
              <a:t>virtual memory</a:t>
            </a:r>
          </a:p>
        </p:txBody>
      </p:sp>
      <p:sp>
        <p:nvSpPr>
          <p:cNvPr id="16" name="Rectangle 388">
            <a:extLst>
              <a:ext uri="{FF2B5EF4-FFF2-40B4-BE49-F238E27FC236}">
                <a16:creationId xmlns:a16="http://schemas.microsoft.com/office/drawing/2014/main" id="{642C7D10-92FE-44B9-4B50-5229B40F0969}"/>
              </a:ext>
            </a:extLst>
          </p:cNvPr>
          <p:cNvSpPr>
            <a:spLocks noChangeArrowheads="1"/>
          </p:cNvSpPr>
          <p:nvPr/>
        </p:nvSpPr>
        <p:spPr bwMode="auto">
          <a:xfrm>
            <a:off x="8252824" y="391519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7" name="Rectangle 389">
            <a:extLst>
              <a:ext uri="{FF2B5EF4-FFF2-40B4-BE49-F238E27FC236}">
                <a16:creationId xmlns:a16="http://schemas.microsoft.com/office/drawing/2014/main" id="{C3898795-F13E-AD46-C3DC-E8B8BEB2B810}"/>
              </a:ext>
            </a:extLst>
          </p:cNvPr>
          <p:cNvSpPr>
            <a:spLocks noChangeArrowheads="1"/>
          </p:cNvSpPr>
          <p:nvPr/>
        </p:nvSpPr>
        <p:spPr bwMode="auto">
          <a:xfrm>
            <a:off x="6995524" y="4258097"/>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18" name="Line 396">
            <a:extLst>
              <a:ext uri="{FF2B5EF4-FFF2-40B4-BE49-F238E27FC236}">
                <a16:creationId xmlns:a16="http://schemas.microsoft.com/office/drawing/2014/main" id="{47180C01-6421-CC45-2EF6-34D22BAB1D10}"/>
              </a:ext>
            </a:extLst>
          </p:cNvPr>
          <p:cNvSpPr>
            <a:spLocks noChangeShapeType="1"/>
          </p:cNvSpPr>
          <p:nvPr/>
        </p:nvSpPr>
        <p:spPr bwMode="auto">
          <a:xfrm flipV="1">
            <a:off x="7281274" y="391519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19" name="Line 397">
            <a:extLst>
              <a:ext uri="{FF2B5EF4-FFF2-40B4-BE49-F238E27FC236}">
                <a16:creationId xmlns:a16="http://schemas.microsoft.com/office/drawing/2014/main" id="{ECD6DA95-D130-39A3-4A3D-9620F5F09C38}"/>
              </a:ext>
            </a:extLst>
          </p:cNvPr>
          <p:cNvSpPr>
            <a:spLocks noChangeShapeType="1"/>
          </p:cNvSpPr>
          <p:nvPr/>
        </p:nvSpPr>
        <p:spPr bwMode="auto">
          <a:xfrm flipV="1">
            <a:off x="7281274" y="4315247"/>
            <a:ext cx="971550" cy="342900"/>
          </a:xfrm>
          <a:prstGeom prst="line">
            <a:avLst/>
          </a:prstGeom>
          <a:noFill/>
          <a:ln w="12700">
            <a:solidFill>
              <a:schemeClr val="tx1"/>
            </a:solidFill>
            <a:prstDash val="dash"/>
            <a:round/>
            <a:headEnd/>
            <a:tailEnd/>
          </a:ln>
          <a:effectLst/>
        </p:spPr>
        <p:txBody>
          <a:bodyPr wrap="none" anchor="ctr">
            <a:prstTxWarp prst="textNoShape">
              <a:avLst/>
            </a:prstTxWarp>
          </a:bodyPr>
          <a:lstStyle/>
          <a:p>
            <a:endParaRPr lang="en-US" sz="1800"/>
          </a:p>
        </p:txBody>
      </p:sp>
      <p:sp>
        <p:nvSpPr>
          <p:cNvPr id="20" name="Rectangle 385">
            <a:extLst>
              <a:ext uri="{FF2B5EF4-FFF2-40B4-BE49-F238E27FC236}">
                <a16:creationId xmlns:a16="http://schemas.microsoft.com/office/drawing/2014/main" id="{D725432B-4F58-0755-940A-3667BE560457}"/>
              </a:ext>
            </a:extLst>
          </p:cNvPr>
          <p:cNvSpPr>
            <a:spLocks noChangeArrowheads="1"/>
          </p:cNvSpPr>
          <p:nvPr/>
        </p:nvSpPr>
        <p:spPr bwMode="auto">
          <a:xfrm>
            <a:off x="5412805" y="2939358"/>
            <a:ext cx="285750" cy="25146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1" name="Rectangle 389">
            <a:extLst>
              <a:ext uri="{FF2B5EF4-FFF2-40B4-BE49-F238E27FC236}">
                <a16:creationId xmlns:a16="http://schemas.microsoft.com/office/drawing/2014/main" id="{4E7C68E8-97D0-DE9D-28DB-E69387B72DA4}"/>
              </a:ext>
            </a:extLst>
          </p:cNvPr>
          <p:cNvSpPr>
            <a:spLocks noChangeArrowheads="1"/>
          </p:cNvSpPr>
          <p:nvPr/>
        </p:nvSpPr>
        <p:spPr bwMode="auto">
          <a:xfrm>
            <a:off x="5412805" y="3396558"/>
            <a:ext cx="285750" cy="400050"/>
          </a:xfrm>
          <a:prstGeom prst="rect">
            <a:avLst/>
          </a:prstGeom>
          <a:solidFill>
            <a:schemeClr val="accent1">
              <a:lumMod val="75000"/>
            </a:schemeClr>
          </a:solidFill>
          <a:ln w="12700">
            <a:solidFill>
              <a:schemeClr val="tx1"/>
            </a:solidFill>
            <a:miter lim="800000"/>
            <a:headEnd/>
            <a:tailEnd/>
          </a:ln>
          <a:effectLst/>
        </p:spPr>
        <p:txBody>
          <a:bodyPr wrap="none" anchor="ctr">
            <a:prstTxWarp prst="textNoShape">
              <a:avLst/>
            </a:prstTxWarp>
          </a:bodyPr>
          <a:lstStyle/>
          <a:p>
            <a:endParaRPr lang="en-US" sz="1800"/>
          </a:p>
        </p:txBody>
      </p:sp>
      <p:sp>
        <p:nvSpPr>
          <p:cNvPr id="22" name="Text Box 400">
            <a:extLst>
              <a:ext uri="{FF2B5EF4-FFF2-40B4-BE49-F238E27FC236}">
                <a16:creationId xmlns:a16="http://schemas.microsoft.com/office/drawing/2014/main" id="{43472E7B-2F5B-4407-38A0-FD498A3E5ED2}"/>
              </a:ext>
            </a:extLst>
          </p:cNvPr>
          <p:cNvSpPr txBox="1">
            <a:spLocks noChangeArrowheads="1"/>
          </p:cNvSpPr>
          <p:nvPr/>
        </p:nvSpPr>
        <p:spPr bwMode="auto">
          <a:xfrm>
            <a:off x="4783673" y="2264452"/>
            <a:ext cx="1544013" cy="646331"/>
          </a:xfrm>
          <a:prstGeom prst="rect">
            <a:avLst/>
          </a:prstGeom>
          <a:noFill/>
          <a:ln w="12700">
            <a:noFill/>
            <a:miter lim="800000"/>
            <a:headEnd/>
            <a:tailEnd/>
          </a:ln>
          <a:effectLst/>
        </p:spPr>
        <p:txBody>
          <a:bodyPr wrap="none" anchor="ctr">
            <a:prstTxWarp prst="textNoShape">
              <a:avLst/>
            </a:prstTxWarp>
            <a:spAutoFit/>
          </a:bodyPr>
          <a:lstStyle/>
          <a:p>
            <a:pPr algn="ctr"/>
            <a:r>
              <a:rPr lang="en-US" sz="1800" dirty="0"/>
              <a:t>Child</a:t>
            </a:r>
          </a:p>
          <a:p>
            <a:pPr algn="ctr"/>
            <a:r>
              <a:rPr lang="en-US" sz="1800" dirty="0"/>
              <a:t>virtual memory</a:t>
            </a:r>
          </a:p>
        </p:txBody>
      </p:sp>
      <p:sp>
        <p:nvSpPr>
          <p:cNvPr id="23" name="Rectangle 389">
            <a:extLst>
              <a:ext uri="{FF2B5EF4-FFF2-40B4-BE49-F238E27FC236}">
                <a16:creationId xmlns:a16="http://schemas.microsoft.com/office/drawing/2014/main" id="{FB1D46A9-6536-A067-A91A-5D977333FEB4}"/>
              </a:ext>
            </a:extLst>
          </p:cNvPr>
          <p:cNvSpPr>
            <a:spLocks noChangeArrowheads="1"/>
          </p:cNvSpPr>
          <p:nvPr/>
        </p:nvSpPr>
        <p:spPr bwMode="auto">
          <a:xfrm>
            <a:off x="5412805" y="4258096"/>
            <a:ext cx="285750" cy="40005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endParaRPr lang="en-US" sz="1800"/>
          </a:p>
        </p:txBody>
      </p:sp>
      <p:pic>
        <p:nvPicPr>
          <p:cNvPr id="24" name="Picture 23" descr="Classic Patrick - Spongebob Squarepants Fan Art (31126065) - Fanpop - Page  11">
            <a:extLst>
              <a:ext uri="{FF2B5EF4-FFF2-40B4-BE49-F238E27FC236}">
                <a16:creationId xmlns:a16="http://schemas.microsoft.com/office/drawing/2014/main" id="{28812153-E20C-383D-591E-4AF960C52B7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18737" y="1404041"/>
            <a:ext cx="639322" cy="94574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wide angle childe&quot; Sticker for Sale by angelinafeng | Redbubble">
            <a:extLst>
              <a:ext uri="{FF2B5EF4-FFF2-40B4-BE49-F238E27FC236}">
                <a16:creationId xmlns:a16="http://schemas.microsoft.com/office/drawing/2014/main" id="{E7A2B6D3-6728-2ED2-209B-33759FC5D735}"/>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1683" t="11168" r="11315" b="13005"/>
          <a:stretch/>
        </p:blipFill>
        <p:spPr bwMode="auto">
          <a:xfrm>
            <a:off x="5232528" y="1587227"/>
            <a:ext cx="687726" cy="677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47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a:xfrm>
            <a:off x="350838" y="334295"/>
            <a:ext cx="8716962"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ECF to the Rescue!</a:t>
            </a:r>
          </a:p>
        </p:txBody>
      </p:sp>
      <p:sp>
        <p:nvSpPr>
          <p:cNvPr id="687107" name="Rectangle 3"/>
          <p:cNvSpPr>
            <a:spLocks noGrp="1" noChangeArrowheads="1"/>
          </p:cNvSpPr>
          <p:nvPr>
            <p:ph type="body" idx="1"/>
          </p:nvPr>
        </p:nvSpPr>
        <p:spPr>
          <a:xfrm>
            <a:off x="368300" y="1225550"/>
            <a:ext cx="8470900" cy="5224463"/>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Solution: Exceptional control flow</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 kernel will interrupt regular processing to alert us when a background process completes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Unix, the alert mechanism is called a </a:t>
            </a:r>
            <a:r>
              <a:rPr lang="en-GB" b="1" i="1" dirty="0">
                <a:solidFill>
                  <a:srgbClr val="C00000"/>
                </a:solidFill>
              </a:rPr>
              <a:t>signal</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chemeClr val="tx1">
                    <a:lumMod val="50000"/>
                    <a:lumOff val="50000"/>
                  </a:schemeClr>
                </a:solidFill>
              </a:rPr>
              <a:t>Shells</a:t>
            </a:r>
          </a:p>
          <a:p>
            <a:r>
              <a:rPr lang="en-US" dirty="0"/>
              <a:t>Signals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58" name="Rectangle 42"/>
          <p:cNvSpPr>
            <a:spLocks noGrp="1" noChangeArrowheads="1"/>
          </p:cNvSpPr>
          <p:nvPr>
            <p:ph type="title"/>
          </p:nvPr>
        </p:nvSpPr>
        <p:spPr/>
        <p:txBody>
          <a:bodyPr/>
          <a:lstStyle/>
          <a:p>
            <a:r>
              <a:rPr lang="en-US" dirty="0"/>
              <a:t>Signals</a:t>
            </a:r>
          </a:p>
        </p:txBody>
      </p:sp>
      <p:sp>
        <p:nvSpPr>
          <p:cNvPr id="521259" name="Rectangle 43"/>
          <p:cNvSpPr>
            <a:spLocks noGrp="1" noChangeArrowheads="1"/>
          </p:cNvSpPr>
          <p:nvPr>
            <p:ph type="body" idx="1"/>
          </p:nvPr>
        </p:nvSpPr>
        <p:spPr>
          <a:xfrm>
            <a:off x="366713" y="1220788"/>
            <a:ext cx="8396287" cy="2741612"/>
          </a:xfrm>
        </p:spPr>
        <p:txBody>
          <a:bodyPr/>
          <a:lstStyle/>
          <a:p>
            <a:r>
              <a:rPr lang="en-US" dirty="0"/>
              <a:t>A </a:t>
            </a:r>
            <a:r>
              <a:rPr lang="en-US" i="1" dirty="0">
                <a:solidFill>
                  <a:srgbClr val="C00000"/>
                </a:solidFill>
              </a:rPr>
              <a:t>signal</a:t>
            </a:r>
            <a:r>
              <a:rPr lang="en-US" dirty="0"/>
              <a:t> is a small message that notifies a process that an event of some type has occurred in the system</a:t>
            </a:r>
          </a:p>
          <a:p>
            <a:pPr lvl="1"/>
            <a:r>
              <a:rPr lang="en-US" dirty="0"/>
              <a:t>Akin to exceptions and interrupts</a:t>
            </a:r>
          </a:p>
          <a:p>
            <a:pPr lvl="1"/>
            <a:r>
              <a:rPr lang="en-US" dirty="0"/>
              <a:t>Sent from the kernel (sometimes at the request of another process) to a process</a:t>
            </a:r>
          </a:p>
          <a:p>
            <a:pPr lvl="1"/>
            <a:r>
              <a:rPr lang="en-US" dirty="0"/>
              <a:t>Signal type is identified by small integer ID’s (1-30)</a:t>
            </a:r>
          </a:p>
          <a:p>
            <a:pPr lvl="1"/>
            <a:r>
              <a:rPr lang="en-US" dirty="0"/>
              <a:t>Only information in a signal is its ID and the fact that it arrived</a:t>
            </a:r>
          </a:p>
        </p:txBody>
      </p:sp>
      <p:graphicFrame>
        <p:nvGraphicFramePr>
          <p:cNvPr id="521257" name="Group 41"/>
          <p:cNvGraphicFramePr>
            <a:graphicFrameLocks noGrp="1"/>
          </p:cNvGraphicFramePr>
          <p:nvPr>
            <p:extLst>
              <p:ext uri="{D42A27DB-BD31-4B8C-83A1-F6EECF244321}">
                <p14:modId xmlns:p14="http://schemas.microsoft.com/office/powerpoint/2010/main" val="1917473370"/>
              </p:ext>
            </p:extLst>
          </p:nvPr>
        </p:nvGraphicFramePr>
        <p:xfrm>
          <a:off x="609601" y="4038600"/>
          <a:ext cx="8001000" cy="2112264"/>
        </p:xfrm>
        <a:graphic>
          <a:graphicData uri="http://schemas.openxmlformats.org/drawingml/2006/table">
            <a:tbl>
              <a:tblPr bandRow="1">
                <a:tableStyleId>{6E25E649-3F16-4E02-A733-19D2CDBF48F0}</a:tableStyleId>
              </a:tblPr>
              <a:tblGrid>
                <a:gridCol w="679331">
                  <a:extLst>
                    <a:ext uri="{9D8B030D-6E8A-4147-A177-3AD203B41FA5}">
                      <a16:colId xmlns:a16="http://schemas.microsoft.com/office/drawing/2014/main" val="20000"/>
                    </a:ext>
                  </a:extLst>
                </a:gridCol>
                <a:gridCol w="1149468">
                  <a:extLst>
                    <a:ext uri="{9D8B030D-6E8A-4147-A177-3AD203B41FA5}">
                      <a16:colId xmlns:a16="http://schemas.microsoft.com/office/drawing/2014/main" val="20001"/>
                    </a:ext>
                  </a:extLst>
                </a:gridCol>
                <a:gridCol w="2052167">
                  <a:extLst>
                    <a:ext uri="{9D8B030D-6E8A-4147-A177-3AD203B41FA5}">
                      <a16:colId xmlns:a16="http://schemas.microsoft.com/office/drawing/2014/main" val="20002"/>
                    </a:ext>
                  </a:extLst>
                </a:gridCol>
                <a:gridCol w="4120034">
                  <a:extLst>
                    <a:ext uri="{9D8B030D-6E8A-4147-A177-3AD203B41FA5}">
                      <a16:colId xmlns:a16="http://schemas.microsoft.com/office/drawing/2014/main" val="20003"/>
                    </a:ext>
                  </a:extLst>
                </a:gridCol>
              </a:tblGrid>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ID</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Name</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Default Action</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Corresponding Event</a:t>
                      </a:r>
                      <a:endParaRPr kumimoji="0" lang="en-US" sz="1800" b="1" i="1" u="none" strike="noStrike" cap="none" normalizeH="0" baseline="0" dirty="0">
                        <a:ln>
                          <a:noFill/>
                        </a:ln>
                        <a:solidFill>
                          <a:srgbClr val="990000"/>
                        </a:solidFill>
                        <a:effectLst/>
                        <a:latin typeface="Calibri" pitchFamily="34" charset="0"/>
                      </a:endParaRPr>
                    </a:p>
                  </a:txBody>
                  <a:tcPr horzOverflow="overflow"/>
                </a:tc>
                <a:extLst>
                  <a:ext uri="{0D108BD9-81ED-4DB2-BD59-A6C34878D82A}">
                    <a16:rowId xmlns:a16="http://schemas.microsoft.com/office/drawing/2014/main" val="10000"/>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2</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SIGINT</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User typed ctrl-c </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1"/>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9</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SIGKILL</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Kill program (cannot override or ignore)</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2"/>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11</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SIGSEGV</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 </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Segmentation violation</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3"/>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14</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SIGALRM</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Terminate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Timer signal</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4"/>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17</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SIGCHLD</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Ignore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Child stopped or terminated</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1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lstStyle/>
          <a:p>
            <a:r>
              <a:rPr lang="en-US" dirty="0"/>
              <a:t>Signal Concepts: Sending a Signal</a:t>
            </a:r>
          </a:p>
        </p:txBody>
      </p:sp>
      <p:sp>
        <p:nvSpPr>
          <p:cNvPr id="547843" name="Rectangle 3"/>
          <p:cNvSpPr>
            <a:spLocks noGrp="1" noChangeArrowheads="1"/>
          </p:cNvSpPr>
          <p:nvPr>
            <p:ph type="body" idx="1"/>
          </p:nvPr>
        </p:nvSpPr>
        <p:spPr>
          <a:xfrm>
            <a:off x="366713" y="1328738"/>
            <a:ext cx="8548687" cy="4691062"/>
          </a:xfrm>
        </p:spPr>
        <p:txBody>
          <a:bodyPr/>
          <a:lstStyle/>
          <a:p>
            <a:r>
              <a:rPr lang="en-US" dirty="0"/>
              <a:t>Kernel </a:t>
            </a:r>
            <a:r>
              <a:rPr lang="en-US" i="1" dirty="0">
                <a:solidFill>
                  <a:srgbClr val="C00000"/>
                </a:solidFill>
              </a:rPr>
              <a:t>sends</a:t>
            </a:r>
            <a:r>
              <a:rPr lang="en-US" dirty="0"/>
              <a:t> a signal to a </a:t>
            </a:r>
            <a:r>
              <a:rPr lang="en-US" i="1" dirty="0">
                <a:solidFill>
                  <a:srgbClr val="C00000"/>
                </a:solidFill>
              </a:rPr>
              <a:t>destination process</a:t>
            </a:r>
            <a:r>
              <a:rPr lang="en-US" dirty="0">
                <a:solidFill>
                  <a:srgbClr val="C00000"/>
                </a:solidFill>
              </a:rPr>
              <a:t> </a:t>
            </a:r>
            <a:r>
              <a:rPr lang="en-US" dirty="0"/>
              <a:t>by updating some state in the context of the destination process</a:t>
            </a:r>
          </a:p>
          <a:p>
            <a:endParaRPr lang="en-US" dirty="0"/>
          </a:p>
          <a:p>
            <a:r>
              <a:rPr lang="en-US" dirty="0"/>
              <a:t>Kernel sends a signal for one of the following reasons:</a:t>
            </a:r>
          </a:p>
          <a:p>
            <a:pPr lvl="1"/>
            <a:r>
              <a:rPr lang="en-US" dirty="0"/>
              <a:t>Kernel has detected a system event such as divide-by-zero (SIGFPE) or the termination of a child process (SIGCHLD)</a:t>
            </a:r>
          </a:p>
          <a:p>
            <a:pPr lvl="1"/>
            <a:r>
              <a:rPr lang="en-US" dirty="0"/>
              <a:t>Another process has invoked the </a:t>
            </a:r>
            <a:r>
              <a:rPr lang="en-US" b="1" dirty="0">
                <a:latin typeface="Courier New" pitchFamily="49" charset="0"/>
              </a:rPr>
              <a:t>kill</a:t>
            </a:r>
            <a:r>
              <a:rPr lang="en-US" dirty="0"/>
              <a:t> system call to explicitly request the kernel to send a signal to the destination process</a:t>
            </a:r>
          </a:p>
          <a:p>
            <a:pPr lvl="3"/>
            <a:endParaRPr lang="en-US" dirty="0"/>
          </a:p>
        </p:txBody>
      </p:sp>
      <p:pic>
        <p:nvPicPr>
          <p:cNvPr id="5" name="Picture 4">
            <a:extLst>
              <a:ext uri="{FF2B5EF4-FFF2-40B4-BE49-F238E27FC236}">
                <a16:creationId xmlns:a16="http://schemas.microsoft.com/office/drawing/2014/main" id="{2CA87B08-2D1A-5892-E507-9912644B26B3}"/>
              </a:ext>
            </a:extLst>
          </p:cNvPr>
          <p:cNvPicPr>
            <a:picLocks noChangeAspect="1"/>
          </p:cNvPicPr>
          <p:nvPr/>
        </p:nvPicPr>
        <p:blipFill rotWithShape="1">
          <a:blip r:embed="rId3"/>
          <a:srcRect l="4010" t="21460" r="3874" b="47303"/>
          <a:stretch/>
        </p:blipFill>
        <p:spPr>
          <a:xfrm>
            <a:off x="2003339" y="4805643"/>
            <a:ext cx="5137321" cy="974724"/>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78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78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7843">
                                            <p:txEl>
                                              <p:pRg st="4" end="4"/>
                                            </p:txEl>
                                          </p:spTgt>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17576"/>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5730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7805650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5646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259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9" name="Right Arrow 8"/>
          <p:cNvSpPr/>
          <p:nvPr/>
        </p:nvSpPr>
        <p:spPr bwMode="auto">
          <a:xfrm rot="5233810">
            <a:off x="703166" y="4570333"/>
            <a:ext cx="2847712"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563343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21793"/>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Tree>
    <p:extLst>
      <p:ext uri="{BB962C8B-B14F-4D97-AF65-F5344CB8AC3E}">
        <p14:creationId xmlns:p14="http://schemas.microsoft.com/office/powerpoint/2010/main" val="1217044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p:txBody>
          <a:bodyPr/>
          <a:lstStyle/>
          <a:p>
            <a:r>
              <a:rPr lang="en-US" dirty="0"/>
              <a:t>Review (cont.)</a:t>
            </a:r>
          </a:p>
        </p:txBody>
      </p:sp>
      <p:sp>
        <p:nvSpPr>
          <p:cNvPr id="508931" name="Rectangle 3"/>
          <p:cNvSpPr>
            <a:spLocks noGrp="1" noChangeArrowheads="1"/>
          </p:cNvSpPr>
          <p:nvPr>
            <p:ph type="body" idx="1"/>
          </p:nvPr>
        </p:nvSpPr>
        <p:spPr/>
        <p:txBody>
          <a:bodyPr/>
          <a:lstStyle/>
          <a:p>
            <a:r>
              <a:rPr lang="en-US" dirty="0"/>
              <a:t>Spawning processes</a:t>
            </a:r>
          </a:p>
          <a:p>
            <a:pPr lvl="1"/>
            <a:r>
              <a:rPr lang="en-US" dirty="0"/>
              <a:t>Call </a:t>
            </a:r>
            <a:r>
              <a:rPr lang="en-US" dirty="0">
                <a:latin typeface="Courier New"/>
                <a:cs typeface="Courier New"/>
              </a:rPr>
              <a:t>fork</a:t>
            </a:r>
          </a:p>
          <a:p>
            <a:pPr lvl="1"/>
            <a:r>
              <a:rPr lang="en-US" dirty="0"/>
              <a:t>One call, two returns</a:t>
            </a:r>
          </a:p>
          <a:p>
            <a:r>
              <a:rPr lang="en-US" dirty="0"/>
              <a:t>Process completion</a:t>
            </a:r>
          </a:p>
          <a:p>
            <a:pPr lvl="1"/>
            <a:r>
              <a:rPr lang="en-US" dirty="0"/>
              <a:t>Call </a:t>
            </a:r>
            <a:r>
              <a:rPr lang="en-US" dirty="0">
                <a:latin typeface="Courier New"/>
                <a:cs typeface="Courier New"/>
              </a:rPr>
              <a:t>exit</a:t>
            </a:r>
          </a:p>
          <a:p>
            <a:pPr lvl="1"/>
            <a:r>
              <a:rPr lang="en-US" dirty="0"/>
              <a:t>One call, no return</a:t>
            </a:r>
          </a:p>
          <a:p>
            <a:r>
              <a:rPr lang="en-US" dirty="0"/>
              <a:t>Reaping and waiting for processes</a:t>
            </a:r>
          </a:p>
          <a:p>
            <a:pPr lvl="1"/>
            <a:r>
              <a:rPr lang="en-US" dirty="0"/>
              <a:t>Call </a:t>
            </a:r>
            <a:r>
              <a:rPr lang="en-US" dirty="0">
                <a:latin typeface="Courier New"/>
                <a:cs typeface="Courier New"/>
              </a:rPr>
              <a:t>wait</a:t>
            </a:r>
            <a:r>
              <a:rPr lang="en-US" dirty="0"/>
              <a:t> or </a:t>
            </a:r>
            <a:r>
              <a:rPr lang="en-US" dirty="0" err="1">
                <a:latin typeface="Courier New"/>
                <a:cs typeface="Courier New"/>
              </a:rPr>
              <a:t>waitpid</a:t>
            </a:r>
            <a:endParaRPr lang="en-US" dirty="0">
              <a:latin typeface="Courier New"/>
              <a:cs typeface="Courier New"/>
            </a:endParaRPr>
          </a:p>
          <a:p>
            <a:r>
              <a:rPr lang="en-US" dirty="0"/>
              <a:t>Loading and running programs</a:t>
            </a:r>
          </a:p>
          <a:p>
            <a:pPr lvl="1"/>
            <a:r>
              <a:rPr lang="en-US" dirty="0"/>
              <a:t>Call </a:t>
            </a:r>
            <a:r>
              <a:rPr lang="en-US" dirty="0" err="1">
                <a:latin typeface="Courier New"/>
                <a:cs typeface="Courier New"/>
              </a:rPr>
              <a:t>execve</a:t>
            </a:r>
            <a:r>
              <a:rPr lang="en-US" dirty="0"/>
              <a:t> (or variant)</a:t>
            </a:r>
          </a:p>
          <a:p>
            <a:pPr lvl="1"/>
            <a:r>
              <a:rPr lang="en-US" dirty="0"/>
              <a:t>One call, (normally) no return</a:t>
            </a:r>
          </a:p>
        </p:txBody>
      </p:sp>
      <p:grpSp>
        <p:nvGrpSpPr>
          <p:cNvPr id="4" name="Group 3">
            <a:extLst>
              <a:ext uri="{FF2B5EF4-FFF2-40B4-BE49-F238E27FC236}">
                <a16:creationId xmlns:a16="http://schemas.microsoft.com/office/drawing/2014/main" id="{9E2C88A6-B037-FDED-A54A-E44EF1C12655}"/>
              </a:ext>
            </a:extLst>
          </p:cNvPr>
          <p:cNvGrpSpPr>
            <a:grpSpLocks noChangeAspect="1"/>
          </p:cNvGrpSpPr>
          <p:nvPr/>
        </p:nvGrpSpPr>
        <p:grpSpPr>
          <a:xfrm>
            <a:off x="5330776" y="1197678"/>
            <a:ext cx="3131724" cy="1850826"/>
            <a:chOff x="4592180" y="4635500"/>
            <a:chExt cx="3367445" cy="1990135"/>
          </a:xfrm>
        </p:grpSpPr>
        <p:sp>
          <p:nvSpPr>
            <p:cNvPr id="5" name="Oval 4">
              <a:extLst>
                <a:ext uri="{FF2B5EF4-FFF2-40B4-BE49-F238E27FC236}">
                  <a16:creationId xmlns:a16="http://schemas.microsoft.com/office/drawing/2014/main" id="{4BFD641B-899B-B437-2B96-A731433A9EBD}"/>
                </a:ext>
              </a:extLst>
            </p:cNvPr>
            <p:cNvSpPr>
              <a:spLocks noChangeAspect="1"/>
            </p:cNvSpPr>
            <p:nvPr/>
          </p:nvSpPr>
          <p:spPr>
            <a:xfrm>
              <a:off x="5709180" y="6228089"/>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6" name="Oval 5">
              <a:extLst>
                <a:ext uri="{FF2B5EF4-FFF2-40B4-BE49-F238E27FC236}">
                  <a16:creationId xmlns:a16="http://schemas.microsoft.com/office/drawing/2014/main" id="{4C3DB5EC-3804-EF7D-D86C-6EBA403E4742}"/>
                </a:ext>
              </a:extLst>
            </p:cNvPr>
            <p:cNvSpPr>
              <a:spLocks noChangeAspect="1"/>
            </p:cNvSpPr>
            <p:nvPr/>
          </p:nvSpPr>
          <p:spPr>
            <a:xfrm>
              <a:off x="6639514" y="6231477"/>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7" name="TextBox 6">
              <a:extLst>
                <a:ext uri="{FF2B5EF4-FFF2-40B4-BE49-F238E27FC236}">
                  <a16:creationId xmlns:a16="http://schemas.microsoft.com/office/drawing/2014/main" id="{241BFF71-F06B-1FDD-27CD-15729FF0A418}"/>
                </a:ext>
              </a:extLst>
            </p:cNvPr>
            <p:cNvSpPr txBox="1"/>
            <p:nvPr/>
          </p:nvSpPr>
          <p:spPr>
            <a:xfrm>
              <a:off x="5259804" y="6265446"/>
              <a:ext cx="950256" cy="347489"/>
            </a:xfrm>
            <a:prstGeom prst="rect">
              <a:avLst/>
            </a:prstGeom>
            <a:noFill/>
          </p:spPr>
          <p:txBody>
            <a:bodyPr wrap="square" rtlCol="0">
              <a:spAutoFit/>
            </a:bodyPr>
            <a:lstStyle/>
            <a:p>
              <a:pPr algn="ctr"/>
              <a:r>
                <a:rPr lang="en-US" sz="1500" b="1" dirty="0" err="1">
                  <a:latin typeface="Courier New"/>
                  <a:cs typeface="Courier New"/>
                </a:rPr>
                <a:t>printf</a:t>
              </a:r>
              <a:endParaRPr lang="en-US" sz="1500" b="1" dirty="0">
                <a:latin typeface="Courier New"/>
                <a:cs typeface="Courier New"/>
              </a:endParaRPr>
            </a:p>
          </p:txBody>
        </p:sp>
        <p:cxnSp>
          <p:nvCxnSpPr>
            <p:cNvPr id="8" name="Straight Arrow Connector 7">
              <a:extLst>
                <a:ext uri="{FF2B5EF4-FFF2-40B4-BE49-F238E27FC236}">
                  <a16:creationId xmlns:a16="http://schemas.microsoft.com/office/drawing/2014/main" id="{2D7B9449-34DF-E6A6-81C4-FAA63E701556}"/>
                </a:ext>
              </a:extLst>
            </p:cNvPr>
            <p:cNvCxnSpPr/>
            <p:nvPr/>
          </p:nvCxnSpPr>
          <p:spPr>
            <a:xfrm flipV="1">
              <a:off x="5800620" y="6270421"/>
              <a:ext cx="838894" cy="3388"/>
            </a:xfrm>
            <a:prstGeom prst="straightConnector1">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49170E76-6024-6C9B-C58C-8097DBBF1C0A}"/>
                </a:ext>
              </a:extLst>
            </p:cNvPr>
            <p:cNvSpPr txBox="1"/>
            <p:nvPr/>
          </p:nvSpPr>
          <p:spPr>
            <a:xfrm>
              <a:off x="6210159" y="6265446"/>
              <a:ext cx="947223" cy="347489"/>
            </a:xfrm>
            <a:prstGeom prst="rect">
              <a:avLst/>
            </a:prstGeom>
            <a:noFill/>
          </p:spPr>
          <p:txBody>
            <a:bodyPr wrap="square" rtlCol="0">
              <a:spAutoFit/>
            </a:bodyPr>
            <a:lstStyle/>
            <a:p>
              <a:pPr algn="ctr"/>
              <a:r>
                <a:rPr lang="en-US" sz="1500" b="1" dirty="0">
                  <a:latin typeface="Courier New"/>
                  <a:cs typeface="Courier New"/>
                </a:rPr>
                <a:t>wait</a:t>
              </a:r>
            </a:p>
          </p:txBody>
        </p:sp>
        <p:cxnSp>
          <p:nvCxnSpPr>
            <p:cNvPr id="10" name="Straight Arrow Connector 9">
              <a:extLst>
                <a:ext uri="{FF2B5EF4-FFF2-40B4-BE49-F238E27FC236}">
                  <a16:creationId xmlns:a16="http://schemas.microsoft.com/office/drawing/2014/main" id="{B245464A-742C-A339-1DD0-EA4C8290B328}"/>
                </a:ext>
              </a:extLst>
            </p:cNvPr>
            <p:cNvCxnSpPr/>
            <p:nvPr/>
          </p:nvCxnSpPr>
          <p:spPr>
            <a:xfrm flipV="1">
              <a:off x="6725234" y="6263645"/>
              <a:ext cx="838894" cy="3388"/>
            </a:xfrm>
            <a:prstGeom prst="straightConnector1">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11" name="Oval 10">
              <a:extLst>
                <a:ext uri="{FF2B5EF4-FFF2-40B4-BE49-F238E27FC236}">
                  <a16:creationId xmlns:a16="http://schemas.microsoft.com/office/drawing/2014/main" id="{3F5E5B95-81A3-A926-B8B7-4FBE39449342}"/>
                </a:ext>
              </a:extLst>
            </p:cNvPr>
            <p:cNvSpPr>
              <a:spLocks noChangeAspect="1"/>
            </p:cNvSpPr>
            <p:nvPr/>
          </p:nvSpPr>
          <p:spPr>
            <a:xfrm>
              <a:off x="7564128" y="6211575"/>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12" name="TextBox 11">
              <a:extLst>
                <a:ext uri="{FF2B5EF4-FFF2-40B4-BE49-F238E27FC236}">
                  <a16:creationId xmlns:a16="http://schemas.microsoft.com/office/drawing/2014/main" id="{2F586F5F-294C-91CD-9397-0A2BE33E562D}"/>
                </a:ext>
              </a:extLst>
            </p:cNvPr>
            <p:cNvSpPr txBox="1"/>
            <p:nvPr/>
          </p:nvSpPr>
          <p:spPr>
            <a:xfrm>
              <a:off x="7012402" y="6265446"/>
              <a:ext cx="947223" cy="347489"/>
            </a:xfrm>
            <a:prstGeom prst="rect">
              <a:avLst/>
            </a:prstGeom>
            <a:noFill/>
          </p:spPr>
          <p:txBody>
            <a:bodyPr wrap="square" rtlCol="0">
              <a:spAutoFit/>
            </a:bodyPr>
            <a:lstStyle/>
            <a:p>
              <a:pPr algn="ctr"/>
              <a:r>
                <a:rPr lang="en-US" sz="1500" b="1" dirty="0" err="1">
                  <a:latin typeface="Courier New"/>
                  <a:cs typeface="Courier New"/>
                </a:rPr>
                <a:t>printf</a:t>
              </a:r>
              <a:endParaRPr lang="en-US" sz="1500" b="1" dirty="0">
                <a:latin typeface="Courier New"/>
                <a:cs typeface="Courier New"/>
              </a:endParaRPr>
            </a:p>
          </p:txBody>
        </p:sp>
        <p:sp>
          <p:nvSpPr>
            <p:cNvPr id="13" name="Oval 12">
              <a:extLst>
                <a:ext uri="{FF2B5EF4-FFF2-40B4-BE49-F238E27FC236}">
                  <a16:creationId xmlns:a16="http://schemas.microsoft.com/office/drawing/2014/main" id="{E6F3FBF6-2212-869F-AB25-AE6DBB43FEBE}"/>
                </a:ext>
              </a:extLst>
            </p:cNvPr>
            <p:cNvSpPr>
              <a:spLocks noChangeAspect="1"/>
            </p:cNvSpPr>
            <p:nvPr/>
          </p:nvSpPr>
          <p:spPr>
            <a:xfrm>
              <a:off x="4782080" y="6240789"/>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14" name="TextBox 13">
              <a:extLst>
                <a:ext uri="{FF2B5EF4-FFF2-40B4-BE49-F238E27FC236}">
                  <a16:creationId xmlns:a16="http://schemas.microsoft.com/office/drawing/2014/main" id="{4A1B8DFC-75B7-7E4C-4306-4DBD2874530C}"/>
                </a:ext>
              </a:extLst>
            </p:cNvPr>
            <p:cNvSpPr txBox="1"/>
            <p:nvPr/>
          </p:nvSpPr>
          <p:spPr>
            <a:xfrm>
              <a:off x="4592180" y="6278146"/>
              <a:ext cx="799809" cy="347489"/>
            </a:xfrm>
            <a:prstGeom prst="rect">
              <a:avLst/>
            </a:prstGeom>
            <a:noFill/>
          </p:spPr>
          <p:txBody>
            <a:bodyPr wrap="square" rtlCol="0">
              <a:spAutoFit/>
            </a:bodyPr>
            <a:lstStyle/>
            <a:p>
              <a:pPr algn="ctr"/>
              <a:r>
                <a:rPr lang="en-US" sz="1500" b="1" dirty="0">
                  <a:latin typeface="Courier New"/>
                  <a:cs typeface="Courier New"/>
                </a:rPr>
                <a:t>fork</a:t>
              </a:r>
            </a:p>
          </p:txBody>
        </p:sp>
        <p:cxnSp>
          <p:nvCxnSpPr>
            <p:cNvPr id="15" name="Straight Arrow Connector 14">
              <a:extLst>
                <a:ext uri="{FF2B5EF4-FFF2-40B4-BE49-F238E27FC236}">
                  <a16:creationId xmlns:a16="http://schemas.microsoft.com/office/drawing/2014/main" id="{623FF13D-15B9-4638-B81D-AE46F9D80882}"/>
                </a:ext>
              </a:extLst>
            </p:cNvPr>
            <p:cNvCxnSpPr/>
            <p:nvPr/>
          </p:nvCxnSpPr>
          <p:spPr>
            <a:xfrm flipV="1">
              <a:off x="4873520" y="6272957"/>
              <a:ext cx="838894" cy="3388"/>
            </a:xfrm>
            <a:prstGeom prst="straightConnector1">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6" name="Elbow Connector 35">
              <a:extLst>
                <a:ext uri="{FF2B5EF4-FFF2-40B4-BE49-F238E27FC236}">
                  <a16:creationId xmlns:a16="http://schemas.microsoft.com/office/drawing/2014/main" id="{CDB7E236-F9CE-9D9F-82BD-6E9E8FA58EF9}"/>
                </a:ext>
              </a:extLst>
            </p:cNvPr>
            <p:cNvCxnSpPr>
              <a:endCxn id="17" idx="2"/>
            </p:cNvCxnSpPr>
            <p:nvPr/>
          </p:nvCxnSpPr>
          <p:spPr>
            <a:xfrm rot="5400000" flipH="1" flipV="1">
              <a:off x="4638234" y="5169845"/>
              <a:ext cx="1262381" cy="879511"/>
            </a:xfrm>
            <a:prstGeom prst="bentConnector2">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17" name="Oval 16">
              <a:extLst>
                <a:ext uri="{FF2B5EF4-FFF2-40B4-BE49-F238E27FC236}">
                  <a16:creationId xmlns:a16="http://schemas.microsoft.com/office/drawing/2014/main" id="{E422C661-87F0-BFC9-6EDE-94D34DC7F762}"/>
                </a:ext>
              </a:extLst>
            </p:cNvPr>
            <p:cNvSpPr>
              <a:spLocks noChangeAspect="1"/>
            </p:cNvSpPr>
            <p:nvPr/>
          </p:nvSpPr>
          <p:spPr>
            <a:xfrm>
              <a:off x="5709180" y="4932689"/>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18" name="Oval 17">
              <a:extLst>
                <a:ext uri="{FF2B5EF4-FFF2-40B4-BE49-F238E27FC236}">
                  <a16:creationId xmlns:a16="http://schemas.microsoft.com/office/drawing/2014/main" id="{23FE9ABE-1946-CE2D-F0F0-64CEE7880904}"/>
                </a:ext>
              </a:extLst>
            </p:cNvPr>
            <p:cNvSpPr>
              <a:spLocks noChangeAspect="1"/>
            </p:cNvSpPr>
            <p:nvPr/>
          </p:nvSpPr>
          <p:spPr>
            <a:xfrm>
              <a:off x="6639514" y="4936077"/>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00"/>
            </a:p>
          </p:txBody>
        </p:sp>
        <p:sp>
          <p:nvSpPr>
            <p:cNvPr id="19" name="TextBox 18">
              <a:extLst>
                <a:ext uri="{FF2B5EF4-FFF2-40B4-BE49-F238E27FC236}">
                  <a16:creationId xmlns:a16="http://schemas.microsoft.com/office/drawing/2014/main" id="{8D2425FA-32A5-33C4-CE5F-E58E4C4F262C}"/>
                </a:ext>
              </a:extLst>
            </p:cNvPr>
            <p:cNvSpPr txBox="1"/>
            <p:nvPr/>
          </p:nvSpPr>
          <p:spPr>
            <a:xfrm>
              <a:off x="5222269" y="4940300"/>
              <a:ext cx="1017034" cy="347489"/>
            </a:xfrm>
            <a:prstGeom prst="rect">
              <a:avLst/>
            </a:prstGeom>
            <a:noFill/>
          </p:spPr>
          <p:txBody>
            <a:bodyPr wrap="square" rtlCol="0">
              <a:spAutoFit/>
            </a:bodyPr>
            <a:lstStyle/>
            <a:p>
              <a:pPr algn="ctr"/>
              <a:r>
                <a:rPr lang="en-US" sz="1500" b="1" dirty="0" err="1">
                  <a:latin typeface="Courier New"/>
                  <a:cs typeface="Courier New"/>
                </a:rPr>
                <a:t>printf</a:t>
              </a:r>
              <a:endParaRPr lang="en-US" sz="1500" b="1" dirty="0">
                <a:latin typeface="Courier New"/>
                <a:cs typeface="Courier New"/>
              </a:endParaRPr>
            </a:p>
          </p:txBody>
        </p:sp>
        <p:cxnSp>
          <p:nvCxnSpPr>
            <p:cNvPr id="20" name="Straight Arrow Connector 19">
              <a:extLst>
                <a:ext uri="{FF2B5EF4-FFF2-40B4-BE49-F238E27FC236}">
                  <a16:creationId xmlns:a16="http://schemas.microsoft.com/office/drawing/2014/main" id="{430E484B-3E92-398A-AF8E-9C68FBA2B9A7}"/>
                </a:ext>
              </a:extLst>
            </p:cNvPr>
            <p:cNvCxnSpPr/>
            <p:nvPr/>
          </p:nvCxnSpPr>
          <p:spPr>
            <a:xfrm flipV="1">
              <a:off x="5800620" y="4975021"/>
              <a:ext cx="838894" cy="3388"/>
            </a:xfrm>
            <a:prstGeom prst="straightConnector1">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D7FBF32E-7580-6713-06AC-A5B7A974CB4C}"/>
                </a:ext>
              </a:extLst>
            </p:cNvPr>
            <p:cNvCxnSpPr>
              <a:endCxn id="6" idx="7"/>
            </p:cNvCxnSpPr>
            <p:nvPr/>
          </p:nvCxnSpPr>
          <p:spPr>
            <a:xfrm flipH="1">
              <a:off x="6717563" y="4971633"/>
              <a:ext cx="7671" cy="1273235"/>
            </a:xfrm>
            <a:prstGeom prst="straightConnector1">
              <a:avLst/>
            </a:prstGeom>
            <a:ln w="12700" cmpd="sng">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2FCA9BBA-B3B7-3C7B-4B3E-BCB348C81BC6}"/>
                </a:ext>
              </a:extLst>
            </p:cNvPr>
            <p:cNvSpPr txBox="1"/>
            <p:nvPr/>
          </p:nvSpPr>
          <p:spPr>
            <a:xfrm>
              <a:off x="6242981" y="4639856"/>
              <a:ext cx="947223" cy="347489"/>
            </a:xfrm>
            <a:prstGeom prst="rect">
              <a:avLst/>
            </a:prstGeom>
            <a:noFill/>
          </p:spPr>
          <p:txBody>
            <a:bodyPr wrap="square" rtlCol="0">
              <a:spAutoFit/>
            </a:bodyPr>
            <a:lstStyle/>
            <a:p>
              <a:pPr algn="ctr"/>
              <a:r>
                <a:rPr lang="en-US" sz="1500" b="1" dirty="0">
                  <a:latin typeface="Courier New"/>
                  <a:cs typeface="Courier New"/>
                </a:rPr>
                <a:t>exit</a:t>
              </a:r>
            </a:p>
          </p:txBody>
        </p:sp>
        <p:sp>
          <p:nvSpPr>
            <p:cNvPr id="23" name="TextBox 22">
              <a:extLst>
                <a:ext uri="{FF2B5EF4-FFF2-40B4-BE49-F238E27FC236}">
                  <a16:creationId xmlns:a16="http://schemas.microsoft.com/office/drawing/2014/main" id="{77BBA63D-F7C1-A231-1351-8EB62E792827}"/>
                </a:ext>
              </a:extLst>
            </p:cNvPr>
            <p:cNvSpPr txBox="1"/>
            <p:nvPr/>
          </p:nvSpPr>
          <p:spPr>
            <a:xfrm>
              <a:off x="5543922" y="5940811"/>
              <a:ext cx="446813" cy="347489"/>
            </a:xfrm>
            <a:prstGeom prst="rect">
              <a:avLst/>
            </a:prstGeom>
            <a:noFill/>
          </p:spPr>
          <p:txBody>
            <a:bodyPr wrap="none" rtlCol="0">
              <a:spAutoFit/>
            </a:bodyPr>
            <a:lstStyle/>
            <a:p>
              <a:pPr algn="ctr"/>
              <a:r>
                <a:rPr lang="en-US" sz="1500" b="1" dirty="0">
                  <a:solidFill>
                    <a:srgbClr val="FF0000"/>
                  </a:solidFill>
                  <a:latin typeface="Courier New"/>
                  <a:cs typeface="Courier New"/>
                </a:rPr>
                <a:t>HP</a:t>
              </a:r>
            </a:p>
          </p:txBody>
        </p:sp>
        <p:sp>
          <p:nvSpPr>
            <p:cNvPr id="24" name="TextBox 23">
              <a:extLst>
                <a:ext uri="{FF2B5EF4-FFF2-40B4-BE49-F238E27FC236}">
                  <a16:creationId xmlns:a16="http://schemas.microsoft.com/office/drawing/2014/main" id="{39D67C56-817A-0302-E7D7-E1BF3CEBEA58}"/>
                </a:ext>
              </a:extLst>
            </p:cNvPr>
            <p:cNvSpPr txBox="1"/>
            <p:nvPr/>
          </p:nvSpPr>
          <p:spPr>
            <a:xfrm>
              <a:off x="5543922" y="4635500"/>
              <a:ext cx="446813" cy="347489"/>
            </a:xfrm>
            <a:prstGeom prst="rect">
              <a:avLst/>
            </a:prstGeom>
            <a:noFill/>
          </p:spPr>
          <p:txBody>
            <a:bodyPr wrap="none" rtlCol="0">
              <a:spAutoFit/>
            </a:bodyPr>
            <a:lstStyle/>
            <a:p>
              <a:pPr algn="ctr"/>
              <a:r>
                <a:rPr lang="en-US" sz="1500" b="1" dirty="0">
                  <a:solidFill>
                    <a:srgbClr val="FF0000"/>
                  </a:solidFill>
                  <a:latin typeface="Courier New"/>
                  <a:cs typeface="Courier New"/>
                </a:rPr>
                <a:t>HC</a:t>
              </a:r>
            </a:p>
          </p:txBody>
        </p:sp>
        <p:sp>
          <p:nvSpPr>
            <p:cNvPr id="25" name="TextBox 24">
              <a:extLst>
                <a:ext uri="{FF2B5EF4-FFF2-40B4-BE49-F238E27FC236}">
                  <a16:creationId xmlns:a16="http://schemas.microsoft.com/office/drawing/2014/main" id="{81570FCE-4D59-C294-41F6-B6CB21469BAE}"/>
                </a:ext>
              </a:extLst>
            </p:cNvPr>
            <p:cNvSpPr txBox="1"/>
            <p:nvPr/>
          </p:nvSpPr>
          <p:spPr>
            <a:xfrm>
              <a:off x="7308765" y="5626100"/>
              <a:ext cx="570937" cy="595697"/>
            </a:xfrm>
            <a:prstGeom prst="rect">
              <a:avLst/>
            </a:prstGeom>
            <a:noFill/>
          </p:spPr>
          <p:txBody>
            <a:bodyPr wrap="none" rtlCol="0">
              <a:spAutoFit/>
            </a:bodyPr>
            <a:lstStyle/>
            <a:p>
              <a:pPr algn="ctr"/>
              <a:r>
                <a:rPr lang="en-US" sz="1500" b="1" dirty="0">
                  <a:solidFill>
                    <a:srgbClr val="FF0000"/>
                  </a:solidFill>
                  <a:latin typeface="Courier New"/>
                  <a:cs typeface="Courier New"/>
                </a:rPr>
                <a:t>CT</a:t>
              </a:r>
            </a:p>
            <a:p>
              <a:pPr algn="ctr"/>
              <a:r>
                <a:rPr lang="en-US" sz="1500" b="1" dirty="0">
                  <a:solidFill>
                    <a:srgbClr val="FF0000"/>
                  </a:solidFill>
                  <a:latin typeface="Courier New"/>
                  <a:cs typeface="Courier New"/>
                </a:rPr>
                <a:t>Bye</a:t>
              </a:r>
            </a:p>
          </p:txBody>
        </p:sp>
      </p:grpSp>
      <p:sp>
        <p:nvSpPr>
          <p:cNvPr id="2" name="TextBox 1">
            <a:extLst>
              <a:ext uri="{FF2B5EF4-FFF2-40B4-BE49-F238E27FC236}">
                <a16:creationId xmlns:a16="http://schemas.microsoft.com/office/drawing/2014/main" id="{E2206C80-CAA7-A7CB-FCF4-FFE40E0A4E58}"/>
              </a:ext>
            </a:extLst>
          </p:cNvPr>
          <p:cNvSpPr txBox="1"/>
          <p:nvPr/>
        </p:nvSpPr>
        <p:spPr>
          <a:xfrm>
            <a:off x="5330776" y="5376858"/>
            <a:ext cx="3349746" cy="461665"/>
          </a:xfrm>
          <a:prstGeom prst="rect">
            <a:avLst/>
          </a:prstGeom>
          <a:solidFill>
            <a:srgbClr val="C00000"/>
          </a:solidFill>
        </p:spPr>
        <p:txBody>
          <a:bodyPr wrap="square" rtlCol="0">
            <a:spAutoFit/>
          </a:bodyPr>
          <a:lstStyle/>
          <a:p>
            <a:pPr algn="ctr"/>
            <a:r>
              <a:rPr lang="en-US" dirty="0">
                <a:solidFill>
                  <a:schemeClr val="bg1"/>
                </a:solidFill>
                <a:latin typeface="Calibri" pitchFamily="34" charset="0"/>
              </a:rPr>
              <a:t>Activity 1 (all problems)</a:t>
            </a:r>
          </a:p>
        </p:txBody>
      </p:sp>
    </p:spTree>
    <p:extLst>
      <p:ext uri="{BB962C8B-B14F-4D97-AF65-F5344CB8AC3E}">
        <p14:creationId xmlns:p14="http://schemas.microsoft.com/office/powerpoint/2010/main" val="161727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43571" y="4749284"/>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7999117"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20015907">
            <a:off x="1987298" y="4960167"/>
            <a:ext cx="4593911"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Received by C</a:t>
            </a:r>
          </a:p>
        </p:txBody>
      </p:sp>
    </p:spTree>
    <p:extLst>
      <p:ext uri="{BB962C8B-B14F-4D97-AF65-F5344CB8AC3E}">
        <p14:creationId xmlns:p14="http://schemas.microsoft.com/office/powerpoint/2010/main" val="238381181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08970"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0</a:t>
            </a:r>
          </a:p>
        </p:txBody>
      </p:sp>
    </p:spTree>
    <p:extLst>
      <p:ext uri="{BB962C8B-B14F-4D97-AF65-F5344CB8AC3E}">
        <p14:creationId xmlns:p14="http://schemas.microsoft.com/office/powerpoint/2010/main" val="231404087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p:txBody>
          <a:bodyPr/>
          <a:lstStyle/>
          <a:p>
            <a:r>
              <a:rPr lang="en-US" dirty="0"/>
              <a:t>Signal Concepts: Receiving a Signal</a:t>
            </a:r>
          </a:p>
        </p:txBody>
      </p:sp>
      <p:sp>
        <p:nvSpPr>
          <p:cNvPr id="548867" name="Rectangle 3"/>
          <p:cNvSpPr>
            <a:spLocks noGrp="1" noChangeArrowheads="1"/>
          </p:cNvSpPr>
          <p:nvPr>
            <p:ph type="body" idx="1"/>
          </p:nvPr>
        </p:nvSpPr>
        <p:spPr>
          <a:xfrm>
            <a:off x="396875" y="1143000"/>
            <a:ext cx="8366125" cy="5291130"/>
          </a:xfrm>
        </p:spPr>
        <p:txBody>
          <a:bodyPr/>
          <a:lstStyle/>
          <a:p>
            <a:r>
              <a:rPr lang="en-US" dirty="0"/>
              <a:t>A destination process </a:t>
            </a:r>
            <a:r>
              <a:rPr lang="en-US" i="1" dirty="0">
                <a:solidFill>
                  <a:srgbClr val="C00000"/>
                </a:solidFill>
              </a:rPr>
              <a:t>receives</a:t>
            </a:r>
            <a:r>
              <a:rPr lang="en-US" dirty="0"/>
              <a:t> a signal when it is forced by the kernel to react in some way to the signal</a:t>
            </a:r>
          </a:p>
          <a:p>
            <a:endParaRPr lang="en-US" dirty="0"/>
          </a:p>
          <a:p>
            <a:r>
              <a:rPr lang="en-US" dirty="0"/>
              <a:t>Some possible ways to react:</a:t>
            </a:r>
          </a:p>
          <a:p>
            <a:pPr lvl="1"/>
            <a:r>
              <a:rPr lang="en-US" b="1" i="1" dirty="0">
                <a:solidFill>
                  <a:srgbClr val="C00000"/>
                </a:solidFill>
              </a:rPr>
              <a:t>Ignore</a:t>
            </a:r>
            <a:r>
              <a:rPr lang="en-US" dirty="0"/>
              <a:t> the signal (do nothing)</a:t>
            </a:r>
          </a:p>
          <a:p>
            <a:pPr lvl="1"/>
            <a:r>
              <a:rPr lang="en-US" b="1" i="1" dirty="0">
                <a:solidFill>
                  <a:srgbClr val="C00000"/>
                </a:solidFill>
              </a:rPr>
              <a:t>Terminate</a:t>
            </a:r>
            <a:r>
              <a:rPr lang="en-US" dirty="0"/>
              <a:t> the process (with optional core dump)</a:t>
            </a:r>
          </a:p>
          <a:p>
            <a:pPr lvl="1"/>
            <a:r>
              <a:rPr lang="en-US" b="1" i="1" dirty="0">
                <a:solidFill>
                  <a:srgbClr val="C00000"/>
                </a:solidFill>
              </a:rPr>
              <a:t>Catch</a:t>
            </a:r>
            <a:r>
              <a:rPr lang="en-US" i="1" dirty="0">
                <a:solidFill>
                  <a:srgbClr val="FF3300"/>
                </a:solidFill>
              </a:rPr>
              <a:t> </a:t>
            </a:r>
            <a:r>
              <a:rPr lang="en-US" dirty="0"/>
              <a:t>the signal by executing a user-level function called </a:t>
            </a:r>
            <a:r>
              <a:rPr lang="en-US" b="1" i="1" dirty="0">
                <a:solidFill>
                  <a:srgbClr val="C00000"/>
                </a:solidFill>
              </a:rPr>
              <a:t>signal handler</a:t>
            </a:r>
          </a:p>
          <a:p>
            <a:pPr lvl="2"/>
            <a:r>
              <a:rPr lang="en-US" dirty="0"/>
              <a:t>Akin to a hardware exception handler being called in response to an asynchronous interrupt:</a:t>
            </a:r>
          </a:p>
        </p:txBody>
      </p:sp>
      <p:sp>
        <p:nvSpPr>
          <p:cNvPr id="4" name="Line 93"/>
          <p:cNvSpPr>
            <a:spLocks noChangeShapeType="1"/>
          </p:cNvSpPr>
          <p:nvPr/>
        </p:nvSpPr>
        <p:spPr bwMode="auto">
          <a:xfrm>
            <a:off x="3424238" y="4810118"/>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3430588" y="5414956"/>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5"/>
          <p:cNvSpPr>
            <a:spLocks noChangeShapeType="1"/>
          </p:cNvSpPr>
          <p:nvPr/>
        </p:nvSpPr>
        <p:spPr bwMode="auto">
          <a:xfrm flipH="1">
            <a:off x="5829300" y="5421306"/>
            <a:ext cx="0" cy="5334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6"/>
          <p:cNvSpPr>
            <a:spLocks noChangeShapeType="1"/>
          </p:cNvSpPr>
          <p:nvPr/>
        </p:nvSpPr>
        <p:spPr bwMode="auto">
          <a:xfrm flipH="1" flipV="1">
            <a:off x="3427413" y="5541956"/>
            <a:ext cx="2352675" cy="38735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7"/>
          <p:cNvSpPr>
            <a:spLocks noChangeShapeType="1"/>
          </p:cNvSpPr>
          <p:nvPr/>
        </p:nvSpPr>
        <p:spPr bwMode="auto">
          <a:xfrm>
            <a:off x="3425825" y="5549893"/>
            <a:ext cx="3175" cy="8763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Rectangle 98"/>
          <p:cNvSpPr>
            <a:spLocks noChangeArrowheads="1"/>
          </p:cNvSpPr>
          <p:nvPr/>
        </p:nvSpPr>
        <p:spPr bwMode="auto">
          <a:xfrm>
            <a:off x="3613150" y="4813293"/>
            <a:ext cx="201636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(2) Control passes </a:t>
            </a:r>
          </a:p>
          <a:p>
            <a:r>
              <a:rPr lang="en-US" sz="1600" i="1">
                <a:latin typeface="Helvetica" charset="0"/>
              </a:rPr>
              <a:t>to signal handler </a:t>
            </a:r>
          </a:p>
        </p:txBody>
      </p:sp>
      <p:sp>
        <p:nvSpPr>
          <p:cNvPr id="10" name="Rectangle 99"/>
          <p:cNvSpPr>
            <a:spLocks noChangeArrowheads="1"/>
          </p:cNvSpPr>
          <p:nvPr/>
        </p:nvSpPr>
        <p:spPr bwMode="auto">
          <a:xfrm>
            <a:off x="5899150" y="5397493"/>
            <a:ext cx="149225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79" tIns="44446" rIns="90479" bIns="44446">
            <a:spAutoFit/>
          </a:bodyPr>
          <a:lstStyle/>
          <a:p>
            <a:pPr algn="l"/>
            <a:r>
              <a:rPr lang="en-US" sz="1600" i="1">
                <a:latin typeface="Helvetica" charset="0"/>
              </a:rPr>
              <a:t>(3) Signal  handler runs</a:t>
            </a:r>
          </a:p>
        </p:txBody>
      </p:sp>
      <p:sp>
        <p:nvSpPr>
          <p:cNvPr id="11" name="Rectangle 100"/>
          <p:cNvSpPr>
            <a:spLocks noChangeArrowheads="1"/>
          </p:cNvSpPr>
          <p:nvPr/>
        </p:nvSpPr>
        <p:spPr bwMode="auto">
          <a:xfrm>
            <a:off x="3671888" y="5861043"/>
            <a:ext cx="1947832" cy="8284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(4) Signal handler</a:t>
            </a:r>
          </a:p>
          <a:p>
            <a:r>
              <a:rPr lang="en-US" sz="1600" i="1">
                <a:latin typeface="Helvetica" charset="0"/>
              </a:rPr>
              <a:t>returns to </a:t>
            </a:r>
          </a:p>
          <a:p>
            <a:r>
              <a:rPr lang="en-US" sz="1600" i="1">
                <a:latin typeface="Helvetica" charset="0"/>
              </a:rPr>
              <a:t>next instruction</a:t>
            </a:r>
          </a:p>
        </p:txBody>
      </p:sp>
      <p:sp>
        <p:nvSpPr>
          <p:cNvPr id="12" name="Text Box 101"/>
          <p:cNvSpPr txBox="1">
            <a:spLocks noChangeArrowheads="1"/>
          </p:cNvSpPr>
          <p:nvPr/>
        </p:nvSpPr>
        <p:spPr bwMode="auto">
          <a:xfrm>
            <a:off x="2921000" y="5132381"/>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3" name="Text Box 102"/>
          <p:cNvSpPr txBox="1">
            <a:spLocks noChangeArrowheads="1"/>
          </p:cNvSpPr>
          <p:nvPr/>
        </p:nvSpPr>
        <p:spPr bwMode="auto">
          <a:xfrm>
            <a:off x="2921000" y="5329231"/>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4" name="Rectangle 105"/>
          <p:cNvSpPr>
            <a:spLocks noChangeArrowheads="1"/>
          </p:cNvSpPr>
          <p:nvPr/>
        </p:nvSpPr>
        <p:spPr bwMode="auto">
          <a:xfrm>
            <a:off x="965200" y="4787893"/>
            <a:ext cx="1979613"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79" tIns="44446" rIns="90479" bIns="44446">
            <a:spAutoFit/>
          </a:bodyPr>
          <a:lstStyle/>
          <a:p>
            <a:pPr algn="r"/>
            <a:r>
              <a:rPr lang="en-US" sz="1600" i="1" dirty="0">
                <a:latin typeface="Helvetica" charset="0"/>
              </a:rPr>
              <a:t>(1) Signal received by process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8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8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8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88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886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p:bldP spid="10" grpId="0"/>
      <p:bldP spid="11" grpId="0"/>
      <p:bldP spid="12"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76200" y="435678"/>
            <a:ext cx="8915400" cy="762000"/>
          </a:xfrm>
        </p:spPr>
        <p:txBody>
          <a:bodyPr/>
          <a:lstStyle/>
          <a:p>
            <a:r>
              <a:rPr lang="en-US" dirty="0"/>
              <a:t>Signal Concepts: Pending and Blocked Signals</a:t>
            </a:r>
          </a:p>
        </p:txBody>
      </p:sp>
      <p:sp>
        <p:nvSpPr>
          <p:cNvPr id="549891" name="Rectangle 3"/>
          <p:cNvSpPr>
            <a:spLocks noGrp="1" noChangeArrowheads="1"/>
          </p:cNvSpPr>
          <p:nvPr>
            <p:ph type="body" idx="1"/>
          </p:nvPr>
        </p:nvSpPr>
        <p:spPr>
          <a:xfrm>
            <a:off x="290513" y="1633538"/>
            <a:ext cx="8548687" cy="4614862"/>
          </a:xfrm>
        </p:spPr>
        <p:txBody>
          <a:bodyPr/>
          <a:lstStyle/>
          <a:p>
            <a:r>
              <a:rPr lang="en-US" dirty="0"/>
              <a:t>A signal is </a:t>
            </a:r>
            <a:r>
              <a:rPr lang="en-US" i="1" dirty="0">
                <a:solidFill>
                  <a:srgbClr val="C00000"/>
                </a:solidFill>
              </a:rPr>
              <a:t>pending</a:t>
            </a:r>
            <a:r>
              <a:rPr lang="en-US" dirty="0"/>
              <a:t> if sent but not yet received</a:t>
            </a:r>
          </a:p>
          <a:p>
            <a:pPr lvl="1"/>
            <a:r>
              <a:rPr lang="en-US" dirty="0"/>
              <a:t>There can be at most one pending signal of each type</a:t>
            </a:r>
          </a:p>
          <a:p>
            <a:pPr lvl="1"/>
            <a:r>
              <a:rPr lang="en-US" dirty="0"/>
              <a:t>Important: Signals are not queued</a:t>
            </a:r>
          </a:p>
          <a:p>
            <a:pPr lvl="2"/>
            <a:r>
              <a:rPr lang="en-US" dirty="0"/>
              <a:t>If a process has a pending signal of type k, then subsequent signals of type k that are sent to that process are discarded</a:t>
            </a:r>
          </a:p>
          <a:p>
            <a:pPr>
              <a:spcBef>
                <a:spcPts val="1800"/>
              </a:spcBef>
            </a:pPr>
            <a:r>
              <a:rPr lang="en-US" dirty="0"/>
              <a:t>A process can </a:t>
            </a:r>
            <a:r>
              <a:rPr lang="en-US" i="1" dirty="0">
                <a:solidFill>
                  <a:srgbClr val="C00000"/>
                </a:solidFill>
              </a:rPr>
              <a:t>block</a:t>
            </a:r>
            <a:r>
              <a:rPr lang="en-US" dirty="0"/>
              <a:t> the receipt of certain signals</a:t>
            </a:r>
          </a:p>
          <a:p>
            <a:pPr lvl="1"/>
            <a:r>
              <a:rPr lang="en-US" dirty="0"/>
              <a:t>Blocked signals can be sent, but will not be received until the signal is unblocked</a:t>
            </a:r>
          </a:p>
          <a:p>
            <a:pPr lvl="1"/>
            <a:r>
              <a:rPr lang="en-US" dirty="0"/>
              <a:t>Some signals cannot be blocked (SIGKILL, SIGSTOP) or can only be blocked when sent by other processes (SIGSEGV, SIGILL, </a:t>
            </a:r>
            <a:r>
              <a:rPr lang="en-US" dirty="0" err="1"/>
              <a:t>etc</a:t>
            </a:r>
            <a:r>
              <a:rPr lang="en-US" dirty="0"/>
              <a:t>)</a:t>
            </a:r>
          </a:p>
          <a:p>
            <a:pPr>
              <a:spcBef>
                <a:spcPts val="1200"/>
              </a:spcBef>
            </a:pPr>
            <a:r>
              <a:rPr lang="en-US" dirty="0"/>
              <a:t>A pending signal is received at most once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98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98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989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9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r>
              <a:rPr lang="en-US" dirty="0"/>
              <a:t>Signal Concepts: Pending/Blocked Bits	</a:t>
            </a:r>
          </a:p>
        </p:txBody>
      </p:sp>
      <p:sp>
        <p:nvSpPr>
          <p:cNvPr id="550915" name="Rectangle 3"/>
          <p:cNvSpPr>
            <a:spLocks noGrp="1" noChangeArrowheads="1"/>
          </p:cNvSpPr>
          <p:nvPr>
            <p:ph type="body" idx="1"/>
          </p:nvPr>
        </p:nvSpPr>
        <p:spPr>
          <a:xfrm>
            <a:off x="343117" y="1676400"/>
            <a:ext cx="8419883" cy="3700462"/>
          </a:xfrm>
        </p:spPr>
        <p:txBody>
          <a:bodyPr/>
          <a:lstStyle/>
          <a:p>
            <a:r>
              <a:rPr lang="en-US" dirty="0"/>
              <a:t>Kernel maintains </a:t>
            </a:r>
            <a:r>
              <a:rPr lang="en-US" dirty="0">
                <a:latin typeface="Courier New" pitchFamily="49" charset="0"/>
              </a:rPr>
              <a:t>pending</a:t>
            </a:r>
            <a:r>
              <a:rPr lang="en-US" dirty="0"/>
              <a:t> and </a:t>
            </a:r>
            <a:r>
              <a:rPr lang="en-US" dirty="0">
                <a:latin typeface="Courier New" pitchFamily="49" charset="0"/>
              </a:rPr>
              <a:t>blocked</a:t>
            </a:r>
            <a:r>
              <a:rPr lang="en-US" dirty="0"/>
              <a:t> bit vectors in the context of each process</a:t>
            </a:r>
          </a:p>
          <a:p>
            <a:pPr lvl="1"/>
            <a:r>
              <a:rPr lang="en-US" b="1" dirty="0">
                <a:latin typeface="Courier New" pitchFamily="49" charset="0"/>
              </a:rPr>
              <a:t>pending</a:t>
            </a:r>
            <a:r>
              <a:rPr lang="en-US" dirty="0"/>
              <a:t>: represents the set of pending signals</a:t>
            </a:r>
          </a:p>
          <a:p>
            <a:pPr lvl="2"/>
            <a:r>
              <a:rPr lang="en-US" dirty="0"/>
              <a:t>Kernel sets bit k in </a:t>
            </a:r>
            <a:r>
              <a:rPr lang="en-US" b="1" dirty="0">
                <a:latin typeface="Courier New" pitchFamily="49" charset="0"/>
              </a:rPr>
              <a:t>pending</a:t>
            </a:r>
            <a:r>
              <a:rPr lang="en-US" dirty="0"/>
              <a:t> when a signal of type k is sent</a:t>
            </a:r>
          </a:p>
          <a:p>
            <a:pPr lvl="2"/>
            <a:r>
              <a:rPr lang="en-US" dirty="0"/>
              <a:t>Kernel clears bit </a:t>
            </a:r>
            <a:r>
              <a:rPr lang="en-US" dirty="0" err="1"/>
              <a:t>k</a:t>
            </a:r>
            <a:r>
              <a:rPr lang="en-US" dirty="0"/>
              <a:t> in </a:t>
            </a:r>
            <a:r>
              <a:rPr lang="en-US" b="1" dirty="0">
                <a:latin typeface="Courier New" pitchFamily="49" charset="0"/>
              </a:rPr>
              <a:t>pending</a:t>
            </a:r>
            <a:r>
              <a:rPr lang="en-US" dirty="0"/>
              <a:t> when a signal of type </a:t>
            </a:r>
            <a:r>
              <a:rPr lang="en-US" dirty="0" err="1"/>
              <a:t>k</a:t>
            </a:r>
            <a:r>
              <a:rPr lang="en-US" dirty="0"/>
              <a:t> is received </a:t>
            </a:r>
          </a:p>
          <a:p>
            <a:pPr lvl="1"/>
            <a:endParaRPr lang="en-US" b="1" dirty="0">
              <a:latin typeface="Courier New" pitchFamily="49" charset="0"/>
            </a:endParaRPr>
          </a:p>
          <a:p>
            <a:pPr lvl="1"/>
            <a:r>
              <a:rPr lang="en-US" b="1" dirty="0">
                <a:latin typeface="Courier New" pitchFamily="49" charset="0"/>
              </a:rPr>
              <a:t>blocked</a:t>
            </a:r>
            <a:r>
              <a:rPr lang="en-US" dirty="0"/>
              <a:t>: represents the set of blocked signals</a:t>
            </a:r>
          </a:p>
          <a:p>
            <a:pPr lvl="2"/>
            <a:r>
              <a:rPr lang="en-US" dirty="0"/>
              <a:t>Can be set and cleared by using the </a:t>
            </a:r>
            <a:r>
              <a:rPr lang="en-US" b="1" dirty="0" err="1">
                <a:latin typeface="Courier New" pitchFamily="49" charset="0"/>
              </a:rPr>
              <a:t>sigprocmask</a:t>
            </a:r>
            <a:r>
              <a:rPr lang="en-US" dirty="0"/>
              <a:t> function</a:t>
            </a:r>
          </a:p>
          <a:p>
            <a:pPr lvl="2"/>
            <a:r>
              <a:rPr lang="en-US" dirty="0"/>
              <a:t>Also referred to as the </a:t>
            </a:r>
            <a:r>
              <a:rPr lang="en-US" i="1" dirty="0"/>
              <a:t>signal mask</a:t>
            </a:r>
            <a:r>
              <a:rPr lang="en-US" dirty="0"/>
              <a: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8"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4"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6894845" flipV="1">
            <a:off x="901998" y="3871557"/>
            <a:ext cx="4422714"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Tree>
    <p:extLst>
      <p:ext uri="{BB962C8B-B14F-4D97-AF65-F5344CB8AC3E}">
        <p14:creationId xmlns:p14="http://schemas.microsoft.com/office/powerpoint/2010/main" val="122032086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6096000" y="31563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3810000" y="31477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1084497" y="3147796"/>
            <a:ext cx="2514600" cy="3099375"/>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551938" name="Rectangle 2"/>
          <p:cNvSpPr>
            <a:spLocks noGrp="1" noChangeArrowheads="1"/>
          </p:cNvSpPr>
          <p:nvPr>
            <p:ph type="title"/>
          </p:nvPr>
        </p:nvSpPr>
        <p:spPr>
          <a:xfrm>
            <a:off x="380614" y="381000"/>
            <a:ext cx="7592093" cy="762000"/>
          </a:xfrm>
        </p:spPr>
        <p:txBody>
          <a:bodyPr/>
          <a:lstStyle/>
          <a:p>
            <a:r>
              <a:rPr lang="en-US" dirty="0"/>
              <a:t>Sending Signals: Process Groups</a:t>
            </a:r>
          </a:p>
        </p:txBody>
      </p:sp>
      <p:sp>
        <p:nvSpPr>
          <p:cNvPr id="551939" name="Rectangle 3"/>
          <p:cNvSpPr>
            <a:spLocks noGrp="1" noChangeArrowheads="1"/>
          </p:cNvSpPr>
          <p:nvPr>
            <p:ph type="body" idx="1"/>
          </p:nvPr>
        </p:nvSpPr>
        <p:spPr>
          <a:xfrm>
            <a:off x="380999" y="1219200"/>
            <a:ext cx="7720013" cy="609600"/>
          </a:xfrm>
        </p:spPr>
        <p:txBody>
          <a:bodyPr/>
          <a:lstStyle/>
          <a:p>
            <a:r>
              <a:rPr lang="en-US"/>
              <a:t>Every process belongs to exactly one process group</a:t>
            </a:r>
          </a:p>
        </p:txBody>
      </p:sp>
      <p:sp>
        <p:nvSpPr>
          <p:cNvPr id="551940" name="Oval 4"/>
          <p:cNvSpPr>
            <a:spLocks noChangeAspect="1" noChangeArrowheads="1"/>
          </p:cNvSpPr>
          <p:nvPr/>
        </p:nvSpPr>
        <p:spPr bwMode="auto">
          <a:xfrm>
            <a:off x="1898650" y="32289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551941" name="Oval 5"/>
          <p:cNvSpPr>
            <a:spLocks noChangeAspect="1" noChangeArrowheads="1"/>
          </p:cNvSpPr>
          <p:nvPr/>
        </p:nvSpPr>
        <p:spPr bwMode="auto">
          <a:xfrm>
            <a:off x="4094163" y="32289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551942" name="Oval 6"/>
          <p:cNvSpPr>
            <a:spLocks noChangeAspect="1" noChangeArrowheads="1"/>
          </p:cNvSpPr>
          <p:nvPr/>
        </p:nvSpPr>
        <p:spPr bwMode="auto">
          <a:xfrm>
            <a:off x="6248400" y="32289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551943" name="Oval 7"/>
          <p:cNvSpPr>
            <a:spLocks noChangeAspect="1" noChangeArrowheads="1"/>
          </p:cNvSpPr>
          <p:nvPr/>
        </p:nvSpPr>
        <p:spPr bwMode="auto">
          <a:xfrm>
            <a:off x="4098925" y="19050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551944" name="Oval 8"/>
          <p:cNvSpPr>
            <a:spLocks noChangeAspect="1" noChangeArrowheads="1"/>
          </p:cNvSpPr>
          <p:nvPr/>
        </p:nvSpPr>
        <p:spPr bwMode="auto">
          <a:xfrm>
            <a:off x="1339850"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551945" name="Oval 9"/>
          <p:cNvSpPr>
            <a:spLocks noChangeAspect="1" noChangeArrowheads="1"/>
          </p:cNvSpPr>
          <p:nvPr/>
        </p:nvSpPr>
        <p:spPr bwMode="auto">
          <a:xfrm>
            <a:off x="2465388"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551946" name="Line 10"/>
          <p:cNvSpPr>
            <a:spLocks noChangeAspect="1" noChangeShapeType="1"/>
          </p:cNvSpPr>
          <p:nvPr/>
        </p:nvSpPr>
        <p:spPr bwMode="auto">
          <a:xfrm flipH="1">
            <a:off x="1906588" y="40513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7" name="Line 11"/>
          <p:cNvSpPr>
            <a:spLocks noChangeAspect="1" noChangeShapeType="1"/>
          </p:cNvSpPr>
          <p:nvPr/>
        </p:nvSpPr>
        <p:spPr bwMode="auto">
          <a:xfrm>
            <a:off x="2686050" y="40481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8" name="Line 12"/>
          <p:cNvSpPr>
            <a:spLocks noChangeAspect="1" noChangeShapeType="1"/>
          </p:cNvSpPr>
          <p:nvPr/>
        </p:nvSpPr>
        <p:spPr bwMode="auto">
          <a:xfrm>
            <a:off x="4594225" y="26670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551949" name="Line 13"/>
          <p:cNvSpPr>
            <a:spLocks noChangeAspect="1" noChangeShapeType="1"/>
          </p:cNvSpPr>
          <p:nvPr/>
        </p:nvSpPr>
        <p:spPr bwMode="auto">
          <a:xfrm flipH="1">
            <a:off x="2768600" y="25749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0" name="Line 14"/>
          <p:cNvSpPr>
            <a:spLocks noChangeAspect="1" noChangeShapeType="1"/>
          </p:cNvSpPr>
          <p:nvPr/>
        </p:nvSpPr>
        <p:spPr bwMode="auto">
          <a:xfrm>
            <a:off x="4968875" y="25352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1" name="Text Box 15"/>
          <p:cNvSpPr txBox="1">
            <a:spLocks noChangeAspect="1" noChangeArrowheads="1"/>
          </p:cNvSpPr>
          <p:nvPr/>
        </p:nvSpPr>
        <p:spPr bwMode="auto">
          <a:xfrm>
            <a:off x="3297238" y="20701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551953" name="Text Box 17"/>
          <p:cNvSpPr txBox="1">
            <a:spLocks noChangeAspect="1" noChangeArrowheads="1"/>
          </p:cNvSpPr>
          <p:nvPr/>
        </p:nvSpPr>
        <p:spPr bwMode="auto">
          <a:xfrm>
            <a:off x="1084498" y="56636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chemeClr val="tx1">
                    <a:lumMod val="50000"/>
                    <a:lumOff val="50000"/>
                  </a:schemeClr>
                </a:solidFill>
                <a:latin typeface="Calibri" pitchFamily="34" charset="0"/>
              </a:rPr>
              <a:t>Foreground </a:t>
            </a:r>
          </a:p>
          <a:p>
            <a:pPr>
              <a:lnSpc>
                <a:spcPct val="100000"/>
              </a:lnSpc>
            </a:pPr>
            <a:r>
              <a:rPr lang="en-US" sz="1600" b="1" i="1" dirty="0">
                <a:solidFill>
                  <a:schemeClr val="tx1">
                    <a:lumMod val="50000"/>
                    <a:lumOff val="50000"/>
                  </a:schemeClr>
                </a:solidFill>
                <a:latin typeface="Calibri" pitchFamily="34" charset="0"/>
              </a:rPr>
              <a:t>process group 20</a:t>
            </a:r>
          </a:p>
        </p:txBody>
      </p:sp>
      <p:sp>
        <p:nvSpPr>
          <p:cNvPr id="551955" name="Text Box 19"/>
          <p:cNvSpPr txBox="1">
            <a:spLocks noChangeAspect="1" noChangeArrowheads="1"/>
          </p:cNvSpPr>
          <p:nvPr/>
        </p:nvSpPr>
        <p:spPr bwMode="auto">
          <a:xfrm>
            <a:off x="3810000" y="41910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551956" name="Text Box 20"/>
          <p:cNvSpPr txBox="1">
            <a:spLocks noChangeAspect="1" noChangeArrowheads="1"/>
          </p:cNvSpPr>
          <p:nvPr/>
        </p:nvSpPr>
        <p:spPr bwMode="auto">
          <a:xfrm>
            <a:off x="6096000" y="42158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551958" name="Text Box 22"/>
          <p:cNvSpPr txBox="1">
            <a:spLocks noChangeAspect="1" noChangeArrowheads="1"/>
          </p:cNvSpPr>
          <p:nvPr/>
        </p:nvSpPr>
        <p:spPr bwMode="auto">
          <a:xfrm>
            <a:off x="1098550" y="3365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551959" name="Text Box 23"/>
          <p:cNvSpPr txBox="1">
            <a:spLocks noChangeAspect="1" noChangeArrowheads="1"/>
          </p:cNvSpPr>
          <p:nvPr/>
        </p:nvSpPr>
        <p:spPr bwMode="auto">
          <a:xfrm>
            <a:off x="5038725" y="34163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551960" name="Text Box 24"/>
          <p:cNvSpPr txBox="1">
            <a:spLocks noChangeAspect="1" noChangeArrowheads="1"/>
          </p:cNvSpPr>
          <p:nvPr/>
        </p:nvSpPr>
        <p:spPr bwMode="auto">
          <a:xfrm>
            <a:off x="7224929" y="34432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551961" name="Text Box 25"/>
          <p:cNvSpPr txBox="1">
            <a:spLocks noChangeAspect="1" noChangeArrowheads="1"/>
          </p:cNvSpPr>
          <p:nvPr/>
        </p:nvSpPr>
        <p:spPr bwMode="auto">
          <a:xfrm>
            <a:off x="1398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551962" name="Text Box 26"/>
          <p:cNvSpPr txBox="1">
            <a:spLocks noChangeAspect="1" noChangeArrowheads="1"/>
          </p:cNvSpPr>
          <p:nvPr/>
        </p:nvSpPr>
        <p:spPr bwMode="auto">
          <a:xfrm>
            <a:off x="2541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
        <p:nvSpPr>
          <p:cNvPr id="551963" name="Rectangle 27"/>
          <p:cNvSpPr>
            <a:spLocks noChangeArrowheads="1"/>
          </p:cNvSpPr>
          <p:nvPr/>
        </p:nvSpPr>
        <p:spPr bwMode="auto">
          <a:xfrm>
            <a:off x="3733800" y="5070493"/>
            <a:ext cx="4114800" cy="1558907"/>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a:cs typeface="Courier New"/>
              </a:rPr>
              <a:t>getpgrp</a:t>
            </a:r>
            <a:r>
              <a:rPr lang="en-US" sz="1800" b="1" dirty="0">
                <a:solidFill>
                  <a:schemeClr val="tx2"/>
                </a:solidFill>
                <a:latin typeface="Courier New"/>
                <a:cs typeface="Courier New"/>
              </a:rPr>
              <a:t>()</a:t>
            </a:r>
            <a:br>
              <a:rPr lang="en-US" sz="1800" b="1" dirty="0">
                <a:solidFill>
                  <a:schemeClr val="tx2"/>
                </a:solidFill>
                <a:latin typeface="Courier New"/>
                <a:cs typeface="Courier New"/>
              </a:rPr>
            </a:br>
            <a:r>
              <a:rPr lang="en-US" sz="1800" b="1" dirty="0">
                <a:solidFill>
                  <a:schemeClr val="tx2"/>
                </a:solidFill>
                <a:latin typeface="Calibri" pitchFamily="34" charset="0"/>
              </a:rPr>
              <a:t>Return process group of current process</a:t>
            </a:r>
          </a:p>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pitchFamily="49" charset="0"/>
              </a:rPr>
              <a:t>setpgid</a:t>
            </a:r>
            <a:r>
              <a:rPr lang="en-US" sz="1800" b="1" dirty="0">
                <a:solidFill>
                  <a:schemeClr val="tx2"/>
                </a:solidFill>
                <a:latin typeface="Courier New" pitchFamily="49" charset="0"/>
              </a:rPr>
              <a:t>()</a:t>
            </a:r>
            <a:br>
              <a:rPr lang="en-US" sz="1800" b="1" dirty="0">
                <a:solidFill>
                  <a:schemeClr val="tx2"/>
                </a:solidFill>
                <a:latin typeface="Courier New" pitchFamily="49" charset="0"/>
              </a:rPr>
            </a:br>
            <a:r>
              <a:rPr lang="en-US" sz="1800" b="1" dirty="0">
                <a:solidFill>
                  <a:schemeClr val="tx2"/>
                </a:solidFill>
                <a:latin typeface="Calibri" pitchFamily="34" charset="0"/>
              </a:rPr>
              <a:t>Change process group of a process (see text for details)</a:t>
            </a:r>
            <a:endParaRPr lang="en-US" sz="1800" b="1" dirty="0">
              <a:solidFill>
                <a:schemeClr val="tx2"/>
              </a:solidFill>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1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6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357018" y="435678"/>
            <a:ext cx="8786982" cy="762000"/>
          </a:xfrm>
        </p:spPr>
        <p:txBody>
          <a:bodyPr/>
          <a:lstStyle/>
          <a:p>
            <a:r>
              <a:rPr lang="en-US" dirty="0"/>
              <a:t>Sending Signals with </a:t>
            </a:r>
            <a:r>
              <a:rPr lang="en-US" dirty="0">
                <a:latin typeface="Courier New"/>
                <a:cs typeface="Courier New"/>
              </a:rPr>
              <a:t>/bin/kill </a:t>
            </a:r>
            <a:r>
              <a:rPr lang="en-US" dirty="0"/>
              <a:t>Program</a:t>
            </a:r>
          </a:p>
        </p:txBody>
      </p:sp>
      <p:sp>
        <p:nvSpPr>
          <p:cNvPr id="553987" name="Rectangle 3"/>
          <p:cNvSpPr>
            <a:spLocks noGrp="1" noChangeArrowheads="1"/>
          </p:cNvSpPr>
          <p:nvPr>
            <p:ph type="body" idx="1"/>
          </p:nvPr>
        </p:nvSpPr>
        <p:spPr>
          <a:xfrm>
            <a:off x="290513" y="1220788"/>
            <a:ext cx="3900487" cy="5224462"/>
          </a:xfrm>
        </p:spPr>
        <p:txBody>
          <a:bodyPr/>
          <a:lstStyle/>
          <a:p>
            <a:pPr marL="282575" indent="-282575"/>
            <a:r>
              <a:rPr lang="en-US" dirty="0">
                <a:latin typeface="Courier New" pitchFamily="49" charset="0"/>
              </a:rPr>
              <a:t>/bin/kill </a:t>
            </a:r>
            <a:r>
              <a:rPr lang="en-US" dirty="0"/>
              <a:t>program sends arbitrary signal to a process or process group</a:t>
            </a:r>
          </a:p>
          <a:p>
            <a:pPr marL="282575" lvl="1" indent="-282575"/>
            <a:endParaRPr lang="en-US" dirty="0">
              <a:latin typeface="Courier New" pitchFamily="49" charset="0"/>
            </a:endParaRPr>
          </a:p>
          <a:p>
            <a:pPr marL="282575" indent="-282575"/>
            <a:r>
              <a:rPr lang="en-US" dirty="0"/>
              <a:t>Examples</a:t>
            </a:r>
          </a:p>
          <a:p>
            <a:pPr lvl="1"/>
            <a:r>
              <a:rPr lang="en-US" b="1" dirty="0">
                <a:latin typeface="Courier New" pitchFamily="49" charset="0"/>
              </a:rPr>
              <a:t>/bin/kill –9 24818</a:t>
            </a:r>
            <a:br>
              <a:rPr lang="en-US" b="1" dirty="0">
                <a:latin typeface="Courier New" pitchFamily="49" charset="0"/>
              </a:rPr>
            </a:br>
            <a:r>
              <a:rPr lang="en-US" sz="1800" dirty="0">
                <a:ea typeface="+mn-ea"/>
                <a:cs typeface="+mn-cs"/>
              </a:rPr>
              <a:t>Send SIGKILL to process 24818</a:t>
            </a:r>
          </a:p>
          <a:p>
            <a:pPr lvl="1"/>
            <a:endParaRPr lang="en-US" b="1" dirty="0">
              <a:latin typeface="Courier New" pitchFamily="49" charset="0"/>
            </a:endParaRPr>
          </a:p>
          <a:p>
            <a:pPr lvl="1"/>
            <a:r>
              <a:rPr lang="en-US" b="1" dirty="0">
                <a:latin typeface="Courier New" pitchFamily="49" charset="0"/>
              </a:rPr>
              <a:t>/bin/kill –9 –24817</a:t>
            </a:r>
            <a:br>
              <a:rPr lang="en-US" b="1" dirty="0">
                <a:latin typeface="Courier New" pitchFamily="49" charset="0"/>
              </a:rPr>
            </a:br>
            <a:r>
              <a:rPr lang="en-US" sz="1800" dirty="0">
                <a:ea typeface="+mn-ea"/>
                <a:cs typeface="+mn-cs"/>
              </a:rPr>
              <a:t>Send SIGKILL to every process in process group 24817</a:t>
            </a:r>
          </a:p>
        </p:txBody>
      </p:sp>
      <p:sp>
        <p:nvSpPr>
          <p:cNvPr id="553991" name="Text Box 7"/>
          <p:cNvSpPr txBox="1">
            <a:spLocks noChangeArrowheads="1"/>
          </p:cNvSpPr>
          <p:nvPr/>
        </p:nvSpPr>
        <p:spPr bwMode="auto">
          <a:xfrm>
            <a:off x="4191000" y="1682750"/>
            <a:ext cx="3878586" cy="4031873"/>
          </a:xfrm>
          <a:prstGeom prst="rect">
            <a:avLst/>
          </a:prstGeom>
          <a:solidFill>
            <a:schemeClr val="bg1">
              <a:lumMod val="85000"/>
            </a:schemeClr>
          </a:solidFill>
          <a:ln w="3175">
            <a:noFill/>
            <a:miter lim="800000"/>
            <a:headEnd/>
            <a:tailEnd/>
          </a:ln>
          <a:effectLst/>
        </p:spPr>
        <p:txBody>
          <a:bodyPr wrap="none">
            <a:spAutoFit/>
          </a:bodyPr>
          <a:lstStyle/>
          <a:p>
            <a:pPr algn="l">
              <a:lnSpc>
                <a:spcPct val="100000"/>
              </a:lnSpc>
            </a:pPr>
            <a:r>
              <a:rPr lang="en-US" sz="1600" b="1" dirty="0" err="1">
                <a:latin typeface="Courier New" pitchFamily="49" charset="0"/>
              </a:rPr>
              <a:t>linux</a:t>
            </a:r>
            <a:r>
              <a:rPr lang="en-US" sz="1600" b="1" dirty="0">
                <a:latin typeface="Courier New" pitchFamily="49" charset="0"/>
              </a:rPr>
              <a:t>&gt; ./forks 16 </a:t>
            </a:r>
          </a:p>
          <a:p>
            <a:pPr algn="l">
              <a:lnSpc>
                <a:spcPct val="100000"/>
              </a:lnSpc>
            </a:pPr>
            <a:r>
              <a:rPr lang="en-US" sz="1600" b="1" dirty="0">
                <a:latin typeface="Courier New" pitchFamily="49" charset="0"/>
              </a:rPr>
              <a:t>Child1: </a:t>
            </a:r>
            <a:r>
              <a:rPr lang="en-US" sz="1600" b="1" dirty="0" err="1">
                <a:latin typeface="Courier New" pitchFamily="49" charset="0"/>
              </a:rPr>
              <a:t>pid</a:t>
            </a:r>
            <a:r>
              <a:rPr lang="en-US" sz="1600" b="1" dirty="0">
                <a:latin typeface="Courier New" pitchFamily="49" charset="0"/>
              </a:rPr>
              <a:t>=24818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Child2: </a:t>
            </a:r>
            <a:r>
              <a:rPr lang="en-US" sz="1600" b="1" dirty="0" err="1">
                <a:latin typeface="Courier New" pitchFamily="49" charset="0"/>
              </a:rPr>
              <a:t>pid</a:t>
            </a:r>
            <a:r>
              <a:rPr lang="en-US" sz="1600" b="1" dirty="0">
                <a:latin typeface="Courier New" pitchFamily="49" charset="0"/>
              </a:rPr>
              <a:t>=24819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24818 pts/2    00:00:02 forks </a:t>
            </a:r>
          </a:p>
          <a:p>
            <a:pPr algn="l">
              <a:lnSpc>
                <a:spcPct val="100000"/>
              </a:lnSpc>
            </a:pPr>
            <a:r>
              <a:rPr lang="en-US" sz="1600" b="1" dirty="0">
                <a:latin typeface="Courier New" pitchFamily="49" charset="0"/>
              </a:rPr>
              <a:t>24819 pts/2    00:00:02 forks </a:t>
            </a:r>
          </a:p>
          <a:p>
            <a:pPr algn="l">
              <a:lnSpc>
                <a:spcPct val="100000"/>
              </a:lnSpc>
            </a:pPr>
            <a:r>
              <a:rPr lang="en-US" sz="1600" b="1" dirty="0">
                <a:latin typeface="Courier New" pitchFamily="49" charset="0"/>
              </a:rPr>
              <a:t>24820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/bin/kill -9 -24817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24823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p>
        </p:txBody>
      </p:sp>
      <p:sp>
        <p:nvSpPr>
          <p:cNvPr id="553992" name="Rectangle 8"/>
          <p:cNvSpPr>
            <a:spLocks noChangeArrowheads="1"/>
          </p:cNvSpPr>
          <p:nvPr/>
        </p:nvSpPr>
        <p:spPr bwMode="auto">
          <a:xfrm>
            <a:off x="4191000" y="3429000"/>
            <a:ext cx="3733800" cy="266700"/>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
        <p:nvSpPr>
          <p:cNvPr id="553995" name="Rectangle 11"/>
          <p:cNvSpPr>
            <a:spLocks noChangeArrowheads="1"/>
          </p:cNvSpPr>
          <p:nvPr/>
        </p:nvSpPr>
        <p:spPr bwMode="auto">
          <a:xfrm>
            <a:off x="4191000" y="3429000"/>
            <a:ext cx="3733800" cy="504825"/>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9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98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3995"/>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553992"/>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5539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92" grpId="0" animBg="1"/>
      <p:bldP spid="553992" grpId="1" animBg="1"/>
      <p:bldP spid="5539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a:t>Sending Signals from the Keyboard</a:t>
            </a:r>
          </a:p>
        </p:txBody>
      </p:sp>
      <p:sp>
        <p:nvSpPr>
          <p:cNvPr id="555011" name="Rectangle 3"/>
          <p:cNvSpPr>
            <a:spLocks noGrp="1" noChangeArrowheads="1"/>
          </p:cNvSpPr>
          <p:nvPr>
            <p:ph type="body" idx="1"/>
          </p:nvPr>
        </p:nvSpPr>
        <p:spPr>
          <a:xfrm>
            <a:off x="290513" y="1220788"/>
            <a:ext cx="8307387" cy="1293812"/>
          </a:xfrm>
        </p:spPr>
        <p:txBody>
          <a:bodyPr/>
          <a:lstStyle/>
          <a:p>
            <a:pPr>
              <a:lnSpc>
                <a:spcPct val="85000"/>
              </a:lnSpc>
            </a:pPr>
            <a:r>
              <a:rPr lang="en-US" sz="2000" dirty="0"/>
              <a:t>Typing ctrl-c (ctrl-z) causes the kernel to send a SIGINT (SIGTSTP) to every job in the foreground process group</a:t>
            </a:r>
          </a:p>
          <a:p>
            <a:pPr lvl="1">
              <a:lnSpc>
                <a:spcPct val="90000"/>
              </a:lnSpc>
            </a:pPr>
            <a:r>
              <a:rPr lang="en-US" sz="1800" dirty="0"/>
              <a:t>SIGINT – default action is to terminate each process </a:t>
            </a:r>
          </a:p>
          <a:p>
            <a:pPr lvl="1">
              <a:lnSpc>
                <a:spcPct val="90000"/>
              </a:lnSpc>
            </a:pPr>
            <a:r>
              <a:rPr lang="en-US" sz="1800" dirty="0"/>
              <a:t>SIGTSTP – default action is to stop (suspend) each process</a:t>
            </a:r>
          </a:p>
        </p:txBody>
      </p:sp>
      <p:sp>
        <p:nvSpPr>
          <p:cNvPr id="27" name="Rectangle 26"/>
          <p:cNvSpPr/>
          <p:nvPr/>
        </p:nvSpPr>
        <p:spPr bwMode="auto">
          <a:xfrm>
            <a:off x="6096000" y="36897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3810000" y="36811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1084497" y="3681196"/>
            <a:ext cx="2514600" cy="3099375"/>
          </a:xfrm>
          <a:prstGeom prst="rect">
            <a:avLst/>
          </a:prstGeom>
          <a:solidFill>
            <a:srgbClr val="F1C7C7"/>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30" name="Oval 4"/>
          <p:cNvSpPr>
            <a:spLocks noChangeAspect="1" noChangeArrowheads="1"/>
          </p:cNvSpPr>
          <p:nvPr/>
        </p:nvSpPr>
        <p:spPr bwMode="auto">
          <a:xfrm>
            <a:off x="1898650" y="37623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31" name="Oval 5"/>
          <p:cNvSpPr>
            <a:spLocks noChangeAspect="1" noChangeArrowheads="1"/>
          </p:cNvSpPr>
          <p:nvPr/>
        </p:nvSpPr>
        <p:spPr bwMode="auto">
          <a:xfrm>
            <a:off x="4094163" y="37623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32" name="Oval 6"/>
          <p:cNvSpPr>
            <a:spLocks noChangeAspect="1" noChangeArrowheads="1"/>
          </p:cNvSpPr>
          <p:nvPr/>
        </p:nvSpPr>
        <p:spPr bwMode="auto">
          <a:xfrm>
            <a:off x="6248400" y="37623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33" name="Oval 7"/>
          <p:cNvSpPr>
            <a:spLocks noChangeAspect="1" noChangeArrowheads="1"/>
          </p:cNvSpPr>
          <p:nvPr/>
        </p:nvSpPr>
        <p:spPr bwMode="auto">
          <a:xfrm>
            <a:off x="4098925" y="24384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34" name="Oval 8"/>
          <p:cNvSpPr>
            <a:spLocks noChangeAspect="1" noChangeArrowheads="1"/>
          </p:cNvSpPr>
          <p:nvPr/>
        </p:nvSpPr>
        <p:spPr bwMode="auto">
          <a:xfrm>
            <a:off x="1339850"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35" name="Oval 9"/>
          <p:cNvSpPr>
            <a:spLocks noChangeAspect="1" noChangeArrowheads="1"/>
          </p:cNvSpPr>
          <p:nvPr/>
        </p:nvSpPr>
        <p:spPr bwMode="auto">
          <a:xfrm>
            <a:off x="2465388"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36" name="Line 10"/>
          <p:cNvSpPr>
            <a:spLocks noChangeAspect="1" noChangeShapeType="1"/>
          </p:cNvSpPr>
          <p:nvPr/>
        </p:nvSpPr>
        <p:spPr bwMode="auto">
          <a:xfrm flipH="1">
            <a:off x="1906588" y="45847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7" name="Line 11"/>
          <p:cNvSpPr>
            <a:spLocks noChangeAspect="1" noChangeShapeType="1"/>
          </p:cNvSpPr>
          <p:nvPr/>
        </p:nvSpPr>
        <p:spPr bwMode="auto">
          <a:xfrm>
            <a:off x="2686050" y="45815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8" name="Line 12"/>
          <p:cNvSpPr>
            <a:spLocks noChangeAspect="1" noChangeShapeType="1"/>
          </p:cNvSpPr>
          <p:nvPr/>
        </p:nvSpPr>
        <p:spPr bwMode="auto">
          <a:xfrm>
            <a:off x="4594225" y="32004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39" name="Line 13"/>
          <p:cNvSpPr>
            <a:spLocks noChangeAspect="1" noChangeShapeType="1"/>
          </p:cNvSpPr>
          <p:nvPr/>
        </p:nvSpPr>
        <p:spPr bwMode="auto">
          <a:xfrm flipH="1">
            <a:off x="2768600" y="31083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0" name="Line 14"/>
          <p:cNvSpPr>
            <a:spLocks noChangeAspect="1" noChangeShapeType="1"/>
          </p:cNvSpPr>
          <p:nvPr/>
        </p:nvSpPr>
        <p:spPr bwMode="auto">
          <a:xfrm>
            <a:off x="4968875" y="30686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1" name="Text Box 15"/>
          <p:cNvSpPr txBox="1">
            <a:spLocks noChangeAspect="1" noChangeArrowheads="1"/>
          </p:cNvSpPr>
          <p:nvPr/>
        </p:nvSpPr>
        <p:spPr bwMode="auto">
          <a:xfrm>
            <a:off x="3297238" y="2603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42" name="Text Box 17"/>
          <p:cNvSpPr txBox="1">
            <a:spLocks noChangeAspect="1" noChangeArrowheads="1"/>
          </p:cNvSpPr>
          <p:nvPr/>
        </p:nvSpPr>
        <p:spPr bwMode="auto">
          <a:xfrm>
            <a:off x="1084498" y="61970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rgbClr val="C00000"/>
                </a:solidFill>
                <a:latin typeface="Calibri" pitchFamily="34" charset="0"/>
              </a:rPr>
              <a:t>Foreground </a:t>
            </a:r>
          </a:p>
          <a:p>
            <a:pPr>
              <a:lnSpc>
                <a:spcPct val="100000"/>
              </a:lnSpc>
            </a:pPr>
            <a:r>
              <a:rPr lang="en-US" sz="1600" b="1" i="1" dirty="0">
                <a:solidFill>
                  <a:srgbClr val="C00000"/>
                </a:solidFill>
                <a:latin typeface="Calibri" pitchFamily="34" charset="0"/>
              </a:rPr>
              <a:t>process group 20</a:t>
            </a:r>
          </a:p>
        </p:txBody>
      </p:sp>
      <p:sp>
        <p:nvSpPr>
          <p:cNvPr id="43" name="Text Box 19"/>
          <p:cNvSpPr txBox="1">
            <a:spLocks noChangeAspect="1" noChangeArrowheads="1"/>
          </p:cNvSpPr>
          <p:nvPr/>
        </p:nvSpPr>
        <p:spPr bwMode="auto">
          <a:xfrm>
            <a:off x="3810000" y="47244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44" name="Text Box 20"/>
          <p:cNvSpPr txBox="1">
            <a:spLocks noChangeAspect="1" noChangeArrowheads="1"/>
          </p:cNvSpPr>
          <p:nvPr/>
        </p:nvSpPr>
        <p:spPr bwMode="auto">
          <a:xfrm>
            <a:off x="6096000" y="47492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45" name="Text Box 22"/>
          <p:cNvSpPr txBox="1">
            <a:spLocks noChangeAspect="1" noChangeArrowheads="1"/>
          </p:cNvSpPr>
          <p:nvPr/>
        </p:nvSpPr>
        <p:spPr bwMode="auto">
          <a:xfrm>
            <a:off x="1098550" y="38989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46" name="Text Box 23"/>
          <p:cNvSpPr txBox="1">
            <a:spLocks noChangeAspect="1" noChangeArrowheads="1"/>
          </p:cNvSpPr>
          <p:nvPr/>
        </p:nvSpPr>
        <p:spPr bwMode="auto">
          <a:xfrm>
            <a:off x="5038725" y="39497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47" name="Text Box 24"/>
          <p:cNvSpPr txBox="1">
            <a:spLocks noChangeAspect="1" noChangeArrowheads="1"/>
          </p:cNvSpPr>
          <p:nvPr/>
        </p:nvSpPr>
        <p:spPr bwMode="auto">
          <a:xfrm>
            <a:off x="7224929" y="39766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48" name="Text Box 25"/>
          <p:cNvSpPr txBox="1">
            <a:spLocks noChangeAspect="1" noChangeArrowheads="1"/>
          </p:cNvSpPr>
          <p:nvPr/>
        </p:nvSpPr>
        <p:spPr bwMode="auto">
          <a:xfrm>
            <a:off x="1398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49" name="Text Box 26"/>
          <p:cNvSpPr txBox="1">
            <a:spLocks noChangeAspect="1" noChangeArrowheads="1"/>
          </p:cNvSpPr>
          <p:nvPr/>
        </p:nvSpPr>
        <p:spPr bwMode="auto">
          <a:xfrm>
            <a:off x="2541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Example of </a:t>
            </a:r>
            <a:r>
              <a:rPr lang="en-US">
                <a:latin typeface="Courier New" pitchFamily="49" charset="0"/>
              </a:rPr>
              <a:t>ctrl-c</a:t>
            </a:r>
            <a:r>
              <a:rPr lang="en-US"/>
              <a:t> and </a:t>
            </a:r>
            <a:r>
              <a:rPr lang="en-US">
                <a:latin typeface="Courier New" pitchFamily="49" charset="0"/>
              </a:rPr>
              <a:t>ctrl-z</a:t>
            </a:r>
          </a:p>
        </p:txBody>
      </p:sp>
      <p:sp>
        <p:nvSpPr>
          <p:cNvPr id="556039" name="Text Box 7"/>
          <p:cNvSpPr txBox="1">
            <a:spLocks noChangeArrowheads="1"/>
          </p:cNvSpPr>
          <p:nvPr/>
        </p:nvSpPr>
        <p:spPr bwMode="auto">
          <a:xfrm>
            <a:off x="152400" y="1295401"/>
            <a:ext cx="5334000" cy="4770537"/>
          </a:xfrm>
          <a:prstGeom prst="rect">
            <a:avLst/>
          </a:prstGeom>
          <a:solidFill>
            <a:schemeClr val="bg1">
              <a:lumMod val="85000"/>
            </a:schemeClr>
          </a:solidFill>
          <a:ln w="3175">
            <a:noFill/>
            <a:miter lim="800000"/>
            <a:headEnd/>
            <a:tailEnd/>
          </a:ln>
          <a:effectLst/>
        </p:spPr>
        <p:txBody>
          <a:bodyPr wrap="square">
            <a:spAutoFit/>
          </a:bodyPr>
          <a:lstStyle/>
          <a:p>
            <a:pPr algn="l"/>
            <a:r>
              <a:rPr lang="en-US" sz="1600" b="1" dirty="0">
                <a:latin typeface="Courier New" pitchFamily="49" charset="0"/>
              </a:rPr>
              <a:t>bluefish&gt; ./forks 17</a:t>
            </a:r>
          </a:p>
          <a:p>
            <a:pPr algn="l"/>
            <a:r>
              <a:rPr lang="en-US" sz="1600" b="1" dirty="0">
                <a:latin typeface="Courier New" pitchFamily="49" charset="0"/>
              </a:rPr>
              <a:t>Child: </a:t>
            </a:r>
            <a:r>
              <a:rPr lang="en-US" sz="1600" b="1" dirty="0" err="1">
                <a:latin typeface="Courier New" pitchFamily="49" charset="0"/>
              </a:rPr>
              <a:t>pid</a:t>
            </a:r>
            <a:r>
              <a:rPr lang="en-US" sz="1600" b="1" dirty="0">
                <a:latin typeface="Courier New" pitchFamily="49" charset="0"/>
              </a:rPr>
              <a:t>=28108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Parent: </a:t>
            </a:r>
            <a:r>
              <a:rPr lang="en-US" sz="1600" b="1" dirty="0" err="1">
                <a:latin typeface="Courier New" pitchFamily="49" charset="0"/>
              </a:rPr>
              <a:t>pid</a:t>
            </a:r>
            <a:r>
              <a:rPr lang="en-US" sz="1600" b="1" dirty="0">
                <a:latin typeface="Courier New" pitchFamily="49" charset="0"/>
              </a:rPr>
              <a:t>=28107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&lt;types ctrl-</a:t>
            </a:r>
            <a:r>
              <a:rPr lang="en-US" sz="1600" b="1" dirty="0" err="1">
                <a:latin typeface="Courier New" pitchFamily="49" charset="0"/>
              </a:rPr>
              <a:t>z</a:t>
            </a:r>
            <a:r>
              <a:rPr lang="en-US" sz="1600" b="1" dirty="0">
                <a:latin typeface="Courier New" pitchFamily="49" charset="0"/>
              </a:rPr>
              <a:t>&gt;</a:t>
            </a:r>
          </a:p>
          <a:p>
            <a:pPr algn="l"/>
            <a:r>
              <a:rPr lang="en-US" sz="1600" b="1" dirty="0">
                <a:latin typeface="Courier New" pitchFamily="49" charset="0"/>
              </a:rPr>
              <a:t>Suspended</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28107 pts/8    T      0:01 ./forks 17</a:t>
            </a:r>
          </a:p>
          <a:p>
            <a:pPr algn="l"/>
            <a:r>
              <a:rPr lang="en-US" sz="1600" b="1" dirty="0">
                <a:latin typeface="Courier New" pitchFamily="49" charset="0"/>
              </a:rPr>
              <a:t>28108 pts/8    T      0:01 ./forks 17</a:t>
            </a:r>
          </a:p>
          <a:p>
            <a:pPr algn="l"/>
            <a:r>
              <a:rPr lang="en-US" sz="1600" b="1" dirty="0">
                <a:latin typeface="Courier New" pitchFamily="49" charset="0"/>
              </a:rPr>
              <a:t>28109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bluefish&gt; </a:t>
            </a:r>
            <a:r>
              <a:rPr lang="en-US" sz="1600" b="1" dirty="0" err="1">
                <a:latin typeface="Courier New" pitchFamily="49" charset="0"/>
              </a:rPr>
              <a:t>fg</a:t>
            </a:r>
            <a:endParaRPr lang="en-US" sz="1600" b="1" dirty="0">
              <a:latin typeface="Courier New" pitchFamily="49" charset="0"/>
            </a:endParaRPr>
          </a:p>
          <a:p>
            <a:pPr algn="l"/>
            <a:r>
              <a:rPr lang="en-US" sz="1600" b="1" dirty="0">
                <a:latin typeface="Courier New" pitchFamily="49" charset="0"/>
              </a:rPr>
              <a:t>./forks 17</a:t>
            </a:r>
          </a:p>
          <a:p>
            <a:pPr algn="l"/>
            <a:r>
              <a:rPr lang="en-US" sz="1600" b="1" dirty="0">
                <a:latin typeface="Courier New" pitchFamily="49" charset="0"/>
              </a:rPr>
              <a:t>&lt;types ctrl-</a:t>
            </a:r>
            <a:r>
              <a:rPr lang="en-US" sz="1600" b="1" dirty="0" err="1">
                <a:latin typeface="Courier New" pitchFamily="49" charset="0"/>
              </a:rPr>
              <a:t>c</a:t>
            </a:r>
            <a:r>
              <a:rPr lang="en-US" sz="1600" b="1" dirty="0">
                <a:latin typeface="Courier New" pitchFamily="49" charset="0"/>
              </a:rPr>
              <a:t>&gt;</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28110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lnSpc>
                <a:spcPct val="100000"/>
              </a:lnSpc>
            </a:pPr>
            <a:endParaRPr lang="en-US" sz="1600" b="1" dirty="0">
              <a:latin typeface="Courier New" pitchFamily="49" charset="0"/>
            </a:endParaRPr>
          </a:p>
        </p:txBody>
      </p:sp>
      <p:sp>
        <p:nvSpPr>
          <p:cNvPr id="556041" name="Text Box 9"/>
          <p:cNvSpPr txBox="1">
            <a:spLocks noChangeArrowheads="1"/>
          </p:cNvSpPr>
          <p:nvPr/>
        </p:nvSpPr>
        <p:spPr bwMode="auto">
          <a:xfrm>
            <a:off x="5638800" y="1207402"/>
            <a:ext cx="3124200" cy="3693319"/>
          </a:xfrm>
          <a:prstGeom prst="rect">
            <a:avLst/>
          </a:prstGeom>
          <a:solidFill>
            <a:schemeClr val="bg1"/>
          </a:solidFill>
          <a:ln w="3175">
            <a:noFill/>
            <a:miter lim="800000"/>
            <a:headEnd/>
            <a:tailEnd/>
          </a:ln>
          <a:effectLst/>
        </p:spPr>
        <p:txBody>
          <a:bodyPr lIns="45720" rIns="45720">
            <a:spAutoFit/>
          </a:bodyPr>
          <a:lstStyle/>
          <a:p>
            <a:pPr algn="l"/>
            <a:r>
              <a:rPr lang="en-US" sz="1800" dirty="0">
                <a:latin typeface="Calibri" pitchFamily="34" charset="0"/>
              </a:rPr>
              <a:t>STAT (process state) Legend:</a:t>
            </a:r>
          </a:p>
          <a:p>
            <a:pPr algn="l"/>
            <a:endParaRPr lang="en-US" sz="1800" dirty="0">
              <a:latin typeface="Calibri" pitchFamily="34" charset="0"/>
            </a:endParaRPr>
          </a:p>
          <a:p>
            <a:pPr algn="l"/>
            <a:r>
              <a:rPr lang="en-US" sz="1800" i="1" dirty="0">
                <a:solidFill>
                  <a:srgbClr val="C00000"/>
                </a:solidFill>
                <a:latin typeface="Calibri" pitchFamily="34" charset="0"/>
              </a:rPr>
              <a:t>First letter:</a:t>
            </a:r>
          </a:p>
          <a:p>
            <a:pPr algn="l"/>
            <a:r>
              <a:rPr lang="en-US" sz="1800" dirty="0">
                <a:latin typeface="Calibri" pitchFamily="34" charset="0"/>
              </a:rPr>
              <a:t>S: sleeping</a:t>
            </a:r>
          </a:p>
          <a:p>
            <a:pPr algn="l"/>
            <a:r>
              <a:rPr lang="en-US" sz="1800" dirty="0">
                <a:latin typeface="Calibri" pitchFamily="34" charset="0"/>
              </a:rPr>
              <a:t>T: stopped</a:t>
            </a:r>
          </a:p>
          <a:p>
            <a:pPr algn="l"/>
            <a:r>
              <a:rPr lang="en-US" sz="1800" dirty="0">
                <a:latin typeface="Calibri" pitchFamily="34" charset="0"/>
              </a:rPr>
              <a:t>R: running</a:t>
            </a:r>
          </a:p>
          <a:p>
            <a:pPr algn="l"/>
            <a:endParaRPr lang="en-US" sz="1800" dirty="0">
              <a:latin typeface="Calibri" pitchFamily="34" charset="0"/>
            </a:endParaRPr>
          </a:p>
          <a:p>
            <a:r>
              <a:rPr lang="en-US" sz="1800" i="1" dirty="0">
                <a:solidFill>
                  <a:srgbClr val="C00000"/>
                </a:solidFill>
                <a:latin typeface="Calibri" pitchFamily="34" charset="0"/>
              </a:rPr>
              <a:t>Second letter:</a:t>
            </a:r>
          </a:p>
          <a:p>
            <a:pPr algn="l"/>
            <a:r>
              <a:rPr lang="en-US" sz="1800" dirty="0">
                <a:latin typeface="Calibri" pitchFamily="34" charset="0"/>
              </a:rPr>
              <a:t>s: session leader</a:t>
            </a:r>
          </a:p>
          <a:p>
            <a:pPr algn="l"/>
            <a:r>
              <a:rPr lang="en-US" sz="1800" dirty="0">
                <a:latin typeface="Calibri" pitchFamily="34" charset="0"/>
              </a:rPr>
              <a:t>+: foreground proc group</a:t>
            </a:r>
          </a:p>
          <a:p>
            <a:pPr algn="l"/>
            <a:endParaRPr lang="en-US" sz="1800" dirty="0">
              <a:latin typeface="Calibri" pitchFamily="34" charset="0"/>
            </a:endParaRPr>
          </a:p>
          <a:p>
            <a:pPr algn="l"/>
            <a:r>
              <a:rPr lang="en-US" sz="1800" dirty="0">
                <a:latin typeface="Calibri" pitchFamily="34" charset="0"/>
              </a:rPr>
              <a:t>See “man </a:t>
            </a:r>
            <a:r>
              <a:rPr lang="en-US" sz="1800" dirty="0" err="1">
                <a:latin typeface="Calibri" pitchFamily="34" charset="0"/>
              </a:rPr>
              <a:t>ps</a:t>
            </a:r>
            <a:r>
              <a:rPr lang="en-US" sz="1800" dirty="0">
                <a:latin typeface="Calibri" pitchFamily="34" charset="0"/>
              </a:rPr>
              <a:t>” for more </a:t>
            </a:r>
          </a:p>
          <a:p>
            <a:pPr algn="l"/>
            <a:r>
              <a:rPr lang="en-US" sz="1800" dirty="0">
                <a:latin typeface="Calibri" pitchFamily="34" charset="0"/>
              </a:rPr>
              <a:t>details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1026"/>
          <p:cNvSpPr>
            <a:spLocks noGrp="1" noChangeArrowheads="1"/>
          </p:cNvSpPr>
          <p:nvPr>
            <p:ph type="title"/>
          </p:nvPr>
        </p:nvSpPr>
        <p:spPr/>
        <p:txBody>
          <a:bodyPr/>
          <a:lstStyle/>
          <a:p>
            <a:r>
              <a:rPr lang="en-US"/>
              <a:t>ECF Exists at All Levels of a System</a:t>
            </a:r>
            <a:endParaRPr lang="en-US" dirty="0"/>
          </a:p>
        </p:txBody>
      </p:sp>
      <p:sp>
        <p:nvSpPr>
          <p:cNvPr id="545795" name="Rectangle 1027"/>
          <p:cNvSpPr>
            <a:spLocks noGrp="1" noChangeArrowheads="1"/>
          </p:cNvSpPr>
          <p:nvPr>
            <p:ph type="body" idx="1"/>
          </p:nvPr>
        </p:nvSpPr>
        <p:spPr>
          <a:xfrm>
            <a:off x="396875" y="1285875"/>
            <a:ext cx="7896225" cy="4972050"/>
          </a:xfrm>
        </p:spPr>
        <p:txBody>
          <a:bodyPr/>
          <a:lstStyle/>
          <a:p>
            <a:r>
              <a:rPr lang="en-US" dirty="0"/>
              <a:t>Exceptions</a:t>
            </a:r>
          </a:p>
          <a:p>
            <a:pPr lvl="1"/>
            <a:r>
              <a:rPr lang="en-US" dirty="0"/>
              <a:t>Hardware and operating system kernel software</a:t>
            </a:r>
          </a:p>
          <a:p>
            <a:r>
              <a:rPr lang="en-US" dirty="0"/>
              <a:t>Process Context Switch</a:t>
            </a:r>
          </a:p>
          <a:p>
            <a:pPr lvl="1"/>
            <a:r>
              <a:rPr lang="en-US" dirty="0"/>
              <a:t>Hardware timer and kernel software</a:t>
            </a:r>
          </a:p>
          <a:p>
            <a:r>
              <a:rPr lang="en-US" dirty="0"/>
              <a:t>Signals</a:t>
            </a:r>
          </a:p>
          <a:p>
            <a:pPr lvl="1"/>
            <a:r>
              <a:rPr lang="en-US" dirty="0"/>
              <a:t>Kernel software and application software</a:t>
            </a:r>
          </a:p>
          <a:p>
            <a:r>
              <a:rPr lang="en-US" dirty="0"/>
              <a:t>Nonlocal jumps</a:t>
            </a:r>
          </a:p>
          <a:p>
            <a:pPr lvl="1"/>
            <a:r>
              <a:rPr lang="en-US" dirty="0"/>
              <a:t>Application code</a:t>
            </a:r>
          </a:p>
        </p:txBody>
      </p:sp>
      <p:sp>
        <p:nvSpPr>
          <p:cNvPr id="545797" name="AutoShape 1029"/>
          <p:cNvSpPr>
            <a:spLocks/>
          </p:cNvSpPr>
          <p:nvPr/>
        </p:nvSpPr>
        <p:spPr bwMode="auto">
          <a:xfrm>
            <a:off x="6239933" y="1481435"/>
            <a:ext cx="228600" cy="1295400"/>
          </a:xfrm>
          <a:prstGeom prst="rightBrace">
            <a:avLst>
              <a:gd name="adj1" fmla="val 104167"/>
              <a:gd name="adj2" fmla="val 50000"/>
            </a:avLst>
          </a:prstGeom>
          <a:noFill/>
          <a:ln w="19050">
            <a:solidFill>
              <a:schemeClr val="tx2"/>
            </a:solidFill>
            <a:round/>
            <a:headEnd/>
            <a:tailEnd type="none" w="sm" len="sm"/>
          </a:ln>
          <a:effectLst/>
        </p:spPr>
        <p:txBody>
          <a:bodyPr wrap="square" lIns="45720" rIns="45720" anchor="ctr">
            <a:spAutoFit/>
          </a:bodyPr>
          <a:lstStyle/>
          <a:p>
            <a:endParaRPr lang="en-US" dirty="0">
              <a:latin typeface="Calibri" pitchFamily="34" charset="0"/>
            </a:endParaRPr>
          </a:p>
        </p:txBody>
      </p:sp>
      <p:sp>
        <p:nvSpPr>
          <p:cNvPr id="545798" name="Text Box 1030"/>
          <p:cNvSpPr txBox="1">
            <a:spLocks noChangeArrowheads="1"/>
          </p:cNvSpPr>
          <p:nvPr/>
        </p:nvSpPr>
        <p:spPr bwMode="auto">
          <a:xfrm>
            <a:off x="6480490" y="1900535"/>
            <a:ext cx="2206310" cy="461665"/>
          </a:xfrm>
          <a:prstGeom prst="rect">
            <a:avLst/>
          </a:prstGeom>
          <a:noFill/>
          <a:ln w="19050">
            <a:noFill/>
            <a:miter lim="800000"/>
            <a:headEnd/>
            <a:tailEnd type="none" w="sm" len="sm"/>
          </a:ln>
          <a:effectLst/>
        </p:spPr>
        <p:txBody>
          <a:bodyPr wrap="none" lIns="45720" rIns="45720">
            <a:spAutoFit/>
          </a:bodyPr>
          <a:lstStyle/>
          <a:p>
            <a:r>
              <a:rPr lang="en-US" b="1" dirty="0">
                <a:latin typeface="Calibri" pitchFamily="34" charset="0"/>
              </a:rPr>
              <a:t>Previous Lecture</a:t>
            </a:r>
          </a:p>
        </p:txBody>
      </p:sp>
      <p:sp>
        <p:nvSpPr>
          <p:cNvPr id="8" name="AutoShape 1029"/>
          <p:cNvSpPr>
            <a:spLocks/>
          </p:cNvSpPr>
          <p:nvPr/>
        </p:nvSpPr>
        <p:spPr bwMode="auto">
          <a:xfrm>
            <a:off x="6248399" y="3124200"/>
            <a:ext cx="220133" cy="533400"/>
          </a:xfrm>
          <a:prstGeom prst="rightBrace">
            <a:avLst>
              <a:gd name="adj1" fmla="val 104167"/>
              <a:gd name="adj2" fmla="val 50000"/>
            </a:avLst>
          </a:prstGeom>
          <a:noFill/>
          <a:ln w="19050">
            <a:solidFill>
              <a:schemeClr val="tx2"/>
            </a:solidFill>
            <a:round/>
            <a:headEnd/>
            <a:tailEnd type="none" w="sm" len="sm"/>
          </a:ln>
          <a:effectLst/>
        </p:spPr>
        <p:txBody>
          <a:bodyPr wrap="square" lIns="45720" rIns="45720" anchor="ctr">
            <a:spAutoFit/>
          </a:bodyPr>
          <a:lstStyle/>
          <a:p>
            <a:endParaRPr lang="en-US" dirty="0">
              <a:latin typeface="Calibri" pitchFamily="34" charset="0"/>
            </a:endParaRPr>
          </a:p>
        </p:txBody>
      </p:sp>
      <p:sp>
        <p:nvSpPr>
          <p:cNvPr id="9" name="Text Box 1030"/>
          <p:cNvSpPr txBox="1">
            <a:spLocks noChangeArrowheads="1"/>
          </p:cNvSpPr>
          <p:nvPr/>
        </p:nvSpPr>
        <p:spPr bwMode="auto">
          <a:xfrm>
            <a:off x="6477000" y="3119735"/>
            <a:ext cx="1624547" cy="461665"/>
          </a:xfrm>
          <a:prstGeom prst="rect">
            <a:avLst/>
          </a:prstGeom>
          <a:noFill/>
          <a:ln w="19050">
            <a:noFill/>
            <a:miter lim="800000"/>
            <a:headEnd/>
            <a:tailEnd type="none" w="sm" len="sm"/>
          </a:ln>
          <a:effectLst/>
        </p:spPr>
        <p:txBody>
          <a:bodyPr wrap="none" lIns="45720" rIns="45720">
            <a:spAutoFit/>
          </a:bodyPr>
          <a:lstStyle/>
          <a:p>
            <a:r>
              <a:rPr lang="en-US" b="1" dirty="0">
                <a:latin typeface="Calibri" pitchFamily="34" charset="0"/>
              </a:rPr>
              <a:t>This Lecture</a:t>
            </a:r>
          </a:p>
        </p:txBody>
      </p:sp>
      <p:sp>
        <p:nvSpPr>
          <p:cNvPr id="11" name="Text Box 1030"/>
          <p:cNvSpPr txBox="1">
            <a:spLocks noChangeArrowheads="1"/>
          </p:cNvSpPr>
          <p:nvPr/>
        </p:nvSpPr>
        <p:spPr bwMode="auto">
          <a:xfrm>
            <a:off x="6477000" y="3664803"/>
            <a:ext cx="2632241" cy="830997"/>
          </a:xfrm>
          <a:prstGeom prst="rect">
            <a:avLst/>
          </a:prstGeom>
          <a:noFill/>
          <a:ln w="19050">
            <a:noFill/>
            <a:miter lim="800000"/>
            <a:headEnd/>
            <a:tailEnd type="none" w="sm" len="sm"/>
          </a:ln>
          <a:effectLst/>
        </p:spPr>
        <p:txBody>
          <a:bodyPr wrap="none" lIns="45720" rIns="45720">
            <a:spAutoFit/>
          </a:bodyPr>
          <a:lstStyle/>
          <a:p>
            <a:r>
              <a:rPr lang="en-US" b="1" dirty="0">
                <a:latin typeface="Calibri" pitchFamily="34" charset="0"/>
              </a:rPr>
              <a:t>Textbook and </a:t>
            </a:r>
          </a:p>
          <a:p>
            <a:r>
              <a:rPr lang="en-US" dirty="0">
                <a:latin typeface="Calibri" pitchFamily="34" charset="0"/>
              </a:rPr>
              <a:t>supplemental slides</a:t>
            </a:r>
            <a:endParaRPr lang="en-US" b="1" dirty="0">
              <a:latin typeface="Calibri" pitchFamily="34" charset="0"/>
            </a:endParaRPr>
          </a:p>
        </p:txBody>
      </p:sp>
      <p:sp>
        <p:nvSpPr>
          <p:cNvPr id="12" name="AutoShape 1029"/>
          <p:cNvSpPr>
            <a:spLocks/>
          </p:cNvSpPr>
          <p:nvPr/>
        </p:nvSpPr>
        <p:spPr bwMode="auto">
          <a:xfrm>
            <a:off x="6248399" y="3771900"/>
            <a:ext cx="220133" cy="533400"/>
          </a:xfrm>
          <a:prstGeom prst="rightBrace">
            <a:avLst>
              <a:gd name="adj1" fmla="val 104167"/>
              <a:gd name="adj2" fmla="val 50000"/>
            </a:avLst>
          </a:prstGeom>
          <a:noFill/>
          <a:ln w="19050">
            <a:solidFill>
              <a:schemeClr val="tx2"/>
            </a:solidFill>
            <a:round/>
            <a:headEnd/>
            <a:tailEnd type="none" w="sm" len="sm"/>
          </a:ln>
          <a:effectLst/>
        </p:spPr>
        <p:txBody>
          <a:bodyPr wrap="square" lIns="45720" rIns="45720" anchor="ctr">
            <a:spAutoFit/>
          </a:bodyPr>
          <a:lstStyle/>
          <a:p>
            <a:endParaRPr lang="en-US" dirty="0">
              <a:latin typeface="Calibri" pitchFamily="34"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a:t>Sending Signals with </a:t>
            </a:r>
            <a:r>
              <a:rPr lang="en-US">
                <a:latin typeface="Courier New" pitchFamily="49" charset="0"/>
              </a:rPr>
              <a:t>kill</a:t>
            </a:r>
            <a:r>
              <a:rPr lang="en-US"/>
              <a:t> Function</a:t>
            </a:r>
          </a:p>
        </p:txBody>
      </p:sp>
      <p:sp>
        <p:nvSpPr>
          <p:cNvPr id="557060" name="Text Box 4"/>
          <p:cNvSpPr txBox="1">
            <a:spLocks noChangeArrowheads="1"/>
          </p:cNvSpPr>
          <p:nvPr/>
        </p:nvSpPr>
        <p:spPr bwMode="auto">
          <a:xfrm>
            <a:off x="457200" y="1197678"/>
            <a:ext cx="7696200" cy="5312865"/>
          </a:xfrm>
          <a:prstGeom prst="rect">
            <a:avLst/>
          </a:prstGeom>
          <a:solidFill>
            <a:srgbClr val="F6F5BD"/>
          </a:solidFill>
          <a:ln w="12700">
            <a:solidFill>
              <a:schemeClr val="tx1"/>
            </a:solidFill>
            <a:miter lim="800000"/>
            <a:headEnd/>
            <a:tailEnd/>
          </a:ln>
          <a:effectLst/>
        </p:spPr>
        <p:txBody>
          <a:bodyPr>
            <a:normAutofit lnSpcReduction="10000"/>
          </a:bodyPr>
          <a:lstStyle/>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fork12</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err="1">
                <a:solidFill>
                  <a:srgbClr val="C1651C"/>
                </a:solidFill>
                <a:latin typeface="Courier New"/>
                <a:cs typeface="Courier New"/>
              </a:rPr>
              <a:t>child_status</a:t>
            </a:r>
            <a:r>
              <a:rPr lang="fr-FR" sz="1400" dirty="0">
                <a:solidFill>
                  <a:srgbClr val="000000"/>
                </a:solidFill>
                <a:latin typeface="Courier New"/>
                <a:cs typeface="Courier New"/>
              </a:rPr>
              <a:t>;</a:t>
            </a:r>
          </a:p>
          <a:p>
            <a:endParaRPr lang="fr-FR"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a:t>
            </a:r>
          </a:p>
          <a:p>
            <a:r>
              <a:rPr lang="nb-NO" sz="1400" dirty="0">
                <a:solidFill>
                  <a:srgbClr val="000000"/>
                </a:solidFill>
                <a:latin typeface="Courier New"/>
                <a:cs typeface="Courier New"/>
              </a:rPr>
              <a:t>        </a:t>
            </a:r>
            <a:r>
              <a:rPr lang="nb-NO" sz="1400" dirty="0" err="1">
                <a:solidFill>
                  <a:srgbClr val="C200FF"/>
                </a:solidFill>
                <a:latin typeface="Courier New"/>
                <a:cs typeface="Courier New"/>
              </a:rPr>
              <a:t>if</a:t>
            </a:r>
            <a:r>
              <a:rPr lang="nb-NO" sz="1400" dirty="0">
                <a:solidFill>
                  <a:srgbClr val="000000"/>
                </a:solidFill>
                <a:latin typeface="Courier New"/>
                <a:cs typeface="Courier New"/>
              </a:rPr>
              <a:t> ((</a:t>
            </a:r>
            <a:r>
              <a:rPr lang="nb-NO" sz="1400" dirty="0" err="1">
                <a:solidFill>
                  <a:srgbClr val="000000"/>
                </a:solidFill>
                <a:latin typeface="Courier New"/>
                <a:cs typeface="Courier New"/>
              </a:rPr>
              <a:t>pid</a:t>
            </a:r>
            <a:r>
              <a:rPr lang="nb-NO" sz="1400" dirty="0">
                <a:solidFill>
                  <a:srgbClr val="000000"/>
                </a:solidFill>
                <a:latin typeface="Courier New"/>
                <a:cs typeface="Courier New"/>
              </a:rPr>
              <a:t>[i] = fork()) == 0) {</a:t>
            </a:r>
          </a:p>
          <a:p>
            <a:r>
              <a:rPr lang="en-US" sz="1400" dirty="0">
                <a:solidFill>
                  <a:srgbClr val="000000"/>
                </a:solidFill>
                <a:latin typeface="Courier New"/>
                <a:cs typeface="Courier New"/>
              </a:rPr>
              <a:t>            </a:t>
            </a:r>
            <a:r>
              <a:rPr lang="en-US" sz="1400" dirty="0">
                <a:solidFill>
                  <a:srgbClr val="CB2418"/>
                </a:solidFill>
                <a:latin typeface="Courier New"/>
                <a:cs typeface="Courier New"/>
              </a:rPr>
              <a:t>/* Child: Infinite Loop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da-DK" sz="1400" dirty="0">
                <a:solidFill>
                  <a:srgbClr val="000000"/>
                </a:solidFill>
                <a:latin typeface="Courier New"/>
                <a:cs typeface="Courier New"/>
              </a:rPr>
              <a:t>    </a:t>
            </a: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"Killing </a:t>
            </a:r>
            <a:r>
              <a:rPr lang="da-DK" sz="1400" dirty="0" err="1">
                <a:solidFill>
                  <a:srgbClr val="9D206F"/>
                </a:solidFill>
                <a:latin typeface="Courier New"/>
                <a:cs typeface="Courier New"/>
              </a:rPr>
              <a:t>process</a:t>
            </a:r>
            <a:r>
              <a:rPr lang="da-DK" sz="1400" dirty="0">
                <a:solidFill>
                  <a:srgbClr val="9D206F"/>
                </a:solidFill>
                <a:latin typeface="Courier New"/>
                <a:cs typeface="Courier New"/>
              </a:rPr>
              <a:t> %d\n"</a:t>
            </a:r>
            <a:r>
              <a:rPr lang="da-DK" sz="1400" dirty="0">
                <a:solidFill>
                  <a:srgbClr val="000000"/>
                </a:solidFill>
                <a:latin typeface="Courier New"/>
                <a:cs typeface="Courier New"/>
              </a:rPr>
              <a:t>, </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kill</a:t>
            </a:r>
            <a:r>
              <a:rPr lang="da-DK" sz="1400" dirty="0">
                <a:solidFill>
                  <a:srgbClr val="000000"/>
                </a:solidFill>
                <a:latin typeface="Courier New"/>
                <a:cs typeface="Courier New"/>
              </a:rPr>
              <a:t>(</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 SIGINT);</a:t>
            </a:r>
          </a:p>
          <a:p>
            <a:r>
              <a:rPr lang="da-DK" sz="1400" dirty="0">
                <a:solidFill>
                  <a:srgbClr val="000000"/>
                </a:solidFill>
                <a:latin typeface="Courier New"/>
                <a:cs typeface="Courier New"/>
              </a:rPr>
              <a:t>    }</a:t>
            </a:r>
          </a:p>
          <a:p>
            <a:endParaRPr lang="da-DK"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2D961E"/>
                </a:solidFill>
                <a:latin typeface="Courier New"/>
                <a:cs typeface="Courier New"/>
              </a:rPr>
              <a:t>pid_t</a:t>
            </a:r>
            <a:r>
              <a:rPr lang="da-DK" sz="1400" dirty="0">
                <a:solidFill>
                  <a:srgbClr val="000000"/>
                </a:solidFill>
                <a:latin typeface="Courier New"/>
                <a:cs typeface="Courier New"/>
              </a:rPr>
              <a:t> </a:t>
            </a:r>
            <a:r>
              <a:rPr lang="da-DK" sz="1400" dirty="0" err="1">
                <a:solidFill>
                  <a:srgbClr val="C1651C"/>
                </a:solidFill>
                <a:latin typeface="Courier New"/>
                <a:cs typeface="Courier New"/>
              </a:rPr>
              <a:t>wpid</a:t>
            </a:r>
            <a:r>
              <a:rPr lang="da-DK" sz="1400" dirty="0">
                <a:solidFill>
                  <a:srgbClr val="000000"/>
                </a:solidFill>
                <a:latin typeface="Courier New"/>
                <a:cs typeface="Courier New"/>
              </a:rPr>
              <a:t> = </a:t>
            </a:r>
            <a:r>
              <a:rPr lang="da-DK" sz="1400" dirty="0" err="1">
                <a:solidFill>
                  <a:srgbClr val="000000"/>
                </a:solidFill>
                <a:latin typeface="Courier New"/>
                <a:cs typeface="Courier New"/>
              </a:rPr>
              <a:t>wait</a:t>
            </a:r>
            <a:r>
              <a:rPr lang="da-DK" sz="1400" dirty="0">
                <a:solidFill>
                  <a:srgbClr val="000000"/>
                </a:solidFill>
                <a:latin typeface="Courier New"/>
                <a:cs typeface="Courier New"/>
              </a:rPr>
              <a:t>(&amp;</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C200FF"/>
                </a:solidFill>
                <a:latin typeface="Courier New"/>
                <a:cs typeface="Courier New"/>
              </a:rPr>
              <a:t>if</a:t>
            </a:r>
            <a:r>
              <a:rPr lang="da-DK" sz="1400" dirty="0">
                <a:solidFill>
                  <a:srgbClr val="000000"/>
                </a:solidFill>
                <a:latin typeface="Courier New"/>
                <a:cs typeface="Courier New"/>
              </a:rPr>
              <a:t> (WIFEXITED(</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"Child %d </a:t>
            </a:r>
            <a:r>
              <a:rPr lang="da-DK" sz="1400" dirty="0" err="1">
                <a:solidFill>
                  <a:srgbClr val="9D206F"/>
                </a:solidFill>
                <a:latin typeface="Courier New"/>
                <a:cs typeface="Courier New"/>
              </a:rPr>
              <a:t>terminated</a:t>
            </a:r>
            <a:r>
              <a:rPr lang="da-DK" sz="1400" dirty="0">
                <a:solidFill>
                  <a:srgbClr val="9D206F"/>
                </a:solidFill>
                <a:latin typeface="Courier New"/>
                <a:cs typeface="Courier New"/>
              </a:rPr>
              <a:t> with exit status %d\n"</a:t>
            </a:r>
            <a:r>
              <a:rPr lang="da-DK" sz="1400" dirty="0">
                <a:solidFill>
                  <a:srgbClr val="000000"/>
                </a:solidFill>
                <a:latin typeface="Courier New"/>
                <a:cs typeface="Courier New"/>
              </a:rPr>
              <a:t>,</a:t>
            </a:r>
          </a:p>
          <a:p>
            <a:r>
              <a:rPr lang="pl-PL" sz="1400" dirty="0">
                <a:solidFill>
                  <a:srgbClr val="000000"/>
                </a:solidFill>
                <a:latin typeface="Courier New"/>
                <a:cs typeface="Courier New"/>
              </a:rPr>
              <a:t>                   </a:t>
            </a:r>
            <a:r>
              <a:rPr lang="pl-PL" sz="1400" dirty="0" err="1">
                <a:solidFill>
                  <a:srgbClr val="000000"/>
                </a:solidFill>
                <a:latin typeface="Courier New"/>
                <a:cs typeface="Courier New"/>
              </a:rPr>
              <a:t>wpid</a:t>
            </a:r>
            <a:r>
              <a:rPr lang="pl-PL" sz="1400" dirty="0">
                <a:solidFill>
                  <a:srgbClr val="000000"/>
                </a:solidFill>
                <a:latin typeface="Courier New"/>
                <a:cs typeface="Courier New"/>
              </a:rPr>
              <a:t>, WEXITSTATUS(</a:t>
            </a:r>
            <a:r>
              <a:rPr lang="pl-PL" sz="1400" dirty="0" err="1">
                <a:solidFill>
                  <a:srgbClr val="000000"/>
                </a:solidFill>
                <a:latin typeface="Courier New"/>
                <a:cs typeface="Courier New"/>
              </a:rPr>
              <a:t>child_status</a:t>
            </a:r>
            <a:r>
              <a:rPr lang="pl-PL" sz="1400" dirty="0">
                <a:solidFill>
                  <a:srgbClr val="000000"/>
                </a:solidFill>
                <a:latin typeface="Courier New"/>
                <a:cs typeface="Courier New"/>
              </a:rPr>
              <a:t>));</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printf</a:t>
            </a:r>
            <a:r>
              <a:rPr lang="en-US" sz="1400" dirty="0">
                <a:solidFill>
                  <a:srgbClr val="000000"/>
                </a:solidFill>
                <a:latin typeface="Courier New"/>
                <a:cs typeface="Courier New"/>
              </a:rPr>
              <a:t>(</a:t>
            </a:r>
            <a:r>
              <a:rPr lang="en-US" sz="1400" dirty="0">
                <a:solidFill>
                  <a:srgbClr val="9D206F"/>
                </a:solidFill>
                <a:latin typeface="Courier New"/>
                <a:cs typeface="Courier New"/>
              </a:rPr>
              <a:t>"Child %d terminated abnormally\n"</a:t>
            </a:r>
            <a:r>
              <a:rPr lang="en-US" sz="1400" dirty="0">
                <a:solidFill>
                  <a:srgbClr val="000000"/>
                </a:solidFill>
                <a:latin typeface="Courier New"/>
                <a:cs typeface="Courier New"/>
              </a:rPr>
              <a:t>, </a:t>
            </a:r>
            <a:r>
              <a:rPr lang="en-US" sz="1400" dirty="0" err="1">
                <a:solidFill>
                  <a:srgbClr val="000000"/>
                </a:solidFill>
                <a:latin typeface="Courier New"/>
                <a:cs typeface="Courier New"/>
              </a:rPr>
              <a:t>wpid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4" name="Rectangle 3"/>
          <p:cNvSpPr>
            <a:spLocks noChangeArrowheads="1"/>
          </p:cNvSpPr>
          <p:nvPr/>
        </p:nvSpPr>
        <p:spPr bwMode="auto">
          <a:xfrm>
            <a:off x="6947584" y="6172200"/>
            <a:ext cx="1205816"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forks.c</a:t>
            </a:r>
            <a:endParaRPr lang="en-GB" sz="1800" b="1" i="1" dirty="0">
              <a:solidFill>
                <a:schemeClr val="tx1">
                  <a:lumMod val="50000"/>
                  <a:lumOff val="50000"/>
                </a:schemeClr>
              </a:solidFill>
              <a:latin typeface="Courier New" pitchFamily="49" charset="0"/>
              <a:ea typeface="msgothic" charset="0"/>
              <a:cs typeface="msgothic"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1085850"/>
          </a:xfrm>
        </p:spPr>
        <p:txBody>
          <a:bodyPr/>
          <a:lstStyle/>
          <a:p>
            <a:r>
              <a:rPr lang="en-US" dirty="0"/>
              <a:t>Suppose kernel is returning from an exception handler and is ready to pass control to process </a:t>
            </a:r>
            <a:r>
              <a:rPr lang="en-US" i="1" dirty="0" err="1"/>
              <a:t>p</a:t>
            </a:r>
            <a:endParaRPr lang="en-US" dirty="0"/>
          </a:p>
          <a:p>
            <a:endParaRPr lang="en-US" dirty="0"/>
          </a:p>
        </p:txBody>
      </p:sp>
      <p:sp>
        <p:nvSpPr>
          <p:cNvPr id="4" name="Rectangle 3"/>
          <p:cNvSpPr/>
          <p:nvPr/>
        </p:nvSpPr>
        <p:spPr bwMode="auto">
          <a:xfrm>
            <a:off x="1815644" y="44946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1815644" y="40692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 name="Rectangle 5"/>
          <p:cNvSpPr/>
          <p:nvPr/>
        </p:nvSpPr>
        <p:spPr bwMode="auto">
          <a:xfrm>
            <a:off x="1815644" y="49201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7" name="Rectangle 6"/>
          <p:cNvSpPr/>
          <p:nvPr/>
        </p:nvSpPr>
        <p:spPr bwMode="auto">
          <a:xfrm>
            <a:off x="1815644" y="36378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8" name="Rectangle 7"/>
          <p:cNvSpPr/>
          <p:nvPr/>
        </p:nvSpPr>
        <p:spPr bwMode="auto">
          <a:xfrm>
            <a:off x="1815644" y="3212416"/>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9" name="Text Box 4"/>
          <p:cNvSpPr txBox="1">
            <a:spLocks noChangeArrowheads="1"/>
          </p:cNvSpPr>
          <p:nvPr/>
        </p:nvSpPr>
        <p:spPr bwMode="auto">
          <a:xfrm>
            <a:off x="2037666" y="2590800"/>
            <a:ext cx="1075936"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q</a:t>
            </a:r>
          </a:p>
        </p:txBody>
      </p:sp>
      <p:sp>
        <p:nvSpPr>
          <p:cNvPr id="10" name="Text Box 5"/>
          <p:cNvSpPr txBox="1">
            <a:spLocks noChangeArrowheads="1"/>
          </p:cNvSpPr>
          <p:nvPr/>
        </p:nvSpPr>
        <p:spPr bwMode="auto">
          <a:xfrm>
            <a:off x="3560658" y="25908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p</a:t>
            </a:r>
          </a:p>
        </p:txBody>
      </p:sp>
      <p:sp>
        <p:nvSpPr>
          <p:cNvPr id="11" name="Line 6"/>
          <p:cNvSpPr>
            <a:spLocks noChangeShapeType="1"/>
          </p:cNvSpPr>
          <p:nvPr/>
        </p:nvSpPr>
        <p:spPr bwMode="auto">
          <a:xfrm flipH="1">
            <a:off x="2590800" y="3215600"/>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12" name="Line 11"/>
          <p:cNvSpPr>
            <a:spLocks noChangeShapeType="1"/>
          </p:cNvSpPr>
          <p:nvPr/>
        </p:nvSpPr>
        <p:spPr bwMode="auto">
          <a:xfrm flipH="1">
            <a:off x="3416300" y="2590800"/>
            <a:ext cx="12700" cy="312420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13" name="Text Box 12"/>
          <p:cNvSpPr txBox="1">
            <a:spLocks noChangeArrowheads="1"/>
          </p:cNvSpPr>
          <p:nvPr/>
        </p:nvSpPr>
        <p:spPr bwMode="auto">
          <a:xfrm>
            <a:off x="5118100" y="327660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4" name="Text Box 13"/>
          <p:cNvSpPr txBox="1">
            <a:spLocks noChangeArrowheads="1"/>
          </p:cNvSpPr>
          <p:nvPr/>
        </p:nvSpPr>
        <p:spPr bwMode="auto">
          <a:xfrm>
            <a:off x="5118100" y="36909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5" name="Text Box 14"/>
          <p:cNvSpPr txBox="1">
            <a:spLocks noChangeArrowheads="1"/>
          </p:cNvSpPr>
          <p:nvPr/>
        </p:nvSpPr>
        <p:spPr bwMode="auto">
          <a:xfrm>
            <a:off x="5118100" y="4103688"/>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6" name="Text Box 15"/>
          <p:cNvSpPr txBox="1">
            <a:spLocks noChangeArrowheads="1"/>
          </p:cNvSpPr>
          <p:nvPr/>
        </p:nvSpPr>
        <p:spPr bwMode="auto">
          <a:xfrm>
            <a:off x="5100638" y="45402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7" name="Text Box 16"/>
          <p:cNvSpPr txBox="1">
            <a:spLocks noChangeArrowheads="1"/>
          </p:cNvSpPr>
          <p:nvPr/>
        </p:nvSpPr>
        <p:spPr bwMode="auto">
          <a:xfrm>
            <a:off x="5118100" y="499745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8" name="AutoShape 27"/>
          <p:cNvSpPr>
            <a:spLocks/>
          </p:cNvSpPr>
          <p:nvPr/>
        </p:nvSpPr>
        <p:spPr bwMode="auto">
          <a:xfrm>
            <a:off x="6553200" y="36367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19" name="Text Box 28"/>
          <p:cNvSpPr txBox="1">
            <a:spLocks noChangeArrowheads="1"/>
          </p:cNvSpPr>
          <p:nvPr/>
        </p:nvSpPr>
        <p:spPr bwMode="auto">
          <a:xfrm>
            <a:off x="6632575" y="36579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0" name="AutoShape 29"/>
          <p:cNvSpPr>
            <a:spLocks/>
          </p:cNvSpPr>
          <p:nvPr/>
        </p:nvSpPr>
        <p:spPr bwMode="auto">
          <a:xfrm>
            <a:off x="6553200" y="45062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21" name="Text Box 30"/>
          <p:cNvSpPr txBox="1">
            <a:spLocks noChangeArrowheads="1"/>
          </p:cNvSpPr>
          <p:nvPr/>
        </p:nvSpPr>
        <p:spPr bwMode="auto">
          <a:xfrm>
            <a:off x="6632575" y="45274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2" name="Text Box 5"/>
          <p:cNvSpPr txBox="1">
            <a:spLocks noChangeArrowheads="1"/>
          </p:cNvSpPr>
          <p:nvPr/>
        </p:nvSpPr>
        <p:spPr bwMode="auto">
          <a:xfrm>
            <a:off x="228600" y="3962400"/>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23" name="Down Arrow 22"/>
          <p:cNvSpPr/>
          <p:nvPr/>
        </p:nvSpPr>
        <p:spPr bwMode="auto">
          <a:xfrm>
            <a:off x="990600" y="3162300"/>
            <a:ext cx="457200" cy="24003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4" name="Line 6"/>
          <p:cNvSpPr>
            <a:spLocks noChangeShapeType="1"/>
          </p:cNvSpPr>
          <p:nvPr/>
        </p:nvSpPr>
        <p:spPr bwMode="auto">
          <a:xfrm flipH="1">
            <a:off x="2584450" y="49133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6"/>
          <p:cNvSpPr>
            <a:spLocks noChangeShapeType="1"/>
          </p:cNvSpPr>
          <p:nvPr/>
        </p:nvSpPr>
        <p:spPr bwMode="auto">
          <a:xfrm flipH="1">
            <a:off x="4184650" y="40751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26" name="Straight Arrow Connector 25"/>
          <p:cNvCxnSpPr>
            <a:stCxn id="11" idx="1"/>
            <a:endCxn id="25" idx="0"/>
          </p:cNvCxnSpPr>
          <p:nvPr/>
        </p:nvCxnSpPr>
        <p:spPr bwMode="auto">
          <a:xfrm rot="16200000" flipH="1">
            <a:off x="3171424" y="3055600"/>
            <a:ext cx="438952" cy="1600200"/>
          </a:xfrm>
          <a:prstGeom prst="straightConnector1">
            <a:avLst/>
          </a:prstGeom>
          <a:noFill/>
          <a:ln w="25400">
            <a:solidFill>
              <a:schemeClr val="tx1"/>
            </a:solidFill>
            <a:round/>
            <a:headEnd/>
            <a:tailEnd type="triangle" w="med" len="med"/>
          </a:ln>
          <a:effectLst/>
        </p:spPr>
      </p:cxnSp>
      <p:cxnSp>
        <p:nvCxnSpPr>
          <p:cNvPr id="27" name="Straight Arrow Connector 26"/>
          <p:cNvCxnSpPr>
            <a:stCxn id="25" idx="1"/>
            <a:endCxn id="24" idx="0"/>
          </p:cNvCxnSpPr>
          <p:nvPr/>
        </p:nvCxnSpPr>
        <p:spPr bwMode="auto">
          <a:xfrm rot="16200000" flipH="1" flipV="1">
            <a:off x="3178937" y="3907663"/>
            <a:ext cx="417576" cy="1593850"/>
          </a:xfrm>
          <a:prstGeom prst="straightConnector1">
            <a:avLst/>
          </a:prstGeom>
          <a:noFill/>
          <a:ln w="25400">
            <a:solidFill>
              <a:schemeClr val="tx1"/>
            </a:solidFill>
            <a:round/>
            <a:headEnd/>
            <a:tailEnd type="triangle" w="med" len="med"/>
          </a:ln>
          <a:effectLst/>
        </p:spPr>
      </p:cxnSp>
      <p:sp>
        <p:nvSpPr>
          <p:cNvPr id="30" name="Down Arrow 29"/>
          <p:cNvSpPr/>
          <p:nvPr/>
        </p:nvSpPr>
        <p:spPr bwMode="auto">
          <a:xfrm>
            <a:off x="4191000" y="2133600"/>
            <a:ext cx="985838" cy="2057400"/>
          </a:xfrm>
          <a:prstGeom prst="downArrow">
            <a:avLst>
              <a:gd name="adj1" fmla="val 51947"/>
              <a:gd name="adj2" fmla="val 50000"/>
            </a:avLst>
          </a:prstGeom>
          <a:solidFill>
            <a:schemeClr val="bg1"/>
          </a:solidFill>
          <a:ln w="25400" cap="flat" cmpd="sng" algn="ctr">
            <a:solidFill>
              <a:schemeClr val="tx1"/>
            </a:solidFill>
            <a:prstDash val="solid"/>
            <a:round/>
            <a:headEnd type="none" w="med" len="med"/>
            <a:tailEnd type="arrow" w="med" len="med"/>
          </a:ln>
          <a:effectLst/>
          <a:scene3d>
            <a:camera prst="orthographicFront">
              <a:rot lat="0" lon="0" rev="19799999"/>
            </a:camera>
            <a:lightRig rig="threePt" dir="t"/>
          </a:scene3d>
        </p:spPr>
        <p:txBody>
          <a:bodyPr rtlCol="0" anchor="ctr"/>
          <a:lstStyle/>
          <a:p>
            <a:pPr algn="ctr"/>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4972050"/>
          </a:xfrm>
        </p:spPr>
        <p:txBody>
          <a:bodyPr/>
          <a:lstStyle/>
          <a:p>
            <a:r>
              <a:rPr lang="en-US" dirty="0"/>
              <a:t>Suppose kernel is returning from an exception handler and is ready to pass control to process </a:t>
            </a:r>
            <a:r>
              <a:rPr lang="en-US" i="1" dirty="0"/>
              <a:t>p</a:t>
            </a:r>
            <a:endParaRPr lang="en-US" dirty="0"/>
          </a:p>
          <a:p>
            <a:endParaRPr lang="en-US" dirty="0"/>
          </a:p>
          <a:p>
            <a:r>
              <a:rPr lang="en-US" dirty="0"/>
              <a:t>Kernel computes</a:t>
            </a:r>
            <a:r>
              <a:rPr lang="en-US" dirty="0">
                <a:latin typeface="Courier New" pitchFamily="49" charset="0"/>
              </a:rPr>
              <a:t> </a:t>
            </a:r>
            <a:r>
              <a:rPr lang="en-US" dirty="0" err="1">
                <a:latin typeface="Courier New" pitchFamily="49" charset="0"/>
              </a:rPr>
              <a:t>pnb</a:t>
            </a:r>
            <a:r>
              <a:rPr lang="en-US" dirty="0">
                <a:latin typeface="Courier New" pitchFamily="49" charset="0"/>
              </a:rPr>
              <a:t> = pending &amp; ~blocked</a:t>
            </a:r>
          </a:p>
          <a:p>
            <a:pPr lvl="1"/>
            <a:r>
              <a:rPr lang="en-US" dirty="0"/>
              <a:t>The set of pending </a:t>
            </a:r>
            <a:r>
              <a:rPr lang="en-US" dirty="0" err="1"/>
              <a:t>nonblocked</a:t>
            </a:r>
            <a:r>
              <a:rPr lang="en-US" dirty="0"/>
              <a:t> signals for process </a:t>
            </a:r>
            <a:r>
              <a:rPr lang="en-US" i="1" dirty="0"/>
              <a:t>p</a:t>
            </a:r>
            <a:r>
              <a:rPr lang="en-US" dirty="0">
                <a:latin typeface="Courier New" pitchFamily="49" charset="0"/>
              </a:rPr>
              <a:t> </a:t>
            </a:r>
          </a:p>
          <a:p>
            <a:endParaRPr lang="en-US" dirty="0"/>
          </a:p>
          <a:p>
            <a:r>
              <a:rPr lang="en-US" dirty="0"/>
              <a:t>If  (</a:t>
            </a:r>
            <a:r>
              <a:rPr lang="en-US" dirty="0" err="1">
                <a:latin typeface="Courier New" pitchFamily="49" charset="0"/>
              </a:rPr>
              <a:t>pnb</a:t>
            </a:r>
            <a:r>
              <a:rPr lang="en-US" dirty="0">
                <a:latin typeface="Courier New" pitchFamily="49" charset="0"/>
              </a:rPr>
              <a:t> == 0</a:t>
            </a:r>
            <a:r>
              <a:rPr lang="en-US" dirty="0"/>
              <a:t>) </a:t>
            </a:r>
          </a:p>
          <a:p>
            <a:pPr lvl="1"/>
            <a:r>
              <a:rPr lang="en-US" dirty="0"/>
              <a:t>Pass control to next instruction in the logical flow for </a:t>
            </a:r>
            <a:r>
              <a:rPr lang="en-US" i="1" dirty="0"/>
              <a:t>p</a:t>
            </a:r>
            <a:endParaRPr lang="en-US" dirty="0"/>
          </a:p>
          <a:p>
            <a:r>
              <a:rPr lang="en-US" dirty="0"/>
              <a:t>Else</a:t>
            </a:r>
          </a:p>
          <a:p>
            <a:pPr lvl="1"/>
            <a:r>
              <a:rPr lang="en-US" dirty="0"/>
              <a:t>Choose least nonzero bit </a:t>
            </a:r>
            <a:r>
              <a:rPr lang="en-US" i="1" dirty="0"/>
              <a:t>k</a:t>
            </a:r>
            <a:r>
              <a:rPr lang="en-US" dirty="0"/>
              <a:t> in </a:t>
            </a:r>
            <a:r>
              <a:rPr lang="en-US" b="1" dirty="0" err="1">
                <a:latin typeface="Courier New" pitchFamily="49" charset="0"/>
              </a:rPr>
              <a:t>pnb</a:t>
            </a:r>
            <a:r>
              <a:rPr lang="en-US" dirty="0">
                <a:latin typeface="+mn-lt"/>
              </a:rPr>
              <a:t> and </a:t>
            </a:r>
            <a:r>
              <a:rPr lang="en-US" dirty="0"/>
              <a:t>force process </a:t>
            </a:r>
            <a:r>
              <a:rPr lang="en-US" i="1" dirty="0"/>
              <a:t>p</a:t>
            </a:r>
            <a:r>
              <a:rPr lang="en-US" dirty="0"/>
              <a:t> to </a:t>
            </a:r>
            <a:r>
              <a:rPr lang="en-US" b="1" i="1" dirty="0">
                <a:solidFill>
                  <a:srgbClr val="C00000"/>
                </a:solidFill>
              </a:rPr>
              <a:t>receive</a:t>
            </a:r>
            <a:r>
              <a:rPr lang="en-US" dirty="0"/>
              <a:t> signal </a:t>
            </a:r>
            <a:r>
              <a:rPr lang="en-US" i="1" dirty="0"/>
              <a:t>k</a:t>
            </a:r>
          </a:p>
          <a:p>
            <a:pPr lvl="1"/>
            <a:r>
              <a:rPr lang="en-US" dirty="0"/>
              <a:t>The receipt of the signal triggers some </a:t>
            </a:r>
            <a:r>
              <a:rPr lang="en-US" b="1" i="1" dirty="0">
                <a:solidFill>
                  <a:srgbClr val="C00000"/>
                </a:solidFill>
              </a:rPr>
              <a:t>action</a:t>
            </a:r>
            <a:r>
              <a:rPr lang="en-US" dirty="0"/>
              <a:t> by </a:t>
            </a:r>
            <a:r>
              <a:rPr lang="en-US" i="1" dirty="0"/>
              <a:t>p</a:t>
            </a:r>
          </a:p>
          <a:p>
            <a:pPr lvl="1"/>
            <a:r>
              <a:rPr lang="en-US" dirty="0"/>
              <a:t>Repeat for all nonzero </a:t>
            </a:r>
            <a:r>
              <a:rPr lang="en-US" i="1" dirty="0"/>
              <a:t>k</a:t>
            </a:r>
            <a:r>
              <a:rPr lang="en-US" dirty="0"/>
              <a:t> in </a:t>
            </a:r>
            <a:r>
              <a:rPr lang="en-US" b="1" dirty="0" err="1">
                <a:latin typeface="Courier New" pitchFamily="49" charset="0"/>
              </a:rPr>
              <a:t>pnb</a:t>
            </a:r>
            <a:endParaRPr lang="en-US" b="1" dirty="0">
              <a:latin typeface="Courier New" pitchFamily="49" charset="0"/>
            </a:endParaRPr>
          </a:p>
          <a:p>
            <a:pPr lvl="1"/>
            <a:r>
              <a:rPr lang="en-US" dirty="0"/>
              <a:t>Pass control to next instruction in logical flow for </a:t>
            </a:r>
            <a:r>
              <a:rPr lang="en-US" i="1" dirty="0"/>
              <a:t>p</a:t>
            </a:r>
            <a:endParaRPr lang="en-US" dirty="0">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08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808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08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80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80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808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80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381000" y="435678"/>
            <a:ext cx="7592093" cy="762000"/>
          </a:xfrm>
        </p:spPr>
        <p:txBody>
          <a:bodyPr/>
          <a:lstStyle/>
          <a:p>
            <a:r>
              <a:rPr lang="en-US"/>
              <a:t>Default Actions</a:t>
            </a:r>
          </a:p>
        </p:txBody>
      </p:sp>
      <p:sp>
        <p:nvSpPr>
          <p:cNvPr id="559107" name="Rectangle 3"/>
          <p:cNvSpPr>
            <a:spLocks noGrp="1" noChangeArrowheads="1"/>
          </p:cNvSpPr>
          <p:nvPr>
            <p:ph type="body" idx="1"/>
          </p:nvPr>
        </p:nvSpPr>
        <p:spPr/>
        <p:txBody>
          <a:bodyPr/>
          <a:lstStyle/>
          <a:p>
            <a:r>
              <a:rPr lang="en-US" dirty="0"/>
              <a:t>Each signal type has a predefined </a:t>
            </a:r>
            <a:r>
              <a:rPr lang="en-US" i="1" dirty="0">
                <a:solidFill>
                  <a:srgbClr val="C00000"/>
                </a:solidFill>
              </a:rPr>
              <a:t>default action</a:t>
            </a:r>
            <a:r>
              <a:rPr lang="en-US" dirty="0"/>
              <a:t>, which is one of:</a:t>
            </a:r>
          </a:p>
          <a:p>
            <a:pPr lvl="1"/>
            <a:r>
              <a:rPr lang="en-US" dirty="0"/>
              <a:t>The process terminates</a:t>
            </a:r>
          </a:p>
          <a:p>
            <a:pPr lvl="1"/>
            <a:r>
              <a:rPr lang="en-US"/>
              <a:t>The </a:t>
            </a:r>
            <a:r>
              <a:rPr lang="en-US" dirty="0"/>
              <a:t>process stops until restarted by a SIGCONT signal</a:t>
            </a:r>
          </a:p>
          <a:p>
            <a:pPr lvl="1"/>
            <a:r>
              <a:rPr lang="en-US" dirty="0"/>
              <a:t>The process ignores the signal</a:t>
            </a:r>
          </a:p>
          <a:p>
            <a:endParaRPr lang="en-US" dirty="0"/>
          </a:p>
          <a:p>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1026"/>
          <p:cNvSpPr>
            <a:spLocks noGrp="1" noChangeArrowheads="1"/>
          </p:cNvSpPr>
          <p:nvPr>
            <p:ph type="title"/>
          </p:nvPr>
        </p:nvSpPr>
        <p:spPr>
          <a:xfrm>
            <a:off x="278922" y="435678"/>
            <a:ext cx="7592093" cy="762000"/>
          </a:xfrm>
        </p:spPr>
        <p:txBody>
          <a:bodyPr/>
          <a:lstStyle/>
          <a:p>
            <a:r>
              <a:rPr lang="en-US"/>
              <a:t>Installing Signal Handlers</a:t>
            </a:r>
          </a:p>
        </p:txBody>
      </p:sp>
      <p:sp>
        <p:nvSpPr>
          <p:cNvPr id="560131" name="Rectangle 1027"/>
          <p:cNvSpPr>
            <a:spLocks noGrp="1" noChangeArrowheads="1"/>
          </p:cNvSpPr>
          <p:nvPr>
            <p:ph type="body" idx="1"/>
          </p:nvPr>
        </p:nvSpPr>
        <p:spPr>
          <a:xfrm>
            <a:off x="290513" y="1220788"/>
            <a:ext cx="8701087" cy="5224462"/>
          </a:xfrm>
        </p:spPr>
        <p:txBody>
          <a:bodyPr/>
          <a:lstStyle/>
          <a:p>
            <a:r>
              <a:rPr lang="en-US" dirty="0"/>
              <a:t>The </a:t>
            </a:r>
            <a:r>
              <a:rPr lang="en-US" dirty="0">
                <a:latin typeface="Courier New" pitchFamily="49" charset="0"/>
              </a:rPr>
              <a:t>signal</a:t>
            </a:r>
            <a:r>
              <a:rPr lang="en-US" dirty="0"/>
              <a:t> function modifies the default action associated with the receipt of signal </a:t>
            </a:r>
            <a:r>
              <a:rPr lang="en-US" dirty="0" err="1">
                <a:latin typeface="Courier New" pitchFamily="49" charset="0"/>
              </a:rPr>
              <a:t>signum</a:t>
            </a:r>
            <a:r>
              <a:rPr lang="en-US" dirty="0"/>
              <a:t>:</a:t>
            </a:r>
          </a:p>
          <a:p>
            <a:pPr lvl="1"/>
            <a:r>
              <a:rPr lang="en-US" b="1" dirty="0" err="1">
                <a:latin typeface="Courier New" pitchFamily="49" charset="0"/>
              </a:rPr>
              <a:t>handler_t</a:t>
            </a:r>
            <a:r>
              <a:rPr lang="en-US" b="1" dirty="0">
                <a:latin typeface="Courier New" pitchFamily="49" charset="0"/>
              </a:rPr>
              <a:t> *signal(</a:t>
            </a:r>
            <a:r>
              <a:rPr lang="en-US" b="1" dirty="0" err="1">
                <a:latin typeface="Courier New" pitchFamily="49" charset="0"/>
              </a:rPr>
              <a:t>int</a:t>
            </a:r>
            <a:r>
              <a:rPr lang="en-US" b="1" dirty="0">
                <a:latin typeface="Courier New" pitchFamily="49" charset="0"/>
              </a:rPr>
              <a:t> </a:t>
            </a:r>
            <a:r>
              <a:rPr lang="en-US" b="1" dirty="0" err="1">
                <a:latin typeface="Courier New" pitchFamily="49" charset="0"/>
              </a:rPr>
              <a:t>signum</a:t>
            </a:r>
            <a:r>
              <a:rPr lang="en-US" b="1" dirty="0">
                <a:latin typeface="Courier New" pitchFamily="49" charset="0"/>
              </a:rPr>
              <a:t>, </a:t>
            </a:r>
            <a:r>
              <a:rPr lang="en-US" b="1" dirty="0" err="1">
                <a:latin typeface="Courier New" pitchFamily="49" charset="0"/>
              </a:rPr>
              <a:t>handler_t</a:t>
            </a:r>
            <a:r>
              <a:rPr lang="en-US" b="1" dirty="0">
                <a:latin typeface="Courier New" pitchFamily="49" charset="0"/>
              </a:rPr>
              <a:t> *handler)</a:t>
            </a:r>
          </a:p>
          <a:p>
            <a:endParaRPr lang="en-US" dirty="0"/>
          </a:p>
          <a:p>
            <a:r>
              <a:rPr lang="en-US" dirty="0"/>
              <a:t>Different values for </a:t>
            </a:r>
            <a:r>
              <a:rPr lang="en-US" dirty="0">
                <a:latin typeface="Courier New" pitchFamily="49" charset="0"/>
              </a:rPr>
              <a:t>handler</a:t>
            </a:r>
            <a:r>
              <a:rPr lang="en-US" dirty="0"/>
              <a:t>:</a:t>
            </a:r>
          </a:p>
          <a:p>
            <a:pPr lvl="1"/>
            <a:r>
              <a:rPr lang="en-US" dirty="0"/>
              <a:t>SIG_IGN: ignore signals of type </a:t>
            </a:r>
            <a:r>
              <a:rPr lang="en-US" b="1" dirty="0" err="1">
                <a:latin typeface="Courier New" pitchFamily="49" charset="0"/>
              </a:rPr>
              <a:t>signum</a:t>
            </a:r>
            <a:endParaRPr lang="en-US" b="1" dirty="0">
              <a:latin typeface="Courier New" pitchFamily="49" charset="0"/>
            </a:endParaRPr>
          </a:p>
          <a:p>
            <a:pPr lvl="1"/>
            <a:r>
              <a:rPr lang="en-US" dirty="0"/>
              <a:t>SIG_DFL: revert to the default action on receipt of signals of type </a:t>
            </a:r>
            <a:r>
              <a:rPr lang="en-US" b="1" dirty="0" err="1">
                <a:latin typeface="Courier New" pitchFamily="49" charset="0"/>
              </a:rPr>
              <a:t>signum</a:t>
            </a:r>
            <a:endParaRPr lang="en-US" b="1" dirty="0"/>
          </a:p>
          <a:p>
            <a:pPr lvl="1"/>
            <a:r>
              <a:rPr lang="en-US" dirty="0"/>
              <a:t>Otherwise, </a:t>
            </a:r>
            <a:r>
              <a:rPr lang="en-US" b="1" dirty="0">
                <a:latin typeface="Courier New" pitchFamily="49" charset="0"/>
              </a:rPr>
              <a:t>handler</a:t>
            </a:r>
            <a:r>
              <a:rPr lang="en-US" dirty="0"/>
              <a:t> is the address of a user-level </a:t>
            </a:r>
            <a:r>
              <a:rPr lang="en-US" b="1" i="1" dirty="0">
                <a:solidFill>
                  <a:srgbClr val="C00000"/>
                </a:solidFill>
              </a:rPr>
              <a:t>signal handler</a:t>
            </a:r>
          </a:p>
          <a:p>
            <a:pPr lvl="2"/>
            <a:r>
              <a:rPr lang="en-US" dirty="0">
                <a:solidFill>
                  <a:schemeClr val="tx1"/>
                </a:solidFill>
              </a:rPr>
              <a:t>Called when process receives signal of type </a:t>
            </a:r>
            <a:r>
              <a:rPr lang="en-US" b="1" dirty="0" err="1">
                <a:solidFill>
                  <a:schemeClr val="tx1"/>
                </a:solidFill>
                <a:latin typeface="Courier New" pitchFamily="49" charset="0"/>
              </a:rPr>
              <a:t>signum</a:t>
            </a:r>
            <a:endParaRPr lang="en-US" b="1" dirty="0">
              <a:solidFill>
                <a:schemeClr val="tx1"/>
              </a:solidFill>
              <a:latin typeface="Courier New" pitchFamily="49" charset="0"/>
            </a:endParaRPr>
          </a:p>
          <a:p>
            <a:pPr lvl="2"/>
            <a:r>
              <a:rPr lang="en-US" dirty="0">
                <a:solidFill>
                  <a:schemeClr val="tx1"/>
                </a:solidFill>
              </a:rPr>
              <a:t>Referred to as </a:t>
            </a:r>
            <a:r>
              <a:rPr lang="en-US" b="1" i="1" dirty="0">
                <a:solidFill>
                  <a:srgbClr val="C00000"/>
                </a:solidFill>
              </a:rPr>
              <a:t>“installing” </a:t>
            </a:r>
            <a:r>
              <a:rPr lang="en-US" dirty="0">
                <a:solidFill>
                  <a:schemeClr val="tx1"/>
                </a:solidFill>
              </a:rPr>
              <a:t>the handler</a:t>
            </a:r>
          </a:p>
          <a:p>
            <a:pPr lvl="2"/>
            <a:r>
              <a:rPr lang="en-US" dirty="0">
                <a:solidFill>
                  <a:schemeClr val="tx1"/>
                </a:solidFill>
              </a:rPr>
              <a:t>Executing handler is called </a:t>
            </a:r>
            <a:r>
              <a:rPr lang="en-US" b="1" i="1" dirty="0">
                <a:solidFill>
                  <a:srgbClr val="C00000"/>
                </a:solidFill>
              </a:rPr>
              <a:t>“catching” </a:t>
            </a:r>
            <a:r>
              <a:rPr lang="en-US" dirty="0">
                <a:solidFill>
                  <a:schemeClr val="tx1"/>
                </a:solidFill>
              </a:rPr>
              <a:t>or </a:t>
            </a:r>
            <a:r>
              <a:rPr lang="en-US" b="1" i="1" dirty="0">
                <a:solidFill>
                  <a:srgbClr val="C00000"/>
                </a:solidFill>
              </a:rPr>
              <a:t>“handling” </a:t>
            </a:r>
            <a:r>
              <a:rPr lang="en-US" dirty="0">
                <a:solidFill>
                  <a:schemeClr val="tx1"/>
                </a:solidFill>
              </a:rPr>
              <a:t>the signal</a:t>
            </a:r>
          </a:p>
          <a:p>
            <a:pPr lvl="2"/>
            <a:r>
              <a:rPr lang="en-US" dirty="0">
                <a:solidFill>
                  <a:schemeClr val="tx1"/>
                </a:solidFill>
              </a:rPr>
              <a:t>When the handler executes its return statement, control passes back to instruction in the control flow of the process that was interrupted by receipt of the signal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01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013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013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013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013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013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013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013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title"/>
          </p:nvPr>
        </p:nvSpPr>
        <p:spPr>
          <a:xfrm>
            <a:off x="228600" y="304800"/>
            <a:ext cx="5181600" cy="573087"/>
          </a:xfrm>
        </p:spPr>
        <p:txBody>
          <a:bodyPr/>
          <a:lstStyle/>
          <a:p>
            <a:r>
              <a:rPr lang="en-US" dirty="0"/>
              <a:t>Signal Handling Example</a:t>
            </a:r>
          </a:p>
        </p:txBody>
      </p:sp>
      <p:sp>
        <p:nvSpPr>
          <p:cNvPr id="524292" name="Text Box 4"/>
          <p:cNvSpPr txBox="1">
            <a:spLocks noChangeArrowheads="1"/>
          </p:cNvSpPr>
          <p:nvPr/>
        </p:nvSpPr>
        <p:spPr bwMode="auto">
          <a:xfrm>
            <a:off x="76200" y="967799"/>
            <a:ext cx="8991600" cy="5509201"/>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sigint_handler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BA8C1C"/>
                </a:solidFill>
                <a:latin typeface="Courier New"/>
                <a:cs typeface="Courier New"/>
              </a:rPr>
              <a:t>sig</a:t>
            </a:r>
            <a:r>
              <a:rPr lang="en-US" sz="1600" dirty="0">
                <a:solidFill>
                  <a:srgbClr val="000000"/>
                </a:solidFill>
                <a:latin typeface="Courier New"/>
                <a:cs typeface="Courier New"/>
              </a:rPr>
              <a:t>) </a:t>
            </a:r>
            <a:r>
              <a:rPr lang="en-US" sz="1600" dirty="0">
                <a:solidFill>
                  <a:srgbClr val="CB2418"/>
                </a:solidFill>
                <a:latin typeface="Courier New"/>
                <a:cs typeface="Courier New"/>
              </a:rPr>
              <a:t>/* SIGINT handler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"So you think you can stop the bomb with ctrl-c, do you?\n"</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"Well..."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fflush</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stdout</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sleep(1);</a:t>
            </a:r>
          </a:p>
          <a:p>
            <a:r>
              <a:rPr lang="ro-RO" sz="1600" dirty="0">
                <a:solidFill>
                  <a:srgbClr val="000000"/>
                </a:solidFill>
                <a:latin typeface="Courier New"/>
                <a:cs typeface="Courier New"/>
              </a:rPr>
              <a:t>    printf(</a:t>
            </a:r>
            <a:r>
              <a:rPr lang="ro-RO" sz="1600" dirty="0">
                <a:solidFill>
                  <a:srgbClr val="B7898A"/>
                </a:solidFill>
                <a:latin typeface="Courier New"/>
                <a:cs typeface="Courier New"/>
              </a:rPr>
              <a:t>"OK. :-)\n"</a:t>
            </a:r>
            <a:r>
              <a:rPr lang="ro-RO" sz="1600" dirty="0">
                <a:solidFill>
                  <a:srgbClr val="000000"/>
                </a:solidFill>
                <a:latin typeface="Courier New"/>
                <a:cs typeface="Courier New"/>
              </a:rPr>
              <a:t>);</a:t>
            </a:r>
          </a:p>
          <a:p>
            <a:r>
              <a:rPr lang="ro-RO" sz="1600" dirty="0">
                <a:solidFill>
                  <a:srgbClr val="000000"/>
                </a:solidFill>
                <a:latin typeface="Courier New"/>
                <a:cs typeface="Courier New"/>
              </a:rPr>
              <a:t>    exit(0);</a:t>
            </a:r>
          </a:p>
          <a:p>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2D961E"/>
                </a:solidFill>
                <a:latin typeface="Courier New"/>
                <a:cs typeface="Courier New"/>
              </a:rPr>
              <a:t>int</a:t>
            </a:r>
            <a:r>
              <a:rPr lang="ro-RO" sz="1600" dirty="0">
                <a:solidFill>
                  <a:srgbClr val="000000"/>
                </a:solidFill>
                <a:latin typeface="Courier New"/>
                <a:cs typeface="Courier New"/>
              </a:rPr>
              <a:t> </a:t>
            </a:r>
            <a:r>
              <a:rPr lang="ro-RO" sz="1600" dirty="0">
                <a:solidFill>
                  <a:srgbClr val="4A00FF"/>
                </a:solidFill>
                <a:latin typeface="Courier New"/>
                <a:cs typeface="Courier New"/>
              </a:rPr>
              <a:t>main</a:t>
            </a:r>
            <a:r>
              <a:rPr lang="ro-RO"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ro-RO" sz="1600" dirty="0">
                <a:solidFill>
                  <a:srgbClr val="000000"/>
                </a:solidFill>
                <a:latin typeface="Courier New"/>
                <a:cs typeface="Courier New"/>
              </a:rPr>
              <a:t>)</a:t>
            </a:r>
          </a:p>
          <a:p>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a:solidFill>
                  <a:srgbClr val="CB2418"/>
                </a:solidFill>
                <a:latin typeface="Courier New"/>
                <a:cs typeface="Courier New"/>
              </a:rPr>
              <a:t>/* Install the SIGINT handler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200FF"/>
                </a:solidFill>
                <a:latin typeface="Courier New"/>
                <a:cs typeface="Courier New"/>
              </a:rPr>
              <a:t>if</a:t>
            </a:r>
            <a:r>
              <a:rPr lang="ro-RO" sz="1600" dirty="0">
                <a:solidFill>
                  <a:srgbClr val="000000"/>
                </a:solidFill>
                <a:latin typeface="Courier New"/>
                <a:cs typeface="Courier New"/>
              </a:rPr>
              <a:t> (signal(SIGINT, sigint_handler) == SIG_ERR)</a:t>
            </a:r>
          </a:p>
          <a:p>
            <a:r>
              <a:rPr lang="ro-RO" sz="1600" dirty="0">
                <a:solidFill>
                  <a:srgbClr val="000000"/>
                </a:solidFill>
                <a:latin typeface="Courier New"/>
                <a:cs typeface="Courier New"/>
              </a:rPr>
              <a:t>        unix_error(</a:t>
            </a:r>
            <a:r>
              <a:rPr lang="ro-RO" sz="1600" dirty="0">
                <a:solidFill>
                  <a:srgbClr val="B7898A"/>
                </a:solidFill>
                <a:latin typeface="Courier New"/>
                <a:cs typeface="Courier New"/>
              </a:rPr>
              <a:t>"signal error"</a:t>
            </a:r>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Wait for the receipt of a signal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pause();</a:t>
            </a:r>
          </a:p>
          <a:p>
            <a:endParaRPr lang="ro-RO" sz="1600" dirty="0">
              <a:solidFill>
                <a:srgbClr val="000000"/>
              </a:solidFill>
              <a:latin typeface="Courier New"/>
              <a:cs typeface="Courier New"/>
            </a:endParaRP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 0;</a:t>
            </a:r>
          </a:p>
          <a:p>
            <a:r>
              <a:rPr lang="is-IS" sz="1600" dirty="0">
                <a:solidFill>
                  <a:srgbClr val="000000"/>
                </a:solidFill>
                <a:latin typeface="Courier New"/>
                <a:cs typeface="Courier New"/>
              </a:rPr>
              <a:t>}</a:t>
            </a:r>
          </a:p>
        </p:txBody>
      </p:sp>
      <p:sp>
        <p:nvSpPr>
          <p:cNvPr id="4" name="TextBox 3"/>
          <p:cNvSpPr txBox="1"/>
          <p:nvPr/>
        </p:nvSpPr>
        <p:spPr>
          <a:xfrm>
            <a:off x="8206078" y="6096000"/>
            <a:ext cx="861722" cy="369332"/>
          </a:xfrm>
          <a:prstGeom prst="rect">
            <a:avLst/>
          </a:prstGeom>
          <a:noFill/>
        </p:spPr>
        <p:txBody>
          <a:bodyPr wrap="none" rtlCol="0">
            <a:spAutoFit/>
          </a:bodyPr>
          <a:lstStyle/>
          <a:p>
            <a:r>
              <a:rPr lang="en-US" sz="1800" dirty="0" err="1">
                <a:solidFill>
                  <a:srgbClr val="7F7F7F"/>
                </a:solidFill>
                <a:latin typeface="Calibri" pitchFamily="34" charset="0"/>
              </a:rPr>
              <a:t>sigint.c</a:t>
            </a:r>
            <a:endParaRPr lang="en-US" sz="1800" dirty="0">
              <a:solidFill>
                <a:srgbClr val="7F7F7F"/>
              </a:solidFill>
              <a:latin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0" name="Rectangle 2"/>
          <p:cNvSpPr>
            <a:spLocks noGrp="1" noChangeArrowheads="1"/>
          </p:cNvSpPr>
          <p:nvPr>
            <p:ph type="title"/>
          </p:nvPr>
        </p:nvSpPr>
        <p:spPr>
          <a:xfrm>
            <a:off x="381000" y="435678"/>
            <a:ext cx="7592093" cy="762000"/>
          </a:xfrm>
        </p:spPr>
        <p:txBody>
          <a:bodyPr/>
          <a:lstStyle/>
          <a:p>
            <a:r>
              <a:rPr lang="en-US" sz="3400"/>
              <a:t>Signals Handlers as Concurrent Flows</a:t>
            </a:r>
          </a:p>
        </p:txBody>
      </p:sp>
      <p:sp>
        <p:nvSpPr>
          <p:cNvPr id="657411" name="Rectangle 3"/>
          <p:cNvSpPr>
            <a:spLocks noGrp="1" noChangeArrowheads="1"/>
          </p:cNvSpPr>
          <p:nvPr>
            <p:ph type="body" idx="1"/>
          </p:nvPr>
        </p:nvSpPr>
        <p:spPr>
          <a:xfrm>
            <a:off x="381000" y="1371600"/>
            <a:ext cx="8307388" cy="1295400"/>
          </a:xfrm>
        </p:spPr>
        <p:txBody>
          <a:bodyPr/>
          <a:lstStyle/>
          <a:p>
            <a:r>
              <a:rPr lang="en-US" dirty="0"/>
              <a:t>A signal handler is a separate logical flow (not process) that runs concurrently with the main program</a:t>
            </a:r>
          </a:p>
          <a:p>
            <a:r>
              <a:rPr lang="en-US" dirty="0"/>
              <a:t>But, this flow exists only until returns to main program</a:t>
            </a:r>
          </a:p>
        </p:txBody>
      </p:sp>
      <p:sp>
        <p:nvSpPr>
          <p:cNvPr id="657415" name="Line 7"/>
          <p:cNvSpPr>
            <a:spLocks noChangeShapeType="1"/>
          </p:cNvSpPr>
          <p:nvPr/>
        </p:nvSpPr>
        <p:spPr bwMode="auto">
          <a:xfrm>
            <a:off x="2987675" y="43434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16" name="Text Box 8"/>
          <p:cNvSpPr txBox="1">
            <a:spLocks noChangeArrowheads="1"/>
          </p:cNvSpPr>
          <p:nvPr/>
        </p:nvSpPr>
        <p:spPr bwMode="auto">
          <a:xfrm>
            <a:off x="2420938" y="3124200"/>
            <a:ext cx="1284287" cy="1069975"/>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 </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while (1)</a:t>
            </a:r>
          </a:p>
          <a:p>
            <a:pPr algn="l">
              <a:lnSpc>
                <a:spcPct val="100000"/>
              </a:lnSpc>
            </a:pPr>
            <a:r>
              <a:rPr lang="en-US" sz="1600" b="1" dirty="0">
                <a:latin typeface="Courier New" pitchFamily="49" charset="0"/>
              </a:rPr>
              <a:t>    ;</a:t>
            </a:r>
          </a:p>
        </p:txBody>
      </p:sp>
      <p:sp>
        <p:nvSpPr>
          <p:cNvPr id="657417" name="Text Box 9"/>
          <p:cNvSpPr txBox="1">
            <a:spLocks noChangeArrowheads="1"/>
          </p:cNvSpPr>
          <p:nvPr/>
        </p:nvSpPr>
        <p:spPr bwMode="auto">
          <a:xfrm>
            <a:off x="3944938" y="3124200"/>
            <a:ext cx="1406525" cy="1314450"/>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handler(){</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p:txBody>
      </p:sp>
      <p:sp>
        <p:nvSpPr>
          <p:cNvPr id="657418" name="Text Box 10"/>
          <p:cNvSpPr txBox="1">
            <a:spLocks noChangeArrowheads="1"/>
          </p:cNvSpPr>
          <p:nvPr/>
        </p:nvSpPr>
        <p:spPr bwMode="auto">
          <a:xfrm>
            <a:off x="5468938" y="3124200"/>
            <a:ext cx="990079" cy="338554"/>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B</a:t>
            </a:r>
          </a:p>
        </p:txBody>
      </p:sp>
      <p:sp>
        <p:nvSpPr>
          <p:cNvPr id="657419" name="Line 11"/>
          <p:cNvSpPr>
            <a:spLocks noChangeShapeType="1"/>
          </p:cNvSpPr>
          <p:nvPr/>
        </p:nvSpPr>
        <p:spPr bwMode="auto">
          <a:xfrm>
            <a:off x="4511675" y="49530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0" name="Line 12"/>
          <p:cNvSpPr>
            <a:spLocks noChangeShapeType="1"/>
          </p:cNvSpPr>
          <p:nvPr/>
        </p:nvSpPr>
        <p:spPr bwMode="auto">
          <a:xfrm>
            <a:off x="6035675" y="46482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1" name="Line 13"/>
          <p:cNvSpPr>
            <a:spLocks noChangeShapeType="1"/>
          </p:cNvSpPr>
          <p:nvPr/>
        </p:nvSpPr>
        <p:spPr bwMode="auto">
          <a:xfrm>
            <a:off x="2987675" y="52578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2" name="Line 14"/>
          <p:cNvSpPr>
            <a:spLocks noChangeShapeType="1"/>
          </p:cNvSpPr>
          <p:nvPr/>
        </p:nvSpPr>
        <p:spPr bwMode="auto">
          <a:xfrm>
            <a:off x="6035675" y="55626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3" name="Line 15"/>
          <p:cNvSpPr>
            <a:spLocks noChangeShapeType="1"/>
          </p:cNvSpPr>
          <p:nvPr/>
        </p:nvSpPr>
        <p:spPr bwMode="auto">
          <a:xfrm>
            <a:off x="2530475" y="46482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4" name="Line 16"/>
          <p:cNvSpPr>
            <a:spLocks noChangeShapeType="1"/>
          </p:cNvSpPr>
          <p:nvPr/>
        </p:nvSpPr>
        <p:spPr bwMode="auto">
          <a:xfrm>
            <a:off x="2530475" y="49530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5" name="Line 17"/>
          <p:cNvSpPr>
            <a:spLocks noChangeShapeType="1"/>
          </p:cNvSpPr>
          <p:nvPr/>
        </p:nvSpPr>
        <p:spPr bwMode="auto">
          <a:xfrm>
            <a:off x="2530475" y="52578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6" name="Line 18"/>
          <p:cNvSpPr>
            <a:spLocks noChangeShapeType="1"/>
          </p:cNvSpPr>
          <p:nvPr/>
        </p:nvSpPr>
        <p:spPr bwMode="auto">
          <a:xfrm>
            <a:off x="2530475" y="55626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7" name="Line 19"/>
          <p:cNvSpPr>
            <a:spLocks noChangeShapeType="1"/>
          </p:cNvSpPr>
          <p:nvPr/>
        </p:nvSpPr>
        <p:spPr bwMode="auto">
          <a:xfrm>
            <a:off x="2530475" y="58674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19" name="Text Box 1031"/>
          <p:cNvSpPr txBox="1">
            <a:spLocks noChangeArrowheads="1"/>
          </p:cNvSpPr>
          <p:nvPr/>
        </p:nvSpPr>
        <p:spPr bwMode="auto">
          <a:xfrm>
            <a:off x="990600" y="4796135"/>
            <a:ext cx="817853" cy="461665"/>
          </a:xfrm>
          <a:prstGeom prst="rect">
            <a:avLst/>
          </a:prstGeom>
          <a:noFill/>
          <a:ln w="25400">
            <a:noFill/>
            <a:miter lim="800000"/>
            <a:headEnd/>
            <a:tailEnd/>
          </a:ln>
          <a:effectLst/>
        </p:spPr>
        <p:txBody>
          <a:bodyPr wrap="square">
            <a:spAutoFit/>
          </a:bodyPr>
          <a:lstStyle/>
          <a:p>
            <a:pPr algn="l">
              <a:lnSpc>
                <a:spcPct val="100000"/>
              </a:lnSpc>
            </a:pPr>
            <a:r>
              <a:rPr lang="en-US" dirty="0">
                <a:latin typeface="Calibri" pitchFamily="34" charset="0"/>
              </a:rPr>
              <a:t>Time</a:t>
            </a:r>
          </a:p>
        </p:txBody>
      </p:sp>
      <p:sp>
        <p:nvSpPr>
          <p:cNvPr id="20" name="Down Arrow 19"/>
          <p:cNvSpPr/>
          <p:nvPr/>
        </p:nvSpPr>
        <p:spPr bwMode="auto">
          <a:xfrm>
            <a:off x="1732253" y="4419600"/>
            <a:ext cx="457200" cy="1600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bwMode="auto">
          <a:xfrm>
            <a:off x="2771015" y="472440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30" name="Rectangle 29"/>
          <p:cNvSpPr/>
          <p:nvPr/>
        </p:nvSpPr>
        <p:spPr bwMode="auto">
          <a:xfrm>
            <a:off x="2771015" y="514985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58434" name="Rectangle 2"/>
          <p:cNvSpPr>
            <a:spLocks noGrp="1" noChangeArrowheads="1"/>
          </p:cNvSpPr>
          <p:nvPr>
            <p:ph type="title"/>
          </p:nvPr>
        </p:nvSpPr>
        <p:spPr>
          <a:xfrm>
            <a:off x="357018" y="609600"/>
            <a:ext cx="7592093" cy="762000"/>
          </a:xfrm>
        </p:spPr>
        <p:txBody>
          <a:bodyPr/>
          <a:lstStyle/>
          <a:p>
            <a:pPr marL="0" indent="0"/>
            <a:r>
              <a:rPr lang="en-US" sz="3400" dirty="0"/>
              <a:t>Another View of Signal Handlers as Concurrent Flows</a:t>
            </a:r>
          </a:p>
        </p:txBody>
      </p:sp>
      <p:sp>
        <p:nvSpPr>
          <p:cNvPr id="658472" name="Text Box 40"/>
          <p:cNvSpPr txBox="1">
            <a:spLocks noChangeArrowheads="1"/>
          </p:cNvSpPr>
          <p:nvPr/>
        </p:nvSpPr>
        <p:spPr bwMode="auto">
          <a:xfrm>
            <a:off x="1051170" y="2667000"/>
            <a:ext cx="1259063"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sent</a:t>
            </a:r>
            <a:br>
              <a:rPr lang="en-US" sz="1800" dirty="0">
                <a:latin typeface="Calibri" pitchFamily="34" charset="0"/>
              </a:rPr>
            </a:br>
            <a:r>
              <a:rPr lang="en-US" sz="1800" dirty="0">
                <a:latin typeface="Calibri" pitchFamily="34" charset="0"/>
              </a:rPr>
              <a:t>to process A</a:t>
            </a:r>
            <a:endParaRPr lang="en-US" sz="1800" b="1" dirty="0">
              <a:latin typeface="Calibri" pitchFamily="34" charset="0"/>
            </a:endParaRPr>
          </a:p>
        </p:txBody>
      </p:sp>
      <p:sp>
        <p:nvSpPr>
          <p:cNvPr id="658473" name="Line 41"/>
          <p:cNvSpPr>
            <a:spLocks noChangeShapeType="1"/>
          </p:cNvSpPr>
          <p:nvPr/>
        </p:nvSpPr>
        <p:spPr bwMode="auto">
          <a:xfrm>
            <a:off x="2362200" y="2851666"/>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658474" name="Text Box 42"/>
          <p:cNvSpPr txBox="1">
            <a:spLocks noChangeArrowheads="1"/>
          </p:cNvSpPr>
          <p:nvPr/>
        </p:nvSpPr>
        <p:spPr bwMode="auto">
          <a:xfrm>
            <a:off x="781138" y="4132052"/>
            <a:ext cx="1531316"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received</a:t>
            </a:r>
          </a:p>
          <a:p>
            <a:pPr algn="r"/>
            <a:r>
              <a:rPr lang="en-US" sz="1800" dirty="0">
                <a:latin typeface="Calibri" pitchFamily="34" charset="0"/>
              </a:rPr>
              <a:t>by process A</a:t>
            </a:r>
            <a:endParaRPr lang="en-US" sz="1800" b="1" dirty="0">
              <a:latin typeface="Calibri" pitchFamily="34" charset="0"/>
            </a:endParaRPr>
          </a:p>
        </p:txBody>
      </p:sp>
      <p:sp>
        <p:nvSpPr>
          <p:cNvPr id="658475" name="Line 43"/>
          <p:cNvSpPr>
            <a:spLocks noChangeShapeType="1"/>
          </p:cNvSpPr>
          <p:nvPr/>
        </p:nvSpPr>
        <p:spPr bwMode="auto">
          <a:xfrm>
            <a:off x="2362200" y="4316718"/>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41" name="Rectangle 40"/>
          <p:cNvSpPr/>
          <p:nvPr/>
        </p:nvSpPr>
        <p:spPr bwMode="auto">
          <a:xfrm>
            <a:off x="2771015" y="38850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2" name="Rectangle 41"/>
          <p:cNvSpPr/>
          <p:nvPr/>
        </p:nvSpPr>
        <p:spPr bwMode="auto">
          <a:xfrm>
            <a:off x="2771015" y="34596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3" name="Rectangle 42"/>
          <p:cNvSpPr/>
          <p:nvPr/>
        </p:nvSpPr>
        <p:spPr bwMode="auto">
          <a:xfrm>
            <a:off x="2771015" y="431051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4" name="Rectangle 43"/>
          <p:cNvSpPr/>
          <p:nvPr/>
        </p:nvSpPr>
        <p:spPr bwMode="auto">
          <a:xfrm>
            <a:off x="2771015" y="30282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5" name="Rectangle 44"/>
          <p:cNvSpPr/>
          <p:nvPr/>
        </p:nvSpPr>
        <p:spPr bwMode="auto">
          <a:xfrm>
            <a:off x="2771015" y="2602816"/>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6" name="Text Box 4"/>
          <p:cNvSpPr txBox="1">
            <a:spLocks noChangeArrowheads="1"/>
          </p:cNvSpPr>
          <p:nvPr/>
        </p:nvSpPr>
        <p:spPr bwMode="auto">
          <a:xfrm>
            <a:off x="2993037" y="1981200"/>
            <a:ext cx="1097160"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accent6">
                    <a:lumMod val="60000"/>
                    <a:lumOff val="40000"/>
                  </a:schemeClr>
                </a:solidFill>
                <a:latin typeface="Calibri" pitchFamily="34" charset="0"/>
              </a:rPr>
              <a:t>Process A</a:t>
            </a:r>
          </a:p>
        </p:txBody>
      </p:sp>
      <p:sp>
        <p:nvSpPr>
          <p:cNvPr id="47" name="Text Box 5"/>
          <p:cNvSpPr txBox="1">
            <a:spLocks noChangeArrowheads="1"/>
          </p:cNvSpPr>
          <p:nvPr/>
        </p:nvSpPr>
        <p:spPr bwMode="auto">
          <a:xfrm>
            <a:off x="4516029" y="19812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bg2">
                    <a:lumMod val="75000"/>
                  </a:schemeClr>
                </a:solidFill>
                <a:latin typeface="Calibri" pitchFamily="34" charset="0"/>
              </a:rPr>
              <a:t>Process B</a:t>
            </a:r>
          </a:p>
        </p:txBody>
      </p:sp>
      <p:sp>
        <p:nvSpPr>
          <p:cNvPr id="48" name="Line 6"/>
          <p:cNvSpPr>
            <a:spLocks noChangeShapeType="1"/>
          </p:cNvSpPr>
          <p:nvPr/>
        </p:nvSpPr>
        <p:spPr bwMode="auto">
          <a:xfrm flipH="1">
            <a:off x="3546171" y="26060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9" name="Line 11"/>
          <p:cNvSpPr>
            <a:spLocks noChangeShapeType="1"/>
          </p:cNvSpPr>
          <p:nvPr/>
        </p:nvSpPr>
        <p:spPr bwMode="auto">
          <a:xfrm flipH="1">
            <a:off x="4371671" y="1981200"/>
            <a:ext cx="12700" cy="393192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50" name="Text Box 12"/>
          <p:cNvSpPr txBox="1">
            <a:spLocks noChangeArrowheads="1"/>
          </p:cNvSpPr>
          <p:nvPr/>
        </p:nvSpPr>
        <p:spPr bwMode="auto">
          <a:xfrm>
            <a:off x="5472451" y="26670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1" name="Text Box 13"/>
          <p:cNvSpPr txBox="1">
            <a:spLocks noChangeArrowheads="1"/>
          </p:cNvSpPr>
          <p:nvPr/>
        </p:nvSpPr>
        <p:spPr bwMode="auto">
          <a:xfrm>
            <a:off x="5472451" y="30813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2" name="Text Box 14"/>
          <p:cNvSpPr txBox="1">
            <a:spLocks noChangeArrowheads="1"/>
          </p:cNvSpPr>
          <p:nvPr/>
        </p:nvSpPr>
        <p:spPr bwMode="auto">
          <a:xfrm>
            <a:off x="5472451" y="3494088"/>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3" name="Text Box 15"/>
          <p:cNvSpPr txBox="1">
            <a:spLocks noChangeArrowheads="1"/>
          </p:cNvSpPr>
          <p:nvPr/>
        </p:nvSpPr>
        <p:spPr bwMode="auto">
          <a:xfrm>
            <a:off x="5454989" y="39306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4" name="Text Box 16"/>
          <p:cNvSpPr txBox="1">
            <a:spLocks noChangeArrowheads="1"/>
          </p:cNvSpPr>
          <p:nvPr/>
        </p:nvSpPr>
        <p:spPr bwMode="auto">
          <a:xfrm>
            <a:off x="5472451" y="4343400"/>
            <a:ext cx="184274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(handler)</a:t>
            </a:r>
          </a:p>
        </p:txBody>
      </p:sp>
      <p:sp>
        <p:nvSpPr>
          <p:cNvPr id="55" name="AutoShape 27"/>
          <p:cNvSpPr>
            <a:spLocks/>
          </p:cNvSpPr>
          <p:nvPr/>
        </p:nvSpPr>
        <p:spPr bwMode="auto">
          <a:xfrm>
            <a:off x="7508571" y="30271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6" name="Text Box 28"/>
          <p:cNvSpPr txBox="1">
            <a:spLocks noChangeArrowheads="1"/>
          </p:cNvSpPr>
          <p:nvPr/>
        </p:nvSpPr>
        <p:spPr bwMode="auto">
          <a:xfrm>
            <a:off x="7587946" y="30483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7" name="AutoShape 29"/>
          <p:cNvSpPr>
            <a:spLocks/>
          </p:cNvSpPr>
          <p:nvPr/>
        </p:nvSpPr>
        <p:spPr bwMode="auto">
          <a:xfrm>
            <a:off x="7508571" y="38966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8" name="Text Box 30"/>
          <p:cNvSpPr txBox="1">
            <a:spLocks noChangeArrowheads="1"/>
          </p:cNvSpPr>
          <p:nvPr/>
        </p:nvSpPr>
        <p:spPr bwMode="auto">
          <a:xfrm>
            <a:off x="7587946" y="39178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9" name="Line 6"/>
          <p:cNvSpPr>
            <a:spLocks noChangeShapeType="1"/>
          </p:cNvSpPr>
          <p:nvPr/>
        </p:nvSpPr>
        <p:spPr bwMode="auto">
          <a:xfrm flipH="1">
            <a:off x="3539821" y="4303776"/>
            <a:ext cx="0" cy="420624"/>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60" name="Line 6"/>
          <p:cNvSpPr>
            <a:spLocks noChangeShapeType="1"/>
          </p:cNvSpPr>
          <p:nvPr/>
        </p:nvSpPr>
        <p:spPr bwMode="auto">
          <a:xfrm flipH="1">
            <a:off x="5140021" y="34655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61" name="Straight Arrow Connector 60"/>
          <p:cNvCxnSpPr>
            <a:stCxn id="48" idx="1"/>
            <a:endCxn id="60" idx="0"/>
          </p:cNvCxnSpPr>
          <p:nvPr/>
        </p:nvCxnSpPr>
        <p:spPr bwMode="auto">
          <a:xfrm rot="16200000" flipH="1">
            <a:off x="4123620" y="2449175"/>
            <a:ext cx="438952" cy="1593850"/>
          </a:xfrm>
          <a:prstGeom prst="straightConnector1">
            <a:avLst/>
          </a:prstGeom>
          <a:noFill/>
          <a:ln w="25400">
            <a:solidFill>
              <a:schemeClr val="tx1"/>
            </a:solidFill>
            <a:round/>
            <a:headEnd/>
            <a:tailEnd type="triangle" w="med" len="med"/>
          </a:ln>
          <a:effectLst/>
        </p:spPr>
      </p:cxnSp>
      <p:cxnSp>
        <p:nvCxnSpPr>
          <p:cNvPr id="62" name="Straight Arrow Connector 61"/>
          <p:cNvCxnSpPr>
            <a:stCxn id="60" idx="1"/>
            <a:endCxn id="59" idx="0"/>
          </p:cNvCxnSpPr>
          <p:nvPr/>
        </p:nvCxnSpPr>
        <p:spPr bwMode="auto">
          <a:xfrm rot="16200000" flipH="1" flipV="1">
            <a:off x="4131133" y="3294888"/>
            <a:ext cx="417576" cy="1600200"/>
          </a:xfrm>
          <a:prstGeom prst="straightConnector1">
            <a:avLst/>
          </a:prstGeom>
          <a:noFill/>
          <a:ln w="25400">
            <a:solidFill>
              <a:schemeClr val="tx1"/>
            </a:solidFill>
            <a:round/>
            <a:headEnd/>
            <a:tailEnd type="triangle" w="med" len="med"/>
          </a:ln>
          <a:effectLst/>
        </p:spPr>
      </p:cxnSp>
      <p:sp>
        <p:nvSpPr>
          <p:cNvPr id="31" name="Line 6"/>
          <p:cNvSpPr>
            <a:spLocks noChangeShapeType="1"/>
          </p:cNvSpPr>
          <p:nvPr/>
        </p:nvSpPr>
        <p:spPr bwMode="auto">
          <a:xfrm flipH="1">
            <a:off x="3538270" y="47244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Line 6"/>
          <p:cNvSpPr>
            <a:spLocks noChangeShapeType="1"/>
          </p:cNvSpPr>
          <p:nvPr/>
        </p:nvSpPr>
        <p:spPr bwMode="auto">
          <a:xfrm flipH="1">
            <a:off x="3538270" y="51419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3" name="Text Box 15"/>
          <p:cNvSpPr txBox="1">
            <a:spLocks noChangeArrowheads="1"/>
          </p:cNvSpPr>
          <p:nvPr/>
        </p:nvSpPr>
        <p:spPr bwMode="auto">
          <a:xfrm>
            <a:off x="5457541" y="4766846"/>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34" name="Text Box 14"/>
          <p:cNvSpPr txBox="1">
            <a:spLocks noChangeArrowheads="1"/>
          </p:cNvSpPr>
          <p:nvPr/>
        </p:nvSpPr>
        <p:spPr bwMode="auto">
          <a:xfrm>
            <a:off x="5474684" y="51816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37" name="Text Box 36"/>
          <p:cNvSpPr txBox="1">
            <a:spLocks noChangeArrowheads="1"/>
          </p:cNvSpPr>
          <p:nvPr/>
        </p:nvSpPr>
        <p:spPr bwMode="auto">
          <a:xfrm>
            <a:off x="3130739" y="2709446"/>
            <a:ext cx="374461"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curr</a:t>
            </a:r>
            <a:endParaRPr lang="en-US" sz="1600" baseline="-25000" dirty="0">
              <a:latin typeface="Calibri" pitchFamily="34" charset="0"/>
            </a:endParaRPr>
          </a:p>
        </p:txBody>
      </p:sp>
      <p:sp>
        <p:nvSpPr>
          <p:cNvPr id="38" name="Text Box 37"/>
          <p:cNvSpPr txBox="1">
            <a:spLocks noChangeArrowheads="1"/>
          </p:cNvSpPr>
          <p:nvPr/>
        </p:nvSpPr>
        <p:spPr bwMode="auto">
          <a:xfrm>
            <a:off x="3124200" y="5071646"/>
            <a:ext cx="397994"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next</a:t>
            </a:r>
            <a:endParaRPr lang="en-US" sz="1600" baseline="-25000" dirty="0">
              <a:latin typeface="Calibri" pitchFamily="34" charset="0"/>
            </a:endParaRPr>
          </a:p>
        </p:txBody>
      </p:sp>
      <p:sp>
        <p:nvSpPr>
          <p:cNvPr id="39" name="Oval 38"/>
          <p:cNvSpPr/>
          <p:nvPr/>
        </p:nvSpPr>
        <p:spPr bwMode="auto">
          <a:xfrm>
            <a:off x="3505200" y="2977086"/>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40" name="Oval 39"/>
          <p:cNvSpPr/>
          <p:nvPr/>
        </p:nvSpPr>
        <p:spPr bwMode="auto">
          <a:xfrm>
            <a:off x="3489960" y="5122652"/>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Nested Signal Handlers	</a:t>
            </a:r>
          </a:p>
        </p:txBody>
      </p:sp>
      <p:sp>
        <p:nvSpPr>
          <p:cNvPr id="3" name="Content Placeholder 2"/>
          <p:cNvSpPr>
            <a:spLocks noGrp="1"/>
          </p:cNvSpPr>
          <p:nvPr>
            <p:ph idx="1"/>
          </p:nvPr>
        </p:nvSpPr>
        <p:spPr>
          <a:xfrm>
            <a:off x="396875" y="1362075"/>
            <a:ext cx="7896225" cy="619125"/>
          </a:xfrm>
        </p:spPr>
        <p:txBody>
          <a:bodyPr/>
          <a:lstStyle/>
          <a:p>
            <a:r>
              <a:rPr lang="en-US" dirty="0"/>
              <a:t>Handlers can be interrupted by other handlers</a:t>
            </a:r>
          </a:p>
        </p:txBody>
      </p:sp>
      <p:sp>
        <p:nvSpPr>
          <p:cNvPr id="4" name="Line 93"/>
          <p:cNvSpPr>
            <a:spLocks noChangeShapeType="1"/>
          </p:cNvSpPr>
          <p:nvPr/>
        </p:nvSpPr>
        <p:spPr bwMode="auto">
          <a:xfrm>
            <a:off x="2844290" y="28225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2850640" y="3427403"/>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6"/>
          <p:cNvSpPr>
            <a:spLocks noChangeShapeType="1"/>
          </p:cNvSpPr>
          <p:nvPr/>
        </p:nvSpPr>
        <p:spPr bwMode="auto">
          <a:xfrm flipH="1" flipV="1">
            <a:off x="5198533" y="4116924"/>
            <a:ext cx="2355340" cy="531795"/>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7"/>
          <p:cNvSpPr>
            <a:spLocks noChangeShapeType="1"/>
          </p:cNvSpPr>
          <p:nvPr/>
        </p:nvSpPr>
        <p:spPr bwMode="auto">
          <a:xfrm>
            <a:off x="2845877" y="4108440"/>
            <a:ext cx="3175" cy="87630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Rectangle 98"/>
          <p:cNvSpPr>
            <a:spLocks noChangeArrowheads="1"/>
          </p:cNvSpPr>
          <p:nvPr/>
        </p:nvSpPr>
        <p:spPr bwMode="auto">
          <a:xfrm>
            <a:off x="3033202" y="2825740"/>
            <a:ext cx="2051032"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(2) Control passes to handler S</a:t>
            </a:r>
          </a:p>
        </p:txBody>
      </p:sp>
      <p:sp>
        <p:nvSpPr>
          <p:cNvPr id="9" name="Rectangle 99"/>
          <p:cNvSpPr>
            <a:spLocks noChangeArrowheads="1"/>
          </p:cNvSpPr>
          <p:nvPr/>
        </p:nvSpPr>
        <p:spPr bwMode="auto">
          <a:xfrm>
            <a:off x="2017189" y="2286000"/>
            <a:ext cx="1644643"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Main program</a:t>
            </a:r>
          </a:p>
        </p:txBody>
      </p:sp>
      <p:sp>
        <p:nvSpPr>
          <p:cNvPr id="10" name="Rectangle 100"/>
          <p:cNvSpPr>
            <a:spLocks noChangeArrowheads="1"/>
          </p:cNvSpPr>
          <p:nvPr/>
        </p:nvSpPr>
        <p:spPr bwMode="auto">
          <a:xfrm>
            <a:off x="5612346" y="4571994"/>
            <a:ext cx="1478488" cy="8284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(5) Handler T</a:t>
            </a:r>
          </a:p>
          <a:p>
            <a:r>
              <a:rPr lang="en-US" sz="1600" i="1" dirty="0">
                <a:latin typeface="Helvetica" charset="0"/>
              </a:rPr>
              <a:t>returns to handler S</a:t>
            </a:r>
          </a:p>
        </p:txBody>
      </p:sp>
      <p:sp>
        <p:nvSpPr>
          <p:cNvPr id="11" name="Text Box 101"/>
          <p:cNvSpPr txBox="1">
            <a:spLocks noChangeArrowheads="1"/>
          </p:cNvSpPr>
          <p:nvPr/>
        </p:nvSpPr>
        <p:spPr bwMode="auto">
          <a:xfrm>
            <a:off x="2341052" y="3144828"/>
            <a:ext cx="547258"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2" name="Text Box 102"/>
          <p:cNvSpPr txBox="1">
            <a:spLocks noChangeArrowheads="1"/>
          </p:cNvSpPr>
          <p:nvPr/>
        </p:nvSpPr>
        <p:spPr bwMode="auto">
          <a:xfrm>
            <a:off x="2341052" y="3849678"/>
            <a:ext cx="561066" cy="33855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r>
              <a:rPr lang="en-US" sz="1600" i="1" dirty="0" err="1">
                <a:latin typeface="Helvetica" charset="0"/>
              </a:rPr>
              <a:t>I</a:t>
            </a:r>
            <a:r>
              <a:rPr lang="en-US" sz="1600" i="1" baseline="-25000" dirty="0" err="1">
                <a:latin typeface="Helvetica" charset="0"/>
              </a:rPr>
              <a:t>next</a:t>
            </a:r>
            <a:endParaRPr lang="en-US" sz="1600" i="1" dirty="0">
              <a:latin typeface="Helvetica" charset="0"/>
            </a:endParaRPr>
          </a:p>
        </p:txBody>
      </p:sp>
      <p:sp>
        <p:nvSpPr>
          <p:cNvPr id="13" name="Rectangle 105"/>
          <p:cNvSpPr>
            <a:spLocks noChangeArrowheads="1"/>
          </p:cNvSpPr>
          <p:nvPr/>
        </p:nvSpPr>
        <p:spPr bwMode="auto">
          <a:xfrm>
            <a:off x="436033" y="3105157"/>
            <a:ext cx="191770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(1) Program catches signal s</a:t>
            </a:r>
          </a:p>
        </p:txBody>
      </p:sp>
      <p:sp>
        <p:nvSpPr>
          <p:cNvPr id="14" name="Rectangle 99"/>
          <p:cNvSpPr>
            <a:spLocks noChangeArrowheads="1"/>
          </p:cNvSpPr>
          <p:nvPr/>
        </p:nvSpPr>
        <p:spPr bwMode="auto">
          <a:xfrm>
            <a:off x="4595290" y="2286000"/>
            <a:ext cx="1280576"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S</a:t>
            </a:r>
          </a:p>
        </p:txBody>
      </p:sp>
      <p:sp>
        <p:nvSpPr>
          <p:cNvPr id="15" name="Rectangle 99"/>
          <p:cNvSpPr>
            <a:spLocks noChangeArrowheads="1"/>
          </p:cNvSpPr>
          <p:nvPr/>
        </p:nvSpPr>
        <p:spPr bwMode="auto">
          <a:xfrm>
            <a:off x="6949024" y="2286000"/>
            <a:ext cx="1280576" cy="3359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T</a:t>
            </a:r>
          </a:p>
        </p:txBody>
      </p:sp>
      <p:sp>
        <p:nvSpPr>
          <p:cNvPr id="16" name="Rectangle 105"/>
          <p:cNvSpPr>
            <a:spLocks noChangeArrowheads="1"/>
          </p:cNvSpPr>
          <p:nvPr/>
        </p:nvSpPr>
        <p:spPr bwMode="auto">
          <a:xfrm>
            <a:off x="3369734" y="3600457"/>
            <a:ext cx="1854200"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(3) Program catches signal t</a:t>
            </a:r>
          </a:p>
        </p:txBody>
      </p:sp>
      <p:sp>
        <p:nvSpPr>
          <p:cNvPr id="17" name="Line 93"/>
          <p:cNvSpPr>
            <a:spLocks noChangeShapeType="1"/>
          </p:cNvSpPr>
          <p:nvPr/>
        </p:nvSpPr>
        <p:spPr bwMode="auto">
          <a:xfrm>
            <a:off x="5231890" y="34321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8" name="Line 94"/>
          <p:cNvSpPr>
            <a:spLocks noChangeShapeType="1"/>
          </p:cNvSpPr>
          <p:nvPr/>
        </p:nvSpPr>
        <p:spPr bwMode="auto">
          <a:xfrm>
            <a:off x="5225540" y="4024303"/>
            <a:ext cx="2400300" cy="0"/>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9" name="Rectangle 98"/>
          <p:cNvSpPr>
            <a:spLocks noChangeArrowheads="1"/>
          </p:cNvSpPr>
          <p:nvPr/>
        </p:nvSpPr>
        <p:spPr bwMode="auto">
          <a:xfrm>
            <a:off x="5357301" y="3409940"/>
            <a:ext cx="211453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(4)  Control passes to handler T</a:t>
            </a:r>
          </a:p>
        </p:txBody>
      </p:sp>
      <p:sp>
        <p:nvSpPr>
          <p:cNvPr id="20" name="Line 93"/>
          <p:cNvSpPr>
            <a:spLocks noChangeShapeType="1"/>
          </p:cNvSpPr>
          <p:nvPr/>
        </p:nvSpPr>
        <p:spPr bwMode="auto">
          <a:xfrm>
            <a:off x="7606790" y="40798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1" name="Line 93"/>
          <p:cNvSpPr>
            <a:spLocks noChangeShapeType="1"/>
          </p:cNvSpPr>
          <p:nvPr/>
        </p:nvSpPr>
        <p:spPr bwMode="auto">
          <a:xfrm>
            <a:off x="5231890" y="4206865"/>
            <a:ext cx="0" cy="598488"/>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2" name="Line 96"/>
          <p:cNvSpPr>
            <a:spLocks noChangeShapeType="1"/>
          </p:cNvSpPr>
          <p:nvPr/>
        </p:nvSpPr>
        <p:spPr bwMode="auto">
          <a:xfrm flipH="1" flipV="1">
            <a:off x="2836333" y="4040723"/>
            <a:ext cx="2342640" cy="709595"/>
          </a:xfrm>
          <a:prstGeom prst="line">
            <a:avLst/>
          </a:prstGeom>
          <a:noFill/>
          <a:ln w="127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3" name="Rectangle 100"/>
          <p:cNvSpPr>
            <a:spLocks noChangeArrowheads="1"/>
          </p:cNvSpPr>
          <p:nvPr/>
        </p:nvSpPr>
        <p:spPr bwMode="auto">
          <a:xfrm>
            <a:off x="3529546" y="4698994"/>
            <a:ext cx="1478488" cy="107464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(6) Handler S</a:t>
            </a:r>
          </a:p>
          <a:p>
            <a:r>
              <a:rPr lang="en-US" sz="1600" i="1" dirty="0">
                <a:latin typeface="Helvetica" charset="0"/>
              </a:rPr>
              <a:t>returns to main program</a:t>
            </a:r>
          </a:p>
        </p:txBody>
      </p:sp>
      <p:sp>
        <p:nvSpPr>
          <p:cNvPr id="24" name="Rectangle 105"/>
          <p:cNvSpPr>
            <a:spLocks noChangeArrowheads="1"/>
          </p:cNvSpPr>
          <p:nvPr/>
        </p:nvSpPr>
        <p:spPr bwMode="auto">
          <a:xfrm>
            <a:off x="436033" y="3930657"/>
            <a:ext cx="1917701" cy="58220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(7) Main program resumes </a:t>
            </a:r>
          </a:p>
        </p:txBody>
      </p:sp>
    </p:spTree>
    <p:extLst>
      <p:ext uri="{BB962C8B-B14F-4D97-AF65-F5344CB8AC3E}">
        <p14:creationId xmlns:p14="http://schemas.microsoft.com/office/powerpoint/2010/main" val="39445920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Blocking and Unblocking Signals	</a:t>
            </a:r>
          </a:p>
        </p:txBody>
      </p:sp>
      <p:sp>
        <p:nvSpPr>
          <p:cNvPr id="3" name="Content Placeholder 2"/>
          <p:cNvSpPr>
            <a:spLocks noGrp="1"/>
          </p:cNvSpPr>
          <p:nvPr>
            <p:ph idx="1"/>
          </p:nvPr>
        </p:nvSpPr>
        <p:spPr/>
        <p:txBody>
          <a:bodyPr/>
          <a:lstStyle/>
          <a:p>
            <a:r>
              <a:rPr lang="en-US" dirty="0"/>
              <a:t>Implicit blocking mechanism	</a:t>
            </a:r>
          </a:p>
          <a:p>
            <a:pPr lvl="1"/>
            <a:r>
              <a:rPr lang="en-US" dirty="0"/>
              <a:t>Kernel blocks any pending signals of type currently being handled</a:t>
            </a:r>
          </a:p>
          <a:p>
            <a:pPr lvl="1"/>
            <a:r>
              <a:rPr lang="en-US" dirty="0"/>
              <a:t>e.g., a SIGINT handler can’t be interrupted by another SIGINT</a:t>
            </a:r>
          </a:p>
          <a:p>
            <a:pPr marL="0" indent="0">
              <a:buNone/>
            </a:pPr>
            <a:endParaRPr lang="en-US" dirty="0"/>
          </a:p>
          <a:p>
            <a:r>
              <a:rPr lang="en-US" dirty="0"/>
              <a:t>Explicit blocking and unblocking mechanism</a:t>
            </a:r>
          </a:p>
          <a:p>
            <a:pPr lvl="1"/>
            <a:r>
              <a:rPr lang="en-US" dirty="0" err="1">
                <a:latin typeface="Courier New"/>
                <a:cs typeface="Courier New"/>
              </a:rPr>
              <a:t>sigprocmask</a:t>
            </a:r>
            <a:r>
              <a:rPr lang="en-US" dirty="0">
                <a:latin typeface="Courier New"/>
                <a:cs typeface="Courier New"/>
              </a:rPr>
              <a:t> </a:t>
            </a:r>
            <a:r>
              <a:rPr lang="en-US" dirty="0"/>
              <a:t>function</a:t>
            </a:r>
          </a:p>
          <a:p>
            <a:pPr lvl="1"/>
            <a:endParaRPr lang="en-US" dirty="0"/>
          </a:p>
          <a:p>
            <a:r>
              <a:rPr lang="en-US" dirty="0"/>
              <a:t>Supporting functions</a:t>
            </a:r>
          </a:p>
          <a:p>
            <a:pPr lvl="1"/>
            <a:r>
              <a:rPr lang="en-US" dirty="0" err="1">
                <a:latin typeface="Courier New"/>
                <a:cs typeface="Courier New"/>
              </a:rPr>
              <a:t>sigemptyset</a:t>
            </a:r>
            <a:r>
              <a:rPr lang="en-US" dirty="0"/>
              <a:t> – Create empty set</a:t>
            </a:r>
          </a:p>
          <a:p>
            <a:pPr lvl="1"/>
            <a:r>
              <a:rPr lang="en-US" dirty="0" err="1">
                <a:latin typeface="Courier New"/>
                <a:cs typeface="Courier New"/>
              </a:rPr>
              <a:t>sigfillset</a:t>
            </a:r>
            <a:r>
              <a:rPr lang="en-US" dirty="0">
                <a:latin typeface="Courier New"/>
                <a:cs typeface="Courier New"/>
              </a:rPr>
              <a:t> </a:t>
            </a:r>
            <a:r>
              <a:rPr lang="en-US" dirty="0"/>
              <a:t>– Add every signal number to set</a:t>
            </a:r>
          </a:p>
          <a:p>
            <a:pPr lvl="1"/>
            <a:r>
              <a:rPr lang="en-US" dirty="0" err="1">
                <a:latin typeface="Courier New"/>
                <a:cs typeface="Courier New"/>
              </a:rPr>
              <a:t>sigaddset</a:t>
            </a:r>
            <a:r>
              <a:rPr lang="en-US" dirty="0"/>
              <a:t> – Add signal number to set</a:t>
            </a:r>
          </a:p>
          <a:p>
            <a:pPr lvl="1"/>
            <a:r>
              <a:rPr lang="en-US" dirty="0" err="1">
                <a:latin typeface="Courier New"/>
                <a:cs typeface="Courier New"/>
              </a:rPr>
              <a:t>sigdelset</a:t>
            </a:r>
            <a:r>
              <a:rPr lang="en-US" dirty="0"/>
              <a:t> – Delete signal number from set</a:t>
            </a:r>
          </a:p>
          <a:p>
            <a:pPr lvl="1"/>
            <a:endParaRPr lang="en-US" dirty="0"/>
          </a:p>
        </p:txBody>
      </p:sp>
    </p:spTree>
    <p:extLst>
      <p:ext uri="{BB962C8B-B14F-4D97-AF65-F5344CB8AC3E}">
        <p14:creationId xmlns:p14="http://schemas.microsoft.com/office/powerpoint/2010/main" val="8313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(partial) Taxonomy</a:t>
            </a:r>
          </a:p>
        </p:txBody>
      </p:sp>
      <p:sp>
        <p:nvSpPr>
          <p:cNvPr id="4" name="TextBox 3"/>
          <p:cNvSpPr txBox="1"/>
          <p:nvPr/>
        </p:nvSpPr>
        <p:spPr>
          <a:xfrm>
            <a:off x="762000" y="2895600"/>
            <a:ext cx="2362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Asynchronous</a:t>
            </a:r>
          </a:p>
        </p:txBody>
      </p:sp>
      <p:sp>
        <p:nvSpPr>
          <p:cNvPr id="5" name="TextBox 4"/>
          <p:cNvSpPr txBox="1"/>
          <p:nvPr/>
        </p:nvSpPr>
        <p:spPr>
          <a:xfrm>
            <a:off x="4800600" y="3048000"/>
            <a:ext cx="22098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Synchronous</a:t>
            </a:r>
          </a:p>
        </p:txBody>
      </p:sp>
      <p:sp>
        <p:nvSpPr>
          <p:cNvPr id="6" name="TextBox 5"/>
          <p:cNvSpPr txBox="1"/>
          <p:nvPr/>
        </p:nvSpPr>
        <p:spPr>
          <a:xfrm>
            <a:off x="762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Interrupts</a:t>
            </a:r>
          </a:p>
        </p:txBody>
      </p:sp>
      <p:sp>
        <p:nvSpPr>
          <p:cNvPr id="7" name="TextBox 6"/>
          <p:cNvSpPr txBox="1"/>
          <p:nvPr/>
        </p:nvSpPr>
        <p:spPr>
          <a:xfrm>
            <a:off x="34290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Traps</a:t>
            </a:r>
          </a:p>
        </p:txBody>
      </p:sp>
      <p:sp>
        <p:nvSpPr>
          <p:cNvPr id="8" name="TextBox 7"/>
          <p:cNvSpPr txBox="1"/>
          <p:nvPr/>
        </p:nvSpPr>
        <p:spPr>
          <a:xfrm>
            <a:off x="52197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Faults</a:t>
            </a:r>
          </a:p>
        </p:txBody>
      </p:sp>
      <p:sp>
        <p:nvSpPr>
          <p:cNvPr id="9" name="TextBox 8"/>
          <p:cNvSpPr txBox="1"/>
          <p:nvPr/>
        </p:nvSpPr>
        <p:spPr>
          <a:xfrm>
            <a:off x="70104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Aborts</a:t>
            </a:r>
          </a:p>
        </p:txBody>
      </p:sp>
      <p:cxnSp>
        <p:nvCxnSpPr>
          <p:cNvPr id="11" name="Straight Connector 10"/>
          <p:cNvCxnSpPr>
            <a:stCxn id="4" idx="2"/>
            <a:endCxn id="6" idx="0"/>
          </p:cNvCxnSpPr>
          <p:nvPr/>
        </p:nvCxnSpPr>
        <p:spPr bwMode="auto">
          <a:xfrm flipH="1">
            <a:off x="876300" y="3357265"/>
            <a:ext cx="1066800" cy="1023119"/>
          </a:xfrm>
          <a:prstGeom prst="line">
            <a:avLst/>
          </a:prstGeom>
          <a:noFill/>
          <a:ln w="25400" cap="flat" cmpd="sng" algn="ctr">
            <a:solidFill>
              <a:schemeClr val="tx1"/>
            </a:solidFill>
            <a:prstDash val="solid"/>
            <a:round/>
            <a:headEnd type="none" w="med" len="med"/>
            <a:tailEnd type="none" w="med" len="med"/>
          </a:ln>
          <a:effectLst/>
        </p:spPr>
      </p:cxnSp>
      <p:cxnSp>
        <p:nvCxnSpPr>
          <p:cNvPr id="13" name="Straight Connector 12"/>
          <p:cNvCxnSpPr>
            <a:stCxn id="5" idx="2"/>
            <a:endCxn id="7" idx="0"/>
          </p:cNvCxnSpPr>
          <p:nvPr/>
        </p:nvCxnSpPr>
        <p:spPr bwMode="auto">
          <a:xfrm flipH="1">
            <a:off x="4229100" y="3509665"/>
            <a:ext cx="1676400" cy="870719"/>
          </a:xfrm>
          <a:prstGeom prst="line">
            <a:avLst/>
          </a:prstGeom>
          <a:noFill/>
          <a:ln w="25400" cap="flat" cmpd="sng" algn="ctr">
            <a:solidFill>
              <a:schemeClr val="tx1"/>
            </a:solidFill>
            <a:prstDash val="solid"/>
            <a:round/>
            <a:headEnd type="none" w="med" len="med"/>
            <a:tailEnd type="none" w="med" len="med"/>
          </a:ln>
          <a:effectLst/>
        </p:spPr>
      </p:cxnSp>
      <p:cxnSp>
        <p:nvCxnSpPr>
          <p:cNvPr id="15" name="Straight Connector 14"/>
          <p:cNvCxnSpPr>
            <a:stCxn id="5" idx="2"/>
            <a:endCxn id="8" idx="0"/>
          </p:cNvCxnSpPr>
          <p:nvPr/>
        </p:nvCxnSpPr>
        <p:spPr bwMode="auto">
          <a:xfrm>
            <a:off x="5905500" y="3509665"/>
            <a:ext cx="114300" cy="870719"/>
          </a:xfrm>
          <a:prstGeom prst="line">
            <a:avLst/>
          </a:prstGeom>
          <a:noFill/>
          <a:ln w="25400" cap="flat" cmpd="sng" algn="ctr">
            <a:solidFill>
              <a:schemeClr val="tx1"/>
            </a:solidFill>
            <a:prstDash val="solid"/>
            <a:round/>
            <a:headEnd type="none" w="med" len="med"/>
            <a:tailEnd type="none" w="med" len="med"/>
          </a:ln>
          <a:effectLst/>
        </p:spPr>
      </p:cxnSp>
      <p:cxnSp>
        <p:nvCxnSpPr>
          <p:cNvPr id="17" name="Straight Connector 16"/>
          <p:cNvCxnSpPr>
            <a:stCxn id="5" idx="2"/>
            <a:endCxn id="9" idx="0"/>
          </p:cNvCxnSpPr>
          <p:nvPr/>
        </p:nvCxnSpPr>
        <p:spPr bwMode="auto">
          <a:xfrm>
            <a:off x="5905500" y="3509665"/>
            <a:ext cx="1905000" cy="870719"/>
          </a:xfrm>
          <a:prstGeom prst="line">
            <a:avLst/>
          </a:prstGeom>
          <a:noFill/>
          <a:ln w="25400" cap="flat" cmpd="sng" algn="ctr">
            <a:solidFill>
              <a:schemeClr val="tx1"/>
            </a:solidFill>
            <a:prstDash val="solid"/>
            <a:round/>
            <a:headEnd type="none" w="med" len="med"/>
            <a:tailEnd type="none" w="med" len="med"/>
          </a:ln>
          <a:effectLst/>
        </p:spPr>
      </p:cxnSp>
      <p:sp>
        <p:nvSpPr>
          <p:cNvPr id="18" name="TextBox 17"/>
          <p:cNvSpPr txBox="1"/>
          <p:nvPr/>
        </p:nvSpPr>
        <p:spPr>
          <a:xfrm>
            <a:off x="3394435" y="1215560"/>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ECF</a:t>
            </a:r>
          </a:p>
        </p:txBody>
      </p:sp>
      <p:cxnSp>
        <p:nvCxnSpPr>
          <p:cNvPr id="20" name="Straight Connector 19"/>
          <p:cNvCxnSpPr>
            <a:stCxn id="18" idx="2"/>
            <a:endCxn id="4" idx="0"/>
          </p:cNvCxnSpPr>
          <p:nvPr/>
        </p:nvCxnSpPr>
        <p:spPr bwMode="auto">
          <a:xfrm flipH="1">
            <a:off x="1943100" y="1677225"/>
            <a:ext cx="2251435" cy="1218375"/>
          </a:xfrm>
          <a:prstGeom prst="line">
            <a:avLst/>
          </a:prstGeom>
          <a:noFill/>
          <a:ln w="25400" cap="flat" cmpd="sng" algn="ctr">
            <a:solidFill>
              <a:schemeClr val="tx1"/>
            </a:solidFill>
            <a:prstDash val="solid"/>
            <a:round/>
            <a:headEnd type="none" w="med" len="med"/>
            <a:tailEnd type="none" w="med" len="med"/>
          </a:ln>
          <a:effectLst/>
        </p:spPr>
      </p:cxnSp>
      <p:cxnSp>
        <p:nvCxnSpPr>
          <p:cNvPr id="22" name="Straight Connector 21"/>
          <p:cNvCxnSpPr>
            <a:stCxn id="18" idx="2"/>
            <a:endCxn id="5" idx="0"/>
          </p:cNvCxnSpPr>
          <p:nvPr/>
        </p:nvCxnSpPr>
        <p:spPr bwMode="auto">
          <a:xfrm>
            <a:off x="4194535" y="1677225"/>
            <a:ext cx="1710965" cy="1370775"/>
          </a:xfrm>
          <a:prstGeom prst="line">
            <a:avLst/>
          </a:prstGeom>
          <a:noFill/>
          <a:ln w="25400" cap="flat" cmpd="sng" algn="ctr">
            <a:solidFill>
              <a:schemeClr val="tx1"/>
            </a:solidFill>
            <a:prstDash val="solid"/>
            <a:round/>
            <a:headEnd type="none" w="med" len="med"/>
            <a:tailEnd type="none" w="med" len="med"/>
          </a:ln>
          <a:effectLst/>
        </p:spPr>
      </p:cxnSp>
      <p:sp>
        <p:nvSpPr>
          <p:cNvPr id="19" name="TextBox 18"/>
          <p:cNvSpPr txBox="1"/>
          <p:nvPr/>
        </p:nvSpPr>
        <p:spPr>
          <a:xfrm>
            <a:off x="1803760" y="5029200"/>
            <a:ext cx="1600200" cy="461665"/>
          </a:xfrm>
          <a:prstGeom prst="rect">
            <a:avLst/>
          </a:prstGeom>
          <a:solidFill>
            <a:srgbClr val="FFC000"/>
          </a:solidFill>
          <a:ln>
            <a:solidFill>
              <a:schemeClr val="tx1"/>
            </a:solidFill>
          </a:ln>
        </p:spPr>
        <p:txBody>
          <a:bodyPr wrap="square" rtlCol="0">
            <a:spAutoFit/>
          </a:bodyPr>
          <a:lstStyle/>
          <a:p>
            <a:pPr algn="ctr"/>
            <a:r>
              <a:rPr lang="en-US" dirty="0">
                <a:latin typeface="Calibri" pitchFamily="34" charset="0"/>
              </a:rPr>
              <a:t>Signals</a:t>
            </a:r>
          </a:p>
        </p:txBody>
      </p:sp>
      <p:cxnSp>
        <p:nvCxnSpPr>
          <p:cNvPr id="21" name="Straight Connector 20"/>
          <p:cNvCxnSpPr>
            <a:stCxn id="4" idx="2"/>
            <a:endCxn id="19" idx="0"/>
          </p:cNvCxnSpPr>
          <p:nvPr/>
        </p:nvCxnSpPr>
        <p:spPr bwMode="auto">
          <a:xfrm>
            <a:off x="1943100" y="3357265"/>
            <a:ext cx="660760" cy="1671935"/>
          </a:xfrm>
          <a:prstGeom prst="line">
            <a:avLst/>
          </a:prstGeom>
          <a:noFill/>
          <a:ln w="25400" cap="flat" cmpd="sng" algn="ctr">
            <a:solidFill>
              <a:schemeClr val="tx1"/>
            </a:solidFill>
            <a:prstDash val="solid"/>
            <a:round/>
            <a:headEnd type="none" w="med" len="med"/>
            <a:tailEnd type="none" w="med" len="med"/>
          </a:ln>
          <a:effectLst/>
        </p:spPr>
      </p:cxnSp>
      <p:sp>
        <p:nvSpPr>
          <p:cNvPr id="16" name="TextBox 15"/>
          <p:cNvSpPr txBox="1"/>
          <p:nvPr/>
        </p:nvSpPr>
        <p:spPr>
          <a:xfrm>
            <a:off x="6574241" y="729139"/>
            <a:ext cx="2456506" cy="369332"/>
          </a:xfrm>
          <a:prstGeom prst="rect">
            <a:avLst/>
          </a:prstGeom>
          <a:solidFill>
            <a:srgbClr val="FFC000"/>
          </a:solidFill>
        </p:spPr>
        <p:txBody>
          <a:bodyPr wrap="none" rtlCol="0">
            <a:spAutoFit/>
          </a:bodyPr>
          <a:lstStyle/>
          <a:p>
            <a:r>
              <a:rPr lang="en-US" sz="1800" dirty="0">
                <a:latin typeface="Calibri" pitchFamily="34" charset="0"/>
              </a:rPr>
              <a:t>Handled in user process</a:t>
            </a:r>
          </a:p>
        </p:txBody>
      </p:sp>
      <p:sp>
        <p:nvSpPr>
          <p:cNvPr id="23" name="TextBox 22"/>
          <p:cNvSpPr txBox="1"/>
          <p:nvPr/>
        </p:nvSpPr>
        <p:spPr>
          <a:xfrm>
            <a:off x="7162800" y="304800"/>
            <a:ext cx="1867947" cy="369332"/>
          </a:xfrm>
          <a:prstGeom prst="rect">
            <a:avLst/>
          </a:prstGeom>
          <a:solidFill>
            <a:srgbClr val="E7DDBB"/>
          </a:solidFill>
        </p:spPr>
        <p:txBody>
          <a:bodyPr wrap="none" rtlCol="0">
            <a:spAutoFit/>
          </a:bodyPr>
          <a:lstStyle/>
          <a:p>
            <a:r>
              <a:rPr lang="en-US" sz="1800" dirty="0">
                <a:latin typeface="Calibri" pitchFamily="34" charset="0"/>
              </a:rPr>
              <a:t>Handled in kernel</a:t>
            </a:r>
          </a:p>
        </p:txBody>
      </p:sp>
    </p:spTree>
    <p:extLst>
      <p:ext uri="{BB962C8B-B14F-4D97-AF65-F5344CB8AC3E}">
        <p14:creationId xmlns:p14="http://schemas.microsoft.com/office/powerpoint/2010/main" val="14809548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9" y="435678"/>
            <a:ext cx="6119982" cy="762000"/>
          </a:xfrm>
        </p:spPr>
        <p:txBody>
          <a:bodyPr/>
          <a:lstStyle/>
          <a:p>
            <a:r>
              <a:rPr lang="en-US" dirty="0"/>
              <a:t>Temporarily Blocking Signals</a:t>
            </a:r>
          </a:p>
        </p:txBody>
      </p:sp>
      <p:sp>
        <p:nvSpPr>
          <p:cNvPr id="4" name="Text Box 4"/>
          <p:cNvSpPr txBox="1">
            <a:spLocks noChangeArrowheads="1"/>
          </p:cNvSpPr>
          <p:nvPr/>
        </p:nvSpPr>
        <p:spPr bwMode="auto">
          <a:xfrm>
            <a:off x="457200" y="1828800"/>
            <a:ext cx="8153400" cy="3293209"/>
          </a:xfrm>
          <a:prstGeom prst="rect">
            <a:avLst/>
          </a:prstGeom>
          <a:solidFill>
            <a:srgbClr val="F6F5BD"/>
          </a:solidFill>
          <a:ln w="3175">
            <a:solidFill>
              <a:schemeClr val="tx1"/>
            </a:solidFill>
            <a:miter lim="800000"/>
            <a:headEnd/>
            <a:tailEnd/>
          </a:ln>
          <a:effectLst/>
        </p:spPr>
        <p:txBody>
          <a:bodyPr wrap="square">
            <a:spAutoFit/>
          </a:bodyPr>
          <a:lstStyle/>
          <a:p>
            <a:r>
              <a:rPr lang="en-US" sz="1400" dirty="0">
                <a:solidFill>
                  <a:srgbClr val="000000"/>
                </a:solidFill>
                <a:latin typeface="Courier New"/>
                <a:cs typeface="Courier New"/>
              </a:rPr>
              <a:t> </a:t>
            </a:r>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a:solidFill>
                  <a:srgbClr val="C1651C"/>
                </a:solidFill>
                <a:latin typeface="Courier New"/>
                <a:cs typeface="Courier New"/>
              </a:rPr>
              <a:t>mask</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sigemptyset</a:t>
            </a:r>
            <a:r>
              <a:rPr lang="en-US" sz="1600" dirty="0">
                <a:solidFill>
                  <a:srgbClr val="000000"/>
                </a:solidFill>
                <a:latin typeface="Courier New"/>
                <a:cs typeface="Courier New"/>
              </a:rPr>
              <a:t>(&amp;mask);</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sigaddset</a:t>
            </a:r>
            <a:r>
              <a:rPr lang="en-US" sz="1600" dirty="0">
                <a:solidFill>
                  <a:srgbClr val="000000"/>
                </a:solidFill>
                <a:latin typeface="Courier New"/>
                <a:cs typeface="Courier New"/>
              </a:rPr>
              <a:t>(&amp;mask, SIGINT);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Block SIGINT and save previous blocked set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chemeClr val="accent6">
                    <a:lumMod val="60000"/>
                    <a:lumOff val="40000"/>
                  </a:schemeClr>
                </a:solidFill>
                <a:latin typeface="Courier New"/>
                <a:cs typeface="Courier New"/>
              </a:rPr>
              <a:t>/* Code region that will not be interrupted by SIGINT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Restore previous blocked set, unblocking SIGINT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p:txBody>
      </p:sp>
      <p:sp>
        <p:nvSpPr>
          <p:cNvPr id="3" name="TextBox 2"/>
          <p:cNvSpPr txBox="1"/>
          <p:nvPr/>
        </p:nvSpPr>
        <p:spPr>
          <a:xfrm rot="16200000">
            <a:off x="513666" y="3448735"/>
            <a:ext cx="838200" cy="646331"/>
          </a:xfrm>
          <a:prstGeom prst="rect">
            <a:avLst/>
          </a:prstGeom>
          <a:noFill/>
        </p:spPr>
        <p:txBody>
          <a:bodyPr wrap="square" rtlCol="0">
            <a:spAutoFit/>
          </a:bodyPr>
          <a:lstStyle/>
          <a:p>
            <a:r>
              <a:rPr lang="en-US" sz="3600" dirty="0">
                <a:latin typeface="Calibri" pitchFamily="34" charset="0"/>
              </a:rPr>
              <a:t>…</a:t>
            </a:r>
          </a:p>
        </p:txBody>
      </p:sp>
    </p:spTree>
    <p:extLst>
      <p:ext uri="{BB962C8B-B14F-4D97-AF65-F5344CB8AC3E}">
        <p14:creationId xmlns:p14="http://schemas.microsoft.com/office/powerpoint/2010/main" val="24569877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Signal Handling</a:t>
            </a:r>
          </a:p>
        </p:txBody>
      </p:sp>
      <p:sp>
        <p:nvSpPr>
          <p:cNvPr id="3" name="Content Placeholder 2"/>
          <p:cNvSpPr>
            <a:spLocks noGrp="1"/>
          </p:cNvSpPr>
          <p:nvPr>
            <p:ph idx="1"/>
          </p:nvPr>
        </p:nvSpPr>
        <p:spPr>
          <a:xfrm>
            <a:off x="381000" y="1362075"/>
            <a:ext cx="7896225" cy="4972050"/>
          </a:xfrm>
        </p:spPr>
        <p:txBody>
          <a:bodyPr/>
          <a:lstStyle/>
          <a:p>
            <a:r>
              <a:rPr lang="en-US" dirty="0"/>
              <a:t>Handlers are tricky because they are concurrent with main program and share the same global data structures</a:t>
            </a:r>
          </a:p>
          <a:p>
            <a:pPr lvl="1"/>
            <a:r>
              <a:rPr lang="en-US" dirty="0"/>
              <a:t>Shared data structures can become corrupted.</a:t>
            </a:r>
          </a:p>
          <a:p>
            <a:pPr lvl="1"/>
            <a:r>
              <a:rPr lang="en-US" dirty="0"/>
              <a:t>Functions can be dangerous to call again while being called</a:t>
            </a:r>
          </a:p>
          <a:p>
            <a:pPr lvl="2"/>
            <a:r>
              <a:rPr lang="en-US" dirty="0"/>
              <a:t>malloc() interrupted by another malloc() call</a:t>
            </a:r>
          </a:p>
          <a:p>
            <a:pPr lvl="1"/>
            <a:endParaRPr lang="en-US" dirty="0"/>
          </a:p>
          <a:p>
            <a:r>
              <a:rPr lang="en-US" dirty="0"/>
              <a:t>We’ll explore concurrency issues later in the term</a:t>
            </a:r>
          </a:p>
          <a:p>
            <a:pPr marL="457200" lvl="1" indent="0">
              <a:buNone/>
            </a:pPr>
            <a:endParaRPr lang="en-US" dirty="0"/>
          </a:p>
          <a:p>
            <a:r>
              <a:rPr lang="en-US" dirty="0"/>
              <a:t>For now here are some guidelines to help you avoid trouble.</a:t>
            </a:r>
          </a:p>
        </p:txBody>
      </p:sp>
    </p:spTree>
    <p:extLst>
      <p:ext uri="{BB962C8B-B14F-4D97-AF65-F5344CB8AC3E}">
        <p14:creationId xmlns:p14="http://schemas.microsoft.com/office/powerpoint/2010/main" val="18610700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04800"/>
            <a:ext cx="7592093" cy="762000"/>
          </a:xfrm>
        </p:spPr>
        <p:txBody>
          <a:bodyPr/>
          <a:lstStyle/>
          <a:p>
            <a:r>
              <a:rPr lang="en-US" dirty="0"/>
              <a:t>Guidelines for Writing Safe Handlers	</a:t>
            </a:r>
          </a:p>
        </p:txBody>
      </p:sp>
      <p:sp>
        <p:nvSpPr>
          <p:cNvPr id="3" name="Content Placeholder 2"/>
          <p:cNvSpPr>
            <a:spLocks noGrp="1"/>
          </p:cNvSpPr>
          <p:nvPr>
            <p:ph idx="1"/>
          </p:nvPr>
        </p:nvSpPr>
        <p:spPr>
          <a:xfrm>
            <a:off x="396875" y="1219200"/>
            <a:ext cx="8442325" cy="5267325"/>
          </a:xfrm>
        </p:spPr>
        <p:txBody>
          <a:bodyPr>
            <a:normAutofit lnSpcReduction="10000"/>
          </a:bodyPr>
          <a:lstStyle/>
          <a:p>
            <a:r>
              <a:rPr lang="en-US" dirty="0"/>
              <a:t>G0: Keep your handlers as simple as possible</a:t>
            </a:r>
          </a:p>
          <a:p>
            <a:pPr lvl="1"/>
            <a:r>
              <a:rPr lang="en-US" dirty="0"/>
              <a:t>e.g., set a global flag and return</a:t>
            </a:r>
          </a:p>
          <a:p>
            <a:r>
              <a:rPr lang="en-US" dirty="0"/>
              <a:t>G1: Call only </a:t>
            </a:r>
            <a:r>
              <a:rPr lang="en-US" dirty="0" err="1"/>
              <a:t>async</a:t>
            </a:r>
            <a:r>
              <a:rPr lang="en-US" dirty="0"/>
              <a:t>-signal-safe functions in your handlers</a:t>
            </a:r>
          </a:p>
          <a:p>
            <a:pPr lvl="1"/>
            <a:r>
              <a:rPr lang="en-US" dirty="0" err="1">
                <a:latin typeface="Courier New"/>
                <a:cs typeface="Courier New"/>
              </a:rPr>
              <a:t>printf</a:t>
            </a:r>
            <a:r>
              <a:rPr lang="en-US" dirty="0">
                <a:latin typeface="Courier New"/>
                <a:cs typeface="Courier New"/>
              </a:rPr>
              <a:t>, </a:t>
            </a:r>
            <a:r>
              <a:rPr lang="en-US" dirty="0" err="1">
                <a:latin typeface="Courier New"/>
                <a:cs typeface="Courier New"/>
              </a:rPr>
              <a:t>sprintf</a:t>
            </a:r>
            <a:r>
              <a:rPr lang="en-US" dirty="0"/>
              <a:t>,  </a:t>
            </a:r>
            <a:r>
              <a:rPr lang="en-US" dirty="0" err="1">
                <a:latin typeface="Courier New"/>
                <a:cs typeface="Courier New"/>
              </a:rPr>
              <a:t>malloc</a:t>
            </a:r>
            <a:r>
              <a:rPr lang="en-US" dirty="0"/>
              <a:t>, and </a:t>
            </a:r>
            <a:r>
              <a:rPr lang="en-US" dirty="0">
                <a:latin typeface="Courier New"/>
                <a:cs typeface="Courier New"/>
              </a:rPr>
              <a:t>exit</a:t>
            </a:r>
            <a:r>
              <a:rPr lang="en-US" dirty="0"/>
              <a:t> are not safe!</a:t>
            </a:r>
          </a:p>
          <a:p>
            <a:r>
              <a:rPr lang="en-US" dirty="0"/>
              <a:t>G2: Save and restore </a:t>
            </a:r>
            <a:r>
              <a:rPr lang="en-US" dirty="0" err="1">
                <a:latin typeface="Courier New"/>
                <a:cs typeface="Courier New"/>
              </a:rPr>
              <a:t>errno</a:t>
            </a:r>
            <a:r>
              <a:rPr lang="en-US" dirty="0"/>
              <a:t> on entry and exit</a:t>
            </a:r>
          </a:p>
          <a:p>
            <a:pPr lvl="1"/>
            <a:r>
              <a:rPr lang="en-US" dirty="0"/>
              <a:t>So that other handlers don’t overwrite your value of </a:t>
            </a:r>
            <a:r>
              <a:rPr lang="en-US" dirty="0" err="1">
                <a:latin typeface="Courier New"/>
                <a:cs typeface="Courier New"/>
              </a:rPr>
              <a:t>errno</a:t>
            </a:r>
            <a:r>
              <a:rPr lang="en-US" dirty="0"/>
              <a:t>	</a:t>
            </a:r>
          </a:p>
          <a:p>
            <a:r>
              <a:rPr lang="en-US" dirty="0"/>
              <a:t>G3: Protect accesses to shared data structures by temporarily blocking all signals</a:t>
            </a:r>
          </a:p>
          <a:p>
            <a:pPr lvl="1"/>
            <a:r>
              <a:rPr lang="en-US" dirty="0"/>
              <a:t>To prevent possible corruption</a:t>
            </a:r>
          </a:p>
          <a:p>
            <a:r>
              <a:rPr lang="en-US" dirty="0"/>
              <a:t>G4: Declare global variables as </a:t>
            </a:r>
            <a:r>
              <a:rPr lang="en-US" dirty="0">
                <a:latin typeface="Courier New"/>
                <a:cs typeface="Courier New"/>
              </a:rPr>
              <a:t>volatile</a:t>
            </a:r>
          </a:p>
          <a:p>
            <a:pPr lvl="1"/>
            <a:r>
              <a:rPr lang="en-US" dirty="0">
                <a:latin typeface="+mn-lt"/>
                <a:cs typeface="Courier New"/>
              </a:rPr>
              <a:t>To prevent compiler from storing them in a register</a:t>
            </a:r>
          </a:p>
          <a:p>
            <a:r>
              <a:rPr lang="en-US" dirty="0">
                <a:latin typeface="+mn-lt"/>
                <a:cs typeface="Courier New"/>
              </a:rPr>
              <a:t>G5: Declare global flags as </a:t>
            </a:r>
            <a:r>
              <a:rPr lang="en-US" dirty="0">
                <a:latin typeface="Courier New"/>
                <a:cs typeface="Courier New"/>
              </a:rPr>
              <a:t>volatile </a:t>
            </a:r>
            <a:r>
              <a:rPr lang="en-US" dirty="0" err="1">
                <a:latin typeface="Courier New"/>
                <a:cs typeface="Courier New"/>
              </a:rPr>
              <a:t>sig_atomic_t</a:t>
            </a:r>
            <a:endParaRPr lang="en-US" dirty="0">
              <a:latin typeface="Courier New"/>
              <a:cs typeface="Courier New"/>
            </a:endParaRPr>
          </a:p>
          <a:p>
            <a:pPr lvl="1"/>
            <a:r>
              <a:rPr lang="en-US" i="1" dirty="0">
                <a:latin typeface="+mn-lt"/>
                <a:cs typeface="Courier New"/>
              </a:rPr>
              <a:t>flag</a:t>
            </a:r>
            <a:r>
              <a:rPr lang="en-US" dirty="0">
                <a:latin typeface="+mn-lt"/>
                <a:cs typeface="Courier New"/>
              </a:rPr>
              <a:t>: variable that is only read or written (e.g. flag = 1, not flag++)</a:t>
            </a:r>
          </a:p>
          <a:p>
            <a:pPr lvl="1"/>
            <a:r>
              <a:rPr lang="en-US" dirty="0">
                <a:latin typeface="+mn-lt"/>
                <a:cs typeface="Courier New"/>
              </a:rPr>
              <a:t>Flag declared this way does not need to be protected  like other </a:t>
            </a:r>
            <a:r>
              <a:rPr lang="en-US" dirty="0" err="1">
                <a:latin typeface="+mn-lt"/>
                <a:cs typeface="Courier New"/>
              </a:rPr>
              <a:t>globals</a:t>
            </a:r>
            <a:endParaRPr lang="en-US" dirty="0">
              <a:latin typeface="+mn-lt"/>
              <a:cs typeface="Courier New"/>
            </a:endParaRPr>
          </a:p>
        </p:txBody>
      </p:sp>
    </p:spTree>
    <p:extLst>
      <p:ext uri="{BB962C8B-B14F-4D97-AF65-F5344CB8AC3E}">
        <p14:creationId xmlns:p14="http://schemas.microsoft.com/office/powerpoint/2010/main" val="287514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Async</a:t>
            </a:r>
            <a:r>
              <a:rPr lang="en-US" dirty="0"/>
              <a:t>-Signal-Safety	</a:t>
            </a:r>
          </a:p>
        </p:txBody>
      </p:sp>
      <p:sp>
        <p:nvSpPr>
          <p:cNvPr id="3" name="Content Placeholder 2"/>
          <p:cNvSpPr>
            <a:spLocks noGrp="1"/>
          </p:cNvSpPr>
          <p:nvPr>
            <p:ph idx="1"/>
          </p:nvPr>
        </p:nvSpPr>
        <p:spPr>
          <a:xfrm>
            <a:off x="396875" y="1362075"/>
            <a:ext cx="8670925" cy="3743325"/>
          </a:xfrm>
        </p:spPr>
        <p:txBody>
          <a:bodyPr/>
          <a:lstStyle/>
          <a:p>
            <a:r>
              <a:rPr lang="en-US" dirty="0">
                <a:latin typeface="Calibri"/>
                <a:cs typeface="Calibri"/>
              </a:rPr>
              <a:t>Function is </a:t>
            </a:r>
            <a:r>
              <a:rPr lang="en-US" i="1" dirty="0" err="1">
                <a:solidFill>
                  <a:srgbClr val="990000"/>
                </a:solidFill>
                <a:latin typeface="Calibri"/>
                <a:cs typeface="Calibri"/>
              </a:rPr>
              <a:t>async</a:t>
            </a:r>
            <a:r>
              <a:rPr lang="en-US" i="1" dirty="0">
                <a:solidFill>
                  <a:srgbClr val="990000"/>
                </a:solidFill>
                <a:latin typeface="Calibri"/>
                <a:cs typeface="Calibri"/>
              </a:rPr>
              <a:t>-signal-safe </a:t>
            </a:r>
            <a:r>
              <a:rPr lang="en-US" dirty="0">
                <a:latin typeface="Calibri"/>
                <a:cs typeface="Calibri"/>
              </a:rPr>
              <a:t>if either reentrant (e.g., all variables stored on stack frame, CS:APP3e 12.7.2) or non-interruptible by signals</a:t>
            </a:r>
          </a:p>
          <a:p>
            <a:r>
              <a:rPr lang="en-US" dirty="0" err="1">
                <a:latin typeface="Calibri"/>
                <a:cs typeface="Calibri"/>
              </a:rPr>
              <a:t>Posix</a:t>
            </a:r>
            <a:r>
              <a:rPr lang="en-US" dirty="0">
                <a:latin typeface="Calibri"/>
                <a:cs typeface="Calibri"/>
              </a:rPr>
              <a:t> guarantees 117 functions to be </a:t>
            </a:r>
            <a:r>
              <a:rPr lang="en-US" dirty="0" err="1">
                <a:latin typeface="Calibri"/>
                <a:cs typeface="Calibri"/>
              </a:rPr>
              <a:t>async</a:t>
            </a:r>
            <a:r>
              <a:rPr lang="en-US" dirty="0">
                <a:latin typeface="Calibri"/>
                <a:cs typeface="Calibri"/>
              </a:rPr>
              <a:t>-signal-safe </a:t>
            </a:r>
          </a:p>
          <a:p>
            <a:pPr lvl="1"/>
            <a:r>
              <a:rPr lang="en-US" dirty="0">
                <a:latin typeface="Calibri"/>
                <a:cs typeface="Calibri"/>
              </a:rPr>
              <a:t>Source: “</a:t>
            </a:r>
            <a:r>
              <a:rPr lang="en-US" dirty="0">
                <a:latin typeface="Courier New"/>
                <a:cs typeface="Courier New"/>
              </a:rPr>
              <a:t>man 7 signal-safety</a:t>
            </a:r>
            <a:r>
              <a:rPr lang="en-US" dirty="0">
                <a:latin typeface="Calibri"/>
                <a:cs typeface="Calibri"/>
              </a:rPr>
              <a:t>”</a:t>
            </a:r>
          </a:p>
          <a:p>
            <a:pPr lvl="1"/>
            <a:r>
              <a:rPr lang="en-US" dirty="0">
                <a:latin typeface="+mn-lt"/>
                <a:cs typeface="Courier New"/>
              </a:rPr>
              <a:t>Popular functions on the list:</a:t>
            </a:r>
          </a:p>
          <a:p>
            <a:pPr lvl="2"/>
            <a:r>
              <a:rPr lang="en-US" dirty="0">
                <a:latin typeface="Courier New"/>
                <a:cs typeface="Courier New"/>
              </a:rPr>
              <a:t>_exit, write, wait, </a:t>
            </a:r>
            <a:r>
              <a:rPr lang="en-US" dirty="0" err="1">
                <a:latin typeface="Courier New"/>
                <a:cs typeface="Courier New"/>
              </a:rPr>
              <a:t>waitpid</a:t>
            </a:r>
            <a:r>
              <a:rPr lang="en-US" dirty="0">
                <a:latin typeface="Courier New"/>
                <a:cs typeface="Courier New"/>
              </a:rPr>
              <a:t>, sleep, kill</a:t>
            </a:r>
          </a:p>
          <a:p>
            <a:pPr lvl="1"/>
            <a:r>
              <a:rPr lang="en-US" dirty="0">
                <a:latin typeface="+mn-lt"/>
                <a:cs typeface="Courier New"/>
              </a:rPr>
              <a:t>Popular functions that are </a:t>
            </a:r>
            <a:r>
              <a:rPr lang="en-US" b="1" dirty="0">
                <a:solidFill>
                  <a:srgbClr val="FF0000"/>
                </a:solidFill>
                <a:latin typeface="+mn-lt"/>
                <a:cs typeface="Courier New"/>
              </a:rPr>
              <a:t>not</a:t>
            </a:r>
            <a:r>
              <a:rPr lang="en-US" dirty="0">
                <a:latin typeface="+mn-lt"/>
                <a:cs typeface="Courier New"/>
              </a:rPr>
              <a:t> on the list:</a:t>
            </a:r>
          </a:p>
          <a:p>
            <a:pPr lvl="2"/>
            <a:r>
              <a:rPr lang="en-US" dirty="0" err="1">
                <a:latin typeface="Courier New"/>
                <a:cs typeface="Courier New"/>
              </a:rPr>
              <a:t>printf</a:t>
            </a:r>
            <a:r>
              <a:rPr lang="en-US" dirty="0">
                <a:latin typeface="+mn-lt"/>
                <a:cs typeface="Courier New"/>
              </a:rPr>
              <a:t>,  </a:t>
            </a:r>
            <a:r>
              <a:rPr lang="en-US" dirty="0" err="1">
                <a:latin typeface="Courier New"/>
                <a:cs typeface="Courier New"/>
              </a:rPr>
              <a:t>sprintf</a:t>
            </a:r>
            <a:r>
              <a:rPr lang="en-US" dirty="0">
                <a:latin typeface="+mn-lt"/>
                <a:cs typeface="Courier New"/>
              </a:rPr>
              <a:t>,</a:t>
            </a:r>
            <a:r>
              <a:rPr lang="en-US" dirty="0">
                <a:latin typeface="Courier New"/>
                <a:cs typeface="Courier New"/>
              </a:rPr>
              <a:t> </a:t>
            </a:r>
            <a:r>
              <a:rPr lang="en-US" dirty="0" err="1">
                <a:latin typeface="Courier New"/>
                <a:cs typeface="Courier New"/>
              </a:rPr>
              <a:t>malloc</a:t>
            </a:r>
            <a:r>
              <a:rPr lang="en-US" dirty="0">
                <a:latin typeface="Courier New"/>
                <a:cs typeface="Courier New"/>
              </a:rPr>
              <a:t>, exit </a:t>
            </a:r>
          </a:p>
          <a:p>
            <a:pPr lvl="2"/>
            <a:r>
              <a:rPr lang="en-US" dirty="0">
                <a:latin typeface="Calibri"/>
                <a:cs typeface="Calibri"/>
              </a:rPr>
              <a:t>Unfortunate fact: </a:t>
            </a:r>
            <a:r>
              <a:rPr lang="en-US" dirty="0">
                <a:latin typeface="Courier New"/>
                <a:cs typeface="Courier New"/>
              </a:rPr>
              <a:t>write</a:t>
            </a:r>
            <a:r>
              <a:rPr lang="en-US" dirty="0">
                <a:latin typeface="Calibri"/>
                <a:cs typeface="Calibri"/>
              </a:rPr>
              <a:t> is the only </a:t>
            </a:r>
            <a:r>
              <a:rPr lang="en-US" dirty="0" err="1">
                <a:latin typeface="Calibri"/>
                <a:cs typeface="Calibri"/>
              </a:rPr>
              <a:t>async</a:t>
            </a:r>
            <a:r>
              <a:rPr lang="en-US" dirty="0">
                <a:latin typeface="Calibri"/>
                <a:cs typeface="Calibri"/>
              </a:rPr>
              <a:t>-signal-safe output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#1</a:t>
            </a:r>
          </a:p>
        </p:txBody>
      </p:sp>
      <p:sp>
        <p:nvSpPr>
          <p:cNvPr id="3" name="Content Placeholder 2"/>
          <p:cNvSpPr>
            <a:spLocks noGrp="1"/>
          </p:cNvSpPr>
          <p:nvPr>
            <p:ph idx="1"/>
          </p:nvPr>
        </p:nvSpPr>
        <p:spPr>
          <a:xfrm>
            <a:off x="396875" y="1143000"/>
            <a:ext cx="8345006" cy="2057400"/>
          </a:xfrm>
        </p:spPr>
        <p:txBody>
          <a:bodyPr/>
          <a:lstStyle/>
          <a:p>
            <a:r>
              <a:rPr lang="en-US" dirty="0"/>
              <a:t>Use the reentrant SIO (Safe I/O library) from </a:t>
            </a:r>
            <a:r>
              <a:rPr lang="en-US" dirty="0" err="1">
                <a:latin typeface="Courier New"/>
                <a:cs typeface="Courier New"/>
              </a:rPr>
              <a:t>csapp.c</a:t>
            </a:r>
            <a:r>
              <a:rPr lang="en-US" dirty="0"/>
              <a:t> in your handlers</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sio_puts</a:t>
            </a:r>
            <a:r>
              <a:rPr lang="en-US" dirty="0">
                <a:latin typeface="Courier New"/>
                <a:cs typeface="Courier New"/>
              </a:rPr>
              <a:t>(char s[]) /* Put string */</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sio_putl</a:t>
            </a:r>
            <a:r>
              <a:rPr lang="en-US" dirty="0">
                <a:latin typeface="Courier New"/>
                <a:cs typeface="Courier New"/>
              </a:rPr>
              <a:t>(long v)   /* Put long */</a:t>
            </a:r>
          </a:p>
          <a:p>
            <a:pPr lvl="1"/>
            <a:r>
              <a:rPr lang="en-US" dirty="0">
                <a:latin typeface="Courier New"/>
                <a:cs typeface="Courier New"/>
              </a:rPr>
              <a:t>void </a:t>
            </a:r>
            <a:r>
              <a:rPr lang="en-US" dirty="0" err="1">
                <a:latin typeface="Courier New"/>
                <a:cs typeface="Courier New"/>
              </a:rPr>
              <a:t>sio_error</a:t>
            </a:r>
            <a:r>
              <a:rPr lang="en-US" dirty="0">
                <a:latin typeface="Courier New"/>
                <a:cs typeface="Courier New"/>
              </a:rPr>
              <a:t>(char s[])   /* Put </a:t>
            </a:r>
            <a:r>
              <a:rPr lang="en-US" dirty="0" err="1">
                <a:latin typeface="Courier New"/>
                <a:cs typeface="Courier New"/>
              </a:rPr>
              <a:t>msg</a:t>
            </a:r>
            <a:r>
              <a:rPr lang="en-US" dirty="0">
                <a:latin typeface="Courier New"/>
                <a:cs typeface="Courier New"/>
              </a:rPr>
              <a:t> &amp; exit */</a:t>
            </a:r>
          </a:p>
        </p:txBody>
      </p:sp>
      <p:sp>
        <p:nvSpPr>
          <p:cNvPr id="7" name="Text Box 4"/>
          <p:cNvSpPr txBox="1">
            <a:spLocks noChangeArrowheads="1"/>
          </p:cNvSpPr>
          <p:nvPr/>
        </p:nvSpPr>
        <p:spPr bwMode="auto">
          <a:xfrm>
            <a:off x="275119" y="3581400"/>
            <a:ext cx="8466761" cy="2819400"/>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err="1">
                <a:solidFill>
                  <a:srgbClr val="4A00FF"/>
                </a:solidFill>
                <a:latin typeface="Courier New"/>
                <a:cs typeface="Courier New"/>
              </a:rPr>
              <a:t>sigint_handler</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 </a:t>
            </a:r>
            <a:r>
              <a:rPr lang="en-US" sz="1800" dirty="0">
                <a:solidFill>
                  <a:srgbClr val="CB2418"/>
                </a:solidFill>
                <a:latin typeface="Courier New"/>
                <a:cs typeface="Courier New"/>
              </a:rPr>
              <a:t>/* Safe SIGINT handler */</a:t>
            </a:r>
            <a:endParaRPr lang="en-US" sz="1800" dirty="0">
              <a:solidFill>
                <a:srgbClr val="000000"/>
              </a:solidFill>
              <a:latin typeface="Courier New"/>
              <a:cs typeface="Courier New"/>
            </a:endParaRP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"So you think you can stop the bomb</a:t>
            </a:r>
            <a:r>
              <a:rPr lang="en-US" sz="1800" dirty="0">
                <a:solidFill>
                  <a:srgbClr val="AF3782"/>
                </a:solidFill>
                <a:latin typeface="Courier New" panose="02070309020205020404" pitchFamily="49" charset="0"/>
                <a:cs typeface="Courier New" panose="02070309020205020404" pitchFamily="49" charset="0"/>
              </a:rPr>
              <a:t>"</a:t>
            </a:r>
            <a:endParaRPr lang="en-US" sz="1800" dirty="0">
              <a:solidFill>
                <a:srgbClr val="9D206F"/>
              </a:solidFill>
              <a:latin typeface="Courier New"/>
              <a:cs typeface="Courier New"/>
            </a:endParaRPr>
          </a:p>
          <a:p>
            <a:r>
              <a:rPr lang="en-US" sz="1800" dirty="0">
                <a:solidFill>
                  <a:srgbClr val="9D206F"/>
                </a:solidFill>
                <a:latin typeface="Courier New"/>
                <a:cs typeface="Courier New"/>
              </a:rPr>
              <a:t>             </a:t>
            </a:r>
            <a:r>
              <a:rPr lang="en-US" sz="1800" dirty="0">
                <a:solidFill>
                  <a:srgbClr val="AF3782"/>
                </a:solidFill>
                <a:latin typeface="Courier New" panose="02070309020205020404" pitchFamily="49" charset="0"/>
                <a:cs typeface="Courier New" panose="02070309020205020404" pitchFamily="49" charset="0"/>
              </a:rPr>
              <a:t>"</a:t>
            </a:r>
            <a:r>
              <a:rPr lang="en-US" sz="1800" dirty="0">
                <a:solidFill>
                  <a:srgbClr val="9D206F"/>
                </a:solidFill>
                <a:latin typeface="Courier New"/>
                <a:cs typeface="Courier New"/>
              </a:rPr>
              <a:t> with ctrl-c, do you?\n"</a:t>
            </a:r>
            <a:r>
              <a:rPr lang="en-US" sz="1800" dirty="0">
                <a:solidFill>
                  <a:srgbClr val="000000"/>
                </a:solidFill>
                <a:latin typeface="Courier New"/>
                <a:cs typeface="Courier New"/>
              </a:rPr>
              <a:t>);</a:t>
            </a:r>
          </a:p>
          <a:p>
            <a:r>
              <a:rPr lang="nl-NL" sz="1800" dirty="0">
                <a:solidFill>
                  <a:srgbClr val="000000"/>
                </a:solidFill>
                <a:latin typeface="Courier New"/>
                <a:cs typeface="Courier New"/>
              </a:rPr>
              <a:t>    sleep(2);</a:t>
            </a:r>
          </a:p>
          <a:p>
            <a:r>
              <a:rPr lang="de-DE" sz="1800" dirty="0">
                <a:solidFill>
                  <a:srgbClr val="000000"/>
                </a:solidFill>
                <a:latin typeface="Courier New"/>
                <a:cs typeface="Courier New"/>
              </a:rPr>
              <a:t>    </a:t>
            </a:r>
            <a:r>
              <a:rPr lang="de-DE" sz="1800" dirty="0" err="1">
                <a:solidFill>
                  <a:srgbClr val="000000"/>
                </a:solidFill>
                <a:latin typeface="Courier New"/>
                <a:cs typeface="Courier New"/>
              </a:rPr>
              <a:t>sio_puts</a:t>
            </a:r>
            <a:r>
              <a:rPr lang="de-DE" sz="1800" dirty="0">
                <a:solidFill>
                  <a:srgbClr val="000000"/>
                </a:solidFill>
                <a:latin typeface="Courier New"/>
                <a:cs typeface="Courier New"/>
              </a:rPr>
              <a:t>(</a:t>
            </a:r>
            <a:r>
              <a:rPr lang="de-DE" sz="1800" dirty="0">
                <a:solidFill>
                  <a:srgbClr val="9D206F"/>
                </a:solidFill>
                <a:latin typeface="Courier New"/>
                <a:cs typeface="Courier New"/>
              </a:rPr>
              <a:t>"</a:t>
            </a:r>
            <a:r>
              <a:rPr lang="de-DE" sz="1800" dirty="0" err="1">
                <a:solidFill>
                  <a:srgbClr val="9D206F"/>
                </a:solidFill>
                <a:latin typeface="Courier New"/>
                <a:cs typeface="Courier New"/>
              </a:rPr>
              <a:t>Well</a:t>
            </a:r>
            <a:r>
              <a:rPr lang="de-DE" sz="1800" dirty="0">
                <a:solidFill>
                  <a:srgbClr val="9D206F"/>
                </a:solidFill>
                <a:latin typeface="Courier New"/>
                <a:cs typeface="Courier New"/>
              </a:rPr>
              <a:t>..."</a:t>
            </a:r>
            <a:r>
              <a:rPr lang="de-DE" sz="1800" dirty="0">
                <a:solidFill>
                  <a:srgbClr val="000000"/>
                </a:solidFill>
                <a:latin typeface="Courier New"/>
                <a:cs typeface="Courier New"/>
              </a:rPr>
              <a:t>);</a:t>
            </a:r>
          </a:p>
          <a:p>
            <a:r>
              <a:rPr lang="nl-NL" sz="1800" dirty="0">
                <a:solidFill>
                  <a:srgbClr val="000000"/>
                </a:solidFill>
                <a:latin typeface="Courier New"/>
                <a:cs typeface="Courier New"/>
              </a:rPr>
              <a:t>    sleep(1);</a:t>
            </a:r>
          </a:p>
          <a:p>
            <a:r>
              <a:rPr lang="nl-NL" sz="1800" dirty="0">
                <a:solidFill>
                  <a:srgbClr val="000000"/>
                </a:solidFill>
                <a:latin typeface="Courier New"/>
                <a:cs typeface="Courier New"/>
              </a:rPr>
              <a:t>    </a:t>
            </a:r>
            <a:r>
              <a:rPr lang="nl-NL" sz="1800" dirty="0" err="1">
                <a:solidFill>
                  <a:srgbClr val="000000"/>
                </a:solidFill>
                <a:latin typeface="Courier New"/>
                <a:cs typeface="Courier New"/>
              </a:rPr>
              <a:t>sio_puts</a:t>
            </a:r>
            <a:r>
              <a:rPr lang="nl-NL" sz="1800" dirty="0">
                <a:solidFill>
                  <a:srgbClr val="000000"/>
                </a:solidFill>
                <a:latin typeface="Courier New"/>
                <a:cs typeface="Courier New"/>
              </a:rPr>
              <a:t>(</a:t>
            </a:r>
            <a:r>
              <a:rPr lang="nl-NL" sz="1800" dirty="0">
                <a:solidFill>
                  <a:srgbClr val="9D206F"/>
                </a:solidFill>
                <a:latin typeface="Courier New"/>
                <a:cs typeface="Courier New"/>
              </a:rPr>
              <a:t>"OK. :-)\n"</a:t>
            </a:r>
            <a:r>
              <a:rPr lang="nl-NL" sz="1800" dirty="0">
                <a:solidFill>
                  <a:srgbClr val="000000"/>
                </a:solidFill>
                <a:latin typeface="Courier New"/>
                <a:cs typeface="Courier New"/>
              </a:rPr>
              <a:t>);</a:t>
            </a:r>
          </a:p>
          <a:p>
            <a:r>
              <a:rPr lang="nl-NL" sz="1800" dirty="0">
                <a:solidFill>
                  <a:srgbClr val="000000"/>
                </a:solidFill>
                <a:latin typeface="Courier New"/>
                <a:cs typeface="Courier New"/>
              </a:rPr>
              <a:t>    _exit(0);</a:t>
            </a:r>
          </a:p>
          <a:p>
            <a:r>
              <a:rPr lang="nl-NL"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29294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#2</a:t>
            </a:r>
          </a:p>
        </p:txBody>
      </p:sp>
      <p:sp>
        <p:nvSpPr>
          <p:cNvPr id="3" name="Content Placeholder 2"/>
          <p:cNvSpPr>
            <a:spLocks noGrp="1"/>
          </p:cNvSpPr>
          <p:nvPr>
            <p:ph idx="1"/>
          </p:nvPr>
        </p:nvSpPr>
        <p:spPr>
          <a:xfrm>
            <a:off x="396875" y="1143000"/>
            <a:ext cx="7928418" cy="547577"/>
          </a:xfrm>
        </p:spPr>
        <p:txBody>
          <a:bodyPr/>
          <a:lstStyle/>
          <a:p>
            <a:r>
              <a:rPr lang="en-US" dirty="0"/>
              <a:t>Use the new &amp; improved reentrant </a:t>
            </a:r>
            <a:r>
              <a:rPr lang="en-US" dirty="0" err="1">
                <a:latin typeface="Courier New" panose="02070309020205020404" pitchFamily="49" charset="0"/>
                <a:cs typeface="Courier New" panose="02070309020205020404" pitchFamily="49" charset="0"/>
              </a:rPr>
              <a:t>sio_printf</a:t>
            </a:r>
            <a:r>
              <a:rPr lang="en-US" dirty="0"/>
              <a:t>!</a:t>
            </a:r>
          </a:p>
          <a:p>
            <a:pPr lvl="1"/>
            <a:r>
              <a:rPr lang="en-US" dirty="0"/>
              <a:t>Handles restricted class of </a:t>
            </a:r>
            <a:r>
              <a:rPr lang="en-US" dirty="0" err="1">
                <a:latin typeface="Courier New" panose="02070309020205020404" pitchFamily="49" charset="0"/>
                <a:cs typeface="Courier New" panose="02070309020205020404" pitchFamily="49" charset="0"/>
              </a:rPr>
              <a:t>printf</a:t>
            </a:r>
            <a:r>
              <a:rPr lang="en-US" dirty="0"/>
              <a:t> format strings</a:t>
            </a:r>
          </a:p>
          <a:p>
            <a:pPr lvl="2"/>
            <a:r>
              <a:rPr lang="en-US" dirty="0"/>
              <a:t>Recognizes: </a:t>
            </a:r>
            <a:r>
              <a:rPr lang="en-US" b="1" dirty="0">
                <a:latin typeface="Courier New" panose="02070309020205020404" pitchFamily="49" charset="0"/>
                <a:cs typeface="Courier New" panose="02070309020205020404" pitchFamily="49" charset="0"/>
              </a:rPr>
              <a:t>%c %s %d %u %x %%</a:t>
            </a:r>
          </a:p>
          <a:p>
            <a:pPr lvl="2"/>
            <a:r>
              <a:rPr lang="en-US" dirty="0"/>
              <a:t>Size designators ‘</a:t>
            </a:r>
            <a:r>
              <a:rPr lang="en-US" b="1" dirty="0">
                <a:latin typeface="Courier New" panose="02070309020205020404" pitchFamily="49" charset="0"/>
                <a:cs typeface="Courier New" panose="02070309020205020404" pitchFamily="49" charset="0"/>
              </a:rPr>
              <a:t>l</a:t>
            </a:r>
            <a:r>
              <a:rPr lang="en-US" dirty="0"/>
              <a:t>’ and ‘</a:t>
            </a:r>
            <a:r>
              <a:rPr lang="en-US" b="1" dirty="0">
                <a:latin typeface="Courier New" panose="02070309020205020404" pitchFamily="49" charset="0"/>
                <a:cs typeface="Courier New" panose="02070309020205020404" pitchFamily="49" charset="0"/>
              </a:rPr>
              <a:t>z</a:t>
            </a:r>
            <a:r>
              <a:rPr lang="en-US" dirty="0"/>
              <a:t>’</a:t>
            </a:r>
          </a:p>
        </p:txBody>
      </p:sp>
      <p:sp>
        <p:nvSpPr>
          <p:cNvPr id="7" name="Text Box 4"/>
          <p:cNvSpPr txBox="1">
            <a:spLocks noChangeArrowheads="1"/>
          </p:cNvSpPr>
          <p:nvPr/>
        </p:nvSpPr>
        <p:spPr bwMode="auto">
          <a:xfrm>
            <a:off x="444945" y="2837120"/>
            <a:ext cx="8466761" cy="3138377"/>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34A327"/>
                </a:solidFill>
                <a:latin typeface="Courier New" panose="02070309020205020404" pitchFamily="49" charset="0"/>
                <a:cs typeface="Courier New" panose="02070309020205020404" pitchFamily="49" charset="0"/>
              </a:rPr>
              <a:t>void</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5E34FF"/>
                </a:solidFill>
                <a:latin typeface="Courier New" panose="02070309020205020404" pitchFamily="49" charset="0"/>
                <a:cs typeface="Courier New" panose="02070309020205020404" pitchFamily="49" charset="0"/>
              </a:rPr>
              <a:t>sigint_handler</a:t>
            </a:r>
            <a:r>
              <a:rPr lang="en-US" sz="1800" dirty="0">
                <a:solidFill>
                  <a:srgbClr val="000000"/>
                </a:solidFill>
                <a:latin typeface="Courier New" panose="02070309020205020404" pitchFamily="49" charset="0"/>
                <a:cs typeface="Courier New" panose="02070309020205020404" pitchFamily="49" charset="0"/>
              </a:rPr>
              <a:t>(</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CD7923"/>
                </a:solidFill>
                <a:latin typeface="Courier New" panose="02070309020205020404" pitchFamily="49" charset="0"/>
                <a:cs typeface="Courier New" panose="02070309020205020404" pitchFamily="49" charset="0"/>
              </a:rPr>
              <a:t>sig</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D7391E"/>
                </a:solidFill>
                <a:latin typeface="Courier New" panose="02070309020205020404" pitchFamily="49" charset="0"/>
                <a:cs typeface="Courier New" panose="02070309020205020404" pitchFamily="49" charset="0"/>
              </a:rPr>
              <a:t>/* Safe SIGINT handler */</a:t>
            </a:r>
          </a:p>
          <a:p>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sio_printf</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"So you think you can stop the bomb"</a:t>
            </a:r>
          </a:p>
          <a:p>
            <a:r>
              <a:rPr lang="en-US" sz="1800" dirty="0">
                <a:solidFill>
                  <a:srgbClr val="AF3782"/>
                </a:solidFill>
                <a:latin typeface="Courier New" panose="02070309020205020404" pitchFamily="49" charset="0"/>
                <a:cs typeface="Courier New" panose="02070309020205020404" pitchFamily="49" charset="0"/>
              </a:rPr>
              <a:t>               " (process %d) with ctrl-%c, do you?\n"</a:t>
            </a:r>
            <a:r>
              <a:rPr lang="en-US" sz="1800" dirty="0">
                <a:solidFill>
                  <a:srgbClr val="000000"/>
                </a:solidFill>
                <a:latin typeface="Courier New" panose="02070309020205020404" pitchFamily="49" charset="0"/>
                <a:cs typeface="Courier New" panose="02070309020205020404" pitchFamily="49" charset="0"/>
              </a:rPr>
              <a:t>,</a:t>
            </a:r>
            <a:endParaRPr lang="en-US" sz="1800" dirty="0">
              <a:solidFill>
                <a:srgbClr val="AF3782"/>
              </a:solidFill>
              <a:latin typeface="Courier New" panose="02070309020205020404" pitchFamily="49" charset="0"/>
              <a:cs typeface="Courier New" panose="02070309020205020404" pitchFamily="49" charset="0"/>
            </a:endParaRP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getpid</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AF3782"/>
                </a:solidFill>
                <a:latin typeface="Courier New" panose="02070309020205020404" pitchFamily="49" charset="0"/>
                <a:cs typeface="Courier New" panose="02070309020205020404" pitchFamily="49" charset="0"/>
              </a:rPr>
              <a:t>'c'</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sleep(2);</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"Well..."</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sleep(1);</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"OK. :-)\n"</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_exit(0);</a:t>
            </a:r>
          </a:p>
          <a:p>
            <a:r>
              <a:rPr lang="en-US" sz="1800" dirty="0">
                <a:solidFill>
                  <a:srgbClr val="000000"/>
                </a:solidFill>
                <a:latin typeface="Courier New" panose="02070309020205020404" pitchFamily="49" charset="0"/>
                <a:cs typeface="Courier New" panose="02070309020205020404" pitchFamily="49" charset="0"/>
              </a:rPr>
              <a:t>}</a:t>
            </a:r>
          </a:p>
          <a:p>
            <a:endParaRPr lang="en-US" sz="1800" dirty="0">
              <a:solidFill>
                <a:srgbClr val="000000"/>
              </a:solidFill>
              <a:latin typeface="Courier New" panose="02070309020205020404" pitchFamily="49" charset="0"/>
              <a:cs typeface="Courier New" panose="02070309020205020404" pitchFamily="49" charset="0"/>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211709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5" name="Rectangle 3"/>
          <p:cNvSpPr>
            <a:spLocks noGrp="1" noChangeArrowheads="1"/>
          </p:cNvSpPr>
          <p:nvPr>
            <p:ph type="body" idx="1"/>
          </p:nvPr>
        </p:nvSpPr>
        <p:spPr>
          <a:xfrm>
            <a:off x="6172200" y="1113504"/>
            <a:ext cx="2971800" cy="3763296"/>
          </a:xfrm>
        </p:spPr>
        <p:txBody>
          <a:bodyPr/>
          <a:lstStyle/>
          <a:p>
            <a:pPr marL="230188" indent="-230188"/>
            <a:r>
              <a:rPr lang="en-US" sz="2200" dirty="0"/>
              <a:t>Pending signals are not queued</a:t>
            </a:r>
          </a:p>
          <a:p>
            <a:pPr marL="401638" lvl="1" indent="-171450"/>
            <a:r>
              <a:rPr lang="en-US" sz="1800" dirty="0"/>
              <a:t>For each signal type, one bit indicates whether or not signal is pending…</a:t>
            </a:r>
          </a:p>
          <a:p>
            <a:pPr marL="401638" lvl="1" indent="-171450"/>
            <a:r>
              <a:rPr lang="en-US" sz="1800" dirty="0"/>
              <a:t>…thus at most one pending signal of any particular type. </a:t>
            </a:r>
          </a:p>
          <a:p>
            <a:pPr marL="1588" indent="-171450"/>
            <a:r>
              <a:rPr lang="en-US" sz="2200" dirty="0"/>
              <a:t> You can’t use signals to count events, such as children terminating.</a:t>
            </a:r>
          </a:p>
        </p:txBody>
      </p:sp>
      <p:sp>
        <p:nvSpPr>
          <p:cNvPr id="525316" name="Text Box 4"/>
          <p:cNvSpPr txBox="1">
            <a:spLocks noChangeArrowheads="1"/>
          </p:cNvSpPr>
          <p:nvPr/>
        </p:nvSpPr>
        <p:spPr bwMode="auto">
          <a:xfrm>
            <a:off x="63500" y="522513"/>
            <a:ext cx="5867400" cy="6259287"/>
          </a:xfrm>
          <a:prstGeom prst="rect">
            <a:avLst/>
          </a:prstGeom>
          <a:solidFill>
            <a:srgbClr val="F6F5BD"/>
          </a:solidFill>
          <a:ln w="3175">
            <a:solidFill>
              <a:schemeClr val="tx1"/>
            </a:solidFill>
            <a:miter lim="800000"/>
            <a:headEnd/>
            <a:tailEnd/>
          </a:ln>
          <a:effectLst/>
        </p:spPr>
        <p:txBody>
          <a:bodyPr wrap="square">
            <a:noAutofit/>
          </a:bodyPr>
          <a:lstStyle/>
          <a:p>
            <a:r>
              <a:rPr lang="en-US" sz="1400" dirty="0">
                <a:solidFill>
                  <a:srgbClr val="2D961E"/>
                </a:solidFill>
                <a:latin typeface="Courier New"/>
                <a:cs typeface="Courier New"/>
              </a:rPr>
              <a:t>volatile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ccount</a:t>
            </a:r>
            <a:r>
              <a:rPr lang="en-US" sz="1400" dirty="0">
                <a:solidFill>
                  <a:srgbClr val="000000"/>
                </a:solidFill>
                <a:latin typeface="Courier New"/>
                <a:cs typeface="Courier New"/>
              </a:rPr>
              <a:t> = 0;</a:t>
            </a: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err="1">
                <a:solidFill>
                  <a:srgbClr val="4A00FF"/>
                </a:solidFill>
                <a:latin typeface="Courier New"/>
                <a:cs typeface="Courier New"/>
              </a:rPr>
              <a:t>child_handler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olderrno</a:t>
            </a:r>
            <a:r>
              <a:rPr lang="en-US" sz="1400" dirty="0">
                <a:solidFill>
                  <a:srgbClr val="000000"/>
                </a:solidFill>
                <a:latin typeface="Courier New"/>
                <a:cs typeface="Courier New"/>
              </a:rPr>
              <a:t> = </a:t>
            </a:r>
            <a:r>
              <a:rPr lang="en-US" sz="1400" dirty="0" err="1">
                <a:solidFill>
                  <a:srgbClr val="000000"/>
                </a:solidFill>
                <a:latin typeface="Courier New"/>
                <a:cs typeface="Courier New"/>
              </a:rPr>
              <a:t>errno</a:t>
            </a:r>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 = wait(</a:t>
            </a:r>
            <a:r>
              <a:rPr lang="en-US" sz="1400" dirty="0">
                <a:solidFill>
                  <a:srgbClr val="2C9290"/>
                </a:solidFill>
                <a:latin typeface="Courier New"/>
                <a:cs typeface="Courier New"/>
              </a:rPr>
              <a:t>NULL</a:t>
            </a:r>
            <a:r>
              <a:rPr lang="en-US" sz="1400" dirty="0">
                <a:solidFill>
                  <a:srgbClr val="000000"/>
                </a:solidFill>
                <a:latin typeface="Courier New"/>
                <a:cs typeface="Courier New"/>
              </a:rPr>
              <a:t>)) &lt; 0)</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Sio_error</a:t>
            </a:r>
            <a:r>
              <a:rPr lang="en-US" sz="1400" dirty="0">
                <a:solidFill>
                  <a:srgbClr val="000000"/>
                </a:solidFill>
                <a:latin typeface="Courier New"/>
                <a:cs typeface="Courier New"/>
              </a:rPr>
              <a:t>(</a:t>
            </a:r>
            <a:r>
              <a:rPr lang="en-US" sz="1400" dirty="0">
                <a:solidFill>
                  <a:srgbClr val="9D206F"/>
                </a:solidFill>
                <a:latin typeface="Courier New"/>
                <a:cs typeface="Courier New"/>
              </a:rPr>
              <a:t>"wait error"</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"Handler reaped child "</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sio_putl</a:t>
            </a:r>
            <a:r>
              <a:rPr lang="en-US" sz="1400" dirty="0">
                <a:solidFill>
                  <a:srgbClr val="000000"/>
                </a:solidFill>
                <a:latin typeface="Courier New"/>
                <a:cs typeface="Courier New"/>
              </a:rPr>
              <a:t>((</a:t>
            </a:r>
            <a:r>
              <a:rPr lang="en-US" sz="1400" dirty="0">
                <a:solidFill>
                  <a:srgbClr val="2D961E"/>
                </a:solidFill>
                <a:latin typeface="Courier New"/>
                <a:cs typeface="Courier New"/>
              </a:rPr>
              <a:t>long</a:t>
            </a:r>
            <a:r>
              <a:rPr lang="en-US" sz="1400" dirty="0">
                <a:solidFill>
                  <a:srgbClr val="000000"/>
                </a:solidFill>
                <a:latin typeface="Courier New"/>
                <a:cs typeface="Courier New"/>
              </a:rPr>
              <a:t>)</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 \n"</a:t>
            </a:r>
            <a:r>
              <a:rPr lang="en-US" sz="1400" dirty="0">
                <a:solidFill>
                  <a:srgbClr val="000000"/>
                </a:solidFill>
                <a:latin typeface="Courier New"/>
                <a:cs typeface="Courier New"/>
              </a:rPr>
              <a:t>);</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errno</a:t>
            </a:r>
            <a:r>
              <a:rPr lang="nl-NL" sz="1400" dirty="0">
                <a:solidFill>
                  <a:srgbClr val="000000"/>
                </a:solidFill>
                <a:latin typeface="Courier New"/>
                <a:cs typeface="Courier New"/>
              </a:rPr>
              <a:t> = </a:t>
            </a:r>
            <a:r>
              <a:rPr lang="nl-NL" sz="1400" dirty="0" err="1">
                <a:solidFill>
                  <a:srgbClr val="000000"/>
                </a:solidFill>
                <a:latin typeface="Courier New"/>
                <a:cs typeface="Courier New"/>
              </a:rPr>
              <a:t>olderrno</a:t>
            </a:r>
            <a:r>
              <a:rPr lang="nl-NL" sz="1400" dirty="0">
                <a:solidFill>
                  <a:srgbClr val="000000"/>
                </a:solidFill>
                <a:latin typeface="Courier New"/>
                <a:cs typeface="Courier New"/>
              </a:rPr>
              <a:t>;</a:t>
            </a:r>
          </a:p>
          <a:p>
            <a:r>
              <a:rPr lang="nl-NL" sz="1400" dirty="0">
                <a:solidFill>
                  <a:srgbClr val="000000"/>
                </a:solidFill>
                <a:latin typeface="Courier New"/>
                <a:cs typeface="Courier New"/>
              </a:rPr>
              <a:t>}</a:t>
            </a:r>
          </a:p>
          <a:p>
            <a:endParaRPr lang="nl-NL"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fork14</a:t>
            </a:r>
            <a:r>
              <a:rPr lang="en-US" sz="1400" dirty="0">
                <a:solidFill>
                  <a:srgbClr val="000000"/>
                </a:solidFill>
                <a:latin typeface="Courier New"/>
                <a:cs typeface="Courier New"/>
              </a:rPr>
              <a:t>() {</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 N;</a:t>
            </a:r>
          </a:p>
          <a:p>
            <a:r>
              <a:rPr lang="en-US" sz="1400" dirty="0">
                <a:solidFill>
                  <a:srgbClr val="000000"/>
                </a:solidFill>
                <a:latin typeface="Courier New"/>
                <a:cs typeface="Courier New"/>
              </a:rPr>
              <a:t>    signal(SIGCHLD, </a:t>
            </a:r>
            <a:r>
              <a:rPr lang="en-US" sz="1400" dirty="0" err="1">
                <a:solidFill>
                  <a:srgbClr val="000000"/>
                </a:solidFill>
                <a:latin typeface="Courier New"/>
                <a:cs typeface="Courier New"/>
              </a:rPr>
              <a:t>child_handler</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r>
              <a:rPr lang="en-US" sz="1400" dirty="0" err="1">
                <a:solidFill>
                  <a:srgbClr val="000000"/>
                </a:solidFill>
                <a:latin typeface="Courier New"/>
                <a:cs typeface="Courier New"/>
              </a:rPr>
              <a:t>i</a:t>
            </a:r>
            <a:r>
              <a:rPr lang="en-US" sz="1400" dirty="0">
                <a:solidFill>
                  <a:srgbClr val="000000"/>
                </a:solidFill>
                <a:latin typeface="Courier New"/>
                <a:cs typeface="Courier New"/>
              </a:rPr>
              <a:t>] = fork()) == 0) {</a:t>
            </a:r>
          </a:p>
          <a:p>
            <a:r>
              <a:rPr lang="nl-NL" sz="1400" dirty="0">
                <a:solidFill>
                  <a:srgbClr val="000000"/>
                </a:solidFill>
                <a:latin typeface="Courier New"/>
                <a:cs typeface="Courier New"/>
              </a:rPr>
              <a:t>            sleep(1);</a:t>
            </a:r>
          </a:p>
          <a:p>
            <a:r>
              <a:rPr lang="en-US" sz="1400" dirty="0">
                <a:solidFill>
                  <a:srgbClr val="000000"/>
                </a:solidFill>
                <a:latin typeface="Courier New"/>
                <a:cs typeface="Courier New"/>
              </a:rPr>
              <a:t>            exit(0);  </a:t>
            </a:r>
            <a:r>
              <a:rPr lang="en-US" sz="1400" dirty="0">
                <a:solidFill>
                  <a:srgbClr val="CB2418"/>
                </a:solidFill>
                <a:latin typeface="Courier New"/>
                <a:cs typeface="Courier New"/>
              </a:rPr>
              <a:t>/* Child exits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&gt; 0) </a:t>
            </a:r>
            <a:r>
              <a:rPr lang="en-US" sz="1400" dirty="0">
                <a:solidFill>
                  <a:srgbClr val="CB2418"/>
                </a:solidFill>
                <a:latin typeface="Courier New"/>
                <a:cs typeface="Courier New"/>
              </a:rPr>
              <a:t>/* Parent spins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6" name="TextBox 5"/>
          <p:cNvSpPr txBox="1"/>
          <p:nvPr/>
        </p:nvSpPr>
        <p:spPr>
          <a:xfrm>
            <a:off x="5118622" y="6412468"/>
            <a:ext cx="824978" cy="369332"/>
          </a:xfrm>
          <a:prstGeom prst="rect">
            <a:avLst/>
          </a:prstGeom>
          <a:noFill/>
        </p:spPr>
        <p:txBody>
          <a:bodyPr wrap="none" rtlCol="0">
            <a:spAutoFit/>
          </a:bodyPr>
          <a:lstStyle/>
          <a:p>
            <a:r>
              <a:rPr lang="en-US" sz="1800" dirty="0" err="1">
                <a:solidFill>
                  <a:srgbClr val="7F7F7F"/>
                </a:solidFill>
                <a:latin typeface="Calibri" pitchFamily="34" charset="0"/>
              </a:rPr>
              <a:t>forks.c</a:t>
            </a:r>
            <a:endParaRPr lang="en-US" sz="1800" dirty="0">
              <a:solidFill>
                <a:srgbClr val="7F7F7F"/>
              </a:solidFill>
              <a:latin typeface="Calibri" pitchFamily="34" charset="0"/>
            </a:endParaRPr>
          </a:p>
        </p:txBody>
      </p:sp>
      <p:sp>
        <p:nvSpPr>
          <p:cNvPr id="7" name="TextBox 6"/>
          <p:cNvSpPr txBox="1"/>
          <p:nvPr/>
        </p:nvSpPr>
        <p:spPr>
          <a:xfrm>
            <a:off x="4876800" y="5257800"/>
            <a:ext cx="3581400" cy="1077218"/>
          </a:xfrm>
          <a:prstGeom prst="rect">
            <a:avLst/>
          </a:prstGeom>
          <a:solidFill>
            <a:srgbClr val="E0E0E0"/>
          </a:solidFill>
        </p:spPr>
        <p:txBody>
          <a:bodyPr wrap="square" rtlCol="0">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14</a:t>
            </a:r>
          </a:p>
          <a:p>
            <a:r>
              <a:rPr lang="en-US" sz="1600" dirty="0">
                <a:solidFill>
                  <a:srgbClr val="000000"/>
                </a:solidFill>
                <a:latin typeface="Courier New"/>
                <a:cs typeface="Courier New"/>
              </a:rPr>
              <a:t>Handler reaped child 23240</a:t>
            </a:r>
          </a:p>
          <a:p>
            <a:r>
              <a:rPr lang="en-US" sz="1600" dirty="0">
                <a:solidFill>
                  <a:srgbClr val="000000"/>
                </a:solidFill>
                <a:latin typeface="Courier New"/>
                <a:cs typeface="Courier New"/>
              </a:rPr>
              <a:t>Handler reaped child 23241</a:t>
            </a:r>
            <a:endParaRPr lang="en-US" sz="1600" dirty="0">
              <a:latin typeface="Courier New"/>
              <a:cs typeface="Courier New"/>
            </a:endParaRPr>
          </a:p>
          <a:p>
            <a:r>
              <a:rPr lang="en-US" sz="1600" dirty="0">
                <a:solidFill>
                  <a:srgbClr val="990000"/>
                </a:solidFill>
                <a:latin typeface="+mn-lt"/>
                <a:cs typeface="Courier New"/>
              </a:rPr>
              <a:t>. . .(hangs)</a:t>
            </a:r>
          </a:p>
        </p:txBody>
      </p:sp>
      <p:sp>
        <p:nvSpPr>
          <p:cNvPr id="525314" name="Rectangle 2"/>
          <p:cNvSpPr>
            <a:spLocks noGrp="1" noChangeArrowheads="1"/>
          </p:cNvSpPr>
          <p:nvPr>
            <p:ph type="title"/>
          </p:nvPr>
        </p:nvSpPr>
        <p:spPr>
          <a:xfrm>
            <a:off x="4419600" y="417512"/>
            <a:ext cx="4648200" cy="573088"/>
          </a:xfrm>
          <a:solidFill>
            <a:schemeClr val="bg1"/>
          </a:solidFill>
        </p:spPr>
        <p:txBody>
          <a:bodyPr/>
          <a:lstStyle/>
          <a:p>
            <a:r>
              <a:rPr lang="en-US" dirty="0"/>
              <a:t>Correct Signal Handling</a:t>
            </a:r>
          </a:p>
        </p:txBody>
      </p:sp>
      <p:sp>
        <p:nvSpPr>
          <p:cNvPr id="8" name="TextBox 7"/>
          <p:cNvSpPr txBox="1"/>
          <p:nvPr/>
        </p:nvSpPr>
        <p:spPr>
          <a:xfrm>
            <a:off x="2505331" y="4027750"/>
            <a:ext cx="1023262" cy="338554"/>
          </a:xfrm>
          <a:prstGeom prst="rect">
            <a:avLst/>
          </a:prstGeom>
          <a:solidFill>
            <a:srgbClr val="E0E0E0"/>
          </a:solidFill>
        </p:spPr>
        <p:txBody>
          <a:bodyPr wrap="square" rtlCol="0">
            <a:spAutoFit/>
          </a:bodyPr>
          <a:lstStyle/>
          <a:p>
            <a:pPr algn="ctr"/>
            <a:r>
              <a:rPr lang="en-US" sz="1600" dirty="0">
                <a:solidFill>
                  <a:srgbClr val="3913A8"/>
                </a:solidFill>
                <a:latin typeface="Courier New"/>
                <a:cs typeface="Courier New"/>
              </a:rPr>
              <a:t>N == 5</a:t>
            </a:r>
            <a:endParaRPr lang="en-US" sz="1600" dirty="0">
              <a:latin typeface="Courier New"/>
              <a:cs typeface="Courier New"/>
            </a:endParaRPr>
          </a:p>
        </p:txBody>
      </p:sp>
      <p:sp>
        <p:nvSpPr>
          <p:cNvPr id="2" name="TextBox 1"/>
          <p:cNvSpPr txBox="1"/>
          <p:nvPr/>
        </p:nvSpPr>
        <p:spPr>
          <a:xfrm>
            <a:off x="2847560" y="3165650"/>
            <a:ext cx="2966527" cy="461665"/>
          </a:xfrm>
          <a:prstGeom prst="rect">
            <a:avLst/>
          </a:prstGeom>
          <a:solidFill>
            <a:srgbClr val="CCFFCC"/>
          </a:solidFill>
        </p:spPr>
        <p:txBody>
          <a:bodyPr wrap="none" rtlCol="0">
            <a:spAutoFit/>
          </a:bodyPr>
          <a:lstStyle/>
          <a:p>
            <a:r>
              <a:rPr lang="en-US" dirty="0">
                <a:solidFill>
                  <a:srgbClr val="FF0000"/>
                </a:solidFill>
                <a:latin typeface="Calibri" pitchFamily="34" charset="0"/>
              </a:rPr>
              <a:t>This code is incorrect!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531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5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531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531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457200" y="457200"/>
            <a:ext cx="8407400" cy="573088"/>
          </a:xfrm>
        </p:spPr>
        <p:txBody>
          <a:bodyPr/>
          <a:lstStyle/>
          <a:p>
            <a:r>
              <a:rPr lang="en-US" dirty="0"/>
              <a:t>Correct Signal Handling</a:t>
            </a:r>
          </a:p>
        </p:txBody>
      </p:sp>
      <p:sp>
        <p:nvSpPr>
          <p:cNvPr id="526339" name="Rectangle 3"/>
          <p:cNvSpPr>
            <a:spLocks noGrp="1" noChangeArrowheads="1"/>
          </p:cNvSpPr>
          <p:nvPr>
            <p:ph type="body" idx="1"/>
          </p:nvPr>
        </p:nvSpPr>
        <p:spPr>
          <a:xfrm>
            <a:off x="480796" y="1295400"/>
            <a:ext cx="8382000" cy="1219200"/>
          </a:xfrm>
        </p:spPr>
        <p:txBody>
          <a:bodyPr/>
          <a:lstStyle/>
          <a:p>
            <a:r>
              <a:rPr lang="en-US" dirty="0"/>
              <a:t>Must wait for all terminated child processes</a:t>
            </a:r>
          </a:p>
          <a:p>
            <a:pPr lvl="1"/>
            <a:r>
              <a:rPr lang="en-US" dirty="0"/>
              <a:t>Put  </a:t>
            </a:r>
            <a:r>
              <a:rPr lang="en-US" dirty="0">
                <a:latin typeface="Courier New" pitchFamily="49" charset="0"/>
              </a:rPr>
              <a:t>wait</a:t>
            </a:r>
            <a:r>
              <a:rPr lang="en-US" b="1" dirty="0">
                <a:latin typeface="Courier New" pitchFamily="49" charset="0"/>
              </a:rPr>
              <a:t> </a:t>
            </a:r>
            <a:r>
              <a:rPr lang="en-US" dirty="0">
                <a:latin typeface="+mn-lt"/>
              </a:rPr>
              <a:t>in a loop to reap all terminated children</a:t>
            </a:r>
          </a:p>
        </p:txBody>
      </p:sp>
      <p:sp>
        <p:nvSpPr>
          <p:cNvPr id="526340" name="Text Box 4"/>
          <p:cNvSpPr txBox="1">
            <a:spLocks noChangeArrowheads="1"/>
          </p:cNvSpPr>
          <p:nvPr/>
        </p:nvSpPr>
        <p:spPr bwMode="auto">
          <a:xfrm>
            <a:off x="457200" y="2260600"/>
            <a:ext cx="8263467" cy="3124200"/>
          </a:xfrm>
          <a:prstGeom prst="rect">
            <a:avLst/>
          </a:prstGeom>
          <a:solidFill>
            <a:srgbClr val="F6F5BD"/>
          </a:solidFill>
          <a:ln w="3175">
            <a:solidFill>
              <a:schemeClr val="tx1"/>
            </a:solidFill>
            <a:miter lim="800000"/>
            <a:headEnd/>
            <a:tailEnd/>
          </a:ln>
          <a:effectLst/>
        </p:spPr>
        <p:txBody>
          <a:bodyPr wrap="square">
            <a:normAutofit fontScale="92500" lnSpcReduction="20000"/>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a:solidFill>
                  <a:srgbClr val="4A00FF"/>
                </a:solidFill>
                <a:latin typeface="Courier New"/>
                <a:cs typeface="Courier New"/>
              </a:rPr>
              <a:t>child_handler2</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err="1">
                <a:solidFill>
                  <a:srgbClr val="C1651C"/>
                </a:solidFill>
                <a:latin typeface="Courier New"/>
                <a:cs typeface="Courier New"/>
              </a:rPr>
              <a:t>olderrno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a:t>
            </a:r>
          </a:p>
          <a:p>
            <a:r>
              <a:rPr lang="fi-FI" sz="1800" dirty="0">
                <a:solidFill>
                  <a:srgbClr val="000000"/>
                </a:solidFill>
                <a:latin typeface="Courier New"/>
                <a:cs typeface="Courier New"/>
              </a:rPr>
              <a:t>    </a:t>
            </a:r>
            <a:r>
              <a:rPr lang="fi-FI" sz="1800" dirty="0" err="1">
                <a:solidFill>
                  <a:srgbClr val="2D961E"/>
                </a:solidFill>
                <a:latin typeface="Courier New"/>
                <a:cs typeface="Courier New"/>
              </a:rPr>
              <a:t>pid_t</a:t>
            </a:r>
            <a:r>
              <a:rPr lang="fi-FI" sz="1800" dirty="0">
                <a:solidFill>
                  <a:srgbClr val="000000"/>
                </a:solidFill>
                <a:latin typeface="Courier New"/>
                <a:cs typeface="Courier New"/>
              </a:rPr>
              <a:t> </a:t>
            </a:r>
            <a:r>
              <a:rPr lang="fi-FI" sz="1800" dirty="0" err="1">
                <a:solidFill>
                  <a:srgbClr val="C1651C"/>
                </a:solidFill>
                <a:latin typeface="Courier New"/>
                <a:cs typeface="Courier New"/>
              </a:rPr>
              <a:t>pid</a:t>
            </a:r>
            <a:r>
              <a:rPr lang="fi-FI"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a:solidFill>
                  <a:srgbClr val="C200FF"/>
                </a:solidFill>
                <a:latin typeface="Courier New"/>
                <a:cs typeface="Courier New"/>
              </a:rPr>
              <a:t>while</a:t>
            </a:r>
            <a:r>
              <a:rPr lang="en-US" sz="1800" dirty="0">
                <a:solidFill>
                  <a:srgbClr val="000000"/>
                </a:solidFill>
                <a:latin typeface="Courier New"/>
                <a:cs typeface="Courier New"/>
              </a:rPr>
              <a:t> ((</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 = wait(</a:t>
            </a:r>
            <a:r>
              <a:rPr lang="en-US" sz="1800" dirty="0">
                <a:solidFill>
                  <a:srgbClr val="2C9290"/>
                </a:solidFill>
                <a:latin typeface="Courier New"/>
                <a:cs typeface="Courier New"/>
              </a:rPr>
              <a:t>NULL</a:t>
            </a:r>
            <a:r>
              <a:rPr lang="en-US" sz="1800" dirty="0">
                <a:solidFill>
                  <a:srgbClr val="000000"/>
                </a:solidFill>
                <a:latin typeface="Courier New"/>
                <a:cs typeface="Courier New"/>
              </a:rPr>
              <a:t>)) &gt; 0) {</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ccount</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"Handler reaped child "</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sio_putl</a:t>
            </a:r>
            <a:r>
              <a:rPr lang="en-US" sz="1800" dirty="0">
                <a:solidFill>
                  <a:srgbClr val="000000"/>
                </a:solidFill>
                <a:latin typeface="Courier New"/>
                <a:cs typeface="Courier New"/>
              </a:rPr>
              <a:t>((</a:t>
            </a:r>
            <a:r>
              <a:rPr lang="en-US" sz="1800" dirty="0">
                <a:solidFill>
                  <a:srgbClr val="2D961E"/>
                </a:solidFill>
                <a:latin typeface="Courier New"/>
                <a:cs typeface="Courier New"/>
              </a:rPr>
              <a:t>long</a:t>
            </a:r>
            <a:r>
              <a:rPr lang="en-US" sz="1800" dirty="0">
                <a:solidFill>
                  <a:srgbClr val="000000"/>
                </a:solidFill>
                <a:latin typeface="Courier New"/>
                <a:cs typeface="Courier New"/>
              </a:rPr>
              <a:t>)</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 \n"</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p>
          <a:p>
            <a:r>
              <a:rPr lang="en-US" sz="1800" dirty="0">
                <a:solidFill>
                  <a:srgbClr val="000000"/>
                </a:solidFill>
                <a:latin typeface="Courier New"/>
                <a:cs typeface="Courier New"/>
              </a:rPr>
              <a:t>    </a:t>
            </a:r>
            <a:r>
              <a:rPr lang="en-US" sz="1800" dirty="0">
                <a:solidFill>
                  <a:srgbClr val="C200FF"/>
                </a:solidFill>
                <a:latin typeface="Courier New"/>
                <a:cs typeface="Courier New"/>
              </a:rPr>
              <a:t>if</a:t>
            </a:r>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ECHILD)</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sio_error</a:t>
            </a:r>
            <a:r>
              <a:rPr lang="en-US" sz="1800" dirty="0">
                <a:solidFill>
                  <a:srgbClr val="000000"/>
                </a:solidFill>
                <a:latin typeface="Courier New"/>
                <a:cs typeface="Courier New"/>
              </a:rPr>
              <a:t>(</a:t>
            </a:r>
            <a:r>
              <a:rPr lang="en-US" sz="1800" dirty="0">
                <a:solidFill>
                  <a:srgbClr val="9D206F"/>
                </a:solidFill>
                <a:latin typeface="Courier New"/>
                <a:cs typeface="Courier New"/>
              </a:rPr>
              <a:t>"wait error"</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olderrno</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5" name="Rectangle 4"/>
          <p:cNvSpPr/>
          <p:nvPr/>
        </p:nvSpPr>
        <p:spPr>
          <a:xfrm>
            <a:off x="4419600" y="4800600"/>
            <a:ext cx="4495800" cy="1815882"/>
          </a:xfrm>
          <a:prstGeom prst="rect">
            <a:avLst/>
          </a:prstGeom>
          <a:solidFill>
            <a:srgbClr val="E0E0E0"/>
          </a:solidFill>
        </p:spPr>
        <p:txBody>
          <a:bodyPr wrap="square">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15</a:t>
            </a:r>
          </a:p>
          <a:p>
            <a:r>
              <a:rPr lang="en-US" sz="1600" dirty="0">
                <a:solidFill>
                  <a:srgbClr val="000000"/>
                </a:solidFill>
                <a:latin typeface="Courier New"/>
                <a:cs typeface="Courier New"/>
              </a:rPr>
              <a:t>Handler reaped child 23246</a:t>
            </a:r>
          </a:p>
          <a:p>
            <a:r>
              <a:rPr lang="en-US" sz="1600" dirty="0">
                <a:solidFill>
                  <a:srgbClr val="000000"/>
                </a:solidFill>
                <a:latin typeface="Courier New"/>
                <a:cs typeface="Courier New"/>
              </a:rPr>
              <a:t>Handler reaped child 23247</a:t>
            </a:r>
          </a:p>
          <a:p>
            <a:r>
              <a:rPr lang="en-US" sz="1600" dirty="0">
                <a:solidFill>
                  <a:srgbClr val="000000"/>
                </a:solidFill>
                <a:latin typeface="Courier New"/>
                <a:cs typeface="Courier New"/>
              </a:rPr>
              <a:t>Handler reaped child 23248</a:t>
            </a:r>
          </a:p>
          <a:p>
            <a:r>
              <a:rPr lang="en-US" sz="1600" dirty="0">
                <a:solidFill>
                  <a:srgbClr val="000000"/>
                </a:solidFill>
                <a:latin typeface="Courier New"/>
                <a:cs typeface="Courier New"/>
              </a:rPr>
              <a:t>Handler reaped child 23249</a:t>
            </a:r>
          </a:p>
          <a:p>
            <a:r>
              <a:rPr lang="en-US" sz="1600" dirty="0">
                <a:solidFill>
                  <a:srgbClr val="000000"/>
                </a:solidFill>
                <a:latin typeface="Courier New"/>
                <a:cs typeface="Courier New"/>
              </a:rPr>
              <a:t>Handler reaped child 23250</a:t>
            </a:r>
          </a:p>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a:t>
            </a:r>
            <a:endParaRPr lang="en-US" sz="1600" dirty="0">
              <a:latin typeface="Courier New"/>
              <a:cs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215124" y="2133600"/>
            <a:ext cx="8090676" cy="4031873"/>
          </a:xfrm>
          <a:prstGeom prst="rect">
            <a:avLst/>
          </a:prstGeom>
          <a:solidFill>
            <a:srgbClr val="F6F5BD"/>
          </a:solidFill>
          <a:ln w="3175">
            <a:solidFill>
              <a:schemeClr val="tx1"/>
            </a:solidFill>
            <a:miter lim="800000"/>
            <a:headEnd/>
            <a:tailEnd/>
          </a:ln>
          <a:effectLst/>
        </p:spPr>
        <p:txBody>
          <a:bodyPr wrap="non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C1651C"/>
                </a:solidFill>
                <a:latin typeface="Courier New"/>
                <a:cs typeface="Courier New"/>
              </a:rPr>
              <a:t>sig</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olderrno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err="1">
                <a:solidFill>
                  <a:srgbClr val="C1651C"/>
                </a:solidFill>
                <a:latin typeface="Courier New"/>
                <a:cs typeface="Courier New"/>
              </a:rPr>
              <a:t>mask_all</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prev_all</a:t>
            </a:r>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(-1, </a:t>
            </a:r>
            <a:r>
              <a:rPr lang="en-US" sz="1600" dirty="0">
                <a:solidFill>
                  <a:srgbClr val="2C9290"/>
                </a:solidFill>
                <a:latin typeface="Courier New"/>
                <a:cs typeface="Courier New"/>
              </a:rPr>
              <a:t>NULL</a:t>
            </a:r>
            <a:r>
              <a:rPr lang="en-US" sz="1600" dirty="0">
                <a:solidFill>
                  <a:srgbClr val="000000"/>
                </a:solidFill>
                <a:latin typeface="Courier New"/>
                <a:cs typeface="Courier New"/>
              </a:rPr>
              <a:t>, 0)) &gt; 0) { </a:t>
            </a:r>
            <a:r>
              <a:rPr lang="en-US" sz="1600" dirty="0">
                <a:solidFill>
                  <a:srgbClr val="CB2418"/>
                </a:solidFill>
                <a:latin typeface="Courier New"/>
                <a:cs typeface="Courier New"/>
              </a:rPr>
              <a:t>/* Reap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deletejob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Delete the child from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0 &amp;&amp;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ECHILD)</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sio_error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olderrno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362075"/>
            <a:ext cx="7896225" cy="466725"/>
          </a:xfrm>
        </p:spPr>
        <p:txBody>
          <a:bodyPr/>
          <a:lstStyle/>
          <a:p>
            <a:r>
              <a:rPr lang="en-US" dirty="0"/>
              <a:t>SIGCHLD handler for a simple shell</a:t>
            </a:r>
          </a:p>
          <a:p>
            <a:pPr lvl="1"/>
            <a:r>
              <a:rPr lang="en-US" dirty="0"/>
              <a:t>Blocks all signals while running critical code</a:t>
            </a:r>
          </a:p>
        </p:txBody>
      </p:sp>
      <p:sp>
        <p:nvSpPr>
          <p:cNvPr id="6" name="TextBox 5"/>
          <p:cNvSpPr txBox="1"/>
          <p:nvPr/>
        </p:nvSpPr>
        <p:spPr>
          <a:xfrm>
            <a:off x="6934200" y="57912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37743572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196661" y="2011263"/>
            <a:ext cx="8337739" cy="4770537"/>
          </a:xfrm>
          <a:prstGeom prst="rect">
            <a:avLst/>
          </a:prstGeom>
          <a:solidFill>
            <a:srgbClr val="F6F5BD"/>
          </a:solidFill>
          <a:ln w="3175">
            <a:solidFill>
              <a:schemeClr val="tx1"/>
            </a:solidFill>
            <a:miter lim="800000"/>
            <a:headEnd/>
            <a:tailEnd/>
          </a:ln>
          <a:effectLst/>
        </p:spPr>
        <p:txBody>
          <a:bodyPr wrap="none">
            <a:spAutoFit/>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argc</a:t>
            </a:r>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int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sigset_t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mask_all</a:t>
            </a:r>
            <a:r>
              <a:rPr lang="fi-FI" sz="1600" dirty="0">
                <a:solidFill>
                  <a:srgbClr val="000000"/>
                </a:solidFill>
                <a:latin typeface="Courier New"/>
                <a:cs typeface="Courier New"/>
              </a:rPr>
              <a:t>, </a:t>
            </a:r>
            <a:r>
              <a:rPr lang="fi-FI" sz="1600" dirty="0" err="1">
                <a:solidFill>
                  <a:srgbClr val="C1651C"/>
                </a:solidFill>
                <a:latin typeface="Courier New"/>
                <a:cs typeface="Courier New"/>
              </a:rPr>
              <a:t>prev_all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int</a:t>
            </a:r>
            <a:r>
              <a:rPr lang="fi-FI" sz="1600" dirty="0">
                <a:solidFill>
                  <a:srgbClr val="000000"/>
                </a:solidFill>
                <a:latin typeface="Courier New"/>
                <a:cs typeface="Courier New"/>
              </a:rPr>
              <a:t> n = N;  /* N = 5 */</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signal</a:t>
            </a:r>
            <a:r>
              <a:rPr lang="fi-FI" sz="1600" dirty="0">
                <a:solidFill>
                  <a:srgbClr val="000000"/>
                </a:solidFill>
                <a:latin typeface="Courier New"/>
                <a:cs typeface="Courier New"/>
              </a:rPr>
              <a:t>(SIGCHLD, </a:t>
            </a:r>
            <a:r>
              <a:rPr lang="fi-FI" sz="1600" dirty="0" err="1">
                <a:solidFill>
                  <a:srgbClr val="000000"/>
                </a:solidFill>
                <a:latin typeface="Courier New"/>
                <a:cs typeface="Courier New"/>
              </a:rPr>
              <a:t>handler</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initjobs</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Initialize</a:t>
            </a:r>
            <a:r>
              <a:rPr lang="fi-FI" sz="1600" dirty="0">
                <a:solidFill>
                  <a:srgbClr val="CB2418"/>
                </a:solidFill>
                <a:latin typeface="Courier New"/>
                <a:cs typeface="Courier New"/>
              </a:rPr>
              <a:t> the </a:t>
            </a:r>
            <a:r>
              <a:rPr lang="fi-FI" sz="1600" dirty="0" err="1">
                <a:solidFill>
                  <a:srgbClr val="CB2418"/>
                </a:solidFill>
                <a:latin typeface="Courier New"/>
                <a:cs typeface="Courier New"/>
              </a:rPr>
              <a:t>job</a:t>
            </a:r>
            <a:r>
              <a:rPr lang="fi-FI" sz="1600" dirty="0">
                <a:solidFill>
                  <a:srgbClr val="CB2418"/>
                </a:solidFill>
                <a:latin typeface="Courier New"/>
                <a:cs typeface="Courier New"/>
              </a:rPr>
              <a:t> </a:t>
            </a:r>
            <a:r>
              <a:rPr lang="fi-FI" sz="1600" dirty="0" err="1">
                <a:solidFill>
                  <a:srgbClr val="CB2418"/>
                </a:solidFill>
                <a:latin typeface="Courier New"/>
                <a:cs typeface="Courier New"/>
              </a:rPr>
              <a:t>list</a:t>
            </a:r>
            <a:r>
              <a:rPr lang="fi-FI" sz="1600" dirty="0">
                <a:solidFill>
                  <a:srgbClr val="CB2418"/>
                </a:solidFill>
                <a:latin typeface="Courier New"/>
                <a:cs typeface="Courier New"/>
              </a:rPr>
              <a:t>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(n--)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a:solidFill>
                  <a:srgbClr val="9D206F"/>
                </a:solidFill>
                <a:latin typeface="Courier New"/>
                <a:cs typeface="Courier New"/>
              </a:rPr>
              <a:t>"/bin/date"</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CB2418"/>
                </a:solidFill>
                <a:latin typeface="Courier New"/>
                <a:cs typeface="Courier New"/>
              </a:rPr>
              <a:t>/* Parent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addjob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Add the child to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209675"/>
            <a:ext cx="7896225" cy="801588"/>
          </a:xfrm>
        </p:spPr>
        <p:txBody>
          <a:bodyPr/>
          <a:lstStyle/>
          <a:p>
            <a:r>
              <a:rPr lang="en-US" dirty="0"/>
              <a:t>Simple shell with a subtle synchronization error because it assumes parent runs before child</a:t>
            </a:r>
          </a:p>
        </p:txBody>
      </p:sp>
      <p:sp>
        <p:nvSpPr>
          <p:cNvPr id="6" name="TextBox 5"/>
          <p:cNvSpPr txBox="1"/>
          <p:nvPr/>
        </p:nvSpPr>
        <p:spPr>
          <a:xfrm>
            <a:off x="7143274"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1728979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Today</a:t>
            </a:r>
            <a:endParaRPr lang="en-US" dirty="0"/>
          </a:p>
        </p:txBody>
      </p:sp>
      <p:sp>
        <p:nvSpPr>
          <p:cNvPr id="3" name="Content Placeholder 2"/>
          <p:cNvSpPr>
            <a:spLocks noGrp="1"/>
          </p:cNvSpPr>
          <p:nvPr>
            <p:ph idx="1"/>
          </p:nvPr>
        </p:nvSpPr>
        <p:spPr/>
        <p:txBody>
          <a:bodyPr/>
          <a:lstStyle/>
          <a:p>
            <a:r>
              <a:rPr lang="en-US" dirty="0"/>
              <a:t>Shells</a:t>
            </a:r>
          </a:p>
          <a:p>
            <a:r>
              <a:rPr lang="en-US" dirty="0">
                <a:solidFill>
                  <a:srgbClr val="7F7F7F"/>
                </a:solidFill>
              </a:rPr>
              <a:t>Signals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872582" cy="762000"/>
          </a:xfrm>
        </p:spPr>
        <p:txBody>
          <a:bodyPr/>
          <a:lstStyle/>
          <a:p>
            <a:r>
              <a:rPr lang="en-US" dirty="0"/>
              <a:t>Corrected Shell Program Without Race</a:t>
            </a:r>
          </a:p>
        </p:txBody>
      </p:sp>
      <p:sp>
        <p:nvSpPr>
          <p:cNvPr id="5" name="Rectangle 4"/>
          <p:cNvSpPr>
            <a:spLocks noChangeArrowheads="1"/>
          </p:cNvSpPr>
          <p:nvPr/>
        </p:nvSpPr>
        <p:spPr bwMode="auto">
          <a:xfrm>
            <a:off x="76200" y="1380321"/>
            <a:ext cx="8986279" cy="5401479"/>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err="1">
                <a:solidFill>
                  <a:srgbClr val="C1651C"/>
                </a:solidFill>
                <a:latin typeface="Courier New"/>
                <a:cs typeface="Courier New"/>
              </a:rPr>
              <a:t>pid</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sigset_t</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mask_all</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mask_one</a:t>
            </a:r>
            <a:r>
              <a:rPr lang="fi-FI" sz="1500" dirty="0">
                <a:solidFill>
                  <a:srgbClr val="000000"/>
                </a:solidFill>
                <a:latin typeface="Courier New"/>
                <a:cs typeface="Courier New"/>
              </a:rPr>
              <a:t>, </a:t>
            </a:r>
            <a:r>
              <a:rPr lang="fi-FI" sz="1500" dirty="0" err="1">
                <a:solidFill>
                  <a:srgbClr val="C1651C"/>
                </a:solidFill>
                <a:latin typeface="Courier New"/>
                <a:cs typeface="Courier New"/>
              </a:rPr>
              <a:t>prev_one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int</a:t>
            </a:r>
            <a:r>
              <a:rPr lang="fi-FI" sz="1500" dirty="0">
                <a:solidFill>
                  <a:srgbClr val="000000"/>
                </a:solidFill>
                <a:latin typeface="Courier New"/>
                <a:cs typeface="Courier New"/>
              </a:rPr>
              <a:t> n = N; /* N = 5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sigfillset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mask_all</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sigemptyset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sigaddset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 SIGCHLD);</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signal</a:t>
            </a:r>
            <a:r>
              <a:rPr lang="fi-FI" sz="1500" dirty="0">
                <a:solidFill>
                  <a:srgbClr val="000000"/>
                </a:solidFill>
                <a:latin typeface="Courier New"/>
                <a:cs typeface="Courier New"/>
              </a:rPr>
              <a:t>(SIGCHLD, </a:t>
            </a:r>
            <a:r>
              <a:rPr lang="fi-FI" sz="1500" dirty="0" err="1">
                <a:solidFill>
                  <a:srgbClr val="000000"/>
                </a:solidFill>
                <a:latin typeface="Courier New"/>
                <a:cs typeface="Courier New"/>
              </a:rPr>
              <a:t>handler</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initjobs</a:t>
            </a:r>
            <a:r>
              <a:rPr lang="fi-FI" sz="1500" dirty="0">
                <a:solidFill>
                  <a:srgbClr val="000000"/>
                </a:solidFill>
                <a:latin typeface="Courier New"/>
                <a:cs typeface="Courier New"/>
              </a:rPr>
              <a:t>(); </a:t>
            </a:r>
            <a:r>
              <a:rPr lang="fi-FI" sz="1500" dirty="0">
                <a:solidFill>
                  <a:srgbClr val="CB2418"/>
                </a:solidFill>
                <a:latin typeface="Courier New"/>
                <a:cs typeface="Courier New"/>
              </a:rPr>
              <a:t>/* </a:t>
            </a:r>
            <a:r>
              <a:rPr lang="fi-FI" sz="1500" dirty="0" err="1">
                <a:solidFill>
                  <a:srgbClr val="CB2418"/>
                </a:solidFill>
                <a:latin typeface="Courier New"/>
                <a:cs typeface="Courier New"/>
              </a:rPr>
              <a:t>Initialize</a:t>
            </a:r>
            <a:r>
              <a:rPr lang="fi-FI" sz="1500" dirty="0">
                <a:solidFill>
                  <a:srgbClr val="CB2418"/>
                </a:solidFill>
                <a:latin typeface="Courier New"/>
                <a:cs typeface="Courier New"/>
              </a:rPr>
              <a:t> the </a:t>
            </a:r>
            <a:r>
              <a:rPr lang="fi-FI" sz="1500" dirty="0" err="1">
                <a:solidFill>
                  <a:srgbClr val="CB2418"/>
                </a:solidFill>
                <a:latin typeface="Courier New"/>
                <a:cs typeface="Courier New"/>
              </a:rPr>
              <a:t>job</a:t>
            </a:r>
            <a:r>
              <a:rPr lang="fi-FI" sz="1500" dirty="0">
                <a:solidFill>
                  <a:srgbClr val="CB2418"/>
                </a:solidFill>
                <a:latin typeface="Courier New"/>
                <a:cs typeface="Courier New"/>
              </a:rPr>
              <a:t> </a:t>
            </a:r>
            <a:r>
              <a:rPr lang="fi-FI" sz="1500" dirty="0" err="1">
                <a:solidFill>
                  <a:srgbClr val="CB2418"/>
                </a:solidFill>
                <a:latin typeface="Courier New"/>
                <a:cs typeface="Courier New"/>
              </a:rPr>
              <a:t>list</a:t>
            </a:r>
            <a:r>
              <a:rPr lang="fi-FI" sz="1500" dirty="0">
                <a:solidFill>
                  <a:srgbClr val="CB2418"/>
                </a:solidFill>
                <a:latin typeface="Courier New"/>
                <a:cs typeface="Courier New"/>
              </a:rPr>
              <a:t> */</a:t>
            </a:r>
            <a:endParaRPr lang="fi-FI" sz="1500" dirty="0">
              <a:solidFill>
                <a:srgbClr val="000000"/>
              </a:solidFill>
              <a:latin typeface="Courier New"/>
              <a:cs typeface="Courier New"/>
            </a:endParaRPr>
          </a:p>
          <a:p>
            <a:endParaRPr lang="fi-FI"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mask_one</a:t>
            </a:r>
            <a:r>
              <a:rPr lang="en-US" sz="1500" dirty="0">
                <a:solidFill>
                  <a:srgbClr val="000000"/>
                </a:solidFill>
                <a:latin typeface="Courier New"/>
                <a:cs typeface="Courier New"/>
              </a:rPr>
              <a:t>,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 fork()) == 0) { </a:t>
            </a:r>
            <a:r>
              <a:rPr lang="en-US" sz="1500" dirty="0">
                <a:solidFill>
                  <a:srgbClr val="CB2418"/>
                </a:solidFill>
                <a:latin typeface="Courier New"/>
                <a:cs typeface="Courier New"/>
              </a:rPr>
              <a:t>/* Child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execve</a:t>
            </a:r>
            <a:r>
              <a:rPr lang="en-US" sz="1500" dirty="0">
                <a:solidFill>
                  <a:srgbClr val="000000"/>
                </a:solidFill>
                <a:latin typeface="Courier New"/>
                <a:cs typeface="Courier New"/>
              </a:rPr>
              <a:t>(</a:t>
            </a:r>
            <a:r>
              <a:rPr lang="en-US" sz="1500" dirty="0">
                <a:solidFill>
                  <a:srgbClr val="9D206F"/>
                </a:solidFill>
                <a:latin typeface="Courier New"/>
                <a:cs typeface="Courier New"/>
              </a:rPr>
              <a:t>"/bin/date"</a:t>
            </a:r>
            <a:r>
              <a:rPr lang="en-US" sz="1500" dirty="0">
                <a:solidFill>
                  <a:srgbClr val="000000"/>
                </a:solidFill>
                <a:latin typeface="Courier New"/>
                <a:cs typeface="Courier New"/>
              </a:rPr>
              <a:t>, </a:t>
            </a:r>
            <a:r>
              <a:rPr lang="en-US" sz="1500" dirty="0" err="1">
                <a:solidFill>
                  <a:srgbClr val="000000"/>
                </a:solidFill>
                <a:latin typeface="Courier New"/>
                <a:cs typeface="Courier New"/>
              </a:rPr>
              <a:t>argv</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mask_all</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Parent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addjob</a:t>
            </a:r>
            <a:r>
              <a:rPr lang="en-US" sz="1500" dirty="0">
                <a:solidFill>
                  <a:srgbClr val="000000"/>
                </a:solidFill>
                <a:latin typeface="Courier New"/>
                <a:cs typeface="Courier New"/>
              </a:rPr>
              <a:t>(</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a:t>
            </a:r>
            <a:r>
              <a:rPr lang="en-US" sz="1500" dirty="0">
                <a:solidFill>
                  <a:srgbClr val="CB2418"/>
                </a:solidFill>
                <a:latin typeface="Courier New"/>
                <a:cs typeface="Courier New"/>
              </a:rPr>
              <a:t>/* Add the child to the job list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a:t>
            </a:r>
          </a:p>
        </p:txBody>
      </p:sp>
      <p:sp>
        <p:nvSpPr>
          <p:cNvPr id="4" name="TextBox 3"/>
          <p:cNvSpPr txBox="1"/>
          <p:nvPr/>
        </p:nvSpPr>
        <p:spPr>
          <a:xfrm>
            <a:off x="7633253"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procmask2.c</a:t>
            </a:r>
          </a:p>
        </p:txBody>
      </p:sp>
    </p:spTree>
    <p:extLst>
      <p:ext uri="{BB962C8B-B14F-4D97-AF65-F5344CB8AC3E}">
        <p14:creationId xmlns:p14="http://schemas.microsoft.com/office/powerpoint/2010/main" val="23057318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571500" y="2514600"/>
            <a:ext cx="8267700" cy="3323987"/>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a:solidFill>
                  <a:srgbClr val="C200FF"/>
                </a:solidFill>
                <a:latin typeface="Courier New"/>
                <a:cs typeface="Courier New"/>
              </a:rPr>
              <a:t>volatile</a:t>
            </a:r>
            <a:r>
              <a:rPr lang="en-US" sz="1500" dirty="0">
                <a:solidFill>
                  <a:srgbClr val="000000"/>
                </a:solidFill>
                <a:latin typeface="Courier New"/>
                <a:cs typeface="Courier New"/>
              </a:rPr>
              <a:t> </a:t>
            </a:r>
            <a:r>
              <a:rPr lang="en-US" sz="1500" dirty="0" err="1">
                <a:solidFill>
                  <a:srgbClr val="2D961E"/>
                </a:solidFill>
                <a:latin typeface="Courier New"/>
                <a:cs typeface="Courier New"/>
              </a:rPr>
              <a:t>sig_atomic_t</a:t>
            </a:r>
            <a:r>
              <a:rPr lang="en-US" sz="1500" dirty="0">
                <a:solidFill>
                  <a:srgbClr val="000000"/>
                </a:solidFill>
                <a:latin typeface="Courier New"/>
                <a:cs typeface="Courier New"/>
              </a:rPr>
              <a:t> </a:t>
            </a:r>
            <a:r>
              <a:rPr lang="en-US" sz="1500" dirty="0" err="1">
                <a:solidFill>
                  <a:srgbClr val="C1651C"/>
                </a:solidFill>
                <a:latin typeface="Courier New"/>
                <a:cs typeface="Courier New"/>
              </a:rPr>
              <a:t>pid</a:t>
            </a:r>
            <a:r>
              <a:rPr lang="en-US" sz="1500" dirty="0">
                <a:solidFill>
                  <a:srgbClr val="000000"/>
                </a:solidFill>
                <a:latin typeface="Courier New"/>
                <a:cs typeface="Courier New"/>
              </a:rPr>
              <a:t>;</a:t>
            </a:r>
          </a:p>
          <a:p>
            <a:endParaRPr lang="en-US" sz="1500" dirty="0">
              <a:solidFill>
                <a:srgbClr val="000000"/>
              </a:solidFill>
              <a:latin typeface="Courier New"/>
              <a:cs typeface="Courier New"/>
            </a:endParaRPr>
          </a:p>
          <a:p>
            <a:r>
              <a:rPr lang="en-US" sz="1500" dirty="0">
                <a:solidFill>
                  <a:srgbClr val="2D961E"/>
                </a:solidFill>
                <a:latin typeface="Courier New"/>
                <a:cs typeface="Courier New"/>
              </a:rPr>
              <a:t>void</a:t>
            </a:r>
            <a:r>
              <a:rPr lang="en-US" sz="1500" dirty="0">
                <a:solidFill>
                  <a:srgbClr val="000000"/>
                </a:solidFill>
                <a:latin typeface="Courier New"/>
                <a:cs typeface="Courier New"/>
              </a:rPr>
              <a:t> </a:t>
            </a:r>
            <a:r>
              <a:rPr lang="en-US" sz="1500" dirty="0" err="1">
                <a:solidFill>
                  <a:srgbClr val="4A00FF"/>
                </a:solidFill>
                <a:latin typeface="Courier New"/>
                <a:cs typeface="Courier New"/>
              </a:rPr>
              <a:t>sigchld_handler</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C1651C"/>
                </a:solidFill>
                <a:latin typeface="Courier New"/>
                <a:cs typeface="Courier New"/>
              </a:rPr>
              <a:t>s</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olderrno</a:t>
            </a:r>
            <a:r>
              <a:rPr lang="en-US" sz="1500" dirty="0">
                <a:solidFill>
                  <a:srgbClr val="000000"/>
                </a:solidFill>
                <a:latin typeface="Courier New"/>
                <a:cs typeface="Courier New"/>
              </a:rPr>
              <a:t> = </a:t>
            </a:r>
            <a:r>
              <a:rPr lang="en-US" sz="1500" dirty="0" err="1">
                <a:solidFill>
                  <a:srgbClr val="000000"/>
                </a:solidFill>
                <a:latin typeface="Courier New"/>
                <a:cs typeface="Courier New"/>
              </a:rPr>
              <a:t>errno</a:t>
            </a:r>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a:t>
            </a:r>
            <a:r>
              <a:rPr lang="fi-FI" sz="1500" dirty="0" err="1">
                <a:solidFill>
                  <a:srgbClr val="000000"/>
                </a:solidFill>
                <a:latin typeface="Courier New"/>
                <a:cs typeface="Courier New"/>
              </a:rPr>
              <a:t>waitpid</a:t>
            </a:r>
            <a:r>
              <a:rPr lang="fi-FI" sz="1500" dirty="0">
                <a:solidFill>
                  <a:srgbClr val="000000"/>
                </a:solidFill>
                <a:latin typeface="Courier New"/>
                <a:cs typeface="Courier New"/>
              </a:rPr>
              <a:t>(-1, </a:t>
            </a:r>
            <a:r>
              <a:rPr lang="fi-FI" sz="1500" dirty="0">
                <a:solidFill>
                  <a:srgbClr val="2C9290"/>
                </a:solidFill>
                <a:latin typeface="Courier New"/>
                <a:cs typeface="Courier New"/>
              </a:rPr>
              <a:t>NULL</a:t>
            </a:r>
            <a:r>
              <a:rPr lang="fi-FI" sz="1500" dirty="0">
                <a:solidFill>
                  <a:srgbClr val="000000"/>
                </a:solidFill>
                <a:latin typeface="Courier New"/>
                <a:cs typeface="Courier New"/>
              </a:rPr>
              <a:t>, 0); </a:t>
            </a:r>
            <a:r>
              <a:rPr lang="fi-FI" sz="1500" dirty="0">
                <a:solidFill>
                  <a:srgbClr val="FF0000"/>
                </a:solidFill>
                <a:latin typeface="Courier New"/>
                <a:cs typeface="Courier New"/>
              </a:rPr>
              <a:t>/* Main is </a:t>
            </a:r>
            <a:r>
              <a:rPr lang="fi-FI" sz="1500" dirty="0" err="1">
                <a:solidFill>
                  <a:srgbClr val="FF0000"/>
                </a:solidFill>
                <a:latin typeface="Courier New"/>
                <a:cs typeface="Courier New"/>
              </a:rPr>
              <a:t>waiting</a:t>
            </a:r>
            <a:r>
              <a:rPr lang="fi-FI" sz="1500" dirty="0">
                <a:solidFill>
                  <a:srgbClr val="FF0000"/>
                </a:solidFill>
                <a:latin typeface="Courier New"/>
                <a:cs typeface="Courier New"/>
              </a:rPr>
              <a:t> for </a:t>
            </a:r>
            <a:r>
              <a:rPr lang="fi-FI" sz="1500" dirty="0" err="1">
                <a:solidFill>
                  <a:srgbClr val="FF0000"/>
                </a:solidFill>
                <a:latin typeface="Courier New"/>
                <a:cs typeface="Courier New"/>
              </a:rPr>
              <a:t>nonzero</a:t>
            </a:r>
            <a:r>
              <a:rPr lang="fi-FI" sz="1500" dirty="0">
                <a:solidFill>
                  <a:srgbClr val="FF0000"/>
                </a:solidFill>
                <a:latin typeface="Courier New"/>
                <a:cs typeface="Courier New"/>
              </a:rPr>
              <a:t> </a:t>
            </a:r>
            <a:r>
              <a:rPr lang="fi-FI" sz="1500" dirty="0" err="1">
                <a:solidFill>
                  <a:srgbClr val="FF0000"/>
                </a:solidFill>
                <a:latin typeface="Courier New"/>
                <a:cs typeface="Courier New"/>
              </a:rPr>
              <a:t>pid</a:t>
            </a:r>
            <a:r>
              <a:rPr lang="fi-FI" sz="1500" dirty="0">
                <a:solidFill>
                  <a:srgbClr val="FF0000"/>
                </a:solidFill>
                <a:latin typeface="Courier New"/>
                <a:cs typeface="Courier New"/>
              </a:rPr>
              <a:t>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errno</a:t>
            </a:r>
            <a:r>
              <a:rPr lang="fi-FI" sz="1500" dirty="0">
                <a:solidFill>
                  <a:srgbClr val="000000"/>
                </a:solidFill>
                <a:latin typeface="Courier New"/>
                <a:cs typeface="Courier New"/>
              </a:rPr>
              <a:t> = </a:t>
            </a:r>
            <a:r>
              <a:rPr lang="fi-FI" sz="1500" dirty="0" err="1">
                <a:solidFill>
                  <a:srgbClr val="000000"/>
                </a:solidFill>
                <a:latin typeface="Courier New"/>
                <a:cs typeface="Courier New"/>
              </a:rPr>
              <a:t>olderrno</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r>
              <a:rPr lang="fi-FI" sz="1500" dirty="0" err="1">
                <a:solidFill>
                  <a:srgbClr val="2D961E"/>
                </a:solidFill>
                <a:latin typeface="Courier New"/>
                <a:cs typeface="Courier New"/>
              </a:rPr>
              <a:t>void</a:t>
            </a:r>
            <a:r>
              <a:rPr lang="fi-FI" sz="1500" dirty="0">
                <a:solidFill>
                  <a:srgbClr val="000000"/>
                </a:solidFill>
                <a:latin typeface="Courier New"/>
                <a:cs typeface="Courier New"/>
              </a:rPr>
              <a:t> </a:t>
            </a:r>
            <a:r>
              <a:rPr lang="fi-FI" sz="1500" dirty="0" err="1">
                <a:solidFill>
                  <a:srgbClr val="4A00FF"/>
                </a:solidFill>
                <a:latin typeface="Courier New"/>
                <a:cs typeface="Courier New"/>
              </a:rPr>
              <a:t>sigint_handler</a:t>
            </a:r>
            <a:r>
              <a:rPr lang="fi-FI" sz="1500" dirty="0" err="1">
                <a:solidFill>
                  <a:srgbClr val="000000"/>
                </a:solidFill>
                <a:latin typeface="Courier New"/>
                <a:cs typeface="Courier New"/>
              </a:rPr>
              <a:t>(</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a:solidFill>
                  <a:srgbClr val="C1651C"/>
                </a:solidFill>
                <a:latin typeface="Courier New"/>
                <a:cs typeface="Courier New"/>
              </a:rPr>
              <a:t>s</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endParaRPr lang="ro-RO" sz="15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8442325" cy="801588"/>
          </a:xfrm>
        </p:spPr>
        <p:txBody>
          <a:bodyPr/>
          <a:lstStyle/>
          <a:p>
            <a:r>
              <a:rPr lang="en-US" dirty="0"/>
              <a:t>Handlers for program explicitly waiting for SIGCHLD to arrive</a:t>
            </a:r>
          </a:p>
        </p:txBody>
      </p:sp>
      <p:sp>
        <p:nvSpPr>
          <p:cNvPr id="6" name="TextBox 5"/>
          <p:cNvSpPr txBox="1"/>
          <p:nvPr/>
        </p:nvSpPr>
        <p:spPr>
          <a:xfrm>
            <a:off x="7248688" y="5486400"/>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107478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72540"/>
            <a:ext cx="8482182" cy="762000"/>
          </a:xfrm>
        </p:spPr>
        <p:txBody>
          <a:bodyPr/>
          <a:lstStyle/>
          <a:p>
            <a:r>
              <a:rPr lang="en-US" dirty="0"/>
              <a:t>Explicitly Waiting for Signals</a:t>
            </a:r>
          </a:p>
        </p:txBody>
      </p:sp>
      <p:sp>
        <p:nvSpPr>
          <p:cNvPr id="5" name="Rectangle 4"/>
          <p:cNvSpPr>
            <a:spLocks noChangeArrowheads="1"/>
          </p:cNvSpPr>
          <p:nvPr/>
        </p:nvSpPr>
        <p:spPr bwMode="auto">
          <a:xfrm>
            <a:off x="475784" y="994856"/>
            <a:ext cx="8034095" cy="5863144"/>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Parent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 = 0;</a:t>
            </a: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sigprocmask</a:t>
            </a:r>
            <a:r>
              <a:rPr lang="fr-FR" sz="1500" dirty="0">
                <a:solidFill>
                  <a:srgbClr val="000000"/>
                </a:solidFill>
                <a:latin typeface="Courier New"/>
                <a:cs typeface="Courier New"/>
              </a:rPr>
              <a:t>(SIG_SETMASK, &amp;</a:t>
            </a:r>
            <a:r>
              <a:rPr lang="fr-FR" sz="1500" dirty="0" err="1">
                <a:solidFill>
                  <a:srgbClr val="000000"/>
                </a:solidFill>
                <a:latin typeface="Courier New"/>
                <a:cs typeface="Courier New"/>
              </a:rPr>
              <a:t>prev</a:t>
            </a:r>
            <a:r>
              <a:rPr lang="fr-FR" sz="1500" dirty="0">
                <a:solidFill>
                  <a:srgbClr val="000000"/>
                </a:solidFill>
                <a:latin typeface="Courier New"/>
                <a:cs typeface="Courier New"/>
              </a:rPr>
              <a:t>, </a:t>
            </a:r>
            <a:r>
              <a:rPr lang="fr-FR" sz="1500" dirty="0">
                <a:solidFill>
                  <a:srgbClr val="2C9290"/>
                </a:solidFill>
                <a:latin typeface="Courier New"/>
                <a:cs typeface="Courier New"/>
              </a:rPr>
              <a:t>NULL</a:t>
            </a:r>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Unblock</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Wait</a:t>
            </a:r>
            <a:r>
              <a:rPr lang="fr-FR" sz="1500" dirty="0">
                <a:solidFill>
                  <a:srgbClr val="CB2418"/>
                </a:solidFill>
                <a:latin typeface="Courier New"/>
                <a:cs typeface="Courier New"/>
              </a:rPr>
              <a:t> for SIGCHLD to </a:t>
            </a:r>
            <a:r>
              <a:rPr lang="fr-FR" sz="1500" dirty="0" err="1">
                <a:solidFill>
                  <a:srgbClr val="CB2418"/>
                </a:solidFill>
                <a:latin typeface="Courier New"/>
                <a:cs typeface="Courier New"/>
              </a:rPr>
              <a:t>be</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received</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wasteful</a:t>
            </a:r>
            <a:r>
              <a:rPr lang="fr-FR" sz="1500" dirty="0">
                <a:solidFill>
                  <a:srgbClr val="CB2418"/>
                </a:solidFill>
                <a:latin typeface="Courier New"/>
                <a:cs typeface="Courier New"/>
              </a:rPr>
              <a: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C200FF"/>
                </a:solidFill>
                <a:latin typeface="Courier New"/>
                <a:cs typeface="Courier New"/>
              </a:rPr>
              <a:t>while</a:t>
            </a:r>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a:t>
            </a:r>
          </a:p>
          <a:p>
            <a:r>
              <a:rPr lang="fr-FR" sz="1500" dirty="0">
                <a:solidFill>
                  <a:srgbClr val="000000"/>
                </a:solidFill>
                <a:latin typeface="Courier New"/>
                <a:cs typeface="Courier New"/>
              </a:rPr>
              <a:t>            ;</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Do </a:t>
            </a:r>
            <a:r>
              <a:rPr lang="fr-FR" sz="1500" dirty="0" err="1">
                <a:solidFill>
                  <a:srgbClr val="CB2418"/>
                </a:solidFill>
                <a:latin typeface="Courier New"/>
                <a:cs typeface="Courier New"/>
              </a:rPr>
              <a:t>some</a:t>
            </a:r>
            <a:r>
              <a:rPr lang="fr-FR" sz="1500" dirty="0">
                <a:solidFill>
                  <a:srgbClr val="CB2418"/>
                </a:solidFill>
                <a:latin typeface="Courier New"/>
                <a:cs typeface="Courier New"/>
              </a:rPr>
              <a:t> </a:t>
            </a:r>
            <a:r>
              <a:rPr lang="fr-FR" sz="1500" dirty="0" err="1">
                <a:solidFill>
                  <a:srgbClr val="CB2418"/>
                </a:solidFill>
                <a:latin typeface="Courier New"/>
                <a:cs typeface="Courier New"/>
              </a:rPr>
              <a:t>work</a:t>
            </a:r>
            <a:r>
              <a:rPr lang="fr-FR" sz="1500" dirty="0">
                <a:solidFill>
                  <a:srgbClr val="CB2418"/>
                </a:solidFill>
                <a:latin typeface="Courier New"/>
                <a:cs typeface="Courier New"/>
              </a:rPr>
              <a:t> </a:t>
            </a:r>
            <a:r>
              <a:rPr lang="fr-FR" sz="1500" dirty="0" err="1">
                <a:solidFill>
                  <a:srgbClr val="CB2418"/>
                </a:solidFill>
                <a:latin typeface="Courier New"/>
                <a:cs typeface="Courier New"/>
              </a:rPr>
              <a:t>after</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receiving</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6934200" y="6336268"/>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
        <p:nvSpPr>
          <p:cNvPr id="3" name="TextBox 2"/>
          <p:cNvSpPr txBox="1"/>
          <p:nvPr/>
        </p:nvSpPr>
        <p:spPr>
          <a:xfrm>
            <a:off x="6079138" y="1143000"/>
            <a:ext cx="2531462" cy="990600"/>
          </a:xfrm>
          <a:prstGeom prst="rect">
            <a:avLst/>
          </a:prstGeom>
          <a:solidFill>
            <a:schemeClr val="bg1"/>
          </a:solidFill>
          <a:ln>
            <a:solidFill>
              <a:schemeClr val="tx1"/>
            </a:solidFill>
          </a:ln>
        </p:spPr>
        <p:txBody>
          <a:bodyPr wrap="none" rtlCol="0">
            <a:noAutofit/>
          </a:bodyPr>
          <a:lstStyle/>
          <a:p>
            <a:r>
              <a:rPr lang="en-US" sz="1800" dirty="0">
                <a:latin typeface="Calibri" pitchFamily="34" charset="0"/>
              </a:rPr>
              <a:t>Similar to a shell waiting</a:t>
            </a:r>
          </a:p>
          <a:p>
            <a:r>
              <a:rPr lang="en-US" sz="1800" dirty="0">
                <a:latin typeface="Calibri" pitchFamily="34" charset="0"/>
              </a:rPr>
              <a:t>for a foreground job to </a:t>
            </a:r>
          </a:p>
          <a:p>
            <a:r>
              <a:rPr lang="en-US" sz="1800" dirty="0">
                <a:latin typeface="Calibri" pitchFamily="34" charset="0"/>
              </a:rPr>
              <a:t>terminate. </a:t>
            </a:r>
          </a:p>
        </p:txBody>
      </p:sp>
    </p:spTree>
    <p:extLst>
      <p:ext uri="{BB962C8B-B14F-4D97-AF65-F5344CB8AC3E}">
        <p14:creationId xmlns:p14="http://schemas.microsoft.com/office/powerpoint/2010/main" val="38517947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96875" y="1408212"/>
            <a:ext cx="7896225" cy="3929332"/>
          </a:xfrm>
        </p:spPr>
        <p:txBody>
          <a:bodyPr/>
          <a:lstStyle/>
          <a:p>
            <a:pPr marL="0" indent="0">
              <a:buNone/>
            </a:pPr>
            <a:endParaRPr lang="en-US" dirty="0"/>
          </a:p>
          <a:p>
            <a:r>
              <a:rPr lang="en-US" dirty="0"/>
              <a:t>Program is correct, but very wasteful</a:t>
            </a:r>
          </a:p>
          <a:p>
            <a:pPr lvl="1"/>
            <a:r>
              <a:rPr lang="en-US" dirty="0"/>
              <a:t>Program in busy-wait loop</a:t>
            </a:r>
          </a:p>
          <a:p>
            <a:endParaRPr lang="en-US" dirty="0"/>
          </a:p>
          <a:p>
            <a:pPr marL="0" indent="0">
              <a:buNone/>
            </a:pPr>
            <a:endParaRPr lang="en-US" dirty="0"/>
          </a:p>
          <a:p>
            <a:r>
              <a:rPr lang="en-US" dirty="0"/>
              <a:t>Possible race condition</a:t>
            </a:r>
          </a:p>
          <a:p>
            <a:pPr lvl="1"/>
            <a:r>
              <a:rPr lang="en-US" dirty="0"/>
              <a:t>Between checking </a:t>
            </a:r>
            <a:r>
              <a:rPr lang="en-US" dirty="0" err="1"/>
              <a:t>pid</a:t>
            </a:r>
            <a:r>
              <a:rPr lang="en-US" dirty="0"/>
              <a:t> and starting pause, might receive signal</a:t>
            </a:r>
          </a:p>
          <a:p>
            <a:endParaRPr lang="en-US" dirty="0"/>
          </a:p>
          <a:p>
            <a:endParaRPr lang="en-US" dirty="0"/>
          </a:p>
          <a:p>
            <a:r>
              <a:rPr lang="en-US" dirty="0"/>
              <a:t>Safe, but slow</a:t>
            </a:r>
          </a:p>
          <a:p>
            <a:pPr lvl="1"/>
            <a:r>
              <a:rPr lang="en-US" dirty="0"/>
              <a:t>Will take up to one second to respond</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Solution: </a:t>
            </a:r>
            <a:r>
              <a:rPr lang="en-US" dirty="0" err="1">
                <a:latin typeface="Courier New"/>
                <a:cs typeface="Courier New"/>
              </a:rPr>
              <a:t>sigsuspend</a:t>
            </a:r>
            <a:endParaRPr lang="en-US" dirty="0">
              <a:latin typeface="Courier New"/>
              <a:cs typeface="Courier New"/>
            </a:endParaRPr>
          </a:p>
        </p:txBody>
      </p:sp>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805416" y="2814752"/>
            <a:ext cx="33147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Race!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pause();</a:t>
            </a:r>
            <a:endParaRPr lang="ro-RO" sz="1600" dirty="0">
              <a:solidFill>
                <a:srgbClr val="000000"/>
              </a:solidFill>
              <a:latin typeface="Courier New"/>
              <a:cs typeface="Courier New"/>
            </a:endParaRPr>
          </a:p>
        </p:txBody>
      </p:sp>
      <p:sp>
        <p:nvSpPr>
          <p:cNvPr id="6" name="Rectangle 5"/>
          <p:cNvSpPr>
            <a:spLocks noChangeArrowheads="1"/>
          </p:cNvSpPr>
          <p:nvPr/>
        </p:nvSpPr>
        <p:spPr bwMode="auto">
          <a:xfrm>
            <a:off x="843517" y="4601020"/>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Too slow! */</a:t>
            </a:r>
            <a:endParaRPr lang="en-US" sz="1600" dirty="0">
              <a:solidFill>
                <a:srgbClr val="000000"/>
              </a:solidFill>
              <a:latin typeface="Courier New"/>
              <a:cs typeface="Courier New"/>
            </a:endParaRPr>
          </a:p>
          <a:p>
            <a:r>
              <a:rPr lang="nl-NL" sz="1600" dirty="0">
                <a:solidFill>
                  <a:srgbClr val="000000"/>
                </a:solidFill>
                <a:latin typeface="Courier New"/>
                <a:cs typeface="Courier New"/>
              </a:rPr>
              <a:t>    sleep(1);</a:t>
            </a:r>
            <a:endParaRPr lang="ro-RO" sz="1600" dirty="0">
              <a:solidFill>
                <a:srgbClr val="000000"/>
              </a:solidFill>
              <a:latin typeface="Courier New"/>
              <a:cs typeface="Courier New"/>
            </a:endParaRPr>
          </a:p>
        </p:txBody>
      </p:sp>
      <p:sp>
        <p:nvSpPr>
          <p:cNvPr id="7" name="Rectangle 6">
            <a:extLst>
              <a:ext uri="{FF2B5EF4-FFF2-40B4-BE49-F238E27FC236}">
                <a16:creationId xmlns:a16="http://schemas.microsoft.com/office/drawing/2014/main" id="{A55C4C11-D3FB-184A-ABB0-B6B45C9C9070}"/>
              </a:ext>
            </a:extLst>
          </p:cNvPr>
          <p:cNvSpPr>
            <a:spLocks noChangeArrowheads="1"/>
          </p:cNvSpPr>
          <p:nvPr/>
        </p:nvSpPr>
        <p:spPr bwMode="auto">
          <a:xfrm>
            <a:off x="762000" y="1308472"/>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a:t>
            </a:r>
          </a:p>
          <a:p>
            <a:r>
              <a:rPr lang="nl-NL" sz="1600" dirty="0">
                <a:solidFill>
                  <a:srgbClr val="000000"/>
                </a:solidFill>
                <a:latin typeface="Courier New"/>
                <a:cs typeface="Courier New"/>
              </a:rPr>
              <a:t>   ;</a:t>
            </a:r>
            <a:endParaRPr lang="ro-RO" sz="1600" dirty="0">
              <a:solidFill>
                <a:srgbClr val="000000"/>
              </a:solidFill>
              <a:latin typeface="Courier New"/>
              <a:cs typeface="Courier New"/>
            </a:endParaRPr>
          </a:p>
        </p:txBody>
      </p:sp>
    </p:spTree>
    <p:extLst>
      <p:ext uri="{BB962C8B-B14F-4D97-AF65-F5344CB8AC3E}">
        <p14:creationId xmlns:p14="http://schemas.microsoft.com/office/powerpoint/2010/main" val="19459521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762000" y="3055203"/>
            <a:ext cx="5410200" cy="830997"/>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a:t>
            </a:r>
          </a:p>
          <a:p>
            <a:r>
              <a:rPr lang="en-US" sz="1600" dirty="0">
                <a:solidFill>
                  <a:srgbClr val="000000"/>
                </a:solidFill>
                <a:latin typeface="Courier New"/>
                <a:cs typeface="Courier New"/>
              </a:rPr>
              <a:t>pause();</a:t>
            </a:r>
          </a:p>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endParaRPr lang="ro-RO" sz="16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7896225" cy="496788"/>
          </a:xfrm>
        </p:spPr>
        <p:txBody>
          <a:bodyPr/>
          <a:lstStyle/>
          <a:p>
            <a:r>
              <a:rPr lang="en-US" dirty="0" err="1">
                <a:latin typeface="Courier New"/>
                <a:cs typeface="Courier New"/>
              </a:rPr>
              <a:t>int</a:t>
            </a:r>
            <a:r>
              <a:rPr lang="en-US" dirty="0">
                <a:latin typeface="Courier New"/>
                <a:cs typeface="Courier New"/>
              </a:rPr>
              <a:t> </a:t>
            </a:r>
            <a:r>
              <a:rPr lang="en-US" dirty="0" err="1">
                <a:latin typeface="Courier New"/>
                <a:cs typeface="Courier New"/>
              </a:rPr>
              <a:t>sigsuspend</a:t>
            </a:r>
            <a:r>
              <a:rPr lang="en-US" dirty="0">
                <a:latin typeface="Courier New"/>
                <a:cs typeface="Courier New"/>
              </a:rPr>
              <a:t>(</a:t>
            </a:r>
            <a:r>
              <a:rPr lang="en-US" dirty="0" err="1">
                <a:latin typeface="Courier New"/>
                <a:cs typeface="Courier New"/>
              </a:rPr>
              <a:t>const</a:t>
            </a:r>
            <a:r>
              <a:rPr lang="en-US" dirty="0">
                <a:latin typeface="Courier New"/>
                <a:cs typeface="Courier New"/>
              </a:rPr>
              <a:t> </a:t>
            </a:r>
            <a:r>
              <a:rPr lang="en-US" dirty="0" err="1">
                <a:latin typeface="Courier New"/>
                <a:cs typeface="Courier New"/>
              </a:rPr>
              <a:t>sigset_t</a:t>
            </a:r>
            <a:r>
              <a:rPr lang="en-US" dirty="0">
                <a:latin typeface="Courier New"/>
                <a:cs typeface="Courier New"/>
              </a:rPr>
              <a:t> *mask)</a:t>
            </a:r>
          </a:p>
          <a:p>
            <a:endParaRPr lang="en-US" dirty="0"/>
          </a:p>
          <a:p>
            <a:r>
              <a:rPr lang="en-US" dirty="0"/>
              <a:t>Equivalent to atomic (uninterruptable) version of:</a:t>
            </a:r>
          </a:p>
        </p:txBody>
      </p:sp>
    </p:spTree>
    <p:extLst>
      <p:ext uri="{BB962C8B-B14F-4D97-AF65-F5344CB8AC3E}">
        <p14:creationId xmlns:p14="http://schemas.microsoft.com/office/powerpoint/2010/main" val="12360628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228600" y="1149489"/>
            <a:ext cx="8534400" cy="5632311"/>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a:solidFill>
                  <a:srgbClr val="CB2418"/>
                </a:solidFill>
                <a:latin typeface="Courier New"/>
                <a:cs typeface="Courier New"/>
              </a:rPr>
              <a:t>/* Wait for SIGCHLD to be received */</a:t>
            </a:r>
            <a:endParaRPr lang="en-US" sz="1500" dirty="0">
              <a:solidFill>
                <a:srgbClr val="000000"/>
              </a:solidFill>
              <a:latin typeface="Courier New"/>
              <a:cs typeface="Courier New"/>
            </a:endParaRP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0;</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sigsuspend</a:t>
            </a:r>
            <a:r>
              <a:rPr lang="de-DE" sz="1500" dirty="0">
                <a:solidFill>
                  <a:srgbClr val="000000"/>
                </a:solidFill>
                <a:latin typeface="Courier New"/>
                <a:cs typeface="Courier New"/>
              </a:rPr>
              <a:t>(&amp;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a:t>
            </a:r>
            <a:r>
              <a:rPr lang="de-DE" sz="1500" dirty="0" err="1">
                <a:solidFill>
                  <a:srgbClr val="CB2418"/>
                </a:solidFill>
                <a:latin typeface="Courier New"/>
                <a:cs typeface="Courier New"/>
              </a:rPr>
              <a:t>Optionally</a:t>
            </a:r>
            <a:r>
              <a:rPr lang="de-DE" sz="1500" dirty="0">
                <a:solidFill>
                  <a:srgbClr val="CB2418"/>
                </a:solidFill>
                <a:latin typeface="Courier New"/>
                <a:cs typeface="Courier New"/>
              </a:rPr>
              <a:t> </a:t>
            </a:r>
            <a:r>
              <a:rPr lang="de-DE" sz="1500" dirty="0" err="1">
                <a:solidFill>
                  <a:srgbClr val="CB2418"/>
                </a:solidFill>
                <a:latin typeface="Courier New"/>
                <a:cs typeface="Courier New"/>
              </a:rPr>
              <a:t>unblock</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sigprocmask</a:t>
            </a:r>
            <a:r>
              <a:rPr lang="de-DE" sz="1500" dirty="0">
                <a:solidFill>
                  <a:srgbClr val="000000"/>
                </a:solidFill>
                <a:latin typeface="Courier New"/>
                <a:cs typeface="Courier New"/>
              </a:rPr>
              <a:t>(SIG_SETMASK, &amp;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 </a:t>
            </a:r>
            <a:r>
              <a:rPr lang="de-DE" sz="1500" dirty="0">
                <a:solidFill>
                  <a:srgbClr val="2C9290"/>
                </a:solidFill>
                <a:latin typeface="Courier New"/>
                <a:cs typeface="Courier New"/>
              </a:rPr>
              <a:t>NULL</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Do </a:t>
            </a:r>
            <a:r>
              <a:rPr lang="de-DE" sz="1500" dirty="0" err="1">
                <a:solidFill>
                  <a:srgbClr val="CB2418"/>
                </a:solidFill>
                <a:latin typeface="Courier New"/>
                <a:cs typeface="Courier New"/>
              </a:rPr>
              <a:t>some</a:t>
            </a:r>
            <a:r>
              <a:rPr lang="de-DE" sz="1500" dirty="0">
                <a:solidFill>
                  <a:srgbClr val="CB2418"/>
                </a:solidFill>
                <a:latin typeface="Courier New"/>
                <a:cs typeface="Courier New"/>
              </a:rPr>
              <a:t> </a:t>
            </a:r>
            <a:r>
              <a:rPr lang="de-DE" sz="1500" dirty="0" err="1">
                <a:solidFill>
                  <a:srgbClr val="CB2418"/>
                </a:solidFill>
                <a:latin typeface="Courier New"/>
                <a:cs typeface="Courier New"/>
              </a:rPr>
              <a:t>work</a:t>
            </a:r>
            <a:r>
              <a:rPr lang="de-DE" sz="1500" dirty="0">
                <a:solidFill>
                  <a:srgbClr val="CB2418"/>
                </a:solidFill>
                <a:latin typeface="Courier New"/>
                <a:cs typeface="Courier New"/>
              </a:rPr>
              <a:t> after </a:t>
            </a:r>
            <a:r>
              <a:rPr lang="de-DE" sz="1500" dirty="0" err="1">
                <a:solidFill>
                  <a:srgbClr val="CB2418"/>
                </a:solidFill>
                <a:latin typeface="Courier New"/>
                <a:cs typeface="Courier New"/>
              </a:rPr>
              <a:t>receiving</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7366013" y="6400800"/>
            <a:ext cx="1396987" cy="369332"/>
          </a:xfrm>
          <a:prstGeom prst="rect">
            <a:avLst/>
          </a:prstGeom>
          <a:noFill/>
        </p:spPr>
        <p:txBody>
          <a:bodyPr wrap="none" rtlCol="0">
            <a:spAutoFit/>
          </a:bodyPr>
          <a:lstStyle/>
          <a:p>
            <a:r>
              <a:rPr lang="en-US" sz="1800" dirty="0" err="1">
                <a:solidFill>
                  <a:srgbClr val="7F7F7F"/>
                </a:solidFill>
                <a:latin typeface="Calibri" pitchFamily="34" charset="0"/>
              </a:rPr>
              <a:t>sigsuspend.c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9779290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chemeClr val="tx1">
                    <a:lumMod val="50000"/>
                    <a:lumOff val="50000"/>
                  </a:schemeClr>
                </a:solidFill>
              </a:rPr>
              <a:t>Shells</a:t>
            </a:r>
          </a:p>
          <a:p>
            <a:r>
              <a:rPr lang="en-US" dirty="0">
                <a:solidFill>
                  <a:schemeClr val="tx1">
                    <a:lumMod val="50000"/>
                    <a:lumOff val="50000"/>
                  </a:schemeClr>
                </a:solidFill>
              </a:rPr>
              <a:t>Signals</a:t>
            </a:r>
          </a:p>
          <a:p>
            <a:r>
              <a:rPr lang="en-US" dirty="0"/>
              <a:t>Portable signal handling</a:t>
            </a:r>
          </a:p>
          <a:p>
            <a:pPr lvl="1"/>
            <a:r>
              <a:rPr lang="en-US"/>
              <a:t>Consult textbook</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4" name="Rectangle 2"/>
          <p:cNvSpPr>
            <a:spLocks noGrp="1" noChangeArrowheads="1"/>
          </p:cNvSpPr>
          <p:nvPr>
            <p:ph type="title"/>
          </p:nvPr>
        </p:nvSpPr>
        <p:spPr>
          <a:xfrm>
            <a:off x="457200" y="493713"/>
            <a:ext cx="2209800" cy="573087"/>
          </a:xfrm>
        </p:spPr>
        <p:txBody>
          <a:bodyPr/>
          <a:lstStyle/>
          <a:p>
            <a:r>
              <a:rPr lang="en-US"/>
              <a:t>Summary</a:t>
            </a:r>
          </a:p>
        </p:txBody>
      </p:sp>
      <p:sp>
        <p:nvSpPr>
          <p:cNvPr id="535555" name="Rectangle 3"/>
          <p:cNvSpPr>
            <a:spLocks noGrp="1" noChangeArrowheads="1"/>
          </p:cNvSpPr>
          <p:nvPr>
            <p:ph type="body" idx="1"/>
          </p:nvPr>
        </p:nvSpPr>
        <p:spPr>
          <a:xfrm>
            <a:off x="457200" y="1200150"/>
            <a:ext cx="7896225" cy="4972050"/>
          </a:xfrm>
        </p:spPr>
        <p:txBody>
          <a:bodyPr/>
          <a:lstStyle/>
          <a:p>
            <a:r>
              <a:rPr lang="en-US" dirty="0"/>
              <a:t>Signals provide process-level exception handling</a:t>
            </a:r>
          </a:p>
          <a:p>
            <a:pPr lvl="1"/>
            <a:r>
              <a:rPr lang="en-US" dirty="0"/>
              <a:t>Can generate from user programs</a:t>
            </a:r>
            <a:endParaRPr lang="en-US" dirty="0">
              <a:latin typeface="Courier New" pitchFamily="49" charset="0"/>
            </a:endParaRPr>
          </a:p>
          <a:p>
            <a:pPr lvl="1"/>
            <a:r>
              <a:rPr lang="en-US" dirty="0"/>
              <a:t>Can define effect by declaring signal handler</a:t>
            </a:r>
          </a:p>
          <a:p>
            <a:pPr lvl="1"/>
            <a:r>
              <a:rPr lang="en-US" dirty="0"/>
              <a:t>Be very careful when writing signal handlers</a:t>
            </a:r>
          </a:p>
          <a:p>
            <a:pPr marL="0" indent="0">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96" name="Rectangle 20"/>
          <p:cNvSpPr>
            <a:spLocks noGrp="1" noChangeArrowheads="1"/>
          </p:cNvSpPr>
          <p:nvPr>
            <p:ph type="title"/>
          </p:nvPr>
        </p:nvSpPr>
        <p:spPr/>
        <p:txBody>
          <a:bodyPr/>
          <a:lstStyle/>
          <a:p>
            <a:r>
              <a:rPr lang="en-US" dirty="0"/>
              <a:t>Linux Process Hierarchy</a:t>
            </a:r>
          </a:p>
        </p:txBody>
      </p:sp>
      <p:sp>
        <p:nvSpPr>
          <p:cNvPr id="23555" name="Oval 3"/>
          <p:cNvSpPr>
            <a:spLocks noChangeArrowheads="1"/>
          </p:cNvSpPr>
          <p:nvPr/>
        </p:nvSpPr>
        <p:spPr bwMode="auto">
          <a:xfrm>
            <a:off x="2895600" y="35814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Login shell</a:t>
            </a:r>
          </a:p>
        </p:txBody>
      </p:sp>
      <p:sp>
        <p:nvSpPr>
          <p:cNvPr id="23557" name="Oval 5"/>
          <p:cNvSpPr>
            <a:spLocks noChangeArrowheads="1"/>
          </p:cNvSpPr>
          <p:nvPr/>
        </p:nvSpPr>
        <p:spPr bwMode="auto">
          <a:xfrm>
            <a:off x="2895600" y="45720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Child</a:t>
            </a:r>
          </a:p>
        </p:txBody>
      </p:sp>
      <p:sp>
        <p:nvSpPr>
          <p:cNvPr id="23558" name="Oval 6"/>
          <p:cNvSpPr>
            <a:spLocks noChangeArrowheads="1"/>
          </p:cNvSpPr>
          <p:nvPr/>
        </p:nvSpPr>
        <p:spPr bwMode="auto">
          <a:xfrm>
            <a:off x="838200" y="45720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Child</a:t>
            </a:r>
          </a:p>
        </p:txBody>
      </p:sp>
      <p:sp>
        <p:nvSpPr>
          <p:cNvPr id="23559" name="Oval 7"/>
          <p:cNvSpPr>
            <a:spLocks noChangeArrowheads="1"/>
          </p:cNvSpPr>
          <p:nvPr/>
        </p:nvSpPr>
        <p:spPr bwMode="auto">
          <a:xfrm>
            <a:off x="3962400" y="57150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Grandchild</a:t>
            </a:r>
          </a:p>
        </p:txBody>
      </p:sp>
      <p:sp>
        <p:nvSpPr>
          <p:cNvPr id="23560" name="Oval 8"/>
          <p:cNvSpPr>
            <a:spLocks noChangeArrowheads="1"/>
          </p:cNvSpPr>
          <p:nvPr/>
        </p:nvSpPr>
        <p:spPr bwMode="auto">
          <a:xfrm>
            <a:off x="1752600" y="57150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Grandchild</a:t>
            </a:r>
          </a:p>
        </p:txBody>
      </p:sp>
      <p:sp>
        <p:nvSpPr>
          <p:cNvPr id="23561" name="Line 9"/>
          <p:cNvSpPr>
            <a:spLocks noChangeShapeType="1"/>
          </p:cNvSpPr>
          <p:nvPr/>
        </p:nvSpPr>
        <p:spPr bwMode="auto">
          <a:xfrm flipH="1">
            <a:off x="2209800" y="4038600"/>
            <a:ext cx="990600" cy="6096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63" name="Oval 12"/>
          <p:cNvSpPr>
            <a:spLocks noChangeArrowheads="1"/>
          </p:cNvSpPr>
          <p:nvPr/>
        </p:nvSpPr>
        <p:spPr bwMode="auto">
          <a:xfrm>
            <a:off x="3657600" y="1447800"/>
            <a:ext cx="1676400" cy="533400"/>
          </a:xfrm>
          <a:prstGeom prst="ellipse">
            <a:avLst/>
          </a:prstGeom>
          <a:solidFill>
            <a:schemeClr val="bg1"/>
          </a:solidFill>
          <a:ln w="25400">
            <a:solidFill>
              <a:schemeClr val="tx1"/>
            </a:solidFill>
            <a:prstDash val="sysDot"/>
            <a:round/>
            <a:headEnd/>
            <a:tailEnd/>
          </a:ln>
        </p:spPr>
        <p:txBody>
          <a:bodyPr wrap="none" anchor="ctr">
            <a:prstTxWarp prst="textNoShape">
              <a:avLst/>
            </a:prstTxWarp>
          </a:bodyPr>
          <a:lstStyle/>
          <a:p>
            <a:pPr algn="ctr">
              <a:lnSpc>
                <a:spcPct val="100000"/>
              </a:lnSpc>
            </a:pPr>
            <a:r>
              <a:rPr lang="en-US" sz="2000" b="1" dirty="0">
                <a:latin typeface="Courier New" charset="0"/>
              </a:rPr>
              <a:t>[0]</a:t>
            </a:r>
          </a:p>
        </p:txBody>
      </p:sp>
      <p:sp>
        <p:nvSpPr>
          <p:cNvPr id="23564" name="Line 13"/>
          <p:cNvSpPr>
            <a:spLocks noChangeShapeType="1"/>
          </p:cNvSpPr>
          <p:nvPr/>
        </p:nvSpPr>
        <p:spPr bwMode="auto">
          <a:xfrm flipH="1">
            <a:off x="4495800" y="1981200"/>
            <a:ext cx="0" cy="457200"/>
          </a:xfrm>
          <a:prstGeom prst="line">
            <a:avLst/>
          </a:prstGeom>
          <a:noFill/>
          <a:ln w="25400">
            <a:solidFill>
              <a:schemeClr val="tx1"/>
            </a:solidFill>
            <a:prstDash val="dot"/>
            <a:round/>
            <a:headEnd/>
            <a:tailEnd/>
          </a:ln>
        </p:spPr>
        <p:txBody>
          <a:bodyPr wrap="none" anchor="ctr">
            <a:prstTxWarp prst="textNoShape">
              <a:avLst/>
            </a:prstTxWarp>
          </a:bodyPr>
          <a:lstStyle/>
          <a:p>
            <a:pPr algn="ctr"/>
            <a:endParaRPr lang="en-US" sz="2000">
              <a:ln>
                <a:solidFill>
                  <a:schemeClr val="tx1"/>
                </a:solidFill>
                <a:prstDash val="dot"/>
              </a:ln>
            </a:endParaRPr>
          </a:p>
        </p:txBody>
      </p:sp>
      <p:sp>
        <p:nvSpPr>
          <p:cNvPr id="23565" name="Line 14"/>
          <p:cNvSpPr>
            <a:spLocks noChangeShapeType="1"/>
          </p:cNvSpPr>
          <p:nvPr/>
        </p:nvSpPr>
        <p:spPr bwMode="auto">
          <a:xfrm flipH="1">
            <a:off x="4038600" y="2971800"/>
            <a:ext cx="381000" cy="3048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66" name="Line 15"/>
          <p:cNvSpPr>
            <a:spLocks noChangeShapeType="1"/>
          </p:cNvSpPr>
          <p:nvPr/>
        </p:nvSpPr>
        <p:spPr bwMode="auto">
          <a:xfrm flipH="1">
            <a:off x="3733800" y="4114800"/>
            <a:ext cx="0" cy="4572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67" name="Line 16"/>
          <p:cNvSpPr>
            <a:spLocks noChangeShapeType="1"/>
          </p:cNvSpPr>
          <p:nvPr/>
        </p:nvSpPr>
        <p:spPr bwMode="auto">
          <a:xfrm>
            <a:off x="3886200" y="5105400"/>
            <a:ext cx="914400" cy="6096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68" name="Line 17"/>
          <p:cNvSpPr>
            <a:spLocks noChangeShapeType="1"/>
          </p:cNvSpPr>
          <p:nvPr/>
        </p:nvSpPr>
        <p:spPr bwMode="auto">
          <a:xfrm flipH="1">
            <a:off x="2667000" y="5105400"/>
            <a:ext cx="838200" cy="6096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69" name="Line 18"/>
          <p:cNvSpPr>
            <a:spLocks noChangeShapeType="1"/>
          </p:cNvSpPr>
          <p:nvPr/>
        </p:nvSpPr>
        <p:spPr bwMode="auto">
          <a:xfrm flipH="1">
            <a:off x="1981200" y="2819400"/>
            <a:ext cx="1752600" cy="6858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3570" name="Oval 19"/>
          <p:cNvSpPr>
            <a:spLocks noChangeArrowheads="1"/>
          </p:cNvSpPr>
          <p:nvPr/>
        </p:nvSpPr>
        <p:spPr bwMode="auto">
          <a:xfrm>
            <a:off x="76200" y="3352800"/>
            <a:ext cx="2133600" cy="762000"/>
          </a:xfrm>
          <a:prstGeom prst="ellipse">
            <a:avLst/>
          </a:prstGeom>
          <a:solidFill>
            <a:schemeClr val="accent6">
              <a:lumMod val="20000"/>
              <a:lumOff val="80000"/>
            </a:schemeClr>
          </a:solidFill>
          <a:ln w="25400">
            <a:solidFill>
              <a:schemeClr val="tx1"/>
            </a:solidFill>
            <a:prstDash val="sysDot"/>
            <a:round/>
            <a:headEnd/>
            <a:tailEnd/>
          </a:ln>
        </p:spPr>
        <p:txBody>
          <a:bodyPr wrap="none" anchor="ctr">
            <a:prstTxWarp prst="textNoShape">
              <a:avLst/>
            </a:prstTxWarp>
          </a:bodyPr>
          <a:lstStyle/>
          <a:p>
            <a:pPr algn="ctr">
              <a:lnSpc>
                <a:spcPct val="100000"/>
              </a:lnSpc>
            </a:pPr>
            <a:r>
              <a:rPr lang="en-US" sz="2000" b="1"/>
              <a:t>Daemon</a:t>
            </a:r>
          </a:p>
          <a:p>
            <a:pPr algn="ctr">
              <a:lnSpc>
                <a:spcPct val="100000"/>
              </a:lnSpc>
            </a:pPr>
            <a:r>
              <a:rPr lang="en-US" sz="2000" b="1"/>
              <a:t>e.g. </a:t>
            </a:r>
            <a:r>
              <a:rPr lang="en-US" sz="2000" b="1">
                <a:latin typeface="Courier New" charset="0"/>
              </a:rPr>
              <a:t>httpd</a:t>
            </a:r>
          </a:p>
        </p:txBody>
      </p:sp>
      <p:sp>
        <p:nvSpPr>
          <p:cNvPr id="23571" name="Oval 11"/>
          <p:cNvSpPr>
            <a:spLocks noChangeArrowheads="1"/>
          </p:cNvSpPr>
          <p:nvPr/>
        </p:nvSpPr>
        <p:spPr bwMode="auto">
          <a:xfrm>
            <a:off x="3657600" y="2438400"/>
            <a:ext cx="1676400" cy="533400"/>
          </a:xfrm>
          <a:prstGeom prst="ellipse">
            <a:avLst/>
          </a:prstGeom>
          <a:solidFill>
            <a:srgbClr val="CCFFCC"/>
          </a:solidFill>
          <a:ln w="25400">
            <a:solidFill>
              <a:schemeClr val="tx1"/>
            </a:solidFill>
            <a:round/>
            <a:headEnd/>
            <a:tailEnd/>
          </a:ln>
        </p:spPr>
        <p:txBody>
          <a:bodyPr wrap="none" anchor="ctr">
            <a:prstTxWarp prst="textNoShape">
              <a:avLst/>
            </a:prstTxWarp>
          </a:bodyPr>
          <a:lstStyle/>
          <a:p>
            <a:pPr algn="ctr">
              <a:lnSpc>
                <a:spcPct val="100000"/>
              </a:lnSpc>
            </a:pPr>
            <a:r>
              <a:rPr lang="en-US" sz="2000" b="1">
                <a:latin typeface="Courier New" charset="0"/>
              </a:rPr>
              <a:t>init [1]</a:t>
            </a:r>
          </a:p>
        </p:txBody>
      </p:sp>
      <p:sp>
        <p:nvSpPr>
          <p:cNvPr id="20" name="Oval 3"/>
          <p:cNvSpPr>
            <a:spLocks noChangeArrowheads="1"/>
          </p:cNvSpPr>
          <p:nvPr/>
        </p:nvSpPr>
        <p:spPr bwMode="auto">
          <a:xfrm>
            <a:off x="5638800" y="35814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Login shell</a:t>
            </a:r>
          </a:p>
        </p:txBody>
      </p:sp>
      <p:sp>
        <p:nvSpPr>
          <p:cNvPr id="21" name="Line 14"/>
          <p:cNvSpPr>
            <a:spLocks noChangeShapeType="1"/>
          </p:cNvSpPr>
          <p:nvPr/>
        </p:nvSpPr>
        <p:spPr bwMode="auto">
          <a:xfrm>
            <a:off x="4914900" y="2959100"/>
            <a:ext cx="402019" cy="3175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2" name="Oval 5"/>
          <p:cNvSpPr>
            <a:spLocks noChangeArrowheads="1"/>
          </p:cNvSpPr>
          <p:nvPr/>
        </p:nvSpPr>
        <p:spPr bwMode="auto">
          <a:xfrm>
            <a:off x="5664200" y="4572000"/>
            <a:ext cx="1676400" cy="533400"/>
          </a:xfrm>
          <a:prstGeom prst="ellipse">
            <a:avLst/>
          </a:prstGeom>
          <a:solidFill>
            <a:srgbClr val="F6F5BD"/>
          </a:solidFill>
          <a:ln w="25400">
            <a:solidFill>
              <a:schemeClr val="tx1"/>
            </a:solidFill>
            <a:round/>
            <a:headEnd/>
            <a:tailEnd/>
          </a:ln>
        </p:spPr>
        <p:txBody>
          <a:bodyPr wrap="none" anchor="ctr">
            <a:prstTxWarp prst="textNoShape">
              <a:avLst/>
            </a:prstTxWarp>
          </a:bodyPr>
          <a:lstStyle/>
          <a:p>
            <a:pPr algn="ctr">
              <a:lnSpc>
                <a:spcPct val="100000"/>
              </a:lnSpc>
            </a:pPr>
            <a:r>
              <a:rPr lang="en-US" sz="2000" b="1"/>
              <a:t>Child</a:t>
            </a:r>
          </a:p>
        </p:txBody>
      </p:sp>
      <p:sp>
        <p:nvSpPr>
          <p:cNvPr id="23" name="Line 15"/>
          <p:cNvSpPr>
            <a:spLocks noChangeShapeType="1"/>
          </p:cNvSpPr>
          <p:nvPr/>
        </p:nvSpPr>
        <p:spPr bwMode="auto">
          <a:xfrm flipH="1">
            <a:off x="6502400" y="4114800"/>
            <a:ext cx="0" cy="4572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 name="TextBox 1"/>
          <p:cNvSpPr txBox="1"/>
          <p:nvPr/>
        </p:nvSpPr>
        <p:spPr>
          <a:xfrm>
            <a:off x="4876800" y="3276600"/>
            <a:ext cx="440119" cy="523220"/>
          </a:xfrm>
          <a:prstGeom prst="rect">
            <a:avLst/>
          </a:prstGeom>
          <a:noFill/>
        </p:spPr>
        <p:txBody>
          <a:bodyPr wrap="none" rtlCol="0">
            <a:spAutoFit/>
          </a:bodyPr>
          <a:lstStyle/>
          <a:p>
            <a:r>
              <a:rPr lang="en-US" sz="2800" dirty="0">
                <a:latin typeface="Calibri" pitchFamily="34" charset="0"/>
              </a:rPr>
              <a:t>…</a:t>
            </a:r>
          </a:p>
        </p:txBody>
      </p:sp>
      <p:sp>
        <p:nvSpPr>
          <p:cNvPr id="3" name="TextBox 2"/>
          <p:cNvSpPr txBox="1"/>
          <p:nvPr/>
        </p:nvSpPr>
        <p:spPr>
          <a:xfrm rot="13380000">
            <a:off x="5216566" y="3224857"/>
            <a:ext cx="348886" cy="365760"/>
          </a:xfrm>
          <a:prstGeom prst="rect">
            <a:avLst/>
          </a:prstGeom>
          <a:noFill/>
        </p:spPr>
        <p:txBody>
          <a:bodyPr wrap="none" rtlCol="0">
            <a:spAutoFit/>
          </a:bodyPr>
          <a:lstStyle/>
          <a:p>
            <a:r>
              <a:rPr lang="en-US" sz="1800" dirty="0">
                <a:latin typeface="Calibri" pitchFamily="34" charset="0"/>
              </a:rPr>
              <a:t>…</a:t>
            </a:r>
          </a:p>
        </p:txBody>
      </p:sp>
      <p:sp>
        <p:nvSpPr>
          <p:cNvPr id="28" name="Line 14"/>
          <p:cNvSpPr>
            <a:spLocks noChangeShapeType="1"/>
          </p:cNvSpPr>
          <p:nvPr/>
        </p:nvSpPr>
        <p:spPr bwMode="auto">
          <a:xfrm flipH="1">
            <a:off x="3581400" y="3416300"/>
            <a:ext cx="228600" cy="165100"/>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29" name="TextBox 28"/>
          <p:cNvSpPr txBox="1"/>
          <p:nvPr/>
        </p:nvSpPr>
        <p:spPr>
          <a:xfrm rot="8700000" flipH="1">
            <a:off x="3807148" y="3224857"/>
            <a:ext cx="348886" cy="365760"/>
          </a:xfrm>
          <a:prstGeom prst="rect">
            <a:avLst/>
          </a:prstGeom>
          <a:noFill/>
        </p:spPr>
        <p:txBody>
          <a:bodyPr wrap="none" rtlCol="0">
            <a:spAutoFit/>
          </a:bodyPr>
          <a:lstStyle/>
          <a:p>
            <a:r>
              <a:rPr lang="en-US" sz="1800" dirty="0">
                <a:latin typeface="Calibri" pitchFamily="34" charset="0"/>
              </a:rPr>
              <a:t>…</a:t>
            </a:r>
          </a:p>
        </p:txBody>
      </p:sp>
      <p:sp>
        <p:nvSpPr>
          <p:cNvPr id="30" name="Line 14"/>
          <p:cNvSpPr>
            <a:spLocks noChangeShapeType="1"/>
          </p:cNvSpPr>
          <p:nvPr/>
        </p:nvSpPr>
        <p:spPr bwMode="auto">
          <a:xfrm>
            <a:off x="5562600" y="3450570"/>
            <a:ext cx="304800" cy="209887"/>
          </a:xfrm>
          <a:prstGeom prst="line">
            <a:avLst/>
          </a:prstGeom>
          <a:noFill/>
          <a:ln w="25400">
            <a:solidFill>
              <a:schemeClr val="tx1"/>
            </a:solidFill>
            <a:round/>
            <a:headEnd/>
            <a:tailEnd/>
          </a:ln>
        </p:spPr>
        <p:txBody>
          <a:bodyPr wrap="none" anchor="ctr">
            <a:prstTxWarp prst="textNoShape">
              <a:avLst/>
            </a:prstTxWarp>
          </a:bodyPr>
          <a:lstStyle/>
          <a:p>
            <a:pPr algn="ctr"/>
            <a:endParaRPr lang="en-US" sz="2000"/>
          </a:p>
        </p:txBody>
      </p:sp>
      <p:sp>
        <p:nvSpPr>
          <p:cNvPr id="4" name="TextBox 3"/>
          <p:cNvSpPr txBox="1"/>
          <p:nvPr/>
        </p:nvSpPr>
        <p:spPr>
          <a:xfrm>
            <a:off x="6248400" y="5715000"/>
            <a:ext cx="2794000" cy="923330"/>
          </a:xfrm>
          <a:prstGeom prst="rect">
            <a:avLst/>
          </a:prstGeom>
          <a:noFill/>
        </p:spPr>
        <p:txBody>
          <a:bodyPr wrap="square" rtlCol="0">
            <a:spAutoFit/>
          </a:bodyPr>
          <a:lstStyle/>
          <a:p>
            <a:r>
              <a:rPr lang="en-US" sz="1800" dirty="0">
                <a:latin typeface="Calibri" pitchFamily="34" charset="0"/>
              </a:rPr>
              <a:t>Note: you can view the hierarchy using the Linux </a:t>
            </a:r>
            <a:r>
              <a:rPr lang="en-US" sz="1800" b="0" dirty="0" err="1">
                <a:latin typeface="Courier New"/>
                <a:cs typeface="Courier New"/>
              </a:rPr>
              <a:t>pstree</a:t>
            </a:r>
            <a:r>
              <a:rPr lang="en-US" sz="1800" dirty="0">
                <a:latin typeface="Calibri" pitchFamily="34" charset="0"/>
              </a:rPr>
              <a:t> command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p:txBody>
          <a:bodyPr/>
          <a:lstStyle/>
          <a:p>
            <a:r>
              <a:rPr lang="en-US"/>
              <a:t>Shell Programs</a:t>
            </a:r>
          </a:p>
        </p:txBody>
      </p:sp>
      <p:sp>
        <p:nvSpPr>
          <p:cNvPr id="542723" name="Rectangle 3"/>
          <p:cNvSpPr>
            <a:spLocks noGrp="1" noChangeArrowheads="1"/>
          </p:cNvSpPr>
          <p:nvPr>
            <p:ph type="body" idx="1"/>
          </p:nvPr>
        </p:nvSpPr>
        <p:spPr>
          <a:xfrm>
            <a:off x="363302" y="1143000"/>
            <a:ext cx="8475897" cy="4343400"/>
          </a:xfrm>
        </p:spPr>
        <p:txBody>
          <a:bodyPr/>
          <a:lstStyle/>
          <a:p>
            <a:r>
              <a:rPr lang="en-US" dirty="0"/>
              <a:t>A </a:t>
            </a:r>
            <a:r>
              <a:rPr lang="en-US" i="1" dirty="0">
                <a:solidFill>
                  <a:srgbClr val="C00000"/>
                </a:solidFill>
              </a:rPr>
              <a:t>shell</a:t>
            </a:r>
            <a:r>
              <a:rPr lang="en-US" dirty="0"/>
              <a:t> is an application program that runs programs on behalf of the user</a:t>
            </a:r>
          </a:p>
          <a:p>
            <a:pPr lvl="1">
              <a:tabLst>
                <a:tab pos="1485900" algn="l"/>
              </a:tabLst>
            </a:pPr>
            <a:r>
              <a:rPr lang="en-US" sz="1800" b="1" dirty="0" err="1">
                <a:latin typeface="Courier New" pitchFamily="49" charset="0"/>
              </a:rPr>
              <a:t>sh</a:t>
            </a:r>
            <a:r>
              <a:rPr lang="en-US" sz="1800" dirty="0"/>
              <a:t> 			Original Unix shell (Stephen Bourne, AT&amp;T Bell Labs, 1977)</a:t>
            </a:r>
          </a:p>
          <a:p>
            <a:pPr lvl="1">
              <a:tabLst>
                <a:tab pos="1485900" algn="l"/>
              </a:tabLst>
            </a:pPr>
            <a:r>
              <a:rPr lang="en-US" sz="1800" b="1" dirty="0" err="1">
                <a:latin typeface="Courier New" pitchFamily="49" charset="0"/>
              </a:rPr>
              <a:t>csh</a:t>
            </a:r>
            <a:r>
              <a:rPr lang="en-US" sz="1800" b="1" dirty="0">
                <a:latin typeface="Courier New" pitchFamily="49" charset="0"/>
              </a:rPr>
              <a:t>/</a:t>
            </a:r>
            <a:r>
              <a:rPr lang="en-US" sz="1800" b="1" dirty="0" err="1">
                <a:latin typeface="Courier New" pitchFamily="49" charset="0"/>
              </a:rPr>
              <a:t>tcsh</a:t>
            </a:r>
            <a:r>
              <a:rPr lang="en-US" sz="1800" dirty="0">
                <a:latin typeface="Courier New" pitchFamily="49" charset="0"/>
              </a:rPr>
              <a:t> 	</a:t>
            </a:r>
            <a:r>
              <a:rPr lang="en-US" sz="1800" dirty="0"/>
              <a:t>BSD Unix C shell</a:t>
            </a:r>
          </a:p>
          <a:p>
            <a:pPr lvl="1">
              <a:tabLst>
                <a:tab pos="1485900" algn="l"/>
              </a:tabLst>
            </a:pPr>
            <a:r>
              <a:rPr lang="en-US" sz="1800" b="1" dirty="0">
                <a:latin typeface="Courier New" pitchFamily="49" charset="0"/>
              </a:rPr>
              <a:t>bash</a:t>
            </a:r>
            <a:r>
              <a:rPr lang="en-US" sz="1800" dirty="0">
                <a:latin typeface="Courier New" pitchFamily="49" charset="0"/>
              </a:rPr>
              <a:t> 			“</a:t>
            </a:r>
            <a:r>
              <a:rPr lang="en-US" sz="1800" dirty="0"/>
              <a:t>Bourne-Again” Shell</a:t>
            </a:r>
            <a:r>
              <a:rPr lang="en-US" sz="1800" dirty="0">
                <a:latin typeface="Courier New" pitchFamily="49" charset="0"/>
              </a:rPr>
              <a:t> </a:t>
            </a:r>
            <a:r>
              <a:rPr lang="en-US" sz="1800" dirty="0">
                <a:latin typeface="+mn-lt"/>
              </a:rPr>
              <a:t>(default Linux shell)</a:t>
            </a:r>
          </a:p>
          <a:p>
            <a:pPr>
              <a:tabLst>
                <a:tab pos="1485900" algn="l"/>
              </a:tabLst>
            </a:pPr>
            <a:r>
              <a:rPr lang="en-US" sz="2200" dirty="0">
                <a:latin typeface="+mn-lt"/>
              </a:rPr>
              <a:t>Simple shell</a:t>
            </a:r>
          </a:p>
          <a:p>
            <a:pPr lvl="1">
              <a:tabLst>
                <a:tab pos="1485900" algn="l"/>
              </a:tabLst>
            </a:pPr>
            <a:r>
              <a:rPr lang="en-US" sz="1800" dirty="0">
                <a:latin typeface="+mn-lt"/>
              </a:rPr>
              <a:t>Described in the textbook, starting at p. 753</a:t>
            </a:r>
          </a:p>
          <a:p>
            <a:pPr lvl="1">
              <a:tabLst>
                <a:tab pos="1485900" algn="l"/>
              </a:tabLst>
            </a:pPr>
            <a:r>
              <a:rPr lang="en-US" sz="1800" dirty="0">
                <a:latin typeface="+mn-lt"/>
              </a:rPr>
              <a:t>Implementation of a very elementary shell</a:t>
            </a:r>
          </a:p>
          <a:p>
            <a:pPr lvl="1">
              <a:tabLst>
                <a:tab pos="1485900" algn="l"/>
              </a:tabLst>
            </a:pPr>
            <a:r>
              <a:rPr lang="en-US" sz="1800" dirty="0">
                <a:latin typeface="+mn-lt"/>
              </a:rPr>
              <a:t>Purpose</a:t>
            </a:r>
          </a:p>
          <a:p>
            <a:pPr lvl="2">
              <a:tabLst>
                <a:tab pos="1485900" algn="l"/>
              </a:tabLst>
            </a:pPr>
            <a:r>
              <a:rPr lang="en-US" sz="1800" dirty="0">
                <a:latin typeface="+mn-lt"/>
              </a:rPr>
              <a:t>Understand what happens when you type commands</a:t>
            </a:r>
          </a:p>
          <a:p>
            <a:pPr lvl="2">
              <a:tabLst>
                <a:tab pos="1485900" algn="l"/>
              </a:tabLst>
            </a:pPr>
            <a:r>
              <a:rPr lang="en-US" sz="1800" dirty="0">
                <a:latin typeface="+mn-lt"/>
              </a:rPr>
              <a:t>Understand use and operation of process control operations</a:t>
            </a:r>
          </a:p>
          <a:p>
            <a:pPr lvl="2">
              <a:tabLst>
                <a:tab pos="1485900" algn="l"/>
              </a:tabLst>
            </a:pPr>
            <a:endParaRPr lang="en-US" sz="1800" dirty="0">
              <a:latin typeface="+mn-lt"/>
            </a:endParaRPr>
          </a:p>
          <a:p>
            <a:pPr lvl="2">
              <a:tabLst>
                <a:tab pos="1485900" algn="l"/>
              </a:tabLst>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42723">
                                            <p:txEl>
                                              <p:pRg st="4" end="4"/>
                                            </p:txEl>
                                          </p:spTgt>
                                        </p:tgtEl>
                                        <p:attrNameLst>
                                          <p:attrName>style.visibility</p:attrName>
                                        </p:attrNameLst>
                                      </p:cBhvr>
                                      <p:to>
                                        <p:strVal val="visible"/>
                                      </p:to>
                                    </p:set>
                                    <p:animEffect transition="in" filter="fade">
                                      <p:cBhvr>
                                        <p:cTn id="7" dur="500"/>
                                        <p:tgtEl>
                                          <p:spTgt spid="54272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42723">
                                            <p:txEl>
                                              <p:pRg st="5" end="5"/>
                                            </p:txEl>
                                          </p:spTgt>
                                        </p:tgtEl>
                                        <p:attrNameLst>
                                          <p:attrName>style.visibility</p:attrName>
                                        </p:attrNameLst>
                                      </p:cBhvr>
                                      <p:to>
                                        <p:strVal val="visible"/>
                                      </p:to>
                                    </p:set>
                                    <p:animEffect transition="in" filter="fade">
                                      <p:cBhvr>
                                        <p:cTn id="10" dur="500"/>
                                        <p:tgtEl>
                                          <p:spTgt spid="54272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42723">
                                            <p:txEl>
                                              <p:pRg st="6" end="6"/>
                                            </p:txEl>
                                          </p:spTgt>
                                        </p:tgtEl>
                                        <p:attrNameLst>
                                          <p:attrName>style.visibility</p:attrName>
                                        </p:attrNameLst>
                                      </p:cBhvr>
                                      <p:to>
                                        <p:strVal val="visible"/>
                                      </p:to>
                                    </p:set>
                                    <p:animEffect transition="in" filter="fade">
                                      <p:cBhvr>
                                        <p:cTn id="13" dur="500"/>
                                        <p:tgtEl>
                                          <p:spTgt spid="54272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42723">
                                            <p:txEl>
                                              <p:pRg st="7" end="7"/>
                                            </p:txEl>
                                          </p:spTgt>
                                        </p:tgtEl>
                                        <p:attrNameLst>
                                          <p:attrName>style.visibility</p:attrName>
                                        </p:attrNameLst>
                                      </p:cBhvr>
                                      <p:to>
                                        <p:strVal val="visible"/>
                                      </p:to>
                                    </p:set>
                                    <p:animEffect transition="in" filter="fade">
                                      <p:cBhvr>
                                        <p:cTn id="16" dur="500"/>
                                        <p:tgtEl>
                                          <p:spTgt spid="54272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42723">
                                            <p:txEl>
                                              <p:pRg st="8" end="8"/>
                                            </p:txEl>
                                          </p:spTgt>
                                        </p:tgtEl>
                                        <p:attrNameLst>
                                          <p:attrName>style.visibility</p:attrName>
                                        </p:attrNameLst>
                                      </p:cBhvr>
                                      <p:to>
                                        <p:strVal val="visible"/>
                                      </p:to>
                                    </p:set>
                                    <p:animEffect transition="in" filter="fade">
                                      <p:cBhvr>
                                        <p:cTn id="19" dur="500"/>
                                        <p:tgtEl>
                                          <p:spTgt spid="542723">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42723">
                                            <p:txEl>
                                              <p:pRg st="9" end="9"/>
                                            </p:txEl>
                                          </p:spTgt>
                                        </p:tgtEl>
                                        <p:attrNameLst>
                                          <p:attrName>style.visibility</p:attrName>
                                        </p:attrNameLst>
                                      </p:cBhvr>
                                      <p:to>
                                        <p:strVal val="visible"/>
                                      </p:to>
                                    </p:set>
                                    <p:animEffect transition="in" filter="fade">
                                      <p:cBhvr>
                                        <p:cTn id="22" dur="500"/>
                                        <p:tgtEl>
                                          <p:spTgt spid="54272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2"/>
          <p:cNvSpPr>
            <a:spLocks noGrp="1" noChangeArrowheads="1"/>
          </p:cNvSpPr>
          <p:nvPr>
            <p:ph type="title"/>
          </p:nvPr>
        </p:nvSpPr>
        <p:spPr/>
        <p:txBody>
          <a:bodyPr/>
          <a:lstStyle/>
          <a:p>
            <a:r>
              <a:rPr lang="en-US" dirty="0"/>
              <a:t>Simple Shell Example</a:t>
            </a:r>
          </a:p>
        </p:txBody>
      </p:sp>
      <p:sp>
        <p:nvSpPr>
          <p:cNvPr id="4" name="Text Box 7"/>
          <p:cNvSpPr txBox="1">
            <a:spLocks noChangeArrowheads="1"/>
          </p:cNvSpPr>
          <p:nvPr/>
        </p:nvSpPr>
        <p:spPr bwMode="auto">
          <a:xfrm>
            <a:off x="357762" y="1207070"/>
            <a:ext cx="6587461" cy="4524316"/>
          </a:xfrm>
          <a:prstGeom prst="rect">
            <a:avLst/>
          </a:prstGeom>
          <a:solidFill>
            <a:schemeClr val="bg1">
              <a:lumMod val="85000"/>
            </a:schemeClr>
          </a:solidFill>
          <a:ln w="3175">
            <a:noFill/>
            <a:miter lim="800000"/>
            <a:headEnd/>
            <a:tailEnd/>
          </a:ln>
          <a:effectLst/>
        </p:spPr>
        <p:txBody>
          <a:bodyPr wrap="none">
            <a:spAutoFit/>
          </a:bodyPr>
          <a:lstStyle/>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dirty="0">
                <a:solidFill>
                  <a:srgbClr val="3366FF"/>
                </a:solidFill>
                <a:latin typeface="Courier New" pitchFamily="49" charset="0"/>
              </a:rPr>
              <a:t>./</a:t>
            </a:r>
            <a:r>
              <a:rPr lang="en-US" sz="1600" dirty="0" err="1">
                <a:solidFill>
                  <a:srgbClr val="3366FF"/>
                </a:solidFill>
                <a:latin typeface="Courier New" pitchFamily="49" charset="0"/>
              </a:rPr>
              <a:t>shellex</a:t>
            </a:r>
            <a:endParaRPr lang="en-US" sz="1600" dirty="0">
              <a:solidFill>
                <a:srgbClr val="3366FF"/>
              </a:solidFill>
              <a:latin typeface="Courier New" pitchFamily="49" charset="0"/>
            </a:endParaRPr>
          </a:p>
          <a:p>
            <a:r>
              <a:rPr lang="hu-HU" sz="1600" dirty="0">
                <a:latin typeface="Courier New" pitchFamily="49" charset="0"/>
              </a:rPr>
              <a:t>&gt; </a:t>
            </a:r>
            <a:r>
              <a:rPr lang="hu-HU" sz="1600" dirty="0">
                <a:solidFill>
                  <a:srgbClr val="3366FF"/>
                </a:solidFill>
                <a:latin typeface="Courier New" pitchFamily="49" charset="0"/>
              </a:rPr>
              <a:t>/bin/ls -l csapp.c</a:t>
            </a:r>
          </a:p>
          <a:p>
            <a:r>
              <a:rPr lang="hu-HU" sz="1600" dirty="0">
                <a:latin typeface="Courier New" pitchFamily="49" charset="0"/>
              </a:rPr>
              <a:t>-rw-r--r-- 1 bryant users 23053 Jun 15  2015 csapp.c</a:t>
            </a:r>
          </a:p>
          <a:p>
            <a:r>
              <a:rPr lang="hu-HU" sz="1600" dirty="0">
                <a:latin typeface="Courier New" pitchFamily="49" charset="0"/>
              </a:rPr>
              <a:t>&gt; </a:t>
            </a:r>
            <a:r>
              <a:rPr lang="hu-HU" sz="1600" dirty="0">
                <a:solidFill>
                  <a:srgbClr val="3366FF"/>
                </a:solidFill>
                <a:latin typeface="Courier New" pitchFamily="49" charset="0"/>
              </a:rPr>
              <a:t>/bin/ps</a:t>
            </a:r>
          </a:p>
          <a:p>
            <a:r>
              <a:rPr lang="hu-HU" sz="1600" dirty="0">
                <a:latin typeface="Courier New" pitchFamily="49" charset="0"/>
              </a:rPr>
              <a:t>  PID TTY          TIME CMD</a:t>
            </a:r>
          </a:p>
          <a:p>
            <a:r>
              <a:rPr lang="hu-HU" sz="1600" dirty="0">
                <a:latin typeface="Courier New" pitchFamily="49" charset="0"/>
              </a:rPr>
              <a:t>31542 pts/2    00:00:01 tcsh</a:t>
            </a:r>
          </a:p>
          <a:p>
            <a:r>
              <a:rPr lang="hu-HU" sz="1600" dirty="0">
                <a:latin typeface="Courier New" pitchFamily="49" charset="0"/>
              </a:rPr>
              <a:t>32017 pts/2    00:00:00 shellex</a:t>
            </a:r>
          </a:p>
          <a:p>
            <a:r>
              <a:rPr lang="hu-HU" sz="1600" dirty="0">
                <a:latin typeface="Courier New" pitchFamily="49" charset="0"/>
              </a:rPr>
              <a:t>32019 pts/2    00:00:00 ps</a:t>
            </a:r>
          </a:p>
          <a:p>
            <a:r>
              <a:rPr lang="hu-HU" sz="1600" dirty="0">
                <a:latin typeface="Courier New" pitchFamily="49" charset="0"/>
              </a:rPr>
              <a:t>&gt;</a:t>
            </a:r>
            <a:r>
              <a:rPr lang="en-US" sz="1600" dirty="0">
                <a:latin typeface="Courier New" pitchFamily="49" charset="0"/>
              </a:rPr>
              <a:t> </a:t>
            </a:r>
            <a:r>
              <a:rPr lang="en-US" sz="1600" dirty="0">
                <a:solidFill>
                  <a:srgbClr val="3366FF"/>
                </a:solidFill>
                <a:latin typeface="Courier New" pitchFamily="49" charset="0"/>
              </a:rPr>
              <a:t>/bin/sleep 10 &amp;</a:t>
            </a:r>
          </a:p>
          <a:p>
            <a:r>
              <a:rPr lang="en-US" sz="1600" dirty="0">
                <a:latin typeface="Courier New" pitchFamily="49" charset="0"/>
              </a:rPr>
              <a:t>32031 /bin/sleep 10 &amp;</a:t>
            </a:r>
          </a:p>
          <a:p>
            <a:r>
              <a:rPr lang="en-US" sz="1600" dirty="0">
                <a:latin typeface="Courier New" pitchFamily="49" charset="0"/>
              </a:rPr>
              <a:t>&gt; </a:t>
            </a:r>
            <a:r>
              <a:rPr lang="en-US" sz="1600" dirty="0">
                <a:solidFill>
                  <a:srgbClr val="3366FF"/>
                </a:solidFill>
                <a:latin typeface="Courier New" pitchFamily="49" charset="0"/>
              </a:rPr>
              <a:t>/bin/</a:t>
            </a:r>
            <a:r>
              <a:rPr lang="en-US" sz="1600" dirty="0" err="1">
                <a:solidFill>
                  <a:srgbClr val="3366FF"/>
                </a:solidFill>
                <a:latin typeface="Courier New" pitchFamily="49" charset="0"/>
              </a:rPr>
              <a:t>ps</a:t>
            </a:r>
            <a:endParaRPr lang="en-US" sz="1600" dirty="0">
              <a:solidFill>
                <a:srgbClr val="3366FF"/>
              </a:solidFill>
              <a:latin typeface="Courier New" pitchFamily="49" charset="0"/>
            </a:endParaRPr>
          </a:p>
          <a:p>
            <a:r>
              <a:rPr lang="en-US" sz="1600" dirty="0">
                <a:latin typeface="Courier New" pitchFamily="49" charset="0"/>
              </a:rPr>
              <a:t> PID TTY          TIME CMD</a:t>
            </a:r>
          </a:p>
          <a:p>
            <a:r>
              <a:rPr lang="en-US" sz="1600" dirty="0">
                <a:latin typeface="Courier New" pitchFamily="49" charset="0"/>
              </a:rPr>
              <a:t>31542 </a:t>
            </a:r>
            <a:r>
              <a:rPr lang="en-US" sz="1600" dirty="0" err="1">
                <a:latin typeface="Courier New" pitchFamily="49" charset="0"/>
              </a:rPr>
              <a:t>pts</a:t>
            </a:r>
            <a:r>
              <a:rPr lang="en-US" sz="1600" dirty="0">
                <a:latin typeface="Courier New" pitchFamily="49" charset="0"/>
              </a:rPr>
              <a:t>/2    00:00:01 </a:t>
            </a:r>
            <a:r>
              <a:rPr lang="en-US" sz="1600" dirty="0" err="1">
                <a:latin typeface="Courier New" pitchFamily="49" charset="0"/>
              </a:rPr>
              <a:t>tcsh</a:t>
            </a:r>
            <a:endParaRPr lang="en-US" sz="1600" dirty="0">
              <a:latin typeface="Courier New" pitchFamily="49" charset="0"/>
            </a:endParaRPr>
          </a:p>
          <a:p>
            <a:r>
              <a:rPr lang="en-US" sz="1600" dirty="0">
                <a:latin typeface="Courier New" pitchFamily="49" charset="0"/>
              </a:rPr>
              <a:t>32024 </a:t>
            </a:r>
            <a:r>
              <a:rPr lang="en-US" sz="1600" dirty="0" err="1">
                <a:latin typeface="Courier New" pitchFamily="49" charset="0"/>
              </a:rPr>
              <a:t>pts</a:t>
            </a:r>
            <a:r>
              <a:rPr lang="en-US" sz="1600" dirty="0">
                <a:latin typeface="Courier New" pitchFamily="49" charset="0"/>
              </a:rPr>
              <a:t>/2    00:00:00 </a:t>
            </a:r>
            <a:r>
              <a:rPr lang="en-US" sz="1600" dirty="0" err="1">
                <a:latin typeface="Courier New" pitchFamily="49" charset="0"/>
              </a:rPr>
              <a:t>emacs</a:t>
            </a:r>
            <a:endParaRPr lang="en-US" sz="1600" dirty="0">
              <a:latin typeface="Courier New" pitchFamily="49" charset="0"/>
            </a:endParaRPr>
          </a:p>
          <a:p>
            <a:r>
              <a:rPr lang="en-US" sz="1600" dirty="0">
                <a:latin typeface="Courier New" pitchFamily="49" charset="0"/>
              </a:rPr>
              <a:t>32030 </a:t>
            </a:r>
            <a:r>
              <a:rPr lang="en-US" sz="1600" dirty="0" err="1">
                <a:latin typeface="Courier New" pitchFamily="49" charset="0"/>
              </a:rPr>
              <a:t>pts</a:t>
            </a:r>
            <a:r>
              <a:rPr lang="en-US" sz="1600" dirty="0">
                <a:latin typeface="Courier New" pitchFamily="49" charset="0"/>
              </a:rPr>
              <a:t>/2    00:00:00 </a:t>
            </a:r>
            <a:r>
              <a:rPr lang="en-US" sz="1600" dirty="0" err="1">
                <a:latin typeface="Courier New" pitchFamily="49" charset="0"/>
              </a:rPr>
              <a:t>shellex</a:t>
            </a:r>
            <a:endParaRPr lang="en-US" sz="1600" dirty="0">
              <a:latin typeface="Courier New" pitchFamily="49" charset="0"/>
            </a:endParaRPr>
          </a:p>
          <a:p>
            <a:r>
              <a:rPr lang="en-US" sz="1600" dirty="0">
                <a:latin typeface="Courier New" pitchFamily="49" charset="0"/>
              </a:rPr>
              <a:t>32031 </a:t>
            </a:r>
            <a:r>
              <a:rPr lang="en-US" sz="1600" dirty="0" err="1">
                <a:latin typeface="Courier New" pitchFamily="49" charset="0"/>
              </a:rPr>
              <a:t>pts</a:t>
            </a:r>
            <a:r>
              <a:rPr lang="en-US" sz="1600" dirty="0">
                <a:latin typeface="Courier New" pitchFamily="49" charset="0"/>
              </a:rPr>
              <a:t>/2    00:00:00 sleep</a:t>
            </a:r>
          </a:p>
          <a:p>
            <a:r>
              <a:rPr lang="en-US" sz="1600" dirty="0">
                <a:latin typeface="Courier New" pitchFamily="49" charset="0"/>
              </a:rPr>
              <a:t>32033 </a:t>
            </a:r>
            <a:r>
              <a:rPr lang="en-US" sz="1600" dirty="0" err="1">
                <a:latin typeface="Courier New" pitchFamily="49" charset="0"/>
              </a:rPr>
              <a:t>pts</a:t>
            </a:r>
            <a:r>
              <a:rPr lang="en-US" sz="1600" dirty="0">
                <a:latin typeface="Courier New" pitchFamily="49" charset="0"/>
              </a:rPr>
              <a:t>/2    00:00:00 </a:t>
            </a:r>
            <a:r>
              <a:rPr lang="en-US" sz="1600" dirty="0" err="1">
                <a:latin typeface="Courier New" pitchFamily="49" charset="0"/>
              </a:rPr>
              <a:t>ps</a:t>
            </a:r>
            <a:endParaRPr lang="en-US" sz="1600" dirty="0">
              <a:latin typeface="Courier New" pitchFamily="49" charset="0"/>
            </a:endParaRPr>
          </a:p>
          <a:p>
            <a:r>
              <a:rPr lang="hu-HU" sz="1600" dirty="0">
                <a:latin typeface="Courier New" pitchFamily="49" charset="0"/>
              </a:rPr>
              <a:t>&gt; </a:t>
            </a:r>
            <a:r>
              <a:rPr lang="hu-HU" sz="1600" dirty="0">
                <a:solidFill>
                  <a:srgbClr val="3366FF"/>
                </a:solidFill>
                <a:latin typeface="Courier New" pitchFamily="49" charset="0"/>
              </a:rPr>
              <a:t>quit</a:t>
            </a:r>
          </a:p>
        </p:txBody>
      </p:sp>
      <p:sp>
        <p:nvSpPr>
          <p:cNvPr id="3" name="TextBox 2"/>
          <p:cNvSpPr txBox="1"/>
          <p:nvPr/>
        </p:nvSpPr>
        <p:spPr>
          <a:xfrm>
            <a:off x="3028766" y="1394575"/>
            <a:ext cx="3916457" cy="369332"/>
          </a:xfrm>
          <a:prstGeom prst="rect">
            <a:avLst/>
          </a:prstGeom>
          <a:noFill/>
        </p:spPr>
        <p:txBody>
          <a:bodyPr wrap="none" rtlCol="0">
            <a:spAutoFit/>
          </a:bodyPr>
          <a:lstStyle/>
          <a:p>
            <a:r>
              <a:rPr lang="en-US" sz="1800" dirty="0">
                <a:solidFill>
                  <a:srgbClr val="990000"/>
                </a:solidFill>
                <a:latin typeface="Calibri" pitchFamily="34" charset="0"/>
              </a:rPr>
              <a:t>Must give full pathnames for programs</a:t>
            </a:r>
          </a:p>
        </p:txBody>
      </p:sp>
      <p:sp>
        <p:nvSpPr>
          <p:cNvPr id="7" name="TextBox 6"/>
          <p:cNvSpPr txBox="1"/>
          <p:nvPr/>
        </p:nvSpPr>
        <p:spPr>
          <a:xfrm>
            <a:off x="2863658" y="3167995"/>
            <a:ext cx="2855131" cy="369332"/>
          </a:xfrm>
          <a:prstGeom prst="rect">
            <a:avLst/>
          </a:prstGeom>
          <a:noFill/>
        </p:spPr>
        <p:txBody>
          <a:bodyPr wrap="none" rtlCol="0">
            <a:spAutoFit/>
          </a:bodyPr>
          <a:lstStyle/>
          <a:p>
            <a:r>
              <a:rPr lang="en-US" sz="1800" dirty="0">
                <a:solidFill>
                  <a:srgbClr val="990000"/>
                </a:solidFill>
                <a:latin typeface="Calibri" pitchFamily="34" charset="0"/>
              </a:rPr>
              <a:t>Run program in background</a:t>
            </a:r>
          </a:p>
        </p:txBody>
      </p:sp>
      <p:sp>
        <p:nvSpPr>
          <p:cNvPr id="8" name="TextBox 7"/>
          <p:cNvSpPr txBox="1"/>
          <p:nvPr/>
        </p:nvSpPr>
        <p:spPr>
          <a:xfrm>
            <a:off x="4291223" y="4849502"/>
            <a:ext cx="1897443" cy="646331"/>
          </a:xfrm>
          <a:prstGeom prst="rect">
            <a:avLst/>
          </a:prstGeom>
          <a:noFill/>
        </p:spPr>
        <p:txBody>
          <a:bodyPr wrap="none" rtlCol="0">
            <a:spAutoFit/>
          </a:bodyPr>
          <a:lstStyle/>
          <a:p>
            <a:r>
              <a:rPr lang="en-US" sz="1800" dirty="0">
                <a:solidFill>
                  <a:srgbClr val="990000"/>
                </a:solidFill>
                <a:latin typeface="Calibri" pitchFamily="34" charset="0"/>
              </a:rPr>
              <a:t>Sleep is running</a:t>
            </a:r>
          </a:p>
          <a:p>
            <a:pPr marL="63500" indent="287338"/>
            <a:r>
              <a:rPr lang="en-US" sz="1800" dirty="0">
                <a:solidFill>
                  <a:srgbClr val="990000"/>
                </a:solidFill>
                <a:latin typeface="Calibri" pitchFamily="34" charset="0"/>
              </a:rPr>
              <a:t>in background</a:t>
            </a:r>
          </a:p>
        </p:txBody>
      </p:sp>
    </p:spTree>
    <p:extLst>
      <p:ext uri="{BB962C8B-B14F-4D97-AF65-F5344CB8AC3E}">
        <p14:creationId xmlns:p14="http://schemas.microsoft.com/office/powerpoint/2010/main" val="378441103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chemeClr val="tx1"/>
          </a:solidFill>
          <a:prstDash val="solid"/>
          <a:round/>
          <a:headEnd type="none" w="med" len="med"/>
          <a:tailEnd type="arrow" w="med" len="med"/>
        </a:ln>
        <a:effectLst/>
      </a:spPr>
      <a:bodyPr rtlCol="0" anchor="ctr"/>
      <a:lstStyle>
        <a:defPPr algn="ctr">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21439</TotalTime>
  <Words>7857</Words>
  <Application>Microsoft Office PowerPoint</Application>
  <PresentationFormat>On-screen Show (4:3)</PresentationFormat>
  <Paragraphs>1343</Paragraphs>
  <Slides>67</Slides>
  <Notes>54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67</vt:i4>
      </vt:variant>
    </vt:vector>
  </HeadingPairs>
  <TitlesOfParts>
    <vt:vector size="78" baseType="lpstr">
      <vt:lpstr>-apple-system</vt:lpstr>
      <vt:lpstr>Arial</vt:lpstr>
      <vt:lpstr>Arial Narrow</vt:lpstr>
      <vt:lpstr>Calibri</vt:lpstr>
      <vt:lpstr>Courier New</vt:lpstr>
      <vt:lpstr>Helvetica</vt:lpstr>
      <vt:lpstr>Menlo-Regular</vt:lpstr>
      <vt:lpstr>Times New Roman</vt:lpstr>
      <vt:lpstr>Wingdings</vt:lpstr>
      <vt:lpstr>Wingdings 2</vt:lpstr>
      <vt:lpstr>template2007</vt:lpstr>
      <vt:lpstr>Exceptional Control Flow:  Signals  15-213/15-513: Introduction to Computer Systems 20th Lecture, July 11, 2022</vt:lpstr>
      <vt:lpstr>Review from last lecture</vt:lpstr>
      <vt:lpstr>Review (cont.)</vt:lpstr>
      <vt:lpstr>ECF Exists at All Levels of a System</vt:lpstr>
      <vt:lpstr> (partial) Taxonomy</vt:lpstr>
      <vt:lpstr>Today</vt:lpstr>
      <vt:lpstr>Linux Process Hierarchy</vt:lpstr>
      <vt:lpstr>Shell Programs</vt:lpstr>
      <vt:lpstr>Simple Shell Example</vt:lpstr>
      <vt:lpstr>Simple Shell Implementation</vt:lpstr>
      <vt:lpstr>Simple Shell eval Function</vt:lpstr>
      <vt:lpstr>Simple Shell eval Function</vt:lpstr>
      <vt:lpstr>Simple Shell eval Function</vt:lpstr>
      <vt:lpstr>Simple Shell eval Function</vt:lpstr>
      <vt:lpstr>Simple Shell eval Function</vt:lpstr>
      <vt:lpstr>Simple Shell eval Function</vt:lpstr>
      <vt:lpstr>Simple Shell eval Function</vt:lpstr>
      <vt:lpstr>Simple Shell eval Function</vt:lpstr>
      <vt:lpstr>Simple Shell eval Function</vt:lpstr>
      <vt:lpstr>Problem with Simple Shell Example</vt:lpstr>
      <vt:lpstr>Process Coordination</vt:lpstr>
      <vt:lpstr>Virtual Memory and Polling</vt:lpstr>
      <vt:lpstr>ECF to the Rescue!</vt:lpstr>
      <vt:lpstr>Today</vt:lpstr>
      <vt:lpstr>Signals</vt:lpstr>
      <vt:lpstr>Signal Concepts: Sending a Signal</vt:lpstr>
      <vt:lpstr>Signal Concepts: Sending a Signal</vt:lpstr>
      <vt:lpstr>Signal Concepts: Sending a Signal</vt:lpstr>
      <vt:lpstr>Signal Concepts: Sending a Signal</vt:lpstr>
      <vt:lpstr>Signal Concepts: Sending a Signal</vt:lpstr>
      <vt:lpstr>Signal Concepts: Sending a Signal</vt:lpstr>
      <vt:lpstr>Signal Concepts: Receiving a Signal</vt:lpstr>
      <vt:lpstr>Signal Concepts: Pending and Blocked Signals</vt:lpstr>
      <vt:lpstr>Signal Concepts: Pending/Blocked Bits </vt:lpstr>
      <vt:lpstr>Signal Concepts: Sending a Signal</vt:lpstr>
      <vt:lpstr>Sending Signals: Process Groups</vt:lpstr>
      <vt:lpstr>Sending Signals with /bin/kill Program</vt:lpstr>
      <vt:lpstr>Sending Signals from the Keyboard</vt:lpstr>
      <vt:lpstr>Example of ctrl-c and ctrl-z</vt:lpstr>
      <vt:lpstr>Sending Signals with kill Function</vt:lpstr>
      <vt:lpstr>Receiving Signals</vt:lpstr>
      <vt:lpstr>Receiving Signals</vt:lpstr>
      <vt:lpstr>Default Actions</vt:lpstr>
      <vt:lpstr>Installing Signal Handlers</vt:lpstr>
      <vt:lpstr>Signal Handling Example</vt:lpstr>
      <vt:lpstr>Signals Handlers as Concurrent Flows</vt:lpstr>
      <vt:lpstr>Another View of Signal Handlers as Concurrent Flows</vt:lpstr>
      <vt:lpstr>Nested Signal Handlers </vt:lpstr>
      <vt:lpstr>Blocking and Unblocking Signals </vt:lpstr>
      <vt:lpstr>Temporarily Blocking Signals</vt:lpstr>
      <vt:lpstr>Safe Signal Handling</vt:lpstr>
      <vt:lpstr>Guidelines for Writing Safe Handlers </vt:lpstr>
      <vt:lpstr>Async-Signal-Safety </vt:lpstr>
      <vt:lpstr>Safe Formatted Output: Option #1</vt:lpstr>
      <vt:lpstr>Safe Formatted Output: Option #2</vt:lpstr>
      <vt:lpstr>Correct Signal Handling</vt:lpstr>
      <vt:lpstr>Correct Signal Handling</vt:lpstr>
      <vt:lpstr>Synchronizing Flows to Avoid Races</vt:lpstr>
      <vt:lpstr>Synchronizing Flows to Avoid Races</vt:lpstr>
      <vt:lpstr>Corrected Shell Program Without Race</vt:lpstr>
      <vt:lpstr>Explicitly Waiting for Signals</vt:lpstr>
      <vt:lpstr>Explicitly Waiting for Signals</vt:lpstr>
      <vt:lpstr>Explicitly Waiting for Signals</vt:lpstr>
      <vt:lpstr>Waiting for Signals with sigsuspend</vt:lpstr>
      <vt:lpstr>Waiting for Signals with sigsuspend</vt:lpstr>
      <vt:lpstr>Today</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subject/>
  <dc:creator>Markus Pueschel</dc:creator>
  <cp:keywords/>
  <dc:description>Redesign of slides created by Randal E. Bryant and David R. O'Hallaron</dc:description>
  <cp:lastModifiedBy>Kyle Liang</cp:lastModifiedBy>
  <cp:revision>739</cp:revision>
  <cp:lastPrinted>2013-10-10T00:06:34Z</cp:lastPrinted>
  <dcterms:created xsi:type="dcterms:W3CDTF">2011-10-13T14:55:16Z</dcterms:created>
  <dcterms:modified xsi:type="dcterms:W3CDTF">2022-07-19T15:28:18Z</dcterms:modified>
  <cp:category/>
</cp:coreProperties>
</file>