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90" r:id="rId2"/>
    <p:sldMasterId id="2147483662" r:id="rId3"/>
    <p:sldMasterId id="2147483676" r:id="rId4"/>
  </p:sldMasterIdLst>
  <p:notesMasterIdLst>
    <p:notesMasterId r:id="rId24"/>
  </p:notesMasterIdLst>
  <p:handoutMasterIdLst>
    <p:handoutMasterId r:id="rId25"/>
  </p:handoutMasterIdLst>
  <p:sldIdLst>
    <p:sldId id="1473" r:id="rId5"/>
    <p:sldId id="1526" r:id="rId6"/>
    <p:sldId id="1448" r:id="rId7"/>
    <p:sldId id="1445" r:id="rId8"/>
    <p:sldId id="1505" r:id="rId9"/>
    <p:sldId id="1506" r:id="rId10"/>
    <p:sldId id="1507" r:id="rId11"/>
    <p:sldId id="1508" r:id="rId12"/>
    <p:sldId id="1509" r:id="rId13"/>
    <p:sldId id="1510" r:id="rId14"/>
    <p:sldId id="1511" r:id="rId15"/>
    <p:sldId id="1512" r:id="rId16"/>
    <p:sldId id="1513" r:id="rId17"/>
    <p:sldId id="1514" r:id="rId18"/>
    <p:sldId id="1515" r:id="rId19"/>
    <p:sldId id="1516" r:id="rId20"/>
    <p:sldId id="1495" r:id="rId21"/>
    <p:sldId id="1525" r:id="rId22"/>
    <p:sldId id="1524" r:id="rId23"/>
  </p:sldIdLst>
  <p:sldSz cx="9144000" cy="6858000" type="screen4x3"/>
  <p:notesSz cx="7302500" cy="9586913"/>
  <p:custDataLst>
    <p:tags r:id="rId2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00AC00"/>
    <a:srgbClr val="00FF00"/>
    <a:srgbClr val="990000"/>
    <a:srgbClr val="F6F5BD"/>
    <a:srgbClr val="F1C7C7"/>
    <a:srgbClr val="EBAFAF"/>
    <a:srgbClr val="ACE3A1"/>
    <a:srgbClr val="D5F1C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2" autoAdjust="0"/>
    <p:restoredTop sz="94649" autoAdjust="0"/>
  </p:normalViewPr>
  <p:slideViewPr>
    <p:cSldViewPr snapToObjects="1">
      <p:cViewPr varScale="1">
        <p:scale>
          <a:sx n="119" d="100"/>
          <a:sy n="119" d="100"/>
        </p:scale>
        <p:origin x="138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26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09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6435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96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0113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268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9239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137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2063" y="723900"/>
            <a:ext cx="4778375" cy="358298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219" y="4555725"/>
            <a:ext cx="5356062" cy="431314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9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2063" y="723900"/>
            <a:ext cx="4778375" cy="358298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219" y="4555725"/>
            <a:ext cx="5356062" cy="431314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02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74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258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71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415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63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9258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618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Optional Extra Info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None of this will be on the test,</a:t>
            </a:r>
            <a:br>
              <a:rPr lang="en-US" sz="2000" b="0" dirty="0"/>
            </a:br>
            <a:r>
              <a:rPr lang="en-US" sz="2000" b="0" dirty="0"/>
              <a:t>but we thought you might be curious.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</p:spTree>
    <p:extLst>
      <p:ext uri="{BB962C8B-B14F-4D97-AF65-F5344CB8AC3E}">
        <p14:creationId xmlns:p14="http://schemas.microsoft.com/office/powerpoint/2010/main" val="346696787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</a:t>
            </a:r>
            <a:b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48832534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152106332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so just clear mark bit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507704970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so just clear mark bit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never reached: is it allocated?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307917811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so just clear mark bit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never reached: is it allocated?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		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its garbage, free 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1215836355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so just clear mark bit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never reached: is it allocated?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		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its garbage, free 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goto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next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1289837011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17513"/>
            <a:ext cx="7924800" cy="573087"/>
          </a:xfrm>
        </p:spPr>
        <p:txBody>
          <a:bodyPr/>
          <a:lstStyle/>
          <a:p>
            <a:pPr eaLnBrk="1" hangingPunct="1"/>
            <a:r>
              <a:rPr lang="en-US" dirty="0"/>
              <a:t>C Pointer Declarations: Test Yourself!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2971800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*p[13]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*(p[13])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(*p)[13]		</a:t>
            </a:r>
            <a:endParaRPr lang="en-US" sz="1800" dirty="0"/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()	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)()	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(*(*x[3])())[5]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</p:txBody>
      </p:sp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3733800" y="1143000"/>
            <a:ext cx="1902023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89" name="Text Box 5"/>
          <p:cNvSpPr txBox="1">
            <a:spLocks noChangeArrowheads="1"/>
          </p:cNvSpPr>
          <p:nvPr/>
        </p:nvSpPr>
        <p:spPr bwMode="auto">
          <a:xfrm>
            <a:off x="3733800" y="1676400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p</a:t>
            </a:r>
            <a:r>
              <a:rPr lang="en-US" sz="1800" b="0" dirty="0">
                <a:solidFill>
                  <a:srgbClr val="0070C0"/>
                </a:solidFill>
                <a:latin typeface="+mn-lt"/>
              </a:rPr>
              <a:t> is an array[13] of pointer to </a:t>
            </a: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int</a:t>
            </a:r>
            <a:endParaRPr lang="en-US" sz="1800" b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81990" name="Text Box 6"/>
          <p:cNvSpPr txBox="1">
            <a:spLocks noChangeArrowheads="1"/>
          </p:cNvSpPr>
          <p:nvPr/>
        </p:nvSpPr>
        <p:spPr bwMode="auto">
          <a:xfrm>
            <a:off x="3733800" y="2224088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solidFill>
                  <a:srgbClr val="0070C0"/>
                </a:solidFill>
                <a:latin typeface="+mn-lt"/>
              </a:rPr>
              <a:t>p is an array[13] of pointer to </a:t>
            </a: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int</a:t>
            </a:r>
            <a:endParaRPr lang="en-US" sz="1800" b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81991" name="Text Box 7"/>
          <p:cNvSpPr txBox="1">
            <a:spLocks noChangeArrowheads="1"/>
          </p:cNvSpPr>
          <p:nvPr/>
        </p:nvSpPr>
        <p:spPr bwMode="auto">
          <a:xfrm>
            <a:off x="3733800" y="2757488"/>
            <a:ext cx="336625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 pointer to a pointer to an int</a:t>
            </a:r>
          </a:p>
        </p:txBody>
      </p:sp>
      <p:sp>
        <p:nvSpPr>
          <p:cNvPr id="681992" name="Text Box 8"/>
          <p:cNvSpPr txBox="1">
            <a:spLocks noChangeArrowheads="1"/>
          </p:cNvSpPr>
          <p:nvPr/>
        </p:nvSpPr>
        <p:spPr bwMode="auto">
          <a:xfrm>
            <a:off x="3733800" y="3352800"/>
            <a:ext cx="3369522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p</a:t>
            </a:r>
            <a:r>
              <a:rPr lang="en-US" sz="1800" b="0" dirty="0">
                <a:solidFill>
                  <a:srgbClr val="0070C0"/>
                </a:solidFill>
                <a:latin typeface="+mn-lt"/>
              </a:rPr>
              <a:t> is a pointer to an array[13] of </a:t>
            </a: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int</a:t>
            </a:r>
            <a:endParaRPr lang="en-US" sz="1800" b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81993" name="Text Box 9"/>
          <p:cNvSpPr txBox="1">
            <a:spLocks noChangeArrowheads="1"/>
          </p:cNvSpPr>
          <p:nvPr/>
        </p:nvSpPr>
        <p:spPr bwMode="auto">
          <a:xfrm>
            <a:off x="3733800" y="3844925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f</a:t>
            </a:r>
            <a:r>
              <a:rPr lang="en-US" sz="1800" b="0" dirty="0">
                <a:solidFill>
                  <a:srgbClr val="C00000"/>
                </a:solidFill>
                <a:latin typeface="+mn-lt"/>
              </a:rPr>
              <a:t> is a function returning a pointer to </a:t>
            </a:r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int</a:t>
            </a:r>
            <a:endParaRPr lang="en-US" sz="1800" b="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81994" name="Text Box 10"/>
          <p:cNvSpPr txBox="1">
            <a:spLocks noChangeArrowheads="1"/>
          </p:cNvSpPr>
          <p:nvPr/>
        </p:nvSpPr>
        <p:spPr bwMode="auto">
          <a:xfrm>
            <a:off x="3733800" y="4419600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f</a:t>
            </a:r>
            <a:r>
              <a:rPr lang="en-US" sz="1800" b="0" dirty="0">
                <a:solidFill>
                  <a:srgbClr val="C00000"/>
                </a:solidFill>
                <a:latin typeface="+mn-lt"/>
              </a:rPr>
              <a:t> is a pointer to a function returning </a:t>
            </a:r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int</a:t>
            </a:r>
            <a:endParaRPr lang="en-US" sz="1800" b="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3733800" y="4970501"/>
            <a:ext cx="3844149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x is an array[3] of pointers  to functions 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returning pointers to array[5] of </a:t>
            </a:r>
            <a:r>
              <a:rPr lang="en-US" sz="1800" b="0" dirty="0" err="1">
                <a:latin typeface="+mn-lt"/>
              </a:rPr>
              <a:t>ints</a:t>
            </a:r>
            <a:endParaRPr lang="en-US" sz="1800" b="0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00800" y="6444734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Sec 5.12</a:t>
            </a:r>
          </a:p>
        </p:txBody>
      </p:sp>
    </p:spTree>
    <p:extLst>
      <p:ext uri="{BB962C8B-B14F-4D97-AF65-F5344CB8AC3E}">
        <p14:creationId xmlns:p14="http://schemas.microsoft.com/office/powerpoint/2010/main" val="402533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988" grpId="0" autoUpdateAnimBg="0"/>
      <p:bldP spid="681989" grpId="0" autoUpdateAnimBg="0"/>
      <p:bldP spid="681990" grpId="0" autoUpdateAnimBg="0"/>
      <p:bldP spid="681991" grpId="0" autoUpdateAnimBg="0"/>
      <p:bldP spid="681992" grpId="0" autoUpdateAnimBg="0"/>
      <p:bldP spid="681993" grpId="0" autoUpdateAnimBg="0"/>
      <p:bldP spid="681994" grpId="0" autoUpdateAnimBg="0"/>
      <p:bldP spid="681996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17513"/>
            <a:ext cx="7924800" cy="573087"/>
          </a:xfrm>
        </p:spPr>
        <p:txBody>
          <a:bodyPr/>
          <a:lstStyle/>
          <a:p>
            <a:pPr eaLnBrk="1" hangingPunct="1"/>
            <a:r>
              <a:rPr lang="en-US" dirty="0"/>
              <a:t>C Pointer Declarations: Test Yourself!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2971800" cy="53553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*p[13]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*(p[13])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(*p)[13]		</a:t>
            </a:r>
            <a:endParaRPr lang="en-US" sz="1800" dirty="0"/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()	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)()	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(*(*x[3])())[5]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(*(*f())[13])()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</p:txBody>
      </p:sp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3733800" y="1143000"/>
            <a:ext cx="1902023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89" name="Text Box 5"/>
          <p:cNvSpPr txBox="1">
            <a:spLocks noChangeArrowheads="1"/>
          </p:cNvSpPr>
          <p:nvPr/>
        </p:nvSpPr>
        <p:spPr bwMode="auto">
          <a:xfrm>
            <a:off x="3733800" y="1676400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an array[13] of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0" name="Text Box 6"/>
          <p:cNvSpPr txBox="1">
            <a:spLocks noChangeArrowheads="1"/>
          </p:cNvSpPr>
          <p:nvPr/>
        </p:nvSpPr>
        <p:spPr bwMode="auto">
          <a:xfrm>
            <a:off x="3733800" y="2224088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an array[13] of pointer to int</a:t>
            </a:r>
          </a:p>
        </p:txBody>
      </p:sp>
      <p:sp>
        <p:nvSpPr>
          <p:cNvPr id="681991" name="Text Box 7"/>
          <p:cNvSpPr txBox="1">
            <a:spLocks noChangeArrowheads="1"/>
          </p:cNvSpPr>
          <p:nvPr/>
        </p:nvSpPr>
        <p:spPr bwMode="auto">
          <a:xfrm>
            <a:off x="3733800" y="2757488"/>
            <a:ext cx="336625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 pointer to a pointer to an int</a:t>
            </a:r>
          </a:p>
        </p:txBody>
      </p:sp>
      <p:sp>
        <p:nvSpPr>
          <p:cNvPr id="681992" name="Text Box 8"/>
          <p:cNvSpPr txBox="1">
            <a:spLocks noChangeArrowheads="1"/>
          </p:cNvSpPr>
          <p:nvPr/>
        </p:nvSpPr>
        <p:spPr bwMode="auto">
          <a:xfrm>
            <a:off x="3733800" y="3352800"/>
            <a:ext cx="3369522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an array[13] of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3" name="Text Box 9"/>
          <p:cNvSpPr txBox="1">
            <a:spLocks noChangeArrowheads="1"/>
          </p:cNvSpPr>
          <p:nvPr/>
        </p:nvSpPr>
        <p:spPr bwMode="auto">
          <a:xfrm>
            <a:off x="3733800" y="3844925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latin typeface="+mn-lt"/>
              </a:rPr>
              <a:t>f</a:t>
            </a:r>
            <a:r>
              <a:rPr lang="en-US" sz="1800" b="0" dirty="0">
                <a:latin typeface="+mn-lt"/>
              </a:rPr>
              <a:t> is a function returning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4" name="Text Box 10"/>
          <p:cNvSpPr txBox="1">
            <a:spLocks noChangeArrowheads="1"/>
          </p:cNvSpPr>
          <p:nvPr/>
        </p:nvSpPr>
        <p:spPr bwMode="auto">
          <a:xfrm>
            <a:off x="3733800" y="4419600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f</a:t>
            </a:r>
            <a:r>
              <a:rPr lang="en-US" sz="1800" b="0" dirty="0">
                <a:latin typeface="+mn-lt"/>
              </a:rPr>
              <a:t> is a pointer to a function returning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5" name="Text Box 11"/>
          <p:cNvSpPr txBox="1">
            <a:spLocks noChangeArrowheads="1"/>
          </p:cNvSpPr>
          <p:nvPr/>
        </p:nvSpPr>
        <p:spPr bwMode="auto">
          <a:xfrm>
            <a:off x="3733800" y="5761166"/>
            <a:ext cx="4140692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f is a function returning </a:t>
            </a:r>
            <a:r>
              <a:rPr lang="en-US" sz="1800" b="0" dirty="0" err="1">
                <a:latin typeface="+mn-lt"/>
              </a:rPr>
              <a:t>ptr</a:t>
            </a:r>
            <a:r>
              <a:rPr lang="en-US" sz="1800" b="0" dirty="0">
                <a:latin typeface="+mn-lt"/>
              </a:rPr>
              <a:t> to an array[13]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of pointers to functions returning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3733800" y="4932362"/>
            <a:ext cx="3844149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x is an array[3] of pointers  to functions 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returning pointers to array[5] of </a:t>
            </a:r>
            <a:r>
              <a:rPr lang="en-US" sz="1800" b="0" dirty="0" err="1">
                <a:latin typeface="+mn-lt"/>
              </a:rPr>
              <a:t>ints</a:t>
            </a:r>
            <a:endParaRPr lang="en-US" sz="1800" b="0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00800" y="6444734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Sec 5.12</a:t>
            </a:r>
          </a:p>
        </p:txBody>
      </p:sp>
    </p:spTree>
    <p:extLst>
      <p:ext uri="{BB962C8B-B14F-4D97-AF65-F5344CB8AC3E}">
        <p14:creationId xmlns:p14="http://schemas.microsoft.com/office/powerpoint/2010/main" val="935837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Parsing: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(*(*f())[13])()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762000" y="1143000"/>
            <a:ext cx="3928646" cy="400110"/>
            <a:chOff x="1176754" y="1143000"/>
            <a:chExt cx="3928646" cy="400110"/>
          </a:xfrm>
        </p:grpSpPr>
        <p:sp>
          <p:nvSpPr>
            <p:cNvPr id="4" name="TextBox 3"/>
            <p:cNvSpPr txBox="1"/>
            <p:nvPr/>
          </p:nvSpPr>
          <p:spPr>
            <a:xfrm>
              <a:off x="1176754" y="1143000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(*(*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())[13])()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766846" y="1143000"/>
              <a:ext cx="3385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79585" y="2260096"/>
            <a:ext cx="6544747" cy="707886"/>
            <a:chOff x="1176754" y="2807622"/>
            <a:chExt cx="6544747" cy="707886"/>
          </a:xfrm>
        </p:grpSpPr>
        <p:sp>
          <p:nvSpPr>
            <p:cNvPr id="8" name="TextBox 7"/>
            <p:cNvSpPr txBox="1"/>
            <p:nvPr/>
          </p:nvSpPr>
          <p:spPr>
            <a:xfrm>
              <a:off x="1176754" y="2807622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(*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(*</a:t>
              </a:r>
              <a:r>
                <a:rPr lang="en-US" sz="2000" dirty="0">
                  <a:solidFill>
                    <a:schemeClr val="bg1">
                      <a:lumMod val="6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f()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[13])()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766846" y="2807622"/>
              <a:ext cx="295465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is a function</a:t>
              </a:r>
            </a:p>
            <a:p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that returns a </a:t>
              </a:r>
              <a:r>
                <a:rPr lang="en-US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endPara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91308" y="4300521"/>
            <a:ext cx="8083630" cy="707886"/>
            <a:chOff x="1176754" y="3569622"/>
            <a:chExt cx="8083630" cy="707886"/>
          </a:xfrm>
        </p:grpSpPr>
        <p:sp>
          <p:nvSpPr>
            <p:cNvPr id="10" name="TextBox 9"/>
            <p:cNvSpPr txBox="1"/>
            <p:nvPr/>
          </p:nvSpPr>
          <p:spPr>
            <a:xfrm>
              <a:off x="1176754" y="3569622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(*</a:t>
              </a:r>
              <a:r>
                <a:rPr lang="en-US" sz="2000" dirty="0">
                  <a:solidFill>
                    <a:schemeClr val="bg1">
                      <a:lumMod val="6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(*f())</a:t>
              </a:r>
              <a:r>
                <a:rPr lang="en-US" sz="2000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[13]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()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66846" y="3569622"/>
              <a:ext cx="449353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is a function that returns</a:t>
              </a:r>
            </a:p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to an array of 13 </a:t>
              </a:r>
              <a:r>
                <a:rPr lang="en-US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ptrs</a:t>
              </a:r>
              <a:endPara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73723" y="3126420"/>
            <a:ext cx="7621965" cy="1015663"/>
            <a:chOff x="1176754" y="4407822"/>
            <a:chExt cx="7621965" cy="1015663"/>
          </a:xfrm>
        </p:grpSpPr>
        <p:sp>
          <p:nvSpPr>
            <p:cNvPr id="12" name="TextBox 11"/>
            <p:cNvSpPr txBox="1"/>
            <p:nvPr/>
          </p:nvSpPr>
          <p:spPr>
            <a:xfrm>
              <a:off x="1176754" y="4407822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</a:t>
              </a:r>
              <a:r>
                <a:rPr lang="en-US" sz="2000" dirty="0">
                  <a:solidFill>
                    <a:schemeClr val="bg1">
                      <a:lumMod val="6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*(*f())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[13]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)()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766846" y="4407822"/>
              <a:ext cx="40318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is a function</a:t>
              </a:r>
            </a:p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that returns a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to an </a:t>
              </a:r>
              <a:b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array of 13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62000" y="5474622"/>
            <a:ext cx="8237518" cy="1015663"/>
            <a:chOff x="1176754" y="5474622"/>
            <a:chExt cx="8237518" cy="1015663"/>
          </a:xfrm>
        </p:grpSpPr>
        <p:sp>
          <p:nvSpPr>
            <p:cNvPr id="14" name="TextBox 13"/>
            <p:cNvSpPr txBox="1"/>
            <p:nvPr/>
          </p:nvSpPr>
          <p:spPr>
            <a:xfrm>
              <a:off x="1176754" y="5474622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(*(*f())[13])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()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66846" y="5474622"/>
              <a:ext cx="464742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is a function that returns</a:t>
              </a:r>
              <a:b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to an array of 13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ptrs</a:t>
              </a:r>
              <a:b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to 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functions returning an </a:t>
              </a:r>
              <a:r>
                <a:rPr lang="en-US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endPara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62000" y="1701548"/>
            <a:ext cx="6083082" cy="400110"/>
            <a:chOff x="1176754" y="1143000"/>
            <a:chExt cx="6083082" cy="400110"/>
          </a:xfrm>
        </p:grpSpPr>
        <p:sp>
          <p:nvSpPr>
            <p:cNvPr id="22" name="TextBox 21"/>
            <p:cNvSpPr txBox="1"/>
            <p:nvPr/>
          </p:nvSpPr>
          <p:spPr>
            <a:xfrm>
              <a:off x="1176754" y="1143000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(*(*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f()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)[13])()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66846" y="1143000"/>
              <a:ext cx="249299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is a function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862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B8028-1121-43A7-9A49-ACF51A382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B34F6-C58A-4A7D-B027-643981E3E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Garbage collection – the basics</a:t>
            </a:r>
          </a:p>
          <a:p>
            <a:pPr lvl="1"/>
            <a:r>
              <a:rPr lang="en-US" dirty="0"/>
              <a:t>The mark-and-sweep algorithm</a:t>
            </a:r>
          </a:p>
          <a:p>
            <a:pPr lvl="1"/>
            <a:r>
              <a:rPr lang="en-US" dirty="0"/>
              <a:t>What to do if you don’t know which memory words are pointers</a:t>
            </a:r>
          </a:p>
          <a:p>
            <a:r>
              <a:rPr lang="en-US" dirty="0"/>
              <a:t>How to read extra-gnarly C declarations</a:t>
            </a:r>
          </a:p>
          <a:p>
            <a:pPr lvl="1"/>
            <a:r>
              <a:rPr lang="en-US" dirty="0"/>
              <a:t>like, “functions returning pointers to arrays of pointers to functions returning </a:t>
            </a:r>
            <a:r>
              <a:rPr lang="en-US" dirty="0" err="1"/>
              <a:t>ints</a:t>
            </a:r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7803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73063"/>
            <a:ext cx="8001000" cy="76993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Conservative Mark &amp; Sweep in C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449897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“conservative garbage collector” for C programs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 pitchFamily="49" charset="0"/>
              </a:rPr>
              <a:t>is_ptr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 </a:t>
            </a:r>
            <a:r>
              <a:rPr lang="en-GB" dirty="0"/>
              <a:t>determines if a word is a pointer by checking if it points to an allocated block of memory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But, in C pointers can point to the middle of a block</a:t>
            </a:r>
            <a:br>
              <a:rPr lang="en-GB" dirty="0"/>
            </a:b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mark header, need to find the beginning of the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binary tree to keep track of all allocated blocks (key is start-of-block)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Balanced-tree pointers can be stored in header (use two additional words)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607276" y="3216275"/>
            <a:ext cx="32004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6072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360820" y="2886761"/>
            <a:ext cx="80212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Header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829651" y="2590800"/>
            <a:ext cx="452438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ptr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4055076" y="2911475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235676" y="3216275"/>
            <a:ext cx="1371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12356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9694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879725" y="5759450"/>
            <a:ext cx="1097280" cy="33535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3962400" y="5759450"/>
            <a:ext cx="1828800" cy="335358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074845" y="5438775"/>
            <a:ext cx="62589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Head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400104" y="5438775"/>
            <a:ext cx="58090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D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ata</a:t>
            </a:r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3794125" y="5988050"/>
            <a:ext cx="228600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2888110" y="6369050"/>
            <a:ext cx="500755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eft</a:t>
            </a: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3698464" y="6369050"/>
            <a:ext cx="624287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R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ight</a:t>
            </a: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2838227" y="5784850"/>
            <a:ext cx="469121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S</a:t>
            </a: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ize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3276600" y="5756190"/>
            <a:ext cx="338618" cy="33861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>
            <a:off x="3106738" y="5988050"/>
            <a:ext cx="307975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400800" y="5943600"/>
            <a:ext cx="2366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Left:</a:t>
            </a:r>
            <a:r>
              <a:rPr lang="en-US" sz="1800" b="0" dirty="0">
                <a:latin typeface="Calibri" pitchFamily="34" charset="0"/>
              </a:rPr>
              <a:t> smaller addresses</a:t>
            </a:r>
          </a:p>
          <a:p>
            <a:r>
              <a:rPr lang="en-US" sz="1800" dirty="0">
                <a:latin typeface="Calibri" pitchFamily="34" charset="0"/>
              </a:rPr>
              <a:t>Right:</a:t>
            </a:r>
            <a:r>
              <a:rPr lang="en-US" sz="1800" b="0" dirty="0">
                <a:latin typeface="Calibri" pitchFamily="34" charset="0"/>
              </a:rPr>
              <a:t> larger addresses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12B81B0-2CCE-45AA-8957-642236833C70}"/>
              </a:ext>
            </a:extLst>
          </p:cNvPr>
          <p:cNvSpPr txBox="1"/>
          <p:nvPr/>
        </p:nvSpPr>
        <p:spPr>
          <a:xfrm>
            <a:off x="6115519" y="28194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Assumes </a:t>
            </a:r>
            <a:r>
              <a:rPr lang="en-US" sz="1800" b="0" dirty="0" err="1">
                <a:latin typeface="Calibri" pitchFamily="34" charset="0"/>
              </a:rPr>
              <a:t>ptr</a:t>
            </a:r>
            <a:r>
              <a:rPr lang="en-US" sz="1800" b="0" dirty="0">
                <a:latin typeface="Calibri" pitchFamily="34" charset="0"/>
              </a:rPr>
              <a:t> in middle can be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used to reach anywhere in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the block, but no other block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5" grpId="0" animBg="1"/>
      <p:bldP spid="26638" grpId="0" animBg="1"/>
      <p:bldP spid="26639" grpId="0"/>
      <p:bldP spid="26640" grpId="0"/>
      <p:bldP spid="26642" grpId="0" animBg="1"/>
      <p:bldP spid="26643" grpId="0"/>
      <p:bldP spid="26644" grpId="0"/>
      <p:bldP spid="26645" grpId="0"/>
      <p:bldP spid="23" grpId="0" animBg="1"/>
      <p:bldP spid="26641" grpId="0" animBg="1"/>
      <p:bldP spid="22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84582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Assumptions For a Simple Implementation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74750"/>
            <a:ext cx="8701087" cy="5378450"/>
          </a:xfrm>
          <a:ln/>
        </p:spPr>
        <p:txBody>
          <a:bodyPr/>
          <a:lstStyle/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Application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new(n)</a:t>
            </a:r>
            <a:r>
              <a:rPr lang="en-GB" b="1" dirty="0"/>
              <a:t>:  </a:t>
            </a:r>
            <a:r>
              <a:rPr lang="en-GB" dirty="0"/>
              <a:t>returns pointer to new block with all locations cleared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read(</a:t>
            </a:r>
            <a:r>
              <a:rPr lang="en-GB" b="1" dirty="0" err="1">
                <a:latin typeface="Courier New" pitchFamily="49" charset="0"/>
              </a:rPr>
              <a:t>b,i</a:t>
            </a:r>
            <a:r>
              <a:rPr lang="en-GB" b="1" dirty="0">
                <a:latin typeface="Courier New" pitchFamily="49" charset="0"/>
              </a:rPr>
              <a:t>):</a:t>
            </a:r>
            <a:r>
              <a:rPr lang="en-GB" b="1" dirty="0"/>
              <a:t> </a:t>
            </a:r>
            <a:r>
              <a:rPr lang="en-GB" dirty="0"/>
              <a:t>read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  <a:r>
              <a:rPr lang="en-GB" dirty="0"/>
              <a:t> into register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write(</a:t>
            </a:r>
            <a:r>
              <a:rPr lang="en-GB" b="1" dirty="0" err="1">
                <a:latin typeface="Courier New" pitchFamily="49" charset="0"/>
              </a:rPr>
              <a:t>b,i,v</a:t>
            </a:r>
            <a:r>
              <a:rPr lang="en-GB" b="1" dirty="0">
                <a:latin typeface="Courier New" pitchFamily="49" charset="0"/>
              </a:rPr>
              <a:t>): </a:t>
            </a:r>
            <a:r>
              <a:rPr lang="en-GB" dirty="0"/>
              <a:t>write </a:t>
            </a:r>
            <a:r>
              <a:rPr lang="en-GB" b="1" dirty="0">
                <a:latin typeface="Courier New" pitchFamily="49" charset="0"/>
              </a:rPr>
              <a:t>v</a:t>
            </a:r>
            <a:r>
              <a:rPr lang="en-GB" dirty="0"/>
              <a:t> into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0" indent="0">
              <a:lnSpc>
                <a:spcPct val="95000"/>
              </a:lnSpc>
              <a:spcBef>
                <a:spcPts val="1125"/>
              </a:spcBef>
              <a:buSzPct val="100000"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sz="1800" dirty="0">
              <a:solidFill>
                <a:srgbClr val="000066"/>
              </a:solidFill>
            </a:endParaRPr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Each block will have a header word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addressed as </a:t>
            </a:r>
            <a:r>
              <a:rPr lang="en-GB" b="1" dirty="0">
                <a:latin typeface="Courier New" pitchFamily="49" charset="0"/>
              </a:rPr>
              <a:t>b[-1]</a:t>
            </a:r>
            <a:r>
              <a:rPr lang="en-GB" dirty="0"/>
              <a:t>, for a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Used for different purposes in different collectors</a:t>
            </a:r>
          </a:p>
          <a:p>
            <a:pPr marL="431800" lvl="1" indent="-215900">
              <a:lnSpc>
                <a:spcPct val="100000"/>
              </a:lnSpc>
              <a:buSzPct val="75000"/>
              <a:buFont typeface="Wingdings" charset="2"/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Instructions used by the Garbage Collector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solidFill>
                  <a:srgbClr val="990000"/>
                </a:solidFill>
                <a:latin typeface="Courier New" pitchFamily="49" charset="0"/>
              </a:rPr>
              <a:t>is_ptr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(p):</a:t>
            </a:r>
            <a:r>
              <a:rPr lang="en-GB" dirty="0">
                <a:solidFill>
                  <a:srgbClr val="990000"/>
                </a:solidFill>
              </a:rPr>
              <a:t> determines whether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p</a:t>
            </a:r>
            <a:r>
              <a:rPr lang="en-GB" dirty="0">
                <a:solidFill>
                  <a:srgbClr val="990000"/>
                </a:solidFill>
              </a:rPr>
              <a:t> is a pointer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length(b</a:t>
            </a:r>
            <a:r>
              <a:rPr lang="en-GB" b="1" dirty="0">
                <a:solidFill>
                  <a:srgbClr val="990000"/>
                </a:solidFill>
              </a:rPr>
              <a:t>):  </a:t>
            </a:r>
            <a:r>
              <a:rPr lang="en-GB" dirty="0">
                <a:solidFill>
                  <a:srgbClr val="990000"/>
                </a:solidFill>
              </a:rPr>
              <a:t>returns the length of block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b</a:t>
            </a:r>
            <a:r>
              <a:rPr lang="en-GB" dirty="0">
                <a:solidFill>
                  <a:srgbClr val="990000"/>
                </a:solidFill>
              </a:rPr>
              <a:t>, not including the header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 pitchFamily="49" charset="0"/>
              </a:rPr>
              <a:t>get_roots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:  </a:t>
            </a:r>
            <a:r>
              <a:rPr lang="en-GB" dirty="0"/>
              <a:t>returns all the roots</a:t>
            </a:r>
          </a:p>
        </p:txBody>
      </p:sp>
    </p:spTree>
    <p:extLst>
      <p:ext uri="{BB962C8B-B14F-4D97-AF65-F5344CB8AC3E}">
        <p14:creationId xmlns:p14="http://schemas.microsoft.com/office/powerpoint/2010/main" val="17872181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945375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recursively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19600" y="1828800"/>
            <a:ext cx="4572000" cy="1524000"/>
          </a:xfrm>
          <a:prstGeom prst="rect">
            <a:avLst/>
          </a:prstGeom>
          <a:solidFill>
            <a:srgbClr val="F6F5BD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685214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945375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recursively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19600" y="2133600"/>
            <a:ext cx="4572000" cy="1371600"/>
          </a:xfrm>
          <a:prstGeom prst="rect">
            <a:avLst/>
          </a:prstGeom>
          <a:solidFill>
            <a:srgbClr val="F6F5BD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352992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945375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recursively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19600" y="2362200"/>
            <a:ext cx="4572000" cy="1143000"/>
          </a:xfrm>
          <a:prstGeom prst="rect">
            <a:avLst/>
          </a:prstGeom>
          <a:solidFill>
            <a:srgbClr val="F6F5BD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9447902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945375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recursively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19600" y="2625458"/>
            <a:ext cx="4572000" cy="879742"/>
          </a:xfrm>
          <a:prstGeom prst="rect">
            <a:avLst/>
          </a:prstGeom>
          <a:solidFill>
            <a:srgbClr val="F6F5BD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2120069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</p:spTree>
    <p:extLst>
      <p:ext uri="{BB962C8B-B14F-4D97-AF65-F5344CB8AC3E}">
        <p14:creationId xmlns:p14="http://schemas.microsoft.com/office/powerpoint/2010/main" val="64754225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15640</TotalTime>
  <Words>2504</Words>
  <Application>Microsoft Office PowerPoint</Application>
  <PresentationFormat>On-screen Show (4:3)</PresentationFormat>
  <Paragraphs>283</Paragraphs>
  <Slides>19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Arial</vt:lpstr>
      <vt:lpstr>Arial Narrow</vt:lpstr>
      <vt:lpstr>Calibri</vt:lpstr>
      <vt:lpstr>Courier New</vt:lpstr>
      <vt:lpstr>Helvetica</vt:lpstr>
      <vt:lpstr>Times New Roman</vt:lpstr>
      <vt:lpstr>Wingdings</vt:lpstr>
      <vt:lpstr>Wingdings 2</vt:lpstr>
      <vt:lpstr>template2007</vt:lpstr>
      <vt:lpstr>3_template2007</vt:lpstr>
      <vt:lpstr>1_template2007</vt:lpstr>
      <vt:lpstr>2_template2007</vt:lpstr>
      <vt:lpstr>Dynamic Memory Allocation:  Optional Extra Info  None of this will be on the test, but we thought you might be curious.</vt:lpstr>
      <vt:lpstr>Table of Contents</vt:lpstr>
      <vt:lpstr>Conservative Mark &amp; Sweep in C</vt:lpstr>
      <vt:lpstr>Assumptions For a Simple Implementation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C Pointer Declarations: Test Yourself!</vt:lpstr>
      <vt:lpstr>C Pointer Declarations: Test Yourself!</vt:lpstr>
      <vt:lpstr>Parsing:  int (*(*f())[13])()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Zack Weinberg</cp:lastModifiedBy>
  <cp:revision>736</cp:revision>
  <cp:lastPrinted>2016-11-01T18:34:42Z</cp:lastPrinted>
  <dcterms:created xsi:type="dcterms:W3CDTF">2012-11-01T14:52:42Z</dcterms:created>
  <dcterms:modified xsi:type="dcterms:W3CDTF">2022-06-21T15:23:55Z</dcterms:modified>
</cp:coreProperties>
</file>