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handoutMasterIdLst>
    <p:handoutMasterId r:id="rId50"/>
  </p:handoutMasterIdLst>
  <p:sldIdLst>
    <p:sldId id="542" r:id="rId2"/>
    <p:sldId id="768" r:id="rId3"/>
    <p:sldId id="732" r:id="rId4"/>
    <p:sldId id="619" r:id="rId5"/>
    <p:sldId id="733" r:id="rId6"/>
    <p:sldId id="734" r:id="rId7"/>
    <p:sldId id="735" r:id="rId8"/>
    <p:sldId id="736" r:id="rId9"/>
    <p:sldId id="762" r:id="rId10"/>
    <p:sldId id="763" r:id="rId11"/>
    <p:sldId id="764" r:id="rId12"/>
    <p:sldId id="765" r:id="rId13"/>
    <p:sldId id="766" r:id="rId14"/>
    <p:sldId id="767" r:id="rId15"/>
    <p:sldId id="724" r:id="rId16"/>
    <p:sldId id="737" r:id="rId17"/>
    <p:sldId id="651" r:id="rId18"/>
    <p:sldId id="738" r:id="rId19"/>
    <p:sldId id="748" r:id="rId20"/>
    <p:sldId id="749" r:id="rId21"/>
    <p:sldId id="745" r:id="rId22"/>
    <p:sldId id="779" r:id="rId23"/>
    <p:sldId id="756" r:id="rId24"/>
    <p:sldId id="743" r:id="rId25"/>
    <p:sldId id="744" r:id="rId26"/>
    <p:sldId id="775" r:id="rId27"/>
    <p:sldId id="755" r:id="rId28"/>
    <p:sldId id="761" r:id="rId29"/>
    <p:sldId id="760" r:id="rId30"/>
    <p:sldId id="753" r:id="rId31"/>
    <p:sldId id="754" r:id="rId32"/>
    <p:sldId id="769" r:id="rId33"/>
    <p:sldId id="781" r:id="rId34"/>
    <p:sldId id="771" r:id="rId35"/>
    <p:sldId id="746" r:id="rId36"/>
    <p:sldId id="782" r:id="rId37"/>
    <p:sldId id="787" r:id="rId38"/>
    <p:sldId id="783" r:id="rId39"/>
    <p:sldId id="772" r:id="rId40"/>
    <p:sldId id="773" r:id="rId41"/>
    <p:sldId id="774" r:id="rId42"/>
    <p:sldId id="780" r:id="rId43"/>
    <p:sldId id="784" r:id="rId44"/>
    <p:sldId id="785" r:id="rId45"/>
    <p:sldId id="786" r:id="rId46"/>
    <p:sldId id="788" r:id="rId47"/>
    <p:sldId id="770" r:id="rId48"/>
  </p:sldIdLst>
  <p:sldSz cx="9144000" cy="6858000" type="screen4x3"/>
  <p:notesSz cx="7302500" cy="9586913"/>
  <p:custDataLst>
    <p:tags r:id="rId51"/>
  </p:custDataLst>
  <p:defaultTextStyle>
    <a:defPPr>
      <a:defRPr lang="en-US"/>
    </a:defPPr>
    <a:lvl1pPr algn="l" rtl="0" eaLnBrk="0" fontAlgn="base" hangingPunct="0">
      <a:spcBef>
        <a:spcPct val="0"/>
      </a:spcBef>
      <a:spcAft>
        <a:spcPct val="0"/>
      </a:spcAft>
      <a:defRPr sz="2400" b="1" kern="1200">
        <a:solidFill>
          <a:schemeClr val="tx1"/>
        </a:solidFill>
        <a:latin typeface="Arial Narrow" pitchFamily="34" charset="0"/>
        <a:ea typeface="+mn-ea"/>
        <a:cs typeface="+mn-cs"/>
      </a:defRPr>
    </a:lvl1pPr>
    <a:lvl2pPr marL="454074" algn="l" rtl="0" eaLnBrk="0" fontAlgn="base" hangingPunct="0">
      <a:spcBef>
        <a:spcPct val="0"/>
      </a:spcBef>
      <a:spcAft>
        <a:spcPct val="0"/>
      </a:spcAft>
      <a:defRPr sz="2400" b="1" kern="1200">
        <a:solidFill>
          <a:schemeClr val="tx1"/>
        </a:solidFill>
        <a:latin typeface="Arial Narrow" pitchFamily="34" charset="0"/>
        <a:ea typeface="+mn-ea"/>
        <a:cs typeface="+mn-cs"/>
      </a:defRPr>
    </a:lvl2pPr>
    <a:lvl3pPr marL="908147" algn="l" rtl="0" eaLnBrk="0" fontAlgn="base" hangingPunct="0">
      <a:spcBef>
        <a:spcPct val="0"/>
      </a:spcBef>
      <a:spcAft>
        <a:spcPct val="0"/>
      </a:spcAft>
      <a:defRPr sz="2400" b="1" kern="1200">
        <a:solidFill>
          <a:schemeClr val="tx1"/>
        </a:solidFill>
        <a:latin typeface="Arial Narrow" pitchFamily="34" charset="0"/>
        <a:ea typeface="+mn-ea"/>
        <a:cs typeface="+mn-cs"/>
      </a:defRPr>
    </a:lvl3pPr>
    <a:lvl4pPr marL="1362222" algn="l" rtl="0" eaLnBrk="0" fontAlgn="base" hangingPunct="0">
      <a:spcBef>
        <a:spcPct val="0"/>
      </a:spcBef>
      <a:spcAft>
        <a:spcPct val="0"/>
      </a:spcAft>
      <a:defRPr sz="2400" b="1" kern="1200">
        <a:solidFill>
          <a:schemeClr val="tx1"/>
        </a:solidFill>
        <a:latin typeface="Arial Narrow" pitchFamily="34" charset="0"/>
        <a:ea typeface="+mn-ea"/>
        <a:cs typeface="+mn-cs"/>
      </a:defRPr>
    </a:lvl4pPr>
    <a:lvl5pPr marL="1816295" algn="l" rtl="0" eaLnBrk="0" fontAlgn="base" hangingPunct="0">
      <a:spcBef>
        <a:spcPct val="0"/>
      </a:spcBef>
      <a:spcAft>
        <a:spcPct val="0"/>
      </a:spcAft>
      <a:defRPr sz="2400" b="1" kern="1200">
        <a:solidFill>
          <a:schemeClr val="tx1"/>
        </a:solidFill>
        <a:latin typeface="Arial Narrow" pitchFamily="34" charset="0"/>
        <a:ea typeface="+mn-ea"/>
        <a:cs typeface="+mn-cs"/>
      </a:defRPr>
    </a:lvl5pPr>
    <a:lvl6pPr marL="2270369" algn="l" defTabSz="908147" rtl="0" eaLnBrk="1" latinLnBrk="0" hangingPunct="1">
      <a:defRPr sz="2400" b="1" kern="1200">
        <a:solidFill>
          <a:schemeClr val="tx1"/>
        </a:solidFill>
        <a:latin typeface="Arial Narrow" pitchFamily="34" charset="0"/>
        <a:ea typeface="+mn-ea"/>
        <a:cs typeface="+mn-cs"/>
      </a:defRPr>
    </a:lvl6pPr>
    <a:lvl7pPr marL="2724443" algn="l" defTabSz="908147" rtl="0" eaLnBrk="1" latinLnBrk="0" hangingPunct="1">
      <a:defRPr sz="2400" b="1" kern="1200">
        <a:solidFill>
          <a:schemeClr val="tx1"/>
        </a:solidFill>
        <a:latin typeface="Arial Narrow" pitchFamily="34" charset="0"/>
        <a:ea typeface="+mn-ea"/>
        <a:cs typeface="+mn-cs"/>
      </a:defRPr>
    </a:lvl7pPr>
    <a:lvl8pPr marL="3178518" algn="l" defTabSz="908147" rtl="0" eaLnBrk="1" latinLnBrk="0" hangingPunct="1">
      <a:defRPr sz="2400" b="1" kern="1200">
        <a:solidFill>
          <a:schemeClr val="tx1"/>
        </a:solidFill>
        <a:latin typeface="Arial Narrow" pitchFamily="34" charset="0"/>
        <a:ea typeface="+mn-ea"/>
        <a:cs typeface="+mn-cs"/>
      </a:defRPr>
    </a:lvl8pPr>
    <a:lvl9pPr marL="3632591" algn="l" defTabSz="908147" rtl="0" eaLnBrk="1" latinLnBrk="0" hangingPunct="1">
      <a:defRPr sz="2400" b="1"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2B3390"/>
    <a:srgbClr val="FFA83D"/>
    <a:srgbClr val="F46623"/>
    <a:srgbClr val="FF6623"/>
    <a:srgbClr val="0000AA"/>
    <a:srgbClr val="E0E0E0"/>
    <a:srgbClr val="990000"/>
    <a:srgbClr val="D5F1CF"/>
    <a:srgbClr val="F1C7C7"/>
    <a:srgbClr val="F6F5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autoAdjust="0"/>
    <p:restoredTop sz="85169" autoAdjust="0"/>
  </p:normalViewPr>
  <p:slideViewPr>
    <p:cSldViewPr snapToGrid="0">
      <p:cViewPr>
        <p:scale>
          <a:sx n="100" d="100"/>
          <a:sy n="100" d="100"/>
        </p:scale>
        <p:origin x="1026" y="114"/>
      </p:cViewPr>
      <p:guideLst>
        <p:guide orient="horz" pos="2208"/>
        <p:guide pos="2880"/>
      </p:guideLst>
    </p:cSldViewPr>
  </p:slideViewPr>
  <p:outlineViewPr>
    <p:cViewPr>
      <p:scale>
        <a:sx n="33" d="100"/>
        <a:sy n="33" d="100"/>
      </p:scale>
      <p:origin x="0" y="-892"/>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hdr" sz="quarter"/>
          </p:nvPr>
        </p:nvSpPr>
        <p:spPr bwMode="auto">
          <a:xfrm>
            <a:off x="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defTabSz="965200">
              <a:defRPr sz="1200" smtClean="0">
                <a:latin typeface="Times New Roman" pitchFamily="18" charset="0"/>
              </a:defRPr>
            </a:lvl1pPr>
          </a:lstStyle>
          <a:p>
            <a:pPr>
              <a:defRPr/>
            </a:pPr>
            <a:r>
              <a:rPr lang="en-US"/>
              <a:t>DAC 2001 Tutorial</a:t>
            </a:r>
          </a:p>
        </p:txBody>
      </p:sp>
      <p:sp>
        <p:nvSpPr>
          <p:cNvPr id="252931" name="Rectangle 3"/>
          <p:cNvSpPr>
            <a:spLocks noGrp="1" noChangeArrowheads="1"/>
          </p:cNvSpPr>
          <p:nvPr>
            <p:ph type="dt" sz="quarter" idx="1"/>
          </p:nvPr>
        </p:nvSpPr>
        <p:spPr bwMode="auto">
          <a:xfrm>
            <a:off x="4171950" y="0"/>
            <a:ext cx="3130550" cy="482600"/>
          </a:xfrm>
          <a:prstGeom prst="rect">
            <a:avLst/>
          </a:prstGeom>
          <a:noFill/>
          <a:ln w="9525">
            <a:noFill/>
            <a:miter lim="800000"/>
            <a:headEnd/>
            <a:tailEnd/>
          </a:ln>
          <a:effectLst/>
        </p:spPr>
        <p:txBody>
          <a:bodyPr vert="horz" wrap="square" lIns="96422" tIns="48211" rIns="96422" bIns="48211" numCol="1" anchor="t" anchorCtr="0" compatLnSpc="1">
            <a:prstTxWarp prst="textNoShape">
              <a:avLst/>
            </a:prstTxWarp>
          </a:bodyPr>
          <a:lstStyle>
            <a:lvl1pPr algn="r" defTabSz="965200">
              <a:defRPr sz="1200" smtClean="0">
                <a:latin typeface="Times New Roman" pitchFamily="18" charset="0"/>
              </a:defRPr>
            </a:lvl1pPr>
          </a:lstStyle>
          <a:p>
            <a:pPr>
              <a:defRPr/>
            </a:pPr>
            <a:endParaRPr lang="en-US"/>
          </a:p>
        </p:txBody>
      </p:sp>
      <p:sp>
        <p:nvSpPr>
          <p:cNvPr id="252932" name="Rectangle 4"/>
          <p:cNvSpPr>
            <a:spLocks noGrp="1" noChangeArrowheads="1"/>
          </p:cNvSpPr>
          <p:nvPr>
            <p:ph type="ftr" sz="quarter" idx="2"/>
          </p:nvPr>
        </p:nvSpPr>
        <p:spPr bwMode="auto">
          <a:xfrm>
            <a:off x="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defTabSz="965200">
              <a:defRPr sz="1200" smtClean="0">
                <a:latin typeface="Times New Roman" pitchFamily="18" charset="0"/>
                <a:cs typeface="Times New Roman" pitchFamily="18" charset="0"/>
              </a:defRPr>
            </a:lvl1pPr>
          </a:lstStyle>
          <a:p>
            <a:pPr>
              <a:defRPr/>
            </a:pPr>
            <a:r>
              <a:rPr lang="en-US"/>
              <a:t>©R.A. Rutenbar, 2001</a:t>
            </a:r>
          </a:p>
        </p:txBody>
      </p:sp>
      <p:sp>
        <p:nvSpPr>
          <p:cNvPr id="252933" name="Rectangle 5"/>
          <p:cNvSpPr>
            <a:spLocks noGrp="1" noChangeArrowheads="1"/>
          </p:cNvSpPr>
          <p:nvPr>
            <p:ph type="sldNum" sz="quarter" idx="3"/>
          </p:nvPr>
        </p:nvSpPr>
        <p:spPr bwMode="auto">
          <a:xfrm>
            <a:off x="4171950" y="9091613"/>
            <a:ext cx="3130550" cy="482600"/>
          </a:xfrm>
          <a:prstGeom prst="rect">
            <a:avLst/>
          </a:prstGeom>
          <a:noFill/>
          <a:ln w="9525">
            <a:noFill/>
            <a:miter lim="800000"/>
            <a:headEnd/>
            <a:tailEnd/>
          </a:ln>
          <a:effectLst/>
        </p:spPr>
        <p:txBody>
          <a:bodyPr vert="horz" wrap="square" lIns="96422" tIns="48211" rIns="96422" bIns="48211" numCol="1" anchor="b" anchorCtr="0" compatLnSpc="1">
            <a:prstTxWarp prst="textNoShape">
              <a:avLst/>
            </a:prstTxWarp>
          </a:bodyPr>
          <a:lstStyle>
            <a:lvl1pPr algn="r" defTabSz="965200">
              <a:defRPr sz="1200" smtClean="0">
                <a:latin typeface="Times New Roman" pitchFamily="18" charset="0"/>
              </a:defRPr>
            </a:lvl1pPr>
          </a:lstStyle>
          <a:p>
            <a:pPr>
              <a:defRPr/>
            </a:pPr>
            <a:fld id="{83587096-7852-44F5-9A71-D621B1FF2472}" type="slidenum">
              <a:rPr lang="en-US"/>
              <a:pPr>
                <a:defRPr/>
              </a:pPr>
              <a:t>‹#›</a:t>
            </a:fld>
            <a:endParaRPr lang="en-US"/>
          </a:p>
        </p:txBody>
      </p:sp>
    </p:spTree>
    <p:extLst>
      <p:ext uri="{BB962C8B-B14F-4D97-AF65-F5344CB8AC3E}">
        <p14:creationId xmlns:p14="http://schemas.microsoft.com/office/powerpoint/2010/main" val="3640678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p:cNvSpPr>
            <a:spLocks noGrp="1" noChangeArrowheads="1"/>
          </p:cNvSpPr>
          <p:nvPr>
            <p:ph type="hdr" sz="quarter"/>
          </p:nvPr>
        </p:nvSpPr>
        <p:spPr bwMode="auto">
          <a:xfrm>
            <a:off x="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79" name="Rectangle 3"/>
          <p:cNvSpPr>
            <a:spLocks noGrp="1" noChangeArrowheads="1"/>
          </p:cNvSpPr>
          <p:nvPr>
            <p:ph type="dt" idx="1"/>
          </p:nvPr>
        </p:nvSpPr>
        <p:spPr bwMode="auto">
          <a:xfrm>
            <a:off x="4114800" y="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smtClean="0">
                <a:latin typeface="Times New Roman" pitchFamily="18" charset="0"/>
              </a:defRPr>
            </a:lvl1pPr>
          </a:lstStyle>
          <a:p>
            <a:pPr>
              <a:defRPr/>
            </a:pPr>
            <a:endParaRPr lang="en-US"/>
          </a:p>
        </p:txBody>
      </p:sp>
      <p:sp>
        <p:nvSpPr>
          <p:cNvPr id="50180" name="Rectangle 4"/>
          <p:cNvSpPr>
            <a:spLocks noGrp="1" noRot="1" noChangeAspect="1" noChangeArrowheads="1" noTextEdit="1"/>
          </p:cNvSpPr>
          <p:nvPr>
            <p:ph type="sldImg" idx="2"/>
          </p:nvPr>
        </p:nvSpPr>
        <p:spPr bwMode="auto">
          <a:xfrm>
            <a:off x="1219200" y="685800"/>
            <a:ext cx="4876800" cy="3657600"/>
          </a:xfrm>
          <a:prstGeom prst="rect">
            <a:avLst/>
          </a:prstGeom>
          <a:noFill/>
          <a:ln w="9525">
            <a:solidFill>
              <a:srgbClr val="000000"/>
            </a:solidFill>
            <a:miter lim="800000"/>
            <a:headEnd/>
            <a:tailEnd/>
          </a:ln>
        </p:spPr>
      </p:sp>
      <p:sp>
        <p:nvSpPr>
          <p:cNvPr id="408581" name="Rectangle 5"/>
          <p:cNvSpPr>
            <a:spLocks noGrp="1" noChangeArrowheads="1"/>
          </p:cNvSpPr>
          <p:nvPr>
            <p:ph type="body" sz="quarter" idx="3"/>
          </p:nvPr>
        </p:nvSpPr>
        <p:spPr bwMode="auto">
          <a:xfrm>
            <a:off x="990600" y="4572000"/>
            <a:ext cx="5334000" cy="426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8582" name="Rectangle 6"/>
          <p:cNvSpPr>
            <a:spLocks noGrp="1" noChangeArrowheads="1"/>
          </p:cNvSpPr>
          <p:nvPr>
            <p:ph type="ftr" sz="quarter" idx="4"/>
          </p:nvPr>
        </p:nvSpPr>
        <p:spPr bwMode="auto">
          <a:xfrm>
            <a:off x="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smtClean="0">
                <a:latin typeface="Times New Roman" pitchFamily="18" charset="0"/>
              </a:defRPr>
            </a:lvl1pPr>
          </a:lstStyle>
          <a:p>
            <a:pPr>
              <a:defRPr/>
            </a:pPr>
            <a:endParaRPr lang="en-US"/>
          </a:p>
        </p:txBody>
      </p:sp>
      <p:sp>
        <p:nvSpPr>
          <p:cNvPr id="408583" name="Rectangle 7"/>
          <p:cNvSpPr>
            <a:spLocks noGrp="1" noChangeArrowheads="1"/>
          </p:cNvSpPr>
          <p:nvPr>
            <p:ph type="sldNum" sz="quarter" idx="5"/>
          </p:nvPr>
        </p:nvSpPr>
        <p:spPr bwMode="auto">
          <a:xfrm>
            <a:off x="4114800" y="9144000"/>
            <a:ext cx="3200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atin typeface="Times New Roman" pitchFamily="18" charset="0"/>
              </a:defRPr>
            </a:lvl1pPr>
          </a:lstStyle>
          <a:p>
            <a:pPr>
              <a:defRPr/>
            </a:pPr>
            <a:fld id="{40F64717-A5A5-4C4E-9291-2F18B7410B06}" type="slidenum">
              <a:rPr lang="en-US"/>
              <a:pPr>
                <a:defRPr/>
              </a:pPr>
              <a:t>‹#›</a:t>
            </a:fld>
            <a:endParaRPr lang="en-US"/>
          </a:p>
        </p:txBody>
      </p:sp>
    </p:spTree>
    <p:extLst>
      <p:ext uri="{BB962C8B-B14F-4D97-AF65-F5344CB8AC3E}">
        <p14:creationId xmlns:p14="http://schemas.microsoft.com/office/powerpoint/2010/main" val="34602804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4074"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8147"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2222"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16295"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70369" algn="l" defTabSz="908147" rtl="0" eaLnBrk="1" latinLnBrk="0" hangingPunct="1">
      <a:defRPr sz="1200" kern="1200">
        <a:solidFill>
          <a:schemeClr val="tx1"/>
        </a:solidFill>
        <a:latin typeface="+mn-lt"/>
        <a:ea typeface="+mn-ea"/>
        <a:cs typeface="+mn-cs"/>
      </a:defRPr>
    </a:lvl6pPr>
    <a:lvl7pPr marL="2724443" algn="l" defTabSz="908147" rtl="0" eaLnBrk="1" latinLnBrk="0" hangingPunct="1">
      <a:defRPr sz="1200" kern="1200">
        <a:solidFill>
          <a:schemeClr val="tx1"/>
        </a:solidFill>
        <a:latin typeface="+mn-lt"/>
        <a:ea typeface="+mn-ea"/>
        <a:cs typeface="+mn-cs"/>
      </a:defRPr>
    </a:lvl7pPr>
    <a:lvl8pPr marL="3178518" algn="l" defTabSz="908147" rtl="0" eaLnBrk="1" latinLnBrk="0" hangingPunct="1">
      <a:defRPr sz="1200" kern="1200">
        <a:solidFill>
          <a:schemeClr val="tx1"/>
        </a:solidFill>
        <a:latin typeface="+mn-lt"/>
        <a:ea typeface="+mn-ea"/>
        <a:cs typeface="+mn-cs"/>
      </a:defRPr>
    </a:lvl8pPr>
    <a:lvl9pPr marL="3632591" algn="l" defTabSz="9081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dirty="0"/>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there’s another problem. It’s sometimes, jokingly, called Moore’s Second Law: every time they make the transistors smaller, they have to build a whole new factory and it costs twice as much money as the previous factory.</a:t>
            </a:r>
          </a:p>
          <a:p>
            <a:endParaRPr lang="en-US" dirty="0"/>
          </a:p>
          <a:p>
            <a:r>
              <a:rPr lang="en-US" dirty="0"/>
              <a:t>This is just one of the machines you need for a current-generation chip fab plant.  It costs 150 million dollars, give or take, and there’s only one company in the entire world that can make them.</a:t>
            </a:r>
          </a:p>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16</a:t>
            </a:fld>
            <a:endParaRPr lang="en-US"/>
          </a:p>
        </p:txBody>
      </p:sp>
    </p:spTree>
    <p:extLst>
      <p:ext uri="{BB962C8B-B14F-4D97-AF65-F5344CB8AC3E}">
        <p14:creationId xmlns:p14="http://schemas.microsoft.com/office/powerpoint/2010/main" val="771293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time they have to build a new factory and spend twice as much money as the last time, some of the fab companies can’t afford to do it.</a:t>
            </a:r>
          </a:p>
          <a:p>
            <a:endParaRPr lang="en-US" dirty="0"/>
          </a:p>
          <a:p>
            <a:r>
              <a:rPr lang="en-US" dirty="0"/>
              <a:t>As of 2021 there’s only four companies left.</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17</a:t>
            </a:fld>
            <a:endParaRPr lang="en-US"/>
          </a:p>
        </p:txBody>
      </p:sp>
    </p:spTree>
    <p:extLst>
      <p:ext uri="{BB962C8B-B14F-4D97-AF65-F5344CB8AC3E}">
        <p14:creationId xmlns:p14="http://schemas.microsoft.com/office/powerpoint/2010/main" val="197522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did a user study, a long time ago, to find out if there were any features of Word that nobody used, and what they found was, most people used only a tiny fraction of all the features, but every person used a different subset, and every feature was used by someone.</a:t>
            </a:r>
          </a:p>
          <a:p>
            <a:endParaRPr lang="en-US" dirty="0"/>
          </a:p>
          <a:p>
            <a:r>
              <a:rPr lang="en-US" dirty="0"/>
              <a:t>Forth is a programming language whose design says: every feature should be its own little program – “words”, they call them – and you should be able to put them together however you want.  It’s great! If you are the sort of person who doesn’t mind writing hundreds of lines of code to get your work environment just so.</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29</a:t>
            </a:fld>
            <a:endParaRPr lang="en-US"/>
          </a:p>
        </p:txBody>
      </p:sp>
    </p:spTree>
    <p:extLst>
      <p:ext uri="{BB962C8B-B14F-4D97-AF65-F5344CB8AC3E}">
        <p14:creationId xmlns:p14="http://schemas.microsoft.com/office/powerpoint/2010/main" val="396819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2</a:t>
            </a:fld>
            <a:endParaRPr lang="en-US"/>
          </a:p>
        </p:txBody>
      </p:sp>
    </p:spTree>
    <p:extLst>
      <p:ext uri="{BB962C8B-B14F-4D97-AF65-F5344CB8AC3E}">
        <p14:creationId xmlns:p14="http://schemas.microsoft.com/office/powerpoint/2010/main" val="3155477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fifty years now, the future of computing has been dominated by one trend.  Every two years or so, the number of transistors we can fit onto a single integrated circuit “chip” doubles.</a:t>
            </a:r>
          </a:p>
          <a:p>
            <a:endParaRPr lang="en-US" dirty="0"/>
          </a:p>
          <a:p>
            <a:r>
              <a:rPr lang="en-US" dirty="0"/>
              <a:t>It’s called “Moore’s Law”, but that makes it sound like an inevitable fact of nature, which it isn’t.  Gordon Moore said this was something we could do, and chip fabrication engineers all over the world made it happen.</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3</a:t>
            </a:fld>
            <a:endParaRPr lang="en-US"/>
          </a:p>
        </p:txBody>
      </p:sp>
    </p:spTree>
    <p:extLst>
      <p:ext uri="{BB962C8B-B14F-4D97-AF65-F5344CB8AC3E}">
        <p14:creationId xmlns:p14="http://schemas.microsoft.com/office/powerpoint/2010/main" val="2951459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Moore’s Law is why you can have a phone in your pocket today that has orders of magnitude more computational power, and working memory, and storage than the most powerful computer money could buy in 1976.  And that’s not even looking at the graphics capabilities, or the networking.  Oh, and it uses 23 thousand times less power and costs 15 thousand times less money.</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4</a:t>
            </a:fld>
            <a:endParaRPr lang="en-US"/>
          </a:p>
        </p:txBody>
      </p:sp>
    </p:spTree>
    <p:extLst>
      <p:ext uri="{BB962C8B-B14F-4D97-AF65-F5344CB8AC3E}">
        <p14:creationId xmlns:p14="http://schemas.microsoft.com/office/powerpoint/2010/main" val="599935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exponential trend cannot continue forever.</a:t>
            </a:r>
          </a:p>
          <a:p>
            <a:r>
              <a:rPr lang="en-US" dirty="0"/>
              <a:t>Eventually you run into physical limits, and CPUs already hit one – seventeen years ago.</a:t>
            </a:r>
          </a:p>
          <a:p>
            <a:r>
              <a:rPr lang="en-US" dirty="0"/>
              <a:t>This is a plot of CPU clock rate versus year.  In principle, every time you make the transistors smaller you can also increase the clock rate, and it sure looks like we’re still doubling every couple years…</a:t>
            </a:r>
          </a:p>
          <a:p>
            <a:r>
              <a:rPr lang="en-US" dirty="0"/>
              <a:t>But wait, that graph’s top has been cut off…</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5</a:t>
            </a:fld>
            <a:endParaRPr lang="en-US"/>
          </a:p>
        </p:txBody>
      </p:sp>
    </p:spTree>
    <p:extLst>
      <p:ext uri="{BB962C8B-B14F-4D97-AF65-F5344CB8AC3E}">
        <p14:creationId xmlns:p14="http://schemas.microsoft.com/office/powerpoint/2010/main" val="385498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Logarithmic axes can trick your eyes.  See the place where the blue lines intersect?  That’s how fast CPUs </a:t>
            </a:r>
            <a:r>
              <a:rPr lang="en-US" i="1" dirty="0"/>
              <a:t>ought</a:t>
            </a:r>
            <a:r>
              <a:rPr lang="en-US" dirty="0"/>
              <a:t> to be going today, if we were still on trend. Just shy of 20 GHz.</a:t>
            </a:r>
          </a:p>
          <a:p>
            <a:endParaRPr lang="en-US" dirty="0"/>
          </a:p>
          <a:p>
            <a:r>
              <a:rPr lang="en-US" dirty="0"/>
              <a:t>In reality, we’re down at </a:t>
            </a:r>
            <a:r>
              <a:rPr lang="en-US" i="1" dirty="0"/>
              <a:t>three</a:t>
            </a:r>
            <a:r>
              <a:rPr lang="en-US" dirty="0"/>
              <a:t> GHz, where we’ve been since roughly 2005.  The red line.  The physical limit.  The power wall, it’s called. Run the clock faster than 3GHz and it generates so much waste heat that you can’t get rid of it fast enough anymore.</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6</a:t>
            </a:fld>
            <a:endParaRPr lang="en-US"/>
          </a:p>
        </p:txBody>
      </p:sp>
    </p:spTree>
    <p:extLst>
      <p:ext uri="{BB962C8B-B14F-4D97-AF65-F5344CB8AC3E}">
        <p14:creationId xmlns:p14="http://schemas.microsoft.com/office/powerpoint/2010/main" val="240107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the clock can’t go any faster, is there any other way to make the CPU faster?  Yes there is.  We’re still getting more transistors, after all.  Single-threaded performance, measured in instructions executed per second, kept going up till about 2012.  This is stuff like out-of-order execution, wide issue, bigger caches, cleverer branch prediction, special-purpose instructions. But, again, if we were perfectly on trend we would be about 3x faster than we actually are.</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7</a:t>
            </a:fld>
            <a:endParaRPr lang="en-US"/>
          </a:p>
        </p:txBody>
      </p:sp>
    </p:spTree>
    <p:extLst>
      <p:ext uri="{BB962C8B-B14F-4D97-AF65-F5344CB8AC3E}">
        <p14:creationId xmlns:p14="http://schemas.microsoft.com/office/powerpoint/2010/main" val="2279905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you’ve exhausted all the tricks you can to squeeze out more single-threaded performance, and the fab’s still giving you more transistors every year, what do you do?  You add cores.  Hardware threads.  Coarse-grained parallelism.  For about ten years now, that’s the biggest thing CPU designers have been giving us with each new design iteration.  That gave us a step change – purple line to orange line – and it’s kept the </a:t>
            </a:r>
            <a:r>
              <a:rPr lang="en-US" i="1" dirty="0"/>
              <a:t>theoretical</a:t>
            </a:r>
            <a:r>
              <a:rPr lang="en-US" dirty="0"/>
              <a:t> performance of CPUs going on the overall exponential trend all the way up to today… but the catch is, you </a:t>
            </a:r>
            <a:r>
              <a:rPr lang="en-US" dirty="0" err="1"/>
              <a:t>gotta</a:t>
            </a:r>
            <a:r>
              <a:rPr lang="en-US" dirty="0"/>
              <a:t> rewrite your code to use those cores.</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8</a:t>
            </a:fld>
            <a:endParaRPr lang="en-US"/>
          </a:p>
        </p:txBody>
      </p:sp>
    </p:spTree>
    <p:extLst>
      <p:ext uri="{BB962C8B-B14F-4D97-AF65-F5344CB8AC3E}">
        <p14:creationId xmlns:p14="http://schemas.microsoft.com/office/powerpoint/2010/main" val="4243128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Amdahl’s Law says: Divide your program into the part you can speed up and the part you can’t.  Suppose you can make the part you can speed up, take </a:t>
            </a:r>
            <a:r>
              <a:rPr lang="en-US" i="1" u="none" dirty="0"/>
              <a:t>no time at all</a:t>
            </a:r>
            <a:r>
              <a:rPr lang="en-US" dirty="0"/>
              <a:t>.  Well, then you’ve still </a:t>
            </a:r>
            <a:r>
              <a:rPr lang="en-US" dirty="0" err="1"/>
              <a:t>gotta</a:t>
            </a:r>
            <a:r>
              <a:rPr lang="en-US" dirty="0"/>
              <a:t> wait for the part you couldn’t speed up.</a:t>
            </a:r>
          </a:p>
          <a:p>
            <a:endParaRPr lang="en-US" dirty="0"/>
          </a:p>
          <a:p>
            <a:r>
              <a:rPr lang="en-US" dirty="0"/>
              <a:t>Parallelism is great – for work that can be parallelized.</a:t>
            </a:r>
          </a:p>
          <a:p>
            <a:endParaRPr lang="en-US" dirty="0"/>
          </a:p>
          <a:p>
            <a:r>
              <a:rPr lang="en-US" dirty="0"/>
              <a:t>But no amount of parallelism will make reprocessing 50 terabytes of raw data go faster than the time it takes to read 50 terabytes of data off the disk.</a:t>
            </a:r>
            <a:br>
              <a:rPr lang="en-US" dirty="0"/>
            </a:br>
            <a:r>
              <a:rPr lang="en-US" dirty="0"/>
              <a:t>(ask me how I know!)</a:t>
            </a:r>
          </a:p>
        </p:txBody>
      </p:sp>
      <p:sp>
        <p:nvSpPr>
          <p:cNvPr id="4" name="Slide Number Placeholder 3"/>
          <p:cNvSpPr>
            <a:spLocks noGrp="1"/>
          </p:cNvSpPr>
          <p:nvPr>
            <p:ph type="sldNum" sz="quarter" idx="5"/>
          </p:nvPr>
        </p:nvSpPr>
        <p:spPr/>
        <p:txBody>
          <a:bodyPr/>
          <a:lstStyle/>
          <a:p>
            <a:pPr>
              <a:defRPr/>
            </a:pPr>
            <a:fld id="{40F64717-A5A5-4C4E-9291-2F18B7410B06}" type="slidenum">
              <a:rPr lang="en-US" smtClean="0"/>
              <a:pPr>
                <a:defRPr/>
              </a:pPr>
              <a:t>15</a:t>
            </a:fld>
            <a:endParaRPr lang="en-US"/>
          </a:p>
        </p:txBody>
      </p:sp>
    </p:spTree>
    <p:extLst>
      <p:ext uri="{BB962C8B-B14F-4D97-AF65-F5344CB8AC3E}">
        <p14:creationId xmlns:p14="http://schemas.microsoft.com/office/powerpoint/2010/main" val="121713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708079"/>
            <a:ext cx="7772400" cy="1470025"/>
          </a:xfrm>
        </p:spPr>
        <p:txBody>
          <a:bodyPr/>
          <a:lstStyle>
            <a:lvl1pPr>
              <a:defRPr>
                <a:latin typeface="Calibri" pitchFamily="34" charset="0"/>
              </a:defRPr>
            </a:lvl1pPr>
          </a:lstStyle>
          <a:p>
            <a:r>
              <a:rPr lang="en-US" dirty="0"/>
              <a:t>Click to edit Master title style</a:t>
            </a:r>
          </a:p>
        </p:txBody>
      </p:sp>
      <p:sp>
        <p:nvSpPr>
          <p:cNvPr id="3" name="Subtitle 2"/>
          <p:cNvSpPr>
            <a:spLocks noGrp="1"/>
          </p:cNvSpPr>
          <p:nvPr>
            <p:ph type="subTitle" idx="1"/>
          </p:nvPr>
        </p:nvSpPr>
        <p:spPr>
          <a:xfrm>
            <a:off x="685800" y="3886200"/>
            <a:ext cx="7677492" cy="1752600"/>
          </a:xfrm>
        </p:spPr>
        <p:txBody>
          <a:bodyPr/>
          <a:lstStyle>
            <a:lvl1pPr marL="0" indent="0" algn="l">
              <a:buNone/>
              <a:defRPr sz="2000" b="0">
                <a:latin typeface="Calibri" pitchFamily="34" charset="0"/>
              </a:defRPr>
            </a:lvl1pPr>
            <a:lvl2pPr marL="454074" indent="0" algn="ctr">
              <a:buNone/>
              <a:defRPr/>
            </a:lvl2pPr>
            <a:lvl3pPr marL="908147" indent="0" algn="ctr">
              <a:buNone/>
              <a:defRPr/>
            </a:lvl3pPr>
            <a:lvl4pPr marL="1362222" indent="0" algn="ctr">
              <a:buNone/>
              <a:defRPr/>
            </a:lvl4pPr>
            <a:lvl5pPr marL="1816295" indent="0" algn="ctr">
              <a:buNone/>
              <a:defRPr/>
            </a:lvl5pPr>
            <a:lvl6pPr marL="2270369" indent="0" algn="ctr">
              <a:buNone/>
              <a:defRPr/>
            </a:lvl6pPr>
            <a:lvl7pPr marL="2724443" indent="0" algn="ctr">
              <a:buNone/>
              <a:defRPr/>
            </a:lvl7pPr>
            <a:lvl8pPr marL="3178518" indent="0" algn="ctr">
              <a:buNone/>
              <a:defRPr/>
            </a:lvl8pPr>
            <a:lvl9pPr marL="3632591" indent="0" algn="ctr">
              <a:buNone/>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8081" y="228600"/>
            <a:ext cx="2185987" cy="6105525"/>
          </a:xfrm>
        </p:spPr>
        <p:txBody>
          <a:bodyPr vert="eaVert"/>
          <a:lstStyle>
            <a:lvl1pPr>
              <a:defRPr>
                <a:latin typeface="Calibri"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96942" y="228600"/>
            <a:ext cx="6408738" cy="6105525"/>
          </a:xfrm>
        </p:spPr>
        <p:txBody>
          <a:bodyPr vert="eaVert"/>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62488" y="1362075"/>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62488" y="3924300"/>
            <a:ext cx="3871912" cy="2409825"/>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6875" y="228661"/>
            <a:ext cx="8747125" cy="762000"/>
          </a:xfrm>
        </p:spPr>
        <p:txBody>
          <a:bodyPr/>
          <a:lstStyle>
            <a:lvl1pPr>
              <a:defRPr>
                <a:latin typeface="Calibri" pitchFamily="34" charset="0"/>
              </a:defRPr>
            </a:lvl1pPr>
          </a:lstStyle>
          <a:p>
            <a:r>
              <a:rPr lang="en-US" dirty="0"/>
              <a:t>Click to edit Master title style</a:t>
            </a:r>
          </a:p>
        </p:txBody>
      </p:sp>
      <p:sp>
        <p:nvSpPr>
          <p:cNvPr id="3" name="Text Placeholder 2"/>
          <p:cNvSpPr>
            <a:spLocks noGrp="1"/>
          </p:cNvSpPr>
          <p:nvPr>
            <p:ph type="body" sz="half" idx="1"/>
          </p:nvPr>
        </p:nvSpPr>
        <p:spPr>
          <a:xfrm>
            <a:off x="638242" y="1362141"/>
            <a:ext cx="3871913"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2488" y="1362141"/>
            <a:ext cx="3871912" cy="4972051"/>
          </a:xfrm>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85" y="435678"/>
            <a:ext cx="7592093" cy="762000"/>
          </a:xfrm>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itchFamily="34" charset="0"/>
              </a:defRPr>
            </a:lvl1pPr>
            <a:lvl2pPr>
              <a:defRPr>
                <a:latin typeface="Calibri" pitchFamily="34" charset="0"/>
              </a:defRPr>
            </a:lvl2pPr>
            <a:lvl3pPr>
              <a:defRPr>
                <a:latin typeface="Calibri" pitchFamily="34" charset="0"/>
              </a:defRPr>
            </a:lvl3pPr>
            <a:lvl4pPr>
              <a:defRPr>
                <a:latin typeface="Calibri" pitchFamily="34" charset="0"/>
              </a:defRPr>
            </a:lvl4pPr>
            <a:lvl5pPr>
              <a:defRPr>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45C69532-3506-46F8-BC26-357F41AD72FE}"/>
              </a:ext>
            </a:extLst>
          </p:cNvPr>
          <p:cNvSpPr/>
          <p:nvPr userDrawn="1"/>
        </p:nvSpPr>
        <p:spPr bwMode="auto">
          <a:xfrm>
            <a:off x="0" y="6607534"/>
            <a:ext cx="4651513" cy="250466"/>
          </a:xfrm>
          <a:prstGeom prst="rect">
            <a:avLst/>
          </a:prstGeom>
          <a:solidFill>
            <a:schemeClr val="bg1"/>
          </a:solidFill>
          <a:ln w="25400">
            <a:noFill/>
            <a:round/>
            <a:headEnd/>
            <a:tailEnd/>
          </a:ln>
          <a:effectLst/>
        </p:spPr>
        <p:txBody>
          <a:bodyPr wrap="none" rtlCol="0" anchor="ctr">
            <a:spAutoFit/>
          </a:bodyPr>
          <a:lstStyle/>
          <a:p>
            <a:pPr algn="ct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80" y="4406967"/>
            <a:ext cx="7772400" cy="1362075"/>
          </a:xfrm>
        </p:spPr>
        <p:txBody>
          <a:bodyPr anchor="t"/>
          <a:lstStyle>
            <a:lvl1pPr algn="l">
              <a:defRPr sz="4000" b="1" cap="all">
                <a:latin typeface="Calibri" pitchFamily="34" charset="0"/>
              </a:defRPr>
            </a:lvl1pPr>
          </a:lstStyle>
          <a:p>
            <a:r>
              <a:rPr lang="en-US" dirty="0"/>
              <a:t>Click to edit Master title style</a:t>
            </a:r>
          </a:p>
        </p:txBody>
      </p:sp>
      <p:sp>
        <p:nvSpPr>
          <p:cNvPr id="3" name="Text Placeholder 2"/>
          <p:cNvSpPr>
            <a:spLocks noGrp="1"/>
          </p:cNvSpPr>
          <p:nvPr>
            <p:ph type="body" idx="1"/>
          </p:nvPr>
        </p:nvSpPr>
        <p:spPr>
          <a:xfrm>
            <a:off x="722380" y="2906780"/>
            <a:ext cx="7772400" cy="1500187"/>
          </a:xfrm>
        </p:spPr>
        <p:txBody>
          <a:bodyPr anchor="b"/>
          <a:lstStyle>
            <a:lvl1pPr marL="0" indent="0">
              <a:buNone/>
              <a:defRPr sz="2000">
                <a:latin typeface="Calibri" pitchFamily="34" charset="0"/>
              </a:defRPr>
            </a:lvl1pPr>
            <a:lvl2pPr marL="454074" indent="0">
              <a:buNone/>
              <a:defRPr sz="1800"/>
            </a:lvl2pPr>
            <a:lvl3pPr marL="908147" indent="0">
              <a:buNone/>
              <a:defRPr sz="1600"/>
            </a:lvl3pPr>
            <a:lvl4pPr marL="1362222" indent="0">
              <a:buNone/>
              <a:defRPr sz="1400"/>
            </a:lvl4pPr>
            <a:lvl5pPr marL="1816295" indent="0">
              <a:buNone/>
              <a:defRPr sz="1400"/>
            </a:lvl5pPr>
            <a:lvl6pPr marL="2270369" indent="0">
              <a:buNone/>
              <a:defRPr sz="1400"/>
            </a:lvl6pPr>
            <a:lvl7pPr marL="2724443" indent="0">
              <a:buNone/>
              <a:defRPr sz="1400"/>
            </a:lvl7pPr>
            <a:lvl8pPr marL="3178518" indent="0">
              <a:buNone/>
              <a:defRPr sz="1400"/>
            </a:lvl8pPr>
            <a:lvl9pPr marL="3632591" indent="0">
              <a:buNone/>
              <a:defRPr sz="1400"/>
            </a:lvl9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defRPr>
            </a:lvl1pPr>
          </a:lstStyle>
          <a:p>
            <a:r>
              <a:rPr lang="en-US" dirty="0"/>
              <a:t>Click to edit Master title style</a:t>
            </a:r>
          </a:p>
        </p:txBody>
      </p:sp>
      <p:sp>
        <p:nvSpPr>
          <p:cNvPr id="3" name="Content Placeholder 2"/>
          <p:cNvSpPr>
            <a:spLocks noGrp="1"/>
          </p:cNvSpPr>
          <p:nvPr>
            <p:ph sz="half" idx="1"/>
          </p:nvPr>
        </p:nvSpPr>
        <p:spPr>
          <a:xfrm>
            <a:off x="638242" y="1362141"/>
            <a:ext cx="3871913"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2488" y="1362141"/>
            <a:ext cx="3871912" cy="4972051"/>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81"/>
            <a:ext cx="8229600" cy="1143000"/>
          </a:xfrm>
        </p:spPr>
        <p:txBody>
          <a:bodyPr/>
          <a:lstStyle>
            <a:lvl1pPr>
              <a:defRPr>
                <a:latin typeface="Calibri" pitchFamily="34" charset="0"/>
              </a:defRPr>
            </a:lvl1pPr>
          </a:lstStyle>
          <a:p>
            <a:r>
              <a:rPr lang="en-US" dirty="0"/>
              <a:t>Click to edit Master title style</a:t>
            </a:r>
          </a:p>
        </p:txBody>
      </p:sp>
      <p:sp>
        <p:nvSpPr>
          <p:cNvPr id="3" name="Text Placeholder 2"/>
          <p:cNvSpPr>
            <a:spLocks noGrp="1"/>
          </p:cNvSpPr>
          <p:nvPr>
            <p:ph type="body" idx="1"/>
          </p:nvPr>
        </p:nvSpPr>
        <p:spPr>
          <a:xfrm>
            <a:off x="457267" y="1535113"/>
            <a:ext cx="4040188"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67" y="2174875"/>
            <a:ext cx="4040188"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92" y="1535113"/>
            <a:ext cx="4041775" cy="639762"/>
          </a:xfrm>
        </p:spPr>
        <p:txBody>
          <a:bodyPr anchor="b"/>
          <a:lstStyle>
            <a:lvl1pPr marL="0" indent="0">
              <a:buNone/>
              <a:defRPr sz="2400" b="1">
                <a:latin typeface="Calibri" pitchFamily="34" charset="0"/>
              </a:defRPr>
            </a:lvl1pPr>
            <a:lvl2pPr marL="454074" indent="0">
              <a:buNone/>
              <a:defRPr sz="2000" b="1"/>
            </a:lvl2pPr>
            <a:lvl3pPr marL="908147" indent="0">
              <a:buNone/>
              <a:defRPr sz="1800" b="1"/>
            </a:lvl3pPr>
            <a:lvl4pPr marL="1362222" indent="0">
              <a:buNone/>
              <a:defRPr sz="1600" b="1"/>
            </a:lvl4pPr>
            <a:lvl5pPr marL="1816295" indent="0">
              <a:buNone/>
              <a:defRPr sz="1600" b="1"/>
            </a:lvl5pPr>
            <a:lvl6pPr marL="2270369" indent="0">
              <a:buNone/>
              <a:defRPr sz="1600" b="1"/>
            </a:lvl6pPr>
            <a:lvl7pPr marL="2724443" indent="0">
              <a:buNone/>
              <a:defRPr sz="1600" b="1"/>
            </a:lvl7pPr>
            <a:lvl8pPr marL="3178518" indent="0">
              <a:buNone/>
              <a:defRPr sz="1600" b="1"/>
            </a:lvl8pPr>
            <a:lvl9pPr marL="36325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92" y="2174875"/>
            <a:ext cx="4041775" cy="3951288"/>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829" y="445137"/>
            <a:ext cx="7591425" cy="762000"/>
          </a:xfrm>
        </p:spPr>
        <p:txBody>
          <a:bodyPr/>
          <a:lstStyle>
            <a:lvl1pPr>
              <a:defRPr>
                <a:latin typeface="Calibri" pitchFamily="34" charset="0"/>
              </a:defRPr>
            </a:lvl1pPr>
          </a:lstStyle>
          <a:p>
            <a:r>
              <a:rPr lang="en-US" dirty="0"/>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7" y="273050"/>
            <a:ext cx="3008313" cy="1162050"/>
          </a:xfrm>
        </p:spPr>
        <p:txBody>
          <a:bodyPr anchor="b"/>
          <a:lstStyle>
            <a:lvl1pPr algn="l">
              <a:defRPr sz="2000" b="1">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3575050" y="273117"/>
            <a:ext cx="5111750" cy="5853113"/>
          </a:xfrm>
        </p:spPr>
        <p:txBody>
          <a:bodyPr/>
          <a:lstStyle>
            <a:lvl1pPr>
              <a:defRPr sz="3200">
                <a:latin typeface="Calibri" pitchFamily="34" charset="0"/>
              </a:defRPr>
            </a:lvl1pPr>
            <a:lvl2pPr>
              <a:defRPr sz="2800">
                <a:latin typeface="Calibri" pitchFamily="34" charset="0"/>
              </a:defRPr>
            </a:lvl2pPr>
            <a:lvl3pPr>
              <a:defRPr sz="2400">
                <a:latin typeface="Calibri" pitchFamily="34" charset="0"/>
              </a:defRPr>
            </a:lvl3pPr>
            <a:lvl4pPr>
              <a:defRPr sz="2000">
                <a:latin typeface="Calibri" pitchFamily="34" charset="0"/>
              </a:defRPr>
            </a:lvl4pPr>
            <a:lvl5pPr>
              <a:defRPr sz="2000">
                <a:latin typeface="Calibri"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67" y="1435167"/>
            <a:ext cx="3008313" cy="4691063"/>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libri"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Calibri" pitchFamily="34" charset="0"/>
              </a:defRPr>
            </a:lvl1pPr>
            <a:lvl2pPr marL="454074" indent="0">
              <a:buNone/>
              <a:defRPr sz="2800"/>
            </a:lvl2pPr>
            <a:lvl3pPr marL="908147" indent="0">
              <a:buNone/>
              <a:defRPr sz="2400"/>
            </a:lvl3pPr>
            <a:lvl4pPr marL="1362222" indent="0">
              <a:buNone/>
              <a:defRPr sz="2000"/>
            </a:lvl4pPr>
            <a:lvl5pPr marL="1816295" indent="0">
              <a:buNone/>
              <a:defRPr sz="2000"/>
            </a:lvl5pPr>
            <a:lvl6pPr marL="2270369" indent="0">
              <a:buNone/>
              <a:defRPr sz="2000"/>
            </a:lvl6pPr>
            <a:lvl7pPr marL="2724443" indent="0">
              <a:buNone/>
              <a:defRPr sz="2000"/>
            </a:lvl7pPr>
            <a:lvl8pPr marL="3178518" indent="0">
              <a:buNone/>
              <a:defRPr sz="2000"/>
            </a:lvl8pPr>
            <a:lvl9pPr marL="3632591"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libri" pitchFamily="34" charset="0"/>
              </a:defRPr>
            </a:lvl1pPr>
            <a:lvl2pPr marL="454074" indent="0">
              <a:buNone/>
              <a:defRPr sz="1200"/>
            </a:lvl2pPr>
            <a:lvl3pPr marL="908147" indent="0">
              <a:buNone/>
              <a:defRPr sz="1000"/>
            </a:lvl3pPr>
            <a:lvl4pPr marL="1362222" indent="0">
              <a:buNone/>
              <a:defRPr sz="900"/>
            </a:lvl4pPr>
            <a:lvl5pPr marL="1816295" indent="0">
              <a:buNone/>
              <a:defRPr sz="900"/>
            </a:lvl5pPr>
            <a:lvl6pPr marL="2270369" indent="0">
              <a:buNone/>
              <a:defRPr sz="900"/>
            </a:lvl6pPr>
            <a:lvl7pPr marL="2724443" indent="0">
              <a:buNone/>
              <a:defRPr sz="900"/>
            </a:lvl7pPr>
            <a:lvl8pPr marL="3178518" indent="0">
              <a:buNone/>
              <a:defRPr sz="900"/>
            </a:lvl8pPr>
            <a:lvl9pPr marL="3632591" indent="0">
              <a:buNone/>
              <a:defRPr sz="90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157" y="371221"/>
            <a:ext cx="7591425" cy="762000"/>
          </a:xfrm>
          <a:prstGeom prst="rect">
            <a:avLst/>
          </a:prstGeom>
          <a:noFill/>
          <a:ln w="9525">
            <a:noFill/>
            <a:miter lim="800000"/>
            <a:headEnd/>
            <a:tailEnd/>
          </a:ln>
        </p:spPr>
        <p:txBody>
          <a:bodyPr vert="horz" wrap="square" lIns="90816" tIns="45385" rIns="90816" bIns="45385" numCol="1" anchor="ctr" anchorCtr="0" compatLnSpc="1">
            <a:prstTxWarp prst="textNoShape">
              <a:avLst/>
            </a:prstTxWarp>
          </a:bodyPr>
          <a:lstStyle/>
          <a:p>
            <a:pPr lvl="0"/>
            <a:r>
              <a:rPr lang="en-US" dirty="0"/>
              <a:t>Click to edit Master title style</a:t>
            </a:r>
          </a:p>
        </p:txBody>
      </p:sp>
      <p:sp>
        <p:nvSpPr>
          <p:cNvPr id="8195" name="Rectangle 3"/>
          <p:cNvSpPr>
            <a:spLocks noGrp="1" noChangeArrowheads="1"/>
          </p:cNvSpPr>
          <p:nvPr>
            <p:ph type="body" idx="1"/>
          </p:nvPr>
        </p:nvSpPr>
        <p:spPr bwMode="auto">
          <a:xfrm>
            <a:off x="396875" y="1362141"/>
            <a:ext cx="7896225" cy="4972051"/>
          </a:xfrm>
          <a:prstGeom prst="rect">
            <a:avLst/>
          </a:prstGeom>
          <a:noFill/>
          <a:ln w="9525">
            <a:noFill/>
            <a:miter lim="800000"/>
            <a:headEnd/>
            <a:tailEnd/>
          </a:ln>
        </p:spPr>
        <p:txBody>
          <a:bodyPr vert="horz" wrap="square" lIns="90816" tIns="45385" rIns="90816" bIns="4538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2" name="Rectangle 8"/>
          <p:cNvSpPr>
            <a:spLocks noChangeArrowheads="1"/>
          </p:cNvSpPr>
          <p:nvPr/>
        </p:nvSpPr>
        <p:spPr bwMode="auto">
          <a:xfrm>
            <a:off x="0" y="67"/>
            <a:ext cx="9144000" cy="228600"/>
          </a:xfrm>
          <a:prstGeom prst="rect">
            <a:avLst/>
          </a:prstGeom>
          <a:solidFill>
            <a:srgbClr val="990000"/>
          </a:solidFill>
          <a:ln w="9525">
            <a:noFill/>
            <a:miter lim="800000"/>
            <a:headEnd/>
            <a:tailEnd/>
          </a:ln>
          <a:effectLst/>
        </p:spPr>
        <p:txBody>
          <a:bodyPr wrap="none" lIns="90816" tIns="45385" rIns="90816" bIns="45385" anchor="ctr"/>
          <a:lstStyle/>
          <a:p>
            <a:pPr algn="ctr">
              <a:defRPr/>
            </a:pPr>
            <a:endParaRPr lang="en-US" b="0">
              <a:latin typeface="Times New Roman" pitchFamily="18" charset="0"/>
            </a:endParaRPr>
          </a:p>
        </p:txBody>
      </p:sp>
      <p:sp>
        <p:nvSpPr>
          <p:cNvPr id="7" name="Text Box 5"/>
          <p:cNvSpPr txBox="1">
            <a:spLocks noChangeArrowheads="1"/>
          </p:cNvSpPr>
          <p:nvPr/>
        </p:nvSpPr>
        <p:spPr bwMode="auto">
          <a:xfrm>
            <a:off x="7897813" y="-26921"/>
            <a:ext cx="1309687" cy="277813"/>
          </a:xfrm>
          <a:prstGeom prst="rect">
            <a:avLst/>
          </a:prstGeom>
          <a:noFill/>
          <a:ln w="25400">
            <a:noFill/>
            <a:miter lim="800000"/>
            <a:headEnd/>
            <a:tailEnd/>
          </a:ln>
          <a:effectLst/>
        </p:spPr>
        <p:txBody>
          <a:bodyPr lIns="90816" tIns="45385" rIns="90816" bIns="45385">
            <a:spAutoFit/>
          </a:bodyPr>
          <a:lstStyle/>
          <a:p>
            <a:pPr>
              <a:defRPr/>
            </a:pPr>
            <a:r>
              <a:rPr lang="en-US" sz="1200" dirty="0">
                <a:solidFill>
                  <a:schemeClr val="bg1"/>
                </a:solidFill>
                <a:latin typeface="Times New Roman" pitchFamily="18" charset="0"/>
              </a:rPr>
              <a:t>Carnegie Mellon</a:t>
            </a:r>
          </a:p>
        </p:txBody>
      </p:sp>
      <p:sp>
        <p:nvSpPr>
          <p:cNvPr id="6" name="Rectangle 5"/>
          <p:cNvSpPr/>
          <p:nvPr userDrawn="1"/>
        </p:nvSpPr>
        <p:spPr>
          <a:xfrm>
            <a:off x="8830843" y="6611846"/>
            <a:ext cx="313157" cy="246221"/>
          </a:xfrm>
          <a:prstGeom prst="rect">
            <a:avLst/>
          </a:prstGeom>
        </p:spPr>
        <p:txBody>
          <a:bodyPr wrap="none" lIns="90816" tIns="45385" rIns="90816" bIns="45385">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Arial Narrow" pitchFamily="-96" charset="0"/>
                <a:ea typeface="ＭＳ Ｐゴシック" pitchFamily="-96" charset="-128"/>
                <a:cs typeface="ＭＳ Ｐゴシック" pitchFamily="-96" charset="-128"/>
              </a:rPr>
              <a:pPr/>
              <a:t>‹#›</a:t>
            </a:fld>
            <a:endParaRPr lang="en-US" sz="1000" dirty="0"/>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Lst>
  <p:txStyles>
    <p:titleStyle>
      <a:lvl1pPr marL="118251" indent="-118251" algn="l" rtl="0" eaLnBrk="1" fontAlgn="base" hangingPunct="1">
        <a:spcBef>
          <a:spcPct val="0"/>
        </a:spcBef>
        <a:spcAft>
          <a:spcPct val="0"/>
        </a:spcAft>
        <a:defRPr sz="3600" b="1">
          <a:solidFill>
            <a:schemeClr val="tx1"/>
          </a:solidFill>
          <a:latin typeface="Calibri" pitchFamily="34" charset="0"/>
          <a:ea typeface="+mj-ea"/>
          <a:cs typeface="+mj-cs"/>
        </a:defRPr>
      </a:lvl1pPr>
      <a:lvl2pPr marL="118251" indent="-118251" algn="l" rtl="0" eaLnBrk="1" fontAlgn="base" hangingPunct="1">
        <a:spcBef>
          <a:spcPct val="0"/>
        </a:spcBef>
        <a:spcAft>
          <a:spcPct val="0"/>
        </a:spcAft>
        <a:defRPr sz="3600" b="1">
          <a:solidFill>
            <a:schemeClr val="tx1"/>
          </a:solidFill>
          <a:latin typeface="Arial Narrow" pitchFamily="34" charset="0"/>
        </a:defRPr>
      </a:lvl2pPr>
      <a:lvl3pPr marL="118251" indent="-118251" algn="l" rtl="0" eaLnBrk="1" fontAlgn="base" hangingPunct="1">
        <a:spcBef>
          <a:spcPct val="0"/>
        </a:spcBef>
        <a:spcAft>
          <a:spcPct val="0"/>
        </a:spcAft>
        <a:defRPr sz="3600" b="1">
          <a:solidFill>
            <a:schemeClr val="tx1"/>
          </a:solidFill>
          <a:latin typeface="Arial Narrow" pitchFamily="34" charset="0"/>
        </a:defRPr>
      </a:lvl3pPr>
      <a:lvl4pPr marL="118251" indent="-118251" algn="l" rtl="0" eaLnBrk="1" fontAlgn="base" hangingPunct="1">
        <a:spcBef>
          <a:spcPct val="0"/>
        </a:spcBef>
        <a:spcAft>
          <a:spcPct val="0"/>
        </a:spcAft>
        <a:defRPr sz="3600" b="1">
          <a:solidFill>
            <a:schemeClr val="tx1"/>
          </a:solidFill>
          <a:latin typeface="Arial Narrow" pitchFamily="34" charset="0"/>
        </a:defRPr>
      </a:lvl4pPr>
      <a:lvl5pPr marL="118251" indent="-118251" algn="l" rtl="0" eaLnBrk="1" fontAlgn="base" hangingPunct="1">
        <a:spcBef>
          <a:spcPct val="0"/>
        </a:spcBef>
        <a:spcAft>
          <a:spcPct val="0"/>
        </a:spcAft>
        <a:defRPr sz="3600" b="1">
          <a:solidFill>
            <a:schemeClr val="tx1"/>
          </a:solidFill>
          <a:latin typeface="Arial Narrow" pitchFamily="34" charset="0"/>
        </a:defRPr>
      </a:lvl5pPr>
      <a:lvl6pPr marL="572323" algn="l" rtl="0" eaLnBrk="1" fontAlgn="base" hangingPunct="1">
        <a:spcBef>
          <a:spcPct val="0"/>
        </a:spcBef>
        <a:spcAft>
          <a:spcPct val="0"/>
        </a:spcAft>
        <a:defRPr sz="3600" b="1">
          <a:solidFill>
            <a:schemeClr val="tx1"/>
          </a:solidFill>
          <a:latin typeface="Arial Narrow" pitchFamily="34" charset="0"/>
        </a:defRPr>
      </a:lvl6pPr>
      <a:lvl7pPr marL="1026396" algn="l" rtl="0" eaLnBrk="1" fontAlgn="base" hangingPunct="1">
        <a:spcBef>
          <a:spcPct val="0"/>
        </a:spcBef>
        <a:spcAft>
          <a:spcPct val="0"/>
        </a:spcAft>
        <a:defRPr sz="3600" b="1">
          <a:solidFill>
            <a:schemeClr val="tx1"/>
          </a:solidFill>
          <a:latin typeface="Arial Narrow" pitchFamily="34" charset="0"/>
        </a:defRPr>
      </a:lvl7pPr>
      <a:lvl8pPr marL="1480471" algn="l" rtl="0" eaLnBrk="1" fontAlgn="base" hangingPunct="1">
        <a:spcBef>
          <a:spcPct val="0"/>
        </a:spcBef>
        <a:spcAft>
          <a:spcPct val="0"/>
        </a:spcAft>
        <a:defRPr sz="3600" b="1">
          <a:solidFill>
            <a:schemeClr val="tx1"/>
          </a:solidFill>
          <a:latin typeface="Arial Narrow" pitchFamily="34" charset="0"/>
        </a:defRPr>
      </a:lvl8pPr>
      <a:lvl9pPr marL="1934544" algn="l" rtl="0" eaLnBrk="1" fontAlgn="base" hangingPunct="1">
        <a:spcBef>
          <a:spcPct val="0"/>
        </a:spcBef>
        <a:spcAft>
          <a:spcPct val="0"/>
        </a:spcAft>
        <a:defRPr sz="3600" b="1">
          <a:solidFill>
            <a:schemeClr val="tx1"/>
          </a:solidFill>
          <a:latin typeface="Arial Narrow" pitchFamily="34" charset="0"/>
        </a:defRPr>
      </a:lvl9pPr>
    </p:titleStyle>
    <p:bodyStyle>
      <a:lvl1pPr marL="340554" indent="-340554" algn="l" rtl="0" eaLnBrk="1" fontAlgn="base" hangingPunct="1">
        <a:spcBef>
          <a:spcPct val="20000"/>
        </a:spcBef>
        <a:spcAft>
          <a:spcPct val="0"/>
        </a:spcAft>
        <a:buClr>
          <a:srgbClr val="990000"/>
        </a:buClr>
        <a:buSzPct val="60000"/>
        <a:buFont typeface="Wingdings 2" pitchFamily="18" charset="2"/>
        <a:buChar char="¢"/>
        <a:defRPr sz="2400" b="1">
          <a:solidFill>
            <a:schemeClr val="tx1"/>
          </a:solidFill>
          <a:latin typeface="Calibri" pitchFamily="34" charset="0"/>
          <a:ea typeface="+mn-ea"/>
          <a:cs typeface="+mn-cs"/>
        </a:defRPr>
      </a:lvl1pPr>
      <a:lvl2pPr marL="737870" indent="-283797" algn="l" rtl="0" eaLnBrk="1" fontAlgn="base" hangingPunct="1">
        <a:spcBef>
          <a:spcPct val="20000"/>
        </a:spcBef>
        <a:spcAft>
          <a:spcPct val="0"/>
        </a:spcAft>
        <a:buClr>
          <a:srgbClr val="990000"/>
        </a:buClr>
        <a:buSzPct val="110000"/>
        <a:buFont typeface="Wingdings" pitchFamily="2" charset="2"/>
        <a:buChar char="§"/>
        <a:defRPr sz="2000">
          <a:solidFill>
            <a:schemeClr val="tx1"/>
          </a:solidFill>
          <a:latin typeface="Calibri" pitchFamily="34" charset="0"/>
        </a:defRPr>
      </a:lvl2pPr>
      <a:lvl3pPr marL="1135185" indent="-227036" algn="l" rtl="0" eaLnBrk="1" fontAlgn="base" hangingPunct="1">
        <a:spcBef>
          <a:spcPct val="20000"/>
        </a:spcBef>
        <a:spcAft>
          <a:spcPct val="0"/>
        </a:spcAft>
        <a:buSzPct val="80000"/>
        <a:buFont typeface="Wingdings" pitchFamily="2" charset="2"/>
        <a:buChar char="§"/>
        <a:defRPr sz="2000">
          <a:solidFill>
            <a:schemeClr val="tx1"/>
          </a:solidFill>
          <a:latin typeface="Calibri" pitchFamily="34" charset="0"/>
        </a:defRPr>
      </a:lvl3pPr>
      <a:lvl4pPr marL="1589258" indent="-227036" algn="l" rtl="0" eaLnBrk="1" fontAlgn="base" hangingPunct="1">
        <a:spcBef>
          <a:spcPct val="20000"/>
        </a:spcBef>
        <a:spcAft>
          <a:spcPct val="0"/>
        </a:spcAft>
        <a:buChar char="–"/>
        <a:defRPr sz="2000">
          <a:solidFill>
            <a:schemeClr val="tx1"/>
          </a:solidFill>
          <a:latin typeface="Calibri" pitchFamily="34" charset="0"/>
        </a:defRPr>
      </a:lvl4pPr>
      <a:lvl5pPr marL="2043336" indent="-227036" algn="l" rtl="0" eaLnBrk="1" fontAlgn="base" hangingPunct="1">
        <a:spcBef>
          <a:spcPct val="20000"/>
        </a:spcBef>
        <a:spcAft>
          <a:spcPct val="0"/>
        </a:spcAft>
        <a:buChar char="»"/>
        <a:defRPr sz="2000">
          <a:solidFill>
            <a:schemeClr val="tx1"/>
          </a:solidFill>
          <a:latin typeface="Calibri" pitchFamily="34" charset="0"/>
        </a:defRPr>
      </a:lvl5pPr>
      <a:lvl6pPr marL="2497405" indent="-227036" algn="l" rtl="0" eaLnBrk="1" fontAlgn="base" hangingPunct="1">
        <a:spcBef>
          <a:spcPct val="20000"/>
        </a:spcBef>
        <a:spcAft>
          <a:spcPct val="0"/>
        </a:spcAft>
        <a:buChar char="»"/>
        <a:defRPr sz="2000">
          <a:solidFill>
            <a:schemeClr val="tx1"/>
          </a:solidFill>
          <a:latin typeface="Arial" charset="0"/>
        </a:defRPr>
      </a:lvl6pPr>
      <a:lvl7pPr marL="2951478" indent="-227036" algn="l" rtl="0" eaLnBrk="1" fontAlgn="base" hangingPunct="1">
        <a:spcBef>
          <a:spcPct val="20000"/>
        </a:spcBef>
        <a:spcAft>
          <a:spcPct val="0"/>
        </a:spcAft>
        <a:buChar char="»"/>
        <a:defRPr sz="2000">
          <a:solidFill>
            <a:schemeClr val="tx1"/>
          </a:solidFill>
          <a:latin typeface="Arial" charset="0"/>
        </a:defRPr>
      </a:lvl7pPr>
      <a:lvl8pPr marL="3405555" indent="-227036" algn="l" rtl="0" eaLnBrk="1" fontAlgn="base" hangingPunct="1">
        <a:spcBef>
          <a:spcPct val="20000"/>
        </a:spcBef>
        <a:spcAft>
          <a:spcPct val="0"/>
        </a:spcAft>
        <a:buChar char="»"/>
        <a:defRPr sz="2000">
          <a:solidFill>
            <a:schemeClr val="tx1"/>
          </a:solidFill>
          <a:latin typeface="Arial" charset="0"/>
        </a:defRPr>
      </a:lvl8pPr>
      <a:lvl9pPr marL="3859627" indent="-227036"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08147" rtl="0" eaLnBrk="1" latinLnBrk="0" hangingPunct="1">
        <a:defRPr sz="1800" kern="1200">
          <a:solidFill>
            <a:schemeClr val="tx1"/>
          </a:solidFill>
          <a:latin typeface="+mn-lt"/>
          <a:ea typeface="+mn-ea"/>
          <a:cs typeface="+mn-cs"/>
        </a:defRPr>
      </a:lvl1pPr>
      <a:lvl2pPr marL="454074" algn="l" defTabSz="908147" rtl="0" eaLnBrk="1" latinLnBrk="0" hangingPunct="1">
        <a:defRPr sz="1800" kern="1200">
          <a:solidFill>
            <a:schemeClr val="tx1"/>
          </a:solidFill>
          <a:latin typeface="+mn-lt"/>
          <a:ea typeface="+mn-ea"/>
          <a:cs typeface="+mn-cs"/>
        </a:defRPr>
      </a:lvl2pPr>
      <a:lvl3pPr marL="908147" algn="l" defTabSz="908147" rtl="0" eaLnBrk="1" latinLnBrk="0" hangingPunct="1">
        <a:defRPr sz="1800" kern="1200">
          <a:solidFill>
            <a:schemeClr val="tx1"/>
          </a:solidFill>
          <a:latin typeface="+mn-lt"/>
          <a:ea typeface="+mn-ea"/>
          <a:cs typeface="+mn-cs"/>
        </a:defRPr>
      </a:lvl3pPr>
      <a:lvl4pPr marL="1362222" algn="l" defTabSz="908147" rtl="0" eaLnBrk="1" latinLnBrk="0" hangingPunct="1">
        <a:defRPr sz="1800" kern="1200">
          <a:solidFill>
            <a:schemeClr val="tx1"/>
          </a:solidFill>
          <a:latin typeface="+mn-lt"/>
          <a:ea typeface="+mn-ea"/>
          <a:cs typeface="+mn-cs"/>
        </a:defRPr>
      </a:lvl4pPr>
      <a:lvl5pPr marL="1816295" algn="l" defTabSz="908147" rtl="0" eaLnBrk="1" latinLnBrk="0" hangingPunct="1">
        <a:defRPr sz="1800" kern="1200">
          <a:solidFill>
            <a:schemeClr val="tx1"/>
          </a:solidFill>
          <a:latin typeface="+mn-lt"/>
          <a:ea typeface="+mn-ea"/>
          <a:cs typeface="+mn-cs"/>
        </a:defRPr>
      </a:lvl5pPr>
      <a:lvl6pPr marL="2270369" algn="l" defTabSz="908147" rtl="0" eaLnBrk="1" latinLnBrk="0" hangingPunct="1">
        <a:defRPr sz="1800" kern="1200">
          <a:solidFill>
            <a:schemeClr val="tx1"/>
          </a:solidFill>
          <a:latin typeface="+mn-lt"/>
          <a:ea typeface="+mn-ea"/>
          <a:cs typeface="+mn-cs"/>
        </a:defRPr>
      </a:lvl6pPr>
      <a:lvl7pPr marL="2724443" algn="l" defTabSz="908147" rtl="0" eaLnBrk="1" latinLnBrk="0" hangingPunct="1">
        <a:defRPr sz="1800" kern="1200">
          <a:solidFill>
            <a:schemeClr val="tx1"/>
          </a:solidFill>
          <a:latin typeface="+mn-lt"/>
          <a:ea typeface="+mn-ea"/>
          <a:cs typeface="+mn-cs"/>
        </a:defRPr>
      </a:lvl7pPr>
      <a:lvl8pPr marL="3178518" algn="l" defTabSz="908147" rtl="0" eaLnBrk="1" latinLnBrk="0" hangingPunct="1">
        <a:defRPr sz="1800" kern="1200">
          <a:solidFill>
            <a:schemeClr val="tx1"/>
          </a:solidFill>
          <a:latin typeface="+mn-lt"/>
          <a:ea typeface="+mn-ea"/>
          <a:cs typeface="+mn-cs"/>
        </a:defRPr>
      </a:lvl8pPr>
      <a:lvl9pPr marL="3632591" algn="l" defTabSz="90814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utolab.andrew.cmu.edu/courses/15213-m23/assessments/sfslab"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eb.archive.org/web/20180512055837/https:/www.cs.nmsu.edu/~jcook/Tools/pthreads/pthreads.html" TargetMode="External"/><Relationship Id="rId2" Type="http://schemas.openxmlformats.org/officeDocument/2006/relationships/hyperlink" Target="https://randu.org/tutorials/threads/" TargetMode="External"/><Relationship Id="rId1" Type="http://schemas.openxmlformats.org/officeDocument/2006/relationships/slideLayout" Target="../slideLayouts/slideLayout2.xml"/><Relationship Id="rId6" Type="http://schemas.openxmlformats.org/officeDocument/2006/relationships/hyperlink" Target="https://lualanes.github.io/lanes/" TargetMode="External"/><Relationship Id="rId5" Type="http://schemas.openxmlformats.org/officeDocument/2006/relationships/hyperlink" Target="https://www.lua.org/docs.html" TargetMode="External"/><Relationship Id="rId4" Type="http://schemas.openxmlformats.org/officeDocument/2006/relationships/hyperlink" Target="https://www.mit.edu/people/proven/IAP_2000/index.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hyperlink" Target="https://ieeexplore.ieee.org/document/7057573"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nuxjournal.com/article/10726" TargetMode="External"/><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www.forth.com/starting-forth/"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ourworldindata.org/technological-chang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www.malwarebytes.com/malvertising" TargetMode="External"/><Relationship Id="rId4" Type="http://schemas.openxmlformats.org/officeDocument/2006/relationships/hyperlink" Target="https://www.crowdstrike.com/cybersecurity-101/malware/malvertisin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www.linuxjournal.com/article/10726" TargetMode="External"/><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sugarforbrains.neocities.org/"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ccMwukZcv3k"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docs.blender.org/manual/"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noiseengineering.us/blogs/loquelic-literitas-the-blog/have-no-fear-modular-is-here-modular-synths-for-musicians"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hackpgh.org/" TargetMode="External"/><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canvas.cmu.edu/courses/34989/quizzes/105559"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en.wikipedia.org/wiki/Instructions_per_second#Timeline_of_instructions_per_secon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705961" y="1295467"/>
            <a:ext cx="7772400" cy="1470025"/>
          </a:xfrm>
        </p:spPr>
        <p:txBody>
          <a:bodyPr/>
          <a:lstStyle/>
          <a:p>
            <a:pPr marL="0" indent="0"/>
            <a:r>
              <a:rPr lang="en-US" dirty="0"/>
              <a:t>The Future of Computing</a:t>
            </a:r>
            <a:br>
              <a:rPr lang="en-US" dirty="0"/>
            </a:br>
            <a:r>
              <a:rPr lang="en-US" dirty="0"/>
              <a:t>and the Future of 15-213</a:t>
            </a:r>
            <a:br>
              <a:rPr lang="en-US" dirty="0"/>
            </a:br>
            <a:r>
              <a:rPr lang="en-US" sz="2000" b="0" dirty="0"/>
              <a:t>15-213: Introduction to Computer Systems</a:t>
            </a:r>
            <a:br>
              <a:rPr lang="en-US" sz="2000" b="0" dirty="0"/>
            </a:br>
            <a:r>
              <a:rPr lang="en-US" sz="2000" b="0" dirty="0"/>
              <a:t>Last Lecture, Aug. 1, 2022</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9DD8-3DAB-916B-D300-51FE6B5FBA2E}"/>
              </a:ext>
            </a:extLst>
          </p:cNvPr>
          <p:cNvSpPr>
            <a:spLocks noGrp="1"/>
          </p:cNvSpPr>
          <p:nvPr>
            <p:ph type="title"/>
          </p:nvPr>
        </p:nvSpPr>
        <p:spPr/>
        <p:txBody>
          <a:bodyPr/>
          <a:lstStyle/>
          <a:p>
            <a:r>
              <a:rPr lang="en-US" dirty="0"/>
              <a:t>The Shark File System Lab</a:t>
            </a:r>
          </a:p>
        </p:txBody>
      </p:sp>
      <p:sp>
        <p:nvSpPr>
          <p:cNvPr id="3" name="Content Placeholder 2">
            <a:extLst>
              <a:ext uri="{FF2B5EF4-FFF2-40B4-BE49-F238E27FC236}">
                <a16:creationId xmlns:a16="http://schemas.microsoft.com/office/drawing/2014/main" id="{70597704-B039-AC2E-9933-5A0B86C12496}"/>
              </a:ext>
            </a:extLst>
          </p:cNvPr>
          <p:cNvSpPr>
            <a:spLocks noGrp="1"/>
          </p:cNvSpPr>
          <p:nvPr>
            <p:ph idx="1"/>
          </p:nvPr>
        </p:nvSpPr>
        <p:spPr/>
        <p:txBody>
          <a:bodyPr/>
          <a:lstStyle/>
          <a:p>
            <a:r>
              <a:rPr lang="en-US" dirty="0"/>
              <a:t>Requin wrote a file system to store his files</a:t>
            </a:r>
          </a:p>
          <a:p>
            <a:r>
              <a:rPr lang="en-US" dirty="0"/>
              <a:t>He needs your help to finish it</a:t>
            </a:r>
          </a:p>
          <a:p>
            <a:pPr lvl="1"/>
            <a:r>
              <a:rPr lang="en-US" dirty="0"/>
              <a:t>Several important functions are not implemented</a:t>
            </a:r>
          </a:p>
          <a:p>
            <a:pPr lvl="1"/>
            <a:r>
              <a:rPr lang="en-US" dirty="0"/>
              <a:t>Only one program can access the file system at a time</a:t>
            </a:r>
          </a:p>
          <a:p>
            <a:pPr lvl="1"/>
            <a:r>
              <a:rPr lang="en-US" dirty="0"/>
              <a:t>There’s some other problems (we’ll let you discover them ;-)</a:t>
            </a:r>
          </a:p>
          <a:p>
            <a:r>
              <a:rPr lang="en-US" dirty="0"/>
              <a:t>Handed out on </a:t>
            </a:r>
            <a:r>
              <a:rPr lang="en-US" dirty="0" err="1"/>
              <a:t>Autolab</a:t>
            </a:r>
            <a:r>
              <a:rPr lang="en-US" dirty="0"/>
              <a:t> / </a:t>
            </a:r>
            <a:r>
              <a:rPr lang="en-US" dirty="0" err="1"/>
              <a:t>Github</a:t>
            </a:r>
            <a:r>
              <a:rPr lang="en-US" dirty="0"/>
              <a:t> Classroom as usual</a:t>
            </a:r>
          </a:p>
          <a:p>
            <a:pPr lvl="1"/>
            <a:r>
              <a:rPr lang="en-US" dirty="0">
                <a:hlinkClick r:id="rId2"/>
              </a:rPr>
              <a:t>https://autolab.andrew.cmu.edu/courses/15213-m23/assessments/sfslab</a:t>
            </a:r>
            <a:endParaRPr lang="en-US" dirty="0"/>
          </a:p>
          <a:p>
            <a:pPr lvl="1"/>
            <a:r>
              <a:rPr lang="en-US" dirty="0"/>
              <a:t>213 students only</a:t>
            </a:r>
          </a:p>
          <a:p>
            <a:pPr lvl="1"/>
            <a:r>
              <a:rPr lang="en-US" dirty="0"/>
              <a:t>Released Wednesday evening</a:t>
            </a:r>
          </a:p>
          <a:p>
            <a:r>
              <a:rPr lang="en-US" dirty="0"/>
              <a:t>NOT FOR CREDIT, just for fun</a:t>
            </a:r>
          </a:p>
          <a:p>
            <a:pPr lvl="1"/>
            <a:r>
              <a:rPr lang="en-US" dirty="0"/>
              <a:t>But it may help with the final</a:t>
            </a:r>
          </a:p>
          <a:p>
            <a:pPr lvl="1"/>
            <a:r>
              <a:rPr lang="en-US" dirty="0"/>
              <a:t>You might want to finish proxy lab first</a:t>
            </a:r>
          </a:p>
        </p:txBody>
      </p:sp>
      <p:pic>
        <p:nvPicPr>
          <p:cNvPr id="2050" name="Picture 2">
            <a:extLst>
              <a:ext uri="{FF2B5EF4-FFF2-40B4-BE49-F238E27FC236}">
                <a16:creationId xmlns:a16="http://schemas.microsoft.com/office/drawing/2014/main" id="{A251F920-8CDE-702F-47D7-98218806D0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2466" y="4673600"/>
            <a:ext cx="2694659" cy="17487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48D8B8-D7E4-895A-8449-51EF12C192F7}"/>
              </a:ext>
            </a:extLst>
          </p:cNvPr>
          <p:cNvSpPr txBox="1"/>
          <p:nvPr/>
        </p:nvSpPr>
        <p:spPr>
          <a:xfrm>
            <a:off x="6350000" y="6422322"/>
            <a:ext cx="2498725" cy="369332"/>
          </a:xfrm>
          <a:prstGeom prst="rect">
            <a:avLst/>
          </a:prstGeom>
          <a:noFill/>
        </p:spPr>
        <p:txBody>
          <a:bodyPr wrap="square" rtlCol="0">
            <a:spAutoFit/>
          </a:bodyPr>
          <a:lstStyle/>
          <a:p>
            <a:pPr algn="r"/>
            <a:r>
              <a:rPr lang="en-US" sz="1800" dirty="0">
                <a:latin typeface="Calibri" pitchFamily="34" charset="0"/>
              </a:rPr>
              <a:t>Requin hard at work</a:t>
            </a:r>
          </a:p>
        </p:txBody>
      </p:sp>
    </p:spTree>
    <p:extLst>
      <p:ext uri="{BB962C8B-B14F-4D97-AF65-F5344CB8AC3E}">
        <p14:creationId xmlns:p14="http://schemas.microsoft.com/office/powerpoint/2010/main" val="3198752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7783-CAB1-1368-C781-0A723770917E}"/>
              </a:ext>
            </a:extLst>
          </p:cNvPr>
          <p:cNvSpPr>
            <a:spLocks noGrp="1"/>
          </p:cNvSpPr>
          <p:nvPr>
            <p:ph type="title"/>
          </p:nvPr>
        </p:nvSpPr>
        <p:spPr/>
        <p:txBody>
          <a:bodyPr/>
          <a:lstStyle/>
          <a:p>
            <a:r>
              <a:rPr lang="en-US" dirty="0"/>
              <a:t>SFS Lab Overview</a:t>
            </a:r>
          </a:p>
        </p:txBody>
      </p:sp>
      <p:sp>
        <p:nvSpPr>
          <p:cNvPr id="3" name="Content Placeholder 2">
            <a:extLst>
              <a:ext uri="{FF2B5EF4-FFF2-40B4-BE49-F238E27FC236}">
                <a16:creationId xmlns:a16="http://schemas.microsoft.com/office/drawing/2014/main" id="{0F9757CF-2ED0-2C60-F14D-2375108546BB}"/>
              </a:ext>
            </a:extLst>
          </p:cNvPr>
          <p:cNvSpPr>
            <a:spLocks noGrp="1"/>
          </p:cNvSpPr>
          <p:nvPr>
            <p:ph idx="1"/>
          </p:nvPr>
        </p:nvSpPr>
        <p:spPr/>
        <p:txBody>
          <a:bodyPr/>
          <a:lstStyle/>
          <a:p>
            <a:pPr marL="0" indent="0">
              <a:buNone/>
            </a:pPr>
            <a:r>
              <a:rPr lang="en-US" dirty="0" err="1"/>
              <a:t>sfslab</a:t>
            </a:r>
            <a:r>
              <a:rPr lang="en-US" dirty="0"/>
              <a:t>-handout $ ls</a:t>
            </a:r>
          </a:p>
          <a:p>
            <a:pPr marL="0" indent="0">
              <a:buNone/>
            </a:pPr>
            <a:endParaRPr lang="en-US" dirty="0"/>
          </a:p>
        </p:txBody>
      </p:sp>
      <p:graphicFrame>
        <p:nvGraphicFramePr>
          <p:cNvPr id="4" name="Table 4">
            <a:extLst>
              <a:ext uri="{FF2B5EF4-FFF2-40B4-BE49-F238E27FC236}">
                <a16:creationId xmlns:a16="http://schemas.microsoft.com/office/drawing/2014/main" id="{1BD14560-9EC5-5696-DE22-21A56AFCA467}"/>
              </a:ext>
            </a:extLst>
          </p:cNvPr>
          <p:cNvGraphicFramePr>
            <a:graphicFrameLocks noGrp="1"/>
          </p:cNvGraphicFramePr>
          <p:nvPr>
            <p:extLst>
              <p:ext uri="{D42A27DB-BD31-4B8C-83A1-F6EECF244321}">
                <p14:modId xmlns:p14="http://schemas.microsoft.com/office/powerpoint/2010/main" val="3626016257"/>
              </p:ext>
            </p:extLst>
          </p:nvPr>
        </p:nvGraphicFramePr>
        <p:xfrm>
          <a:off x="396875" y="1787459"/>
          <a:ext cx="8350250" cy="4079240"/>
        </p:xfrm>
        <a:graphic>
          <a:graphicData uri="http://schemas.openxmlformats.org/drawingml/2006/table">
            <a:tbl>
              <a:tblPr>
                <a:tableStyleId>{F5AB1C69-6EDB-4FF4-983F-18BD219EF322}</a:tableStyleId>
              </a:tblPr>
              <a:tblGrid>
                <a:gridCol w="2397125">
                  <a:extLst>
                    <a:ext uri="{9D8B030D-6E8A-4147-A177-3AD203B41FA5}">
                      <a16:colId xmlns:a16="http://schemas.microsoft.com/office/drawing/2014/main" val="1617855362"/>
                    </a:ext>
                  </a:extLst>
                </a:gridCol>
                <a:gridCol w="5953125">
                  <a:extLst>
                    <a:ext uri="{9D8B030D-6E8A-4147-A177-3AD203B41FA5}">
                      <a16:colId xmlns:a16="http://schemas.microsoft.com/office/drawing/2014/main" val="355225746"/>
                    </a:ext>
                  </a:extLst>
                </a:gridCol>
              </a:tblGrid>
              <a:tr h="370840">
                <a:tc>
                  <a:txBody>
                    <a:bodyPr/>
                    <a:lstStyle/>
                    <a:p>
                      <a:r>
                        <a:rPr lang="en-US" dirty="0" err="1">
                          <a:latin typeface="Consolas" panose="020B0609020204030204" pitchFamily="49" charset="0"/>
                        </a:rPr>
                        <a:t>Makefile</a:t>
                      </a:r>
                      <a:endParaRPr lang="en-US" dirty="0">
                        <a:latin typeface="Consolas" panose="020B0609020204030204" pitchFamily="49" charset="0"/>
                      </a:endParaRPr>
                    </a:p>
                  </a:txBody>
                  <a:tcPr/>
                </a:tc>
                <a:tc>
                  <a:txBody>
                    <a:bodyPr/>
                    <a:lstStyle/>
                    <a:p>
                      <a:r>
                        <a:rPr lang="en-US" i="1" dirty="0"/>
                        <a:t>The usual helper files…</a:t>
                      </a:r>
                    </a:p>
                  </a:txBody>
                  <a:tcPr/>
                </a:tc>
                <a:extLst>
                  <a:ext uri="{0D108BD9-81ED-4DB2-BD59-A6C34878D82A}">
                    <a16:rowId xmlns:a16="http://schemas.microsoft.com/office/drawing/2014/main" val="4213408565"/>
                  </a:ext>
                </a:extLst>
              </a:tr>
              <a:tr h="370840">
                <a:tc>
                  <a:txBody>
                    <a:bodyPr/>
                    <a:lstStyle/>
                    <a:p>
                      <a:r>
                        <a:rPr lang="en-US" dirty="0">
                          <a:latin typeface="Consolas" panose="020B0609020204030204" pitchFamily="49" charset="0"/>
                        </a:rPr>
                        <a:t>README</a:t>
                      </a:r>
                    </a:p>
                  </a:txBody>
                  <a:tcPr/>
                </a:tc>
                <a:tc>
                  <a:txBody>
                    <a:bodyPr/>
                    <a:lstStyle/>
                    <a:p>
                      <a:endParaRPr lang="en-US" i="1" dirty="0"/>
                    </a:p>
                  </a:txBody>
                  <a:tcPr/>
                </a:tc>
                <a:extLst>
                  <a:ext uri="{0D108BD9-81ED-4DB2-BD59-A6C34878D82A}">
                    <a16:rowId xmlns:a16="http://schemas.microsoft.com/office/drawing/2014/main" val="1732274674"/>
                  </a:ext>
                </a:extLst>
              </a:tr>
              <a:tr h="370840">
                <a:tc>
                  <a:txBody>
                    <a:bodyPr/>
                    <a:lstStyle/>
                    <a:p>
                      <a:r>
                        <a:rPr lang="en-US" dirty="0">
                          <a:latin typeface="Consolas" panose="020B0609020204030204" pitchFamily="49" charset="0"/>
                        </a:rPr>
                        <a:t>check-format</a:t>
                      </a:r>
                    </a:p>
                  </a:txBody>
                  <a:tcPr/>
                </a:tc>
                <a:tc>
                  <a:txBody>
                    <a:bodyPr/>
                    <a:lstStyle/>
                    <a:p>
                      <a:endParaRPr lang="en-US" i="1" dirty="0"/>
                    </a:p>
                  </a:txBody>
                  <a:tcPr/>
                </a:tc>
                <a:extLst>
                  <a:ext uri="{0D108BD9-81ED-4DB2-BD59-A6C34878D82A}">
                    <a16:rowId xmlns:a16="http://schemas.microsoft.com/office/drawing/2014/main" val="434240331"/>
                  </a:ext>
                </a:extLst>
              </a:tr>
              <a:tr h="370840">
                <a:tc>
                  <a:txBody>
                    <a:bodyPr/>
                    <a:lstStyle/>
                    <a:p>
                      <a:r>
                        <a:rPr lang="en-US" dirty="0">
                          <a:latin typeface="Consolas" panose="020B0609020204030204" pitchFamily="49" charset="0"/>
                        </a:rPr>
                        <a:t>helper.mk</a:t>
                      </a:r>
                    </a:p>
                  </a:txBody>
                  <a:tcPr/>
                </a:tc>
                <a:tc>
                  <a:txBody>
                    <a:bodyPr/>
                    <a:lstStyle/>
                    <a:p>
                      <a:endParaRPr lang="en-US" i="1" dirty="0"/>
                    </a:p>
                  </a:txBody>
                  <a:tcPr/>
                </a:tc>
                <a:extLst>
                  <a:ext uri="{0D108BD9-81ED-4DB2-BD59-A6C34878D82A}">
                    <a16:rowId xmlns:a16="http://schemas.microsoft.com/office/drawing/2014/main" val="2170075697"/>
                  </a:ext>
                </a:extLst>
              </a:tr>
              <a:tr h="370840">
                <a:tc>
                  <a:txBody>
                    <a:bodyPr/>
                    <a:lstStyle/>
                    <a:p>
                      <a:r>
                        <a:rPr lang="en-US" dirty="0" err="1">
                          <a:latin typeface="Consolas" panose="020B0609020204030204" pitchFamily="49" charset="0"/>
                        </a:rPr>
                        <a:t>lua</a:t>
                      </a:r>
                      <a:r>
                        <a:rPr lang="en-US" dirty="0">
                          <a:latin typeface="Consolas" panose="020B0609020204030204" pitchFamily="49" charset="0"/>
                        </a:rPr>
                        <a:t>/</a:t>
                      </a:r>
                    </a:p>
                  </a:txBody>
                  <a:tcPr/>
                </a:tc>
                <a:tc>
                  <a:txBody>
                    <a:bodyPr/>
                    <a:lstStyle/>
                    <a:p>
                      <a:r>
                        <a:rPr lang="en-US" i="1" dirty="0"/>
                        <a:t>Interpreter for the Lua scripting language (used in traces)</a:t>
                      </a:r>
                    </a:p>
                  </a:txBody>
                  <a:tcPr/>
                </a:tc>
                <a:extLst>
                  <a:ext uri="{0D108BD9-81ED-4DB2-BD59-A6C34878D82A}">
                    <a16:rowId xmlns:a16="http://schemas.microsoft.com/office/drawing/2014/main" val="238562846"/>
                  </a:ext>
                </a:extLst>
              </a:tr>
              <a:tr h="370840">
                <a:tc>
                  <a:txBody>
                    <a:bodyPr/>
                    <a:lstStyle/>
                    <a:p>
                      <a:r>
                        <a:rPr lang="en-US" dirty="0" err="1">
                          <a:latin typeface="Consolas" panose="020B0609020204030204" pitchFamily="49" charset="0"/>
                        </a:rPr>
                        <a:t>sfs-disk.c</a:t>
                      </a:r>
                      <a:endParaRPr lang="en-US" dirty="0">
                        <a:latin typeface="Consolas" panose="020B0609020204030204" pitchFamily="49" charset="0"/>
                      </a:endParaRPr>
                    </a:p>
                  </a:txBody>
                  <a:tcPr/>
                </a:tc>
                <a:tc>
                  <a:txBody>
                    <a:bodyPr/>
                    <a:lstStyle/>
                    <a:p>
                      <a:r>
                        <a:rPr lang="en-US" b="1" i="1" dirty="0"/>
                        <a:t>This is the file you’ll need to modify</a:t>
                      </a:r>
                    </a:p>
                  </a:txBody>
                  <a:tcPr/>
                </a:tc>
                <a:extLst>
                  <a:ext uri="{0D108BD9-81ED-4DB2-BD59-A6C34878D82A}">
                    <a16:rowId xmlns:a16="http://schemas.microsoft.com/office/drawing/2014/main" val="2020852980"/>
                  </a:ext>
                </a:extLst>
              </a:tr>
              <a:tr h="370840">
                <a:tc>
                  <a:txBody>
                    <a:bodyPr/>
                    <a:lstStyle/>
                    <a:p>
                      <a:r>
                        <a:rPr lang="en-US" dirty="0" err="1">
                          <a:latin typeface="Consolas" panose="020B0609020204030204" pitchFamily="49" charset="0"/>
                        </a:rPr>
                        <a:t>sfs-disk.h</a:t>
                      </a:r>
                      <a:endParaRPr lang="en-US" dirty="0">
                        <a:latin typeface="Consolas" panose="020B0609020204030204" pitchFamily="49" charset="0"/>
                      </a:endParaRPr>
                    </a:p>
                  </a:txBody>
                  <a:tcPr/>
                </a:tc>
                <a:tc>
                  <a:txBody>
                    <a:bodyPr/>
                    <a:lstStyle/>
                    <a:p>
                      <a:r>
                        <a:rPr lang="en-US" i="1" dirty="0"/>
                        <a:t>Interface between </a:t>
                      </a:r>
                      <a:r>
                        <a:rPr lang="en-US" i="1" dirty="0" err="1"/>
                        <a:t>sfs-disk.c</a:t>
                      </a:r>
                      <a:r>
                        <a:rPr lang="en-US" i="1" dirty="0"/>
                        <a:t> and </a:t>
                      </a:r>
                      <a:r>
                        <a:rPr lang="en-US" i="1" dirty="0" err="1"/>
                        <a:t>sfs-tester.c</a:t>
                      </a:r>
                      <a:endParaRPr lang="en-US" i="1" dirty="0"/>
                    </a:p>
                  </a:txBody>
                  <a:tcPr/>
                </a:tc>
                <a:extLst>
                  <a:ext uri="{0D108BD9-81ED-4DB2-BD59-A6C34878D82A}">
                    <a16:rowId xmlns:a16="http://schemas.microsoft.com/office/drawing/2014/main" val="1832341266"/>
                  </a:ext>
                </a:extLst>
              </a:tr>
              <a:tr h="370840">
                <a:tc>
                  <a:txBody>
                    <a:bodyPr/>
                    <a:lstStyle/>
                    <a:p>
                      <a:r>
                        <a:rPr lang="en-US" dirty="0">
                          <a:latin typeface="Consolas" panose="020B0609020204030204" pitchFamily="49" charset="0"/>
                        </a:rPr>
                        <a:t>sfs-driver.py</a:t>
                      </a:r>
                    </a:p>
                  </a:txBody>
                  <a:tcPr/>
                </a:tc>
                <a:tc>
                  <a:txBody>
                    <a:bodyPr/>
                    <a:lstStyle/>
                    <a:p>
                      <a:r>
                        <a:rPr lang="en-US" i="1" dirty="0"/>
                        <a:t>Runs sets of traces</a:t>
                      </a:r>
                    </a:p>
                  </a:txBody>
                  <a:tcPr/>
                </a:tc>
                <a:extLst>
                  <a:ext uri="{0D108BD9-81ED-4DB2-BD59-A6C34878D82A}">
                    <a16:rowId xmlns:a16="http://schemas.microsoft.com/office/drawing/2014/main" val="1035558791"/>
                  </a:ext>
                </a:extLst>
              </a:tr>
              <a:tr h="370840">
                <a:tc>
                  <a:txBody>
                    <a:bodyPr/>
                    <a:lstStyle/>
                    <a:p>
                      <a:r>
                        <a:rPr lang="en-US" dirty="0" err="1">
                          <a:latin typeface="Consolas" panose="020B0609020204030204" pitchFamily="49" charset="0"/>
                        </a:rPr>
                        <a:t>sfs-tester.c</a:t>
                      </a:r>
                      <a:endParaRPr lang="en-US" dirty="0">
                        <a:latin typeface="Consolas" panose="020B0609020204030204" pitchFamily="49" charset="0"/>
                      </a:endParaRPr>
                    </a:p>
                  </a:txBody>
                  <a:tcPr/>
                </a:tc>
                <a:tc>
                  <a:txBody>
                    <a:bodyPr/>
                    <a:lstStyle/>
                    <a:p>
                      <a:r>
                        <a:rPr lang="en-US" i="1" dirty="0"/>
                        <a:t>Runs one trace; can also be used interactively</a:t>
                      </a:r>
                    </a:p>
                  </a:txBody>
                  <a:tcPr/>
                </a:tc>
                <a:extLst>
                  <a:ext uri="{0D108BD9-81ED-4DB2-BD59-A6C34878D82A}">
                    <a16:rowId xmlns:a16="http://schemas.microsoft.com/office/drawing/2014/main" val="960026591"/>
                  </a:ext>
                </a:extLst>
              </a:tr>
              <a:tr h="370840">
                <a:tc>
                  <a:txBody>
                    <a:bodyPr/>
                    <a:lstStyle/>
                    <a:p>
                      <a:r>
                        <a:rPr lang="en-US" dirty="0">
                          <a:latin typeface="Consolas" panose="020B0609020204030204" pitchFamily="49" charset="0"/>
                        </a:rPr>
                        <a:t>traces/</a:t>
                      </a:r>
                    </a:p>
                  </a:txBody>
                  <a:tcPr/>
                </a:tc>
                <a:tc>
                  <a:txBody>
                    <a:bodyPr/>
                    <a:lstStyle/>
                    <a:p>
                      <a:r>
                        <a:rPr lang="en-US" i="1" dirty="0"/>
                        <a:t>Our tests for your code (more to come…)</a:t>
                      </a:r>
                    </a:p>
                  </a:txBody>
                  <a:tcPr/>
                </a:tc>
                <a:extLst>
                  <a:ext uri="{0D108BD9-81ED-4DB2-BD59-A6C34878D82A}">
                    <a16:rowId xmlns:a16="http://schemas.microsoft.com/office/drawing/2014/main" val="2524184921"/>
                  </a:ext>
                </a:extLst>
              </a:tr>
              <a:tr h="370840">
                <a:tc>
                  <a:txBody>
                    <a:bodyPr/>
                    <a:lstStyle/>
                    <a:p>
                      <a:r>
                        <a:rPr lang="en-US" dirty="0">
                          <a:latin typeface="Consolas" panose="020B0609020204030204" pitchFamily="49" charset="0"/>
                        </a:rPr>
                        <a:t>YOUR-FEEDBACK.md</a:t>
                      </a:r>
                    </a:p>
                  </a:txBody>
                  <a:tcPr/>
                </a:tc>
                <a:tc>
                  <a:txBody>
                    <a:bodyPr/>
                    <a:lstStyle/>
                    <a:p>
                      <a:r>
                        <a:rPr lang="en-US" b="1" i="1" dirty="0"/>
                        <a:t>Write your thoughts on this lab here and ‘make submit’ it</a:t>
                      </a:r>
                    </a:p>
                  </a:txBody>
                  <a:tcPr/>
                </a:tc>
                <a:extLst>
                  <a:ext uri="{0D108BD9-81ED-4DB2-BD59-A6C34878D82A}">
                    <a16:rowId xmlns:a16="http://schemas.microsoft.com/office/drawing/2014/main" val="2041214956"/>
                  </a:ext>
                </a:extLst>
              </a:tr>
            </a:tbl>
          </a:graphicData>
        </a:graphic>
      </p:graphicFrame>
    </p:spTree>
    <p:extLst>
      <p:ext uri="{BB962C8B-B14F-4D97-AF65-F5344CB8AC3E}">
        <p14:creationId xmlns:p14="http://schemas.microsoft.com/office/powerpoint/2010/main" val="250753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4E24D-DCA7-16E0-4478-5831D4A547AD}"/>
              </a:ext>
            </a:extLst>
          </p:cNvPr>
          <p:cNvSpPr>
            <a:spLocks noGrp="1"/>
          </p:cNvSpPr>
          <p:nvPr>
            <p:ph type="title"/>
          </p:nvPr>
        </p:nvSpPr>
        <p:spPr/>
        <p:txBody>
          <a:bodyPr/>
          <a:lstStyle/>
          <a:p>
            <a:r>
              <a:rPr lang="en-US" dirty="0"/>
              <a:t>SFS Lab Traces</a:t>
            </a:r>
          </a:p>
        </p:txBody>
      </p:sp>
      <p:sp>
        <p:nvSpPr>
          <p:cNvPr id="3" name="Content Placeholder 2">
            <a:extLst>
              <a:ext uri="{FF2B5EF4-FFF2-40B4-BE49-F238E27FC236}">
                <a16:creationId xmlns:a16="http://schemas.microsoft.com/office/drawing/2014/main" id="{5B67E206-B21D-8FA3-D138-F8968401116C}"/>
              </a:ext>
            </a:extLst>
          </p:cNvPr>
          <p:cNvSpPr>
            <a:spLocks noGrp="1"/>
          </p:cNvSpPr>
          <p:nvPr>
            <p:ph idx="1"/>
          </p:nvPr>
        </p:nvSpPr>
        <p:spPr/>
        <p:txBody>
          <a:bodyPr/>
          <a:lstStyle/>
          <a:p>
            <a:r>
              <a:rPr lang="en-US" dirty="0"/>
              <a:t>Like proxy lab, traces are in four categories</a:t>
            </a:r>
          </a:p>
          <a:p>
            <a:r>
              <a:rPr lang="en-US" dirty="0"/>
              <a:t>S traces test </a:t>
            </a:r>
            <a:r>
              <a:rPr lang="en-US" i="1" dirty="0"/>
              <a:t>single-threaded correctness</a:t>
            </a:r>
            <a:endParaRPr lang="en-US" dirty="0"/>
          </a:p>
          <a:p>
            <a:pPr lvl="1"/>
            <a:r>
              <a:rPr lang="en-US" dirty="0"/>
              <a:t>You can pass these traces by implementing the functions </a:t>
            </a:r>
            <a:r>
              <a:rPr lang="en-US" dirty="0" err="1">
                <a:latin typeface="Consolas" panose="020B0609020204030204" pitchFamily="49" charset="0"/>
              </a:rPr>
              <a:t>sfs_getpos</a:t>
            </a:r>
            <a:r>
              <a:rPr lang="en-US" dirty="0"/>
              <a:t>, </a:t>
            </a:r>
            <a:r>
              <a:rPr lang="en-US" dirty="0" err="1">
                <a:latin typeface="Consolas" panose="020B0609020204030204" pitchFamily="49" charset="0"/>
              </a:rPr>
              <a:t>sfs_seek</a:t>
            </a:r>
            <a:r>
              <a:rPr lang="en-US" dirty="0"/>
              <a:t>, and </a:t>
            </a:r>
            <a:r>
              <a:rPr lang="en-US" dirty="0" err="1">
                <a:latin typeface="Consolas" panose="020B0609020204030204" pitchFamily="49" charset="0"/>
              </a:rPr>
              <a:t>sfs_rename</a:t>
            </a:r>
            <a:endParaRPr lang="en-US" dirty="0">
              <a:latin typeface="Consolas" panose="020B0609020204030204" pitchFamily="49" charset="0"/>
            </a:endParaRPr>
          </a:p>
          <a:p>
            <a:r>
              <a:rPr lang="en-US" dirty="0"/>
              <a:t>C traces test </a:t>
            </a:r>
            <a:r>
              <a:rPr lang="en-US" i="1" dirty="0"/>
              <a:t>concurrent correctness</a:t>
            </a:r>
          </a:p>
          <a:p>
            <a:pPr lvl="1"/>
            <a:r>
              <a:rPr lang="en-US" dirty="0"/>
              <a:t>To pass these traces you will need to revise </a:t>
            </a:r>
            <a:r>
              <a:rPr lang="en-US" dirty="0" err="1"/>
              <a:t>sfs-disk.c</a:t>
            </a:r>
            <a:r>
              <a:rPr lang="en-US" dirty="0"/>
              <a:t> and make it thread-safe</a:t>
            </a:r>
          </a:p>
          <a:p>
            <a:r>
              <a:rPr lang="en-US" dirty="0"/>
              <a:t>P traces test </a:t>
            </a:r>
            <a:r>
              <a:rPr lang="en-US" i="1" dirty="0"/>
              <a:t>concurrent performance</a:t>
            </a:r>
          </a:p>
          <a:p>
            <a:pPr lvl="1"/>
            <a:r>
              <a:rPr lang="en-US" dirty="0"/>
              <a:t>There aren’t any P traces yet</a:t>
            </a:r>
          </a:p>
          <a:p>
            <a:r>
              <a:rPr lang="en-US" dirty="0"/>
              <a:t>X traces test </a:t>
            </a:r>
            <a:r>
              <a:rPr lang="en-US" i="1" dirty="0"/>
              <a:t>optional additional features</a:t>
            </a:r>
            <a:endParaRPr lang="en-US" dirty="0"/>
          </a:p>
          <a:p>
            <a:pPr lvl="1"/>
            <a:r>
              <a:rPr lang="en-US" dirty="0"/>
              <a:t>For people who want to go beyond our basic expectations</a:t>
            </a:r>
          </a:p>
          <a:p>
            <a:pPr lvl="1"/>
            <a:r>
              <a:rPr lang="en-US" dirty="0"/>
              <a:t>More to do with filesystem capabilities than with concurrency</a:t>
            </a:r>
          </a:p>
        </p:txBody>
      </p:sp>
    </p:spTree>
    <p:extLst>
      <p:ext uri="{BB962C8B-B14F-4D97-AF65-F5344CB8AC3E}">
        <p14:creationId xmlns:p14="http://schemas.microsoft.com/office/powerpoint/2010/main" val="4269194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EFBC-23BD-9309-E98A-96AA39E93261}"/>
              </a:ext>
            </a:extLst>
          </p:cNvPr>
          <p:cNvSpPr>
            <a:spLocks noGrp="1"/>
          </p:cNvSpPr>
          <p:nvPr>
            <p:ph type="title"/>
          </p:nvPr>
        </p:nvSpPr>
        <p:spPr/>
        <p:txBody>
          <a:bodyPr/>
          <a:lstStyle/>
          <a:p>
            <a:r>
              <a:rPr lang="en-US" dirty="0"/>
              <a:t>SFS Lab Logistics</a:t>
            </a:r>
          </a:p>
        </p:txBody>
      </p:sp>
      <p:sp>
        <p:nvSpPr>
          <p:cNvPr id="3" name="Content Placeholder 2">
            <a:extLst>
              <a:ext uri="{FF2B5EF4-FFF2-40B4-BE49-F238E27FC236}">
                <a16:creationId xmlns:a16="http://schemas.microsoft.com/office/drawing/2014/main" id="{2F4F9A5F-6E4A-EA67-8FA3-6A1E8A7DAAFB}"/>
              </a:ext>
            </a:extLst>
          </p:cNvPr>
          <p:cNvSpPr>
            <a:spLocks noGrp="1"/>
          </p:cNvSpPr>
          <p:nvPr>
            <p:ph idx="1"/>
          </p:nvPr>
        </p:nvSpPr>
        <p:spPr/>
        <p:txBody>
          <a:bodyPr/>
          <a:lstStyle/>
          <a:p>
            <a:r>
              <a:rPr lang="en-US" dirty="0"/>
              <a:t>We’re still actively designing this lab</a:t>
            </a:r>
          </a:p>
          <a:p>
            <a:r>
              <a:rPr lang="en-US" dirty="0"/>
              <a:t>We will be updating the handout over the next two weeks</a:t>
            </a:r>
          </a:p>
          <a:p>
            <a:pPr lvl="1"/>
            <a:r>
              <a:rPr lang="en-US" dirty="0"/>
              <a:t>Use “make update-handout” to pull updates</a:t>
            </a:r>
          </a:p>
          <a:p>
            <a:r>
              <a:rPr lang="en-US" dirty="0"/>
              <a:t>We want your suggestions and commentary</a:t>
            </a:r>
          </a:p>
          <a:p>
            <a:pPr lvl="1"/>
            <a:r>
              <a:rPr lang="en-US" dirty="0"/>
              <a:t>Write whatever you want us to see in the “YOUR-FEEDBACK.md” file, “make submit” will send it to us</a:t>
            </a:r>
          </a:p>
          <a:p>
            <a:pPr lvl="1"/>
            <a:r>
              <a:rPr lang="en-US" dirty="0"/>
              <a:t>Write your own trace files! “make submit” will also send those in</a:t>
            </a:r>
          </a:p>
          <a:p>
            <a:r>
              <a:rPr lang="en-US" dirty="0"/>
              <a:t>Feel free to change ANYTHING</a:t>
            </a:r>
          </a:p>
          <a:p>
            <a:pPr lvl="1"/>
            <a:r>
              <a:rPr lang="en-US" dirty="0"/>
              <a:t>Except for the “</a:t>
            </a:r>
            <a:r>
              <a:rPr lang="en-US" dirty="0" err="1"/>
              <a:t>lua</a:t>
            </a:r>
            <a:r>
              <a:rPr lang="en-US" dirty="0"/>
              <a:t>” subdirectory, which we didn’t write</a:t>
            </a:r>
          </a:p>
          <a:p>
            <a:pPr lvl="1"/>
            <a:r>
              <a:rPr lang="en-US" dirty="0"/>
              <a:t>(You’re encouraged to </a:t>
            </a:r>
            <a:r>
              <a:rPr lang="en-US" i="1" dirty="0"/>
              <a:t>read</a:t>
            </a:r>
            <a:r>
              <a:rPr lang="en-US" dirty="0"/>
              <a:t> the code in the “</a:t>
            </a:r>
            <a:r>
              <a:rPr lang="en-US" dirty="0" err="1"/>
              <a:t>lua</a:t>
            </a:r>
            <a:r>
              <a:rPr lang="en-US" dirty="0"/>
              <a:t>” subdirectory, especially if you are curious about how interpreters work)</a:t>
            </a:r>
          </a:p>
        </p:txBody>
      </p:sp>
    </p:spTree>
    <p:extLst>
      <p:ext uri="{BB962C8B-B14F-4D97-AF65-F5344CB8AC3E}">
        <p14:creationId xmlns:p14="http://schemas.microsoft.com/office/powerpoint/2010/main" val="1434209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C0600-3E5B-F487-66D5-D4B78ACAF97E}"/>
              </a:ext>
            </a:extLst>
          </p:cNvPr>
          <p:cNvSpPr>
            <a:spLocks noGrp="1"/>
          </p:cNvSpPr>
          <p:nvPr>
            <p:ph type="title"/>
          </p:nvPr>
        </p:nvSpPr>
        <p:spPr/>
        <p:txBody>
          <a:bodyPr/>
          <a:lstStyle/>
          <a:p>
            <a:r>
              <a:rPr lang="en-US" dirty="0"/>
              <a:t>SFS Lab Resources</a:t>
            </a:r>
          </a:p>
        </p:txBody>
      </p:sp>
      <p:sp>
        <p:nvSpPr>
          <p:cNvPr id="3" name="Content Placeholder 2">
            <a:extLst>
              <a:ext uri="{FF2B5EF4-FFF2-40B4-BE49-F238E27FC236}">
                <a16:creationId xmlns:a16="http://schemas.microsoft.com/office/drawing/2014/main" id="{93ACB71F-864A-C3FF-E109-BE9F1AA16810}"/>
              </a:ext>
            </a:extLst>
          </p:cNvPr>
          <p:cNvSpPr>
            <a:spLocks noGrp="1"/>
          </p:cNvSpPr>
          <p:nvPr>
            <p:ph idx="1"/>
          </p:nvPr>
        </p:nvSpPr>
        <p:spPr>
          <a:xfrm>
            <a:off x="396875" y="1362141"/>
            <a:ext cx="8356600" cy="5343459"/>
          </a:xfrm>
        </p:spPr>
        <p:txBody>
          <a:bodyPr>
            <a:normAutofit/>
          </a:bodyPr>
          <a:lstStyle/>
          <a:p>
            <a:r>
              <a:rPr lang="en-US" dirty="0"/>
              <a:t>Guides for concurrent programming with C and </a:t>
            </a:r>
            <a:r>
              <a:rPr lang="en-US" dirty="0" err="1"/>
              <a:t>pthreads</a:t>
            </a:r>
            <a:r>
              <a:rPr lang="en-US" dirty="0"/>
              <a:t>:</a:t>
            </a:r>
          </a:p>
          <a:p>
            <a:pPr lvl="1"/>
            <a:r>
              <a:rPr lang="en-US" dirty="0">
                <a:hlinkClick r:id="rId2"/>
              </a:rPr>
              <a:t>https://randu.org/tutorials/threads/</a:t>
            </a:r>
            <a:endParaRPr lang="en-US" dirty="0"/>
          </a:p>
          <a:p>
            <a:pPr lvl="1"/>
            <a:r>
              <a:rPr lang="en-US" dirty="0">
                <a:hlinkClick r:id="rId3"/>
              </a:rPr>
              <a:t>https://web.archive.org/web/20180512055837/https://www.cs.nmsu.edu/~jcook/Tools/pthreads/pthreads.html</a:t>
            </a:r>
            <a:endParaRPr lang="en-US" dirty="0"/>
          </a:p>
          <a:p>
            <a:pPr lvl="1"/>
            <a:r>
              <a:rPr lang="en-US" dirty="0">
                <a:hlinkClick r:id="rId4"/>
              </a:rPr>
              <a:t>https://www.mit.edu/people/proven/IAP_2000/index.html</a:t>
            </a:r>
            <a:endParaRPr lang="en-US" dirty="0"/>
          </a:p>
          <a:p>
            <a:pPr lvl="1"/>
            <a:r>
              <a:rPr lang="en-US" dirty="0"/>
              <a:t>I don’t love any of these. If you find a better one please tell us about it.</a:t>
            </a:r>
          </a:p>
          <a:p>
            <a:r>
              <a:rPr lang="en-US" dirty="0"/>
              <a:t>Documentation for the Lua scripting language:</a:t>
            </a:r>
          </a:p>
          <a:p>
            <a:pPr lvl="1"/>
            <a:r>
              <a:rPr lang="en-US" dirty="0">
                <a:hlinkClick r:id="rId5"/>
              </a:rPr>
              <a:t>https://www.lua.org/docs.html</a:t>
            </a:r>
            <a:endParaRPr lang="en-US" dirty="0"/>
          </a:p>
          <a:p>
            <a:pPr lvl="1"/>
            <a:r>
              <a:rPr lang="en-US" dirty="0">
                <a:hlinkClick r:id="rId6"/>
              </a:rPr>
              <a:t>https://lualanes.github.io/lanes/</a:t>
            </a:r>
            <a:endParaRPr lang="en-US" dirty="0"/>
          </a:p>
          <a:p>
            <a:r>
              <a:rPr lang="en-US" dirty="0"/>
              <a:t>The only documentation for SFS itself is the writeup and comments in </a:t>
            </a:r>
            <a:r>
              <a:rPr lang="en-US" dirty="0" err="1"/>
              <a:t>sfs-disk.c</a:t>
            </a:r>
            <a:r>
              <a:rPr lang="en-US" dirty="0"/>
              <a:t>, </a:t>
            </a:r>
            <a:r>
              <a:rPr lang="en-US" dirty="0" err="1"/>
              <a:t>sfs-disk.h</a:t>
            </a:r>
            <a:r>
              <a:rPr lang="en-US" dirty="0"/>
              <a:t>, and </a:t>
            </a:r>
            <a:r>
              <a:rPr lang="en-US" dirty="0" err="1"/>
              <a:t>sfs-tester.c</a:t>
            </a:r>
            <a:r>
              <a:rPr lang="en-US" dirty="0"/>
              <a:t>.</a:t>
            </a:r>
          </a:p>
          <a:p>
            <a:pPr lvl="1"/>
            <a:r>
              <a:rPr lang="en-US" dirty="0"/>
              <a:t>We regret the inconvenience.</a:t>
            </a:r>
          </a:p>
          <a:p>
            <a:pPr lvl="1"/>
            <a:r>
              <a:rPr lang="en-US" dirty="0"/>
              <a:t>Do not hesitate to ask questions (on Piazza, in class, in TA office hours, show up to Prof. Weinberg’s office any time the door is open)</a:t>
            </a:r>
          </a:p>
        </p:txBody>
      </p:sp>
    </p:spTree>
    <p:extLst>
      <p:ext uri="{BB962C8B-B14F-4D97-AF65-F5344CB8AC3E}">
        <p14:creationId xmlns:p14="http://schemas.microsoft.com/office/powerpoint/2010/main" val="4208633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E1FC8-A7BF-8770-787B-5D35FE1F802C}"/>
              </a:ext>
            </a:extLst>
          </p:cNvPr>
          <p:cNvSpPr>
            <a:spLocks noGrp="1"/>
          </p:cNvSpPr>
          <p:nvPr>
            <p:ph type="title"/>
          </p:nvPr>
        </p:nvSpPr>
        <p:spPr/>
        <p:txBody>
          <a:bodyPr/>
          <a:lstStyle/>
          <a:p>
            <a:r>
              <a:rPr lang="en-US" dirty="0"/>
              <a:t>Can’t outrun Amdahl</a:t>
            </a:r>
          </a:p>
        </p:txBody>
      </p:sp>
      <p:sp>
        <p:nvSpPr>
          <p:cNvPr id="3" name="Content Placeholder 2">
            <a:extLst>
              <a:ext uri="{FF2B5EF4-FFF2-40B4-BE49-F238E27FC236}">
                <a16:creationId xmlns:a16="http://schemas.microsoft.com/office/drawing/2014/main" id="{4252E737-B36E-8DD3-2E20-7644E2E279D2}"/>
              </a:ext>
            </a:extLst>
          </p:cNvPr>
          <p:cNvSpPr>
            <a:spLocks noGrp="1"/>
          </p:cNvSpPr>
          <p:nvPr>
            <p:ph idx="1"/>
          </p:nvPr>
        </p:nvSpPr>
        <p:spPr>
          <a:xfrm>
            <a:off x="396875" y="1362141"/>
            <a:ext cx="6118225" cy="4972051"/>
          </a:xfrm>
        </p:spPr>
        <p:txBody>
          <a:bodyPr/>
          <a:lstStyle/>
          <a:p>
            <a:r>
              <a:rPr lang="en-US" dirty="0"/>
              <a:t>Moore:</a:t>
            </a:r>
          </a:p>
          <a:p>
            <a:pPr lvl="1"/>
            <a:r>
              <a:rPr lang="en-US" dirty="0"/>
              <a:t>Most CPU functions got faster</a:t>
            </a:r>
            <a:br>
              <a:rPr lang="en-US" dirty="0"/>
            </a:br>
            <a:r>
              <a:rPr lang="en-US" dirty="0"/>
              <a:t>simultaneously</a:t>
            </a:r>
          </a:p>
          <a:p>
            <a:pPr lvl="1"/>
            <a:r>
              <a:rPr lang="en-US" dirty="0"/>
              <a:t>Memory density scaled too!</a:t>
            </a:r>
          </a:p>
          <a:p>
            <a:pPr lvl="1"/>
            <a:r>
              <a:rPr lang="en-US" dirty="0"/>
              <a:t>I/O (&amp; mem latency) was the</a:t>
            </a:r>
            <a:br>
              <a:rPr lang="en-US" dirty="0"/>
            </a:br>
            <a:r>
              <a:rPr lang="en-US" dirty="0"/>
              <a:t>primary bottleneck to work around</a:t>
            </a:r>
          </a:p>
          <a:p>
            <a:r>
              <a:rPr lang="en-US" dirty="0"/>
              <a:t>Multicore:</a:t>
            </a:r>
          </a:p>
          <a:p>
            <a:pPr lvl="1"/>
            <a:r>
              <a:rPr lang="en-US" dirty="0"/>
              <a:t>Only some algorithms can be parallelized</a:t>
            </a:r>
          </a:p>
          <a:p>
            <a:r>
              <a:rPr lang="en-US" dirty="0"/>
              <a:t>GPUs / SIMD</a:t>
            </a:r>
          </a:p>
          <a:p>
            <a:pPr lvl="1"/>
            <a:r>
              <a:rPr lang="en-US" dirty="0"/>
              <a:t>Only some algorithms can be vectorized</a:t>
            </a:r>
          </a:p>
          <a:p>
            <a:r>
              <a:rPr lang="en-US" dirty="0"/>
              <a:t>Special purpose instructions, custom ASICs</a:t>
            </a:r>
          </a:p>
          <a:p>
            <a:pPr lvl="1"/>
            <a:r>
              <a:rPr lang="en-US" dirty="0"/>
              <a:t>Only good for that one thing</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D8C320E7-8529-5C17-1D71-2E9EAE46C442}"/>
                  </a:ext>
                </a:extLst>
              </p:cNvPr>
              <p:cNvSpPr txBox="1"/>
              <p:nvPr/>
            </p:nvSpPr>
            <p:spPr>
              <a:xfrm>
                <a:off x="5662612" y="1362141"/>
                <a:ext cx="2507481" cy="108818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𝑆</m:t>
                      </m:r>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1</m:t>
                          </m:r>
                        </m:num>
                        <m:den>
                          <m:d>
                            <m:dPr>
                              <m:ctrlPr>
                                <a:rPr lang="en-US" sz="2800" b="0" i="1" smtClean="0">
                                  <a:latin typeface="Cambria Math" panose="02040503050406030204" pitchFamily="18" charset="0"/>
                                </a:rPr>
                              </m:ctrlPr>
                            </m:dPr>
                            <m:e>
                              <m:r>
                                <a:rPr lang="en-US" sz="2800" b="0" i="1" smtClean="0">
                                  <a:latin typeface="Cambria Math" panose="02040503050406030204" pitchFamily="18" charset="0"/>
                                </a:rPr>
                                <m:t>1−</m:t>
                              </m:r>
                              <m:r>
                                <a:rPr lang="en-US" sz="2800" b="0" i="1" smtClean="0">
                                  <a:latin typeface="Cambria Math" panose="02040503050406030204" pitchFamily="18" charset="0"/>
                                </a:rPr>
                                <m:t>𝑝</m:t>
                              </m:r>
                            </m:e>
                          </m:d>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𝑝</m:t>
                              </m:r>
                            </m:num>
                            <m:den>
                              <m:r>
                                <a:rPr lang="en-US" sz="2800" b="0" i="1" smtClean="0">
                                  <a:latin typeface="Cambria Math" panose="02040503050406030204" pitchFamily="18" charset="0"/>
                                </a:rPr>
                                <m:t>𝑠</m:t>
                              </m:r>
                            </m:den>
                          </m:f>
                        </m:den>
                      </m:f>
                    </m:oMath>
                  </m:oMathPara>
                </a14:m>
                <a:endParaRPr lang="en-US" sz="2800" b="0" dirty="0">
                  <a:latin typeface="Calibri" pitchFamily="34" charset="0"/>
                </a:endParaRPr>
              </a:p>
            </p:txBody>
          </p:sp>
        </mc:Choice>
        <mc:Fallback>
          <p:sp>
            <p:nvSpPr>
              <p:cNvPr id="4" name="TextBox 3">
                <a:extLst>
                  <a:ext uri="{FF2B5EF4-FFF2-40B4-BE49-F238E27FC236}">
                    <a16:creationId xmlns:a16="http://schemas.microsoft.com/office/drawing/2014/main" id="{D8C320E7-8529-5C17-1D71-2E9EAE46C442}"/>
                  </a:ext>
                </a:extLst>
              </p:cNvPr>
              <p:cNvSpPr txBox="1">
                <a:spLocks noRot="1" noChangeAspect="1" noMove="1" noResize="1" noEditPoints="1" noAdjustHandles="1" noChangeArrowheads="1" noChangeShapeType="1" noTextEdit="1"/>
              </p:cNvSpPr>
              <p:nvPr/>
            </p:nvSpPr>
            <p:spPr>
              <a:xfrm>
                <a:off x="5662612" y="1362141"/>
                <a:ext cx="2507481" cy="108818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6307903-8CD8-539C-7362-D261D90AD3AC}"/>
                  </a:ext>
                </a:extLst>
              </p:cNvPr>
              <p:cNvSpPr txBox="1"/>
              <p:nvPr/>
            </p:nvSpPr>
            <p:spPr>
              <a:xfrm>
                <a:off x="5662612" y="2818883"/>
                <a:ext cx="2505173" cy="64145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lim</m:t>
                              </m:r>
                            </m:e>
                            <m:lim>
                              <m:r>
                                <a:rPr lang="en-US" sz="3200" b="0" i="1" smtClean="0">
                                  <a:latin typeface="Cambria Math" panose="02040503050406030204" pitchFamily="18" charset="0"/>
                                </a:rPr>
                                <m:t>𝑏</m:t>
                              </m:r>
                              <m:r>
                                <a:rPr lang="en-US" sz="3200" b="0" i="1" smtClean="0">
                                  <a:latin typeface="Cambria Math" panose="02040503050406030204" pitchFamily="18" charset="0"/>
                                  <a:ea typeface="Cambria Math" panose="02040503050406030204" pitchFamily="18" charset="0"/>
                                </a:rPr>
                                <m:t>→0</m:t>
                              </m:r>
                            </m:lim>
                          </m:limLow>
                        </m:fName>
                        <m:e>
                          <m:r>
                            <a:rPr lang="en-US" sz="3200" b="0" i="1" smtClean="0">
                              <a:latin typeface="Cambria Math" panose="02040503050406030204" pitchFamily="18" charset="0"/>
                            </a:rPr>
                            <m:t>𝑎</m:t>
                          </m:r>
                          <m:r>
                            <a:rPr lang="en-US" sz="3200" b="0" i="1" smtClean="0">
                              <a:latin typeface="Cambria Math" panose="02040503050406030204" pitchFamily="18" charset="0"/>
                            </a:rPr>
                            <m:t>+</m:t>
                          </m:r>
                          <m:r>
                            <a:rPr lang="en-US" sz="3200" b="0" i="1" smtClean="0">
                              <a:latin typeface="Cambria Math" panose="02040503050406030204" pitchFamily="18" charset="0"/>
                            </a:rPr>
                            <m:t>𝑏</m:t>
                          </m:r>
                        </m:e>
                      </m:func>
                      <m:r>
                        <a:rPr lang="en-US" sz="3200" b="0" i="1" smtClean="0">
                          <a:latin typeface="Cambria Math" panose="02040503050406030204" pitchFamily="18" charset="0"/>
                        </a:rPr>
                        <m:t>=</m:t>
                      </m:r>
                      <m:r>
                        <a:rPr lang="en-US" sz="3200" b="0" i="1" smtClean="0">
                          <a:latin typeface="Cambria Math" panose="02040503050406030204" pitchFamily="18" charset="0"/>
                        </a:rPr>
                        <m:t>𝑎</m:t>
                      </m:r>
                    </m:oMath>
                  </m:oMathPara>
                </a14:m>
                <a:endParaRPr lang="en-US" sz="3200" b="0" dirty="0">
                  <a:latin typeface="Calibri" pitchFamily="34" charset="0"/>
                </a:endParaRPr>
              </a:p>
            </p:txBody>
          </p:sp>
        </mc:Choice>
        <mc:Fallback>
          <p:sp>
            <p:nvSpPr>
              <p:cNvPr id="6" name="TextBox 5">
                <a:extLst>
                  <a:ext uri="{FF2B5EF4-FFF2-40B4-BE49-F238E27FC236}">
                    <a16:creationId xmlns:a16="http://schemas.microsoft.com/office/drawing/2014/main" id="{86307903-8CD8-539C-7362-D261D90AD3AC}"/>
                  </a:ext>
                </a:extLst>
              </p:cNvPr>
              <p:cNvSpPr txBox="1">
                <a:spLocks noRot="1" noChangeAspect="1" noMove="1" noResize="1" noEditPoints="1" noAdjustHandles="1" noChangeArrowheads="1" noChangeShapeType="1" noTextEdit="1"/>
              </p:cNvSpPr>
              <p:nvPr/>
            </p:nvSpPr>
            <p:spPr>
              <a:xfrm>
                <a:off x="5662612" y="2818883"/>
                <a:ext cx="2505173" cy="64145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210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87B6-D8B9-4DB7-89AA-A95F38643767}"/>
              </a:ext>
            </a:extLst>
          </p:cNvPr>
          <p:cNvSpPr>
            <a:spLocks noGrp="1"/>
          </p:cNvSpPr>
          <p:nvPr>
            <p:ph type="title"/>
          </p:nvPr>
        </p:nvSpPr>
        <p:spPr/>
        <p:txBody>
          <a:bodyPr/>
          <a:lstStyle/>
          <a:p>
            <a:r>
              <a:rPr lang="en-US" dirty="0"/>
              <a:t>This machine costs 150 million dollars</a:t>
            </a:r>
          </a:p>
        </p:txBody>
      </p:sp>
      <p:pic>
        <p:nvPicPr>
          <p:cNvPr id="9" name="Content Placeholder 8" descr="A close-up of a computer&#10;&#10;Description automatically generated with low confidence">
            <a:extLst>
              <a:ext uri="{FF2B5EF4-FFF2-40B4-BE49-F238E27FC236}">
                <a16:creationId xmlns:a16="http://schemas.microsoft.com/office/drawing/2014/main" id="{5D2A4F04-96A8-44A6-B1C9-52BEEB897BD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220" t="14121" r="4282" b="30707"/>
          <a:stretch/>
        </p:blipFill>
        <p:spPr>
          <a:xfrm>
            <a:off x="570367" y="1403286"/>
            <a:ext cx="8003265" cy="4879253"/>
          </a:xfrm>
        </p:spPr>
      </p:pic>
    </p:spTree>
    <p:extLst>
      <p:ext uri="{BB962C8B-B14F-4D97-AF65-F5344CB8AC3E}">
        <p14:creationId xmlns:p14="http://schemas.microsoft.com/office/powerpoint/2010/main" val="327676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capital cost → exponentially fewer manufacturers</a:t>
            </a:r>
          </a:p>
        </p:txBody>
      </p:sp>
      <p:pic>
        <p:nvPicPr>
          <p:cNvPr id="6" name="Picture 5"/>
          <p:cNvPicPr>
            <a:picLocks noChangeAspect="1"/>
          </p:cNvPicPr>
          <p:nvPr/>
        </p:nvPicPr>
        <p:blipFill rotWithShape="1">
          <a:blip r:embed="rId3"/>
          <a:srcRect l="1025" t="1376" b="1382"/>
          <a:stretch/>
        </p:blipFill>
        <p:spPr>
          <a:xfrm>
            <a:off x="1094771" y="1444026"/>
            <a:ext cx="6954457" cy="5413974"/>
          </a:xfrm>
          <a:prstGeom prst="rect">
            <a:avLst/>
          </a:prstGeom>
        </p:spPr>
      </p:pic>
    </p:spTree>
    <p:extLst>
      <p:ext uri="{BB962C8B-B14F-4D97-AF65-F5344CB8AC3E}">
        <p14:creationId xmlns:p14="http://schemas.microsoft.com/office/powerpoint/2010/main" val="436184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EA12AB-D398-4CC9-A2CF-E378996B8345}"/>
              </a:ext>
            </a:extLst>
          </p:cNvPr>
          <p:cNvSpPr>
            <a:spLocks noGrp="1"/>
          </p:cNvSpPr>
          <p:nvPr>
            <p:ph type="title"/>
          </p:nvPr>
        </p:nvSpPr>
        <p:spPr>
          <a:xfrm>
            <a:off x="776287" y="3048000"/>
            <a:ext cx="7591425" cy="762000"/>
          </a:xfrm>
        </p:spPr>
        <p:txBody>
          <a:bodyPr/>
          <a:lstStyle/>
          <a:p>
            <a:r>
              <a:rPr lang="en-US" dirty="0"/>
              <a:t>The future of computing isn’t (only) about speed anymore.</a:t>
            </a:r>
          </a:p>
        </p:txBody>
      </p:sp>
    </p:spTree>
    <p:extLst>
      <p:ext uri="{BB962C8B-B14F-4D97-AF65-F5344CB8AC3E}">
        <p14:creationId xmlns:p14="http://schemas.microsoft.com/office/powerpoint/2010/main" val="1928978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B65436-9B84-474E-88B5-7721FBACD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398546" cy="6858000"/>
          </a:xfrm>
          <a:prstGeom prst="rect">
            <a:avLst/>
          </a:prstGeom>
        </p:spPr>
      </p:pic>
    </p:spTree>
    <p:extLst>
      <p:ext uri="{BB962C8B-B14F-4D97-AF65-F5344CB8AC3E}">
        <p14:creationId xmlns:p14="http://schemas.microsoft.com/office/powerpoint/2010/main" val="157010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CEBD-D018-B854-0468-90025DD36A37}"/>
              </a:ext>
            </a:extLst>
          </p:cNvPr>
          <p:cNvSpPr>
            <a:spLocks noGrp="1"/>
          </p:cNvSpPr>
          <p:nvPr>
            <p:ph type="title"/>
          </p:nvPr>
        </p:nvSpPr>
        <p:spPr/>
        <p:txBody>
          <a:bodyPr/>
          <a:lstStyle/>
          <a:p>
            <a:r>
              <a:rPr lang="en-US" dirty="0"/>
              <a:t>Logistics – Last Two Weeks of Class</a:t>
            </a:r>
          </a:p>
        </p:txBody>
      </p:sp>
      <p:sp>
        <p:nvSpPr>
          <p:cNvPr id="3" name="Content Placeholder 2">
            <a:extLst>
              <a:ext uri="{FF2B5EF4-FFF2-40B4-BE49-F238E27FC236}">
                <a16:creationId xmlns:a16="http://schemas.microsoft.com/office/drawing/2014/main" id="{50515F7C-C709-DC27-BA7C-BAA3A8106988}"/>
              </a:ext>
            </a:extLst>
          </p:cNvPr>
          <p:cNvSpPr>
            <a:spLocks noGrp="1"/>
          </p:cNvSpPr>
          <p:nvPr>
            <p:ph idx="1"/>
          </p:nvPr>
        </p:nvSpPr>
        <p:spPr>
          <a:xfrm>
            <a:off x="396875" y="1362141"/>
            <a:ext cx="7896225" cy="5400609"/>
          </a:xfrm>
        </p:spPr>
        <p:txBody>
          <a:bodyPr>
            <a:normAutofit fontScale="92500" lnSpcReduction="10000"/>
          </a:bodyPr>
          <a:lstStyle/>
          <a:p>
            <a:r>
              <a:rPr lang="en-US" dirty="0"/>
              <a:t>This is the last official lecture</a:t>
            </a:r>
          </a:p>
          <a:p>
            <a:pPr lvl="1"/>
            <a:r>
              <a:rPr lang="en-US" dirty="0"/>
              <a:t>Remaining class sessions are open </a:t>
            </a:r>
            <a:r>
              <a:rPr lang="en-US" dirty="0" err="1"/>
              <a:t>TA+faculty</a:t>
            </a:r>
            <a:r>
              <a:rPr lang="en-US" dirty="0"/>
              <a:t> office hours</a:t>
            </a:r>
          </a:p>
          <a:p>
            <a:r>
              <a:rPr lang="en-US" dirty="0"/>
              <a:t>Proxy lab checkpoint is due August 4</a:t>
            </a:r>
          </a:p>
          <a:p>
            <a:r>
              <a:rPr lang="en-US" dirty="0"/>
              <a:t>Proxy lab final is due August 11</a:t>
            </a:r>
          </a:p>
          <a:p>
            <a:pPr lvl="1"/>
            <a:r>
              <a:rPr lang="en-US" dirty="0"/>
              <a:t>NO GRACE DAYS</a:t>
            </a:r>
          </a:p>
          <a:p>
            <a:pPr lvl="1"/>
            <a:r>
              <a:rPr lang="en-US" dirty="0"/>
              <a:t>Any extension is technically an incomplete</a:t>
            </a:r>
          </a:p>
          <a:p>
            <a:r>
              <a:rPr lang="en-US" dirty="0"/>
              <a:t>Exam is August 10, here, 12:30-3:30pm</a:t>
            </a:r>
          </a:p>
          <a:p>
            <a:pPr lvl="1"/>
            <a:r>
              <a:rPr lang="en-US" dirty="0"/>
              <a:t>Disability accommodations? Go to ODR Testing Center instead</a:t>
            </a:r>
          </a:p>
          <a:p>
            <a:r>
              <a:rPr lang="en-US" dirty="0"/>
              <a:t>Prof. Railing is on vacation</a:t>
            </a:r>
          </a:p>
          <a:p>
            <a:pPr lvl="1"/>
            <a:r>
              <a:rPr lang="en-US" dirty="0"/>
              <a:t>Prof. Weinberg’s email is zackw@cmu.edu</a:t>
            </a:r>
          </a:p>
          <a:p>
            <a:pPr lvl="1"/>
            <a:r>
              <a:rPr lang="en-US" dirty="0"/>
              <a:t>Prof. Weinberg’s office is GHC 4124</a:t>
            </a:r>
          </a:p>
          <a:p>
            <a:pPr lvl="1"/>
            <a:r>
              <a:rPr lang="en-US" dirty="0"/>
              <a:t>I’ll be there after class till 4pm, every day this week and next, except:</a:t>
            </a:r>
          </a:p>
          <a:p>
            <a:pPr lvl="2"/>
            <a:r>
              <a:rPr lang="en-US" dirty="0"/>
              <a:t>Thursday Aug. 3</a:t>
            </a:r>
          </a:p>
          <a:p>
            <a:pPr lvl="2"/>
            <a:r>
              <a:rPr lang="en-US" dirty="0"/>
              <a:t>Thursday Aug. 10</a:t>
            </a:r>
          </a:p>
          <a:p>
            <a:pPr lvl="2"/>
            <a:r>
              <a:rPr lang="en-US" dirty="0"/>
              <a:t>Friday Aug. 11</a:t>
            </a:r>
          </a:p>
        </p:txBody>
      </p:sp>
    </p:spTree>
    <p:extLst>
      <p:ext uri="{BB962C8B-B14F-4D97-AF65-F5344CB8AC3E}">
        <p14:creationId xmlns:p14="http://schemas.microsoft.com/office/powerpoint/2010/main" val="867488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AA"/>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48CB3-B97C-4EA9-ABF1-A861BC0AE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0452"/>
            <a:ext cx="9138774" cy="5077097"/>
          </a:xfrm>
          <a:prstGeom prst="rect">
            <a:avLst/>
          </a:prstGeom>
        </p:spPr>
      </p:pic>
    </p:spTree>
    <p:extLst>
      <p:ext uri="{BB962C8B-B14F-4D97-AF65-F5344CB8AC3E}">
        <p14:creationId xmlns:p14="http://schemas.microsoft.com/office/powerpoint/2010/main" val="4262383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CD6A16E-638C-4A2E-8A2C-71474FF8811B}"/>
              </a:ext>
            </a:extLst>
          </p:cNvPr>
          <p:cNvPicPr>
            <a:picLocks noGrp="1" noChangeAspect="1"/>
          </p:cNvPicPr>
          <p:nvPr>
            <p:ph idx="1"/>
          </p:nvPr>
        </p:nvPicPr>
        <p:blipFill>
          <a:blip r:embed="rId2"/>
          <a:stretch>
            <a:fillRect/>
          </a:stretch>
        </p:blipFill>
        <p:spPr>
          <a:xfrm>
            <a:off x="623887" y="1413646"/>
            <a:ext cx="7896225" cy="3649708"/>
          </a:xfrm>
        </p:spPr>
      </p:pic>
      <p:sp>
        <p:nvSpPr>
          <p:cNvPr id="6" name="TextBox 5">
            <a:extLst>
              <a:ext uri="{FF2B5EF4-FFF2-40B4-BE49-F238E27FC236}">
                <a16:creationId xmlns:a16="http://schemas.microsoft.com/office/drawing/2014/main" id="{F5D03685-4EE9-469D-B627-A0F94B190E7E}"/>
              </a:ext>
            </a:extLst>
          </p:cNvPr>
          <p:cNvSpPr txBox="1"/>
          <p:nvPr/>
        </p:nvSpPr>
        <p:spPr>
          <a:xfrm>
            <a:off x="623887" y="5416731"/>
            <a:ext cx="7623130" cy="646331"/>
          </a:xfrm>
          <a:prstGeom prst="rect">
            <a:avLst/>
          </a:prstGeom>
          <a:noFill/>
        </p:spPr>
        <p:txBody>
          <a:bodyPr wrap="square" rtlCol="0">
            <a:spAutoFit/>
          </a:bodyPr>
          <a:lstStyle/>
          <a:p>
            <a:r>
              <a:rPr lang="en-US" sz="1800" dirty="0">
                <a:latin typeface="Calibri" pitchFamily="34" charset="0"/>
              </a:rPr>
              <a:t>Bugs reported to the National Vulnerability Database (USA), 2001–present</a:t>
            </a:r>
          </a:p>
          <a:p>
            <a:r>
              <a:rPr lang="en-US" sz="1800" dirty="0">
                <a:latin typeface="Calibri" pitchFamily="34" charset="0"/>
              </a:rPr>
              <a:t>(only security-critical bugs are counted) </a:t>
            </a:r>
          </a:p>
        </p:txBody>
      </p:sp>
    </p:spTree>
    <p:extLst>
      <p:ext uri="{BB962C8B-B14F-4D97-AF65-F5344CB8AC3E}">
        <p14:creationId xmlns:p14="http://schemas.microsoft.com/office/powerpoint/2010/main" val="2905821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8D985-AC00-5A2B-6E61-BCD3125B7F68}"/>
              </a:ext>
            </a:extLst>
          </p:cNvPr>
          <p:cNvSpPr>
            <a:spLocks noGrp="1"/>
          </p:cNvSpPr>
          <p:nvPr>
            <p:ph type="title"/>
          </p:nvPr>
        </p:nvSpPr>
        <p:spPr/>
        <p:txBody>
          <a:bodyPr/>
          <a:lstStyle/>
          <a:p>
            <a:r>
              <a:rPr lang="en-US" dirty="0"/>
              <a:t>Actual bug in attack lab phase 3</a:t>
            </a:r>
          </a:p>
        </p:txBody>
      </p:sp>
      <p:sp>
        <p:nvSpPr>
          <p:cNvPr id="6" name="Text Placeholder 5">
            <a:extLst>
              <a:ext uri="{FF2B5EF4-FFF2-40B4-BE49-F238E27FC236}">
                <a16:creationId xmlns:a16="http://schemas.microsoft.com/office/drawing/2014/main" id="{0D6754A1-2F2B-B583-EEDF-3BD0F82C2B45}"/>
              </a:ext>
            </a:extLst>
          </p:cNvPr>
          <p:cNvSpPr>
            <a:spLocks noGrp="1"/>
          </p:cNvSpPr>
          <p:nvPr>
            <p:ph type="body" idx="1"/>
          </p:nvPr>
        </p:nvSpPr>
        <p:spPr/>
        <p:txBody>
          <a:bodyPr/>
          <a:lstStyle/>
          <a:p>
            <a:r>
              <a:rPr lang="en-US" dirty="0"/>
              <a:t>Buggy</a:t>
            </a:r>
          </a:p>
        </p:txBody>
      </p:sp>
      <p:sp>
        <p:nvSpPr>
          <p:cNvPr id="4" name="Content Placeholder 3">
            <a:extLst>
              <a:ext uri="{FF2B5EF4-FFF2-40B4-BE49-F238E27FC236}">
                <a16:creationId xmlns:a16="http://schemas.microsoft.com/office/drawing/2014/main" id="{4ACBE8E8-A58B-22CF-6E08-F6C367CAA44B}"/>
              </a:ext>
            </a:extLst>
          </p:cNvPr>
          <p:cNvSpPr>
            <a:spLocks noGrp="1"/>
          </p:cNvSpPr>
          <p:nvPr>
            <p:ph sz="half" idx="2"/>
          </p:nvPr>
        </p:nvSpPr>
        <p:spPr/>
        <p:txBody>
          <a:bodyPr/>
          <a:lstStyle/>
          <a:p>
            <a:pPr marL="0" indent="0">
              <a:buNone/>
            </a:pPr>
            <a:r>
              <a:rPr lang="en-US" sz="1100" b="0" dirty="0">
                <a:latin typeface="Consolas" panose="020B0609020204030204" pitchFamily="49" charset="0"/>
              </a:rPr>
              <a:t>void touch3(char *</a:t>
            </a:r>
            <a:r>
              <a:rPr lang="en-US" sz="1100" b="0" dirty="0" err="1">
                <a:latin typeface="Consolas" panose="020B0609020204030204" pitchFamily="49" charset="0"/>
              </a:rPr>
              <a:t>sval</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a:t>
            </a:r>
          </a:p>
          <a:p>
            <a:pPr marL="0" indent="0">
              <a:buNone/>
            </a:pPr>
            <a:r>
              <a:rPr lang="en-US" sz="1100" b="0" dirty="0">
                <a:latin typeface="Consolas" panose="020B0609020204030204" pitchFamily="49" charset="0"/>
              </a:rPr>
              <a:t>  if (</a:t>
            </a:r>
            <a:r>
              <a:rPr lang="en-US" sz="1100" b="0" dirty="0" err="1">
                <a:latin typeface="Consolas" panose="020B0609020204030204" pitchFamily="49" charset="0"/>
              </a:rPr>
              <a:t>hexmatch</a:t>
            </a:r>
            <a:r>
              <a:rPr lang="en-US" sz="1100" b="0" dirty="0">
                <a:latin typeface="Consolas" panose="020B0609020204030204" pitchFamily="49" charset="0"/>
              </a:rPr>
              <a:t>(cookie, </a:t>
            </a:r>
            <a:r>
              <a:rPr lang="en-US" sz="1100" b="0" dirty="0" err="1">
                <a:latin typeface="Consolas" panose="020B0609020204030204" pitchFamily="49" charset="0"/>
              </a:rPr>
              <a:t>sval</a:t>
            </a:r>
            <a:r>
              <a:rPr lang="en-US" sz="1100" b="0" dirty="0">
                <a:latin typeface="Consolas" panose="020B0609020204030204" pitchFamily="49" charset="0"/>
              </a:rPr>
              <a:t>)) {</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printf</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"Touch3!: You called touch3(\"%s\")\n",</a:t>
            </a:r>
            <a:br>
              <a:rPr lang="en-US" sz="1100" b="0" dirty="0">
                <a:latin typeface="Consolas" panose="020B0609020204030204" pitchFamily="49" charset="0"/>
              </a:rPr>
            </a:br>
            <a:r>
              <a:rPr lang="en-US" sz="1100" b="0" dirty="0">
                <a:latin typeface="Consolas" panose="020B0609020204030204" pitchFamily="49" charset="0"/>
              </a:rPr>
              <a:t>      </a:t>
            </a:r>
            <a:r>
              <a:rPr lang="en-US" sz="1100" b="0" dirty="0" err="1">
                <a:latin typeface="Consolas" panose="020B0609020204030204" pitchFamily="49" charset="0"/>
              </a:rPr>
              <a:t>sval</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validate(3);</a:t>
            </a:r>
          </a:p>
          <a:p>
            <a:pPr marL="0" indent="0">
              <a:buNone/>
            </a:pPr>
            <a:r>
              <a:rPr lang="en-US" sz="1100" b="0" dirty="0">
                <a:latin typeface="Consolas" panose="020B0609020204030204" pitchFamily="49" charset="0"/>
              </a:rPr>
              <a:t>  } else {</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printf</a:t>
            </a:r>
            <a:r>
              <a:rPr lang="en-US" sz="1100" b="0" dirty="0">
                <a:latin typeface="Consolas" panose="020B0609020204030204" pitchFamily="49" charset="0"/>
              </a:rPr>
              <a:t>(</a:t>
            </a:r>
            <a:br>
              <a:rPr lang="en-US" sz="1100" b="0" dirty="0">
                <a:latin typeface="Consolas" panose="020B0609020204030204" pitchFamily="49" charset="0"/>
              </a:rPr>
            </a:br>
            <a:r>
              <a:rPr lang="en-US" sz="1100" b="0" dirty="0">
                <a:latin typeface="Consolas" panose="020B0609020204030204" pitchFamily="49" charset="0"/>
              </a:rPr>
              <a:t>      "Misfire: You called touch3(\"%s\")\n",</a:t>
            </a:r>
            <a:br>
              <a:rPr lang="en-US" sz="1100" b="0" dirty="0">
                <a:latin typeface="Consolas" panose="020B0609020204030204" pitchFamily="49" charset="0"/>
              </a:rPr>
            </a:br>
            <a:r>
              <a:rPr lang="en-US" sz="1100" b="0" dirty="0">
                <a:latin typeface="Consolas" panose="020B0609020204030204" pitchFamily="49" charset="0"/>
              </a:rPr>
              <a:t>      </a:t>
            </a:r>
            <a:r>
              <a:rPr lang="en-US" sz="1100" b="0" dirty="0" err="1">
                <a:latin typeface="Consolas" panose="020B0609020204030204" pitchFamily="49" charset="0"/>
              </a:rPr>
              <a:t>sval</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fail(3);</a:t>
            </a:r>
          </a:p>
          <a:p>
            <a:pPr marL="0" indent="0">
              <a:buNone/>
            </a:pPr>
            <a:r>
              <a:rPr lang="en-US" sz="1100" b="0" dirty="0">
                <a:latin typeface="Consolas" panose="020B0609020204030204" pitchFamily="49" charset="0"/>
              </a:rPr>
              <a:t>  }</a:t>
            </a:r>
          </a:p>
          <a:p>
            <a:pPr marL="0" indent="0">
              <a:buNone/>
            </a:pPr>
            <a:r>
              <a:rPr lang="en-US" sz="1100" b="0" dirty="0">
                <a:latin typeface="Consolas" panose="020B0609020204030204" pitchFamily="49" charset="0"/>
              </a:rPr>
              <a:t>  exit(0);</a:t>
            </a:r>
          </a:p>
          <a:p>
            <a:pPr marL="0" indent="0">
              <a:buNone/>
            </a:pPr>
            <a:r>
              <a:rPr lang="en-US" sz="1100" b="0" dirty="0">
                <a:latin typeface="Consolas" panose="020B0609020204030204" pitchFamily="49" charset="0"/>
              </a:rPr>
              <a:t>}</a:t>
            </a:r>
          </a:p>
        </p:txBody>
      </p:sp>
      <p:sp>
        <p:nvSpPr>
          <p:cNvPr id="7" name="Text Placeholder 6">
            <a:extLst>
              <a:ext uri="{FF2B5EF4-FFF2-40B4-BE49-F238E27FC236}">
                <a16:creationId xmlns:a16="http://schemas.microsoft.com/office/drawing/2014/main" id="{F4D81688-0623-74FA-EEF9-AD35727B03D2}"/>
              </a:ext>
            </a:extLst>
          </p:cNvPr>
          <p:cNvSpPr>
            <a:spLocks noGrp="1"/>
          </p:cNvSpPr>
          <p:nvPr>
            <p:ph type="body" sz="quarter" idx="3"/>
          </p:nvPr>
        </p:nvSpPr>
        <p:spPr/>
        <p:txBody>
          <a:bodyPr/>
          <a:lstStyle/>
          <a:p>
            <a:r>
              <a:rPr lang="en-US" dirty="0"/>
              <a:t>Fixed</a:t>
            </a:r>
          </a:p>
        </p:txBody>
      </p:sp>
      <p:sp>
        <p:nvSpPr>
          <p:cNvPr id="8" name="Content Placeholder 7">
            <a:extLst>
              <a:ext uri="{FF2B5EF4-FFF2-40B4-BE49-F238E27FC236}">
                <a16:creationId xmlns:a16="http://schemas.microsoft.com/office/drawing/2014/main" id="{9E09E4EB-3EC4-1B76-C227-1534BBA1D64C}"/>
              </a:ext>
            </a:extLst>
          </p:cNvPr>
          <p:cNvSpPr>
            <a:spLocks noGrp="1"/>
          </p:cNvSpPr>
          <p:nvPr>
            <p:ph sz="quarter" idx="4"/>
          </p:nvPr>
        </p:nvSpPr>
        <p:spPr>
          <a:xfrm>
            <a:off x="4645092" y="2174875"/>
            <a:ext cx="4375083" cy="3951288"/>
          </a:xfrm>
        </p:spPr>
        <p:txBody>
          <a:bodyPr/>
          <a:lstStyle/>
          <a:p>
            <a:pPr marL="0" indent="0">
              <a:buNone/>
            </a:pPr>
            <a:r>
              <a:rPr lang="en-US" sz="1100" b="0" dirty="0">
                <a:latin typeface="Consolas" panose="020B0609020204030204" pitchFamily="49" charset="0"/>
              </a:rPr>
              <a:t>void touch3(char *</a:t>
            </a:r>
            <a:r>
              <a:rPr lang="en-US" sz="1100" b="0" dirty="0" err="1">
                <a:latin typeface="Consolas" panose="020B0609020204030204" pitchFamily="49" charset="0"/>
              </a:rPr>
              <a:t>sval</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a:t>
            </a:r>
          </a:p>
          <a:p>
            <a:pPr marL="0" indent="0">
              <a:buNone/>
            </a:pPr>
            <a:r>
              <a:rPr lang="en-US" sz="1100" b="0" dirty="0">
                <a:latin typeface="Consolas" panose="020B0609020204030204" pitchFamily="49" charset="0"/>
              </a:rPr>
              <a:t>    if (</a:t>
            </a:r>
            <a:r>
              <a:rPr lang="en-US" sz="1100" b="0" dirty="0" err="1">
                <a:latin typeface="Consolas" panose="020B0609020204030204" pitchFamily="49" charset="0"/>
              </a:rPr>
              <a:t>hexmatch</a:t>
            </a:r>
            <a:r>
              <a:rPr lang="en-US" sz="1100" b="0" dirty="0">
                <a:latin typeface="Consolas" panose="020B0609020204030204" pitchFamily="49" charset="0"/>
              </a:rPr>
              <a:t>(cookie, </a:t>
            </a:r>
            <a:r>
              <a:rPr lang="en-US" sz="1100" b="0" dirty="0" err="1">
                <a:latin typeface="Consolas" panose="020B0609020204030204" pitchFamily="49" charset="0"/>
              </a:rPr>
              <a:t>sval</a:t>
            </a:r>
            <a:r>
              <a:rPr lang="en-US" sz="1100" b="0" dirty="0">
                <a:latin typeface="Consolas" panose="020B0609020204030204" pitchFamily="49" charset="0"/>
              </a:rPr>
              <a:t>)) {</a:t>
            </a:r>
          </a:p>
          <a:p>
            <a:pPr marL="0" indent="0">
              <a:buNone/>
            </a:pPr>
            <a:r>
              <a:rPr lang="en-US" sz="1100" b="0" dirty="0">
                <a:latin typeface="Consolas" panose="020B0609020204030204" pitchFamily="49" charset="0"/>
              </a:rPr>
              <a:t>        report_touch3("Touch3!", </a:t>
            </a:r>
            <a:r>
              <a:rPr lang="en-US" sz="1100" b="0" dirty="0" err="1">
                <a:latin typeface="Consolas" panose="020B0609020204030204" pitchFamily="49" charset="0"/>
              </a:rPr>
              <a:t>sval</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validate(3);</a:t>
            </a:r>
          </a:p>
          <a:p>
            <a:pPr marL="0" indent="0">
              <a:buNone/>
            </a:pPr>
            <a:r>
              <a:rPr lang="en-US" sz="1100" b="0" dirty="0">
                <a:latin typeface="Consolas" panose="020B0609020204030204" pitchFamily="49" charset="0"/>
              </a:rPr>
              <a:t>    } else {</a:t>
            </a:r>
          </a:p>
          <a:p>
            <a:pPr marL="0" indent="0">
              <a:buNone/>
            </a:pPr>
            <a:r>
              <a:rPr lang="en-US" sz="1100" b="0" dirty="0">
                <a:latin typeface="Consolas" panose="020B0609020204030204" pitchFamily="49" charset="0"/>
              </a:rPr>
              <a:t>        report_touch3("Misfire", </a:t>
            </a:r>
            <a:r>
              <a:rPr lang="en-US" sz="1100" b="0" dirty="0" err="1">
                <a:latin typeface="Consolas" panose="020B0609020204030204" pitchFamily="49" charset="0"/>
              </a:rPr>
              <a:t>sval</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fail(3);</a:t>
            </a:r>
          </a:p>
          <a:p>
            <a:pPr marL="0" indent="0">
              <a:buNone/>
            </a:pPr>
            <a:r>
              <a:rPr lang="en-US" sz="1100" b="0" dirty="0">
                <a:latin typeface="Consolas" panose="020B0609020204030204" pitchFamily="49" charset="0"/>
              </a:rPr>
              <a:t>    }</a:t>
            </a:r>
          </a:p>
          <a:p>
            <a:pPr marL="0" indent="0">
              <a:buNone/>
            </a:pPr>
            <a:r>
              <a:rPr lang="en-US" sz="1100" b="0" dirty="0">
                <a:latin typeface="Consolas" panose="020B0609020204030204" pitchFamily="49" charset="0"/>
              </a:rPr>
              <a:t>    exit(0);</a:t>
            </a:r>
          </a:p>
          <a:p>
            <a:pPr marL="0" indent="0">
              <a:buNone/>
            </a:pPr>
            <a:r>
              <a:rPr lang="en-US" sz="1100" b="0" dirty="0">
                <a:latin typeface="Consolas" panose="020B0609020204030204" pitchFamily="49" charset="0"/>
              </a:rPr>
              <a:t>}</a:t>
            </a:r>
          </a:p>
          <a:p>
            <a:pPr marL="0" indent="0">
              <a:buNone/>
            </a:pPr>
            <a:endParaRPr lang="en-US" sz="1100" b="0" dirty="0">
              <a:latin typeface="Consolas" panose="020B0609020204030204" pitchFamily="49" charset="0"/>
            </a:endParaRPr>
          </a:p>
          <a:p>
            <a:pPr marL="0" indent="0">
              <a:buNone/>
            </a:pPr>
            <a:r>
              <a:rPr lang="en-US" sz="1100" b="0" dirty="0">
                <a:latin typeface="Consolas" panose="020B0609020204030204" pitchFamily="49" charset="0"/>
              </a:rPr>
              <a:t>void report_touch3(const char *tag, const char *</a:t>
            </a:r>
            <a:r>
              <a:rPr lang="en-US" sz="1100" b="0" dirty="0" err="1">
                <a:latin typeface="Consolas" panose="020B0609020204030204" pitchFamily="49" charset="0"/>
              </a:rPr>
              <a:t>sval</a:t>
            </a:r>
            <a:r>
              <a:rPr lang="en-US" sz="1100" b="0" dirty="0">
                <a:latin typeface="Consolas" panose="020B0609020204030204" pitchFamily="49" charset="0"/>
              </a:rPr>
              <a:t>) {</a:t>
            </a:r>
          </a:p>
          <a:p>
            <a:pPr marL="0" indent="0">
              <a:buNone/>
            </a:pPr>
            <a:r>
              <a:rPr lang="en-US" sz="1100" b="0" dirty="0">
                <a:latin typeface="Consolas" panose="020B0609020204030204" pitchFamily="49" charset="0"/>
              </a:rPr>
              <a:t>    const char *p;</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printf</a:t>
            </a:r>
            <a:r>
              <a:rPr lang="en-US" sz="1100" b="0" dirty="0">
                <a:latin typeface="Consolas" panose="020B0609020204030204" pitchFamily="49" charset="0"/>
              </a:rPr>
              <a:t>("%s: You called touch3(\"", tag);</a:t>
            </a:r>
          </a:p>
          <a:p>
            <a:pPr marL="0" indent="0">
              <a:buNone/>
            </a:pPr>
            <a:r>
              <a:rPr lang="en-US" sz="1100" b="0" dirty="0">
                <a:latin typeface="Consolas" panose="020B0609020204030204" pitchFamily="49" charset="0"/>
              </a:rPr>
              <a:t>    for (p = </a:t>
            </a:r>
            <a:r>
              <a:rPr lang="en-US" sz="1100" b="0" dirty="0" err="1">
                <a:latin typeface="Consolas" panose="020B0609020204030204" pitchFamily="49" charset="0"/>
              </a:rPr>
              <a:t>sval</a:t>
            </a:r>
            <a:r>
              <a:rPr lang="en-US" sz="1100" b="0" dirty="0">
                <a:latin typeface="Consolas" panose="020B0609020204030204" pitchFamily="49" charset="0"/>
              </a:rPr>
              <a:t>; *p; p++) {</a:t>
            </a:r>
          </a:p>
          <a:p>
            <a:pPr marL="0" indent="0">
              <a:buNone/>
            </a:pPr>
            <a:r>
              <a:rPr lang="en-US" sz="1100" b="0" dirty="0">
                <a:latin typeface="Consolas" panose="020B0609020204030204" pitchFamily="49" charset="0"/>
              </a:rPr>
              <a:t>        unsigned char c = (unsigned char)*p;</a:t>
            </a:r>
          </a:p>
          <a:p>
            <a:pPr marL="0" indent="0">
              <a:buNone/>
            </a:pPr>
            <a:r>
              <a:rPr lang="en-US" sz="1100" b="0" dirty="0">
                <a:latin typeface="Consolas" panose="020B0609020204030204" pitchFamily="49" charset="0"/>
              </a:rPr>
              <a:t>        if (c &lt; ' ' || c &gt; '~')</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printf</a:t>
            </a:r>
            <a:r>
              <a:rPr lang="en-US" sz="1100" b="0" dirty="0">
                <a:latin typeface="Consolas" panose="020B0609020204030204" pitchFamily="49" charset="0"/>
              </a:rPr>
              <a:t>("\\x%02x", c);</a:t>
            </a:r>
          </a:p>
          <a:p>
            <a:pPr marL="0" indent="0">
              <a:buNone/>
            </a:pPr>
            <a:r>
              <a:rPr lang="en-US" sz="1100" b="0" dirty="0">
                <a:latin typeface="Consolas" panose="020B0609020204030204" pitchFamily="49" charset="0"/>
              </a:rPr>
              <a:t>        } else if (c == '\\') {</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putchar</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putchar</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 else if (c == '"') {</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putchar</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putchar</a:t>
            </a:r>
            <a:r>
              <a:rPr lang="en-US" sz="1100" b="0" dirty="0">
                <a:latin typeface="Consolas" panose="020B0609020204030204" pitchFamily="49" charset="0"/>
              </a:rPr>
              <a:t>('"');</a:t>
            </a:r>
          </a:p>
          <a:p>
            <a:pPr marL="0" indent="0">
              <a:buNone/>
            </a:pPr>
            <a:r>
              <a:rPr lang="en-US" sz="1100" b="0" dirty="0">
                <a:latin typeface="Consolas" panose="020B0609020204030204" pitchFamily="49" charset="0"/>
              </a:rPr>
              <a:t>        } else {</a:t>
            </a:r>
          </a:p>
          <a:p>
            <a:pPr marL="0" indent="0">
              <a:buNone/>
            </a:pPr>
            <a:r>
              <a:rPr lang="en-US" sz="1100" b="0" dirty="0">
                <a:latin typeface="Consolas" panose="020B0609020204030204" pitchFamily="49" charset="0"/>
              </a:rPr>
              <a:t>            </a:t>
            </a:r>
            <a:r>
              <a:rPr lang="en-US" sz="1100" b="0" dirty="0" err="1">
                <a:latin typeface="Consolas" panose="020B0609020204030204" pitchFamily="49" charset="0"/>
              </a:rPr>
              <a:t>putchar</a:t>
            </a:r>
            <a:r>
              <a:rPr lang="en-US" sz="1100" b="0" dirty="0">
                <a:latin typeface="Consolas" panose="020B0609020204030204" pitchFamily="49" charset="0"/>
              </a:rPr>
              <a:t>(c);</a:t>
            </a:r>
          </a:p>
          <a:p>
            <a:pPr marL="0" indent="0">
              <a:buNone/>
            </a:pPr>
            <a:r>
              <a:rPr lang="en-US" sz="1100" b="0" dirty="0">
                <a:latin typeface="Consolas" panose="020B0609020204030204" pitchFamily="49" charset="0"/>
              </a:rPr>
              <a:t>        }</a:t>
            </a:r>
          </a:p>
          <a:p>
            <a:pPr marL="0" indent="0">
              <a:buNone/>
            </a:pPr>
            <a:r>
              <a:rPr lang="en-US" sz="1100" b="0" dirty="0">
                <a:latin typeface="Consolas" panose="020B0609020204030204" pitchFamily="49" charset="0"/>
              </a:rPr>
              <a:t>    }</a:t>
            </a:r>
          </a:p>
          <a:p>
            <a:pPr marL="0" indent="0">
              <a:buNone/>
            </a:pPr>
            <a:r>
              <a:rPr lang="en-US" sz="1100" b="0" dirty="0">
                <a:latin typeface="Consolas" panose="020B0609020204030204" pitchFamily="49" charset="0"/>
              </a:rPr>
              <a:t>    puts("\")");</a:t>
            </a:r>
          </a:p>
          <a:p>
            <a:pPr marL="0" indent="0">
              <a:buNone/>
            </a:pPr>
            <a:r>
              <a:rPr lang="en-US" sz="1100" b="0" dirty="0">
                <a:latin typeface="Consolas" panose="020B0609020204030204" pitchFamily="49" charset="0"/>
              </a:rPr>
              <a:t>}</a:t>
            </a:r>
          </a:p>
        </p:txBody>
      </p:sp>
    </p:spTree>
    <p:extLst>
      <p:ext uri="{BB962C8B-B14F-4D97-AF65-F5344CB8AC3E}">
        <p14:creationId xmlns:p14="http://schemas.microsoft.com/office/powerpoint/2010/main" val="357855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14" end="1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16" end="1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xEl>
                                              <p:pRg st="17" end="1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xEl>
                                              <p:pRg st="18" end="18"/>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9" end="19"/>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20" end="2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21" end="21"/>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xEl>
                                              <p:pRg st="22" end="22"/>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xEl>
                                              <p:pRg st="23" end="2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xEl>
                                              <p:pRg st="24" end="24"/>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xEl>
                                              <p:pRg st="25" end="25"/>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xEl>
                                              <p:pRg st="26" end="26"/>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xEl>
                                              <p:pRg st="27" end="27"/>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
                                            <p:txEl>
                                              <p:pRg st="28" end="28"/>
                                            </p:tx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
                                            <p:txEl>
                                              <p:pRg st="29" end="29"/>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
                                            <p:txEl>
                                              <p:pRg st="30" end="3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6">
            <a:extLst>
              <a:ext uri="{FF2B5EF4-FFF2-40B4-BE49-F238E27FC236}">
                <a16:creationId xmlns:a16="http://schemas.microsoft.com/office/drawing/2014/main" id="{909680CF-433F-4A73-BDFF-EE03002F1CF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8175" y="2326140"/>
            <a:ext cx="3871913" cy="3043919"/>
          </a:xfrm>
        </p:spPr>
      </p:pic>
      <p:pic>
        <p:nvPicPr>
          <p:cNvPr id="6" name="Content Placeholder 6">
            <a:extLst>
              <a:ext uri="{FF2B5EF4-FFF2-40B4-BE49-F238E27FC236}">
                <a16:creationId xmlns:a16="http://schemas.microsoft.com/office/drawing/2014/main" id="{1A1FA946-341D-4E56-BB3E-18D086C41F9C}"/>
              </a:ext>
            </a:extLst>
          </p:cNvPr>
          <p:cNvPicPr>
            <a:picLocks noGrp="1" noChangeAspect="1"/>
          </p:cNvPicPr>
          <p:nvPr>
            <p:ph sz="half" idx="2"/>
          </p:nvPr>
        </p:nvPicPr>
        <p:blipFill>
          <a:blip r:embed="rId3"/>
          <a:stretch>
            <a:fillRect/>
          </a:stretch>
        </p:blipFill>
        <p:spPr>
          <a:xfrm>
            <a:off x="4662488" y="2557979"/>
            <a:ext cx="3871912" cy="2580241"/>
          </a:xfrm>
        </p:spPr>
      </p:pic>
      <p:sp>
        <p:nvSpPr>
          <p:cNvPr id="7" name="TextBox 6">
            <a:extLst>
              <a:ext uri="{FF2B5EF4-FFF2-40B4-BE49-F238E27FC236}">
                <a16:creationId xmlns:a16="http://schemas.microsoft.com/office/drawing/2014/main" id="{3D9E66F7-15EB-4A08-A859-629DEBB2A615}"/>
              </a:ext>
            </a:extLst>
          </p:cNvPr>
          <p:cNvSpPr txBox="1"/>
          <p:nvPr/>
        </p:nvSpPr>
        <p:spPr>
          <a:xfrm>
            <a:off x="6227207" y="6317502"/>
            <a:ext cx="2571689" cy="338554"/>
          </a:xfrm>
          <a:prstGeom prst="rect">
            <a:avLst/>
          </a:prstGeom>
          <a:noFill/>
        </p:spPr>
        <p:txBody>
          <a:bodyPr wrap="square" rtlCol="0">
            <a:spAutoFit/>
          </a:bodyPr>
          <a:lstStyle/>
          <a:p>
            <a:pPr algn="r"/>
            <a:r>
              <a:rPr lang="en-US" sz="800" dirty="0">
                <a:latin typeface="Calibri" pitchFamily="34" charset="0"/>
              </a:rPr>
              <a:t> Gerald </a:t>
            </a:r>
            <a:r>
              <a:rPr lang="en-US" sz="800" dirty="0" err="1">
                <a:latin typeface="Calibri" pitchFamily="34" charset="0"/>
              </a:rPr>
              <a:t>Holzmann</a:t>
            </a:r>
            <a:r>
              <a:rPr lang="en-US" sz="800" dirty="0">
                <a:latin typeface="Calibri" pitchFamily="34" charset="0"/>
              </a:rPr>
              <a:t>, “Code Inflation”, </a:t>
            </a:r>
            <a:r>
              <a:rPr lang="en-US" sz="800" i="1" dirty="0">
                <a:latin typeface="Calibri" pitchFamily="34" charset="0"/>
              </a:rPr>
              <a:t>IEEE Software</a:t>
            </a:r>
            <a:r>
              <a:rPr lang="en-US" sz="800" dirty="0">
                <a:latin typeface="Calibri" pitchFamily="34" charset="0"/>
              </a:rPr>
              <a:t> 2015 &lt;</a:t>
            </a:r>
            <a:r>
              <a:rPr lang="en-US" sz="800" dirty="0">
                <a:latin typeface="Calibri" pitchFamily="34" charset="0"/>
                <a:hlinkClick r:id="rId4"/>
              </a:rPr>
              <a:t>https://ieeexplore.ieee.org/document/7057573</a:t>
            </a:r>
            <a:r>
              <a:rPr lang="en-US" sz="800" dirty="0">
                <a:latin typeface="Calibri" pitchFamily="34" charset="0"/>
              </a:rPr>
              <a:t>&gt;</a:t>
            </a:r>
            <a:endParaRPr lang="en-US" sz="1100" dirty="0">
              <a:latin typeface="Calibri" pitchFamily="34" charset="0"/>
            </a:endParaRPr>
          </a:p>
        </p:txBody>
      </p:sp>
    </p:spTree>
    <p:extLst>
      <p:ext uri="{BB962C8B-B14F-4D97-AF65-F5344CB8AC3E}">
        <p14:creationId xmlns:p14="http://schemas.microsoft.com/office/powerpoint/2010/main" val="1958372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6116227-3A87-4300-AF28-5311B2E04B01}"/>
              </a:ext>
            </a:extLst>
          </p:cNvPr>
          <p:cNvSpPr>
            <a:spLocks noGrp="1"/>
          </p:cNvSpPr>
          <p:nvPr>
            <p:ph type="title"/>
          </p:nvPr>
        </p:nvSpPr>
        <p:spPr/>
        <p:txBody>
          <a:bodyPr/>
          <a:lstStyle/>
          <a:p>
            <a:r>
              <a:rPr lang="en-US" dirty="0"/>
              <a:t>The local newspaper website…</a:t>
            </a:r>
          </a:p>
        </p:txBody>
      </p:sp>
      <p:pic>
        <p:nvPicPr>
          <p:cNvPr id="12" name="Content Placeholder 11">
            <a:extLst>
              <a:ext uri="{FF2B5EF4-FFF2-40B4-BE49-F238E27FC236}">
                <a16:creationId xmlns:a16="http://schemas.microsoft.com/office/drawing/2014/main" id="{E578014E-1EC6-49B5-B4C6-4F311FB6EA7B}"/>
              </a:ext>
            </a:extLst>
          </p:cNvPr>
          <p:cNvPicPr>
            <a:picLocks noGrp="1" noChangeAspect="1"/>
          </p:cNvPicPr>
          <p:nvPr>
            <p:ph idx="1"/>
          </p:nvPr>
        </p:nvPicPr>
        <p:blipFill>
          <a:blip r:embed="rId2"/>
          <a:stretch>
            <a:fillRect/>
          </a:stretch>
        </p:blipFill>
        <p:spPr>
          <a:xfrm>
            <a:off x="357085" y="1322270"/>
            <a:ext cx="7896225" cy="4069528"/>
          </a:xfrm>
        </p:spPr>
      </p:pic>
      <p:sp>
        <p:nvSpPr>
          <p:cNvPr id="2" name="TextBox 1">
            <a:extLst>
              <a:ext uri="{FF2B5EF4-FFF2-40B4-BE49-F238E27FC236}">
                <a16:creationId xmlns:a16="http://schemas.microsoft.com/office/drawing/2014/main" id="{6004DE1A-1D90-46FC-80AD-2D78A25FE892}"/>
              </a:ext>
            </a:extLst>
          </p:cNvPr>
          <p:cNvSpPr txBox="1"/>
          <p:nvPr/>
        </p:nvSpPr>
        <p:spPr>
          <a:xfrm>
            <a:off x="431800" y="5748867"/>
            <a:ext cx="7896225" cy="923330"/>
          </a:xfrm>
          <a:prstGeom prst="rect">
            <a:avLst/>
          </a:prstGeom>
          <a:noFill/>
        </p:spPr>
        <p:txBody>
          <a:bodyPr wrap="square" rtlCol="0">
            <a:spAutoFit/>
          </a:bodyPr>
          <a:lstStyle/>
          <a:p>
            <a:r>
              <a:rPr lang="en-US" sz="1800" dirty="0">
                <a:latin typeface="Calibri" pitchFamily="34" charset="0"/>
              </a:rPr>
              <a:t>1166 HTTP requests</a:t>
            </a:r>
          </a:p>
          <a:p>
            <a:r>
              <a:rPr lang="en-US" sz="1800" dirty="0">
                <a:latin typeface="Calibri" pitchFamily="34" charset="0"/>
              </a:rPr>
              <a:t>47 MB of data transferred</a:t>
            </a:r>
          </a:p>
          <a:p>
            <a:r>
              <a:rPr lang="en-US" sz="1800" dirty="0">
                <a:latin typeface="Calibri" pitchFamily="34" charset="0"/>
              </a:rPr>
              <a:t>Still loading stuff in the background 1 minute after this screen stabilized</a:t>
            </a:r>
          </a:p>
        </p:txBody>
      </p:sp>
    </p:spTree>
    <p:extLst>
      <p:ext uri="{BB962C8B-B14F-4D97-AF65-F5344CB8AC3E}">
        <p14:creationId xmlns:p14="http://schemas.microsoft.com/office/powerpoint/2010/main" val="3159336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47347E9-DF1D-4763-9658-E984F26A13D6}"/>
              </a:ext>
            </a:extLst>
          </p:cNvPr>
          <p:cNvSpPr>
            <a:spLocks noGrp="1"/>
          </p:cNvSpPr>
          <p:nvPr>
            <p:ph type="title"/>
          </p:nvPr>
        </p:nvSpPr>
        <p:spPr/>
        <p:txBody>
          <a:bodyPr/>
          <a:lstStyle/>
          <a:p>
            <a:r>
              <a:rPr lang="en-US" dirty="0"/>
              <a:t>… without the ads</a:t>
            </a:r>
          </a:p>
        </p:txBody>
      </p:sp>
      <p:pic>
        <p:nvPicPr>
          <p:cNvPr id="8" name="Content Placeholder 7">
            <a:extLst>
              <a:ext uri="{FF2B5EF4-FFF2-40B4-BE49-F238E27FC236}">
                <a16:creationId xmlns:a16="http://schemas.microsoft.com/office/drawing/2014/main" id="{E453DF25-291E-4B28-8626-67DD0AFBEDCE}"/>
              </a:ext>
            </a:extLst>
          </p:cNvPr>
          <p:cNvPicPr>
            <a:picLocks noGrp="1" noChangeAspect="1"/>
          </p:cNvPicPr>
          <p:nvPr>
            <p:ph idx="1"/>
          </p:nvPr>
        </p:nvPicPr>
        <p:blipFill>
          <a:blip r:embed="rId2"/>
          <a:stretch>
            <a:fillRect/>
          </a:stretch>
        </p:blipFill>
        <p:spPr>
          <a:xfrm>
            <a:off x="357085" y="1313290"/>
            <a:ext cx="7896225" cy="3977419"/>
          </a:xfrm>
        </p:spPr>
      </p:pic>
      <p:sp>
        <p:nvSpPr>
          <p:cNvPr id="4" name="TextBox 3">
            <a:extLst>
              <a:ext uri="{FF2B5EF4-FFF2-40B4-BE49-F238E27FC236}">
                <a16:creationId xmlns:a16="http://schemas.microsoft.com/office/drawing/2014/main" id="{F5791898-45C7-4AA1-A051-25E21DFC5893}"/>
              </a:ext>
            </a:extLst>
          </p:cNvPr>
          <p:cNvSpPr txBox="1"/>
          <p:nvPr/>
        </p:nvSpPr>
        <p:spPr>
          <a:xfrm>
            <a:off x="431800" y="5748867"/>
            <a:ext cx="7896225" cy="923330"/>
          </a:xfrm>
          <a:prstGeom prst="rect">
            <a:avLst/>
          </a:prstGeom>
          <a:noFill/>
        </p:spPr>
        <p:txBody>
          <a:bodyPr wrap="square" rtlCol="0">
            <a:spAutoFit/>
          </a:bodyPr>
          <a:lstStyle/>
          <a:p>
            <a:r>
              <a:rPr lang="en-US" sz="1800" dirty="0">
                <a:latin typeface="Calibri" pitchFamily="34" charset="0"/>
              </a:rPr>
              <a:t>87 HTTP requests</a:t>
            </a:r>
          </a:p>
          <a:p>
            <a:r>
              <a:rPr lang="en-US" sz="1800" dirty="0">
                <a:latin typeface="Calibri" pitchFamily="34" charset="0"/>
              </a:rPr>
              <a:t>7.4 MB of data transferred</a:t>
            </a:r>
          </a:p>
          <a:p>
            <a:r>
              <a:rPr lang="en-US" sz="1800" dirty="0">
                <a:latin typeface="Calibri" pitchFamily="34" charset="0"/>
              </a:rPr>
              <a:t>No network activity after 1.5 seconds</a:t>
            </a:r>
          </a:p>
        </p:txBody>
      </p:sp>
    </p:spTree>
    <p:extLst>
      <p:ext uri="{BB962C8B-B14F-4D97-AF65-F5344CB8AC3E}">
        <p14:creationId xmlns:p14="http://schemas.microsoft.com/office/powerpoint/2010/main" val="3330917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501C-42FC-CC2D-CB31-2199EE8129FD}"/>
              </a:ext>
            </a:extLst>
          </p:cNvPr>
          <p:cNvSpPr>
            <a:spLocks noGrp="1"/>
          </p:cNvSpPr>
          <p:nvPr>
            <p:ph type="title"/>
          </p:nvPr>
        </p:nvSpPr>
        <p:spPr/>
        <p:txBody>
          <a:bodyPr/>
          <a:lstStyle/>
          <a:p>
            <a:r>
              <a:rPr lang="en-US" dirty="0"/>
              <a:t>Conflicting incentives</a:t>
            </a:r>
          </a:p>
        </p:txBody>
      </p:sp>
      <p:sp>
        <p:nvSpPr>
          <p:cNvPr id="3" name="Content Placeholder 2">
            <a:extLst>
              <a:ext uri="{FF2B5EF4-FFF2-40B4-BE49-F238E27FC236}">
                <a16:creationId xmlns:a16="http://schemas.microsoft.com/office/drawing/2014/main" id="{4900FC92-0C45-588D-3555-DB5A93113F7E}"/>
              </a:ext>
            </a:extLst>
          </p:cNvPr>
          <p:cNvSpPr>
            <a:spLocks noGrp="1"/>
          </p:cNvSpPr>
          <p:nvPr>
            <p:ph sz="half" idx="1"/>
          </p:nvPr>
        </p:nvSpPr>
        <p:spPr/>
        <p:txBody>
          <a:bodyPr>
            <a:normAutofit fontScale="85000" lnSpcReduction="10000"/>
          </a:bodyPr>
          <a:lstStyle/>
          <a:p>
            <a:r>
              <a:rPr lang="en-US" dirty="0"/>
              <a:t>I want to read the news</a:t>
            </a:r>
          </a:p>
          <a:p>
            <a:pPr lvl="1"/>
            <a:r>
              <a:rPr lang="en-US" dirty="0"/>
              <a:t>I don’t want ads distracting me from the news</a:t>
            </a:r>
          </a:p>
          <a:p>
            <a:pPr lvl="1"/>
            <a:r>
              <a:rPr lang="en-US" dirty="0"/>
              <a:t>I don’t want to wait for irrelevant pictures to load</a:t>
            </a:r>
          </a:p>
          <a:p>
            <a:r>
              <a:rPr lang="en-US" dirty="0"/>
              <a:t>I want to discuss the news with my friends</a:t>
            </a:r>
          </a:p>
          <a:p>
            <a:pPr lvl="1"/>
            <a:r>
              <a:rPr lang="en-US" dirty="0"/>
              <a:t>I want to be able to share individual articles with them</a:t>
            </a:r>
          </a:p>
          <a:p>
            <a:pPr lvl="1"/>
            <a:r>
              <a:rPr lang="en-US" dirty="0"/>
              <a:t>They should be able to read the whole thing without subscribing</a:t>
            </a:r>
          </a:p>
          <a:p>
            <a:r>
              <a:rPr lang="en-US" dirty="0"/>
              <a:t>I want the subscription fee to be small</a:t>
            </a:r>
          </a:p>
        </p:txBody>
      </p:sp>
      <p:sp>
        <p:nvSpPr>
          <p:cNvPr id="7" name="Content Placeholder 6">
            <a:extLst>
              <a:ext uri="{FF2B5EF4-FFF2-40B4-BE49-F238E27FC236}">
                <a16:creationId xmlns:a16="http://schemas.microsoft.com/office/drawing/2014/main" id="{6945AB1B-3C2B-CE89-F5F1-45E46B5A9584}"/>
              </a:ext>
            </a:extLst>
          </p:cNvPr>
          <p:cNvSpPr>
            <a:spLocks noGrp="1"/>
          </p:cNvSpPr>
          <p:nvPr>
            <p:ph sz="half" idx="2"/>
          </p:nvPr>
        </p:nvSpPr>
        <p:spPr>
          <a:xfrm>
            <a:off x="4662488" y="1362141"/>
            <a:ext cx="4157662" cy="4972051"/>
          </a:xfrm>
        </p:spPr>
        <p:txBody>
          <a:bodyPr>
            <a:normAutofit fontScale="85000" lnSpcReduction="10000"/>
          </a:bodyPr>
          <a:lstStyle/>
          <a:p>
            <a:r>
              <a:rPr lang="en-US" dirty="0"/>
              <a:t>The newspaper needs money to operate</a:t>
            </a:r>
          </a:p>
          <a:p>
            <a:pPr lvl="1"/>
            <a:r>
              <a:rPr lang="en-US" dirty="0"/>
              <a:t>Salaries for reporters, editors, photographers</a:t>
            </a:r>
          </a:p>
          <a:p>
            <a:pPr lvl="1"/>
            <a:r>
              <a:rPr lang="en-US" dirty="0"/>
              <a:t>Website hosting fees</a:t>
            </a:r>
          </a:p>
          <a:p>
            <a:pPr lvl="1"/>
            <a:r>
              <a:rPr lang="en-US" dirty="0"/>
              <a:t>Print and distribute paper edition</a:t>
            </a:r>
          </a:p>
          <a:p>
            <a:r>
              <a:rPr lang="en-US" dirty="0"/>
              <a:t>Subscription fees have never been sufficient</a:t>
            </a:r>
          </a:p>
          <a:p>
            <a:pPr lvl="1"/>
            <a:r>
              <a:rPr lang="en-US" dirty="0"/>
              <a:t>Advertising makes up the difference</a:t>
            </a:r>
          </a:p>
          <a:p>
            <a:pPr lvl="1"/>
            <a:r>
              <a:rPr lang="en-US" dirty="0"/>
              <a:t>Advertising means newspaper answers to advertisers</a:t>
            </a:r>
          </a:p>
        </p:txBody>
      </p:sp>
    </p:spTree>
    <p:extLst>
      <p:ext uri="{BB962C8B-B14F-4D97-AF65-F5344CB8AC3E}">
        <p14:creationId xmlns:p14="http://schemas.microsoft.com/office/powerpoint/2010/main" val="14844831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217B14-AEA9-4FBB-A300-3B98850CB5E5}"/>
              </a:ext>
            </a:extLst>
          </p:cNvPr>
          <p:cNvSpPr>
            <a:spLocks noGrp="1"/>
          </p:cNvSpPr>
          <p:nvPr>
            <p:ph idx="4294967295"/>
          </p:nvPr>
        </p:nvSpPr>
        <p:spPr>
          <a:xfrm>
            <a:off x="945356" y="481012"/>
            <a:ext cx="7253288" cy="6276975"/>
          </a:xfrm>
        </p:spPr>
        <p:txBody>
          <a:bodyPr/>
          <a:lstStyle/>
          <a:p>
            <a:pPr marL="0" indent="0" algn="ctr">
              <a:buNone/>
            </a:pPr>
            <a:r>
              <a:rPr lang="en-US" b="0" dirty="0"/>
              <a:t>“</a:t>
            </a:r>
            <a:r>
              <a:rPr lang="en-US" b="0" i="1" dirty="0"/>
              <a:t>algorithm</a:t>
            </a:r>
            <a:r>
              <a:rPr lang="en-US" b="0" dirty="0"/>
              <a:t>???</a:t>
            </a:r>
            <a:br>
              <a:rPr lang="en-US" b="0" dirty="0"/>
            </a:br>
            <a:r>
              <a:rPr lang="en-US" b="0" dirty="0"/>
              <a:t>that thing where</a:t>
            </a:r>
            <a:br>
              <a:rPr lang="en-US" b="0" dirty="0"/>
            </a:br>
            <a:r>
              <a:rPr lang="en-US" b="0" dirty="0"/>
              <a:t>social media sites get money from advertisers</a:t>
            </a:r>
            <a:br>
              <a:rPr lang="en-US" b="0" dirty="0"/>
            </a:br>
            <a:r>
              <a:rPr lang="en-US" b="0" dirty="0"/>
              <a:t>the more shit you click on</a:t>
            </a:r>
            <a:br>
              <a:rPr lang="en-US" b="0" dirty="0"/>
            </a:br>
            <a:r>
              <a:rPr lang="en-US" b="0" dirty="0"/>
              <a:t>so they shove content at you</a:t>
            </a:r>
            <a:br>
              <a:rPr lang="en-US" b="0" dirty="0"/>
            </a:br>
            <a:r>
              <a:rPr lang="en-US" b="0" dirty="0"/>
              <a:t>that is theoretically to your interest</a:t>
            </a:r>
            <a:br>
              <a:rPr lang="en-US" b="0" dirty="0"/>
            </a:br>
            <a:r>
              <a:rPr lang="en-US" b="0" dirty="0"/>
              <a:t>but actually is content that will keep you clicking,</a:t>
            </a:r>
            <a:br>
              <a:rPr lang="en-US" b="0" dirty="0"/>
            </a:br>
            <a:r>
              <a:rPr lang="en-US" b="0" dirty="0"/>
              <a:t>including content that enrages you,</a:t>
            </a:r>
            <a:br>
              <a:rPr lang="en-US" b="0" dirty="0"/>
            </a:br>
            <a:r>
              <a:rPr lang="en-US" b="0" dirty="0"/>
              <a:t>because they don't care about giving you shit you like</a:t>
            </a:r>
            <a:br>
              <a:rPr lang="en-US" b="0" dirty="0"/>
            </a:br>
            <a:r>
              <a:rPr lang="en-US" b="0" dirty="0"/>
              <a:t>just about keeping you engaged as long as possible,</a:t>
            </a:r>
            <a:br>
              <a:rPr lang="en-US" b="0" dirty="0"/>
            </a:br>
            <a:r>
              <a:rPr lang="en-US" b="0" dirty="0"/>
              <a:t>and oh also did we mention</a:t>
            </a:r>
            <a:br>
              <a:rPr lang="en-US" b="0" dirty="0"/>
            </a:br>
            <a:r>
              <a:rPr lang="en-US" b="0" dirty="0"/>
              <a:t>this ties into the modern lack of data privacy,</a:t>
            </a:r>
            <a:br>
              <a:rPr lang="en-US" b="0" dirty="0"/>
            </a:br>
            <a:r>
              <a:rPr lang="en-US" b="0" dirty="0"/>
              <a:t>the algorithm is watching everything you interact with</a:t>
            </a:r>
            <a:br>
              <a:rPr lang="en-US" b="0" dirty="0"/>
            </a:br>
            <a:r>
              <a:rPr lang="en-US" b="0" dirty="0"/>
              <a:t>to profile you better for advertising to you,</a:t>
            </a:r>
            <a:br>
              <a:rPr lang="en-US" b="0" dirty="0"/>
            </a:br>
            <a:r>
              <a:rPr lang="en-US" b="0" dirty="0"/>
              <a:t>it's spying on you across platforms whenever possible,”</a:t>
            </a:r>
          </a:p>
          <a:p>
            <a:pPr marL="0" indent="0" algn="ctr">
              <a:buNone/>
            </a:pPr>
            <a:r>
              <a:rPr lang="en-US" b="0" dirty="0"/>
              <a:t>— @jmtorres on Tumblr</a:t>
            </a:r>
          </a:p>
        </p:txBody>
      </p:sp>
    </p:spTree>
    <p:extLst>
      <p:ext uri="{BB962C8B-B14F-4D97-AF65-F5344CB8AC3E}">
        <p14:creationId xmlns:p14="http://schemas.microsoft.com/office/powerpoint/2010/main" val="3046090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B671E6A-EBF8-403F-B6A3-EEF36712CB0D}"/>
              </a:ext>
            </a:extLst>
          </p:cNvPr>
          <p:cNvSpPr>
            <a:spLocks noGrp="1"/>
          </p:cNvSpPr>
          <p:nvPr>
            <p:ph sz="half" idx="1"/>
          </p:nvPr>
        </p:nvSpPr>
        <p:spPr>
          <a:xfrm>
            <a:off x="638242" y="2875631"/>
            <a:ext cx="3871913" cy="1106739"/>
          </a:xfrm>
        </p:spPr>
        <p:txBody>
          <a:bodyPr/>
          <a:lstStyle/>
          <a:p>
            <a:pPr marL="0" indent="0">
              <a:buNone/>
            </a:pPr>
            <a:r>
              <a:rPr lang="en-US" dirty="0"/>
              <a:t>Not all problems have technical solutions</a:t>
            </a:r>
          </a:p>
        </p:txBody>
      </p:sp>
      <p:pic>
        <p:nvPicPr>
          <p:cNvPr id="8" name="Content Placeholder 7">
            <a:extLst>
              <a:ext uri="{FF2B5EF4-FFF2-40B4-BE49-F238E27FC236}">
                <a16:creationId xmlns:a16="http://schemas.microsoft.com/office/drawing/2014/main" id="{BE885210-7EB2-4968-B2ED-9D38EF1138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78732" y="922006"/>
            <a:ext cx="3871913" cy="5013989"/>
          </a:xfrm>
        </p:spPr>
      </p:pic>
      <p:sp>
        <p:nvSpPr>
          <p:cNvPr id="9" name="TextBox 8">
            <a:extLst>
              <a:ext uri="{FF2B5EF4-FFF2-40B4-BE49-F238E27FC236}">
                <a16:creationId xmlns:a16="http://schemas.microsoft.com/office/drawing/2014/main" id="{3277DF00-EBE9-4AED-A4BF-842DD6D94CE1}"/>
              </a:ext>
            </a:extLst>
          </p:cNvPr>
          <p:cNvSpPr txBox="1"/>
          <p:nvPr/>
        </p:nvSpPr>
        <p:spPr>
          <a:xfrm>
            <a:off x="5182287" y="6334192"/>
            <a:ext cx="3368358" cy="461665"/>
          </a:xfrm>
          <a:prstGeom prst="rect">
            <a:avLst/>
          </a:prstGeom>
          <a:noFill/>
        </p:spPr>
        <p:txBody>
          <a:bodyPr wrap="none" rtlCol="0">
            <a:spAutoFit/>
          </a:bodyPr>
          <a:lstStyle/>
          <a:p>
            <a:pPr algn="r"/>
            <a:r>
              <a:rPr lang="en-US" sz="1200" b="0" dirty="0" err="1">
                <a:latin typeface="Calibri" pitchFamily="34" charset="0"/>
              </a:rPr>
              <a:t>Evi</a:t>
            </a:r>
            <a:r>
              <a:rPr lang="en-US" sz="1200" b="0" dirty="0">
                <a:latin typeface="Calibri" pitchFamily="34" charset="0"/>
              </a:rPr>
              <a:t> Nemeth’s extended OSI protocol stack, quoted</a:t>
            </a:r>
            <a:br>
              <a:rPr lang="en-US" sz="1200" b="0" dirty="0">
                <a:latin typeface="Calibri" pitchFamily="34" charset="0"/>
              </a:rPr>
            </a:br>
            <a:r>
              <a:rPr lang="en-US" sz="1200" b="0" dirty="0">
                <a:latin typeface="Calibri" pitchFamily="34" charset="0"/>
              </a:rPr>
              <a:t>in </a:t>
            </a:r>
            <a:r>
              <a:rPr lang="en-US" sz="1200" b="0" dirty="0">
                <a:latin typeface="Calibri" pitchFamily="34" charset="0"/>
                <a:hlinkClick r:id="rId3"/>
              </a:rPr>
              <a:t>https://www.linuxjournal.com/article/10726</a:t>
            </a:r>
            <a:endParaRPr lang="en-US" sz="1200" b="0" dirty="0">
              <a:latin typeface="Calibri" pitchFamily="34" charset="0"/>
            </a:endParaRPr>
          </a:p>
        </p:txBody>
      </p:sp>
    </p:spTree>
    <p:extLst>
      <p:ext uri="{BB962C8B-B14F-4D97-AF65-F5344CB8AC3E}">
        <p14:creationId xmlns:p14="http://schemas.microsoft.com/office/powerpoint/2010/main" val="4000848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445FD73-7922-4AEA-AF99-8CB63D330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3" y="1677034"/>
            <a:ext cx="7208958" cy="3352165"/>
          </a:xfrm>
          <a:prstGeom prst="rect">
            <a:avLst/>
          </a:prstGeom>
        </p:spPr>
      </p:pic>
      <p:sp>
        <p:nvSpPr>
          <p:cNvPr id="8" name="TextBox 7">
            <a:extLst>
              <a:ext uri="{FF2B5EF4-FFF2-40B4-BE49-F238E27FC236}">
                <a16:creationId xmlns:a16="http://schemas.microsoft.com/office/drawing/2014/main" id="{4887C473-26A3-45FD-B4B2-400DC8680ECA}"/>
              </a:ext>
            </a:extLst>
          </p:cNvPr>
          <p:cNvSpPr txBox="1"/>
          <p:nvPr/>
        </p:nvSpPr>
        <p:spPr>
          <a:xfrm>
            <a:off x="-8467" y="6508641"/>
            <a:ext cx="4605866" cy="307777"/>
          </a:xfrm>
          <a:prstGeom prst="rect">
            <a:avLst/>
          </a:prstGeom>
          <a:noFill/>
        </p:spPr>
        <p:txBody>
          <a:bodyPr wrap="square">
            <a:spAutoFit/>
          </a:bodyPr>
          <a:lstStyle/>
          <a:p>
            <a:r>
              <a:rPr lang="en-US" sz="1400" b="0" dirty="0">
                <a:latin typeface="+mn-lt"/>
              </a:rPr>
              <a:t>Image from </a:t>
            </a:r>
            <a:r>
              <a:rPr lang="en-US" sz="1400" b="0" dirty="0" err="1">
                <a:latin typeface="+mn-lt"/>
              </a:rPr>
              <a:t>ch.</a:t>
            </a:r>
            <a:r>
              <a:rPr lang="en-US" sz="1400" b="0" dirty="0">
                <a:latin typeface="+mn-lt"/>
              </a:rPr>
              <a:t> 11 of </a:t>
            </a:r>
            <a:r>
              <a:rPr lang="en-US" sz="1400" b="0" dirty="0">
                <a:latin typeface="+mn-lt"/>
                <a:hlinkClick r:id="rId4"/>
              </a:rPr>
              <a:t>https://www.forth.com/starting-forth/</a:t>
            </a:r>
            <a:endParaRPr lang="en-US" sz="1400" b="0" dirty="0">
              <a:latin typeface="+mn-lt"/>
            </a:endParaRPr>
          </a:p>
        </p:txBody>
      </p:sp>
    </p:spTree>
    <p:extLst>
      <p:ext uri="{BB962C8B-B14F-4D97-AF65-F5344CB8AC3E}">
        <p14:creationId xmlns:p14="http://schemas.microsoft.com/office/powerpoint/2010/main" val="3207373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9040-FB6D-4187-BB48-7D110D8C4C69}"/>
              </a:ext>
            </a:extLst>
          </p:cNvPr>
          <p:cNvSpPr>
            <a:spLocks noGrp="1"/>
          </p:cNvSpPr>
          <p:nvPr>
            <p:ph type="title"/>
          </p:nvPr>
        </p:nvSpPr>
        <p:spPr/>
        <p:txBody>
          <a:bodyPr/>
          <a:lstStyle/>
          <a:p>
            <a:r>
              <a:rPr lang="en-US" dirty="0"/>
              <a:t>50 Years of “Moore’s Law” </a:t>
            </a:r>
          </a:p>
        </p:txBody>
      </p:sp>
      <p:pic>
        <p:nvPicPr>
          <p:cNvPr id="5" name="Content Placeholder 4" descr="Chart, scatter chart&#10;&#10;Description automatically generated">
            <a:extLst>
              <a:ext uri="{FF2B5EF4-FFF2-40B4-BE49-F238E27FC236}">
                <a16:creationId xmlns:a16="http://schemas.microsoft.com/office/drawing/2014/main" id="{20361539-6E0A-463C-8AC9-48967ECE5E8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9548" b="3337"/>
          <a:stretch/>
        </p:blipFill>
        <p:spPr>
          <a:xfrm>
            <a:off x="666298" y="1387642"/>
            <a:ext cx="7811405" cy="5034680"/>
          </a:xfrm>
        </p:spPr>
      </p:pic>
      <p:sp>
        <p:nvSpPr>
          <p:cNvPr id="6" name="Rectangle 5">
            <a:extLst>
              <a:ext uri="{FF2B5EF4-FFF2-40B4-BE49-F238E27FC236}">
                <a16:creationId xmlns:a16="http://schemas.microsoft.com/office/drawing/2014/main" id="{386F41A3-D80F-4BE5-95B7-634384DF8E9C}"/>
              </a:ext>
            </a:extLst>
          </p:cNvPr>
          <p:cNvSpPr/>
          <p:nvPr/>
        </p:nvSpPr>
        <p:spPr bwMode="auto">
          <a:xfrm>
            <a:off x="465221" y="6296526"/>
            <a:ext cx="2935705" cy="232611"/>
          </a:xfrm>
          <a:prstGeom prst="rect">
            <a:avLst/>
          </a:prstGeom>
          <a:solidFill>
            <a:schemeClr val="bg1"/>
          </a:solidFill>
          <a:ln w="25400">
            <a:noFill/>
            <a:round/>
            <a:headEnd/>
            <a:tailEnd/>
          </a:ln>
          <a:effectLst/>
        </p:spPr>
        <p:txBody>
          <a:bodyPr wrap="none" rtlCol="0" anchor="ctr">
            <a:spAutoFit/>
          </a:bodyPr>
          <a:lstStyle/>
          <a:p>
            <a:pPr algn="ctr"/>
            <a:endParaRPr lang="en-US"/>
          </a:p>
        </p:txBody>
      </p:sp>
      <p:sp>
        <p:nvSpPr>
          <p:cNvPr id="7" name="TextBox 6">
            <a:extLst>
              <a:ext uri="{FF2B5EF4-FFF2-40B4-BE49-F238E27FC236}">
                <a16:creationId xmlns:a16="http://schemas.microsoft.com/office/drawing/2014/main" id="{C5123984-8E13-49F4-A547-363E5F3B341E}"/>
              </a:ext>
            </a:extLst>
          </p:cNvPr>
          <p:cNvSpPr txBox="1"/>
          <p:nvPr/>
        </p:nvSpPr>
        <p:spPr>
          <a:xfrm>
            <a:off x="0" y="6612286"/>
            <a:ext cx="4463081" cy="253916"/>
          </a:xfrm>
          <a:prstGeom prst="rect">
            <a:avLst/>
          </a:prstGeom>
          <a:noFill/>
        </p:spPr>
        <p:txBody>
          <a:bodyPr wrap="none" rtlCol="0">
            <a:spAutoFit/>
          </a:bodyPr>
          <a:lstStyle/>
          <a:p>
            <a:r>
              <a:rPr lang="en-US" sz="1050" dirty="0">
                <a:latin typeface="Calibri" pitchFamily="34" charset="0"/>
              </a:rPr>
              <a:t>Source: Our World in Data </a:t>
            </a:r>
            <a:r>
              <a:rPr lang="en-US" sz="1050" dirty="0">
                <a:latin typeface="Calibri" pitchFamily="34" charset="0"/>
                <a:hlinkClick r:id="rId4"/>
              </a:rPr>
              <a:t>https://ourworldindata.org/technological-change</a:t>
            </a:r>
            <a:endParaRPr lang="en-US" sz="1050" dirty="0">
              <a:latin typeface="Calibri" pitchFamily="34" charset="0"/>
            </a:endParaRPr>
          </a:p>
        </p:txBody>
      </p:sp>
    </p:spTree>
    <p:extLst>
      <p:ext uri="{BB962C8B-B14F-4D97-AF65-F5344CB8AC3E}">
        <p14:creationId xmlns:p14="http://schemas.microsoft.com/office/powerpoint/2010/main" val="2199078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EEDC-A70E-4427-8D8B-FABD48B87E97}"/>
              </a:ext>
            </a:extLst>
          </p:cNvPr>
          <p:cNvSpPr>
            <a:spLocks noGrp="1"/>
          </p:cNvSpPr>
          <p:nvPr>
            <p:ph type="title"/>
          </p:nvPr>
        </p:nvSpPr>
        <p:spPr/>
        <p:txBody>
          <a:bodyPr/>
          <a:lstStyle/>
          <a:p>
            <a:r>
              <a:rPr lang="en-US" dirty="0"/>
              <a:t>Customizability</a:t>
            </a:r>
          </a:p>
        </p:txBody>
      </p:sp>
      <p:pic>
        <p:nvPicPr>
          <p:cNvPr id="5" name="Content Placeholder 4">
            <a:extLst>
              <a:ext uri="{FF2B5EF4-FFF2-40B4-BE49-F238E27FC236}">
                <a16:creationId xmlns:a16="http://schemas.microsoft.com/office/drawing/2014/main" id="{2A9D2714-9B93-4F98-8AC9-EBFC478E93A7}"/>
              </a:ext>
            </a:extLst>
          </p:cNvPr>
          <p:cNvPicPr>
            <a:picLocks noGrp="1" noChangeAspect="1"/>
          </p:cNvPicPr>
          <p:nvPr>
            <p:ph idx="1"/>
          </p:nvPr>
        </p:nvPicPr>
        <p:blipFill>
          <a:blip r:embed="rId2"/>
          <a:stretch>
            <a:fillRect/>
          </a:stretch>
        </p:blipFill>
        <p:spPr>
          <a:xfrm>
            <a:off x="523875" y="1980696"/>
            <a:ext cx="7896225" cy="4441626"/>
          </a:xfrm>
        </p:spPr>
      </p:pic>
      <p:sp>
        <p:nvSpPr>
          <p:cNvPr id="6" name="TextBox 5">
            <a:extLst>
              <a:ext uri="{FF2B5EF4-FFF2-40B4-BE49-F238E27FC236}">
                <a16:creationId xmlns:a16="http://schemas.microsoft.com/office/drawing/2014/main" id="{85A12150-DB2F-4E98-8673-79EF7E60011C}"/>
              </a:ext>
            </a:extLst>
          </p:cNvPr>
          <p:cNvSpPr txBox="1"/>
          <p:nvPr/>
        </p:nvSpPr>
        <p:spPr>
          <a:xfrm>
            <a:off x="523875" y="1266021"/>
            <a:ext cx="7896225" cy="646331"/>
          </a:xfrm>
          <a:prstGeom prst="rect">
            <a:avLst/>
          </a:prstGeom>
          <a:noFill/>
        </p:spPr>
        <p:txBody>
          <a:bodyPr wrap="square" rtlCol="0">
            <a:spAutoFit/>
          </a:bodyPr>
          <a:lstStyle/>
          <a:p>
            <a:r>
              <a:rPr lang="en-US" sz="1800" dirty="0">
                <a:latin typeface="Calibri" pitchFamily="34" charset="0"/>
              </a:rPr>
              <a:t>This is what my text editor looks like.</a:t>
            </a:r>
            <a:br>
              <a:rPr lang="en-US" sz="1800" dirty="0">
                <a:latin typeface="Calibri" pitchFamily="34" charset="0"/>
              </a:rPr>
            </a:br>
            <a:r>
              <a:rPr lang="en-US" sz="1800" dirty="0">
                <a:latin typeface="Calibri" pitchFamily="34" charset="0"/>
              </a:rPr>
              <a:t>I write </a:t>
            </a:r>
            <a:r>
              <a:rPr lang="en-US" sz="1800" i="1" dirty="0">
                <a:latin typeface="Calibri" pitchFamily="34" charset="0"/>
              </a:rPr>
              <a:t>everything</a:t>
            </a:r>
            <a:r>
              <a:rPr lang="en-US" sz="1800" dirty="0">
                <a:latin typeface="Calibri" pitchFamily="34" charset="0"/>
              </a:rPr>
              <a:t> (except PowerPoint decks ;-) in this interface.</a:t>
            </a:r>
          </a:p>
        </p:txBody>
      </p:sp>
    </p:spTree>
    <p:extLst>
      <p:ext uri="{BB962C8B-B14F-4D97-AF65-F5344CB8AC3E}">
        <p14:creationId xmlns:p14="http://schemas.microsoft.com/office/powerpoint/2010/main" val="1776987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25C7-F5BB-4A83-B1DF-B90D979B273E}"/>
              </a:ext>
            </a:extLst>
          </p:cNvPr>
          <p:cNvSpPr>
            <a:spLocks noGrp="1"/>
          </p:cNvSpPr>
          <p:nvPr>
            <p:ph type="title"/>
          </p:nvPr>
        </p:nvSpPr>
        <p:spPr/>
        <p:txBody>
          <a:bodyPr/>
          <a:lstStyle/>
          <a:p>
            <a:r>
              <a:rPr lang="en-US" dirty="0"/>
              <a:t>Customizability</a:t>
            </a:r>
          </a:p>
        </p:txBody>
      </p:sp>
      <p:sp>
        <p:nvSpPr>
          <p:cNvPr id="3" name="Content Placeholder 2">
            <a:extLst>
              <a:ext uri="{FF2B5EF4-FFF2-40B4-BE49-F238E27FC236}">
                <a16:creationId xmlns:a16="http://schemas.microsoft.com/office/drawing/2014/main" id="{B1BF4EFA-9120-45AD-9ED5-8ED5F4D04B4F}"/>
              </a:ext>
            </a:extLst>
          </p:cNvPr>
          <p:cNvSpPr>
            <a:spLocks noGrp="1"/>
          </p:cNvSpPr>
          <p:nvPr>
            <p:ph sz="half" idx="1"/>
          </p:nvPr>
        </p:nvSpPr>
        <p:spPr/>
        <p:txBody>
          <a:bodyPr/>
          <a:lstStyle/>
          <a:p>
            <a:r>
              <a:rPr lang="en-US" dirty="0"/>
              <a:t>This is what the same editor looks like if I start it up without any customization.</a:t>
            </a:r>
          </a:p>
          <a:p>
            <a:r>
              <a:rPr lang="en-US" dirty="0"/>
              <a:t>I’ve written hundreds of lines of Lisp to get  this thing exactly the way I want it.</a:t>
            </a:r>
          </a:p>
          <a:p>
            <a:r>
              <a:rPr lang="en-US" dirty="0"/>
              <a:t>Most of that is about behavior, not appearance.</a:t>
            </a:r>
          </a:p>
        </p:txBody>
      </p:sp>
      <p:pic>
        <p:nvPicPr>
          <p:cNvPr id="6" name="Content Placeholder 5">
            <a:extLst>
              <a:ext uri="{FF2B5EF4-FFF2-40B4-BE49-F238E27FC236}">
                <a16:creationId xmlns:a16="http://schemas.microsoft.com/office/drawing/2014/main" id="{6658E02A-D3D5-4012-9B7F-841077E47355}"/>
              </a:ext>
            </a:extLst>
          </p:cNvPr>
          <p:cNvPicPr>
            <a:picLocks noGrp="1" noChangeAspect="1"/>
          </p:cNvPicPr>
          <p:nvPr>
            <p:ph sz="half" idx="2"/>
          </p:nvPr>
        </p:nvPicPr>
        <p:blipFill>
          <a:blip r:embed="rId2"/>
          <a:stretch>
            <a:fillRect/>
          </a:stretch>
        </p:blipFill>
        <p:spPr>
          <a:xfrm>
            <a:off x="4662488" y="2106703"/>
            <a:ext cx="3871912" cy="3482794"/>
          </a:xfrm>
        </p:spPr>
      </p:pic>
    </p:spTree>
    <p:extLst>
      <p:ext uri="{BB962C8B-B14F-4D97-AF65-F5344CB8AC3E}">
        <p14:creationId xmlns:p14="http://schemas.microsoft.com/office/powerpoint/2010/main" val="1884966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8A6DDB-EE34-4BD9-8452-A8D8D650BB68}"/>
              </a:ext>
            </a:extLst>
          </p:cNvPr>
          <p:cNvSpPr>
            <a:spLocks noGrp="1"/>
          </p:cNvSpPr>
          <p:nvPr>
            <p:ph idx="1"/>
          </p:nvPr>
        </p:nvSpPr>
        <p:spPr/>
        <p:txBody>
          <a:bodyPr/>
          <a:lstStyle/>
          <a:p>
            <a:pPr marL="0" indent="0">
              <a:buNone/>
            </a:pPr>
            <a:r>
              <a:rPr lang="en-US" dirty="0"/>
              <a:t>Raise your hand if you know someone who is afraid to experiment with their computer.</a:t>
            </a:r>
          </a:p>
        </p:txBody>
      </p:sp>
      <p:sp>
        <p:nvSpPr>
          <p:cNvPr id="5" name="Title 4">
            <a:extLst>
              <a:ext uri="{FF2B5EF4-FFF2-40B4-BE49-F238E27FC236}">
                <a16:creationId xmlns:a16="http://schemas.microsoft.com/office/drawing/2014/main" id="{D47181F0-864D-8ABA-AD5F-AE9502CF64E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98966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17F49EF-A60C-A820-8C3C-691375508EC1}"/>
              </a:ext>
            </a:extLst>
          </p:cNvPr>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t="4587" b="6214"/>
          <a:stretch/>
        </p:blipFill>
        <p:spPr>
          <a:xfrm>
            <a:off x="380861" y="614362"/>
            <a:ext cx="8382278" cy="5629275"/>
          </a:xfrm>
        </p:spPr>
      </p:pic>
    </p:spTree>
    <p:extLst>
      <p:ext uri="{BB962C8B-B14F-4D97-AF65-F5344CB8AC3E}">
        <p14:creationId xmlns:p14="http://schemas.microsoft.com/office/powerpoint/2010/main" val="3668573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2DB8E-43D1-A072-3933-C23FB627C893}"/>
              </a:ext>
            </a:extLst>
          </p:cNvPr>
          <p:cNvSpPr>
            <a:spLocks noGrp="1"/>
          </p:cNvSpPr>
          <p:nvPr>
            <p:ph type="title"/>
          </p:nvPr>
        </p:nvSpPr>
        <p:spPr>
          <a:xfrm>
            <a:off x="374157" y="371221"/>
            <a:ext cx="8522193" cy="762000"/>
          </a:xfrm>
        </p:spPr>
        <p:txBody>
          <a:bodyPr/>
          <a:lstStyle/>
          <a:p>
            <a:r>
              <a:rPr lang="en-US" dirty="0"/>
              <a:t>Industry prioritizes “out of box experience”</a:t>
            </a:r>
          </a:p>
        </p:txBody>
      </p:sp>
      <p:sp>
        <p:nvSpPr>
          <p:cNvPr id="10" name="Content Placeholder 9">
            <a:extLst>
              <a:ext uri="{FF2B5EF4-FFF2-40B4-BE49-F238E27FC236}">
                <a16:creationId xmlns:a16="http://schemas.microsoft.com/office/drawing/2014/main" id="{B5A47917-627E-62A7-8004-E8EB70786670}"/>
              </a:ext>
            </a:extLst>
          </p:cNvPr>
          <p:cNvSpPr>
            <a:spLocks noGrp="1"/>
          </p:cNvSpPr>
          <p:nvPr>
            <p:ph sz="half" idx="2"/>
          </p:nvPr>
        </p:nvSpPr>
        <p:spPr>
          <a:xfrm>
            <a:off x="4891088" y="1343023"/>
            <a:ext cx="3871912" cy="5450646"/>
          </a:xfrm>
        </p:spPr>
        <p:txBody>
          <a:bodyPr>
            <a:normAutofit lnSpcReduction="10000"/>
          </a:bodyPr>
          <a:lstStyle/>
          <a:p>
            <a:r>
              <a:rPr lang="en-US" dirty="0"/>
              <a:t>Sleek, user friendly, …</a:t>
            </a:r>
          </a:p>
          <a:p>
            <a:pPr lvl="1"/>
            <a:r>
              <a:rPr lang="en-US" dirty="0"/>
              <a:t>No customization</a:t>
            </a:r>
          </a:p>
          <a:p>
            <a:pPr lvl="1"/>
            <a:r>
              <a:rPr lang="en-US" dirty="0"/>
              <a:t>No replaceable parts</a:t>
            </a:r>
          </a:p>
          <a:p>
            <a:pPr lvl="1"/>
            <a:r>
              <a:rPr lang="en-US" dirty="0"/>
              <a:t>Surveillance for marketing</a:t>
            </a:r>
          </a:p>
          <a:p>
            <a:r>
              <a:rPr lang="en-US" dirty="0"/>
              <a:t>Store everything in the cloud</a:t>
            </a:r>
          </a:p>
          <a:p>
            <a:pPr lvl="1"/>
            <a:r>
              <a:rPr lang="en-US" dirty="0"/>
              <a:t>Can offload expensive computation to cloud</a:t>
            </a:r>
          </a:p>
          <a:p>
            <a:pPr lvl="1"/>
            <a:r>
              <a:rPr lang="en-US" dirty="0"/>
              <a:t>Expensive paperweight if the net is down</a:t>
            </a:r>
          </a:p>
          <a:p>
            <a:r>
              <a:rPr lang="en-US" i="1" dirty="0"/>
              <a:t>Not programmable by end user</a:t>
            </a:r>
          </a:p>
        </p:txBody>
      </p:sp>
      <p:pic>
        <p:nvPicPr>
          <p:cNvPr id="4" name="Picture 3">
            <a:extLst>
              <a:ext uri="{FF2B5EF4-FFF2-40B4-BE49-F238E27FC236}">
                <a16:creationId xmlns:a16="http://schemas.microsoft.com/office/drawing/2014/main" id="{6B959772-0B81-3612-71A8-ADF9F5DED5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215" t="15139" r="5438" b="10695"/>
          <a:stretch/>
        </p:blipFill>
        <p:spPr>
          <a:xfrm>
            <a:off x="876301" y="1352549"/>
            <a:ext cx="3876676" cy="2574807"/>
          </a:xfrm>
          <a:prstGeom prst="rect">
            <a:avLst/>
          </a:prstGeom>
        </p:spPr>
      </p:pic>
      <p:pic>
        <p:nvPicPr>
          <p:cNvPr id="8" name="Picture 7">
            <a:extLst>
              <a:ext uri="{FF2B5EF4-FFF2-40B4-BE49-F238E27FC236}">
                <a16:creationId xmlns:a16="http://schemas.microsoft.com/office/drawing/2014/main" id="{2878A519-D23F-6CCB-5F23-F7C6873F7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4702857"/>
            <a:ext cx="4191000" cy="2090812"/>
          </a:xfrm>
          <a:prstGeom prst="rect">
            <a:avLst/>
          </a:prstGeom>
        </p:spPr>
      </p:pic>
      <p:pic>
        <p:nvPicPr>
          <p:cNvPr id="6" name="Picture 5">
            <a:extLst>
              <a:ext uri="{FF2B5EF4-FFF2-40B4-BE49-F238E27FC236}">
                <a16:creationId xmlns:a16="http://schemas.microsoft.com/office/drawing/2014/main" id="{83970FF7-6932-A8C3-8936-EE2C67A48B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333" t="15185" r="39271" b="16667"/>
          <a:stretch/>
        </p:blipFill>
        <p:spPr>
          <a:xfrm>
            <a:off x="133351" y="3717155"/>
            <a:ext cx="1485900" cy="2543308"/>
          </a:xfrm>
          <a:prstGeom prst="rect">
            <a:avLst/>
          </a:prstGeom>
        </p:spPr>
      </p:pic>
    </p:spTree>
    <p:extLst>
      <p:ext uri="{BB962C8B-B14F-4D97-AF65-F5344CB8AC3E}">
        <p14:creationId xmlns:p14="http://schemas.microsoft.com/office/powerpoint/2010/main" val="49645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30ABCE-245A-6CC8-2341-467B70B97EFF}"/>
              </a:ext>
            </a:extLst>
          </p:cNvPr>
          <p:cNvSpPr/>
          <p:nvPr/>
        </p:nvSpPr>
        <p:spPr bwMode="auto">
          <a:xfrm>
            <a:off x="0" y="0"/>
            <a:ext cx="9248775" cy="6924675"/>
          </a:xfrm>
          <a:prstGeom prst="rect">
            <a:avLst/>
          </a:prstGeom>
          <a:solidFill>
            <a:schemeClr val="bg1"/>
          </a:solidFill>
          <a:ln w="25400">
            <a:noFill/>
            <a:round/>
            <a:headEnd/>
            <a:tailEnd/>
          </a:ln>
          <a:effectLst/>
        </p:spPr>
        <p:txBody>
          <a:bodyPr wrap="none" rtlCol="0" anchor="ctr">
            <a:spAutoFit/>
          </a:bodyPr>
          <a:lstStyle/>
          <a:p>
            <a:pPr algn="ctr"/>
            <a:endParaRPr lang="en-US"/>
          </a:p>
        </p:txBody>
      </p:sp>
      <p:pic>
        <p:nvPicPr>
          <p:cNvPr id="5" name="Content Placeholder 4">
            <a:extLst>
              <a:ext uri="{FF2B5EF4-FFF2-40B4-BE49-F238E27FC236}">
                <a16:creationId xmlns:a16="http://schemas.microsoft.com/office/drawing/2014/main" id="{B382D4A7-5204-4CB3-B498-289555991136}"/>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l="3673" t="5687" r="9072" b="12669"/>
          <a:stretch/>
        </p:blipFill>
        <p:spPr>
          <a:xfrm>
            <a:off x="228600" y="640080"/>
            <a:ext cx="8686800" cy="5577840"/>
          </a:xfrm>
        </p:spPr>
      </p:pic>
    </p:spTree>
    <p:extLst>
      <p:ext uri="{BB962C8B-B14F-4D97-AF65-F5344CB8AC3E}">
        <p14:creationId xmlns:p14="http://schemas.microsoft.com/office/powerpoint/2010/main" val="313262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6116227-3A87-4300-AF28-5311B2E04B01}"/>
              </a:ext>
            </a:extLst>
          </p:cNvPr>
          <p:cNvSpPr>
            <a:spLocks noGrp="1"/>
          </p:cNvSpPr>
          <p:nvPr>
            <p:ph type="title"/>
          </p:nvPr>
        </p:nvSpPr>
        <p:spPr/>
        <p:txBody>
          <a:bodyPr/>
          <a:lstStyle/>
          <a:p>
            <a:r>
              <a:rPr lang="en-US" dirty="0"/>
              <a:t>Ads are the #1 vector for malware</a:t>
            </a:r>
          </a:p>
        </p:txBody>
      </p:sp>
      <p:pic>
        <p:nvPicPr>
          <p:cNvPr id="12" name="Content Placeholder 11">
            <a:extLst>
              <a:ext uri="{FF2B5EF4-FFF2-40B4-BE49-F238E27FC236}">
                <a16:creationId xmlns:a16="http://schemas.microsoft.com/office/drawing/2014/main" id="{E578014E-1EC6-49B5-B4C6-4F311FB6EA7B}"/>
              </a:ext>
            </a:extLst>
          </p:cNvPr>
          <p:cNvPicPr>
            <a:picLocks noGrp="1" noChangeAspect="1"/>
          </p:cNvPicPr>
          <p:nvPr>
            <p:ph idx="1"/>
          </p:nvPr>
        </p:nvPicPr>
        <p:blipFill>
          <a:blip r:embed="rId2"/>
          <a:stretch>
            <a:fillRect/>
          </a:stretch>
        </p:blipFill>
        <p:spPr>
          <a:xfrm>
            <a:off x="357085" y="1322270"/>
            <a:ext cx="7896225" cy="4069528"/>
          </a:xfrm>
        </p:spPr>
      </p:pic>
      <p:pic>
        <p:nvPicPr>
          <p:cNvPr id="3" name="Content Placeholder 4">
            <a:extLst>
              <a:ext uri="{FF2B5EF4-FFF2-40B4-BE49-F238E27FC236}">
                <a16:creationId xmlns:a16="http://schemas.microsoft.com/office/drawing/2014/main" id="{00623305-8583-3691-488E-F57B646545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73" t="5687" r="9072" b="12669"/>
          <a:stretch/>
        </p:blipFill>
        <p:spPr bwMode="auto">
          <a:xfrm>
            <a:off x="5353050" y="2911843"/>
            <a:ext cx="1962462" cy="1260107"/>
          </a:xfrm>
          <a:prstGeom prst="rect">
            <a:avLst/>
          </a:prstGeom>
          <a:noFill/>
          <a:ln w="9525">
            <a:noFill/>
            <a:miter lim="800000"/>
            <a:headEnd/>
            <a:tailEnd/>
          </a:ln>
        </p:spPr>
      </p:pic>
      <p:sp>
        <p:nvSpPr>
          <p:cNvPr id="5" name="TextBox 4">
            <a:extLst>
              <a:ext uri="{FF2B5EF4-FFF2-40B4-BE49-F238E27FC236}">
                <a16:creationId xmlns:a16="http://schemas.microsoft.com/office/drawing/2014/main" id="{15734F46-0407-FD9D-21F9-2D33B1D03543}"/>
              </a:ext>
            </a:extLst>
          </p:cNvPr>
          <p:cNvSpPr txBox="1"/>
          <p:nvPr/>
        </p:nvSpPr>
        <p:spPr>
          <a:xfrm>
            <a:off x="4153131" y="6191489"/>
            <a:ext cx="5060156" cy="461665"/>
          </a:xfrm>
          <a:prstGeom prst="rect">
            <a:avLst/>
          </a:prstGeom>
          <a:noFill/>
        </p:spPr>
        <p:txBody>
          <a:bodyPr wrap="square">
            <a:spAutoFit/>
          </a:bodyPr>
          <a:lstStyle/>
          <a:p>
            <a:r>
              <a:rPr lang="en-US" sz="1200" b="0" dirty="0">
                <a:latin typeface="+mn-lt"/>
                <a:hlinkClick r:id="rId4"/>
              </a:rPr>
              <a:t>https://www.crowdstrike.com/cybersecurity-101/malware/malvertising/</a:t>
            </a:r>
            <a:endParaRPr lang="en-US" sz="1200" b="0" dirty="0">
              <a:latin typeface="+mn-lt"/>
            </a:endParaRPr>
          </a:p>
          <a:p>
            <a:r>
              <a:rPr lang="en-US" sz="1200" b="0" dirty="0">
                <a:latin typeface="+mn-lt"/>
                <a:hlinkClick r:id="rId5"/>
              </a:rPr>
              <a:t>https://www.malwarebytes.com/malvertising</a:t>
            </a:r>
            <a:endParaRPr lang="en-US" sz="1200" b="0" dirty="0">
              <a:latin typeface="+mn-lt"/>
            </a:endParaRPr>
          </a:p>
        </p:txBody>
      </p:sp>
      <p:pic>
        <p:nvPicPr>
          <p:cNvPr id="7" name="Picture 6">
            <a:extLst>
              <a:ext uri="{FF2B5EF4-FFF2-40B4-BE49-F238E27FC236}">
                <a16:creationId xmlns:a16="http://schemas.microsoft.com/office/drawing/2014/main" id="{59452A0D-EA8E-BF19-D534-AF2A47344E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3050" y="4135505"/>
            <a:ext cx="2170250" cy="1626018"/>
          </a:xfrm>
          <a:prstGeom prst="rect">
            <a:avLst/>
          </a:prstGeom>
        </p:spPr>
      </p:pic>
    </p:spTree>
    <p:extLst>
      <p:ext uri="{BB962C8B-B14F-4D97-AF65-F5344CB8AC3E}">
        <p14:creationId xmlns:p14="http://schemas.microsoft.com/office/powerpoint/2010/main" val="1251046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59449-C73D-C8A8-F470-23BFF3E78625}"/>
              </a:ext>
            </a:extLst>
          </p:cNvPr>
          <p:cNvPicPr>
            <a:picLocks noChangeAspect="1"/>
          </p:cNvPicPr>
          <p:nvPr/>
        </p:nvPicPr>
        <p:blipFill>
          <a:blip r:embed="rId2"/>
          <a:stretch>
            <a:fillRect/>
          </a:stretch>
        </p:blipFill>
        <p:spPr>
          <a:xfrm>
            <a:off x="0" y="1342883"/>
            <a:ext cx="9144000" cy="2325826"/>
          </a:xfrm>
          <a:prstGeom prst="rect">
            <a:avLst/>
          </a:prstGeom>
        </p:spPr>
      </p:pic>
      <p:pic>
        <p:nvPicPr>
          <p:cNvPr id="5" name="Picture 4">
            <a:extLst>
              <a:ext uri="{FF2B5EF4-FFF2-40B4-BE49-F238E27FC236}">
                <a16:creationId xmlns:a16="http://schemas.microsoft.com/office/drawing/2014/main" id="{D2E18243-DDBA-D0AE-1855-5C0B10AA08F5}"/>
              </a:ext>
            </a:extLst>
          </p:cNvPr>
          <p:cNvPicPr>
            <a:picLocks noChangeAspect="1"/>
          </p:cNvPicPr>
          <p:nvPr/>
        </p:nvPicPr>
        <p:blipFill>
          <a:blip r:embed="rId3"/>
          <a:stretch>
            <a:fillRect/>
          </a:stretch>
        </p:blipFill>
        <p:spPr>
          <a:xfrm>
            <a:off x="0" y="3668709"/>
            <a:ext cx="9144000" cy="2378081"/>
          </a:xfrm>
          <a:prstGeom prst="rect">
            <a:avLst/>
          </a:prstGeom>
        </p:spPr>
      </p:pic>
      <p:sp>
        <p:nvSpPr>
          <p:cNvPr id="6" name="Title 5">
            <a:extLst>
              <a:ext uri="{FF2B5EF4-FFF2-40B4-BE49-F238E27FC236}">
                <a16:creationId xmlns:a16="http://schemas.microsoft.com/office/drawing/2014/main" id="{FB8BA8C1-DBDB-5317-E8AE-EB5489D49F63}"/>
              </a:ext>
            </a:extLst>
          </p:cNvPr>
          <p:cNvSpPr>
            <a:spLocks noGrp="1"/>
          </p:cNvSpPr>
          <p:nvPr>
            <p:ph type="title"/>
          </p:nvPr>
        </p:nvSpPr>
        <p:spPr>
          <a:xfrm>
            <a:off x="357829" y="445137"/>
            <a:ext cx="8128946" cy="762000"/>
          </a:xfrm>
        </p:spPr>
        <p:txBody>
          <a:bodyPr/>
          <a:lstStyle/>
          <a:p>
            <a:r>
              <a:rPr lang="en-US" dirty="0"/>
              <a:t>App stores are the #2 vector for malware</a:t>
            </a:r>
          </a:p>
        </p:txBody>
      </p:sp>
    </p:spTree>
    <p:extLst>
      <p:ext uri="{BB962C8B-B14F-4D97-AF65-F5344CB8AC3E}">
        <p14:creationId xmlns:p14="http://schemas.microsoft.com/office/powerpoint/2010/main" val="4000800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E885210-7EB2-4968-B2ED-9D38EF11380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78732" y="922006"/>
            <a:ext cx="3871913" cy="5013989"/>
          </a:xfrm>
        </p:spPr>
      </p:pic>
      <p:sp>
        <p:nvSpPr>
          <p:cNvPr id="9" name="TextBox 8">
            <a:extLst>
              <a:ext uri="{FF2B5EF4-FFF2-40B4-BE49-F238E27FC236}">
                <a16:creationId xmlns:a16="http://schemas.microsoft.com/office/drawing/2014/main" id="{3277DF00-EBE9-4AED-A4BF-842DD6D94CE1}"/>
              </a:ext>
            </a:extLst>
          </p:cNvPr>
          <p:cNvSpPr txBox="1"/>
          <p:nvPr/>
        </p:nvSpPr>
        <p:spPr>
          <a:xfrm>
            <a:off x="5182287" y="6334192"/>
            <a:ext cx="3368358" cy="461665"/>
          </a:xfrm>
          <a:prstGeom prst="rect">
            <a:avLst/>
          </a:prstGeom>
          <a:noFill/>
        </p:spPr>
        <p:txBody>
          <a:bodyPr wrap="none" rtlCol="0">
            <a:spAutoFit/>
          </a:bodyPr>
          <a:lstStyle/>
          <a:p>
            <a:pPr algn="r"/>
            <a:r>
              <a:rPr lang="en-US" sz="1200" b="0" dirty="0" err="1">
                <a:latin typeface="Calibri" pitchFamily="34" charset="0"/>
              </a:rPr>
              <a:t>Evi</a:t>
            </a:r>
            <a:r>
              <a:rPr lang="en-US" sz="1200" b="0" dirty="0">
                <a:latin typeface="Calibri" pitchFamily="34" charset="0"/>
              </a:rPr>
              <a:t> Nemeth’s extended OSI protocol stack, quoted</a:t>
            </a:r>
            <a:br>
              <a:rPr lang="en-US" sz="1200" b="0" dirty="0">
                <a:latin typeface="Calibri" pitchFamily="34" charset="0"/>
              </a:rPr>
            </a:br>
            <a:r>
              <a:rPr lang="en-US" sz="1200" b="0" dirty="0">
                <a:latin typeface="Calibri" pitchFamily="34" charset="0"/>
              </a:rPr>
              <a:t>in </a:t>
            </a:r>
            <a:r>
              <a:rPr lang="en-US" sz="1200" b="0" dirty="0">
                <a:latin typeface="Calibri" pitchFamily="34" charset="0"/>
                <a:hlinkClick r:id="rId3"/>
              </a:rPr>
              <a:t>https://www.linuxjournal.com/article/10726</a:t>
            </a:r>
            <a:endParaRPr lang="en-US" sz="1200" b="0" dirty="0">
              <a:latin typeface="Calibri" pitchFamily="34" charset="0"/>
            </a:endParaRPr>
          </a:p>
        </p:txBody>
      </p:sp>
      <p:sp>
        <p:nvSpPr>
          <p:cNvPr id="5" name="Content Placeholder 4">
            <a:extLst>
              <a:ext uri="{FF2B5EF4-FFF2-40B4-BE49-F238E27FC236}">
                <a16:creationId xmlns:a16="http://schemas.microsoft.com/office/drawing/2014/main" id="{3B671E6A-EBF8-403F-B6A3-EEF36712CB0D}"/>
              </a:ext>
            </a:extLst>
          </p:cNvPr>
          <p:cNvSpPr>
            <a:spLocks noGrp="1"/>
          </p:cNvSpPr>
          <p:nvPr>
            <p:ph sz="half" idx="1"/>
          </p:nvPr>
        </p:nvSpPr>
        <p:spPr>
          <a:xfrm>
            <a:off x="593355" y="2170781"/>
            <a:ext cx="4410008" cy="3287044"/>
          </a:xfrm>
        </p:spPr>
        <p:txBody>
          <a:bodyPr/>
          <a:lstStyle/>
          <a:p>
            <a:pPr marL="0" indent="0">
              <a:buNone/>
            </a:pPr>
            <a:r>
              <a:rPr lang="en-US" dirty="0"/>
              <a:t>Not all problems have technical solutions</a:t>
            </a:r>
          </a:p>
          <a:p>
            <a:pPr marL="0" indent="0">
              <a:buNone/>
            </a:pPr>
            <a:endParaRPr lang="en-US" dirty="0"/>
          </a:p>
          <a:p>
            <a:pPr marL="0" indent="0">
              <a:buNone/>
            </a:pPr>
            <a:r>
              <a:rPr lang="en-US" dirty="0"/>
              <a:t>(Firefox + </a:t>
            </a:r>
            <a:r>
              <a:rPr lang="en-US" dirty="0" err="1"/>
              <a:t>uBlock</a:t>
            </a:r>
            <a:r>
              <a:rPr lang="en-US" dirty="0"/>
              <a:t> Origin kills </a:t>
            </a:r>
            <a:r>
              <a:rPr lang="en-US" dirty="0" err="1"/>
              <a:t>malvertising</a:t>
            </a:r>
            <a:r>
              <a:rPr lang="en-US" dirty="0"/>
              <a:t> dead)</a:t>
            </a:r>
          </a:p>
          <a:p>
            <a:pPr marL="0" indent="0">
              <a:buNone/>
            </a:pPr>
            <a:endParaRPr lang="en-US" dirty="0"/>
          </a:p>
          <a:p>
            <a:pPr marL="0" indent="0">
              <a:buNone/>
            </a:pPr>
            <a:r>
              <a:rPr lang="en-US" dirty="0"/>
              <a:t>(but then the newspaper goes out of business…)</a:t>
            </a:r>
          </a:p>
        </p:txBody>
      </p:sp>
    </p:spTree>
    <p:extLst>
      <p:ext uri="{BB962C8B-B14F-4D97-AF65-F5344CB8AC3E}">
        <p14:creationId xmlns:p14="http://schemas.microsoft.com/office/powerpoint/2010/main" val="2692654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3862-E0D6-2CFE-E05A-D1EBE7E096C6}"/>
              </a:ext>
            </a:extLst>
          </p:cNvPr>
          <p:cNvSpPr>
            <a:spLocks noGrp="1"/>
          </p:cNvSpPr>
          <p:nvPr>
            <p:ph type="title"/>
          </p:nvPr>
        </p:nvSpPr>
        <p:spPr/>
        <p:txBody>
          <a:bodyPr/>
          <a:lstStyle/>
          <a:p>
            <a:r>
              <a:rPr lang="en-US" dirty="0"/>
              <a:t>Another vision of the future</a:t>
            </a:r>
          </a:p>
        </p:txBody>
      </p:sp>
      <p:pic>
        <p:nvPicPr>
          <p:cNvPr id="10" name="Content Placeholder 9">
            <a:extLst>
              <a:ext uri="{FF2B5EF4-FFF2-40B4-BE49-F238E27FC236}">
                <a16:creationId xmlns:a16="http://schemas.microsoft.com/office/drawing/2014/main" id="{E5E33202-FFFE-2E6C-6579-0766C58694B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38175" y="1483154"/>
            <a:ext cx="1857375" cy="2268952"/>
          </a:xfrm>
        </p:spPr>
      </p:pic>
      <p:sp>
        <p:nvSpPr>
          <p:cNvPr id="4" name="Content Placeholder 3">
            <a:extLst>
              <a:ext uri="{FF2B5EF4-FFF2-40B4-BE49-F238E27FC236}">
                <a16:creationId xmlns:a16="http://schemas.microsoft.com/office/drawing/2014/main" id="{E8A1B798-9708-A064-46E4-2D83E5CA0BAF}"/>
              </a:ext>
            </a:extLst>
          </p:cNvPr>
          <p:cNvSpPr>
            <a:spLocks noGrp="1"/>
          </p:cNvSpPr>
          <p:nvPr>
            <p:ph sz="half" idx="2"/>
          </p:nvPr>
        </p:nvSpPr>
        <p:spPr>
          <a:xfrm>
            <a:off x="4662487" y="1362142"/>
            <a:ext cx="4481513" cy="4972051"/>
          </a:xfrm>
        </p:spPr>
        <p:txBody>
          <a:bodyPr/>
          <a:lstStyle/>
          <a:p>
            <a:r>
              <a:rPr lang="en-US" dirty="0"/>
              <a:t>Modular</a:t>
            </a:r>
          </a:p>
          <a:p>
            <a:pPr lvl="1"/>
            <a:r>
              <a:rPr lang="en-US" dirty="0"/>
              <a:t>Long design life</a:t>
            </a:r>
          </a:p>
          <a:p>
            <a:pPr lvl="1"/>
            <a:r>
              <a:rPr lang="en-US" dirty="0"/>
              <a:t>Repairable and upgradable</a:t>
            </a:r>
          </a:p>
          <a:p>
            <a:r>
              <a:rPr lang="en-US" dirty="0"/>
              <a:t>Cloud not required</a:t>
            </a:r>
          </a:p>
          <a:p>
            <a:pPr lvl="1"/>
            <a:r>
              <a:rPr lang="en-US" dirty="0"/>
              <a:t>Works if network is down</a:t>
            </a:r>
          </a:p>
          <a:p>
            <a:pPr lvl="1"/>
            <a:r>
              <a:rPr lang="en-US" dirty="0"/>
              <a:t>You control your data</a:t>
            </a:r>
          </a:p>
          <a:p>
            <a:pPr lvl="1"/>
            <a:r>
              <a:rPr lang="en-US" dirty="0"/>
              <a:t>Lose device? Lose data</a:t>
            </a:r>
          </a:p>
          <a:p>
            <a:r>
              <a:rPr lang="en-US" dirty="0"/>
              <a:t>End user programmable</a:t>
            </a:r>
          </a:p>
          <a:p>
            <a:pPr lvl="1"/>
            <a:r>
              <a:rPr lang="en-US" dirty="0"/>
              <a:t>Sacrifice polish and</a:t>
            </a:r>
            <a:br>
              <a:rPr lang="en-US" dirty="0"/>
            </a:br>
            <a:r>
              <a:rPr lang="en-US" dirty="0"/>
              <a:t>out-of-box experience</a:t>
            </a:r>
          </a:p>
        </p:txBody>
      </p:sp>
      <p:pic>
        <p:nvPicPr>
          <p:cNvPr id="12" name="Picture 11">
            <a:extLst>
              <a:ext uri="{FF2B5EF4-FFF2-40B4-BE49-F238E27FC236}">
                <a16:creationId xmlns:a16="http://schemas.microsoft.com/office/drawing/2014/main" id="{CB70FCED-13D0-7E08-2A1F-B62644FB6CC4}"/>
              </a:ext>
            </a:extLst>
          </p:cNvPr>
          <p:cNvPicPr>
            <a:picLocks noChangeAspect="1"/>
          </p:cNvPicPr>
          <p:nvPr/>
        </p:nvPicPr>
        <p:blipFill rotWithShape="1">
          <a:blip r:embed="rId3">
            <a:extLst>
              <a:ext uri="{28A0092B-C50C-407E-A947-70E740481C1C}">
                <a14:useLocalDpi xmlns:a14="http://schemas.microsoft.com/office/drawing/2010/main" val="0"/>
              </a:ext>
            </a:extLst>
          </a:blip>
          <a:srcRect l="5453" t="14027" r="7221" b="7638"/>
          <a:stretch/>
        </p:blipFill>
        <p:spPr>
          <a:xfrm>
            <a:off x="2662486" y="1736812"/>
            <a:ext cx="1790198" cy="2268952"/>
          </a:xfrm>
          <a:prstGeom prst="rect">
            <a:avLst/>
          </a:prstGeom>
        </p:spPr>
      </p:pic>
      <p:pic>
        <p:nvPicPr>
          <p:cNvPr id="16" name="Picture 15">
            <a:extLst>
              <a:ext uri="{FF2B5EF4-FFF2-40B4-BE49-F238E27FC236}">
                <a16:creationId xmlns:a16="http://schemas.microsoft.com/office/drawing/2014/main" id="{86B94C84-4D48-AB8C-DBEA-99E5F9BFB4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426" y="4102039"/>
            <a:ext cx="1962898" cy="1962898"/>
          </a:xfrm>
          <a:prstGeom prst="rect">
            <a:avLst/>
          </a:prstGeom>
        </p:spPr>
      </p:pic>
      <p:pic>
        <p:nvPicPr>
          <p:cNvPr id="18" name="Picture 17">
            <a:extLst>
              <a:ext uri="{FF2B5EF4-FFF2-40B4-BE49-F238E27FC236}">
                <a16:creationId xmlns:a16="http://schemas.microsoft.com/office/drawing/2014/main" id="{1ADB3820-D1C0-AD59-63CD-1ACC5B6D3E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25" r="55416"/>
          <a:stretch/>
        </p:blipFill>
        <p:spPr>
          <a:xfrm>
            <a:off x="2326850" y="4332517"/>
            <a:ext cx="2059411" cy="2525483"/>
          </a:xfrm>
          <a:prstGeom prst="rect">
            <a:avLst/>
          </a:prstGeom>
        </p:spPr>
      </p:pic>
    </p:spTree>
    <p:extLst>
      <p:ext uri="{BB962C8B-B14F-4D97-AF65-F5344CB8AC3E}">
        <p14:creationId xmlns:p14="http://schemas.microsoft.com/office/powerpoint/2010/main" val="3883770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Moore’s Law Has Meant</a:t>
            </a:r>
          </a:p>
        </p:txBody>
      </p:sp>
      <p:sp>
        <p:nvSpPr>
          <p:cNvPr id="7" name="Content Placeholder 6"/>
          <p:cNvSpPr>
            <a:spLocks noGrp="1"/>
          </p:cNvSpPr>
          <p:nvPr>
            <p:ph sz="half" idx="1"/>
          </p:nvPr>
        </p:nvSpPr>
        <p:spPr>
          <a:xfrm>
            <a:off x="290917" y="3887048"/>
            <a:ext cx="4076011" cy="2557436"/>
          </a:xfrm>
        </p:spPr>
        <p:txBody>
          <a:bodyPr/>
          <a:lstStyle/>
          <a:p>
            <a:r>
              <a:rPr lang="en-US" sz="2400" dirty="0"/>
              <a:t>1976 Cray 1</a:t>
            </a:r>
          </a:p>
          <a:p>
            <a:pPr lvl="1"/>
            <a:r>
              <a:rPr lang="en-US" sz="2000" dirty="0"/>
              <a:t>250 M Ops/second</a:t>
            </a:r>
          </a:p>
          <a:p>
            <a:pPr lvl="1"/>
            <a:r>
              <a:rPr lang="en-US" sz="2000" dirty="0"/>
              <a:t>~170,000 chips</a:t>
            </a:r>
          </a:p>
          <a:p>
            <a:pPr lvl="1"/>
            <a:r>
              <a:rPr lang="en-US" sz="2000" dirty="0"/>
              <a:t>0.5B transistors</a:t>
            </a:r>
          </a:p>
          <a:p>
            <a:pPr lvl="1"/>
            <a:r>
              <a:rPr lang="en-US" sz="2000" dirty="0"/>
              <a:t>5,000 kg, 115 KW</a:t>
            </a:r>
          </a:p>
          <a:p>
            <a:pPr lvl="1"/>
            <a:r>
              <a:rPr lang="en-US" sz="2000" dirty="0"/>
              <a:t>$9M</a:t>
            </a:r>
          </a:p>
          <a:p>
            <a:pPr lvl="1"/>
            <a:r>
              <a:rPr lang="en-US" sz="2000" dirty="0"/>
              <a:t>80 manufactured</a:t>
            </a:r>
          </a:p>
        </p:txBody>
      </p:sp>
      <p:sp>
        <p:nvSpPr>
          <p:cNvPr id="8" name="Content Placeholder 7"/>
          <p:cNvSpPr>
            <a:spLocks noGrp="1"/>
          </p:cNvSpPr>
          <p:nvPr>
            <p:ph sz="half" idx="2"/>
          </p:nvPr>
        </p:nvSpPr>
        <p:spPr>
          <a:xfrm>
            <a:off x="4519608" y="3887048"/>
            <a:ext cx="4401901" cy="2557436"/>
          </a:xfrm>
        </p:spPr>
        <p:txBody>
          <a:bodyPr/>
          <a:lstStyle/>
          <a:p>
            <a:r>
              <a:rPr lang="en-US" sz="2400" dirty="0"/>
              <a:t>2014 iPhone 6</a:t>
            </a:r>
          </a:p>
          <a:p>
            <a:pPr lvl="1"/>
            <a:r>
              <a:rPr lang="en-US" sz="2000" dirty="0"/>
              <a:t>&gt; 4 B Ops/second</a:t>
            </a:r>
          </a:p>
          <a:p>
            <a:pPr lvl="1"/>
            <a:r>
              <a:rPr lang="en-US" sz="2000" dirty="0"/>
              <a:t>~10 chips</a:t>
            </a:r>
          </a:p>
          <a:p>
            <a:pPr lvl="1"/>
            <a:r>
              <a:rPr lang="en-US" sz="2000" dirty="0"/>
              <a:t>&gt; 3B transistors</a:t>
            </a:r>
          </a:p>
          <a:p>
            <a:pPr lvl="1"/>
            <a:r>
              <a:rPr lang="en-US" sz="2000" dirty="0"/>
              <a:t>120 g, &lt; 5 W</a:t>
            </a:r>
          </a:p>
          <a:p>
            <a:pPr lvl="1"/>
            <a:r>
              <a:rPr lang="en-US" sz="2000" dirty="0"/>
              <a:t>$649</a:t>
            </a:r>
          </a:p>
          <a:p>
            <a:pPr lvl="1"/>
            <a:r>
              <a:rPr lang="en-US" sz="2000" dirty="0"/>
              <a:t>10 million sold in first 3 days</a:t>
            </a:r>
          </a:p>
        </p:txBody>
      </p:sp>
      <p:pic>
        <p:nvPicPr>
          <p:cNvPr id="5" name="Picture 4"/>
          <p:cNvPicPr>
            <a:picLocks noChangeAspect="1"/>
          </p:cNvPicPr>
          <p:nvPr/>
        </p:nvPicPr>
        <p:blipFill>
          <a:blip r:embed="rId3"/>
          <a:stretch>
            <a:fillRect/>
          </a:stretch>
        </p:blipFill>
        <p:spPr>
          <a:xfrm>
            <a:off x="451545" y="1444192"/>
            <a:ext cx="3449666" cy="2300844"/>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35204" r="37023" b="3545"/>
          <a:stretch/>
        </p:blipFill>
        <p:spPr>
          <a:xfrm>
            <a:off x="6784873" y="1062485"/>
            <a:ext cx="1189973" cy="3102815"/>
          </a:xfrm>
          <a:prstGeom prst="rect">
            <a:avLst/>
          </a:prstGeom>
        </p:spPr>
      </p:pic>
    </p:spTree>
    <p:extLst>
      <p:ext uri="{BB962C8B-B14F-4D97-AF65-F5344CB8AC3E}">
        <p14:creationId xmlns:p14="http://schemas.microsoft.com/office/powerpoint/2010/main" val="2359867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1D4281-F760-5C63-2683-0245B350BD64}"/>
              </a:ext>
            </a:extLst>
          </p:cNvPr>
          <p:cNvSpPr txBox="1"/>
          <p:nvPr/>
        </p:nvSpPr>
        <p:spPr>
          <a:xfrm>
            <a:off x="2273498" y="1905506"/>
            <a:ext cx="4597003" cy="3046988"/>
          </a:xfrm>
          <a:prstGeom prst="rect">
            <a:avLst/>
          </a:prstGeom>
          <a:noFill/>
        </p:spPr>
        <p:txBody>
          <a:bodyPr wrap="square">
            <a:spAutoFit/>
          </a:bodyPr>
          <a:lstStyle/>
          <a:p>
            <a:pPr algn="ctr"/>
            <a:r>
              <a:rPr lang="en-US" b="0" dirty="0">
                <a:latin typeface="+mn-lt"/>
              </a:rPr>
              <a:t>“If you depend on proprietary mainstream mobile messenger applications, banking applications, use loyalty or travel apps, consume DRM media, or play mobile video games on your fruit or Android smartphone, then the </a:t>
            </a:r>
            <a:r>
              <a:rPr lang="en-US" b="0" dirty="0" err="1">
                <a:latin typeface="+mn-lt"/>
              </a:rPr>
              <a:t>PinePhone</a:t>
            </a:r>
            <a:r>
              <a:rPr lang="en-US" b="0" dirty="0">
                <a:latin typeface="+mn-lt"/>
              </a:rPr>
              <a:t> Pro is likely not for you.”</a:t>
            </a:r>
          </a:p>
        </p:txBody>
      </p:sp>
    </p:spTree>
    <p:extLst>
      <p:ext uri="{BB962C8B-B14F-4D97-AF65-F5344CB8AC3E}">
        <p14:creationId xmlns:p14="http://schemas.microsoft.com/office/powerpoint/2010/main" val="757005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8561-4735-273A-B977-0AFDE4F4F123}"/>
              </a:ext>
            </a:extLst>
          </p:cNvPr>
          <p:cNvSpPr>
            <a:spLocks noGrp="1"/>
          </p:cNvSpPr>
          <p:nvPr>
            <p:ph type="title"/>
          </p:nvPr>
        </p:nvSpPr>
        <p:spPr/>
        <p:txBody>
          <a:bodyPr/>
          <a:lstStyle/>
          <a:p>
            <a:r>
              <a:rPr lang="en-US" dirty="0"/>
              <a:t>Why can’t we have it both ways?</a:t>
            </a:r>
          </a:p>
        </p:txBody>
      </p:sp>
      <p:sp>
        <p:nvSpPr>
          <p:cNvPr id="3" name="Content Placeholder 2">
            <a:extLst>
              <a:ext uri="{FF2B5EF4-FFF2-40B4-BE49-F238E27FC236}">
                <a16:creationId xmlns:a16="http://schemas.microsoft.com/office/drawing/2014/main" id="{72F177E1-AED5-8459-2ED3-F23F8A7D1059}"/>
              </a:ext>
            </a:extLst>
          </p:cNvPr>
          <p:cNvSpPr>
            <a:spLocks noGrp="1"/>
          </p:cNvSpPr>
          <p:nvPr>
            <p:ph idx="1"/>
          </p:nvPr>
        </p:nvSpPr>
        <p:spPr/>
        <p:txBody>
          <a:bodyPr/>
          <a:lstStyle/>
          <a:p>
            <a:r>
              <a:rPr lang="en-US" dirty="0"/>
              <a:t>Seamless cloud backups AND offline operation?</a:t>
            </a:r>
          </a:p>
          <a:p>
            <a:r>
              <a:rPr lang="en-US" dirty="0"/>
              <a:t>Easy to use out of box AND fully customizable and programmable?</a:t>
            </a:r>
          </a:p>
          <a:p>
            <a:r>
              <a:rPr lang="en-US" dirty="0"/>
              <a:t>Arbitrary software installation AND malware-free app store?</a:t>
            </a:r>
          </a:p>
          <a:p>
            <a:r>
              <a:rPr lang="en-US" dirty="0"/>
              <a:t>“Free software” operating system AND ability to run proprietary applications when necessary?</a:t>
            </a:r>
          </a:p>
          <a:p>
            <a:r>
              <a:rPr lang="en-US" dirty="0"/>
              <a:t>Long service life, end user repairable?</a:t>
            </a:r>
          </a:p>
        </p:txBody>
      </p:sp>
    </p:spTree>
    <p:extLst>
      <p:ext uri="{BB962C8B-B14F-4D97-AF65-F5344CB8AC3E}">
        <p14:creationId xmlns:p14="http://schemas.microsoft.com/office/powerpoint/2010/main" val="22555881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07E5-67E0-6C5F-32E0-888A5F70AA6D}"/>
              </a:ext>
            </a:extLst>
          </p:cNvPr>
          <p:cNvSpPr>
            <a:spLocks noGrp="1"/>
          </p:cNvSpPr>
          <p:nvPr>
            <p:ph type="title"/>
          </p:nvPr>
        </p:nvSpPr>
        <p:spPr/>
        <p:txBody>
          <a:bodyPr/>
          <a:lstStyle/>
          <a:p>
            <a:r>
              <a:rPr lang="en-US" dirty="0"/>
              <a:t>Customizability for Non-Programmers</a:t>
            </a:r>
          </a:p>
        </p:txBody>
      </p:sp>
      <p:pic>
        <p:nvPicPr>
          <p:cNvPr id="5" name="Picture 4">
            <a:extLst>
              <a:ext uri="{FF2B5EF4-FFF2-40B4-BE49-F238E27FC236}">
                <a16:creationId xmlns:a16="http://schemas.microsoft.com/office/drawing/2014/main" id="{D1521C0F-0BB5-4033-038D-AEBA1EA26F0B}"/>
              </a:ext>
            </a:extLst>
          </p:cNvPr>
          <p:cNvPicPr>
            <a:picLocks noChangeAspect="1"/>
          </p:cNvPicPr>
          <p:nvPr/>
        </p:nvPicPr>
        <p:blipFill>
          <a:blip r:embed="rId2"/>
          <a:stretch>
            <a:fillRect/>
          </a:stretch>
        </p:blipFill>
        <p:spPr>
          <a:xfrm>
            <a:off x="328793" y="1594051"/>
            <a:ext cx="8486413" cy="4543026"/>
          </a:xfrm>
          <a:prstGeom prst="rect">
            <a:avLst/>
          </a:prstGeom>
        </p:spPr>
      </p:pic>
      <p:sp>
        <p:nvSpPr>
          <p:cNvPr id="6" name="TextBox 5">
            <a:extLst>
              <a:ext uri="{FF2B5EF4-FFF2-40B4-BE49-F238E27FC236}">
                <a16:creationId xmlns:a16="http://schemas.microsoft.com/office/drawing/2014/main" id="{3863BCA8-6A88-3C40-A6FA-827656A4666D}"/>
              </a:ext>
            </a:extLst>
          </p:cNvPr>
          <p:cNvSpPr txBox="1"/>
          <p:nvPr/>
        </p:nvSpPr>
        <p:spPr>
          <a:xfrm>
            <a:off x="5915025" y="6268433"/>
            <a:ext cx="2935355" cy="307777"/>
          </a:xfrm>
          <a:prstGeom prst="rect">
            <a:avLst/>
          </a:prstGeom>
          <a:noFill/>
        </p:spPr>
        <p:txBody>
          <a:bodyPr wrap="none" rtlCol="0">
            <a:spAutoFit/>
          </a:bodyPr>
          <a:lstStyle/>
          <a:p>
            <a:r>
              <a:rPr lang="en-US" sz="1400" dirty="0">
                <a:latin typeface="Calibri" pitchFamily="34" charset="0"/>
                <a:hlinkClick r:id="rId3"/>
              </a:rPr>
              <a:t>https://sugarforbrains.neocities.org/</a:t>
            </a:r>
            <a:endParaRPr lang="en-US" sz="1400" dirty="0">
              <a:latin typeface="Calibri" pitchFamily="34" charset="0"/>
            </a:endParaRPr>
          </a:p>
        </p:txBody>
      </p:sp>
    </p:spTree>
    <p:extLst>
      <p:ext uri="{BB962C8B-B14F-4D97-AF65-F5344CB8AC3E}">
        <p14:creationId xmlns:p14="http://schemas.microsoft.com/office/powerpoint/2010/main" val="33336152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C07E5-67E0-6C5F-32E0-888A5F70AA6D}"/>
              </a:ext>
            </a:extLst>
          </p:cNvPr>
          <p:cNvSpPr>
            <a:spLocks noGrp="1"/>
          </p:cNvSpPr>
          <p:nvPr>
            <p:ph type="title"/>
          </p:nvPr>
        </p:nvSpPr>
        <p:spPr/>
        <p:txBody>
          <a:bodyPr/>
          <a:lstStyle/>
          <a:p>
            <a:r>
              <a:rPr lang="en-US" dirty="0"/>
              <a:t>Customizability for Non-Programmers</a:t>
            </a:r>
          </a:p>
        </p:txBody>
      </p:sp>
      <p:pic>
        <p:nvPicPr>
          <p:cNvPr id="14" name="Picture 13">
            <a:extLst>
              <a:ext uri="{FF2B5EF4-FFF2-40B4-BE49-F238E27FC236}">
                <a16:creationId xmlns:a16="http://schemas.microsoft.com/office/drawing/2014/main" id="{6E924EF0-60E0-535E-6C3C-4C0F3AF7508E}"/>
              </a:ext>
            </a:extLst>
          </p:cNvPr>
          <p:cNvPicPr>
            <a:picLocks noChangeAspect="1"/>
          </p:cNvPicPr>
          <p:nvPr/>
        </p:nvPicPr>
        <p:blipFill>
          <a:blip r:embed="rId2"/>
          <a:stretch>
            <a:fillRect/>
          </a:stretch>
        </p:blipFill>
        <p:spPr>
          <a:xfrm>
            <a:off x="556064" y="1415999"/>
            <a:ext cx="7592093" cy="4896873"/>
          </a:xfrm>
          <a:prstGeom prst="rect">
            <a:avLst/>
          </a:prstGeom>
        </p:spPr>
      </p:pic>
      <p:sp>
        <p:nvSpPr>
          <p:cNvPr id="16" name="TextBox 15">
            <a:extLst>
              <a:ext uri="{FF2B5EF4-FFF2-40B4-BE49-F238E27FC236}">
                <a16:creationId xmlns:a16="http://schemas.microsoft.com/office/drawing/2014/main" id="{754173E9-66DB-A9BB-46CF-30488F99D473}"/>
              </a:ext>
            </a:extLst>
          </p:cNvPr>
          <p:cNvSpPr txBox="1"/>
          <p:nvPr/>
        </p:nvSpPr>
        <p:spPr>
          <a:xfrm>
            <a:off x="4283869" y="6422322"/>
            <a:ext cx="4605336" cy="307777"/>
          </a:xfrm>
          <a:prstGeom prst="rect">
            <a:avLst/>
          </a:prstGeom>
          <a:noFill/>
        </p:spPr>
        <p:txBody>
          <a:bodyPr wrap="square">
            <a:spAutoFit/>
          </a:bodyPr>
          <a:lstStyle/>
          <a:p>
            <a:r>
              <a:rPr lang="en-US" sz="1400" dirty="0">
                <a:solidFill>
                  <a:srgbClr val="C00000"/>
                </a:solidFill>
                <a:latin typeface="Calibri" pitchFamily="34" charset="0"/>
                <a:hlinkClick r:id="rId3"/>
              </a:rPr>
              <a:t>https://www.youtube.com/watch?v=ccMwukZcv3k</a:t>
            </a:r>
            <a:r>
              <a:rPr lang="en-US" sz="1400" dirty="0">
                <a:solidFill>
                  <a:srgbClr val="C00000"/>
                </a:solidFill>
                <a:latin typeface="Calibri" pitchFamily="34" charset="0"/>
              </a:rPr>
              <a:t> </a:t>
            </a:r>
          </a:p>
        </p:txBody>
      </p:sp>
    </p:spTree>
    <p:extLst>
      <p:ext uri="{BB962C8B-B14F-4D97-AF65-F5344CB8AC3E}">
        <p14:creationId xmlns:p14="http://schemas.microsoft.com/office/powerpoint/2010/main" val="1302845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F7C82-DEF3-1B86-4394-00DD2274448F}"/>
              </a:ext>
            </a:extLst>
          </p:cNvPr>
          <p:cNvSpPr>
            <a:spLocks noGrp="1"/>
          </p:cNvSpPr>
          <p:nvPr>
            <p:ph type="title"/>
          </p:nvPr>
        </p:nvSpPr>
        <p:spPr/>
        <p:txBody>
          <a:bodyPr/>
          <a:lstStyle/>
          <a:p>
            <a:r>
              <a:rPr lang="en-US" dirty="0"/>
              <a:t>Customizability for Non-Programmers</a:t>
            </a:r>
          </a:p>
        </p:txBody>
      </p:sp>
      <p:pic>
        <p:nvPicPr>
          <p:cNvPr id="5" name="Content Placeholder 4">
            <a:extLst>
              <a:ext uri="{FF2B5EF4-FFF2-40B4-BE49-F238E27FC236}">
                <a16:creationId xmlns:a16="http://schemas.microsoft.com/office/drawing/2014/main" id="{0C47D4EE-A9CB-CFDE-2091-FE462C72FB0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3887" y="1589187"/>
            <a:ext cx="7896225" cy="4441626"/>
          </a:xfrm>
        </p:spPr>
      </p:pic>
      <p:sp>
        <p:nvSpPr>
          <p:cNvPr id="7" name="TextBox 6">
            <a:extLst>
              <a:ext uri="{FF2B5EF4-FFF2-40B4-BE49-F238E27FC236}">
                <a16:creationId xmlns:a16="http://schemas.microsoft.com/office/drawing/2014/main" id="{7CD6DFB8-D67F-0E03-44B7-0A4FFF92B18A}"/>
              </a:ext>
            </a:extLst>
          </p:cNvPr>
          <p:cNvSpPr txBox="1"/>
          <p:nvPr/>
        </p:nvSpPr>
        <p:spPr>
          <a:xfrm>
            <a:off x="6598444" y="6422322"/>
            <a:ext cx="2183606" cy="261610"/>
          </a:xfrm>
          <a:prstGeom prst="rect">
            <a:avLst/>
          </a:prstGeom>
          <a:noFill/>
        </p:spPr>
        <p:txBody>
          <a:bodyPr wrap="square">
            <a:spAutoFit/>
          </a:bodyPr>
          <a:lstStyle/>
          <a:p>
            <a:r>
              <a:rPr lang="en-US" sz="1100" b="0" dirty="0">
                <a:latin typeface="+mn-lt"/>
                <a:hlinkClick r:id="rId3"/>
              </a:rPr>
              <a:t>https://docs.blender.org/manual/</a:t>
            </a:r>
            <a:r>
              <a:rPr lang="en-US" sz="1100" b="0" dirty="0">
                <a:latin typeface="+mn-lt"/>
              </a:rPr>
              <a:t> </a:t>
            </a:r>
          </a:p>
        </p:txBody>
      </p:sp>
    </p:spTree>
    <p:extLst>
      <p:ext uri="{BB962C8B-B14F-4D97-AF65-F5344CB8AC3E}">
        <p14:creationId xmlns:p14="http://schemas.microsoft.com/office/powerpoint/2010/main" val="832881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0932B-9DE1-F911-B8B1-C87D31F28F4D}"/>
              </a:ext>
            </a:extLst>
          </p:cNvPr>
          <p:cNvSpPr>
            <a:spLocks noGrp="1"/>
          </p:cNvSpPr>
          <p:nvPr>
            <p:ph type="title"/>
          </p:nvPr>
        </p:nvSpPr>
        <p:spPr/>
        <p:txBody>
          <a:bodyPr/>
          <a:lstStyle/>
          <a:p>
            <a:r>
              <a:rPr lang="en-US" dirty="0"/>
              <a:t>Customizability for Non-Programmers</a:t>
            </a:r>
          </a:p>
        </p:txBody>
      </p:sp>
      <p:pic>
        <p:nvPicPr>
          <p:cNvPr id="5" name="Content Placeholder 4">
            <a:extLst>
              <a:ext uri="{FF2B5EF4-FFF2-40B4-BE49-F238E27FC236}">
                <a16:creationId xmlns:a16="http://schemas.microsoft.com/office/drawing/2014/main" id="{7FF0A75F-02AA-443C-00BC-2D84D59A52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0288" y="1362075"/>
            <a:ext cx="6629399" cy="4972050"/>
          </a:xfrm>
        </p:spPr>
      </p:pic>
      <p:sp>
        <p:nvSpPr>
          <p:cNvPr id="7" name="TextBox 6">
            <a:extLst>
              <a:ext uri="{FF2B5EF4-FFF2-40B4-BE49-F238E27FC236}">
                <a16:creationId xmlns:a16="http://schemas.microsoft.com/office/drawing/2014/main" id="{AA86EE24-C1B9-D190-7EAE-1282FD2AE2E7}"/>
              </a:ext>
            </a:extLst>
          </p:cNvPr>
          <p:cNvSpPr txBox="1"/>
          <p:nvPr/>
        </p:nvSpPr>
        <p:spPr>
          <a:xfrm>
            <a:off x="1800225" y="6510519"/>
            <a:ext cx="7127080" cy="261610"/>
          </a:xfrm>
          <a:prstGeom prst="rect">
            <a:avLst/>
          </a:prstGeom>
          <a:noFill/>
        </p:spPr>
        <p:txBody>
          <a:bodyPr wrap="square">
            <a:spAutoFit/>
          </a:bodyPr>
          <a:lstStyle/>
          <a:p>
            <a:r>
              <a:rPr lang="en-US" sz="1100" b="0" dirty="0">
                <a:latin typeface="+mn-lt"/>
                <a:hlinkClick r:id="rId3"/>
              </a:rPr>
              <a:t>https://noiseengineering.us/blogs/loquelic-literitas-the-blog/have-no-fear-modular-is-here-modular-synths-for-musicians</a:t>
            </a:r>
            <a:endParaRPr lang="en-US" sz="1100" b="0" dirty="0">
              <a:latin typeface="+mn-lt"/>
            </a:endParaRPr>
          </a:p>
        </p:txBody>
      </p:sp>
    </p:spTree>
    <p:extLst>
      <p:ext uri="{BB962C8B-B14F-4D97-AF65-F5344CB8AC3E}">
        <p14:creationId xmlns:p14="http://schemas.microsoft.com/office/powerpoint/2010/main" val="17542331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DEF46-7E58-0A4B-176F-8DEC73F7C6B9}"/>
              </a:ext>
            </a:extLst>
          </p:cNvPr>
          <p:cNvSpPr>
            <a:spLocks noGrp="1"/>
          </p:cNvSpPr>
          <p:nvPr>
            <p:ph type="title"/>
          </p:nvPr>
        </p:nvSpPr>
        <p:spPr/>
        <p:txBody>
          <a:bodyPr/>
          <a:lstStyle/>
          <a:p>
            <a:r>
              <a:rPr lang="en-US" dirty="0"/>
              <a:t>Customizability for Non-Programmers</a:t>
            </a:r>
          </a:p>
        </p:txBody>
      </p:sp>
      <p:pic>
        <p:nvPicPr>
          <p:cNvPr id="5" name="Content Placeholder 4">
            <a:extLst>
              <a:ext uri="{FF2B5EF4-FFF2-40B4-BE49-F238E27FC236}">
                <a16:creationId xmlns:a16="http://schemas.microsoft.com/office/drawing/2014/main" id="{D0FF1E32-E188-F9F9-25B2-FEE8FBFEA35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30287" y="1362075"/>
            <a:ext cx="6629400" cy="4972050"/>
          </a:xfrm>
        </p:spPr>
      </p:pic>
      <p:sp>
        <p:nvSpPr>
          <p:cNvPr id="7" name="TextBox 6">
            <a:extLst>
              <a:ext uri="{FF2B5EF4-FFF2-40B4-BE49-F238E27FC236}">
                <a16:creationId xmlns:a16="http://schemas.microsoft.com/office/drawing/2014/main" id="{F24232F8-824C-5FBA-22E0-70FDEEDA140D}"/>
              </a:ext>
            </a:extLst>
          </p:cNvPr>
          <p:cNvSpPr txBox="1"/>
          <p:nvPr/>
        </p:nvSpPr>
        <p:spPr>
          <a:xfrm>
            <a:off x="6160294" y="6396335"/>
            <a:ext cx="2231231" cy="261610"/>
          </a:xfrm>
          <a:prstGeom prst="rect">
            <a:avLst/>
          </a:prstGeom>
          <a:noFill/>
        </p:spPr>
        <p:txBody>
          <a:bodyPr wrap="square">
            <a:spAutoFit/>
          </a:bodyPr>
          <a:lstStyle/>
          <a:p>
            <a:r>
              <a:rPr lang="en-US" sz="1100" b="0" dirty="0">
                <a:latin typeface="+mn-lt"/>
                <a:hlinkClick r:id="rId3"/>
              </a:rPr>
              <a:t>https://hackpgh.org/</a:t>
            </a:r>
            <a:endParaRPr lang="en-US" sz="1100" b="0" dirty="0">
              <a:latin typeface="+mn-lt"/>
            </a:endParaRPr>
          </a:p>
        </p:txBody>
      </p:sp>
    </p:spTree>
    <p:extLst>
      <p:ext uri="{BB962C8B-B14F-4D97-AF65-F5344CB8AC3E}">
        <p14:creationId xmlns:p14="http://schemas.microsoft.com/office/powerpoint/2010/main" val="571941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82677D-DA79-6FB6-2C57-80950F5C27C3}"/>
              </a:ext>
            </a:extLst>
          </p:cNvPr>
          <p:cNvSpPr>
            <a:spLocks noGrp="1"/>
          </p:cNvSpPr>
          <p:nvPr>
            <p:ph type="title"/>
          </p:nvPr>
        </p:nvSpPr>
        <p:spPr/>
        <p:txBody>
          <a:bodyPr/>
          <a:lstStyle/>
          <a:p>
            <a:r>
              <a:rPr lang="en-US" dirty="0"/>
              <a:t>The Last Quiz</a:t>
            </a:r>
          </a:p>
        </p:txBody>
      </p:sp>
      <p:sp>
        <p:nvSpPr>
          <p:cNvPr id="7" name="TextBox 6">
            <a:extLst>
              <a:ext uri="{FF2B5EF4-FFF2-40B4-BE49-F238E27FC236}">
                <a16:creationId xmlns:a16="http://schemas.microsoft.com/office/drawing/2014/main" id="{5ECD550D-6BE7-7350-E94E-2126DCF65B35}"/>
              </a:ext>
            </a:extLst>
          </p:cNvPr>
          <p:cNvSpPr txBox="1"/>
          <p:nvPr/>
        </p:nvSpPr>
        <p:spPr>
          <a:xfrm>
            <a:off x="776287" y="2967335"/>
            <a:ext cx="7591425" cy="461665"/>
          </a:xfrm>
          <a:prstGeom prst="rect">
            <a:avLst/>
          </a:prstGeom>
          <a:noFill/>
        </p:spPr>
        <p:txBody>
          <a:bodyPr wrap="square">
            <a:spAutoFit/>
          </a:bodyPr>
          <a:lstStyle/>
          <a:p>
            <a:r>
              <a:rPr lang="en-US" dirty="0">
                <a:latin typeface="+mj-lt"/>
                <a:hlinkClick r:id="rId2"/>
              </a:rPr>
              <a:t>https://canvas.cmu.edu/courses/34989/quizzes/105559</a:t>
            </a:r>
            <a:r>
              <a:rPr lang="en-US" dirty="0">
                <a:latin typeface="+mj-lt"/>
              </a:rPr>
              <a:t> </a:t>
            </a:r>
          </a:p>
        </p:txBody>
      </p:sp>
    </p:spTree>
    <p:extLst>
      <p:ext uri="{BB962C8B-B14F-4D97-AF65-F5344CB8AC3E}">
        <p14:creationId xmlns:p14="http://schemas.microsoft.com/office/powerpoint/2010/main" val="560519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937DC-53F1-4E8B-B408-4A07C323AFAC}"/>
              </a:ext>
            </a:extLst>
          </p:cNvPr>
          <p:cNvSpPr>
            <a:spLocks noGrp="1"/>
          </p:cNvSpPr>
          <p:nvPr>
            <p:ph type="title"/>
          </p:nvPr>
        </p:nvSpPr>
        <p:spPr>
          <a:xfrm>
            <a:off x="357085" y="435678"/>
            <a:ext cx="8352349" cy="762000"/>
          </a:xfrm>
        </p:spPr>
        <p:txBody>
          <a:bodyPr/>
          <a:lstStyle/>
          <a:p>
            <a:r>
              <a:rPr lang="en-US" dirty="0"/>
              <a:t>Exponential trends can’t continue forever</a:t>
            </a:r>
          </a:p>
        </p:txBody>
      </p:sp>
      <p:pic>
        <p:nvPicPr>
          <p:cNvPr id="8" name="Content Placeholder 7" descr="A picture containing shape&#10;&#10;Description automatically generated">
            <a:extLst>
              <a:ext uri="{FF2B5EF4-FFF2-40B4-BE49-F238E27FC236}">
                <a16:creationId xmlns:a16="http://schemas.microsoft.com/office/drawing/2014/main" id="{08A64031-151E-4266-97CB-06FCD6B4969B}"/>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945" r="-452"/>
          <a:stretch/>
        </p:blipFill>
        <p:spPr>
          <a:xfrm>
            <a:off x="1858962" y="2254313"/>
            <a:ext cx="4994511" cy="4079812"/>
          </a:xfrm>
        </p:spPr>
      </p:pic>
      <p:sp>
        <p:nvSpPr>
          <p:cNvPr id="9" name="TextBox 8">
            <a:extLst>
              <a:ext uri="{FF2B5EF4-FFF2-40B4-BE49-F238E27FC236}">
                <a16:creationId xmlns:a16="http://schemas.microsoft.com/office/drawing/2014/main" id="{8E578608-C07E-4BBF-B3DC-75C4B5B792CF}"/>
              </a:ext>
            </a:extLst>
          </p:cNvPr>
          <p:cNvSpPr txBox="1"/>
          <p:nvPr/>
        </p:nvSpPr>
        <p:spPr>
          <a:xfrm>
            <a:off x="0" y="6612286"/>
            <a:ext cx="6516528" cy="253916"/>
          </a:xfrm>
          <a:prstGeom prst="rect">
            <a:avLst/>
          </a:prstGeom>
          <a:noFill/>
        </p:spPr>
        <p:txBody>
          <a:bodyPr wrap="none" rtlCol="0">
            <a:spAutoFit/>
          </a:bodyPr>
          <a:lstStyle/>
          <a:p>
            <a:r>
              <a:rPr lang="en-US" sz="1050" dirty="0">
                <a:latin typeface="Calibri" pitchFamily="34" charset="0"/>
              </a:rPr>
              <a:t>Source: Wikipedia </a:t>
            </a:r>
            <a:r>
              <a:rPr lang="en-US" sz="1050" dirty="0">
                <a:latin typeface="Calibri" pitchFamily="34" charset="0"/>
                <a:hlinkClick r:id="rId4"/>
              </a:rPr>
              <a:t>https://en.wikipedia.org/wiki/Instructions_per_second#Timeline_of_instructions_per_second</a:t>
            </a:r>
            <a:r>
              <a:rPr lang="en-US" sz="1050" dirty="0">
                <a:latin typeface="Calibri" pitchFamily="34" charset="0"/>
              </a:rPr>
              <a:t> </a:t>
            </a:r>
          </a:p>
        </p:txBody>
      </p:sp>
    </p:spTree>
    <p:extLst>
      <p:ext uri="{BB962C8B-B14F-4D97-AF65-F5344CB8AC3E}">
        <p14:creationId xmlns:p14="http://schemas.microsoft.com/office/powerpoint/2010/main" val="2339030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2937DC-53F1-4E8B-B408-4A07C323AFAC}"/>
              </a:ext>
            </a:extLst>
          </p:cNvPr>
          <p:cNvSpPr>
            <a:spLocks noGrp="1"/>
          </p:cNvSpPr>
          <p:nvPr>
            <p:ph type="title"/>
          </p:nvPr>
        </p:nvSpPr>
        <p:spPr>
          <a:xfrm>
            <a:off x="357085" y="435678"/>
            <a:ext cx="8352349" cy="762000"/>
          </a:xfrm>
        </p:spPr>
        <p:txBody>
          <a:bodyPr/>
          <a:lstStyle/>
          <a:p>
            <a:r>
              <a:rPr lang="en-US" dirty="0"/>
              <a:t>Exponential trends can’t continue forever</a:t>
            </a:r>
          </a:p>
        </p:txBody>
      </p:sp>
      <p:pic>
        <p:nvPicPr>
          <p:cNvPr id="8" name="Content Placeholder 7" descr="A picture containing shape&#10;&#10;Description automatically generated">
            <a:extLst>
              <a:ext uri="{FF2B5EF4-FFF2-40B4-BE49-F238E27FC236}">
                <a16:creationId xmlns:a16="http://schemas.microsoft.com/office/drawing/2014/main" id="{08A64031-151E-4266-97CB-06FCD6B4969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58962" y="1362075"/>
            <a:ext cx="4972050" cy="4972050"/>
          </a:xfrm>
        </p:spPr>
      </p:pic>
    </p:spTree>
    <p:extLst>
      <p:ext uri="{BB962C8B-B14F-4D97-AF65-F5344CB8AC3E}">
        <p14:creationId xmlns:p14="http://schemas.microsoft.com/office/powerpoint/2010/main" val="2840956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70A3E-B21E-4716-900A-E5127CC44EDA}"/>
              </a:ext>
            </a:extLst>
          </p:cNvPr>
          <p:cNvSpPr>
            <a:spLocks noGrp="1"/>
          </p:cNvSpPr>
          <p:nvPr>
            <p:ph type="title"/>
          </p:nvPr>
        </p:nvSpPr>
        <p:spPr>
          <a:xfrm>
            <a:off x="357085" y="435678"/>
            <a:ext cx="8261814" cy="762000"/>
          </a:xfrm>
        </p:spPr>
        <p:txBody>
          <a:bodyPr/>
          <a:lstStyle/>
          <a:p>
            <a:r>
              <a:rPr lang="en-US" dirty="0"/>
              <a:t>Clock rate → single thread performance</a:t>
            </a:r>
          </a:p>
        </p:txBody>
      </p:sp>
      <p:pic>
        <p:nvPicPr>
          <p:cNvPr id="5" name="Content Placeholder 4" descr="A picture containing polygon&#10;&#10;Description automatically generated">
            <a:extLst>
              <a:ext uri="{FF2B5EF4-FFF2-40B4-BE49-F238E27FC236}">
                <a16:creationId xmlns:a16="http://schemas.microsoft.com/office/drawing/2014/main" id="{BC44BF0C-C77B-4821-9387-0EB8691B66D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58962" y="1362075"/>
            <a:ext cx="4972050" cy="4972050"/>
          </a:xfrm>
        </p:spPr>
      </p:pic>
    </p:spTree>
    <p:extLst>
      <p:ext uri="{BB962C8B-B14F-4D97-AF65-F5344CB8AC3E}">
        <p14:creationId xmlns:p14="http://schemas.microsoft.com/office/powerpoint/2010/main" val="296639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1C204-0B07-4288-A68C-F559C7B17207}"/>
              </a:ext>
            </a:extLst>
          </p:cNvPr>
          <p:cNvSpPr>
            <a:spLocks noGrp="1"/>
          </p:cNvSpPr>
          <p:nvPr>
            <p:ph type="title"/>
          </p:nvPr>
        </p:nvSpPr>
        <p:spPr/>
        <p:txBody>
          <a:bodyPr/>
          <a:lstStyle/>
          <a:p>
            <a:r>
              <a:rPr lang="en-US" dirty="0"/>
              <a:t>If all else fails, add parallelism…</a:t>
            </a:r>
          </a:p>
        </p:txBody>
      </p:sp>
      <p:pic>
        <p:nvPicPr>
          <p:cNvPr id="5" name="Content Placeholder 4" descr="Diagram&#10;&#10;Description automatically generated with medium confidence">
            <a:extLst>
              <a:ext uri="{FF2B5EF4-FFF2-40B4-BE49-F238E27FC236}">
                <a16:creationId xmlns:a16="http://schemas.microsoft.com/office/drawing/2014/main" id="{926481AF-1687-4624-B7B5-533C89292FD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58962" y="1362075"/>
            <a:ext cx="4972050" cy="4972050"/>
          </a:xfrm>
        </p:spPr>
      </p:pic>
    </p:spTree>
    <p:extLst>
      <p:ext uri="{BB962C8B-B14F-4D97-AF65-F5344CB8AC3E}">
        <p14:creationId xmlns:p14="http://schemas.microsoft.com/office/powerpoint/2010/main" val="1780573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03EA-BAD9-119A-9E30-B073B3EEBA40}"/>
              </a:ext>
            </a:extLst>
          </p:cNvPr>
          <p:cNvSpPr>
            <a:spLocks noGrp="1"/>
          </p:cNvSpPr>
          <p:nvPr>
            <p:ph type="title"/>
          </p:nvPr>
        </p:nvSpPr>
        <p:spPr/>
        <p:txBody>
          <a:bodyPr/>
          <a:lstStyle/>
          <a:p>
            <a:r>
              <a:rPr lang="en-US" dirty="0"/>
              <a:t>Parallel Computation and 213</a:t>
            </a:r>
          </a:p>
        </p:txBody>
      </p:sp>
      <p:sp>
        <p:nvSpPr>
          <p:cNvPr id="3" name="Content Placeholder 2">
            <a:extLst>
              <a:ext uri="{FF2B5EF4-FFF2-40B4-BE49-F238E27FC236}">
                <a16:creationId xmlns:a16="http://schemas.microsoft.com/office/drawing/2014/main" id="{4A28AA91-BB61-D694-0E4E-DD1FD0FF06DD}"/>
              </a:ext>
            </a:extLst>
          </p:cNvPr>
          <p:cNvSpPr>
            <a:spLocks noGrp="1"/>
          </p:cNvSpPr>
          <p:nvPr>
            <p:ph idx="1"/>
          </p:nvPr>
        </p:nvSpPr>
        <p:spPr/>
        <p:txBody>
          <a:bodyPr/>
          <a:lstStyle/>
          <a:p>
            <a:r>
              <a:rPr lang="en-US" dirty="0"/>
              <a:t>Last week we had </a:t>
            </a:r>
            <a:r>
              <a:rPr lang="en-US" i="1" dirty="0"/>
              <a:t>classes</a:t>
            </a:r>
            <a:r>
              <a:rPr lang="en-US" dirty="0"/>
              <a:t> on parallel programming</a:t>
            </a:r>
          </a:p>
          <a:p>
            <a:r>
              <a:rPr lang="en-US" dirty="0"/>
              <a:t>In shell lab you have to think about concurrent processes</a:t>
            </a:r>
          </a:p>
          <a:p>
            <a:r>
              <a:rPr lang="en-US" dirty="0"/>
              <a:t>In proxy lab you will use threads to serve many simultaneous clients</a:t>
            </a:r>
          </a:p>
          <a:p>
            <a:pPr lvl="1"/>
            <a:r>
              <a:rPr lang="en-US" dirty="0"/>
              <a:t>But the concurrency isn’t really the </a:t>
            </a:r>
            <a:r>
              <a:rPr lang="en-US" i="1" dirty="0"/>
              <a:t>point</a:t>
            </a:r>
            <a:r>
              <a:rPr lang="en-US" dirty="0"/>
              <a:t> of either lab</a:t>
            </a:r>
          </a:p>
          <a:p>
            <a:r>
              <a:rPr lang="en-US" dirty="0"/>
              <a:t>We’re working on a new lab where concurrency is the most important thing</a:t>
            </a:r>
          </a:p>
          <a:p>
            <a:pPr lvl="1"/>
            <a:r>
              <a:rPr lang="en-US" dirty="0"/>
              <a:t>Also covers file system semantics and the craft of modifying existing code</a:t>
            </a:r>
          </a:p>
          <a:p>
            <a:pPr lvl="1"/>
            <a:r>
              <a:rPr lang="en-US" dirty="0"/>
              <a:t>Not done, but we’d like to show it to you anyway…</a:t>
            </a:r>
          </a:p>
        </p:txBody>
      </p:sp>
    </p:spTree>
    <p:extLst>
      <p:ext uri="{BB962C8B-B14F-4D97-AF65-F5344CB8AC3E}">
        <p14:creationId xmlns:p14="http://schemas.microsoft.com/office/powerpoint/2010/main" val="35844531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gswin32c"/>
  <p:tag name="DEFAULTBITMAP" val="pngmono"/>
  <p:tag name="DEFAULTBLEND" val="False"/>
  <p:tag name="DEFAULTTRANSPARENT" val="False"/>
  <p:tag name="DEFAULTWORKAROUNDTRANSPARENCYBUG" val="False"/>
  <p:tag name="DEFAULTRESOLUTION" val="1200"/>
  <p:tag name="DEFAULTMAGNIFICATION" val="0.8"/>
  <p:tag name="DEFAULTFONTSIZE" val="10"/>
  <p:tag name="DEFAULTWIDTH" val="418"/>
  <p:tag name="DEFAULTHEIGHT" val="316"/>
</p:tagLst>
</file>

<file path=ppt/theme/theme1.xml><?xml version="1.0" encoding="utf-8"?>
<a:theme xmlns:a="http://schemas.openxmlformats.org/drawingml/2006/main" name="template2007">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25400">
          <a:solidFill>
            <a:schemeClr val="tx1"/>
          </a:solidFill>
          <a:round/>
          <a:headEnd/>
          <a:tailEnd/>
        </a:ln>
        <a:effectLst/>
      </a:spPr>
      <a:bodyPr wrap="none" anchor="ctr">
        <a:spAutoFit/>
      </a:bodyPr>
      <a:lstStyle>
        <a:defPPr>
          <a:defRPr/>
        </a:defPPr>
      </a:lstStyle>
    </a:spDef>
    <a:lnDef>
      <a:spPr bwMode="auto">
        <a:noFill/>
        <a:ln w="12700">
          <a:solidFill>
            <a:srgbClr val="000000"/>
          </a:solidFill>
          <a:miter lim="800000"/>
          <a:headEnd type="none" w="med" len="med"/>
          <a:tailEnd type="triangle" w="med" len="med"/>
        </a:ln>
        <a:effectLst/>
      </a:spPr>
      <a:bodyPr/>
      <a:lstStyle/>
    </a:lnDef>
    <a:txDef>
      <a:spPr>
        <a:noFill/>
      </a:spPr>
      <a:bodyPr wrap="none" rtlCol="0">
        <a:spAutoFit/>
      </a:bodyPr>
      <a:lstStyle>
        <a:defPPr>
          <a:defRPr sz="1800"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template2007</Template>
  <TotalTime>18328</TotalTime>
  <Words>3000</Words>
  <Application>Microsoft Office PowerPoint</Application>
  <PresentationFormat>On-screen Show (4:3)</PresentationFormat>
  <Paragraphs>302</Paragraphs>
  <Slides>47</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Arial Narrow</vt:lpstr>
      <vt:lpstr>Calibri</vt:lpstr>
      <vt:lpstr>Cambria Math</vt:lpstr>
      <vt:lpstr>Consolas</vt:lpstr>
      <vt:lpstr>Times New Roman</vt:lpstr>
      <vt:lpstr>Wingdings</vt:lpstr>
      <vt:lpstr>Wingdings 2</vt:lpstr>
      <vt:lpstr>template2007</vt:lpstr>
      <vt:lpstr>The Future of Computing and the Future of 15-213 15-213: Introduction to Computer Systems Last Lecture, Aug. 1, 2022</vt:lpstr>
      <vt:lpstr>Logistics – Last Two Weeks of Class</vt:lpstr>
      <vt:lpstr>50 Years of “Moore’s Law” </vt:lpstr>
      <vt:lpstr>What Moore’s Law Has Meant</vt:lpstr>
      <vt:lpstr>Exponential trends can’t continue forever</vt:lpstr>
      <vt:lpstr>Exponential trends can’t continue forever</vt:lpstr>
      <vt:lpstr>Clock rate → single thread performance</vt:lpstr>
      <vt:lpstr>If all else fails, add parallelism…</vt:lpstr>
      <vt:lpstr>Parallel Computation and 213</vt:lpstr>
      <vt:lpstr>The Shark File System Lab</vt:lpstr>
      <vt:lpstr>SFS Lab Overview</vt:lpstr>
      <vt:lpstr>SFS Lab Traces</vt:lpstr>
      <vt:lpstr>SFS Lab Logistics</vt:lpstr>
      <vt:lpstr>SFS Lab Resources</vt:lpstr>
      <vt:lpstr>Can’t outrun Amdahl</vt:lpstr>
      <vt:lpstr>This machine costs 150 million dollars</vt:lpstr>
      <vt:lpstr>Exponential capital cost → exponentially fewer manufacturers</vt:lpstr>
      <vt:lpstr>The future of computing isn’t (only) about speed anymore.</vt:lpstr>
      <vt:lpstr>PowerPoint Presentation</vt:lpstr>
      <vt:lpstr>PowerPoint Presentation</vt:lpstr>
      <vt:lpstr>PowerPoint Presentation</vt:lpstr>
      <vt:lpstr>Actual bug in attack lab phase 3</vt:lpstr>
      <vt:lpstr>PowerPoint Presentation</vt:lpstr>
      <vt:lpstr>The local newspaper website…</vt:lpstr>
      <vt:lpstr>… without the ads</vt:lpstr>
      <vt:lpstr>Conflicting incentives</vt:lpstr>
      <vt:lpstr>PowerPoint Presentation</vt:lpstr>
      <vt:lpstr>PowerPoint Presentation</vt:lpstr>
      <vt:lpstr>PowerPoint Presentation</vt:lpstr>
      <vt:lpstr>Customizability</vt:lpstr>
      <vt:lpstr>Customizability</vt:lpstr>
      <vt:lpstr>PowerPoint Presentation</vt:lpstr>
      <vt:lpstr>PowerPoint Presentation</vt:lpstr>
      <vt:lpstr>Industry prioritizes “out of box experience”</vt:lpstr>
      <vt:lpstr>PowerPoint Presentation</vt:lpstr>
      <vt:lpstr>Ads are the #1 vector for malware</vt:lpstr>
      <vt:lpstr>App stores are the #2 vector for malware</vt:lpstr>
      <vt:lpstr>PowerPoint Presentation</vt:lpstr>
      <vt:lpstr>Another vision of the future</vt:lpstr>
      <vt:lpstr>PowerPoint Presentation</vt:lpstr>
      <vt:lpstr>Why can’t we have it both ways?</vt:lpstr>
      <vt:lpstr>Customizability for Non-Programmers</vt:lpstr>
      <vt:lpstr>Customizability for Non-Programmers</vt:lpstr>
      <vt:lpstr>Customizability for Non-Programmers</vt:lpstr>
      <vt:lpstr>Customizability for Non-Programmers</vt:lpstr>
      <vt:lpstr>Customizability for Non-Programmers</vt:lpstr>
      <vt:lpstr>The Last Quiz</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dc:title>
  <dc:creator>Markus Pueschel</dc:creator>
  <dc:description>Redesign of slides created by Randal E. Bryant and David R. O'Hallaron</dc:description>
  <cp:lastModifiedBy>Zack Weinberg</cp:lastModifiedBy>
  <cp:revision>814</cp:revision>
  <cp:lastPrinted>2016-11-30T21:18:27Z</cp:lastPrinted>
  <dcterms:created xsi:type="dcterms:W3CDTF">2011-01-05T21:18:09Z</dcterms:created>
  <dcterms:modified xsi:type="dcterms:W3CDTF">2023-08-01T16:04:30Z</dcterms:modified>
</cp:coreProperties>
</file>