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48"/>
  </p:notesMasterIdLst>
  <p:sldIdLst>
    <p:sldId id="256" r:id="rId2"/>
    <p:sldId id="1255" r:id="rId3"/>
    <p:sldId id="298" r:id="rId4"/>
    <p:sldId id="1249" r:id="rId5"/>
    <p:sldId id="257" r:id="rId6"/>
    <p:sldId id="259" r:id="rId7"/>
    <p:sldId id="260" r:id="rId8"/>
    <p:sldId id="277" r:id="rId9"/>
    <p:sldId id="278" r:id="rId10"/>
    <p:sldId id="279" r:id="rId11"/>
    <p:sldId id="261" r:id="rId12"/>
    <p:sldId id="262" r:id="rId13"/>
    <p:sldId id="283" r:id="rId14"/>
    <p:sldId id="1256" r:id="rId15"/>
    <p:sldId id="267" r:id="rId16"/>
    <p:sldId id="285" r:id="rId17"/>
    <p:sldId id="268" r:id="rId18"/>
    <p:sldId id="286" r:id="rId19"/>
    <p:sldId id="269" r:id="rId20"/>
    <p:sldId id="287" r:id="rId21"/>
    <p:sldId id="270" r:id="rId22"/>
    <p:sldId id="271" r:id="rId23"/>
    <p:sldId id="272" r:id="rId24"/>
    <p:sldId id="273" r:id="rId25"/>
    <p:sldId id="274" r:id="rId26"/>
    <p:sldId id="281" r:id="rId27"/>
    <p:sldId id="1252" r:id="rId28"/>
    <p:sldId id="264" r:id="rId29"/>
    <p:sldId id="266" r:id="rId30"/>
    <p:sldId id="288" r:id="rId31"/>
    <p:sldId id="275" r:id="rId32"/>
    <p:sldId id="289" r:id="rId33"/>
    <p:sldId id="290" r:id="rId34"/>
    <p:sldId id="291" r:id="rId35"/>
    <p:sldId id="292" r:id="rId36"/>
    <p:sldId id="284" r:id="rId37"/>
    <p:sldId id="1254" r:id="rId38"/>
    <p:sldId id="294" r:id="rId39"/>
    <p:sldId id="293" r:id="rId40"/>
    <p:sldId id="295" r:id="rId41"/>
    <p:sldId id="296" r:id="rId42"/>
    <p:sldId id="1253" r:id="rId43"/>
    <p:sldId id="297" r:id="rId44"/>
    <p:sldId id="299" r:id="rId45"/>
    <p:sldId id="1250" r:id="rId46"/>
    <p:sldId id="1251" r:id="rId47"/>
  </p:sldIdLst>
  <p:sldSz cx="9144000" cy="6858000" type="screen4x3"/>
  <p:notesSz cx="7302500" cy="9586913"/>
  <p:embeddedFontLst>
    <p:embeddedFont>
      <p:font typeface="Arial Narrow" panose="020B0606020202030204" pitchFamily="34" charset="0"/>
      <p:regular r:id="rId49"/>
      <p:bold r:id="rId50"/>
      <p:italic r:id="rId51"/>
      <p:boldItalic r:id="rId52"/>
    </p:embeddedFont>
    <p:embeddedFont>
      <p:font typeface="Wingdings 2" panose="05020102010507070707" pitchFamily="18" charset="2"/>
      <p:regular r:id="rId5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7" autoAdjust="0"/>
  </p:normalViewPr>
  <p:slideViewPr>
    <p:cSldViewPr snapToGrid="0">
      <p:cViewPr varScale="1">
        <p:scale>
          <a:sx n="107" d="100"/>
          <a:sy n="107" d="100"/>
        </p:scale>
        <p:origin x="1330" y="82"/>
      </p:cViewPr>
      <p:guideLst>
        <p:guide orient="horz" pos="3312"/>
        <p:guide pos="2880"/>
      </p:guideLst>
    </p:cSldViewPr>
  </p:slideViewPr>
  <p:outlineViewPr>
    <p:cViewPr>
      <p:scale>
        <a:sx n="33" d="100"/>
        <a:sy n="33" d="100"/>
      </p:scale>
      <p:origin x="0" y="-198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font" Target="fonts/font2.fntdata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5.fntdata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font" Target="fonts/font3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.fntdata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Shape 108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1" name="Shape 108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Shape 109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3" name="Shape 109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4" name="Shape 109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Shape 113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3" name="Shape 113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4" name="Shape 113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Shape 115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0" name="Shape 116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1" name="Shape 116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2" name="Shape 54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3" name="Shape 54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Shape 60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06" name="Shape 60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7" name="Shape 60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0" name="Shape 67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1" name="Shape 67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Shape 73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34" name="Shape 73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5" name="Shape 73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Shape 79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Shape 79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Shape 9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99" name="Shape 9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0" name="Shape 10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Shape 119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4" name="Shape 119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63" name="Shape 86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Shape 123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35" name="Shape 123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6" name="Shape 123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Shape 124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Shape 124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Shape 12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99" name="Shape 12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0" name="Shape 13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Shape 133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2" name="Shape 133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3" name="Shape 133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Shape 108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7" name="Shape 108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Shape 138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86" name="Shape 138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7" name="Shape 138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Shape 136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64" name="Shape 136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5" name="Shape 136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Shape 142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8" name="Shape 142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9" name="Shape 142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Shape 154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5" name="Shape 154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6" name="Shape 154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Shape 87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6" name="Shape 87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7" name="Shape 87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Shape 91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0" name="Shape 92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1" name="Shape 92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Shape 96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4" name="Shape 96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5" name="Shape 96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Shape 176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7897813" y="-26988"/>
            <a:ext cx="1309687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8830843" y="6611779"/>
            <a:ext cx="41549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‹#›</a:t>
            </a:fld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7415/quizzes/143265" TargetMode="Externa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activities/vm-concepts.tar" TargetMode="Externa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Memory: Concepts</a:t>
            </a:r>
            <a:b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dirty="0"/>
              <a:t>15-213/15-503: Introduction to Computer Systems </a:t>
            </a:r>
            <a:br>
              <a:rPr lang="en-US" sz="2000" b="0" dirty="0"/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Lecture, June 11, 2025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726DDE-383A-7BAE-DDE3-744F5237D35F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 txBox="1">
            <a:spLocks noGrp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Simplifying Linking and Loading</a:t>
            </a:r>
            <a:endParaRPr/>
          </a:p>
        </p:txBody>
      </p:sp>
      <p:sp>
        <p:nvSpPr>
          <p:cNvPr id="968" name="Shape 968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</a:t>
            </a: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program has similar virtual address space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Code, data, and heap always start at the same addresses.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Loading </a:t>
            </a:r>
            <a:endParaRPr/>
          </a:p>
          <a:p>
            <a:pPr marL="457200" marR="0" lvl="1" indent="-228600" algn="l" rtl="0">
              <a:lnSpc>
                <a:spcPct val="94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allocates virtual pages for .text and .data sections &amp; creates PTEs marked as invalid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.data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sections are copied, page by page, on demand by the virtual memory system</a:t>
            </a:r>
            <a:endParaRPr/>
          </a:p>
          <a:p>
            <a:pPr marL="342900" marR="0" lvl="0" indent="-342900" algn="l" rtl="0">
              <a:spcBef>
                <a:spcPts val="1125"/>
              </a:spcBef>
              <a:spcAft>
                <a:spcPts val="0"/>
              </a:spcAft>
              <a:buClr>
                <a:srgbClr val="990000"/>
              </a:buClr>
              <a:buSzPts val="1080"/>
              <a:buFont typeface="Noto Sans Symbols"/>
              <a:buNone/>
            </a:pPr>
            <a:endParaRPr sz="1800" b="1" i="0" u="none" strike="noStrike" cap="none">
              <a:solidFill>
                <a:srgbClr val="00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Shape 969"/>
          <p:cNvSpPr/>
          <p:nvPr/>
        </p:nvSpPr>
        <p:spPr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 virtual memory</a:t>
            </a:r>
            <a:endParaRPr/>
          </a:p>
        </p:txBody>
      </p:sp>
      <p:sp>
        <p:nvSpPr>
          <p:cNvPr id="970" name="Shape 970"/>
          <p:cNvSpPr/>
          <p:nvPr/>
        </p:nvSpPr>
        <p:spPr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Memory-mapped region for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libraries</a:t>
            </a:r>
            <a:endParaRPr/>
          </a:p>
        </p:txBody>
      </p:sp>
      <p:sp>
        <p:nvSpPr>
          <p:cNvPr id="971" name="Shape 971"/>
          <p:cNvSpPr/>
          <p:nvPr/>
        </p:nvSpPr>
        <p:spPr>
          <a:xfrm>
            <a:off x="4998661" y="3629025"/>
            <a:ext cx="2789237" cy="7239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2" name="Shape 972"/>
          <p:cNvSpPr/>
          <p:nvPr/>
        </p:nvSpPr>
        <p:spPr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Run-time heap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(created by 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malloc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73" name="Shape 973"/>
          <p:cNvSpPr/>
          <p:nvPr/>
        </p:nvSpPr>
        <p:spPr>
          <a:xfrm>
            <a:off x="4998661" y="2054225"/>
            <a:ext cx="2789237" cy="906463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974" name="Shape 974"/>
          <p:cNvCxnSpPr/>
          <p:nvPr/>
        </p:nvCxnSpPr>
        <p:spPr>
          <a:xfrm rot="10800000" flipH="1">
            <a:off x="6388782" y="3957638"/>
            <a:ext cx="1588" cy="3841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75" name="Shape 975"/>
          <p:cNvSpPr/>
          <p:nvPr/>
        </p:nvSpPr>
        <p:spPr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stack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(created at runtime)</a:t>
            </a:r>
            <a:endParaRPr/>
          </a:p>
        </p:txBody>
      </p:sp>
      <p:cxnSp>
        <p:nvCxnSpPr>
          <p:cNvPr id="976" name="Shape 976"/>
          <p:cNvCxnSpPr/>
          <p:nvPr/>
        </p:nvCxnSpPr>
        <p:spPr>
          <a:xfrm rot="10800000" flipH="1">
            <a:off x="6388782" y="2738438"/>
            <a:ext cx="1588" cy="2317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977" name="Shape 977"/>
          <p:cNvCxnSpPr/>
          <p:nvPr/>
        </p:nvCxnSpPr>
        <p:spPr>
          <a:xfrm>
            <a:off x="6388782" y="2282825"/>
            <a:ext cx="1588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78" name="Shape 978"/>
          <p:cNvSpPr/>
          <p:nvPr/>
        </p:nvSpPr>
        <p:spPr>
          <a:xfrm>
            <a:off x="4998661" y="6312958"/>
            <a:ext cx="2789238" cy="396875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Unused</a:t>
            </a:r>
            <a:endParaRPr/>
          </a:p>
        </p:txBody>
      </p:sp>
      <p:sp>
        <p:nvSpPr>
          <p:cNvPr id="979" name="Shape 979"/>
          <p:cNvSpPr txBox="1"/>
          <p:nvPr/>
        </p:nvSpPr>
        <p:spPr>
          <a:xfrm>
            <a:off x="4733026" y="6531510"/>
            <a:ext cx="285954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80" name="Shape 980"/>
          <p:cNvSpPr txBox="1"/>
          <p:nvPr/>
        </p:nvSpPr>
        <p:spPr>
          <a:xfrm>
            <a:off x="8146053" y="2108200"/>
            <a:ext cx="869831" cy="808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(stack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pointer)</a:t>
            </a:r>
            <a:endParaRPr/>
          </a:p>
        </p:txBody>
      </p:sp>
      <p:cxnSp>
        <p:nvCxnSpPr>
          <p:cNvPr id="981" name="Shape 981"/>
          <p:cNvCxnSpPr/>
          <p:nvPr/>
        </p:nvCxnSpPr>
        <p:spPr>
          <a:xfrm flipH="1">
            <a:off x="7839666" y="2279650"/>
            <a:ext cx="384175" cy="1588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2" name="Shape 982"/>
          <p:cNvSpPr txBox="1"/>
          <p:nvPr/>
        </p:nvSpPr>
        <p:spPr>
          <a:xfrm>
            <a:off x="8008032" y="990600"/>
            <a:ext cx="1149972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invisible to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code</a:t>
            </a:r>
            <a:endParaRPr/>
          </a:p>
        </p:txBody>
      </p:sp>
      <p:cxnSp>
        <p:nvCxnSpPr>
          <p:cNvPr id="983" name="Shape 983"/>
          <p:cNvCxnSpPr/>
          <p:nvPr/>
        </p:nvCxnSpPr>
        <p:spPr>
          <a:xfrm rot="10800000" flipH="1">
            <a:off x="7855632" y="1257568"/>
            <a:ext cx="1588" cy="4603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4" name="Shape 984"/>
          <p:cNvSpPr txBox="1"/>
          <p:nvPr/>
        </p:nvSpPr>
        <p:spPr>
          <a:xfrm>
            <a:off x="8200120" y="4173538"/>
            <a:ext cx="552052" cy="32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brk</a:t>
            </a:r>
            <a:endParaRPr/>
          </a:p>
        </p:txBody>
      </p:sp>
      <p:cxnSp>
        <p:nvCxnSpPr>
          <p:cNvPr id="985" name="Shape 985"/>
          <p:cNvCxnSpPr/>
          <p:nvPr/>
        </p:nvCxnSpPr>
        <p:spPr>
          <a:xfrm flipH="1">
            <a:off x="7815945" y="4340225"/>
            <a:ext cx="384175" cy="1588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6" name="Shape 986"/>
          <p:cNvSpPr txBox="1"/>
          <p:nvPr/>
        </p:nvSpPr>
        <p:spPr>
          <a:xfrm>
            <a:off x="3985528" y="6189452"/>
            <a:ext cx="1043672" cy="299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0x400000</a:t>
            </a:r>
            <a:endParaRPr/>
          </a:p>
        </p:txBody>
      </p:sp>
      <p:sp>
        <p:nvSpPr>
          <p:cNvPr id="987" name="Shape 987"/>
          <p:cNvSpPr/>
          <p:nvPr/>
        </p:nvSpPr>
        <p:spPr>
          <a:xfrm>
            <a:off x="4998661" y="5017558"/>
            <a:ext cx="2789238" cy="66992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Read/write segment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bss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88" name="Shape 988"/>
          <p:cNvSpPr/>
          <p:nvPr/>
        </p:nvSpPr>
        <p:spPr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Read-only segment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.init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.rodata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89" name="Shape 989"/>
          <p:cNvSpPr/>
          <p:nvPr/>
        </p:nvSpPr>
        <p:spPr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90" name="Shape 990"/>
          <p:cNvSpPr txBox="1"/>
          <p:nvPr/>
        </p:nvSpPr>
        <p:spPr>
          <a:xfrm>
            <a:off x="7988982" y="5010150"/>
            <a:ext cx="1149459" cy="1300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Loaded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executable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Spaces</a:t>
            </a:r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Linear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Ordered set of contiguous non-negative integer addresses: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 … }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Virtual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of N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virtual addresses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3, …, N-1}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of M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physical addresses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3, …, M-1}</a:t>
            </a:r>
            <a:endParaRPr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Virtual Memory (VM)?</a:t>
            </a:r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main memory efficiently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DRAM as a cache for parts of a virtual address space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memory management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process gets the same uniform linear address space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Isolates address spaces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process can’t interfere with another’s memory	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program cannot access privileged kernel information and code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Shape 108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Address Translation</a:t>
            </a:r>
            <a:endParaRPr/>
          </a:p>
        </p:txBody>
      </p:sp>
      <p:sp>
        <p:nvSpPr>
          <p:cNvPr id="1084" name="Shape 108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 = {0, 1, …, N–1}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= {0, 1, …, M–1}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MAP:  V →  P  U  {∅}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MAP(a)  =  a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if data at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at physical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a’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MAP(a)  = ∅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data at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not in physical memory</a:t>
            </a:r>
            <a:endParaRPr/>
          </a:p>
          <a:p>
            <a: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Either invalid or stored on disk</a:t>
            </a:r>
            <a:endParaRPr/>
          </a:p>
          <a:p>
            <a: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C431-3E15-8821-43ED-82DED22C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MAP: V -&gt; 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68BA9-1C62-F8CC-7DE4-16B2D8E968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Mapping function from virtual pages to physical pages</a:t>
            </a:r>
          </a:p>
          <a:p>
            <a:pPr lvl="1"/>
            <a:r>
              <a:rPr lang="en-US" dirty="0"/>
              <a:t>Page is the granularity of mapping set by the ISA</a:t>
            </a:r>
          </a:p>
          <a:p>
            <a:endParaRPr lang="en-US" dirty="0"/>
          </a:p>
          <a:p>
            <a:r>
              <a:rPr lang="en-US" dirty="0"/>
              <a:t>Function must be simple and efficient</a:t>
            </a:r>
          </a:p>
          <a:p>
            <a:pPr lvl="1"/>
            <a:r>
              <a:rPr lang="en-US" dirty="0"/>
              <a:t>Implemented in hardware</a:t>
            </a:r>
          </a:p>
          <a:p>
            <a:pPr lvl="1"/>
            <a:r>
              <a:rPr lang="en-US" dirty="0"/>
              <a:t>Significant design constraints</a:t>
            </a:r>
          </a:p>
          <a:p>
            <a:pPr lvl="1"/>
            <a:endParaRPr lang="en-US" dirty="0"/>
          </a:p>
          <a:p>
            <a:r>
              <a:rPr lang="en-US" dirty="0"/>
              <a:t>K-nary tree aka Page Table</a:t>
            </a:r>
          </a:p>
          <a:p>
            <a:pPr lvl="1"/>
            <a:r>
              <a:rPr lang="en-US" dirty="0"/>
              <a:t>Each node of the tree is 1 page </a:t>
            </a:r>
            <a:r>
              <a:rPr lang="en-US"/>
              <a:t>in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37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Enabling Data Structure: Page Table</a:t>
            </a:r>
            <a:endParaRPr/>
          </a:p>
        </p:txBody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array of page table entries (PTEs) that maps virtual pages to physical pages.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Per-process kernel data structure in DRAM</a:t>
            </a:r>
            <a:endParaRPr/>
          </a:p>
        </p:txBody>
      </p:sp>
      <p:sp>
        <p:nvSpPr>
          <p:cNvPr id="357" name="Shape 357"/>
          <p:cNvSpPr/>
          <p:nvPr/>
        </p:nvSpPr>
        <p:spPr>
          <a:xfrm>
            <a:off x="2120900" y="46767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8" name="Shape 358"/>
          <p:cNvSpPr/>
          <p:nvPr/>
        </p:nvSpPr>
        <p:spPr>
          <a:xfrm>
            <a:off x="2120900" y="4905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60" name="Shape 360"/>
          <p:cNvSpPr/>
          <p:nvPr/>
        </p:nvSpPr>
        <p:spPr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2120900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2" name="Shape 362"/>
          <p:cNvSpPr/>
          <p:nvPr/>
        </p:nvSpPr>
        <p:spPr>
          <a:xfrm>
            <a:off x="2120900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2120900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4" name="Shape 364"/>
          <p:cNvSpPr/>
          <p:nvPr/>
        </p:nvSpPr>
        <p:spPr>
          <a:xfrm>
            <a:off x="2120900" y="42195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2073631" y="51751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366" name="Shape 366"/>
          <p:cNvSpPr txBox="1"/>
          <p:nvPr/>
        </p:nvSpPr>
        <p:spPr>
          <a:xfrm>
            <a:off x="5348288" y="23622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367" name="Shape 367"/>
          <p:cNvSpPr/>
          <p:nvPr/>
        </p:nvSpPr>
        <p:spPr>
          <a:xfrm>
            <a:off x="5465763" y="34006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368" name="Shape 368"/>
          <p:cNvSpPr/>
          <p:nvPr/>
        </p:nvSpPr>
        <p:spPr>
          <a:xfrm>
            <a:off x="5465763" y="36099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369" name="Shape 369"/>
          <p:cNvCxnSpPr/>
          <p:nvPr/>
        </p:nvCxnSpPr>
        <p:spPr>
          <a:xfrm>
            <a:off x="2946400" y="47974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370" name="Shape 370"/>
          <p:cNvCxnSpPr/>
          <p:nvPr/>
        </p:nvCxnSpPr>
        <p:spPr>
          <a:xfrm rot="10800000" flipH="1">
            <a:off x="2946400" y="34274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1" name="Shape 371"/>
          <p:cNvCxnSpPr/>
          <p:nvPr/>
        </p:nvCxnSpPr>
        <p:spPr>
          <a:xfrm rot="10800000" flipH="1">
            <a:off x="2971800" y="31988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2" name="Shape 372"/>
          <p:cNvCxnSpPr/>
          <p:nvPr/>
        </p:nvCxnSpPr>
        <p:spPr>
          <a:xfrm rot="10800000" flipH="1">
            <a:off x="2921000" y="29702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373" name="Shape 373"/>
          <p:cNvSpPr txBox="1"/>
          <p:nvPr/>
        </p:nvSpPr>
        <p:spPr>
          <a:xfrm>
            <a:off x="5400675" y="43592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374" name="Shape 374"/>
          <p:cNvSpPr/>
          <p:nvPr/>
        </p:nvSpPr>
        <p:spPr>
          <a:xfrm>
            <a:off x="1816100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5" name="Shape 375"/>
          <p:cNvSpPr/>
          <p:nvPr/>
        </p:nvSpPr>
        <p:spPr>
          <a:xfrm>
            <a:off x="1816100" y="4905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6" name="Shape 376"/>
          <p:cNvSpPr/>
          <p:nvPr/>
        </p:nvSpPr>
        <p:spPr>
          <a:xfrm>
            <a:off x="1816100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7" name="Shape 377"/>
          <p:cNvSpPr/>
          <p:nvPr/>
        </p:nvSpPr>
        <p:spPr>
          <a:xfrm>
            <a:off x="1816100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8" name="Shape 378"/>
          <p:cNvSpPr/>
          <p:nvPr/>
        </p:nvSpPr>
        <p:spPr>
          <a:xfrm>
            <a:off x="1816100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9" name="Shape 379"/>
          <p:cNvSpPr/>
          <p:nvPr/>
        </p:nvSpPr>
        <p:spPr>
          <a:xfrm>
            <a:off x="1816100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0" name="Shape 380"/>
          <p:cNvSpPr/>
          <p:nvPr/>
        </p:nvSpPr>
        <p:spPr>
          <a:xfrm>
            <a:off x="1816100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1" name="Shape 381"/>
          <p:cNvSpPr/>
          <p:nvPr/>
        </p:nvSpPr>
        <p:spPr>
          <a:xfrm>
            <a:off x="1816100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2" name="Shape 382"/>
          <p:cNvSpPr txBox="1"/>
          <p:nvPr/>
        </p:nvSpPr>
        <p:spPr>
          <a:xfrm>
            <a:off x="1587500" y="30003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383" name="Shape 383"/>
          <p:cNvSpPr txBox="1"/>
          <p:nvPr/>
        </p:nvSpPr>
        <p:spPr>
          <a:xfrm>
            <a:off x="1824127" y="32750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4" name="Shape 384"/>
          <p:cNvSpPr txBox="1"/>
          <p:nvPr/>
        </p:nvSpPr>
        <p:spPr>
          <a:xfrm>
            <a:off x="1824920" y="35079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5" name="Shape 385"/>
          <p:cNvSpPr txBox="1"/>
          <p:nvPr/>
        </p:nvSpPr>
        <p:spPr>
          <a:xfrm>
            <a:off x="1824127" y="39737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6" name="Shape 386"/>
          <p:cNvSpPr txBox="1"/>
          <p:nvPr/>
        </p:nvSpPr>
        <p:spPr>
          <a:xfrm>
            <a:off x="1824920" y="41808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7" name="Shape 387"/>
          <p:cNvSpPr txBox="1"/>
          <p:nvPr/>
        </p:nvSpPr>
        <p:spPr>
          <a:xfrm>
            <a:off x="1824127" y="44202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8" name="Shape 388"/>
          <p:cNvSpPr txBox="1"/>
          <p:nvPr/>
        </p:nvSpPr>
        <p:spPr>
          <a:xfrm>
            <a:off x="1824920" y="48796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9" name="Shape 389"/>
          <p:cNvSpPr txBox="1"/>
          <p:nvPr/>
        </p:nvSpPr>
        <p:spPr>
          <a:xfrm>
            <a:off x="1824127" y="46467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90" name="Shape 390"/>
          <p:cNvSpPr txBox="1"/>
          <p:nvPr/>
        </p:nvSpPr>
        <p:spPr>
          <a:xfrm>
            <a:off x="1824920" y="37408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91" name="Shape 391"/>
          <p:cNvSpPr txBox="1"/>
          <p:nvPr/>
        </p:nvSpPr>
        <p:spPr>
          <a:xfrm>
            <a:off x="2187575" y="25114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392" name="Shape 392"/>
          <p:cNvSpPr txBox="1"/>
          <p:nvPr/>
        </p:nvSpPr>
        <p:spPr>
          <a:xfrm>
            <a:off x="1209497" y="32399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393" name="Shape 393"/>
          <p:cNvSpPr txBox="1"/>
          <p:nvPr/>
        </p:nvSpPr>
        <p:spPr>
          <a:xfrm>
            <a:off x="1206322" y="48528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394" name="Shape 394"/>
          <p:cNvSpPr txBox="1"/>
          <p:nvPr/>
        </p:nvSpPr>
        <p:spPr>
          <a:xfrm>
            <a:off x="6831013" y="29098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395" name="Shape 395"/>
          <p:cNvSpPr/>
          <p:nvPr/>
        </p:nvSpPr>
        <p:spPr>
          <a:xfrm>
            <a:off x="5465763" y="31750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396" name="Shape 396"/>
          <p:cNvSpPr/>
          <p:nvPr/>
        </p:nvSpPr>
        <p:spPr>
          <a:xfrm>
            <a:off x="5465763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397" name="Shape 397"/>
          <p:cNvSpPr/>
          <p:nvPr/>
        </p:nvSpPr>
        <p:spPr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98" name="Shape 398"/>
          <p:cNvSpPr/>
          <p:nvPr/>
        </p:nvSpPr>
        <p:spPr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99" name="Shape 399"/>
          <p:cNvSpPr/>
          <p:nvPr/>
        </p:nvSpPr>
        <p:spPr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0" name="Shape 400"/>
          <p:cNvSpPr/>
          <p:nvPr/>
        </p:nvSpPr>
        <p:spPr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1" name="Shape 401"/>
          <p:cNvSpPr txBox="1"/>
          <p:nvPr/>
        </p:nvSpPr>
        <p:spPr>
          <a:xfrm>
            <a:off x="6843713" y="3570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402" name="Shape 402"/>
          <p:cNvSpPr/>
          <p:nvPr/>
        </p:nvSpPr>
        <p:spPr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03" name="Shape 403"/>
          <p:cNvSpPr/>
          <p:nvPr/>
        </p:nvSpPr>
        <p:spPr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04" name="Shape 404"/>
          <p:cNvSpPr/>
          <p:nvPr/>
        </p:nvSpPr>
        <p:spPr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405" name="Shape 405"/>
          <p:cNvSpPr/>
          <p:nvPr/>
        </p:nvSpPr>
        <p:spPr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406" name="Shape 406"/>
          <p:cNvSpPr/>
          <p:nvPr/>
        </p:nvSpPr>
        <p:spPr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07" name="Shape 407"/>
          <p:cNvSpPr/>
          <p:nvPr/>
        </p:nvSpPr>
        <p:spPr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08" name="Shape 408"/>
          <p:cNvCxnSpPr/>
          <p:nvPr/>
        </p:nvCxnSpPr>
        <p:spPr>
          <a:xfrm>
            <a:off x="2908300" y="41210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409" name="Shape 409"/>
          <p:cNvSpPr/>
          <p:nvPr/>
        </p:nvSpPr>
        <p:spPr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10" name="Shape 410"/>
          <p:cNvCxnSpPr/>
          <p:nvPr/>
        </p:nvCxnSpPr>
        <p:spPr>
          <a:xfrm rot="10800000" flipH="1">
            <a:off x="2940050" y="36433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11" name="Shape 411"/>
          <p:cNvSpPr/>
          <p:nvPr/>
        </p:nvSpPr>
        <p:spPr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Shape 1096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 With a Page Table</a:t>
            </a:r>
            <a:endParaRPr/>
          </a:p>
        </p:txBody>
      </p:sp>
      <p:sp>
        <p:nvSpPr>
          <p:cNvPr id="1097" name="Shape 1097"/>
          <p:cNvSpPr/>
          <p:nvPr/>
        </p:nvSpPr>
        <p:spPr>
          <a:xfrm>
            <a:off x="3753117" y="1840468"/>
            <a:ext cx="2514600" cy="3048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 number (VPN)</a:t>
            </a:r>
            <a:endParaRPr/>
          </a:p>
        </p:txBody>
      </p:sp>
      <p:sp>
        <p:nvSpPr>
          <p:cNvPr id="1098" name="Shape 1098"/>
          <p:cNvSpPr/>
          <p:nvPr/>
        </p:nvSpPr>
        <p:spPr>
          <a:xfrm>
            <a:off x="6267717" y="1840468"/>
            <a:ext cx="21336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 offset (VPO)</a:t>
            </a:r>
            <a:endParaRPr/>
          </a:p>
        </p:txBody>
      </p:sp>
      <p:sp>
        <p:nvSpPr>
          <p:cNvPr id="1099" name="Shape 1099"/>
          <p:cNvSpPr/>
          <p:nvPr/>
        </p:nvSpPr>
        <p:spPr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0" name="Shape 1100"/>
          <p:cNvSpPr/>
          <p:nvPr/>
        </p:nvSpPr>
        <p:spPr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1" name="Shape 1101"/>
          <p:cNvSpPr/>
          <p:nvPr/>
        </p:nvSpPr>
        <p:spPr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2" name="Shape 1102"/>
          <p:cNvSpPr/>
          <p:nvPr/>
        </p:nvSpPr>
        <p:spPr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3" name="Shape 1103"/>
          <p:cNvSpPr/>
          <p:nvPr/>
        </p:nvSpPr>
        <p:spPr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4" name="Shape 1104"/>
          <p:cNvSpPr/>
          <p:nvPr/>
        </p:nvSpPr>
        <p:spPr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5" name="Shape 1105"/>
          <p:cNvSpPr/>
          <p:nvPr/>
        </p:nvSpPr>
        <p:spPr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6" name="Shape 1106"/>
          <p:cNvSpPr/>
          <p:nvPr/>
        </p:nvSpPr>
        <p:spPr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7" name="Shape 1107"/>
          <p:cNvSpPr/>
          <p:nvPr/>
        </p:nvSpPr>
        <p:spPr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Physical page number (PPN)</a:t>
            </a:r>
            <a:endParaRPr/>
          </a:p>
        </p:txBody>
      </p:sp>
      <p:sp>
        <p:nvSpPr>
          <p:cNvPr id="1108" name="Shape 1108"/>
          <p:cNvSpPr/>
          <p:nvPr/>
        </p:nvSpPr>
        <p:spPr>
          <a:xfrm>
            <a:off x="6267717" y="5726668"/>
            <a:ext cx="21336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 offset (PPO)</a:t>
            </a:r>
            <a:endParaRPr/>
          </a:p>
        </p:txBody>
      </p:sp>
      <p:sp>
        <p:nvSpPr>
          <p:cNvPr id="1109" name="Shape 1109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sp>
        <p:nvSpPr>
          <p:cNvPr id="1110" name="Shape 1110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</p:txBody>
      </p:sp>
      <p:sp>
        <p:nvSpPr>
          <p:cNvPr id="1111" name="Shape 1111"/>
          <p:cNvSpPr txBox="1"/>
          <p:nvPr/>
        </p:nvSpPr>
        <p:spPr>
          <a:xfrm>
            <a:off x="3285355" y="2939463"/>
            <a:ext cx="55914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 dirty="0"/>
          </a:p>
        </p:txBody>
      </p:sp>
      <p:sp>
        <p:nvSpPr>
          <p:cNvPr id="1112" name="Shape 1112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 number (PPN)</a:t>
            </a:r>
            <a:endParaRPr/>
          </a:p>
        </p:txBody>
      </p:sp>
      <p:cxnSp>
        <p:nvCxnSpPr>
          <p:cNvPr id="1113" name="Shape 1113"/>
          <p:cNvCxnSpPr>
            <a:stCxn id="1097" idx="1"/>
            <a:endCxn id="1102" idx="1"/>
          </p:cNvCxnSpPr>
          <p:nvPr/>
        </p:nvCxnSpPr>
        <p:spPr>
          <a:xfrm flipH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4" name="Shape 1114"/>
          <p:cNvCxnSpPr>
            <a:stCxn id="1098" idx="2"/>
            <a:endCxn id="1108" idx="0"/>
          </p:cNvCxnSpPr>
          <p:nvPr/>
        </p:nvCxnSpPr>
        <p:spPr>
          <a:xfrm>
            <a:off x="7334517" y="2145268"/>
            <a:ext cx="0" cy="35814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5" name="Shape 1115"/>
          <p:cNvCxnSpPr/>
          <p:nvPr/>
        </p:nvCxnSpPr>
        <p:spPr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16" name="Shape 1116"/>
          <p:cNvSpPr/>
          <p:nvPr/>
        </p:nvSpPr>
        <p:spPr>
          <a:xfrm>
            <a:off x="357762" y="1633336"/>
            <a:ext cx="1740959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 (PTBR)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(CR3 in x86)</a:t>
            </a:r>
            <a:endParaRPr/>
          </a:p>
        </p:txBody>
      </p:sp>
      <p:cxnSp>
        <p:nvCxnSpPr>
          <p:cNvPr id="1117" name="Shape 1117"/>
          <p:cNvCxnSpPr/>
          <p:nvPr/>
        </p:nvCxnSpPr>
        <p:spPr>
          <a:xfrm flipH="1">
            <a:off x="2076717" y="3669269"/>
            <a:ext cx="1485900" cy="10668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8" name="Shape 1118"/>
          <p:cNvCxnSpPr>
            <a:stCxn id="1116" idx="2"/>
          </p:cNvCxnSpPr>
          <p:nvPr/>
        </p:nvCxnSpPr>
        <p:spPr>
          <a:xfrm rot="-5400000" flipH="1">
            <a:off x="1870241" y="1710399"/>
            <a:ext cx="859800" cy="2143800"/>
          </a:xfrm>
          <a:prstGeom prst="bentConnector2">
            <a:avLst/>
          </a:prstGeom>
          <a:noFill/>
          <a:ln w="25400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19" name="Shape 1119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endParaRPr/>
          </a:p>
        </p:txBody>
      </p:sp>
      <p:sp>
        <p:nvSpPr>
          <p:cNvPr id="1120" name="Shape 1120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page table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address for the current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/>
          </a:p>
        </p:txBody>
      </p:sp>
      <p:sp>
        <p:nvSpPr>
          <p:cNvPr id="1121" name="Shape 1121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 bit = 0: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not in memory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(page fault)</a:t>
            </a:r>
            <a:endParaRPr/>
          </a:p>
        </p:txBody>
      </p:sp>
      <p:sp>
        <p:nvSpPr>
          <p:cNvPr id="1122" name="Shape 1122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123" name="Shape 1123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124" name="Shape 1124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sz="1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5" name="Shape 1125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126" name="Shape 1126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127" name="Shape 1127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128" name="Shape 1128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sz="1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9" name="Shape 1129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sp>
        <p:nvSpPr>
          <p:cNvPr id="1130" name="Shape 1130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 bit = 1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Hit</a:t>
            </a:r>
            <a:endParaRPr/>
          </a:p>
        </p:txBody>
      </p:sp>
      <p:sp>
        <p:nvSpPr>
          <p:cNvPr id="418" name="Shape 418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hit: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 to VM word that is in physical memory (DRAM cache hit)</a:t>
            </a:r>
            <a:endParaRPr/>
          </a:p>
        </p:txBody>
      </p:sp>
      <p:sp>
        <p:nvSpPr>
          <p:cNvPr id="419" name="Shape 419"/>
          <p:cNvSpPr/>
          <p:nvPr/>
        </p:nvSpPr>
        <p:spPr>
          <a:xfrm>
            <a:off x="31849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0" name="Shape 420"/>
          <p:cNvSpPr/>
          <p:nvPr/>
        </p:nvSpPr>
        <p:spPr>
          <a:xfrm>
            <a:off x="31849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22" name="Shape 422"/>
          <p:cNvSpPr/>
          <p:nvPr/>
        </p:nvSpPr>
        <p:spPr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23" name="Shape 423"/>
          <p:cNvSpPr/>
          <p:nvPr/>
        </p:nvSpPr>
        <p:spPr>
          <a:xfrm>
            <a:off x="31849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4" name="Shape 424"/>
          <p:cNvSpPr/>
          <p:nvPr/>
        </p:nvSpPr>
        <p:spPr>
          <a:xfrm>
            <a:off x="31849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5" name="Shape 425"/>
          <p:cNvSpPr/>
          <p:nvPr/>
        </p:nvSpPr>
        <p:spPr>
          <a:xfrm>
            <a:off x="31849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6" name="Shape 426"/>
          <p:cNvSpPr/>
          <p:nvPr/>
        </p:nvSpPr>
        <p:spPr>
          <a:xfrm>
            <a:off x="31849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7" name="Shape 427"/>
          <p:cNvSpPr txBox="1"/>
          <p:nvPr/>
        </p:nvSpPr>
        <p:spPr>
          <a:xfrm>
            <a:off x="31376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28" name="Shape 428"/>
          <p:cNvSpPr txBox="1"/>
          <p:nvPr/>
        </p:nvSpPr>
        <p:spPr>
          <a:xfrm>
            <a:off x="64123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29" name="Shape 429"/>
          <p:cNvSpPr/>
          <p:nvPr/>
        </p:nvSpPr>
        <p:spPr>
          <a:xfrm>
            <a:off x="65298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30" name="Shape 430"/>
          <p:cNvSpPr/>
          <p:nvPr/>
        </p:nvSpPr>
        <p:spPr>
          <a:xfrm>
            <a:off x="65298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431" name="Shape 431"/>
          <p:cNvCxnSpPr/>
          <p:nvPr/>
        </p:nvCxnSpPr>
        <p:spPr>
          <a:xfrm>
            <a:off x="40104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432" name="Shape 432"/>
          <p:cNvCxnSpPr/>
          <p:nvPr/>
        </p:nvCxnSpPr>
        <p:spPr>
          <a:xfrm rot="10800000" flipH="1">
            <a:off x="40104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33" name="Shape 433"/>
          <p:cNvCxnSpPr/>
          <p:nvPr/>
        </p:nvCxnSpPr>
        <p:spPr>
          <a:xfrm rot="10800000" flipH="1">
            <a:off x="40358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34" name="Shape 434"/>
          <p:cNvCxnSpPr/>
          <p:nvPr/>
        </p:nvCxnSpPr>
        <p:spPr>
          <a:xfrm rot="10800000" flipH="1">
            <a:off x="39850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35" name="Shape 435"/>
          <p:cNvSpPr txBox="1"/>
          <p:nvPr/>
        </p:nvSpPr>
        <p:spPr>
          <a:xfrm>
            <a:off x="64647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436" name="Shape 436"/>
          <p:cNvSpPr/>
          <p:nvPr/>
        </p:nvSpPr>
        <p:spPr>
          <a:xfrm>
            <a:off x="28801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7" name="Shape 437"/>
          <p:cNvSpPr/>
          <p:nvPr/>
        </p:nvSpPr>
        <p:spPr>
          <a:xfrm>
            <a:off x="28801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8" name="Shape 438"/>
          <p:cNvSpPr/>
          <p:nvPr/>
        </p:nvSpPr>
        <p:spPr>
          <a:xfrm>
            <a:off x="28801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28801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28801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28801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2" name="Shape 442"/>
          <p:cNvSpPr/>
          <p:nvPr/>
        </p:nvSpPr>
        <p:spPr>
          <a:xfrm>
            <a:off x="28801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3" name="Shape 443"/>
          <p:cNvSpPr/>
          <p:nvPr/>
        </p:nvSpPr>
        <p:spPr>
          <a:xfrm>
            <a:off x="28801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4" name="Shape 444"/>
          <p:cNvSpPr txBox="1"/>
          <p:nvPr/>
        </p:nvSpPr>
        <p:spPr>
          <a:xfrm>
            <a:off x="26515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445" name="Shape 445"/>
          <p:cNvSpPr txBox="1"/>
          <p:nvPr/>
        </p:nvSpPr>
        <p:spPr>
          <a:xfrm>
            <a:off x="28881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46" name="Shape 446"/>
          <p:cNvSpPr txBox="1"/>
          <p:nvPr/>
        </p:nvSpPr>
        <p:spPr>
          <a:xfrm>
            <a:off x="28889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47" name="Shape 447"/>
          <p:cNvSpPr txBox="1"/>
          <p:nvPr/>
        </p:nvSpPr>
        <p:spPr>
          <a:xfrm>
            <a:off x="28881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48" name="Shape 448"/>
          <p:cNvSpPr txBox="1"/>
          <p:nvPr/>
        </p:nvSpPr>
        <p:spPr>
          <a:xfrm>
            <a:off x="28889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49" name="Shape 449"/>
          <p:cNvSpPr txBox="1"/>
          <p:nvPr/>
        </p:nvSpPr>
        <p:spPr>
          <a:xfrm>
            <a:off x="28881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50" name="Shape 450"/>
          <p:cNvSpPr txBox="1"/>
          <p:nvPr/>
        </p:nvSpPr>
        <p:spPr>
          <a:xfrm>
            <a:off x="28889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51" name="Shape 451"/>
          <p:cNvSpPr txBox="1"/>
          <p:nvPr/>
        </p:nvSpPr>
        <p:spPr>
          <a:xfrm>
            <a:off x="28881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52" name="Shape 452"/>
          <p:cNvSpPr txBox="1"/>
          <p:nvPr/>
        </p:nvSpPr>
        <p:spPr>
          <a:xfrm>
            <a:off x="28889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53" name="Shape 453"/>
          <p:cNvSpPr txBox="1"/>
          <p:nvPr/>
        </p:nvSpPr>
        <p:spPr>
          <a:xfrm>
            <a:off x="32516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454" name="Shape 454"/>
          <p:cNvSpPr txBox="1"/>
          <p:nvPr/>
        </p:nvSpPr>
        <p:spPr>
          <a:xfrm>
            <a:off x="22735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455" name="Shape 455"/>
          <p:cNvSpPr txBox="1"/>
          <p:nvPr/>
        </p:nvSpPr>
        <p:spPr>
          <a:xfrm>
            <a:off x="22703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456" name="Shape 456"/>
          <p:cNvSpPr txBox="1"/>
          <p:nvPr/>
        </p:nvSpPr>
        <p:spPr>
          <a:xfrm>
            <a:off x="78950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457" name="Shape 457"/>
          <p:cNvSpPr/>
          <p:nvPr/>
        </p:nvSpPr>
        <p:spPr>
          <a:xfrm>
            <a:off x="65298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58" name="Shape 458"/>
          <p:cNvSpPr/>
          <p:nvPr/>
        </p:nvSpPr>
        <p:spPr>
          <a:xfrm>
            <a:off x="65298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0" name="Shape 460"/>
          <p:cNvSpPr/>
          <p:nvPr/>
        </p:nvSpPr>
        <p:spPr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1" name="Shape 461"/>
          <p:cNvSpPr/>
          <p:nvPr/>
        </p:nvSpPr>
        <p:spPr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2" name="Shape 462"/>
          <p:cNvSpPr/>
          <p:nvPr/>
        </p:nvSpPr>
        <p:spPr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3" name="Shape 463"/>
          <p:cNvSpPr txBox="1"/>
          <p:nvPr/>
        </p:nvSpPr>
        <p:spPr>
          <a:xfrm>
            <a:off x="79077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464" name="Shape 464"/>
          <p:cNvSpPr/>
          <p:nvPr/>
        </p:nvSpPr>
        <p:spPr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65" name="Shape 465"/>
          <p:cNvSpPr/>
          <p:nvPr/>
        </p:nvSpPr>
        <p:spPr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66" name="Shape 466"/>
          <p:cNvSpPr/>
          <p:nvPr/>
        </p:nvSpPr>
        <p:spPr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467" name="Shape 467"/>
          <p:cNvSpPr/>
          <p:nvPr/>
        </p:nvSpPr>
        <p:spPr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468" name="Shape 468"/>
          <p:cNvSpPr/>
          <p:nvPr/>
        </p:nvSpPr>
        <p:spPr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69" name="Shape 469"/>
          <p:cNvSpPr/>
          <p:nvPr/>
        </p:nvSpPr>
        <p:spPr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70" name="Shape 470"/>
          <p:cNvCxnSpPr/>
          <p:nvPr/>
        </p:nvCxnSpPr>
        <p:spPr>
          <a:xfrm>
            <a:off x="39723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471" name="Shape 471"/>
          <p:cNvSpPr/>
          <p:nvPr/>
        </p:nvSpPr>
        <p:spPr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72" name="Shape 472"/>
          <p:cNvCxnSpPr/>
          <p:nvPr/>
        </p:nvCxnSpPr>
        <p:spPr>
          <a:xfrm rot="10800000" flipH="1">
            <a:off x="40040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73" name="Shape 473"/>
          <p:cNvSpPr/>
          <p:nvPr/>
        </p:nvSpPr>
        <p:spPr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474" name="Shape 474"/>
          <p:cNvSpPr/>
          <p:nvPr/>
        </p:nvSpPr>
        <p:spPr>
          <a:xfrm>
            <a:off x="381000" y="24384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475" name="Shape 475"/>
          <p:cNvCxnSpPr>
            <a:stCxn id="474" idx="2"/>
            <a:endCxn id="452" idx="1"/>
          </p:cNvCxnSpPr>
          <p:nvPr/>
        </p:nvCxnSpPr>
        <p:spPr>
          <a:xfrm rot="-5400000" flipH="1">
            <a:off x="1543350" y="2319038"/>
            <a:ext cx="983400" cy="1707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Shape 1136"/>
          <p:cNvSpPr/>
          <p:nvPr/>
        </p:nvSpPr>
        <p:spPr>
          <a:xfrm>
            <a:off x="1384985" y="1572895"/>
            <a:ext cx="3749615" cy="1677442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7" name="Shape 1137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Translation: Page Hit</a:t>
            </a:r>
            <a:endParaRPr/>
          </a:p>
        </p:txBody>
      </p:sp>
      <p:sp>
        <p:nvSpPr>
          <p:cNvPr id="1138" name="Shape 1138"/>
          <p:cNvSpPr txBox="1">
            <a:spLocks noGrp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Processor sends virtual address to MMU 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2-3) MMU fetches PTE from page table in memory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MMU sends physical address to cache/memory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Cache/memory sends data word to processor</a:t>
            </a:r>
            <a:endParaRPr/>
          </a:p>
        </p:txBody>
      </p:sp>
      <p:sp>
        <p:nvSpPr>
          <p:cNvPr id="1139" name="Shape 1139"/>
          <p:cNvSpPr/>
          <p:nvPr/>
        </p:nvSpPr>
        <p:spPr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140" name="Shape 1140"/>
          <p:cNvSpPr/>
          <p:nvPr/>
        </p:nvSpPr>
        <p:spPr>
          <a:xfrm>
            <a:off x="6553200" y="1524728"/>
            <a:ext cx="914400" cy="228441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141" name="Shape 1141"/>
          <p:cNvSpPr txBox="1"/>
          <p:nvPr/>
        </p:nvSpPr>
        <p:spPr>
          <a:xfrm>
            <a:off x="5606298" y="2631411"/>
            <a:ext cx="41425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142" name="Shape 1142"/>
          <p:cNvSpPr txBox="1"/>
          <p:nvPr/>
        </p:nvSpPr>
        <p:spPr>
          <a:xfrm>
            <a:off x="3887787" y="3580538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143" name="Shape 1143"/>
          <p:cNvCxnSpPr/>
          <p:nvPr/>
        </p:nvCxnSpPr>
        <p:spPr>
          <a:xfrm rot="10800000" flipH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44" name="Shape 1144"/>
          <p:cNvSpPr/>
          <p:nvPr/>
        </p:nvSpPr>
        <p:spPr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145" name="Shape 1145"/>
          <p:cNvCxnSpPr>
            <a:stCxn id="1144" idx="3"/>
          </p:cNvCxnSpPr>
          <p:nvPr/>
        </p:nvCxnSpPr>
        <p:spPr>
          <a:xfrm rot="10800000" flipH="1">
            <a:off x="2592387" y="2424433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46" name="Shape 1146"/>
          <p:cNvSpPr txBox="1"/>
          <p:nvPr/>
        </p:nvSpPr>
        <p:spPr>
          <a:xfrm>
            <a:off x="3049587" y="2157277"/>
            <a:ext cx="42234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147" name="Shape 1147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148" name="Shape 1148"/>
          <p:cNvSpPr txBox="1"/>
          <p:nvPr/>
        </p:nvSpPr>
        <p:spPr>
          <a:xfrm>
            <a:off x="5513388" y="1717011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149" name="Shape 1149"/>
          <p:cNvCxnSpPr/>
          <p:nvPr/>
        </p:nvCxnSpPr>
        <p:spPr>
          <a:xfrm rot="10800000" flipH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50" name="Shape 1150"/>
          <p:cNvSpPr txBox="1"/>
          <p:nvPr/>
        </p:nvSpPr>
        <p:spPr>
          <a:xfrm>
            <a:off x="5566800" y="2021811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151" name="Shape 1151"/>
          <p:cNvCxnSpPr/>
          <p:nvPr/>
        </p:nvCxnSpPr>
        <p:spPr>
          <a:xfrm rot="10800000">
            <a:off x="5030787" y="22746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52" name="Shape 1152"/>
          <p:cNvCxnSpPr>
            <a:endCxn id="1144" idx="2"/>
          </p:cNvCxnSpPr>
          <p:nvPr/>
        </p:nvCxnSpPr>
        <p:spPr>
          <a:xfrm rot="10800000">
            <a:off x="2058987" y="2695633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53" name="Shape 1153"/>
          <p:cNvSpPr/>
          <p:nvPr/>
        </p:nvSpPr>
        <p:spPr>
          <a:xfrm>
            <a:off x="3107266" y="1921934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154" name="Shape 1154"/>
          <p:cNvSpPr/>
          <p:nvPr/>
        </p:nvSpPr>
        <p:spPr>
          <a:xfrm>
            <a:off x="5656358" y="1469495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55" name="Shape 1155"/>
          <p:cNvSpPr/>
          <p:nvPr/>
        </p:nvSpPr>
        <p:spPr>
          <a:xfrm>
            <a:off x="5656358" y="2324630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56" name="Shape 1156"/>
          <p:cNvSpPr/>
          <p:nvPr/>
        </p:nvSpPr>
        <p:spPr>
          <a:xfrm>
            <a:off x="5656358" y="2951163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57" name="Shape 1157"/>
          <p:cNvSpPr/>
          <p:nvPr/>
        </p:nvSpPr>
        <p:spPr>
          <a:xfrm>
            <a:off x="4021666" y="3865564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</a:t>
            </a:r>
            <a:endParaRPr/>
          </a:p>
        </p:txBody>
      </p:sp>
      <p:sp>
        <p:nvSpPr>
          <p:cNvPr id="482" name="Shape 482"/>
          <p:cNvSpPr txBox="1">
            <a:spLocks noGrp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fault: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 to VM word that is not in physical memory (DRAM cache miss)</a:t>
            </a:r>
            <a:endParaRPr/>
          </a:p>
        </p:txBody>
      </p:sp>
      <p:sp>
        <p:nvSpPr>
          <p:cNvPr id="483" name="Shape 483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4" name="Shape 484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5" name="Shape 485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8" name="Shape 488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9" name="Shape 489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0" name="Shape 490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1" name="Shape 491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92" name="Shape 492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93" name="Shape 493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94" name="Shape 494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495" name="Shape 495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496" name="Shape 496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7" name="Shape 497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8" name="Shape 498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9" name="Shape 499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500" name="Shape 500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1" name="Shape 501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2" name="Shape 502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3" name="Shape 503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4" name="Shape 504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5" name="Shape 505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6" name="Shape 506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8" name="Shape 508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509" name="Shape 509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0" name="Shape 510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1" name="Shape 511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2" name="Shape 512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3" name="Shape 513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4" name="Shape 514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5" name="Shape 515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6" name="Shape 516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7" name="Shape 517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518" name="Shape 518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519" name="Shape 519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520" name="Shape 520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521" name="Shape 521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22" name="Shape 522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23" name="Shape 523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4" name="Shape 524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5" name="Shape 525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6" name="Shape 526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528" name="Shape 528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30" name="Shape 530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531" name="Shape 531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532" name="Shape 532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33" name="Shape 533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34" name="Shape 534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535" name="Shape 535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36" name="Shape 536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7" name="Shape 537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538" name="Shape 538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539" name="Shape 539"/>
          <p:cNvCxnSpPr>
            <a:stCxn id="538" idx="2"/>
            <a:endCxn id="506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A2316-1AB1-D444-FA45-E7B6B6922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“Exam”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1143E-A056-BDB0-3293-3329D987C0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students (213 / 503):</a:t>
            </a:r>
          </a:p>
          <a:p>
            <a:pPr lvl="1"/>
            <a:r>
              <a:rPr lang="en-US" dirty="0"/>
              <a:t>Comprehensive written assignment</a:t>
            </a:r>
          </a:p>
          <a:p>
            <a:pPr lvl="2"/>
            <a:r>
              <a:rPr lang="en-US" dirty="0"/>
              <a:t>Goes in the gradebook as two WAs</a:t>
            </a:r>
          </a:p>
          <a:p>
            <a:pPr lvl="1"/>
            <a:r>
              <a:rPr lang="en-US" dirty="0"/>
              <a:t>Submitted to Gradescope</a:t>
            </a:r>
          </a:p>
          <a:p>
            <a:pPr lvl="1"/>
            <a:r>
              <a:rPr lang="en-US" dirty="0"/>
              <a:t>Graded by the course staff</a:t>
            </a:r>
          </a:p>
          <a:p>
            <a:pPr lvl="1"/>
            <a:endParaRPr lang="en-US" dirty="0"/>
          </a:p>
          <a:p>
            <a:r>
              <a:rPr lang="en-US" dirty="0"/>
              <a:t>213-only</a:t>
            </a:r>
          </a:p>
          <a:p>
            <a:pPr lvl="1"/>
            <a:r>
              <a:rPr lang="en-US" dirty="0"/>
              <a:t>In-person group exam on 6/20 at 12:30pm</a:t>
            </a:r>
          </a:p>
          <a:p>
            <a:pPr lvl="1"/>
            <a:r>
              <a:rPr lang="en-US" dirty="0"/>
              <a:t>1 hour to complete in groups of 2-3</a:t>
            </a:r>
          </a:p>
          <a:p>
            <a:pPr lvl="1"/>
            <a:r>
              <a:rPr lang="en-US" dirty="0"/>
              <a:t>1 sheet of notes per person</a:t>
            </a:r>
          </a:p>
          <a:p>
            <a:pPr lvl="1"/>
            <a:r>
              <a:rPr lang="en-US" dirty="0"/>
              <a:t>Worth 2% of final grade</a:t>
            </a:r>
          </a:p>
          <a:p>
            <a:pPr lvl="1"/>
            <a:r>
              <a:rPr lang="en-US" dirty="0"/>
              <a:t>Questions may be similar or identical to take home questions</a:t>
            </a:r>
          </a:p>
          <a:p>
            <a:pPr lvl="1"/>
            <a:r>
              <a:rPr lang="en-US" dirty="0"/>
              <a:t>All exams not taken in class will be solo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89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Shape 1163"/>
          <p:cNvSpPr/>
          <p:nvPr/>
        </p:nvSpPr>
        <p:spPr>
          <a:xfrm>
            <a:off x="609600" y="2237000"/>
            <a:ext cx="3749615" cy="1677442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4" name="Shape 1164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Translation: Page Fault</a:t>
            </a:r>
            <a:endParaRPr/>
          </a:p>
        </p:txBody>
      </p:sp>
      <p:sp>
        <p:nvSpPr>
          <p:cNvPr id="1165" name="Shape 1165"/>
          <p:cNvSpPr txBox="1">
            <a:spLocks noGrp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Processor sends virtual address to MMU 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2-3) MMU fetches PTE from page table in memory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Valid bit is zero, so MMU triggers page fault exception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Handler identifies victim (and, if dirty, pages it out to disk)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6) Handler pages in new page and updates PTE in memory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7) Handler returns to original process, restarting faulting instruction</a:t>
            </a:r>
            <a:endParaRPr dirty="0"/>
          </a:p>
        </p:txBody>
      </p:sp>
      <p:sp>
        <p:nvSpPr>
          <p:cNvPr id="1166" name="Shape 1166"/>
          <p:cNvSpPr/>
          <p:nvPr/>
        </p:nvSpPr>
        <p:spPr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167" name="Shape 1167"/>
          <p:cNvSpPr/>
          <p:nvPr/>
        </p:nvSpPr>
        <p:spPr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168" name="Shape 1168"/>
          <p:cNvSpPr/>
          <p:nvPr/>
        </p:nvSpPr>
        <p:spPr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169" name="Shape 1169"/>
          <p:cNvCxnSpPr>
            <a:stCxn id="1168" idx="3"/>
          </p:cNvCxnSpPr>
          <p:nvPr/>
        </p:nvCxnSpPr>
        <p:spPr>
          <a:xfrm rot="10800000" flipH="1">
            <a:off x="1817002" y="30885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0" name="Shape 1170"/>
          <p:cNvSpPr txBox="1"/>
          <p:nvPr/>
        </p:nvSpPr>
        <p:spPr>
          <a:xfrm>
            <a:off x="2274202" y="2829849"/>
            <a:ext cx="422582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171" name="Shape 1171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172" name="Shape 1172"/>
          <p:cNvSpPr txBox="1"/>
          <p:nvPr/>
        </p:nvSpPr>
        <p:spPr>
          <a:xfrm>
            <a:off x="4738003" y="2394344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173" name="Shape 1173"/>
          <p:cNvCxnSpPr/>
          <p:nvPr/>
        </p:nvCxnSpPr>
        <p:spPr>
          <a:xfrm rot="10800000" flipH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4" name="Shape 1174"/>
          <p:cNvSpPr txBox="1"/>
          <p:nvPr/>
        </p:nvSpPr>
        <p:spPr>
          <a:xfrm>
            <a:off x="4791415" y="2835472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175" name="Shape 1175"/>
          <p:cNvCxnSpPr/>
          <p:nvPr/>
        </p:nvCxnSpPr>
        <p:spPr>
          <a:xfrm rot="10800000">
            <a:off x="4255402" y="3104403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6" name="Shape 1176"/>
          <p:cNvSpPr/>
          <p:nvPr/>
        </p:nvSpPr>
        <p:spPr>
          <a:xfrm>
            <a:off x="2330387" y="2594506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177" name="Shape 1177"/>
          <p:cNvSpPr/>
          <p:nvPr/>
        </p:nvSpPr>
        <p:spPr>
          <a:xfrm>
            <a:off x="4880973" y="2146828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78" name="Shape 1178"/>
          <p:cNvSpPr/>
          <p:nvPr/>
        </p:nvSpPr>
        <p:spPr>
          <a:xfrm>
            <a:off x="4880973" y="3154363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79" name="Shape 1179"/>
          <p:cNvSpPr/>
          <p:nvPr/>
        </p:nvSpPr>
        <p:spPr>
          <a:xfrm>
            <a:off x="4563533" y="155416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80" name="Shape 1180"/>
          <p:cNvSpPr/>
          <p:nvPr/>
        </p:nvSpPr>
        <p:spPr>
          <a:xfrm>
            <a:off x="7192962" y="2700868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181" name="Shape 1181"/>
          <p:cNvSpPr/>
          <p:nvPr/>
        </p:nvSpPr>
        <p:spPr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</a:t>
            </a:r>
            <a:endParaRPr/>
          </a:p>
        </p:txBody>
      </p:sp>
      <p:sp>
        <p:nvSpPr>
          <p:cNvPr id="1182" name="Shape 1182"/>
          <p:cNvSpPr/>
          <p:nvPr/>
        </p:nvSpPr>
        <p:spPr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</a:t>
            </a:r>
            <a:endParaRPr/>
          </a:p>
        </p:txBody>
      </p:sp>
      <p:cxnSp>
        <p:nvCxnSpPr>
          <p:cNvPr id="1183" name="Shape 1183"/>
          <p:cNvCxnSpPr>
            <a:stCxn id="1166" idx="0"/>
            <a:endCxn id="1182" idx="1"/>
          </p:cNvCxnSpPr>
          <p:nvPr/>
        </p:nvCxnSpPr>
        <p:spPr>
          <a:xfrm rot="-5400000">
            <a:off x="4247452" y="960509"/>
            <a:ext cx="987900" cy="20388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stealth" w="med" len="med"/>
          </a:ln>
        </p:spPr>
      </p:cxnSp>
      <p:cxnSp>
        <p:nvCxnSpPr>
          <p:cNvPr id="1184" name="Shape 1184"/>
          <p:cNvCxnSpPr/>
          <p:nvPr/>
        </p:nvCxnSpPr>
        <p:spPr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85" name="Shape 1185"/>
          <p:cNvCxnSpPr/>
          <p:nvPr/>
        </p:nvCxnSpPr>
        <p:spPr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86" name="Shape 1186"/>
          <p:cNvSpPr/>
          <p:nvPr/>
        </p:nvSpPr>
        <p:spPr>
          <a:xfrm>
            <a:off x="7086600" y="1752600"/>
            <a:ext cx="457200" cy="628516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Shape 1187"/>
          <p:cNvSpPr txBox="1"/>
          <p:nvPr/>
        </p:nvSpPr>
        <p:spPr>
          <a:xfrm>
            <a:off x="6773333" y="2353733"/>
            <a:ext cx="105828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Victim page</a:t>
            </a:r>
            <a:endParaRPr/>
          </a:p>
        </p:txBody>
      </p:sp>
      <p:sp>
        <p:nvSpPr>
          <p:cNvPr id="1188" name="Shape 1188"/>
          <p:cNvSpPr txBox="1"/>
          <p:nvPr/>
        </p:nvSpPr>
        <p:spPr>
          <a:xfrm>
            <a:off x="6858000" y="3302001"/>
            <a:ext cx="91952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page</a:t>
            </a:r>
            <a:endParaRPr/>
          </a:p>
        </p:txBody>
      </p:sp>
      <p:sp>
        <p:nvSpPr>
          <p:cNvPr id="1189" name="Shape 1189"/>
          <p:cNvSpPr txBox="1"/>
          <p:nvPr/>
        </p:nvSpPr>
        <p:spPr>
          <a:xfrm>
            <a:off x="4267200" y="1180238"/>
            <a:ext cx="90791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Exception</a:t>
            </a:r>
            <a:endParaRPr/>
          </a:p>
        </p:txBody>
      </p:sp>
      <p:sp>
        <p:nvSpPr>
          <p:cNvPr id="1190" name="Shape 1190"/>
          <p:cNvSpPr/>
          <p:nvPr/>
        </p:nvSpPr>
        <p:spPr>
          <a:xfrm>
            <a:off x="7205132" y="3662362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191" name="Shape 1191"/>
          <p:cNvSpPr/>
          <p:nvPr/>
        </p:nvSpPr>
        <p:spPr>
          <a:xfrm>
            <a:off x="2330386" y="317314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8" name="Shape 548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9" name="Shape 549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550" name="Shape 550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551" name="Shape 551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2" name="Shape 552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3" name="Shape 553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Shape 554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5" name="Shape 555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556" name="Shape 556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58" name="Shape 558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559" name="Shape 559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560" name="Shape 560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61" name="Shape 561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62" name="Shape 562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63" name="Shape 563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564" name="Shape 564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5" name="Shape 565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6" name="Shape 566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7" name="Shape 567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8" name="Shape 568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9" name="Shape 569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0" name="Shape 570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1" name="Shape 571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2" name="Shape 572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573" name="Shape 573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4" name="Shape 574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5" name="Shape 575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6" name="Shape 576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7" name="Shape 577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8" name="Shape 578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9" name="Shape 579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80" name="Shape 580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81" name="Shape 581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582" name="Shape 582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583" name="Shape 583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584" name="Shape 584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585" name="Shape 585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87" name="Shape 587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8" name="Shape 588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9" name="Shape 589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90" name="Shape 590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91" name="Shape 591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592" name="Shape 592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94" name="Shape 594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595" name="Shape 595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596" name="Shape 596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97" name="Shape 597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98" name="Shape 598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599" name="Shape 599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00" name="Shape 600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1" name="Shape 601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602" name="Shape 602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603" name="Shape 603"/>
          <p:cNvCxnSpPr>
            <a:stCxn id="602" idx="2"/>
            <a:endCxn id="570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610" name="Shape 610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</p:txBody>
      </p:sp>
      <p:sp>
        <p:nvSpPr>
          <p:cNvPr id="611" name="Shape 611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2" name="Shape 612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3" name="Shape 613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14" name="Shape 614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6" name="Shape 616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7" name="Shape 617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8" name="Shape 618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20" name="Shape 620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21" name="Shape 621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22" name="Shape 622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623" name="Shape 623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624" name="Shape 624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25" name="Shape 625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26" name="Shape 626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27" name="Shape 627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628" name="Shape 628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9" name="Shape 629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0" name="Shape 630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1" name="Shape 631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2" name="Shape 632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3" name="Shape 633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4" name="Shape 634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5" name="Shape 635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6" name="Shape 636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637" name="Shape 637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38" name="Shape 638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39" name="Shape 639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0" name="Shape 640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1" name="Shape 641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2" name="Shape 642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3" name="Shape 643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4" name="Shape 644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5" name="Shape 645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646" name="Shape 646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647" name="Shape 647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648" name="Shape 648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649" name="Shape 649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650" name="Shape 650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651" name="Shape 651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2" name="Shape 652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3" name="Shape 653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4" name="Shape 654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5" name="Shape 655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659" name="Shape 659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61" name="Shape 661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62" name="Shape 662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663" name="Shape 663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64" name="Shape 664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65" name="Shape 665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666" name="Shape 666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667" name="Shape 667"/>
          <p:cNvCxnSpPr>
            <a:stCxn id="666" idx="2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674" name="Shape 674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</p:txBody>
      </p:sp>
      <p:sp>
        <p:nvSpPr>
          <p:cNvPr id="675" name="Shape 675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6" name="Shape 676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7" name="Shape 677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78" name="Shape 678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0" name="Shape 680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1" name="Shape 681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2" name="Shape 682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84" name="Shape 684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85" name="Shape 685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86" name="Shape 686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687" name="Shape 687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688" name="Shape 688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89" name="Shape 689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90" name="Shape 690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91" name="Shape 691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692" name="Shape 692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3" name="Shape 693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4" name="Shape 694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5" name="Shape 695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6" name="Shape 696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7" name="Shape 697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8" name="Shape 698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9" name="Shape 699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0" name="Shape 700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701" name="Shape 701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2" name="Shape 702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3" name="Shape 703"/>
          <p:cNvSpPr txBox="1"/>
          <p:nvPr/>
        </p:nvSpPr>
        <p:spPr>
          <a:xfrm>
            <a:off x="2964366" y="37451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4" name="Shape 704"/>
          <p:cNvSpPr txBox="1"/>
          <p:nvPr/>
        </p:nvSpPr>
        <p:spPr>
          <a:xfrm>
            <a:off x="2965159" y="39522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5" name="Shape 705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6" name="Shape 706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7" name="Shape 707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8" name="Shape 708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9" name="Shape 709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710" name="Shape 710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711" name="Shape 711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712" name="Shape 712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713" name="Shape 713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14" name="Shape 714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15" name="Shape 715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6" name="Shape 716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7" name="Shape 717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8" name="Shape 718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9" name="Shape 719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720" name="Shape 720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21" name="Shape 721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22" name="Shape 722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723" name="Shape 723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25" name="Shape 725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26" name="Shape 726"/>
          <p:cNvCxnSpPr/>
          <p:nvPr/>
        </p:nvCxnSpPr>
        <p:spPr>
          <a:xfrm>
            <a:off x="4080289" y="40878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727" name="Shape 727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28" name="Shape 728"/>
          <p:cNvCxnSpPr/>
          <p:nvPr/>
        </p:nvCxnSpPr>
        <p:spPr>
          <a:xfrm rot="10800000" flipH="1">
            <a:off x="4086639" y="34432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29" name="Shape 729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730" name="Shape 730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731" name="Shape 731"/>
          <p:cNvCxnSpPr>
            <a:stCxn id="730" idx="2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Shape 737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738" name="Shape 738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Offending instruction is restarted: page hit!</a:t>
            </a:r>
            <a:endParaRPr/>
          </a:p>
        </p:txBody>
      </p:sp>
      <p:sp>
        <p:nvSpPr>
          <p:cNvPr id="739" name="Shape 739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0" name="Shape 740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1" name="Shape 741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742" name="Shape 742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743" name="Shape 743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4" name="Shape 744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5" name="Shape 745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6" name="Shape 746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7" name="Shape 747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748" name="Shape 748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751" name="Shape 751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752" name="Shape 752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753" name="Shape 753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754" name="Shape 754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55" name="Shape 755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756" name="Shape 756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7" name="Shape 757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8" name="Shape 758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9" name="Shape 759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0" name="Shape 760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1" name="Shape 761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2" name="Shape 762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3" name="Shape 763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4" name="Shape 764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765" name="Shape 765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66" name="Shape 766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67" name="Shape 767"/>
          <p:cNvSpPr txBox="1"/>
          <p:nvPr/>
        </p:nvSpPr>
        <p:spPr>
          <a:xfrm>
            <a:off x="2964366" y="37451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68" name="Shape 768"/>
          <p:cNvSpPr txBox="1"/>
          <p:nvPr/>
        </p:nvSpPr>
        <p:spPr>
          <a:xfrm>
            <a:off x="2965159" y="39522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69" name="Shape 769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70" name="Shape 770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71" name="Shape 771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72" name="Shape 772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73" name="Shape 773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774" name="Shape 774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775" name="Shape 775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776" name="Shape 776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777" name="Shape 777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78" name="Shape 778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79" name="Shape 779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0" name="Shape 780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1" name="Shape 781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2" name="Shape 782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3" name="Shape 783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784" name="Shape 784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85" name="Shape 785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86" name="Shape 786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787" name="Shape 787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788" name="Shape 788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89" name="Shape 789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90" name="Shape 790"/>
          <p:cNvCxnSpPr/>
          <p:nvPr/>
        </p:nvCxnSpPr>
        <p:spPr>
          <a:xfrm>
            <a:off x="4080289" y="40878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791" name="Shape 791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92" name="Shape 792"/>
          <p:cNvCxnSpPr/>
          <p:nvPr/>
        </p:nvCxnSpPr>
        <p:spPr>
          <a:xfrm rot="10800000" flipH="1">
            <a:off x="4086639" y="34432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93" name="Shape 793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794" name="Shape 794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795" name="Shape 795"/>
          <p:cNvCxnSpPr>
            <a:stCxn id="794" idx="2"/>
            <a:endCxn id="762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796" name="Shape 796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Key point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Waiting until the miss to copy the page to DRAM is known as </a:t>
            </a:r>
            <a:r>
              <a:rPr lang="en-GB" sz="1800" b="1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demand paging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Shape 801"/>
          <p:cNvSpPr/>
          <p:nvPr/>
        </p:nvSpPr>
        <p:spPr>
          <a:xfrm>
            <a:off x="3261139" y="38512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2" name="Shape 80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Allocating Pages</a:t>
            </a:r>
            <a:endParaRPr/>
          </a:p>
        </p:txBody>
      </p:sp>
      <p:sp>
        <p:nvSpPr>
          <p:cNvPr id="803" name="Shape 80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Allocating a new page (VP 5) of virtual memory.</a:t>
            </a:r>
            <a:endParaRPr/>
          </a:p>
        </p:txBody>
      </p:sp>
      <p:sp>
        <p:nvSpPr>
          <p:cNvPr id="804" name="Shape 804"/>
          <p:cNvSpPr/>
          <p:nvPr/>
        </p:nvSpPr>
        <p:spPr>
          <a:xfrm>
            <a:off x="3261139" y="40798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5" name="Shape 805"/>
          <p:cNvSpPr/>
          <p:nvPr/>
        </p:nvSpPr>
        <p:spPr>
          <a:xfrm>
            <a:off x="3261139" y="43084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6" name="Shape 806"/>
          <p:cNvSpPr/>
          <p:nvPr/>
        </p:nvSpPr>
        <p:spPr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807" name="Shape 807"/>
          <p:cNvSpPr/>
          <p:nvPr/>
        </p:nvSpPr>
        <p:spPr>
          <a:xfrm>
            <a:off x="3261139" y="29368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8" name="Shape 808"/>
          <p:cNvSpPr/>
          <p:nvPr/>
        </p:nvSpPr>
        <p:spPr>
          <a:xfrm>
            <a:off x="3261139" y="31654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9" name="Shape 809"/>
          <p:cNvSpPr/>
          <p:nvPr/>
        </p:nvSpPr>
        <p:spPr>
          <a:xfrm>
            <a:off x="3261139" y="33940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10" name="Shape 810"/>
          <p:cNvSpPr/>
          <p:nvPr/>
        </p:nvSpPr>
        <p:spPr>
          <a:xfrm>
            <a:off x="3261139" y="36226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11" name="Shape 811"/>
          <p:cNvSpPr txBox="1"/>
          <p:nvPr/>
        </p:nvSpPr>
        <p:spPr>
          <a:xfrm>
            <a:off x="3213870" y="45782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812" name="Shape 812"/>
          <p:cNvSpPr txBox="1"/>
          <p:nvPr/>
        </p:nvSpPr>
        <p:spPr>
          <a:xfrm>
            <a:off x="6488527" y="17653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813" name="Shape 813"/>
          <p:cNvSpPr/>
          <p:nvPr/>
        </p:nvSpPr>
        <p:spPr>
          <a:xfrm>
            <a:off x="6606002" y="28037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814" name="Shape 814"/>
          <p:cNvSpPr/>
          <p:nvPr/>
        </p:nvSpPr>
        <p:spPr>
          <a:xfrm>
            <a:off x="6606002" y="30130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815" name="Shape 815"/>
          <p:cNvCxnSpPr/>
          <p:nvPr/>
        </p:nvCxnSpPr>
        <p:spPr>
          <a:xfrm>
            <a:off x="4086639" y="4200525"/>
            <a:ext cx="2519363" cy="173736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816" name="Shape 816"/>
          <p:cNvCxnSpPr/>
          <p:nvPr/>
        </p:nvCxnSpPr>
        <p:spPr>
          <a:xfrm rot="10800000" flipH="1">
            <a:off x="4086639" y="28305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817" name="Shape 817"/>
          <p:cNvCxnSpPr/>
          <p:nvPr/>
        </p:nvCxnSpPr>
        <p:spPr>
          <a:xfrm rot="10800000" flipH="1">
            <a:off x="4112039" y="26019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818" name="Shape 818"/>
          <p:cNvCxnSpPr/>
          <p:nvPr/>
        </p:nvCxnSpPr>
        <p:spPr>
          <a:xfrm rot="10800000" flipH="1">
            <a:off x="4061239" y="23733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819" name="Shape 819"/>
          <p:cNvSpPr txBox="1"/>
          <p:nvPr/>
        </p:nvSpPr>
        <p:spPr>
          <a:xfrm>
            <a:off x="6540914" y="37623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820" name="Shape 820"/>
          <p:cNvSpPr/>
          <p:nvPr/>
        </p:nvSpPr>
        <p:spPr>
          <a:xfrm>
            <a:off x="2956339" y="40798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1" name="Shape 821"/>
          <p:cNvSpPr/>
          <p:nvPr/>
        </p:nvSpPr>
        <p:spPr>
          <a:xfrm>
            <a:off x="2956339" y="43084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2" name="Shape 822"/>
          <p:cNvSpPr/>
          <p:nvPr/>
        </p:nvSpPr>
        <p:spPr>
          <a:xfrm>
            <a:off x="2956339" y="38512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3" name="Shape 823"/>
          <p:cNvSpPr/>
          <p:nvPr/>
        </p:nvSpPr>
        <p:spPr>
          <a:xfrm>
            <a:off x="2956339" y="27082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4" name="Shape 824"/>
          <p:cNvSpPr/>
          <p:nvPr/>
        </p:nvSpPr>
        <p:spPr>
          <a:xfrm>
            <a:off x="2956339" y="29368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5" name="Shape 825"/>
          <p:cNvSpPr/>
          <p:nvPr/>
        </p:nvSpPr>
        <p:spPr>
          <a:xfrm>
            <a:off x="2956339" y="31654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6" name="Shape 826"/>
          <p:cNvSpPr/>
          <p:nvPr/>
        </p:nvSpPr>
        <p:spPr>
          <a:xfrm>
            <a:off x="2956339" y="33940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7" name="Shape 827"/>
          <p:cNvSpPr/>
          <p:nvPr/>
        </p:nvSpPr>
        <p:spPr>
          <a:xfrm>
            <a:off x="2956339" y="36226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8" name="Shape 828"/>
          <p:cNvSpPr txBox="1"/>
          <p:nvPr/>
        </p:nvSpPr>
        <p:spPr>
          <a:xfrm>
            <a:off x="2727739" y="24034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829" name="Shape 829"/>
          <p:cNvSpPr txBox="1"/>
          <p:nvPr/>
        </p:nvSpPr>
        <p:spPr>
          <a:xfrm>
            <a:off x="2964366" y="26781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0" name="Shape 830"/>
          <p:cNvSpPr txBox="1"/>
          <p:nvPr/>
        </p:nvSpPr>
        <p:spPr>
          <a:xfrm>
            <a:off x="2965159" y="29110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1" name="Shape 831"/>
          <p:cNvSpPr txBox="1"/>
          <p:nvPr/>
        </p:nvSpPr>
        <p:spPr>
          <a:xfrm>
            <a:off x="2964366" y="33768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2" name="Shape 832"/>
          <p:cNvSpPr txBox="1"/>
          <p:nvPr/>
        </p:nvSpPr>
        <p:spPr>
          <a:xfrm>
            <a:off x="2965159" y="35839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3" name="Shape 833"/>
          <p:cNvSpPr txBox="1"/>
          <p:nvPr/>
        </p:nvSpPr>
        <p:spPr>
          <a:xfrm>
            <a:off x="2964366" y="38233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4" name="Shape 834"/>
          <p:cNvSpPr txBox="1"/>
          <p:nvPr/>
        </p:nvSpPr>
        <p:spPr>
          <a:xfrm>
            <a:off x="2965159" y="42827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5" name="Shape 835"/>
          <p:cNvSpPr txBox="1"/>
          <p:nvPr/>
        </p:nvSpPr>
        <p:spPr>
          <a:xfrm>
            <a:off x="2964366" y="40498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6" name="Shape 836"/>
          <p:cNvSpPr txBox="1"/>
          <p:nvPr/>
        </p:nvSpPr>
        <p:spPr>
          <a:xfrm>
            <a:off x="2965159" y="31439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7" name="Shape 837"/>
          <p:cNvSpPr txBox="1"/>
          <p:nvPr/>
        </p:nvSpPr>
        <p:spPr>
          <a:xfrm>
            <a:off x="3327814" y="19145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838" name="Shape 838"/>
          <p:cNvSpPr txBox="1"/>
          <p:nvPr/>
        </p:nvSpPr>
        <p:spPr>
          <a:xfrm>
            <a:off x="2349736" y="26430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839" name="Shape 839"/>
          <p:cNvSpPr txBox="1"/>
          <p:nvPr/>
        </p:nvSpPr>
        <p:spPr>
          <a:xfrm>
            <a:off x="2346561" y="42559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840" name="Shape 840"/>
          <p:cNvSpPr txBox="1"/>
          <p:nvPr/>
        </p:nvSpPr>
        <p:spPr>
          <a:xfrm>
            <a:off x="7971252" y="23129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841" name="Shape 841"/>
          <p:cNvSpPr/>
          <p:nvPr/>
        </p:nvSpPr>
        <p:spPr>
          <a:xfrm>
            <a:off x="6606002" y="25781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42" name="Shape 842"/>
          <p:cNvSpPr/>
          <p:nvPr/>
        </p:nvSpPr>
        <p:spPr>
          <a:xfrm>
            <a:off x="6606002" y="23495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43" name="Shape 843"/>
          <p:cNvSpPr/>
          <p:nvPr/>
        </p:nvSpPr>
        <p:spPr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4" name="Shape 844"/>
          <p:cNvSpPr/>
          <p:nvPr/>
        </p:nvSpPr>
        <p:spPr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5" name="Shape 845"/>
          <p:cNvSpPr/>
          <p:nvPr/>
        </p:nvSpPr>
        <p:spPr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6" name="Shape 846"/>
          <p:cNvSpPr/>
          <p:nvPr/>
        </p:nvSpPr>
        <p:spPr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7" name="Shape 847"/>
          <p:cNvSpPr txBox="1"/>
          <p:nvPr/>
        </p:nvSpPr>
        <p:spPr>
          <a:xfrm>
            <a:off x="7983952" y="29733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848" name="Shape 848"/>
          <p:cNvSpPr/>
          <p:nvPr/>
        </p:nvSpPr>
        <p:spPr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49" name="Shape 849"/>
          <p:cNvSpPr/>
          <p:nvPr/>
        </p:nvSpPr>
        <p:spPr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50" name="Shape 850"/>
          <p:cNvSpPr/>
          <p:nvPr/>
        </p:nvSpPr>
        <p:spPr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851" name="Shape 851"/>
          <p:cNvSpPr/>
          <p:nvPr/>
        </p:nvSpPr>
        <p:spPr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852" name="Shape 852"/>
          <p:cNvSpPr/>
          <p:nvPr/>
        </p:nvSpPr>
        <p:spPr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853" name="Shape 853"/>
          <p:cNvSpPr/>
          <p:nvPr/>
        </p:nvSpPr>
        <p:spPr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854" name="Shape 854"/>
          <p:cNvCxnSpPr/>
          <p:nvPr/>
        </p:nvCxnSpPr>
        <p:spPr>
          <a:xfrm>
            <a:off x="4080289" y="37195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855" name="Shape 855"/>
          <p:cNvSpPr/>
          <p:nvPr/>
        </p:nvSpPr>
        <p:spPr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856" name="Shape 856"/>
          <p:cNvCxnSpPr/>
          <p:nvPr/>
        </p:nvCxnSpPr>
        <p:spPr>
          <a:xfrm rot="10800000" flipH="1">
            <a:off x="4086639" y="30749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857" name="Shape 857"/>
          <p:cNvSpPr/>
          <p:nvPr/>
        </p:nvSpPr>
        <p:spPr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858" name="Shape 858"/>
          <p:cNvSpPr/>
          <p:nvPr/>
        </p:nvSpPr>
        <p:spPr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5</a:t>
            </a:r>
            <a:endParaRPr/>
          </a:p>
        </p:txBody>
      </p:sp>
      <p:cxnSp>
        <p:nvCxnSpPr>
          <p:cNvPr id="859" name="Shape 859"/>
          <p:cNvCxnSpPr/>
          <p:nvPr/>
        </p:nvCxnSpPr>
        <p:spPr>
          <a:xfrm>
            <a:off x="4094576" y="3932835"/>
            <a:ext cx="2519363" cy="173736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860" name="Shape 860"/>
          <p:cNvSpPr/>
          <p:nvPr/>
        </p:nvSpPr>
        <p:spPr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Shape 1002"/>
          <p:cNvSpPr txBox="1">
            <a:spLocks noGrp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Protection</a:t>
            </a:r>
            <a:endParaRPr/>
          </a:p>
        </p:txBody>
      </p:sp>
      <p:sp>
        <p:nvSpPr>
          <p:cNvPr id="1003" name="Shape 1003"/>
          <p:cNvSpPr txBox="1">
            <a:spLocks noGrp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Extend PTEs with permission bits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checks these bits on each access</a:t>
            </a:r>
            <a:endParaRPr/>
          </a:p>
        </p:txBody>
      </p:sp>
      <p:sp>
        <p:nvSpPr>
          <p:cNvPr id="1004" name="Shape 1004"/>
          <p:cNvSpPr txBox="1"/>
          <p:nvPr/>
        </p:nvSpPr>
        <p:spPr>
          <a:xfrm>
            <a:off x="152400" y="2870188"/>
            <a:ext cx="1072087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Process i:</a:t>
            </a:r>
            <a:endParaRPr/>
          </a:p>
        </p:txBody>
      </p:sp>
      <p:sp>
        <p:nvSpPr>
          <p:cNvPr id="1005" name="Shape 1005"/>
          <p:cNvSpPr txBox="1"/>
          <p:nvPr/>
        </p:nvSpPr>
        <p:spPr>
          <a:xfrm>
            <a:off x="4297363" y="2871788"/>
            <a:ext cx="866262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/>
          </a:p>
        </p:txBody>
      </p:sp>
      <p:sp>
        <p:nvSpPr>
          <p:cNvPr id="1006" name="Shape 1006"/>
          <p:cNvSpPr txBox="1"/>
          <p:nvPr/>
        </p:nvSpPr>
        <p:spPr>
          <a:xfrm>
            <a:off x="1976441" y="2871788"/>
            <a:ext cx="649664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endParaRPr/>
          </a:p>
        </p:txBody>
      </p:sp>
      <p:sp>
        <p:nvSpPr>
          <p:cNvPr id="1007" name="Shape 1007"/>
          <p:cNvSpPr txBox="1"/>
          <p:nvPr/>
        </p:nvSpPr>
        <p:spPr>
          <a:xfrm>
            <a:off x="2616199" y="2871788"/>
            <a:ext cx="738727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endParaRPr/>
          </a:p>
        </p:txBody>
      </p:sp>
      <p:sp>
        <p:nvSpPr>
          <p:cNvPr id="1008" name="Shape 1008"/>
          <p:cNvSpPr/>
          <p:nvPr/>
        </p:nvSpPr>
        <p:spPr>
          <a:xfrm>
            <a:off x="4003675" y="31765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09" name="Shape 1009"/>
          <p:cNvSpPr/>
          <p:nvPr/>
        </p:nvSpPr>
        <p:spPr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0" name="Shape 1010"/>
          <p:cNvSpPr/>
          <p:nvPr/>
        </p:nvSpPr>
        <p:spPr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11" name="Shape 1011"/>
          <p:cNvSpPr/>
          <p:nvPr/>
        </p:nvSpPr>
        <p:spPr>
          <a:xfrm>
            <a:off x="4003675" y="34813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4</a:t>
            </a:r>
            <a:endParaRPr/>
          </a:p>
        </p:txBody>
      </p:sp>
      <p:sp>
        <p:nvSpPr>
          <p:cNvPr id="1012" name="Shape 1012"/>
          <p:cNvSpPr/>
          <p:nvPr/>
        </p:nvSpPr>
        <p:spPr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3" name="Shape 1013"/>
          <p:cNvSpPr/>
          <p:nvPr/>
        </p:nvSpPr>
        <p:spPr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4" name="Shape 1014"/>
          <p:cNvSpPr/>
          <p:nvPr/>
        </p:nvSpPr>
        <p:spPr>
          <a:xfrm>
            <a:off x="4003675" y="37861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1015" name="Shape 1015"/>
          <p:cNvSpPr/>
          <p:nvPr/>
        </p:nvSpPr>
        <p:spPr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6" name="Shape 1016"/>
          <p:cNvSpPr txBox="1"/>
          <p:nvPr/>
        </p:nvSpPr>
        <p:spPr>
          <a:xfrm>
            <a:off x="533400" y="31718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0:</a:t>
            </a:r>
            <a:endParaRPr/>
          </a:p>
        </p:txBody>
      </p:sp>
      <p:sp>
        <p:nvSpPr>
          <p:cNvPr id="1017" name="Shape 1017"/>
          <p:cNvSpPr txBox="1"/>
          <p:nvPr/>
        </p:nvSpPr>
        <p:spPr>
          <a:xfrm>
            <a:off x="533400" y="34766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1:</a:t>
            </a:r>
            <a:endParaRPr/>
          </a:p>
        </p:txBody>
      </p:sp>
      <p:sp>
        <p:nvSpPr>
          <p:cNvPr id="1018" name="Shape 1018"/>
          <p:cNvSpPr txBox="1"/>
          <p:nvPr/>
        </p:nvSpPr>
        <p:spPr>
          <a:xfrm>
            <a:off x="534987" y="37814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2:</a:t>
            </a:r>
            <a:endParaRPr/>
          </a:p>
        </p:txBody>
      </p:sp>
      <p:sp>
        <p:nvSpPr>
          <p:cNvPr id="1019" name="Shape 1019"/>
          <p:cNvSpPr/>
          <p:nvPr/>
        </p:nvSpPr>
        <p:spPr>
          <a:xfrm>
            <a:off x="3605213" y="4167188"/>
            <a:ext cx="246062" cy="45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</p:txBody>
      </p:sp>
      <p:sp>
        <p:nvSpPr>
          <p:cNvPr id="1020" name="Shape 1020"/>
          <p:cNvSpPr txBox="1"/>
          <p:nvPr/>
        </p:nvSpPr>
        <p:spPr>
          <a:xfrm>
            <a:off x="152400" y="5099453"/>
            <a:ext cx="1075293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Process j:</a:t>
            </a:r>
            <a:endParaRPr/>
          </a:p>
        </p:txBody>
      </p:sp>
      <p:sp>
        <p:nvSpPr>
          <p:cNvPr id="1021" name="Shape 1021"/>
          <p:cNvSpPr/>
          <p:nvPr/>
        </p:nvSpPr>
        <p:spPr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22" name="Shape 1022"/>
          <p:cNvSpPr txBox="1"/>
          <p:nvPr/>
        </p:nvSpPr>
        <p:spPr>
          <a:xfrm>
            <a:off x="1356256" y="2871788"/>
            <a:ext cx="52392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</a:t>
            </a:r>
            <a:endParaRPr/>
          </a:p>
        </p:txBody>
      </p:sp>
      <p:sp>
        <p:nvSpPr>
          <p:cNvPr id="1023" name="Shape 1023"/>
          <p:cNvSpPr/>
          <p:nvPr/>
        </p:nvSpPr>
        <p:spPr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24" name="Shape 1024"/>
          <p:cNvSpPr/>
          <p:nvPr/>
        </p:nvSpPr>
        <p:spPr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25" name="Shape 1025"/>
          <p:cNvSpPr/>
          <p:nvPr/>
        </p:nvSpPr>
        <p:spPr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26" name="Shape 1026"/>
          <p:cNvSpPr txBox="1"/>
          <p:nvPr/>
        </p:nvSpPr>
        <p:spPr>
          <a:xfrm>
            <a:off x="4300538" y="5080000"/>
            <a:ext cx="866262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/>
          </a:p>
        </p:txBody>
      </p:sp>
      <p:sp>
        <p:nvSpPr>
          <p:cNvPr id="1027" name="Shape 1027"/>
          <p:cNvSpPr txBox="1"/>
          <p:nvPr/>
        </p:nvSpPr>
        <p:spPr>
          <a:xfrm>
            <a:off x="1981879" y="5080000"/>
            <a:ext cx="649664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endParaRPr/>
          </a:p>
        </p:txBody>
      </p:sp>
      <p:sp>
        <p:nvSpPr>
          <p:cNvPr id="1028" name="Shape 1028"/>
          <p:cNvSpPr txBox="1"/>
          <p:nvPr/>
        </p:nvSpPr>
        <p:spPr>
          <a:xfrm>
            <a:off x="2621637" y="5080000"/>
            <a:ext cx="738727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endParaRPr/>
          </a:p>
        </p:txBody>
      </p:sp>
      <p:sp>
        <p:nvSpPr>
          <p:cNvPr id="1029" name="Shape 1029"/>
          <p:cNvSpPr/>
          <p:nvPr/>
        </p:nvSpPr>
        <p:spPr>
          <a:xfrm>
            <a:off x="4006850" y="53848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9</a:t>
            </a:r>
            <a:endParaRPr/>
          </a:p>
        </p:txBody>
      </p:sp>
      <p:sp>
        <p:nvSpPr>
          <p:cNvPr id="1030" name="Shape 1030"/>
          <p:cNvSpPr/>
          <p:nvPr/>
        </p:nvSpPr>
        <p:spPr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1" name="Shape 1031"/>
          <p:cNvSpPr/>
          <p:nvPr/>
        </p:nvSpPr>
        <p:spPr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32" name="Shape 1032"/>
          <p:cNvSpPr/>
          <p:nvPr/>
        </p:nvSpPr>
        <p:spPr>
          <a:xfrm>
            <a:off x="4006850" y="56896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33" name="Shape 1033"/>
          <p:cNvSpPr/>
          <p:nvPr/>
        </p:nvSpPr>
        <p:spPr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4" name="Shape 1034"/>
          <p:cNvSpPr/>
          <p:nvPr/>
        </p:nvSpPr>
        <p:spPr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5" name="Shape 1035"/>
          <p:cNvSpPr/>
          <p:nvPr/>
        </p:nvSpPr>
        <p:spPr>
          <a:xfrm>
            <a:off x="4006850" y="59944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11</a:t>
            </a:r>
            <a:endParaRPr/>
          </a:p>
        </p:txBody>
      </p:sp>
      <p:sp>
        <p:nvSpPr>
          <p:cNvPr id="1036" name="Shape 1036"/>
          <p:cNvSpPr/>
          <p:nvPr/>
        </p:nvSpPr>
        <p:spPr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7" name="Shape 1037"/>
          <p:cNvSpPr/>
          <p:nvPr/>
        </p:nvSpPr>
        <p:spPr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8" name="Shape 1038"/>
          <p:cNvSpPr txBox="1"/>
          <p:nvPr/>
        </p:nvSpPr>
        <p:spPr>
          <a:xfrm>
            <a:off x="1361694" y="5080000"/>
            <a:ext cx="52392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</a:t>
            </a:r>
            <a:endParaRPr/>
          </a:p>
        </p:txBody>
      </p:sp>
      <p:sp>
        <p:nvSpPr>
          <p:cNvPr id="1039" name="Shape 1039"/>
          <p:cNvSpPr/>
          <p:nvPr/>
        </p:nvSpPr>
        <p:spPr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40" name="Shape 1040"/>
          <p:cNvSpPr/>
          <p:nvPr/>
        </p:nvSpPr>
        <p:spPr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41" name="Shape 1041"/>
          <p:cNvSpPr/>
          <p:nvPr/>
        </p:nvSpPr>
        <p:spPr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42" name="Shape 1042"/>
          <p:cNvSpPr txBox="1"/>
          <p:nvPr/>
        </p:nvSpPr>
        <p:spPr>
          <a:xfrm>
            <a:off x="659488" y="53863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0:</a:t>
            </a:r>
            <a:endParaRPr/>
          </a:p>
        </p:txBody>
      </p:sp>
      <p:sp>
        <p:nvSpPr>
          <p:cNvPr id="1043" name="Shape 1043"/>
          <p:cNvSpPr txBox="1"/>
          <p:nvPr/>
        </p:nvSpPr>
        <p:spPr>
          <a:xfrm>
            <a:off x="659488" y="56911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1:</a:t>
            </a:r>
            <a:endParaRPr/>
          </a:p>
        </p:txBody>
      </p:sp>
      <p:sp>
        <p:nvSpPr>
          <p:cNvPr id="1044" name="Shape 1044"/>
          <p:cNvSpPr txBox="1"/>
          <p:nvPr/>
        </p:nvSpPr>
        <p:spPr>
          <a:xfrm>
            <a:off x="661075" y="59959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2:</a:t>
            </a:r>
            <a:endParaRPr/>
          </a:p>
        </p:txBody>
      </p:sp>
      <p:sp>
        <p:nvSpPr>
          <p:cNvPr id="1045" name="Shape 1045"/>
          <p:cNvSpPr/>
          <p:nvPr/>
        </p:nvSpPr>
        <p:spPr>
          <a:xfrm>
            <a:off x="7086600" y="2548468"/>
            <a:ext cx="1676400" cy="632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Space</a:t>
            </a:r>
            <a:endParaRPr/>
          </a:p>
        </p:txBody>
      </p:sp>
      <p:sp>
        <p:nvSpPr>
          <p:cNvPr id="1046" name="Shape 1046"/>
          <p:cNvSpPr/>
          <p:nvPr/>
        </p:nvSpPr>
        <p:spPr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Shape 1047"/>
          <p:cNvSpPr/>
          <p:nvPr/>
        </p:nvSpPr>
        <p:spPr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" name="Shape 1048"/>
          <p:cNvSpPr/>
          <p:nvPr/>
        </p:nvSpPr>
        <p:spPr>
          <a:xfrm>
            <a:off x="7161212" y="369494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1049" name="Shape 1049"/>
          <p:cNvSpPr/>
          <p:nvPr/>
        </p:nvSpPr>
        <p:spPr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0" name="Shape 1050"/>
          <p:cNvSpPr/>
          <p:nvPr/>
        </p:nvSpPr>
        <p:spPr>
          <a:xfrm>
            <a:off x="7161212" y="421212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 4</a:t>
            </a:r>
            <a:endParaRPr/>
          </a:p>
        </p:txBody>
      </p:sp>
      <p:sp>
        <p:nvSpPr>
          <p:cNvPr id="1051" name="Shape 1051"/>
          <p:cNvSpPr/>
          <p:nvPr/>
        </p:nvSpPr>
        <p:spPr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Shape 1052"/>
          <p:cNvSpPr/>
          <p:nvPr/>
        </p:nvSpPr>
        <p:spPr>
          <a:xfrm>
            <a:off x="7161212" y="4726207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53" name="Shape 1053"/>
          <p:cNvSpPr/>
          <p:nvPr/>
        </p:nvSpPr>
        <p:spPr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Shape 1054"/>
          <p:cNvSpPr/>
          <p:nvPr/>
        </p:nvSpPr>
        <p:spPr>
          <a:xfrm>
            <a:off x="7161212" y="5232891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1055" name="Shape 1055"/>
          <p:cNvSpPr/>
          <p:nvPr/>
        </p:nvSpPr>
        <p:spPr>
          <a:xfrm>
            <a:off x="7161212" y="548640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 9</a:t>
            </a:r>
            <a:endParaRPr/>
          </a:p>
        </p:txBody>
      </p:sp>
      <p:sp>
        <p:nvSpPr>
          <p:cNvPr id="1056" name="Shape 1056"/>
          <p:cNvSpPr/>
          <p:nvPr/>
        </p:nvSpPr>
        <p:spPr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Shape 1057"/>
          <p:cNvSpPr/>
          <p:nvPr/>
        </p:nvSpPr>
        <p:spPr>
          <a:xfrm>
            <a:off x="7162800" y="599281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11</a:t>
            </a:r>
            <a:endParaRPr/>
          </a:p>
        </p:txBody>
      </p:sp>
      <p:cxnSp>
        <p:nvCxnSpPr>
          <p:cNvPr id="1058" name="Shape 1058"/>
          <p:cNvCxnSpPr>
            <a:stCxn id="1008" idx="3"/>
            <a:endCxn id="1052" idx="1"/>
          </p:cNvCxnSpPr>
          <p:nvPr/>
        </p:nvCxnSpPr>
        <p:spPr>
          <a:xfrm>
            <a:off x="5527675" y="3328988"/>
            <a:ext cx="1633500" cy="1524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59" name="Shape 1059"/>
          <p:cNvCxnSpPr>
            <a:stCxn id="1011" idx="3"/>
            <a:endCxn id="1050" idx="1"/>
          </p:cNvCxnSpPr>
          <p:nvPr/>
        </p:nvCxnSpPr>
        <p:spPr>
          <a:xfrm>
            <a:off x="5527675" y="3633788"/>
            <a:ext cx="1633500" cy="70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0" name="Shape 1060"/>
          <p:cNvCxnSpPr>
            <a:stCxn id="1014" idx="3"/>
            <a:endCxn id="1048" idx="1"/>
          </p:cNvCxnSpPr>
          <p:nvPr/>
        </p:nvCxnSpPr>
        <p:spPr>
          <a:xfrm rot="10800000" flipH="1">
            <a:off x="5527675" y="3822788"/>
            <a:ext cx="1633500" cy="1158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1" name="Shape 1061"/>
          <p:cNvCxnSpPr>
            <a:stCxn id="1029" idx="3"/>
            <a:endCxn id="1055" idx="1"/>
          </p:cNvCxnSpPr>
          <p:nvPr/>
        </p:nvCxnSpPr>
        <p:spPr>
          <a:xfrm>
            <a:off x="5530850" y="5537200"/>
            <a:ext cx="1630500" cy="771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2" name="Shape 1062"/>
          <p:cNvCxnSpPr>
            <a:stCxn id="1032" idx="3"/>
            <a:endCxn id="1052" idx="1"/>
          </p:cNvCxnSpPr>
          <p:nvPr/>
        </p:nvCxnSpPr>
        <p:spPr>
          <a:xfrm rot="10800000" flipH="1">
            <a:off x="5530850" y="4854100"/>
            <a:ext cx="1630500" cy="987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3" name="Shape 1063"/>
          <p:cNvCxnSpPr>
            <a:stCxn id="1035" idx="3"/>
            <a:endCxn id="1057" idx="1"/>
          </p:cNvCxnSpPr>
          <p:nvPr/>
        </p:nvCxnSpPr>
        <p:spPr>
          <a:xfrm rot="10800000" flipH="1">
            <a:off x="5530850" y="6120700"/>
            <a:ext cx="1632000" cy="261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064" name="Shape 1064"/>
          <p:cNvSpPr txBox="1"/>
          <p:nvPr/>
        </p:nvSpPr>
        <p:spPr>
          <a:xfrm>
            <a:off x="3367100" y="2870200"/>
            <a:ext cx="604275" cy="31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</a:t>
            </a:r>
            <a:endParaRPr/>
          </a:p>
        </p:txBody>
      </p:sp>
      <p:sp>
        <p:nvSpPr>
          <p:cNvPr id="1065" name="Shape 1065"/>
          <p:cNvSpPr/>
          <p:nvPr/>
        </p:nvSpPr>
        <p:spPr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6" name="Shape 1066"/>
          <p:cNvSpPr txBox="1"/>
          <p:nvPr/>
        </p:nvSpPr>
        <p:spPr>
          <a:xfrm>
            <a:off x="3370868" y="5076120"/>
            <a:ext cx="604275" cy="31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</a:t>
            </a:r>
            <a:endParaRPr/>
          </a:p>
        </p:txBody>
      </p:sp>
      <p:sp>
        <p:nvSpPr>
          <p:cNvPr id="1067" name="Shape 1067"/>
          <p:cNvSpPr/>
          <p:nvPr/>
        </p:nvSpPr>
        <p:spPr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8" name="Shape 1068"/>
          <p:cNvSpPr/>
          <p:nvPr/>
        </p:nvSpPr>
        <p:spPr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9" name="Shape 1069"/>
          <p:cNvSpPr/>
          <p:nvPr/>
        </p:nvSpPr>
        <p:spPr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70" name="Shape 1070"/>
          <p:cNvSpPr/>
          <p:nvPr/>
        </p:nvSpPr>
        <p:spPr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71" name="Shape 1071"/>
          <p:cNvSpPr/>
          <p:nvPr/>
        </p:nvSpPr>
        <p:spPr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8BEDC-1055-184B-A751-CA683C69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 is also Caching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79143-F516-4DBA-943D-A21772774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Programs allocate virtual address ranges</a:t>
            </a:r>
          </a:p>
          <a:p>
            <a:pPr lvl="1"/>
            <a:r>
              <a:rPr lang="en-US" dirty="0"/>
              <a:t>Implicitly via binaries / libraries</a:t>
            </a:r>
          </a:p>
          <a:p>
            <a:pPr lvl="1"/>
            <a:r>
              <a:rPr lang="en-US" dirty="0"/>
              <a:t>Explicitly through heap / stack</a:t>
            </a:r>
          </a:p>
          <a:p>
            <a:endParaRPr lang="en-US" dirty="0"/>
          </a:p>
          <a:p>
            <a:r>
              <a:rPr lang="en-US" dirty="0"/>
              <a:t>The operating system decides which virtual pages should be </a:t>
            </a:r>
            <a:r>
              <a:rPr lang="en-US" b="1" dirty="0">
                <a:solidFill>
                  <a:srgbClr val="FF0000"/>
                </a:solidFill>
              </a:rPr>
              <a:t>resident</a:t>
            </a:r>
            <a:r>
              <a:rPr lang="en-US" dirty="0"/>
              <a:t> (i.e., in physical memory)</a:t>
            </a:r>
          </a:p>
          <a:p>
            <a:pPr lvl="1"/>
            <a:r>
              <a:rPr lang="en-US" dirty="0"/>
              <a:t>OS manages the placement / replacement policies between DRAM and disk</a:t>
            </a:r>
          </a:p>
        </p:txBody>
      </p:sp>
    </p:spTree>
    <p:extLst>
      <p:ext uri="{BB962C8B-B14F-4D97-AF65-F5344CB8AC3E}">
        <p14:creationId xmlns:p14="http://schemas.microsoft.com/office/powerpoint/2010/main" val="3333777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Caching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Conceptually,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virtual memory</a:t>
            </a:r>
            <a:r>
              <a:rPr lang="en-GB" sz="24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array of N contiguous bytes stored on disk. 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contents of the array on disk are cached in 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DRAM cache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cache blocks are called 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(size is P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bytes)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5145248" y="53022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1" name="Shape 201"/>
          <p:cNvSpPr txBox="1"/>
          <p:nvPr/>
        </p:nvSpPr>
        <p:spPr>
          <a:xfrm>
            <a:off x="6021510" y="5281613"/>
            <a:ext cx="850938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r>
              <a:rPr lang="en-GB" sz="14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m-p</a:t>
            </a: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</a:t>
            </a:r>
            <a:endParaRPr/>
          </a:p>
        </p:txBody>
      </p:sp>
      <p:sp>
        <p:nvSpPr>
          <p:cNvPr id="202" name="Shape 202"/>
          <p:cNvSpPr txBox="1"/>
          <p:nvPr/>
        </p:nvSpPr>
        <p:spPr>
          <a:xfrm>
            <a:off x="4762661" y="3503913"/>
            <a:ext cx="162788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</p:txBody>
      </p:sp>
      <p:sp>
        <p:nvSpPr>
          <p:cNvPr id="203" name="Shape 203"/>
          <p:cNvSpPr/>
          <p:nvPr/>
        </p:nvSpPr>
        <p:spPr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5145248" y="44005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5" name="Shape 205"/>
          <p:cNvSpPr/>
          <p:nvPr/>
        </p:nvSpPr>
        <p:spPr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2329023" y="5508625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1834983" y="3916363"/>
            <a:ext cx="515909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x="1834983" y="4144963"/>
            <a:ext cx="515909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209" name="Shape 209"/>
          <p:cNvSpPr txBox="1"/>
          <p:nvPr/>
        </p:nvSpPr>
        <p:spPr>
          <a:xfrm>
            <a:off x="1524000" y="5505450"/>
            <a:ext cx="826892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r>
              <a:rPr lang="en-GB" sz="14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n-p</a:t>
            </a: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</a:t>
            </a:r>
            <a:endParaRPr/>
          </a:p>
        </p:txBody>
      </p:sp>
      <p:sp>
        <p:nvSpPr>
          <p:cNvPr id="210" name="Shape 210"/>
          <p:cNvSpPr txBox="1"/>
          <p:nvPr/>
        </p:nvSpPr>
        <p:spPr>
          <a:xfrm>
            <a:off x="2019461" y="3503913"/>
            <a:ext cx="152509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</p:txBody>
      </p:sp>
      <p:sp>
        <p:nvSpPr>
          <p:cNvPr id="212" name="Shape 212"/>
          <p:cNvSpPr/>
          <p:nvPr/>
        </p:nvSpPr>
        <p:spPr>
          <a:xfrm>
            <a:off x="2329023" y="4155624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13" name="Shape 213"/>
          <p:cNvSpPr/>
          <p:nvPr/>
        </p:nvSpPr>
        <p:spPr>
          <a:xfrm>
            <a:off x="2329023" y="4384224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</p:txBody>
      </p:sp>
      <p:sp>
        <p:nvSpPr>
          <p:cNvPr id="215" name="Shape 215"/>
          <p:cNvSpPr/>
          <p:nvPr/>
        </p:nvSpPr>
        <p:spPr>
          <a:xfrm>
            <a:off x="2329023" y="4835525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16" name="Shape 216"/>
          <p:cNvSpPr/>
          <p:nvPr/>
        </p:nvSpPr>
        <p:spPr>
          <a:xfrm>
            <a:off x="2329023" y="5064125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6021510" y="4141788"/>
            <a:ext cx="50556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218" name="Shape 218"/>
          <p:cNvSpPr txBox="1"/>
          <p:nvPr/>
        </p:nvSpPr>
        <p:spPr>
          <a:xfrm>
            <a:off x="6021510" y="4370388"/>
            <a:ext cx="50556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</a:t>
            </a:r>
            <a:endParaRPr/>
          </a:p>
        </p:txBody>
      </p:sp>
      <p:cxnSp>
        <p:nvCxnSpPr>
          <p:cNvPr id="219" name="Shape 219"/>
          <p:cNvCxnSpPr/>
          <p:nvPr/>
        </p:nvCxnSpPr>
        <p:spPr>
          <a:xfrm>
            <a:off x="3243423" y="4264025"/>
            <a:ext cx="1905000" cy="260350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0" name="Shape 220"/>
          <p:cNvSpPr/>
          <p:nvPr/>
        </p:nvSpPr>
        <p:spPr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cxnSp>
        <p:nvCxnSpPr>
          <p:cNvPr id="221" name="Shape 221"/>
          <p:cNvCxnSpPr/>
          <p:nvPr/>
        </p:nvCxnSpPr>
        <p:spPr>
          <a:xfrm>
            <a:off x="3243423" y="4981575"/>
            <a:ext cx="1905000" cy="457200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2" name="Shape 222"/>
          <p:cNvSpPr/>
          <p:nvPr/>
        </p:nvSpPr>
        <p:spPr>
          <a:xfrm>
            <a:off x="2329023" y="5286375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23" name="Shape 223"/>
          <p:cNvSpPr/>
          <p:nvPr/>
        </p:nvSpPr>
        <p:spPr>
          <a:xfrm>
            <a:off x="5145248" y="48577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224" name="Shape 224"/>
          <p:cNvCxnSpPr/>
          <p:nvPr/>
        </p:nvCxnSpPr>
        <p:spPr>
          <a:xfrm rot="10800000" flipH="1">
            <a:off x="3243423" y="4979988"/>
            <a:ext cx="1905000" cy="384175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5" name="Shape 225"/>
          <p:cNvSpPr txBox="1"/>
          <p:nvPr/>
        </p:nvSpPr>
        <p:spPr>
          <a:xfrm>
            <a:off x="3189448" y="3810000"/>
            <a:ext cx="2540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226" name="Shape 226"/>
          <p:cNvSpPr txBox="1"/>
          <p:nvPr/>
        </p:nvSpPr>
        <p:spPr>
          <a:xfrm>
            <a:off x="3203286" y="5606794"/>
            <a:ext cx="370486" cy="24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227" name="Shape 227"/>
          <p:cNvSpPr txBox="1"/>
          <p:nvPr/>
        </p:nvSpPr>
        <p:spPr>
          <a:xfrm>
            <a:off x="4799216" y="5414351"/>
            <a:ext cx="398101" cy="24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sp>
        <p:nvSpPr>
          <p:cNvPr id="228" name="Shape 228"/>
          <p:cNvSpPr txBox="1"/>
          <p:nvPr/>
        </p:nvSpPr>
        <p:spPr>
          <a:xfrm>
            <a:off x="4948131" y="4055885"/>
            <a:ext cx="2540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229" name="Shape 229"/>
          <p:cNvSpPr txBox="1"/>
          <p:nvPr/>
        </p:nvSpPr>
        <p:spPr>
          <a:xfrm>
            <a:off x="1913533" y="5899495"/>
            <a:ext cx="1794579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pages (VPs)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stored on disk</a:t>
            </a:r>
            <a:endParaRPr/>
          </a:p>
        </p:txBody>
      </p:sp>
      <p:sp>
        <p:nvSpPr>
          <p:cNvPr id="230" name="Shape 230"/>
          <p:cNvSpPr txBox="1"/>
          <p:nvPr/>
        </p:nvSpPr>
        <p:spPr>
          <a:xfrm>
            <a:off x="4708977" y="5899495"/>
            <a:ext cx="1872124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pages (PPs)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 in DRAM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Cache Organization</a:t>
            </a:r>
            <a:endParaRPr/>
          </a:p>
        </p:txBody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cache organization driven by the enormous miss penalty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is about </a:t>
            </a:r>
            <a:r>
              <a:rPr lang="en-GB" sz="20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10x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slower than SRAM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 is about </a:t>
            </a:r>
            <a:r>
              <a:rPr lang="en-GB" sz="20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10,000x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slower than DRAM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Consequences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Large page (block) size: typically 4 KB, sometimes 4 MB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Fully associative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VP can be placed in any PP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a “large” mapping function – different from cache memories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Highly sophisticated, expensive replacement algorithms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 complicated and open-ended to be implemented in hardware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Write-back rather than write-through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831A03F-3D86-ACAD-1F76-4A0AE84C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</p:spPr>
        <p:txBody>
          <a:bodyPr/>
          <a:lstStyle/>
          <a:p>
            <a:r>
              <a:rPr lang="en-US" dirty="0"/>
              <a:t>This Picture is a Lie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ACE4047-1247-60A9-B07A-4279E8BA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4653492" cy="4972050"/>
          </a:xfrm>
        </p:spPr>
        <p:txBody>
          <a:bodyPr/>
          <a:lstStyle/>
          <a:p>
            <a:r>
              <a:rPr lang="en-US" dirty="0"/>
              <a:t>This is RAM, we said…</a:t>
            </a:r>
          </a:p>
          <a:p>
            <a:r>
              <a:rPr lang="en-US" dirty="0"/>
              <a:t>But the computer can run more than one program at a time!</a:t>
            </a:r>
          </a:p>
          <a:p>
            <a:r>
              <a:rPr lang="en-US" dirty="0"/>
              <a:t>Where are all the other programs?</a:t>
            </a:r>
          </a:p>
          <a:p>
            <a:endParaRPr lang="en-US" dirty="0"/>
          </a:p>
          <a:p>
            <a:r>
              <a:rPr lang="en-US" dirty="0"/>
              <a:t>Let’s </a:t>
            </a:r>
            <a:r>
              <a:rPr lang="en-US" i="1" dirty="0"/>
              <a:t>investigate</a:t>
            </a:r>
            <a:r>
              <a:rPr lang="en-US" dirty="0"/>
              <a:t>.</a:t>
            </a:r>
          </a:p>
        </p:txBody>
      </p:sp>
      <p:pic>
        <p:nvPicPr>
          <p:cNvPr id="7" name="Shape 73">
            <a:extLst>
              <a:ext uri="{FF2B5EF4-FFF2-40B4-BE49-F238E27FC236}">
                <a16:creationId xmlns:a16="http://schemas.microsoft.com/office/drawing/2014/main" id="{0A3B243D-CAE0-43D5-A4E9-932FBF1F98B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69466" y="1587500"/>
            <a:ext cx="2924708" cy="452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06885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Shape 1196"/>
          <p:cNvSpPr/>
          <p:nvPr/>
        </p:nvSpPr>
        <p:spPr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7" name="Shape 119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Integrating VM and Cache</a:t>
            </a:r>
            <a:endParaRPr/>
          </a:p>
        </p:txBody>
      </p:sp>
      <p:sp>
        <p:nvSpPr>
          <p:cNvPr id="1198" name="Shape 1198"/>
          <p:cNvSpPr/>
          <p:nvPr/>
        </p:nvSpPr>
        <p:spPr>
          <a:xfrm>
            <a:off x="2552700" y="3411249"/>
            <a:ext cx="384721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/>
          </a:p>
        </p:txBody>
      </p:sp>
      <p:sp>
        <p:nvSpPr>
          <p:cNvPr id="1199" name="Shape 1199"/>
          <p:cNvSpPr/>
          <p:nvPr/>
        </p:nvSpPr>
        <p:spPr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200" name="Shape 1200"/>
          <p:cNvSpPr/>
          <p:nvPr/>
        </p:nvSpPr>
        <p:spPr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201" name="Shape 1201"/>
          <p:cNvSpPr/>
          <p:nvPr/>
        </p:nvSpPr>
        <p:spPr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02" name="Shape 1202"/>
          <p:cNvCxnSpPr/>
          <p:nvPr/>
        </p:nvCxnSpPr>
        <p:spPr>
          <a:xfrm>
            <a:off x="2259013" y="3411249"/>
            <a:ext cx="1001712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3" name="Shape 1203"/>
          <p:cNvCxnSpPr/>
          <p:nvPr/>
        </p:nvCxnSpPr>
        <p:spPr>
          <a:xfrm rot="10800000">
            <a:off x="1638300" y="3639849"/>
            <a:ext cx="0" cy="124936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04" name="Shape 1204"/>
          <p:cNvSpPr/>
          <p:nvPr/>
        </p:nvSpPr>
        <p:spPr>
          <a:xfrm>
            <a:off x="4564063" y="2922299"/>
            <a:ext cx="564257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sp>
        <p:nvSpPr>
          <p:cNvPr id="1205" name="Shape 1205"/>
          <p:cNvSpPr txBox="1"/>
          <p:nvPr/>
        </p:nvSpPr>
        <p:spPr>
          <a:xfrm>
            <a:off x="4286250" y="1764009"/>
            <a:ext cx="4949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206" name="Shape 1206"/>
          <p:cNvCxnSpPr/>
          <p:nvPr/>
        </p:nvCxnSpPr>
        <p:spPr>
          <a:xfrm>
            <a:off x="4286250" y="3181061"/>
            <a:ext cx="1162050" cy="1588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07" name="Shape 1207"/>
          <p:cNvSpPr/>
          <p:nvPr/>
        </p:nvSpPr>
        <p:spPr>
          <a:xfrm>
            <a:off x="4692649" y="3563649"/>
            <a:ext cx="377289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cxnSp>
        <p:nvCxnSpPr>
          <p:cNvPr id="1208" name="Shape 1208"/>
          <p:cNvCxnSpPr/>
          <p:nvPr/>
        </p:nvCxnSpPr>
        <p:spPr>
          <a:xfrm rot="10800000">
            <a:off x="1638300" y="4889211"/>
            <a:ext cx="35687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9" name="Shape 1209"/>
          <p:cNvSpPr txBox="1"/>
          <p:nvPr/>
        </p:nvSpPr>
        <p:spPr>
          <a:xfrm>
            <a:off x="3200400" y="4813011"/>
            <a:ext cx="58381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210" name="Shape 1210"/>
          <p:cNvCxnSpPr/>
          <p:nvPr/>
        </p:nvCxnSpPr>
        <p:spPr>
          <a:xfrm>
            <a:off x="4305300" y="3822411"/>
            <a:ext cx="116205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11" name="Shape 1211"/>
          <p:cNvSpPr/>
          <p:nvPr/>
        </p:nvSpPr>
        <p:spPr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212" name="Shape 1212"/>
          <p:cNvCxnSpPr/>
          <p:nvPr/>
        </p:nvCxnSpPr>
        <p:spPr>
          <a:xfrm>
            <a:off x="6373813" y="3822411"/>
            <a:ext cx="117792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13" name="Shape 1213"/>
          <p:cNvSpPr txBox="1"/>
          <p:nvPr/>
        </p:nvSpPr>
        <p:spPr>
          <a:xfrm>
            <a:off x="6750050" y="3516609"/>
            <a:ext cx="4346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214" name="Shape 1214"/>
          <p:cNvSpPr txBox="1"/>
          <p:nvPr/>
        </p:nvSpPr>
        <p:spPr>
          <a:xfrm>
            <a:off x="5981507" y="3575704"/>
            <a:ext cx="47961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</a:t>
            </a:r>
            <a:endParaRPr/>
          </a:p>
        </p:txBody>
      </p:sp>
      <p:sp>
        <p:nvSpPr>
          <p:cNvPr id="1215" name="Shape 1215"/>
          <p:cNvSpPr/>
          <p:nvPr/>
        </p:nvSpPr>
        <p:spPr>
          <a:xfrm>
            <a:off x="6648450" y="2861974"/>
            <a:ext cx="564257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sp>
        <p:nvSpPr>
          <p:cNvPr id="1216" name="Shape 1216"/>
          <p:cNvSpPr txBox="1"/>
          <p:nvPr/>
        </p:nvSpPr>
        <p:spPr>
          <a:xfrm>
            <a:off x="5904355" y="2905779"/>
            <a:ext cx="5345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</a:t>
            </a:r>
            <a:endParaRPr dirty="0"/>
          </a:p>
        </p:txBody>
      </p:sp>
      <p:cxnSp>
        <p:nvCxnSpPr>
          <p:cNvPr id="1217" name="Shape 1217"/>
          <p:cNvCxnSpPr/>
          <p:nvPr/>
        </p:nvCxnSpPr>
        <p:spPr>
          <a:xfrm rot="10800000">
            <a:off x="3763963" y="2071399"/>
            <a:ext cx="1443037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8" name="Shape 1218"/>
          <p:cNvCxnSpPr/>
          <p:nvPr/>
        </p:nvCxnSpPr>
        <p:spPr>
          <a:xfrm rot="10800000">
            <a:off x="3763963" y="2071399"/>
            <a:ext cx="0" cy="34925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1219" name="Shape 1219"/>
          <p:cNvCxnSpPr/>
          <p:nvPr/>
        </p:nvCxnSpPr>
        <p:spPr>
          <a:xfrm rot="10800000">
            <a:off x="5207000" y="2603211"/>
            <a:ext cx="2413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0" name="Shape 1220"/>
          <p:cNvCxnSpPr/>
          <p:nvPr/>
        </p:nvCxnSpPr>
        <p:spPr>
          <a:xfrm rot="10800000">
            <a:off x="5207000" y="2071399"/>
            <a:ext cx="0" cy="5318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21" name="Shape 1221"/>
          <p:cNvSpPr txBox="1"/>
          <p:nvPr/>
        </p:nvSpPr>
        <p:spPr>
          <a:xfrm>
            <a:off x="5399088" y="2402542"/>
            <a:ext cx="55721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endParaRPr dirty="0"/>
          </a:p>
        </p:txBody>
      </p:sp>
      <p:cxnSp>
        <p:nvCxnSpPr>
          <p:cNvPr id="1222" name="Shape 1222"/>
          <p:cNvCxnSpPr/>
          <p:nvPr/>
        </p:nvCxnSpPr>
        <p:spPr>
          <a:xfrm rot="10800000">
            <a:off x="5207000" y="4355811"/>
            <a:ext cx="2413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3" name="Shape 1223"/>
          <p:cNvCxnSpPr/>
          <p:nvPr/>
        </p:nvCxnSpPr>
        <p:spPr>
          <a:xfrm rot="10800000">
            <a:off x="5207000" y="4355811"/>
            <a:ext cx="0" cy="53340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24" name="Shape 1224"/>
          <p:cNvSpPr txBox="1"/>
          <p:nvPr/>
        </p:nvSpPr>
        <p:spPr>
          <a:xfrm>
            <a:off x="5399088" y="4155142"/>
            <a:ext cx="35839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endParaRPr/>
          </a:p>
        </p:txBody>
      </p:sp>
      <p:cxnSp>
        <p:nvCxnSpPr>
          <p:cNvPr id="1225" name="Shape 1225"/>
          <p:cNvCxnSpPr/>
          <p:nvPr/>
        </p:nvCxnSpPr>
        <p:spPr>
          <a:xfrm>
            <a:off x="6389688" y="3182649"/>
            <a:ext cx="1162050" cy="158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6" name="Shape 1226"/>
          <p:cNvCxnSpPr/>
          <p:nvPr/>
        </p:nvCxnSpPr>
        <p:spPr>
          <a:xfrm rot="10800000">
            <a:off x="6373813" y="4355811"/>
            <a:ext cx="117157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7" name="Shape 1227"/>
          <p:cNvSpPr txBox="1"/>
          <p:nvPr/>
        </p:nvSpPr>
        <p:spPr>
          <a:xfrm>
            <a:off x="6672263" y="4050009"/>
            <a:ext cx="58381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228" name="Shape 1228"/>
          <p:cNvCxnSpPr/>
          <p:nvPr/>
        </p:nvCxnSpPr>
        <p:spPr>
          <a:xfrm rot="10800000">
            <a:off x="6361113" y="2603211"/>
            <a:ext cx="117157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9" name="Shape 1229"/>
          <p:cNvSpPr txBox="1"/>
          <p:nvPr/>
        </p:nvSpPr>
        <p:spPr>
          <a:xfrm>
            <a:off x="6689725" y="2265659"/>
            <a:ext cx="4949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30" name="Shape 1230"/>
          <p:cNvSpPr txBox="1"/>
          <p:nvPr/>
        </p:nvSpPr>
        <p:spPr>
          <a:xfrm>
            <a:off x="5573713" y="4596824"/>
            <a:ext cx="67197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</a:t>
            </a:r>
            <a:endParaRPr/>
          </a:p>
        </p:txBody>
      </p:sp>
      <p:sp>
        <p:nvSpPr>
          <p:cNvPr id="1231" name="Shape 1231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232" name="Shape 1232"/>
          <p:cNvSpPr/>
          <p:nvPr/>
        </p:nvSpPr>
        <p:spPr>
          <a:xfrm>
            <a:off x="943437" y="6191230"/>
            <a:ext cx="7241252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VA: virtual address, PA: physical address, PTE: page table entry, PTEA = PTE address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Shape 866"/>
          <p:cNvSpPr txBox="1">
            <a:spLocks noGrp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Locality to the Rescue Again!</a:t>
            </a:r>
            <a:endParaRPr/>
          </a:p>
        </p:txBody>
      </p:sp>
      <p:sp>
        <p:nvSpPr>
          <p:cNvPr id="867" name="Shape 867"/>
          <p:cNvSpPr txBox="1">
            <a:spLocks noGrp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 seems terribly inefficient, but it works because of locality. 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any point in time, programs tend to access a set of active virtual pages called the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working set</a:t>
            </a:r>
            <a:endParaRPr sz="2400" b="1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Programs with better temporal locality will have smaller working sets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(working set size &lt; main memory size)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performance for one process after compulsory misses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 SUM(working set sizes) &gt; main memory size )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Thrashing: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meltdown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pages are swapped (copied) in and out continuously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Shape 1238"/>
          <p:cNvSpPr txBox="1">
            <a:spLocks noGrp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Speeding up Translation with a TLB</a:t>
            </a:r>
            <a:endParaRPr/>
          </a:p>
        </p:txBody>
      </p:sp>
      <p:sp>
        <p:nvSpPr>
          <p:cNvPr id="1239" name="Shape 1239"/>
          <p:cNvSpPr txBox="1">
            <a:spLocks noGrp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table entries (PTEs) are cached in L1 like any other memory word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 may be evicted by other data references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hit still requires a small L1 delay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Translation Lookaside Buffer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(TLB)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set-associative hardware cache in MMU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Maps virtual page numbers to  physical page numbers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complete page table entries for small number of pages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Shape 12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Accessing the TLB</a:t>
            </a:r>
            <a:endParaRPr/>
          </a:p>
        </p:txBody>
      </p:sp>
      <p:sp>
        <p:nvSpPr>
          <p:cNvPr id="1245" name="Shape 12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uses the VPN portion of the virtual address to access the TLB:</a:t>
            </a:r>
            <a:endParaRPr/>
          </a:p>
        </p:txBody>
      </p:sp>
      <p:sp>
        <p:nvSpPr>
          <p:cNvPr id="1246" name="Shape 1246"/>
          <p:cNvSpPr/>
          <p:nvPr/>
        </p:nvSpPr>
        <p:spPr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tag (TLBT)</a:t>
            </a:r>
            <a:endParaRPr/>
          </a:p>
        </p:txBody>
      </p:sp>
      <p:sp>
        <p:nvSpPr>
          <p:cNvPr id="1247" name="Shape 1247"/>
          <p:cNvSpPr/>
          <p:nvPr/>
        </p:nvSpPr>
        <p:spPr>
          <a:xfrm>
            <a:off x="6108701" y="2908300"/>
            <a:ext cx="17700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index (TLBI)</a:t>
            </a:r>
            <a:endParaRPr/>
          </a:p>
        </p:txBody>
      </p:sp>
      <p:sp>
        <p:nvSpPr>
          <p:cNvPr id="1248" name="Shape 1248"/>
          <p:cNvSpPr txBox="1"/>
          <p:nvPr/>
        </p:nvSpPr>
        <p:spPr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249" name="Shape 1249"/>
          <p:cNvSpPr txBox="1"/>
          <p:nvPr/>
        </p:nvSpPr>
        <p:spPr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250" name="Shape 1250"/>
          <p:cNvSpPr txBox="1"/>
          <p:nvPr/>
        </p:nvSpPr>
        <p:spPr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1" name="Shape 1251"/>
          <p:cNvSpPr txBox="1"/>
          <p:nvPr/>
        </p:nvSpPr>
        <p:spPr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252" name="Shape 1252"/>
          <p:cNvSpPr/>
          <p:nvPr/>
        </p:nvSpPr>
        <p:spPr>
          <a:xfrm>
            <a:off x="7880351" y="2908300"/>
            <a:ext cx="9191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endParaRPr/>
          </a:p>
        </p:txBody>
      </p:sp>
      <p:sp>
        <p:nvSpPr>
          <p:cNvPr id="1253" name="Shape 1253"/>
          <p:cNvSpPr/>
          <p:nvPr/>
        </p:nvSpPr>
        <p:spPr>
          <a:xfrm rot="-5400000" flipH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Shape 1254"/>
          <p:cNvSpPr txBox="1"/>
          <p:nvPr/>
        </p:nvSpPr>
        <p:spPr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255" name="Shape 1255"/>
          <p:cNvSpPr txBox="1"/>
          <p:nvPr/>
        </p:nvSpPr>
        <p:spPr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p+t-1</a:t>
            </a:r>
            <a:endParaRPr/>
          </a:p>
        </p:txBody>
      </p:sp>
      <p:sp>
        <p:nvSpPr>
          <p:cNvPr id="1256" name="Shape 1256"/>
          <p:cNvSpPr txBox="1"/>
          <p:nvPr/>
        </p:nvSpPr>
        <p:spPr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Shape 1257"/>
          <p:cNvSpPr/>
          <p:nvPr/>
        </p:nvSpPr>
        <p:spPr>
          <a:xfrm>
            <a:off x="838200" y="3739782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Shape 1258"/>
          <p:cNvSpPr/>
          <p:nvPr/>
        </p:nvSpPr>
        <p:spPr>
          <a:xfrm>
            <a:off x="9876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9" name="Shape 1259"/>
          <p:cNvSpPr/>
          <p:nvPr/>
        </p:nvSpPr>
        <p:spPr>
          <a:xfrm>
            <a:off x="22809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0" name="Shape 1260"/>
          <p:cNvSpPr/>
          <p:nvPr/>
        </p:nvSpPr>
        <p:spPr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1" name="Shape 1261"/>
          <p:cNvSpPr/>
          <p:nvPr/>
        </p:nvSpPr>
        <p:spPr>
          <a:xfrm>
            <a:off x="10969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2" name="Shape 1262"/>
          <p:cNvSpPr txBox="1"/>
          <p:nvPr/>
        </p:nvSpPr>
        <p:spPr>
          <a:xfrm rot="-5400000">
            <a:off x="3050943" y="4994139"/>
            <a:ext cx="5496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</p:txBody>
      </p:sp>
      <p:sp>
        <p:nvSpPr>
          <p:cNvPr id="1263" name="Shape 1263"/>
          <p:cNvSpPr/>
          <p:nvPr/>
        </p:nvSpPr>
        <p:spPr>
          <a:xfrm>
            <a:off x="35403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4" name="Shape 1264"/>
          <p:cNvSpPr/>
          <p:nvPr/>
        </p:nvSpPr>
        <p:spPr>
          <a:xfrm>
            <a:off x="48336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5" name="Shape 1265"/>
          <p:cNvSpPr/>
          <p:nvPr/>
        </p:nvSpPr>
        <p:spPr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6" name="Shape 1266"/>
          <p:cNvSpPr/>
          <p:nvPr/>
        </p:nvSpPr>
        <p:spPr>
          <a:xfrm>
            <a:off x="36496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7" name="Shape 1267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0</a:t>
            </a:r>
            <a:endParaRPr/>
          </a:p>
        </p:txBody>
      </p:sp>
      <p:sp>
        <p:nvSpPr>
          <p:cNvPr id="1268" name="Shape 1268"/>
          <p:cNvSpPr/>
          <p:nvPr/>
        </p:nvSpPr>
        <p:spPr>
          <a:xfrm>
            <a:off x="863600" y="4520968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10130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Shape 1270"/>
          <p:cNvSpPr/>
          <p:nvPr/>
        </p:nvSpPr>
        <p:spPr>
          <a:xfrm>
            <a:off x="23063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1" name="Shape 1271"/>
          <p:cNvSpPr/>
          <p:nvPr/>
        </p:nvSpPr>
        <p:spPr>
          <a:xfrm>
            <a:off x="1527188" y="4695837"/>
            <a:ext cx="61978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2" name="Shape 1272"/>
          <p:cNvSpPr/>
          <p:nvPr/>
        </p:nvSpPr>
        <p:spPr>
          <a:xfrm>
            <a:off x="11223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3" name="Shape 1273"/>
          <p:cNvSpPr/>
          <p:nvPr/>
        </p:nvSpPr>
        <p:spPr>
          <a:xfrm>
            <a:off x="35657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4" name="Shape 1274"/>
          <p:cNvSpPr/>
          <p:nvPr/>
        </p:nvSpPr>
        <p:spPr>
          <a:xfrm>
            <a:off x="48590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5" name="Shape 1275"/>
          <p:cNvSpPr/>
          <p:nvPr/>
        </p:nvSpPr>
        <p:spPr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6" name="Shape 1276"/>
          <p:cNvSpPr/>
          <p:nvPr/>
        </p:nvSpPr>
        <p:spPr>
          <a:xfrm>
            <a:off x="36750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7" name="Shape 1277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1</a:t>
            </a:r>
            <a:endParaRPr/>
          </a:p>
        </p:txBody>
      </p:sp>
      <p:sp>
        <p:nvSpPr>
          <p:cNvPr id="1278" name="Shape 1278"/>
          <p:cNvSpPr/>
          <p:nvPr/>
        </p:nvSpPr>
        <p:spPr>
          <a:xfrm>
            <a:off x="863600" y="5559357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Shape 1279"/>
          <p:cNvSpPr/>
          <p:nvPr/>
        </p:nvSpPr>
        <p:spPr>
          <a:xfrm>
            <a:off x="10130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Shape 1280"/>
          <p:cNvSpPr/>
          <p:nvPr/>
        </p:nvSpPr>
        <p:spPr>
          <a:xfrm>
            <a:off x="23063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1" name="Shape 1281"/>
          <p:cNvSpPr/>
          <p:nvPr/>
        </p:nvSpPr>
        <p:spPr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2" name="Shape 1282"/>
          <p:cNvSpPr/>
          <p:nvPr/>
        </p:nvSpPr>
        <p:spPr>
          <a:xfrm>
            <a:off x="11223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3" name="Shape 1283"/>
          <p:cNvSpPr/>
          <p:nvPr/>
        </p:nvSpPr>
        <p:spPr>
          <a:xfrm>
            <a:off x="35657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4" name="Shape 1284"/>
          <p:cNvSpPr/>
          <p:nvPr/>
        </p:nvSpPr>
        <p:spPr>
          <a:xfrm>
            <a:off x="48590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5" name="Shape 1285"/>
          <p:cNvSpPr/>
          <p:nvPr/>
        </p:nvSpPr>
        <p:spPr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6" name="Shape 1286"/>
          <p:cNvSpPr/>
          <p:nvPr/>
        </p:nvSpPr>
        <p:spPr>
          <a:xfrm>
            <a:off x="36750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7" name="Shape 1287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T-1</a:t>
            </a:r>
            <a:endParaRPr/>
          </a:p>
        </p:txBody>
      </p:sp>
      <p:sp>
        <p:nvSpPr>
          <p:cNvPr id="1288" name="Shape 1288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= 2</a:t>
            </a:r>
            <a:r>
              <a:rPr lang="en-GB" sz="1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sets</a:t>
            </a:r>
            <a:endParaRPr sz="1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9" name="Shape 1289"/>
          <p:cNvGrpSpPr/>
          <p:nvPr/>
        </p:nvGrpSpPr>
        <p:grpSpPr>
          <a:xfrm>
            <a:off x="6121401" y="3213100"/>
            <a:ext cx="2967558" cy="1663800"/>
            <a:chOff x="6121401" y="3213100"/>
            <a:chExt cx="2967558" cy="1663800"/>
          </a:xfrm>
        </p:grpSpPr>
        <p:cxnSp>
          <p:nvCxnSpPr>
            <p:cNvPr id="1290" name="Shape 1290"/>
            <p:cNvCxnSpPr>
              <a:stCxn id="1247" idx="2"/>
            </p:cNvCxnSpPr>
            <p:nvPr/>
          </p:nvCxnSpPr>
          <p:spPr>
            <a:xfrm>
              <a:off x="6993732" y="3213100"/>
              <a:ext cx="0" cy="16638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1" name="Shape 1291"/>
            <p:cNvCxnSpPr/>
            <p:nvPr/>
          </p:nvCxnSpPr>
          <p:spPr>
            <a:xfrm rot="10800000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2" name="Shape 129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TLBI selects the set</a:t>
              </a:r>
              <a:endParaRPr/>
            </a:p>
          </p:txBody>
        </p:sp>
      </p:grpSp>
      <p:grpSp>
        <p:nvGrpSpPr>
          <p:cNvPr id="1293" name="Shape 1293"/>
          <p:cNvGrpSpPr/>
          <p:nvPr/>
        </p:nvGrpSpPr>
        <p:grpSpPr>
          <a:xfrm>
            <a:off x="1828682" y="2395319"/>
            <a:ext cx="2625844" cy="2300518"/>
            <a:chOff x="1828682" y="2395319"/>
            <a:chExt cx="2625844" cy="2300518"/>
          </a:xfrm>
        </p:grpSpPr>
        <p:cxnSp>
          <p:nvCxnSpPr>
            <p:cNvPr id="1294" name="Shape 1294"/>
            <p:cNvCxnSpPr>
              <a:stCxn id="1246" idx="1"/>
            </p:cNvCxnSpPr>
            <p:nvPr/>
          </p:nvCxnSpPr>
          <p:spPr>
            <a:xfrm rot="10800000">
              <a:off x="1828926" y="3048100"/>
              <a:ext cx="2625600" cy="12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5" name="Shape 1295"/>
            <p:cNvCxnSpPr>
              <a:endCxn id="1271" idx="0"/>
            </p:cNvCxnSpPr>
            <p:nvPr/>
          </p:nvCxnSpPr>
          <p:spPr>
            <a:xfrm>
              <a:off x="1828682" y="3047937"/>
              <a:ext cx="8400" cy="16479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6" name="Shape 1296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TLBT matches tag of line within set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Shape 1302"/>
          <p:cNvSpPr/>
          <p:nvPr/>
        </p:nvSpPr>
        <p:spPr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3" name="Shape 1303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Hit</a:t>
            </a:r>
            <a:endParaRPr/>
          </a:p>
        </p:txBody>
      </p:sp>
      <p:sp>
        <p:nvSpPr>
          <p:cNvPr id="1304" name="Shape 1304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05" name="Shape 1305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06" name="Shape 1306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307" name="Shape 1307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grpSp>
        <p:nvGrpSpPr>
          <p:cNvPr id="1308" name="Shape 1308"/>
          <p:cNvGrpSpPr/>
          <p:nvPr/>
        </p:nvGrpSpPr>
        <p:grpSpPr>
          <a:xfrm>
            <a:off x="2592387" y="3119439"/>
            <a:ext cx="1370100" cy="541005"/>
            <a:chOff x="2592387" y="3119439"/>
            <a:chExt cx="1370100" cy="541005"/>
          </a:xfrm>
        </p:grpSpPr>
        <p:cxnSp>
          <p:nvCxnSpPr>
            <p:cNvPr id="1309" name="Shape 1309"/>
            <p:cNvCxnSpPr>
              <a:stCxn id="1306" idx="3"/>
            </p:cNvCxnSpPr>
            <p:nvPr/>
          </p:nvCxnSpPr>
          <p:spPr>
            <a:xfrm rot="10800000" flipH="1">
              <a:off x="2592387" y="3621938"/>
              <a:ext cx="1370100" cy="45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0" name="Shape 1310"/>
            <p:cNvSpPr txBox="1"/>
            <p:nvPr/>
          </p:nvSpPr>
          <p:spPr>
            <a:xfrm>
              <a:off x="3049587" y="3354782"/>
              <a:ext cx="442702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</a:t>
              </a:r>
              <a:endParaRPr dirty="0"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3107266" y="3119439"/>
              <a:ext cx="274637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grpSp>
        <p:nvGrpSpPr>
          <p:cNvPr id="1312" name="Shape 1312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1313" name="Shape 1313"/>
            <p:cNvSpPr txBox="1"/>
            <p:nvPr/>
          </p:nvSpPr>
          <p:spPr>
            <a:xfrm>
              <a:off x="5606298" y="3352800"/>
              <a:ext cx="399964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</a:t>
              </a:r>
              <a:endParaRPr dirty="0"/>
            </a:p>
          </p:txBody>
        </p:sp>
        <p:cxnSp>
          <p:nvCxnSpPr>
            <p:cNvPr id="1314" name="Shape 1314"/>
            <p:cNvCxnSpPr/>
            <p:nvPr/>
          </p:nvCxnSpPr>
          <p:spPr>
            <a:xfrm rot="10800000" flipH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5" name="Shape 1315"/>
            <p:cNvSpPr/>
            <p:nvPr/>
          </p:nvSpPr>
          <p:spPr>
            <a:xfrm>
              <a:off x="5656358" y="3672552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/>
            </a:p>
          </p:txBody>
        </p:sp>
      </p:grpSp>
      <p:grpSp>
        <p:nvGrpSpPr>
          <p:cNvPr id="1316" name="Shape 1316"/>
          <p:cNvGrpSpPr/>
          <p:nvPr/>
        </p:nvGrpSpPr>
        <p:grpSpPr>
          <a:xfrm>
            <a:off x="2058987" y="3893138"/>
            <a:ext cx="4494300" cy="1444568"/>
            <a:chOff x="2058987" y="3893138"/>
            <a:chExt cx="4494300" cy="1444568"/>
          </a:xfrm>
        </p:grpSpPr>
        <p:sp>
          <p:nvSpPr>
            <p:cNvPr id="1317" name="Shape 1317"/>
            <p:cNvSpPr txBox="1"/>
            <p:nvPr/>
          </p:nvSpPr>
          <p:spPr>
            <a:xfrm>
              <a:off x="3887787" y="4778043"/>
              <a:ext cx="531020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/>
            </a:p>
          </p:txBody>
        </p:sp>
        <p:cxnSp>
          <p:nvCxnSpPr>
            <p:cNvPr id="1318" name="Shape 1318"/>
            <p:cNvCxnSpPr>
              <a:endCxn id="1306" idx="2"/>
            </p:cNvCxnSpPr>
            <p:nvPr/>
          </p:nvCxnSpPr>
          <p:spPr>
            <a:xfrm rot="10800000">
              <a:off x="2058987" y="3893138"/>
              <a:ext cx="4494300" cy="885000"/>
            </a:xfrm>
            <a:prstGeom prst="bentConnector2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9" name="Shape 1319"/>
            <p:cNvSpPr/>
            <p:nvPr/>
          </p:nvSpPr>
          <p:spPr>
            <a:xfrm>
              <a:off x="4021666" y="5063069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</p:grpSp>
      <p:sp>
        <p:nvSpPr>
          <p:cNvPr id="1320" name="Shape 1320"/>
          <p:cNvSpPr txBox="1"/>
          <p:nvPr/>
        </p:nvSpPr>
        <p:spPr>
          <a:xfrm>
            <a:off x="506411" y="5822950"/>
            <a:ext cx="7189789" cy="57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hit eliminates a memory access</a:t>
            </a:r>
            <a:endParaRPr/>
          </a:p>
        </p:txBody>
      </p:sp>
      <p:sp>
        <p:nvSpPr>
          <p:cNvPr id="1321" name="Shape 1321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grpSp>
        <p:nvGrpSpPr>
          <p:cNvPr id="1322" name="Shape 132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1323" name="Shape 1323"/>
            <p:cNvSpPr/>
            <p:nvPr/>
          </p:nvSpPr>
          <p:spPr>
            <a:xfrm>
              <a:off x="4038600" y="2362200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1324" name="Shape 1324"/>
            <p:cNvCxnSpPr/>
            <p:nvPr/>
          </p:nvCxnSpPr>
          <p:spPr>
            <a:xfrm rot="5400000" flipH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5" name="Shape 1325"/>
            <p:cNvSpPr txBox="1"/>
            <p:nvPr/>
          </p:nvSpPr>
          <p:spPr>
            <a:xfrm>
              <a:off x="3928532" y="2667000"/>
              <a:ext cx="502358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VPN</a:t>
              </a:r>
              <a:endParaRPr/>
            </a:p>
          </p:txBody>
        </p:sp>
      </p:grpSp>
      <p:grpSp>
        <p:nvGrpSpPr>
          <p:cNvPr id="1326" name="Shape 1326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1327" name="Shape 1327"/>
            <p:cNvSpPr txBox="1"/>
            <p:nvPr/>
          </p:nvSpPr>
          <p:spPr>
            <a:xfrm>
              <a:off x="4648200" y="2311401"/>
              <a:ext cx="453755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</a:t>
              </a:r>
              <a:endParaRPr/>
            </a:p>
          </p:txBody>
        </p:sp>
        <p:cxnSp>
          <p:nvCxnSpPr>
            <p:cNvPr id="1328" name="Shape 1328"/>
            <p:cNvCxnSpPr/>
            <p:nvPr/>
          </p:nvCxnSpPr>
          <p:spPr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9" name="Shape 1329"/>
            <p:cNvSpPr/>
            <p:nvPr/>
          </p:nvSpPr>
          <p:spPr>
            <a:xfrm>
              <a:off x="4737628" y="2633132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Shape 1335"/>
          <p:cNvSpPr/>
          <p:nvPr/>
        </p:nvSpPr>
        <p:spPr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6" name="Shape 1336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Miss</a:t>
            </a:r>
            <a:endParaRPr/>
          </a:p>
        </p:txBody>
      </p:sp>
      <p:sp>
        <p:nvSpPr>
          <p:cNvPr id="1337" name="Shape 1337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38" name="Shape 1338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39" name="Shape 1339"/>
          <p:cNvSpPr txBox="1"/>
          <p:nvPr/>
        </p:nvSpPr>
        <p:spPr>
          <a:xfrm>
            <a:off x="5576700" y="3810000"/>
            <a:ext cx="41425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340" name="Shape 1340"/>
          <p:cNvSpPr txBox="1"/>
          <p:nvPr/>
        </p:nvSpPr>
        <p:spPr>
          <a:xfrm>
            <a:off x="3887787" y="4778043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341" name="Shape 1341"/>
          <p:cNvCxnSpPr/>
          <p:nvPr/>
        </p:nvCxnSpPr>
        <p:spPr>
          <a:xfrm rot="10800000" flipH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2" name="Shape 1342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343" name="Shape 1343"/>
          <p:cNvCxnSpPr>
            <a:stCxn id="1342" idx="3"/>
          </p:cNvCxnSpPr>
          <p:nvPr/>
        </p:nvCxnSpPr>
        <p:spPr>
          <a:xfrm rot="10800000" flipH="1">
            <a:off x="2592387" y="36219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4" name="Shape 1344"/>
          <p:cNvSpPr txBox="1"/>
          <p:nvPr/>
        </p:nvSpPr>
        <p:spPr>
          <a:xfrm>
            <a:off x="3049587" y="3354782"/>
            <a:ext cx="408423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345" name="Shape 1345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346" name="Shape 1346"/>
          <p:cNvSpPr txBox="1"/>
          <p:nvPr/>
        </p:nvSpPr>
        <p:spPr>
          <a:xfrm>
            <a:off x="5537202" y="2361338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347" name="Shape 1347"/>
          <p:cNvCxnSpPr>
            <a:endCxn id="1342" idx="2"/>
          </p:cNvCxnSpPr>
          <p:nvPr/>
        </p:nvCxnSpPr>
        <p:spPr>
          <a:xfrm rot="10800000">
            <a:off x="2058987" y="3893138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8" name="Shape 1348"/>
          <p:cNvSpPr/>
          <p:nvPr/>
        </p:nvSpPr>
        <p:spPr>
          <a:xfrm>
            <a:off x="3107266" y="3119439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349" name="Shape 1349"/>
          <p:cNvSpPr/>
          <p:nvPr/>
        </p:nvSpPr>
        <p:spPr>
          <a:xfrm>
            <a:off x="4038600" y="2362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350" name="Shape 1350"/>
          <p:cNvSpPr/>
          <p:nvPr/>
        </p:nvSpPr>
        <p:spPr>
          <a:xfrm>
            <a:off x="5626760" y="412975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351" name="Shape 1351"/>
          <p:cNvSpPr/>
          <p:nvPr/>
        </p:nvSpPr>
        <p:spPr>
          <a:xfrm>
            <a:off x="4021666" y="506306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352" name="Shape 1352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cxnSp>
        <p:nvCxnSpPr>
          <p:cNvPr id="1353" name="Shape 1353"/>
          <p:cNvCxnSpPr/>
          <p:nvPr/>
        </p:nvCxnSpPr>
        <p:spPr>
          <a:xfrm rot="5400000" flipH="1">
            <a:off x="40581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54" name="Shape 1354"/>
          <p:cNvCxnSpPr/>
          <p:nvPr/>
        </p:nvCxnSpPr>
        <p:spPr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stealth" w="med" len="med"/>
            <a:tailEnd type="stealth" w="med" len="med"/>
          </a:ln>
        </p:spPr>
      </p:cxnSp>
      <p:sp>
        <p:nvSpPr>
          <p:cNvPr id="1355" name="Shape 1355"/>
          <p:cNvSpPr txBox="1"/>
          <p:nvPr/>
        </p:nvSpPr>
        <p:spPr>
          <a:xfrm>
            <a:off x="3928532" y="2667000"/>
            <a:ext cx="50235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356" name="Shape 1356"/>
          <p:cNvSpPr/>
          <p:nvPr/>
        </p:nvSpPr>
        <p:spPr>
          <a:xfrm>
            <a:off x="5626760" y="2121431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Shape 1357"/>
          <p:cNvSpPr txBox="1"/>
          <p:nvPr/>
        </p:nvSpPr>
        <p:spPr>
          <a:xfrm>
            <a:off x="5513388" y="3371716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358" name="Shape 1358"/>
          <p:cNvCxnSpPr/>
          <p:nvPr/>
        </p:nvCxnSpPr>
        <p:spPr>
          <a:xfrm rot="10800000" flipH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59" name="Shape 1359"/>
          <p:cNvSpPr/>
          <p:nvPr/>
        </p:nvSpPr>
        <p:spPr>
          <a:xfrm>
            <a:off x="5626760" y="3124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0" name="Shape 1360"/>
          <p:cNvCxnSpPr/>
          <p:nvPr/>
        </p:nvCxnSpPr>
        <p:spPr>
          <a:xfrm rot="10800000">
            <a:off x="4648200" y="2636740"/>
            <a:ext cx="1905000" cy="482700"/>
          </a:xfrm>
          <a:prstGeom prst="bentConnector3">
            <a:avLst>
              <a:gd name="adj1" fmla="val 21556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61" name="Shape 1361"/>
          <p:cNvSpPr txBox="1"/>
          <p:nvPr/>
        </p:nvSpPr>
        <p:spPr>
          <a:xfrm>
            <a:off x="519113" y="5715000"/>
            <a:ext cx="771048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miss incurs an additional memory access (the PTE)</a:t>
            </a:r>
            <a:b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Fortunately, TLB misses are rare. Why?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Shape 10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3297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Summary of Address Translation Symbols</a:t>
            </a:r>
            <a:endParaRPr/>
          </a:p>
        </p:txBody>
      </p:sp>
      <p:sp>
        <p:nvSpPr>
          <p:cNvPr id="1090" name="Shape 109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Basic Parameters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Number of addresses in virtual address space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Number of addresses in physical address space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</a:t>
            </a: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Page size (bytes)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of the virtual address (VA)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TLBI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TLB index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TLBT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TLB tag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Virtual page offset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Virtual page number 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of the physical address (PA)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PPO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Physical page offset (same as VPO)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PPN: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Physical page number</a:t>
            </a:r>
            <a:endParaRPr/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34DC-F91D-8739-AFAF-4AB40DB83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F40DE-21C5-2595-7EF8-99363D2A5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>
                <a:hlinkClick r:id="rId2"/>
              </a:rPr>
              <a:t>https://canvas.cmu.edu/courses/47415/quizzes/143265</a:t>
            </a: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684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Shape 1389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a problem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0" name="Shape 1390"/>
          <p:cNvSpPr txBox="1"/>
          <p:nvPr/>
        </p:nvSpPr>
        <p:spPr>
          <a:xfrm rot="5400000">
            <a:off x="5945345" y="6339786"/>
            <a:ext cx="334685" cy="50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1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1" name="Shape 1391"/>
          <p:cNvSpPr/>
          <p:nvPr/>
        </p:nvSpPr>
        <p:spPr>
          <a:xfrm>
            <a:off x="5538788" y="1779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1392" name="Shape 1392"/>
          <p:cNvSpPr/>
          <p:nvPr/>
        </p:nvSpPr>
        <p:spPr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3" name="Shape 1393"/>
          <p:cNvSpPr/>
          <p:nvPr/>
        </p:nvSpPr>
        <p:spPr>
          <a:xfrm>
            <a:off x="5538788" y="23891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1023</a:t>
            </a:r>
            <a:endParaRPr/>
          </a:p>
        </p:txBody>
      </p:sp>
      <p:sp>
        <p:nvSpPr>
          <p:cNvPr id="1394" name="Shape 1394"/>
          <p:cNvSpPr/>
          <p:nvPr/>
        </p:nvSpPr>
        <p:spPr>
          <a:xfrm>
            <a:off x="5538788" y="26939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/>
          </a:p>
        </p:txBody>
      </p:sp>
      <p:sp>
        <p:nvSpPr>
          <p:cNvPr id="1395" name="Shape 1395"/>
          <p:cNvSpPr/>
          <p:nvPr/>
        </p:nvSpPr>
        <p:spPr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6" name="Shape 1396"/>
          <p:cNvSpPr/>
          <p:nvPr/>
        </p:nvSpPr>
        <p:spPr>
          <a:xfrm>
            <a:off x="5538788" y="3303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/>
          </a:p>
        </p:txBody>
      </p:sp>
      <p:sp>
        <p:nvSpPr>
          <p:cNvPr id="1397" name="Shape 1397"/>
          <p:cNvSpPr/>
          <p:nvPr/>
        </p:nvSpPr>
        <p:spPr>
          <a:xfrm>
            <a:off x="5538788" y="17795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98" name="Shape 1398"/>
          <p:cNvSpPr/>
          <p:nvPr/>
        </p:nvSpPr>
        <p:spPr>
          <a:xfrm>
            <a:off x="5538788" y="26939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99" name="Shape 1399"/>
          <p:cNvSpPr/>
          <p:nvPr/>
        </p:nvSpPr>
        <p:spPr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Gap</a:t>
            </a:r>
            <a:endParaRPr/>
          </a:p>
        </p:txBody>
      </p:sp>
      <p:sp>
        <p:nvSpPr>
          <p:cNvPr id="1400" name="Shape 1400"/>
          <p:cNvSpPr txBox="1"/>
          <p:nvPr/>
        </p:nvSpPr>
        <p:spPr>
          <a:xfrm>
            <a:off x="6473825" y="1641475"/>
            <a:ext cx="2667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401" name="Shape 1401"/>
          <p:cNvSpPr/>
          <p:nvPr/>
        </p:nvSpPr>
        <p:spPr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 cap="flat" cmpd="sng">
            <a:solidFill>
              <a:srgbClr val="DEDFF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</a:t>
            </a:r>
            <a:endParaRPr sz="1200" dirty="0"/>
          </a:p>
        </p:txBody>
      </p:sp>
      <p:sp>
        <p:nvSpPr>
          <p:cNvPr id="1402" name="Shape 1402"/>
          <p:cNvSpPr/>
          <p:nvPr/>
        </p:nvSpPr>
        <p:spPr>
          <a:xfrm>
            <a:off x="5538788" y="6059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9215</a:t>
            </a:r>
            <a:endParaRPr/>
          </a:p>
        </p:txBody>
      </p:sp>
      <p:sp>
        <p:nvSpPr>
          <p:cNvPr id="1403" name="Shape 1403"/>
          <p:cNvSpPr/>
          <p:nvPr/>
        </p:nvSpPr>
        <p:spPr>
          <a:xfrm>
            <a:off x="5538788" y="5449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04" name="Shape 1404"/>
          <p:cNvSpPr txBox="1"/>
          <p:nvPr/>
        </p:nvSpPr>
        <p:spPr>
          <a:xfrm>
            <a:off x="5537199" y="1106488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405" name="Shape 1405"/>
          <p:cNvCxnSpPr/>
          <p:nvPr/>
        </p:nvCxnSpPr>
        <p:spPr>
          <a:xfrm>
            <a:off x="3759994" y="838200"/>
            <a:ext cx="1778794" cy="95249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6" name="Shape 1406"/>
          <p:cNvCxnSpPr/>
          <p:nvPr/>
        </p:nvCxnSpPr>
        <p:spPr>
          <a:xfrm>
            <a:off x="3759994" y="914400"/>
            <a:ext cx="1778794" cy="14859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7" name="Shape 1407"/>
          <p:cNvCxnSpPr/>
          <p:nvPr/>
        </p:nvCxnSpPr>
        <p:spPr>
          <a:xfrm>
            <a:off x="3759994" y="1066800"/>
            <a:ext cx="1778794" cy="16383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8" name="Shape 1408"/>
          <p:cNvCxnSpPr/>
          <p:nvPr/>
        </p:nvCxnSpPr>
        <p:spPr>
          <a:xfrm>
            <a:off x="3759994" y="1612077"/>
            <a:ext cx="1778794" cy="1702623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9" name="Shape 1409"/>
          <p:cNvCxnSpPr/>
          <p:nvPr/>
        </p:nvCxnSpPr>
        <p:spPr>
          <a:xfrm rot="10800000" flipH="1">
            <a:off x="4114800" y="6059488"/>
            <a:ext cx="1347788" cy="1524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410" name="Shape 1410"/>
          <p:cNvSpPr/>
          <p:nvPr/>
        </p:nvSpPr>
        <p:spPr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1" name="Shape 1411"/>
          <p:cNvSpPr txBox="1"/>
          <p:nvPr/>
        </p:nvSpPr>
        <p:spPr>
          <a:xfrm>
            <a:off x="6918090" y="2403475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2K allocated VM pages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/>
          </a:p>
        </p:txBody>
      </p:sp>
      <p:sp>
        <p:nvSpPr>
          <p:cNvPr id="1412" name="Shape 1412"/>
          <p:cNvSpPr/>
          <p:nvPr/>
        </p:nvSpPr>
        <p:spPr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3" name="Shape 1413"/>
          <p:cNvSpPr txBox="1"/>
          <p:nvPr/>
        </p:nvSpPr>
        <p:spPr>
          <a:xfrm>
            <a:off x="6916503" y="4306888"/>
            <a:ext cx="207509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6K unallocated VM pages</a:t>
            </a:r>
            <a:endParaRPr/>
          </a:p>
        </p:txBody>
      </p:sp>
      <p:sp>
        <p:nvSpPr>
          <p:cNvPr id="1414" name="Shape 1414"/>
          <p:cNvSpPr/>
          <p:nvPr/>
        </p:nvSpPr>
        <p:spPr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5" name="Shape 1415"/>
          <p:cNvSpPr txBox="1"/>
          <p:nvPr/>
        </p:nvSpPr>
        <p:spPr>
          <a:xfrm>
            <a:off x="6916503" y="5588000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unallocated  pages</a:t>
            </a:r>
            <a:endParaRPr/>
          </a:p>
        </p:txBody>
      </p:sp>
      <p:sp>
        <p:nvSpPr>
          <p:cNvPr id="1416" name="Shape 1416"/>
          <p:cNvSpPr/>
          <p:nvPr/>
        </p:nvSpPr>
        <p:spPr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7" name="Shape 1417"/>
          <p:cNvSpPr txBox="1"/>
          <p:nvPr/>
        </p:nvSpPr>
        <p:spPr>
          <a:xfrm>
            <a:off x="6918090" y="6000750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VM page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/>
          </a:p>
        </p:txBody>
      </p:sp>
      <p:sp>
        <p:nvSpPr>
          <p:cNvPr id="1418" name="Shape 1418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bit addresses, 4KB pages, 4-byte PTEs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9" name="Shape 14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2649845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0" name="Shape 14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4004281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1" name="Shape 14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4750594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2" name="Shape 14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38525" y="6108496"/>
            <a:ext cx="1021469" cy="136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3" name="Shape 14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38526" y="713003"/>
            <a:ext cx="1021469" cy="97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4" name="Shape 14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1666661"/>
            <a:ext cx="1021470" cy="1398588"/>
          </a:xfrm>
          <a:prstGeom prst="rect">
            <a:avLst/>
          </a:prstGeom>
          <a:noFill/>
          <a:ln>
            <a:noFill/>
          </a:ln>
        </p:spPr>
      </p:pic>
      <p:sp>
        <p:nvSpPr>
          <p:cNvPr id="1425" name="Shape 1425"/>
          <p:cNvSpPr txBox="1"/>
          <p:nvPr/>
        </p:nvSpPr>
        <p:spPr>
          <a:xfrm>
            <a:off x="381000" y="2111700"/>
            <a:ext cx="2164247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</a:t>
            </a: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Entries of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bytes each</a:t>
            </a:r>
            <a:endParaRPr sz="2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" name="Shape 13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Multi-Level Page Tables</a:t>
            </a:r>
            <a:endParaRPr/>
          </a:p>
        </p:txBody>
      </p:sp>
      <p:sp>
        <p:nvSpPr>
          <p:cNvPr id="1368" name="Shape 1368"/>
          <p:cNvSpPr txBox="1">
            <a:spLocks noGrp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4KB (2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page size, 48-bit address space, 8-byte PTE 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 need a 512 GB page table!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48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*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-12 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bytes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solution: Multi-level page table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 2-level page table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 1 table: each PTE points to a page table (always memory resident)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 2 table: each PTE points to a page </a:t>
            </a:r>
            <a:b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(paged in and out like any other data)</a:t>
            </a:r>
            <a:endParaRPr dirty="0"/>
          </a:p>
        </p:txBody>
      </p:sp>
      <p:grpSp>
        <p:nvGrpSpPr>
          <p:cNvPr id="1369" name="Shape 1369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1370" name="Shape 1370"/>
            <p:cNvSpPr txBox="1"/>
            <p:nvPr/>
          </p:nvSpPr>
          <p:spPr>
            <a:xfrm>
              <a:off x="6243743" y="2719927"/>
              <a:ext cx="842857" cy="666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ctr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Level 1</a:t>
              </a:r>
              <a:endParaRPr/>
            </a:p>
            <a:p>
              <a:pPr marL="0" marR="0" lvl="0" indent="0" algn="ctr" rtl="0">
                <a:lnSpc>
                  <a:spcPct val="88000"/>
                </a:lnSpc>
                <a:spcBef>
                  <a:spcPts val="675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</a:t>
              </a:r>
              <a:endParaRPr/>
            </a:p>
          </p:txBody>
        </p:sp>
        <p:sp>
          <p:nvSpPr>
            <p:cNvPr id="1371" name="Shape 1371"/>
            <p:cNvSpPr/>
            <p:nvPr/>
          </p:nvSpPr>
          <p:spPr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2" name="Shape 1372"/>
            <p:cNvSpPr/>
            <p:nvPr/>
          </p:nvSpPr>
          <p:spPr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3" name="Shape 1373"/>
            <p:cNvSpPr/>
            <p:nvPr/>
          </p:nvSpPr>
          <p:spPr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4" name="Shape 1374"/>
            <p:cNvSpPr/>
            <p:nvPr/>
          </p:nvSpPr>
          <p:spPr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5" name="Shape 1375"/>
            <p:cNvSpPr txBox="1"/>
            <p:nvPr/>
          </p:nvSpPr>
          <p:spPr>
            <a:xfrm rot="-5400000">
              <a:off x="8261381" y="4527581"/>
              <a:ext cx="365227" cy="3332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l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 dirty="0">
                  <a:solidFill>
                    <a:srgbClr val="003300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 dirty="0"/>
            </a:p>
          </p:txBody>
        </p:sp>
        <p:sp>
          <p:nvSpPr>
            <p:cNvPr id="1376" name="Shape 1376"/>
            <p:cNvSpPr txBox="1"/>
            <p:nvPr/>
          </p:nvSpPr>
          <p:spPr>
            <a:xfrm>
              <a:off x="8072543" y="1333500"/>
              <a:ext cx="842857" cy="666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ctr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Level 2</a:t>
              </a:r>
              <a:endParaRPr/>
            </a:p>
            <a:p>
              <a:pPr marL="0" marR="0" lvl="0" indent="0" algn="l" rtl="0">
                <a:lnSpc>
                  <a:spcPct val="88000"/>
                </a:lnSpc>
                <a:spcBef>
                  <a:spcPts val="675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Tables</a:t>
              </a:r>
              <a:endParaRPr/>
            </a:p>
          </p:txBody>
        </p:sp>
        <p:cxnSp>
          <p:nvCxnSpPr>
            <p:cNvPr id="1377" name="Shape 1377"/>
            <p:cNvCxnSpPr/>
            <p:nvPr/>
          </p:nvCxnSpPr>
          <p:spPr>
            <a:xfrm rot="10800000" flipH="1">
              <a:off x="6874934" y="1990208"/>
              <a:ext cx="1295400" cy="1450975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78" name="Shape 1378"/>
            <p:cNvCxnSpPr/>
            <p:nvPr/>
          </p:nvCxnSpPr>
          <p:spPr>
            <a:xfrm rot="10800000" flipH="1">
              <a:off x="6874934" y="3361808"/>
              <a:ext cx="1295400" cy="231775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79" name="Shape 1379"/>
            <p:cNvCxnSpPr/>
            <p:nvPr/>
          </p:nvCxnSpPr>
          <p:spPr>
            <a:xfrm>
              <a:off x="7027334" y="4423845"/>
              <a:ext cx="1143000" cy="463550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80" name="Shape 1380"/>
            <p:cNvCxnSpPr/>
            <p:nvPr/>
          </p:nvCxnSpPr>
          <p:spPr>
            <a:xfrm>
              <a:off x="6333067" y="35157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81" name="Shape 1381"/>
            <p:cNvCxnSpPr/>
            <p:nvPr/>
          </p:nvCxnSpPr>
          <p:spPr>
            <a:xfrm>
              <a:off x="6333067" y="36681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82" name="Shape 1382"/>
            <p:cNvCxnSpPr/>
            <p:nvPr/>
          </p:nvCxnSpPr>
          <p:spPr>
            <a:xfrm>
              <a:off x="6333067" y="43539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  <p:sp>
        <p:nvSpPr>
          <p:cNvPr id="2" name="Shape 1375">
            <a:extLst>
              <a:ext uri="{FF2B5EF4-FFF2-40B4-BE49-F238E27FC236}">
                <a16:creationId xmlns:a16="http://schemas.microsoft.com/office/drawing/2014/main" id="{5D3A0FF6-1BB0-8F55-421D-ED0ADB08B4C6}"/>
              </a:ext>
            </a:extLst>
          </p:cNvPr>
          <p:cNvSpPr txBox="1"/>
          <p:nvPr/>
        </p:nvSpPr>
        <p:spPr>
          <a:xfrm rot="16200000">
            <a:off x="6482557" y="3866078"/>
            <a:ext cx="365227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6931718" cy="573088"/>
          </a:xfrm>
        </p:spPr>
        <p:txBody>
          <a:bodyPr/>
          <a:lstStyle/>
          <a:p>
            <a:r>
              <a:rPr lang="en-US" dirty="0"/>
              <a:t>Processes (Teaser for July)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7100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science</a:t>
            </a:r>
          </a:p>
          <a:p>
            <a:pPr lvl="1"/>
            <a:r>
              <a:rPr lang="en-US" dirty="0"/>
              <a:t>Not the same as “program” or “processor”</a:t>
            </a:r>
          </a:p>
          <a:p>
            <a:pPr lvl="1"/>
            <a:endParaRPr lang="en-US" dirty="0"/>
          </a:p>
          <a:p>
            <a:r>
              <a:rPr lang="en-US" dirty="0"/>
              <a:t>Unix: A </a:t>
            </a:r>
            <a:r>
              <a:rPr lang="en-US" i="1" dirty="0"/>
              <a:t>parent process </a:t>
            </a:r>
            <a:r>
              <a:rPr lang="en-US" dirty="0"/>
              <a:t>creates a new </a:t>
            </a:r>
            <a:r>
              <a:rPr lang="en-US" i="1" dirty="0"/>
              <a:t>child process </a:t>
            </a:r>
            <a:r>
              <a:rPr lang="en-US" dirty="0"/>
              <a:t>by calling </a:t>
            </a:r>
            <a:r>
              <a:rPr lang="en-US" dirty="0">
                <a:latin typeface="Courier New"/>
                <a:cs typeface="Courier New"/>
              </a:rPr>
              <a:t>fork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Child is (sort of) a copy of the parent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returns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twice—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once in each process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Different return value in each</a:t>
            </a:r>
          </a:p>
          <a:p>
            <a:pPr lvl="2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Parent can wait for child to finish by calling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For now, think of this as “what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dirty="0"/>
              <a:t> returns to”</a:t>
            </a:r>
          </a:p>
          <a:p>
            <a:pPr marL="0" indent="0">
              <a:buNone/>
            </a:pPr>
            <a:endParaRPr lang="en-US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Shape 1431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Two-Level Page Table Hierarchy</a:t>
            </a:r>
            <a:endParaRPr/>
          </a:p>
        </p:txBody>
      </p:sp>
      <p:sp>
        <p:nvSpPr>
          <p:cNvPr id="1432" name="Shape 1432"/>
          <p:cNvSpPr txBox="1"/>
          <p:nvPr/>
        </p:nvSpPr>
        <p:spPr>
          <a:xfrm>
            <a:off x="800886" y="1106488"/>
            <a:ext cx="120571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1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</p:txBody>
      </p:sp>
      <p:sp>
        <p:nvSpPr>
          <p:cNvPr id="1433" name="Shape 1433"/>
          <p:cNvSpPr txBox="1"/>
          <p:nvPr/>
        </p:nvSpPr>
        <p:spPr>
          <a:xfrm rot="5400000">
            <a:off x="5945345" y="6339786"/>
            <a:ext cx="334685" cy="50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1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4" name="Shape 1434"/>
          <p:cNvSpPr txBox="1"/>
          <p:nvPr/>
        </p:nvSpPr>
        <p:spPr>
          <a:xfrm>
            <a:off x="3121025" y="1112838"/>
            <a:ext cx="129708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2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tables</a:t>
            </a:r>
            <a:endParaRPr/>
          </a:p>
        </p:txBody>
      </p:sp>
      <p:sp>
        <p:nvSpPr>
          <p:cNvPr id="1435" name="Shape 1435"/>
          <p:cNvSpPr/>
          <p:nvPr/>
        </p:nvSpPr>
        <p:spPr>
          <a:xfrm>
            <a:off x="5538788" y="1779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1436" name="Shape 1436"/>
          <p:cNvSpPr/>
          <p:nvPr/>
        </p:nvSpPr>
        <p:spPr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7" name="Shape 1437"/>
          <p:cNvSpPr/>
          <p:nvPr/>
        </p:nvSpPr>
        <p:spPr>
          <a:xfrm>
            <a:off x="5538788" y="23891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1023</a:t>
            </a:r>
            <a:endParaRPr/>
          </a:p>
        </p:txBody>
      </p:sp>
      <p:sp>
        <p:nvSpPr>
          <p:cNvPr id="1438" name="Shape 1438"/>
          <p:cNvSpPr/>
          <p:nvPr/>
        </p:nvSpPr>
        <p:spPr>
          <a:xfrm>
            <a:off x="5538788" y="26939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/>
          </a:p>
        </p:txBody>
      </p:sp>
      <p:sp>
        <p:nvSpPr>
          <p:cNvPr id="1439" name="Shape 1439"/>
          <p:cNvSpPr/>
          <p:nvPr/>
        </p:nvSpPr>
        <p:spPr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0" name="Shape 1440"/>
          <p:cNvSpPr/>
          <p:nvPr/>
        </p:nvSpPr>
        <p:spPr>
          <a:xfrm>
            <a:off x="5538788" y="3303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/>
          </a:p>
        </p:txBody>
      </p:sp>
      <p:sp>
        <p:nvSpPr>
          <p:cNvPr id="1441" name="Shape 1441"/>
          <p:cNvSpPr/>
          <p:nvPr/>
        </p:nvSpPr>
        <p:spPr>
          <a:xfrm>
            <a:off x="5538788" y="17795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2" name="Shape 1442"/>
          <p:cNvSpPr/>
          <p:nvPr/>
        </p:nvSpPr>
        <p:spPr>
          <a:xfrm>
            <a:off x="5538788" y="26939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3" name="Shape 1443"/>
          <p:cNvSpPr/>
          <p:nvPr/>
        </p:nvSpPr>
        <p:spPr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Gap</a:t>
            </a:r>
            <a:endParaRPr/>
          </a:p>
        </p:txBody>
      </p:sp>
      <p:sp>
        <p:nvSpPr>
          <p:cNvPr id="1444" name="Shape 1444"/>
          <p:cNvSpPr txBox="1"/>
          <p:nvPr/>
        </p:nvSpPr>
        <p:spPr>
          <a:xfrm>
            <a:off x="6473825" y="1641475"/>
            <a:ext cx="2667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445" name="Shape 1445"/>
          <p:cNvSpPr/>
          <p:nvPr/>
        </p:nvSpPr>
        <p:spPr>
          <a:xfrm>
            <a:off x="3252788" y="21732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46" name="Shape 1446"/>
          <p:cNvSpPr/>
          <p:nvPr/>
        </p:nvSpPr>
        <p:spPr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7" name="Shape 1447"/>
          <p:cNvSpPr/>
          <p:nvPr/>
        </p:nvSpPr>
        <p:spPr>
          <a:xfrm>
            <a:off x="3252788" y="2782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48" name="Shape 1448"/>
          <p:cNvSpPr/>
          <p:nvPr/>
        </p:nvSpPr>
        <p:spPr>
          <a:xfrm>
            <a:off x="3252788" y="21732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9" name="Shape 1449"/>
          <p:cNvSpPr/>
          <p:nvPr/>
        </p:nvSpPr>
        <p:spPr>
          <a:xfrm>
            <a:off x="3252788" y="3544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50" name="Shape 1450"/>
          <p:cNvSpPr/>
          <p:nvPr/>
        </p:nvSpPr>
        <p:spPr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51" name="Shape 1451"/>
          <p:cNvSpPr/>
          <p:nvPr/>
        </p:nvSpPr>
        <p:spPr>
          <a:xfrm>
            <a:off x="3252788" y="4154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52" name="Shape 1452"/>
          <p:cNvSpPr/>
          <p:nvPr/>
        </p:nvSpPr>
        <p:spPr>
          <a:xfrm>
            <a:off x="3252788" y="3544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3" name="Shape 1453"/>
          <p:cNvSpPr/>
          <p:nvPr/>
        </p:nvSpPr>
        <p:spPr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null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</a:t>
            </a:r>
            <a:endParaRPr/>
          </a:p>
        </p:txBody>
      </p:sp>
      <p:sp>
        <p:nvSpPr>
          <p:cNvPr id="1454" name="Shape 1454"/>
          <p:cNvSpPr/>
          <p:nvPr/>
        </p:nvSpPr>
        <p:spPr>
          <a:xfrm>
            <a:off x="3252788" y="5449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55" name="Shape 1455"/>
          <p:cNvSpPr/>
          <p:nvPr/>
        </p:nvSpPr>
        <p:spPr>
          <a:xfrm>
            <a:off x="3252788" y="48402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6" name="Shape 1456"/>
          <p:cNvSpPr/>
          <p:nvPr/>
        </p:nvSpPr>
        <p:spPr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 cap="flat" cmpd="sng">
            <a:solidFill>
              <a:srgbClr val="DEDFF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</a:t>
            </a:r>
            <a:endParaRPr sz="1200" dirty="0"/>
          </a:p>
        </p:txBody>
      </p:sp>
      <p:sp>
        <p:nvSpPr>
          <p:cNvPr id="1457" name="Shape 1457"/>
          <p:cNvSpPr/>
          <p:nvPr/>
        </p:nvSpPr>
        <p:spPr>
          <a:xfrm>
            <a:off x="5538788" y="6059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9215</a:t>
            </a:r>
            <a:endParaRPr/>
          </a:p>
        </p:txBody>
      </p:sp>
      <p:sp>
        <p:nvSpPr>
          <p:cNvPr id="1458" name="Shape 1458"/>
          <p:cNvSpPr/>
          <p:nvPr/>
        </p:nvSpPr>
        <p:spPr>
          <a:xfrm>
            <a:off x="5538788" y="5449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9" name="Shape 1459"/>
          <p:cNvSpPr txBox="1"/>
          <p:nvPr/>
        </p:nvSpPr>
        <p:spPr>
          <a:xfrm>
            <a:off x="5537199" y="1106488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460" name="Shape 1460"/>
          <p:cNvCxnSpPr/>
          <p:nvPr/>
        </p:nvCxnSpPr>
        <p:spPr>
          <a:xfrm rot="10800000" flipH="1">
            <a:off x="4243388" y="1790700"/>
            <a:ext cx="1295400" cy="5365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1" name="Shape 1461"/>
          <p:cNvCxnSpPr/>
          <p:nvPr/>
        </p:nvCxnSpPr>
        <p:spPr>
          <a:xfrm rot="10800000" flipH="1">
            <a:off x="4243388" y="2400300"/>
            <a:ext cx="1295400" cy="5365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2" name="Shape 1462"/>
          <p:cNvCxnSpPr/>
          <p:nvPr/>
        </p:nvCxnSpPr>
        <p:spPr>
          <a:xfrm rot="10800000" flipH="1">
            <a:off x="4243388" y="2705100"/>
            <a:ext cx="1295400" cy="993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3" name="Shape 1463"/>
          <p:cNvCxnSpPr/>
          <p:nvPr/>
        </p:nvCxnSpPr>
        <p:spPr>
          <a:xfrm rot="10800000" flipH="1">
            <a:off x="4243388" y="3314700"/>
            <a:ext cx="1295400" cy="993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4" name="Shape 1464"/>
          <p:cNvCxnSpPr/>
          <p:nvPr/>
        </p:nvCxnSpPr>
        <p:spPr>
          <a:xfrm>
            <a:off x="4243388" y="5602288"/>
            <a:ext cx="1219200" cy="4572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5" name="Shape 1465"/>
          <p:cNvCxnSpPr/>
          <p:nvPr/>
        </p:nvCxnSpPr>
        <p:spPr>
          <a:xfrm rot="10800000" flipH="1">
            <a:off x="1957388" y="2171700"/>
            <a:ext cx="1243012" cy="231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6" name="Shape 1466"/>
          <p:cNvCxnSpPr/>
          <p:nvPr/>
        </p:nvCxnSpPr>
        <p:spPr>
          <a:xfrm>
            <a:off x="1957388" y="2706688"/>
            <a:ext cx="1295400" cy="8382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7" name="Shape 1467"/>
          <p:cNvCxnSpPr/>
          <p:nvPr/>
        </p:nvCxnSpPr>
        <p:spPr>
          <a:xfrm>
            <a:off x="1957388" y="4840288"/>
            <a:ext cx="1295400" cy="1587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468" name="Shape 1468"/>
          <p:cNvSpPr/>
          <p:nvPr/>
        </p:nvSpPr>
        <p:spPr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(1K - 9)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 PTEs </a:t>
            </a:r>
            <a:endParaRPr/>
          </a:p>
        </p:txBody>
      </p:sp>
      <p:sp>
        <p:nvSpPr>
          <p:cNvPr id="1469" name="Shape 1469"/>
          <p:cNvSpPr/>
          <p:nvPr/>
        </p:nvSpPr>
        <p:spPr>
          <a:xfrm>
            <a:off x="838200" y="22494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70" name="Shape 1470"/>
          <p:cNvSpPr/>
          <p:nvPr/>
        </p:nvSpPr>
        <p:spPr>
          <a:xfrm>
            <a:off x="838200" y="25542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</a:t>
            </a:r>
            <a:endParaRPr/>
          </a:p>
        </p:txBody>
      </p:sp>
      <p:sp>
        <p:nvSpPr>
          <p:cNvPr id="1471" name="Shape 1471"/>
          <p:cNvSpPr/>
          <p:nvPr/>
        </p:nvSpPr>
        <p:spPr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2 (null)</a:t>
            </a:r>
            <a:endParaRPr/>
          </a:p>
        </p:txBody>
      </p:sp>
      <p:sp>
        <p:nvSpPr>
          <p:cNvPr id="1472" name="Shape 1472"/>
          <p:cNvSpPr/>
          <p:nvPr/>
        </p:nvSpPr>
        <p:spPr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3 (null)</a:t>
            </a:r>
            <a:endParaRPr/>
          </a:p>
        </p:txBody>
      </p:sp>
      <p:sp>
        <p:nvSpPr>
          <p:cNvPr id="1473" name="Shape 1473"/>
          <p:cNvSpPr/>
          <p:nvPr/>
        </p:nvSpPr>
        <p:spPr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4 (null)</a:t>
            </a:r>
            <a:endParaRPr/>
          </a:p>
        </p:txBody>
      </p:sp>
      <p:sp>
        <p:nvSpPr>
          <p:cNvPr id="1474" name="Shape 1474"/>
          <p:cNvSpPr/>
          <p:nvPr/>
        </p:nvSpPr>
        <p:spPr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5 (null)</a:t>
            </a:r>
            <a:endParaRPr/>
          </a:p>
        </p:txBody>
      </p:sp>
      <p:sp>
        <p:nvSpPr>
          <p:cNvPr id="1475" name="Shape 1475"/>
          <p:cNvSpPr/>
          <p:nvPr/>
        </p:nvSpPr>
        <p:spPr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6 (null)</a:t>
            </a:r>
            <a:endParaRPr/>
          </a:p>
        </p:txBody>
      </p:sp>
      <p:sp>
        <p:nvSpPr>
          <p:cNvPr id="1476" name="Shape 1476"/>
          <p:cNvSpPr/>
          <p:nvPr/>
        </p:nvSpPr>
        <p:spPr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7 (null)</a:t>
            </a:r>
            <a:endParaRPr/>
          </a:p>
        </p:txBody>
      </p:sp>
      <p:sp>
        <p:nvSpPr>
          <p:cNvPr id="1477" name="Shape 1477"/>
          <p:cNvSpPr/>
          <p:nvPr/>
        </p:nvSpPr>
        <p:spPr>
          <a:xfrm>
            <a:off x="838200" y="46878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8</a:t>
            </a:r>
            <a:endParaRPr/>
          </a:p>
        </p:txBody>
      </p:sp>
      <p:sp>
        <p:nvSpPr>
          <p:cNvPr id="1478" name="Shape 1478"/>
          <p:cNvSpPr/>
          <p:nvPr/>
        </p:nvSpPr>
        <p:spPr>
          <a:xfrm>
            <a:off x="838200" y="2249488"/>
            <a:ext cx="1119188" cy="3581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79" name="Shape 1479"/>
          <p:cNvSpPr/>
          <p:nvPr/>
        </p:nvSpPr>
        <p:spPr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0" name="Shape 1480"/>
          <p:cNvSpPr txBox="1"/>
          <p:nvPr/>
        </p:nvSpPr>
        <p:spPr>
          <a:xfrm>
            <a:off x="6918090" y="2403475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2K allocated VM pages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/>
          </a:p>
        </p:txBody>
      </p:sp>
      <p:sp>
        <p:nvSpPr>
          <p:cNvPr id="1481" name="Shape 1481"/>
          <p:cNvSpPr/>
          <p:nvPr/>
        </p:nvSpPr>
        <p:spPr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2" name="Shape 1482"/>
          <p:cNvSpPr txBox="1"/>
          <p:nvPr/>
        </p:nvSpPr>
        <p:spPr>
          <a:xfrm>
            <a:off x="6916503" y="4306888"/>
            <a:ext cx="207509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6K unallocated VM pages</a:t>
            </a:r>
            <a:endParaRPr/>
          </a:p>
        </p:txBody>
      </p:sp>
      <p:sp>
        <p:nvSpPr>
          <p:cNvPr id="1483" name="Shape 1483"/>
          <p:cNvSpPr/>
          <p:nvPr/>
        </p:nvSpPr>
        <p:spPr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4" name="Shape 1484"/>
          <p:cNvSpPr txBox="1"/>
          <p:nvPr/>
        </p:nvSpPr>
        <p:spPr>
          <a:xfrm>
            <a:off x="6916503" y="5588000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unallocated  pages</a:t>
            </a:r>
            <a:endParaRPr/>
          </a:p>
        </p:txBody>
      </p:sp>
      <p:sp>
        <p:nvSpPr>
          <p:cNvPr id="1485" name="Shape 1485"/>
          <p:cNvSpPr/>
          <p:nvPr/>
        </p:nvSpPr>
        <p:spPr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6" name="Shape 1486"/>
          <p:cNvSpPr txBox="1"/>
          <p:nvPr/>
        </p:nvSpPr>
        <p:spPr>
          <a:xfrm>
            <a:off x="6918090" y="6000750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VM page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/>
          </a:p>
        </p:txBody>
      </p:sp>
      <p:sp>
        <p:nvSpPr>
          <p:cNvPr id="1487" name="Shape 148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bit addresses, 4KB pages, 4-byte PTEs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Translating with a k-level Page Table</a:t>
            </a:r>
            <a:endParaRPr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303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 sz="1200" dirty="0"/>
          </a:p>
        </p:txBody>
      </p:sp>
      <p:sp>
        <p:nvSpPr>
          <p:cNvPr id="1517" name="Shape 1517"/>
          <p:cNvSpPr txBox="1"/>
          <p:nvPr/>
        </p:nvSpPr>
        <p:spPr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518" name="Shape 1518"/>
          <p:cNvSpPr txBox="1"/>
          <p:nvPr/>
        </p:nvSpPr>
        <p:spPr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19" name="Shape 1519"/>
          <p:cNvSpPr txBox="1"/>
          <p:nvPr/>
        </p:nvSpPr>
        <p:spPr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m-1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sp>
        <p:nvSpPr>
          <p:cNvPr id="1529" name="Shape 1529"/>
          <p:cNvSpPr txBox="1"/>
          <p:nvPr/>
        </p:nvSpPr>
        <p:spPr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PHYSICAL ADDRESS</a:t>
            </a:r>
            <a:endParaRPr/>
          </a:p>
        </p:txBody>
      </p:sp>
      <p:cxnSp>
        <p:nvCxnSpPr>
          <p:cNvPr id="1530" name="Shape 1530"/>
          <p:cNvCxnSpPr/>
          <p:nvPr/>
        </p:nvCxnSpPr>
        <p:spPr>
          <a:xfrm>
            <a:off x="7062787" y="3419475"/>
            <a:ext cx="0" cy="1970673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/>
          <p:nvPr/>
        </p:nvCxnSpPr>
        <p:spPr>
          <a:xfrm>
            <a:off x="6773862" y="4613861"/>
            <a:ext cx="0" cy="5349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/>
          <p:nvPr/>
        </p:nvCxnSpPr>
        <p:spPr>
          <a:xfrm flipH="1">
            <a:off x="4779962" y="5145673"/>
            <a:ext cx="1993900" cy="31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/>
          <p:nvPr/>
        </p:nvCxnSpPr>
        <p:spPr>
          <a:xfrm>
            <a:off x="4779962" y="5148848"/>
            <a:ext cx="0" cy="241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DE963-6B85-6179-587E-BFE0F52F0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TLBs and k-level Page Tables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DD9E6-8ABD-4FE1-05DC-CD26A5FBE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TLBs cache the complete virtual to physical mapping</a:t>
            </a:r>
          </a:p>
          <a:p>
            <a:pPr lvl="1"/>
            <a:r>
              <a:rPr lang="en-US" dirty="0"/>
              <a:t>Regardless of the levels of page tables, </a:t>
            </a:r>
            <a:br>
              <a:rPr lang="en-US" dirty="0"/>
            </a:br>
            <a:r>
              <a:rPr lang="en-US" dirty="0"/>
              <a:t>    the TLB stores the VPN -&gt; PPN</a:t>
            </a:r>
          </a:p>
        </p:txBody>
      </p:sp>
    </p:spTree>
    <p:extLst>
      <p:ext uri="{BB962C8B-B14F-4D97-AF65-F5344CB8AC3E}">
        <p14:creationId xmlns:p14="http://schemas.microsoft.com/office/powerpoint/2010/main" val="41898679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Shape 1548"/>
          <p:cNvSpPr txBox="1">
            <a:spLocks noGrp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1549" name="Shape 154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Programmer’s view of virtual memory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process has its own private linear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Cannot be corrupted by other processes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 view of virtual memory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memory efficiently by caching virtual memory pages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Efficient only because of locality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memory management and programming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protection by providing a convenient interpositioning point to check permissions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0F9D1-293C-4BDE-A3A9-76D3E155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9AFC3-7596-4B59-90CA-1C30ABB79B9A}"/>
              </a:ext>
            </a:extLst>
          </p:cNvPr>
          <p:cNvSpPr txBox="1"/>
          <p:nvPr/>
        </p:nvSpPr>
        <p:spPr>
          <a:xfrm>
            <a:off x="639233" y="2100590"/>
            <a:ext cx="786553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 err="1">
                <a:effectLst/>
                <a:latin typeface="Courier New" panose="02070309020205020404" pitchFamily="49" charset="0"/>
              </a:rPr>
              <a:t>wget</a:t>
            </a:r>
            <a:r>
              <a:rPr lang="en-US" sz="1600" dirty="0">
                <a:effectLst/>
                <a:latin typeface="Courier New" panose="02070309020205020404" pitchFamily="49" charset="0"/>
              </a:rPr>
              <a:t> </a:t>
            </a:r>
            <a:r>
              <a:rPr lang="en-US" sz="1600" dirty="0">
                <a:effectLst/>
                <a:latin typeface="Courier New" panose="02070309020205020404" pitchFamily="49" charset="0"/>
                <a:hlinkClick r:id="rId2"/>
              </a:rPr>
              <a:t>http://www.cs.cmu.edu/~213/activities/vm-concepts.tar</a:t>
            </a:r>
            <a:endParaRPr lang="en-US" sz="1600" dirty="0">
              <a:effectLst/>
              <a:latin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</a:rPr>
              <a:t>tar </a:t>
            </a:r>
            <a:r>
              <a:rPr lang="en-US" sz="1600" dirty="0" err="1">
                <a:latin typeface="Courier New" panose="02070309020205020404" pitchFamily="49" charset="0"/>
              </a:rPr>
              <a:t>xf</a:t>
            </a:r>
            <a:r>
              <a:rPr lang="en-US" sz="1600" dirty="0">
                <a:latin typeface="Courier New" panose="02070309020205020404" pitchFamily="49" charset="0"/>
              </a:rPr>
              <a:t> vm-concepts.tar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cd </a:t>
            </a:r>
            <a:r>
              <a:rPr lang="en-US" sz="1600" dirty="0" err="1">
                <a:latin typeface="Courier New" panose="02070309020205020404" pitchFamily="49" charset="0"/>
              </a:rPr>
              <a:t>vm</a:t>
            </a:r>
            <a:r>
              <a:rPr lang="en-US" sz="1600" dirty="0">
                <a:latin typeface="Courier New" panose="02070309020205020404" pitchFamily="49" charset="0"/>
              </a:rPr>
              <a:t>-concepts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less </a:t>
            </a:r>
            <a:r>
              <a:rPr lang="en-US" sz="1600" dirty="0" err="1">
                <a:latin typeface="Courier New" panose="02070309020205020404" pitchFamily="49" charset="0"/>
              </a:rPr>
              <a:t>addrs.c</a:t>
            </a:r>
            <a:endParaRPr lang="en-US" sz="1600" dirty="0">
              <a:latin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… further instructions in handout …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Stop after part 1 (end of page 2)</a:t>
            </a:r>
          </a:p>
          <a:p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Caution: problems 3-5 involve deliberately running the sharks out of memory</a:t>
            </a:r>
          </a:p>
        </p:txBody>
      </p:sp>
    </p:spTree>
    <p:extLst>
      <p:ext uri="{BB962C8B-B14F-4D97-AF65-F5344CB8AC3E}">
        <p14:creationId xmlns:p14="http://schemas.microsoft.com/office/powerpoint/2010/main" val="17417435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F511D-3D7E-40E5-8379-E44A967C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2 through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ED02-D11F-4807-8581-D9281E0D5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you have some idea </a:t>
            </a:r>
            <a:r>
              <a:rPr lang="en-US" i="1" dirty="0"/>
              <a:t>what</a:t>
            </a:r>
            <a:r>
              <a:rPr lang="en-US" dirty="0"/>
              <a:t> is going on</a:t>
            </a:r>
          </a:p>
          <a:p>
            <a:r>
              <a:rPr lang="en-US" dirty="0"/>
              <a:t>Let’s look at </a:t>
            </a:r>
            <a:r>
              <a:rPr lang="en-US" i="1" dirty="0"/>
              <a:t>how</a:t>
            </a:r>
            <a:r>
              <a:rPr lang="en-US" dirty="0"/>
              <a:t> it’s done</a:t>
            </a:r>
          </a:p>
          <a:p>
            <a:r>
              <a:rPr lang="en-US" dirty="0"/>
              <a:t>Details aren’t </a:t>
            </a:r>
            <a:r>
              <a:rPr lang="en-US" i="1" dirty="0"/>
              <a:t>supposed</a:t>
            </a:r>
            <a:r>
              <a:rPr lang="en-US" dirty="0"/>
              <a:t> to be visible</a:t>
            </a:r>
          </a:p>
          <a:p>
            <a:pPr lvl="1"/>
            <a:r>
              <a:rPr lang="en-US" dirty="0"/>
              <a:t>We can get some clues via performance monitoring</a:t>
            </a:r>
          </a:p>
          <a:p>
            <a:pPr lvl="1"/>
            <a:endParaRPr lang="en-US" dirty="0"/>
          </a:p>
          <a:p>
            <a:r>
              <a:rPr lang="en-US" dirty="0"/>
              <a:t>Do activity part 2 through 4 now</a:t>
            </a:r>
          </a:p>
          <a:p>
            <a:pPr lvl="1"/>
            <a:r>
              <a:rPr lang="en-US" dirty="0"/>
              <a:t>Stop at the end of page 5</a:t>
            </a:r>
          </a:p>
        </p:txBody>
      </p:sp>
    </p:spTree>
    <p:extLst>
      <p:ext uri="{BB962C8B-B14F-4D97-AF65-F5344CB8AC3E}">
        <p14:creationId xmlns:p14="http://schemas.microsoft.com/office/powerpoint/2010/main" val="9477807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03C99-697A-4DA2-8612-8107F52A6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5 and 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E3082-8FFF-4D1C-AF54-5B17C6329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far we’ve only been looking at well-behaved programs</a:t>
            </a:r>
          </a:p>
          <a:p>
            <a:r>
              <a:rPr lang="en-US" dirty="0"/>
              <a:t>What if they misbehave?</a:t>
            </a:r>
          </a:p>
          <a:p>
            <a:r>
              <a:rPr lang="en-US" dirty="0"/>
              <a:t>Wouldn’t it be nice if a misbehaving process couldn’t interfere with any </a:t>
            </a:r>
            <a:r>
              <a:rPr lang="en-US" i="1" dirty="0"/>
              <a:t>other</a:t>
            </a:r>
            <a:r>
              <a:rPr lang="en-US" dirty="0"/>
              <a:t> processes?</a:t>
            </a:r>
          </a:p>
        </p:txBody>
      </p:sp>
    </p:spTree>
    <p:extLst>
      <p:ext uri="{BB962C8B-B14F-4D97-AF65-F5344CB8AC3E}">
        <p14:creationId xmlns:p14="http://schemas.microsoft.com/office/powerpoint/2010/main" val="251308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Hmmm, How Does This Work?!		</a:t>
            </a:r>
            <a:endParaRPr/>
          </a:p>
        </p:txBody>
      </p:sp>
      <p:pic>
        <p:nvPicPr>
          <p:cNvPr id="73" name="Shape 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611212"/>
            <a:ext cx="2924708" cy="452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l="60632"/>
          <a:stretch/>
        </p:blipFill>
        <p:spPr>
          <a:xfrm>
            <a:off x="4114800" y="1611212"/>
            <a:ext cx="1151406" cy="45212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59436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Shape 76"/>
          <p:cNvSpPr/>
          <p:nvPr/>
        </p:nvSpPr>
        <p:spPr>
          <a:xfrm>
            <a:off x="61722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64008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2278082" y="1219200"/>
            <a:ext cx="107471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1</a:t>
            </a: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x="4038600" y="1219200"/>
            <a:ext cx="107471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2</a:t>
            </a:r>
            <a:endParaRPr/>
          </a:p>
        </p:txBody>
      </p:sp>
      <p:sp>
        <p:nvSpPr>
          <p:cNvPr id="80" name="Shape 80"/>
          <p:cNvSpPr txBox="1"/>
          <p:nvPr/>
        </p:nvSpPr>
        <p:spPr>
          <a:xfrm>
            <a:off x="7377070" y="1219200"/>
            <a:ext cx="108113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n</a:t>
            </a:r>
            <a:endParaRPr/>
          </a:p>
        </p:txBody>
      </p:sp>
      <p:pic>
        <p:nvPicPr>
          <p:cNvPr id="81" name="Shape 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1611212"/>
            <a:ext cx="2924708" cy="45212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 txBox="1"/>
          <p:nvPr/>
        </p:nvSpPr>
        <p:spPr>
          <a:xfrm>
            <a:off x="1632549" y="6143017"/>
            <a:ext cx="49645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Solution: Virtual Memory (today and next lecture)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System Using Physical Addressing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in “simple” systems like embedded microcontrollers in devices like cars, elevators, and digital picture frames</a:t>
            </a: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4648200" y="4233863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41813" y="1665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0:</a:t>
            </a:r>
            <a:endParaRPr/>
          </a:p>
        </p:txBody>
      </p:sp>
      <p:sp>
        <p:nvSpPr>
          <p:cNvPr id="98" name="Shape 98"/>
          <p:cNvSpPr txBox="1"/>
          <p:nvPr/>
        </p:nvSpPr>
        <p:spPr>
          <a:xfrm>
            <a:off x="4341813" y="1893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1:</a:t>
            </a:r>
            <a:endParaRPr/>
          </a:p>
        </p:txBody>
      </p:sp>
      <p:sp>
        <p:nvSpPr>
          <p:cNvPr id="99" name="Shape 99"/>
          <p:cNvSpPr txBox="1"/>
          <p:nvPr/>
        </p:nvSpPr>
        <p:spPr>
          <a:xfrm>
            <a:off x="4103002" y="4186238"/>
            <a:ext cx="584839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M-1:</a:t>
            </a:r>
            <a:endParaRPr/>
          </a:p>
        </p:txBody>
      </p:sp>
      <p:sp>
        <p:nvSpPr>
          <p:cNvPr id="100" name="Shape 100"/>
          <p:cNvSpPr txBox="1"/>
          <p:nvPr/>
        </p:nvSpPr>
        <p:spPr>
          <a:xfrm>
            <a:off x="4379913" y="1371600"/>
            <a:ext cx="138884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Main memory</a:t>
            </a: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02" name="Shape 102"/>
          <p:cNvSpPr txBox="1"/>
          <p:nvPr/>
        </p:nvSpPr>
        <p:spPr>
          <a:xfrm>
            <a:off x="4343400" y="2122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2:</a:t>
            </a:r>
            <a:endParaRPr/>
          </a:p>
        </p:txBody>
      </p:sp>
      <p:sp>
        <p:nvSpPr>
          <p:cNvPr id="103" name="Shape 103"/>
          <p:cNvSpPr txBox="1"/>
          <p:nvPr/>
        </p:nvSpPr>
        <p:spPr>
          <a:xfrm>
            <a:off x="4341813" y="23510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3:</a:t>
            </a: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4648200" y="16700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4648200" y="18986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4648200" y="21272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4648200" y="23558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4341813" y="2579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4:</a:t>
            </a:r>
            <a:endParaRPr/>
          </a:p>
        </p:txBody>
      </p:sp>
      <p:sp>
        <p:nvSpPr>
          <p:cNvPr id="111" name="Shape 111"/>
          <p:cNvSpPr txBox="1"/>
          <p:nvPr/>
        </p:nvSpPr>
        <p:spPr>
          <a:xfrm>
            <a:off x="4341813" y="2808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5:</a:t>
            </a: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4341813" y="3036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6:</a:t>
            </a: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x="4343400" y="3265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7:</a:t>
            </a: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4648200" y="4010025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2733628" y="2133600"/>
            <a:ext cx="1567353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(PA)</a:t>
            </a: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3715726" y="4832740"/>
            <a:ext cx="1069320" cy="33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word</a:t>
            </a:r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4648200" y="3499301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1" name="Shape 121"/>
          <p:cNvSpPr txBox="1"/>
          <p:nvPr/>
        </p:nvSpPr>
        <p:spPr>
          <a:xfrm>
            <a:off x="4341813" y="350043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8:</a:t>
            </a:r>
            <a:endParaRPr/>
          </a:p>
        </p:txBody>
      </p:sp>
      <p:sp>
        <p:nvSpPr>
          <p:cNvPr id="122" name="Shape 122"/>
          <p:cNvSpPr/>
          <p:nvPr/>
        </p:nvSpPr>
        <p:spPr>
          <a:xfrm rot="5400000">
            <a:off x="5067300" y="3390900"/>
            <a:ext cx="228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123" name="Shape 123"/>
          <p:cNvCxnSpPr>
            <a:stCxn id="101" idx="3"/>
            <a:endCxn id="110" idx="1"/>
          </p:cNvCxnSpPr>
          <p:nvPr/>
        </p:nvCxnSpPr>
        <p:spPr>
          <a:xfrm rot="10800000" flipH="1">
            <a:off x="2667000" y="2732608"/>
            <a:ext cx="1674900" cy="1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4" name="Shape 124"/>
          <p:cNvCxnSpPr/>
          <p:nvPr/>
        </p:nvCxnSpPr>
        <p:spPr>
          <a:xfrm rot="10800000" flipH="1">
            <a:off x="5791201" y="3041650"/>
            <a:ext cx="533399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5" name="Shape 125"/>
          <p:cNvCxnSpPr/>
          <p:nvPr/>
        </p:nvCxnSpPr>
        <p:spPr>
          <a:xfrm rot="5400000">
            <a:off x="5403850" y="3956844"/>
            <a:ext cx="1839912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6" name="Shape 126"/>
          <p:cNvCxnSpPr/>
          <p:nvPr/>
        </p:nvCxnSpPr>
        <p:spPr>
          <a:xfrm rot="10800000">
            <a:off x="2133512" y="3000796"/>
            <a:ext cx="4189500" cy="1876800"/>
          </a:xfrm>
          <a:prstGeom prst="bentConnector3">
            <a:avLst>
              <a:gd name="adj1" fmla="val 99988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27" name="Shape 127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49998" y="2280692"/>
            <a:ext cx="3749615" cy="114935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System Using Virtual Addressing</a:t>
            </a: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in all modern servers, laptops, and smart phones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of the great ideas in computer science</a:t>
            </a: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6324600" y="4386263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6018213" y="1817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0:</a:t>
            </a:r>
            <a:endParaRPr/>
          </a:p>
        </p:txBody>
      </p:sp>
      <p:sp>
        <p:nvSpPr>
          <p:cNvPr id="138" name="Shape 138"/>
          <p:cNvSpPr txBox="1"/>
          <p:nvPr/>
        </p:nvSpPr>
        <p:spPr>
          <a:xfrm>
            <a:off x="6018213" y="2046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1:</a:t>
            </a:r>
            <a:endParaRPr/>
          </a:p>
        </p:txBody>
      </p:sp>
      <p:sp>
        <p:nvSpPr>
          <p:cNvPr id="139" name="Shape 139"/>
          <p:cNvSpPr txBox="1"/>
          <p:nvPr/>
        </p:nvSpPr>
        <p:spPr>
          <a:xfrm>
            <a:off x="5779402" y="4338638"/>
            <a:ext cx="584839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M-1:</a:t>
            </a:r>
            <a:endParaRPr/>
          </a:p>
        </p:txBody>
      </p:sp>
      <p:sp>
        <p:nvSpPr>
          <p:cNvPr id="140" name="Shape 140"/>
          <p:cNvSpPr txBox="1"/>
          <p:nvPr/>
        </p:nvSpPr>
        <p:spPr>
          <a:xfrm>
            <a:off x="6056313" y="1524000"/>
            <a:ext cx="138884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Main memory</a:t>
            </a: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42" name="Shape 142"/>
          <p:cNvSpPr txBox="1"/>
          <p:nvPr/>
        </p:nvSpPr>
        <p:spPr>
          <a:xfrm>
            <a:off x="6019800" y="2274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2:</a:t>
            </a:r>
            <a:endParaRPr/>
          </a:p>
        </p:txBody>
      </p:sp>
      <p:sp>
        <p:nvSpPr>
          <p:cNvPr id="143" name="Shape 143"/>
          <p:cNvSpPr txBox="1"/>
          <p:nvPr/>
        </p:nvSpPr>
        <p:spPr>
          <a:xfrm>
            <a:off x="6018213" y="2503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3:</a:t>
            </a: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6324600" y="18224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6324600" y="20510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6324600" y="22796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6324600" y="25082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" name="Shape 148"/>
          <p:cNvSpPr/>
          <p:nvPr/>
        </p:nvSpPr>
        <p:spPr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6018213" y="27320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4:</a:t>
            </a:r>
            <a:endParaRPr/>
          </a:p>
        </p:txBody>
      </p:sp>
      <p:sp>
        <p:nvSpPr>
          <p:cNvPr id="151" name="Shape 151"/>
          <p:cNvSpPr txBox="1"/>
          <p:nvPr/>
        </p:nvSpPr>
        <p:spPr>
          <a:xfrm>
            <a:off x="6018213" y="2960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5:</a:t>
            </a: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6018213" y="3189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6:</a:t>
            </a: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6019800" y="3417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7:</a:t>
            </a: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6324600" y="4162425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7" name="Shape 157"/>
          <p:cNvSpPr txBox="1"/>
          <p:nvPr/>
        </p:nvSpPr>
        <p:spPr>
          <a:xfrm>
            <a:off x="4557652" y="2378791"/>
            <a:ext cx="1395808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(PA)</a:t>
            </a:r>
            <a:endParaRPr/>
          </a:p>
        </p:txBody>
      </p:sp>
      <p:sp>
        <p:nvSpPr>
          <p:cNvPr id="158" name="Shape 158"/>
          <p:cNvSpPr/>
          <p:nvPr/>
        </p:nvSpPr>
        <p:spPr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9" name="Shape 159"/>
          <p:cNvSpPr txBox="1"/>
          <p:nvPr/>
        </p:nvSpPr>
        <p:spPr>
          <a:xfrm>
            <a:off x="4000500" y="5000625"/>
            <a:ext cx="95697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word</a:t>
            </a: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6324600" y="3651701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1" name="Shape 161"/>
          <p:cNvSpPr txBox="1"/>
          <p:nvPr/>
        </p:nvSpPr>
        <p:spPr>
          <a:xfrm>
            <a:off x="6018213" y="365283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8:</a:t>
            </a:r>
            <a:endParaRPr/>
          </a:p>
        </p:txBody>
      </p:sp>
      <p:sp>
        <p:nvSpPr>
          <p:cNvPr id="162" name="Shape 162"/>
          <p:cNvSpPr/>
          <p:nvPr/>
        </p:nvSpPr>
        <p:spPr>
          <a:xfrm rot="5400000">
            <a:off x="6743700" y="3543300"/>
            <a:ext cx="228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163" name="Shape 163"/>
          <p:cNvCxnSpPr>
            <a:stCxn id="141" idx="3"/>
            <a:endCxn id="150" idx="1"/>
          </p:cNvCxnSpPr>
          <p:nvPr/>
        </p:nvCxnSpPr>
        <p:spPr>
          <a:xfrm rot="10800000" flipH="1">
            <a:off x="4495800" y="2885008"/>
            <a:ext cx="1522500" cy="1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64" name="Shape 164"/>
          <p:cNvCxnSpPr/>
          <p:nvPr/>
        </p:nvCxnSpPr>
        <p:spPr>
          <a:xfrm rot="10800000" flipH="1">
            <a:off x="7467601" y="3194050"/>
            <a:ext cx="533399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5" name="Shape 165"/>
          <p:cNvCxnSpPr/>
          <p:nvPr/>
        </p:nvCxnSpPr>
        <p:spPr>
          <a:xfrm rot="5400000">
            <a:off x="7080250" y="4109244"/>
            <a:ext cx="1839912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6" name="Shape 166"/>
          <p:cNvCxnSpPr>
            <a:endCxn id="167" idx="2"/>
          </p:cNvCxnSpPr>
          <p:nvPr/>
        </p:nvCxnSpPr>
        <p:spPr>
          <a:xfrm rot="10800000">
            <a:off x="1524000" y="3153695"/>
            <a:ext cx="6475500" cy="18762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67" name="Shape 167"/>
          <p:cNvSpPr/>
          <p:nvPr/>
        </p:nvSpPr>
        <p:spPr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68" name="Shape 168"/>
          <p:cNvCxnSpPr>
            <a:stCxn id="167" idx="3"/>
          </p:cNvCxnSpPr>
          <p:nvPr/>
        </p:nvCxnSpPr>
        <p:spPr>
          <a:xfrm rot="10800000" flipH="1">
            <a:off x="2057400" y="2882495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69" name="Shape 169"/>
          <p:cNvSpPr txBox="1"/>
          <p:nvPr/>
        </p:nvSpPr>
        <p:spPr>
          <a:xfrm>
            <a:off x="2057839" y="2378791"/>
            <a:ext cx="1305078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(VA)</a:t>
            </a:r>
            <a:endParaRPr/>
          </a:p>
        </p:txBody>
      </p:sp>
      <p:sp>
        <p:nvSpPr>
          <p:cNvPr id="170" name="Shape 170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71" name="Shape 17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/>
          </a:p>
        </p:txBody>
      </p:sp>
      <p:sp>
        <p:nvSpPr>
          <p:cNvPr id="172" name="Shape 17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4100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 txBox="1">
            <a:spLocks noGrp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Management</a:t>
            </a:r>
            <a:endParaRPr dirty="0"/>
          </a:p>
        </p:txBody>
      </p:sp>
      <p:sp>
        <p:nvSpPr>
          <p:cNvPr id="880" name="Shape 880"/>
          <p:cNvSpPr txBox="1">
            <a:spLocks noGrp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idea: each process has its own virtual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can view memory as a simple linear array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Mapping function scatters addresses through physical memory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Well-chosen mappings can improve locality</a:t>
            </a:r>
            <a:endParaRPr/>
          </a:p>
        </p:txBody>
      </p:sp>
      <p:sp>
        <p:nvSpPr>
          <p:cNvPr id="881" name="Shape 881"/>
          <p:cNvSpPr/>
          <p:nvPr/>
        </p:nvSpPr>
        <p:spPr>
          <a:xfrm>
            <a:off x="993775" y="31462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882" name="Shape 882"/>
          <p:cNvSpPr/>
          <p:nvPr/>
        </p:nvSpPr>
        <p:spPr>
          <a:xfrm>
            <a:off x="6731356" y="31203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883" name="Shape 883"/>
          <p:cNvSpPr/>
          <p:nvPr/>
        </p:nvSpPr>
        <p:spPr>
          <a:xfrm>
            <a:off x="2359919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84" name="Shape 884"/>
          <p:cNvSpPr/>
          <p:nvPr/>
        </p:nvSpPr>
        <p:spPr>
          <a:xfrm>
            <a:off x="2192338" y="43697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885" name="Shape 885"/>
          <p:cNvSpPr/>
          <p:nvPr/>
        </p:nvSpPr>
        <p:spPr>
          <a:xfrm>
            <a:off x="6629400" y="46340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886" name="Shape 886"/>
          <p:cNvSpPr/>
          <p:nvPr/>
        </p:nvSpPr>
        <p:spPr>
          <a:xfrm>
            <a:off x="993775" y="51274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 dirty="0"/>
          </a:p>
        </p:txBody>
      </p:sp>
      <p:sp>
        <p:nvSpPr>
          <p:cNvPr id="887" name="Shape 887"/>
          <p:cNvSpPr/>
          <p:nvPr/>
        </p:nvSpPr>
        <p:spPr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Shape 888"/>
          <p:cNvSpPr/>
          <p:nvPr/>
        </p:nvSpPr>
        <p:spPr>
          <a:xfrm>
            <a:off x="2616556" y="34809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89" name="Shape 889"/>
          <p:cNvSpPr/>
          <p:nvPr/>
        </p:nvSpPr>
        <p:spPr>
          <a:xfrm>
            <a:off x="2616556" y="37330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90" name="Shape 890"/>
          <p:cNvSpPr/>
          <p:nvPr/>
        </p:nvSpPr>
        <p:spPr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Shape 891"/>
          <p:cNvSpPr txBox="1"/>
          <p:nvPr/>
        </p:nvSpPr>
        <p:spPr>
          <a:xfrm>
            <a:off x="2838717" y="38619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92" name="Shape 892"/>
          <p:cNvSpPr/>
          <p:nvPr/>
        </p:nvSpPr>
        <p:spPr>
          <a:xfrm>
            <a:off x="2359919" y="5051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93" name="Shape 893"/>
          <p:cNvSpPr/>
          <p:nvPr/>
        </p:nvSpPr>
        <p:spPr>
          <a:xfrm>
            <a:off x="2192338" y="6350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894" name="Shape 894"/>
          <p:cNvSpPr/>
          <p:nvPr/>
        </p:nvSpPr>
        <p:spPr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Shape 895"/>
          <p:cNvSpPr/>
          <p:nvPr/>
        </p:nvSpPr>
        <p:spPr>
          <a:xfrm>
            <a:off x="2616556" y="5458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96" name="Shape 896"/>
          <p:cNvSpPr/>
          <p:nvPr/>
        </p:nvSpPr>
        <p:spPr>
          <a:xfrm>
            <a:off x="2616556" y="571044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97" name="Shape 897"/>
          <p:cNvSpPr/>
          <p:nvPr/>
        </p:nvSpPr>
        <p:spPr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Shape 898"/>
          <p:cNvSpPr txBox="1"/>
          <p:nvPr/>
        </p:nvSpPr>
        <p:spPr>
          <a:xfrm>
            <a:off x="2838717" y="58393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99" name="Shape 899"/>
          <p:cNvSpPr/>
          <p:nvPr/>
        </p:nvSpPr>
        <p:spPr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Shape 900"/>
          <p:cNvSpPr/>
          <p:nvPr/>
        </p:nvSpPr>
        <p:spPr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1" name="Shape 901"/>
          <p:cNvSpPr/>
          <p:nvPr/>
        </p:nvSpPr>
        <p:spPr>
          <a:xfrm>
            <a:off x="5715000" y="37365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902" name="Shape 902"/>
          <p:cNvSpPr/>
          <p:nvPr/>
        </p:nvSpPr>
        <p:spPr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3" name="Shape 903"/>
          <p:cNvSpPr/>
          <p:nvPr/>
        </p:nvSpPr>
        <p:spPr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4" name="Shape 904"/>
          <p:cNvSpPr/>
          <p:nvPr/>
        </p:nvSpPr>
        <p:spPr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5" name="Shape 905"/>
          <p:cNvSpPr/>
          <p:nvPr/>
        </p:nvSpPr>
        <p:spPr>
          <a:xfrm>
            <a:off x="5715000" y="47593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906" name="Shape 906"/>
          <p:cNvSpPr/>
          <p:nvPr/>
        </p:nvSpPr>
        <p:spPr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7" name="Shape 907"/>
          <p:cNvSpPr/>
          <p:nvPr/>
        </p:nvSpPr>
        <p:spPr>
          <a:xfrm>
            <a:off x="5715000" y="52745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908" name="Shape 908"/>
          <p:cNvSpPr/>
          <p:nvPr/>
        </p:nvSpPr>
        <p:spPr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9" name="Shape 909"/>
          <p:cNvSpPr/>
          <p:nvPr/>
        </p:nvSpPr>
        <p:spPr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Shape 910"/>
          <p:cNvSpPr txBox="1"/>
          <p:nvPr/>
        </p:nvSpPr>
        <p:spPr>
          <a:xfrm>
            <a:off x="5960177" y="57422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11" name="Shape 911"/>
          <p:cNvSpPr/>
          <p:nvPr/>
        </p:nvSpPr>
        <p:spPr>
          <a:xfrm>
            <a:off x="5474234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12" name="Shape 912"/>
          <p:cNvSpPr/>
          <p:nvPr/>
        </p:nvSpPr>
        <p:spPr>
          <a:xfrm>
            <a:off x="5261580" y="63444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913" name="Shape 913"/>
          <p:cNvCxnSpPr>
            <a:stCxn id="888" idx="3"/>
            <a:endCxn id="901" idx="1"/>
          </p:cNvCxnSpPr>
          <p:nvPr/>
        </p:nvCxnSpPr>
        <p:spPr>
          <a:xfrm>
            <a:off x="3530956" y="36087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4" name="Shape 914"/>
          <p:cNvCxnSpPr>
            <a:stCxn id="889" idx="3"/>
            <a:endCxn id="905" idx="1"/>
          </p:cNvCxnSpPr>
          <p:nvPr/>
        </p:nvCxnSpPr>
        <p:spPr>
          <a:xfrm>
            <a:off x="3530956" y="38608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5" name="Shape 915"/>
          <p:cNvCxnSpPr>
            <a:stCxn id="896" idx="3"/>
            <a:endCxn id="905" idx="1"/>
          </p:cNvCxnSpPr>
          <p:nvPr/>
        </p:nvCxnSpPr>
        <p:spPr>
          <a:xfrm rot="10800000" flipH="1">
            <a:off x="3530956" y="4887233"/>
            <a:ext cx="2184000" cy="951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6" name="Shape 916"/>
          <p:cNvCxnSpPr>
            <a:stCxn id="895" idx="3"/>
            <a:endCxn id="907" idx="1"/>
          </p:cNvCxnSpPr>
          <p:nvPr/>
        </p:nvCxnSpPr>
        <p:spPr>
          <a:xfrm rot="10800000" flipH="1">
            <a:off x="3530956" y="54022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17" name="Shape 917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6" grpId="0"/>
      <p:bldP spid="892" grpId="0"/>
      <p:bldP spid="893" grpId="0"/>
      <p:bldP spid="894" grpId="0" animBg="1"/>
      <p:bldP spid="895" grpId="0" animBg="1"/>
      <p:bldP spid="896" grpId="0" animBg="1"/>
      <p:bldP spid="897" grpId="0" animBg="1"/>
      <p:bldP spid="898" grpId="0"/>
      <p:bldP spid="9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Shape 923"/>
          <p:cNvSpPr txBox="1">
            <a:spLocks noGrp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Management</a:t>
            </a:r>
            <a:endParaRPr/>
          </a:p>
        </p:txBody>
      </p:sp>
      <p:sp>
        <p:nvSpPr>
          <p:cNvPr id="924" name="Shape 924"/>
          <p:cNvSpPr txBox="1">
            <a:spLocks noGrp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Simplifying memory allocation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virtual page can be mapped to any physical page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virtual page can be stored in different physical pages at different times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Sharing code and data among processes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 virtual pages to the same physical page (here: PP 6)</a:t>
            </a:r>
            <a:endParaRPr/>
          </a:p>
        </p:txBody>
      </p:sp>
      <p:sp>
        <p:nvSpPr>
          <p:cNvPr id="925" name="Shape 925"/>
          <p:cNvSpPr/>
          <p:nvPr/>
        </p:nvSpPr>
        <p:spPr>
          <a:xfrm>
            <a:off x="993775" y="32224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926" name="Shape 926"/>
          <p:cNvSpPr/>
          <p:nvPr/>
        </p:nvSpPr>
        <p:spPr>
          <a:xfrm>
            <a:off x="6731356" y="31965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927" name="Shape 927"/>
          <p:cNvSpPr/>
          <p:nvPr/>
        </p:nvSpPr>
        <p:spPr>
          <a:xfrm>
            <a:off x="2359919" y="3146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28" name="Shape 928"/>
          <p:cNvSpPr/>
          <p:nvPr/>
        </p:nvSpPr>
        <p:spPr>
          <a:xfrm>
            <a:off x="2192338" y="4445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929" name="Shape 929"/>
          <p:cNvSpPr/>
          <p:nvPr/>
        </p:nvSpPr>
        <p:spPr>
          <a:xfrm>
            <a:off x="6629400" y="47102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930" name="Shape 930"/>
          <p:cNvSpPr/>
          <p:nvPr/>
        </p:nvSpPr>
        <p:spPr>
          <a:xfrm>
            <a:off x="993775" y="52036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/>
          </a:p>
        </p:txBody>
      </p:sp>
      <p:sp>
        <p:nvSpPr>
          <p:cNvPr id="931" name="Shape 931"/>
          <p:cNvSpPr/>
          <p:nvPr/>
        </p:nvSpPr>
        <p:spPr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2" name="Shape 932"/>
          <p:cNvSpPr/>
          <p:nvPr/>
        </p:nvSpPr>
        <p:spPr>
          <a:xfrm>
            <a:off x="2616556" y="35571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933" name="Shape 933"/>
          <p:cNvSpPr/>
          <p:nvPr/>
        </p:nvSpPr>
        <p:spPr>
          <a:xfrm>
            <a:off x="2616556" y="38092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934" name="Shape 934"/>
          <p:cNvSpPr/>
          <p:nvPr/>
        </p:nvSpPr>
        <p:spPr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Shape 935"/>
          <p:cNvSpPr txBox="1"/>
          <p:nvPr/>
        </p:nvSpPr>
        <p:spPr>
          <a:xfrm>
            <a:off x="2838717" y="39381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36" name="Shape 936"/>
          <p:cNvSpPr/>
          <p:nvPr/>
        </p:nvSpPr>
        <p:spPr>
          <a:xfrm>
            <a:off x="2359919" y="51274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37" name="Shape 937"/>
          <p:cNvSpPr/>
          <p:nvPr/>
        </p:nvSpPr>
        <p:spPr>
          <a:xfrm>
            <a:off x="2192338" y="64271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938" name="Shape 938"/>
          <p:cNvSpPr/>
          <p:nvPr/>
        </p:nvSpPr>
        <p:spPr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9" name="Shape 939"/>
          <p:cNvSpPr/>
          <p:nvPr/>
        </p:nvSpPr>
        <p:spPr>
          <a:xfrm>
            <a:off x="2616556" y="55345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940" name="Shape 940"/>
          <p:cNvSpPr/>
          <p:nvPr/>
        </p:nvSpPr>
        <p:spPr>
          <a:xfrm>
            <a:off x="2616556" y="578664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941" name="Shape 941"/>
          <p:cNvSpPr/>
          <p:nvPr/>
        </p:nvSpPr>
        <p:spPr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2" name="Shape 942"/>
          <p:cNvSpPr txBox="1"/>
          <p:nvPr/>
        </p:nvSpPr>
        <p:spPr>
          <a:xfrm>
            <a:off x="2838717" y="59155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43" name="Shape 943"/>
          <p:cNvSpPr/>
          <p:nvPr/>
        </p:nvSpPr>
        <p:spPr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Shape 944"/>
          <p:cNvSpPr/>
          <p:nvPr/>
        </p:nvSpPr>
        <p:spPr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Shape 945"/>
          <p:cNvSpPr/>
          <p:nvPr/>
        </p:nvSpPr>
        <p:spPr>
          <a:xfrm>
            <a:off x="5715000" y="38127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946" name="Shape 946"/>
          <p:cNvSpPr/>
          <p:nvPr/>
        </p:nvSpPr>
        <p:spPr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Shape 947"/>
          <p:cNvSpPr/>
          <p:nvPr/>
        </p:nvSpPr>
        <p:spPr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Shape 948"/>
          <p:cNvSpPr/>
          <p:nvPr/>
        </p:nvSpPr>
        <p:spPr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9" name="Shape 949"/>
          <p:cNvSpPr/>
          <p:nvPr/>
        </p:nvSpPr>
        <p:spPr>
          <a:xfrm>
            <a:off x="5715000" y="48355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950" name="Shape 950"/>
          <p:cNvSpPr/>
          <p:nvPr/>
        </p:nvSpPr>
        <p:spPr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1" name="Shape 951"/>
          <p:cNvSpPr/>
          <p:nvPr/>
        </p:nvSpPr>
        <p:spPr>
          <a:xfrm>
            <a:off x="5715000" y="53507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952" name="Shape 952"/>
          <p:cNvSpPr/>
          <p:nvPr/>
        </p:nvSpPr>
        <p:spPr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Shape 953"/>
          <p:cNvSpPr/>
          <p:nvPr/>
        </p:nvSpPr>
        <p:spPr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Shape 954"/>
          <p:cNvSpPr txBox="1"/>
          <p:nvPr/>
        </p:nvSpPr>
        <p:spPr>
          <a:xfrm>
            <a:off x="5960177" y="58184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55" name="Shape 955"/>
          <p:cNvSpPr/>
          <p:nvPr/>
        </p:nvSpPr>
        <p:spPr>
          <a:xfrm>
            <a:off x="5474234" y="3146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56" name="Shape 956"/>
          <p:cNvSpPr/>
          <p:nvPr/>
        </p:nvSpPr>
        <p:spPr>
          <a:xfrm>
            <a:off x="5261580" y="64206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957" name="Shape 957"/>
          <p:cNvCxnSpPr>
            <a:stCxn id="932" idx="3"/>
            <a:endCxn id="945" idx="1"/>
          </p:cNvCxnSpPr>
          <p:nvPr/>
        </p:nvCxnSpPr>
        <p:spPr>
          <a:xfrm>
            <a:off x="3530956" y="36849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58" name="Shape 958"/>
          <p:cNvCxnSpPr>
            <a:stCxn id="933" idx="3"/>
            <a:endCxn id="949" idx="1"/>
          </p:cNvCxnSpPr>
          <p:nvPr/>
        </p:nvCxnSpPr>
        <p:spPr>
          <a:xfrm>
            <a:off x="3530956" y="39370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59" name="Shape 959"/>
          <p:cNvCxnSpPr>
            <a:stCxn id="940" idx="3"/>
            <a:endCxn id="949" idx="1"/>
          </p:cNvCxnSpPr>
          <p:nvPr/>
        </p:nvCxnSpPr>
        <p:spPr>
          <a:xfrm rot="10800000" flipH="1">
            <a:off x="3530956" y="4963433"/>
            <a:ext cx="2184000" cy="951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60" name="Shape 960"/>
          <p:cNvCxnSpPr>
            <a:stCxn id="939" idx="3"/>
            <a:endCxn id="951" idx="1"/>
          </p:cNvCxnSpPr>
          <p:nvPr/>
        </p:nvCxnSpPr>
        <p:spPr>
          <a:xfrm rot="10800000" flipH="1">
            <a:off x="3530956" y="54784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61" name="Shape 961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3303</Words>
  <Application>Microsoft Office PowerPoint</Application>
  <PresentationFormat>On-screen Show (4:3)</PresentationFormat>
  <Paragraphs>1007</Paragraphs>
  <Slides>46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Noto Sans Symbols</vt:lpstr>
      <vt:lpstr>Arial Narrow</vt:lpstr>
      <vt:lpstr>Wingdings 2</vt:lpstr>
      <vt:lpstr>Times New Roman</vt:lpstr>
      <vt:lpstr>Arial</vt:lpstr>
      <vt:lpstr>Calibri</vt:lpstr>
      <vt:lpstr>Courier New</vt:lpstr>
      <vt:lpstr>template2007</vt:lpstr>
      <vt:lpstr>Virtual Memory: Concepts  15-213/15-503: Introduction to Computer Systems  16th Lecture, June 11, 2025</vt:lpstr>
      <vt:lpstr>Midterm “Exam”</vt:lpstr>
      <vt:lpstr>This Picture is a Lie</vt:lpstr>
      <vt:lpstr>Processes (Teaser for July)</vt:lpstr>
      <vt:lpstr>Hmmm, How Does This Work?!  </vt:lpstr>
      <vt:lpstr>A System Using Physical Addressing</vt:lpstr>
      <vt:lpstr>A System Using Virtual Addressing</vt:lpstr>
      <vt:lpstr>VM as a Tool for Memory Management</vt:lpstr>
      <vt:lpstr>VM as a Tool for Memory Management</vt:lpstr>
      <vt:lpstr>Simplifying Linking and Loading</vt:lpstr>
      <vt:lpstr>Address Spaces</vt:lpstr>
      <vt:lpstr>Why Virtual Memory (VM)?</vt:lpstr>
      <vt:lpstr>VM Address Translation</vt:lpstr>
      <vt:lpstr>MAP: V -&gt; P</vt:lpstr>
      <vt:lpstr>Enabling Data Structure: Page Table</vt:lpstr>
      <vt:lpstr>Address Translation With a Page Table</vt:lpstr>
      <vt:lpstr>Page Hit</vt:lpstr>
      <vt:lpstr>Address Translation: Page Hit</vt:lpstr>
      <vt:lpstr>Page Fault</vt:lpstr>
      <vt:lpstr>Address Translation: Page Fault</vt:lpstr>
      <vt:lpstr>Handling Page Fault</vt:lpstr>
      <vt:lpstr>Handling Page Fault</vt:lpstr>
      <vt:lpstr>Handling Page Fault</vt:lpstr>
      <vt:lpstr>Handling Page Fault</vt:lpstr>
      <vt:lpstr>Allocating Pages</vt:lpstr>
      <vt:lpstr>VM as a Tool for Memory Protection</vt:lpstr>
      <vt:lpstr>VM is also Caching</vt:lpstr>
      <vt:lpstr>VM as a Tool for Caching</vt:lpstr>
      <vt:lpstr>DRAM Cache Organization</vt:lpstr>
      <vt:lpstr>Integrating VM and Cache</vt:lpstr>
      <vt:lpstr>Locality to the Rescue Again!</vt:lpstr>
      <vt:lpstr>Speeding up Translation with a TLB</vt:lpstr>
      <vt:lpstr>Accessing the TLB</vt:lpstr>
      <vt:lpstr>TLB Hit</vt:lpstr>
      <vt:lpstr>TLB Miss</vt:lpstr>
      <vt:lpstr>Summary of Address Translation Symbols</vt:lpstr>
      <vt:lpstr>Quiz</vt:lpstr>
      <vt:lpstr>We have a problem</vt:lpstr>
      <vt:lpstr>Multi-Level Page Tables</vt:lpstr>
      <vt:lpstr>A Two-Level Page Table Hierarchy</vt:lpstr>
      <vt:lpstr>Translating with a k-level Page Table</vt:lpstr>
      <vt:lpstr>TLBs and k-level Page Tables</vt:lpstr>
      <vt:lpstr>Summary</vt:lpstr>
      <vt:lpstr>Activity Part 1</vt:lpstr>
      <vt:lpstr>Activity Part 2 through 4</vt:lpstr>
      <vt:lpstr>Activity Part 5 and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Memory: Concepts  15-213: Introduction to Computer Systems  17th Lecture, July 5, 2018</dc:title>
  <cp:lastModifiedBy>Brian Railing</cp:lastModifiedBy>
  <cp:revision>18</cp:revision>
  <dcterms:modified xsi:type="dcterms:W3CDTF">2025-06-11T15:58:35Z</dcterms:modified>
</cp:coreProperties>
</file>