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1340" r:id="rId3"/>
    <p:sldId id="1431" r:id="rId4"/>
    <p:sldId id="342" r:id="rId5"/>
    <p:sldId id="1343" r:id="rId6"/>
    <p:sldId id="1433" r:id="rId7"/>
    <p:sldId id="1434" r:id="rId8"/>
    <p:sldId id="1435" r:id="rId9"/>
    <p:sldId id="1437" r:id="rId10"/>
    <p:sldId id="1436" r:id="rId11"/>
    <p:sldId id="1432" r:id="rId12"/>
    <p:sldId id="1438" r:id="rId13"/>
    <p:sldId id="1442" r:id="rId14"/>
    <p:sldId id="1439" r:id="rId15"/>
    <p:sldId id="1440" r:id="rId16"/>
    <p:sldId id="1441" r:id="rId17"/>
    <p:sldId id="1444" r:id="rId18"/>
    <p:sldId id="1445" r:id="rId19"/>
    <p:sldId id="1455" r:id="rId20"/>
    <p:sldId id="1446" r:id="rId21"/>
    <p:sldId id="1447" r:id="rId22"/>
    <p:sldId id="1451" r:id="rId23"/>
    <p:sldId id="1452" r:id="rId24"/>
    <p:sldId id="1453" r:id="rId25"/>
    <p:sldId id="1448" r:id="rId26"/>
    <p:sldId id="1449" r:id="rId27"/>
    <p:sldId id="1450" r:id="rId28"/>
    <p:sldId id="145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D7D31"/>
    <a:srgbClr val="000000"/>
    <a:srgbClr val="0433FF"/>
    <a:srgbClr val="EDEDED"/>
    <a:srgbClr val="FFE699"/>
    <a:srgbClr val="FFFFFF"/>
    <a:srgbClr val="7F7F7F"/>
    <a:srgbClr val="D0CEC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0" autoAdjust="0"/>
    <p:restoredTop sz="92349" autoAdjust="0"/>
  </p:normalViewPr>
  <p:slideViewPr>
    <p:cSldViewPr snapToGrid="0">
      <p:cViewPr>
        <p:scale>
          <a:sx n="75" d="100"/>
          <a:sy n="75" d="100"/>
        </p:scale>
        <p:origin x="166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0257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tif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cIxL17cqlRrZ4uQI-8-d6KMlh2-Q_bRZNtBaFzA1o5XLT1A/viewform" TargetMode="External"/><Relationship Id="rId2" Type="http://schemas.openxmlformats.org/officeDocument/2006/relationships/hyperlink" Target="https://cmu.smartevals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Wrap-up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0" y="5583290"/>
            <a:ext cx="12192000" cy="12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 </a:t>
            </a:r>
          </a:p>
          <a:p>
            <a:pPr algn="r"/>
            <a:r>
              <a:rPr lang="en-US" sz="2400" dirty="0"/>
              <a:t>16-385 Computer Vision</a:t>
            </a:r>
          </a:p>
          <a:p>
            <a:pPr algn="r"/>
            <a:r>
              <a:rPr lang="en-US" sz="2400" dirty="0"/>
              <a:t>Spring 2018, Lecture 28</a:t>
            </a:r>
          </a:p>
        </p:txBody>
      </p:sp>
      <p:sp>
        <p:nvSpPr>
          <p:cNvPr id="6" name="Shape 667"/>
          <p:cNvSpPr txBox="1">
            <a:spLocks/>
          </p:cNvSpPr>
          <p:nvPr/>
        </p:nvSpPr>
        <p:spPr>
          <a:xfrm>
            <a:off x="0" y="6352354"/>
            <a:ext cx="12192000" cy="50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http://www.cs.cmu.edu/~16385/</a:t>
            </a:r>
            <a:endParaRPr lang="en-US" sz="2400" dirty="0">
              <a:latin typeface="Calibri Light (Headings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D8672-F642-4CDC-AA00-33470E95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3" y="1144701"/>
            <a:ext cx="8121954" cy="45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formation and physics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E35F2D-D192-4E87-BFC1-E2F144581ACE}"/>
              </a:ext>
            </a:extLst>
          </p:cNvPr>
          <p:cNvGrpSpPr/>
          <p:nvPr/>
        </p:nvGrpSpPr>
        <p:grpSpPr>
          <a:xfrm>
            <a:off x="4016066" y="3701538"/>
            <a:ext cx="4159868" cy="3149569"/>
            <a:chOff x="3917333" y="3701538"/>
            <a:chExt cx="4159868" cy="31495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E6E267-886F-4010-A792-3C1B6F382010}"/>
                </a:ext>
              </a:extLst>
            </p:cNvPr>
            <p:cNvGrpSpPr/>
            <p:nvPr/>
          </p:nvGrpSpPr>
          <p:grpSpPr>
            <a:xfrm>
              <a:off x="4539635" y="3701538"/>
              <a:ext cx="2915266" cy="2024136"/>
              <a:chOff x="3919046" y="3568775"/>
              <a:chExt cx="4353908" cy="302301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491BC9-516E-403F-8C80-618791BEB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9046" y="3568775"/>
                <a:ext cx="4353908" cy="302301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759DE1-C4EE-444F-B580-F2D6B00BEB07}"/>
                  </a:ext>
                </a:extLst>
              </p:cNvPr>
              <p:cNvSpPr/>
              <p:nvPr/>
            </p:nvSpPr>
            <p:spPr>
              <a:xfrm>
                <a:off x="3919046" y="4389120"/>
                <a:ext cx="2596054" cy="220267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7FD75B-97CD-4899-ACE5-03B83CD6FFBC}"/>
                  </a:ext>
                </a:extLst>
              </p:cNvPr>
              <p:cNvSpPr/>
              <p:nvPr/>
            </p:nvSpPr>
            <p:spPr>
              <a:xfrm>
                <a:off x="7186612" y="5080284"/>
                <a:ext cx="312420" cy="809843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51273A-4B53-46FE-820E-C668E2D83C5E}"/>
                  </a:ext>
                </a:extLst>
              </p:cNvPr>
              <p:cNvSpPr/>
              <p:nvPr/>
            </p:nvSpPr>
            <p:spPr>
              <a:xfrm>
                <a:off x="7539498" y="4590357"/>
                <a:ext cx="575802" cy="17757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CC8D5-887A-4E6A-B9CF-E87BCD1F2CB2}"/>
                </a:ext>
              </a:extLst>
            </p:cNvPr>
            <p:cNvSpPr txBox="1"/>
            <p:nvPr/>
          </p:nvSpPr>
          <p:spPr>
            <a:xfrm>
              <a:off x="3917333" y="5773889"/>
              <a:ext cx="41598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Image processing pipeline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D0663-8CEF-4AB3-8649-7C439A086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12639" r="53738" b="6854"/>
          <a:stretch/>
        </p:blipFill>
        <p:spPr>
          <a:xfrm>
            <a:off x="8793071" y="3767752"/>
            <a:ext cx="2817022" cy="2054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DE396-2DB3-46B5-9F29-05D8E89E12D7}"/>
              </a:ext>
            </a:extLst>
          </p:cNvPr>
          <p:cNvSpPr txBox="1"/>
          <p:nvPr/>
        </p:nvSpPr>
        <p:spPr>
          <a:xfrm>
            <a:off x="7723892" y="5773889"/>
            <a:ext cx="4955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Radiometric and color calibration</a:t>
            </a:r>
          </a:p>
        </p:txBody>
      </p:sp>
      <p:pic>
        <p:nvPicPr>
          <p:cNvPr id="14" name="droppedImage.tiff" descr="droppedImage.tiff">
            <a:extLst>
              <a:ext uri="{FF2B5EF4-FFF2-40B4-BE49-F238E27FC236}">
                <a16:creationId xmlns:a16="http://schemas.microsoft.com/office/drawing/2014/main" id="{AB21F76F-05BD-41B2-874B-8CD7F6D24C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2399" t="58155" r="55738" b="7832"/>
          <a:stretch/>
        </p:blipFill>
        <p:spPr>
          <a:xfrm>
            <a:off x="467466" y="3863923"/>
            <a:ext cx="3449868" cy="191074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DE953E-6A73-49BF-BEBD-0D67879E2D9A}"/>
              </a:ext>
            </a:extLst>
          </p:cNvPr>
          <p:cNvSpPr txBox="1"/>
          <p:nvPr/>
        </p:nvSpPr>
        <p:spPr>
          <a:xfrm>
            <a:off x="112465" y="5775004"/>
            <a:ext cx="4159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Color and color processing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F41EE-1FC8-4C9A-9023-F7B64B0F13C4}"/>
              </a:ext>
            </a:extLst>
          </p:cNvPr>
          <p:cNvGrpSpPr/>
          <p:nvPr/>
        </p:nvGrpSpPr>
        <p:grpSpPr>
          <a:xfrm>
            <a:off x="7292092" y="1067293"/>
            <a:ext cx="3886200" cy="2136081"/>
            <a:chOff x="5277613" y="1842347"/>
            <a:chExt cx="7332077" cy="4030134"/>
          </a:xfrm>
        </p:grpSpPr>
        <p:pic>
          <p:nvPicPr>
            <p:cNvPr id="19" name="Picture 6" descr="buddha_normals">
              <a:extLst>
                <a:ext uri="{FF2B5EF4-FFF2-40B4-BE49-F238E27FC236}">
                  <a16:creationId xmlns:a16="http://schemas.microsoft.com/office/drawing/2014/main" id="{3512E198-E05B-427C-863B-83ED56601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653" y="1842347"/>
              <a:ext cx="2370667" cy="403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buddha">
              <a:extLst>
                <a:ext uri="{FF2B5EF4-FFF2-40B4-BE49-F238E27FC236}">
                  <a16:creationId xmlns:a16="http://schemas.microsoft.com/office/drawing/2014/main" id="{7DE8FFC0-CCB8-479C-9A01-515E47A8E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613" y="1871699"/>
              <a:ext cx="2354862" cy="400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buddharelit">
              <a:extLst>
                <a:ext uri="{FF2B5EF4-FFF2-40B4-BE49-F238E27FC236}">
                  <a16:creationId xmlns:a16="http://schemas.microsoft.com/office/drawing/2014/main" id="{884A515D-7A2D-4495-A61F-A33A79D8A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023" y="1842347"/>
              <a:ext cx="2370667" cy="403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2A5D73-BBCC-4FB5-85BE-8D254E9E3B04}"/>
              </a:ext>
            </a:extLst>
          </p:cNvPr>
          <p:cNvSpPr txBox="1"/>
          <p:nvPr/>
        </p:nvSpPr>
        <p:spPr>
          <a:xfrm>
            <a:off x="6823502" y="3198763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Photometric stereo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ECB9-71C7-4438-8514-4C314205A4FC}"/>
              </a:ext>
            </a:extLst>
          </p:cNvPr>
          <p:cNvGrpSpPr/>
          <p:nvPr/>
        </p:nvGrpSpPr>
        <p:grpSpPr>
          <a:xfrm>
            <a:off x="1863552" y="1021075"/>
            <a:ext cx="2588639" cy="2058222"/>
            <a:chOff x="6689551" y="2437016"/>
            <a:chExt cx="4921386" cy="3912984"/>
          </a:xfrm>
        </p:grpSpPr>
        <p:pic>
          <p:nvPicPr>
            <p:cNvPr id="23" name="summer_clipart_sun.gif" descr="summer_clipart_sun.gif">
              <a:extLst>
                <a:ext uri="{FF2B5EF4-FFF2-40B4-BE49-F238E27FC236}">
                  <a16:creationId xmlns:a16="http://schemas.microsoft.com/office/drawing/2014/main" id="{0E0861F3-8080-4A04-8C09-69217A87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388600" y="3009900"/>
              <a:ext cx="825500" cy="825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graysurfacepatch.png" descr="graysurfacepatch.png">
              <a:extLst>
                <a:ext uri="{FF2B5EF4-FFF2-40B4-BE49-F238E27FC236}">
                  <a16:creationId xmlns:a16="http://schemas.microsoft.com/office/drawing/2014/main" id="{23541979-BD94-401E-A0A0-96E1DC2C3AB6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/>
            </a:blip>
            <a:srcRect l="16667" t="16711" r="13333" b="14584"/>
            <a:stretch>
              <a:fillRect/>
            </a:stretch>
          </p:blipFill>
          <p:spPr>
            <a:xfrm>
              <a:off x="7086600" y="5092700"/>
              <a:ext cx="3505200" cy="12573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scatter_TS_forehead.png" descr="scatter_TS_forehead.png">
              <a:extLst>
                <a:ext uri="{FF2B5EF4-FFF2-40B4-BE49-F238E27FC236}">
                  <a16:creationId xmlns:a16="http://schemas.microsoft.com/office/drawing/2014/main" id="{20F9B676-653D-4AD1-A738-C64A4A4F8C39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378700" y="3775075"/>
              <a:ext cx="2908300" cy="21844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" name="Line">
              <a:extLst>
                <a:ext uri="{FF2B5EF4-FFF2-40B4-BE49-F238E27FC236}">
                  <a16:creationId xmlns:a16="http://schemas.microsoft.com/office/drawing/2014/main" id="{5F9A136F-F475-4B39-B409-00D9C4F7421A}"/>
                </a:ext>
              </a:extLst>
            </p:cNvPr>
            <p:cNvSpPr/>
            <p:nvPr/>
          </p:nvSpPr>
          <p:spPr>
            <a:xfrm flipV="1">
              <a:off x="9020175" y="3733800"/>
              <a:ext cx="1419225" cy="1285876"/>
            </a:xfrm>
            <a:prstGeom prst="line">
              <a:avLst/>
            </a:prstGeom>
            <a:ln w="50800">
              <a:solidFill>
                <a:srgbClr val="FF9300"/>
              </a:solidFill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27" name="reflectance">
              <a:extLst>
                <a:ext uri="{FF2B5EF4-FFF2-40B4-BE49-F238E27FC236}">
                  <a16:creationId xmlns:a16="http://schemas.microsoft.com/office/drawing/2014/main" id="{CEE20252-C563-4D62-9D50-35283FC777BB}"/>
                </a:ext>
              </a:extLst>
            </p:cNvPr>
            <p:cNvSpPr txBox="1"/>
            <p:nvPr/>
          </p:nvSpPr>
          <p:spPr>
            <a:xfrm>
              <a:off x="6689551" y="4062615"/>
              <a:ext cx="1743683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reflectance</a:t>
              </a:r>
            </a:p>
          </p:txBody>
        </p:sp>
        <p:sp>
          <p:nvSpPr>
            <p:cNvPr id="28" name="illumination">
              <a:extLst>
                <a:ext uri="{FF2B5EF4-FFF2-40B4-BE49-F238E27FC236}">
                  <a16:creationId xmlns:a16="http://schemas.microsoft.com/office/drawing/2014/main" id="{E2F0F175-A6EB-4356-A781-5D19F93E0096}"/>
                </a:ext>
              </a:extLst>
            </p:cNvPr>
            <p:cNvSpPr txBox="1"/>
            <p:nvPr/>
          </p:nvSpPr>
          <p:spPr>
            <a:xfrm>
              <a:off x="9752055" y="2437016"/>
              <a:ext cx="1858882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illumination</a:t>
              </a: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DDEEE6B1-B8FC-47F6-A95C-785E492D3BCA}"/>
                </a:ext>
              </a:extLst>
            </p:cNvPr>
            <p:cNvSpPr txBox="1"/>
            <p:nvPr/>
          </p:nvSpPr>
          <p:spPr>
            <a:xfrm>
              <a:off x="10194205" y="5523117"/>
              <a:ext cx="1023975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shape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5DCE76-E87F-4037-BCE5-B5BD74241F4A}"/>
              </a:ext>
            </a:extLst>
          </p:cNvPr>
          <p:cNvSpPr txBox="1"/>
          <p:nvPr/>
        </p:nvSpPr>
        <p:spPr>
          <a:xfrm>
            <a:off x="-3233" y="3174891"/>
            <a:ext cx="595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Radiometry and image formation</a:t>
            </a:r>
          </a:p>
        </p:txBody>
      </p:sp>
    </p:spTree>
    <p:extLst>
      <p:ext uri="{BB962C8B-B14F-4D97-AF65-F5344CB8AC3E}">
        <p14:creationId xmlns:p14="http://schemas.microsoft.com/office/powerpoint/2010/main" val="1893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Object recognition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FCE4F-388C-4572-9421-6D63627C4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6274" r="2327" b="22961"/>
          <a:stretch/>
        </p:blipFill>
        <p:spPr>
          <a:xfrm>
            <a:off x="1204823" y="1069676"/>
            <a:ext cx="9782354" cy="5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Neural networks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33C6D-650D-4A66-8F52-3DFE77D57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5032" r="13742" b="16478"/>
          <a:stretch/>
        </p:blipFill>
        <p:spPr>
          <a:xfrm>
            <a:off x="2520351" y="1015012"/>
            <a:ext cx="7151299" cy="538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15A43-888A-4007-8548-6522E6095B89}"/>
              </a:ext>
            </a:extLst>
          </p:cNvPr>
          <p:cNvSpPr txBox="1"/>
          <p:nvPr/>
        </p:nvSpPr>
        <p:spPr>
          <a:xfrm>
            <a:off x="3674854" y="6271404"/>
            <a:ext cx="53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1886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Face detection and recognition</a:t>
            </a:r>
            <a:endParaRPr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DEC4F83-72D9-4AD8-BEE9-57EFAE15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13" y="1244709"/>
            <a:ext cx="2753322" cy="275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248DF-F5D6-4337-8581-68D9062C33BD}"/>
              </a:ext>
            </a:extLst>
          </p:cNvPr>
          <p:cNvSpPr txBox="1"/>
          <p:nvPr/>
        </p:nvSpPr>
        <p:spPr>
          <a:xfrm>
            <a:off x="183086" y="4060825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Eigenfaces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C15C2C1-AF72-4DE3-8EE2-B2D0D321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197" y="1219309"/>
            <a:ext cx="3209125" cy="28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67191E-DB58-498E-97DD-4DDF52FC6D25}"/>
              </a:ext>
            </a:extLst>
          </p:cNvPr>
          <p:cNvSpPr txBox="1"/>
          <p:nvPr/>
        </p:nvSpPr>
        <p:spPr>
          <a:xfrm>
            <a:off x="7063070" y="4035425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</a:rPr>
              <a:t>Fisherfaces</a:t>
            </a:r>
            <a:endParaRPr lang="en-US" sz="32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F42C24-3043-4C25-9312-702B24A6AB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3" t="52778" r="20553" b="17803"/>
          <a:stretch/>
        </p:blipFill>
        <p:spPr>
          <a:xfrm>
            <a:off x="4633917" y="3171694"/>
            <a:ext cx="2933700" cy="2959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ED9208-CB25-4B14-84D5-50B8B6EE40A5}"/>
              </a:ext>
            </a:extLst>
          </p:cNvPr>
          <p:cNvSpPr txBox="1"/>
          <p:nvPr/>
        </p:nvSpPr>
        <p:spPr>
          <a:xfrm>
            <a:off x="3618311" y="6193588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Viola-Jones detector</a:t>
            </a:r>
          </a:p>
        </p:txBody>
      </p:sp>
    </p:spTree>
    <p:extLst>
      <p:ext uri="{BB962C8B-B14F-4D97-AF65-F5344CB8AC3E}">
        <p14:creationId xmlns:p14="http://schemas.microsoft.com/office/powerpoint/2010/main" val="37431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Optical flow and alignment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FF11E9-A67A-4522-9A73-CF0062B6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 b="22893"/>
          <a:stretch/>
        </p:blipFill>
        <p:spPr>
          <a:xfrm>
            <a:off x="1434860" y="3049438"/>
            <a:ext cx="9144000" cy="361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E4C52-E20C-440E-966E-CB5ADEFB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9" b="35975"/>
          <a:stretch/>
        </p:blipFill>
        <p:spPr>
          <a:xfrm>
            <a:off x="1524000" y="1216325"/>
            <a:ext cx="9144000" cy="24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Tracking in videos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E066D-69E6-49EF-BE96-E93359EC0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1447" r="12327" b="19371"/>
          <a:stretch/>
        </p:blipFill>
        <p:spPr>
          <a:xfrm>
            <a:off x="2020019" y="1056735"/>
            <a:ext cx="8151962" cy="56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Segmentation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E066D-69E6-49EF-BE96-E93359EC0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1447" r="12327" b="19371"/>
          <a:stretch/>
        </p:blipFill>
        <p:spPr>
          <a:xfrm>
            <a:off x="2020019" y="1056735"/>
            <a:ext cx="8151962" cy="56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557628" y="1325563"/>
            <a:ext cx="9767471" cy="4950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Detect lines (circles, shapes) in an image.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Perform automatic image warping and basic AR.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Reconstruct 3D scene structure from two images.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Do photometric stereo and render simple images.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Recognize objects using a bag-of-words model.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Recognize objects using deep CNNs.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Track objects in video.</a:t>
            </a:r>
          </a:p>
        </p:txBody>
      </p:sp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Things you should know how to do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2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Do you plan on taking any other vision courses?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5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Homework 7 is due on </a:t>
            </a:r>
            <a:r>
              <a:rPr lang="en-US" sz="2400" u="sng" dirty="0">
                <a:solidFill>
                  <a:srgbClr val="000000"/>
                </a:solidFill>
                <a:latin typeface="Helvetica Light"/>
                <a:sym typeface="Helvetica Light"/>
              </a:rPr>
              <a:t>Sunday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 6</a:t>
            </a:r>
            <a:r>
              <a:rPr lang="en-US" sz="2400" baseline="30000" dirty="0">
                <a:solidFill>
                  <a:srgbClr val="000000"/>
                </a:solidFill>
                <a:latin typeface="Helvetica Light"/>
                <a:sym typeface="Helvetica Light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. 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Any questions about homework 7?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How many of you have looked at/started/finished the homework?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Everyone gets an extra free late day!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You can use it either on homework 7, or retroactively for some old homework 	to remove the late submission penalty.</a:t>
            </a:r>
          </a:p>
        </p:txBody>
      </p:sp>
    </p:spTree>
    <p:extLst>
      <p:ext uri="{BB962C8B-B14F-4D97-AF65-F5344CB8AC3E}">
        <p14:creationId xmlns:p14="http://schemas.microsoft.com/office/powerpoint/2010/main" val="16707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part of the class did you like the most?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2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part of the class did you like the least?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2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Any topics you wanted to learn more about?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3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Any topics you wanted to learn less about?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Would the class work better if we did learning first?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was your favorite homework?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0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was your least favorite homework?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0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717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does homework difficulty compare to other classes?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Would it be better if </a:t>
            </a:r>
            <a:r>
              <a:rPr lang="en-US" dirty="0" err="1"/>
              <a:t>homeworks</a:t>
            </a:r>
            <a:r>
              <a:rPr lang="en-US" dirty="0"/>
              <a:t> were in Python?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8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 evaluation*s* – please take them!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CMU’s Faculty Course Evaluations (FCE): 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  <a:hlinkClick r:id="rId2"/>
              </a:rPr>
              <a:t>https://cmu.smartevals.com/</a:t>
            </a: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16-385 end-of-semester survey: 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  <a:hlinkClick r:id="rId3"/>
              </a:rPr>
              <a:t>https://docs.google.com/forms/d/e/1FAIpQLSfcIxL17cqlRrZ4uQI-8-d6KMlh2-Q_bRZNtBaFzA1o5XLT1A/viewform</a:t>
            </a: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Please take both, super helpful for developing future offerings of the class.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Thanks in advance!</a:t>
            </a:r>
          </a:p>
        </p:txBody>
      </p:sp>
    </p:spTree>
    <p:extLst>
      <p:ext uri="{BB962C8B-B14F-4D97-AF65-F5344CB8AC3E}">
        <p14:creationId xmlns:p14="http://schemas.microsoft.com/office/powerpoint/2010/main" val="29405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1903829" y="1835742"/>
            <a:ext cx="8384344" cy="4249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Image processing.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Geometry-based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Physics-based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Semantic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Dealing with motion.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0FC101-0DF0-45F2-9C2B-85A41CB7F240}"/>
              </a:ext>
            </a:extLst>
          </p:cNvPr>
          <p:cNvCxnSpPr>
            <a:cxnSpLocks/>
          </p:cNvCxnSpPr>
          <p:nvPr/>
        </p:nvCxnSpPr>
        <p:spPr>
          <a:xfrm flipH="1">
            <a:off x="4780438" y="3943115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160D6-F082-44C5-A278-67D3799487BA}"/>
              </a:ext>
            </a:extLst>
          </p:cNvPr>
          <p:cNvSpPr txBox="1"/>
          <p:nvPr/>
        </p:nvSpPr>
        <p:spPr>
          <a:xfrm>
            <a:off x="5556971" y="3517613"/>
            <a:ext cx="5009903" cy="851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13 – 16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16-823: Physics-based Methods in Vision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15-463: Computational Photography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C852CF-41B0-4847-8D99-DDBF59594601}"/>
              </a:ext>
            </a:extLst>
          </p:cNvPr>
          <p:cNvCxnSpPr>
            <a:cxnSpLocks/>
          </p:cNvCxnSpPr>
          <p:nvPr/>
        </p:nvCxnSpPr>
        <p:spPr>
          <a:xfrm flipH="1">
            <a:off x="4780438" y="2794886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BAE75C-5DFD-4005-ADB1-04E142555F2F}"/>
              </a:ext>
            </a:extLst>
          </p:cNvPr>
          <p:cNvSpPr txBox="1"/>
          <p:nvPr/>
        </p:nvSpPr>
        <p:spPr>
          <a:xfrm>
            <a:off x="5556971" y="2499197"/>
            <a:ext cx="511102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7 – 12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16-822: Geometry-based Methods in Vision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B3B36C-B67B-4B63-BE52-6DD3CF080853}"/>
              </a:ext>
            </a:extLst>
          </p:cNvPr>
          <p:cNvCxnSpPr>
            <a:cxnSpLocks/>
          </p:cNvCxnSpPr>
          <p:nvPr/>
        </p:nvCxnSpPr>
        <p:spPr>
          <a:xfrm flipH="1">
            <a:off x="4780438" y="1602993"/>
            <a:ext cx="409141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65A7B3-B705-4937-88DA-F17E80A0034C}"/>
              </a:ext>
            </a:extLst>
          </p:cNvPr>
          <p:cNvSpPr txBox="1"/>
          <p:nvPr/>
        </p:nvSpPr>
        <p:spPr>
          <a:xfrm>
            <a:off x="5556972" y="1307303"/>
            <a:ext cx="46592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 – 7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18-793: Image and Video Processing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B0C7F0-B6B4-40CE-BE8C-114E0DB97448}"/>
              </a:ext>
            </a:extLst>
          </p:cNvPr>
          <p:cNvCxnSpPr>
            <a:cxnSpLocks/>
          </p:cNvCxnSpPr>
          <p:nvPr/>
        </p:nvCxnSpPr>
        <p:spPr>
          <a:xfrm flipH="1">
            <a:off x="4780438" y="5095395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A2092-2DC7-40E4-8816-7A274E2337FB}"/>
              </a:ext>
            </a:extLst>
          </p:cNvPr>
          <p:cNvCxnSpPr>
            <a:cxnSpLocks/>
          </p:cNvCxnSpPr>
          <p:nvPr/>
        </p:nvCxnSpPr>
        <p:spPr>
          <a:xfrm flipH="1">
            <a:off x="4780438" y="6233732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A17DF-B180-4463-BCC2-30731D390478}"/>
              </a:ext>
            </a:extLst>
          </p:cNvPr>
          <p:cNvSpPr txBox="1"/>
          <p:nvPr/>
        </p:nvSpPr>
        <p:spPr>
          <a:xfrm>
            <a:off x="5556972" y="5937594"/>
            <a:ext cx="4659209" cy="5922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90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22 – </a:t>
            </a:r>
            <a:r>
              <a:rPr lang="en-US" sz="1690" dirty="0">
                <a:latin typeface="Helvetica Light"/>
              </a:rPr>
              <a:t>25</a:t>
            </a:r>
            <a:endParaRPr lang="en-US" sz="1690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10751" hangingPunct="0">
              <a:defRPr/>
            </a:pPr>
            <a:r>
              <a:rPr lang="en-US" sz="1690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16-831: </a:t>
            </a:r>
            <a:r>
              <a:rPr lang="en-US" sz="1690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RoboStats</a:t>
            </a:r>
            <a:endParaRPr lang="en-US" sz="1690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290B6-1C73-41D7-94BC-4E6044DA3F4E}"/>
              </a:ext>
            </a:extLst>
          </p:cNvPr>
          <p:cNvSpPr txBox="1"/>
          <p:nvPr/>
        </p:nvSpPr>
        <p:spPr>
          <a:xfrm>
            <a:off x="5556971" y="4795654"/>
            <a:ext cx="511102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17 – </a:t>
            </a:r>
            <a:r>
              <a:rPr lang="en-US" sz="1687" dirty="0">
                <a:latin typeface="Helvetica Light"/>
              </a:rPr>
              <a:t>21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16-824: Vision Learning and Recognition</a:t>
            </a:r>
          </a:p>
        </p:txBody>
      </p:sp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35806-5D14-47BB-9D1C-42D96F7C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4" b="20125"/>
          <a:stretch/>
        </p:blipFill>
        <p:spPr>
          <a:xfrm>
            <a:off x="776377" y="4038599"/>
            <a:ext cx="10639245" cy="2507221"/>
          </a:xfrm>
          <a:prstGeom prst="rect">
            <a:avLst/>
          </a:prstGeom>
        </p:spPr>
      </p:pic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processing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010FB-4558-4D3D-9C51-25F056056A68}"/>
              </a:ext>
            </a:extLst>
          </p:cNvPr>
          <p:cNvSpPr txBox="1"/>
          <p:nvPr/>
        </p:nvSpPr>
        <p:spPr>
          <a:xfrm>
            <a:off x="6988602" y="3254713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Fourier filtering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6D401-21FA-4800-9A2E-527B00BEF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12328" r="17293" b="53245"/>
          <a:stretch/>
        </p:blipFill>
        <p:spPr>
          <a:xfrm>
            <a:off x="965200" y="1155939"/>
            <a:ext cx="6629400" cy="2747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6EF582-47B6-4D1F-9DD7-25A610709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75" y="1209901"/>
            <a:ext cx="1671029" cy="20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features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AD385-B880-4FB3-9DE9-6EA029E5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16729"/>
          <a:stretch/>
        </p:blipFill>
        <p:spPr>
          <a:xfrm>
            <a:off x="1104181" y="948904"/>
            <a:ext cx="9983638" cy="56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alignment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1D95C-05D3-4A2D-8DF0-D4C5CD04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23899"/>
          <a:stretch/>
        </p:blipFill>
        <p:spPr>
          <a:xfrm>
            <a:off x="366623" y="1009291"/>
            <a:ext cx="11458755" cy="55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Camera and multi-view geometry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91EBD-5648-410E-ADF5-214181FDC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21887"/>
          <a:stretch/>
        </p:blipFill>
        <p:spPr>
          <a:xfrm>
            <a:off x="1117120" y="1187540"/>
            <a:ext cx="9957759" cy="53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Stereo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5615-BC57-4764-AB0E-252855FC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610" b="19245"/>
          <a:stretch/>
        </p:blipFill>
        <p:spPr>
          <a:xfrm>
            <a:off x="2684253" y="1009290"/>
            <a:ext cx="6823494" cy="5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394</Words>
  <Application>Microsoft Office PowerPoint</Application>
  <PresentationFormat>Widescreen</PresentationFormat>
  <Paragraphs>103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Calibri Light (Headings)</vt:lpstr>
      <vt:lpstr>Helvetica</vt:lpstr>
      <vt:lpstr>Helvetica Light</vt:lpstr>
      <vt:lpstr>Office Theme</vt:lpstr>
      <vt:lpstr>Wrap-up</vt:lpstr>
      <vt:lpstr>Course announcements</vt:lpstr>
      <vt:lpstr>Class evaluation*s* – please take them!</vt:lpstr>
      <vt:lpstr>Course overview</vt:lpstr>
      <vt:lpstr>Image processing</vt:lpstr>
      <vt:lpstr>Image features</vt:lpstr>
      <vt:lpstr>2D alignment</vt:lpstr>
      <vt:lpstr>Camera and multi-view geometry</vt:lpstr>
      <vt:lpstr>Stereo</vt:lpstr>
      <vt:lpstr>Image formation and physics</vt:lpstr>
      <vt:lpstr>Object recognition</vt:lpstr>
      <vt:lpstr>Neural networks</vt:lpstr>
      <vt:lpstr>Face detection and recognition</vt:lpstr>
      <vt:lpstr>Optical flow and alignment</vt:lpstr>
      <vt:lpstr>Tracking in videos</vt:lpstr>
      <vt:lpstr>Segmentation</vt:lpstr>
      <vt:lpstr>Things you should know how to do</vt:lpstr>
      <vt:lpstr>Questions?</vt:lpstr>
      <vt:lpstr>Do you plan on taking any other vision courses?</vt:lpstr>
      <vt:lpstr>Which part of the class did you like the most?</vt:lpstr>
      <vt:lpstr>Which part of the class did you like the least?</vt:lpstr>
      <vt:lpstr>Any topics you wanted to learn more about?</vt:lpstr>
      <vt:lpstr>Any topics you wanted to learn less about?</vt:lpstr>
      <vt:lpstr>Would the class work better if we did learning first?</vt:lpstr>
      <vt:lpstr>Which was your favorite homework?</vt:lpstr>
      <vt:lpstr>Which was your least favorite homework?</vt:lpstr>
      <vt:lpstr>How does homework difficulty compare to other classes?</vt:lpstr>
      <vt:lpstr>Would it be better if homeworks were in Python?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course overview</dc:title>
  <dc:creator>Ioannis Gkioulekas</dc:creator>
  <cp:lastModifiedBy>Ioannis Gkioulekas</cp:lastModifiedBy>
  <cp:revision>873</cp:revision>
  <dcterms:created xsi:type="dcterms:W3CDTF">2017-08-27T19:52:29Z</dcterms:created>
  <dcterms:modified xsi:type="dcterms:W3CDTF">2018-05-02T17:23:46Z</dcterms:modified>
</cp:coreProperties>
</file>