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28" r:id="rId1"/>
  </p:sldMasterIdLst>
  <p:notesMasterIdLst>
    <p:notesMasterId r:id="rId52"/>
  </p:notesMasterIdLst>
  <p:sldIdLst>
    <p:sldId id="256" r:id="rId2"/>
    <p:sldId id="637" r:id="rId3"/>
    <p:sldId id="509" r:id="rId4"/>
    <p:sldId id="638" r:id="rId5"/>
    <p:sldId id="707" r:id="rId6"/>
    <p:sldId id="639" r:id="rId7"/>
    <p:sldId id="640" r:id="rId8"/>
    <p:sldId id="641" r:id="rId9"/>
    <p:sldId id="643" r:id="rId10"/>
    <p:sldId id="642" r:id="rId11"/>
    <p:sldId id="644" r:id="rId12"/>
    <p:sldId id="646" r:id="rId13"/>
    <p:sldId id="705" r:id="rId14"/>
    <p:sldId id="706" r:id="rId15"/>
    <p:sldId id="529" r:id="rId16"/>
    <p:sldId id="530" r:id="rId17"/>
    <p:sldId id="648" r:id="rId18"/>
    <p:sldId id="683" r:id="rId19"/>
    <p:sldId id="684" r:id="rId20"/>
    <p:sldId id="685" r:id="rId21"/>
    <p:sldId id="686" r:id="rId22"/>
    <p:sldId id="650" r:id="rId23"/>
    <p:sldId id="653" r:id="rId24"/>
    <p:sldId id="659" r:id="rId25"/>
    <p:sldId id="687" r:id="rId26"/>
    <p:sldId id="703" r:id="rId27"/>
    <p:sldId id="681" r:id="rId28"/>
    <p:sldId id="658" r:id="rId29"/>
    <p:sldId id="696" r:id="rId30"/>
    <p:sldId id="682" r:id="rId31"/>
    <p:sldId id="660" r:id="rId32"/>
    <p:sldId id="662" r:id="rId33"/>
    <p:sldId id="699" r:id="rId34"/>
    <p:sldId id="700" r:id="rId35"/>
    <p:sldId id="661" r:id="rId36"/>
    <p:sldId id="693" r:id="rId37"/>
    <p:sldId id="694" r:id="rId38"/>
    <p:sldId id="695" r:id="rId39"/>
    <p:sldId id="688" r:id="rId40"/>
    <p:sldId id="690" r:id="rId41"/>
    <p:sldId id="698" r:id="rId42"/>
    <p:sldId id="691" r:id="rId43"/>
    <p:sldId id="692" r:id="rId44"/>
    <p:sldId id="672" r:id="rId45"/>
    <p:sldId id="704" r:id="rId46"/>
    <p:sldId id="673" r:id="rId47"/>
    <p:sldId id="674" r:id="rId48"/>
    <p:sldId id="676" r:id="rId49"/>
    <p:sldId id="697" r:id="rId50"/>
    <p:sldId id="675" r:id="rId51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Calibri" charset="0"/>
        <a:ea typeface="ＭＳ Ｐゴシック" charset="0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Calibri" charset="0"/>
        <a:ea typeface="ＭＳ Ｐゴシック" charset="0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Calibri" charset="0"/>
        <a:ea typeface="ＭＳ Ｐゴシック" charset="0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Calibri" charset="0"/>
        <a:ea typeface="ＭＳ Ｐゴシック" charset="0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Calibri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Calibri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Calibri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Calibri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Calibri" charset="0"/>
        <a:ea typeface="ＭＳ Ｐゴシック" charset="0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3C72D81D-FFA0-47CA-A2B5-01940E698038}">
          <p14:sldIdLst>
            <p14:sldId id="256"/>
            <p14:sldId id="637"/>
            <p14:sldId id="509"/>
            <p14:sldId id="638"/>
            <p14:sldId id="707"/>
            <p14:sldId id="639"/>
            <p14:sldId id="640"/>
            <p14:sldId id="641"/>
            <p14:sldId id="643"/>
            <p14:sldId id="642"/>
            <p14:sldId id="644"/>
            <p14:sldId id="646"/>
            <p14:sldId id="705"/>
            <p14:sldId id="706"/>
            <p14:sldId id="529"/>
            <p14:sldId id="530"/>
            <p14:sldId id="648"/>
            <p14:sldId id="683"/>
            <p14:sldId id="684"/>
            <p14:sldId id="685"/>
            <p14:sldId id="686"/>
            <p14:sldId id="650"/>
            <p14:sldId id="653"/>
            <p14:sldId id="659"/>
            <p14:sldId id="687"/>
            <p14:sldId id="703"/>
            <p14:sldId id="681"/>
            <p14:sldId id="658"/>
            <p14:sldId id="696"/>
            <p14:sldId id="682"/>
            <p14:sldId id="660"/>
            <p14:sldId id="662"/>
            <p14:sldId id="699"/>
            <p14:sldId id="700"/>
            <p14:sldId id="661"/>
            <p14:sldId id="693"/>
            <p14:sldId id="694"/>
            <p14:sldId id="695"/>
            <p14:sldId id="688"/>
            <p14:sldId id="690"/>
            <p14:sldId id="698"/>
            <p14:sldId id="691"/>
            <p14:sldId id="692"/>
            <p14:sldId id="672"/>
            <p14:sldId id="704"/>
            <p14:sldId id="673"/>
            <p14:sldId id="674"/>
            <p14:sldId id="676"/>
            <p14:sldId id="697"/>
            <p14:sldId id="675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DEBEC"/>
    <a:srgbClr val="DDF6FF"/>
    <a:srgbClr val="ABE9FF"/>
    <a:srgbClr val="C5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 autoAdjust="0"/>
    <p:restoredTop sz="86743" autoAdjust="0"/>
  </p:normalViewPr>
  <p:slideViewPr>
    <p:cSldViewPr>
      <p:cViewPr varScale="1">
        <p:scale>
          <a:sx n="101" d="100"/>
          <a:sy n="101" d="100"/>
        </p:scale>
        <p:origin x="-1398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372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2053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8825" cy="342582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08803A6F-65D9-6C4E-B879-C8788B35A36F}" type="slidenum">
              <a:rPr lang="en-CA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36005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60FD874-1D11-794B-9B9F-3A29DB91623F}" type="slidenum">
              <a:rPr lang="en-CA"/>
              <a:pPr/>
              <a:t>1</a:t>
            </a:fld>
            <a:endParaRPr lang="en-CA" dirty="0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CA" dirty="0" smtClean="0">
              <a:latin typeface="Calibri" charset="0"/>
              <a:ea typeface="SimSun" charset="0"/>
              <a:cs typeface="SimSun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09E9E019-3702-014A-878E-DF177B403E89}" type="slidenum">
              <a:rPr lang="en-CA" sz="1200"/>
              <a:pPr algn="r">
                <a:buClrTx/>
                <a:buFontTx/>
                <a:buNone/>
              </a:pPr>
              <a:t>1</a:t>
            </a:fld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28199518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[</a:t>
            </a:r>
            <a:r>
              <a:rPr lang="en-US" sz="1200" dirty="0" err="1" smtClean="0"/>
              <a:t>Alon</a:t>
            </a:r>
            <a:r>
              <a:rPr lang="en-US" sz="1200" dirty="0" smtClean="0"/>
              <a:t>-Karp-</a:t>
            </a:r>
            <a:r>
              <a:rPr lang="en-US" sz="1200" dirty="0" err="1" smtClean="0"/>
              <a:t>Peleg</a:t>
            </a:r>
            <a:r>
              <a:rPr lang="en-US" sz="1200" dirty="0" smtClean="0"/>
              <a:t>-West </a:t>
            </a:r>
            <a:r>
              <a:rPr lang="fr-FR" sz="1200" dirty="0" smtClean="0"/>
              <a:t>’</a:t>
            </a:r>
            <a:r>
              <a:rPr lang="en-US" sz="1200" dirty="0" smtClean="0"/>
              <a:t>91, [Elkin-</a:t>
            </a:r>
            <a:r>
              <a:rPr lang="en-US" sz="1200" dirty="0" err="1" smtClean="0"/>
              <a:t>Emek</a:t>
            </a:r>
            <a:r>
              <a:rPr lang="en-US" sz="1200" dirty="0" smtClean="0"/>
              <a:t>-Spielman-Teng `05], [Abraham-</a:t>
            </a:r>
            <a:r>
              <a:rPr lang="en-US" sz="1200" dirty="0" err="1" smtClean="0"/>
              <a:t>Bartal</a:t>
            </a:r>
            <a:r>
              <a:rPr lang="en-US" sz="1200" dirty="0" smtClean="0"/>
              <a:t>-Neiman </a:t>
            </a:r>
            <a:r>
              <a:rPr lang="fr-FR" sz="1200" dirty="0" smtClean="0"/>
              <a:t>’</a:t>
            </a:r>
            <a:r>
              <a:rPr lang="en-US" sz="1200" dirty="0" smtClean="0"/>
              <a:t>08], Koutis-Miller-P `11,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5105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[</a:t>
            </a:r>
            <a:r>
              <a:rPr lang="en-US" sz="1200" dirty="0" err="1" smtClean="0"/>
              <a:t>Alon</a:t>
            </a:r>
            <a:r>
              <a:rPr lang="en-US" sz="1200" dirty="0" smtClean="0"/>
              <a:t>-Karp-</a:t>
            </a:r>
            <a:r>
              <a:rPr lang="en-US" sz="1200" dirty="0" err="1" smtClean="0"/>
              <a:t>Peleg</a:t>
            </a:r>
            <a:r>
              <a:rPr lang="en-US" sz="1200" dirty="0" smtClean="0"/>
              <a:t>-West </a:t>
            </a:r>
            <a:r>
              <a:rPr lang="fr-FR" sz="1200" dirty="0" smtClean="0"/>
              <a:t>’</a:t>
            </a:r>
            <a:r>
              <a:rPr lang="en-US" sz="1200" dirty="0" smtClean="0"/>
              <a:t>91, [Elkin-</a:t>
            </a:r>
            <a:r>
              <a:rPr lang="en-US" sz="1200" dirty="0" err="1" smtClean="0"/>
              <a:t>Emek</a:t>
            </a:r>
            <a:r>
              <a:rPr lang="en-US" sz="1200" dirty="0" smtClean="0"/>
              <a:t>-Spielman-Teng `05], [Abraham-</a:t>
            </a:r>
            <a:r>
              <a:rPr lang="en-US" sz="1200" dirty="0" err="1" smtClean="0"/>
              <a:t>Bartal</a:t>
            </a:r>
            <a:r>
              <a:rPr lang="en-US" sz="1200" dirty="0" smtClean="0"/>
              <a:t>-Neiman </a:t>
            </a:r>
            <a:r>
              <a:rPr lang="fr-FR" sz="1200" dirty="0" smtClean="0"/>
              <a:t>’</a:t>
            </a:r>
            <a:r>
              <a:rPr lang="en-US" sz="1200" dirty="0" smtClean="0"/>
              <a:t>08], Koutis-Miller-P `11,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3005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[</a:t>
            </a:r>
            <a:r>
              <a:rPr lang="en-US" sz="1200" dirty="0" err="1" smtClean="0"/>
              <a:t>Alon</a:t>
            </a:r>
            <a:r>
              <a:rPr lang="en-US" sz="1200" dirty="0" smtClean="0"/>
              <a:t>-Karp-</a:t>
            </a:r>
            <a:r>
              <a:rPr lang="en-US" sz="1200" dirty="0" err="1" smtClean="0"/>
              <a:t>Peleg</a:t>
            </a:r>
            <a:r>
              <a:rPr lang="en-US" sz="1200" dirty="0" smtClean="0"/>
              <a:t>-West </a:t>
            </a:r>
            <a:r>
              <a:rPr lang="fr-FR" sz="1200" dirty="0" smtClean="0"/>
              <a:t>’</a:t>
            </a:r>
            <a:r>
              <a:rPr lang="en-US" sz="1200" dirty="0" smtClean="0"/>
              <a:t>91, [Elkin-</a:t>
            </a:r>
            <a:r>
              <a:rPr lang="en-US" sz="1200" dirty="0" err="1" smtClean="0"/>
              <a:t>Emek</a:t>
            </a:r>
            <a:r>
              <a:rPr lang="en-US" sz="1200" dirty="0" smtClean="0"/>
              <a:t>-Spielman-Teng `05], [Abraham-</a:t>
            </a:r>
            <a:r>
              <a:rPr lang="en-US" sz="1200" dirty="0" err="1" smtClean="0"/>
              <a:t>Bartal</a:t>
            </a:r>
            <a:r>
              <a:rPr lang="en-US" sz="1200" dirty="0" smtClean="0"/>
              <a:t>-Neiman </a:t>
            </a:r>
            <a:r>
              <a:rPr lang="fr-FR" sz="1200" dirty="0" smtClean="0"/>
              <a:t>’</a:t>
            </a:r>
            <a:r>
              <a:rPr lang="en-US" sz="1200" dirty="0" smtClean="0"/>
              <a:t>08], Koutis-Miller-P `11,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22432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[</a:t>
            </a:r>
            <a:r>
              <a:rPr lang="en-US" sz="1200" dirty="0" err="1" smtClean="0"/>
              <a:t>Alon</a:t>
            </a:r>
            <a:r>
              <a:rPr lang="en-US" sz="1200" dirty="0" smtClean="0"/>
              <a:t>-Karp-</a:t>
            </a:r>
            <a:r>
              <a:rPr lang="en-US" sz="1200" dirty="0" err="1" smtClean="0"/>
              <a:t>Peleg</a:t>
            </a:r>
            <a:r>
              <a:rPr lang="en-US" sz="1200" dirty="0" smtClean="0"/>
              <a:t>-West </a:t>
            </a:r>
            <a:r>
              <a:rPr lang="fr-FR" sz="1200" dirty="0" smtClean="0"/>
              <a:t>’</a:t>
            </a:r>
            <a:r>
              <a:rPr lang="en-US" sz="1200" dirty="0" smtClean="0"/>
              <a:t>91, [Elkin-</a:t>
            </a:r>
            <a:r>
              <a:rPr lang="en-US" sz="1200" dirty="0" err="1" smtClean="0"/>
              <a:t>Emek</a:t>
            </a:r>
            <a:r>
              <a:rPr lang="en-US" sz="1200" dirty="0" smtClean="0"/>
              <a:t>-Spielman-Teng `05], [Abraham-</a:t>
            </a:r>
            <a:r>
              <a:rPr lang="en-US" sz="1200" dirty="0" err="1" smtClean="0"/>
              <a:t>Bartal</a:t>
            </a:r>
            <a:r>
              <a:rPr lang="en-US" sz="1200" dirty="0" smtClean="0"/>
              <a:t>-Neiman </a:t>
            </a:r>
            <a:r>
              <a:rPr lang="fr-FR" sz="1200" dirty="0" smtClean="0"/>
              <a:t>’</a:t>
            </a:r>
            <a:r>
              <a:rPr lang="en-US" sz="1200" dirty="0" smtClean="0"/>
              <a:t>08], Koutis-Miller-P `11,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2243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2005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99248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84693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53411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14032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5024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case of unit weights, can view as length of tree 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78599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94416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54636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49026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71898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68596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00433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96238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54956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47204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652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case of unit weights, can view as length of tree 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6419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98586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31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16799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32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751759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33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259779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Alternatives</a:t>
            </a:r>
            <a:r>
              <a:rPr lang="en-US" baseline="0" dirty="0" smtClean="0"/>
              <a:t> in p = 1 are much more complicated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34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818768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35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773644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36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492879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37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606173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38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321327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39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8483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case of unit weights, can view as length of tree 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75559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40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582105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41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767620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42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373709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43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620614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44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352940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45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352940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RAM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46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104614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47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6684315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48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940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49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6438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407308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50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136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case of unit weights, can view as length of tree 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8943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8573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26432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803A6F-65D9-6C4E-B879-C8788B35A36F}" type="slidenum">
              <a:rPr lang="en-CA" smtClean="0"/>
              <a:pPr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80674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E77381B-226A-1946-BDFA-CEE6FFF1C04A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B14E-2086-9945-8FB0-41BEF913C5AB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9786-D9E5-4E44-8E6C-5E64CECAFEB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C9C0-62BE-1246-9D91-E033473245AF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3BCAD-6EB3-7043-9048-2759D676FB3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D0BB-6F83-DC44-A2AE-E8E6D3BD9DE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4A51-0241-7344-8D44-CBA8ACFF3E80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0EEC-3AE6-4F41-88F6-CACE6695ECEC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2711-8944-5540-8119-96E0BEFC61D8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D2DA-A1E3-8945-8833-C9CD754F30F3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873B-5F55-3F41-A3B3-B158CFAE565B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443AD57-5CF8-BE48-938F-68DAF26C69B6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838200" y="685800"/>
            <a:ext cx="7543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CA" sz="4800" dirty="0" smtClean="0">
                <a:latin typeface="+mj-lt"/>
                <a:ea typeface="SimSun" charset="0"/>
                <a:cs typeface="SimSun" charset="0"/>
              </a:rPr>
              <a:t>Efficient methods for finding low-stretch spanning trees</a:t>
            </a:r>
            <a:endParaRPr lang="en-CA" sz="4800" dirty="0">
              <a:latin typeface="+mj-lt"/>
              <a:ea typeface="SimSun" charset="0"/>
              <a:cs typeface="SimSun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7600" y="3581400"/>
            <a:ext cx="182861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124200" y="3124200"/>
            <a:ext cx="28194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CA" sz="2400" dirty="0" smtClean="0">
                <a:latin typeface="+mn-lt"/>
              </a:rPr>
              <a:t>Jakub Pachocki</a:t>
            </a:r>
            <a:endParaRPr lang="en-CA" sz="2400" dirty="0">
              <a:latin typeface="+mn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28700" y="5638800"/>
            <a:ext cx="7010400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pl-PL" sz="2400" dirty="0" smtClean="0">
                <a:latin typeface="+mn-lt"/>
              </a:rPr>
              <a:t>Joint work with Michael Cohen, Gary Miller, Richard Peng and Shen Chen Xu</a:t>
            </a:r>
            <a:endParaRPr lang="en-CA" sz="24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ULTRASPARSIFICATION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1066800" y="2514600"/>
            <a:ext cx="7696200" cy="16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[Koutis-Miller-Peng`10]: </a:t>
            </a:r>
          </a:p>
          <a:p>
            <a:r>
              <a:rPr lang="pl-PL" sz="3200" dirty="0" smtClean="0"/>
              <a:t>Can reduce number of off-tree edges to (</a:t>
            </a:r>
            <a:r>
              <a:rPr lang="en-US" sz="3200" dirty="0" smtClean="0"/>
              <a:t>total stretch</a:t>
            </a:r>
            <a:r>
              <a:rPr lang="pl-PL" sz="3200" dirty="0" smtClean="0"/>
              <a:t>)</a:t>
            </a:r>
            <a:r>
              <a:rPr lang="en-US" sz="3200" dirty="0" smtClean="0"/>
              <a:t>/ </a:t>
            </a:r>
            <a:r>
              <a:rPr lang="pl-PL" sz="3200" i="1" dirty="0" smtClean="0"/>
              <a:t>K</a:t>
            </a:r>
            <a:endParaRPr lang="pt-BR" sz="3200" i="1" dirty="0" smtClean="0"/>
          </a:p>
        </p:txBody>
      </p:sp>
      <p:sp>
        <p:nvSpPr>
          <p:cNvPr id="3" name="Down Arrow 2"/>
          <p:cNvSpPr/>
          <p:nvPr/>
        </p:nvSpPr>
        <p:spPr>
          <a:xfrm>
            <a:off x="2895600" y="4114800"/>
            <a:ext cx="533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838200" y="4724400"/>
            <a:ext cx="47244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indent="-228600" defTabSz="9144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</a:pPr>
            <a:r>
              <a:rPr lang="en-US" sz="3200" dirty="0" smtClean="0"/>
              <a:t>Reduce total </a:t>
            </a:r>
            <a:r>
              <a:rPr lang="en-US" sz="3200" dirty="0" smtClean="0"/>
              <a:t>stretch</a:t>
            </a:r>
            <a:endParaRPr lang="en-US" sz="3200" dirty="0" smtClean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096000" y="4419600"/>
            <a:ext cx="26670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indent="-228600" defTabSz="9144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</a:pPr>
            <a:r>
              <a:rPr lang="pl-PL" sz="2400" i="1" dirty="0" smtClean="0"/>
              <a:t>K </a:t>
            </a:r>
            <a:r>
              <a:rPr lang="pl-PL" sz="2400" dirty="0" smtClean="0"/>
              <a:t>is paid for in iteration cost</a:t>
            </a:r>
            <a:endParaRPr kumimoji="0" lang="en-US" sz="2400" b="1" i="1" u="none" strike="noStrike" kern="1200" cap="none" spc="0" normalizeH="0" baseline="-2500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906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STRETCH</a:t>
            </a:r>
            <a:endParaRPr lang="en-US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1295400" y="1676400"/>
            <a:ext cx="6096000" cy="1676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b="1" dirty="0" smtClean="0"/>
              <a:t>Idea: </a:t>
            </a:r>
            <a:r>
              <a:rPr lang="en-US" sz="3200" dirty="0" smtClean="0"/>
              <a:t>Total stretch measures how well a tree captures the spectral properties of a graph</a:t>
            </a:r>
            <a:endParaRPr lang="pt-BR" sz="3200" b="1" dirty="0" smtClean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1295400" y="3657600"/>
            <a:ext cx="6096000" cy="1130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How to find spanning trees of low stretch?</a:t>
            </a:r>
            <a:endParaRPr lang="pt-BR" sz="3200" dirty="0" smtClean="0"/>
          </a:p>
        </p:txBody>
      </p:sp>
    </p:spTree>
    <p:extLst>
      <p:ext uri="{BB962C8B-B14F-4D97-AF65-F5344CB8AC3E}">
        <p14:creationId xmlns:p14="http://schemas.microsoft.com/office/powerpoint/2010/main" val="392298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>
            <a:endCxn id="11" idx="2"/>
          </p:cNvCxnSpPr>
          <p:nvPr/>
        </p:nvCxnSpPr>
        <p:spPr>
          <a:xfrm>
            <a:off x="5721396" y="3276600"/>
            <a:ext cx="746079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" idx="6"/>
          </p:cNvCxnSpPr>
          <p:nvPr/>
        </p:nvCxnSpPr>
        <p:spPr>
          <a:xfrm flipV="1">
            <a:off x="2438400" y="3222718"/>
            <a:ext cx="685800" cy="5388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STRETCH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990600" y="5181600"/>
            <a:ext cx="7696200" cy="1130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Cannot obtain uniformly low stretch (cycle)</a:t>
            </a:r>
            <a:endParaRPr lang="pt-BR" sz="3200" dirty="0" smtClean="0"/>
          </a:p>
        </p:txBody>
      </p:sp>
      <p:cxnSp>
        <p:nvCxnSpPr>
          <p:cNvPr id="12" name="Straight Connector 11"/>
          <p:cNvCxnSpPr>
            <a:stCxn id="4" idx="7"/>
            <a:endCxn id="6" idx="3"/>
          </p:cNvCxnSpPr>
          <p:nvPr/>
        </p:nvCxnSpPr>
        <p:spPr>
          <a:xfrm flipV="1">
            <a:off x="2416082" y="2768507"/>
            <a:ext cx="473261" cy="4542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7"/>
            <a:endCxn id="7" idx="2"/>
          </p:cNvCxnSpPr>
          <p:nvPr/>
        </p:nvCxnSpPr>
        <p:spPr>
          <a:xfrm flipV="1">
            <a:off x="2997107" y="2333625"/>
            <a:ext cx="555718" cy="327118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7"/>
            <a:endCxn id="8" idx="2"/>
          </p:cNvCxnSpPr>
          <p:nvPr/>
        </p:nvCxnSpPr>
        <p:spPr>
          <a:xfrm flipV="1">
            <a:off x="3682907" y="2057400"/>
            <a:ext cx="736693" cy="222343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1"/>
            <a:endCxn id="8" idx="6"/>
          </p:cNvCxnSpPr>
          <p:nvPr/>
        </p:nvCxnSpPr>
        <p:spPr>
          <a:xfrm flipH="1" flipV="1">
            <a:off x="4572000" y="2057400"/>
            <a:ext cx="774793" cy="222343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0" idx="1"/>
            <a:endCxn id="9" idx="6"/>
          </p:cNvCxnSpPr>
          <p:nvPr/>
        </p:nvCxnSpPr>
        <p:spPr>
          <a:xfrm flipH="1" flipV="1">
            <a:off x="5476875" y="2333625"/>
            <a:ext cx="489043" cy="327118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1" idx="1"/>
            <a:endCxn id="10" idx="5"/>
          </p:cNvCxnSpPr>
          <p:nvPr/>
        </p:nvCxnSpPr>
        <p:spPr>
          <a:xfrm flipH="1" flipV="1">
            <a:off x="6073682" y="2768507"/>
            <a:ext cx="416111" cy="454211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552825" y="225742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19600" y="1981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324475" y="225742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943600" y="263842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67025" y="263842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286000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2" descr="C:\Users\jpachock\AppData\Local\Microsoft\Windows\Temporary Internet Files\Content.IE5\ZTB2G5V5\MC900279468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19112">
            <a:off x="4250670" y="1856522"/>
            <a:ext cx="402773" cy="2840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al 10"/>
          <p:cNvSpPr/>
          <p:nvPr/>
        </p:nvSpPr>
        <p:spPr>
          <a:xfrm>
            <a:off x="6467475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5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Low STRETCH In Expectation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990600" y="5181600"/>
            <a:ext cx="7696200" cy="1130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l-PL" sz="3200" dirty="0" smtClean="0"/>
              <a:t>But we can randomly sample from a distribution of trees</a:t>
            </a:r>
            <a:endParaRPr lang="pt-BR" sz="3200" dirty="0" smtClean="0"/>
          </a:p>
        </p:txBody>
      </p:sp>
      <p:cxnSp>
        <p:nvCxnSpPr>
          <p:cNvPr id="12" name="Straight Connector 11"/>
          <p:cNvCxnSpPr>
            <a:stCxn id="4" idx="1"/>
            <a:endCxn id="6" idx="5"/>
          </p:cNvCxnSpPr>
          <p:nvPr/>
        </p:nvCxnSpPr>
        <p:spPr>
          <a:xfrm flipH="1" flipV="1">
            <a:off x="3459610" y="3482882"/>
            <a:ext cx="543066" cy="45557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0"/>
            <a:endCxn id="7" idx="3"/>
          </p:cNvCxnSpPr>
          <p:nvPr/>
        </p:nvCxnSpPr>
        <p:spPr>
          <a:xfrm flipV="1">
            <a:off x="3405728" y="2644682"/>
            <a:ext cx="271365" cy="708118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7"/>
            <a:endCxn id="8" idx="2"/>
          </p:cNvCxnSpPr>
          <p:nvPr/>
        </p:nvCxnSpPr>
        <p:spPr>
          <a:xfrm flipV="1">
            <a:off x="3784857" y="2280022"/>
            <a:ext cx="596643" cy="256896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1"/>
            <a:endCxn id="8" idx="6"/>
          </p:cNvCxnSpPr>
          <p:nvPr/>
        </p:nvCxnSpPr>
        <p:spPr>
          <a:xfrm flipH="1" flipV="1">
            <a:off x="4533900" y="2280022"/>
            <a:ext cx="570005" cy="333096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0" idx="0"/>
            <a:endCxn id="9" idx="5"/>
          </p:cNvCxnSpPr>
          <p:nvPr/>
        </p:nvCxnSpPr>
        <p:spPr>
          <a:xfrm flipH="1" flipV="1">
            <a:off x="5211669" y="2720882"/>
            <a:ext cx="242888" cy="654236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1" idx="7"/>
            <a:endCxn id="10" idx="3"/>
          </p:cNvCxnSpPr>
          <p:nvPr/>
        </p:nvCxnSpPr>
        <p:spPr>
          <a:xfrm flipV="1">
            <a:off x="4892582" y="3505200"/>
            <a:ext cx="508093" cy="433256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654775" y="2514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381500" y="220382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81587" y="2590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78357" y="337511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329528" y="3352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980358" y="391613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62500" y="391613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4" idx="6"/>
            <a:endCxn id="11" idx="2"/>
          </p:cNvCxnSpPr>
          <p:nvPr/>
        </p:nvCxnSpPr>
        <p:spPr>
          <a:xfrm>
            <a:off x="4132758" y="3992338"/>
            <a:ext cx="62974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Content Placeholder 5"/>
          <p:cNvSpPr txBox="1">
            <a:spLocks/>
          </p:cNvSpPr>
          <p:nvPr/>
        </p:nvSpPr>
        <p:spPr>
          <a:xfrm>
            <a:off x="2892775" y="2655841"/>
            <a:ext cx="762000" cy="468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l-PL" sz="2400" dirty="0" smtClean="0"/>
              <a:t>1/</a:t>
            </a:r>
            <a:r>
              <a:rPr lang="pl-PL" sz="2400" i="1" dirty="0" smtClean="0"/>
              <a:t>n</a:t>
            </a:r>
            <a:endParaRPr lang="pt-BR" sz="2400" dirty="0" smtClean="0"/>
          </a:p>
        </p:txBody>
      </p:sp>
      <p:sp>
        <p:nvSpPr>
          <p:cNvPr id="75" name="Content Placeholder 5"/>
          <p:cNvSpPr txBox="1">
            <a:spLocks/>
          </p:cNvSpPr>
          <p:nvPr/>
        </p:nvSpPr>
        <p:spPr>
          <a:xfrm>
            <a:off x="4120275" y="4095208"/>
            <a:ext cx="706247" cy="373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l-PL" sz="2400" dirty="0" smtClean="0"/>
              <a:t>1/</a:t>
            </a:r>
            <a:r>
              <a:rPr lang="pl-PL" sz="2400" i="1" dirty="0" smtClean="0"/>
              <a:t>n</a:t>
            </a:r>
            <a:endParaRPr lang="pt-BR" sz="2400" dirty="0" smtClean="0"/>
          </a:p>
        </p:txBody>
      </p:sp>
      <p:sp>
        <p:nvSpPr>
          <p:cNvPr id="76" name="Content Placeholder 5"/>
          <p:cNvSpPr txBox="1">
            <a:spLocks/>
          </p:cNvSpPr>
          <p:nvPr/>
        </p:nvSpPr>
        <p:spPr>
          <a:xfrm>
            <a:off x="3188286" y="3721828"/>
            <a:ext cx="706247" cy="373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l-PL" sz="2400" dirty="0" smtClean="0"/>
              <a:t>1/</a:t>
            </a:r>
            <a:r>
              <a:rPr lang="pl-PL" sz="2400" i="1" dirty="0" smtClean="0"/>
              <a:t>n</a:t>
            </a:r>
            <a:endParaRPr lang="pt-BR" sz="2400" dirty="0" smtClean="0"/>
          </a:p>
        </p:txBody>
      </p:sp>
      <p:sp>
        <p:nvSpPr>
          <p:cNvPr id="77" name="Content Placeholder 5"/>
          <p:cNvSpPr txBox="1">
            <a:spLocks/>
          </p:cNvSpPr>
          <p:nvPr/>
        </p:nvSpPr>
        <p:spPr>
          <a:xfrm>
            <a:off x="5081587" y="3751766"/>
            <a:ext cx="706247" cy="373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l-PL" sz="2400" dirty="0" smtClean="0"/>
              <a:t>1/</a:t>
            </a:r>
            <a:r>
              <a:rPr lang="pl-PL" sz="2400" i="1" dirty="0" smtClean="0"/>
              <a:t>n</a:t>
            </a:r>
            <a:endParaRPr lang="pt-BR" sz="2400" dirty="0" smtClean="0"/>
          </a:p>
        </p:txBody>
      </p:sp>
      <p:sp>
        <p:nvSpPr>
          <p:cNvPr id="78" name="Content Placeholder 5"/>
          <p:cNvSpPr txBox="1">
            <a:spLocks/>
          </p:cNvSpPr>
          <p:nvPr/>
        </p:nvSpPr>
        <p:spPr>
          <a:xfrm>
            <a:off x="5255960" y="2750820"/>
            <a:ext cx="706247" cy="373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l-PL" sz="2400" dirty="0" smtClean="0"/>
              <a:t>1/</a:t>
            </a:r>
            <a:r>
              <a:rPr lang="pl-PL" sz="2400" i="1" dirty="0" smtClean="0"/>
              <a:t>n</a:t>
            </a:r>
            <a:endParaRPr lang="pt-BR" sz="2400" dirty="0" smtClean="0"/>
          </a:p>
        </p:txBody>
      </p:sp>
      <p:sp>
        <p:nvSpPr>
          <p:cNvPr id="80" name="Content Placeholder 5"/>
          <p:cNvSpPr txBox="1">
            <a:spLocks/>
          </p:cNvSpPr>
          <p:nvPr/>
        </p:nvSpPr>
        <p:spPr>
          <a:xfrm>
            <a:off x="3627234" y="1982842"/>
            <a:ext cx="706247" cy="373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l-PL" sz="2400" dirty="0" smtClean="0"/>
              <a:t>1/</a:t>
            </a:r>
            <a:r>
              <a:rPr lang="pl-PL" sz="2400" i="1" dirty="0" smtClean="0"/>
              <a:t>n</a:t>
            </a:r>
            <a:endParaRPr lang="pt-BR" sz="2400" dirty="0" smtClean="0"/>
          </a:p>
        </p:txBody>
      </p:sp>
      <p:sp>
        <p:nvSpPr>
          <p:cNvPr id="81" name="Content Placeholder 5"/>
          <p:cNvSpPr txBox="1">
            <a:spLocks/>
          </p:cNvSpPr>
          <p:nvPr/>
        </p:nvSpPr>
        <p:spPr>
          <a:xfrm>
            <a:off x="4748310" y="2073190"/>
            <a:ext cx="706247" cy="373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l-PL" sz="2400" dirty="0" smtClean="0"/>
              <a:t>1/</a:t>
            </a:r>
            <a:r>
              <a:rPr lang="pl-PL" sz="2400" i="1" dirty="0" smtClean="0"/>
              <a:t>n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404511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5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/>
      <p:bldP spid="76" grpId="0"/>
      <p:bldP spid="77" grpId="0"/>
      <p:bldP spid="78" grpId="0"/>
      <p:bldP spid="80" grpId="0"/>
      <p:bldP spid="8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Low Total Stretch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533400" y="5105401"/>
            <a:ext cx="7924800" cy="1130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sz="3200" dirty="0" smtClean="0"/>
              <a:t>Any </a:t>
            </a:r>
            <a:r>
              <a:rPr lang="pl-PL" sz="3200" dirty="0" smtClean="0"/>
              <a:t>given </a:t>
            </a:r>
            <a:r>
              <a:rPr lang="pt-BR" sz="3200" dirty="0" smtClean="0"/>
              <a:t>tree has total stretch 2(</a:t>
            </a:r>
            <a:r>
              <a:rPr lang="pt-BR" sz="3200" i="1" dirty="0" smtClean="0"/>
              <a:t>n</a:t>
            </a:r>
            <a:r>
              <a:rPr lang="pl-PL" sz="3200" i="1" smtClean="0"/>
              <a:t> </a:t>
            </a:r>
            <a:r>
              <a:rPr lang="pt-BR" sz="3200" smtClean="0"/>
              <a:t>-</a:t>
            </a:r>
            <a:r>
              <a:rPr lang="pl-PL" sz="3200" dirty="0" smtClean="0"/>
              <a:t> </a:t>
            </a:r>
            <a:r>
              <a:rPr lang="pt-BR" sz="3200" dirty="0" smtClean="0"/>
              <a:t>1)</a:t>
            </a:r>
          </a:p>
          <a:p>
            <a:pPr lvl="0"/>
            <a:r>
              <a:rPr lang="pt-BR" sz="3200" dirty="0" smtClean="0"/>
              <a:t>Views are equivalent (with some work)</a:t>
            </a:r>
          </a:p>
        </p:txBody>
      </p:sp>
      <p:cxnSp>
        <p:nvCxnSpPr>
          <p:cNvPr id="25" name="Straight Connector 24"/>
          <p:cNvCxnSpPr>
            <a:endCxn id="42" idx="2"/>
          </p:cNvCxnSpPr>
          <p:nvPr/>
        </p:nvCxnSpPr>
        <p:spPr>
          <a:xfrm>
            <a:off x="5721396" y="3276600"/>
            <a:ext cx="746079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40" idx="6"/>
          </p:cNvCxnSpPr>
          <p:nvPr/>
        </p:nvCxnSpPr>
        <p:spPr>
          <a:xfrm flipV="1">
            <a:off x="2438400" y="3222718"/>
            <a:ext cx="685800" cy="5388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40" idx="7"/>
            <a:endCxn id="39" idx="3"/>
          </p:cNvCxnSpPr>
          <p:nvPr/>
        </p:nvCxnSpPr>
        <p:spPr>
          <a:xfrm flipV="1">
            <a:off x="2416082" y="2768507"/>
            <a:ext cx="473261" cy="4542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9" idx="7"/>
            <a:endCxn id="35" idx="2"/>
          </p:cNvCxnSpPr>
          <p:nvPr/>
        </p:nvCxnSpPr>
        <p:spPr>
          <a:xfrm flipV="1">
            <a:off x="2997107" y="2333625"/>
            <a:ext cx="555718" cy="327118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5" idx="7"/>
            <a:endCxn id="36" idx="2"/>
          </p:cNvCxnSpPr>
          <p:nvPr/>
        </p:nvCxnSpPr>
        <p:spPr>
          <a:xfrm flipV="1">
            <a:off x="3682907" y="2057400"/>
            <a:ext cx="736693" cy="222343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37" idx="1"/>
            <a:endCxn id="36" idx="6"/>
          </p:cNvCxnSpPr>
          <p:nvPr/>
        </p:nvCxnSpPr>
        <p:spPr>
          <a:xfrm flipH="1" flipV="1">
            <a:off x="4572000" y="2057400"/>
            <a:ext cx="774793" cy="222343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38" idx="1"/>
            <a:endCxn id="37" idx="6"/>
          </p:cNvCxnSpPr>
          <p:nvPr/>
        </p:nvCxnSpPr>
        <p:spPr>
          <a:xfrm flipH="1" flipV="1">
            <a:off x="5476875" y="2333625"/>
            <a:ext cx="489043" cy="327118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42" idx="1"/>
            <a:endCxn id="38" idx="5"/>
          </p:cNvCxnSpPr>
          <p:nvPr/>
        </p:nvCxnSpPr>
        <p:spPr>
          <a:xfrm flipH="1" flipV="1">
            <a:off x="6073682" y="2768507"/>
            <a:ext cx="416111" cy="454211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3552825" y="225742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419600" y="1981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324475" y="225742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943600" y="263842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867025" y="263842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286000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2" descr="C:\Users\jpachock\AppData\Local\Microsoft\Windows\Temporary Internet Files\Content.IE5\ZTB2G5V5\MC900279468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19112">
            <a:off x="4250670" y="1856522"/>
            <a:ext cx="402773" cy="2840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Oval 41"/>
          <p:cNvSpPr/>
          <p:nvPr/>
        </p:nvSpPr>
        <p:spPr>
          <a:xfrm>
            <a:off x="6467475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40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/>
              <a:t>Different Than Usual Trees</a:t>
            </a:r>
            <a:endParaRPr lang="en-CA" sz="3600" dirty="0"/>
          </a:p>
        </p:txBody>
      </p:sp>
      <p:sp>
        <p:nvSpPr>
          <p:cNvPr id="58" name="Content Placeholder 5"/>
          <p:cNvSpPr txBox="1">
            <a:spLocks/>
          </p:cNvSpPr>
          <p:nvPr/>
        </p:nvSpPr>
        <p:spPr>
          <a:xfrm>
            <a:off x="2057400" y="1828800"/>
            <a:ext cx="52578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/>
              <a:t>n</a:t>
            </a:r>
            <a:r>
              <a:rPr lang="en-US" sz="2400" baseline="30000" dirty="0" smtClean="0"/>
              <a:t>1/2</a:t>
            </a:r>
            <a:r>
              <a:rPr lang="en-US" sz="2400" dirty="0" smtClean="0"/>
              <a:t>-by-n</a:t>
            </a:r>
            <a:r>
              <a:rPr lang="en-US" sz="2400" baseline="30000" dirty="0" smtClean="0"/>
              <a:t>1/2</a:t>
            </a:r>
            <a:r>
              <a:rPr lang="en-US" sz="2400" dirty="0" smtClean="0"/>
              <a:t> unit weighted mesh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981200" y="3429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41" idx="0"/>
            <a:endCxn id="10" idx="4"/>
          </p:cNvCxnSpPr>
          <p:nvPr/>
        </p:nvCxnSpPr>
        <p:spPr>
          <a:xfrm flipV="1">
            <a:off x="2057400" y="3581400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1" idx="4"/>
            <a:endCxn id="43" idx="0"/>
          </p:cNvCxnSpPr>
          <p:nvPr/>
        </p:nvCxnSpPr>
        <p:spPr>
          <a:xfrm>
            <a:off x="2057400" y="39624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1981200" y="3810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1981200" y="4191000"/>
            <a:ext cx="152400" cy="1465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>
            <a:stCxn id="45" idx="0"/>
            <a:endCxn id="43" idx="4"/>
          </p:cNvCxnSpPr>
          <p:nvPr/>
        </p:nvCxnSpPr>
        <p:spPr>
          <a:xfrm flipV="1">
            <a:off x="2057400" y="4337537"/>
            <a:ext cx="0" cy="23446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1981200" y="4572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981200" y="4953000"/>
            <a:ext cx="152400" cy="1406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>
            <a:stCxn id="51" idx="0"/>
            <a:endCxn id="48" idx="4"/>
          </p:cNvCxnSpPr>
          <p:nvPr/>
        </p:nvCxnSpPr>
        <p:spPr>
          <a:xfrm flipV="1">
            <a:off x="2057400" y="5093677"/>
            <a:ext cx="0" cy="240323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51" idx="4"/>
            <a:endCxn id="52" idx="0"/>
          </p:cNvCxnSpPr>
          <p:nvPr/>
        </p:nvCxnSpPr>
        <p:spPr>
          <a:xfrm>
            <a:off x="2057400" y="5486400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1981200" y="5334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1981200" y="5715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>
            <a:stCxn id="48" idx="0"/>
            <a:endCxn id="45" idx="4"/>
          </p:cNvCxnSpPr>
          <p:nvPr/>
        </p:nvCxnSpPr>
        <p:spPr>
          <a:xfrm flipV="1">
            <a:off x="2057400" y="47244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362200" y="3429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>
            <a:stCxn id="62" idx="0"/>
            <a:endCxn id="59" idx="4"/>
          </p:cNvCxnSpPr>
          <p:nvPr/>
        </p:nvCxnSpPr>
        <p:spPr>
          <a:xfrm flipV="1">
            <a:off x="2438400" y="3581400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62" idx="4"/>
            <a:endCxn id="63" idx="0"/>
          </p:cNvCxnSpPr>
          <p:nvPr/>
        </p:nvCxnSpPr>
        <p:spPr>
          <a:xfrm>
            <a:off x="2438400" y="3962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2362200" y="3810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362200" y="4191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>
            <a:stCxn id="65" idx="0"/>
            <a:endCxn id="63" idx="4"/>
          </p:cNvCxnSpPr>
          <p:nvPr/>
        </p:nvCxnSpPr>
        <p:spPr>
          <a:xfrm flipV="1">
            <a:off x="2438400" y="4343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2362200" y="4572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362200" y="4953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/>
          <p:cNvCxnSpPr>
            <a:stCxn id="69" idx="0"/>
            <a:endCxn id="66" idx="4"/>
          </p:cNvCxnSpPr>
          <p:nvPr/>
        </p:nvCxnSpPr>
        <p:spPr>
          <a:xfrm flipV="1">
            <a:off x="2438400" y="5105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9" idx="4"/>
            <a:endCxn id="70" idx="0"/>
          </p:cNvCxnSpPr>
          <p:nvPr/>
        </p:nvCxnSpPr>
        <p:spPr>
          <a:xfrm>
            <a:off x="2438400" y="5486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2362200" y="5334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2362200" y="5715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66" idx="0"/>
            <a:endCxn id="65" idx="4"/>
          </p:cNvCxnSpPr>
          <p:nvPr/>
        </p:nvCxnSpPr>
        <p:spPr>
          <a:xfrm flipV="1">
            <a:off x="2438400" y="4724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59" idx="2"/>
            <a:endCxn id="10" idx="6"/>
          </p:cNvCxnSpPr>
          <p:nvPr/>
        </p:nvCxnSpPr>
        <p:spPr>
          <a:xfrm flipH="1">
            <a:off x="2133600" y="3505200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62" idx="2"/>
            <a:endCxn id="41" idx="6"/>
          </p:cNvCxnSpPr>
          <p:nvPr/>
        </p:nvCxnSpPr>
        <p:spPr>
          <a:xfrm flipH="1">
            <a:off x="2133600" y="3886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63" idx="2"/>
            <a:endCxn id="43" idx="6"/>
          </p:cNvCxnSpPr>
          <p:nvPr/>
        </p:nvCxnSpPr>
        <p:spPr>
          <a:xfrm flipH="1" flipV="1">
            <a:off x="2133600" y="4264269"/>
            <a:ext cx="228600" cy="2932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65" idx="2"/>
            <a:endCxn id="45" idx="6"/>
          </p:cNvCxnSpPr>
          <p:nvPr/>
        </p:nvCxnSpPr>
        <p:spPr>
          <a:xfrm flipH="1">
            <a:off x="2133600" y="4648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66" idx="2"/>
            <a:endCxn id="48" idx="6"/>
          </p:cNvCxnSpPr>
          <p:nvPr/>
        </p:nvCxnSpPr>
        <p:spPr>
          <a:xfrm flipH="1" flipV="1">
            <a:off x="2133600" y="5023339"/>
            <a:ext cx="228600" cy="5862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69" idx="2"/>
            <a:endCxn id="51" idx="6"/>
          </p:cNvCxnSpPr>
          <p:nvPr/>
        </p:nvCxnSpPr>
        <p:spPr>
          <a:xfrm flipH="1" flipV="1">
            <a:off x="2133600" y="5410200"/>
            <a:ext cx="22860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70" idx="2"/>
            <a:endCxn id="52" idx="6"/>
          </p:cNvCxnSpPr>
          <p:nvPr/>
        </p:nvCxnSpPr>
        <p:spPr>
          <a:xfrm flipH="1">
            <a:off x="2133600" y="5791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2743200" y="3429001"/>
            <a:ext cx="152400" cy="1523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>
            <a:stCxn id="98" idx="0"/>
            <a:endCxn id="95" idx="4"/>
          </p:cNvCxnSpPr>
          <p:nvPr/>
        </p:nvCxnSpPr>
        <p:spPr>
          <a:xfrm flipH="1" flipV="1">
            <a:off x="2819400" y="3581400"/>
            <a:ext cx="1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98" idx="4"/>
            <a:endCxn id="99" idx="0"/>
          </p:cNvCxnSpPr>
          <p:nvPr/>
        </p:nvCxnSpPr>
        <p:spPr>
          <a:xfrm flipH="1">
            <a:off x="2819400" y="3962400"/>
            <a:ext cx="1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2743201" y="3810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2743200" y="419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/>
          <p:cNvCxnSpPr>
            <a:stCxn id="101" idx="0"/>
            <a:endCxn id="99" idx="4"/>
          </p:cNvCxnSpPr>
          <p:nvPr/>
        </p:nvCxnSpPr>
        <p:spPr>
          <a:xfrm flipV="1">
            <a:off x="2819400" y="4343400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>
          <a:xfrm>
            <a:off x="2743200" y="4572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743200" y="4953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>
            <a:stCxn id="105" idx="0"/>
            <a:endCxn id="102" idx="4"/>
          </p:cNvCxnSpPr>
          <p:nvPr/>
        </p:nvCxnSpPr>
        <p:spPr>
          <a:xfrm flipV="1">
            <a:off x="2819400" y="5105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05" idx="4"/>
            <a:endCxn id="106" idx="0"/>
          </p:cNvCxnSpPr>
          <p:nvPr/>
        </p:nvCxnSpPr>
        <p:spPr>
          <a:xfrm>
            <a:off x="2819400" y="5486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al 104"/>
          <p:cNvSpPr/>
          <p:nvPr/>
        </p:nvSpPr>
        <p:spPr>
          <a:xfrm>
            <a:off x="2743200" y="5334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2743200" y="5715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Connector 106"/>
          <p:cNvCxnSpPr>
            <a:stCxn id="102" idx="0"/>
            <a:endCxn id="101" idx="4"/>
          </p:cNvCxnSpPr>
          <p:nvPr/>
        </p:nvCxnSpPr>
        <p:spPr>
          <a:xfrm flipV="1">
            <a:off x="2819400" y="4724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Oval 107"/>
          <p:cNvSpPr/>
          <p:nvPr/>
        </p:nvSpPr>
        <p:spPr>
          <a:xfrm>
            <a:off x="3124200" y="3429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>
            <a:stCxn id="111" idx="0"/>
            <a:endCxn id="108" idx="4"/>
          </p:cNvCxnSpPr>
          <p:nvPr/>
        </p:nvCxnSpPr>
        <p:spPr>
          <a:xfrm flipV="1">
            <a:off x="3200400" y="3581400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11" idx="4"/>
            <a:endCxn id="112" idx="0"/>
          </p:cNvCxnSpPr>
          <p:nvPr/>
        </p:nvCxnSpPr>
        <p:spPr>
          <a:xfrm>
            <a:off x="3200400" y="3962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3124200" y="3810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3124200" y="4191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Straight Connector 112"/>
          <p:cNvCxnSpPr>
            <a:stCxn id="114" idx="0"/>
            <a:endCxn id="112" idx="4"/>
          </p:cNvCxnSpPr>
          <p:nvPr/>
        </p:nvCxnSpPr>
        <p:spPr>
          <a:xfrm flipV="1">
            <a:off x="3200400" y="4343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Oval 113"/>
          <p:cNvSpPr/>
          <p:nvPr/>
        </p:nvSpPr>
        <p:spPr>
          <a:xfrm>
            <a:off x="3124200" y="4572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3124200" y="4953001"/>
            <a:ext cx="152400" cy="1523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6" name="Straight Connector 115"/>
          <p:cNvCxnSpPr>
            <a:stCxn id="118" idx="0"/>
            <a:endCxn id="115" idx="4"/>
          </p:cNvCxnSpPr>
          <p:nvPr/>
        </p:nvCxnSpPr>
        <p:spPr>
          <a:xfrm flipV="1">
            <a:off x="3200400" y="5105400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18" idx="4"/>
            <a:endCxn id="119" idx="0"/>
          </p:cNvCxnSpPr>
          <p:nvPr/>
        </p:nvCxnSpPr>
        <p:spPr>
          <a:xfrm>
            <a:off x="3200400" y="5486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3124200" y="5334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3124200" y="5715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Straight Connector 119"/>
          <p:cNvCxnSpPr>
            <a:stCxn id="115" idx="0"/>
            <a:endCxn id="114" idx="4"/>
          </p:cNvCxnSpPr>
          <p:nvPr/>
        </p:nvCxnSpPr>
        <p:spPr>
          <a:xfrm flipV="1">
            <a:off x="3200400" y="4724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108" idx="2"/>
            <a:endCxn id="95" idx="6"/>
          </p:cNvCxnSpPr>
          <p:nvPr/>
        </p:nvCxnSpPr>
        <p:spPr>
          <a:xfrm flipH="1">
            <a:off x="2895600" y="3505200"/>
            <a:ext cx="22860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111" idx="2"/>
            <a:endCxn id="98" idx="6"/>
          </p:cNvCxnSpPr>
          <p:nvPr/>
        </p:nvCxnSpPr>
        <p:spPr>
          <a:xfrm flipH="1" flipV="1">
            <a:off x="2895601" y="3886200"/>
            <a:ext cx="228599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112" idx="2"/>
            <a:endCxn id="99" idx="6"/>
          </p:cNvCxnSpPr>
          <p:nvPr/>
        </p:nvCxnSpPr>
        <p:spPr>
          <a:xfrm flipH="1" flipV="1">
            <a:off x="2895600" y="4267200"/>
            <a:ext cx="22860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14" idx="2"/>
            <a:endCxn id="101" idx="6"/>
          </p:cNvCxnSpPr>
          <p:nvPr/>
        </p:nvCxnSpPr>
        <p:spPr>
          <a:xfrm flipH="1">
            <a:off x="2895600" y="4648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115" idx="2"/>
            <a:endCxn id="102" idx="6"/>
          </p:cNvCxnSpPr>
          <p:nvPr/>
        </p:nvCxnSpPr>
        <p:spPr>
          <a:xfrm flipH="1">
            <a:off x="2895600" y="5029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118" idx="2"/>
            <a:endCxn id="105" idx="6"/>
          </p:cNvCxnSpPr>
          <p:nvPr/>
        </p:nvCxnSpPr>
        <p:spPr>
          <a:xfrm flipH="1">
            <a:off x="2895600" y="5410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stCxn id="119" idx="6"/>
            <a:endCxn id="106" idx="6"/>
          </p:cNvCxnSpPr>
          <p:nvPr/>
        </p:nvCxnSpPr>
        <p:spPr>
          <a:xfrm flipH="1">
            <a:off x="2895600" y="5791201"/>
            <a:ext cx="381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95" idx="2"/>
            <a:endCxn id="59" idx="6"/>
          </p:cNvCxnSpPr>
          <p:nvPr/>
        </p:nvCxnSpPr>
        <p:spPr>
          <a:xfrm flipH="1" flipV="1">
            <a:off x="2514600" y="3505200"/>
            <a:ext cx="22860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98" idx="2"/>
            <a:endCxn id="62" idx="6"/>
          </p:cNvCxnSpPr>
          <p:nvPr/>
        </p:nvCxnSpPr>
        <p:spPr>
          <a:xfrm flipH="1">
            <a:off x="2514600" y="3886200"/>
            <a:ext cx="228601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99" idx="2"/>
            <a:endCxn id="63" idx="6"/>
          </p:cNvCxnSpPr>
          <p:nvPr/>
        </p:nvCxnSpPr>
        <p:spPr>
          <a:xfrm flipH="1">
            <a:off x="2514600" y="4267200"/>
            <a:ext cx="22860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101" idx="2"/>
            <a:endCxn id="65" idx="6"/>
          </p:cNvCxnSpPr>
          <p:nvPr/>
        </p:nvCxnSpPr>
        <p:spPr>
          <a:xfrm flipH="1">
            <a:off x="2514600" y="4648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102" idx="2"/>
            <a:endCxn id="66" idx="6"/>
          </p:cNvCxnSpPr>
          <p:nvPr/>
        </p:nvCxnSpPr>
        <p:spPr>
          <a:xfrm flipH="1">
            <a:off x="2514600" y="5029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105" idx="2"/>
            <a:endCxn id="69" idx="6"/>
          </p:cNvCxnSpPr>
          <p:nvPr/>
        </p:nvCxnSpPr>
        <p:spPr>
          <a:xfrm flipH="1">
            <a:off x="2514600" y="5410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06" idx="2"/>
            <a:endCxn id="70" idx="6"/>
          </p:cNvCxnSpPr>
          <p:nvPr/>
        </p:nvCxnSpPr>
        <p:spPr>
          <a:xfrm flipH="1">
            <a:off x="2514600" y="5791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150" idx="2"/>
            <a:endCxn id="108" idx="6"/>
          </p:cNvCxnSpPr>
          <p:nvPr/>
        </p:nvCxnSpPr>
        <p:spPr>
          <a:xfrm flipH="1" flipV="1">
            <a:off x="3276600" y="3505200"/>
            <a:ext cx="22860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Oval 149"/>
          <p:cNvSpPr/>
          <p:nvPr/>
        </p:nvSpPr>
        <p:spPr>
          <a:xfrm>
            <a:off x="3505200" y="3429001"/>
            <a:ext cx="152400" cy="1523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1" name="Straight Connector 150"/>
          <p:cNvCxnSpPr>
            <a:stCxn id="153" idx="0"/>
            <a:endCxn id="150" idx="4"/>
          </p:cNvCxnSpPr>
          <p:nvPr/>
        </p:nvCxnSpPr>
        <p:spPr>
          <a:xfrm flipV="1">
            <a:off x="3581400" y="3581400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>
            <a:stCxn id="153" idx="4"/>
            <a:endCxn id="154" idx="0"/>
          </p:cNvCxnSpPr>
          <p:nvPr/>
        </p:nvCxnSpPr>
        <p:spPr>
          <a:xfrm>
            <a:off x="3581400" y="3962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3505200" y="3810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505200" y="4191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5" name="Straight Connector 154"/>
          <p:cNvCxnSpPr>
            <a:stCxn id="156" idx="0"/>
            <a:endCxn id="154" idx="4"/>
          </p:cNvCxnSpPr>
          <p:nvPr/>
        </p:nvCxnSpPr>
        <p:spPr>
          <a:xfrm flipV="1">
            <a:off x="3581400" y="4343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 155"/>
          <p:cNvSpPr/>
          <p:nvPr/>
        </p:nvSpPr>
        <p:spPr>
          <a:xfrm>
            <a:off x="3505200" y="4572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505200" y="4953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>
            <a:stCxn id="160" idx="0"/>
            <a:endCxn id="157" idx="4"/>
          </p:cNvCxnSpPr>
          <p:nvPr/>
        </p:nvCxnSpPr>
        <p:spPr>
          <a:xfrm flipV="1">
            <a:off x="3581400" y="5105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60" idx="4"/>
            <a:endCxn id="161" idx="0"/>
          </p:cNvCxnSpPr>
          <p:nvPr/>
        </p:nvCxnSpPr>
        <p:spPr>
          <a:xfrm>
            <a:off x="3581400" y="5486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 159"/>
          <p:cNvSpPr/>
          <p:nvPr/>
        </p:nvSpPr>
        <p:spPr>
          <a:xfrm>
            <a:off x="3505200" y="5334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505200" y="5715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2" name="Straight Connector 161"/>
          <p:cNvCxnSpPr>
            <a:stCxn id="157" idx="0"/>
            <a:endCxn id="156" idx="4"/>
          </p:cNvCxnSpPr>
          <p:nvPr/>
        </p:nvCxnSpPr>
        <p:spPr>
          <a:xfrm flipV="1">
            <a:off x="3581400" y="4724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/>
          <p:cNvSpPr/>
          <p:nvPr/>
        </p:nvSpPr>
        <p:spPr>
          <a:xfrm>
            <a:off x="3886200" y="3429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4" name="Straight Connector 163"/>
          <p:cNvCxnSpPr>
            <a:stCxn id="166" idx="0"/>
            <a:endCxn id="163" idx="4"/>
          </p:cNvCxnSpPr>
          <p:nvPr/>
        </p:nvCxnSpPr>
        <p:spPr>
          <a:xfrm flipV="1">
            <a:off x="3962400" y="3581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166" idx="4"/>
            <a:endCxn id="167" idx="0"/>
          </p:cNvCxnSpPr>
          <p:nvPr/>
        </p:nvCxnSpPr>
        <p:spPr>
          <a:xfrm>
            <a:off x="3962400" y="39624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Oval 165"/>
          <p:cNvSpPr/>
          <p:nvPr/>
        </p:nvSpPr>
        <p:spPr>
          <a:xfrm>
            <a:off x="3886200" y="3810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886200" y="419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8" name="Straight Connector 167"/>
          <p:cNvCxnSpPr>
            <a:stCxn id="169" idx="0"/>
            <a:endCxn id="167" idx="4"/>
          </p:cNvCxnSpPr>
          <p:nvPr/>
        </p:nvCxnSpPr>
        <p:spPr>
          <a:xfrm flipV="1">
            <a:off x="3962400" y="4343400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3886200" y="4572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3886200" y="4953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1" name="Straight Connector 170"/>
          <p:cNvCxnSpPr>
            <a:stCxn id="173" idx="0"/>
            <a:endCxn id="170" idx="4"/>
          </p:cNvCxnSpPr>
          <p:nvPr/>
        </p:nvCxnSpPr>
        <p:spPr>
          <a:xfrm flipV="1">
            <a:off x="3962400" y="5105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>
            <a:stCxn id="173" idx="4"/>
            <a:endCxn id="174" idx="0"/>
          </p:cNvCxnSpPr>
          <p:nvPr/>
        </p:nvCxnSpPr>
        <p:spPr>
          <a:xfrm>
            <a:off x="3962400" y="5486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Oval 172"/>
          <p:cNvSpPr/>
          <p:nvPr/>
        </p:nvSpPr>
        <p:spPr>
          <a:xfrm>
            <a:off x="3886200" y="5334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886200" y="5715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5" name="Straight Connector 174"/>
          <p:cNvCxnSpPr>
            <a:stCxn id="170" idx="0"/>
            <a:endCxn id="169" idx="4"/>
          </p:cNvCxnSpPr>
          <p:nvPr/>
        </p:nvCxnSpPr>
        <p:spPr>
          <a:xfrm flipV="1">
            <a:off x="3962400" y="4724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63" idx="2"/>
            <a:endCxn id="150" idx="6"/>
          </p:cNvCxnSpPr>
          <p:nvPr/>
        </p:nvCxnSpPr>
        <p:spPr>
          <a:xfrm flipH="1">
            <a:off x="3657600" y="3505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66" idx="2"/>
            <a:endCxn id="153" idx="6"/>
          </p:cNvCxnSpPr>
          <p:nvPr/>
        </p:nvCxnSpPr>
        <p:spPr>
          <a:xfrm flipH="1">
            <a:off x="3657600" y="3886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>
            <a:stCxn id="167" idx="2"/>
            <a:endCxn id="154" idx="6"/>
          </p:cNvCxnSpPr>
          <p:nvPr/>
        </p:nvCxnSpPr>
        <p:spPr>
          <a:xfrm flipH="1">
            <a:off x="3657600" y="4267200"/>
            <a:ext cx="22860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169" idx="2"/>
            <a:endCxn id="156" idx="6"/>
          </p:cNvCxnSpPr>
          <p:nvPr/>
        </p:nvCxnSpPr>
        <p:spPr>
          <a:xfrm flipH="1">
            <a:off x="3657600" y="4648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170" idx="2"/>
            <a:endCxn id="157" idx="6"/>
          </p:cNvCxnSpPr>
          <p:nvPr/>
        </p:nvCxnSpPr>
        <p:spPr>
          <a:xfrm flipH="1">
            <a:off x="3657600" y="5029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>
            <a:stCxn id="173" idx="2"/>
            <a:endCxn id="160" idx="6"/>
          </p:cNvCxnSpPr>
          <p:nvPr/>
        </p:nvCxnSpPr>
        <p:spPr>
          <a:xfrm flipH="1">
            <a:off x="3657600" y="5410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>
            <a:stCxn id="174" idx="2"/>
            <a:endCxn id="161" idx="6"/>
          </p:cNvCxnSpPr>
          <p:nvPr/>
        </p:nvCxnSpPr>
        <p:spPr>
          <a:xfrm flipH="1">
            <a:off x="3657600" y="5791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Oval 182"/>
          <p:cNvSpPr/>
          <p:nvPr/>
        </p:nvSpPr>
        <p:spPr>
          <a:xfrm>
            <a:off x="4267200" y="3429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4" name="Straight Connector 183"/>
          <p:cNvCxnSpPr>
            <a:stCxn id="186" idx="0"/>
            <a:endCxn id="183" idx="4"/>
          </p:cNvCxnSpPr>
          <p:nvPr/>
        </p:nvCxnSpPr>
        <p:spPr>
          <a:xfrm flipV="1">
            <a:off x="4343400" y="35814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>
            <a:stCxn id="186" idx="4"/>
            <a:endCxn id="187" idx="0"/>
          </p:cNvCxnSpPr>
          <p:nvPr/>
        </p:nvCxnSpPr>
        <p:spPr>
          <a:xfrm>
            <a:off x="4343400" y="3962400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Oval 185"/>
          <p:cNvSpPr/>
          <p:nvPr/>
        </p:nvSpPr>
        <p:spPr>
          <a:xfrm>
            <a:off x="4267200" y="3810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4267200" y="4191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8" name="Straight Connector 187"/>
          <p:cNvCxnSpPr>
            <a:stCxn id="189" idx="0"/>
            <a:endCxn id="187" idx="4"/>
          </p:cNvCxnSpPr>
          <p:nvPr/>
        </p:nvCxnSpPr>
        <p:spPr>
          <a:xfrm flipV="1">
            <a:off x="4343400" y="4343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Oval 188"/>
          <p:cNvSpPr/>
          <p:nvPr/>
        </p:nvSpPr>
        <p:spPr>
          <a:xfrm>
            <a:off x="4267200" y="4572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4267200" y="4953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1" name="Straight Connector 190"/>
          <p:cNvCxnSpPr>
            <a:stCxn id="193" idx="0"/>
            <a:endCxn id="190" idx="4"/>
          </p:cNvCxnSpPr>
          <p:nvPr/>
        </p:nvCxnSpPr>
        <p:spPr>
          <a:xfrm flipV="1">
            <a:off x="4343400" y="5105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>
            <a:stCxn id="193" idx="4"/>
            <a:endCxn id="194" idx="0"/>
          </p:cNvCxnSpPr>
          <p:nvPr/>
        </p:nvCxnSpPr>
        <p:spPr>
          <a:xfrm>
            <a:off x="4343400" y="5486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Oval 192"/>
          <p:cNvSpPr/>
          <p:nvPr/>
        </p:nvSpPr>
        <p:spPr>
          <a:xfrm>
            <a:off x="4267200" y="5334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4267200" y="57150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5" name="Straight Connector 194"/>
          <p:cNvCxnSpPr>
            <a:stCxn id="190" idx="0"/>
            <a:endCxn id="189" idx="4"/>
          </p:cNvCxnSpPr>
          <p:nvPr/>
        </p:nvCxnSpPr>
        <p:spPr>
          <a:xfrm flipV="1">
            <a:off x="4343400" y="47244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>
            <a:stCxn id="183" idx="2"/>
            <a:endCxn id="163" idx="6"/>
          </p:cNvCxnSpPr>
          <p:nvPr/>
        </p:nvCxnSpPr>
        <p:spPr>
          <a:xfrm flipH="1">
            <a:off x="4038600" y="3505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>
            <a:stCxn id="186" idx="2"/>
            <a:endCxn id="166" idx="6"/>
          </p:cNvCxnSpPr>
          <p:nvPr/>
        </p:nvCxnSpPr>
        <p:spPr>
          <a:xfrm flipH="1">
            <a:off x="4038600" y="3886200"/>
            <a:ext cx="22860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>
            <a:stCxn id="187" idx="2"/>
            <a:endCxn id="167" idx="6"/>
          </p:cNvCxnSpPr>
          <p:nvPr/>
        </p:nvCxnSpPr>
        <p:spPr>
          <a:xfrm flipH="1" flipV="1">
            <a:off x="4038600" y="4267200"/>
            <a:ext cx="22860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>
            <a:stCxn id="189" idx="2"/>
            <a:endCxn id="169" idx="6"/>
          </p:cNvCxnSpPr>
          <p:nvPr/>
        </p:nvCxnSpPr>
        <p:spPr>
          <a:xfrm flipH="1">
            <a:off x="4038600" y="4648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190" idx="2"/>
            <a:endCxn id="170" idx="6"/>
          </p:cNvCxnSpPr>
          <p:nvPr/>
        </p:nvCxnSpPr>
        <p:spPr>
          <a:xfrm flipH="1">
            <a:off x="4038600" y="5029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>
            <a:stCxn id="193" idx="2"/>
            <a:endCxn id="173" idx="6"/>
          </p:cNvCxnSpPr>
          <p:nvPr/>
        </p:nvCxnSpPr>
        <p:spPr>
          <a:xfrm flipH="1">
            <a:off x="4038600" y="5410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194" idx="2"/>
            <a:endCxn id="174" idx="6"/>
          </p:cNvCxnSpPr>
          <p:nvPr/>
        </p:nvCxnSpPr>
        <p:spPr>
          <a:xfrm flipH="1">
            <a:off x="4038600" y="5791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>
            <a:stCxn id="153" idx="2"/>
            <a:endCxn id="111" idx="6"/>
          </p:cNvCxnSpPr>
          <p:nvPr/>
        </p:nvCxnSpPr>
        <p:spPr>
          <a:xfrm flipH="1">
            <a:off x="3276600" y="3886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>
            <a:stCxn id="154" idx="2"/>
            <a:endCxn id="112" idx="6"/>
          </p:cNvCxnSpPr>
          <p:nvPr/>
        </p:nvCxnSpPr>
        <p:spPr>
          <a:xfrm flipH="1">
            <a:off x="3276600" y="4267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>
            <a:stCxn id="156" idx="2"/>
            <a:endCxn id="114" idx="6"/>
          </p:cNvCxnSpPr>
          <p:nvPr/>
        </p:nvCxnSpPr>
        <p:spPr>
          <a:xfrm flipH="1">
            <a:off x="3276600" y="4648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flipV="1">
            <a:off x="4032738" y="4800601"/>
            <a:ext cx="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>
            <a:stCxn id="157" idx="2"/>
            <a:endCxn id="115" idx="6"/>
          </p:cNvCxnSpPr>
          <p:nvPr/>
        </p:nvCxnSpPr>
        <p:spPr>
          <a:xfrm flipH="1">
            <a:off x="3276600" y="5029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flipV="1">
            <a:off x="4443046" y="5222632"/>
            <a:ext cx="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>
            <a:stCxn id="160" idx="2"/>
            <a:endCxn id="118" idx="6"/>
          </p:cNvCxnSpPr>
          <p:nvPr/>
        </p:nvCxnSpPr>
        <p:spPr>
          <a:xfrm flipH="1">
            <a:off x="3276600" y="5410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>
            <a:stCxn id="161" idx="2"/>
            <a:endCxn id="119" idx="6"/>
          </p:cNvCxnSpPr>
          <p:nvPr/>
        </p:nvCxnSpPr>
        <p:spPr>
          <a:xfrm flipH="1">
            <a:off x="3276600" y="57912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Straight Connector 566"/>
          <p:cNvCxnSpPr>
            <a:stCxn id="636" idx="6"/>
            <a:endCxn id="183" idx="2"/>
          </p:cNvCxnSpPr>
          <p:nvPr/>
        </p:nvCxnSpPr>
        <p:spPr>
          <a:xfrm>
            <a:off x="1729154" y="3505200"/>
            <a:ext cx="2538046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8" name="Straight Connector 567"/>
          <p:cNvCxnSpPr>
            <a:stCxn id="639" idx="6"/>
            <a:endCxn id="186" idx="2"/>
          </p:cNvCxnSpPr>
          <p:nvPr/>
        </p:nvCxnSpPr>
        <p:spPr>
          <a:xfrm>
            <a:off x="1729154" y="3886199"/>
            <a:ext cx="2538046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1" name="Straight Connector 570"/>
          <p:cNvCxnSpPr>
            <a:stCxn id="640" idx="6"/>
            <a:endCxn id="187" idx="2"/>
          </p:cNvCxnSpPr>
          <p:nvPr/>
        </p:nvCxnSpPr>
        <p:spPr>
          <a:xfrm>
            <a:off x="1729154" y="4267200"/>
            <a:ext cx="2538046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4" name="Straight Connector 573"/>
          <p:cNvCxnSpPr>
            <a:stCxn id="642" idx="6"/>
            <a:endCxn id="189" idx="2"/>
          </p:cNvCxnSpPr>
          <p:nvPr/>
        </p:nvCxnSpPr>
        <p:spPr>
          <a:xfrm>
            <a:off x="1729154" y="4648200"/>
            <a:ext cx="2538046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7" name="Straight Connector 576"/>
          <p:cNvCxnSpPr>
            <a:stCxn id="643" idx="6"/>
            <a:endCxn id="190" idx="2"/>
          </p:cNvCxnSpPr>
          <p:nvPr/>
        </p:nvCxnSpPr>
        <p:spPr>
          <a:xfrm>
            <a:off x="1729154" y="5029200"/>
            <a:ext cx="2538046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0" name="Straight Connector 579"/>
          <p:cNvCxnSpPr>
            <a:stCxn id="646" idx="6"/>
            <a:endCxn id="193" idx="2"/>
          </p:cNvCxnSpPr>
          <p:nvPr/>
        </p:nvCxnSpPr>
        <p:spPr>
          <a:xfrm>
            <a:off x="1729154" y="5410200"/>
            <a:ext cx="2538046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3" name="Straight Connector 582"/>
          <p:cNvCxnSpPr>
            <a:stCxn id="647" idx="6"/>
            <a:endCxn id="194" idx="2"/>
          </p:cNvCxnSpPr>
          <p:nvPr/>
        </p:nvCxnSpPr>
        <p:spPr>
          <a:xfrm>
            <a:off x="1729154" y="5791200"/>
            <a:ext cx="2538046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6" name="Straight Connector 585"/>
          <p:cNvCxnSpPr>
            <a:stCxn id="696" idx="0"/>
            <a:endCxn id="636" idx="4"/>
          </p:cNvCxnSpPr>
          <p:nvPr/>
        </p:nvCxnSpPr>
        <p:spPr>
          <a:xfrm flipV="1">
            <a:off x="1652954" y="3581400"/>
            <a:ext cx="0" cy="25145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03" name="Group 202"/>
          <p:cNvGrpSpPr/>
          <p:nvPr/>
        </p:nvGrpSpPr>
        <p:grpSpPr>
          <a:xfrm>
            <a:off x="2057400" y="3886200"/>
            <a:ext cx="6400800" cy="457200"/>
            <a:chOff x="2057400" y="3886200"/>
            <a:chExt cx="6400800" cy="457200"/>
          </a:xfrm>
        </p:grpSpPr>
        <p:cxnSp>
          <p:nvCxnSpPr>
            <p:cNvPr id="606" name="Straight Arrow Connector 605"/>
            <p:cNvCxnSpPr>
              <a:stCxn id="608" idx="1"/>
            </p:cNvCxnSpPr>
            <p:nvPr/>
          </p:nvCxnSpPr>
          <p:spPr>
            <a:xfrm flipH="1">
              <a:off x="2057400" y="4114800"/>
              <a:ext cx="2743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08" name="Content Placeholder 5"/>
            <p:cNvSpPr txBox="1">
              <a:spLocks/>
            </p:cNvSpPr>
            <p:nvPr/>
          </p:nvSpPr>
          <p:spPr>
            <a:xfrm>
              <a:off x="4800600" y="3886200"/>
              <a:ext cx="3657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Autofit/>
            </a:bodyPr>
            <a:lstStyle/>
            <a:p>
              <a:pPr marL="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Tx/>
                <a:buFont typeface="Arial" pitchFamily="34" charset="0"/>
                <a:buNone/>
                <a:tabLst/>
                <a:defRPr/>
              </a:pPr>
              <a:r>
                <a:rPr lang="en-US" sz="2400" dirty="0" smtClean="0"/>
                <a:t>stretch(e)= O(1)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614" name="Picture 6" descr="C:\Users\yangp\AppData\Local\Microsoft\Windows\Temporary Internet Files\Content.IE5\YMUV1T3Z\MC900423171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00" y="3962400"/>
              <a:ext cx="228600" cy="228600"/>
            </a:xfrm>
            <a:prstGeom prst="rect">
              <a:avLst/>
            </a:prstGeom>
            <a:noFill/>
          </p:spPr>
        </p:pic>
      </p:grpSp>
      <p:grpSp>
        <p:nvGrpSpPr>
          <p:cNvPr id="205" name="Group 204"/>
          <p:cNvGrpSpPr/>
          <p:nvPr/>
        </p:nvGrpSpPr>
        <p:grpSpPr>
          <a:xfrm>
            <a:off x="4800600" y="5638800"/>
            <a:ext cx="3657600" cy="457200"/>
            <a:chOff x="4800600" y="5638800"/>
            <a:chExt cx="3657600" cy="457200"/>
          </a:xfrm>
        </p:grpSpPr>
        <p:sp>
          <p:nvSpPr>
            <p:cNvPr id="634" name="Content Placeholder 5"/>
            <p:cNvSpPr txBox="1">
              <a:spLocks/>
            </p:cNvSpPr>
            <p:nvPr/>
          </p:nvSpPr>
          <p:spPr>
            <a:xfrm>
              <a:off x="4800600" y="5638800"/>
              <a:ext cx="3657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Autofit/>
            </a:bodyPr>
            <a:lstStyle/>
            <a:p>
              <a:pPr lvl="0" indent="-228600" defTabSz="914400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Tx/>
                <a:defRPr/>
              </a:pPr>
              <a:r>
                <a:rPr lang="en-US" sz="2400" dirty="0" smtClean="0"/>
                <a:t>total stretch = </a:t>
              </a:r>
              <a:r>
                <a:rPr lang="en-US" sz="2400" dirty="0" err="1" smtClean="0"/>
                <a:t>Ω</a:t>
              </a:r>
              <a:r>
                <a:rPr lang="en-US" sz="2400" dirty="0" smtClean="0"/>
                <a:t>(n</a:t>
              </a:r>
              <a:r>
                <a:rPr lang="en-US" sz="2400" baseline="30000" dirty="0" smtClean="0"/>
                <a:t>3/2</a:t>
              </a:r>
              <a:r>
                <a:rPr lang="en-US" sz="2400" dirty="0" smtClean="0"/>
                <a:t>)</a:t>
              </a:r>
              <a:endParaRPr kumimoji="0" lang="en-US" sz="2400" b="0" i="0" u="none" strike="noStrike" kern="1200" cap="none" spc="0" normalizeH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endParaRPr>
            </a:p>
          </p:txBody>
        </p:sp>
        <p:pic>
          <p:nvPicPr>
            <p:cNvPr id="635" name="Picture 5" descr="C:\Users\yangp\AppData\Local\Microsoft\Windows\Temporary Internet Files\Content.IE5\RO0VJUM6\MC900423165[2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69262" y="5707062"/>
              <a:ext cx="236538" cy="236538"/>
            </a:xfrm>
            <a:prstGeom prst="rect">
              <a:avLst/>
            </a:prstGeom>
            <a:noFill/>
          </p:spPr>
        </p:pic>
      </p:grpSp>
      <p:sp>
        <p:nvSpPr>
          <p:cNvPr id="636" name="Oval 635"/>
          <p:cNvSpPr/>
          <p:nvPr/>
        </p:nvSpPr>
        <p:spPr>
          <a:xfrm>
            <a:off x="1576754" y="3429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7" name="Straight Connector 636"/>
          <p:cNvCxnSpPr>
            <a:stCxn id="639" idx="0"/>
            <a:endCxn id="636" idx="4"/>
          </p:cNvCxnSpPr>
          <p:nvPr/>
        </p:nvCxnSpPr>
        <p:spPr>
          <a:xfrm flipV="1">
            <a:off x="1652954" y="3581400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Straight Connector 637"/>
          <p:cNvCxnSpPr>
            <a:stCxn id="639" idx="4"/>
            <a:endCxn id="640" idx="0"/>
          </p:cNvCxnSpPr>
          <p:nvPr/>
        </p:nvCxnSpPr>
        <p:spPr>
          <a:xfrm>
            <a:off x="1652954" y="3962399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9" name="Oval 638"/>
          <p:cNvSpPr/>
          <p:nvPr/>
        </p:nvSpPr>
        <p:spPr>
          <a:xfrm>
            <a:off x="1576754" y="380999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" name="Oval 639"/>
          <p:cNvSpPr/>
          <p:nvPr/>
        </p:nvSpPr>
        <p:spPr>
          <a:xfrm>
            <a:off x="1576754" y="419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1" name="Straight Connector 640"/>
          <p:cNvCxnSpPr>
            <a:stCxn id="642" idx="0"/>
            <a:endCxn id="640" idx="4"/>
          </p:cNvCxnSpPr>
          <p:nvPr/>
        </p:nvCxnSpPr>
        <p:spPr>
          <a:xfrm flipV="1">
            <a:off x="1652954" y="4343400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2" name="Oval 641"/>
          <p:cNvSpPr/>
          <p:nvPr/>
        </p:nvSpPr>
        <p:spPr>
          <a:xfrm>
            <a:off x="1576754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3" name="Oval 642"/>
          <p:cNvSpPr/>
          <p:nvPr/>
        </p:nvSpPr>
        <p:spPr>
          <a:xfrm>
            <a:off x="1576754" y="4953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4" name="Straight Connector 643"/>
          <p:cNvCxnSpPr>
            <a:stCxn id="646" idx="0"/>
            <a:endCxn id="643" idx="4"/>
          </p:cNvCxnSpPr>
          <p:nvPr/>
        </p:nvCxnSpPr>
        <p:spPr>
          <a:xfrm flipV="1">
            <a:off x="1652954" y="5105400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Straight Connector 644"/>
          <p:cNvCxnSpPr>
            <a:stCxn id="646" idx="4"/>
            <a:endCxn id="647" idx="0"/>
          </p:cNvCxnSpPr>
          <p:nvPr/>
        </p:nvCxnSpPr>
        <p:spPr>
          <a:xfrm>
            <a:off x="1652954" y="5486400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6" name="Oval 645"/>
          <p:cNvSpPr/>
          <p:nvPr/>
        </p:nvSpPr>
        <p:spPr>
          <a:xfrm>
            <a:off x="1576754" y="5334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Oval 646"/>
          <p:cNvSpPr/>
          <p:nvPr/>
        </p:nvSpPr>
        <p:spPr>
          <a:xfrm>
            <a:off x="1576754" y="5715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8" name="Straight Connector 647"/>
          <p:cNvCxnSpPr>
            <a:stCxn id="643" idx="0"/>
            <a:endCxn id="642" idx="4"/>
          </p:cNvCxnSpPr>
          <p:nvPr/>
        </p:nvCxnSpPr>
        <p:spPr>
          <a:xfrm flipV="1">
            <a:off x="1652954" y="4724400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9" name="Straight Connector 648"/>
          <p:cNvCxnSpPr/>
          <p:nvPr/>
        </p:nvCxnSpPr>
        <p:spPr>
          <a:xfrm flipV="1">
            <a:off x="1752600" y="5222631"/>
            <a:ext cx="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Straight Connector 650"/>
          <p:cNvCxnSpPr>
            <a:stCxn id="10" idx="2"/>
            <a:endCxn id="636" idx="6"/>
          </p:cNvCxnSpPr>
          <p:nvPr/>
        </p:nvCxnSpPr>
        <p:spPr>
          <a:xfrm flipH="1">
            <a:off x="1729154" y="3505200"/>
            <a:ext cx="252046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Straight Connector 653"/>
          <p:cNvCxnSpPr>
            <a:stCxn id="43" idx="2"/>
            <a:endCxn id="640" idx="6"/>
          </p:cNvCxnSpPr>
          <p:nvPr/>
        </p:nvCxnSpPr>
        <p:spPr>
          <a:xfrm flipH="1">
            <a:off x="1729154" y="4264269"/>
            <a:ext cx="252046" cy="293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5" name="Straight Connector 654"/>
          <p:cNvCxnSpPr>
            <a:stCxn id="41" idx="2"/>
            <a:endCxn id="639" idx="6"/>
          </p:cNvCxnSpPr>
          <p:nvPr/>
        </p:nvCxnSpPr>
        <p:spPr>
          <a:xfrm flipH="1" flipV="1">
            <a:off x="1729154" y="3886199"/>
            <a:ext cx="252046" cy="2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45" idx="2"/>
            <a:endCxn id="642" idx="6"/>
          </p:cNvCxnSpPr>
          <p:nvPr/>
        </p:nvCxnSpPr>
        <p:spPr>
          <a:xfrm flipH="1" flipV="1">
            <a:off x="1729154" y="4648200"/>
            <a:ext cx="252046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48" idx="2"/>
            <a:endCxn id="643" idx="6"/>
          </p:cNvCxnSpPr>
          <p:nvPr/>
        </p:nvCxnSpPr>
        <p:spPr>
          <a:xfrm flipH="1">
            <a:off x="1729154" y="5023339"/>
            <a:ext cx="252046" cy="586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51" idx="2"/>
            <a:endCxn id="646" idx="6"/>
          </p:cNvCxnSpPr>
          <p:nvPr/>
        </p:nvCxnSpPr>
        <p:spPr>
          <a:xfrm flipH="1">
            <a:off x="1729154" y="5410200"/>
            <a:ext cx="252046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0" name="Straight Connector 669"/>
          <p:cNvCxnSpPr>
            <a:stCxn id="52" idx="2"/>
            <a:endCxn id="647" idx="6"/>
          </p:cNvCxnSpPr>
          <p:nvPr/>
        </p:nvCxnSpPr>
        <p:spPr>
          <a:xfrm flipH="1" flipV="1">
            <a:off x="1729154" y="5791200"/>
            <a:ext cx="252046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4" name="Straight Connector 673"/>
          <p:cNvCxnSpPr>
            <a:stCxn id="52" idx="4"/>
            <a:endCxn id="675" idx="0"/>
          </p:cNvCxnSpPr>
          <p:nvPr/>
        </p:nvCxnSpPr>
        <p:spPr>
          <a:xfrm>
            <a:off x="2057400" y="58674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5" name="Oval 674"/>
          <p:cNvSpPr/>
          <p:nvPr/>
        </p:nvSpPr>
        <p:spPr>
          <a:xfrm>
            <a:off x="1981200" y="6096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6" name="Straight Connector 675"/>
          <p:cNvCxnSpPr>
            <a:stCxn id="70" idx="4"/>
            <a:endCxn id="677" idx="0"/>
          </p:cNvCxnSpPr>
          <p:nvPr/>
        </p:nvCxnSpPr>
        <p:spPr>
          <a:xfrm>
            <a:off x="2438400" y="58674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7" name="Oval 676"/>
          <p:cNvSpPr/>
          <p:nvPr/>
        </p:nvSpPr>
        <p:spPr>
          <a:xfrm>
            <a:off x="2362200" y="6096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8" name="Straight Connector 677"/>
          <p:cNvCxnSpPr>
            <a:stCxn id="677" idx="2"/>
            <a:endCxn id="675" idx="6"/>
          </p:cNvCxnSpPr>
          <p:nvPr/>
        </p:nvCxnSpPr>
        <p:spPr>
          <a:xfrm flipH="1">
            <a:off x="2133600" y="6172200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9" name="Straight Connector 678"/>
          <p:cNvCxnSpPr>
            <a:stCxn id="106" idx="4"/>
            <a:endCxn id="680" idx="0"/>
          </p:cNvCxnSpPr>
          <p:nvPr/>
        </p:nvCxnSpPr>
        <p:spPr>
          <a:xfrm>
            <a:off x="2819400" y="58674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0" name="Oval 679"/>
          <p:cNvSpPr/>
          <p:nvPr/>
        </p:nvSpPr>
        <p:spPr>
          <a:xfrm>
            <a:off x="2743200" y="6096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1" name="Straight Connector 680"/>
          <p:cNvCxnSpPr>
            <a:stCxn id="119" idx="4"/>
            <a:endCxn id="682" idx="0"/>
          </p:cNvCxnSpPr>
          <p:nvPr/>
        </p:nvCxnSpPr>
        <p:spPr>
          <a:xfrm>
            <a:off x="3200400" y="58674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Oval 681"/>
          <p:cNvSpPr/>
          <p:nvPr/>
        </p:nvSpPr>
        <p:spPr>
          <a:xfrm>
            <a:off x="3124200" y="6096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3" name="Straight Connector 682"/>
          <p:cNvCxnSpPr>
            <a:stCxn id="682" idx="6"/>
            <a:endCxn id="680" idx="6"/>
          </p:cNvCxnSpPr>
          <p:nvPr/>
        </p:nvCxnSpPr>
        <p:spPr>
          <a:xfrm flipH="1">
            <a:off x="2895600" y="6172200"/>
            <a:ext cx="381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4" name="Straight Connector 683"/>
          <p:cNvCxnSpPr>
            <a:stCxn id="680" idx="2"/>
            <a:endCxn id="677" idx="6"/>
          </p:cNvCxnSpPr>
          <p:nvPr/>
        </p:nvCxnSpPr>
        <p:spPr>
          <a:xfrm flipH="1">
            <a:off x="2514600" y="6172200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5" name="Straight Connector 684"/>
          <p:cNvCxnSpPr>
            <a:stCxn id="161" idx="4"/>
            <a:endCxn id="686" idx="0"/>
          </p:cNvCxnSpPr>
          <p:nvPr/>
        </p:nvCxnSpPr>
        <p:spPr>
          <a:xfrm>
            <a:off x="3581400" y="58674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6" name="Oval 685"/>
          <p:cNvSpPr/>
          <p:nvPr/>
        </p:nvSpPr>
        <p:spPr>
          <a:xfrm>
            <a:off x="3505200" y="6096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7" name="Straight Connector 686"/>
          <p:cNvCxnSpPr>
            <a:stCxn id="174" idx="4"/>
            <a:endCxn id="688" idx="0"/>
          </p:cNvCxnSpPr>
          <p:nvPr/>
        </p:nvCxnSpPr>
        <p:spPr>
          <a:xfrm>
            <a:off x="3962400" y="58674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8" name="Oval 687"/>
          <p:cNvSpPr/>
          <p:nvPr/>
        </p:nvSpPr>
        <p:spPr>
          <a:xfrm>
            <a:off x="3886200" y="6096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9" name="Straight Connector 688"/>
          <p:cNvCxnSpPr>
            <a:stCxn id="688" idx="2"/>
            <a:endCxn id="686" idx="6"/>
          </p:cNvCxnSpPr>
          <p:nvPr/>
        </p:nvCxnSpPr>
        <p:spPr>
          <a:xfrm flipH="1">
            <a:off x="3657600" y="6172200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0" name="Straight Connector 689"/>
          <p:cNvCxnSpPr>
            <a:stCxn id="194" idx="4"/>
            <a:endCxn id="691" idx="0"/>
          </p:cNvCxnSpPr>
          <p:nvPr/>
        </p:nvCxnSpPr>
        <p:spPr>
          <a:xfrm>
            <a:off x="4343400" y="58674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1" name="Oval 690"/>
          <p:cNvSpPr/>
          <p:nvPr/>
        </p:nvSpPr>
        <p:spPr>
          <a:xfrm>
            <a:off x="4267200" y="6096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2" name="Straight Connector 691"/>
          <p:cNvCxnSpPr>
            <a:stCxn id="691" idx="2"/>
            <a:endCxn id="688" idx="6"/>
          </p:cNvCxnSpPr>
          <p:nvPr/>
        </p:nvCxnSpPr>
        <p:spPr>
          <a:xfrm flipH="1">
            <a:off x="4038600" y="6172200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3" name="Straight Connector 692"/>
          <p:cNvCxnSpPr>
            <a:stCxn id="686" idx="2"/>
            <a:endCxn id="682" idx="6"/>
          </p:cNvCxnSpPr>
          <p:nvPr/>
        </p:nvCxnSpPr>
        <p:spPr>
          <a:xfrm flipH="1">
            <a:off x="3276600" y="6172200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4" name="Straight Connector 693"/>
          <p:cNvCxnSpPr>
            <a:stCxn id="696" idx="6"/>
            <a:endCxn id="691" idx="2"/>
          </p:cNvCxnSpPr>
          <p:nvPr/>
        </p:nvCxnSpPr>
        <p:spPr>
          <a:xfrm>
            <a:off x="1729154" y="6172199"/>
            <a:ext cx="2538046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647" idx="4"/>
            <a:endCxn id="696" idx="0"/>
          </p:cNvCxnSpPr>
          <p:nvPr/>
        </p:nvCxnSpPr>
        <p:spPr>
          <a:xfrm>
            <a:off x="1652954" y="5867400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" name="Oval 695"/>
          <p:cNvSpPr/>
          <p:nvPr/>
        </p:nvSpPr>
        <p:spPr>
          <a:xfrm>
            <a:off x="1576754" y="609599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7" name="Straight Connector 696"/>
          <p:cNvCxnSpPr>
            <a:stCxn id="675" idx="2"/>
            <a:endCxn id="696" idx="6"/>
          </p:cNvCxnSpPr>
          <p:nvPr/>
        </p:nvCxnSpPr>
        <p:spPr>
          <a:xfrm flipH="1" flipV="1">
            <a:off x="1729154" y="6172199"/>
            <a:ext cx="252046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6" name="Group 205"/>
          <p:cNvGrpSpPr/>
          <p:nvPr/>
        </p:nvGrpSpPr>
        <p:grpSpPr>
          <a:xfrm>
            <a:off x="3581400" y="4876800"/>
            <a:ext cx="4876800" cy="762000"/>
            <a:chOff x="3505200" y="4876800"/>
            <a:chExt cx="4876800" cy="762000"/>
          </a:xfrm>
        </p:grpSpPr>
        <p:sp>
          <p:nvSpPr>
            <p:cNvPr id="615" name="Content Placeholder 5"/>
            <p:cNvSpPr txBox="1">
              <a:spLocks/>
            </p:cNvSpPr>
            <p:nvPr/>
          </p:nvSpPr>
          <p:spPr>
            <a:xfrm>
              <a:off x="4724400" y="4876800"/>
              <a:ext cx="3657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Autofit/>
            </a:bodyPr>
            <a:lstStyle/>
            <a:p>
              <a:pPr marL="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Tx/>
                <a:buFont typeface="Arial" pitchFamily="34" charset="0"/>
                <a:buNone/>
                <a:tabLst/>
                <a:defRPr/>
              </a:pPr>
              <a:r>
                <a:rPr lang="en-US" sz="2400" dirty="0" smtClean="0"/>
                <a:t>stretch(e)=</a:t>
              </a:r>
              <a:r>
                <a:rPr lang="en-US" sz="2400" dirty="0" err="1" smtClean="0"/>
                <a:t>Ω</a:t>
              </a:r>
              <a:r>
                <a:rPr lang="en-US" sz="2400" dirty="0" smtClean="0"/>
                <a:t>(n</a:t>
              </a:r>
              <a:r>
                <a:rPr lang="en-US" sz="2400" baseline="30000" dirty="0" smtClean="0"/>
                <a:t>1/2</a:t>
              </a:r>
              <a:r>
                <a:rPr lang="en-US" sz="2400" dirty="0" smtClean="0"/>
                <a:t>)</a:t>
              </a:r>
              <a:endParaRPr kumimoji="0" lang="en-US" sz="2400" b="0" i="0" u="none" strike="noStrike" kern="1200" cap="none" spc="0" normalizeH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endParaRPr>
            </a:p>
          </p:txBody>
        </p:sp>
        <p:cxnSp>
          <p:nvCxnSpPr>
            <p:cNvPr id="622" name="Straight Arrow Connector 621"/>
            <p:cNvCxnSpPr>
              <a:stCxn id="615" idx="1"/>
            </p:cNvCxnSpPr>
            <p:nvPr/>
          </p:nvCxnSpPr>
          <p:spPr>
            <a:xfrm flipH="1">
              <a:off x="3505200" y="5105400"/>
              <a:ext cx="1219200" cy="762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25" name="Straight Arrow Connector 624"/>
            <p:cNvCxnSpPr>
              <a:stCxn id="615" idx="1"/>
            </p:cNvCxnSpPr>
            <p:nvPr/>
          </p:nvCxnSpPr>
          <p:spPr>
            <a:xfrm flipH="1">
              <a:off x="3886200" y="5105400"/>
              <a:ext cx="838200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28" name="Straight Arrow Connector 627"/>
            <p:cNvCxnSpPr>
              <a:stCxn id="615" idx="1"/>
            </p:cNvCxnSpPr>
            <p:nvPr/>
          </p:nvCxnSpPr>
          <p:spPr>
            <a:xfrm flipH="1">
              <a:off x="4267200" y="5105400"/>
              <a:ext cx="45720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613" name="Picture 5" descr="C:\Users\yangp\AppData\Local\Microsoft\Windows\Temporary Internet Files\Content.IE5\RO0VJUM6\MC900423165[2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3062" y="4945062"/>
              <a:ext cx="236538" cy="236538"/>
            </a:xfrm>
            <a:prstGeom prst="rect">
              <a:avLst/>
            </a:prstGeom>
            <a:noFill/>
          </p:spPr>
        </p:pic>
      </p:grpSp>
      <p:sp>
        <p:nvSpPr>
          <p:cNvPr id="207" name="Content Placeholder 5"/>
          <p:cNvSpPr txBox="1">
            <a:spLocks/>
          </p:cNvSpPr>
          <p:nvPr/>
        </p:nvSpPr>
        <p:spPr>
          <a:xfrm>
            <a:off x="1600200" y="2438400"/>
            <a:ext cx="49530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/>
              <a:t>‘</a:t>
            </a:r>
            <a:r>
              <a:rPr lang="en-US" sz="2400" dirty="0" err="1" smtClean="0"/>
              <a:t>haircomb</a:t>
            </a:r>
            <a:r>
              <a:rPr lang="en-US" sz="2400" dirty="0" smtClean="0"/>
              <a:t>’ is both shortest path and max weight spanning tree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938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/>
              <a:t>A better tree for the Grid</a:t>
            </a:r>
            <a:endParaRPr lang="en-CA" sz="3600" dirty="0"/>
          </a:p>
        </p:txBody>
      </p:sp>
      <p:sp>
        <p:nvSpPr>
          <p:cNvPr id="58" name="Content Placeholder 5"/>
          <p:cNvSpPr txBox="1">
            <a:spLocks/>
          </p:cNvSpPr>
          <p:nvPr/>
        </p:nvSpPr>
        <p:spPr>
          <a:xfrm>
            <a:off x="2514600" y="2133600"/>
            <a:ext cx="41148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/>
              <a:t>Recursive ‘C’ construction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8" name="Oval 197"/>
          <p:cNvSpPr/>
          <p:nvPr/>
        </p:nvSpPr>
        <p:spPr>
          <a:xfrm>
            <a:off x="3452446" y="2895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9" name="Straight Connector 198"/>
          <p:cNvCxnSpPr>
            <a:stCxn id="201" idx="0"/>
            <a:endCxn id="198" idx="4"/>
          </p:cNvCxnSpPr>
          <p:nvPr/>
        </p:nvCxnSpPr>
        <p:spPr>
          <a:xfrm flipV="1">
            <a:off x="3528646" y="3048000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>
            <a:stCxn id="201" idx="4"/>
            <a:endCxn id="202" idx="0"/>
          </p:cNvCxnSpPr>
          <p:nvPr/>
        </p:nvCxnSpPr>
        <p:spPr>
          <a:xfrm>
            <a:off x="3528646" y="34290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Oval 200"/>
          <p:cNvSpPr/>
          <p:nvPr/>
        </p:nvSpPr>
        <p:spPr>
          <a:xfrm>
            <a:off x="3452446" y="3276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3452446" y="3657600"/>
            <a:ext cx="152400" cy="1465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3" name="Straight Connector 202"/>
          <p:cNvCxnSpPr>
            <a:stCxn id="204" idx="0"/>
            <a:endCxn id="202" idx="4"/>
          </p:cNvCxnSpPr>
          <p:nvPr/>
        </p:nvCxnSpPr>
        <p:spPr>
          <a:xfrm flipV="1">
            <a:off x="3528646" y="3804137"/>
            <a:ext cx="0" cy="23446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Oval 203"/>
          <p:cNvSpPr/>
          <p:nvPr/>
        </p:nvSpPr>
        <p:spPr>
          <a:xfrm>
            <a:off x="3452446" y="4038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3452446" y="4419600"/>
            <a:ext cx="152400" cy="1406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6" name="Straight Connector 205"/>
          <p:cNvCxnSpPr>
            <a:stCxn id="208" idx="0"/>
            <a:endCxn id="205" idx="4"/>
          </p:cNvCxnSpPr>
          <p:nvPr/>
        </p:nvCxnSpPr>
        <p:spPr>
          <a:xfrm flipV="1">
            <a:off x="3528646" y="4560277"/>
            <a:ext cx="0" cy="240323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>
            <a:stCxn id="208" idx="4"/>
            <a:endCxn id="209" idx="0"/>
          </p:cNvCxnSpPr>
          <p:nvPr/>
        </p:nvCxnSpPr>
        <p:spPr>
          <a:xfrm>
            <a:off x="3528646" y="4953000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 207"/>
          <p:cNvSpPr/>
          <p:nvPr/>
        </p:nvSpPr>
        <p:spPr>
          <a:xfrm>
            <a:off x="3452446" y="4800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3452446" y="5181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0" name="Straight Connector 209"/>
          <p:cNvCxnSpPr>
            <a:stCxn id="205" idx="0"/>
            <a:endCxn id="204" idx="4"/>
          </p:cNvCxnSpPr>
          <p:nvPr/>
        </p:nvCxnSpPr>
        <p:spPr>
          <a:xfrm flipV="1">
            <a:off x="3528646" y="41910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Oval 210"/>
          <p:cNvSpPr/>
          <p:nvPr/>
        </p:nvSpPr>
        <p:spPr>
          <a:xfrm>
            <a:off x="3833446" y="2895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2" name="Straight Connector 211"/>
          <p:cNvCxnSpPr>
            <a:stCxn id="214" idx="0"/>
            <a:endCxn id="211" idx="4"/>
          </p:cNvCxnSpPr>
          <p:nvPr/>
        </p:nvCxnSpPr>
        <p:spPr>
          <a:xfrm flipV="1">
            <a:off x="3909646" y="3048000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>
            <a:stCxn id="214" idx="4"/>
            <a:endCxn id="215" idx="0"/>
          </p:cNvCxnSpPr>
          <p:nvPr/>
        </p:nvCxnSpPr>
        <p:spPr>
          <a:xfrm>
            <a:off x="3909646" y="3429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/>
          <p:cNvSpPr/>
          <p:nvPr/>
        </p:nvSpPr>
        <p:spPr>
          <a:xfrm>
            <a:off x="3833446" y="3276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3833446" y="3657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5" name="Straight Connector 224"/>
          <p:cNvCxnSpPr>
            <a:stCxn id="226" idx="0"/>
            <a:endCxn id="215" idx="4"/>
          </p:cNvCxnSpPr>
          <p:nvPr/>
        </p:nvCxnSpPr>
        <p:spPr>
          <a:xfrm flipV="1">
            <a:off x="3909646" y="3810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Oval 225"/>
          <p:cNvSpPr/>
          <p:nvPr/>
        </p:nvSpPr>
        <p:spPr>
          <a:xfrm>
            <a:off x="3833446" y="4038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3833446" y="4419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8" name="Straight Connector 227"/>
          <p:cNvCxnSpPr>
            <a:stCxn id="230" idx="0"/>
            <a:endCxn id="227" idx="4"/>
          </p:cNvCxnSpPr>
          <p:nvPr/>
        </p:nvCxnSpPr>
        <p:spPr>
          <a:xfrm flipV="1">
            <a:off x="3909646" y="4572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>
            <a:stCxn id="230" idx="4"/>
            <a:endCxn id="235" idx="0"/>
          </p:cNvCxnSpPr>
          <p:nvPr/>
        </p:nvCxnSpPr>
        <p:spPr>
          <a:xfrm>
            <a:off x="3909646" y="4953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Oval 229"/>
          <p:cNvSpPr/>
          <p:nvPr/>
        </p:nvSpPr>
        <p:spPr>
          <a:xfrm>
            <a:off x="3833446" y="4800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3833446" y="5181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6" name="Straight Connector 235"/>
          <p:cNvCxnSpPr>
            <a:stCxn id="227" idx="0"/>
            <a:endCxn id="226" idx="4"/>
          </p:cNvCxnSpPr>
          <p:nvPr/>
        </p:nvCxnSpPr>
        <p:spPr>
          <a:xfrm flipV="1">
            <a:off x="3909646" y="4191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>
            <a:stCxn id="211" idx="2"/>
            <a:endCxn id="198" idx="6"/>
          </p:cNvCxnSpPr>
          <p:nvPr/>
        </p:nvCxnSpPr>
        <p:spPr>
          <a:xfrm flipH="1">
            <a:off x="3604846" y="2971800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>
            <a:stCxn id="214" idx="2"/>
            <a:endCxn id="201" idx="6"/>
          </p:cNvCxnSpPr>
          <p:nvPr/>
        </p:nvCxnSpPr>
        <p:spPr>
          <a:xfrm flipH="1">
            <a:off x="3604846" y="3352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stCxn id="215" idx="2"/>
            <a:endCxn id="202" idx="6"/>
          </p:cNvCxnSpPr>
          <p:nvPr/>
        </p:nvCxnSpPr>
        <p:spPr>
          <a:xfrm flipH="1" flipV="1">
            <a:off x="3604846" y="3730869"/>
            <a:ext cx="228600" cy="2932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>
            <a:stCxn id="226" idx="2"/>
            <a:endCxn id="204" idx="6"/>
          </p:cNvCxnSpPr>
          <p:nvPr/>
        </p:nvCxnSpPr>
        <p:spPr>
          <a:xfrm flipH="1">
            <a:off x="3604846" y="4114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>
            <a:stCxn id="227" idx="2"/>
            <a:endCxn id="205" idx="6"/>
          </p:cNvCxnSpPr>
          <p:nvPr/>
        </p:nvCxnSpPr>
        <p:spPr>
          <a:xfrm flipH="1" flipV="1">
            <a:off x="3604846" y="4489939"/>
            <a:ext cx="228600" cy="5862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>
            <a:stCxn id="230" idx="2"/>
            <a:endCxn id="208" idx="6"/>
          </p:cNvCxnSpPr>
          <p:nvPr/>
        </p:nvCxnSpPr>
        <p:spPr>
          <a:xfrm flipH="1" flipV="1">
            <a:off x="3604846" y="4876800"/>
            <a:ext cx="22860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>
            <a:stCxn id="235" idx="2"/>
            <a:endCxn id="209" idx="6"/>
          </p:cNvCxnSpPr>
          <p:nvPr/>
        </p:nvCxnSpPr>
        <p:spPr>
          <a:xfrm flipH="1">
            <a:off x="3604846" y="5257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Oval 245"/>
          <p:cNvSpPr/>
          <p:nvPr/>
        </p:nvSpPr>
        <p:spPr>
          <a:xfrm>
            <a:off x="4214446" y="2895601"/>
            <a:ext cx="152400" cy="1523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7" name="Straight Connector 246"/>
          <p:cNvCxnSpPr>
            <a:stCxn id="249" idx="0"/>
            <a:endCxn id="246" idx="4"/>
          </p:cNvCxnSpPr>
          <p:nvPr/>
        </p:nvCxnSpPr>
        <p:spPr>
          <a:xfrm flipH="1" flipV="1">
            <a:off x="4290646" y="3048000"/>
            <a:ext cx="1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>
            <a:stCxn id="249" idx="4"/>
            <a:endCxn id="250" idx="0"/>
          </p:cNvCxnSpPr>
          <p:nvPr/>
        </p:nvCxnSpPr>
        <p:spPr>
          <a:xfrm flipH="1">
            <a:off x="4290646" y="3429000"/>
            <a:ext cx="1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Oval 248"/>
          <p:cNvSpPr/>
          <p:nvPr/>
        </p:nvSpPr>
        <p:spPr>
          <a:xfrm>
            <a:off x="4214447" y="3276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214446" y="3657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1" name="Straight Connector 250"/>
          <p:cNvCxnSpPr>
            <a:stCxn id="252" idx="0"/>
            <a:endCxn id="250" idx="4"/>
          </p:cNvCxnSpPr>
          <p:nvPr/>
        </p:nvCxnSpPr>
        <p:spPr>
          <a:xfrm flipV="1">
            <a:off x="4290646" y="3810000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4214446" y="4038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214446" y="4419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56" idx="0"/>
            <a:endCxn id="253" idx="4"/>
          </p:cNvCxnSpPr>
          <p:nvPr/>
        </p:nvCxnSpPr>
        <p:spPr>
          <a:xfrm flipV="1">
            <a:off x="4290646" y="4572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>
            <a:stCxn id="256" idx="4"/>
            <a:endCxn id="257" idx="0"/>
          </p:cNvCxnSpPr>
          <p:nvPr/>
        </p:nvCxnSpPr>
        <p:spPr>
          <a:xfrm>
            <a:off x="4290646" y="4953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Oval 255"/>
          <p:cNvSpPr/>
          <p:nvPr/>
        </p:nvSpPr>
        <p:spPr>
          <a:xfrm>
            <a:off x="4214446" y="4800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214446" y="5181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8" name="Straight Connector 257"/>
          <p:cNvCxnSpPr>
            <a:stCxn id="253" idx="0"/>
            <a:endCxn id="252" idx="4"/>
          </p:cNvCxnSpPr>
          <p:nvPr/>
        </p:nvCxnSpPr>
        <p:spPr>
          <a:xfrm flipV="1">
            <a:off x="4290646" y="4191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Oval 258"/>
          <p:cNvSpPr/>
          <p:nvPr/>
        </p:nvSpPr>
        <p:spPr>
          <a:xfrm>
            <a:off x="4595446" y="2895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0" name="Straight Connector 259"/>
          <p:cNvCxnSpPr>
            <a:stCxn id="262" idx="0"/>
            <a:endCxn id="259" idx="4"/>
          </p:cNvCxnSpPr>
          <p:nvPr/>
        </p:nvCxnSpPr>
        <p:spPr>
          <a:xfrm flipV="1">
            <a:off x="4671646" y="3048000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>
            <a:stCxn id="262" idx="4"/>
            <a:endCxn id="263" idx="0"/>
          </p:cNvCxnSpPr>
          <p:nvPr/>
        </p:nvCxnSpPr>
        <p:spPr>
          <a:xfrm>
            <a:off x="4671646" y="3429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Oval 261"/>
          <p:cNvSpPr/>
          <p:nvPr/>
        </p:nvSpPr>
        <p:spPr>
          <a:xfrm>
            <a:off x="4595446" y="3276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4595446" y="3657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4" name="Straight Connector 263"/>
          <p:cNvCxnSpPr>
            <a:stCxn id="265" idx="0"/>
            <a:endCxn id="263" idx="4"/>
          </p:cNvCxnSpPr>
          <p:nvPr/>
        </p:nvCxnSpPr>
        <p:spPr>
          <a:xfrm flipV="1">
            <a:off x="4671646" y="3810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Oval 264"/>
          <p:cNvSpPr/>
          <p:nvPr/>
        </p:nvSpPr>
        <p:spPr>
          <a:xfrm>
            <a:off x="4595446" y="4038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595446" y="4419601"/>
            <a:ext cx="152400" cy="1523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7" name="Straight Connector 266"/>
          <p:cNvCxnSpPr>
            <a:stCxn id="269" idx="0"/>
            <a:endCxn id="266" idx="4"/>
          </p:cNvCxnSpPr>
          <p:nvPr/>
        </p:nvCxnSpPr>
        <p:spPr>
          <a:xfrm flipV="1">
            <a:off x="4671646" y="4572000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>
            <a:stCxn id="269" idx="4"/>
            <a:endCxn id="270" idx="0"/>
          </p:cNvCxnSpPr>
          <p:nvPr/>
        </p:nvCxnSpPr>
        <p:spPr>
          <a:xfrm>
            <a:off x="4671646" y="4953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Oval 268"/>
          <p:cNvSpPr/>
          <p:nvPr/>
        </p:nvSpPr>
        <p:spPr>
          <a:xfrm>
            <a:off x="4595446" y="4800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4595446" y="5181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1" name="Straight Connector 270"/>
          <p:cNvCxnSpPr>
            <a:stCxn id="266" idx="0"/>
            <a:endCxn id="265" idx="4"/>
          </p:cNvCxnSpPr>
          <p:nvPr/>
        </p:nvCxnSpPr>
        <p:spPr>
          <a:xfrm flipV="1">
            <a:off x="4671646" y="4191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>
            <a:stCxn id="259" idx="2"/>
            <a:endCxn id="246" idx="6"/>
          </p:cNvCxnSpPr>
          <p:nvPr/>
        </p:nvCxnSpPr>
        <p:spPr>
          <a:xfrm flipH="1">
            <a:off x="4366846" y="2971800"/>
            <a:ext cx="22860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>
            <a:stCxn id="262" idx="2"/>
            <a:endCxn id="249" idx="6"/>
          </p:cNvCxnSpPr>
          <p:nvPr/>
        </p:nvCxnSpPr>
        <p:spPr>
          <a:xfrm flipH="1" flipV="1">
            <a:off x="4366847" y="3352800"/>
            <a:ext cx="228599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>
            <a:stCxn id="263" idx="2"/>
            <a:endCxn id="250" idx="6"/>
          </p:cNvCxnSpPr>
          <p:nvPr/>
        </p:nvCxnSpPr>
        <p:spPr>
          <a:xfrm flipH="1" flipV="1">
            <a:off x="4366846" y="3733800"/>
            <a:ext cx="22860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/>
          <p:cNvCxnSpPr>
            <a:stCxn id="265" idx="2"/>
            <a:endCxn id="252" idx="6"/>
          </p:cNvCxnSpPr>
          <p:nvPr/>
        </p:nvCxnSpPr>
        <p:spPr>
          <a:xfrm flipH="1">
            <a:off x="4366846" y="4114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>
            <a:stCxn id="266" idx="2"/>
            <a:endCxn id="253" idx="6"/>
          </p:cNvCxnSpPr>
          <p:nvPr/>
        </p:nvCxnSpPr>
        <p:spPr>
          <a:xfrm flipH="1">
            <a:off x="4366846" y="4495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>
            <a:stCxn id="269" idx="2"/>
            <a:endCxn id="256" idx="6"/>
          </p:cNvCxnSpPr>
          <p:nvPr/>
        </p:nvCxnSpPr>
        <p:spPr>
          <a:xfrm flipH="1">
            <a:off x="4366846" y="4876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/>
          <p:cNvCxnSpPr>
            <a:stCxn id="270" idx="6"/>
            <a:endCxn id="257" idx="6"/>
          </p:cNvCxnSpPr>
          <p:nvPr/>
        </p:nvCxnSpPr>
        <p:spPr>
          <a:xfrm flipH="1">
            <a:off x="4366846" y="5257801"/>
            <a:ext cx="381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>
            <a:stCxn id="246" idx="2"/>
            <a:endCxn id="211" idx="6"/>
          </p:cNvCxnSpPr>
          <p:nvPr/>
        </p:nvCxnSpPr>
        <p:spPr>
          <a:xfrm flipH="1" flipV="1">
            <a:off x="3985846" y="2971800"/>
            <a:ext cx="22860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>
            <a:stCxn id="249" idx="2"/>
            <a:endCxn id="214" idx="6"/>
          </p:cNvCxnSpPr>
          <p:nvPr/>
        </p:nvCxnSpPr>
        <p:spPr>
          <a:xfrm flipH="1">
            <a:off x="3985846" y="3352800"/>
            <a:ext cx="228601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>
            <a:stCxn id="250" idx="2"/>
            <a:endCxn id="215" idx="6"/>
          </p:cNvCxnSpPr>
          <p:nvPr/>
        </p:nvCxnSpPr>
        <p:spPr>
          <a:xfrm flipH="1">
            <a:off x="3985846" y="3733800"/>
            <a:ext cx="22860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>
            <a:stCxn id="252" idx="2"/>
            <a:endCxn id="226" idx="6"/>
          </p:cNvCxnSpPr>
          <p:nvPr/>
        </p:nvCxnSpPr>
        <p:spPr>
          <a:xfrm flipH="1">
            <a:off x="3985846" y="4114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stCxn id="253" idx="2"/>
            <a:endCxn id="227" idx="6"/>
          </p:cNvCxnSpPr>
          <p:nvPr/>
        </p:nvCxnSpPr>
        <p:spPr>
          <a:xfrm flipH="1">
            <a:off x="3985846" y="4495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>
            <a:stCxn id="256" idx="2"/>
            <a:endCxn id="230" idx="6"/>
          </p:cNvCxnSpPr>
          <p:nvPr/>
        </p:nvCxnSpPr>
        <p:spPr>
          <a:xfrm flipH="1">
            <a:off x="3985846" y="4876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>
            <a:stCxn id="257" idx="2"/>
            <a:endCxn id="235" idx="6"/>
          </p:cNvCxnSpPr>
          <p:nvPr/>
        </p:nvCxnSpPr>
        <p:spPr>
          <a:xfrm flipH="1">
            <a:off x="3985846" y="5257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Connector 285"/>
          <p:cNvCxnSpPr>
            <a:stCxn id="287" idx="2"/>
            <a:endCxn id="259" idx="6"/>
          </p:cNvCxnSpPr>
          <p:nvPr/>
        </p:nvCxnSpPr>
        <p:spPr>
          <a:xfrm flipH="1" flipV="1">
            <a:off x="4747846" y="2971800"/>
            <a:ext cx="22860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" name="Oval 286"/>
          <p:cNvSpPr/>
          <p:nvPr/>
        </p:nvSpPr>
        <p:spPr>
          <a:xfrm>
            <a:off x="4976446" y="2895601"/>
            <a:ext cx="152400" cy="1523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8" name="Straight Connector 287"/>
          <p:cNvCxnSpPr>
            <a:stCxn id="290" idx="0"/>
            <a:endCxn id="287" idx="4"/>
          </p:cNvCxnSpPr>
          <p:nvPr/>
        </p:nvCxnSpPr>
        <p:spPr>
          <a:xfrm flipV="1">
            <a:off x="5052646" y="3048000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/>
          <p:cNvCxnSpPr>
            <a:stCxn id="290" idx="4"/>
            <a:endCxn id="291" idx="0"/>
          </p:cNvCxnSpPr>
          <p:nvPr/>
        </p:nvCxnSpPr>
        <p:spPr>
          <a:xfrm>
            <a:off x="5052646" y="3429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Oval 289"/>
          <p:cNvSpPr/>
          <p:nvPr/>
        </p:nvSpPr>
        <p:spPr>
          <a:xfrm>
            <a:off x="4976446" y="3276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4976446" y="3657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2" name="Straight Connector 291"/>
          <p:cNvCxnSpPr>
            <a:stCxn id="293" idx="0"/>
            <a:endCxn id="291" idx="4"/>
          </p:cNvCxnSpPr>
          <p:nvPr/>
        </p:nvCxnSpPr>
        <p:spPr>
          <a:xfrm flipV="1">
            <a:off x="5052646" y="3810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3" name="Oval 292"/>
          <p:cNvSpPr/>
          <p:nvPr/>
        </p:nvSpPr>
        <p:spPr>
          <a:xfrm>
            <a:off x="4976446" y="4038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4976446" y="4419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5" name="Straight Connector 294"/>
          <p:cNvCxnSpPr>
            <a:stCxn id="297" idx="0"/>
            <a:endCxn id="294" idx="4"/>
          </p:cNvCxnSpPr>
          <p:nvPr/>
        </p:nvCxnSpPr>
        <p:spPr>
          <a:xfrm flipV="1">
            <a:off x="5052646" y="4572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/>
          <p:cNvCxnSpPr>
            <a:stCxn id="297" idx="4"/>
            <a:endCxn id="298" idx="0"/>
          </p:cNvCxnSpPr>
          <p:nvPr/>
        </p:nvCxnSpPr>
        <p:spPr>
          <a:xfrm>
            <a:off x="5052646" y="4953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Oval 296"/>
          <p:cNvSpPr/>
          <p:nvPr/>
        </p:nvSpPr>
        <p:spPr>
          <a:xfrm>
            <a:off x="4976446" y="4800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4976446" y="5181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9" name="Straight Connector 298"/>
          <p:cNvCxnSpPr>
            <a:stCxn id="294" idx="0"/>
            <a:endCxn id="293" idx="4"/>
          </p:cNvCxnSpPr>
          <p:nvPr/>
        </p:nvCxnSpPr>
        <p:spPr>
          <a:xfrm flipV="1">
            <a:off x="5052646" y="4191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Oval 299"/>
          <p:cNvSpPr/>
          <p:nvPr/>
        </p:nvSpPr>
        <p:spPr>
          <a:xfrm>
            <a:off x="5357446" y="2895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1" name="Straight Connector 300"/>
          <p:cNvCxnSpPr>
            <a:stCxn id="303" idx="0"/>
            <a:endCxn id="300" idx="4"/>
          </p:cNvCxnSpPr>
          <p:nvPr/>
        </p:nvCxnSpPr>
        <p:spPr>
          <a:xfrm flipV="1">
            <a:off x="5433646" y="3048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>
            <a:stCxn id="303" idx="4"/>
            <a:endCxn id="304" idx="0"/>
          </p:cNvCxnSpPr>
          <p:nvPr/>
        </p:nvCxnSpPr>
        <p:spPr>
          <a:xfrm>
            <a:off x="5433646" y="34290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Oval 302"/>
          <p:cNvSpPr/>
          <p:nvPr/>
        </p:nvSpPr>
        <p:spPr>
          <a:xfrm>
            <a:off x="5357446" y="3276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5357446" y="3657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5" name="Straight Connector 304"/>
          <p:cNvCxnSpPr>
            <a:stCxn id="306" idx="0"/>
            <a:endCxn id="304" idx="4"/>
          </p:cNvCxnSpPr>
          <p:nvPr/>
        </p:nvCxnSpPr>
        <p:spPr>
          <a:xfrm flipV="1">
            <a:off x="5433646" y="3810000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6" name="Oval 305"/>
          <p:cNvSpPr/>
          <p:nvPr/>
        </p:nvSpPr>
        <p:spPr>
          <a:xfrm>
            <a:off x="5357446" y="4038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5357446" y="4419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8" name="Straight Connector 307"/>
          <p:cNvCxnSpPr>
            <a:stCxn id="310" idx="0"/>
            <a:endCxn id="307" idx="4"/>
          </p:cNvCxnSpPr>
          <p:nvPr/>
        </p:nvCxnSpPr>
        <p:spPr>
          <a:xfrm flipV="1">
            <a:off x="5433646" y="4572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stCxn id="310" idx="4"/>
            <a:endCxn id="311" idx="0"/>
          </p:cNvCxnSpPr>
          <p:nvPr/>
        </p:nvCxnSpPr>
        <p:spPr>
          <a:xfrm>
            <a:off x="5433646" y="4953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Oval 309"/>
          <p:cNvSpPr/>
          <p:nvPr/>
        </p:nvSpPr>
        <p:spPr>
          <a:xfrm>
            <a:off x="5357446" y="4800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Oval 310"/>
          <p:cNvSpPr/>
          <p:nvPr/>
        </p:nvSpPr>
        <p:spPr>
          <a:xfrm>
            <a:off x="5357446" y="5181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2" name="Straight Connector 311"/>
          <p:cNvCxnSpPr>
            <a:stCxn id="307" idx="0"/>
            <a:endCxn id="306" idx="4"/>
          </p:cNvCxnSpPr>
          <p:nvPr/>
        </p:nvCxnSpPr>
        <p:spPr>
          <a:xfrm flipV="1">
            <a:off x="5433646" y="4191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/>
          <p:cNvCxnSpPr>
            <a:stCxn id="300" idx="2"/>
            <a:endCxn id="287" idx="6"/>
          </p:cNvCxnSpPr>
          <p:nvPr/>
        </p:nvCxnSpPr>
        <p:spPr>
          <a:xfrm flipH="1">
            <a:off x="5128846" y="2971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/>
          <p:cNvCxnSpPr>
            <a:stCxn id="303" idx="2"/>
            <a:endCxn id="290" idx="6"/>
          </p:cNvCxnSpPr>
          <p:nvPr/>
        </p:nvCxnSpPr>
        <p:spPr>
          <a:xfrm flipH="1">
            <a:off x="5128846" y="3352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/>
          <p:cNvCxnSpPr>
            <a:stCxn id="304" idx="2"/>
            <a:endCxn id="291" idx="6"/>
          </p:cNvCxnSpPr>
          <p:nvPr/>
        </p:nvCxnSpPr>
        <p:spPr>
          <a:xfrm flipH="1">
            <a:off x="5128846" y="3733800"/>
            <a:ext cx="22860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/>
          <p:cNvCxnSpPr>
            <a:stCxn id="306" idx="2"/>
            <a:endCxn id="293" idx="6"/>
          </p:cNvCxnSpPr>
          <p:nvPr/>
        </p:nvCxnSpPr>
        <p:spPr>
          <a:xfrm flipH="1">
            <a:off x="5128846" y="4114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/>
          <p:cNvCxnSpPr>
            <a:stCxn id="307" idx="2"/>
            <a:endCxn id="294" idx="6"/>
          </p:cNvCxnSpPr>
          <p:nvPr/>
        </p:nvCxnSpPr>
        <p:spPr>
          <a:xfrm flipH="1">
            <a:off x="5128846" y="4495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/>
          <p:cNvCxnSpPr>
            <a:stCxn id="310" idx="2"/>
            <a:endCxn id="297" idx="6"/>
          </p:cNvCxnSpPr>
          <p:nvPr/>
        </p:nvCxnSpPr>
        <p:spPr>
          <a:xfrm flipH="1">
            <a:off x="5128846" y="4876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/>
          <p:cNvCxnSpPr>
            <a:stCxn id="311" idx="2"/>
            <a:endCxn id="298" idx="6"/>
          </p:cNvCxnSpPr>
          <p:nvPr/>
        </p:nvCxnSpPr>
        <p:spPr>
          <a:xfrm flipH="1">
            <a:off x="5128846" y="5257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Oval 319"/>
          <p:cNvSpPr/>
          <p:nvPr/>
        </p:nvSpPr>
        <p:spPr>
          <a:xfrm>
            <a:off x="5738446" y="2895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1" name="Straight Connector 320"/>
          <p:cNvCxnSpPr>
            <a:stCxn id="323" idx="0"/>
            <a:endCxn id="320" idx="4"/>
          </p:cNvCxnSpPr>
          <p:nvPr/>
        </p:nvCxnSpPr>
        <p:spPr>
          <a:xfrm flipV="1">
            <a:off x="5814646" y="30480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/>
          <p:cNvCxnSpPr>
            <a:stCxn id="323" idx="4"/>
            <a:endCxn id="324" idx="0"/>
          </p:cNvCxnSpPr>
          <p:nvPr/>
        </p:nvCxnSpPr>
        <p:spPr>
          <a:xfrm>
            <a:off x="5814646" y="3429000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" name="Oval 322"/>
          <p:cNvSpPr/>
          <p:nvPr/>
        </p:nvSpPr>
        <p:spPr>
          <a:xfrm>
            <a:off x="5738446" y="3276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5738446" y="3657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5" name="Straight Connector 324"/>
          <p:cNvCxnSpPr>
            <a:stCxn id="326" idx="0"/>
            <a:endCxn id="324" idx="4"/>
          </p:cNvCxnSpPr>
          <p:nvPr/>
        </p:nvCxnSpPr>
        <p:spPr>
          <a:xfrm flipV="1">
            <a:off x="5814646" y="3810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Oval 325"/>
          <p:cNvSpPr/>
          <p:nvPr/>
        </p:nvSpPr>
        <p:spPr>
          <a:xfrm>
            <a:off x="5738446" y="4038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5738446" y="4419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8" name="Straight Connector 327"/>
          <p:cNvCxnSpPr>
            <a:stCxn id="330" idx="0"/>
            <a:endCxn id="327" idx="4"/>
          </p:cNvCxnSpPr>
          <p:nvPr/>
        </p:nvCxnSpPr>
        <p:spPr>
          <a:xfrm flipV="1">
            <a:off x="5814646" y="4572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/>
          <p:cNvCxnSpPr>
            <a:stCxn id="330" idx="4"/>
            <a:endCxn id="331" idx="0"/>
          </p:cNvCxnSpPr>
          <p:nvPr/>
        </p:nvCxnSpPr>
        <p:spPr>
          <a:xfrm>
            <a:off x="5814646" y="4953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Oval 329"/>
          <p:cNvSpPr/>
          <p:nvPr/>
        </p:nvSpPr>
        <p:spPr>
          <a:xfrm>
            <a:off x="5738446" y="4800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val 330"/>
          <p:cNvSpPr/>
          <p:nvPr/>
        </p:nvSpPr>
        <p:spPr>
          <a:xfrm>
            <a:off x="5738446" y="5181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2" name="Straight Connector 331"/>
          <p:cNvCxnSpPr>
            <a:stCxn id="327" idx="0"/>
            <a:endCxn id="326" idx="4"/>
          </p:cNvCxnSpPr>
          <p:nvPr/>
        </p:nvCxnSpPr>
        <p:spPr>
          <a:xfrm flipV="1">
            <a:off x="5814646" y="4191001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>
            <a:stCxn id="320" idx="2"/>
            <a:endCxn id="300" idx="6"/>
          </p:cNvCxnSpPr>
          <p:nvPr/>
        </p:nvCxnSpPr>
        <p:spPr>
          <a:xfrm flipH="1">
            <a:off x="5509846" y="2971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>
            <a:stCxn id="323" idx="2"/>
            <a:endCxn id="303" idx="6"/>
          </p:cNvCxnSpPr>
          <p:nvPr/>
        </p:nvCxnSpPr>
        <p:spPr>
          <a:xfrm flipH="1">
            <a:off x="5509846" y="3352800"/>
            <a:ext cx="22860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>
            <a:stCxn id="324" idx="2"/>
            <a:endCxn id="304" idx="6"/>
          </p:cNvCxnSpPr>
          <p:nvPr/>
        </p:nvCxnSpPr>
        <p:spPr>
          <a:xfrm flipH="1" flipV="1">
            <a:off x="5509846" y="3733800"/>
            <a:ext cx="22860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>
            <a:stCxn id="326" idx="2"/>
            <a:endCxn id="306" idx="6"/>
          </p:cNvCxnSpPr>
          <p:nvPr/>
        </p:nvCxnSpPr>
        <p:spPr>
          <a:xfrm flipH="1">
            <a:off x="5509846" y="4114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>
            <a:stCxn id="327" idx="2"/>
            <a:endCxn id="307" idx="6"/>
          </p:cNvCxnSpPr>
          <p:nvPr/>
        </p:nvCxnSpPr>
        <p:spPr>
          <a:xfrm flipH="1">
            <a:off x="5509846" y="4495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>
            <a:stCxn id="330" idx="2"/>
            <a:endCxn id="310" idx="6"/>
          </p:cNvCxnSpPr>
          <p:nvPr/>
        </p:nvCxnSpPr>
        <p:spPr>
          <a:xfrm flipH="1">
            <a:off x="5509846" y="4876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>
            <a:stCxn id="331" idx="2"/>
            <a:endCxn id="311" idx="6"/>
          </p:cNvCxnSpPr>
          <p:nvPr/>
        </p:nvCxnSpPr>
        <p:spPr>
          <a:xfrm flipH="1">
            <a:off x="5509846" y="5257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>
            <a:stCxn id="290" idx="2"/>
            <a:endCxn id="262" idx="6"/>
          </p:cNvCxnSpPr>
          <p:nvPr/>
        </p:nvCxnSpPr>
        <p:spPr>
          <a:xfrm flipH="1">
            <a:off x="4747846" y="3352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>
            <a:stCxn id="291" idx="2"/>
            <a:endCxn id="263" idx="6"/>
          </p:cNvCxnSpPr>
          <p:nvPr/>
        </p:nvCxnSpPr>
        <p:spPr>
          <a:xfrm flipH="1">
            <a:off x="4747846" y="3733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>
            <a:stCxn id="293" idx="2"/>
            <a:endCxn id="265" idx="6"/>
          </p:cNvCxnSpPr>
          <p:nvPr/>
        </p:nvCxnSpPr>
        <p:spPr>
          <a:xfrm flipH="1">
            <a:off x="4747846" y="4114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5503984" y="4267201"/>
            <a:ext cx="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>
            <a:stCxn id="294" idx="2"/>
            <a:endCxn id="266" idx="6"/>
          </p:cNvCxnSpPr>
          <p:nvPr/>
        </p:nvCxnSpPr>
        <p:spPr>
          <a:xfrm flipH="1">
            <a:off x="4747846" y="4495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Connector 344"/>
          <p:cNvCxnSpPr/>
          <p:nvPr/>
        </p:nvCxnSpPr>
        <p:spPr>
          <a:xfrm flipV="1">
            <a:off x="5914292" y="4689232"/>
            <a:ext cx="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Straight Connector 345"/>
          <p:cNvCxnSpPr>
            <a:stCxn id="297" idx="2"/>
            <a:endCxn id="269" idx="6"/>
          </p:cNvCxnSpPr>
          <p:nvPr/>
        </p:nvCxnSpPr>
        <p:spPr>
          <a:xfrm flipH="1">
            <a:off x="4747846" y="4876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Straight Connector 346"/>
          <p:cNvCxnSpPr>
            <a:stCxn id="298" idx="2"/>
            <a:endCxn id="270" idx="6"/>
          </p:cNvCxnSpPr>
          <p:nvPr/>
        </p:nvCxnSpPr>
        <p:spPr>
          <a:xfrm flipH="1">
            <a:off x="4747846" y="5257801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Straight Connector 354"/>
          <p:cNvCxnSpPr>
            <a:stCxn id="265" idx="2"/>
            <a:endCxn id="252" idx="6"/>
          </p:cNvCxnSpPr>
          <p:nvPr/>
        </p:nvCxnSpPr>
        <p:spPr>
          <a:xfrm flipH="1">
            <a:off x="4366846" y="4114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0" name="Oval 359"/>
          <p:cNvSpPr/>
          <p:nvPr/>
        </p:nvSpPr>
        <p:spPr>
          <a:xfrm>
            <a:off x="3048000" y="2895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1" name="Straight Connector 360"/>
          <p:cNvCxnSpPr>
            <a:stCxn id="363" idx="0"/>
            <a:endCxn id="360" idx="4"/>
          </p:cNvCxnSpPr>
          <p:nvPr/>
        </p:nvCxnSpPr>
        <p:spPr>
          <a:xfrm flipV="1">
            <a:off x="3124200" y="3048000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/>
          <p:cNvCxnSpPr>
            <a:stCxn id="363" idx="4"/>
            <a:endCxn id="364" idx="0"/>
          </p:cNvCxnSpPr>
          <p:nvPr/>
        </p:nvCxnSpPr>
        <p:spPr>
          <a:xfrm>
            <a:off x="3124200" y="3428999"/>
            <a:ext cx="0" cy="22860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3" name="Oval 362"/>
          <p:cNvSpPr/>
          <p:nvPr/>
        </p:nvSpPr>
        <p:spPr>
          <a:xfrm>
            <a:off x="3048000" y="327659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3048000" y="3657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5" name="Straight Connector 364"/>
          <p:cNvCxnSpPr>
            <a:stCxn id="366" idx="0"/>
            <a:endCxn id="364" idx="4"/>
          </p:cNvCxnSpPr>
          <p:nvPr/>
        </p:nvCxnSpPr>
        <p:spPr>
          <a:xfrm flipV="1">
            <a:off x="3124200" y="3810000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Oval 365"/>
          <p:cNvSpPr/>
          <p:nvPr/>
        </p:nvSpPr>
        <p:spPr>
          <a:xfrm>
            <a:off x="3048000" y="4038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3048000" y="4419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8" name="Straight Connector 367"/>
          <p:cNvCxnSpPr>
            <a:stCxn id="370" idx="0"/>
            <a:endCxn id="367" idx="4"/>
          </p:cNvCxnSpPr>
          <p:nvPr/>
        </p:nvCxnSpPr>
        <p:spPr>
          <a:xfrm flipV="1">
            <a:off x="3124200" y="4572000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Connector 368"/>
          <p:cNvCxnSpPr>
            <a:stCxn id="370" idx="4"/>
            <a:endCxn id="371" idx="0"/>
          </p:cNvCxnSpPr>
          <p:nvPr/>
        </p:nvCxnSpPr>
        <p:spPr>
          <a:xfrm>
            <a:off x="3124200" y="4953000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Oval 369"/>
          <p:cNvSpPr/>
          <p:nvPr/>
        </p:nvSpPr>
        <p:spPr>
          <a:xfrm>
            <a:off x="3048000" y="4800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3048000" y="5181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2" name="Straight Connector 371"/>
          <p:cNvCxnSpPr>
            <a:stCxn id="367" idx="0"/>
            <a:endCxn id="366" idx="4"/>
          </p:cNvCxnSpPr>
          <p:nvPr/>
        </p:nvCxnSpPr>
        <p:spPr>
          <a:xfrm flipV="1">
            <a:off x="3124200" y="4191000"/>
            <a:ext cx="0" cy="228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Straight Connector 372"/>
          <p:cNvCxnSpPr/>
          <p:nvPr/>
        </p:nvCxnSpPr>
        <p:spPr>
          <a:xfrm flipV="1">
            <a:off x="3223846" y="4689231"/>
            <a:ext cx="0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/>
          <p:cNvCxnSpPr>
            <a:stCxn id="198" idx="2"/>
            <a:endCxn id="360" idx="6"/>
          </p:cNvCxnSpPr>
          <p:nvPr/>
        </p:nvCxnSpPr>
        <p:spPr>
          <a:xfrm flipH="1">
            <a:off x="3200400" y="2971800"/>
            <a:ext cx="252046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Straight Connector 374"/>
          <p:cNvCxnSpPr>
            <a:stCxn id="202" idx="2"/>
            <a:endCxn id="364" idx="6"/>
          </p:cNvCxnSpPr>
          <p:nvPr/>
        </p:nvCxnSpPr>
        <p:spPr>
          <a:xfrm flipH="1">
            <a:off x="3200400" y="3730869"/>
            <a:ext cx="252046" cy="293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/>
          <p:cNvCxnSpPr>
            <a:stCxn id="201" idx="2"/>
            <a:endCxn id="363" idx="6"/>
          </p:cNvCxnSpPr>
          <p:nvPr/>
        </p:nvCxnSpPr>
        <p:spPr>
          <a:xfrm flipH="1" flipV="1">
            <a:off x="3200400" y="3352799"/>
            <a:ext cx="252046" cy="2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Straight Connector 376"/>
          <p:cNvCxnSpPr>
            <a:stCxn id="204" idx="2"/>
            <a:endCxn id="366" idx="6"/>
          </p:cNvCxnSpPr>
          <p:nvPr/>
        </p:nvCxnSpPr>
        <p:spPr>
          <a:xfrm flipH="1" flipV="1">
            <a:off x="3200400" y="4114800"/>
            <a:ext cx="252046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Straight Connector 377"/>
          <p:cNvCxnSpPr>
            <a:stCxn id="205" idx="2"/>
            <a:endCxn id="367" idx="6"/>
          </p:cNvCxnSpPr>
          <p:nvPr/>
        </p:nvCxnSpPr>
        <p:spPr>
          <a:xfrm flipH="1">
            <a:off x="3200400" y="4489939"/>
            <a:ext cx="252046" cy="586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Straight Connector 378"/>
          <p:cNvCxnSpPr>
            <a:stCxn id="208" idx="2"/>
            <a:endCxn id="370" idx="6"/>
          </p:cNvCxnSpPr>
          <p:nvPr/>
        </p:nvCxnSpPr>
        <p:spPr>
          <a:xfrm flipH="1">
            <a:off x="3200400" y="4876800"/>
            <a:ext cx="252046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/>
          <p:cNvCxnSpPr>
            <a:stCxn id="209" idx="2"/>
            <a:endCxn id="371" idx="6"/>
          </p:cNvCxnSpPr>
          <p:nvPr/>
        </p:nvCxnSpPr>
        <p:spPr>
          <a:xfrm flipH="1" flipV="1">
            <a:off x="3200400" y="5257800"/>
            <a:ext cx="252046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/>
          <p:cNvCxnSpPr>
            <a:stCxn id="209" idx="4"/>
            <a:endCxn id="382" idx="0"/>
          </p:cNvCxnSpPr>
          <p:nvPr/>
        </p:nvCxnSpPr>
        <p:spPr>
          <a:xfrm>
            <a:off x="3528646" y="53340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2" name="Oval 381"/>
          <p:cNvSpPr/>
          <p:nvPr/>
        </p:nvSpPr>
        <p:spPr>
          <a:xfrm>
            <a:off x="3452446" y="5562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3" name="Straight Connector 382"/>
          <p:cNvCxnSpPr>
            <a:stCxn id="235" idx="4"/>
            <a:endCxn id="384" idx="0"/>
          </p:cNvCxnSpPr>
          <p:nvPr/>
        </p:nvCxnSpPr>
        <p:spPr>
          <a:xfrm>
            <a:off x="3909646" y="53340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4" name="Oval 383"/>
          <p:cNvSpPr/>
          <p:nvPr/>
        </p:nvSpPr>
        <p:spPr>
          <a:xfrm>
            <a:off x="3833446" y="5562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5" name="Straight Connector 384"/>
          <p:cNvCxnSpPr>
            <a:stCxn id="384" idx="2"/>
            <a:endCxn id="382" idx="6"/>
          </p:cNvCxnSpPr>
          <p:nvPr/>
        </p:nvCxnSpPr>
        <p:spPr>
          <a:xfrm flipH="1">
            <a:off x="3604846" y="5638800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>
            <a:stCxn id="257" idx="4"/>
            <a:endCxn id="387" idx="0"/>
          </p:cNvCxnSpPr>
          <p:nvPr/>
        </p:nvCxnSpPr>
        <p:spPr>
          <a:xfrm>
            <a:off x="4290646" y="53340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7" name="Oval 386"/>
          <p:cNvSpPr/>
          <p:nvPr/>
        </p:nvSpPr>
        <p:spPr>
          <a:xfrm>
            <a:off x="4214446" y="5562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8" name="Straight Connector 387"/>
          <p:cNvCxnSpPr>
            <a:stCxn id="270" idx="4"/>
            <a:endCxn id="389" idx="0"/>
          </p:cNvCxnSpPr>
          <p:nvPr/>
        </p:nvCxnSpPr>
        <p:spPr>
          <a:xfrm>
            <a:off x="4671646" y="53340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" name="Oval 388"/>
          <p:cNvSpPr/>
          <p:nvPr/>
        </p:nvSpPr>
        <p:spPr>
          <a:xfrm>
            <a:off x="4595446" y="5562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0" name="Straight Connector 389"/>
          <p:cNvCxnSpPr>
            <a:stCxn id="389" idx="6"/>
            <a:endCxn id="387" idx="6"/>
          </p:cNvCxnSpPr>
          <p:nvPr/>
        </p:nvCxnSpPr>
        <p:spPr>
          <a:xfrm flipH="1">
            <a:off x="4366846" y="5638800"/>
            <a:ext cx="381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Connector 390"/>
          <p:cNvCxnSpPr>
            <a:stCxn id="387" idx="2"/>
            <a:endCxn id="384" idx="6"/>
          </p:cNvCxnSpPr>
          <p:nvPr/>
        </p:nvCxnSpPr>
        <p:spPr>
          <a:xfrm flipH="1">
            <a:off x="3985846" y="5638800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/>
          <p:cNvCxnSpPr>
            <a:stCxn id="298" idx="4"/>
            <a:endCxn id="393" idx="0"/>
          </p:cNvCxnSpPr>
          <p:nvPr/>
        </p:nvCxnSpPr>
        <p:spPr>
          <a:xfrm>
            <a:off x="5052646" y="53340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" name="Oval 392"/>
          <p:cNvSpPr/>
          <p:nvPr/>
        </p:nvSpPr>
        <p:spPr>
          <a:xfrm>
            <a:off x="4976446" y="5562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4" name="Straight Connector 393"/>
          <p:cNvCxnSpPr>
            <a:stCxn id="311" idx="4"/>
            <a:endCxn id="395" idx="0"/>
          </p:cNvCxnSpPr>
          <p:nvPr/>
        </p:nvCxnSpPr>
        <p:spPr>
          <a:xfrm>
            <a:off x="5433646" y="53340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" name="Oval 394"/>
          <p:cNvSpPr/>
          <p:nvPr/>
        </p:nvSpPr>
        <p:spPr>
          <a:xfrm>
            <a:off x="5357446" y="5562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6" name="Straight Connector 395"/>
          <p:cNvCxnSpPr>
            <a:stCxn id="395" idx="2"/>
            <a:endCxn id="393" idx="6"/>
          </p:cNvCxnSpPr>
          <p:nvPr/>
        </p:nvCxnSpPr>
        <p:spPr>
          <a:xfrm flipH="1">
            <a:off x="5128846" y="5638800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/>
          <p:cNvCxnSpPr>
            <a:stCxn id="331" idx="4"/>
            <a:endCxn id="398" idx="0"/>
          </p:cNvCxnSpPr>
          <p:nvPr/>
        </p:nvCxnSpPr>
        <p:spPr>
          <a:xfrm>
            <a:off x="5814646" y="5334001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8" name="Oval 397"/>
          <p:cNvSpPr/>
          <p:nvPr/>
        </p:nvSpPr>
        <p:spPr>
          <a:xfrm>
            <a:off x="5738446" y="5562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9" name="Straight Connector 398"/>
          <p:cNvCxnSpPr>
            <a:stCxn id="398" idx="2"/>
            <a:endCxn id="395" idx="6"/>
          </p:cNvCxnSpPr>
          <p:nvPr/>
        </p:nvCxnSpPr>
        <p:spPr>
          <a:xfrm flipH="1">
            <a:off x="5509846" y="5638800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Connector 399"/>
          <p:cNvCxnSpPr>
            <a:stCxn id="393" idx="2"/>
            <a:endCxn id="389" idx="6"/>
          </p:cNvCxnSpPr>
          <p:nvPr/>
        </p:nvCxnSpPr>
        <p:spPr>
          <a:xfrm flipH="1">
            <a:off x="4747846" y="5638800"/>
            <a:ext cx="2286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/>
          <p:cNvCxnSpPr/>
          <p:nvPr/>
        </p:nvCxnSpPr>
        <p:spPr>
          <a:xfrm>
            <a:off x="3147646" y="5334000"/>
            <a:ext cx="0" cy="22859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3" name="Oval 402"/>
          <p:cNvSpPr/>
          <p:nvPr/>
        </p:nvSpPr>
        <p:spPr>
          <a:xfrm>
            <a:off x="3048000" y="556259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4" name="Straight Connector 403"/>
          <p:cNvCxnSpPr>
            <a:stCxn id="382" idx="2"/>
            <a:endCxn id="403" idx="6"/>
          </p:cNvCxnSpPr>
          <p:nvPr/>
        </p:nvCxnSpPr>
        <p:spPr>
          <a:xfrm flipH="1" flipV="1">
            <a:off x="3200400" y="5638799"/>
            <a:ext cx="252046" cy="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Straight Connector 409"/>
          <p:cNvCxnSpPr>
            <a:stCxn id="253" idx="0"/>
            <a:endCxn id="252" idx="4"/>
          </p:cNvCxnSpPr>
          <p:nvPr/>
        </p:nvCxnSpPr>
        <p:spPr>
          <a:xfrm flipV="1">
            <a:off x="4290646" y="4191001"/>
            <a:ext cx="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4" name="Straight Connector 413"/>
          <p:cNvCxnSpPr>
            <a:stCxn id="266" idx="2"/>
            <a:endCxn id="253" idx="6"/>
          </p:cNvCxnSpPr>
          <p:nvPr/>
        </p:nvCxnSpPr>
        <p:spPr>
          <a:xfrm flipH="1">
            <a:off x="4366846" y="4495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0" name="Straight Connector 419"/>
          <p:cNvCxnSpPr>
            <a:stCxn id="230" idx="2"/>
            <a:endCxn id="208" idx="6"/>
          </p:cNvCxnSpPr>
          <p:nvPr/>
        </p:nvCxnSpPr>
        <p:spPr>
          <a:xfrm flipH="1" flipV="1">
            <a:off x="3604846" y="4876800"/>
            <a:ext cx="228600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3" name="Straight Connector 422"/>
          <p:cNvCxnSpPr>
            <a:stCxn id="209" idx="0"/>
            <a:endCxn id="208" idx="4"/>
          </p:cNvCxnSpPr>
          <p:nvPr/>
        </p:nvCxnSpPr>
        <p:spPr>
          <a:xfrm flipV="1">
            <a:off x="3528646" y="4953000"/>
            <a:ext cx="0" cy="22860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>
            <a:stCxn id="235" idx="2"/>
            <a:endCxn id="209" idx="6"/>
          </p:cNvCxnSpPr>
          <p:nvPr/>
        </p:nvCxnSpPr>
        <p:spPr>
          <a:xfrm flipH="1">
            <a:off x="3604846" y="5257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0" name="Straight Connector 429"/>
          <p:cNvCxnSpPr>
            <a:stCxn id="209" idx="2"/>
            <a:endCxn id="371" idx="6"/>
          </p:cNvCxnSpPr>
          <p:nvPr/>
        </p:nvCxnSpPr>
        <p:spPr>
          <a:xfrm flipH="1" flipV="1">
            <a:off x="3200400" y="5257800"/>
            <a:ext cx="252046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3" name="Straight Connector 432"/>
          <p:cNvCxnSpPr>
            <a:stCxn id="403" idx="0"/>
            <a:endCxn id="371" idx="4"/>
          </p:cNvCxnSpPr>
          <p:nvPr/>
        </p:nvCxnSpPr>
        <p:spPr>
          <a:xfrm flipV="1">
            <a:off x="3124200" y="5334000"/>
            <a:ext cx="0" cy="2285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6" name="Straight Connector 435"/>
          <p:cNvCxnSpPr>
            <a:stCxn id="403" idx="6"/>
            <a:endCxn id="382" idx="2"/>
          </p:cNvCxnSpPr>
          <p:nvPr/>
        </p:nvCxnSpPr>
        <p:spPr>
          <a:xfrm>
            <a:off x="3200400" y="5638799"/>
            <a:ext cx="252046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9" name="Straight Connector 438"/>
          <p:cNvCxnSpPr>
            <a:stCxn id="235" idx="4"/>
            <a:endCxn id="384" idx="0"/>
          </p:cNvCxnSpPr>
          <p:nvPr/>
        </p:nvCxnSpPr>
        <p:spPr>
          <a:xfrm>
            <a:off x="3909646" y="5334001"/>
            <a:ext cx="0" cy="2285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>
            <a:stCxn id="235" idx="6"/>
            <a:endCxn id="257" idx="2"/>
          </p:cNvCxnSpPr>
          <p:nvPr/>
        </p:nvCxnSpPr>
        <p:spPr>
          <a:xfrm>
            <a:off x="3985846" y="5257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>
            <a:stCxn id="384" idx="6"/>
            <a:endCxn id="387" idx="2"/>
          </p:cNvCxnSpPr>
          <p:nvPr/>
        </p:nvCxnSpPr>
        <p:spPr>
          <a:xfrm>
            <a:off x="3985846" y="5638800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0" name="Straight Connector 449"/>
          <p:cNvCxnSpPr>
            <a:stCxn id="230" idx="6"/>
            <a:endCxn id="256" idx="2"/>
          </p:cNvCxnSpPr>
          <p:nvPr/>
        </p:nvCxnSpPr>
        <p:spPr>
          <a:xfrm>
            <a:off x="3985846" y="4876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3" name="Straight Connector 452"/>
          <p:cNvCxnSpPr>
            <a:stCxn id="227" idx="4"/>
            <a:endCxn id="230" idx="0"/>
          </p:cNvCxnSpPr>
          <p:nvPr/>
        </p:nvCxnSpPr>
        <p:spPr>
          <a:xfrm>
            <a:off x="3909646" y="4572001"/>
            <a:ext cx="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6" name="Straight Connector 455"/>
          <p:cNvCxnSpPr>
            <a:stCxn id="227" idx="6"/>
            <a:endCxn id="253" idx="2"/>
          </p:cNvCxnSpPr>
          <p:nvPr/>
        </p:nvCxnSpPr>
        <p:spPr>
          <a:xfrm>
            <a:off x="3985846" y="4495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9" name="Straight Connector 458"/>
          <p:cNvCxnSpPr>
            <a:stCxn id="367" idx="6"/>
            <a:endCxn id="205" idx="2"/>
          </p:cNvCxnSpPr>
          <p:nvPr/>
        </p:nvCxnSpPr>
        <p:spPr>
          <a:xfrm flipV="1">
            <a:off x="3200400" y="4489939"/>
            <a:ext cx="252046" cy="586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2" name="Straight Connector 461"/>
          <p:cNvCxnSpPr>
            <a:stCxn id="367" idx="4"/>
            <a:endCxn id="370" idx="0"/>
          </p:cNvCxnSpPr>
          <p:nvPr/>
        </p:nvCxnSpPr>
        <p:spPr>
          <a:xfrm>
            <a:off x="3124200" y="4572000"/>
            <a:ext cx="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5" name="Straight Connector 464"/>
          <p:cNvCxnSpPr>
            <a:stCxn id="370" idx="6"/>
            <a:endCxn id="208" idx="2"/>
          </p:cNvCxnSpPr>
          <p:nvPr/>
        </p:nvCxnSpPr>
        <p:spPr>
          <a:xfrm>
            <a:off x="3200400" y="4876800"/>
            <a:ext cx="25204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8" name="Straight Connector 467"/>
          <p:cNvCxnSpPr>
            <a:stCxn id="201" idx="4"/>
            <a:endCxn id="202" idx="0"/>
          </p:cNvCxnSpPr>
          <p:nvPr/>
        </p:nvCxnSpPr>
        <p:spPr>
          <a:xfrm>
            <a:off x="3528646" y="3429001"/>
            <a:ext cx="0" cy="2285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1" name="Straight Connector 470"/>
          <p:cNvCxnSpPr>
            <a:stCxn id="202" idx="6"/>
            <a:endCxn id="215" idx="2"/>
          </p:cNvCxnSpPr>
          <p:nvPr/>
        </p:nvCxnSpPr>
        <p:spPr>
          <a:xfrm>
            <a:off x="3604846" y="3730869"/>
            <a:ext cx="228600" cy="29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4" name="Straight Connector 473"/>
          <p:cNvCxnSpPr>
            <a:stCxn id="363" idx="6"/>
            <a:endCxn id="201" idx="2"/>
          </p:cNvCxnSpPr>
          <p:nvPr/>
        </p:nvCxnSpPr>
        <p:spPr>
          <a:xfrm>
            <a:off x="3200400" y="3352799"/>
            <a:ext cx="252046" cy="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7" name="Straight Connector 476"/>
          <p:cNvCxnSpPr>
            <a:stCxn id="364" idx="6"/>
            <a:endCxn id="202" idx="2"/>
          </p:cNvCxnSpPr>
          <p:nvPr/>
        </p:nvCxnSpPr>
        <p:spPr>
          <a:xfrm flipV="1">
            <a:off x="3200400" y="3730869"/>
            <a:ext cx="252046" cy="293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5" name="Straight Connector 484"/>
          <p:cNvCxnSpPr>
            <a:stCxn id="201" idx="6"/>
            <a:endCxn id="214" idx="2"/>
          </p:cNvCxnSpPr>
          <p:nvPr/>
        </p:nvCxnSpPr>
        <p:spPr>
          <a:xfrm>
            <a:off x="3604846" y="3352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8" name="Straight Connector 487"/>
          <p:cNvCxnSpPr>
            <a:stCxn id="364" idx="4"/>
            <a:endCxn id="366" idx="0"/>
          </p:cNvCxnSpPr>
          <p:nvPr/>
        </p:nvCxnSpPr>
        <p:spPr>
          <a:xfrm>
            <a:off x="3124200" y="3810000"/>
            <a:ext cx="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1" name="Straight Connector 490"/>
          <p:cNvCxnSpPr>
            <a:stCxn id="366" idx="6"/>
            <a:endCxn id="204" idx="2"/>
          </p:cNvCxnSpPr>
          <p:nvPr/>
        </p:nvCxnSpPr>
        <p:spPr>
          <a:xfrm>
            <a:off x="3200400" y="4114800"/>
            <a:ext cx="252046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4" name="Straight Connector 493"/>
          <p:cNvCxnSpPr>
            <a:stCxn id="360" idx="4"/>
            <a:endCxn id="363" idx="0"/>
          </p:cNvCxnSpPr>
          <p:nvPr/>
        </p:nvCxnSpPr>
        <p:spPr>
          <a:xfrm>
            <a:off x="3124200" y="3048000"/>
            <a:ext cx="0" cy="2285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7" name="Straight Connector 496"/>
          <p:cNvCxnSpPr>
            <a:stCxn id="360" idx="6"/>
            <a:endCxn id="198" idx="2"/>
          </p:cNvCxnSpPr>
          <p:nvPr/>
        </p:nvCxnSpPr>
        <p:spPr>
          <a:xfrm>
            <a:off x="3200400" y="2971800"/>
            <a:ext cx="25204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0" name="Straight Connector 499"/>
          <p:cNvCxnSpPr>
            <a:stCxn id="211" idx="4"/>
            <a:endCxn id="214" idx="0"/>
          </p:cNvCxnSpPr>
          <p:nvPr/>
        </p:nvCxnSpPr>
        <p:spPr>
          <a:xfrm>
            <a:off x="3909646" y="3048000"/>
            <a:ext cx="0" cy="22860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3" name="Straight Connector 502"/>
          <p:cNvCxnSpPr>
            <a:stCxn id="226" idx="0"/>
            <a:endCxn id="215" idx="4"/>
          </p:cNvCxnSpPr>
          <p:nvPr/>
        </p:nvCxnSpPr>
        <p:spPr>
          <a:xfrm flipV="1">
            <a:off x="3909646" y="3810001"/>
            <a:ext cx="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6" name="Straight Connector 505"/>
          <p:cNvCxnSpPr>
            <a:stCxn id="252" idx="2"/>
            <a:endCxn id="226" idx="6"/>
          </p:cNvCxnSpPr>
          <p:nvPr/>
        </p:nvCxnSpPr>
        <p:spPr>
          <a:xfrm flipH="1">
            <a:off x="3985846" y="4114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0" name="Straight Connector 509"/>
          <p:cNvCxnSpPr>
            <a:stCxn id="250" idx="2"/>
            <a:endCxn id="215" idx="6"/>
          </p:cNvCxnSpPr>
          <p:nvPr/>
        </p:nvCxnSpPr>
        <p:spPr>
          <a:xfrm flipH="1">
            <a:off x="3985846" y="3733800"/>
            <a:ext cx="228600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4" name="Straight Connector 513"/>
          <p:cNvCxnSpPr>
            <a:stCxn id="249" idx="2"/>
            <a:endCxn id="214" idx="6"/>
          </p:cNvCxnSpPr>
          <p:nvPr/>
        </p:nvCxnSpPr>
        <p:spPr>
          <a:xfrm flipH="1">
            <a:off x="3985846" y="3352800"/>
            <a:ext cx="228601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7" name="Straight Connector 516"/>
          <p:cNvCxnSpPr>
            <a:stCxn id="246" idx="2"/>
            <a:endCxn id="211" idx="6"/>
          </p:cNvCxnSpPr>
          <p:nvPr/>
        </p:nvCxnSpPr>
        <p:spPr>
          <a:xfrm flipH="1" flipV="1">
            <a:off x="3985846" y="2971800"/>
            <a:ext cx="228600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0" name="Straight Connector 519"/>
          <p:cNvCxnSpPr>
            <a:stCxn id="303" idx="2"/>
            <a:endCxn id="290" idx="6"/>
          </p:cNvCxnSpPr>
          <p:nvPr/>
        </p:nvCxnSpPr>
        <p:spPr>
          <a:xfrm flipH="1">
            <a:off x="5128846" y="3352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3" name="Straight Connector 522"/>
          <p:cNvCxnSpPr>
            <a:stCxn id="291" idx="0"/>
            <a:endCxn id="290" idx="4"/>
          </p:cNvCxnSpPr>
          <p:nvPr/>
        </p:nvCxnSpPr>
        <p:spPr>
          <a:xfrm flipV="1">
            <a:off x="5052646" y="3429001"/>
            <a:ext cx="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8" name="Straight Connector 527"/>
          <p:cNvCxnSpPr>
            <a:stCxn id="291" idx="6"/>
            <a:endCxn id="304" idx="2"/>
          </p:cNvCxnSpPr>
          <p:nvPr/>
        </p:nvCxnSpPr>
        <p:spPr>
          <a:xfrm flipV="1">
            <a:off x="5128846" y="3733800"/>
            <a:ext cx="228600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1" name="Straight Connector 530"/>
          <p:cNvCxnSpPr>
            <a:stCxn id="304" idx="4"/>
            <a:endCxn id="306" idx="0"/>
          </p:cNvCxnSpPr>
          <p:nvPr/>
        </p:nvCxnSpPr>
        <p:spPr>
          <a:xfrm>
            <a:off x="5433646" y="3810000"/>
            <a:ext cx="0" cy="22860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4" name="Straight Connector 533"/>
          <p:cNvCxnSpPr>
            <a:stCxn id="304" idx="6"/>
            <a:endCxn id="324" idx="2"/>
          </p:cNvCxnSpPr>
          <p:nvPr/>
        </p:nvCxnSpPr>
        <p:spPr>
          <a:xfrm>
            <a:off x="5509846" y="3733800"/>
            <a:ext cx="228600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7" name="Straight Connector 536"/>
          <p:cNvCxnSpPr>
            <a:stCxn id="306" idx="6"/>
            <a:endCxn id="326" idx="2"/>
          </p:cNvCxnSpPr>
          <p:nvPr/>
        </p:nvCxnSpPr>
        <p:spPr>
          <a:xfrm>
            <a:off x="5509846" y="4114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0" name="Straight Connector 539"/>
          <p:cNvCxnSpPr>
            <a:stCxn id="297" idx="6"/>
            <a:endCxn id="310" idx="2"/>
          </p:cNvCxnSpPr>
          <p:nvPr/>
        </p:nvCxnSpPr>
        <p:spPr>
          <a:xfrm>
            <a:off x="5128846" y="4876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3" name="Straight Connector 542"/>
          <p:cNvCxnSpPr>
            <a:stCxn id="297" idx="4"/>
            <a:endCxn id="298" idx="0"/>
          </p:cNvCxnSpPr>
          <p:nvPr/>
        </p:nvCxnSpPr>
        <p:spPr>
          <a:xfrm>
            <a:off x="5052646" y="4953001"/>
            <a:ext cx="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6" name="Straight Connector 545"/>
          <p:cNvCxnSpPr>
            <a:stCxn id="298" idx="6"/>
            <a:endCxn id="311" idx="2"/>
          </p:cNvCxnSpPr>
          <p:nvPr/>
        </p:nvCxnSpPr>
        <p:spPr>
          <a:xfrm>
            <a:off x="5128846" y="5257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9" name="Straight Connector 548"/>
          <p:cNvCxnSpPr>
            <a:stCxn id="311" idx="4"/>
            <a:endCxn id="395" idx="0"/>
          </p:cNvCxnSpPr>
          <p:nvPr/>
        </p:nvCxnSpPr>
        <p:spPr>
          <a:xfrm>
            <a:off x="5433646" y="5334001"/>
            <a:ext cx="0" cy="2285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2" name="Straight Connector 551"/>
          <p:cNvCxnSpPr>
            <a:stCxn id="398" idx="2"/>
            <a:endCxn id="395" idx="6"/>
          </p:cNvCxnSpPr>
          <p:nvPr/>
        </p:nvCxnSpPr>
        <p:spPr>
          <a:xfrm flipH="1">
            <a:off x="5509846" y="5638800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5" name="Straight Connector 554"/>
          <p:cNvCxnSpPr>
            <a:stCxn id="331" idx="2"/>
            <a:endCxn id="311" idx="6"/>
          </p:cNvCxnSpPr>
          <p:nvPr/>
        </p:nvCxnSpPr>
        <p:spPr>
          <a:xfrm flipH="1">
            <a:off x="5509846" y="5257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8" name="Straight Connector 557"/>
          <p:cNvCxnSpPr>
            <a:stCxn id="330" idx="2"/>
            <a:endCxn id="310" idx="6"/>
          </p:cNvCxnSpPr>
          <p:nvPr/>
        </p:nvCxnSpPr>
        <p:spPr>
          <a:xfrm flipH="1">
            <a:off x="5509846" y="4876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1" name="Straight Connector 560"/>
          <p:cNvCxnSpPr>
            <a:stCxn id="307" idx="4"/>
            <a:endCxn id="310" idx="0"/>
          </p:cNvCxnSpPr>
          <p:nvPr/>
        </p:nvCxnSpPr>
        <p:spPr>
          <a:xfrm>
            <a:off x="5433646" y="4572001"/>
            <a:ext cx="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4" name="Straight Connector 563"/>
          <p:cNvCxnSpPr>
            <a:stCxn id="307" idx="6"/>
            <a:endCxn id="327" idx="2"/>
          </p:cNvCxnSpPr>
          <p:nvPr/>
        </p:nvCxnSpPr>
        <p:spPr>
          <a:xfrm>
            <a:off x="5509846" y="4495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9" name="Straight Connector 568"/>
          <p:cNvCxnSpPr>
            <a:stCxn id="266" idx="4"/>
            <a:endCxn id="269" idx="0"/>
          </p:cNvCxnSpPr>
          <p:nvPr/>
        </p:nvCxnSpPr>
        <p:spPr>
          <a:xfrm>
            <a:off x="4671646" y="4572000"/>
            <a:ext cx="0" cy="22860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3" name="Straight Connector 572"/>
          <p:cNvCxnSpPr>
            <a:stCxn id="266" idx="6"/>
            <a:endCxn id="294" idx="2"/>
          </p:cNvCxnSpPr>
          <p:nvPr/>
        </p:nvCxnSpPr>
        <p:spPr>
          <a:xfrm>
            <a:off x="4747846" y="4495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8" name="Straight Connector 577"/>
          <p:cNvCxnSpPr>
            <a:stCxn id="269" idx="6"/>
            <a:endCxn id="297" idx="2"/>
          </p:cNvCxnSpPr>
          <p:nvPr/>
        </p:nvCxnSpPr>
        <p:spPr>
          <a:xfrm>
            <a:off x="4747846" y="4876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2" name="Straight Connector 581"/>
          <p:cNvCxnSpPr>
            <a:stCxn id="270" idx="4"/>
            <a:endCxn id="389" idx="0"/>
          </p:cNvCxnSpPr>
          <p:nvPr/>
        </p:nvCxnSpPr>
        <p:spPr>
          <a:xfrm>
            <a:off x="4671646" y="5334001"/>
            <a:ext cx="0" cy="2285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7" name="Straight Connector 586"/>
          <p:cNvCxnSpPr>
            <a:stCxn id="270" idx="6"/>
            <a:endCxn id="298" idx="2"/>
          </p:cNvCxnSpPr>
          <p:nvPr/>
        </p:nvCxnSpPr>
        <p:spPr>
          <a:xfrm>
            <a:off x="4747846" y="5257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1" name="Straight Connector 590"/>
          <p:cNvCxnSpPr>
            <a:stCxn id="389" idx="6"/>
            <a:endCxn id="393" idx="2"/>
          </p:cNvCxnSpPr>
          <p:nvPr/>
        </p:nvCxnSpPr>
        <p:spPr>
          <a:xfrm>
            <a:off x="4747846" y="5638800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4" name="Straight Connector 593"/>
          <p:cNvCxnSpPr>
            <a:stCxn id="265" idx="6"/>
            <a:endCxn id="293" idx="2"/>
          </p:cNvCxnSpPr>
          <p:nvPr/>
        </p:nvCxnSpPr>
        <p:spPr>
          <a:xfrm>
            <a:off x="4747846" y="4114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7" name="Straight Connector 596"/>
          <p:cNvCxnSpPr>
            <a:stCxn id="263" idx="4"/>
            <a:endCxn id="265" idx="0"/>
          </p:cNvCxnSpPr>
          <p:nvPr/>
        </p:nvCxnSpPr>
        <p:spPr>
          <a:xfrm>
            <a:off x="4671646" y="3810001"/>
            <a:ext cx="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0" name="Straight Connector 599"/>
          <p:cNvCxnSpPr>
            <a:stCxn id="263" idx="6"/>
            <a:endCxn id="291" idx="2"/>
          </p:cNvCxnSpPr>
          <p:nvPr/>
        </p:nvCxnSpPr>
        <p:spPr>
          <a:xfrm>
            <a:off x="4747846" y="3733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3" name="Straight Connector 602"/>
          <p:cNvCxnSpPr>
            <a:stCxn id="259" idx="4"/>
            <a:endCxn id="262" idx="0"/>
          </p:cNvCxnSpPr>
          <p:nvPr/>
        </p:nvCxnSpPr>
        <p:spPr>
          <a:xfrm>
            <a:off x="4671646" y="3048000"/>
            <a:ext cx="0" cy="22860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7" name="Straight Connector 606"/>
          <p:cNvCxnSpPr>
            <a:stCxn id="259" idx="6"/>
            <a:endCxn id="287" idx="2"/>
          </p:cNvCxnSpPr>
          <p:nvPr/>
        </p:nvCxnSpPr>
        <p:spPr>
          <a:xfrm>
            <a:off x="4747846" y="2971800"/>
            <a:ext cx="228600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1" name="Straight Connector 610"/>
          <p:cNvCxnSpPr>
            <a:stCxn id="262" idx="6"/>
            <a:endCxn id="290" idx="2"/>
          </p:cNvCxnSpPr>
          <p:nvPr/>
        </p:nvCxnSpPr>
        <p:spPr>
          <a:xfrm>
            <a:off x="4747846" y="3352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7" name="Straight Connector 616"/>
          <p:cNvCxnSpPr>
            <a:stCxn id="300" idx="4"/>
            <a:endCxn id="303" idx="0"/>
          </p:cNvCxnSpPr>
          <p:nvPr/>
        </p:nvCxnSpPr>
        <p:spPr>
          <a:xfrm>
            <a:off x="5433646" y="3048001"/>
            <a:ext cx="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0" name="Straight Connector 619"/>
          <p:cNvCxnSpPr>
            <a:stCxn id="300" idx="6"/>
            <a:endCxn id="320" idx="2"/>
          </p:cNvCxnSpPr>
          <p:nvPr/>
        </p:nvCxnSpPr>
        <p:spPr>
          <a:xfrm>
            <a:off x="5509846" y="2971801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4" name="Straight Connector 623"/>
          <p:cNvCxnSpPr>
            <a:stCxn id="303" idx="6"/>
            <a:endCxn id="323" idx="2"/>
          </p:cNvCxnSpPr>
          <p:nvPr/>
        </p:nvCxnSpPr>
        <p:spPr>
          <a:xfrm flipV="1">
            <a:off x="5509846" y="3352800"/>
            <a:ext cx="228600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28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5210175" y="3200400"/>
            <a:ext cx="3600450" cy="3024328"/>
          </a:xfrm>
          <a:prstGeom prst="ellipse">
            <a:avLst/>
          </a:prstGeom>
          <a:solidFill>
            <a:schemeClr val="accent6">
              <a:lumMod val="40000"/>
              <a:lumOff val="60000"/>
              <a:alpha val="26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28600" y="3576778"/>
            <a:ext cx="4857750" cy="2824022"/>
          </a:xfrm>
          <a:prstGeom prst="ellipse">
            <a:avLst/>
          </a:prstGeom>
          <a:solidFill>
            <a:schemeClr val="accent6">
              <a:lumMod val="40000"/>
              <a:lumOff val="60000"/>
              <a:alpha val="26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6815137" y="3510103"/>
            <a:ext cx="952500" cy="102870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5743575" y="4738828"/>
            <a:ext cx="952500" cy="102870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3200400" y="4024453"/>
            <a:ext cx="1295400" cy="110490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914400" y="4576903"/>
            <a:ext cx="1981200" cy="1290497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Find Good Trees?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914400" y="1752600"/>
            <a:ext cx="7696200" cy="1295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Iteratively cluster vertices</a:t>
            </a:r>
          </a:p>
          <a:p>
            <a:pPr lvl="0"/>
            <a:r>
              <a:rPr lang="en-US" sz="3200" dirty="0" smtClean="0"/>
              <a:t>Build tree from resulting laminar family</a:t>
            </a:r>
            <a:endParaRPr lang="en-US" sz="3200" dirty="0"/>
          </a:p>
        </p:txBody>
      </p:sp>
      <p:cxnSp>
        <p:nvCxnSpPr>
          <p:cNvPr id="24" name="Straight Connector 23"/>
          <p:cNvCxnSpPr>
            <a:stCxn id="15" idx="7"/>
            <a:endCxn id="5" idx="2"/>
          </p:cNvCxnSpPr>
          <p:nvPr/>
        </p:nvCxnSpPr>
        <p:spPr>
          <a:xfrm flipV="1">
            <a:off x="1266544" y="4914900"/>
            <a:ext cx="721448" cy="21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6"/>
            <a:endCxn id="6" idx="2"/>
          </p:cNvCxnSpPr>
          <p:nvPr/>
        </p:nvCxnSpPr>
        <p:spPr>
          <a:xfrm flipV="1">
            <a:off x="2202164" y="5348428"/>
            <a:ext cx="160036" cy="20349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5" idx="5"/>
            <a:endCxn id="6" idx="1"/>
          </p:cNvCxnSpPr>
          <p:nvPr/>
        </p:nvCxnSpPr>
        <p:spPr>
          <a:xfrm>
            <a:off x="2183114" y="4995722"/>
            <a:ext cx="212564" cy="2718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5" idx="5"/>
            <a:endCxn id="4" idx="2"/>
          </p:cNvCxnSpPr>
          <p:nvPr/>
        </p:nvCxnSpPr>
        <p:spPr>
          <a:xfrm>
            <a:off x="1266544" y="5098186"/>
            <a:ext cx="707020" cy="4537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7"/>
            <a:endCxn id="8" idx="2"/>
          </p:cNvCxnSpPr>
          <p:nvPr/>
        </p:nvCxnSpPr>
        <p:spPr>
          <a:xfrm>
            <a:off x="2183114" y="4834078"/>
            <a:ext cx="12458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7" idx="3"/>
            <a:endCxn id="8" idx="0"/>
          </p:cNvCxnSpPr>
          <p:nvPr/>
        </p:nvCxnSpPr>
        <p:spPr>
          <a:xfrm flipH="1">
            <a:off x="3543300" y="4476750"/>
            <a:ext cx="147778" cy="2430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7" idx="5"/>
            <a:endCxn id="10" idx="1"/>
          </p:cNvCxnSpPr>
          <p:nvPr/>
        </p:nvCxnSpPr>
        <p:spPr>
          <a:xfrm>
            <a:off x="3852722" y="4476750"/>
            <a:ext cx="219356" cy="6695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6" idx="7"/>
            <a:endCxn id="8" idx="3"/>
          </p:cNvCxnSpPr>
          <p:nvPr/>
        </p:nvCxnSpPr>
        <p:spPr>
          <a:xfrm flipV="1">
            <a:off x="2557322" y="4914900"/>
            <a:ext cx="905156" cy="3527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" idx="5"/>
            <a:endCxn id="11" idx="2"/>
          </p:cNvCxnSpPr>
          <p:nvPr/>
        </p:nvCxnSpPr>
        <p:spPr>
          <a:xfrm flipV="1">
            <a:off x="2168686" y="5386528"/>
            <a:ext cx="3660614" cy="24621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2" idx="5"/>
            <a:endCxn id="9" idx="1"/>
          </p:cNvCxnSpPr>
          <p:nvPr/>
        </p:nvCxnSpPr>
        <p:spPr>
          <a:xfrm>
            <a:off x="6243497" y="5143500"/>
            <a:ext cx="66956" cy="1622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2" idx="3"/>
            <a:endCxn id="11" idx="0"/>
          </p:cNvCxnSpPr>
          <p:nvPr/>
        </p:nvCxnSpPr>
        <p:spPr>
          <a:xfrm flipH="1">
            <a:off x="5943600" y="5143500"/>
            <a:ext cx="138253" cy="1287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0" idx="6"/>
            <a:endCxn id="12" idx="2"/>
          </p:cNvCxnSpPr>
          <p:nvPr/>
        </p:nvCxnSpPr>
        <p:spPr>
          <a:xfrm>
            <a:off x="4267200" y="4624528"/>
            <a:ext cx="1781175" cy="4381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2" idx="7"/>
            <a:endCxn id="13" idx="3"/>
          </p:cNvCxnSpPr>
          <p:nvPr/>
        </p:nvCxnSpPr>
        <p:spPr>
          <a:xfrm flipV="1">
            <a:off x="6243497" y="3928922"/>
            <a:ext cx="852768" cy="10529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4" idx="1"/>
            <a:endCxn id="13" idx="5"/>
          </p:cNvCxnSpPr>
          <p:nvPr/>
        </p:nvCxnSpPr>
        <p:spPr>
          <a:xfrm flipH="1" flipV="1">
            <a:off x="7257909" y="3928922"/>
            <a:ext cx="183637" cy="2718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6" name="Picture 2" descr="C:\Users\jpachock\AppData\Local\Microsoft\Windows\Temporary Internet Files\Content.IE5\ZTB2G5V5\MC900279468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40660">
            <a:off x="3799136" y="4925396"/>
            <a:ext cx="707526" cy="1150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2" descr="C:\Users\jpachock\AppData\Local\Microsoft\Windows\Temporary Internet Files\Content.IE5\ZTB2G5V5\MC900279468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06411">
            <a:off x="1460767" y="5078619"/>
            <a:ext cx="285160" cy="454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2" descr="C:\Users\jpachock\AppData\Local\Microsoft\Windows\Temporary Internet Files\Content.IE5\ZTB2G5V5\MC900279468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98945">
            <a:off x="2567378" y="4450172"/>
            <a:ext cx="489371" cy="779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7" name="Straight Connector 116"/>
          <p:cNvCxnSpPr>
            <a:stCxn id="15" idx="7"/>
            <a:endCxn id="5" idx="2"/>
          </p:cNvCxnSpPr>
          <p:nvPr/>
        </p:nvCxnSpPr>
        <p:spPr>
          <a:xfrm flipV="1">
            <a:off x="1266544" y="4914900"/>
            <a:ext cx="721448" cy="2164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6" idx="7"/>
            <a:endCxn id="8" idx="3"/>
          </p:cNvCxnSpPr>
          <p:nvPr/>
        </p:nvCxnSpPr>
        <p:spPr>
          <a:xfrm flipV="1">
            <a:off x="2557322" y="4914900"/>
            <a:ext cx="905156" cy="35270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7" idx="3"/>
            <a:endCxn id="8" idx="0"/>
          </p:cNvCxnSpPr>
          <p:nvPr/>
        </p:nvCxnSpPr>
        <p:spPr>
          <a:xfrm flipH="1">
            <a:off x="3543300" y="4476750"/>
            <a:ext cx="147778" cy="24302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10" idx="6"/>
            <a:endCxn id="12" idx="2"/>
          </p:cNvCxnSpPr>
          <p:nvPr/>
        </p:nvCxnSpPr>
        <p:spPr>
          <a:xfrm>
            <a:off x="4267200" y="4624528"/>
            <a:ext cx="1781175" cy="43815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12" idx="7"/>
            <a:endCxn id="13" idx="3"/>
          </p:cNvCxnSpPr>
          <p:nvPr/>
        </p:nvCxnSpPr>
        <p:spPr>
          <a:xfrm flipV="1">
            <a:off x="6243497" y="3928922"/>
            <a:ext cx="852768" cy="105293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3" idx="5"/>
            <a:endCxn id="14" idx="1"/>
          </p:cNvCxnSpPr>
          <p:nvPr/>
        </p:nvCxnSpPr>
        <p:spPr>
          <a:xfrm>
            <a:off x="7257909" y="3928922"/>
            <a:ext cx="183637" cy="27188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2" idx="5"/>
            <a:endCxn id="9" idx="1"/>
          </p:cNvCxnSpPr>
          <p:nvPr/>
        </p:nvCxnSpPr>
        <p:spPr>
          <a:xfrm>
            <a:off x="6243497" y="5143500"/>
            <a:ext cx="66956" cy="16220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12" idx="3"/>
            <a:endCxn id="11" idx="0"/>
          </p:cNvCxnSpPr>
          <p:nvPr/>
        </p:nvCxnSpPr>
        <p:spPr>
          <a:xfrm flipH="1">
            <a:off x="5943600" y="5143500"/>
            <a:ext cx="138253" cy="12872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5" idx="5"/>
            <a:endCxn id="6" idx="1"/>
          </p:cNvCxnSpPr>
          <p:nvPr/>
        </p:nvCxnSpPr>
        <p:spPr>
          <a:xfrm>
            <a:off x="2183114" y="4995722"/>
            <a:ext cx="212564" cy="27188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4" idx="6"/>
            <a:endCxn id="6" idx="2"/>
          </p:cNvCxnSpPr>
          <p:nvPr/>
        </p:nvCxnSpPr>
        <p:spPr>
          <a:xfrm flipV="1">
            <a:off x="2202164" y="5348428"/>
            <a:ext cx="160036" cy="20349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7" idx="5"/>
            <a:endCxn id="10" idx="1"/>
          </p:cNvCxnSpPr>
          <p:nvPr/>
        </p:nvCxnSpPr>
        <p:spPr>
          <a:xfrm>
            <a:off x="3852722" y="4476750"/>
            <a:ext cx="219356" cy="6695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1987992" y="48006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362200" y="5234128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657600" y="4281628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429000" y="4719778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276975" y="5272228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038600" y="4510228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829300" y="5272228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048375" y="4948378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7062787" y="37338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7408068" y="4167328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071422" y="4903064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973564" y="5437619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ounded Rectangle 60"/>
          <p:cNvSpPr/>
          <p:nvPr/>
        </p:nvSpPr>
        <p:spPr>
          <a:xfrm>
            <a:off x="7238999" y="4757878"/>
            <a:ext cx="952500" cy="102870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7344964" y="5131664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7848600" y="5301082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3" name="Straight Connector 72"/>
          <p:cNvCxnSpPr>
            <a:stCxn id="70" idx="6"/>
            <a:endCxn id="71" idx="2"/>
          </p:cNvCxnSpPr>
          <p:nvPr/>
        </p:nvCxnSpPr>
        <p:spPr>
          <a:xfrm>
            <a:off x="7573564" y="5245964"/>
            <a:ext cx="275036" cy="16941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70" idx="6"/>
            <a:endCxn id="71" idx="2"/>
          </p:cNvCxnSpPr>
          <p:nvPr/>
        </p:nvCxnSpPr>
        <p:spPr>
          <a:xfrm>
            <a:off x="7573564" y="5245964"/>
            <a:ext cx="275036" cy="16941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0" idx="0"/>
            <a:endCxn id="14" idx="4"/>
          </p:cNvCxnSpPr>
          <p:nvPr/>
        </p:nvCxnSpPr>
        <p:spPr>
          <a:xfrm flipV="1">
            <a:off x="7459264" y="4395928"/>
            <a:ext cx="63104" cy="7357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14" idx="4"/>
            <a:endCxn id="70" idx="0"/>
          </p:cNvCxnSpPr>
          <p:nvPr/>
        </p:nvCxnSpPr>
        <p:spPr>
          <a:xfrm flipH="1">
            <a:off x="7459264" y="4395928"/>
            <a:ext cx="63104" cy="73573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180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  <p:bldP spid="19" grpId="0" animBg="1"/>
      <p:bldP spid="18" grpId="0" animBg="1"/>
      <p:bldP spid="17" grpId="0" animBg="1"/>
      <p:bldP spid="3" grpId="0" animBg="1"/>
      <p:bldP spid="6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CLUSTERING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914400" y="1752600"/>
            <a:ext cx="7696200" cy="1295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b="1" dirty="0" smtClean="0"/>
              <a:t>Idea: </a:t>
            </a:r>
            <a:r>
              <a:rPr lang="en-US" sz="3200" dirty="0" smtClean="0"/>
              <a:t>For a low-diameter </a:t>
            </a:r>
            <a:r>
              <a:rPr lang="en-US" sz="3200" dirty="0" smtClean="0"/>
              <a:t>graph, </a:t>
            </a:r>
            <a:r>
              <a:rPr lang="en-US" sz="3200" dirty="0" smtClean="0"/>
              <a:t>shortest path tree is good enough</a:t>
            </a:r>
            <a:endParaRPr lang="en-US" sz="3200" dirty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914400" y="3886200"/>
            <a:ext cx="76962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b="1" dirty="0" smtClean="0"/>
              <a:t>Goal:</a:t>
            </a:r>
            <a:r>
              <a:rPr lang="en-US" sz="3200" dirty="0" smtClean="0"/>
              <a:t> Find clusters of low diameter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9816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LOW-DIAMETER DECOMPOSITIONS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914400" y="1905000"/>
            <a:ext cx="7696200" cy="1295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Cluster the graph into pieces of diameter at most </a:t>
            </a:r>
            <a:r>
              <a:rPr lang="en-US" sz="3200" i="1" dirty="0" smtClean="0"/>
              <a:t>d</a:t>
            </a:r>
            <a:endParaRPr lang="en-US" sz="3200" dirty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914400" y="3657600"/>
            <a:ext cx="76962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Cut edges with low probability </a:t>
            </a:r>
            <a:r>
              <a:rPr lang="el-GR" sz="3200" i="1" dirty="0"/>
              <a:t>β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8680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68" name="Content Placeholder 5"/>
          <p:cNvSpPr txBox="1">
            <a:spLocks/>
          </p:cNvSpPr>
          <p:nvPr/>
        </p:nvSpPr>
        <p:spPr>
          <a:xfrm>
            <a:off x="1143000" y="5105400"/>
            <a:ext cx="58674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sz="2400" noProof="0" dirty="0" smtClean="0"/>
              <a:t>Are complicated.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1447800"/>
            <a:ext cx="3131217" cy="323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51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LOW-DIAMETER DECOMPOSITIONS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914400" y="1905000"/>
            <a:ext cx="7696200" cy="1295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Best tradeoff: </a:t>
            </a:r>
            <a:r>
              <a:rPr lang="el-GR" sz="3200" i="1" dirty="0"/>
              <a:t>β</a:t>
            </a:r>
            <a:r>
              <a:rPr lang="en-US" sz="3200" i="1" dirty="0" smtClean="0"/>
              <a:t> = </a:t>
            </a:r>
            <a:r>
              <a:rPr lang="en-US" sz="3200" dirty="0" smtClean="0"/>
              <a:t>O(log </a:t>
            </a:r>
            <a:r>
              <a:rPr lang="en-US" sz="3200" i="1" dirty="0" smtClean="0"/>
              <a:t>n</a:t>
            </a:r>
            <a:r>
              <a:rPr lang="en-US" sz="3200" dirty="0" smtClean="0"/>
              <a:t> / </a:t>
            </a:r>
            <a:r>
              <a:rPr lang="en-US" sz="3200" i="1" dirty="0" smtClean="0"/>
              <a:t>d</a:t>
            </a:r>
            <a:r>
              <a:rPr lang="en-US" sz="3200" dirty="0" smtClean="0"/>
              <a:t>)</a:t>
            </a:r>
            <a:r>
              <a:rPr lang="en-US" sz="3200" dirty="0"/>
              <a:t> </a:t>
            </a:r>
            <a:r>
              <a:rPr lang="en-US" sz="3200" dirty="0" smtClean="0"/>
              <a:t>[Miller-Peng-Xu ‘13]</a:t>
            </a: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914400" y="3657600"/>
            <a:ext cx="7696200" cy="1676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Very simple algorithm, reduces to computing single-source shortest paths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422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LOW-DIAMETER DECOMPOSITIONS</a:t>
            </a:r>
            <a:endParaRPr lang="en-US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" y="1219200"/>
            <a:ext cx="2381250" cy="238125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900" y="1219201"/>
            <a:ext cx="2381250" cy="23812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1228726"/>
            <a:ext cx="2381250" cy="2381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9" y="3962400"/>
            <a:ext cx="2381250" cy="23812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900" y="3962400"/>
            <a:ext cx="2381250" cy="23812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3962400"/>
            <a:ext cx="2381250" cy="2381250"/>
          </a:xfrm>
          <a:prstGeom prst="rect">
            <a:avLst/>
          </a:prstGeom>
        </p:spPr>
      </p:pic>
      <p:sp>
        <p:nvSpPr>
          <p:cNvPr id="30" name="Content Placeholder 5"/>
          <p:cNvSpPr txBox="1">
            <a:spLocks/>
          </p:cNvSpPr>
          <p:nvPr/>
        </p:nvSpPr>
        <p:spPr>
          <a:xfrm>
            <a:off x="847724" y="3600451"/>
            <a:ext cx="1752600" cy="33337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114300" algn="ctr" defTabSz="9144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</a:pPr>
            <a:r>
              <a:rPr lang="el-GR" i="1" dirty="0"/>
              <a:t>β</a:t>
            </a:r>
            <a:r>
              <a:rPr lang="en-US" i="1" dirty="0" smtClean="0"/>
              <a:t> = 0.002</a:t>
            </a:r>
          </a:p>
        </p:txBody>
      </p:sp>
      <p:sp>
        <p:nvSpPr>
          <p:cNvPr id="31" name="Content Placeholder 5"/>
          <p:cNvSpPr txBox="1">
            <a:spLocks/>
          </p:cNvSpPr>
          <p:nvPr/>
        </p:nvSpPr>
        <p:spPr>
          <a:xfrm>
            <a:off x="3705225" y="3600451"/>
            <a:ext cx="1752600" cy="33337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114300" algn="ctr" defTabSz="9144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</a:pPr>
            <a:r>
              <a:rPr lang="el-GR" i="1" dirty="0"/>
              <a:t>β</a:t>
            </a:r>
            <a:r>
              <a:rPr lang="en-US" i="1" dirty="0" smtClean="0"/>
              <a:t> = 0.005</a:t>
            </a:r>
          </a:p>
        </p:txBody>
      </p:sp>
      <p:sp>
        <p:nvSpPr>
          <p:cNvPr id="32" name="Content Placeholder 5"/>
          <p:cNvSpPr txBox="1">
            <a:spLocks/>
          </p:cNvSpPr>
          <p:nvPr/>
        </p:nvSpPr>
        <p:spPr>
          <a:xfrm>
            <a:off x="6562725" y="3609976"/>
            <a:ext cx="1752600" cy="33337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114300" algn="ctr" defTabSz="9144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</a:pPr>
            <a:r>
              <a:rPr lang="el-GR" i="1" dirty="0"/>
              <a:t>β</a:t>
            </a:r>
            <a:r>
              <a:rPr lang="en-US" i="1" dirty="0" smtClean="0"/>
              <a:t> = 0.01</a:t>
            </a:r>
          </a:p>
        </p:txBody>
      </p:sp>
      <p:sp>
        <p:nvSpPr>
          <p:cNvPr id="33" name="Content Placeholder 5"/>
          <p:cNvSpPr txBox="1">
            <a:spLocks/>
          </p:cNvSpPr>
          <p:nvPr/>
        </p:nvSpPr>
        <p:spPr>
          <a:xfrm>
            <a:off x="847724" y="6343650"/>
            <a:ext cx="1752600" cy="33337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114300" algn="ctr" defTabSz="9144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</a:pPr>
            <a:r>
              <a:rPr lang="el-GR" i="1" dirty="0"/>
              <a:t>β</a:t>
            </a:r>
            <a:r>
              <a:rPr lang="en-US" i="1" dirty="0" smtClean="0"/>
              <a:t> = 0.02</a:t>
            </a:r>
          </a:p>
        </p:txBody>
      </p:sp>
      <p:sp>
        <p:nvSpPr>
          <p:cNvPr id="34" name="Content Placeholder 5"/>
          <p:cNvSpPr txBox="1">
            <a:spLocks/>
          </p:cNvSpPr>
          <p:nvPr/>
        </p:nvSpPr>
        <p:spPr>
          <a:xfrm>
            <a:off x="3705225" y="6343650"/>
            <a:ext cx="1752600" cy="33337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114300" algn="ctr" defTabSz="9144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</a:pPr>
            <a:r>
              <a:rPr lang="el-GR" i="1" dirty="0"/>
              <a:t>β</a:t>
            </a:r>
            <a:r>
              <a:rPr lang="en-US" i="1" dirty="0" smtClean="0"/>
              <a:t> = 0.05</a:t>
            </a:r>
          </a:p>
        </p:txBody>
      </p:sp>
      <p:sp>
        <p:nvSpPr>
          <p:cNvPr id="35" name="Content Placeholder 5"/>
          <p:cNvSpPr txBox="1">
            <a:spLocks/>
          </p:cNvSpPr>
          <p:nvPr/>
        </p:nvSpPr>
        <p:spPr>
          <a:xfrm>
            <a:off x="6562725" y="6343650"/>
            <a:ext cx="1752600" cy="33337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114300" algn="ctr" defTabSz="9144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</a:pPr>
            <a:r>
              <a:rPr lang="el-GR" i="1" dirty="0"/>
              <a:t>β</a:t>
            </a:r>
            <a:r>
              <a:rPr lang="en-US" i="1" dirty="0" smtClean="0"/>
              <a:t> = 0.1</a:t>
            </a:r>
          </a:p>
        </p:txBody>
      </p:sp>
    </p:spTree>
    <p:extLst>
      <p:ext uri="{BB962C8B-B14F-4D97-AF65-F5344CB8AC3E}">
        <p14:creationId xmlns:p14="http://schemas.microsoft.com/office/powerpoint/2010/main" val="377015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AKPW algorithm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914400" y="1447800"/>
            <a:ext cx="76962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Bottom-up </a:t>
            </a:r>
            <a:endParaRPr lang="en-US" sz="3200" dirty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914400" y="2514600"/>
            <a:ext cx="76962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Iteratively cluster quotient graph</a:t>
            </a:r>
            <a:endParaRPr lang="en-US" sz="3200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914400" y="4114800"/>
            <a:ext cx="76962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Consider choosing </a:t>
            </a:r>
            <a:r>
              <a:rPr lang="el-GR" sz="3200" i="1" dirty="0" smtClean="0"/>
              <a:t>β</a:t>
            </a:r>
            <a:r>
              <a:rPr lang="en-US" sz="3200" i="1" dirty="0" smtClean="0"/>
              <a:t> = </a:t>
            </a:r>
            <a:r>
              <a:rPr lang="en-US" sz="3200" i="1" dirty="0" smtClean="0"/>
              <a:t>m</a:t>
            </a:r>
            <a:r>
              <a:rPr lang="pl-PL" sz="3200" baseline="30000" dirty="0" smtClean="0"/>
              <a:t>-1</a:t>
            </a:r>
            <a:r>
              <a:rPr lang="en-US" sz="3200" baseline="30000" dirty="0" smtClean="0"/>
              <a:t>/3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6646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AKPW algorithm</a:t>
            </a:r>
            <a:endParaRPr lang="en-US" dirty="0"/>
          </a:p>
        </p:txBody>
      </p:sp>
      <p:sp>
        <p:nvSpPr>
          <p:cNvPr id="51" name="Content Placeholder 5"/>
          <p:cNvSpPr txBox="1">
            <a:spLocks/>
          </p:cNvSpPr>
          <p:nvPr/>
        </p:nvSpPr>
        <p:spPr>
          <a:xfrm>
            <a:off x="521000" y="5193670"/>
            <a:ext cx="3731912" cy="1511930"/>
          </a:xfrm>
          <a:prstGeom prst="rect">
            <a:avLst/>
          </a:prstGeom>
          <a:solidFill>
            <a:srgbClr val="DDF6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diameter </a:t>
            </a:r>
            <a:r>
              <a:rPr lang="en-US" sz="2400" i="1" dirty="0" smtClean="0"/>
              <a:t>m</a:t>
            </a:r>
            <a:r>
              <a:rPr lang="en-US" sz="2400" baseline="30000" dirty="0" smtClean="0"/>
              <a:t>1/3</a:t>
            </a:r>
            <a:r>
              <a:rPr lang="en-US" sz="2400" i="1" baseline="30000" dirty="0" smtClean="0"/>
              <a:t> </a:t>
            </a:r>
            <a:r>
              <a:rPr lang="en-US" sz="2400" dirty="0" smtClean="0"/>
              <a:t>log </a:t>
            </a:r>
            <a:r>
              <a:rPr lang="en-US" sz="2400" i="1" dirty="0" smtClean="0"/>
              <a:t>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i="1" dirty="0" smtClean="0"/>
              <a:t>m</a:t>
            </a:r>
            <a:r>
              <a:rPr lang="en-US" sz="2400" baseline="30000" dirty="0"/>
              <a:t>2</a:t>
            </a:r>
            <a:r>
              <a:rPr lang="en-US" sz="2400" baseline="30000" dirty="0" smtClean="0"/>
              <a:t>/3</a:t>
            </a:r>
            <a:r>
              <a:rPr lang="en-US" sz="2400" i="1" dirty="0" smtClean="0"/>
              <a:t> </a:t>
            </a:r>
            <a:r>
              <a:rPr lang="en-US" sz="2400" dirty="0" smtClean="0"/>
              <a:t>edges </a:t>
            </a:r>
            <a:r>
              <a:rPr lang="en-US" sz="2400" dirty="0" smtClean="0"/>
              <a:t>cut</a:t>
            </a:r>
            <a:endParaRPr lang="pl-PL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/>
              <a:t>s</a:t>
            </a:r>
            <a:r>
              <a:rPr lang="pl-PL" sz="2400" dirty="0" smtClean="0"/>
              <a:t>tretch for cut edges: </a:t>
            </a:r>
            <a:r>
              <a:rPr lang="pl-PL" sz="2400" i="1" dirty="0" smtClean="0"/>
              <a:t>m</a:t>
            </a:r>
            <a:r>
              <a:rPr lang="pl-PL" sz="2400" baseline="30000" dirty="0" smtClean="0"/>
              <a:t>2/3</a:t>
            </a:r>
            <a:r>
              <a:rPr lang="pl-PL" sz="2400" dirty="0"/>
              <a:t> </a:t>
            </a:r>
            <a:r>
              <a:rPr lang="pl-PL" sz="2400" dirty="0" smtClean="0"/>
              <a:t>log</a:t>
            </a:r>
            <a:r>
              <a:rPr lang="pl-PL" sz="2400" baseline="30000" dirty="0" smtClean="0"/>
              <a:t>2</a:t>
            </a:r>
            <a:r>
              <a:rPr lang="pl-PL" sz="2400" dirty="0" smtClean="0"/>
              <a:t> n</a:t>
            </a:r>
            <a:endParaRPr lang="en-US" sz="2400" dirty="0" smtClean="0"/>
          </a:p>
        </p:txBody>
      </p:sp>
      <p:sp>
        <p:nvSpPr>
          <p:cNvPr id="53" name="Content Placeholder 5"/>
          <p:cNvSpPr txBox="1">
            <a:spLocks/>
          </p:cNvSpPr>
          <p:nvPr/>
        </p:nvSpPr>
        <p:spPr>
          <a:xfrm>
            <a:off x="4796548" y="5190908"/>
            <a:ext cx="3733800" cy="1514692"/>
          </a:xfrm>
          <a:prstGeom prst="rect">
            <a:avLst/>
          </a:prstGeom>
          <a:solidFill>
            <a:srgbClr val="EDEBE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diameter </a:t>
            </a:r>
            <a:r>
              <a:rPr lang="en-US" sz="2400" i="1" dirty="0" smtClean="0"/>
              <a:t>m</a:t>
            </a:r>
            <a:r>
              <a:rPr lang="en-US" sz="2400" baseline="30000" dirty="0"/>
              <a:t>2</a:t>
            </a:r>
            <a:r>
              <a:rPr lang="en-US" sz="2400" baseline="30000" dirty="0" smtClean="0"/>
              <a:t>/3</a:t>
            </a:r>
            <a:r>
              <a:rPr lang="en-US" sz="2400" i="1" baseline="30000" dirty="0" smtClean="0"/>
              <a:t> </a:t>
            </a:r>
            <a:r>
              <a:rPr lang="en-US" sz="2400" dirty="0" smtClean="0"/>
              <a:t>log</a:t>
            </a:r>
            <a:r>
              <a:rPr lang="en-US" sz="2400" baseline="30000" dirty="0"/>
              <a:t>2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i="1" dirty="0" smtClean="0"/>
              <a:t>m</a:t>
            </a:r>
            <a:r>
              <a:rPr lang="en-US" sz="2400" baseline="30000" dirty="0" smtClean="0"/>
              <a:t>1/3</a:t>
            </a:r>
            <a:r>
              <a:rPr lang="en-US" sz="2400" i="1" dirty="0" smtClean="0"/>
              <a:t> </a:t>
            </a:r>
            <a:r>
              <a:rPr lang="en-US" sz="2400" dirty="0" smtClean="0"/>
              <a:t>edges </a:t>
            </a:r>
            <a:r>
              <a:rPr lang="en-US" sz="2400" dirty="0" smtClean="0"/>
              <a:t>cut</a:t>
            </a:r>
            <a:endParaRPr lang="pl-PL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stretch for cut edges: </a:t>
            </a:r>
            <a:r>
              <a:rPr lang="pl-PL" sz="2400" i="1" dirty="0" smtClean="0"/>
              <a:t>m</a:t>
            </a:r>
            <a:r>
              <a:rPr lang="pl-PL" sz="2400" dirty="0" smtClean="0"/>
              <a:t> log</a:t>
            </a:r>
            <a:r>
              <a:rPr lang="pl-PL" sz="2400" baseline="30000" dirty="0"/>
              <a:t>3</a:t>
            </a:r>
            <a:r>
              <a:rPr lang="pl-PL" sz="2400" dirty="0" smtClean="0"/>
              <a:t> </a:t>
            </a:r>
            <a:r>
              <a:rPr lang="pl-PL" sz="2400" dirty="0"/>
              <a:t>n</a:t>
            </a:r>
            <a:endParaRPr lang="en-US" sz="2400" dirty="0"/>
          </a:p>
          <a:p>
            <a:pPr lvl="0"/>
            <a:endParaRPr lang="en-US" sz="2400" dirty="0" smtClean="0"/>
          </a:p>
        </p:txBody>
      </p:sp>
      <p:sp>
        <p:nvSpPr>
          <p:cNvPr id="65" name="Oval 64"/>
          <p:cNvSpPr/>
          <p:nvPr/>
        </p:nvSpPr>
        <p:spPr>
          <a:xfrm>
            <a:off x="5195887" y="1705535"/>
            <a:ext cx="3600450" cy="3024328"/>
          </a:xfrm>
          <a:prstGeom prst="ellipse">
            <a:avLst/>
          </a:prstGeom>
          <a:solidFill>
            <a:schemeClr val="accent6">
              <a:lumMod val="40000"/>
              <a:lumOff val="60000"/>
              <a:alpha val="26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14312" y="2081913"/>
            <a:ext cx="4857750" cy="2824022"/>
          </a:xfrm>
          <a:prstGeom prst="ellipse">
            <a:avLst/>
          </a:prstGeom>
          <a:solidFill>
            <a:schemeClr val="accent6">
              <a:lumMod val="40000"/>
              <a:lumOff val="60000"/>
              <a:alpha val="26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6800849" y="2015238"/>
            <a:ext cx="952500" cy="102870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5729287" y="3243963"/>
            <a:ext cx="952500" cy="102870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3186112" y="2529588"/>
            <a:ext cx="1295400" cy="110490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900112" y="3082038"/>
            <a:ext cx="1981200" cy="1290497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109" idx="7"/>
            <a:endCxn id="99" idx="2"/>
          </p:cNvCxnSpPr>
          <p:nvPr/>
        </p:nvCxnSpPr>
        <p:spPr>
          <a:xfrm flipV="1">
            <a:off x="1252256" y="3420035"/>
            <a:ext cx="721448" cy="21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10" idx="6"/>
            <a:endCxn id="100" idx="2"/>
          </p:cNvCxnSpPr>
          <p:nvPr/>
        </p:nvCxnSpPr>
        <p:spPr>
          <a:xfrm flipV="1">
            <a:off x="2187876" y="3853563"/>
            <a:ext cx="160036" cy="20349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99" idx="5"/>
            <a:endCxn id="100" idx="1"/>
          </p:cNvCxnSpPr>
          <p:nvPr/>
        </p:nvCxnSpPr>
        <p:spPr>
          <a:xfrm>
            <a:off x="2168826" y="3500857"/>
            <a:ext cx="212564" cy="2718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09" idx="5"/>
            <a:endCxn id="110" idx="2"/>
          </p:cNvCxnSpPr>
          <p:nvPr/>
        </p:nvCxnSpPr>
        <p:spPr>
          <a:xfrm>
            <a:off x="1252256" y="3603321"/>
            <a:ext cx="707020" cy="4537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99" idx="7"/>
            <a:endCxn id="102" idx="2"/>
          </p:cNvCxnSpPr>
          <p:nvPr/>
        </p:nvCxnSpPr>
        <p:spPr>
          <a:xfrm>
            <a:off x="2168826" y="3339213"/>
            <a:ext cx="12458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01" idx="3"/>
            <a:endCxn id="102" idx="0"/>
          </p:cNvCxnSpPr>
          <p:nvPr/>
        </p:nvCxnSpPr>
        <p:spPr>
          <a:xfrm flipH="1">
            <a:off x="3529012" y="2981885"/>
            <a:ext cx="147778" cy="2430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01" idx="5"/>
            <a:endCxn id="104" idx="1"/>
          </p:cNvCxnSpPr>
          <p:nvPr/>
        </p:nvCxnSpPr>
        <p:spPr>
          <a:xfrm>
            <a:off x="3838434" y="2981885"/>
            <a:ext cx="219356" cy="6695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00" idx="7"/>
            <a:endCxn id="102" idx="3"/>
          </p:cNvCxnSpPr>
          <p:nvPr/>
        </p:nvCxnSpPr>
        <p:spPr>
          <a:xfrm flipV="1">
            <a:off x="2543034" y="3420035"/>
            <a:ext cx="905156" cy="3527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110" idx="5"/>
            <a:endCxn id="105" idx="2"/>
          </p:cNvCxnSpPr>
          <p:nvPr/>
        </p:nvCxnSpPr>
        <p:spPr>
          <a:xfrm flipV="1">
            <a:off x="2154398" y="3891663"/>
            <a:ext cx="3660614" cy="24621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06" idx="5"/>
            <a:endCxn id="103" idx="1"/>
          </p:cNvCxnSpPr>
          <p:nvPr/>
        </p:nvCxnSpPr>
        <p:spPr>
          <a:xfrm>
            <a:off x="6229209" y="3648635"/>
            <a:ext cx="66956" cy="1622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106" idx="3"/>
            <a:endCxn id="105" idx="0"/>
          </p:cNvCxnSpPr>
          <p:nvPr/>
        </p:nvCxnSpPr>
        <p:spPr>
          <a:xfrm flipH="1">
            <a:off x="5929312" y="3648635"/>
            <a:ext cx="138253" cy="1287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104" idx="6"/>
            <a:endCxn id="106" idx="2"/>
          </p:cNvCxnSpPr>
          <p:nvPr/>
        </p:nvCxnSpPr>
        <p:spPr>
          <a:xfrm>
            <a:off x="4252912" y="3129663"/>
            <a:ext cx="1781175" cy="4381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106" idx="7"/>
            <a:endCxn id="107" idx="3"/>
          </p:cNvCxnSpPr>
          <p:nvPr/>
        </p:nvCxnSpPr>
        <p:spPr>
          <a:xfrm flipV="1">
            <a:off x="6229209" y="2434057"/>
            <a:ext cx="852768" cy="10529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108" idx="1"/>
            <a:endCxn id="107" idx="5"/>
          </p:cNvCxnSpPr>
          <p:nvPr/>
        </p:nvCxnSpPr>
        <p:spPr>
          <a:xfrm flipH="1" flipV="1">
            <a:off x="7243621" y="2434057"/>
            <a:ext cx="183637" cy="2718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109" idx="7"/>
            <a:endCxn id="99" idx="2"/>
          </p:cNvCxnSpPr>
          <p:nvPr/>
        </p:nvCxnSpPr>
        <p:spPr>
          <a:xfrm flipV="1">
            <a:off x="1252256" y="3420035"/>
            <a:ext cx="721448" cy="2164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100" idx="7"/>
            <a:endCxn id="102" idx="3"/>
          </p:cNvCxnSpPr>
          <p:nvPr/>
        </p:nvCxnSpPr>
        <p:spPr>
          <a:xfrm flipV="1">
            <a:off x="2543034" y="3420035"/>
            <a:ext cx="905156" cy="35270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101" idx="3"/>
            <a:endCxn id="102" idx="0"/>
          </p:cNvCxnSpPr>
          <p:nvPr/>
        </p:nvCxnSpPr>
        <p:spPr>
          <a:xfrm flipH="1">
            <a:off x="3529012" y="2981885"/>
            <a:ext cx="147778" cy="24302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104" idx="6"/>
            <a:endCxn id="106" idx="2"/>
          </p:cNvCxnSpPr>
          <p:nvPr/>
        </p:nvCxnSpPr>
        <p:spPr>
          <a:xfrm>
            <a:off x="4252912" y="3129663"/>
            <a:ext cx="1781175" cy="43815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106" idx="7"/>
            <a:endCxn id="107" idx="3"/>
          </p:cNvCxnSpPr>
          <p:nvPr/>
        </p:nvCxnSpPr>
        <p:spPr>
          <a:xfrm flipV="1">
            <a:off x="6229209" y="2434057"/>
            <a:ext cx="852768" cy="105293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107" idx="5"/>
            <a:endCxn id="108" idx="1"/>
          </p:cNvCxnSpPr>
          <p:nvPr/>
        </p:nvCxnSpPr>
        <p:spPr>
          <a:xfrm>
            <a:off x="7243621" y="2434057"/>
            <a:ext cx="183637" cy="27188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106" idx="5"/>
            <a:endCxn id="103" idx="1"/>
          </p:cNvCxnSpPr>
          <p:nvPr/>
        </p:nvCxnSpPr>
        <p:spPr>
          <a:xfrm>
            <a:off x="6229209" y="3648635"/>
            <a:ext cx="66956" cy="16220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106" idx="3"/>
            <a:endCxn id="105" idx="0"/>
          </p:cNvCxnSpPr>
          <p:nvPr/>
        </p:nvCxnSpPr>
        <p:spPr>
          <a:xfrm flipH="1">
            <a:off x="5929312" y="3648635"/>
            <a:ext cx="138253" cy="12872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99" idx="5"/>
            <a:endCxn id="100" idx="1"/>
          </p:cNvCxnSpPr>
          <p:nvPr/>
        </p:nvCxnSpPr>
        <p:spPr>
          <a:xfrm>
            <a:off x="2168826" y="3500857"/>
            <a:ext cx="212564" cy="27188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110" idx="6"/>
            <a:endCxn id="100" idx="2"/>
          </p:cNvCxnSpPr>
          <p:nvPr/>
        </p:nvCxnSpPr>
        <p:spPr>
          <a:xfrm flipV="1">
            <a:off x="2187876" y="3853563"/>
            <a:ext cx="160036" cy="20349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101" idx="5"/>
            <a:endCxn id="104" idx="1"/>
          </p:cNvCxnSpPr>
          <p:nvPr/>
        </p:nvCxnSpPr>
        <p:spPr>
          <a:xfrm>
            <a:off x="3838434" y="2981885"/>
            <a:ext cx="219356" cy="6695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1973704" y="3305735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Oval 99"/>
          <p:cNvSpPr/>
          <p:nvPr/>
        </p:nvSpPr>
        <p:spPr>
          <a:xfrm>
            <a:off x="2347912" y="373926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Oval 100"/>
          <p:cNvSpPr/>
          <p:nvPr/>
        </p:nvSpPr>
        <p:spPr>
          <a:xfrm>
            <a:off x="3643312" y="278676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Oval 101"/>
          <p:cNvSpPr/>
          <p:nvPr/>
        </p:nvSpPr>
        <p:spPr>
          <a:xfrm>
            <a:off x="3414712" y="322491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Oval 102"/>
          <p:cNvSpPr/>
          <p:nvPr/>
        </p:nvSpPr>
        <p:spPr>
          <a:xfrm>
            <a:off x="6262687" y="377736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Oval 103"/>
          <p:cNvSpPr/>
          <p:nvPr/>
        </p:nvSpPr>
        <p:spPr>
          <a:xfrm>
            <a:off x="4024312" y="301536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Oval 104"/>
          <p:cNvSpPr/>
          <p:nvPr/>
        </p:nvSpPr>
        <p:spPr>
          <a:xfrm>
            <a:off x="5815012" y="377736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/>
          <p:cNvSpPr/>
          <p:nvPr/>
        </p:nvSpPr>
        <p:spPr>
          <a:xfrm>
            <a:off x="6034087" y="345351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/>
          <p:cNvSpPr/>
          <p:nvPr/>
        </p:nvSpPr>
        <p:spPr>
          <a:xfrm>
            <a:off x="7048499" y="2238935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/>
          <p:cNvSpPr/>
          <p:nvPr/>
        </p:nvSpPr>
        <p:spPr>
          <a:xfrm>
            <a:off x="7393780" y="267246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1057134" y="3408199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/>
          <p:nvPr/>
        </p:nvSpPr>
        <p:spPr>
          <a:xfrm>
            <a:off x="1959276" y="3942754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Rounded Rectangle 110"/>
          <p:cNvSpPr/>
          <p:nvPr/>
        </p:nvSpPr>
        <p:spPr>
          <a:xfrm>
            <a:off x="7224711" y="3263013"/>
            <a:ext cx="952500" cy="102870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7330676" y="3636799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Oval 112"/>
          <p:cNvSpPr/>
          <p:nvPr/>
        </p:nvSpPr>
        <p:spPr>
          <a:xfrm>
            <a:off x="7834312" y="3806217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4" name="Straight Connector 113"/>
          <p:cNvCxnSpPr>
            <a:stCxn id="112" idx="6"/>
            <a:endCxn id="113" idx="2"/>
          </p:cNvCxnSpPr>
          <p:nvPr/>
        </p:nvCxnSpPr>
        <p:spPr>
          <a:xfrm>
            <a:off x="7559276" y="3751099"/>
            <a:ext cx="275036" cy="16941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12" idx="6"/>
            <a:endCxn id="113" idx="2"/>
          </p:cNvCxnSpPr>
          <p:nvPr/>
        </p:nvCxnSpPr>
        <p:spPr>
          <a:xfrm>
            <a:off x="7559276" y="3751099"/>
            <a:ext cx="275036" cy="16941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12" idx="0"/>
            <a:endCxn id="108" idx="4"/>
          </p:cNvCxnSpPr>
          <p:nvPr/>
        </p:nvCxnSpPr>
        <p:spPr>
          <a:xfrm flipV="1">
            <a:off x="7444976" y="2901063"/>
            <a:ext cx="63104" cy="7357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08" idx="4"/>
            <a:endCxn id="112" idx="0"/>
          </p:cNvCxnSpPr>
          <p:nvPr/>
        </p:nvCxnSpPr>
        <p:spPr>
          <a:xfrm flipH="1">
            <a:off x="7444976" y="2901063"/>
            <a:ext cx="63104" cy="73573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1" idx="0"/>
          </p:cNvCxnSpPr>
          <p:nvPr/>
        </p:nvCxnSpPr>
        <p:spPr>
          <a:xfrm flipH="1" flipV="1">
            <a:off x="1166672" y="3944426"/>
            <a:ext cx="1220284" cy="124924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53" idx="0"/>
          </p:cNvCxnSpPr>
          <p:nvPr/>
        </p:nvCxnSpPr>
        <p:spPr>
          <a:xfrm flipV="1">
            <a:off x="6663448" y="3772244"/>
            <a:ext cx="319087" cy="141866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19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3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1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AKPW algorithm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533400" y="1765300"/>
            <a:ext cx="8001000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Average stretch: </a:t>
            </a:r>
            <a:r>
              <a:rPr lang="en-US" sz="3200" i="1" dirty="0" smtClean="0"/>
              <a:t>O</a:t>
            </a:r>
            <a:r>
              <a:rPr lang="en-US" sz="3200" dirty="0" smtClean="0"/>
              <a:t>(</a:t>
            </a:r>
            <a:r>
              <a:rPr lang="en-US" sz="3200" i="1" dirty="0" smtClean="0"/>
              <a:t>m</a:t>
            </a:r>
            <a:r>
              <a:rPr lang="en-US" sz="3200" baseline="30000" dirty="0" smtClean="0"/>
              <a:t>1/3</a:t>
            </a:r>
            <a:r>
              <a:rPr lang="en-US" sz="3200" i="1" baseline="30000" dirty="0" smtClean="0"/>
              <a:t> </a:t>
            </a:r>
            <a:r>
              <a:rPr lang="en-US" sz="3200" dirty="0" smtClean="0"/>
              <a:t>log</a:t>
            </a:r>
            <a:r>
              <a:rPr lang="en-US" sz="3200" baseline="30000" dirty="0" smtClean="0"/>
              <a:t>3 </a:t>
            </a:r>
            <a:r>
              <a:rPr lang="en-US" sz="3200" i="1" dirty="0" smtClean="0"/>
              <a:t>n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533400" y="3200400"/>
            <a:ext cx="8001000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With optimal choice of </a:t>
            </a:r>
            <a:r>
              <a:rPr lang="el-GR" sz="3200" i="1" dirty="0" smtClean="0"/>
              <a:t>β</a:t>
            </a:r>
            <a:r>
              <a:rPr lang="pl-PL" sz="3200" dirty="0" smtClean="0"/>
              <a:t>, AKPW achieves</a:t>
            </a:r>
            <a:r>
              <a:rPr lang="pl-PL" sz="3200" i="1" dirty="0" smtClean="0"/>
              <a:t> </a:t>
            </a:r>
            <a:r>
              <a:rPr lang="pl-PL" sz="3200" dirty="0" smtClean="0"/>
              <a:t>stretch </a:t>
            </a:r>
            <a:r>
              <a:rPr lang="pl-PL" sz="3200" i="1" dirty="0" smtClean="0"/>
              <a:t>O</a:t>
            </a:r>
            <a:r>
              <a:rPr lang="en-US" sz="3200" dirty="0" smtClean="0"/>
              <a:t>(</a:t>
            </a:r>
            <a:r>
              <a:rPr lang="en-US" sz="3200" dirty="0" err="1" smtClean="0"/>
              <a:t>exp</a:t>
            </a:r>
            <a:r>
              <a:rPr lang="en-US" sz="3200" dirty="0" smtClean="0"/>
              <a:t>((log </a:t>
            </a:r>
            <a:r>
              <a:rPr lang="en-US" sz="3200" i="1" dirty="0" smtClean="0"/>
              <a:t>n</a:t>
            </a:r>
            <a:r>
              <a:rPr lang="en-US" sz="3200" dirty="0" smtClean="0"/>
              <a:t>)</a:t>
            </a:r>
            <a:r>
              <a:rPr lang="en-US" sz="3200" baseline="30000" dirty="0" smtClean="0"/>
              <a:t>1/2</a:t>
            </a:r>
            <a:r>
              <a:rPr lang="en-US" sz="3200" dirty="0" smtClean="0"/>
              <a:t>))</a:t>
            </a:r>
            <a:endParaRPr lang="en-US" sz="3200" i="1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4343400" y="5038725"/>
            <a:ext cx="4191000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That is too much!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85657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AKPW algorithm</a:t>
            </a:r>
            <a:endParaRPr lang="en-US" dirty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1828800" y="4267200"/>
            <a:ext cx="6781800" cy="1752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b="1" dirty="0" smtClean="0"/>
              <a:t>But </a:t>
            </a:r>
            <a:r>
              <a:rPr lang="en-US" sz="3200" dirty="0" smtClean="0"/>
              <a:t>works well [</a:t>
            </a:r>
            <a:r>
              <a:rPr lang="en-US" sz="3200" dirty="0" err="1" smtClean="0"/>
              <a:t>Blelloch</a:t>
            </a:r>
            <a:r>
              <a:rPr lang="en-US" sz="3200" dirty="0" smtClean="0"/>
              <a:t> et al. `13]: gives O(</a:t>
            </a:r>
            <a:r>
              <a:rPr lang="en-US" sz="3200" i="1" dirty="0" smtClean="0"/>
              <a:t>m</a:t>
            </a:r>
            <a:r>
              <a:rPr lang="pl-PL" sz="3200" dirty="0" smtClean="0"/>
              <a:t> </a:t>
            </a:r>
            <a:r>
              <a:rPr lang="en-US" sz="3200" dirty="0" err="1" smtClean="0"/>
              <a:t>polylog</a:t>
            </a:r>
            <a:r>
              <a:rPr lang="pl-PL" sz="3200" dirty="0" smtClean="0"/>
              <a:t> </a:t>
            </a:r>
            <a:r>
              <a:rPr lang="en-US" sz="3200" i="1" dirty="0" smtClean="0"/>
              <a:t>n</a:t>
            </a:r>
            <a:r>
              <a:rPr lang="en-US" sz="3200" dirty="0" smtClean="0"/>
              <a:t>) </a:t>
            </a:r>
            <a:r>
              <a:rPr lang="en-US" sz="3200" dirty="0" smtClean="0"/>
              <a:t>time solver for SDD linear systems</a:t>
            </a:r>
            <a:endParaRPr lang="en-US" sz="3200" b="1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1447800" y="1777214"/>
            <a:ext cx="6781800" cy="1587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en-US" sz="3200" dirty="0"/>
              <a:t>L</a:t>
            </a:r>
            <a:r>
              <a:rPr lang="en-US" sz="3200" dirty="0" smtClean="0"/>
              <a:t>arge stretch, limit is </a:t>
            </a:r>
            <a:endParaRPr lang="pl-PL" sz="3200" dirty="0" smtClean="0"/>
          </a:p>
          <a:p>
            <a:pPr algn="ctr"/>
            <a:r>
              <a:rPr lang="en-US" sz="3200" dirty="0" err="1" smtClean="0"/>
              <a:t>exp</a:t>
            </a:r>
            <a:r>
              <a:rPr lang="en-US" sz="3200" dirty="0"/>
              <a:t>((log </a:t>
            </a:r>
            <a:r>
              <a:rPr lang="en-US" sz="3200" i="1" dirty="0"/>
              <a:t>n</a:t>
            </a:r>
            <a:r>
              <a:rPr lang="en-US" sz="3200" dirty="0"/>
              <a:t>)</a:t>
            </a:r>
            <a:r>
              <a:rPr lang="en-US" sz="3200" baseline="30000" dirty="0"/>
              <a:t>1/2</a:t>
            </a:r>
            <a:r>
              <a:rPr lang="en-US" sz="3200" dirty="0" smtClean="0"/>
              <a:t>)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108652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Stretch What We Need?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1447800" y="1777214"/>
            <a:ext cx="6781800" cy="1587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en-US" sz="3200" dirty="0"/>
              <a:t>L</a:t>
            </a:r>
            <a:r>
              <a:rPr lang="en-US" sz="3200" dirty="0" smtClean="0"/>
              <a:t>arge stretch, limit is </a:t>
            </a:r>
            <a:endParaRPr lang="pl-PL" sz="3200" dirty="0" smtClean="0"/>
          </a:p>
          <a:p>
            <a:pPr algn="ctr"/>
            <a:r>
              <a:rPr lang="en-US" sz="3200" dirty="0" err="1" smtClean="0"/>
              <a:t>exp</a:t>
            </a:r>
            <a:r>
              <a:rPr lang="en-US" sz="3200" dirty="0"/>
              <a:t>((log </a:t>
            </a:r>
            <a:r>
              <a:rPr lang="en-US" sz="3200" i="1" dirty="0"/>
              <a:t>n</a:t>
            </a:r>
            <a:r>
              <a:rPr lang="en-US" sz="3200" dirty="0"/>
              <a:t>)</a:t>
            </a:r>
            <a:r>
              <a:rPr lang="en-US" sz="3200" baseline="30000" dirty="0"/>
              <a:t>1/2</a:t>
            </a:r>
            <a:r>
              <a:rPr lang="en-US" sz="3200" dirty="0"/>
              <a:t>)</a:t>
            </a:r>
            <a:endParaRPr lang="en-US" sz="3200" i="1" dirty="0"/>
          </a:p>
          <a:p>
            <a:pPr lvl="0"/>
            <a:r>
              <a:rPr lang="en-US" sz="3200" i="1" dirty="0" smtClean="0"/>
              <a:t>O</a:t>
            </a:r>
            <a:r>
              <a:rPr lang="en-US" sz="3200" dirty="0" smtClean="0"/>
              <a:t>(</a:t>
            </a:r>
            <a:r>
              <a:rPr lang="en-US" sz="3200" i="1" dirty="0" smtClean="0"/>
              <a:t>m</a:t>
            </a:r>
            <a:r>
              <a:rPr lang="pl-PL" sz="3200" dirty="0" smtClean="0"/>
              <a:t> </a:t>
            </a:r>
            <a:r>
              <a:rPr lang="en-US" sz="3200" dirty="0" err="1" smtClean="0"/>
              <a:t>polylog</a:t>
            </a:r>
            <a:r>
              <a:rPr lang="pl-PL" sz="3200" dirty="0" smtClean="0"/>
              <a:t> </a:t>
            </a:r>
            <a:r>
              <a:rPr lang="en-US" sz="3200" i="1" dirty="0" smtClean="0"/>
              <a:t>n</a:t>
            </a:r>
            <a:r>
              <a:rPr lang="en-US" sz="3200" dirty="0" smtClean="0"/>
              <a:t>) </a:t>
            </a:r>
            <a:r>
              <a:rPr lang="en-US" sz="3200" dirty="0" smtClean="0"/>
              <a:t>running time</a:t>
            </a:r>
            <a:endParaRPr lang="en-US" sz="3200" dirty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1447800" y="3962400"/>
            <a:ext cx="6781800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Performance of algorithms related to another parameter?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147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RELAXING REQUIREMENTS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914400" y="1828800"/>
            <a:ext cx="76962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Having highly stretched edges is bad, but not</a:t>
            </a:r>
            <a:r>
              <a:rPr lang="en-US" sz="3200" i="1" dirty="0" smtClean="0"/>
              <a:t> that </a:t>
            </a:r>
            <a:r>
              <a:rPr lang="en-US" sz="3200" dirty="0" smtClean="0"/>
              <a:t>bad (</a:t>
            </a:r>
            <a:r>
              <a:rPr lang="en-US" sz="3200" dirty="0" err="1" smtClean="0"/>
              <a:t>Blelloch</a:t>
            </a:r>
            <a:r>
              <a:rPr lang="en-US" sz="3200" dirty="0" smtClean="0"/>
              <a:t> et al.)</a:t>
            </a:r>
            <a:endParaRPr lang="en-US" sz="3200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914400" y="3276601"/>
            <a:ext cx="76962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Discount highly stretched edges: measure </a:t>
            </a:r>
            <a:r>
              <a:rPr lang="en-US" sz="3200" dirty="0" err="1" smtClean="0"/>
              <a:t>stretch</a:t>
            </a:r>
            <a:r>
              <a:rPr lang="en-US" sz="3200" i="1" baseline="30000" dirty="0" err="1" smtClean="0"/>
              <a:t>p</a:t>
            </a:r>
            <a:r>
              <a:rPr lang="en-US" sz="3200" baseline="30000" dirty="0" smtClean="0"/>
              <a:t> </a:t>
            </a:r>
            <a:r>
              <a:rPr lang="en-US" sz="3200" dirty="0" smtClean="0"/>
              <a:t>for some </a:t>
            </a:r>
            <a:r>
              <a:rPr lang="en-US" sz="3200" i="1" dirty="0" smtClean="0"/>
              <a:t>p </a:t>
            </a:r>
            <a:r>
              <a:rPr lang="en-US" sz="3200" dirty="0" smtClean="0"/>
              <a:t>&lt; 1 </a:t>
            </a:r>
            <a:endParaRPr lang="en-US" sz="3200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914400" y="4876800"/>
            <a:ext cx="7696200" cy="6762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AKPW achieves </a:t>
            </a:r>
            <a:r>
              <a:rPr lang="en-US" sz="3200" dirty="0" err="1" smtClean="0"/>
              <a:t>polylog</a:t>
            </a:r>
            <a:r>
              <a:rPr lang="en-US" sz="3200" dirty="0" smtClean="0"/>
              <a:t> </a:t>
            </a:r>
            <a:r>
              <a:rPr lang="en-US" sz="3200" i="1" dirty="0" err="1" smtClean="0"/>
              <a:t>l</a:t>
            </a:r>
            <a:r>
              <a:rPr lang="en-US" sz="3200" baseline="30000" dirty="0" err="1" smtClean="0"/>
              <a:t>p</a:t>
            </a:r>
            <a:r>
              <a:rPr lang="en-US" sz="3200" dirty="0" smtClean="0"/>
              <a:t>-stretch</a:t>
            </a:r>
            <a:endParaRPr lang="en-US" sz="3200" i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914400" y="5867400"/>
            <a:ext cx="7772400" cy="571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algn="ctr"/>
            <a:r>
              <a:rPr lang="en-US" sz="3200" dirty="0" smtClean="0"/>
              <a:t>Still too much, and not enough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75957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Find Good Trees?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914400" y="1447800"/>
            <a:ext cx="7696200" cy="457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/>
              <a:t>[</a:t>
            </a:r>
            <a:r>
              <a:rPr lang="en-US" sz="3200" dirty="0" err="1"/>
              <a:t>Alon</a:t>
            </a:r>
            <a:r>
              <a:rPr lang="en-US" sz="3200" dirty="0"/>
              <a:t>-Karp-</a:t>
            </a:r>
            <a:r>
              <a:rPr lang="en-US" sz="3200" dirty="0" err="1"/>
              <a:t>Peleg</a:t>
            </a:r>
            <a:r>
              <a:rPr lang="en-US" sz="3200" dirty="0"/>
              <a:t>-West </a:t>
            </a:r>
            <a:r>
              <a:rPr lang="fr-FR" sz="3200" dirty="0"/>
              <a:t>’</a:t>
            </a:r>
            <a:r>
              <a:rPr lang="en-US" sz="3200" dirty="0" smtClean="0"/>
              <a:t>91]</a:t>
            </a:r>
          </a:p>
          <a:p>
            <a:pPr lvl="0" algn="ctr"/>
            <a:r>
              <a:rPr lang="en-US" sz="3200" dirty="0" smtClean="0"/>
              <a:t>…</a:t>
            </a:r>
          </a:p>
          <a:p>
            <a:pPr lvl="0"/>
            <a:r>
              <a:rPr lang="en-US" sz="3200" dirty="0" smtClean="0"/>
              <a:t>[</a:t>
            </a:r>
            <a:r>
              <a:rPr lang="en-US" sz="3200" dirty="0" err="1" smtClean="0"/>
              <a:t>Bartal</a:t>
            </a:r>
            <a:r>
              <a:rPr lang="en-US" sz="3200" dirty="0" smtClean="0"/>
              <a:t> `96, `98]</a:t>
            </a:r>
          </a:p>
          <a:p>
            <a:pPr lvl="0"/>
            <a:r>
              <a:rPr lang="en-US" sz="3200" dirty="0" smtClean="0"/>
              <a:t>[</a:t>
            </a:r>
            <a:r>
              <a:rPr lang="en-US" sz="3200" dirty="0" err="1" smtClean="0"/>
              <a:t>Fakcharoenphol-Rao-Talwar</a:t>
            </a:r>
            <a:r>
              <a:rPr lang="en-US" sz="3200" dirty="0" smtClean="0"/>
              <a:t> `03]</a:t>
            </a:r>
            <a:endParaRPr lang="en-US" sz="3200" dirty="0"/>
          </a:p>
          <a:p>
            <a:pPr lvl="0" algn="ctr"/>
            <a:r>
              <a:rPr lang="en-US" sz="3200" dirty="0" smtClean="0"/>
              <a:t>…</a:t>
            </a:r>
          </a:p>
          <a:p>
            <a:pPr lvl="0"/>
            <a:r>
              <a:rPr lang="en-US" sz="3200" dirty="0" smtClean="0"/>
              <a:t>[</a:t>
            </a:r>
            <a:r>
              <a:rPr lang="en-US" sz="3200" dirty="0"/>
              <a:t>Elkin-</a:t>
            </a:r>
            <a:r>
              <a:rPr lang="en-US" sz="3200" dirty="0" err="1"/>
              <a:t>Emek</a:t>
            </a:r>
            <a:r>
              <a:rPr lang="en-US" sz="3200" dirty="0"/>
              <a:t>-Spielman-Teng `05</a:t>
            </a:r>
            <a:r>
              <a:rPr lang="en-US" sz="3200" dirty="0" smtClean="0"/>
              <a:t>]</a:t>
            </a:r>
            <a:br>
              <a:rPr lang="en-US" sz="3200" dirty="0" smtClean="0"/>
            </a:br>
            <a:r>
              <a:rPr lang="en-US" sz="3200" dirty="0" smtClean="0"/>
              <a:t>[</a:t>
            </a:r>
            <a:r>
              <a:rPr lang="en-US" sz="3200" dirty="0"/>
              <a:t>Abraham-</a:t>
            </a:r>
            <a:r>
              <a:rPr lang="en-US" sz="3200" dirty="0" err="1"/>
              <a:t>Bartal</a:t>
            </a:r>
            <a:r>
              <a:rPr lang="en-US" sz="3200" dirty="0"/>
              <a:t>-Neiman </a:t>
            </a:r>
            <a:r>
              <a:rPr lang="fr-FR" sz="3200" dirty="0"/>
              <a:t>’</a:t>
            </a:r>
            <a:r>
              <a:rPr lang="en-US" sz="3200" dirty="0"/>
              <a:t>08</a:t>
            </a:r>
            <a:r>
              <a:rPr lang="en-US" sz="3200" dirty="0" smtClean="0"/>
              <a:t>]</a:t>
            </a:r>
            <a:br>
              <a:rPr lang="en-US" sz="3200" dirty="0" smtClean="0"/>
            </a:br>
            <a:r>
              <a:rPr lang="en-US" sz="3200" dirty="0" smtClean="0"/>
              <a:t>[</a:t>
            </a:r>
            <a:r>
              <a:rPr lang="en-US" sz="3200" dirty="0"/>
              <a:t>Abraham-Neiman `12</a:t>
            </a:r>
            <a:r>
              <a:rPr lang="en-US" sz="3200" dirty="0" smtClean="0"/>
              <a:t>]</a:t>
            </a:r>
          </a:p>
          <a:p>
            <a:pPr lvl="0" algn="ctr"/>
            <a:r>
              <a:rPr lang="en-US" sz="3200" dirty="0" smtClean="0"/>
              <a:t>???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0030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4"/>
          <p:cNvSpPr/>
          <p:nvPr/>
        </p:nvSpPr>
        <p:spPr>
          <a:xfrm rot="10800000">
            <a:off x="4495800" y="4572000"/>
            <a:ext cx="533400" cy="4572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Find Good Trees?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914400" y="1447800"/>
            <a:ext cx="7696200" cy="3124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Algorithm by Abraham and Neiman finds spanning trees of</a:t>
            </a:r>
          </a:p>
          <a:p>
            <a:pPr lvl="0" algn="ctr"/>
            <a:r>
              <a:rPr lang="en-US" sz="3200" i="1" dirty="0" smtClean="0"/>
              <a:t>O</a:t>
            </a:r>
            <a:r>
              <a:rPr lang="en-US" sz="3200" dirty="0" smtClean="0"/>
              <a:t>(log </a:t>
            </a:r>
            <a:r>
              <a:rPr lang="en-US" sz="3200" i="1" dirty="0" smtClean="0"/>
              <a:t>n</a:t>
            </a:r>
            <a:r>
              <a:rPr lang="en-US" sz="3200" dirty="0" smtClean="0"/>
              <a:t> log </a:t>
            </a:r>
            <a:r>
              <a:rPr lang="en-US" sz="3200" dirty="0" err="1" smtClean="0"/>
              <a:t>log</a:t>
            </a:r>
            <a:r>
              <a:rPr lang="en-US" sz="3200" dirty="0" smtClean="0"/>
              <a:t> </a:t>
            </a:r>
            <a:r>
              <a:rPr lang="en-US" sz="3200" i="1" dirty="0" smtClean="0"/>
              <a:t>n</a:t>
            </a:r>
            <a:r>
              <a:rPr lang="en-US" sz="3200" dirty="0" smtClean="0"/>
              <a:t>)</a:t>
            </a:r>
            <a:endParaRPr lang="en-US" sz="3200" i="1" dirty="0"/>
          </a:p>
          <a:p>
            <a:pPr lvl="0"/>
            <a:r>
              <a:rPr lang="en-US" sz="3200" dirty="0" smtClean="0"/>
              <a:t>average stretch in</a:t>
            </a:r>
          </a:p>
          <a:p>
            <a:pPr lvl="0" algn="ctr"/>
            <a:r>
              <a:rPr lang="en-US" sz="3200" dirty="0" smtClean="0"/>
              <a:t>O(</a:t>
            </a:r>
            <a:r>
              <a:rPr lang="en-US" sz="3200" i="1" dirty="0" smtClean="0"/>
              <a:t>m</a:t>
            </a:r>
            <a:r>
              <a:rPr lang="en-US" sz="3200" dirty="0" smtClean="0"/>
              <a:t> log </a:t>
            </a:r>
            <a:r>
              <a:rPr lang="en-US" sz="3200" i="1" dirty="0" smtClean="0"/>
              <a:t>n</a:t>
            </a:r>
            <a:r>
              <a:rPr lang="en-US" sz="3200" dirty="0" smtClean="0"/>
              <a:t> log </a:t>
            </a:r>
            <a:r>
              <a:rPr lang="en-US" sz="3200" dirty="0" err="1" smtClean="0"/>
              <a:t>log</a:t>
            </a:r>
            <a:r>
              <a:rPr lang="en-US" sz="3200" dirty="0" smtClean="0"/>
              <a:t> </a:t>
            </a:r>
            <a:r>
              <a:rPr lang="en-US" sz="3200" i="1" dirty="0" smtClean="0"/>
              <a:t>n</a:t>
            </a:r>
            <a:r>
              <a:rPr lang="en-US" sz="3200" dirty="0" smtClean="0"/>
              <a:t>)</a:t>
            </a:r>
          </a:p>
          <a:p>
            <a:pPr lvl="0"/>
            <a:r>
              <a:rPr lang="en-US" sz="3200" dirty="0" smtClean="0"/>
              <a:t>time.</a:t>
            </a: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914400" y="5029200"/>
            <a:ext cx="7696200" cy="121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top-down approach, many steps</a:t>
            </a:r>
          </a:p>
        </p:txBody>
      </p:sp>
    </p:spTree>
    <p:extLst>
      <p:ext uri="{BB962C8B-B14F-4D97-AF65-F5344CB8AC3E}">
        <p14:creationId xmlns:p14="http://schemas.microsoft.com/office/powerpoint/2010/main" val="308775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68" name="Content Placeholder 5"/>
          <p:cNvSpPr txBox="1">
            <a:spLocks/>
          </p:cNvSpPr>
          <p:nvPr/>
        </p:nvSpPr>
        <p:spPr>
          <a:xfrm>
            <a:off x="1143000" y="5105400"/>
            <a:ext cx="58674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sz="2400" noProof="0" dirty="0" smtClean="0"/>
              <a:t>Are simple.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7" name="Straight Connector 76"/>
          <p:cNvCxnSpPr>
            <a:stCxn id="79" idx="6"/>
            <a:endCxn id="80" idx="2"/>
          </p:cNvCxnSpPr>
          <p:nvPr/>
        </p:nvCxnSpPr>
        <p:spPr>
          <a:xfrm flipV="1">
            <a:off x="2883243" y="2362200"/>
            <a:ext cx="381000" cy="76200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9" name="Oval 78"/>
          <p:cNvSpPr/>
          <p:nvPr/>
        </p:nvSpPr>
        <p:spPr>
          <a:xfrm>
            <a:off x="2743200" y="2362200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3264243" y="2286000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3264244" y="3200400"/>
            <a:ext cx="152400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950043" y="2667001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3721443" y="1905000"/>
            <a:ext cx="152400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4940643" y="1905001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5474043" y="2133601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Connector 88"/>
          <p:cNvCxnSpPr>
            <a:stCxn id="80" idx="7"/>
            <a:endCxn id="83" idx="3"/>
          </p:cNvCxnSpPr>
          <p:nvPr/>
        </p:nvCxnSpPr>
        <p:spPr>
          <a:xfrm flipV="1">
            <a:off x="3383777" y="2035082"/>
            <a:ext cx="359984" cy="273236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81" idx="0"/>
            <a:endCxn id="80" idx="4"/>
          </p:cNvCxnSpPr>
          <p:nvPr/>
        </p:nvCxnSpPr>
        <p:spPr>
          <a:xfrm flipH="1" flipV="1">
            <a:off x="3334265" y="2438400"/>
            <a:ext cx="6179" cy="762000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83" idx="6"/>
            <a:endCxn id="84" idx="2"/>
          </p:cNvCxnSpPr>
          <p:nvPr/>
        </p:nvCxnSpPr>
        <p:spPr>
          <a:xfrm>
            <a:off x="3873843" y="1981200"/>
            <a:ext cx="1066800" cy="1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85" idx="0"/>
            <a:endCxn id="84" idx="4"/>
          </p:cNvCxnSpPr>
          <p:nvPr/>
        </p:nvCxnSpPr>
        <p:spPr>
          <a:xfrm flipV="1">
            <a:off x="5010665" y="2057401"/>
            <a:ext cx="0" cy="228599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82" idx="7"/>
            <a:endCxn id="85" idx="2"/>
          </p:cNvCxnSpPr>
          <p:nvPr/>
        </p:nvCxnSpPr>
        <p:spPr>
          <a:xfrm flipV="1">
            <a:off x="4069577" y="2362200"/>
            <a:ext cx="871066" cy="327119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84" idx="6"/>
            <a:endCxn id="86" idx="1"/>
          </p:cNvCxnSpPr>
          <p:nvPr/>
        </p:nvCxnSpPr>
        <p:spPr>
          <a:xfrm>
            <a:off x="5080686" y="1981201"/>
            <a:ext cx="413866" cy="174718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85" idx="5"/>
          </p:cNvCxnSpPr>
          <p:nvPr/>
        </p:nvCxnSpPr>
        <p:spPr>
          <a:xfrm flipH="1" flipV="1">
            <a:off x="5060177" y="2416082"/>
            <a:ext cx="731023" cy="631918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30" idx="7"/>
            <a:endCxn id="28" idx="3"/>
          </p:cNvCxnSpPr>
          <p:nvPr/>
        </p:nvCxnSpPr>
        <p:spPr>
          <a:xfrm flipV="1">
            <a:off x="4778282" y="3116171"/>
            <a:ext cx="963405" cy="270107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721178" y="2986089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4940643" y="2286000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648200" y="3363960"/>
            <a:ext cx="152400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9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RELAXING REQUIREMENTS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914400" y="1828800"/>
            <a:ext cx="76962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Requiring </a:t>
            </a:r>
            <a:r>
              <a:rPr lang="en-US" sz="3200" dirty="0" err="1" smtClean="0"/>
              <a:t>subtrees</a:t>
            </a:r>
            <a:r>
              <a:rPr lang="en-US" sz="3200" dirty="0" smtClean="0"/>
              <a:t> introduces combinatorial complexity</a:t>
            </a:r>
            <a:endParaRPr lang="en-US" sz="3200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914400" y="3276600"/>
            <a:ext cx="76962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Steiner vertices are OK (</a:t>
            </a:r>
            <a:r>
              <a:rPr lang="en-US" sz="3200" dirty="0" err="1" smtClean="0"/>
              <a:t>Kelner</a:t>
            </a:r>
            <a:r>
              <a:rPr lang="en-US" sz="3200" dirty="0" smtClean="0"/>
              <a:t> et al.)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7794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BARTAL’s algorithm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914400" y="1447800"/>
            <a:ext cx="76962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Top-down</a:t>
            </a:r>
            <a:endParaRPr lang="en-US" sz="3200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914400" y="2743200"/>
            <a:ext cx="76962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Recursively partition graph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1384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BARTAL’s algorithm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195887" y="1705535"/>
            <a:ext cx="3600450" cy="3024328"/>
          </a:xfrm>
          <a:prstGeom prst="ellipse">
            <a:avLst/>
          </a:prstGeom>
          <a:solidFill>
            <a:schemeClr val="accent6">
              <a:lumMod val="40000"/>
              <a:lumOff val="60000"/>
              <a:alpha val="26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14312" y="2081913"/>
            <a:ext cx="4857750" cy="2824022"/>
          </a:xfrm>
          <a:prstGeom prst="ellipse">
            <a:avLst/>
          </a:prstGeom>
          <a:solidFill>
            <a:schemeClr val="accent6">
              <a:lumMod val="40000"/>
              <a:lumOff val="60000"/>
              <a:alpha val="26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800849" y="2015238"/>
            <a:ext cx="952500" cy="102870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729287" y="3243963"/>
            <a:ext cx="952500" cy="102870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186112" y="2529588"/>
            <a:ext cx="1295400" cy="110490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900112" y="3082038"/>
            <a:ext cx="1981200" cy="1290497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46" idx="7"/>
            <a:endCxn id="36" idx="2"/>
          </p:cNvCxnSpPr>
          <p:nvPr/>
        </p:nvCxnSpPr>
        <p:spPr>
          <a:xfrm flipV="1">
            <a:off x="1252256" y="3420035"/>
            <a:ext cx="721448" cy="21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7" idx="6"/>
            <a:endCxn id="37" idx="2"/>
          </p:cNvCxnSpPr>
          <p:nvPr/>
        </p:nvCxnSpPr>
        <p:spPr>
          <a:xfrm flipV="1">
            <a:off x="2187876" y="3853563"/>
            <a:ext cx="160036" cy="20349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36" idx="5"/>
            <a:endCxn id="37" idx="1"/>
          </p:cNvCxnSpPr>
          <p:nvPr/>
        </p:nvCxnSpPr>
        <p:spPr>
          <a:xfrm>
            <a:off x="2168826" y="3500857"/>
            <a:ext cx="212564" cy="2718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6" idx="5"/>
            <a:endCxn id="47" idx="2"/>
          </p:cNvCxnSpPr>
          <p:nvPr/>
        </p:nvCxnSpPr>
        <p:spPr>
          <a:xfrm>
            <a:off x="1252256" y="3603321"/>
            <a:ext cx="707020" cy="4537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36" idx="7"/>
            <a:endCxn id="39" idx="2"/>
          </p:cNvCxnSpPr>
          <p:nvPr/>
        </p:nvCxnSpPr>
        <p:spPr>
          <a:xfrm>
            <a:off x="2168826" y="3339213"/>
            <a:ext cx="12458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38" idx="3"/>
            <a:endCxn id="39" idx="0"/>
          </p:cNvCxnSpPr>
          <p:nvPr/>
        </p:nvCxnSpPr>
        <p:spPr>
          <a:xfrm flipH="1">
            <a:off x="3529012" y="2981885"/>
            <a:ext cx="147778" cy="2430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38" idx="5"/>
            <a:endCxn id="41" idx="1"/>
          </p:cNvCxnSpPr>
          <p:nvPr/>
        </p:nvCxnSpPr>
        <p:spPr>
          <a:xfrm>
            <a:off x="3838434" y="2981885"/>
            <a:ext cx="219356" cy="6695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37" idx="7"/>
            <a:endCxn id="39" idx="3"/>
          </p:cNvCxnSpPr>
          <p:nvPr/>
        </p:nvCxnSpPr>
        <p:spPr>
          <a:xfrm flipV="1">
            <a:off x="2543034" y="3420035"/>
            <a:ext cx="905156" cy="3527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7" idx="5"/>
            <a:endCxn id="42" idx="2"/>
          </p:cNvCxnSpPr>
          <p:nvPr/>
        </p:nvCxnSpPr>
        <p:spPr>
          <a:xfrm flipV="1">
            <a:off x="2154398" y="3891663"/>
            <a:ext cx="3660614" cy="24621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3" idx="5"/>
            <a:endCxn id="40" idx="1"/>
          </p:cNvCxnSpPr>
          <p:nvPr/>
        </p:nvCxnSpPr>
        <p:spPr>
          <a:xfrm>
            <a:off x="6229209" y="3648635"/>
            <a:ext cx="66956" cy="1622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3" idx="3"/>
            <a:endCxn id="42" idx="0"/>
          </p:cNvCxnSpPr>
          <p:nvPr/>
        </p:nvCxnSpPr>
        <p:spPr>
          <a:xfrm flipH="1">
            <a:off x="5929312" y="3648635"/>
            <a:ext cx="138253" cy="1287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1" idx="6"/>
            <a:endCxn id="43" idx="2"/>
          </p:cNvCxnSpPr>
          <p:nvPr/>
        </p:nvCxnSpPr>
        <p:spPr>
          <a:xfrm>
            <a:off x="4252912" y="3129663"/>
            <a:ext cx="1781175" cy="4381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3" idx="7"/>
            <a:endCxn id="44" idx="3"/>
          </p:cNvCxnSpPr>
          <p:nvPr/>
        </p:nvCxnSpPr>
        <p:spPr>
          <a:xfrm flipV="1">
            <a:off x="6229209" y="2434057"/>
            <a:ext cx="852768" cy="10529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5" idx="1"/>
            <a:endCxn id="44" idx="5"/>
          </p:cNvCxnSpPr>
          <p:nvPr/>
        </p:nvCxnSpPr>
        <p:spPr>
          <a:xfrm flipH="1" flipV="1">
            <a:off x="7243621" y="2434057"/>
            <a:ext cx="183637" cy="2718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41" idx="6"/>
            <a:endCxn id="43" idx="2"/>
          </p:cNvCxnSpPr>
          <p:nvPr/>
        </p:nvCxnSpPr>
        <p:spPr>
          <a:xfrm>
            <a:off x="4252912" y="3129663"/>
            <a:ext cx="1781175" cy="43815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973704" y="3305735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2347912" y="373926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643312" y="278676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3414712" y="322491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6262687" y="377736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4024312" y="301536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5815012" y="377736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6034087" y="345351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7048499" y="2238935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7393780" y="267246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1057134" y="3408199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1959276" y="3942754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7224711" y="3263013"/>
            <a:ext cx="952500" cy="102870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7330676" y="3636799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7834312" y="3806217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3" name="Straight Connector 62"/>
          <p:cNvCxnSpPr>
            <a:stCxn id="36" idx="2"/>
            <a:endCxn id="46" idx="7"/>
          </p:cNvCxnSpPr>
          <p:nvPr/>
        </p:nvCxnSpPr>
        <p:spPr>
          <a:xfrm flipH="1">
            <a:off x="1252256" y="3420035"/>
            <a:ext cx="721448" cy="21642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9" idx="6"/>
            <a:endCxn id="50" idx="2"/>
          </p:cNvCxnSpPr>
          <p:nvPr/>
        </p:nvCxnSpPr>
        <p:spPr>
          <a:xfrm>
            <a:off x="7559276" y="3751099"/>
            <a:ext cx="275036" cy="16941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8" idx="5"/>
            <a:endCxn id="41" idx="1"/>
          </p:cNvCxnSpPr>
          <p:nvPr/>
        </p:nvCxnSpPr>
        <p:spPr>
          <a:xfrm>
            <a:off x="3838434" y="2981885"/>
            <a:ext cx="219356" cy="66956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38" idx="3"/>
            <a:endCxn id="39" idx="0"/>
          </p:cNvCxnSpPr>
          <p:nvPr/>
        </p:nvCxnSpPr>
        <p:spPr>
          <a:xfrm flipH="1">
            <a:off x="3529012" y="2981885"/>
            <a:ext cx="147778" cy="243028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39" idx="2"/>
            <a:endCxn id="36" idx="7"/>
          </p:cNvCxnSpPr>
          <p:nvPr/>
        </p:nvCxnSpPr>
        <p:spPr>
          <a:xfrm flipH="1">
            <a:off x="2168826" y="3339213"/>
            <a:ext cx="1245886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37" idx="1"/>
            <a:endCxn id="36" idx="5"/>
          </p:cNvCxnSpPr>
          <p:nvPr/>
        </p:nvCxnSpPr>
        <p:spPr>
          <a:xfrm flipH="1" flipV="1">
            <a:off x="2168826" y="3500857"/>
            <a:ext cx="212564" cy="27188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7" idx="2"/>
            <a:endCxn id="46" idx="5"/>
          </p:cNvCxnSpPr>
          <p:nvPr/>
        </p:nvCxnSpPr>
        <p:spPr>
          <a:xfrm flipH="1" flipV="1">
            <a:off x="1252256" y="3603321"/>
            <a:ext cx="707020" cy="453733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47" idx="5"/>
            <a:endCxn id="42" idx="2"/>
          </p:cNvCxnSpPr>
          <p:nvPr/>
        </p:nvCxnSpPr>
        <p:spPr>
          <a:xfrm flipV="1">
            <a:off x="2154398" y="3891663"/>
            <a:ext cx="3660614" cy="246213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43" idx="5"/>
            <a:endCxn id="40" idx="1"/>
          </p:cNvCxnSpPr>
          <p:nvPr/>
        </p:nvCxnSpPr>
        <p:spPr>
          <a:xfrm>
            <a:off x="6229209" y="3648635"/>
            <a:ext cx="66956" cy="162206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44" idx="3"/>
            <a:endCxn id="43" idx="7"/>
          </p:cNvCxnSpPr>
          <p:nvPr/>
        </p:nvCxnSpPr>
        <p:spPr>
          <a:xfrm flipH="1">
            <a:off x="6229209" y="2434057"/>
            <a:ext cx="852768" cy="105293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44" idx="5"/>
            <a:endCxn id="45" idx="1"/>
          </p:cNvCxnSpPr>
          <p:nvPr/>
        </p:nvCxnSpPr>
        <p:spPr>
          <a:xfrm>
            <a:off x="7243621" y="2434057"/>
            <a:ext cx="183637" cy="27188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9" idx="0"/>
            <a:endCxn id="45" idx="4"/>
          </p:cNvCxnSpPr>
          <p:nvPr/>
        </p:nvCxnSpPr>
        <p:spPr>
          <a:xfrm flipV="1">
            <a:off x="7444976" y="2901063"/>
            <a:ext cx="63104" cy="7357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45" idx="4"/>
            <a:endCxn id="49" idx="0"/>
          </p:cNvCxnSpPr>
          <p:nvPr/>
        </p:nvCxnSpPr>
        <p:spPr>
          <a:xfrm flipH="1">
            <a:off x="7444976" y="2901063"/>
            <a:ext cx="63104" cy="735736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49" idx="6"/>
            <a:endCxn id="50" idx="2"/>
          </p:cNvCxnSpPr>
          <p:nvPr/>
        </p:nvCxnSpPr>
        <p:spPr>
          <a:xfrm>
            <a:off x="7559276" y="3751099"/>
            <a:ext cx="275036" cy="169418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7" idx="2"/>
            <a:endCxn id="47" idx="6"/>
          </p:cNvCxnSpPr>
          <p:nvPr/>
        </p:nvCxnSpPr>
        <p:spPr>
          <a:xfrm flipH="1">
            <a:off x="2187876" y="3853563"/>
            <a:ext cx="160036" cy="20349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37" idx="7"/>
            <a:endCxn id="39" idx="3"/>
          </p:cNvCxnSpPr>
          <p:nvPr/>
        </p:nvCxnSpPr>
        <p:spPr>
          <a:xfrm flipV="1">
            <a:off x="2543034" y="3420035"/>
            <a:ext cx="905156" cy="35270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36" idx="5"/>
            <a:endCxn id="37" idx="1"/>
          </p:cNvCxnSpPr>
          <p:nvPr/>
        </p:nvCxnSpPr>
        <p:spPr>
          <a:xfrm>
            <a:off x="2168826" y="3500857"/>
            <a:ext cx="212564" cy="27188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46" idx="7"/>
            <a:endCxn id="36" idx="2"/>
          </p:cNvCxnSpPr>
          <p:nvPr/>
        </p:nvCxnSpPr>
        <p:spPr>
          <a:xfrm flipV="1">
            <a:off x="1252256" y="3420035"/>
            <a:ext cx="721448" cy="2164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42" idx="0"/>
            <a:endCxn id="43" idx="3"/>
          </p:cNvCxnSpPr>
          <p:nvPr/>
        </p:nvCxnSpPr>
        <p:spPr>
          <a:xfrm flipV="1">
            <a:off x="5929312" y="3648635"/>
            <a:ext cx="138253" cy="12872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45" idx="1"/>
            <a:endCxn id="44" idx="5"/>
          </p:cNvCxnSpPr>
          <p:nvPr/>
        </p:nvCxnSpPr>
        <p:spPr>
          <a:xfrm flipH="1" flipV="1">
            <a:off x="7243621" y="2434057"/>
            <a:ext cx="183637" cy="27188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43" idx="7"/>
            <a:endCxn id="44" idx="3"/>
          </p:cNvCxnSpPr>
          <p:nvPr/>
        </p:nvCxnSpPr>
        <p:spPr>
          <a:xfrm flipV="1">
            <a:off x="6229209" y="2434057"/>
            <a:ext cx="852768" cy="105293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>
            <a:stCxn id="49" idx="0"/>
            <a:endCxn id="45" idx="4"/>
          </p:cNvCxnSpPr>
          <p:nvPr/>
        </p:nvCxnSpPr>
        <p:spPr>
          <a:xfrm flipV="1">
            <a:off x="7444976" y="2901063"/>
            <a:ext cx="63104" cy="73573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50" idx="2"/>
            <a:endCxn id="49" idx="6"/>
          </p:cNvCxnSpPr>
          <p:nvPr/>
        </p:nvCxnSpPr>
        <p:spPr>
          <a:xfrm flipH="1" flipV="1">
            <a:off x="7559276" y="3751099"/>
            <a:ext cx="275036" cy="16941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>
            <a:stCxn id="38" idx="3"/>
            <a:endCxn id="39" idx="0"/>
          </p:cNvCxnSpPr>
          <p:nvPr/>
        </p:nvCxnSpPr>
        <p:spPr>
          <a:xfrm flipH="1">
            <a:off x="3529012" y="2981885"/>
            <a:ext cx="147778" cy="24302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38" idx="5"/>
            <a:endCxn id="41" idx="1"/>
          </p:cNvCxnSpPr>
          <p:nvPr/>
        </p:nvCxnSpPr>
        <p:spPr>
          <a:xfrm>
            <a:off x="3838434" y="2981885"/>
            <a:ext cx="219356" cy="6695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>
            <a:stCxn id="46" idx="5"/>
            <a:endCxn id="47" idx="2"/>
          </p:cNvCxnSpPr>
          <p:nvPr/>
        </p:nvCxnSpPr>
        <p:spPr>
          <a:xfrm>
            <a:off x="1252256" y="3603321"/>
            <a:ext cx="707020" cy="453733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>
            <a:stCxn id="36" idx="5"/>
            <a:endCxn id="37" idx="1"/>
          </p:cNvCxnSpPr>
          <p:nvPr/>
        </p:nvCxnSpPr>
        <p:spPr>
          <a:xfrm>
            <a:off x="2168826" y="3500857"/>
            <a:ext cx="212564" cy="271884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46" idx="7"/>
            <a:endCxn id="36" idx="2"/>
          </p:cNvCxnSpPr>
          <p:nvPr/>
        </p:nvCxnSpPr>
        <p:spPr>
          <a:xfrm flipV="1">
            <a:off x="1252256" y="3420035"/>
            <a:ext cx="721448" cy="21642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39" idx="0"/>
            <a:endCxn id="38" idx="3"/>
          </p:cNvCxnSpPr>
          <p:nvPr/>
        </p:nvCxnSpPr>
        <p:spPr>
          <a:xfrm flipV="1">
            <a:off x="3529012" y="2981885"/>
            <a:ext cx="147778" cy="24302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>
            <a:stCxn id="41" idx="1"/>
            <a:endCxn id="38" idx="5"/>
          </p:cNvCxnSpPr>
          <p:nvPr/>
        </p:nvCxnSpPr>
        <p:spPr>
          <a:xfrm flipH="1" flipV="1">
            <a:off x="3838434" y="2981885"/>
            <a:ext cx="219356" cy="6695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>
            <a:stCxn id="43" idx="3"/>
            <a:endCxn id="42" idx="0"/>
          </p:cNvCxnSpPr>
          <p:nvPr/>
        </p:nvCxnSpPr>
        <p:spPr>
          <a:xfrm flipH="1">
            <a:off x="5929312" y="3648635"/>
            <a:ext cx="138253" cy="12872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>
            <a:stCxn id="44" idx="5"/>
            <a:endCxn id="45" idx="1"/>
          </p:cNvCxnSpPr>
          <p:nvPr/>
        </p:nvCxnSpPr>
        <p:spPr>
          <a:xfrm>
            <a:off x="7243621" y="2434057"/>
            <a:ext cx="183637" cy="271884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>
            <a:stCxn id="49" idx="6"/>
            <a:endCxn id="50" idx="2"/>
          </p:cNvCxnSpPr>
          <p:nvPr/>
        </p:nvCxnSpPr>
        <p:spPr>
          <a:xfrm>
            <a:off x="7559276" y="3751099"/>
            <a:ext cx="275036" cy="16941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7" name="Content Placeholder 5"/>
          <p:cNvSpPr txBox="1">
            <a:spLocks/>
          </p:cNvSpPr>
          <p:nvPr/>
        </p:nvSpPr>
        <p:spPr>
          <a:xfrm>
            <a:off x="370037" y="5284064"/>
            <a:ext cx="3955749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diameter </a:t>
            </a:r>
            <a:r>
              <a:rPr lang="en-US" sz="2400" i="1" dirty="0" smtClean="0"/>
              <a:t>d </a:t>
            </a:r>
            <a:r>
              <a:rPr lang="en-US" sz="2400" dirty="0" smtClean="0"/>
              <a:t>/ 2</a:t>
            </a:r>
            <a:endParaRPr lang="en-US" sz="2400" i="1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m</a:t>
            </a:r>
            <a:r>
              <a:rPr lang="en-US" sz="2400" dirty="0" err="1" smtClean="0"/>
              <a:t>log</a:t>
            </a:r>
            <a:r>
              <a:rPr lang="en-US" sz="2400" dirty="0" smtClean="0"/>
              <a:t> </a:t>
            </a:r>
            <a:r>
              <a:rPr lang="en-US" sz="2400" i="1" dirty="0" smtClean="0"/>
              <a:t>n/d edges cut</a:t>
            </a:r>
            <a:endParaRPr lang="en-US" sz="2400" dirty="0" smtClean="0"/>
          </a:p>
        </p:txBody>
      </p:sp>
      <p:sp>
        <p:nvSpPr>
          <p:cNvPr id="198" name="Content Placeholder 5"/>
          <p:cNvSpPr txBox="1">
            <a:spLocks/>
          </p:cNvSpPr>
          <p:nvPr/>
        </p:nvSpPr>
        <p:spPr>
          <a:xfrm>
            <a:off x="4810125" y="5284064"/>
            <a:ext cx="3733800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diameter </a:t>
            </a:r>
            <a:r>
              <a:rPr lang="en-US" sz="2400" i="1" dirty="0" smtClean="0"/>
              <a:t>d/4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2m log </a:t>
            </a:r>
            <a:r>
              <a:rPr lang="en-US" sz="2400" i="1" dirty="0" smtClean="0"/>
              <a:t>n/d edges cut</a:t>
            </a:r>
            <a:endParaRPr lang="en-US" sz="2400" dirty="0" smtClean="0"/>
          </a:p>
        </p:txBody>
      </p:sp>
      <p:cxnSp>
        <p:nvCxnSpPr>
          <p:cNvPr id="199" name="Straight Arrow Connector 198"/>
          <p:cNvCxnSpPr>
            <a:stCxn id="197" idx="0"/>
          </p:cNvCxnSpPr>
          <p:nvPr/>
        </p:nvCxnSpPr>
        <p:spPr>
          <a:xfrm flipV="1">
            <a:off x="2347912" y="4291714"/>
            <a:ext cx="1025374" cy="9923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>
            <a:stCxn id="198" idx="0"/>
          </p:cNvCxnSpPr>
          <p:nvPr/>
        </p:nvCxnSpPr>
        <p:spPr>
          <a:xfrm flipV="1">
            <a:off x="6677025" y="4005963"/>
            <a:ext cx="1023936" cy="127810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43" idx="5"/>
            <a:endCxn id="40" idx="1"/>
          </p:cNvCxnSpPr>
          <p:nvPr/>
        </p:nvCxnSpPr>
        <p:spPr>
          <a:xfrm>
            <a:off x="6229209" y="3648635"/>
            <a:ext cx="66956" cy="16220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>
            <a:stCxn id="43" idx="5"/>
            <a:endCxn id="40" idx="1"/>
          </p:cNvCxnSpPr>
          <p:nvPr/>
        </p:nvCxnSpPr>
        <p:spPr>
          <a:xfrm>
            <a:off x="6229209" y="3648635"/>
            <a:ext cx="66956" cy="16220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87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48" grpId="0" animBg="1"/>
      <p:bldP spid="197" grpId="0" animBg="1"/>
      <p:bldP spid="19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BARTAL’s Accounting: p=1</a:t>
            </a:r>
            <a:endParaRPr lang="en-US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626883" y="1828800"/>
            <a:ext cx="7978436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/>
              <a:t>Can show: if edge cut when diameter</a:t>
            </a:r>
            <a:r>
              <a:rPr lang="pl-PL" sz="3200" dirty="0"/>
              <a:t> </a:t>
            </a:r>
            <a:r>
              <a:rPr lang="en-US" sz="3200" dirty="0"/>
              <a:t>is </a:t>
            </a:r>
            <a:r>
              <a:rPr lang="en-US" sz="3200" i="1" dirty="0"/>
              <a:t>d</a:t>
            </a:r>
            <a:r>
              <a:rPr lang="en-US" sz="3200" dirty="0"/>
              <a:t>, its stretch is </a:t>
            </a:r>
            <a:r>
              <a:rPr lang="pl-PL" sz="3200" i="1" dirty="0"/>
              <a:t>O</a:t>
            </a:r>
            <a:r>
              <a:rPr lang="en-US" sz="3200" dirty="0"/>
              <a:t>(</a:t>
            </a:r>
            <a:r>
              <a:rPr lang="en-US" sz="3200" i="1" dirty="0"/>
              <a:t>d</a:t>
            </a:r>
            <a:r>
              <a:rPr lang="en-US" sz="3200" dirty="0"/>
              <a:t>)</a:t>
            </a:r>
            <a:endParaRPr lang="en-US" sz="3200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626883" y="3060568"/>
            <a:ext cx="7978436" cy="2257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i="1" dirty="0"/>
              <a:t>m </a:t>
            </a:r>
            <a:r>
              <a:rPr lang="pl-PL" sz="3200" dirty="0"/>
              <a:t>l</a:t>
            </a:r>
            <a:r>
              <a:rPr lang="en-US" sz="3200" dirty="0" err="1"/>
              <a:t>og</a:t>
            </a:r>
            <a:r>
              <a:rPr lang="pl-PL" sz="3200" dirty="0"/>
              <a:t> </a:t>
            </a:r>
            <a:r>
              <a:rPr lang="en-US" sz="3200" i="1" dirty="0"/>
              <a:t>n</a:t>
            </a:r>
            <a:r>
              <a:rPr lang="en-US" sz="3200" dirty="0"/>
              <a:t> / </a:t>
            </a:r>
            <a:r>
              <a:rPr lang="pl-PL" sz="3200" i="1" dirty="0"/>
              <a:t>d</a:t>
            </a:r>
            <a:r>
              <a:rPr lang="en-US" sz="3200" dirty="0"/>
              <a:t>·</a:t>
            </a:r>
            <a:r>
              <a:rPr lang="pl-PL" sz="3200" dirty="0"/>
              <a:t> </a:t>
            </a:r>
            <a:r>
              <a:rPr lang="pl-PL" sz="3200" i="1" dirty="0"/>
              <a:t>d</a:t>
            </a:r>
            <a:endParaRPr lang="en-US" sz="32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2</a:t>
            </a:r>
            <a:r>
              <a:rPr lang="en-US" sz="3200" i="1" dirty="0"/>
              <a:t>m</a:t>
            </a:r>
            <a:r>
              <a:rPr lang="en-US" sz="3200" dirty="0"/>
              <a:t> log</a:t>
            </a:r>
            <a:r>
              <a:rPr lang="pl-PL" sz="3200" dirty="0"/>
              <a:t> </a:t>
            </a:r>
            <a:r>
              <a:rPr lang="en-US" sz="3200" i="1" dirty="0"/>
              <a:t>n</a:t>
            </a:r>
            <a:r>
              <a:rPr lang="en-US" sz="3200" dirty="0"/>
              <a:t> / </a:t>
            </a:r>
            <a:r>
              <a:rPr lang="en-US" sz="3200" i="1" dirty="0"/>
              <a:t>d</a:t>
            </a:r>
            <a:r>
              <a:rPr lang="en-US" sz="3200" dirty="0"/>
              <a:t>·</a:t>
            </a:r>
            <a:r>
              <a:rPr lang="pl-PL" sz="3200" dirty="0"/>
              <a:t> </a:t>
            </a:r>
            <a:r>
              <a:rPr lang="en-US" sz="3200" dirty="0"/>
              <a:t>(</a:t>
            </a:r>
            <a:r>
              <a:rPr lang="en-US" sz="3200" i="1" dirty="0"/>
              <a:t>d</a:t>
            </a:r>
            <a:r>
              <a:rPr lang="en-US" sz="3200" dirty="0"/>
              <a:t> / 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4</a:t>
            </a:r>
            <a:r>
              <a:rPr lang="en-US" sz="3200" i="1" dirty="0"/>
              <a:t>m</a:t>
            </a:r>
            <a:r>
              <a:rPr lang="en-US" sz="3200" dirty="0"/>
              <a:t> log</a:t>
            </a:r>
            <a:r>
              <a:rPr lang="pl-PL" sz="3200" dirty="0"/>
              <a:t> </a:t>
            </a:r>
            <a:r>
              <a:rPr lang="en-US" sz="3200" i="1" dirty="0"/>
              <a:t>n</a:t>
            </a:r>
            <a:r>
              <a:rPr lang="en-US" sz="3200" dirty="0"/>
              <a:t> / </a:t>
            </a:r>
            <a:r>
              <a:rPr lang="en-US" sz="3200" i="1" dirty="0"/>
              <a:t>d</a:t>
            </a:r>
            <a:r>
              <a:rPr lang="en-US" sz="3200" dirty="0"/>
              <a:t>·</a:t>
            </a:r>
            <a:r>
              <a:rPr lang="pl-PL" sz="3200" dirty="0"/>
              <a:t> </a:t>
            </a:r>
            <a:r>
              <a:rPr lang="en-US" sz="3200" dirty="0"/>
              <a:t>(</a:t>
            </a:r>
            <a:r>
              <a:rPr lang="en-US" sz="3200" i="1" dirty="0"/>
              <a:t>d</a:t>
            </a:r>
            <a:r>
              <a:rPr lang="en-US" sz="3200" dirty="0"/>
              <a:t> / 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…</a:t>
            </a:r>
            <a:endParaRPr lang="en-US" sz="3200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626883" y="5429053"/>
            <a:ext cx="7978436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/>
              <a:t>Expected stretch log</a:t>
            </a:r>
            <a:r>
              <a:rPr lang="pl-PL" sz="3200" dirty="0"/>
              <a:t> </a:t>
            </a:r>
            <a:r>
              <a:rPr lang="en-US" sz="3200" i="1" dirty="0"/>
              <a:t>n</a:t>
            </a:r>
            <a:r>
              <a:rPr lang="en-US" sz="3200" dirty="0"/>
              <a:t> at each level, total = </a:t>
            </a:r>
            <a:r>
              <a:rPr lang="en-US" sz="3200" i="1" dirty="0"/>
              <a:t>O</a:t>
            </a:r>
            <a:r>
              <a:rPr lang="en-US" sz="3200" dirty="0"/>
              <a:t>(mlog</a:t>
            </a:r>
            <a:r>
              <a:rPr lang="en-US" sz="3200" baseline="30000" dirty="0"/>
              <a:t>2</a:t>
            </a:r>
            <a:r>
              <a:rPr lang="pl-PL" sz="3200" baseline="30000" dirty="0"/>
              <a:t> </a:t>
            </a:r>
            <a:r>
              <a:rPr lang="en-US" sz="3200" i="1" dirty="0"/>
              <a:t>n</a:t>
            </a:r>
            <a:r>
              <a:rPr lang="en-US" sz="3200" dirty="0"/>
              <a:t>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082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BARTAL’s Accounting: p&lt;1</a:t>
            </a:r>
            <a:endParaRPr lang="en-US" dirty="0"/>
          </a:p>
        </p:txBody>
      </p:sp>
      <p:sp>
        <p:nvSpPr>
          <p:cNvPr id="78" name="Content Placeholder 5"/>
          <p:cNvSpPr txBox="1">
            <a:spLocks/>
          </p:cNvSpPr>
          <p:nvPr/>
        </p:nvSpPr>
        <p:spPr>
          <a:xfrm>
            <a:off x="631378" y="1828800"/>
            <a:ext cx="7978436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Can show: if edge cut when diameter is </a:t>
            </a:r>
            <a:r>
              <a:rPr lang="en-US" sz="3200" i="1" dirty="0" smtClean="0"/>
              <a:t>d</a:t>
            </a:r>
            <a:r>
              <a:rPr lang="en-US" sz="3200" dirty="0" smtClean="0"/>
              <a:t>, its stretch is </a:t>
            </a:r>
            <a:r>
              <a:rPr lang="en-US" sz="3200" i="1" dirty="0" smtClean="0"/>
              <a:t>O</a:t>
            </a:r>
            <a:r>
              <a:rPr lang="en-US" sz="3200" dirty="0" smtClean="0"/>
              <a:t>(</a:t>
            </a:r>
            <a:r>
              <a:rPr lang="en-US" sz="3200" i="1" dirty="0" smtClean="0"/>
              <a:t>d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79" name="Content Placeholder 5"/>
          <p:cNvSpPr txBox="1">
            <a:spLocks/>
          </p:cNvSpPr>
          <p:nvPr/>
        </p:nvSpPr>
        <p:spPr>
          <a:xfrm>
            <a:off x="632164" y="3065079"/>
            <a:ext cx="7978436" cy="2257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i="1" dirty="0" smtClean="0"/>
              <a:t>m </a:t>
            </a:r>
            <a:r>
              <a:rPr lang="pl-PL" sz="3200" dirty="0" smtClean="0"/>
              <a:t>l</a:t>
            </a:r>
            <a:r>
              <a:rPr lang="en-US" sz="3200" dirty="0" err="1" smtClean="0"/>
              <a:t>og</a:t>
            </a:r>
            <a:r>
              <a:rPr lang="pl-PL" sz="3200" dirty="0" smtClean="0"/>
              <a:t> </a:t>
            </a:r>
            <a:r>
              <a:rPr lang="en-US" sz="3200" i="1" dirty="0" smtClean="0"/>
              <a:t>n</a:t>
            </a:r>
            <a:r>
              <a:rPr lang="en-US" sz="3200" dirty="0" smtClean="0"/>
              <a:t> / </a:t>
            </a:r>
            <a:r>
              <a:rPr lang="en-US" sz="3200" i="1" dirty="0" smtClean="0"/>
              <a:t>d</a:t>
            </a:r>
            <a:r>
              <a:rPr lang="en-US" sz="3200" dirty="0" smtClean="0"/>
              <a:t>· </a:t>
            </a:r>
            <a:r>
              <a:rPr lang="en-US" sz="3200" i="1" dirty="0" err="1" smtClean="0"/>
              <a:t>d</a:t>
            </a:r>
            <a:r>
              <a:rPr lang="en-US" sz="3200" i="1" baseline="30000" dirty="0" err="1" smtClean="0"/>
              <a:t>p</a:t>
            </a:r>
            <a:r>
              <a:rPr lang="pl-PL" sz="3200" i="1" baseline="30000" dirty="0" smtClean="0"/>
              <a:t> </a:t>
            </a:r>
            <a:r>
              <a:rPr lang="en-US" sz="3200" dirty="0" smtClean="0"/>
              <a:t>= log</a:t>
            </a:r>
            <a:r>
              <a:rPr lang="pl-PL" sz="3200" dirty="0" smtClean="0"/>
              <a:t> </a:t>
            </a:r>
            <a:r>
              <a:rPr lang="en-US" sz="3200" i="1" dirty="0" smtClean="0"/>
              <a:t>n</a:t>
            </a:r>
            <a:r>
              <a:rPr lang="en-US" sz="3200" dirty="0" smtClean="0"/>
              <a:t> / </a:t>
            </a:r>
            <a:r>
              <a:rPr lang="en-US" sz="3200" i="1" dirty="0" smtClean="0"/>
              <a:t>d</a:t>
            </a:r>
            <a:r>
              <a:rPr lang="en-US" sz="3200" baseline="30000" dirty="0" smtClean="0"/>
              <a:t>1-</a:t>
            </a:r>
            <a:r>
              <a:rPr lang="en-US" sz="3200" i="1" baseline="30000" dirty="0" smtClean="0"/>
              <a:t>p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2</a:t>
            </a:r>
            <a:r>
              <a:rPr lang="en-US" sz="3200" i="1" dirty="0" smtClean="0"/>
              <a:t>m</a:t>
            </a:r>
            <a:r>
              <a:rPr lang="pl-PL" sz="3200" i="1" dirty="0" smtClean="0"/>
              <a:t> </a:t>
            </a:r>
            <a:r>
              <a:rPr lang="en-US" sz="3200" dirty="0" smtClean="0"/>
              <a:t>log</a:t>
            </a:r>
            <a:r>
              <a:rPr lang="pl-PL" sz="3200" dirty="0" smtClean="0"/>
              <a:t> </a:t>
            </a:r>
            <a:r>
              <a:rPr lang="en-US" sz="3200" i="1" dirty="0" smtClean="0"/>
              <a:t>n</a:t>
            </a:r>
            <a:r>
              <a:rPr lang="en-US" sz="3200" dirty="0" smtClean="0"/>
              <a:t> / </a:t>
            </a:r>
            <a:r>
              <a:rPr lang="en-US" sz="3200" i="1" dirty="0" smtClean="0"/>
              <a:t>d</a:t>
            </a:r>
            <a:r>
              <a:rPr lang="en-US" sz="3200" dirty="0" smtClean="0"/>
              <a:t>· (</a:t>
            </a:r>
            <a:r>
              <a:rPr lang="pl-PL" sz="3200" i="1" dirty="0" smtClean="0"/>
              <a:t>d</a:t>
            </a:r>
            <a:r>
              <a:rPr lang="en-US" sz="3200" dirty="0" smtClean="0"/>
              <a:t> / 2)</a:t>
            </a:r>
            <a:r>
              <a:rPr lang="en-US" sz="3200" i="1" baseline="30000" dirty="0" smtClean="0"/>
              <a:t>p</a:t>
            </a:r>
            <a:r>
              <a:rPr lang="pl-PL" sz="3200" i="1" baseline="30000" dirty="0" smtClean="0"/>
              <a:t> </a:t>
            </a:r>
            <a:r>
              <a:rPr lang="en-US" sz="3200" dirty="0" smtClean="0"/>
              <a:t>=</a:t>
            </a:r>
            <a:r>
              <a:rPr lang="en-US" sz="3200" dirty="0" err="1" smtClean="0"/>
              <a:t>mlog</a:t>
            </a:r>
            <a:r>
              <a:rPr lang="pl-PL" sz="3200" dirty="0" smtClean="0"/>
              <a:t> </a:t>
            </a:r>
            <a:r>
              <a:rPr lang="en-US" sz="3200" i="1" dirty="0" smtClean="0"/>
              <a:t>n</a:t>
            </a:r>
            <a:r>
              <a:rPr lang="en-US" sz="3200" dirty="0" smtClean="0"/>
              <a:t>/(</a:t>
            </a:r>
            <a:r>
              <a:rPr lang="en-US" sz="3200" i="1" dirty="0" smtClean="0"/>
              <a:t>d</a:t>
            </a:r>
            <a:r>
              <a:rPr lang="en-US" sz="3200" dirty="0" smtClean="0"/>
              <a:t>/2)</a:t>
            </a:r>
            <a:r>
              <a:rPr lang="en-US" sz="3200" baseline="30000" dirty="0" smtClean="0"/>
              <a:t>1-</a:t>
            </a:r>
            <a:r>
              <a:rPr lang="en-US" sz="3200" i="1" baseline="30000" dirty="0" smtClean="0"/>
              <a:t>p</a:t>
            </a:r>
            <a:endParaRPr lang="en-US" sz="3200" i="1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4</a:t>
            </a:r>
            <a:r>
              <a:rPr lang="en-CA" sz="3200" i="1" dirty="0" smtClean="0"/>
              <a:t>m</a:t>
            </a:r>
            <a:r>
              <a:rPr lang="pl-PL" sz="3200" i="1" dirty="0" smtClean="0"/>
              <a:t> </a:t>
            </a:r>
            <a:r>
              <a:rPr lang="en-US" sz="3200" dirty="0" smtClean="0"/>
              <a:t>log</a:t>
            </a:r>
            <a:r>
              <a:rPr lang="pl-PL" sz="3200" dirty="0" smtClean="0"/>
              <a:t> </a:t>
            </a:r>
            <a:r>
              <a:rPr lang="en-US" sz="3200" i="1" dirty="0" smtClean="0"/>
              <a:t>n</a:t>
            </a:r>
            <a:r>
              <a:rPr lang="en-US" sz="3200" dirty="0" smtClean="0"/>
              <a:t> / </a:t>
            </a:r>
            <a:r>
              <a:rPr lang="en-US" sz="3200" i="1" dirty="0" smtClean="0"/>
              <a:t>d</a:t>
            </a:r>
            <a:r>
              <a:rPr lang="en-US" sz="3200" dirty="0" smtClean="0"/>
              <a:t>· (</a:t>
            </a:r>
            <a:r>
              <a:rPr lang="en-US" sz="3200" i="1" dirty="0" smtClean="0"/>
              <a:t>d</a:t>
            </a:r>
            <a:r>
              <a:rPr lang="en-US" sz="3200" dirty="0" smtClean="0"/>
              <a:t> / 4)</a:t>
            </a:r>
            <a:r>
              <a:rPr lang="en-US" sz="3200" i="1" baseline="30000" dirty="0" smtClean="0"/>
              <a:t>p</a:t>
            </a:r>
            <a:r>
              <a:rPr lang="pl-PL" sz="3200" baseline="30000" dirty="0" smtClean="0"/>
              <a:t> </a:t>
            </a:r>
            <a:r>
              <a:rPr lang="en-US" sz="3200" dirty="0" smtClean="0"/>
              <a:t>=</a:t>
            </a:r>
            <a:r>
              <a:rPr lang="en-US" sz="3200" dirty="0" err="1" smtClean="0"/>
              <a:t>mlog</a:t>
            </a:r>
            <a:r>
              <a:rPr lang="pl-PL" sz="3200" dirty="0" smtClean="0"/>
              <a:t> </a:t>
            </a:r>
            <a:r>
              <a:rPr lang="en-US" sz="3200" i="1" dirty="0" smtClean="0"/>
              <a:t>n</a:t>
            </a:r>
            <a:r>
              <a:rPr lang="en-US" sz="3200" dirty="0" smtClean="0"/>
              <a:t>/(</a:t>
            </a:r>
            <a:r>
              <a:rPr lang="en-US" sz="3200" i="1" dirty="0" smtClean="0"/>
              <a:t>d</a:t>
            </a:r>
            <a:r>
              <a:rPr lang="en-US" sz="3200" dirty="0" smtClean="0"/>
              <a:t>/4)</a:t>
            </a:r>
            <a:r>
              <a:rPr lang="en-US" sz="3200" baseline="30000" dirty="0" smtClean="0"/>
              <a:t>1-</a:t>
            </a:r>
            <a:r>
              <a:rPr lang="en-US" sz="3200" i="1" baseline="30000" dirty="0" smtClean="0"/>
              <a:t>p</a:t>
            </a:r>
            <a:endParaRPr lang="en-US" sz="32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…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81" name="Content Placeholder 5"/>
          <p:cNvSpPr txBox="1">
            <a:spLocks/>
          </p:cNvSpPr>
          <p:nvPr/>
        </p:nvSpPr>
        <p:spPr>
          <a:xfrm>
            <a:off x="631378" y="5425965"/>
            <a:ext cx="7978436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Geometric series, last step (</a:t>
            </a:r>
            <a:r>
              <a:rPr lang="en-US" sz="3200" i="1" dirty="0" smtClean="0"/>
              <a:t>d</a:t>
            </a:r>
            <a:r>
              <a:rPr lang="en-US" sz="3200" dirty="0" smtClean="0"/>
              <a:t> = log</a:t>
            </a:r>
            <a:r>
              <a:rPr lang="pl-PL" sz="3200" dirty="0" smtClean="0"/>
              <a:t> </a:t>
            </a:r>
            <a:r>
              <a:rPr lang="en-US" sz="3200" i="1" dirty="0" smtClean="0"/>
              <a:t>n</a:t>
            </a:r>
            <a:r>
              <a:rPr lang="en-US" sz="3200" dirty="0" smtClean="0"/>
              <a:t>)</a:t>
            </a:r>
            <a:r>
              <a:rPr lang="pl-PL" sz="3200" dirty="0" smtClean="0"/>
              <a:t> </a:t>
            </a:r>
            <a:r>
              <a:rPr lang="en-US" sz="3200" dirty="0" smtClean="0"/>
              <a:t>dominates, total = </a:t>
            </a:r>
            <a:r>
              <a:rPr lang="en-US" sz="3200" i="1" dirty="0" smtClean="0"/>
              <a:t>O</a:t>
            </a:r>
            <a:r>
              <a:rPr lang="en-US" sz="3200" dirty="0" smtClean="0"/>
              <a:t>(</a:t>
            </a:r>
            <a:r>
              <a:rPr lang="en-US" sz="3200" dirty="0" err="1" smtClean="0"/>
              <a:t>mlog</a:t>
            </a:r>
            <a:r>
              <a:rPr lang="en-US" sz="3200" i="1" baseline="30000" dirty="0" err="1" smtClean="0"/>
              <a:t>p</a:t>
            </a:r>
            <a:r>
              <a:rPr lang="pl-PL" sz="3200" i="1" baseline="30000" dirty="0" smtClean="0"/>
              <a:t> </a:t>
            </a:r>
            <a:r>
              <a:rPr lang="en-US" sz="3200" i="1" dirty="0" smtClean="0"/>
              <a:t>n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09845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9" grpId="0" animBg="1"/>
      <p:bldP spid="8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BARTAL’s algorithm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914400" y="1943100"/>
            <a:ext cx="76962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i="1" dirty="0" smtClean="0"/>
              <a:t>O</a:t>
            </a:r>
            <a:r>
              <a:rPr lang="en-US" sz="3200" dirty="0" smtClean="0"/>
              <a:t>(</a:t>
            </a:r>
            <a:r>
              <a:rPr lang="en-US" sz="3200" i="1" dirty="0" smtClean="0"/>
              <a:t>m</a:t>
            </a:r>
            <a:r>
              <a:rPr lang="pl-PL" sz="3200" i="1" dirty="0" smtClean="0"/>
              <a:t> </a:t>
            </a:r>
            <a:r>
              <a:rPr lang="en-US" sz="3200" dirty="0" smtClean="0"/>
              <a:t>log </a:t>
            </a:r>
            <a:r>
              <a:rPr lang="en-US" sz="3200" i="1" dirty="0" smtClean="0"/>
              <a:t>n</a:t>
            </a:r>
            <a:r>
              <a:rPr lang="en-US" sz="3200" dirty="0" smtClean="0"/>
              <a:t>) total </a:t>
            </a:r>
            <a:r>
              <a:rPr lang="en-US" sz="3200" i="1" dirty="0" err="1" smtClean="0"/>
              <a:t>l</a:t>
            </a:r>
            <a:r>
              <a:rPr lang="en-US" sz="3200" baseline="30000" dirty="0" err="1" smtClean="0"/>
              <a:t>p</a:t>
            </a:r>
            <a:r>
              <a:rPr lang="en-US" sz="3200" dirty="0"/>
              <a:t>-stretch </a:t>
            </a:r>
            <a:r>
              <a:rPr lang="en-US" sz="3200" dirty="0" smtClean="0"/>
              <a:t>with respect to spanning trees on each level</a:t>
            </a:r>
            <a:endParaRPr lang="en-US" sz="3200" dirty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914400" y="4267200"/>
            <a:ext cx="76962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How to combine them into one tree?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71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Tree metrics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914400" y="1600200"/>
            <a:ext cx="76962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Original idea: replace with stars on each level</a:t>
            </a:r>
            <a:endParaRPr lang="en-US" sz="3200" dirty="0"/>
          </a:p>
        </p:txBody>
      </p:sp>
      <p:cxnSp>
        <p:nvCxnSpPr>
          <p:cNvPr id="5" name="Straight Connector 4"/>
          <p:cNvCxnSpPr>
            <a:stCxn id="6" idx="7"/>
            <a:endCxn id="7" idx="3"/>
          </p:cNvCxnSpPr>
          <p:nvPr/>
        </p:nvCxnSpPr>
        <p:spPr>
          <a:xfrm flipV="1">
            <a:off x="753847" y="3952060"/>
            <a:ext cx="589072" cy="614260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634313" y="4544002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322410" y="3821978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48297" y="4690803"/>
            <a:ext cx="152400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712044" y="3370219"/>
            <a:ext cx="152400" cy="152400"/>
          </a:xfrm>
          <a:prstGeom prst="ellipse">
            <a:avLst/>
          </a:prstGeom>
          <a:solidFill>
            <a:schemeClr val="accent2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278309" y="4012718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743200" y="4614603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7" idx="7"/>
            <a:endCxn id="10" idx="3"/>
          </p:cNvCxnSpPr>
          <p:nvPr/>
        </p:nvCxnSpPr>
        <p:spPr>
          <a:xfrm flipV="1">
            <a:off x="1441944" y="3500301"/>
            <a:ext cx="292418" cy="343995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0"/>
            <a:endCxn id="7" idx="4"/>
          </p:cNvCxnSpPr>
          <p:nvPr/>
        </p:nvCxnSpPr>
        <p:spPr>
          <a:xfrm flipH="1" flipV="1">
            <a:off x="1392432" y="3974378"/>
            <a:ext cx="32065" cy="716425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5"/>
            <a:endCxn id="11" idx="1"/>
          </p:cNvCxnSpPr>
          <p:nvPr/>
        </p:nvCxnSpPr>
        <p:spPr>
          <a:xfrm>
            <a:off x="1842126" y="3500301"/>
            <a:ext cx="456692" cy="534735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5"/>
            <a:endCxn id="12" idx="1"/>
          </p:cNvCxnSpPr>
          <p:nvPr/>
        </p:nvCxnSpPr>
        <p:spPr>
          <a:xfrm>
            <a:off x="2397843" y="4142800"/>
            <a:ext cx="365866" cy="494121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Chevron 2"/>
          <p:cNvSpPr/>
          <p:nvPr/>
        </p:nvSpPr>
        <p:spPr>
          <a:xfrm>
            <a:off x="3747091" y="3842358"/>
            <a:ext cx="685800" cy="6096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7239000" y="3347901"/>
            <a:ext cx="152400" cy="152400"/>
          </a:xfrm>
          <a:prstGeom prst="ellipse">
            <a:avLst/>
          </a:prstGeom>
          <a:solidFill>
            <a:schemeClr val="accent2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37" idx="7"/>
            <a:endCxn id="27" idx="3"/>
          </p:cNvCxnSpPr>
          <p:nvPr/>
        </p:nvCxnSpPr>
        <p:spPr>
          <a:xfrm flipV="1">
            <a:off x="6201203" y="3477983"/>
            <a:ext cx="1060115" cy="1357240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081669" y="4812905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stCxn id="41" idx="0"/>
            <a:endCxn id="27" idx="4"/>
          </p:cNvCxnSpPr>
          <p:nvPr/>
        </p:nvCxnSpPr>
        <p:spPr>
          <a:xfrm flipV="1">
            <a:off x="6706504" y="3500301"/>
            <a:ext cx="608696" cy="1320772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6636482" y="4821073"/>
            <a:ext cx="140043" cy="136065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5828053" y="41039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7369082" y="4726074"/>
            <a:ext cx="140043" cy="136065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stCxn id="67" idx="0"/>
            <a:endCxn id="27" idx="5"/>
          </p:cNvCxnSpPr>
          <p:nvPr/>
        </p:nvCxnSpPr>
        <p:spPr>
          <a:xfrm flipH="1" flipV="1">
            <a:off x="7369082" y="3477983"/>
            <a:ext cx="70022" cy="1248091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7763133" y="4696402"/>
            <a:ext cx="140043" cy="136065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/>
          <p:cNvCxnSpPr>
            <a:stCxn id="72" idx="0"/>
            <a:endCxn id="27" idx="5"/>
          </p:cNvCxnSpPr>
          <p:nvPr/>
        </p:nvCxnSpPr>
        <p:spPr>
          <a:xfrm flipH="1" flipV="1">
            <a:off x="7369082" y="3477983"/>
            <a:ext cx="464073" cy="1218419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5599258" y="4696402"/>
            <a:ext cx="140043" cy="136065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6" idx="0"/>
            <a:endCxn id="27" idx="2"/>
          </p:cNvCxnSpPr>
          <p:nvPr/>
        </p:nvCxnSpPr>
        <p:spPr>
          <a:xfrm flipV="1">
            <a:off x="5669280" y="3424101"/>
            <a:ext cx="1569720" cy="1272301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6129739" y="43816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555660" y="44190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164357" y="43325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531469" y="43823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Content Placeholder 5"/>
          <p:cNvSpPr txBox="1">
            <a:spLocks/>
          </p:cNvSpPr>
          <p:nvPr/>
        </p:nvSpPr>
        <p:spPr>
          <a:xfrm>
            <a:off x="774356" y="5486400"/>
            <a:ext cx="76962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Works when interpreting graphs as metrics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434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Tree metrics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914400" y="1600200"/>
            <a:ext cx="76962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Using stars for trees is not suitable for spectral algorithms</a:t>
            </a:r>
            <a:endParaRPr lang="en-US" sz="3200" dirty="0"/>
          </a:p>
        </p:txBody>
      </p:sp>
      <p:cxnSp>
        <p:nvCxnSpPr>
          <p:cNvPr id="5" name="Straight Connector 4"/>
          <p:cNvCxnSpPr>
            <a:stCxn id="6" idx="7"/>
            <a:endCxn id="7" idx="2"/>
          </p:cNvCxnSpPr>
          <p:nvPr/>
        </p:nvCxnSpPr>
        <p:spPr>
          <a:xfrm flipV="1">
            <a:off x="753847" y="4002076"/>
            <a:ext cx="970554" cy="866562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634313" y="4846320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724401" y="3925876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38933" y="4846320"/>
            <a:ext cx="152400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712044" y="3370219"/>
            <a:ext cx="152400" cy="152400"/>
          </a:xfrm>
          <a:prstGeom prst="ellipse">
            <a:avLst/>
          </a:prstGeom>
          <a:solidFill>
            <a:schemeClr val="accent2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401103" y="4846320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7" idx="0"/>
            <a:endCxn id="10" idx="4"/>
          </p:cNvCxnSpPr>
          <p:nvPr/>
        </p:nvCxnSpPr>
        <p:spPr>
          <a:xfrm flipH="1" flipV="1">
            <a:off x="1788244" y="3522619"/>
            <a:ext cx="6179" cy="403257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0"/>
            <a:endCxn id="7" idx="4"/>
          </p:cNvCxnSpPr>
          <p:nvPr/>
        </p:nvCxnSpPr>
        <p:spPr>
          <a:xfrm flipV="1">
            <a:off x="1715133" y="4078276"/>
            <a:ext cx="79290" cy="768044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6"/>
            <a:endCxn id="11" idx="1"/>
          </p:cNvCxnSpPr>
          <p:nvPr/>
        </p:nvCxnSpPr>
        <p:spPr>
          <a:xfrm>
            <a:off x="1864444" y="4002076"/>
            <a:ext cx="557168" cy="866562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Chevron 2"/>
          <p:cNvSpPr/>
          <p:nvPr/>
        </p:nvSpPr>
        <p:spPr>
          <a:xfrm>
            <a:off x="3747091" y="3842358"/>
            <a:ext cx="685800" cy="6096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0" name="Content Placeholder 5"/>
          <p:cNvSpPr txBox="1">
            <a:spLocks/>
          </p:cNvSpPr>
          <p:nvPr/>
        </p:nvSpPr>
        <p:spPr>
          <a:xfrm>
            <a:off x="774356" y="5486400"/>
            <a:ext cx="76962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Edges may have high congestion, e.g. stars through one vertex</a:t>
            </a:r>
            <a:endParaRPr lang="en-US" sz="3200" dirty="0"/>
          </a:p>
        </p:txBody>
      </p:sp>
      <p:sp>
        <p:nvSpPr>
          <p:cNvPr id="51" name="Oval 50"/>
          <p:cNvSpPr/>
          <p:nvPr/>
        </p:nvSpPr>
        <p:spPr>
          <a:xfrm>
            <a:off x="2827986" y="4846320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7" idx="6"/>
            <a:endCxn id="51" idx="1"/>
          </p:cNvCxnSpPr>
          <p:nvPr/>
        </p:nvCxnSpPr>
        <p:spPr>
          <a:xfrm>
            <a:off x="1864444" y="4002076"/>
            <a:ext cx="984051" cy="866562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2043534" y="4846320"/>
            <a:ext cx="152400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56" idx="0"/>
            <a:endCxn id="7" idx="5"/>
          </p:cNvCxnSpPr>
          <p:nvPr/>
        </p:nvCxnSpPr>
        <p:spPr>
          <a:xfrm flipH="1" flipV="1">
            <a:off x="1843935" y="4055958"/>
            <a:ext cx="275799" cy="790362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1297715" y="4846320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3" name="Straight Connector 62"/>
          <p:cNvCxnSpPr>
            <a:stCxn id="60" idx="0"/>
            <a:endCxn id="7" idx="3"/>
          </p:cNvCxnSpPr>
          <p:nvPr/>
        </p:nvCxnSpPr>
        <p:spPr>
          <a:xfrm flipV="1">
            <a:off x="1367737" y="4055958"/>
            <a:ext cx="377173" cy="790362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891539" y="4846320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0" name="Straight Connector 69"/>
          <p:cNvCxnSpPr>
            <a:stCxn id="69" idx="7"/>
            <a:endCxn id="7" idx="2"/>
          </p:cNvCxnSpPr>
          <p:nvPr/>
        </p:nvCxnSpPr>
        <p:spPr>
          <a:xfrm flipV="1">
            <a:off x="1011073" y="4002076"/>
            <a:ext cx="713328" cy="866562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84" idx="7"/>
            <a:endCxn id="85" idx="2"/>
          </p:cNvCxnSpPr>
          <p:nvPr/>
        </p:nvCxnSpPr>
        <p:spPr>
          <a:xfrm flipV="1">
            <a:off x="5487379" y="4002076"/>
            <a:ext cx="970554" cy="866562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5367845" y="4846320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Oval 84"/>
          <p:cNvSpPr/>
          <p:nvPr/>
        </p:nvSpPr>
        <p:spPr>
          <a:xfrm>
            <a:off x="6457933" y="3925876"/>
            <a:ext cx="140043" cy="152400"/>
          </a:xfrm>
          <a:prstGeom prst="ellipse">
            <a:avLst/>
          </a:prstGeom>
          <a:solidFill>
            <a:schemeClr val="accent2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6372465" y="4846320"/>
            <a:ext cx="152400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7134635" y="4846320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Connector 93"/>
          <p:cNvCxnSpPr>
            <a:stCxn id="85" idx="6"/>
            <a:endCxn id="115" idx="1"/>
          </p:cNvCxnSpPr>
          <p:nvPr/>
        </p:nvCxnSpPr>
        <p:spPr>
          <a:xfrm>
            <a:off x="6597976" y="4002076"/>
            <a:ext cx="1269909" cy="866562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91" idx="0"/>
            <a:endCxn id="85" idx="4"/>
          </p:cNvCxnSpPr>
          <p:nvPr/>
        </p:nvCxnSpPr>
        <p:spPr>
          <a:xfrm flipV="1">
            <a:off x="6448665" y="4078276"/>
            <a:ext cx="79290" cy="768044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85" idx="6"/>
          </p:cNvCxnSpPr>
          <p:nvPr/>
        </p:nvCxnSpPr>
        <p:spPr>
          <a:xfrm>
            <a:off x="6597976" y="4002076"/>
            <a:ext cx="557168" cy="866562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7561518" y="4846320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>
            <a:stCxn id="85" idx="6"/>
          </p:cNvCxnSpPr>
          <p:nvPr/>
        </p:nvCxnSpPr>
        <p:spPr>
          <a:xfrm>
            <a:off x="6597976" y="4002076"/>
            <a:ext cx="984051" cy="866562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6777066" y="4846320"/>
            <a:ext cx="152400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/>
          <p:cNvCxnSpPr>
            <a:stCxn id="99" idx="0"/>
            <a:endCxn id="85" idx="5"/>
          </p:cNvCxnSpPr>
          <p:nvPr/>
        </p:nvCxnSpPr>
        <p:spPr>
          <a:xfrm flipH="1" flipV="1">
            <a:off x="6577467" y="4055958"/>
            <a:ext cx="275799" cy="790362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>
          <a:xfrm>
            <a:off x="6031247" y="4846320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2" name="Straight Connector 101"/>
          <p:cNvCxnSpPr>
            <a:stCxn id="101" idx="0"/>
            <a:endCxn id="85" idx="3"/>
          </p:cNvCxnSpPr>
          <p:nvPr/>
        </p:nvCxnSpPr>
        <p:spPr>
          <a:xfrm flipV="1">
            <a:off x="6101269" y="4055958"/>
            <a:ext cx="377173" cy="790362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5625071" y="4846320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4" name="Straight Connector 103"/>
          <p:cNvCxnSpPr>
            <a:stCxn id="103" idx="7"/>
            <a:endCxn id="85" idx="2"/>
          </p:cNvCxnSpPr>
          <p:nvPr/>
        </p:nvCxnSpPr>
        <p:spPr>
          <a:xfrm flipV="1">
            <a:off x="5744605" y="4002076"/>
            <a:ext cx="713328" cy="866562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5" name="Oval 114"/>
          <p:cNvSpPr/>
          <p:nvPr/>
        </p:nvSpPr>
        <p:spPr>
          <a:xfrm>
            <a:off x="7847376" y="4846320"/>
            <a:ext cx="140043" cy="1524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jpachock\AppData\Local\Microsoft\Windows\Temporary Internet Files\Content.IE5\RB067955\MC900383556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110" y="2861556"/>
            <a:ext cx="904875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0" name="Straight Arrow Connector 119"/>
          <p:cNvCxnSpPr/>
          <p:nvPr/>
        </p:nvCxnSpPr>
        <p:spPr>
          <a:xfrm flipH="1">
            <a:off x="1905001" y="3522619"/>
            <a:ext cx="761999" cy="2016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0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Embeddability</a:t>
            </a:r>
            <a:endParaRPr lang="en-US" dirty="0"/>
          </a:p>
        </p:txBody>
      </p:sp>
      <p:sp>
        <p:nvSpPr>
          <p:cNvPr id="46" name="Content Placeholder 5"/>
          <p:cNvSpPr txBox="1">
            <a:spLocks/>
          </p:cNvSpPr>
          <p:nvPr/>
        </p:nvSpPr>
        <p:spPr>
          <a:xfrm>
            <a:off x="914400" y="1943100"/>
            <a:ext cx="76962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b="1" dirty="0" smtClean="0"/>
              <a:t>Idea: </a:t>
            </a:r>
            <a:r>
              <a:rPr lang="en-US" sz="3200" dirty="0" smtClean="0"/>
              <a:t>We will use all the spanning trees found by </a:t>
            </a:r>
            <a:r>
              <a:rPr lang="en-US" sz="3200" dirty="0" err="1" smtClean="0"/>
              <a:t>Bartal’s</a:t>
            </a:r>
            <a:r>
              <a:rPr lang="en-US" sz="3200" dirty="0" smtClean="0"/>
              <a:t> algorithm</a:t>
            </a:r>
            <a:endParaRPr lang="en-US" sz="3200" b="1" dirty="0"/>
          </a:p>
        </p:txBody>
      </p:sp>
      <p:sp>
        <p:nvSpPr>
          <p:cNvPr id="49" name="Content Placeholder 5"/>
          <p:cNvSpPr txBox="1">
            <a:spLocks/>
          </p:cNvSpPr>
          <p:nvPr/>
        </p:nvSpPr>
        <p:spPr>
          <a:xfrm>
            <a:off x="891540" y="3733800"/>
            <a:ext cx="76962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Simply place them on Steiner vertices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9689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Embeddability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15778" y="2525760"/>
            <a:ext cx="140043" cy="152400"/>
          </a:xfrm>
          <a:prstGeom prst="ellipse">
            <a:avLst/>
          </a:prstGeom>
          <a:solidFill>
            <a:srgbClr val="0070C0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36821" y="2449560"/>
            <a:ext cx="140043" cy="152400"/>
          </a:xfrm>
          <a:prstGeom prst="ellipse">
            <a:avLst/>
          </a:prstGeom>
          <a:solidFill>
            <a:srgbClr val="00B050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136822" y="3363960"/>
            <a:ext cx="152400" cy="152400"/>
          </a:xfrm>
          <a:prstGeom prst="ellipse">
            <a:avLst/>
          </a:prstGeom>
          <a:solidFill>
            <a:schemeClr val="accent5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22621" y="2830561"/>
            <a:ext cx="140043" cy="152400"/>
          </a:xfrm>
          <a:prstGeom prst="ellipse">
            <a:avLst/>
          </a:prstGeom>
          <a:solidFill>
            <a:schemeClr val="accent2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594021" y="2068560"/>
            <a:ext cx="152400" cy="152400"/>
          </a:xfrm>
          <a:prstGeom prst="ellipse">
            <a:avLst/>
          </a:prstGeom>
          <a:solidFill>
            <a:schemeClr val="accent2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813221" y="2068561"/>
            <a:ext cx="140043" cy="152400"/>
          </a:xfrm>
          <a:prstGeom prst="ellipse">
            <a:avLst/>
          </a:prstGeom>
          <a:solidFill>
            <a:srgbClr val="00B050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346621" y="2297161"/>
            <a:ext cx="140043" cy="152400"/>
          </a:xfrm>
          <a:prstGeom prst="ellipse">
            <a:avLst/>
          </a:prstGeom>
          <a:solidFill>
            <a:schemeClr val="accent2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9" idx="7"/>
            <a:endCxn id="23" idx="2"/>
          </p:cNvCxnSpPr>
          <p:nvPr/>
        </p:nvCxnSpPr>
        <p:spPr>
          <a:xfrm flipV="1">
            <a:off x="1942155" y="2525760"/>
            <a:ext cx="871066" cy="327119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24" idx="7"/>
            <a:endCxn id="22" idx="3"/>
          </p:cNvCxnSpPr>
          <p:nvPr/>
        </p:nvCxnSpPr>
        <p:spPr>
          <a:xfrm flipV="1">
            <a:off x="2650860" y="3279731"/>
            <a:ext cx="963405" cy="270107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3593756" y="3149649"/>
            <a:ext cx="140043" cy="152400"/>
          </a:xfrm>
          <a:prstGeom prst="ellipse">
            <a:avLst/>
          </a:prstGeom>
          <a:solidFill>
            <a:schemeClr val="accent5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813221" y="2449560"/>
            <a:ext cx="140043" cy="152400"/>
          </a:xfrm>
          <a:prstGeom prst="ellipse">
            <a:avLst/>
          </a:prstGeom>
          <a:solidFill>
            <a:srgbClr val="0070C0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20778" y="3527520"/>
            <a:ext cx="152400" cy="152400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397843" y="4493769"/>
            <a:ext cx="140043" cy="152400"/>
          </a:xfrm>
          <a:prstGeom prst="ellipse">
            <a:avLst/>
          </a:prstGeom>
          <a:solidFill>
            <a:schemeClr val="accent5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419600" y="4876800"/>
            <a:ext cx="152400" cy="152400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687065" y="3605835"/>
            <a:ext cx="140043" cy="152400"/>
          </a:xfrm>
          <a:prstGeom prst="ellipse">
            <a:avLst/>
          </a:prstGeom>
          <a:solidFill>
            <a:srgbClr val="00B050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617043" y="4558809"/>
            <a:ext cx="140043" cy="152400"/>
          </a:xfrm>
          <a:prstGeom prst="ellipse">
            <a:avLst/>
          </a:prstGeom>
          <a:solidFill>
            <a:schemeClr val="accent2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487013" y="3290349"/>
            <a:ext cx="140043" cy="152400"/>
          </a:xfrm>
          <a:prstGeom prst="ellipse">
            <a:avLst/>
          </a:prstGeom>
          <a:solidFill>
            <a:srgbClr val="0070C0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31" idx="6"/>
            <a:endCxn id="29" idx="3"/>
          </p:cNvCxnSpPr>
          <p:nvPr/>
        </p:nvCxnSpPr>
        <p:spPr>
          <a:xfrm flipV="1">
            <a:off x="4572000" y="4623851"/>
            <a:ext cx="846352" cy="329149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7" idx="0"/>
            <a:endCxn id="35" idx="5"/>
          </p:cNvCxnSpPr>
          <p:nvPr/>
        </p:nvCxnSpPr>
        <p:spPr>
          <a:xfrm flipV="1">
            <a:off x="6687065" y="3735917"/>
            <a:ext cx="119534" cy="822892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5" idx="1"/>
            <a:endCxn id="40" idx="6"/>
          </p:cNvCxnSpPr>
          <p:nvPr/>
        </p:nvCxnSpPr>
        <p:spPr>
          <a:xfrm flipH="1" flipV="1">
            <a:off x="5627056" y="3366549"/>
            <a:ext cx="1080518" cy="261604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37" idx="2"/>
            <a:endCxn id="40" idx="5"/>
          </p:cNvCxnSpPr>
          <p:nvPr/>
        </p:nvCxnSpPr>
        <p:spPr>
          <a:xfrm flipH="1" flipV="1">
            <a:off x="5606547" y="3420431"/>
            <a:ext cx="1010496" cy="1214578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9" idx="0"/>
            <a:endCxn id="40" idx="4"/>
          </p:cNvCxnSpPr>
          <p:nvPr/>
        </p:nvCxnSpPr>
        <p:spPr>
          <a:xfrm flipV="1">
            <a:off x="5467865" y="3442749"/>
            <a:ext cx="89170" cy="1051020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3367130" y="3516360"/>
            <a:ext cx="1204870" cy="9774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3416642" y="2830561"/>
            <a:ext cx="1841158" cy="1137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urved Connector 77"/>
          <p:cNvCxnSpPr/>
          <p:nvPr/>
        </p:nvCxnSpPr>
        <p:spPr>
          <a:xfrm>
            <a:off x="3273510" y="2198642"/>
            <a:ext cx="3796099" cy="1855342"/>
          </a:xfrm>
          <a:prstGeom prst="curvedConnector3">
            <a:avLst>
              <a:gd name="adj1" fmla="val 11945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urved Connector 85"/>
          <p:cNvCxnSpPr/>
          <p:nvPr/>
        </p:nvCxnSpPr>
        <p:spPr>
          <a:xfrm>
            <a:off x="2209800" y="1981200"/>
            <a:ext cx="4953000" cy="2362200"/>
          </a:xfrm>
          <a:prstGeom prst="curvedConnector3">
            <a:avLst>
              <a:gd name="adj1" fmla="val 12615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urved Connector 88"/>
          <p:cNvCxnSpPr/>
          <p:nvPr/>
        </p:nvCxnSpPr>
        <p:spPr>
          <a:xfrm>
            <a:off x="1594021" y="2373361"/>
            <a:ext cx="5340179" cy="2185448"/>
          </a:xfrm>
          <a:prstGeom prst="curvedConnector3">
            <a:avLst>
              <a:gd name="adj1" fmla="val 10950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2520778" y="2830561"/>
            <a:ext cx="3499022" cy="12234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urved Connector 95"/>
          <p:cNvCxnSpPr/>
          <p:nvPr/>
        </p:nvCxnSpPr>
        <p:spPr>
          <a:xfrm>
            <a:off x="1066800" y="2678160"/>
            <a:ext cx="4953000" cy="871678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1136822" y="3113999"/>
            <a:ext cx="4261021" cy="1033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ight Arrow 98"/>
          <p:cNvSpPr/>
          <p:nvPr/>
        </p:nvSpPr>
        <p:spPr>
          <a:xfrm rot="1886572">
            <a:off x="3924300" y="3298425"/>
            <a:ext cx="1295400" cy="6721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>
            <a:stCxn id="6" idx="5"/>
            <a:endCxn id="8" idx="1"/>
          </p:cNvCxnSpPr>
          <p:nvPr/>
        </p:nvCxnSpPr>
        <p:spPr>
          <a:xfrm>
            <a:off x="735312" y="2655842"/>
            <a:ext cx="423828" cy="73043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23" idx="5"/>
            <a:endCxn id="22" idx="1"/>
          </p:cNvCxnSpPr>
          <p:nvPr/>
        </p:nvCxnSpPr>
        <p:spPr>
          <a:xfrm>
            <a:off x="2932755" y="2579642"/>
            <a:ext cx="681510" cy="59232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>
            <a:off x="2953264" y="2319479"/>
            <a:ext cx="2990336" cy="982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6" idx="6"/>
            <a:endCxn id="7" idx="2"/>
          </p:cNvCxnSpPr>
          <p:nvPr/>
        </p:nvCxnSpPr>
        <p:spPr>
          <a:xfrm flipV="1">
            <a:off x="755821" y="2525760"/>
            <a:ext cx="381000" cy="762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23" idx="0"/>
            <a:endCxn id="11" idx="4"/>
          </p:cNvCxnSpPr>
          <p:nvPr/>
        </p:nvCxnSpPr>
        <p:spPr>
          <a:xfrm flipV="1">
            <a:off x="2883243" y="2220961"/>
            <a:ext cx="0" cy="22859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stCxn id="7" idx="7"/>
            <a:endCxn id="10" idx="3"/>
          </p:cNvCxnSpPr>
          <p:nvPr/>
        </p:nvCxnSpPr>
        <p:spPr>
          <a:xfrm flipV="1">
            <a:off x="1256355" y="2198642"/>
            <a:ext cx="359984" cy="27323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1" idx="2"/>
            <a:endCxn id="10" idx="6"/>
          </p:cNvCxnSpPr>
          <p:nvPr/>
        </p:nvCxnSpPr>
        <p:spPr>
          <a:xfrm flipH="1" flipV="1">
            <a:off x="1746421" y="2144760"/>
            <a:ext cx="1066800" cy="1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11" idx="6"/>
            <a:endCxn id="12" idx="1"/>
          </p:cNvCxnSpPr>
          <p:nvPr/>
        </p:nvCxnSpPr>
        <p:spPr>
          <a:xfrm>
            <a:off x="2953264" y="2144761"/>
            <a:ext cx="413866" cy="174718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Content Placeholder 5"/>
          <p:cNvSpPr txBox="1">
            <a:spLocks/>
          </p:cNvSpPr>
          <p:nvPr/>
        </p:nvSpPr>
        <p:spPr>
          <a:xfrm>
            <a:off x="594358" y="4369324"/>
            <a:ext cx="2892305" cy="16504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     weight 1</a:t>
            </a:r>
          </a:p>
          <a:p>
            <a:pPr lvl="0"/>
            <a:r>
              <a:rPr lang="en-US" sz="3200" dirty="0" smtClean="0"/>
              <a:t>     </a:t>
            </a:r>
            <a:r>
              <a:rPr lang="en-US" sz="3200" dirty="0"/>
              <a:t>weight ½</a:t>
            </a:r>
            <a:endParaRPr lang="en-US" sz="3200" dirty="0" smtClean="0"/>
          </a:p>
          <a:p>
            <a:pPr lvl="0"/>
            <a:r>
              <a:rPr lang="en-US" sz="3200" dirty="0" smtClean="0"/>
              <a:t>     weight ⅓</a:t>
            </a:r>
            <a:endParaRPr lang="en-US" sz="3200" dirty="0"/>
          </a:p>
        </p:txBody>
      </p:sp>
      <p:cxnSp>
        <p:nvCxnSpPr>
          <p:cNvPr id="141" name="Straight Connector 140"/>
          <p:cNvCxnSpPr/>
          <p:nvPr/>
        </p:nvCxnSpPr>
        <p:spPr>
          <a:xfrm>
            <a:off x="735312" y="4711208"/>
            <a:ext cx="375766" cy="1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755821" y="5175511"/>
            <a:ext cx="355257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764314" y="5699218"/>
            <a:ext cx="394826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25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9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APPROXIMATING GRAPHS BY TREES</a:t>
            </a:r>
            <a:endParaRPr lang="en-US" dirty="0"/>
          </a:p>
        </p:txBody>
      </p:sp>
      <p:sp>
        <p:nvSpPr>
          <p:cNvPr id="23" name="Content Placeholder 5"/>
          <p:cNvSpPr txBox="1">
            <a:spLocks/>
          </p:cNvSpPr>
          <p:nvPr/>
        </p:nvSpPr>
        <p:spPr>
          <a:xfrm>
            <a:off x="838200" y="1905000"/>
            <a:ext cx="7467600" cy="35052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indent="-228600" defTabSz="9144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charset="0"/>
              <a:buChar char="•"/>
            </a:pPr>
            <a:r>
              <a:rPr lang="en-US" sz="3200" dirty="0" smtClean="0"/>
              <a:t>Depth-first search trees</a:t>
            </a:r>
          </a:p>
          <a:p>
            <a:pPr marL="342900" indent="-228600" defTabSz="9144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charset="0"/>
              <a:buChar char="•"/>
            </a:pPr>
            <a:r>
              <a:rPr lang="en-US" sz="3200" dirty="0"/>
              <a:t>Shortest path </a:t>
            </a:r>
            <a:r>
              <a:rPr lang="en-US" sz="3200" dirty="0" smtClean="0"/>
              <a:t>trees</a:t>
            </a:r>
          </a:p>
          <a:p>
            <a:pPr marL="342900" indent="-228600" defTabSz="9144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charset="0"/>
              <a:buChar char="•"/>
            </a:pPr>
            <a:r>
              <a:rPr lang="en-US" sz="3200" dirty="0" smtClean="0"/>
              <a:t>Minimum spanning trees</a:t>
            </a:r>
          </a:p>
          <a:p>
            <a:pPr marL="342900" indent="-228600" defTabSz="9144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charset="0"/>
              <a:buChar char="•"/>
            </a:pPr>
            <a:r>
              <a:rPr lang="en-US" sz="3200" dirty="0" err="1" smtClean="0"/>
              <a:t>Gomory</a:t>
            </a:r>
            <a:r>
              <a:rPr lang="en-US" sz="3200" dirty="0" smtClean="0"/>
              <a:t> – Hu </a:t>
            </a:r>
            <a:r>
              <a:rPr lang="en-US" sz="3200" dirty="0" smtClean="0"/>
              <a:t>trees</a:t>
            </a:r>
            <a:endParaRPr lang="pl-PL" sz="3200" dirty="0" smtClean="0"/>
          </a:p>
          <a:p>
            <a:pPr marL="342900" indent="-228600" defTabSz="9144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charset="0"/>
              <a:buChar char="•"/>
            </a:pPr>
            <a:r>
              <a:rPr lang="pl-PL" sz="3200" dirty="0" smtClean="0"/>
              <a:t>Treewidth</a:t>
            </a:r>
            <a:endParaRPr lang="en-US" sz="3200" dirty="0" smtClean="0"/>
          </a:p>
          <a:p>
            <a:pPr marL="342900" indent="-228600" defTabSz="9144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charset="0"/>
              <a:buChar char="•"/>
            </a:pPr>
            <a:r>
              <a:rPr lang="en-US" sz="3200" b="1" dirty="0" smtClean="0"/>
              <a:t>Low Stretch Spanning Trees</a:t>
            </a:r>
          </a:p>
          <a:p>
            <a:pPr marL="342900" indent="-228600" defTabSz="9144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charset="0"/>
              <a:buChar char="•"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49062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embeddability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914400" y="1447800"/>
            <a:ext cx="76962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i="1" dirty="0" smtClean="0"/>
              <a:t>f</a:t>
            </a:r>
            <a:r>
              <a:rPr lang="en-US" sz="3200" dirty="0" smtClean="0"/>
              <a:t>: vertices of </a:t>
            </a:r>
            <a:r>
              <a:rPr lang="en-US" sz="3200" i="1" dirty="0" smtClean="0"/>
              <a:t>H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 panose="05000000000000000000" pitchFamily="2" charset="2"/>
              </a:rPr>
              <a:t> </a:t>
            </a:r>
            <a:r>
              <a:rPr lang="en-US" sz="3200" dirty="0" smtClean="0"/>
              <a:t>vertices of </a:t>
            </a:r>
            <a:r>
              <a:rPr lang="en-US" sz="3200" i="1" dirty="0" smtClean="0"/>
              <a:t>G</a:t>
            </a:r>
            <a:endParaRPr lang="en-US" sz="3200" dirty="0" smtClean="0"/>
          </a:p>
          <a:p>
            <a:pPr lvl="0"/>
            <a:endParaRPr lang="en-US" sz="3200" i="1" dirty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914400" y="2667000"/>
            <a:ext cx="7696200" cy="121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Sum of weights of edges that map to</a:t>
            </a:r>
            <a:r>
              <a:rPr lang="en-US" sz="3200" i="1" dirty="0" smtClean="0"/>
              <a:t> e</a:t>
            </a:r>
            <a:r>
              <a:rPr lang="en-US" sz="3200" dirty="0" smtClean="0"/>
              <a:t> does not exceed weight of </a:t>
            </a:r>
            <a:r>
              <a:rPr lang="en-US" sz="3200" i="1" dirty="0" smtClean="0"/>
              <a:t>e</a:t>
            </a: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3581400" y="4724400"/>
            <a:ext cx="4191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(weight = 1 / length)</a:t>
            </a:r>
            <a:endParaRPr lang="en-US" sz="3200" i="1" dirty="0" smtClean="0"/>
          </a:p>
        </p:txBody>
      </p:sp>
    </p:spTree>
    <p:extLst>
      <p:ext uri="{BB962C8B-B14F-4D97-AF65-F5344CB8AC3E}">
        <p14:creationId xmlns:p14="http://schemas.microsoft.com/office/powerpoint/2010/main" val="103575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Embeddable Trees</a:t>
            </a:r>
            <a:endParaRPr lang="en-US" dirty="0"/>
          </a:p>
        </p:txBody>
      </p:sp>
      <p:cxnSp>
        <p:nvCxnSpPr>
          <p:cNvPr id="11" name="Straight Connector 10"/>
          <p:cNvCxnSpPr>
            <a:stCxn id="36" idx="7"/>
            <a:endCxn id="26" idx="2"/>
          </p:cNvCxnSpPr>
          <p:nvPr/>
        </p:nvCxnSpPr>
        <p:spPr>
          <a:xfrm flipV="1">
            <a:off x="2477324" y="2501772"/>
            <a:ext cx="538795" cy="161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37" idx="6"/>
            <a:endCxn id="27" idx="2"/>
          </p:cNvCxnSpPr>
          <p:nvPr/>
        </p:nvCxnSpPr>
        <p:spPr>
          <a:xfrm flipV="1">
            <a:off x="3176068" y="2825541"/>
            <a:ext cx="119519" cy="15197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26" idx="5"/>
            <a:endCxn id="27" idx="1"/>
          </p:cNvCxnSpPr>
          <p:nvPr/>
        </p:nvCxnSpPr>
        <p:spPr>
          <a:xfrm>
            <a:off x="3161841" y="2562131"/>
            <a:ext cx="158748" cy="2030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36" idx="5"/>
            <a:endCxn id="37" idx="2"/>
          </p:cNvCxnSpPr>
          <p:nvPr/>
        </p:nvCxnSpPr>
        <p:spPr>
          <a:xfrm>
            <a:off x="2477324" y="2638654"/>
            <a:ext cx="528020" cy="3388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26" idx="7"/>
            <a:endCxn id="29" idx="2"/>
          </p:cNvCxnSpPr>
          <p:nvPr/>
        </p:nvCxnSpPr>
        <p:spPr>
          <a:xfrm>
            <a:off x="3161841" y="2441412"/>
            <a:ext cx="93045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8" idx="3"/>
            <a:endCxn id="29" idx="0"/>
          </p:cNvCxnSpPr>
          <p:nvPr/>
        </p:nvCxnSpPr>
        <p:spPr>
          <a:xfrm flipH="1">
            <a:off x="4177661" y="2174550"/>
            <a:ext cx="110364" cy="18149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28" idx="5"/>
            <a:endCxn id="31" idx="1"/>
          </p:cNvCxnSpPr>
          <p:nvPr/>
        </p:nvCxnSpPr>
        <p:spPr>
          <a:xfrm>
            <a:off x="4408745" y="2174550"/>
            <a:ext cx="163820" cy="500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7" idx="7"/>
            <a:endCxn id="29" idx="3"/>
          </p:cNvCxnSpPr>
          <p:nvPr/>
        </p:nvCxnSpPr>
        <p:spPr>
          <a:xfrm flipV="1">
            <a:off x="3441309" y="2501772"/>
            <a:ext cx="675993" cy="26341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37" idx="5"/>
            <a:endCxn id="32" idx="2"/>
          </p:cNvCxnSpPr>
          <p:nvPr/>
        </p:nvCxnSpPr>
        <p:spPr>
          <a:xfrm flipV="1">
            <a:off x="3151066" y="2853995"/>
            <a:ext cx="2733836" cy="1838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3" idx="5"/>
            <a:endCxn id="30" idx="1"/>
          </p:cNvCxnSpPr>
          <p:nvPr/>
        </p:nvCxnSpPr>
        <p:spPr>
          <a:xfrm>
            <a:off x="6194235" y="2672496"/>
            <a:ext cx="50004" cy="1211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33" idx="3"/>
            <a:endCxn id="32" idx="0"/>
          </p:cNvCxnSpPr>
          <p:nvPr/>
        </p:nvCxnSpPr>
        <p:spPr>
          <a:xfrm flipH="1">
            <a:off x="5970264" y="2672496"/>
            <a:ext cx="103251" cy="9613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31" idx="6"/>
            <a:endCxn id="33" idx="2"/>
          </p:cNvCxnSpPr>
          <p:nvPr/>
        </p:nvCxnSpPr>
        <p:spPr>
          <a:xfrm>
            <a:off x="4718287" y="2284915"/>
            <a:ext cx="1330225" cy="32722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33" idx="7"/>
            <a:endCxn id="34" idx="3"/>
          </p:cNvCxnSpPr>
          <p:nvPr/>
        </p:nvCxnSpPr>
        <p:spPr>
          <a:xfrm flipV="1">
            <a:off x="6194235" y="1765419"/>
            <a:ext cx="636868" cy="78635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5" idx="1"/>
            <a:endCxn id="34" idx="5"/>
          </p:cNvCxnSpPr>
          <p:nvPr/>
        </p:nvCxnSpPr>
        <p:spPr>
          <a:xfrm flipH="1" flipV="1">
            <a:off x="6951822" y="1765419"/>
            <a:ext cx="137145" cy="2030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31" idx="6"/>
            <a:endCxn id="33" idx="2"/>
          </p:cNvCxnSpPr>
          <p:nvPr/>
        </p:nvCxnSpPr>
        <p:spPr>
          <a:xfrm>
            <a:off x="4718287" y="2284915"/>
            <a:ext cx="1330225" cy="32722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016119" y="2416409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3295587" y="2740179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263023" y="2028828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4092299" y="2356050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219237" y="2768633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4547563" y="2199553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5884902" y="2768633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6048513" y="2526774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6806100" y="1619697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7063965" y="1943466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2331602" y="2492932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3005344" y="2892151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7016837" y="2663656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7392965" y="2790182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Connector 40"/>
          <p:cNvCxnSpPr>
            <a:stCxn id="26" idx="2"/>
            <a:endCxn id="36" idx="7"/>
          </p:cNvCxnSpPr>
          <p:nvPr/>
        </p:nvCxnSpPr>
        <p:spPr>
          <a:xfrm flipH="1">
            <a:off x="2477324" y="2501772"/>
            <a:ext cx="538795" cy="16163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9" idx="6"/>
            <a:endCxn id="40" idx="2"/>
          </p:cNvCxnSpPr>
          <p:nvPr/>
        </p:nvCxnSpPr>
        <p:spPr>
          <a:xfrm>
            <a:off x="7187561" y="2749018"/>
            <a:ext cx="205404" cy="1265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8" idx="5"/>
            <a:endCxn id="31" idx="1"/>
          </p:cNvCxnSpPr>
          <p:nvPr/>
        </p:nvCxnSpPr>
        <p:spPr>
          <a:xfrm>
            <a:off x="4408745" y="2174550"/>
            <a:ext cx="163820" cy="5000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8" idx="3"/>
            <a:endCxn id="29" idx="0"/>
          </p:cNvCxnSpPr>
          <p:nvPr/>
        </p:nvCxnSpPr>
        <p:spPr>
          <a:xfrm flipH="1">
            <a:off x="4177661" y="2174550"/>
            <a:ext cx="110364" cy="181499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9" idx="2"/>
            <a:endCxn id="26" idx="7"/>
          </p:cNvCxnSpPr>
          <p:nvPr/>
        </p:nvCxnSpPr>
        <p:spPr>
          <a:xfrm flipH="1">
            <a:off x="3161841" y="2441412"/>
            <a:ext cx="930458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27" idx="1"/>
            <a:endCxn id="26" idx="5"/>
          </p:cNvCxnSpPr>
          <p:nvPr/>
        </p:nvCxnSpPr>
        <p:spPr>
          <a:xfrm flipH="1" flipV="1">
            <a:off x="3161841" y="2562131"/>
            <a:ext cx="158748" cy="20305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7" idx="2"/>
            <a:endCxn id="36" idx="5"/>
          </p:cNvCxnSpPr>
          <p:nvPr/>
        </p:nvCxnSpPr>
        <p:spPr>
          <a:xfrm flipH="1" flipV="1">
            <a:off x="2477324" y="2638654"/>
            <a:ext cx="528020" cy="338859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7" idx="5"/>
            <a:endCxn id="32" idx="2"/>
          </p:cNvCxnSpPr>
          <p:nvPr/>
        </p:nvCxnSpPr>
        <p:spPr>
          <a:xfrm flipV="1">
            <a:off x="3151066" y="2853995"/>
            <a:ext cx="2733836" cy="183878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3" idx="5"/>
            <a:endCxn id="30" idx="1"/>
          </p:cNvCxnSpPr>
          <p:nvPr/>
        </p:nvCxnSpPr>
        <p:spPr>
          <a:xfrm>
            <a:off x="6194235" y="2672496"/>
            <a:ext cx="50004" cy="121139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4" idx="3"/>
            <a:endCxn id="33" idx="7"/>
          </p:cNvCxnSpPr>
          <p:nvPr/>
        </p:nvCxnSpPr>
        <p:spPr>
          <a:xfrm flipH="1">
            <a:off x="6194235" y="1765419"/>
            <a:ext cx="636868" cy="786357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34" idx="5"/>
            <a:endCxn id="35" idx="1"/>
          </p:cNvCxnSpPr>
          <p:nvPr/>
        </p:nvCxnSpPr>
        <p:spPr>
          <a:xfrm>
            <a:off x="6951822" y="1765419"/>
            <a:ext cx="137145" cy="203049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39" idx="0"/>
            <a:endCxn id="35" idx="4"/>
          </p:cNvCxnSpPr>
          <p:nvPr/>
        </p:nvCxnSpPr>
        <p:spPr>
          <a:xfrm flipV="1">
            <a:off x="7102199" y="2114190"/>
            <a:ext cx="47128" cy="54946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5" idx="4"/>
            <a:endCxn id="39" idx="0"/>
          </p:cNvCxnSpPr>
          <p:nvPr/>
        </p:nvCxnSpPr>
        <p:spPr>
          <a:xfrm flipH="1">
            <a:off x="7102199" y="2114190"/>
            <a:ext cx="47128" cy="549466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9" idx="6"/>
            <a:endCxn id="40" idx="2"/>
          </p:cNvCxnSpPr>
          <p:nvPr/>
        </p:nvCxnSpPr>
        <p:spPr>
          <a:xfrm>
            <a:off x="7187561" y="2749018"/>
            <a:ext cx="205404" cy="126526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01" idx="7"/>
            <a:endCxn id="91" idx="2"/>
          </p:cNvCxnSpPr>
          <p:nvPr/>
        </p:nvCxnSpPr>
        <p:spPr>
          <a:xfrm flipV="1">
            <a:off x="2477324" y="4203523"/>
            <a:ext cx="538795" cy="161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02" idx="6"/>
            <a:endCxn id="92" idx="2"/>
          </p:cNvCxnSpPr>
          <p:nvPr/>
        </p:nvCxnSpPr>
        <p:spPr>
          <a:xfrm flipV="1">
            <a:off x="3176068" y="4527292"/>
            <a:ext cx="119519" cy="15197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91" idx="5"/>
            <a:endCxn id="92" idx="1"/>
          </p:cNvCxnSpPr>
          <p:nvPr/>
        </p:nvCxnSpPr>
        <p:spPr>
          <a:xfrm>
            <a:off x="3161841" y="4263882"/>
            <a:ext cx="158748" cy="2030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101" idx="5"/>
            <a:endCxn id="102" idx="2"/>
          </p:cNvCxnSpPr>
          <p:nvPr/>
        </p:nvCxnSpPr>
        <p:spPr>
          <a:xfrm>
            <a:off x="2477324" y="4340405"/>
            <a:ext cx="528020" cy="3388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91" idx="7"/>
            <a:endCxn id="94" idx="2"/>
          </p:cNvCxnSpPr>
          <p:nvPr/>
        </p:nvCxnSpPr>
        <p:spPr>
          <a:xfrm>
            <a:off x="3161841" y="4143163"/>
            <a:ext cx="93045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93" idx="3"/>
            <a:endCxn id="94" idx="0"/>
          </p:cNvCxnSpPr>
          <p:nvPr/>
        </p:nvCxnSpPr>
        <p:spPr>
          <a:xfrm flipH="1">
            <a:off x="4177661" y="3876301"/>
            <a:ext cx="110364" cy="18149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93" idx="5"/>
            <a:endCxn id="96" idx="1"/>
          </p:cNvCxnSpPr>
          <p:nvPr/>
        </p:nvCxnSpPr>
        <p:spPr>
          <a:xfrm>
            <a:off x="4408745" y="3876301"/>
            <a:ext cx="163820" cy="500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92" idx="7"/>
            <a:endCxn id="94" idx="3"/>
          </p:cNvCxnSpPr>
          <p:nvPr/>
        </p:nvCxnSpPr>
        <p:spPr>
          <a:xfrm flipV="1">
            <a:off x="3441309" y="4203523"/>
            <a:ext cx="675993" cy="26341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102" idx="5"/>
            <a:endCxn id="97" idx="2"/>
          </p:cNvCxnSpPr>
          <p:nvPr/>
        </p:nvCxnSpPr>
        <p:spPr>
          <a:xfrm flipV="1">
            <a:off x="3151066" y="4555746"/>
            <a:ext cx="2733836" cy="1838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98" idx="5"/>
            <a:endCxn id="95" idx="1"/>
          </p:cNvCxnSpPr>
          <p:nvPr/>
        </p:nvCxnSpPr>
        <p:spPr>
          <a:xfrm>
            <a:off x="6194235" y="4374247"/>
            <a:ext cx="50004" cy="1211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98" idx="3"/>
            <a:endCxn id="97" idx="0"/>
          </p:cNvCxnSpPr>
          <p:nvPr/>
        </p:nvCxnSpPr>
        <p:spPr>
          <a:xfrm flipH="1">
            <a:off x="5970264" y="4374247"/>
            <a:ext cx="103251" cy="9613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96" idx="6"/>
            <a:endCxn id="98" idx="2"/>
          </p:cNvCxnSpPr>
          <p:nvPr/>
        </p:nvCxnSpPr>
        <p:spPr>
          <a:xfrm>
            <a:off x="4718287" y="3986666"/>
            <a:ext cx="1330225" cy="32722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98" idx="7"/>
            <a:endCxn id="99" idx="3"/>
          </p:cNvCxnSpPr>
          <p:nvPr/>
        </p:nvCxnSpPr>
        <p:spPr>
          <a:xfrm flipV="1">
            <a:off x="6194235" y="3467170"/>
            <a:ext cx="636868" cy="78635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100" idx="1"/>
            <a:endCxn id="99" idx="5"/>
          </p:cNvCxnSpPr>
          <p:nvPr/>
        </p:nvCxnSpPr>
        <p:spPr>
          <a:xfrm flipH="1" flipV="1">
            <a:off x="6951822" y="3467170"/>
            <a:ext cx="137145" cy="2030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3016119" y="4118160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Oval 91"/>
          <p:cNvSpPr/>
          <p:nvPr/>
        </p:nvSpPr>
        <p:spPr>
          <a:xfrm>
            <a:off x="3295587" y="4441930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4263023" y="3730579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/>
          <p:cNvSpPr/>
          <p:nvPr/>
        </p:nvSpPr>
        <p:spPr>
          <a:xfrm>
            <a:off x="4092299" y="4057801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6219237" y="4470384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Oval 95"/>
          <p:cNvSpPr/>
          <p:nvPr/>
        </p:nvSpPr>
        <p:spPr>
          <a:xfrm>
            <a:off x="4547563" y="3901304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/>
          <p:nvPr/>
        </p:nvSpPr>
        <p:spPr>
          <a:xfrm>
            <a:off x="5884902" y="4470384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Oval 97"/>
          <p:cNvSpPr/>
          <p:nvPr/>
        </p:nvSpPr>
        <p:spPr>
          <a:xfrm>
            <a:off x="6048513" y="4228525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Oval 98"/>
          <p:cNvSpPr/>
          <p:nvPr/>
        </p:nvSpPr>
        <p:spPr>
          <a:xfrm>
            <a:off x="6806100" y="3321448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Oval 99"/>
          <p:cNvSpPr/>
          <p:nvPr/>
        </p:nvSpPr>
        <p:spPr>
          <a:xfrm>
            <a:off x="7063965" y="3645217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Oval 100"/>
          <p:cNvSpPr/>
          <p:nvPr/>
        </p:nvSpPr>
        <p:spPr>
          <a:xfrm>
            <a:off x="2331602" y="4194683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Oval 101"/>
          <p:cNvSpPr/>
          <p:nvPr/>
        </p:nvSpPr>
        <p:spPr>
          <a:xfrm>
            <a:off x="3005344" y="4593902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Oval 102"/>
          <p:cNvSpPr/>
          <p:nvPr/>
        </p:nvSpPr>
        <p:spPr>
          <a:xfrm>
            <a:off x="7016837" y="4365407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Oval 103"/>
          <p:cNvSpPr/>
          <p:nvPr/>
        </p:nvSpPr>
        <p:spPr>
          <a:xfrm>
            <a:off x="7392965" y="4491933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5" name="Straight Connector 104"/>
          <p:cNvCxnSpPr>
            <a:stCxn id="91" idx="2"/>
            <a:endCxn id="101" idx="7"/>
          </p:cNvCxnSpPr>
          <p:nvPr/>
        </p:nvCxnSpPr>
        <p:spPr>
          <a:xfrm flipH="1">
            <a:off x="2477324" y="4203523"/>
            <a:ext cx="538795" cy="16163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103" idx="6"/>
            <a:endCxn id="104" idx="2"/>
          </p:cNvCxnSpPr>
          <p:nvPr/>
        </p:nvCxnSpPr>
        <p:spPr>
          <a:xfrm>
            <a:off x="7187561" y="4450769"/>
            <a:ext cx="205404" cy="1265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93" idx="5"/>
            <a:endCxn id="96" idx="1"/>
          </p:cNvCxnSpPr>
          <p:nvPr/>
        </p:nvCxnSpPr>
        <p:spPr>
          <a:xfrm>
            <a:off x="4408745" y="3876301"/>
            <a:ext cx="163820" cy="5000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3" idx="3"/>
            <a:endCxn id="94" idx="0"/>
          </p:cNvCxnSpPr>
          <p:nvPr/>
        </p:nvCxnSpPr>
        <p:spPr>
          <a:xfrm flipH="1">
            <a:off x="4177661" y="3876301"/>
            <a:ext cx="110364" cy="181499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2" idx="1"/>
            <a:endCxn id="91" idx="5"/>
          </p:cNvCxnSpPr>
          <p:nvPr/>
        </p:nvCxnSpPr>
        <p:spPr>
          <a:xfrm flipH="1" flipV="1">
            <a:off x="3161841" y="4263882"/>
            <a:ext cx="158748" cy="20305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99" idx="3"/>
            <a:endCxn id="98" idx="7"/>
          </p:cNvCxnSpPr>
          <p:nvPr/>
        </p:nvCxnSpPr>
        <p:spPr>
          <a:xfrm flipH="1">
            <a:off x="6194235" y="3467170"/>
            <a:ext cx="636868" cy="786357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99" idx="5"/>
            <a:endCxn id="100" idx="1"/>
          </p:cNvCxnSpPr>
          <p:nvPr/>
        </p:nvCxnSpPr>
        <p:spPr>
          <a:xfrm>
            <a:off x="6951822" y="3467170"/>
            <a:ext cx="137145" cy="20305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03" idx="0"/>
            <a:endCxn id="100" idx="4"/>
          </p:cNvCxnSpPr>
          <p:nvPr/>
        </p:nvCxnSpPr>
        <p:spPr>
          <a:xfrm flipV="1">
            <a:off x="7102199" y="3815941"/>
            <a:ext cx="47128" cy="54946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00" idx="4"/>
            <a:endCxn id="103" idx="0"/>
          </p:cNvCxnSpPr>
          <p:nvPr/>
        </p:nvCxnSpPr>
        <p:spPr>
          <a:xfrm flipH="1">
            <a:off x="7102199" y="3815941"/>
            <a:ext cx="47128" cy="549466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03" idx="6"/>
            <a:endCxn id="104" idx="2"/>
          </p:cNvCxnSpPr>
          <p:nvPr/>
        </p:nvCxnSpPr>
        <p:spPr>
          <a:xfrm>
            <a:off x="7187561" y="4450769"/>
            <a:ext cx="205404" cy="126526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92" idx="2"/>
            <a:endCxn id="102" idx="6"/>
          </p:cNvCxnSpPr>
          <p:nvPr/>
        </p:nvCxnSpPr>
        <p:spPr>
          <a:xfrm flipH="1">
            <a:off x="3176068" y="4527292"/>
            <a:ext cx="119519" cy="15197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92" idx="7"/>
            <a:endCxn id="94" idx="3"/>
          </p:cNvCxnSpPr>
          <p:nvPr/>
        </p:nvCxnSpPr>
        <p:spPr>
          <a:xfrm flipV="1">
            <a:off x="3441309" y="4203523"/>
            <a:ext cx="675993" cy="26341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91" idx="5"/>
            <a:endCxn id="92" idx="1"/>
          </p:cNvCxnSpPr>
          <p:nvPr/>
        </p:nvCxnSpPr>
        <p:spPr>
          <a:xfrm>
            <a:off x="3161841" y="4263882"/>
            <a:ext cx="158748" cy="20305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101" idx="7"/>
            <a:endCxn id="91" idx="2"/>
          </p:cNvCxnSpPr>
          <p:nvPr/>
        </p:nvCxnSpPr>
        <p:spPr>
          <a:xfrm flipV="1">
            <a:off x="2477324" y="4203523"/>
            <a:ext cx="538795" cy="16163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97" idx="0"/>
            <a:endCxn id="98" idx="3"/>
          </p:cNvCxnSpPr>
          <p:nvPr/>
        </p:nvCxnSpPr>
        <p:spPr>
          <a:xfrm flipV="1">
            <a:off x="5970264" y="4374247"/>
            <a:ext cx="103251" cy="9613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00" idx="1"/>
            <a:endCxn id="99" idx="5"/>
          </p:cNvCxnSpPr>
          <p:nvPr/>
        </p:nvCxnSpPr>
        <p:spPr>
          <a:xfrm flipH="1" flipV="1">
            <a:off x="6951822" y="3467170"/>
            <a:ext cx="137145" cy="20305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98" idx="7"/>
            <a:endCxn id="99" idx="3"/>
          </p:cNvCxnSpPr>
          <p:nvPr/>
        </p:nvCxnSpPr>
        <p:spPr>
          <a:xfrm flipV="1">
            <a:off x="6194235" y="3467170"/>
            <a:ext cx="636868" cy="78635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103" idx="0"/>
            <a:endCxn id="100" idx="4"/>
          </p:cNvCxnSpPr>
          <p:nvPr/>
        </p:nvCxnSpPr>
        <p:spPr>
          <a:xfrm flipV="1">
            <a:off x="7102199" y="3815941"/>
            <a:ext cx="47128" cy="54946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stCxn id="104" idx="2"/>
            <a:endCxn id="103" idx="6"/>
          </p:cNvCxnSpPr>
          <p:nvPr/>
        </p:nvCxnSpPr>
        <p:spPr>
          <a:xfrm flipH="1" flipV="1">
            <a:off x="7187561" y="4450769"/>
            <a:ext cx="205404" cy="12652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93" idx="3"/>
            <a:endCxn id="94" idx="0"/>
          </p:cNvCxnSpPr>
          <p:nvPr/>
        </p:nvCxnSpPr>
        <p:spPr>
          <a:xfrm flipH="1">
            <a:off x="4177661" y="3876301"/>
            <a:ext cx="110364" cy="181499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93" idx="5"/>
            <a:endCxn id="96" idx="1"/>
          </p:cNvCxnSpPr>
          <p:nvPr/>
        </p:nvCxnSpPr>
        <p:spPr>
          <a:xfrm>
            <a:off x="4408745" y="3876301"/>
            <a:ext cx="163820" cy="5000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165" idx="7"/>
            <a:endCxn id="155" idx="2"/>
          </p:cNvCxnSpPr>
          <p:nvPr/>
        </p:nvCxnSpPr>
        <p:spPr>
          <a:xfrm flipV="1">
            <a:off x="2477324" y="5775004"/>
            <a:ext cx="538795" cy="161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166" idx="6"/>
            <a:endCxn id="156" idx="2"/>
          </p:cNvCxnSpPr>
          <p:nvPr/>
        </p:nvCxnSpPr>
        <p:spPr>
          <a:xfrm flipV="1">
            <a:off x="3176068" y="6098773"/>
            <a:ext cx="119519" cy="15197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55" idx="5"/>
            <a:endCxn id="156" idx="1"/>
          </p:cNvCxnSpPr>
          <p:nvPr/>
        </p:nvCxnSpPr>
        <p:spPr>
          <a:xfrm>
            <a:off x="3161841" y="5835363"/>
            <a:ext cx="158748" cy="2030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stCxn id="165" idx="5"/>
            <a:endCxn id="166" idx="2"/>
          </p:cNvCxnSpPr>
          <p:nvPr/>
        </p:nvCxnSpPr>
        <p:spPr>
          <a:xfrm>
            <a:off x="2477324" y="5911886"/>
            <a:ext cx="528020" cy="3388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155" idx="7"/>
            <a:endCxn id="158" idx="2"/>
          </p:cNvCxnSpPr>
          <p:nvPr/>
        </p:nvCxnSpPr>
        <p:spPr>
          <a:xfrm>
            <a:off x="3161841" y="5714644"/>
            <a:ext cx="93045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57" idx="3"/>
            <a:endCxn id="158" idx="0"/>
          </p:cNvCxnSpPr>
          <p:nvPr/>
        </p:nvCxnSpPr>
        <p:spPr>
          <a:xfrm flipH="1">
            <a:off x="4177661" y="5447782"/>
            <a:ext cx="110364" cy="18149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157" idx="5"/>
            <a:endCxn id="160" idx="1"/>
          </p:cNvCxnSpPr>
          <p:nvPr/>
        </p:nvCxnSpPr>
        <p:spPr>
          <a:xfrm>
            <a:off x="4408745" y="5447782"/>
            <a:ext cx="163820" cy="500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56" idx="7"/>
            <a:endCxn id="158" idx="3"/>
          </p:cNvCxnSpPr>
          <p:nvPr/>
        </p:nvCxnSpPr>
        <p:spPr>
          <a:xfrm flipV="1">
            <a:off x="3441309" y="5775004"/>
            <a:ext cx="675993" cy="26341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66" idx="5"/>
            <a:endCxn id="161" idx="2"/>
          </p:cNvCxnSpPr>
          <p:nvPr/>
        </p:nvCxnSpPr>
        <p:spPr>
          <a:xfrm flipV="1">
            <a:off x="3151066" y="6127227"/>
            <a:ext cx="2733836" cy="1838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62" idx="5"/>
            <a:endCxn id="159" idx="1"/>
          </p:cNvCxnSpPr>
          <p:nvPr/>
        </p:nvCxnSpPr>
        <p:spPr>
          <a:xfrm>
            <a:off x="6194235" y="5945728"/>
            <a:ext cx="50004" cy="1211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62" idx="3"/>
            <a:endCxn id="161" idx="0"/>
          </p:cNvCxnSpPr>
          <p:nvPr/>
        </p:nvCxnSpPr>
        <p:spPr>
          <a:xfrm flipH="1">
            <a:off x="5970264" y="5945728"/>
            <a:ext cx="103251" cy="9613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60" idx="6"/>
            <a:endCxn id="162" idx="2"/>
          </p:cNvCxnSpPr>
          <p:nvPr/>
        </p:nvCxnSpPr>
        <p:spPr>
          <a:xfrm>
            <a:off x="4718287" y="5558147"/>
            <a:ext cx="1330225" cy="32722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>
            <a:stCxn id="162" idx="7"/>
            <a:endCxn id="163" idx="3"/>
          </p:cNvCxnSpPr>
          <p:nvPr/>
        </p:nvCxnSpPr>
        <p:spPr>
          <a:xfrm flipV="1">
            <a:off x="6194235" y="5038651"/>
            <a:ext cx="636868" cy="78635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164" idx="1"/>
            <a:endCxn id="163" idx="5"/>
          </p:cNvCxnSpPr>
          <p:nvPr/>
        </p:nvCxnSpPr>
        <p:spPr>
          <a:xfrm flipH="1" flipV="1">
            <a:off x="6951822" y="5038651"/>
            <a:ext cx="137145" cy="2030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5" name="Oval 154"/>
          <p:cNvSpPr/>
          <p:nvPr/>
        </p:nvSpPr>
        <p:spPr>
          <a:xfrm>
            <a:off x="3016119" y="5689641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6" name="Oval 155"/>
          <p:cNvSpPr/>
          <p:nvPr/>
        </p:nvSpPr>
        <p:spPr>
          <a:xfrm>
            <a:off x="3295587" y="6013411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7" name="Oval 156"/>
          <p:cNvSpPr/>
          <p:nvPr/>
        </p:nvSpPr>
        <p:spPr>
          <a:xfrm>
            <a:off x="4263023" y="5302060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Oval 157"/>
          <p:cNvSpPr/>
          <p:nvPr/>
        </p:nvSpPr>
        <p:spPr>
          <a:xfrm>
            <a:off x="4092299" y="5629282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Oval 158"/>
          <p:cNvSpPr/>
          <p:nvPr/>
        </p:nvSpPr>
        <p:spPr>
          <a:xfrm>
            <a:off x="6219237" y="6041865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Oval 159"/>
          <p:cNvSpPr/>
          <p:nvPr/>
        </p:nvSpPr>
        <p:spPr>
          <a:xfrm>
            <a:off x="4547563" y="5472785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Oval 160"/>
          <p:cNvSpPr/>
          <p:nvPr/>
        </p:nvSpPr>
        <p:spPr>
          <a:xfrm>
            <a:off x="5884902" y="6041865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Oval 161"/>
          <p:cNvSpPr/>
          <p:nvPr/>
        </p:nvSpPr>
        <p:spPr>
          <a:xfrm>
            <a:off x="6048513" y="5800006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" name="Oval 162"/>
          <p:cNvSpPr/>
          <p:nvPr/>
        </p:nvSpPr>
        <p:spPr>
          <a:xfrm>
            <a:off x="6806100" y="4892929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4" name="Oval 163"/>
          <p:cNvSpPr/>
          <p:nvPr/>
        </p:nvSpPr>
        <p:spPr>
          <a:xfrm>
            <a:off x="7063965" y="5216698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5" name="Oval 164"/>
          <p:cNvSpPr/>
          <p:nvPr/>
        </p:nvSpPr>
        <p:spPr>
          <a:xfrm>
            <a:off x="2331602" y="5766164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6" name="Oval 165"/>
          <p:cNvSpPr/>
          <p:nvPr/>
        </p:nvSpPr>
        <p:spPr>
          <a:xfrm>
            <a:off x="3005344" y="6165383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7" name="Oval 166"/>
          <p:cNvSpPr/>
          <p:nvPr/>
        </p:nvSpPr>
        <p:spPr>
          <a:xfrm>
            <a:off x="7016837" y="5936888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8" name="Oval 167"/>
          <p:cNvSpPr/>
          <p:nvPr/>
        </p:nvSpPr>
        <p:spPr>
          <a:xfrm>
            <a:off x="7392965" y="6063414"/>
            <a:ext cx="170724" cy="170724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9" name="Straight Connector 168"/>
          <p:cNvCxnSpPr>
            <a:stCxn id="155" idx="2"/>
            <a:endCxn id="165" idx="7"/>
          </p:cNvCxnSpPr>
          <p:nvPr/>
        </p:nvCxnSpPr>
        <p:spPr>
          <a:xfrm flipH="1">
            <a:off x="2477324" y="5775004"/>
            <a:ext cx="538795" cy="16163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67" idx="6"/>
            <a:endCxn id="168" idx="2"/>
          </p:cNvCxnSpPr>
          <p:nvPr/>
        </p:nvCxnSpPr>
        <p:spPr>
          <a:xfrm>
            <a:off x="7187561" y="6022250"/>
            <a:ext cx="205404" cy="1265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stCxn id="157" idx="5"/>
            <a:endCxn id="160" idx="1"/>
          </p:cNvCxnSpPr>
          <p:nvPr/>
        </p:nvCxnSpPr>
        <p:spPr>
          <a:xfrm>
            <a:off x="4408745" y="5447782"/>
            <a:ext cx="163820" cy="5000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>
            <a:stCxn id="157" idx="3"/>
            <a:endCxn id="158" idx="0"/>
          </p:cNvCxnSpPr>
          <p:nvPr/>
        </p:nvCxnSpPr>
        <p:spPr>
          <a:xfrm flipH="1">
            <a:off x="4177661" y="5447782"/>
            <a:ext cx="110364" cy="181499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56" idx="1"/>
            <a:endCxn id="155" idx="5"/>
          </p:cNvCxnSpPr>
          <p:nvPr/>
        </p:nvCxnSpPr>
        <p:spPr>
          <a:xfrm flipH="1" flipV="1">
            <a:off x="3161841" y="5835363"/>
            <a:ext cx="158748" cy="20305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6" idx="2"/>
            <a:endCxn id="165" idx="5"/>
          </p:cNvCxnSpPr>
          <p:nvPr/>
        </p:nvCxnSpPr>
        <p:spPr>
          <a:xfrm flipH="1" flipV="1">
            <a:off x="2477324" y="5911886"/>
            <a:ext cx="528020" cy="338859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62" idx="5"/>
            <a:endCxn id="159" idx="1"/>
          </p:cNvCxnSpPr>
          <p:nvPr/>
        </p:nvCxnSpPr>
        <p:spPr>
          <a:xfrm>
            <a:off x="6194235" y="5945728"/>
            <a:ext cx="50004" cy="121139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163" idx="5"/>
            <a:endCxn id="164" idx="1"/>
          </p:cNvCxnSpPr>
          <p:nvPr/>
        </p:nvCxnSpPr>
        <p:spPr>
          <a:xfrm>
            <a:off x="6951822" y="5038651"/>
            <a:ext cx="137145" cy="20305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167" idx="0"/>
            <a:endCxn id="164" idx="4"/>
          </p:cNvCxnSpPr>
          <p:nvPr/>
        </p:nvCxnSpPr>
        <p:spPr>
          <a:xfrm flipV="1">
            <a:off x="7102199" y="5387422"/>
            <a:ext cx="47128" cy="54946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>
            <a:stCxn id="167" idx="6"/>
            <a:endCxn id="168" idx="2"/>
          </p:cNvCxnSpPr>
          <p:nvPr/>
        </p:nvCxnSpPr>
        <p:spPr>
          <a:xfrm>
            <a:off x="7187561" y="6022250"/>
            <a:ext cx="205404" cy="126526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>
            <a:stCxn id="155" idx="5"/>
            <a:endCxn id="156" idx="1"/>
          </p:cNvCxnSpPr>
          <p:nvPr/>
        </p:nvCxnSpPr>
        <p:spPr>
          <a:xfrm>
            <a:off x="3161841" y="5835363"/>
            <a:ext cx="158748" cy="20305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>
            <a:stCxn id="165" idx="7"/>
            <a:endCxn id="155" idx="2"/>
          </p:cNvCxnSpPr>
          <p:nvPr/>
        </p:nvCxnSpPr>
        <p:spPr>
          <a:xfrm flipV="1">
            <a:off x="2477324" y="5775004"/>
            <a:ext cx="538795" cy="16163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>
            <a:stCxn id="161" idx="0"/>
            <a:endCxn id="162" idx="3"/>
          </p:cNvCxnSpPr>
          <p:nvPr/>
        </p:nvCxnSpPr>
        <p:spPr>
          <a:xfrm flipV="1">
            <a:off x="5970264" y="5945728"/>
            <a:ext cx="103251" cy="9613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>
            <a:stCxn id="164" idx="1"/>
            <a:endCxn id="163" idx="5"/>
          </p:cNvCxnSpPr>
          <p:nvPr/>
        </p:nvCxnSpPr>
        <p:spPr>
          <a:xfrm flipH="1" flipV="1">
            <a:off x="6951822" y="5038651"/>
            <a:ext cx="137145" cy="20305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>
            <a:stCxn id="168" idx="2"/>
            <a:endCxn id="167" idx="6"/>
          </p:cNvCxnSpPr>
          <p:nvPr/>
        </p:nvCxnSpPr>
        <p:spPr>
          <a:xfrm flipH="1" flipV="1">
            <a:off x="7187561" y="6022250"/>
            <a:ext cx="205404" cy="12652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>
            <a:stCxn id="157" idx="3"/>
            <a:endCxn id="158" idx="0"/>
          </p:cNvCxnSpPr>
          <p:nvPr/>
        </p:nvCxnSpPr>
        <p:spPr>
          <a:xfrm flipH="1">
            <a:off x="4177661" y="5447782"/>
            <a:ext cx="110364" cy="181499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>
            <a:stCxn id="157" idx="5"/>
            <a:endCxn id="160" idx="1"/>
          </p:cNvCxnSpPr>
          <p:nvPr/>
        </p:nvCxnSpPr>
        <p:spPr>
          <a:xfrm>
            <a:off x="4408745" y="5447782"/>
            <a:ext cx="163820" cy="5000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>
            <a:stCxn id="165" idx="5"/>
            <a:endCxn id="166" idx="2"/>
          </p:cNvCxnSpPr>
          <p:nvPr/>
        </p:nvCxnSpPr>
        <p:spPr>
          <a:xfrm>
            <a:off x="2477324" y="5911886"/>
            <a:ext cx="528020" cy="338859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>
            <a:stCxn id="155" idx="5"/>
            <a:endCxn id="156" idx="1"/>
          </p:cNvCxnSpPr>
          <p:nvPr/>
        </p:nvCxnSpPr>
        <p:spPr>
          <a:xfrm>
            <a:off x="3161841" y="5835363"/>
            <a:ext cx="158748" cy="20305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>
            <a:stCxn id="165" idx="7"/>
            <a:endCxn id="155" idx="2"/>
          </p:cNvCxnSpPr>
          <p:nvPr/>
        </p:nvCxnSpPr>
        <p:spPr>
          <a:xfrm flipV="1">
            <a:off x="2477324" y="5775004"/>
            <a:ext cx="538795" cy="16163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>
            <a:stCxn id="158" idx="0"/>
            <a:endCxn id="157" idx="3"/>
          </p:cNvCxnSpPr>
          <p:nvPr/>
        </p:nvCxnSpPr>
        <p:spPr>
          <a:xfrm flipV="1">
            <a:off x="4177661" y="5447782"/>
            <a:ext cx="110364" cy="181499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>
            <a:stCxn id="160" idx="1"/>
            <a:endCxn id="157" idx="5"/>
          </p:cNvCxnSpPr>
          <p:nvPr/>
        </p:nvCxnSpPr>
        <p:spPr>
          <a:xfrm flipH="1" flipV="1">
            <a:off x="4408745" y="5447782"/>
            <a:ext cx="163820" cy="50004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>
            <a:stCxn id="162" idx="3"/>
            <a:endCxn id="161" idx="0"/>
          </p:cNvCxnSpPr>
          <p:nvPr/>
        </p:nvCxnSpPr>
        <p:spPr>
          <a:xfrm flipH="1">
            <a:off x="5970264" y="5945728"/>
            <a:ext cx="103251" cy="96137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>
            <a:stCxn id="162" idx="5"/>
            <a:endCxn id="159" idx="1"/>
          </p:cNvCxnSpPr>
          <p:nvPr/>
        </p:nvCxnSpPr>
        <p:spPr>
          <a:xfrm>
            <a:off x="6194235" y="5945728"/>
            <a:ext cx="50004" cy="121139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>
            <a:stCxn id="163" idx="5"/>
            <a:endCxn id="164" idx="1"/>
          </p:cNvCxnSpPr>
          <p:nvPr/>
        </p:nvCxnSpPr>
        <p:spPr>
          <a:xfrm>
            <a:off x="6951822" y="5038651"/>
            <a:ext cx="137145" cy="20305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>
            <a:stCxn id="167" idx="6"/>
            <a:endCxn id="168" idx="2"/>
          </p:cNvCxnSpPr>
          <p:nvPr/>
        </p:nvCxnSpPr>
        <p:spPr>
          <a:xfrm>
            <a:off x="7187561" y="6022250"/>
            <a:ext cx="205404" cy="12652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>
            <a:stCxn id="165" idx="0"/>
            <a:endCxn id="101" idx="4"/>
          </p:cNvCxnSpPr>
          <p:nvPr/>
        </p:nvCxnSpPr>
        <p:spPr>
          <a:xfrm flipV="1">
            <a:off x="2416964" y="4365407"/>
            <a:ext cx="0" cy="1400757"/>
          </a:xfrm>
          <a:prstGeom prst="line">
            <a:avLst/>
          </a:prstGeom>
          <a:ln w="57150"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>
            <a:stCxn id="101" idx="0"/>
            <a:endCxn id="36" idx="4"/>
          </p:cNvCxnSpPr>
          <p:nvPr/>
        </p:nvCxnSpPr>
        <p:spPr>
          <a:xfrm flipV="1">
            <a:off x="2416964" y="2663656"/>
            <a:ext cx="0" cy="1531027"/>
          </a:xfrm>
          <a:prstGeom prst="line">
            <a:avLst/>
          </a:prstGeom>
          <a:ln w="57150"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stCxn id="99" idx="4"/>
            <a:endCxn id="163" idx="0"/>
          </p:cNvCxnSpPr>
          <p:nvPr/>
        </p:nvCxnSpPr>
        <p:spPr>
          <a:xfrm>
            <a:off x="6891462" y="3492172"/>
            <a:ext cx="0" cy="1400757"/>
          </a:xfrm>
          <a:prstGeom prst="line">
            <a:avLst/>
          </a:prstGeom>
          <a:ln w="57150"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>
            <a:stCxn id="98" idx="4"/>
            <a:endCxn id="162" idx="0"/>
          </p:cNvCxnSpPr>
          <p:nvPr/>
        </p:nvCxnSpPr>
        <p:spPr>
          <a:xfrm>
            <a:off x="6133875" y="4399249"/>
            <a:ext cx="0" cy="1400757"/>
          </a:xfrm>
          <a:prstGeom prst="line">
            <a:avLst/>
          </a:prstGeom>
          <a:ln w="57150"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>
            <a:stCxn id="99" idx="0"/>
            <a:endCxn id="34" idx="4"/>
          </p:cNvCxnSpPr>
          <p:nvPr/>
        </p:nvCxnSpPr>
        <p:spPr>
          <a:xfrm flipV="1">
            <a:off x="6891462" y="1790421"/>
            <a:ext cx="0" cy="1531027"/>
          </a:xfrm>
          <a:prstGeom prst="line">
            <a:avLst/>
          </a:prstGeom>
          <a:ln w="57150"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5" name="Straight Connector 274"/>
          <p:cNvCxnSpPr>
            <a:stCxn id="93" idx="4"/>
            <a:endCxn id="157" idx="0"/>
          </p:cNvCxnSpPr>
          <p:nvPr/>
        </p:nvCxnSpPr>
        <p:spPr>
          <a:xfrm>
            <a:off x="4348385" y="3901303"/>
            <a:ext cx="0" cy="1400757"/>
          </a:xfrm>
          <a:prstGeom prst="line">
            <a:avLst/>
          </a:prstGeom>
          <a:ln w="57150"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8" name="Straight Connector 277"/>
          <p:cNvCxnSpPr>
            <a:stCxn id="104" idx="4"/>
            <a:endCxn id="168" idx="0"/>
          </p:cNvCxnSpPr>
          <p:nvPr/>
        </p:nvCxnSpPr>
        <p:spPr>
          <a:xfrm>
            <a:off x="7478327" y="4662657"/>
            <a:ext cx="0" cy="1400757"/>
          </a:xfrm>
          <a:prstGeom prst="line">
            <a:avLst/>
          </a:prstGeom>
          <a:ln w="57150"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2" name="Oval 281"/>
          <p:cNvSpPr/>
          <p:nvPr/>
        </p:nvSpPr>
        <p:spPr>
          <a:xfrm>
            <a:off x="3016119" y="2425248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3" name="Oval 282"/>
          <p:cNvSpPr/>
          <p:nvPr/>
        </p:nvSpPr>
        <p:spPr>
          <a:xfrm>
            <a:off x="3295587" y="2749018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4" name="Oval 283"/>
          <p:cNvSpPr/>
          <p:nvPr/>
        </p:nvSpPr>
        <p:spPr>
          <a:xfrm>
            <a:off x="4263023" y="2037667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5" name="Oval 284"/>
          <p:cNvSpPr/>
          <p:nvPr/>
        </p:nvSpPr>
        <p:spPr>
          <a:xfrm>
            <a:off x="4092299" y="2364889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6" name="Oval 285"/>
          <p:cNvSpPr/>
          <p:nvPr/>
        </p:nvSpPr>
        <p:spPr>
          <a:xfrm>
            <a:off x="6219237" y="2777472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7" name="Oval 286"/>
          <p:cNvSpPr/>
          <p:nvPr/>
        </p:nvSpPr>
        <p:spPr>
          <a:xfrm>
            <a:off x="4547563" y="2208392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8" name="Oval 287"/>
          <p:cNvSpPr/>
          <p:nvPr/>
        </p:nvSpPr>
        <p:spPr>
          <a:xfrm>
            <a:off x="5884902" y="2777472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9" name="Oval 288"/>
          <p:cNvSpPr/>
          <p:nvPr/>
        </p:nvSpPr>
        <p:spPr>
          <a:xfrm>
            <a:off x="6048513" y="2535613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0" name="Oval 289"/>
          <p:cNvSpPr/>
          <p:nvPr/>
        </p:nvSpPr>
        <p:spPr>
          <a:xfrm>
            <a:off x="6806100" y="1628536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1" name="Oval 290"/>
          <p:cNvSpPr/>
          <p:nvPr/>
        </p:nvSpPr>
        <p:spPr>
          <a:xfrm>
            <a:off x="7063965" y="1952305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2" name="Oval 291"/>
          <p:cNvSpPr/>
          <p:nvPr/>
        </p:nvSpPr>
        <p:spPr>
          <a:xfrm>
            <a:off x="2331602" y="2501771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3" name="Oval 292"/>
          <p:cNvSpPr/>
          <p:nvPr/>
        </p:nvSpPr>
        <p:spPr>
          <a:xfrm>
            <a:off x="3005344" y="2900990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4" name="Oval 293"/>
          <p:cNvSpPr/>
          <p:nvPr/>
        </p:nvSpPr>
        <p:spPr>
          <a:xfrm>
            <a:off x="7016837" y="2672495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5" name="Oval 294"/>
          <p:cNvSpPr/>
          <p:nvPr/>
        </p:nvSpPr>
        <p:spPr>
          <a:xfrm>
            <a:off x="7392965" y="2799021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6" name="Oval 295"/>
          <p:cNvSpPr/>
          <p:nvPr/>
        </p:nvSpPr>
        <p:spPr>
          <a:xfrm>
            <a:off x="3016119" y="4126999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7" name="Oval 296"/>
          <p:cNvSpPr/>
          <p:nvPr/>
        </p:nvSpPr>
        <p:spPr>
          <a:xfrm>
            <a:off x="3295587" y="4450769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8" name="Oval 297"/>
          <p:cNvSpPr/>
          <p:nvPr/>
        </p:nvSpPr>
        <p:spPr>
          <a:xfrm>
            <a:off x="4263023" y="3739418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9" name="Oval 298"/>
          <p:cNvSpPr/>
          <p:nvPr/>
        </p:nvSpPr>
        <p:spPr>
          <a:xfrm>
            <a:off x="4092299" y="4066640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0" name="Oval 299"/>
          <p:cNvSpPr/>
          <p:nvPr/>
        </p:nvSpPr>
        <p:spPr>
          <a:xfrm>
            <a:off x="6219237" y="4479223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1" name="Oval 300"/>
          <p:cNvSpPr/>
          <p:nvPr/>
        </p:nvSpPr>
        <p:spPr>
          <a:xfrm>
            <a:off x="4547563" y="3910143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2" name="Oval 301"/>
          <p:cNvSpPr/>
          <p:nvPr/>
        </p:nvSpPr>
        <p:spPr>
          <a:xfrm>
            <a:off x="5884902" y="4479223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3" name="Oval 302"/>
          <p:cNvSpPr/>
          <p:nvPr/>
        </p:nvSpPr>
        <p:spPr>
          <a:xfrm>
            <a:off x="6048513" y="4237364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4" name="Oval 303"/>
          <p:cNvSpPr/>
          <p:nvPr/>
        </p:nvSpPr>
        <p:spPr>
          <a:xfrm>
            <a:off x="6806100" y="3330287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5" name="Oval 304"/>
          <p:cNvSpPr/>
          <p:nvPr/>
        </p:nvSpPr>
        <p:spPr>
          <a:xfrm>
            <a:off x="7063965" y="3654056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6" name="Oval 305"/>
          <p:cNvSpPr/>
          <p:nvPr/>
        </p:nvSpPr>
        <p:spPr>
          <a:xfrm>
            <a:off x="2331602" y="4203522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7" name="Oval 306"/>
          <p:cNvSpPr/>
          <p:nvPr/>
        </p:nvSpPr>
        <p:spPr>
          <a:xfrm>
            <a:off x="3005344" y="4602741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8" name="Oval 307"/>
          <p:cNvSpPr/>
          <p:nvPr/>
        </p:nvSpPr>
        <p:spPr>
          <a:xfrm>
            <a:off x="7016837" y="4374246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9" name="Oval 308"/>
          <p:cNvSpPr/>
          <p:nvPr/>
        </p:nvSpPr>
        <p:spPr>
          <a:xfrm>
            <a:off x="7392965" y="4500772"/>
            <a:ext cx="170724" cy="170724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10" name="Picture 2" descr="C:\Users\jpachock\AppData\Local\Microsoft\Windows\Temporary Internet Files\Content.IE5\ZTB2G5V5\MC900279468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66270">
            <a:off x="3428813" y="5440082"/>
            <a:ext cx="445709" cy="57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" name="Picture 2" descr="C:\Users\jpachock\AppData\Local\Microsoft\Windows\Temporary Internet Files\Content.IE5\ZTB2G5V5\MC900279468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01291">
            <a:off x="3177697" y="6105683"/>
            <a:ext cx="127033" cy="16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2" name="Picture 2" descr="C:\Users\jpachock\AppData\Local\Microsoft\Windows\Temporary Internet Files\Content.IE5\ZTB2G5V5\MC900279468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99301">
            <a:off x="3618489" y="5742869"/>
            <a:ext cx="321632" cy="418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" name="Picture 2" descr="C:\Users\jpachock\AppData\Local\Microsoft\Windows\Temporary Internet Files\Content.IE5\ZTB2G5V5\MC900279468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63273">
            <a:off x="4377972" y="5911638"/>
            <a:ext cx="480327" cy="624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4" name="Picture 2" descr="C:\Users\jpachock\AppData\Local\Microsoft\Windows\Temporary Internet Files\Content.IE5\ZTB2G5V5\MC900279468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65382">
            <a:off x="6352996" y="5146231"/>
            <a:ext cx="412008" cy="535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5" name="Picture 2" descr="C:\Users\jpachock\AppData\Local\Microsoft\Windows\Temporary Internet Files\Content.IE5\ZTB2G5V5\MC900279468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36087">
            <a:off x="7013882" y="5479684"/>
            <a:ext cx="305143" cy="396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6" name="Picture 2" descr="C:\Users\jpachock\AppData\Local\Microsoft\Windows\Temporary Internet Files\Content.IE5\ZTB2G5V5\MC900279468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97328">
            <a:off x="5112885" y="5436392"/>
            <a:ext cx="451270" cy="586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1" name="Content Placeholder 5"/>
          <p:cNvSpPr txBox="1">
            <a:spLocks/>
          </p:cNvSpPr>
          <p:nvPr/>
        </p:nvSpPr>
        <p:spPr>
          <a:xfrm>
            <a:off x="752947" y="3278344"/>
            <a:ext cx="1274523" cy="3935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algn="ctr"/>
            <a:r>
              <a:rPr lang="pl-PL" sz="2000" dirty="0" smtClean="0"/>
              <a:t>length 0</a:t>
            </a:r>
            <a:endParaRPr lang="en-US" sz="2000" dirty="0"/>
          </a:p>
        </p:txBody>
      </p:sp>
      <p:cxnSp>
        <p:nvCxnSpPr>
          <p:cNvPr id="323" name="Straight Arrow Connector 322"/>
          <p:cNvCxnSpPr>
            <a:stCxn id="321" idx="3"/>
          </p:cNvCxnSpPr>
          <p:nvPr/>
        </p:nvCxnSpPr>
        <p:spPr>
          <a:xfrm flipV="1">
            <a:off x="2027470" y="3467170"/>
            <a:ext cx="389494" cy="7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Content Placeholder 5"/>
          <p:cNvSpPr txBox="1">
            <a:spLocks/>
          </p:cNvSpPr>
          <p:nvPr/>
        </p:nvSpPr>
        <p:spPr>
          <a:xfrm>
            <a:off x="694294" y="1864760"/>
            <a:ext cx="1274523" cy="7135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algn="ctr"/>
            <a:r>
              <a:rPr lang="pl-PL" sz="2000" dirty="0" smtClean="0"/>
              <a:t>Steiner vertex</a:t>
            </a:r>
            <a:endParaRPr lang="en-US" sz="2000" dirty="0"/>
          </a:p>
        </p:txBody>
      </p:sp>
      <p:cxnSp>
        <p:nvCxnSpPr>
          <p:cNvPr id="328" name="Straight Arrow Connector 327"/>
          <p:cNvCxnSpPr>
            <a:stCxn id="325" idx="3"/>
            <a:endCxn id="292" idx="1"/>
          </p:cNvCxnSpPr>
          <p:nvPr/>
        </p:nvCxnSpPr>
        <p:spPr>
          <a:xfrm>
            <a:off x="1968817" y="2221527"/>
            <a:ext cx="387787" cy="3052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>
            <a:stCxn id="303" idx="5"/>
            <a:endCxn id="95" idx="1"/>
          </p:cNvCxnSpPr>
          <p:nvPr/>
        </p:nvCxnSpPr>
        <p:spPr>
          <a:xfrm>
            <a:off x="6194235" y="4383086"/>
            <a:ext cx="50004" cy="1123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88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  <p:bldP spid="288" grpId="0" animBg="1"/>
      <p:bldP spid="289" grpId="0" animBg="1"/>
      <p:bldP spid="290" grpId="0" animBg="1"/>
      <p:bldP spid="291" grpId="0" animBg="1"/>
      <p:bldP spid="292" grpId="0" animBg="1"/>
      <p:bldP spid="293" grpId="0" animBg="1"/>
      <p:bldP spid="294" grpId="0" animBg="1"/>
      <p:bldP spid="295" grpId="0" animBg="1"/>
      <p:bldP spid="296" grpId="0" animBg="1"/>
      <p:bldP spid="297" grpId="0" animBg="1"/>
      <p:bldP spid="298" grpId="0" animBg="1"/>
      <p:bldP spid="299" grpId="0" animBg="1"/>
      <p:bldP spid="300" grpId="0" animBg="1"/>
      <p:bldP spid="301" grpId="0" animBg="1"/>
      <p:bldP spid="302" grpId="0" animBg="1"/>
      <p:bldP spid="303" grpId="0" animBg="1"/>
      <p:bldP spid="304" grpId="0" animBg="1"/>
      <p:bldP spid="305" grpId="0" animBg="1"/>
      <p:bldP spid="306" grpId="0" animBg="1"/>
      <p:bldP spid="307" grpId="0" animBg="1"/>
      <p:bldP spid="308" grpId="0" animBg="1"/>
      <p:bldP spid="309" grpId="0" animBg="1"/>
      <p:bldP spid="321" grpId="0" animBg="1"/>
      <p:bldP spid="32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Embeddability</a:t>
            </a:r>
            <a:r>
              <a:rPr lang="en-US" dirty="0" smtClean="0"/>
              <a:t> For Free</a:t>
            </a:r>
            <a:endParaRPr lang="en-US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838200" y="1474075"/>
            <a:ext cx="7696200" cy="11167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When </a:t>
            </a:r>
            <a:r>
              <a:rPr lang="en-US" sz="3200" i="1" dirty="0" smtClean="0"/>
              <a:t>p </a:t>
            </a:r>
            <a:r>
              <a:rPr lang="en-US" sz="3200" dirty="0" smtClean="0"/>
              <a:t>&lt; 1, can find embeddable Steiner trees in a black-box manner</a:t>
            </a:r>
            <a:endParaRPr lang="en-US" sz="3200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838200" y="4572000"/>
            <a:ext cx="7696200" cy="1676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Reweigh graph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Call (normal) </a:t>
            </a:r>
            <a:r>
              <a:rPr lang="en-US" sz="3200" dirty="0" err="1" smtClean="0"/>
              <a:t>Bartal</a:t>
            </a:r>
            <a:r>
              <a:rPr lang="en-US" sz="3200" dirty="0" smtClean="0"/>
              <a:t> decomposition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Post-process result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6690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embeddability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838200" y="2743199"/>
            <a:ext cx="7696200" cy="21336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Simply raise all weights to power </a:t>
            </a:r>
            <a:r>
              <a:rPr lang="en-US" sz="3200" i="1" dirty="0" smtClean="0"/>
              <a:t>p’</a:t>
            </a:r>
            <a:r>
              <a:rPr lang="en-US" sz="3200" dirty="0" smtClean="0"/>
              <a:t>, for some </a:t>
            </a:r>
            <a:r>
              <a:rPr lang="en-US" sz="3200" i="1" dirty="0" smtClean="0"/>
              <a:t>p’ </a:t>
            </a:r>
            <a:r>
              <a:rPr lang="en-US" sz="3200" dirty="0" smtClean="0"/>
              <a:t>such that </a:t>
            </a:r>
            <a:r>
              <a:rPr lang="en-US" sz="3200" i="1" dirty="0" smtClean="0"/>
              <a:t>p &lt; p’</a:t>
            </a:r>
            <a:r>
              <a:rPr lang="en-US" sz="3200" dirty="0" smtClean="0"/>
              <a:t>&lt; 1, compute decomposition on </a:t>
            </a:r>
            <a:r>
              <a:rPr lang="pl-PL" sz="3200" dirty="0" smtClean="0"/>
              <a:t>modified graph</a:t>
            </a:r>
            <a:endParaRPr lang="en-US" sz="3200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838200" y="1676400"/>
            <a:ext cx="7696200" cy="7772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b="1" dirty="0" smtClean="0"/>
              <a:t>Idea: </a:t>
            </a:r>
            <a:r>
              <a:rPr lang="en-US" sz="3200" dirty="0" smtClean="0"/>
              <a:t>Discount stretch ‘preemptively’</a:t>
            </a:r>
            <a:endParaRPr lang="en-US" sz="3200" b="1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838200" y="5257800"/>
            <a:ext cx="76962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Reweighing the result gives an embeddable decomposition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2086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A Faster algorithm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35437"/>
              </p:ext>
            </p:extLst>
          </p:nvPr>
        </p:nvGraphicFramePr>
        <p:xfrm>
          <a:off x="990600" y="1981200"/>
          <a:ext cx="7162800" cy="304800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387600"/>
                <a:gridCol w="2387600"/>
                <a:gridCol w="2387600"/>
              </a:tblGrid>
              <a:tr h="1224331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Runtime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Stretch</a:t>
                      </a:r>
                      <a:endParaRPr lang="en-US" sz="2400" dirty="0"/>
                    </a:p>
                  </a:txBody>
                  <a:tcPr anchor="ctr"/>
                </a:tc>
              </a:tr>
              <a:tr h="1007449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AKPW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i="1" dirty="0" smtClean="0"/>
                        <a:t>O</a:t>
                      </a:r>
                      <a:r>
                        <a:rPr lang="pl-PL" sz="2400" i="0" dirty="0" smtClean="0"/>
                        <a:t>(</a:t>
                      </a:r>
                      <a:r>
                        <a:rPr lang="pl-PL" sz="2400" i="1" dirty="0" smtClean="0"/>
                        <a:t>m</a:t>
                      </a:r>
                      <a:r>
                        <a:rPr lang="pl-PL" sz="2400" i="0" baseline="0" dirty="0" smtClean="0"/>
                        <a:t> log log </a:t>
                      </a:r>
                      <a:r>
                        <a:rPr lang="pl-PL" sz="2400" i="1" baseline="0" dirty="0" smtClean="0"/>
                        <a:t>n</a:t>
                      </a:r>
                      <a:r>
                        <a:rPr lang="pl-PL" sz="2400" i="0" baseline="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i="1" dirty="0" smtClean="0"/>
                        <a:t>O</a:t>
                      </a:r>
                      <a:r>
                        <a:rPr lang="pl-PL" sz="2400" i="0" dirty="0" smtClean="0"/>
                        <a:t>(</a:t>
                      </a:r>
                      <a:r>
                        <a:rPr lang="pl-PL" sz="2400" i="0" baseline="0" dirty="0" smtClean="0"/>
                        <a:t>log</a:t>
                      </a:r>
                      <a:r>
                        <a:rPr lang="pl-PL" sz="2400" i="1" baseline="30000" dirty="0" smtClean="0"/>
                        <a:t>O</a:t>
                      </a:r>
                      <a:r>
                        <a:rPr lang="pl-PL" sz="2400" i="0" baseline="30000" dirty="0" smtClean="0"/>
                        <a:t>(1)</a:t>
                      </a:r>
                      <a:r>
                        <a:rPr lang="pl-PL" sz="2400" i="0" baseline="0" dirty="0" smtClean="0"/>
                        <a:t> </a:t>
                      </a:r>
                      <a:r>
                        <a:rPr lang="pl-PL" sz="2400" i="1" baseline="0" dirty="0" smtClean="0"/>
                        <a:t>n</a:t>
                      </a:r>
                      <a:r>
                        <a:rPr lang="pl-PL" sz="2400" i="0" baseline="0" dirty="0" smtClean="0"/>
                        <a:t>)</a:t>
                      </a:r>
                    </a:p>
                  </a:txBody>
                  <a:tcPr anchor="ctr"/>
                </a:tc>
              </a:tr>
              <a:tr h="81622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Bartal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i="1" dirty="0" smtClean="0"/>
                        <a:t>O</a:t>
                      </a:r>
                      <a:r>
                        <a:rPr lang="pl-PL" sz="2400" i="0" dirty="0" smtClean="0"/>
                        <a:t>(</a:t>
                      </a:r>
                      <a:r>
                        <a:rPr lang="pl-PL" sz="2400" i="1" dirty="0" smtClean="0"/>
                        <a:t>m</a:t>
                      </a:r>
                      <a:r>
                        <a:rPr lang="pl-PL" sz="2400" i="0" baseline="0" dirty="0" smtClean="0"/>
                        <a:t> log </a:t>
                      </a:r>
                      <a:r>
                        <a:rPr lang="pl-PL" sz="2400" i="1" baseline="0" dirty="0" smtClean="0"/>
                        <a:t>n</a:t>
                      </a:r>
                      <a:r>
                        <a:rPr lang="pl-PL" sz="2400" i="0" baseline="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i="1" dirty="0" smtClean="0"/>
                        <a:t>O</a:t>
                      </a:r>
                      <a:r>
                        <a:rPr lang="pl-PL" sz="2400" i="0" dirty="0" smtClean="0"/>
                        <a:t>(log </a:t>
                      </a:r>
                      <a:r>
                        <a:rPr lang="pl-PL" sz="2400" i="1" dirty="0" smtClean="0"/>
                        <a:t>n</a:t>
                      </a:r>
                      <a:r>
                        <a:rPr lang="pl-PL" sz="2400" i="0" dirty="0" smtClean="0"/>
                        <a:t>)</a:t>
                      </a:r>
                      <a:endParaRPr lang="en-US" sz="2400" i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381082" y="3214688"/>
            <a:ext cx="2376782" cy="995558"/>
          </a:xfrm>
          <a:prstGeom prst="rect">
            <a:avLst/>
          </a:prstGeom>
          <a:solidFill>
            <a:srgbClr val="00B050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5765800" y="3217863"/>
            <a:ext cx="2384721" cy="995558"/>
          </a:xfrm>
          <a:prstGeom prst="rect">
            <a:avLst/>
          </a:prstGeom>
          <a:solidFill>
            <a:srgbClr val="FF0000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3381082" y="4210246"/>
            <a:ext cx="2376782" cy="818954"/>
          </a:xfrm>
          <a:prstGeom prst="rect">
            <a:avLst/>
          </a:prstGeom>
          <a:solidFill>
            <a:srgbClr val="FF0000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5765800" y="4213421"/>
            <a:ext cx="2384721" cy="818954"/>
          </a:xfrm>
          <a:prstGeom prst="rect">
            <a:avLst/>
          </a:prstGeom>
          <a:solidFill>
            <a:srgbClr val="00B050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Content Placeholder 5"/>
          <p:cNvSpPr txBox="1">
            <a:spLocks/>
          </p:cNvSpPr>
          <p:nvPr/>
        </p:nvSpPr>
        <p:spPr>
          <a:xfrm>
            <a:off x="838200" y="5410200"/>
            <a:ext cx="76962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l-PL" sz="3200" dirty="0" smtClean="0"/>
              <a:t>Can we get the </a:t>
            </a:r>
            <a:r>
              <a:rPr lang="pl-PL" sz="3200" dirty="0" smtClean="0">
                <a:solidFill>
                  <a:srgbClr val="00B050"/>
                </a:solidFill>
              </a:rPr>
              <a:t>best</a:t>
            </a:r>
            <a:r>
              <a:rPr lang="pl-PL" sz="3200" dirty="0" smtClean="0"/>
              <a:t> of both worlds?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6365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BARTAL’S RECURSIVE STEP</a:t>
            </a:r>
            <a:endParaRPr lang="en-US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914400" y="4934857"/>
            <a:ext cx="7696200" cy="15421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What if we started with a coarse approximation?</a:t>
            </a:r>
            <a:endParaRPr lang="en-US" sz="3200" dirty="0"/>
          </a:p>
        </p:txBody>
      </p:sp>
      <p:cxnSp>
        <p:nvCxnSpPr>
          <p:cNvPr id="12" name="Straight Connector 11"/>
          <p:cNvCxnSpPr>
            <a:stCxn id="38" idx="7"/>
            <a:endCxn id="28" idx="2"/>
          </p:cNvCxnSpPr>
          <p:nvPr/>
        </p:nvCxnSpPr>
        <p:spPr>
          <a:xfrm flipV="1">
            <a:off x="1252256" y="3217699"/>
            <a:ext cx="721448" cy="21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39" idx="6"/>
            <a:endCxn id="29" idx="2"/>
          </p:cNvCxnSpPr>
          <p:nvPr/>
        </p:nvCxnSpPr>
        <p:spPr>
          <a:xfrm flipV="1">
            <a:off x="2187876" y="3651227"/>
            <a:ext cx="160036" cy="20349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28" idx="5"/>
            <a:endCxn id="29" idx="1"/>
          </p:cNvCxnSpPr>
          <p:nvPr/>
        </p:nvCxnSpPr>
        <p:spPr>
          <a:xfrm>
            <a:off x="2168826" y="3298521"/>
            <a:ext cx="212564" cy="2718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38" idx="5"/>
            <a:endCxn id="39" idx="2"/>
          </p:cNvCxnSpPr>
          <p:nvPr/>
        </p:nvCxnSpPr>
        <p:spPr>
          <a:xfrm>
            <a:off x="1252256" y="3400985"/>
            <a:ext cx="707020" cy="4537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28" idx="7"/>
            <a:endCxn id="31" idx="2"/>
          </p:cNvCxnSpPr>
          <p:nvPr/>
        </p:nvCxnSpPr>
        <p:spPr>
          <a:xfrm>
            <a:off x="2168826" y="3136877"/>
            <a:ext cx="12458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30" idx="3"/>
            <a:endCxn id="31" idx="0"/>
          </p:cNvCxnSpPr>
          <p:nvPr/>
        </p:nvCxnSpPr>
        <p:spPr>
          <a:xfrm flipH="1">
            <a:off x="3529012" y="2779549"/>
            <a:ext cx="147778" cy="2430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30" idx="5"/>
            <a:endCxn id="33" idx="1"/>
          </p:cNvCxnSpPr>
          <p:nvPr/>
        </p:nvCxnSpPr>
        <p:spPr>
          <a:xfrm>
            <a:off x="3838434" y="2779549"/>
            <a:ext cx="219356" cy="6695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29" idx="7"/>
            <a:endCxn id="31" idx="3"/>
          </p:cNvCxnSpPr>
          <p:nvPr/>
        </p:nvCxnSpPr>
        <p:spPr>
          <a:xfrm flipV="1">
            <a:off x="2543034" y="3217699"/>
            <a:ext cx="905156" cy="3527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39" idx="5"/>
            <a:endCxn id="34" idx="2"/>
          </p:cNvCxnSpPr>
          <p:nvPr/>
        </p:nvCxnSpPr>
        <p:spPr>
          <a:xfrm flipV="1">
            <a:off x="2154398" y="3689327"/>
            <a:ext cx="3660614" cy="24621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35" idx="5"/>
            <a:endCxn id="32" idx="1"/>
          </p:cNvCxnSpPr>
          <p:nvPr/>
        </p:nvCxnSpPr>
        <p:spPr>
          <a:xfrm>
            <a:off x="6229209" y="3446299"/>
            <a:ext cx="66956" cy="1622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35" idx="3"/>
            <a:endCxn id="34" idx="0"/>
          </p:cNvCxnSpPr>
          <p:nvPr/>
        </p:nvCxnSpPr>
        <p:spPr>
          <a:xfrm flipH="1">
            <a:off x="5929312" y="3446299"/>
            <a:ext cx="138253" cy="1287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3" idx="6"/>
            <a:endCxn id="35" idx="2"/>
          </p:cNvCxnSpPr>
          <p:nvPr/>
        </p:nvCxnSpPr>
        <p:spPr>
          <a:xfrm>
            <a:off x="4252912" y="2927327"/>
            <a:ext cx="1781175" cy="4381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35" idx="7"/>
            <a:endCxn id="36" idx="3"/>
          </p:cNvCxnSpPr>
          <p:nvPr/>
        </p:nvCxnSpPr>
        <p:spPr>
          <a:xfrm flipV="1">
            <a:off x="6229209" y="2231721"/>
            <a:ext cx="852768" cy="10529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7" idx="1"/>
            <a:endCxn id="36" idx="5"/>
          </p:cNvCxnSpPr>
          <p:nvPr/>
        </p:nvCxnSpPr>
        <p:spPr>
          <a:xfrm flipH="1" flipV="1">
            <a:off x="7243621" y="2231721"/>
            <a:ext cx="183637" cy="2718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33" idx="6"/>
            <a:endCxn id="35" idx="2"/>
          </p:cNvCxnSpPr>
          <p:nvPr/>
        </p:nvCxnSpPr>
        <p:spPr>
          <a:xfrm>
            <a:off x="4252912" y="2927327"/>
            <a:ext cx="1781175" cy="43815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973704" y="3103399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2347912" y="3536927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3643312" y="2584427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3414712" y="3022577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6262687" y="3575027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4024312" y="2813027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815012" y="3575027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034087" y="3251177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7048499" y="2036599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7393780" y="2470127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1057134" y="320586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1959276" y="3740418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7330676" y="343446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7834312" y="3603881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/>
          <p:cNvCxnSpPr>
            <a:stCxn id="28" idx="2"/>
            <a:endCxn id="38" idx="7"/>
          </p:cNvCxnSpPr>
          <p:nvPr/>
        </p:nvCxnSpPr>
        <p:spPr>
          <a:xfrm flipH="1">
            <a:off x="1252256" y="3217699"/>
            <a:ext cx="721448" cy="21642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41" idx="6"/>
            <a:endCxn id="42" idx="2"/>
          </p:cNvCxnSpPr>
          <p:nvPr/>
        </p:nvCxnSpPr>
        <p:spPr>
          <a:xfrm>
            <a:off x="7559276" y="3548763"/>
            <a:ext cx="275036" cy="16941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0" idx="5"/>
            <a:endCxn id="33" idx="1"/>
          </p:cNvCxnSpPr>
          <p:nvPr/>
        </p:nvCxnSpPr>
        <p:spPr>
          <a:xfrm>
            <a:off x="3838434" y="2779549"/>
            <a:ext cx="219356" cy="66956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0" idx="3"/>
            <a:endCxn id="31" idx="0"/>
          </p:cNvCxnSpPr>
          <p:nvPr/>
        </p:nvCxnSpPr>
        <p:spPr>
          <a:xfrm flipH="1">
            <a:off x="3529012" y="2779549"/>
            <a:ext cx="147778" cy="243028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1" idx="2"/>
            <a:endCxn id="28" idx="7"/>
          </p:cNvCxnSpPr>
          <p:nvPr/>
        </p:nvCxnSpPr>
        <p:spPr>
          <a:xfrm flipH="1">
            <a:off x="2168826" y="3136877"/>
            <a:ext cx="1245886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29" idx="1"/>
            <a:endCxn id="28" idx="5"/>
          </p:cNvCxnSpPr>
          <p:nvPr/>
        </p:nvCxnSpPr>
        <p:spPr>
          <a:xfrm flipH="1" flipV="1">
            <a:off x="2168826" y="3298521"/>
            <a:ext cx="212564" cy="27188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9" idx="2"/>
            <a:endCxn id="38" idx="5"/>
          </p:cNvCxnSpPr>
          <p:nvPr/>
        </p:nvCxnSpPr>
        <p:spPr>
          <a:xfrm flipH="1" flipV="1">
            <a:off x="1252256" y="3400985"/>
            <a:ext cx="707020" cy="453733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9" idx="5"/>
            <a:endCxn id="34" idx="2"/>
          </p:cNvCxnSpPr>
          <p:nvPr/>
        </p:nvCxnSpPr>
        <p:spPr>
          <a:xfrm flipV="1">
            <a:off x="2154398" y="3689327"/>
            <a:ext cx="3660614" cy="246213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35" idx="5"/>
            <a:endCxn id="32" idx="1"/>
          </p:cNvCxnSpPr>
          <p:nvPr/>
        </p:nvCxnSpPr>
        <p:spPr>
          <a:xfrm>
            <a:off x="6229209" y="3446299"/>
            <a:ext cx="66956" cy="162206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36" idx="3"/>
            <a:endCxn id="35" idx="7"/>
          </p:cNvCxnSpPr>
          <p:nvPr/>
        </p:nvCxnSpPr>
        <p:spPr>
          <a:xfrm flipH="1">
            <a:off x="6229209" y="2231721"/>
            <a:ext cx="852768" cy="105293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6" idx="5"/>
            <a:endCxn id="37" idx="1"/>
          </p:cNvCxnSpPr>
          <p:nvPr/>
        </p:nvCxnSpPr>
        <p:spPr>
          <a:xfrm>
            <a:off x="7243621" y="2231721"/>
            <a:ext cx="183637" cy="27188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1" idx="0"/>
            <a:endCxn id="37" idx="4"/>
          </p:cNvCxnSpPr>
          <p:nvPr/>
        </p:nvCxnSpPr>
        <p:spPr>
          <a:xfrm flipV="1">
            <a:off x="7444976" y="2698727"/>
            <a:ext cx="63104" cy="7357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7" idx="4"/>
            <a:endCxn id="41" idx="0"/>
          </p:cNvCxnSpPr>
          <p:nvPr/>
        </p:nvCxnSpPr>
        <p:spPr>
          <a:xfrm flipH="1">
            <a:off x="7444976" y="2698727"/>
            <a:ext cx="63104" cy="735736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1" idx="6"/>
            <a:endCxn id="42" idx="2"/>
          </p:cNvCxnSpPr>
          <p:nvPr/>
        </p:nvCxnSpPr>
        <p:spPr>
          <a:xfrm>
            <a:off x="7559276" y="3548763"/>
            <a:ext cx="275036" cy="169418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89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AKPW AND BARTAL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914400" y="1828800"/>
            <a:ext cx="76962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AKPW produces a sequence of </a:t>
            </a:r>
            <a:r>
              <a:rPr lang="en-US" sz="3200" dirty="0" err="1" smtClean="0"/>
              <a:t>clusterings</a:t>
            </a:r>
            <a:r>
              <a:rPr lang="en-US" sz="3200" dirty="0" smtClean="0"/>
              <a:t> in </a:t>
            </a:r>
            <a:r>
              <a:rPr lang="en-US" sz="3200" i="1" dirty="0" smtClean="0"/>
              <a:t>O</a:t>
            </a:r>
            <a:r>
              <a:rPr lang="en-US" sz="3200" dirty="0" smtClean="0"/>
              <a:t>(</a:t>
            </a:r>
            <a:r>
              <a:rPr lang="pl-PL" sz="3200" i="1" dirty="0" smtClean="0"/>
              <a:t>m </a:t>
            </a:r>
            <a:r>
              <a:rPr lang="en-US" sz="3200" dirty="0" smtClean="0"/>
              <a:t>log</a:t>
            </a:r>
            <a:r>
              <a:rPr lang="pl-PL" sz="3200" dirty="0" smtClean="0"/>
              <a:t> </a:t>
            </a:r>
            <a:r>
              <a:rPr lang="en-US" sz="3200" dirty="0" smtClean="0"/>
              <a:t>log</a:t>
            </a:r>
            <a:r>
              <a:rPr lang="pl-PL" sz="3200" dirty="0" smtClean="0"/>
              <a:t> </a:t>
            </a:r>
            <a:r>
              <a:rPr lang="en-US" sz="3200" i="1" dirty="0" smtClean="0"/>
              <a:t>n</a:t>
            </a:r>
            <a:r>
              <a:rPr lang="en-US" sz="3200" dirty="0" smtClean="0"/>
              <a:t>) time </a:t>
            </a:r>
            <a:endParaRPr lang="en-US" sz="3200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914400" y="4934857"/>
            <a:ext cx="7696200" cy="13135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b="1" dirty="0" smtClean="0"/>
              <a:t>Idea: </a:t>
            </a:r>
            <a:r>
              <a:rPr lang="en-US" sz="3200" dirty="0" smtClean="0"/>
              <a:t>Can we use it to speed up </a:t>
            </a:r>
            <a:r>
              <a:rPr lang="en-US" sz="3200" dirty="0" err="1" smtClean="0"/>
              <a:t>Bartal’s</a:t>
            </a:r>
            <a:r>
              <a:rPr lang="en-US" sz="3200" dirty="0" smtClean="0"/>
              <a:t> top-down algorithm?</a:t>
            </a:r>
            <a:endParaRPr lang="en-US" sz="3200" dirty="0"/>
          </a:p>
        </p:txBody>
      </p:sp>
      <p:sp>
        <p:nvSpPr>
          <p:cNvPr id="7" name="Oval 6"/>
          <p:cNvSpPr/>
          <p:nvPr/>
        </p:nvSpPr>
        <p:spPr>
          <a:xfrm>
            <a:off x="4705439" y="3650509"/>
            <a:ext cx="619147" cy="684302"/>
          </a:xfrm>
          <a:prstGeom prst="ellipse">
            <a:avLst/>
          </a:prstGeom>
          <a:solidFill>
            <a:srgbClr val="EDEBEC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16177" y="3725687"/>
            <a:ext cx="835357" cy="638979"/>
          </a:xfrm>
          <a:prstGeom prst="ellipse">
            <a:avLst/>
          </a:prstGeom>
          <a:solidFill>
            <a:srgbClr val="EDEBEC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015012" y="3753152"/>
            <a:ext cx="163796" cy="23276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821312" y="3970672"/>
            <a:ext cx="163796" cy="23276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310441" y="3837050"/>
            <a:ext cx="222762" cy="250001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939743" y="4034432"/>
            <a:ext cx="250466" cy="200395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042701" y="4045177"/>
            <a:ext cx="118418" cy="188189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385673" y="3593146"/>
            <a:ext cx="1688735" cy="838200"/>
          </a:xfrm>
          <a:prstGeom prst="rect">
            <a:avLst/>
          </a:prstGeom>
          <a:solidFill>
            <a:schemeClr val="bg2">
              <a:lumMod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357312" y="3650509"/>
            <a:ext cx="619147" cy="684302"/>
          </a:xfrm>
          <a:prstGeom prst="ellipse">
            <a:avLst/>
          </a:prstGeom>
          <a:solidFill>
            <a:srgbClr val="EDEBEC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468050" y="3725687"/>
            <a:ext cx="835357" cy="638979"/>
          </a:xfrm>
          <a:prstGeom prst="ellipse">
            <a:avLst/>
          </a:prstGeom>
          <a:solidFill>
            <a:srgbClr val="EDEBEC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7666885" y="3753152"/>
            <a:ext cx="163796" cy="23276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7473185" y="3970672"/>
            <a:ext cx="163796" cy="23276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6962314" y="3837050"/>
            <a:ext cx="222762" cy="250001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6591616" y="4034432"/>
            <a:ext cx="250466" cy="200395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7694574" y="4045177"/>
            <a:ext cx="118418" cy="188189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2527170" y="3753152"/>
            <a:ext cx="163796" cy="23276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2333470" y="3970672"/>
            <a:ext cx="163796" cy="23276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1822599" y="3837050"/>
            <a:ext cx="222762" cy="250001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1451901" y="4034432"/>
            <a:ext cx="250466" cy="200395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2554859" y="4045177"/>
            <a:ext cx="118418" cy="188189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hevron 13"/>
          <p:cNvSpPr/>
          <p:nvPr/>
        </p:nvSpPr>
        <p:spPr>
          <a:xfrm>
            <a:off x="3108960" y="3655167"/>
            <a:ext cx="228600" cy="71415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Chevron 51"/>
          <p:cNvSpPr/>
          <p:nvPr/>
        </p:nvSpPr>
        <p:spPr>
          <a:xfrm>
            <a:off x="5715000" y="3688098"/>
            <a:ext cx="228600" cy="71415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29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val 64"/>
          <p:cNvSpPr/>
          <p:nvPr/>
        </p:nvSpPr>
        <p:spPr>
          <a:xfrm>
            <a:off x="5195887" y="1462788"/>
            <a:ext cx="3600450" cy="3024328"/>
          </a:xfrm>
          <a:prstGeom prst="ellipse">
            <a:avLst/>
          </a:prstGeom>
          <a:solidFill>
            <a:schemeClr val="accent6">
              <a:lumMod val="40000"/>
              <a:lumOff val="60000"/>
              <a:alpha val="26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14312" y="1839166"/>
            <a:ext cx="4857750" cy="2824022"/>
          </a:xfrm>
          <a:prstGeom prst="ellipse">
            <a:avLst/>
          </a:prstGeom>
          <a:solidFill>
            <a:schemeClr val="accent6">
              <a:lumMod val="40000"/>
              <a:lumOff val="60000"/>
              <a:alpha val="26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6815137" y="1779705"/>
            <a:ext cx="952500" cy="102870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5743575" y="3008430"/>
            <a:ext cx="952500" cy="102870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3200400" y="2294055"/>
            <a:ext cx="1295400" cy="110490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914400" y="2846505"/>
            <a:ext cx="1981200" cy="1290497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7238999" y="3027480"/>
            <a:ext cx="952500" cy="1028700"/>
          </a:xfrm>
          <a:prstGeom prst="roundRect">
            <a:avLst/>
          </a:prstGeom>
          <a:solidFill>
            <a:srgbClr val="DDF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BARTAL’S RECURSIVE STEP II</a:t>
            </a:r>
            <a:endParaRPr lang="en-US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914400" y="4934857"/>
            <a:ext cx="7696200" cy="15421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Cluster on AKPW balls within a level of granularity</a:t>
            </a:r>
            <a:endParaRPr lang="en-US" sz="3200" dirty="0"/>
          </a:p>
        </p:txBody>
      </p:sp>
      <p:cxnSp>
        <p:nvCxnSpPr>
          <p:cNvPr id="6" name="Straight Connector 5"/>
          <p:cNvCxnSpPr>
            <a:stCxn id="32" idx="7"/>
            <a:endCxn id="22" idx="2"/>
          </p:cNvCxnSpPr>
          <p:nvPr/>
        </p:nvCxnSpPr>
        <p:spPr>
          <a:xfrm flipV="1">
            <a:off x="1252256" y="3217699"/>
            <a:ext cx="721448" cy="21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33" idx="6"/>
            <a:endCxn id="23" idx="2"/>
          </p:cNvCxnSpPr>
          <p:nvPr/>
        </p:nvCxnSpPr>
        <p:spPr>
          <a:xfrm flipV="1">
            <a:off x="2187876" y="3651227"/>
            <a:ext cx="160036" cy="20349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22" idx="5"/>
            <a:endCxn id="23" idx="1"/>
          </p:cNvCxnSpPr>
          <p:nvPr/>
        </p:nvCxnSpPr>
        <p:spPr>
          <a:xfrm>
            <a:off x="2168826" y="3298521"/>
            <a:ext cx="212564" cy="2718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32" idx="5"/>
            <a:endCxn id="33" idx="2"/>
          </p:cNvCxnSpPr>
          <p:nvPr/>
        </p:nvCxnSpPr>
        <p:spPr>
          <a:xfrm>
            <a:off x="1252256" y="3400985"/>
            <a:ext cx="707020" cy="4537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22" idx="7"/>
            <a:endCxn id="25" idx="2"/>
          </p:cNvCxnSpPr>
          <p:nvPr/>
        </p:nvCxnSpPr>
        <p:spPr>
          <a:xfrm>
            <a:off x="2168826" y="3136877"/>
            <a:ext cx="12458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4" idx="3"/>
            <a:endCxn id="25" idx="0"/>
          </p:cNvCxnSpPr>
          <p:nvPr/>
        </p:nvCxnSpPr>
        <p:spPr>
          <a:xfrm flipH="1">
            <a:off x="3529012" y="2779549"/>
            <a:ext cx="147778" cy="2430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24" idx="5"/>
            <a:endCxn id="27" idx="1"/>
          </p:cNvCxnSpPr>
          <p:nvPr/>
        </p:nvCxnSpPr>
        <p:spPr>
          <a:xfrm>
            <a:off x="3838434" y="2779549"/>
            <a:ext cx="219356" cy="6695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23" idx="7"/>
            <a:endCxn id="25" idx="3"/>
          </p:cNvCxnSpPr>
          <p:nvPr/>
        </p:nvCxnSpPr>
        <p:spPr>
          <a:xfrm flipV="1">
            <a:off x="2543034" y="3217699"/>
            <a:ext cx="905156" cy="3527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33" idx="5"/>
            <a:endCxn id="28" idx="2"/>
          </p:cNvCxnSpPr>
          <p:nvPr/>
        </p:nvCxnSpPr>
        <p:spPr>
          <a:xfrm flipV="1">
            <a:off x="2154398" y="3689327"/>
            <a:ext cx="3660614" cy="24621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29" idx="5"/>
            <a:endCxn id="26" idx="1"/>
          </p:cNvCxnSpPr>
          <p:nvPr/>
        </p:nvCxnSpPr>
        <p:spPr>
          <a:xfrm>
            <a:off x="6229209" y="3446299"/>
            <a:ext cx="66956" cy="1622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29" idx="3"/>
            <a:endCxn id="28" idx="0"/>
          </p:cNvCxnSpPr>
          <p:nvPr/>
        </p:nvCxnSpPr>
        <p:spPr>
          <a:xfrm flipH="1">
            <a:off x="5929312" y="3446299"/>
            <a:ext cx="138253" cy="1287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7" idx="6"/>
            <a:endCxn id="29" idx="2"/>
          </p:cNvCxnSpPr>
          <p:nvPr/>
        </p:nvCxnSpPr>
        <p:spPr>
          <a:xfrm>
            <a:off x="4252912" y="2927327"/>
            <a:ext cx="1781175" cy="4381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29" idx="7"/>
            <a:endCxn id="30" idx="3"/>
          </p:cNvCxnSpPr>
          <p:nvPr/>
        </p:nvCxnSpPr>
        <p:spPr>
          <a:xfrm flipV="1">
            <a:off x="6229209" y="2231721"/>
            <a:ext cx="852768" cy="10529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1" idx="1"/>
            <a:endCxn id="30" idx="5"/>
          </p:cNvCxnSpPr>
          <p:nvPr/>
        </p:nvCxnSpPr>
        <p:spPr>
          <a:xfrm flipH="1" flipV="1">
            <a:off x="7243621" y="2231721"/>
            <a:ext cx="183637" cy="2718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973704" y="3103399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2347912" y="3536927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3643312" y="2584427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3414712" y="3022577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6262687" y="3575027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4024312" y="2813027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815012" y="3575027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6034087" y="3251177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7048499" y="2036599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7393780" y="2470127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1057134" y="320586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1959276" y="3740418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7330676" y="3434463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7834312" y="3603881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Connector 36"/>
          <p:cNvCxnSpPr>
            <a:stCxn id="34" idx="6"/>
            <a:endCxn id="35" idx="2"/>
          </p:cNvCxnSpPr>
          <p:nvPr/>
        </p:nvCxnSpPr>
        <p:spPr>
          <a:xfrm>
            <a:off x="7559276" y="3548763"/>
            <a:ext cx="275036" cy="16941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5" idx="2"/>
            <a:endCxn id="22" idx="7"/>
          </p:cNvCxnSpPr>
          <p:nvPr/>
        </p:nvCxnSpPr>
        <p:spPr>
          <a:xfrm flipH="1">
            <a:off x="2168826" y="3136877"/>
            <a:ext cx="1245886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3" idx="5"/>
            <a:endCxn id="28" idx="2"/>
          </p:cNvCxnSpPr>
          <p:nvPr/>
        </p:nvCxnSpPr>
        <p:spPr>
          <a:xfrm flipV="1">
            <a:off x="2154398" y="3689327"/>
            <a:ext cx="3660614" cy="246213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0" idx="3"/>
            <a:endCxn id="29" idx="7"/>
          </p:cNvCxnSpPr>
          <p:nvPr/>
        </p:nvCxnSpPr>
        <p:spPr>
          <a:xfrm flipH="1">
            <a:off x="6229209" y="2231721"/>
            <a:ext cx="852768" cy="105293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4" idx="0"/>
            <a:endCxn id="31" idx="4"/>
          </p:cNvCxnSpPr>
          <p:nvPr/>
        </p:nvCxnSpPr>
        <p:spPr>
          <a:xfrm flipV="1">
            <a:off x="7444976" y="2698727"/>
            <a:ext cx="63104" cy="7357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1" idx="4"/>
            <a:endCxn id="34" idx="0"/>
          </p:cNvCxnSpPr>
          <p:nvPr/>
        </p:nvCxnSpPr>
        <p:spPr>
          <a:xfrm flipH="1">
            <a:off x="7444976" y="2698727"/>
            <a:ext cx="63104" cy="735736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255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Runtime analysis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891540" y="3505199"/>
            <a:ext cx="76962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A</a:t>
            </a:r>
            <a:r>
              <a:rPr lang="pl-PL" sz="3200" dirty="0" smtClean="0"/>
              <a:t>n</a:t>
            </a:r>
            <a:r>
              <a:rPr lang="en-US" sz="3200" dirty="0" smtClean="0"/>
              <a:t> edge is expected to be in </a:t>
            </a:r>
            <a:r>
              <a:rPr lang="en-US" sz="3200" i="1" dirty="0" smtClean="0"/>
              <a:t>O</a:t>
            </a:r>
            <a:r>
              <a:rPr lang="en-US" sz="3200" dirty="0" smtClean="0"/>
              <a:t>(log </a:t>
            </a:r>
            <a:r>
              <a:rPr lang="en-US" sz="3200" dirty="0" err="1" smtClean="0"/>
              <a:t>log</a:t>
            </a:r>
            <a:r>
              <a:rPr lang="en-US" sz="3200" dirty="0" smtClean="0"/>
              <a:t> </a:t>
            </a:r>
            <a:r>
              <a:rPr lang="en-US" sz="3200" i="1" dirty="0" smtClean="0"/>
              <a:t>n</a:t>
            </a:r>
            <a:r>
              <a:rPr lang="en-US" sz="3200" dirty="0" smtClean="0"/>
              <a:t>) recursive calls!</a:t>
            </a:r>
            <a:endParaRPr lang="en-US" sz="3200" dirty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891540" y="1905000"/>
            <a:ext cx="76962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Use AKPW balls of diameter</a:t>
            </a:r>
          </a:p>
          <a:p>
            <a:pPr lvl="0" algn="ctr"/>
            <a:r>
              <a:rPr lang="en-US" sz="3200" i="1" dirty="0" smtClean="0"/>
              <a:t>d </a:t>
            </a:r>
            <a:r>
              <a:rPr lang="en-US" sz="3200" dirty="0" smtClean="0"/>
              <a:t>/ </a:t>
            </a:r>
            <a:r>
              <a:rPr lang="en-US" sz="3200" dirty="0" err="1" smtClean="0"/>
              <a:t>polylog</a:t>
            </a:r>
            <a:r>
              <a:rPr lang="en-US" sz="3200" dirty="0" smtClean="0"/>
              <a:t>(</a:t>
            </a:r>
            <a:r>
              <a:rPr lang="en-US" sz="3200" i="1" dirty="0" smtClean="0"/>
              <a:t>n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891540" y="5029200"/>
            <a:ext cx="76962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Total runtime: </a:t>
            </a:r>
            <a:r>
              <a:rPr lang="en-US" sz="3200" i="1" dirty="0" smtClean="0"/>
              <a:t>O</a:t>
            </a:r>
            <a:r>
              <a:rPr lang="en-US" sz="3200" dirty="0" smtClean="0"/>
              <a:t>(</a:t>
            </a:r>
            <a:r>
              <a:rPr lang="en-US" sz="3200" i="1" dirty="0" smtClean="0"/>
              <a:t>m log</a:t>
            </a:r>
            <a:r>
              <a:rPr lang="en-US" sz="3200" dirty="0" smtClean="0"/>
              <a:t> </a:t>
            </a:r>
            <a:r>
              <a:rPr lang="en-US" sz="3200" dirty="0" err="1" smtClean="0"/>
              <a:t>log</a:t>
            </a:r>
            <a:r>
              <a:rPr lang="en-US" sz="3200" dirty="0" smtClean="0"/>
              <a:t> </a:t>
            </a:r>
            <a:r>
              <a:rPr lang="en-US" sz="3200" i="1" dirty="0" smtClean="0"/>
              <a:t>n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7466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891540" y="3352800"/>
            <a:ext cx="7696200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Reusing the new  ideas in a 1-moment setting</a:t>
            </a:r>
            <a:endParaRPr lang="en-US" sz="3200" dirty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891540" y="1828800"/>
            <a:ext cx="76962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Finding low-stretch </a:t>
            </a:r>
            <a:r>
              <a:rPr lang="en-US" sz="3200" dirty="0" err="1" smtClean="0"/>
              <a:t>subtrees</a:t>
            </a:r>
            <a:r>
              <a:rPr lang="en-US" sz="3200" dirty="0" smtClean="0"/>
              <a:t> of stretch</a:t>
            </a:r>
          </a:p>
          <a:p>
            <a:pPr lvl="0" algn="ctr"/>
            <a:r>
              <a:rPr lang="en-US" sz="3200" i="1" dirty="0" smtClean="0"/>
              <a:t>O</a:t>
            </a:r>
            <a:r>
              <a:rPr lang="en-US" sz="3200" dirty="0" smtClean="0"/>
              <a:t>(log </a:t>
            </a:r>
            <a:r>
              <a:rPr lang="en-US" sz="3200" i="1" dirty="0" smtClean="0"/>
              <a:t>n</a:t>
            </a:r>
            <a:r>
              <a:rPr lang="en-US" sz="3200" dirty="0" smtClean="0"/>
              <a:t>)</a:t>
            </a:r>
            <a:endParaRPr lang="en-US" sz="3200" i="1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891540" y="4953000"/>
            <a:ext cx="76962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Even weaker notions of support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9015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APPLICATIONS</a:t>
            </a:r>
            <a:r>
              <a:rPr lang="pl-PL" dirty="0" smtClean="0"/>
              <a:t> of lssts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2079964" y="2514600"/>
            <a:ext cx="4953000" cy="2209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i="1" dirty="0" smtClean="0"/>
              <a:t>k</a:t>
            </a:r>
            <a:r>
              <a:rPr lang="en-US" sz="3200" dirty="0" smtClean="0"/>
              <a:t>-server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/>
              <a:t>Oblivious </a:t>
            </a:r>
            <a:r>
              <a:rPr lang="en-US" sz="3200" dirty="0" smtClean="0"/>
              <a:t>Routing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Flows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Spectral sparsification</a:t>
            </a:r>
            <a:endParaRPr lang="pt-BR" sz="3200" dirty="0" smtClean="0"/>
          </a:p>
        </p:txBody>
      </p:sp>
    </p:spTree>
    <p:extLst>
      <p:ext uri="{BB962C8B-B14F-4D97-AF65-F5344CB8AC3E}">
        <p14:creationId xmlns:p14="http://schemas.microsoft.com/office/powerpoint/2010/main" val="93215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914400" y="1828800"/>
            <a:ext cx="76962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3200" dirty="0" smtClean="0"/>
              <a:t>Questions?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1814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SPECTRAL SPARSIFICATION</a:t>
            </a:r>
            <a:endParaRPr lang="en-US" dirty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1981200" y="1905000"/>
            <a:ext cx="55626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en-US" sz="2400" b="1" dirty="0" smtClean="0"/>
              <a:t>Goal: </a:t>
            </a:r>
            <a:r>
              <a:rPr lang="en-US" sz="2400" dirty="0" smtClean="0"/>
              <a:t>Subsample a graph while preserving spectral properties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1790700" y="5811978"/>
            <a:ext cx="55626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en-US" sz="3200" b="1" dirty="0" smtClean="0"/>
              <a:t>Idea:</a:t>
            </a:r>
            <a:r>
              <a:rPr lang="en-US" sz="3200" dirty="0" smtClean="0"/>
              <a:t> Use a tree as guide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</a:endParaRPr>
          </a:p>
        </p:txBody>
      </p:sp>
      <p:cxnSp>
        <p:nvCxnSpPr>
          <p:cNvPr id="7" name="Straight Connector 6"/>
          <p:cNvCxnSpPr>
            <a:stCxn id="8" idx="6"/>
            <a:endCxn id="9" idx="2"/>
          </p:cNvCxnSpPr>
          <p:nvPr/>
        </p:nvCxnSpPr>
        <p:spPr>
          <a:xfrm flipV="1">
            <a:off x="2743200" y="3907561"/>
            <a:ext cx="685800" cy="1524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514600" y="3945661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429000" y="3793261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5393461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572000" y="4707661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114800" y="3031261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172200" y="3031261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6172200" y="3793261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7086600" y="3412261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>
            <a:stCxn id="8" idx="5"/>
          </p:cNvCxnSpPr>
          <p:nvPr/>
        </p:nvCxnSpPr>
        <p:spPr>
          <a:xfrm>
            <a:off x="2709722" y="4140783"/>
            <a:ext cx="1590956" cy="1286156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7"/>
            <a:endCxn id="12" idx="2"/>
          </p:cNvCxnSpPr>
          <p:nvPr/>
        </p:nvCxnSpPr>
        <p:spPr>
          <a:xfrm flipV="1">
            <a:off x="2709722" y="3145561"/>
            <a:ext cx="1405078" cy="8335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0"/>
            <a:endCxn id="12" idx="3"/>
          </p:cNvCxnSpPr>
          <p:nvPr/>
        </p:nvCxnSpPr>
        <p:spPr>
          <a:xfrm flipV="1">
            <a:off x="3543300" y="3226383"/>
            <a:ext cx="604978" cy="5668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0" idx="0"/>
            <a:endCxn id="9" idx="4"/>
          </p:cNvCxnSpPr>
          <p:nvPr/>
        </p:nvCxnSpPr>
        <p:spPr>
          <a:xfrm flipH="1" flipV="1">
            <a:off x="3543300" y="4021861"/>
            <a:ext cx="838200" cy="13716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5"/>
            <a:endCxn id="11" idx="1"/>
          </p:cNvCxnSpPr>
          <p:nvPr/>
        </p:nvCxnSpPr>
        <p:spPr>
          <a:xfrm>
            <a:off x="3624122" y="3988383"/>
            <a:ext cx="981356" cy="752756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2" idx="5"/>
            <a:endCxn id="11" idx="0"/>
          </p:cNvCxnSpPr>
          <p:nvPr/>
        </p:nvCxnSpPr>
        <p:spPr>
          <a:xfrm>
            <a:off x="4309922" y="3226383"/>
            <a:ext cx="376378" cy="14812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0" idx="7"/>
            <a:endCxn id="11" idx="3"/>
          </p:cNvCxnSpPr>
          <p:nvPr/>
        </p:nvCxnSpPr>
        <p:spPr>
          <a:xfrm flipV="1">
            <a:off x="4462322" y="4902783"/>
            <a:ext cx="143156" cy="524156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9" idx="6"/>
            <a:endCxn id="14" idx="2"/>
          </p:cNvCxnSpPr>
          <p:nvPr/>
        </p:nvCxnSpPr>
        <p:spPr>
          <a:xfrm>
            <a:off x="3657600" y="3907561"/>
            <a:ext cx="25146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2" idx="6"/>
            <a:endCxn id="13" idx="2"/>
          </p:cNvCxnSpPr>
          <p:nvPr/>
        </p:nvCxnSpPr>
        <p:spPr>
          <a:xfrm>
            <a:off x="4343400" y="3145561"/>
            <a:ext cx="18288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4" idx="0"/>
            <a:endCxn id="13" idx="4"/>
          </p:cNvCxnSpPr>
          <p:nvPr/>
        </p:nvCxnSpPr>
        <p:spPr>
          <a:xfrm flipV="1">
            <a:off x="6286500" y="3259861"/>
            <a:ext cx="0" cy="5334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9" idx="7"/>
            <a:endCxn id="13" idx="3"/>
          </p:cNvCxnSpPr>
          <p:nvPr/>
        </p:nvCxnSpPr>
        <p:spPr>
          <a:xfrm flipV="1">
            <a:off x="3624122" y="3226383"/>
            <a:ext cx="2581556" cy="600356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5"/>
            <a:endCxn id="14" idx="1"/>
          </p:cNvCxnSpPr>
          <p:nvPr/>
        </p:nvCxnSpPr>
        <p:spPr>
          <a:xfrm>
            <a:off x="4309922" y="3226383"/>
            <a:ext cx="1895756" cy="600356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0" idx="6"/>
            <a:endCxn id="14" idx="3"/>
          </p:cNvCxnSpPr>
          <p:nvPr/>
        </p:nvCxnSpPr>
        <p:spPr>
          <a:xfrm flipV="1">
            <a:off x="4495800" y="3988383"/>
            <a:ext cx="1709878" cy="15193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1" idx="7"/>
            <a:endCxn id="14" idx="2"/>
          </p:cNvCxnSpPr>
          <p:nvPr/>
        </p:nvCxnSpPr>
        <p:spPr>
          <a:xfrm flipV="1">
            <a:off x="4767122" y="3907561"/>
            <a:ext cx="1405078" cy="8335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3" idx="6"/>
            <a:endCxn id="15" idx="1"/>
          </p:cNvCxnSpPr>
          <p:nvPr/>
        </p:nvCxnSpPr>
        <p:spPr>
          <a:xfrm>
            <a:off x="6400800" y="3145561"/>
            <a:ext cx="719278" cy="3001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4" idx="6"/>
            <a:endCxn id="15" idx="2"/>
          </p:cNvCxnSpPr>
          <p:nvPr/>
        </p:nvCxnSpPr>
        <p:spPr>
          <a:xfrm flipV="1">
            <a:off x="6400800" y="3526561"/>
            <a:ext cx="685800" cy="3810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62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decel="100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decel="100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decel="100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decel="100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decel="100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decel="100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SPECTRAL SPARSIFICATION</a:t>
            </a:r>
            <a:endParaRPr lang="en-US" dirty="0"/>
          </a:p>
        </p:txBody>
      </p:sp>
      <p:cxnSp>
        <p:nvCxnSpPr>
          <p:cNvPr id="77" name="Straight Connector 76"/>
          <p:cNvCxnSpPr>
            <a:stCxn id="79" idx="6"/>
            <a:endCxn id="80" idx="2"/>
          </p:cNvCxnSpPr>
          <p:nvPr/>
        </p:nvCxnSpPr>
        <p:spPr>
          <a:xfrm flipV="1">
            <a:off x="2743200" y="4076700"/>
            <a:ext cx="685800" cy="1524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9" name="Oval 78"/>
          <p:cNvSpPr/>
          <p:nvPr/>
        </p:nvSpPr>
        <p:spPr>
          <a:xfrm>
            <a:off x="2514600" y="41148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3429000" y="39624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4267200" y="55626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4572000" y="48768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4114800" y="32004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6172200" y="32004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Oval 84"/>
          <p:cNvSpPr/>
          <p:nvPr/>
        </p:nvSpPr>
        <p:spPr>
          <a:xfrm>
            <a:off x="6172200" y="39624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Oval 85"/>
          <p:cNvSpPr/>
          <p:nvPr/>
        </p:nvSpPr>
        <p:spPr>
          <a:xfrm>
            <a:off x="7086600" y="35814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7" name="Straight Connector 86"/>
          <p:cNvCxnSpPr>
            <a:stCxn id="79" idx="5"/>
            <a:endCxn id="81" idx="1"/>
          </p:cNvCxnSpPr>
          <p:nvPr/>
        </p:nvCxnSpPr>
        <p:spPr>
          <a:xfrm>
            <a:off x="2709722" y="4309922"/>
            <a:ext cx="1590956" cy="1286156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79" idx="7"/>
            <a:endCxn id="83" idx="2"/>
          </p:cNvCxnSpPr>
          <p:nvPr/>
        </p:nvCxnSpPr>
        <p:spPr>
          <a:xfrm flipV="1">
            <a:off x="2709722" y="3314700"/>
            <a:ext cx="1405078" cy="8335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80" idx="0"/>
            <a:endCxn id="83" idx="3"/>
          </p:cNvCxnSpPr>
          <p:nvPr/>
        </p:nvCxnSpPr>
        <p:spPr>
          <a:xfrm flipV="1">
            <a:off x="3543300" y="3395522"/>
            <a:ext cx="604978" cy="5668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81" idx="0"/>
            <a:endCxn id="80" idx="4"/>
          </p:cNvCxnSpPr>
          <p:nvPr/>
        </p:nvCxnSpPr>
        <p:spPr>
          <a:xfrm flipH="1" flipV="1">
            <a:off x="3543300" y="4191000"/>
            <a:ext cx="838200" cy="13716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80" idx="5"/>
            <a:endCxn id="82" idx="1"/>
          </p:cNvCxnSpPr>
          <p:nvPr/>
        </p:nvCxnSpPr>
        <p:spPr>
          <a:xfrm>
            <a:off x="3624122" y="4157522"/>
            <a:ext cx="981356" cy="752756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83" idx="5"/>
            <a:endCxn id="82" idx="0"/>
          </p:cNvCxnSpPr>
          <p:nvPr/>
        </p:nvCxnSpPr>
        <p:spPr>
          <a:xfrm>
            <a:off x="4309922" y="3395522"/>
            <a:ext cx="376378" cy="14812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81" idx="7"/>
            <a:endCxn id="82" idx="3"/>
          </p:cNvCxnSpPr>
          <p:nvPr/>
        </p:nvCxnSpPr>
        <p:spPr>
          <a:xfrm flipV="1">
            <a:off x="4462322" y="5071922"/>
            <a:ext cx="143156" cy="524156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80" idx="6"/>
            <a:endCxn id="85" idx="2"/>
          </p:cNvCxnSpPr>
          <p:nvPr/>
        </p:nvCxnSpPr>
        <p:spPr>
          <a:xfrm>
            <a:off x="3657600" y="4076700"/>
            <a:ext cx="25146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83" idx="6"/>
            <a:endCxn id="84" idx="2"/>
          </p:cNvCxnSpPr>
          <p:nvPr/>
        </p:nvCxnSpPr>
        <p:spPr>
          <a:xfrm>
            <a:off x="4343400" y="3314700"/>
            <a:ext cx="18288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85" idx="0"/>
            <a:endCxn id="84" idx="4"/>
          </p:cNvCxnSpPr>
          <p:nvPr/>
        </p:nvCxnSpPr>
        <p:spPr>
          <a:xfrm flipV="1">
            <a:off x="6286500" y="3429000"/>
            <a:ext cx="0" cy="5334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80" idx="7"/>
            <a:endCxn id="84" idx="3"/>
          </p:cNvCxnSpPr>
          <p:nvPr/>
        </p:nvCxnSpPr>
        <p:spPr>
          <a:xfrm flipV="1">
            <a:off x="3624122" y="3395522"/>
            <a:ext cx="2581556" cy="600356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83" idx="5"/>
            <a:endCxn id="85" idx="1"/>
          </p:cNvCxnSpPr>
          <p:nvPr/>
        </p:nvCxnSpPr>
        <p:spPr>
          <a:xfrm>
            <a:off x="4309922" y="3395522"/>
            <a:ext cx="1895756" cy="600356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81" idx="6"/>
            <a:endCxn id="85" idx="3"/>
          </p:cNvCxnSpPr>
          <p:nvPr/>
        </p:nvCxnSpPr>
        <p:spPr>
          <a:xfrm flipV="1">
            <a:off x="4495800" y="4157522"/>
            <a:ext cx="1709878" cy="15193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82" idx="7"/>
            <a:endCxn id="85" idx="2"/>
          </p:cNvCxnSpPr>
          <p:nvPr/>
        </p:nvCxnSpPr>
        <p:spPr>
          <a:xfrm flipV="1">
            <a:off x="4767122" y="4076700"/>
            <a:ext cx="1405078" cy="8335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84" idx="6"/>
            <a:endCxn id="86" idx="1"/>
          </p:cNvCxnSpPr>
          <p:nvPr/>
        </p:nvCxnSpPr>
        <p:spPr>
          <a:xfrm>
            <a:off x="6400800" y="3314700"/>
            <a:ext cx="719278" cy="3001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85" idx="6"/>
            <a:endCxn id="86" idx="2"/>
          </p:cNvCxnSpPr>
          <p:nvPr/>
        </p:nvCxnSpPr>
        <p:spPr>
          <a:xfrm flipV="1">
            <a:off x="6400800" y="3695700"/>
            <a:ext cx="685800" cy="3810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6" name="Content Placeholder 5"/>
          <p:cNvSpPr txBox="1">
            <a:spLocks/>
          </p:cNvSpPr>
          <p:nvPr/>
        </p:nvSpPr>
        <p:spPr>
          <a:xfrm>
            <a:off x="1981200" y="2362200"/>
            <a:ext cx="55626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en-US" sz="2400" dirty="0" smtClean="0"/>
              <a:t>Find a low stretch spanning </a:t>
            </a:r>
            <a:r>
              <a:rPr lang="en-US" sz="2400" dirty="0" err="1" smtClean="0"/>
              <a:t>ree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4" name="Group 123"/>
          <p:cNvGrpSpPr/>
          <p:nvPr/>
        </p:nvGrpSpPr>
        <p:grpSpPr>
          <a:xfrm>
            <a:off x="2743200" y="3429000"/>
            <a:ext cx="4343400" cy="2167078"/>
            <a:chOff x="1143000" y="3362044"/>
            <a:chExt cx="4343400" cy="2167078"/>
          </a:xfrm>
        </p:grpSpPr>
        <p:cxnSp>
          <p:nvCxnSpPr>
            <p:cNvPr id="117" name="Straight Connector 116"/>
            <p:cNvCxnSpPr>
              <a:stCxn id="79" idx="6"/>
              <a:endCxn id="80" idx="2"/>
            </p:cNvCxnSpPr>
            <p:nvPr/>
          </p:nvCxnSpPr>
          <p:spPr>
            <a:xfrm flipV="1">
              <a:off x="1143000" y="4009744"/>
              <a:ext cx="685800" cy="152400"/>
            </a:xfrm>
            <a:prstGeom prst="line">
              <a:avLst/>
            </a:prstGeom>
            <a:ln>
              <a:solidFill>
                <a:srgbClr val="CF543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80" idx="5"/>
              <a:endCxn id="82" idx="1"/>
            </p:cNvCxnSpPr>
            <p:nvPr/>
          </p:nvCxnSpPr>
          <p:spPr>
            <a:xfrm>
              <a:off x="2023922" y="4090566"/>
              <a:ext cx="981356" cy="752756"/>
            </a:xfrm>
            <a:prstGeom prst="line">
              <a:avLst/>
            </a:prstGeom>
            <a:ln>
              <a:solidFill>
                <a:srgbClr val="CF543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83" idx="5"/>
              <a:endCxn id="82" idx="0"/>
            </p:cNvCxnSpPr>
            <p:nvPr/>
          </p:nvCxnSpPr>
          <p:spPr>
            <a:xfrm>
              <a:off x="2709722" y="3362044"/>
              <a:ext cx="376378" cy="1481278"/>
            </a:xfrm>
            <a:prstGeom prst="line">
              <a:avLst/>
            </a:prstGeom>
            <a:ln>
              <a:solidFill>
                <a:srgbClr val="CF543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81" idx="7"/>
              <a:endCxn id="82" idx="3"/>
            </p:cNvCxnSpPr>
            <p:nvPr/>
          </p:nvCxnSpPr>
          <p:spPr>
            <a:xfrm flipV="1">
              <a:off x="2862122" y="5004966"/>
              <a:ext cx="143156" cy="524156"/>
            </a:xfrm>
            <a:prstGeom prst="line">
              <a:avLst/>
            </a:prstGeom>
            <a:ln>
              <a:solidFill>
                <a:srgbClr val="CF543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>
              <a:stCxn id="85" idx="0"/>
              <a:endCxn id="84" idx="4"/>
            </p:cNvCxnSpPr>
            <p:nvPr/>
          </p:nvCxnSpPr>
          <p:spPr>
            <a:xfrm flipV="1">
              <a:off x="4686300" y="3362044"/>
              <a:ext cx="0" cy="533400"/>
            </a:xfrm>
            <a:prstGeom prst="line">
              <a:avLst/>
            </a:prstGeom>
            <a:ln>
              <a:solidFill>
                <a:srgbClr val="CF543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stCxn id="82" idx="7"/>
              <a:endCxn id="85" idx="2"/>
            </p:cNvCxnSpPr>
            <p:nvPr/>
          </p:nvCxnSpPr>
          <p:spPr>
            <a:xfrm flipV="1">
              <a:off x="3166922" y="4009744"/>
              <a:ext cx="1405078" cy="833578"/>
            </a:xfrm>
            <a:prstGeom prst="line">
              <a:avLst/>
            </a:prstGeom>
            <a:ln>
              <a:solidFill>
                <a:srgbClr val="CF543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85" idx="6"/>
              <a:endCxn id="86" idx="2"/>
            </p:cNvCxnSpPr>
            <p:nvPr/>
          </p:nvCxnSpPr>
          <p:spPr>
            <a:xfrm flipV="1">
              <a:off x="4800600" y="3628744"/>
              <a:ext cx="685800" cy="381000"/>
            </a:xfrm>
            <a:prstGeom prst="line">
              <a:avLst/>
            </a:prstGeom>
            <a:ln>
              <a:solidFill>
                <a:srgbClr val="CF543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6" name="Content Placeholder 5"/>
          <p:cNvSpPr txBox="1">
            <a:spLocks/>
          </p:cNvSpPr>
          <p:nvPr/>
        </p:nvSpPr>
        <p:spPr>
          <a:xfrm>
            <a:off x="1981200" y="2362200"/>
            <a:ext cx="55626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en-US" sz="2400" dirty="0" smtClean="0"/>
              <a:t>Scale up the tree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55" name="Group 154"/>
          <p:cNvGrpSpPr/>
          <p:nvPr/>
        </p:nvGrpSpPr>
        <p:grpSpPr>
          <a:xfrm>
            <a:off x="2743200" y="3395522"/>
            <a:ext cx="4343400" cy="2200556"/>
            <a:chOff x="1143000" y="3404766"/>
            <a:chExt cx="4343400" cy="2200556"/>
          </a:xfrm>
        </p:grpSpPr>
        <p:cxnSp>
          <p:nvCxnSpPr>
            <p:cNvPr id="156" name="Straight Connector 155"/>
            <p:cNvCxnSpPr>
              <a:stCxn id="79" idx="6"/>
              <a:endCxn id="80" idx="2"/>
            </p:cNvCxnSpPr>
            <p:nvPr/>
          </p:nvCxnSpPr>
          <p:spPr>
            <a:xfrm flipV="1">
              <a:off x="1143000" y="4085944"/>
              <a:ext cx="685800" cy="152400"/>
            </a:xfrm>
            <a:prstGeom prst="line">
              <a:avLst/>
            </a:prstGeom>
            <a:ln w="76200" cmpd="sng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>
              <a:stCxn id="80" idx="5"/>
              <a:endCxn id="82" idx="1"/>
            </p:cNvCxnSpPr>
            <p:nvPr/>
          </p:nvCxnSpPr>
          <p:spPr>
            <a:xfrm>
              <a:off x="2023922" y="4166766"/>
              <a:ext cx="981356" cy="752756"/>
            </a:xfrm>
            <a:prstGeom prst="line">
              <a:avLst/>
            </a:prstGeom>
            <a:ln w="76200" cmpd="sng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>
              <a:stCxn id="83" idx="5"/>
              <a:endCxn id="82" idx="0"/>
            </p:cNvCxnSpPr>
            <p:nvPr/>
          </p:nvCxnSpPr>
          <p:spPr>
            <a:xfrm>
              <a:off x="2709722" y="3404766"/>
              <a:ext cx="376378" cy="1481278"/>
            </a:xfrm>
            <a:prstGeom prst="line">
              <a:avLst/>
            </a:prstGeom>
            <a:ln w="76200" cmpd="sng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>
              <a:stCxn id="81" idx="7"/>
              <a:endCxn id="82" idx="3"/>
            </p:cNvCxnSpPr>
            <p:nvPr/>
          </p:nvCxnSpPr>
          <p:spPr>
            <a:xfrm flipV="1">
              <a:off x="2862122" y="5081166"/>
              <a:ext cx="143156" cy="524156"/>
            </a:xfrm>
            <a:prstGeom prst="line">
              <a:avLst/>
            </a:prstGeom>
            <a:ln w="76200" cmpd="sng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>
              <a:stCxn id="85" idx="0"/>
              <a:endCxn id="84" idx="4"/>
            </p:cNvCxnSpPr>
            <p:nvPr/>
          </p:nvCxnSpPr>
          <p:spPr>
            <a:xfrm flipV="1">
              <a:off x="4686300" y="3438244"/>
              <a:ext cx="0" cy="533400"/>
            </a:xfrm>
            <a:prstGeom prst="line">
              <a:avLst/>
            </a:prstGeom>
            <a:ln w="76200" cmpd="sng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82" idx="7"/>
              <a:endCxn id="85" idx="2"/>
            </p:cNvCxnSpPr>
            <p:nvPr/>
          </p:nvCxnSpPr>
          <p:spPr>
            <a:xfrm flipV="1">
              <a:off x="3166922" y="4085944"/>
              <a:ext cx="1405078" cy="833578"/>
            </a:xfrm>
            <a:prstGeom prst="line">
              <a:avLst/>
            </a:prstGeom>
            <a:ln w="76200" cmpd="sng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>
              <a:stCxn id="85" idx="6"/>
              <a:endCxn id="86" idx="2"/>
            </p:cNvCxnSpPr>
            <p:nvPr/>
          </p:nvCxnSpPr>
          <p:spPr>
            <a:xfrm flipV="1">
              <a:off x="4800600" y="3704944"/>
              <a:ext cx="685800" cy="381000"/>
            </a:xfrm>
            <a:prstGeom prst="line">
              <a:avLst/>
            </a:prstGeom>
            <a:ln w="76200" cmpd="sng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77" name="Content Placeholder 5"/>
          <p:cNvSpPr txBox="1">
            <a:spLocks/>
          </p:cNvSpPr>
          <p:nvPr/>
        </p:nvSpPr>
        <p:spPr>
          <a:xfrm>
            <a:off x="1981200" y="2362200"/>
            <a:ext cx="55626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en-US" sz="2400" dirty="0" smtClean="0"/>
              <a:t>Pick a spanning tree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816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/>
          <p:cNvCxnSpPr/>
          <p:nvPr/>
        </p:nvCxnSpPr>
        <p:spPr>
          <a:xfrm flipV="1">
            <a:off x="2709722" y="3314700"/>
            <a:ext cx="1405078" cy="8335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3543300" y="4191000"/>
            <a:ext cx="838200" cy="13716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657600" y="4076700"/>
            <a:ext cx="25146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343400" y="3314700"/>
            <a:ext cx="18288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309922" y="3395522"/>
            <a:ext cx="1895756" cy="600356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400800" y="3314700"/>
            <a:ext cx="719278" cy="3001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SPECTRAL SPARSIFICATION</a:t>
            </a:r>
            <a:endParaRPr lang="en-US" dirty="0"/>
          </a:p>
        </p:txBody>
      </p:sp>
      <p:sp>
        <p:nvSpPr>
          <p:cNvPr id="79" name="Oval 78"/>
          <p:cNvSpPr/>
          <p:nvPr/>
        </p:nvSpPr>
        <p:spPr>
          <a:xfrm>
            <a:off x="2514600" y="41148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3429000" y="39624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4267200" y="55626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4572000" y="48768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4114800" y="32004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6172200" y="32004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Oval 84"/>
          <p:cNvSpPr/>
          <p:nvPr/>
        </p:nvSpPr>
        <p:spPr>
          <a:xfrm>
            <a:off x="6172200" y="39624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Oval 85"/>
          <p:cNvSpPr/>
          <p:nvPr/>
        </p:nvSpPr>
        <p:spPr>
          <a:xfrm>
            <a:off x="7086600" y="35814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7" name="Straight Connector 86"/>
          <p:cNvCxnSpPr>
            <a:stCxn id="79" idx="5"/>
            <a:endCxn id="81" idx="1"/>
          </p:cNvCxnSpPr>
          <p:nvPr/>
        </p:nvCxnSpPr>
        <p:spPr>
          <a:xfrm>
            <a:off x="2709722" y="4309922"/>
            <a:ext cx="1590956" cy="1286156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80" idx="0"/>
            <a:endCxn id="83" idx="3"/>
          </p:cNvCxnSpPr>
          <p:nvPr/>
        </p:nvCxnSpPr>
        <p:spPr>
          <a:xfrm flipV="1">
            <a:off x="3543300" y="3395522"/>
            <a:ext cx="604978" cy="5668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80" idx="7"/>
            <a:endCxn id="84" idx="3"/>
          </p:cNvCxnSpPr>
          <p:nvPr/>
        </p:nvCxnSpPr>
        <p:spPr>
          <a:xfrm flipV="1">
            <a:off x="3624122" y="3395522"/>
            <a:ext cx="2581556" cy="600356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81" idx="6"/>
            <a:endCxn id="85" idx="3"/>
          </p:cNvCxnSpPr>
          <p:nvPr/>
        </p:nvCxnSpPr>
        <p:spPr>
          <a:xfrm flipV="1">
            <a:off x="4495800" y="4157522"/>
            <a:ext cx="1709878" cy="15193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>
            <a:stCxn id="79" idx="6"/>
            <a:endCxn id="80" idx="2"/>
          </p:cNvCxnSpPr>
          <p:nvPr/>
        </p:nvCxnSpPr>
        <p:spPr>
          <a:xfrm flipV="1">
            <a:off x="2743200" y="4076700"/>
            <a:ext cx="685800" cy="152400"/>
          </a:xfrm>
          <a:prstGeom prst="line">
            <a:avLst/>
          </a:prstGeom>
          <a:ln w="76200" cmpd="sng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>
            <a:stCxn id="80" idx="5"/>
            <a:endCxn id="82" idx="1"/>
          </p:cNvCxnSpPr>
          <p:nvPr/>
        </p:nvCxnSpPr>
        <p:spPr>
          <a:xfrm>
            <a:off x="3624122" y="4157522"/>
            <a:ext cx="981356" cy="752756"/>
          </a:xfrm>
          <a:prstGeom prst="line">
            <a:avLst/>
          </a:prstGeom>
          <a:ln w="76200" cmpd="sng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83" idx="5"/>
            <a:endCxn id="82" idx="0"/>
          </p:cNvCxnSpPr>
          <p:nvPr/>
        </p:nvCxnSpPr>
        <p:spPr>
          <a:xfrm>
            <a:off x="4309922" y="3395522"/>
            <a:ext cx="376378" cy="1481278"/>
          </a:xfrm>
          <a:prstGeom prst="line">
            <a:avLst/>
          </a:prstGeom>
          <a:ln w="76200" cmpd="sng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81" idx="7"/>
            <a:endCxn id="82" idx="3"/>
          </p:cNvCxnSpPr>
          <p:nvPr/>
        </p:nvCxnSpPr>
        <p:spPr>
          <a:xfrm flipV="1">
            <a:off x="4462322" y="5071922"/>
            <a:ext cx="143156" cy="524156"/>
          </a:xfrm>
          <a:prstGeom prst="line">
            <a:avLst/>
          </a:prstGeom>
          <a:ln w="76200" cmpd="sng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85" idx="0"/>
            <a:endCxn id="84" idx="4"/>
          </p:cNvCxnSpPr>
          <p:nvPr/>
        </p:nvCxnSpPr>
        <p:spPr>
          <a:xfrm flipV="1">
            <a:off x="6286500" y="3429000"/>
            <a:ext cx="0" cy="533400"/>
          </a:xfrm>
          <a:prstGeom prst="line">
            <a:avLst/>
          </a:prstGeom>
          <a:ln w="76200" cmpd="sng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82" idx="7"/>
            <a:endCxn id="85" idx="2"/>
          </p:cNvCxnSpPr>
          <p:nvPr/>
        </p:nvCxnSpPr>
        <p:spPr>
          <a:xfrm flipV="1">
            <a:off x="4767122" y="4076700"/>
            <a:ext cx="1405078" cy="833578"/>
          </a:xfrm>
          <a:prstGeom prst="line">
            <a:avLst/>
          </a:prstGeom>
          <a:ln w="76200" cmpd="sng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>
            <a:stCxn id="85" idx="6"/>
            <a:endCxn id="86" idx="2"/>
          </p:cNvCxnSpPr>
          <p:nvPr/>
        </p:nvCxnSpPr>
        <p:spPr>
          <a:xfrm flipV="1">
            <a:off x="6400800" y="3695700"/>
            <a:ext cx="685800" cy="381000"/>
          </a:xfrm>
          <a:prstGeom prst="line">
            <a:avLst/>
          </a:prstGeom>
          <a:ln w="76200" cmpd="sng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8" name="Content Placeholder 5"/>
          <p:cNvSpPr txBox="1">
            <a:spLocks/>
          </p:cNvSpPr>
          <p:nvPr/>
        </p:nvSpPr>
        <p:spPr>
          <a:xfrm>
            <a:off x="2404339" y="1905000"/>
            <a:ext cx="45720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off-tree edges according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stretch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539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decel="100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decel="100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decel="100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decel="100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decel="100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>
            <a:endCxn id="86" idx="3"/>
          </p:cNvCxnSpPr>
          <p:nvPr/>
        </p:nvCxnSpPr>
        <p:spPr>
          <a:xfrm flipV="1">
            <a:off x="6515100" y="3776522"/>
            <a:ext cx="604978" cy="716967"/>
          </a:xfrm>
          <a:prstGeom prst="line">
            <a:avLst/>
          </a:prstGeom>
          <a:ln w="3810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STRETCH</a:t>
            </a:r>
            <a:endParaRPr lang="en-US" dirty="0"/>
          </a:p>
        </p:txBody>
      </p:sp>
      <p:sp>
        <p:nvSpPr>
          <p:cNvPr id="79" name="Oval 78"/>
          <p:cNvSpPr/>
          <p:nvPr/>
        </p:nvSpPr>
        <p:spPr>
          <a:xfrm>
            <a:off x="2514600" y="41148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3429000" y="39624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4267200" y="55626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4572000" y="48768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4114800" y="32004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6172200" y="32004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Oval 84"/>
          <p:cNvSpPr/>
          <p:nvPr/>
        </p:nvSpPr>
        <p:spPr>
          <a:xfrm>
            <a:off x="6172200" y="39624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Oval 85"/>
          <p:cNvSpPr/>
          <p:nvPr/>
        </p:nvSpPr>
        <p:spPr>
          <a:xfrm>
            <a:off x="7086600" y="3581400"/>
            <a:ext cx="228600" cy="228600"/>
          </a:xfrm>
          <a:prstGeom prst="ellipse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9" name="Straight Connector 98"/>
          <p:cNvCxnSpPr>
            <a:stCxn id="81" idx="6"/>
          </p:cNvCxnSpPr>
          <p:nvPr/>
        </p:nvCxnSpPr>
        <p:spPr>
          <a:xfrm flipV="1">
            <a:off x="4495800" y="5071922"/>
            <a:ext cx="1143000" cy="604978"/>
          </a:xfrm>
          <a:prstGeom prst="line">
            <a:avLst/>
          </a:prstGeom>
          <a:ln w="3810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>
            <a:stCxn id="79" idx="6"/>
            <a:endCxn id="80" idx="2"/>
          </p:cNvCxnSpPr>
          <p:nvPr/>
        </p:nvCxnSpPr>
        <p:spPr>
          <a:xfrm flipV="1">
            <a:off x="2743200" y="4076700"/>
            <a:ext cx="685800" cy="152400"/>
          </a:xfrm>
          <a:prstGeom prst="line">
            <a:avLst/>
          </a:prstGeom>
          <a:ln w="76200" cmpd="sng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>
            <a:stCxn id="80" idx="5"/>
            <a:endCxn id="82" idx="1"/>
          </p:cNvCxnSpPr>
          <p:nvPr/>
        </p:nvCxnSpPr>
        <p:spPr>
          <a:xfrm>
            <a:off x="3624122" y="4157522"/>
            <a:ext cx="981356" cy="752756"/>
          </a:xfrm>
          <a:prstGeom prst="line">
            <a:avLst/>
          </a:prstGeom>
          <a:ln w="76200" cmpd="sng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83" idx="5"/>
            <a:endCxn id="82" idx="0"/>
          </p:cNvCxnSpPr>
          <p:nvPr/>
        </p:nvCxnSpPr>
        <p:spPr>
          <a:xfrm>
            <a:off x="4309922" y="3395522"/>
            <a:ext cx="376378" cy="1481278"/>
          </a:xfrm>
          <a:prstGeom prst="line">
            <a:avLst/>
          </a:prstGeom>
          <a:ln w="76200" cmpd="sng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81" idx="7"/>
            <a:endCxn id="82" idx="3"/>
          </p:cNvCxnSpPr>
          <p:nvPr/>
        </p:nvCxnSpPr>
        <p:spPr>
          <a:xfrm flipV="1">
            <a:off x="4462322" y="5071922"/>
            <a:ext cx="143156" cy="524156"/>
          </a:xfrm>
          <a:prstGeom prst="line">
            <a:avLst/>
          </a:prstGeom>
          <a:ln w="76200" cmpd="sng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85" idx="0"/>
            <a:endCxn id="84" idx="4"/>
          </p:cNvCxnSpPr>
          <p:nvPr/>
        </p:nvCxnSpPr>
        <p:spPr>
          <a:xfrm flipV="1">
            <a:off x="6286500" y="3429000"/>
            <a:ext cx="0" cy="533400"/>
          </a:xfrm>
          <a:prstGeom prst="line">
            <a:avLst/>
          </a:prstGeom>
          <a:ln w="76200" cmpd="sng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82" idx="7"/>
            <a:endCxn id="85" idx="2"/>
          </p:cNvCxnSpPr>
          <p:nvPr/>
        </p:nvCxnSpPr>
        <p:spPr>
          <a:xfrm flipV="1">
            <a:off x="4767122" y="4076700"/>
            <a:ext cx="1405078" cy="833578"/>
          </a:xfrm>
          <a:prstGeom prst="line">
            <a:avLst/>
          </a:prstGeom>
          <a:ln w="76200" cmpd="sng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>
            <a:stCxn id="85" idx="6"/>
            <a:endCxn id="86" idx="2"/>
          </p:cNvCxnSpPr>
          <p:nvPr/>
        </p:nvCxnSpPr>
        <p:spPr>
          <a:xfrm flipV="1">
            <a:off x="6400800" y="3695700"/>
            <a:ext cx="685800" cy="381000"/>
          </a:xfrm>
          <a:prstGeom prst="line">
            <a:avLst/>
          </a:prstGeom>
          <a:ln w="76200" cmpd="sng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8" name="Content Placeholder 5"/>
          <p:cNvSpPr txBox="1">
            <a:spLocks/>
          </p:cNvSpPr>
          <p:nvPr/>
        </p:nvSpPr>
        <p:spPr>
          <a:xfrm>
            <a:off x="2404339" y="1905000"/>
            <a:ext cx="45720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stretch?</a:t>
            </a:r>
          </a:p>
        </p:txBody>
      </p:sp>
      <p:pic>
        <p:nvPicPr>
          <p:cNvPr id="2050" name="Picture 2" descr="C:\Users\jpachock\AppData\Local\Microsoft\Windows\Temporary Internet Files\Content.IE5\ZTB2G5V5\MC900279468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15542">
            <a:off x="5733903" y="4232834"/>
            <a:ext cx="707526" cy="1150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ontent Placeholder 5"/>
          <p:cNvSpPr txBox="1">
            <a:spLocks/>
          </p:cNvSpPr>
          <p:nvPr/>
        </p:nvSpPr>
        <p:spPr>
          <a:xfrm>
            <a:off x="5391150" y="5791200"/>
            <a:ext cx="27051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stretch = 3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813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20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38629</TotalTime>
  <Words>1347</Words>
  <Application>Microsoft Office PowerPoint</Application>
  <PresentationFormat>On-screen Show (4:3)</PresentationFormat>
  <Paragraphs>276</Paragraphs>
  <Slides>50</Slides>
  <Notes>50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Apothecary</vt:lpstr>
      <vt:lpstr>PowerPoint Presentation</vt:lpstr>
      <vt:lpstr>GRAPHS</vt:lpstr>
      <vt:lpstr>TREES</vt:lpstr>
      <vt:lpstr>APPROXIMATING GRAPHS BY TREES</vt:lpstr>
      <vt:lpstr>APPLICATIONS of lssts</vt:lpstr>
      <vt:lpstr>SPECTRAL SPARSIFICATION</vt:lpstr>
      <vt:lpstr>SPECTRAL SPARSIFICATION</vt:lpstr>
      <vt:lpstr>SPECTRAL SPARSIFICATION</vt:lpstr>
      <vt:lpstr>STRETCH</vt:lpstr>
      <vt:lpstr>ULTRASPARSIFICATION</vt:lpstr>
      <vt:lpstr>STRETCH</vt:lpstr>
      <vt:lpstr>STRETCH</vt:lpstr>
      <vt:lpstr>Low STRETCH In Expectation</vt:lpstr>
      <vt:lpstr>Low Total Stretch</vt:lpstr>
      <vt:lpstr>Different Than Usual Trees</vt:lpstr>
      <vt:lpstr>A better tree for the Grid</vt:lpstr>
      <vt:lpstr>How to Find Good Trees?</vt:lpstr>
      <vt:lpstr>CLUSTERING</vt:lpstr>
      <vt:lpstr>LOW-DIAMETER DECOMPOSITIONS</vt:lpstr>
      <vt:lpstr>LOW-DIAMETER DECOMPOSITIONS</vt:lpstr>
      <vt:lpstr>LOW-DIAMETER DECOMPOSITIONS</vt:lpstr>
      <vt:lpstr>AKPW algorithm</vt:lpstr>
      <vt:lpstr>AKPW algorithm</vt:lpstr>
      <vt:lpstr>AKPW algorithm</vt:lpstr>
      <vt:lpstr>AKPW algorithm</vt:lpstr>
      <vt:lpstr>Is Stretch What We Need?</vt:lpstr>
      <vt:lpstr>RELAXING REQUIREMENTS</vt:lpstr>
      <vt:lpstr>How to Find Good Trees?</vt:lpstr>
      <vt:lpstr>How to Find Good Trees?</vt:lpstr>
      <vt:lpstr>RELAXING REQUIREMENTS</vt:lpstr>
      <vt:lpstr>BARTAL’s algorithm</vt:lpstr>
      <vt:lpstr>BARTAL’s algorithm</vt:lpstr>
      <vt:lpstr>BARTAL’s Accounting: p=1</vt:lpstr>
      <vt:lpstr>BARTAL’s Accounting: p&lt;1</vt:lpstr>
      <vt:lpstr>BARTAL’s algorithm</vt:lpstr>
      <vt:lpstr>Tree metrics</vt:lpstr>
      <vt:lpstr>Tree metrics</vt:lpstr>
      <vt:lpstr>Embeddability</vt:lpstr>
      <vt:lpstr>Embeddability</vt:lpstr>
      <vt:lpstr>embeddability</vt:lpstr>
      <vt:lpstr>Getting Embeddable Trees</vt:lpstr>
      <vt:lpstr>Embeddability For Free</vt:lpstr>
      <vt:lpstr>embeddability</vt:lpstr>
      <vt:lpstr>A Faster algorithm</vt:lpstr>
      <vt:lpstr>BARTAL’S RECURSIVE STEP</vt:lpstr>
      <vt:lpstr>AKPW AND BARTAL</vt:lpstr>
      <vt:lpstr>BARTAL’S RECURSIVE STEP II</vt:lpstr>
      <vt:lpstr>Runtime analysis</vt:lpstr>
      <vt:lpstr>Open problems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yangp</dc:creator>
  <cp:lastModifiedBy>Jakub Wojciech Pachocki</cp:lastModifiedBy>
  <cp:revision>4363</cp:revision>
  <cp:lastPrinted>1601-01-01T00:00:00Z</cp:lastPrinted>
  <dcterms:created xsi:type="dcterms:W3CDTF">2006-08-16T00:00:00Z</dcterms:created>
  <dcterms:modified xsi:type="dcterms:W3CDTF">2013-11-20T00:25:54Z</dcterms:modified>
</cp:coreProperties>
</file>