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290" r:id="rId2"/>
    <p:sldId id="1092" r:id="rId3"/>
    <p:sldId id="1094" r:id="rId4"/>
    <p:sldId id="1095" r:id="rId5"/>
    <p:sldId id="1093" r:id="rId6"/>
    <p:sldId id="1096" r:id="rId7"/>
    <p:sldId id="1101" r:id="rId8"/>
    <p:sldId id="1099" r:id="rId9"/>
    <p:sldId id="1102" r:id="rId10"/>
    <p:sldId id="1100" r:id="rId11"/>
    <p:sldId id="1107" r:id="rId12"/>
    <p:sldId id="1103" r:id="rId13"/>
    <p:sldId id="1074" r:id="rId14"/>
    <p:sldId id="1075" r:id="rId15"/>
    <p:sldId id="1076" r:id="rId16"/>
    <p:sldId id="1082" r:id="rId17"/>
    <p:sldId id="1083" r:id="rId18"/>
    <p:sldId id="1120" r:id="rId19"/>
    <p:sldId id="1105" r:id="rId20"/>
    <p:sldId id="1085" r:id="rId21"/>
    <p:sldId id="1086" r:id="rId22"/>
    <p:sldId id="1091" r:id="rId23"/>
    <p:sldId id="1090" r:id="rId24"/>
    <p:sldId id="1106" r:id="rId25"/>
    <p:sldId id="1109" r:id="rId26"/>
    <p:sldId id="1121" r:id="rId27"/>
    <p:sldId id="1125" r:id="rId28"/>
    <p:sldId id="1124" r:id="rId29"/>
    <p:sldId id="1126" r:id="rId30"/>
    <p:sldId id="1127" r:id="rId31"/>
    <p:sldId id="1136" r:id="rId32"/>
    <p:sldId id="1129" r:id="rId33"/>
    <p:sldId id="1123" r:id="rId34"/>
    <p:sldId id="1122" r:id="rId35"/>
    <p:sldId id="1130" r:id="rId36"/>
    <p:sldId id="1133" r:id="rId37"/>
    <p:sldId id="1134" r:id="rId38"/>
    <p:sldId id="1135" r:id="rId39"/>
    <p:sldId id="1108" r:id="rId40"/>
    <p:sldId id="1132" r:id="rId41"/>
    <p:sldId id="1084" r:id="rId4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7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8000"/>
    <a:srgbClr val="FF1F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80556" autoAdjust="0"/>
  </p:normalViewPr>
  <p:slideViewPr>
    <p:cSldViewPr snapToGrid="0">
      <p:cViewPr>
        <p:scale>
          <a:sx n="100" d="100"/>
          <a:sy n="100" d="100"/>
        </p:scale>
        <p:origin x="2360" y="160"/>
      </p:cViewPr>
      <p:guideLst>
        <p:guide orient="horz" pos="216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6" d="100"/>
        <a:sy n="86" d="100"/>
      </p:scale>
      <p:origin x="0" y="-9616"/>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8A3ADE-2AED-2A43-927D-6DFE99245A93}" type="datetimeFigureOut">
              <a:rPr lang="en-US" smtClean="0"/>
              <a:t>12/8/17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35D21C-176F-E942-AB3F-6177ED2A8747}" type="slidenum">
              <a:rPr lang="en-US" smtClean="0"/>
              <a:t>‹#›</a:t>
            </a:fld>
            <a:endParaRPr lang="en-US"/>
          </a:p>
        </p:txBody>
      </p:sp>
    </p:spTree>
    <p:extLst>
      <p:ext uri="{BB962C8B-B14F-4D97-AF65-F5344CB8AC3E}">
        <p14:creationId xmlns:p14="http://schemas.microsoft.com/office/powerpoint/2010/main" val="9790649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Times New Roman" panose="02020603050405020304" pitchFamily="18"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Times New Roman" panose="02020603050405020304" pitchFamily="18" charset="0"/>
              </a:defRPr>
            </a:lvl1pPr>
          </a:lstStyle>
          <a:p>
            <a:pPr>
              <a:defRPr/>
            </a:pPr>
            <a:fld id="{7C70559E-B2D7-BD4F-ACC2-4A0BBCE2F950}" type="datetimeFigureOut">
              <a:rPr lang="en-US"/>
              <a:pPr>
                <a:defRPr/>
              </a:pPr>
              <a:t>12/8/17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Times New Roman" panose="02020603050405020304" pitchFamily="18"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4C422660-5F85-9A49-8582-CA5FC22A10C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s://en.wikipedia.org/wiki/Latent_variable"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https://en.wikipedia.org/wiki/Latent_variable"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 Id="rId3" Type="http://schemas.openxmlformats.org/officeDocument/2006/relationships/hyperlink" Target="https://github.com/Newmu/dcgan_code#walking-from-one-point-to-another-in-bedroom-latent-space"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 Id="rId3" Type="http://schemas.openxmlformats.org/officeDocument/2006/relationships/hyperlink" Target="http://neuralnetworksanddeeplearning.com/chap2.html"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Word_superiority_effect#cite_note-Falikman-1" TargetMode="External"/><Relationship Id="rId4" Type="http://schemas.openxmlformats.org/officeDocument/2006/relationships/hyperlink" Target="https://en.wikipedia.org/wiki/Word_superiority_effect#cite_note-2" TargetMode="External"/><Relationship Id="rId5" Type="http://schemas.openxmlformats.org/officeDocument/2006/relationships/hyperlink" Target="https://en.wikipedia.org/wiki/Homophone#Pseudo-homophones" TargetMode="External"/><Relationship Id="rId6" Type="http://schemas.openxmlformats.org/officeDocument/2006/relationships/hyperlink" Target="https://en.wikipedia.org/wiki/Word_superiority_effect#cite_note-3" TargetMode="External"/><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endParaRPr lang="en-US" dirty="0"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eaLnBrk="0" fontAlgn="base" hangingPunct="0">
              <a:spcBef>
                <a:spcPct val="30000"/>
              </a:spcBef>
              <a:spcAft>
                <a:spcPct val="0"/>
              </a:spcAft>
              <a:defRPr sz="1200">
                <a:solidFill>
                  <a:schemeClr val="tx1"/>
                </a:solidFill>
                <a:latin typeface="Calibri" charset="0"/>
              </a:defRPr>
            </a:lvl6pPr>
            <a:lvl7pPr marL="2971800" indent="-228600" eaLnBrk="0" fontAlgn="base" hangingPunct="0">
              <a:spcBef>
                <a:spcPct val="30000"/>
              </a:spcBef>
              <a:spcAft>
                <a:spcPct val="0"/>
              </a:spcAft>
              <a:defRPr sz="1200">
                <a:solidFill>
                  <a:schemeClr val="tx1"/>
                </a:solidFill>
                <a:latin typeface="Calibri" charset="0"/>
              </a:defRPr>
            </a:lvl7pPr>
            <a:lvl8pPr marL="3429000" indent="-228600" eaLnBrk="0" fontAlgn="base" hangingPunct="0">
              <a:spcBef>
                <a:spcPct val="30000"/>
              </a:spcBef>
              <a:spcAft>
                <a:spcPct val="0"/>
              </a:spcAft>
              <a:defRPr sz="1200">
                <a:solidFill>
                  <a:schemeClr val="tx1"/>
                </a:solidFill>
                <a:latin typeface="Calibri" charset="0"/>
              </a:defRPr>
            </a:lvl8pPr>
            <a:lvl9pPr marL="3886200" indent="-228600" eaLnBrk="0" fontAlgn="base" hangingPunct="0">
              <a:spcBef>
                <a:spcPct val="30000"/>
              </a:spcBef>
              <a:spcAft>
                <a:spcPct val="0"/>
              </a:spcAft>
              <a:defRPr sz="1200">
                <a:solidFill>
                  <a:schemeClr val="tx1"/>
                </a:solidFill>
                <a:latin typeface="Calibri" charset="0"/>
              </a:defRPr>
            </a:lvl9pPr>
          </a:lstStyle>
          <a:p>
            <a:pPr>
              <a:spcBef>
                <a:spcPct val="0"/>
              </a:spcBef>
            </a:pPr>
            <a:fld id="{A3304FAA-0709-CB41-944D-E2D93273EB98}" type="slidenum">
              <a:rPr lang="en-US" altLang="en-US">
                <a:latin typeface="Times New Roman" charset="0"/>
              </a:rPr>
              <a:pPr>
                <a:spcBef>
                  <a:spcPct val="0"/>
                </a:spcBef>
              </a:pPr>
              <a:t>1</a:t>
            </a:fld>
            <a:endParaRPr lang="en-US" altLang="en-US">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E9B8EF1E-80BD-4C4E-AC03-332AB4DB2073}" type="slidenum">
              <a:rPr lang="en-US" sz="1200" smtClean="0"/>
              <a:pPr>
                <a:defRPr/>
              </a:pPr>
              <a:t>17</a:t>
            </a:fld>
            <a:endParaRPr lang="en-US" sz="1200" smtClean="0"/>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108040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E34805-458C-BB4A-B2A6-67E7470C22AC}" type="slidenum">
              <a:rPr lang="en-US"/>
              <a:pPr/>
              <a:t>18</a:t>
            </a:fld>
            <a:endParaRPr lang="en-US"/>
          </a:p>
        </p:txBody>
      </p:sp>
      <p:sp>
        <p:nvSpPr>
          <p:cNvPr id="1912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12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53379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Flexibility of letterform perception in humans. (A) Humans are good at parsing unfamiliar CAPTCHAs. (B) The same character shape can be rendered in a wide variety of appearances, and people can detect the “A” in these images regardless. (C) Common sense and context affect letterform perception: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m vs u and n. (ii) the same line segments are interpreted as N or S depending on </a:t>
            </a:r>
            <a:r>
              <a:rPr lang="en-US" sz="1200" kern="1200" dirty="0" err="1" smtClean="0">
                <a:solidFill>
                  <a:schemeClr val="tx1"/>
                </a:solidFill>
                <a:effectLst/>
                <a:latin typeface="+mn-lt"/>
                <a:ea typeface="+mn-ea"/>
                <a:cs typeface="+mn-cs"/>
              </a:rPr>
              <a:t>occluder</a:t>
            </a:r>
            <a:r>
              <a:rPr lang="en-US" sz="1200" kern="1200" dirty="0" smtClean="0">
                <a:solidFill>
                  <a:schemeClr val="tx1"/>
                </a:solidFill>
                <a:effectLst/>
                <a:latin typeface="+mn-lt"/>
                <a:ea typeface="+mn-ea"/>
                <a:cs typeface="+mn-cs"/>
              </a:rPr>
              <a:t> positions. (iii) perception of the shapes aids the recognition of “</a:t>
            </a:r>
            <a:r>
              <a:rPr lang="en-US" sz="1200" kern="1200" dirty="0" err="1" smtClean="0">
                <a:solidFill>
                  <a:schemeClr val="tx1"/>
                </a:solidFill>
                <a:effectLst/>
                <a:latin typeface="+mn-lt"/>
                <a:ea typeface="+mn-ea"/>
                <a:cs typeface="+mn-cs"/>
              </a:rPr>
              <a:t>b,i,s,o,n</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b,i,k,e</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19</a:t>
            </a:fld>
            <a:endParaRPr lang="en-US" altLang="en-US"/>
          </a:p>
        </p:txBody>
      </p:sp>
    </p:spTree>
    <p:extLst>
      <p:ext uri="{BB962C8B-B14F-4D97-AF65-F5344CB8AC3E}">
        <p14:creationId xmlns:p14="http://schemas.microsoft.com/office/powerpoint/2010/main" val="382033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E9B8EF1E-80BD-4C4E-AC03-332AB4DB2073}" type="slidenum">
              <a:rPr lang="en-US" sz="1200" smtClean="0"/>
              <a:pPr>
                <a:defRPr/>
              </a:pPr>
              <a:t>20</a:t>
            </a:fld>
            <a:endParaRPr lang="en-US" sz="1200" smtClean="0"/>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319393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E9B8EF1E-80BD-4C4E-AC03-332AB4DB2073}" type="slidenum">
              <a:rPr lang="en-US" sz="1200" smtClean="0"/>
              <a:pPr>
                <a:defRPr/>
              </a:pPr>
              <a:t>21</a:t>
            </a:fld>
            <a:endParaRPr lang="en-US" sz="1200" smtClean="0"/>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958395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E9B8EF1E-80BD-4C4E-AC03-332AB4DB2073}" type="slidenum">
              <a:rPr lang="en-US" sz="1200" smtClean="0"/>
              <a:pPr>
                <a:defRPr/>
              </a:pPr>
              <a:t>22</a:t>
            </a:fld>
            <a:endParaRPr lang="en-US" sz="1200" smtClean="0"/>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325069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E9B8EF1E-80BD-4C4E-AC03-332AB4DB2073}" type="slidenum">
              <a:rPr lang="en-US" sz="1200" smtClean="0"/>
              <a:pPr>
                <a:defRPr/>
              </a:pPr>
              <a:t>23</a:t>
            </a:fld>
            <a:endParaRPr lang="en-US" sz="1200" smtClean="0"/>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938665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Backpropagation algorithms.</a:t>
            </a:r>
          </a:p>
          <a:p>
            <a:pPr marL="228600" indent="-228600">
              <a:buAutoNum type="arabicPeriod"/>
            </a:pPr>
            <a:r>
              <a:rPr lang="en-US" dirty="0" smtClean="0"/>
              <a:t>Attention mechanisms.</a:t>
            </a:r>
          </a:p>
          <a:p>
            <a:pPr marL="228600" indent="-228600">
              <a:buAutoNum type="arabicPeriod"/>
            </a:pPr>
            <a:r>
              <a:rPr lang="en-US" dirty="0" smtClean="0"/>
              <a:t>Synthesis</a:t>
            </a:r>
            <a:r>
              <a:rPr lang="en-US" baseline="0" dirty="0" smtClean="0"/>
              <a:t> (reconstruction, auto-encoder). </a:t>
            </a:r>
            <a:endParaRPr lang="en-US" dirty="0" smtClean="0"/>
          </a:p>
          <a:p>
            <a:pPr marL="228600" indent="-228600">
              <a:buAutoNum type="arabicPeriod"/>
            </a:pPr>
            <a:r>
              <a:rPr lang="en-US" dirty="0" smtClean="0"/>
              <a:t>Linking parts and objects in a parse tree,</a:t>
            </a:r>
            <a:r>
              <a:rPr lang="en-US" baseline="0" dirty="0" smtClean="0"/>
              <a:t> composition and routing. </a:t>
            </a:r>
            <a:endParaRPr lang="en-US" dirty="0" smtClean="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24</a:t>
            </a:fld>
            <a:endParaRPr lang="en-US" altLang="en-US"/>
          </a:p>
        </p:txBody>
      </p:sp>
    </p:spTree>
    <p:extLst>
      <p:ext uri="{BB962C8B-B14F-4D97-AF65-F5344CB8AC3E}">
        <p14:creationId xmlns:p14="http://schemas.microsoft.com/office/powerpoint/2010/main" val="755627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generative network learns to map from a </a:t>
            </a:r>
            <a:r>
              <a:rPr lang="en-US" dirty="0" smtClean="0">
                <a:hlinkClick r:id="rId3" tooltip="Latent variable"/>
              </a:rPr>
              <a:t>latent space</a:t>
            </a:r>
            <a:r>
              <a:rPr lang="en-US" dirty="0" smtClean="0"/>
              <a:t> to a particular data distribution of interest, while the discriminative network discriminates between instances from the true data distribution and candidates produced by the generator. The generative network's training objective is to increase the error rate of the discriminative network (i.e., "fool" the discriminator network by producing novel synthesized instances that appear to have come from the true data distribution).</a:t>
            </a:r>
            <a:endParaRPr lang="en-US" dirty="0"/>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25</a:t>
            </a:fld>
            <a:endParaRPr lang="en-US" altLang="en-US"/>
          </a:p>
        </p:txBody>
      </p:sp>
    </p:spTree>
    <p:extLst>
      <p:ext uri="{BB962C8B-B14F-4D97-AF65-F5344CB8AC3E}">
        <p14:creationId xmlns:p14="http://schemas.microsoft.com/office/powerpoint/2010/main" val="1095558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a:t>
            </a:r>
            <a:r>
              <a:rPr lang="en-US" sz="1200" kern="1200" baseline="0" dirty="0" smtClean="0">
                <a:solidFill>
                  <a:schemeClr val="tx1"/>
                </a:solidFill>
                <a:effectLst/>
                <a:latin typeface="+mn-lt"/>
                <a:ea typeface="+mn-ea"/>
                <a:cs typeface="+mn-cs"/>
              </a:rPr>
              <a:t> is the probability of x came from the data rather than </a:t>
            </a:r>
            <a:r>
              <a:rPr lang="en-US" sz="1200" kern="1200" baseline="0" dirty="0" err="1" smtClean="0">
                <a:solidFill>
                  <a:schemeClr val="tx1"/>
                </a:solidFill>
                <a:effectLst/>
                <a:latin typeface="+mn-lt"/>
                <a:ea typeface="+mn-ea"/>
                <a:cs typeface="+mn-cs"/>
              </a:rPr>
              <a:t>p_g</a:t>
            </a:r>
            <a:r>
              <a:rPr lang="en-US" sz="1200" kern="1200" baseline="0" dirty="0" smtClean="0">
                <a:solidFill>
                  <a:schemeClr val="tx1"/>
                </a:solidFill>
                <a:effectLst/>
                <a:latin typeface="+mn-lt"/>
                <a:ea typeface="+mn-ea"/>
                <a:cs typeface="+mn-cs"/>
              </a:rPr>
              <a:t>.  </a:t>
            </a:r>
          </a:p>
          <a:p>
            <a:r>
              <a:rPr lang="en-US" sz="1200" kern="1200" baseline="0" dirty="0" smtClean="0">
                <a:solidFill>
                  <a:schemeClr val="tx1"/>
                </a:solidFill>
                <a:effectLst/>
                <a:latin typeface="+mn-lt"/>
                <a:ea typeface="+mn-ea"/>
                <a:cs typeface="+mn-cs"/>
              </a:rPr>
              <a:t>Learn generator’s distribution over  </a:t>
            </a:r>
            <a:r>
              <a:rPr lang="en-US" sz="1200" kern="1200" baseline="0" dirty="0" err="1" smtClean="0">
                <a:solidFill>
                  <a:schemeClr val="tx1"/>
                </a:solidFill>
                <a:effectLst/>
                <a:latin typeface="+mn-lt"/>
                <a:ea typeface="+mn-ea"/>
                <a:cs typeface="+mn-cs"/>
              </a:rPr>
              <a:t>p_g</a:t>
            </a:r>
            <a:r>
              <a:rPr lang="en-US" sz="1200" kern="1200" baseline="0" dirty="0" smtClean="0">
                <a:solidFill>
                  <a:schemeClr val="tx1"/>
                </a:solidFill>
                <a:effectLst/>
                <a:latin typeface="+mn-lt"/>
                <a:ea typeface="+mn-ea"/>
                <a:cs typeface="+mn-cs"/>
              </a:rPr>
              <a:t> over data x, prior on input noise variable </a:t>
            </a:r>
            <a:r>
              <a:rPr lang="en-US" sz="1200" kern="1200" baseline="0" dirty="0" err="1" smtClean="0">
                <a:solidFill>
                  <a:schemeClr val="tx1"/>
                </a:solidFill>
                <a:effectLst/>
                <a:latin typeface="+mn-lt"/>
                <a:ea typeface="+mn-ea"/>
                <a:cs typeface="+mn-cs"/>
              </a:rPr>
              <a:t>pz</a:t>
            </a:r>
            <a:r>
              <a:rPr lang="en-US" sz="1200" kern="1200" baseline="0" dirty="0" smtClean="0">
                <a:solidFill>
                  <a:schemeClr val="tx1"/>
                </a:solidFill>
                <a:effectLst/>
                <a:latin typeface="+mn-lt"/>
                <a:ea typeface="+mn-ea"/>
                <a:cs typeface="+mn-cs"/>
              </a:rPr>
              <a:t>(z), the </a:t>
            </a:r>
            <a:r>
              <a:rPr lang="en-US" sz="1200" kern="1200" baseline="0" dirty="0" err="1" smtClean="0">
                <a:solidFill>
                  <a:schemeClr val="tx1"/>
                </a:solidFill>
                <a:effectLst/>
                <a:latin typeface="+mn-lt"/>
                <a:ea typeface="+mn-ea"/>
                <a:cs typeface="+mn-cs"/>
              </a:rPr>
              <a:t>represnts</a:t>
            </a:r>
            <a:r>
              <a:rPr lang="en-US" sz="1200" kern="1200" baseline="0" dirty="0" smtClean="0">
                <a:solidFill>
                  <a:schemeClr val="tx1"/>
                </a:solidFill>
                <a:effectLst/>
                <a:latin typeface="+mn-lt"/>
                <a:ea typeface="+mn-ea"/>
                <a:cs typeface="+mn-cs"/>
              </a:rPr>
              <a:t> a mapping to data </a:t>
            </a:r>
            <a:r>
              <a:rPr lang="en-US" sz="1200" kern="1200" baseline="0" dirty="0" err="1" smtClean="0">
                <a:solidFill>
                  <a:schemeClr val="tx1"/>
                </a:solidFill>
                <a:effectLst/>
                <a:latin typeface="+mn-lt"/>
                <a:ea typeface="+mn-ea"/>
                <a:cs typeface="+mn-cs"/>
              </a:rPr>
              <a:t>spae</a:t>
            </a:r>
            <a:r>
              <a:rPr lang="en-US" sz="1200" kern="1200" baseline="0" dirty="0" smtClean="0">
                <a:solidFill>
                  <a:schemeClr val="tx1"/>
                </a:solidFill>
                <a:effectLst/>
                <a:latin typeface="+mn-lt"/>
                <a:ea typeface="+mn-ea"/>
                <a:cs typeface="+mn-cs"/>
              </a:rPr>
              <a:t> as G(Z, theta), where G is a neural network (</a:t>
            </a:r>
            <a:r>
              <a:rPr lang="en-US" sz="1200" kern="1200" baseline="0" dirty="0" err="1" smtClean="0">
                <a:solidFill>
                  <a:schemeClr val="tx1"/>
                </a:solidFill>
                <a:effectLst/>
                <a:latin typeface="+mn-lt"/>
                <a:ea typeface="+mn-ea"/>
                <a:cs typeface="+mn-cs"/>
              </a:rPr>
              <a:t>differnetialbe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funtioN</a:t>
            </a:r>
            <a:r>
              <a:rPr lang="en-US" sz="1200" kern="1200" baseline="0" dirty="0" smtClean="0">
                <a:solidFill>
                  <a:schemeClr val="tx1"/>
                </a:solidFill>
                <a:effectLst/>
                <a:latin typeface="+mn-lt"/>
                <a:ea typeface="+mn-ea"/>
                <a:cs typeface="+mn-cs"/>
              </a:rPr>
              <a:t>) with </a:t>
            </a:r>
            <a:r>
              <a:rPr lang="en-US" sz="1200" kern="1200" baseline="0" dirty="0" err="1" smtClean="0">
                <a:solidFill>
                  <a:schemeClr val="tx1"/>
                </a:solidFill>
                <a:effectLst/>
                <a:latin typeface="+mn-lt"/>
                <a:ea typeface="+mn-ea"/>
                <a:cs typeface="+mn-cs"/>
              </a:rPr>
              <a:t>parametrs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theta_g</a:t>
            </a:r>
            <a:r>
              <a:rPr lang="en-US" sz="1200" kern="1200" baseline="0" dirty="0" smtClean="0">
                <a:solidFill>
                  <a:schemeClr val="tx1"/>
                </a:solidFill>
                <a:effectLst/>
                <a:latin typeface="+mn-lt"/>
                <a:ea typeface="+mn-ea"/>
                <a:cs typeface="+mn-cs"/>
              </a:rPr>
              <a:t>.</a:t>
            </a:r>
          </a:p>
          <a:p>
            <a:r>
              <a:rPr lang="en-US" sz="1200" kern="1200" baseline="0" dirty="0" smtClean="0">
                <a:solidFill>
                  <a:schemeClr val="tx1"/>
                </a:solidFill>
                <a:effectLst/>
                <a:latin typeface="+mn-lt"/>
                <a:ea typeface="+mn-ea"/>
                <a:cs typeface="+mn-cs"/>
              </a:rPr>
              <a:t>A second perceptron D(x, </a:t>
            </a:r>
            <a:r>
              <a:rPr lang="en-US" sz="1200" kern="1200" baseline="0" dirty="0" err="1" smtClean="0">
                <a:solidFill>
                  <a:schemeClr val="tx1"/>
                </a:solidFill>
                <a:effectLst/>
                <a:latin typeface="+mn-lt"/>
                <a:ea typeface="+mn-ea"/>
                <a:cs typeface="+mn-cs"/>
              </a:rPr>
              <a:t>theta_d</a:t>
            </a:r>
            <a:r>
              <a:rPr lang="en-US" sz="1200" kern="1200" baseline="0" dirty="0" smtClean="0">
                <a:solidFill>
                  <a:schemeClr val="tx1"/>
                </a:solidFill>
                <a:effectLst/>
                <a:latin typeface="+mn-lt"/>
                <a:ea typeface="+mn-ea"/>
                <a:cs typeface="+mn-cs"/>
              </a:rPr>
              <a:t>) that outputs a single </a:t>
            </a:r>
            <a:r>
              <a:rPr lang="en-US" sz="1200" kern="1200" baseline="0" dirty="0" err="1" smtClean="0">
                <a:solidFill>
                  <a:schemeClr val="tx1"/>
                </a:solidFill>
                <a:effectLst/>
                <a:latin typeface="+mn-lt"/>
                <a:ea typeface="+mn-ea"/>
                <a:cs typeface="+mn-cs"/>
              </a:rPr>
              <a:t>sclar</a:t>
            </a:r>
            <a:r>
              <a:rPr lang="en-US" sz="1200" kern="1200" baseline="0" dirty="0" smtClean="0">
                <a:solidFill>
                  <a:schemeClr val="tx1"/>
                </a:solidFill>
                <a:effectLst/>
                <a:latin typeface="+mn-lt"/>
                <a:ea typeface="+mn-ea"/>
                <a:cs typeface="+mn-cs"/>
              </a:rPr>
              <a:t>. </a:t>
            </a:r>
          </a:p>
          <a:p>
            <a:r>
              <a:rPr lang="en-US" sz="1200" kern="1200" baseline="0" dirty="0" smtClean="0">
                <a:solidFill>
                  <a:schemeClr val="tx1"/>
                </a:solidFill>
                <a:effectLst/>
                <a:latin typeface="+mn-lt"/>
                <a:ea typeface="+mn-ea"/>
                <a:cs typeface="+mn-cs"/>
              </a:rPr>
              <a:t>Train D to maximize its correctness and minimizes its mistakes of the discriminator, to put correct label. </a:t>
            </a:r>
          </a:p>
          <a:p>
            <a:r>
              <a:rPr lang="en-US" sz="1200" kern="1200" baseline="0" dirty="0" smtClean="0">
                <a:solidFill>
                  <a:schemeClr val="tx1"/>
                </a:solidFill>
                <a:effectLst/>
                <a:latin typeface="+mn-lt"/>
                <a:ea typeface="+mn-ea"/>
                <a:cs typeface="+mn-cs"/>
              </a:rPr>
              <a:t>Then simultaneously train G to minimize log (1-D(G(Z)). </a:t>
            </a:r>
          </a:p>
          <a:p>
            <a:r>
              <a:rPr lang="en-US" sz="1200" kern="1200" baseline="0" dirty="0" smtClean="0">
                <a:solidFill>
                  <a:schemeClr val="tx1"/>
                </a:solidFill>
                <a:effectLst/>
                <a:latin typeface="+mn-lt"/>
                <a:ea typeface="+mn-ea"/>
                <a:cs typeface="+mn-cs"/>
              </a:rPr>
              <a:t>They play a two-player mini-max game with value function V(G,D). </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26</a:t>
            </a:fld>
            <a:endParaRPr lang="en-US" altLang="en-US"/>
          </a:p>
        </p:txBody>
      </p:sp>
    </p:spTree>
    <p:extLst>
      <p:ext uri="{BB962C8B-B14F-4D97-AF65-F5344CB8AC3E}">
        <p14:creationId xmlns:p14="http://schemas.microsoft.com/office/powerpoint/2010/main" val="851417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177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Hierarchical visual </a:t>
            </a:r>
            <a:r>
              <a:rPr lang="en-US" dirty="0" smtClean="0">
                <a:latin typeface="Calibri" charset="0"/>
              </a:rPr>
              <a:t>system,</a:t>
            </a:r>
            <a:r>
              <a:rPr lang="en-US" baseline="0" dirty="0" smtClean="0">
                <a:latin typeface="Calibri" charset="0"/>
              </a:rPr>
              <a:t> </a:t>
            </a:r>
            <a:r>
              <a:rPr lang="en-US" baseline="0" dirty="0" err="1" smtClean="0">
                <a:latin typeface="Calibri" charset="0"/>
              </a:rPr>
              <a:t>hierarchcail</a:t>
            </a:r>
            <a:r>
              <a:rPr lang="en-US" baseline="0" dirty="0" smtClean="0">
                <a:latin typeface="Calibri" charset="0"/>
              </a:rPr>
              <a:t> internal models,  natural scenes are complex, so we need flexible composition and </a:t>
            </a:r>
            <a:r>
              <a:rPr lang="en-US" baseline="0" dirty="0" err="1" smtClean="0">
                <a:latin typeface="Calibri" charset="0"/>
              </a:rPr>
              <a:t>recomposition</a:t>
            </a:r>
            <a:r>
              <a:rPr lang="en-US" baseline="0" dirty="0" smtClean="0">
                <a:latin typeface="Calibri" charset="0"/>
              </a:rPr>
              <a:t> of all the parts to model this complexity. </a:t>
            </a:r>
            <a:endParaRPr lang="en-US" dirty="0">
              <a:latin typeface="Calibri" charset="0"/>
            </a:endParaRPr>
          </a:p>
        </p:txBody>
      </p:sp>
      <p:sp>
        <p:nvSpPr>
          <p:cNvPr id="1177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5506" indent="-290579" eaLnBrk="0" hangingPunct="0">
              <a:defRPr sz="2400">
                <a:solidFill>
                  <a:schemeClr val="tx1"/>
                </a:solidFill>
                <a:latin typeface="Arial" charset="0"/>
                <a:ea typeface="ＭＳ Ｐゴシック" charset="0"/>
              </a:defRPr>
            </a:lvl2pPr>
            <a:lvl3pPr marL="1162317" indent="-232463" eaLnBrk="0" hangingPunct="0">
              <a:defRPr sz="2400">
                <a:solidFill>
                  <a:schemeClr val="tx1"/>
                </a:solidFill>
                <a:latin typeface="Arial" charset="0"/>
                <a:ea typeface="ＭＳ Ｐゴシック" charset="0"/>
              </a:defRPr>
            </a:lvl3pPr>
            <a:lvl4pPr marL="1627243" indent="-232463" eaLnBrk="0" hangingPunct="0">
              <a:defRPr sz="2400">
                <a:solidFill>
                  <a:schemeClr val="tx1"/>
                </a:solidFill>
                <a:latin typeface="Arial" charset="0"/>
                <a:ea typeface="ＭＳ Ｐゴシック" charset="0"/>
              </a:defRPr>
            </a:lvl4pPr>
            <a:lvl5pPr marL="2092170" indent="-232463" eaLnBrk="0" hangingPunct="0">
              <a:defRPr sz="2400">
                <a:solidFill>
                  <a:schemeClr val="tx1"/>
                </a:solidFill>
                <a:latin typeface="Arial" charset="0"/>
                <a:ea typeface="ＭＳ Ｐゴシック" charset="0"/>
              </a:defRPr>
            </a:lvl5pPr>
            <a:lvl6pPr marL="2557097" indent="-232463" eaLnBrk="0" fontAlgn="base" hangingPunct="0">
              <a:spcBef>
                <a:spcPct val="0"/>
              </a:spcBef>
              <a:spcAft>
                <a:spcPct val="0"/>
              </a:spcAft>
              <a:defRPr sz="2400">
                <a:solidFill>
                  <a:schemeClr val="tx1"/>
                </a:solidFill>
                <a:latin typeface="Arial" charset="0"/>
                <a:ea typeface="ＭＳ Ｐゴシック" charset="0"/>
              </a:defRPr>
            </a:lvl6pPr>
            <a:lvl7pPr marL="3022023" indent="-232463" eaLnBrk="0" fontAlgn="base" hangingPunct="0">
              <a:spcBef>
                <a:spcPct val="0"/>
              </a:spcBef>
              <a:spcAft>
                <a:spcPct val="0"/>
              </a:spcAft>
              <a:defRPr sz="2400">
                <a:solidFill>
                  <a:schemeClr val="tx1"/>
                </a:solidFill>
                <a:latin typeface="Arial" charset="0"/>
                <a:ea typeface="ＭＳ Ｐゴシック" charset="0"/>
              </a:defRPr>
            </a:lvl7pPr>
            <a:lvl8pPr marL="3486950" indent="-232463" eaLnBrk="0" fontAlgn="base" hangingPunct="0">
              <a:spcBef>
                <a:spcPct val="0"/>
              </a:spcBef>
              <a:spcAft>
                <a:spcPct val="0"/>
              </a:spcAft>
              <a:defRPr sz="2400">
                <a:solidFill>
                  <a:schemeClr val="tx1"/>
                </a:solidFill>
                <a:latin typeface="Arial" charset="0"/>
                <a:ea typeface="ＭＳ Ｐゴシック" charset="0"/>
              </a:defRPr>
            </a:lvl8pPr>
            <a:lvl9pPr marL="3951877" indent="-2324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0B1C1D6-97AF-5145-B521-46568FA63053}" type="slidenum">
              <a:rPr lang="en-US" sz="1200">
                <a:latin typeface="Calibri" charset="0"/>
              </a:rPr>
              <a:pPr eaLnBrk="1" hangingPunct="1"/>
              <a:t>7</a:t>
            </a:fld>
            <a:endParaRPr lang="en-US" sz="1200">
              <a:latin typeface="Calibri" charset="0"/>
            </a:endParaRPr>
          </a:p>
        </p:txBody>
      </p:sp>
    </p:spTree>
    <p:extLst>
      <p:ext uri="{BB962C8B-B14F-4D97-AF65-F5344CB8AC3E}">
        <p14:creationId xmlns:p14="http://schemas.microsoft.com/office/powerpoint/2010/main" val="6793646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a:t>
            </a:r>
            <a:r>
              <a:rPr lang="en-US" sz="1200" kern="1200" baseline="0" dirty="0" smtClean="0">
                <a:solidFill>
                  <a:schemeClr val="tx1"/>
                </a:solidFill>
                <a:effectLst/>
                <a:latin typeface="+mn-lt"/>
                <a:ea typeface="+mn-ea"/>
                <a:cs typeface="+mn-cs"/>
              </a:rPr>
              <a:t> is the probability of x came from the data rather than </a:t>
            </a:r>
            <a:r>
              <a:rPr lang="en-US" sz="1200" kern="1200" baseline="0" dirty="0" err="1" smtClean="0">
                <a:solidFill>
                  <a:schemeClr val="tx1"/>
                </a:solidFill>
                <a:effectLst/>
                <a:latin typeface="+mn-lt"/>
                <a:ea typeface="+mn-ea"/>
                <a:cs typeface="+mn-cs"/>
              </a:rPr>
              <a:t>p_g</a:t>
            </a:r>
            <a:r>
              <a:rPr lang="en-US" sz="1200" kern="1200" baseline="0" dirty="0" smtClean="0">
                <a:solidFill>
                  <a:schemeClr val="tx1"/>
                </a:solidFill>
                <a:effectLst/>
                <a:latin typeface="+mn-lt"/>
                <a:ea typeface="+mn-ea"/>
                <a:cs typeface="+mn-cs"/>
              </a:rPr>
              <a:t>.  </a:t>
            </a:r>
          </a:p>
          <a:p>
            <a:r>
              <a:rPr lang="en-US" sz="1200" kern="1200" baseline="0" dirty="0" smtClean="0">
                <a:solidFill>
                  <a:schemeClr val="tx1"/>
                </a:solidFill>
                <a:effectLst/>
                <a:latin typeface="+mn-lt"/>
                <a:ea typeface="+mn-ea"/>
                <a:cs typeface="+mn-cs"/>
              </a:rPr>
              <a:t>Learn generator’s distribution over  </a:t>
            </a:r>
            <a:r>
              <a:rPr lang="en-US" sz="1200" kern="1200" baseline="0" dirty="0" err="1" smtClean="0">
                <a:solidFill>
                  <a:schemeClr val="tx1"/>
                </a:solidFill>
                <a:effectLst/>
                <a:latin typeface="+mn-lt"/>
                <a:ea typeface="+mn-ea"/>
                <a:cs typeface="+mn-cs"/>
              </a:rPr>
              <a:t>p_g</a:t>
            </a:r>
            <a:r>
              <a:rPr lang="en-US" sz="1200" kern="1200" baseline="0" dirty="0" smtClean="0">
                <a:solidFill>
                  <a:schemeClr val="tx1"/>
                </a:solidFill>
                <a:effectLst/>
                <a:latin typeface="+mn-lt"/>
                <a:ea typeface="+mn-ea"/>
                <a:cs typeface="+mn-cs"/>
              </a:rPr>
              <a:t> over data x, prior on input noise variable </a:t>
            </a:r>
            <a:r>
              <a:rPr lang="en-US" sz="1200" kern="1200" baseline="0" dirty="0" err="1" smtClean="0">
                <a:solidFill>
                  <a:schemeClr val="tx1"/>
                </a:solidFill>
                <a:effectLst/>
                <a:latin typeface="+mn-lt"/>
                <a:ea typeface="+mn-ea"/>
                <a:cs typeface="+mn-cs"/>
              </a:rPr>
              <a:t>pz</a:t>
            </a:r>
            <a:r>
              <a:rPr lang="en-US" sz="1200" kern="1200" baseline="0" dirty="0" smtClean="0">
                <a:solidFill>
                  <a:schemeClr val="tx1"/>
                </a:solidFill>
                <a:effectLst/>
                <a:latin typeface="+mn-lt"/>
                <a:ea typeface="+mn-ea"/>
                <a:cs typeface="+mn-cs"/>
              </a:rPr>
              <a:t>(z), the </a:t>
            </a:r>
            <a:r>
              <a:rPr lang="en-US" sz="1200" kern="1200" baseline="0" dirty="0" err="1" smtClean="0">
                <a:solidFill>
                  <a:schemeClr val="tx1"/>
                </a:solidFill>
                <a:effectLst/>
                <a:latin typeface="+mn-lt"/>
                <a:ea typeface="+mn-ea"/>
                <a:cs typeface="+mn-cs"/>
              </a:rPr>
              <a:t>represnts</a:t>
            </a:r>
            <a:r>
              <a:rPr lang="en-US" sz="1200" kern="1200" baseline="0" dirty="0" smtClean="0">
                <a:solidFill>
                  <a:schemeClr val="tx1"/>
                </a:solidFill>
                <a:effectLst/>
                <a:latin typeface="+mn-lt"/>
                <a:ea typeface="+mn-ea"/>
                <a:cs typeface="+mn-cs"/>
              </a:rPr>
              <a:t> a mapping to data </a:t>
            </a:r>
            <a:r>
              <a:rPr lang="en-US" sz="1200" kern="1200" baseline="0" dirty="0" err="1" smtClean="0">
                <a:solidFill>
                  <a:schemeClr val="tx1"/>
                </a:solidFill>
                <a:effectLst/>
                <a:latin typeface="+mn-lt"/>
                <a:ea typeface="+mn-ea"/>
                <a:cs typeface="+mn-cs"/>
              </a:rPr>
              <a:t>spae</a:t>
            </a:r>
            <a:r>
              <a:rPr lang="en-US" sz="1200" kern="1200" baseline="0" dirty="0" smtClean="0">
                <a:solidFill>
                  <a:schemeClr val="tx1"/>
                </a:solidFill>
                <a:effectLst/>
                <a:latin typeface="+mn-lt"/>
                <a:ea typeface="+mn-ea"/>
                <a:cs typeface="+mn-cs"/>
              </a:rPr>
              <a:t> as G(Z, theta), where G is a neural network (</a:t>
            </a:r>
            <a:r>
              <a:rPr lang="en-US" sz="1200" kern="1200" baseline="0" dirty="0" err="1" smtClean="0">
                <a:solidFill>
                  <a:schemeClr val="tx1"/>
                </a:solidFill>
                <a:effectLst/>
                <a:latin typeface="+mn-lt"/>
                <a:ea typeface="+mn-ea"/>
                <a:cs typeface="+mn-cs"/>
              </a:rPr>
              <a:t>differnetialbe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funtioN</a:t>
            </a:r>
            <a:r>
              <a:rPr lang="en-US" sz="1200" kern="1200" baseline="0" dirty="0" smtClean="0">
                <a:solidFill>
                  <a:schemeClr val="tx1"/>
                </a:solidFill>
                <a:effectLst/>
                <a:latin typeface="+mn-lt"/>
                <a:ea typeface="+mn-ea"/>
                <a:cs typeface="+mn-cs"/>
              </a:rPr>
              <a:t>) with </a:t>
            </a:r>
            <a:r>
              <a:rPr lang="en-US" sz="1200" kern="1200" baseline="0" dirty="0" err="1" smtClean="0">
                <a:solidFill>
                  <a:schemeClr val="tx1"/>
                </a:solidFill>
                <a:effectLst/>
                <a:latin typeface="+mn-lt"/>
                <a:ea typeface="+mn-ea"/>
                <a:cs typeface="+mn-cs"/>
              </a:rPr>
              <a:t>parametrs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theta_g</a:t>
            </a:r>
            <a:r>
              <a:rPr lang="en-US" sz="1200" kern="1200" baseline="0" dirty="0" smtClean="0">
                <a:solidFill>
                  <a:schemeClr val="tx1"/>
                </a:solidFill>
                <a:effectLst/>
                <a:latin typeface="+mn-lt"/>
                <a:ea typeface="+mn-ea"/>
                <a:cs typeface="+mn-cs"/>
              </a:rPr>
              <a:t>.</a:t>
            </a:r>
          </a:p>
          <a:p>
            <a:r>
              <a:rPr lang="en-US" sz="1200" kern="1200" baseline="0" dirty="0" smtClean="0">
                <a:solidFill>
                  <a:schemeClr val="tx1"/>
                </a:solidFill>
                <a:effectLst/>
                <a:latin typeface="+mn-lt"/>
                <a:ea typeface="+mn-ea"/>
                <a:cs typeface="+mn-cs"/>
              </a:rPr>
              <a:t>A second perceptron D(x, </a:t>
            </a:r>
            <a:r>
              <a:rPr lang="en-US" sz="1200" kern="1200" baseline="0" dirty="0" err="1" smtClean="0">
                <a:solidFill>
                  <a:schemeClr val="tx1"/>
                </a:solidFill>
                <a:effectLst/>
                <a:latin typeface="+mn-lt"/>
                <a:ea typeface="+mn-ea"/>
                <a:cs typeface="+mn-cs"/>
              </a:rPr>
              <a:t>theta_d</a:t>
            </a:r>
            <a:r>
              <a:rPr lang="en-US" sz="1200" kern="1200" baseline="0" dirty="0" smtClean="0">
                <a:solidFill>
                  <a:schemeClr val="tx1"/>
                </a:solidFill>
                <a:effectLst/>
                <a:latin typeface="+mn-lt"/>
                <a:ea typeface="+mn-ea"/>
                <a:cs typeface="+mn-cs"/>
              </a:rPr>
              <a:t>) that outputs a single </a:t>
            </a:r>
            <a:r>
              <a:rPr lang="en-US" sz="1200" kern="1200" baseline="0" dirty="0" err="1" smtClean="0">
                <a:solidFill>
                  <a:schemeClr val="tx1"/>
                </a:solidFill>
                <a:effectLst/>
                <a:latin typeface="+mn-lt"/>
                <a:ea typeface="+mn-ea"/>
                <a:cs typeface="+mn-cs"/>
              </a:rPr>
              <a:t>sclar</a:t>
            </a:r>
            <a:r>
              <a:rPr lang="en-US" sz="1200" kern="1200" baseline="0" dirty="0" smtClean="0">
                <a:solidFill>
                  <a:schemeClr val="tx1"/>
                </a:solidFill>
                <a:effectLst/>
                <a:latin typeface="+mn-lt"/>
                <a:ea typeface="+mn-ea"/>
                <a:cs typeface="+mn-cs"/>
              </a:rPr>
              <a:t>. </a:t>
            </a:r>
          </a:p>
          <a:p>
            <a:r>
              <a:rPr lang="en-US" sz="1200" kern="1200" baseline="0" dirty="0" smtClean="0">
                <a:solidFill>
                  <a:schemeClr val="tx1"/>
                </a:solidFill>
                <a:effectLst/>
                <a:latin typeface="+mn-lt"/>
                <a:ea typeface="+mn-ea"/>
                <a:cs typeface="+mn-cs"/>
              </a:rPr>
              <a:t>Train D to maximize its correctness and minimizes its mistakes of the discriminator, to put correct label. </a:t>
            </a:r>
          </a:p>
          <a:p>
            <a:r>
              <a:rPr lang="en-US" sz="1200" kern="1200" baseline="0" dirty="0" smtClean="0">
                <a:solidFill>
                  <a:schemeClr val="tx1"/>
                </a:solidFill>
                <a:effectLst/>
                <a:latin typeface="+mn-lt"/>
                <a:ea typeface="+mn-ea"/>
                <a:cs typeface="+mn-cs"/>
              </a:rPr>
              <a:t>Then simultaneously train G to minimize log (1-D(G(Z)). </a:t>
            </a:r>
          </a:p>
          <a:p>
            <a:r>
              <a:rPr lang="en-US" sz="1200" kern="1200" baseline="0" dirty="0" smtClean="0">
                <a:solidFill>
                  <a:schemeClr val="tx1"/>
                </a:solidFill>
                <a:effectLst/>
                <a:latin typeface="+mn-lt"/>
                <a:ea typeface="+mn-ea"/>
                <a:cs typeface="+mn-cs"/>
              </a:rPr>
              <a:t>They play a two-player mini-max game with value function V(G,D). </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27</a:t>
            </a:fld>
            <a:endParaRPr lang="en-US" altLang="en-US"/>
          </a:p>
        </p:txBody>
      </p:sp>
    </p:spTree>
    <p:extLst>
      <p:ext uri="{BB962C8B-B14F-4D97-AF65-F5344CB8AC3E}">
        <p14:creationId xmlns:p14="http://schemas.microsoft.com/office/powerpoint/2010/main" val="1066981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a:t>
            </a:r>
            <a:r>
              <a:rPr lang="en-US" sz="1200" kern="1200" baseline="0" dirty="0" smtClean="0">
                <a:solidFill>
                  <a:schemeClr val="tx1"/>
                </a:solidFill>
                <a:effectLst/>
                <a:latin typeface="+mn-lt"/>
                <a:ea typeface="+mn-ea"/>
                <a:cs typeface="+mn-cs"/>
              </a:rPr>
              <a:t> is the probability of x came from the data rather than </a:t>
            </a:r>
            <a:r>
              <a:rPr lang="en-US" sz="1200" kern="1200" baseline="0" dirty="0" err="1" smtClean="0">
                <a:solidFill>
                  <a:schemeClr val="tx1"/>
                </a:solidFill>
                <a:effectLst/>
                <a:latin typeface="+mn-lt"/>
                <a:ea typeface="+mn-ea"/>
                <a:cs typeface="+mn-cs"/>
              </a:rPr>
              <a:t>p_g</a:t>
            </a:r>
            <a:r>
              <a:rPr lang="en-US" sz="1200" kern="1200" baseline="0" dirty="0" smtClean="0">
                <a:solidFill>
                  <a:schemeClr val="tx1"/>
                </a:solidFill>
                <a:effectLst/>
                <a:latin typeface="+mn-lt"/>
                <a:ea typeface="+mn-ea"/>
                <a:cs typeface="+mn-cs"/>
              </a:rPr>
              <a:t>.  </a:t>
            </a:r>
          </a:p>
          <a:p>
            <a:r>
              <a:rPr lang="en-US" sz="1200" kern="1200" baseline="0" dirty="0" smtClean="0">
                <a:solidFill>
                  <a:schemeClr val="tx1"/>
                </a:solidFill>
                <a:effectLst/>
                <a:latin typeface="+mn-lt"/>
                <a:ea typeface="+mn-ea"/>
                <a:cs typeface="+mn-cs"/>
              </a:rPr>
              <a:t>Learn generator’s distribution over  </a:t>
            </a:r>
            <a:r>
              <a:rPr lang="en-US" sz="1200" kern="1200" baseline="0" dirty="0" err="1" smtClean="0">
                <a:solidFill>
                  <a:schemeClr val="tx1"/>
                </a:solidFill>
                <a:effectLst/>
                <a:latin typeface="+mn-lt"/>
                <a:ea typeface="+mn-ea"/>
                <a:cs typeface="+mn-cs"/>
              </a:rPr>
              <a:t>p_g</a:t>
            </a:r>
            <a:r>
              <a:rPr lang="en-US" sz="1200" kern="1200" baseline="0" dirty="0" smtClean="0">
                <a:solidFill>
                  <a:schemeClr val="tx1"/>
                </a:solidFill>
                <a:effectLst/>
                <a:latin typeface="+mn-lt"/>
                <a:ea typeface="+mn-ea"/>
                <a:cs typeface="+mn-cs"/>
              </a:rPr>
              <a:t> over data x, prior on input noise variable </a:t>
            </a:r>
            <a:r>
              <a:rPr lang="en-US" sz="1200" kern="1200" baseline="0" dirty="0" err="1" smtClean="0">
                <a:solidFill>
                  <a:schemeClr val="tx1"/>
                </a:solidFill>
                <a:effectLst/>
                <a:latin typeface="+mn-lt"/>
                <a:ea typeface="+mn-ea"/>
                <a:cs typeface="+mn-cs"/>
              </a:rPr>
              <a:t>pz</a:t>
            </a:r>
            <a:r>
              <a:rPr lang="en-US" sz="1200" kern="1200" baseline="0" dirty="0" smtClean="0">
                <a:solidFill>
                  <a:schemeClr val="tx1"/>
                </a:solidFill>
                <a:effectLst/>
                <a:latin typeface="+mn-lt"/>
                <a:ea typeface="+mn-ea"/>
                <a:cs typeface="+mn-cs"/>
              </a:rPr>
              <a:t>(z), the </a:t>
            </a:r>
            <a:r>
              <a:rPr lang="en-US" sz="1200" kern="1200" baseline="0" dirty="0" err="1" smtClean="0">
                <a:solidFill>
                  <a:schemeClr val="tx1"/>
                </a:solidFill>
                <a:effectLst/>
                <a:latin typeface="+mn-lt"/>
                <a:ea typeface="+mn-ea"/>
                <a:cs typeface="+mn-cs"/>
              </a:rPr>
              <a:t>represnts</a:t>
            </a:r>
            <a:r>
              <a:rPr lang="en-US" sz="1200" kern="1200" baseline="0" dirty="0" smtClean="0">
                <a:solidFill>
                  <a:schemeClr val="tx1"/>
                </a:solidFill>
                <a:effectLst/>
                <a:latin typeface="+mn-lt"/>
                <a:ea typeface="+mn-ea"/>
                <a:cs typeface="+mn-cs"/>
              </a:rPr>
              <a:t> a mapping to data </a:t>
            </a:r>
            <a:r>
              <a:rPr lang="en-US" sz="1200" kern="1200" baseline="0" dirty="0" err="1" smtClean="0">
                <a:solidFill>
                  <a:schemeClr val="tx1"/>
                </a:solidFill>
                <a:effectLst/>
                <a:latin typeface="+mn-lt"/>
                <a:ea typeface="+mn-ea"/>
                <a:cs typeface="+mn-cs"/>
              </a:rPr>
              <a:t>spae</a:t>
            </a:r>
            <a:r>
              <a:rPr lang="en-US" sz="1200" kern="1200" baseline="0" dirty="0" smtClean="0">
                <a:solidFill>
                  <a:schemeClr val="tx1"/>
                </a:solidFill>
                <a:effectLst/>
                <a:latin typeface="+mn-lt"/>
                <a:ea typeface="+mn-ea"/>
                <a:cs typeface="+mn-cs"/>
              </a:rPr>
              <a:t> as G(Z, theta), where G is a neural network (</a:t>
            </a:r>
            <a:r>
              <a:rPr lang="en-US" sz="1200" kern="1200" baseline="0" dirty="0" err="1" smtClean="0">
                <a:solidFill>
                  <a:schemeClr val="tx1"/>
                </a:solidFill>
                <a:effectLst/>
                <a:latin typeface="+mn-lt"/>
                <a:ea typeface="+mn-ea"/>
                <a:cs typeface="+mn-cs"/>
              </a:rPr>
              <a:t>differnetialbe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funtioN</a:t>
            </a:r>
            <a:r>
              <a:rPr lang="en-US" sz="1200" kern="1200" baseline="0" dirty="0" smtClean="0">
                <a:solidFill>
                  <a:schemeClr val="tx1"/>
                </a:solidFill>
                <a:effectLst/>
                <a:latin typeface="+mn-lt"/>
                <a:ea typeface="+mn-ea"/>
                <a:cs typeface="+mn-cs"/>
              </a:rPr>
              <a:t>) with </a:t>
            </a:r>
            <a:r>
              <a:rPr lang="en-US" sz="1200" kern="1200" baseline="0" dirty="0" err="1" smtClean="0">
                <a:solidFill>
                  <a:schemeClr val="tx1"/>
                </a:solidFill>
                <a:effectLst/>
                <a:latin typeface="+mn-lt"/>
                <a:ea typeface="+mn-ea"/>
                <a:cs typeface="+mn-cs"/>
              </a:rPr>
              <a:t>parametrs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theta_g</a:t>
            </a:r>
            <a:r>
              <a:rPr lang="en-US" sz="1200" kern="1200" baseline="0" dirty="0" smtClean="0">
                <a:solidFill>
                  <a:schemeClr val="tx1"/>
                </a:solidFill>
                <a:effectLst/>
                <a:latin typeface="+mn-lt"/>
                <a:ea typeface="+mn-ea"/>
                <a:cs typeface="+mn-cs"/>
              </a:rPr>
              <a:t>.</a:t>
            </a:r>
          </a:p>
          <a:p>
            <a:r>
              <a:rPr lang="en-US" sz="1200" kern="1200" baseline="0" dirty="0" smtClean="0">
                <a:solidFill>
                  <a:schemeClr val="tx1"/>
                </a:solidFill>
                <a:effectLst/>
                <a:latin typeface="+mn-lt"/>
                <a:ea typeface="+mn-ea"/>
                <a:cs typeface="+mn-cs"/>
              </a:rPr>
              <a:t>A second perceptron D(x, </a:t>
            </a:r>
            <a:r>
              <a:rPr lang="en-US" sz="1200" kern="1200" baseline="0" dirty="0" err="1" smtClean="0">
                <a:solidFill>
                  <a:schemeClr val="tx1"/>
                </a:solidFill>
                <a:effectLst/>
                <a:latin typeface="+mn-lt"/>
                <a:ea typeface="+mn-ea"/>
                <a:cs typeface="+mn-cs"/>
              </a:rPr>
              <a:t>theta_d</a:t>
            </a:r>
            <a:r>
              <a:rPr lang="en-US" sz="1200" kern="1200" baseline="0" dirty="0" smtClean="0">
                <a:solidFill>
                  <a:schemeClr val="tx1"/>
                </a:solidFill>
                <a:effectLst/>
                <a:latin typeface="+mn-lt"/>
                <a:ea typeface="+mn-ea"/>
                <a:cs typeface="+mn-cs"/>
              </a:rPr>
              <a:t>) that outputs a single </a:t>
            </a:r>
            <a:r>
              <a:rPr lang="en-US" sz="1200" kern="1200" baseline="0" dirty="0" err="1" smtClean="0">
                <a:solidFill>
                  <a:schemeClr val="tx1"/>
                </a:solidFill>
                <a:effectLst/>
                <a:latin typeface="+mn-lt"/>
                <a:ea typeface="+mn-ea"/>
                <a:cs typeface="+mn-cs"/>
              </a:rPr>
              <a:t>sclar</a:t>
            </a:r>
            <a:r>
              <a:rPr lang="en-US" sz="1200" kern="1200" baseline="0" dirty="0" smtClean="0">
                <a:solidFill>
                  <a:schemeClr val="tx1"/>
                </a:solidFill>
                <a:effectLst/>
                <a:latin typeface="+mn-lt"/>
                <a:ea typeface="+mn-ea"/>
                <a:cs typeface="+mn-cs"/>
              </a:rPr>
              <a:t>. </a:t>
            </a:r>
          </a:p>
          <a:p>
            <a:r>
              <a:rPr lang="en-US" sz="1200" kern="1200" baseline="0" dirty="0" smtClean="0">
                <a:solidFill>
                  <a:schemeClr val="tx1"/>
                </a:solidFill>
                <a:effectLst/>
                <a:latin typeface="+mn-lt"/>
                <a:ea typeface="+mn-ea"/>
                <a:cs typeface="+mn-cs"/>
              </a:rPr>
              <a:t>Train D to maximize its correctness and minimizes its mistakes of the discriminator, to put correct label. </a:t>
            </a:r>
          </a:p>
          <a:p>
            <a:r>
              <a:rPr lang="en-US" sz="1200" kern="1200" baseline="0" dirty="0" smtClean="0">
                <a:solidFill>
                  <a:schemeClr val="tx1"/>
                </a:solidFill>
                <a:effectLst/>
                <a:latin typeface="+mn-lt"/>
                <a:ea typeface="+mn-ea"/>
                <a:cs typeface="+mn-cs"/>
              </a:rPr>
              <a:t>Then simultaneously train G to minimize log (1-D(G(Z)). </a:t>
            </a:r>
          </a:p>
          <a:p>
            <a:r>
              <a:rPr lang="en-US" sz="1200" kern="1200" baseline="0" dirty="0" smtClean="0">
                <a:solidFill>
                  <a:schemeClr val="tx1"/>
                </a:solidFill>
                <a:effectLst/>
                <a:latin typeface="+mn-lt"/>
                <a:ea typeface="+mn-ea"/>
                <a:cs typeface="+mn-cs"/>
              </a:rPr>
              <a:t>They play a two-player mini-max game with value function V(G,D). </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28</a:t>
            </a:fld>
            <a:endParaRPr lang="en-US" altLang="en-US"/>
          </a:p>
        </p:txBody>
      </p:sp>
    </p:spTree>
    <p:extLst>
      <p:ext uri="{BB962C8B-B14F-4D97-AF65-F5344CB8AC3E}">
        <p14:creationId xmlns:p14="http://schemas.microsoft.com/office/powerpoint/2010/main" val="17366168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a:t>
            </a:r>
            <a:r>
              <a:rPr lang="en-US" sz="1200" kern="1200" baseline="0" dirty="0" smtClean="0">
                <a:solidFill>
                  <a:schemeClr val="tx1"/>
                </a:solidFill>
                <a:effectLst/>
                <a:latin typeface="+mn-lt"/>
                <a:ea typeface="+mn-ea"/>
                <a:cs typeface="+mn-cs"/>
              </a:rPr>
              <a:t> is the probability of x came from the data rather than </a:t>
            </a:r>
            <a:r>
              <a:rPr lang="en-US" sz="1200" kern="1200" baseline="0" dirty="0" err="1" smtClean="0">
                <a:solidFill>
                  <a:schemeClr val="tx1"/>
                </a:solidFill>
                <a:effectLst/>
                <a:latin typeface="+mn-lt"/>
                <a:ea typeface="+mn-ea"/>
                <a:cs typeface="+mn-cs"/>
              </a:rPr>
              <a:t>p_g</a:t>
            </a:r>
            <a:r>
              <a:rPr lang="en-US" sz="1200" kern="1200" baseline="0" dirty="0" smtClean="0">
                <a:solidFill>
                  <a:schemeClr val="tx1"/>
                </a:solidFill>
                <a:effectLst/>
                <a:latin typeface="+mn-lt"/>
                <a:ea typeface="+mn-ea"/>
                <a:cs typeface="+mn-cs"/>
              </a:rPr>
              <a:t>.  </a:t>
            </a:r>
          </a:p>
          <a:p>
            <a:r>
              <a:rPr lang="en-US" sz="1200" kern="1200" baseline="0" dirty="0" smtClean="0">
                <a:solidFill>
                  <a:schemeClr val="tx1"/>
                </a:solidFill>
                <a:effectLst/>
                <a:latin typeface="+mn-lt"/>
                <a:ea typeface="+mn-ea"/>
                <a:cs typeface="+mn-cs"/>
              </a:rPr>
              <a:t>Learn generator’s distribution over  </a:t>
            </a:r>
            <a:r>
              <a:rPr lang="en-US" sz="1200" kern="1200" baseline="0" dirty="0" err="1" smtClean="0">
                <a:solidFill>
                  <a:schemeClr val="tx1"/>
                </a:solidFill>
                <a:effectLst/>
                <a:latin typeface="+mn-lt"/>
                <a:ea typeface="+mn-ea"/>
                <a:cs typeface="+mn-cs"/>
              </a:rPr>
              <a:t>p_g</a:t>
            </a:r>
            <a:r>
              <a:rPr lang="en-US" sz="1200" kern="1200" baseline="0" dirty="0" smtClean="0">
                <a:solidFill>
                  <a:schemeClr val="tx1"/>
                </a:solidFill>
                <a:effectLst/>
                <a:latin typeface="+mn-lt"/>
                <a:ea typeface="+mn-ea"/>
                <a:cs typeface="+mn-cs"/>
              </a:rPr>
              <a:t> over data x, prior on input noise variable </a:t>
            </a:r>
            <a:r>
              <a:rPr lang="en-US" sz="1200" kern="1200" baseline="0" dirty="0" err="1" smtClean="0">
                <a:solidFill>
                  <a:schemeClr val="tx1"/>
                </a:solidFill>
                <a:effectLst/>
                <a:latin typeface="+mn-lt"/>
                <a:ea typeface="+mn-ea"/>
                <a:cs typeface="+mn-cs"/>
              </a:rPr>
              <a:t>pz</a:t>
            </a:r>
            <a:r>
              <a:rPr lang="en-US" sz="1200" kern="1200" baseline="0" dirty="0" smtClean="0">
                <a:solidFill>
                  <a:schemeClr val="tx1"/>
                </a:solidFill>
                <a:effectLst/>
                <a:latin typeface="+mn-lt"/>
                <a:ea typeface="+mn-ea"/>
                <a:cs typeface="+mn-cs"/>
              </a:rPr>
              <a:t>(z), the </a:t>
            </a:r>
            <a:r>
              <a:rPr lang="en-US" sz="1200" kern="1200" baseline="0" dirty="0" err="1" smtClean="0">
                <a:solidFill>
                  <a:schemeClr val="tx1"/>
                </a:solidFill>
                <a:effectLst/>
                <a:latin typeface="+mn-lt"/>
                <a:ea typeface="+mn-ea"/>
                <a:cs typeface="+mn-cs"/>
              </a:rPr>
              <a:t>represnts</a:t>
            </a:r>
            <a:r>
              <a:rPr lang="en-US" sz="1200" kern="1200" baseline="0" dirty="0" smtClean="0">
                <a:solidFill>
                  <a:schemeClr val="tx1"/>
                </a:solidFill>
                <a:effectLst/>
                <a:latin typeface="+mn-lt"/>
                <a:ea typeface="+mn-ea"/>
                <a:cs typeface="+mn-cs"/>
              </a:rPr>
              <a:t> a mapping to data </a:t>
            </a:r>
            <a:r>
              <a:rPr lang="en-US" sz="1200" kern="1200" baseline="0" dirty="0" err="1" smtClean="0">
                <a:solidFill>
                  <a:schemeClr val="tx1"/>
                </a:solidFill>
                <a:effectLst/>
                <a:latin typeface="+mn-lt"/>
                <a:ea typeface="+mn-ea"/>
                <a:cs typeface="+mn-cs"/>
              </a:rPr>
              <a:t>spae</a:t>
            </a:r>
            <a:r>
              <a:rPr lang="en-US" sz="1200" kern="1200" baseline="0" dirty="0" smtClean="0">
                <a:solidFill>
                  <a:schemeClr val="tx1"/>
                </a:solidFill>
                <a:effectLst/>
                <a:latin typeface="+mn-lt"/>
                <a:ea typeface="+mn-ea"/>
                <a:cs typeface="+mn-cs"/>
              </a:rPr>
              <a:t> as G(Z, theta), where G is a neural network (</a:t>
            </a:r>
            <a:r>
              <a:rPr lang="en-US" sz="1200" kern="1200" baseline="0" dirty="0" err="1" smtClean="0">
                <a:solidFill>
                  <a:schemeClr val="tx1"/>
                </a:solidFill>
                <a:effectLst/>
                <a:latin typeface="+mn-lt"/>
                <a:ea typeface="+mn-ea"/>
                <a:cs typeface="+mn-cs"/>
              </a:rPr>
              <a:t>differnetialbe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funtioN</a:t>
            </a:r>
            <a:r>
              <a:rPr lang="en-US" sz="1200" kern="1200" baseline="0" dirty="0" smtClean="0">
                <a:solidFill>
                  <a:schemeClr val="tx1"/>
                </a:solidFill>
                <a:effectLst/>
                <a:latin typeface="+mn-lt"/>
                <a:ea typeface="+mn-ea"/>
                <a:cs typeface="+mn-cs"/>
              </a:rPr>
              <a:t>) with </a:t>
            </a:r>
            <a:r>
              <a:rPr lang="en-US" sz="1200" kern="1200" baseline="0" dirty="0" err="1" smtClean="0">
                <a:solidFill>
                  <a:schemeClr val="tx1"/>
                </a:solidFill>
                <a:effectLst/>
                <a:latin typeface="+mn-lt"/>
                <a:ea typeface="+mn-ea"/>
                <a:cs typeface="+mn-cs"/>
              </a:rPr>
              <a:t>parametrs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theta_g</a:t>
            </a:r>
            <a:r>
              <a:rPr lang="en-US" sz="1200" kern="1200" baseline="0" dirty="0" smtClean="0">
                <a:solidFill>
                  <a:schemeClr val="tx1"/>
                </a:solidFill>
                <a:effectLst/>
                <a:latin typeface="+mn-lt"/>
                <a:ea typeface="+mn-ea"/>
                <a:cs typeface="+mn-cs"/>
              </a:rPr>
              <a:t>.</a:t>
            </a:r>
          </a:p>
          <a:p>
            <a:r>
              <a:rPr lang="en-US" sz="1200" kern="1200" baseline="0" dirty="0" smtClean="0">
                <a:solidFill>
                  <a:schemeClr val="tx1"/>
                </a:solidFill>
                <a:effectLst/>
                <a:latin typeface="+mn-lt"/>
                <a:ea typeface="+mn-ea"/>
                <a:cs typeface="+mn-cs"/>
              </a:rPr>
              <a:t>A second perceptron D(x, </a:t>
            </a:r>
            <a:r>
              <a:rPr lang="en-US" sz="1200" kern="1200" baseline="0" dirty="0" err="1" smtClean="0">
                <a:solidFill>
                  <a:schemeClr val="tx1"/>
                </a:solidFill>
                <a:effectLst/>
                <a:latin typeface="+mn-lt"/>
                <a:ea typeface="+mn-ea"/>
                <a:cs typeface="+mn-cs"/>
              </a:rPr>
              <a:t>theta_d</a:t>
            </a:r>
            <a:r>
              <a:rPr lang="en-US" sz="1200" kern="1200" baseline="0" dirty="0" smtClean="0">
                <a:solidFill>
                  <a:schemeClr val="tx1"/>
                </a:solidFill>
                <a:effectLst/>
                <a:latin typeface="+mn-lt"/>
                <a:ea typeface="+mn-ea"/>
                <a:cs typeface="+mn-cs"/>
              </a:rPr>
              <a:t>) that outputs a single </a:t>
            </a:r>
            <a:r>
              <a:rPr lang="en-US" sz="1200" kern="1200" baseline="0" dirty="0" err="1" smtClean="0">
                <a:solidFill>
                  <a:schemeClr val="tx1"/>
                </a:solidFill>
                <a:effectLst/>
                <a:latin typeface="+mn-lt"/>
                <a:ea typeface="+mn-ea"/>
                <a:cs typeface="+mn-cs"/>
              </a:rPr>
              <a:t>sclar</a:t>
            </a:r>
            <a:r>
              <a:rPr lang="en-US" sz="1200" kern="1200" baseline="0" dirty="0" smtClean="0">
                <a:solidFill>
                  <a:schemeClr val="tx1"/>
                </a:solidFill>
                <a:effectLst/>
                <a:latin typeface="+mn-lt"/>
                <a:ea typeface="+mn-ea"/>
                <a:cs typeface="+mn-cs"/>
              </a:rPr>
              <a:t>. </a:t>
            </a:r>
          </a:p>
          <a:p>
            <a:r>
              <a:rPr lang="en-US" sz="1200" kern="1200" baseline="0" dirty="0" smtClean="0">
                <a:solidFill>
                  <a:schemeClr val="tx1"/>
                </a:solidFill>
                <a:effectLst/>
                <a:latin typeface="+mn-lt"/>
                <a:ea typeface="+mn-ea"/>
                <a:cs typeface="+mn-cs"/>
              </a:rPr>
              <a:t>Train D to maximize its correctness and minimizes its mistakes of the discriminator, to put correct label. </a:t>
            </a:r>
          </a:p>
          <a:p>
            <a:r>
              <a:rPr lang="en-US" sz="1200" kern="1200" baseline="0" dirty="0" smtClean="0">
                <a:solidFill>
                  <a:schemeClr val="tx1"/>
                </a:solidFill>
                <a:effectLst/>
                <a:latin typeface="+mn-lt"/>
                <a:ea typeface="+mn-ea"/>
                <a:cs typeface="+mn-cs"/>
              </a:rPr>
              <a:t>Then simultaneously train G to minimize log (1-D(G(Z)). </a:t>
            </a:r>
          </a:p>
          <a:p>
            <a:r>
              <a:rPr lang="en-US" sz="1200" kern="1200" baseline="0" dirty="0" smtClean="0">
                <a:solidFill>
                  <a:schemeClr val="tx1"/>
                </a:solidFill>
                <a:effectLst/>
                <a:latin typeface="+mn-lt"/>
                <a:ea typeface="+mn-ea"/>
                <a:cs typeface="+mn-cs"/>
              </a:rPr>
              <a:t>They play a two-player mini-max game with value function V(G,D). </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29</a:t>
            </a:fld>
            <a:endParaRPr lang="en-US" altLang="en-US"/>
          </a:p>
        </p:txBody>
      </p:sp>
    </p:spTree>
    <p:extLst>
      <p:ext uri="{BB962C8B-B14F-4D97-AF65-F5344CB8AC3E}">
        <p14:creationId xmlns:p14="http://schemas.microsoft.com/office/powerpoint/2010/main" val="1981672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Road block: Stability </a:t>
            </a:r>
            <a:r>
              <a:rPr lang="mr-IN"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not easy to train.  Simple beautiful idea. </a:t>
            </a:r>
            <a:endParaRPr lang="en-US" sz="1200" kern="120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What happen if </a:t>
            </a:r>
            <a:r>
              <a:rPr lang="en-US" sz="1200" kern="1200" baseline="0" dirty="0" err="1" smtClean="0">
                <a:solidFill>
                  <a:schemeClr val="tx1"/>
                </a:solidFill>
                <a:effectLst/>
                <a:latin typeface="+mn-lt"/>
                <a:ea typeface="+mn-ea"/>
                <a:cs typeface="+mn-cs"/>
              </a:rPr>
              <a:t>discirninator</a:t>
            </a:r>
            <a:r>
              <a:rPr lang="en-US" sz="1200" kern="1200" baseline="0" dirty="0" smtClean="0">
                <a:solidFill>
                  <a:schemeClr val="tx1"/>
                </a:solidFill>
                <a:effectLst/>
                <a:latin typeface="+mn-lt"/>
                <a:ea typeface="+mn-ea"/>
                <a:cs typeface="+mn-cs"/>
              </a:rPr>
              <a:t> is too hard or too lenient, what will happen? </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30</a:t>
            </a:fld>
            <a:endParaRPr lang="en-US" altLang="en-US"/>
          </a:p>
        </p:txBody>
      </p:sp>
    </p:spTree>
    <p:extLst>
      <p:ext uri="{BB962C8B-B14F-4D97-AF65-F5344CB8AC3E}">
        <p14:creationId xmlns:p14="http://schemas.microsoft.com/office/powerpoint/2010/main" val="255907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generative network learns to map from a </a:t>
            </a:r>
            <a:r>
              <a:rPr lang="en-US" dirty="0" smtClean="0">
                <a:hlinkClick r:id="rId3" tooltip="Latent variable"/>
              </a:rPr>
              <a:t>latent space</a:t>
            </a:r>
            <a:r>
              <a:rPr lang="en-US" dirty="0" smtClean="0"/>
              <a:t> to a particular data distribution of interest, while the discriminative network discriminates between instances from the true data distribution and candidates produced by the generator. The generative network's training objective is to increase the error rate of the discriminative network (i.e., "fool" the discriminator network by producing novel synthesized instances that appear to have come from the true data distribution).</a:t>
            </a:r>
            <a:endParaRPr lang="en-US" dirty="0"/>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31</a:t>
            </a:fld>
            <a:endParaRPr lang="en-US" altLang="en-US"/>
          </a:p>
        </p:txBody>
      </p:sp>
    </p:spTree>
    <p:extLst>
      <p:ext uri="{BB962C8B-B14F-4D97-AF65-F5344CB8AC3E}">
        <p14:creationId xmlns:p14="http://schemas.microsoft.com/office/powerpoint/2010/main" val="796212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counterfeiter is known as the generative network, and is a special kind of convolutional network that uses transpose convolutions, sometimes known as a </a:t>
            </a:r>
            <a:r>
              <a:rPr lang="en-US" dirty="0" err="1" smtClean="0"/>
              <a:t>deconvolutional</a:t>
            </a:r>
            <a:r>
              <a:rPr lang="en-US" dirty="0" smtClean="0"/>
              <a:t> network. This generative network takes in some 100 parameters of noise (sometimes known as the </a:t>
            </a:r>
            <a:r>
              <a:rPr lang="en-US" i="1" dirty="0" smtClean="0"/>
              <a:t>code</a:t>
            </a:r>
            <a:r>
              <a:rPr lang="en-US" dirty="0" smtClean="0"/>
              <a:t>) , and outputs an image accordingly.</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r>
              <a:rPr lang="en-US" dirty="0" smtClean="0"/>
              <a:t>As the code is changed incrementally, the </a:t>
            </a:r>
            <a:r>
              <a:rPr lang="en-US" dirty="0" smtClean="0">
                <a:hlinkClick r:id="rId3"/>
              </a:rPr>
              <a:t>generated images</a:t>
            </a:r>
            <a:r>
              <a:rPr lang="en-US" dirty="0" smtClean="0"/>
              <a:t> do too — this shows the model has learned features to describe how the world looks, rather than just memorizing some examples.</a:t>
            </a:r>
          </a:p>
          <a:p>
            <a:r>
              <a:rPr lang="en-US" dirty="0" smtClean="0"/>
              <a:t>we want the model distribution to match the true data distribution in the space of images.</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32</a:t>
            </a:fld>
            <a:endParaRPr lang="en-US" altLang="en-US"/>
          </a:p>
        </p:txBody>
      </p:sp>
    </p:spTree>
    <p:extLst>
      <p:ext uri="{BB962C8B-B14F-4D97-AF65-F5344CB8AC3E}">
        <p14:creationId xmlns:p14="http://schemas.microsoft.com/office/powerpoint/2010/main" val="18163273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Model</a:t>
            </a:r>
          </a:p>
          <a:p>
            <a:r>
              <a:rPr lang="en-US" sz="1200" kern="1200" dirty="0" smtClean="0">
                <a:solidFill>
                  <a:schemeClr val="tx1"/>
                </a:solidFill>
                <a:effectLst/>
                <a:latin typeface="+mn-lt"/>
                <a:ea typeface="+mn-ea"/>
                <a:cs typeface="+mn-cs"/>
              </a:rPr>
              <a:t>MNIST</a:t>
            </a:r>
          </a:p>
          <a:p>
            <a:r>
              <a:rPr lang="en-US" sz="1200" kern="1200" dirty="0" smtClean="0">
                <a:solidFill>
                  <a:schemeClr val="tx1"/>
                </a:solidFill>
                <a:effectLst/>
                <a:latin typeface="+mn-lt"/>
                <a:ea typeface="+mn-ea"/>
                <a:cs typeface="+mn-cs"/>
              </a:rPr>
              <a:t>TFD</a:t>
            </a:r>
          </a:p>
          <a:p>
            <a:r>
              <a:rPr lang="en-US" sz="1200" kern="1200" dirty="0" smtClean="0">
                <a:solidFill>
                  <a:schemeClr val="tx1"/>
                </a:solidFill>
                <a:effectLst/>
                <a:latin typeface="+mn-lt"/>
                <a:ea typeface="+mn-ea"/>
                <a:cs typeface="+mn-cs"/>
              </a:rPr>
              <a:t>DBN [3]</a:t>
            </a:r>
          </a:p>
          <a:p>
            <a:r>
              <a:rPr lang="en-US" sz="1200" kern="1200" dirty="0" smtClean="0">
                <a:solidFill>
                  <a:schemeClr val="tx1"/>
                </a:solidFill>
                <a:effectLst/>
                <a:latin typeface="+mn-lt"/>
                <a:ea typeface="+mn-ea"/>
                <a:cs typeface="+mn-cs"/>
              </a:rPr>
              <a:t>138</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2</a:t>
            </a:r>
          </a:p>
          <a:p>
            <a:r>
              <a:rPr lang="en-US" sz="1200" kern="1200" dirty="0" smtClean="0">
                <a:solidFill>
                  <a:schemeClr val="tx1"/>
                </a:solidFill>
                <a:effectLst/>
                <a:latin typeface="+mn-lt"/>
                <a:ea typeface="+mn-ea"/>
                <a:cs typeface="+mn-cs"/>
              </a:rPr>
              <a:t>1909</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66</a:t>
            </a:r>
          </a:p>
          <a:p>
            <a:r>
              <a:rPr lang="en-US" sz="1200" kern="1200" dirty="0" smtClean="0">
                <a:solidFill>
                  <a:schemeClr val="tx1"/>
                </a:solidFill>
                <a:effectLst/>
                <a:latin typeface="+mn-lt"/>
                <a:ea typeface="+mn-ea"/>
                <a:cs typeface="+mn-cs"/>
              </a:rPr>
              <a:t>Stacked CAE [3]</a:t>
            </a:r>
          </a:p>
          <a:p>
            <a:r>
              <a:rPr lang="en-US" sz="1200" kern="1200" dirty="0" smtClean="0">
                <a:solidFill>
                  <a:schemeClr val="tx1"/>
                </a:solidFill>
                <a:effectLst/>
                <a:latin typeface="+mn-lt"/>
                <a:ea typeface="+mn-ea"/>
                <a:cs typeface="+mn-cs"/>
              </a:rPr>
              <a:t>121</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1</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6</a:t>
            </a:r>
          </a:p>
          <a:p>
            <a:r>
              <a:rPr lang="en-US" sz="1200" kern="1200" dirty="0" smtClean="0">
                <a:solidFill>
                  <a:schemeClr val="tx1"/>
                </a:solidFill>
                <a:effectLst/>
                <a:latin typeface="+mn-lt"/>
                <a:ea typeface="+mn-ea"/>
                <a:cs typeface="+mn-cs"/>
              </a:rPr>
              <a:t>2110</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50</a:t>
            </a:r>
          </a:p>
          <a:p>
            <a:r>
              <a:rPr lang="en-US" sz="1200" kern="1200" dirty="0" smtClean="0">
                <a:solidFill>
                  <a:schemeClr val="tx1"/>
                </a:solidFill>
                <a:effectLst/>
                <a:latin typeface="+mn-lt"/>
                <a:ea typeface="+mn-ea"/>
                <a:cs typeface="+mn-cs"/>
              </a:rPr>
              <a:t>Deep GSN [6]</a:t>
            </a:r>
          </a:p>
          <a:p>
            <a:r>
              <a:rPr lang="en-US" sz="1200" kern="1200" dirty="0" smtClean="0">
                <a:solidFill>
                  <a:schemeClr val="tx1"/>
                </a:solidFill>
                <a:effectLst/>
                <a:latin typeface="+mn-lt"/>
                <a:ea typeface="+mn-ea"/>
                <a:cs typeface="+mn-cs"/>
              </a:rPr>
              <a:t>214</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1</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1</a:t>
            </a:r>
          </a:p>
          <a:p>
            <a:r>
              <a:rPr lang="en-US" sz="1200" kern="1200" dirty="0" smtClean="0">
                <a:solidFill>
                  <a:schemeClr val="tx1"/>
                </a:solidFill>
                <a:effectLst/>
                <a:latin typeface="+mn-lt"/>
                <a:ea typeface="+mn-ea"/>
                <a:cs typeface="+mn-cs"/>
              </a:rPr>
              <a:t>1890</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29</a:t>
            </a:r>
          </a:p>
          <a:p>
            <a:r>
              <a:rPr lang="en-US" sz="1200" kern="1200" dirty="0" smtClean="0">
                <a:solidFill>
                  <a:schemeClr val="tx1"/>
                </a:solidFill>
                <a:effectLst/>
                <a:latin typeface="+mn-lt"/>
                <a:ea typeface="+mn-ea"/>
                <a:cs typeface="+mn-cs"/>
              </a:rPr>
              <a:t>Adversarial nets</a:t>
            </a:r>
          </a:p>
          <a:p>
            <a:r>
              <a:rPr lang="en-US" sz="1200" kern="1200" dirty="0" smtClean="0">
                <a:solidFill>
                  <a:schemeClr val="tx1"/>
                </a:solidFill>
                <a:effectLst/>
                <a:latin typeface="+mn-lt"/>
                <a:ea typeface="+mn-ea"/>
                <a:cs typeface="+mn-cs"/>
              </a:rPr>
              <a:t>225</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2</a:t>
            </a:r>
          </a:p>
          <a:p>
            <a:r>
              <a:rPr lang="en-US" sz="1200" kern="1200" dirty="0" smtClean="0">
                <a:solidFill>
                  <a:schemeClr val="tx1"/>
                </a:solidFill>
                <a:effectLst/>
                <a:latin typeface="+mn-lt"/>
                <a:ea typeface="+mn-ea"/>
                <a:cs typeface="+mn-cs"/>
              </a:rPr>
              <a:t>2057</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26</a:t>
            </a:r>
          </a:p>
          <a:p>
            <a:r>
              <a:rPr lang="en-US" sz="1200" kern="1200" dirty="0" smtClean="0">
                <a:solidFill>
                  <a:schemeClr val="tx1"/>
                </a:solidFill>
                <a:effectLst/>
                <a:latin typeface="+mn-lt"/>
                <a:ea typeface="+mn-ea"/>
                <a:cs typeface="+mn-cs"/>
              </a:rPr>
              <a:t>Table 1:</a:t>
            </a:r>
          </a:p>
          <a:p>
            <a:r>
              <a:rPr lang="en-US" sz="1200" kern="1200" dirty="0" err="1" smtClean="0">
                <a:solidFill>
                  <a:schemeClr val="tx1"/>
                </a:solidFill>
                <a:effectLst/>
                <a:latin typeface="+mn-lt"/>
                <a:ea typeface="+mn-ea"/>
                <a:cs typeface="+mn-cs"/>
              </a:rPr>
              <a:t>Parzen</a:t>
            </a:r>
            <a:r>
              <a:rPr lang="en-US" sz="1200" kern="1200" dirty="0" smtClean="0">
                <a:solidFill>
                  <a:schemeClr val="tx1"/>
                </a:solidFill>
                <a:effectLst/>
                <a:latin typeface="+mn-lt"/>
                <a:ea typeface="+mn-ea"/>
                <a:cs typeface="+mn-cs"/>
              </a:rPr>
              <a:t> window-based log-likelihood estimates. The reported numbers on MNIST are the mean log-</a:t>
            </a:r>
          </a:p>
          <a:p>
            <a:r>
              <a:rPr lang="en-US" sz="1200" kern="1200" dirty="0" smtClean="0">
                <a:solidFill>
                  <a:schemeClr val="tx1"/>
                </a:solidFill>
                <a:effectLst/>
                <a:latin typeface="+mn-lt"/>
                <a:ea typeface="+mn-ea"/>
                <a:cs typeface="+mn-cs"/>
              </a:rPr>
              <a:t>likelihood of samples on test set, with the standard error of the mean computed across examples. On TFD, we</a:t>
            </a:r>
          </a:p>
          <a:p>
            <a:r>
              <a:rPr lang="en-US" sz="1200" kern="1200" dirty="0" smtClean="0">
                <a:solidFill>
                  <a:schemeClr val="tx1"/>
                </a:solidFill>
                <a:effectLst/>
                <a:latin typeface="+mn-lt"/>
                <a:ea typeface="+mn-ea"/>
                <a:cs typeface="+mn-cs"/>
              </a:rPr>
              <a:t>computed the standard error across folds of the dataset, with a different</a:t>
            </a:r>
          </a:p>
          <a:p>
            <a:r>
              <a:rPr lang="en-US" sz="1200" kern="1200" dirty="0" err="1" smtClean="0">
                <a:solidFill>
                  <a:schemeClr val="tx1"/>
                </a:solidFill>
                <a:effectLst/>
                <a:latin typeface="+mn-lt"/>
                <a:ea typeface="+mn-ea"/>
                <a:cs typeface="+mn-cs"/>
              </a:rPr>
              <a:t>σ</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chosen using the validation set of</a:t>
            </a:r>
          </a:p>
          <a:p>
            <a:r>
              <a:rPr lang="en-US" sz="1200" kern="1200" dirty="0" smtClean="0">
                <a:solidFill>
                  <a:schemeClr val="tx1"/>
                </a:solidFill>
                <a:effectLst/>
                <a:latin typeface="+mn-lt"/>
                <a:ea typeface="+mn-ea"/>
                <a:cs typeface="+mn-cs"/>
              </a:rPr>
              <a:t>each fold. On TFD,</a:t>
            </a:r>
          </a:p>
          <a:p>
            <a:r>
              <a:rPr lang="en-US" sz="1200" kern="1200" dirty="0" err="1" smtClean="0">
                <a:solidFill>
                  <a:schemeClr val="tx1"/>
                </a:solidFill>
                <a:effectLst/>
                <a:latin typeface="+mn-lt"/>
                <a:ea typeface="+mn-ea"/>
                <a:cs typeface="+mn-cs"/>
              </a:rPr>
              <a:t>σ</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was cross validated on each fold and mean log-likelihood on each fold were computed.</a:t>
            </a:r>
          </a:p>
          <a:p>
            <a:r>
              <a:rPr lang="en-US" sz="1200" kern="1200" dirty="0" smtClean="0">
                <a:solidFill>
                  <a:schemeClr val="tx1"/>
                </a:solidFill>
                <a:effectLst/>
                <a:latin typeface="+mn-lt"/>
                <a:ea typeface="+mn-ea"/>
                <a:cs typeface="+mn-cs"/>
              </a:rPr>
              <a:t>For MNIST we compare against other models of the real-valued (rather than binary) version of dataset.</a:t>
            </a:r>
          </a:p>
          <a:p>
            <a:r>
              <a:rPr lang="en-US" sz="1200" kern="1200" dirty="0" smtClean="0">
                <a:solidFill>
                  <a:schemeClr val="tx1"/>
                </a:solidFill>
                <a:effectLst/>
                <a:latin typeface="+mn-lt"/>
                <a:ea typeface="+mn-ea"/>
                <a:cs typeface="+mn-cs"/>
              </a:rPr>
              <a:t>of the Gaussians was obtained by cross validation on the validation set. This procedure was intro-</a:t>
            </a:r>
          </a:p>
          <a:p>
            <a:r>
              <a:rPr lang="en-US" sz="1200" kern="1200" dirty="0" err="1" smtClean="0">
                <a:solidFill>
                  <a:schemeClr val="tx1"/>
                </a:solidFill>
                <a:effectLst/>
                <a:latin typeface="+mn-lt"/>
                <a:ea typeface="+mn-ea"/>
                <a:cs typeface="+mn-cs"/>
              </a:rPr>
              <a:t>duced</a:t>
            </a:r>
            <a:r>
              <a:rPr lang="en-US" sz="1200" kern="1200" dirty="0" smtClean="0">
                <a:solidFill>
                  <a:schemeClr val="tx1"/>
                </a:solidFill>
                <a:effectLst/>
                <a:latin typeface="+mn-lt"/>
                <a:ea typeface="+mn-ea"/>
                <a:cs typeface="+mn-cs"/>
              </a:rPr>
              <a:t> in </a:t>
            </a:r>
            <a:r>
              <a:rPr lang="en-US" sz="1200" kern="1200" dirty="0" err="1" smtClean="0">
                <a:solidFill>
                  <a:schemeClr val="tx1"/>
                </a:solidFill>
                <a:effectLst/>
                <a:latin typeface="+mn-lt"/>
                <a:ea typeface="+mn-ea"/>
                <a:cs typeface="+mn-cs"/>
              </a:rPr>
              <a:t>Breuleux</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et al.</a:t>
            </a:r>
          </a:p>
          <a:p>
            <a:r>
              <a:rPr lang="en-US" sz="1200" kern="1200" dirty="0" smtClean="0">
                <a:solidFill>
                  <a:schemeClr val="tx1"/>
                </a:solidFill>
                <a:effectLst/>
                <a:latin typeface="+mn-lt"/>
                <a:ea typeface="+mn-ea"/>
                <a:cs typeface="+mn-cs"/>
              </a:rPr>
              <a:t>[8] and used for various generative models for which the exact likelihood</a:t>
            </a:r>
          </a:p>
          <a:p>
            <a:r>
              <a:rPr lang="en-US" sz="1200" kern="1200" dirty="0" smtClean="0">
                <a:solidFill>
                  <a:schemeClr val="tx1"/>
                </a:solidFill>
                <a:effectLst/>
                <a:latin typeface="+mn-lt"/>
                <a:ea typeface="+mn-ea"/>
                <a:cs typeface="+mn-cs"/>
              </a:rPr>
              <a:t>is not tractable [25, 3, 5]. Results are reported in Table 1. This method of estimating the likelihood</a:t>
            </a:r>
          </a:p>
          <a:p>
            <a:r>
              <a:rPr lang="en-US" sz="1200" kern="1200" dirty="0" smtClean="0">
                <a:solidFill>
                  <a:schemeClr val="tx1"/>
                </a:solidFill>
                <a:effectLst/>
                <a:latin typeface="+mn-lt"/>
                <a:ea typeface="+mn-ea"/>
                <a:cs typeface="+mn-cs"/>
              </a:rPr>
              <a:t>has somewhat high variance and does not perform well in high dimensional spaces but it is the best</a:t>
            </a:r>
          </a:p>
          <a:p>
            <a:r>
              <a:rPr lang="en-US" sz="1200" kern="1200" dirty="0" smtClean="0">
                <a:solidFill>
                  <a:schemeClr val="tx1"/>
                </a:solidFill>
                <a:effectLst/>
                <a:latin typeface="+mn-lt"/>
                <a:ea typeface="+mn-ea"/>
                <a:cs typeface="+mn-cs"/>
              </a:rPr>
              <a:t>method available to our knowledge. Advances in generative models that can sample but not estimate</a:t>
            </a:r>
          </a:p>
          <a:p>
            <a:r>
              <a:rPr lang="en-US" sz="1200" kern="1200" dirty="0" smtClean="0">
                <a:solidFill>
                  <a:schemeClr val="tx1"/>
                </a:solidFill>
                <a:effectLst/>
                <a:latin typeface="+mn-lt"/>
                <a:ea typeface="+mn-ea"/>
                <a:cs typeface="+mn-cs"/>
              </a:rPr>
              <a:t>likelihood directly motivate further research into how to evaluate such models.</a:t>
            </a:r>
          </a:p>
          <a:p>
            <a:r>
              <a:rPr lang="en-US" sz="1200" kern="1200" dirty="0" smtClean="0">
                <a:solidFill>
                  <a:schemeClr val="tx1"/>
                </a:solidFill>
                <a:effectLst/>
                <a:latin typeface="+mn-lt"/>
                <a:ea typeface="+mn-ea"/>
                <a:cs typeface="+mn-cs"/>
              </a:rPr>
              <a:t>In Figures 2 and 3 we show samples drawn from the generator net after training. While we make no</a:t>
            </a:r>
          </a:p>
          <a:p>
            <a:r>
              <a:rPr lang="en-US" sz="1200" kern="1200" dirty="0" smtClean="0">
                <a:solidFill>
                  <a:schemeClr val="tx1"/>
                </a:solidFill>
                <a:effectLst/>
                <a:latin typeface="+mn-lt"/>
                <a:ea typeface="+mn-ea"/>
                <a:cs typeface="+mn-cs"/>
              </a:rPr>
              <a:t>claim that these samples are better than samples generated by existing methods, we believe that these</a:t>
            </a:r>
          </a:p>
          <a:p>
            <a:r>
              <a:rPr lang="en-US" sz="1200" kern="1200" dirty="0" smtClean="0">
                <a:solidFill>
                  <a:schemeClr val="tx1"/>
                </a:solidFill>
                <a:effectLst/>
                <a:latin typeface="+mn-lt"/>
                <a:ea typeface="+mn-ea"/>
                <a:cs typeface="+mn-cs"/>
              </a:rPr>
              <a:t>samples are at least competitive with the better generative models in the literature and highlight the</a:t>
            </a:r>
          </a:p>
          <a:p>
            <a:r>
              <a:rPr lang="en-US" sz="1200" kern="1200" dirty="0" smtClean="0">
                <a:solidFill>
                  <a:schemeClr val="tx1"/>
                </a:solidFill>
                <a:effectLst/>
                <a:latin typeface="+mn-lt"/>
                <a:ea typeface="+mn-ea"/>
                <a:cs typeface="+mn-cs"/>
              </a:rPr>
              <a:t>potential of the adversarial framework.</a:t>
            </a:r>
          </a:p>
          <a:p>
            <a:r>
              <a:rPr lang="en-US" sz="1200" kern="1200" dirty="0" smtClean="0">
                <a:solidFill>
                  <a:schemeClr val="tx1"/>
                </a:solidFill>
                <a:effectLst/>
                <a:latin typeface="+mn-lt"/>
                <a:ea typeface="+mn-ea"/>
                <a:cs typeface="+mn-cs"/>
              </a:rPr>
              <a:t>a)</a:t>
            </a:r>
          </a:p>
          <a:p>
            <a:r>
              <a:rPr lang="en-US" sz="1200" kern="1200" dirty="0" smtClean="0">
                <a:solidFill>
                  <a:schemeClr val="tx1"/>
                </a:solidFill>
                <a:effectLst/>
                <a:latin typeface="+mn-lt"/>
                <a:ea typeface="+mn-ea"/>
                <a:cs typeface="+mn-cs"/>
              </a:rPr>
              <a:t>b)</a:t>
            </a:r>
          </a:p>
          <a:p>
            <a:r>
              <a:rPr lang="en-US" sz="1200" kern="1200" dirty="0" smtClean="0">
                <a:solidFill>
                  <a:schemeClr val="tx1"/>
                </a:solidFill>
                <a:effectLst/>
                <a:latin typeface="+mn-lt"/>
                <a:ea typeface="+mn-ea"/>
                <a:cs typeface="+mn-cs"/>
              </a:rPr>
              <a:t>c)</a:t>
            </a:r>
          </a:p>
          <a:p>
            <a:r>
              <a:rPr lang="en-US" sz="1200" kern="1200" dirty="0" smtClean="0">
                <a:solidFill>
                  <a:schemeClr val="tx1"/>
                </a:solidFill>
                <a:effectLst/>
                <a:latin typeface="+mn-lt"/>
                <a:ea typeface="+mn-ea"/>
                <a:cs typeface="+mn-cs"/>
              </a:rPr>
              <a:t>d)</a:t>
            </a:r>
          </a:p>
          <a:p>
            <a:r>
              <a:rPr lang="en-US" sz="1200" kern="1200" dirty="0" smtClean="0">
                <a:solidFill>
                  <a:schemeClr val="tx1"/>
                </a:solidFill>
                <a:effectLst/>
                <a:latin typeface="+mn-lt"/>
                <a:ea typeface="+mn-ea"/>
                <a:cs typeface="+mn-cs"/>
              </a:rPr>
              <a:t>Figure 2:</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33</a:t>
            </a:fld>
            <a:endParaRPr lang="en-US" altLang="en-US"/>
          </a:p>
        </p:txBody>
      </p:sp>
    </p:spTree>
    <p:extLst>
      <p:ext uri="{BB962C8B-B14F-4D97-AF65-F5344CB8AC3E}">
        <p14:creationId xmlns:p14="http://schemas.microsoft.com/office/powerpoint/2010/main" val="1224336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Model</a:t>
            </a:r>
          </a:p>
          <a:p>
            <a:r>
              <a:rPr lang="en-US" sz="1200" kern="1200" dirty="0" smtClean="0">
                <a:solidFill>
                  <a:schemeClr val="tx1"/>
                </a:solidFill>
                <a:effectLst/>
                <a:latin typeface="+mn-lt"/>
                <a:ea typeface="+mn-ea"/>
                <a:cs typeface="+mn-cs"/>
              </a:rPr>
              <a:t>MNIST</a:t>
            </a:r>
          </a:p>
          <a:p>
            <a:r>
              <a:rPr lang="en-US" sz="1200" kern="1200" dirty="0" smtClean="0">
                <a:solidFill>
                  <a:schemeClr val="tx1"/>
                </a:solidFill>
                <a:effectLst/>
                <a:latin typeface="+mn-lt"/>
                <a:ea typeface="+mn-ea"/>
                <a:cs typeface="+mn-cs"/>
              </a:rPr>
              <a:t>TFD</a:t>
            </a:r>
          </a:p>
          <a:p>
            <a:r>
              <a:rPr lang="en-US" sz="1200" kern="1200" dirty="0" smtClean="0">
                <a:solidFill>
                  <a:schemeClr val="tx1"/>
                </a:solidFill>
                <a:effectLst/>
                <a:latin typeface="+mn-lt"/>
                <a:ea typeface="+mn-ea"/>
                <a:cs typeface="+mn-cs"/>
              </a:rPr>
              <a:t>DBN [3]</a:t>
            </a:r>
          </a:p>
          <a:p>
            <a:r>
              <a:rPr lang="en-US" sz="1200" kern="1200" dirty="0" smtClean="0">
                <a:solidFill>
                  <a:schemeClr val="tx1"/>
                </a:solidFill>
                <a:effectLst/>
                <a:latin typeface="+mn-lt"/>
                <a:ea typeface="+mn-ea"/>
                <a:cs typeface="+mn-cs"/>
              </a:rPr>
              <a:t>138</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2</a:t>
            </a:r>
          </a:p>
          <a:p>
            <a:r>
              <a:rPr lang="en-US" sz="1200" kern="1200" dirty="0" smtClean="0">
                <a:solidFill>
                  <a:schemeClr val="tx1"/>
                </a:solidFill>
                <a:effectLst/>
                <a:latin typeface="+mn-lt"/>
                <a:ea typeface="+mn-ea"/>
                <a:cs typeface="+mn-cs"/>
              </a:rPr>
              <a:t>1909</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66</a:t>
            </a:r>
          </a:p>
          <a:p>
            <a:r>
              <a:rPr lang="en-US" sz="1200" kern="1200" dirty="0" smtClean="0">
                <a:solidFill>
                  <a:schemeClr val="tx1"/>
                </a:solidFill>
                <a:effectLst/>
                <a:latin typeface="+mn-lt"/>
                <a:ea typeface="+mn-ea"/>
                <a:cs typeface="+mn-cs"/>
              </a:rPr>
              <a:t>Stacked CAE [3]</a:t>
            </a:r>
          </a:p>
          <a:p>
            <a:r>
              <a:rPr lang="en-US" sz="1200" kern="1200" dirty="0" smtClean="0">
                <a:solidFill>
                  <a:schemeClr val="tx1"/>
                </a:solidFill>
                <a:effectLst/>
                <a:latin typeface="+mn-lt"/>
                <a:ea typeface="+mn-ea"/>
                <a:cs typeface="+mn-cs"/>
              </a:rPr>
              <a:t>121</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1</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6</a:t>
            </a:r>
          </a:p>
          <a:p>
            <a:r>
              <a:rPr lang="en-US" sz="1200" kern="1200" dirty="0" smtClean="0">
                <a:solidFill>
                  <a:schemeClr val="tx1"/>
                </a:solidFill>
                <a:effectLst/>
                <a:latin typeface="+mn-lt"/>
                <a:ea typeface="+mn-ea"/>
                <a:cs typeface="+mn-cs"/>
              </a:rPr>
              <a:t>2110</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50</a:t>
            </a:r>
          </a:p>
          <a:p>
            <a:r>
              <a:rPr lang="en-US" sz="1200" kern="1200" dirty="0" smtClean="0">
                <a:solidFill>
                  <a:schemeClr val="tx1"/>
                </a:solidFill>
                <a:effectLst/>
                <a:latin typeface="+mn-lt"/>
                <a:ea typeface="+mn-ea"/>
                <a:cs typeface="+mn-cs"/>
              </a:rPr>
              <a:t>Deep GSN [6]</a:t>
            </a:r>
          </a:p>
          <a:p>
            <a:r>
              <a:rPr lang="en-US" sz="1200" kern="1200" dirty="0" smtClean="0">
                <a:solidFill>
                  <a:schemeClr val="tx1"/>
                </a:solidFill>
                <a:effectLst/>
                <a:latin typeface="+mn-lt"/>
                <a:ea typeface="+mn-ea"/>
                <a:cs typeface="+mn-cs"/>
              </a:rPr>
              <a:t>214</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1</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1</a:t>
            </a:r>
          </a:p>
          <a:p>
            <a:r>
              <a:rPr lang="en-US" sz="1200" kern="1200" dirty="0" smtClean="0">
                <a:solidFill>
                  <a:schemeClr val="tx1"/>
                </a:solidFill>
                <a:effectLst/>
                <a:latin typeface="+mn-lt"/>
                <a:ea typeface="+mn-ea"/>
                <a:cs typeface="+mn-cs"/>
              </a:rPr>
              <a:t>1890</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29</a:t>
            </a:r>
          </a:p>
          <a:p>
            <a:r>
              <a:rPr lang="en-US" sz="1200" kern="1200" dirty="0" smtClean="0">
                <a:solidFill>
                  <a:schemeClr val="tx1"/>
                </a:solidFill>
                <a:effectLst/>
                <a:latin typeface="+mn-lt"/>
                <a:ea typeface="+mn-ea"/>
                <a:cs typeface="+mn-cs"/>
              </a:rPr>
              <a:t>Adversarial nets</a:t>
            </a:r>
          </a:p>
          <a:p>
            <a:r>
              <a:rPr lang="en-US" sz="1200" kern="1200" dirty="0" smtClean="0">
                <a:solidFill>
                  <a:schemeClr val="tx1"/>
                </a:solidFill>
                <a:effectLst/>
                <a:latin typeface="+mn-lt"/>
                <a:ea typeface="+mn-ea"/>
                <a:cs typeface="+mn-cs"/>
              </a:rPr>
              <a:t>225</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2</a:t>
            </a:r>
          </a:p>
          <a:p>
            <a:r>
              <a:rPr lang="en-US" sz="1200" kern="1200" dirty="0" smtClean="0">
                <a:solidFill>
                  <a:schemeClr val="tx1"/>
                </a:solidFill>
                <a:effectLst/>
                <a:latin typeface="+mn-lt"/>
                <a:ea typeface="+mn-ea"/>
                <a:cs typeface="+mn-cs"/>
              </a:rPr>
              <a:t>2057</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26</a:t>
            </a:r>
          </a:p>
          <a:p>
            <a:r>
              <a:rPr lang="en-US" sz="1200" kern="1200" dirty="0" smtClean="0">
                <a:solidFill>
                  <a:schemeClr val="tx1"/>
                </a:solidFill>
                <a:effectLst/>
                <a:latin typeface="+mn-lt"/>
                <a:ea typeface="+mn-ea"/>
                <a:cs typeface="+mn-cs"/>
              </a:rPr>
              <a:t>Table 1:</a:t>
            </a:r>
          </a:p>
          <a:p>
            <a:r>
              <a:rPr lang="en-US" sz="1200" kern="1200" dirty="0" err="1" smtClean="0">
                <a:solidFill>
                  <a:schemeClr val="tx1"/>
                </a:solidFill>
                <a:effectLst/>
                <a:latin typeface="+mn-lt"/>
                <a:ea typeface="+mn-ea"/>
                <a:cs typeface="+mn-cs"/>
              </a:rPr>
              <a:t>Parzen</a:t>
            </a:r>
            <a:r>
              <a:rPr lang="en-US" sz="1200" kern="1200" dirty="0" smtClean="0">
                <a:solidFill>
                  <a:schemeClr val="tx1"/>
                </a:solidFill>
                <a:effectLst/>
                <a:latin typeface="+mn-lt"/>
                <a:ea typeface="+mn-ea"/>
                <a:cs typeface="+mn-cs"/>
              </a:rPr>
              <a:t> window-based log-likelihood estimates. The reported numbers on MNIST are the mean log-</a:t>
            </a:r>
          </a:p>
          <a:p>
            <a:r>
              <a:rPr lang="en-US" sz="1200" kern="1200" dirty="0" smtClean="0">
                <a:solidFill>
                  <a:schemeClr val="tx1"/>
                </a:solidFill>
                <a:effectLst/>
                <a:latin typeface="+mn-lt"/>
                <a:ea typeface="+mn-ea"/>
                <a:cs typeface="+mn-cs"/>
              </a:rPr>
              <a:t>likelihood of samples on test set, with the standard error of the mean computed across examples. On TFD, we</a:t>
            </a:r>
          </a:p>
          <a:p>
            <a:r>
              <a:rPr lang="en-US" sz="1200" kern="1200" dirty="0" smtClean="0">
                <a:solidFill>
                  <a:schemeClr val="tx1"/>
                </a:solidFill>
                <a:effectLst/>
                <a:latin typeface="+mn-lt"/>
                <a:ea typeface="+mn-ea"/>
                <a:cs typeface="+mn-cs"/>
              </a:rPr>
              <a:t>computed the standard error across folds of the dataset, with a different</a:t>
            </a:r>
          </a:p>
          <a:p>
            <a:r>
              <a:rPr lang="en-US" sz="1200" kern="1200" dirty="0" err="1" smtClean="0">
                <a:solidFill>
                  <a:schemeClr val="tx1"/>
                </a:solidFill>
                <a:effectLst/>
                <a:latin typeface="+mn-lt"/>
                <a:ea typeface="+mn-ea"/>
                <a:cs typeface="+mn-cs"/>
              </a:rPr>
              <a:t>σ</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chosen using the validation set of</a:t>
            </a:r>
          </a:p>
          <a:p>
            <a:r>
              <a:rPr lang="en-US" sz="1200" kern="1200" dirty="0" smtClean="0">
                <a:solidFill>
                  <a:schemeClr val="tx1"/>
                </a:solidFill>
                <a:effectLst/>
                <a:latin typeface="+mn-lt"/>
                <a:ea typeface="+mn-ea"/>
                <a:cs typeface="+mn-cs"/>
              </a:rPr>
              <a:t>each fold. On TFD,</a:t>
            </a:r>
          </a:p>
          <a:p>
            <a:r>
              <a:rPr lang="en-US" sz="1200" kern="1200" dirty="0" err="1" smtClean="0">
                <a:solidFill>
                  <a:schemeClr val="tx1"/>
                </a:solidFill>
                <a:effectLst/>
                <a:latin typeface="+mn-lt"/>
                <a:ea typeface="+mn-ea"/>
                <a:cs typeface="+mn-cs"/>
              </a:rPr>
              <a:t>σ</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was cross validated on each fold and mean log-likelihood on each fold were computed.</a:t>
            </a:r>
          </a:p>
          <a:p>
            <a:r>
              <a:rPr lang="en-US" sz="1200" kern="1200" dirty="0" smtClean="0">
                <a:solidFill>
                  <a:schemeClr val="tx1"/>
                </a:solidFill>
                <a:effectLst/>
                <a:latin typeface="+mn-lt"/>
                <a:ea typeface="+mn-ea"/>
                <a:cs typeface="+mn-cs"/>
              </a:rPr>
              <a:t>For MNIST we compare against other models of the real-valued (rather than binary) version of dataset.</a:t>
            </a:r>
          </a:p>
          <a:p>
            <a:r>
              <a:rPr lang="en-US" sz="1200" kern="1200" dirty="0" smtClean="0">
                <a:solidFill>
                  <a:schemeClr val="tx1"/>
                </a:solidFill>
                <a:effectLst/>
                <a:latin typeface="+mn-lt"/>
                <a:ea typeface="+mn-ea"/>
                <a:cs typeface="+mn-cs"/>
              </a:rPr>
              <a:t>of the Gaussians was obtained by cross validation on the validation set. This procedure was intro-</a:t>
            </a:r>
          </a:p>
          <a:p>
            <a:r>
              <a:rPr lang="en-US" sz="1200" kern="1200" dirty="0" err="1" smtClean="0">
                <a:solidFill>
                  <a:schemeClr val="tx1"/>
                </a:solidFill>
                <a:effectLst/>
                <a:latin typeface="+mn-lt"/>
                <a:ea typeface="+mn-ea"/>
                <a:cs typeface="+mn-cs"/>
              </a:rPr>
              <a:t>duced</a:t>
            </a:r>
            <a:r>
              <a:rPr lang="en-US" sz="1200" kern="1200" dirty="0" smtClean="0">
                <a:solidFill>
                  <a:schemeClr val="tx1"/>
                </a:solidFill>
                <a:effectLst/>
                <a:latin typeface="+mn-lt"/>
                <a:ea typeface="+mn-ea"/>
                <a:cs typeface="+mn-cs"/>
              </a:rPr>
              <a:t> in </a:t>
            </a:r>
            <a:r>
              <a:rPr lang="en-US" sz="1200" kern="1200" dirty="0" err="1" smtClean="0">
                <a:solidFill>
                  <a:schemeClr val="tx1"/>
                </a:solidFill>
                <a:effectLst/>
                <a:latin typeface="+mn-lt"/>
                <a:ea typeface="+mn-ea"/>
                <a:cs typeface="+mn-cs"/>
              </a:rPr>
              <a:t>Breuleux</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et al.</a:t>
            </a:r>
          </a:p>
          <a:p>
            <a:r>
              <a:rPr lang="en-US" sz="1200" kern="1200" dirty="0" smtClean="0">
                <a:solidFill>
                  <a:schemeClr val="tx1"/>
                </a:solidFill>
                <a:effectLst/>
                <a:latin typeface="+mn-lt"/>
                <a:ea typeface="+mn-ea"/>
                <a:cs typeface="+mn-cs"/>
              </a:rPr>
              <a:t>[8] and used for various generative models for which the exact likelihood</a:t>
            </a:r>
          </a:p>
          <a:p>
            <a:r>
              <a:rPr lang="en-US" sz="1200" kern="1200" dirty="0" smtClean="0">
                <a:solidFill>
                  <a:schemeClr val="tx1"/>
                </a:solidFill>
                <a:effectLst/>
                <a:latin typeface="+mn-lt"/>
                <a:ea typeface="+mn-ea"/>
                <a:cs typeface="+mn-cs"/>
              </a:rPr>
              <a:t>is not tractable [25, 3, 5]. Results are reported in Table 1. This method of estimating the likelihood</a:t>
            </a:r>
          </a:p>
          <a:p>
            <a:r>
              <a:rPr lang="en-US" sz="1200" kern="1200" dirty="0" smtClean="0">
                <a:solidFill>
                  <a:schemeClr val="tx1"/>
                </a:solidFill>
                <a:effectLst/>
                <a:latin typeface="+mn-lt"/>
                <a:ea typeface="+mn-ea"/>
                <a:cs typeface="+mn-cs"/>
              </a:rPr>
              <a:t>has somewhat high variance and does not perform well in high dimensional spaces but it is the best</a:t>
            </a:r>
          </a:p>
          <a:p>
            <a:r>
              <a:rPr lang="en-US" sz="1200" kern="1200" dirty="0" smtClean="0">
                <a:solidFill>
                  <a:schemeClr val="tx1"/>
                </a:solidFill>
                <a:effectLst/>
                <a:latin typeface="+mn-lt"/>
                <a:ea typeface="+mn-ea"/>
                <a:cs typeface="+mn-cs"/>
              </a:rPr>
              <a:t>method available to our knowledge. Advances in generative models that can sample but not estimate</a:t>
            </a:r>
          </a:p>
          <a:p>
            <a:r>
              <a:rPr lang="en-US" sz="1200" kern="1200" dirty="0" smtClean="0">
                <a:solidFill>
                  <a:schemeClr val="tx1"/>
                </a:solidFill>
                <a:effectLst/>
                <a:latin typeface="+mn-lt"/>
                <a:ea typeface="+mn-ea"/>
                <a:cs typeface="+mn-cs"/>
              </a:rPr>
              <a:t>likelihood directly motivate further research into how to evaluate such models.</a:t>
            </a:r>
          </a:p>
          <a:p>
            <a:r>
              <a:rPr lang="en-US" sz="1200" kern="1200" dirty="0" smtClean="0">
                <a:solidFill>
                  <a:schemeClr val="tx1"/>
                </a:solidFill>
                <a:effectLst/>
                <a:latin typeface="+mn-lt"/>
                <a:ea typeface="+mn-ea"/>
                <a:cs typeface="+mn-cs"/>
              </a:rPr>
              <a:t>In Figures 2 and 3 we show samples drawn from the generator net after training. While we make no</a:t>
            </a:r>
          </a:p>
          <a:p>
            <a:r>
              <a:rPr lang="en-US" sz="1200" kern="1200" dirty="0" smtClean="0">
                <a:solidFill>
                  <a:schemeClr val="tx1"/>
                </a:solidFill>
                <a:effectLst/>
                <a:latin typeface="+mn-lt"/>
                <a:ea typeface="+mn-ea"/>
                <a:cs typeface="+mn-cs"/>
              </a:rPr>
              <a:t>claim that these samples are better than samples generated by existing methods, we believe that these</a:t>
            </a:r>
          </a:p>
          <a:p>
            <a:r>
              <a:rPr lang="en-US" sz="1200" kern="1200" dirty="0" smtClean="0">
                <a:solidFill>
                  <a:schemeClr val="tx1"/>
                </a:solidFill>
                <a:effectLst/>
                <a:latin typeface="+mn-lt"/>
                <a:ea typeface="+mn-ea"/>
                <a:cs typeface="+mn-cs"/>
              </a:rPr>
              <a:t>samples are at least competitive with the better generative models in the literature and highlight the</a:t>
            </a:r>
          </a:p>
          <a:p>
            <a:r>
              <a:rPr lang="en-US" sz="1200" kern="1200" dirty="0" smtClean="0">
                <a:solidFill>
                  <a:schemeClr val="tx1"/>
                </a:solidFill>
                <a:effectLst/>
                <a:latin typeface="+mn-lt"/>
                <a:ea typeface="+mn-ea"/>
                <a:cs typeface="+mn-cs"/>
              </a:rPr>
              <a:t>potential of the adversarial framework.</a:t>
            </a:r>
          </a:p>
          <a:p>
            <a:r>
              <a:rPr lang="en-US" sz="1200" kern="1200" dirty="0" smtClean="0">
                <a:solidFill>
                  <a:schemeClr val="tx1"/>
                </a:solidFill>
                <a:effectLst/>
                <a:latin typeface="+mn-lt"/>
                <a:ea typeface="+mn-ea"/>
                <a:cs typeface="+mn-cs"/>
              </a:rPr>
              <a:t>a)</a:t>
            </a:r>
          </a:p>
          <a:p>
            <a:r>
              <a:rPr lang="en-US" sz="1200" kern="1200" dirty="0" smtClean="0">
                <a:solidFill>
                  <a:schemeClr val="tx1"/>
                </a:solidFill>
                <a:effectLst/>
                <a:latin typeface="+mn-lt"/>
                <a:ea typeface="+mn-ea"/>
                <a:cs typeface="+mn-cs"/>
              </a:rPr>
              <a:t>b)</a:t>
            </a:r>
          </a:p>
          <a:p>
            <a:r>
              <a:rPr lang="en-US" sz="1200" kern="1200" dirty="0" smtClean="0">
                <a:solidFill>
                  <a:schemeClr val="tx1"/>
                </a:solidFill>
                <a:effectLst/>
                <a:latin typeface="+mn-lt"/>
                <a:ea typeface="+mn-ea"/>
                <a:cs typeface="+mn-cs"/>
              </a:rPr>
              <a:t>c)</a:t>
            </a:r>
          </a:p>
          <a:p>
            <a:r>
              <a:rPr lang="en-US" sz="1200" kern="1200" dirty="0" smtClean="0">
                <a:solidFill>
                  <a:schemeClr val="tx1"/>
                </a:solidFill>
                <a:effectLst/>
                <a:latin typeface="+mn-lt"/>
                <a:ea typeface="+mn-ea"/>
                <a:cs typeface="+mn-cs"/>
              </a:rPr>
              <a:t>d)</a:t>
            </a:r>
          </a:p>
          <a:p>
            <a:r>
              <a:rPr lang="en-US" sz="1200" kern="1200" smtClean="0">
                <a:solidFill>
                  <a:schemeClr val="tx1"/>
                </a:solidFill>
                <a:effectLst/>
                <a:latin typeface="+mn-lt"/>
                <a:ea typeface="+mn-ea"/>
                <a:cs typeface="+mn-cs"/>
              </a:rPr>
              <a:t>Figure 2:</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34</a:t>
            </a:fld>
            <a:endParaRPr lang="en-US" altLang="en-US"/>
          </a:p>
        </p:txBody>
      </p:sp>
    </p:spTree>
    <p:extLst>
      <p:ext uri="{BB962C8B-B14F-4D97-AF65-F5344CB8AC3E}">
        <p14:creationId xmlns:p14="http://schemas.microsoft.com/office/powerpoint/2010/main" val="592343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also </a:t>
            </a:r>
            <a:r>
              <a:rPr lang="en-US" dirty="0" smtClean="0">
                <a:hlinkClick r:id="rId3"/>
              </a:rPr>
              <a:t>backpropagate</a:t>
            </a:r>
            <a:r>
              <a:rPr lang="en-US" dirty="0" smtClean="0"/>
              <a:t> through both the discriminator and the generator to find how we should change the generator’s parameters to make its 200 samples slightly more confusing for the discriminator. These two networks are therefore locked in a battle: the discriminator is trying to distinguish real images from fake images and the generator is trying to create images that make the discriminator think they are real. In the end, the generator network is outputting images that are indistinguishable from real images for the discriminator.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35</a:t>
            </a:fld>
            <a:endParaRPr lang="en-US" altLang="en-US"/>
          </a:p>
        </p:txBody>
      </p:sp>
    </p:spTree>
    <p:extLst>
      <p:ext uri="{BB962C8B-B14F-4D97-AF65-F5344CB8AC3E}">
        <p14:creationId xmlns:p14="http://schemas.microsoft.com/office/powerpoint/2010/main" val="4709775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F(x) feature vector. </a:t>
            </a:r>
          </a:p>
          <a:p>
            <a:r>
              <a:rPr lang="en-US" dirty="0" smtClean="0"/>
              <a:t>X+ </a:t>
            </a:r>
            <a:r>
              <a:rPr lang="en-US" baseline="0" dirty="0" smtClean="0"/>
              <a:t> positive example,</a:t>
            </a:r>
          </a:p>
          <a:p>
            <a:r>
              <a:rPr lang="en-US" baseline="0" dirty="0" smtClean="0"/>
              <a:t>X-  negative example</a:t>
            </a:r>
          </a:p>
          <a:p>
            <a:r>
              <a:rPr lang="en-US" baseline="0" dirty="0" err="1" smtClean="0"/>
              <a:t>Minize</a:t>
            </a:r>
            <a:r>
              <a:rPr lang="en-US" baseline="0" smtClean="0"/>
              <a:t> weight vector.</a:t>
            </a:r>
            <a:endParaRPr lang="en-US"/>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40</a:t>
            </a:fld>
            <a:endParaRPr lang="en-US" altLang="en-US"/>
          </a:p>
        </p:txBody>
      </p:sp>
    </p:spTree>
    <p:extLst>
      <p:ext uri="{BB962C8B-B14F-4D97-AF65-F5344CB8AC3E}">
        <p14:creationId xmlns:p14="http://schemas.microsoft.com/office/powerpoint/2010/main" val="49776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fld id="{8DE75865-9B44-E34B-9BB5-7A771A7C06CB}" type="slidenum">
              <a:rPr lang="en-US" sz="1200"/>
              <a:pPr/>
              <a:t>9</a:t>
            </a:fld>
            <a:endParaRPr 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2379411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FCF0D9CB-28C0-674E-8C1A-EFF2FA525FF9}" type="slidenum">
              <a:rPr lang="en-US" sz="1200" smtClean="0"/>
              <a:pPr>
                <a:defRPr/>
              </a:pPr>
              <a:t>41</a:t>
            </a:fld>
            <a:endParaRPr lang="en-US" sz="1200" smtClean="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No compositions, just frequent conjunctions. No deformable templates, coarse vector quantization.</a:t>
            </a:r>
          </a:p>
        </p:txBody>
      </p:sp>
    </p:spTree>
    <p:extLst>
      <p:ext uri="{BB962C8B-B14F-4D97-AF65-F5344CB8AC3E}">
        <p14:creationId xmlns:p14="http://schemas.microsoft.com/office/powerpoint/2010/main" val="1943546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Backpropagation algorithms.</a:t>
            </a:r>
          </a:p>
          <a:p>
            <a:pPr marL="228600" indent="-228600">
              <a:buAutoNum type="arabicPeriod"/>
            </a:pPr>
            <a:r>
              <a:rPr lang="en-US" dirty="0" smtClean="0"/>
              <a:t>Attention mechanisms.</a:t>
            </a:r>
          </a:p>
          <a:p>
            <a:pPr marL="228600" indent="-228600">
              <a:buAutoNum type="arabicPeriod"/>
            </a:pPr>
            <a:r>
              <a:rPr lang="en-US" dirty="0" smtClean="0"/>
              <a:t>Synthesis</a:t>
            </a:r>
            <a:r>
              <a:rPr lang="en-US" baseline="0" dirty="0" smtClean="0"/>
              <a:t> (reconstruction, auto-encoder). </a:t>
            </a:r>
            <a:endParaRPr lang="en-US" dirty="0" smtClean="0"/>
          </a:p>
          <a:p>
            <a:pPr marL="228600" indent="-228600">
              <a:buAutoNum type="arabicPeriod"/>
            </a:pPr>
            <a:r>
              <a:rPr lang="en-US" dirty="0" smtClean="0"/>
              <a:t>Linking parts and objects in a parse tree,</a:t>
            </a:r>
            <a:r>
              <a:rPr lang="en-US" baseline="0" dirty="0" smtClean="0"/>
              <a:t> composition and routing. </a:t>
            </a:r>
            <a:endParaRPr lang="en-US" dirty="0" smtClean="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11</a:t>
            </a:fld>
            <a:endParaRPr lang="en-US" altLang="en-US"/>
          </a:p>
        </p:txBody>
      </p:sp>
    </p:spTree>
    <p:extLst>
      <p:ext uri="{BB962C8B-B14F-4D97-AF65-F5344CB8AC3E}">
        <p14:creationId xmlns:p14="http://schemas.microsoft.com/office/powerpoint/2010/main" val="434124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word superiority effect</a:t>
            </a:r>
            <a:r>
              <a:rPr lang="en-US" dirty="0" smtClean="0"/>
              <a:t> (</a:t>
            </a:r>
            <a:r>
              <a:rPr lang="en-US" b="1" dirty="0" smtClean="0"/>
              <a:t>WSE</a:t>
            </a:r>
            <a:r>
              <a:rPr lang="en-US" dirty="0" smtClean="0"/>
              <a:t>) refers to the phenomenon that people have better recognition of letters presented within words as compared to isolated letters and to letters presented within </a:t>
            </a:r>
            <a:r>
              <a:rPr lang="en-US" dirty="0" err="1" smtClean="0"/>
              <a:t>nonword</a:t>
            </a:r>
            <a:r>
              <a:rPr lang="en-US" dirty="0" smtClean="0"/>
              <a:t> (orthographically illegal, unpronounceable letter array) strings.</a:t>
            </a:r>
            <a:r>
              <a:rPr lang="en-US" baseline="30000" dirty="0" smtClean="0">
                <a:hlinkClick r:id="rId3"/>
              </a:rPr>
              <a:t>[1]</a:t>
            </a:r>
            <a:r>
              <a:rPr lang="en-US" dirty="0" smtClean="0"/>
              <a:t> Studies have also found a WSE when letter identification within words is compared to letter identification within </a:t>
            </a:r>
            <a:r>
              <a:rPr lang="en-US" dirty="0" err="1" smtClean="0"/>
              <a:t>pseudowords</a:t>
            </a:r>
            <a:r>
              <a:rPr lang="en-US" baseline="30000" dirty="0" smtClean="0">
                <a:hlinkClick r:id="rId4"/>
              </a:rPr>
              <a:t>[2]</a:t>
            </a:r>
            <a:r>
              <a:rPr lang="en-US" dirty="0" smtClean="0"/>
              <a:t> (e.g. "WOSK") and </a:t>
            </a:r>
            <a:r>
              <a:rPr lang="en-US" dirty="0" smtClean="0">
                <a:hlinkClick r:id="rId5" tooltip="Homophone"/>
              </a:rPr>
              <a:t>pseudohomophones</a:t>
            </a:r>
            <a:r>
              <a:rPr lang="en-US" baseline="30000" dirty="0" smtClean="0">
                <a:hlinkClick r:id="rId6"/>
              </a:rPr>
              <a:t>[3]</a:t>
            </a:r>
            <a:r>
              <a:rPr lang="en-US" dirty="0" smtClean="0"/>
              <a:t> (e.g. "WERK").</a:t>
            </a:r>
            <a:endParaRPr lang="en-US" dirty="0"/>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12</a:t>
            </a:fld>
            <a:endParaRPr lang="en-US" altLang="en-US"/>
          </a:p>
        </p:txBody>
      </p:sp>
    </p:spTree>
    <p:extLst>
      <p:ext uri="{BB962C8B-B14F-4D97-AF65-F5344CB8AC3E}">
        <p14:creationId xmlns:p14="http://schemas.microsoft.com/office/powerpoint/2010/main" val="1874532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FCF0D9CB-28C0-674E-8C1A-EFF2FA525FF9}" type="slidenum">
              <a:rPr lang="en-US" sz="1200" smtClean="0"/>
              <a:pPr>
                <a:defRPr/>
              </a:pPr>
              <a:t>13</a:t>
            </a:fld>
            <a:endParaRPr lang="en-US" sz="1200" smtClean="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No compositions, just frequent conjunctions. No deformable templates, coarse vector quantization.</a:t>
            </a:r>
          </a:p>
        </p:txBody>
      </p:sp>
    </p:spTree>
    <p:extLst>
      <p:ext uri="{BB962C8B-B14F-4D97-AF65-F5344CB8AC3E}">
        <p14:creationId xmlns:p14="http://schemas.microsoft.com/office/powerpoint/2010/main" val="1110986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p:cNvSpPr>
            <a:spLocks noGrp="1" noRot="1" noChangeAspect="1" noTextEdit="1"/>
          </p:cNvSpPr>
          <p:nvPr>
            <p:ph type="sldImg"/>
          </p:nvPr>
        </p:nvSpPr>
        <p:spPr>
          <a:ln/>
        </p:spPr>
      </p:sp>
      <p:sp>
        <p:nvSpPr>
          <p:cNvPr id="2344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CA" dirty="0" smtClean="0"/>
              <a:t>Belief propagations. Probability of the different beliefs. The</a:t>
            </a:r>
            <a:r>
              <a:rPr lang="en-CA" baseline="0" dirty="0" smtClean="0"/>
              <a:t> interaction of messages from top and messages from bottom are resolved principally in each area, and within each area, there is also intense computation which is shielded from the other computations. </a:t>
            </a:r>
            <a:endParaRPr lang="en-CA" dirty="0"/>
          </a:p>
        </p:txBody>
      </p:sp>
      <p:sp>
        <p:nvSpPr>
          <p:cNvPr id="2344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7F26C93C-5557-AE4B-B688-3A31DDEFD506}" type="slidenum">
              <a:rPr lang="en-US" sz="1200"/>
              <a:pPr eaLnBrk="1" hangingPunct="1"/>
              <a:t>14</a:t>
            </a:fld>
            <a:endParaRPr lang="en-US" sz="1200"/>
          </a:p>
        </p:txBody>
      </p:sp>
    </p:spTree>
    <p:extLst>
      <p:ext uri="{BB962C8B-B14F-4D97-AF65-F5344CB8AC3E}">
        <p14:creationId xmlns:p14="http://schemas.microsoft.com/office/powerpoint/2010/main" val="1592918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8902A1-5793-DF40-9CBA-529A3268788A}" type="slidenum">
              <a:rPr lang="en-US"/>
              <a:pPr/>
              <a:t>15</a:t>
            </a:fld>
            <a:endParaRPr lang="en-US"/>
          </a:p>
        </p:txBody>
      </p:sp>
      <p:sp>
        <p:nvSpPr>
          <p:cNvPr id="1809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09411" name="Rectangle 3"/>
          <p:cNvSpPr>
            <a:spLocks noGrp="1" noChangeArrowheads="1"/>
          </p:cNvSpPr>
          <p:nvPr>
            <p:ph type="body" idx="1"/>
          </p:nvPr>
        </p:nvSpPr>
        <p:spPr/>
        <p:txBody>
          <a:bodyPr/>
          <a:lstStyle/>
          <a:p>
            <a:pPr marL="342900" indent="-342900">
              <a:buFont typeface="Arial"/>
              <a:buChar char="•"/>
            </a:pPr>
            <a:r>
              <a:rPr lang="en-US" sz="1200" dirty="0" smtClean="0">
                <a:latin typeface="Arial"/>
                <a:cs typeface="Arial"/>
              </a:rPr>
              <a:t>Each node represents a “visual concept”, which defines a distribution of examples (different manifestation of a concept, e.g. a clock). </a:t>
            </a:r>
          </a:p>
          <a:p>
            <a:pPr marL="342900" indent="-342900">
              <a:buFont typeface="Arial"/>
              <a:buChar char="•"/>
            </a:pPr>
            <a:endParaRPr lang="en-US" sz="1200" dirty="0" smtClean="0">
              <a:latin typeface="Arial"/>
              <a:cs typeface="Arial"/>
            </a:endParaRPr>
          </a:p>
          <a:p>
            <a:pPr marL="342900" indent="-342900">
              <a:buFont typeface="Arial"/>
              <a:buChar char="•"/>
            </a:pPr>
            <a:r>
              <a:rPr lang="en-US" sz="1200" dirty="0" smtClean="0">
                <a:latin typeface="Arial"/>
                <a:cs typeface="Arial"/>
              </a:rPr>
              <a:t>Each concept is a AND of multiple sub-concepts (hands, frames, and numbers). </a:t>
            </a:r>
          </a:p>
          <a:p>
            <a:pPr marL="342900" indent="-342900">
              <a:buFont typeface="Arial"/>
              <a:buChar char="•"/>
            </a:pPr>
            <a:endParaRPr lang="en-US" sz="1200" dirty="0" smtClean="0">
              <a:latin typeface="Arial"/>
              <a:cs typeface="Arial"/>
            </a:endParaRPr>
          </a:p>
          <a:p>
            <a:pPr marL="342900" indent="-342900">
              <a:buFont typeface="Arial"/>
              <a:buChar char="•"/>
            </a:pPr>
            <a:r>
              <a:rPr lang="en-US" sz="1200" dirty="0" smtClean="0">
                <a:latin typeface="Arial"/>
                <a:cs typeface="Arial"/>
              </a:rPr>
              <a:t>Each concept can have different manifestations (number can be Arabic or Roman, governed by a OR relationship).</a:t>
            </a:r>
          </a:p>
          <a:p>
            <a:pPr marL="342900" indent="-342900">
              <a:buFont typeface="Arial"/>
              <a:buChar char="•"/>
            </a:pPr>
            <a:endParaRPr lang="en-US" sz="1200" dirty="0" smtClean="0">
              <a:latin typeface="Arial"/>
              <a:cs typeface="Arial"/>
            </a:endParaRPr>
          </a:p>
          <a:p>
            <a:pPr marL="342900" indent="-342900">
              <a:buFont typeface="Arial"/>
              <a:buChar char="•"/>
            </a:pPr>
            <a:r>
              <a:rPr lang="en-US" sz="1200" dirty="0" smtClean="0">
                <a:latin typeface="Arial"/>
                <a:cs typeface="Arial"/>
              </a:rPr>
              <a:t>This whole graph can be in IT.  The leaves in this graph in turn can be decomposed into a hierarchy of components.</a:t>
            </a:r>
          </a:p>
          <a:p>
            <a:pPr marL="342900" indent="-342900">
              <a:buFont typeface="Arial"/>
              <a:buChar char="•"/>
            </a:pPr>
            <a:endParaRPr lang="en-US" sz="1200" dirty="0">
              <a:latin typeface="Arial"/>
              <a:cs typeface="Arial"/>
            </a:endParaRPr>
          </a:p>
        </p:txBody>
      </p:sp>
    </p:spTree>
    <p:extLst>
      <p:ext uri="{BB962C8B-B14F-4D97-AF65-F5344CB8AC3E}">
        <p14:creationId xmlns:p14="http://schemas.microsoft.com/office/powerpoint/2010/main" val="1635344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BEF0EF-B39F-F74E-8A2A-62E24D83F40F}" type="slidenum">
              <a:rPr lang="en-US"/>
              <a:pPr/>
              <a:t>16</a:t>
            </a:fld>
            <a:endParaRPr lang="en-US"/>
          </a:p>
        </p:txBody>
      </p:sp>
      <p:sp>
        <p:nvSpPr>
          <p:cNvPr id="1913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138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33658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210240-1DB1-C04A-8210-C45C94FE008A}" type="slidenum">
              <a:rPr lang="en-US" altLang="en-US"/>
              <a:pPr>
                <a:defRPr/>
              </a:pPr>
              <a:t>‹#›</a:t>
            </a:fld>
            <a:endParaRPr lang="en-US" altLang="en-US"/>
          </a:p>
        </p:txBody>
      </p:sp>
    </p:spTree>
    <p:extLst>
      <p:ext uri="{BB962C8B-B14F-4D97-AF65-F5344CB8AC3E}">
        <p14:creationId xmlns:p14="http://schemas.microsoft.com/office/powerpoint/2010/main" val="1860264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660374-D0F2-8649-8A04-7D16856242AB}" type="slidenum">
              <a:rPr lang="en-US" altLang="en-US"/>
              <a:pPr>
                <a:defRPr/>
              </a:pPr>
              <a:t>‹#›</a:t>
            </a:fld>
            <a:endParaRPr lang="en-US" altLang="en-US"/>
          </a:p>
        </p:txBody>
      </p:sp>
    </p:spTree>
    <p:extLst>
      <p:ext uri="{BB962C8B-B14F-4D97-AF65-F5344CB8AC3E}">
        <p14:creationId xmlns:p14="http://schemas.microsoft.com/office/powerpoint/2010/main" val="1302652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DCCA2E-69A4-224A-84C1-1A8D2FB6D203}" type="slidenum">
              <a:rPr lang="en-US" altLang="en-US"/>
              <a:pPr>
                <a:defRPr/>
              </a:pPr>
              <a:t>‹#›</a:t>
            </a:fld>
            <a:endParaRPr lang="en-US" altLang="en-US"/>
          </a:p>
        </p:txBody>
      </p:sp>
    </p:spTree>
    <p:extLst>
      <p:ext uri="{BB962C8B-B14F-4D97-AF65-F5344CB8AC3E}">
        <p14:creationId xmlns:p14="http://schemas.microsoft.com/office/powerpoint/2010/main" val="93038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D7EC9F-DF6E-E641-B0AF-A5D734B77924}" type="slidenum">
              <a:rPr lang="en-US" altLang="en-US"/>
              <a:pPr>
                <a:defRPr/>
              </a:pPr>
              <a:t>‹#›</a:t>
            </a:fld>
            <a:endParaRPr lang="en-US" altLang="en-US"/>
          </a:p>
        </p:txBody>
      </p:sp>
    </p:spTree>
    <p:extLst>
      <p:ext uri="{BB962C8B-B14F-4D97-AF65-F5344CB8AC3E}">
        <p14:creationId xmlns:p14="http://schemas.microsoft.com/office/powerpoint/2010/main" val="251723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9B56AF-3DF7-884B-A90D-E47550E5EB78}" type="slidenum">
              <a:rPr lang="en-US" altLang="en-US"/>
              <a:pPr>
                <a:defRPr/>
              </a:pPr>
              <a:t>‹#›</a:t>
            </a:fld>
            <a:endParaRPr lang="en-US" altLang="en-US"/>
          </a:p>
        </p:txBody>
      </p:sp>
    </p:spTree>
    <p:extLst>
      <p:ext uri="{BB962C8B-B14F-4D97-AF65-F5344CB8AC3E}">
        <p14:creationId xmlns:p14="http://schemas.microsoft.com/office/powerpoint/2010/main" val="181038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C6305B-849E-894C-BCAF-AC2FA846A400}" type="slidenum">
              <a:rPr lang="en-US" altLang="en-US"/>
              <a:pPr>
                <a:defRPr/>
              </a:pPr>
              <a:t>‹#›</a:t>
            </a:fld>
            <a:endParaRPr lang="en-US" altLang="en-US"/>
          </a:p>
        </p:txBody>
      </p:sp>
    </p:spTree>
    <p:extLst>
      <p:ext uri="{BB962C8B-B14F-4D97-AF65-F5344CB8AC3E}">
        <p14:creationId xmlns:p14="http://schemas.microsoft.com/office/powerpoint/2010/main" val="1868956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069CAB-7041-334D-8A33-6CC464F0A922}" type="slidenum">
              <a:rPr lang="en-US" altLang="en-US"/>
              <a:pPr>
                <a:defRPr/>
              </a:pPr>
              <a:t>‹#›</a:t>
            </a:fld>
            <a:endParaRPr lang="en-US" altLang="en-US"/>
          </a:p>
        </p:txBody>
      </p:sp>
    </p:spTree>
    <p:extLst>
      <p:ext uri="{BB962C8B-B14F-4D97-AF65-F5344CB8AC3E}">
        <p14:creationId xmlns:p14="http://schemas.microsoft.com/office/powerpoint/2010/main" val="305296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4A77211-1272-C44F-9E1D-7D7E9E14861E}" type="slidenum">
              <a:rPr lang="en-US" altLang="en-US"/>
              <a:pPr>
                <a:defRPr/>
              </a:pPr>
              <a:t>‹#›</a:t>
            </a:fld>
            <a:endParaRPr lang="en-US" altLang="en-US"/>
          </a:p>
        </p:txBody>
      </p:sp>
    </p:spTree>
    <p:extLst>
      <p:ext uri="{BB962C8B-B14F-4D97-AF65-F5344CB8AC3E}">
        <p14:creationId xmlns:p14="http://schemas.microsoft.com/office/powerpoint/2010/main" val="782515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D3B316E-1EAA-0346-A9B4-3ADA2887B33B}" type="slidenum">
              <a:rPr lang="en-US" altLang="en-US"/>
              <a:pPr>
                <a:defRPr/>
              </a:pPr>
              <a:t>‹#›</a:t>
            </a:fld>
            <a:endParaRPr lang="en-US" altLang="en-US"/>
          </a:p>
        </p:txBody>
      </p:sp>
    </p:spTree>
    <p:extLst>
      <p:ext uri="{BB962C8B-B14F-4D97-AF65-F5344CB8AC3E}">
        <p14:creationId xmlns:p14="http://schemas.microsoft.com/office/powerpoint/2010/main" val="541935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59A9C2-B859-2448-BD9D-300E1EF49C05}" type="slidenum">
              <a:rPr lang="en-US" altLang="en-US"/>
              <a:pPr>
                <a:defRPr/>
              </a:pPr>
              <a:t>‹#›</a:t>
            </a:fld>
            <a:endParaRPr lang="en-US" altLang="en-US"/>
          </a:p>
        </p:txBody>
      </p:sp>
    </p:spTree>
    <p:extLst>
      <p:ext uri="{BB962C8B-B14F-4D97-AF65-F5344CB8AC3E}">
        <p14:creationId xmlns:p14="http://schemas.microsoft.com/office/powerpoint/2010/main" val="834860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730657-BEA4-B84C-97AC-0F124985B977}" type="slidenum">
              <a:rPr lang="en-US" altLang="en-US"/>
              <a:pPr>
                <a:defRPr/>
              </a:pPr>
              <a:t>‹#›</a:t>
            </a:fld>
            <a:endParaRPr lang="en-US" altLang="en-US"/>
          </a:p>
        </p:txBody>
      </p:sp>
    </p:spTree>
    <p:extLst>
      <p:ext uri="{BB962C8B-B14F-4D97-AF65-F5344CB8AC3E}">
        <p14:creationId xmlns:p14="http://schemas.microsoft.com/office/powerpoint/2010/main" val="19888668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anose="02020603050405020304"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anose="02020603050405020304"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pPr>
              <a:defRPr/>
            </a:pPr>
            <a:fld id="{04480646-0B8B-0248-AAE7-5A1D5A0FB3A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61097" y="805300"/>
            <a:ext cx="7356219" cy="1470025"/>
          </a:xfrm>
        </p:spPr>
        <p:txBody>
          <a:bodyPr/>
          <a:lstStyle/>
          <a:p>
            <a:r>
              <a:rPr lang="en-US" sz="3600" b="1" dirty="0" smtClean="0">
                <a:ea typeface="CMU Serif" panose="02000603000000000000" pitchFamily="50" charset="0"/>
                <a:cs typeface="CMU Serif" panose="02000603000000000000" pitchFamily="50" charset="0"/>
              </a:rPr>
              <a:t>Deep networks in the brain</a:t>
            </a:r>
            <a:br>
              <a:rPr lang="en-US" sz="3600" b="1" dirty="0" smtClean="0">
                <a:ea typeface="CMU Serif" panose="02000603000000000000" pitchFamily="50" charset="0"/>
                <a:cs typeface="CMU Serif" panose="02000603000000000000" pitchFamily="50" charset="0"/>
              </a:rPr>
            </a:br>
            <a:r>
              <a:rPr lang="en-US" sz="3600" dirty="0" smtClean="0">
                <a:ea typeface="CMU Serif" panose="02000603000000000000" pitchFamily="50" charset="0"/>
                <a:cs typeface="CMU Serif" panose="02000603000000000000" pitchFamily="50" charset="0"/>
              </a:rPr>
              <a:t>(AI and the Brain III)</a:t>
            </a:r>
            <a:endParaRPr lang="en-US" sz="2800" dirty="0" smtClean="0">
              <a:ea typeface="CMU Serif" panose="02000603000000000000" pitchFamily="50" charset="0"/>
              <a:cs typeface="CMU Serif" panose="02000603000000000000" pitchFamily="50" charset="0"/>
            </a:endParaRPr>
          </a:p>
        </p:txBody>
      </p:sp>
      <p:sp>
        <p:nvSpPr>
          <p:cNvPr id="3075" name="Rectangle 3"/>
          <p:cNvSpPr>
            <a:spLocks noGrp="1" noChangeArrowheads="1"/>
          </p:cNvSpPr>
          <p:nvPr>
            <p:ph type="subTitle" idx="1"/>
          </p:nvPr>
        </p:nvSpPr>
        <p:spPr>
          <a:xfrm>
            <a:off x="761097" y="2417892"/>
            <a:ext cx="7915275" cy="1752600"/>
          </a:xfrm>
        </p:spPr>
        <p:txBody>
          <a:bodyPr/>
          <a:lstStyle/>
          <a:p>
            <a:pPr eaLnBrk="1" hangingPunct="1"/>
            <a:r>
              <a:rPr lang="en-US" altLang="en-US" sz="2400" dirty="0" smtClean="0"/>
              <a:t>Tai Sing Lee</a:t>
            </a:r>
            <a:endParaRPr lang="en-US" altLang="en-US" sz="2400" dirty="0"/>
          </a:p>
          <a:p>
            <a:pPr eaLnBrk="1" hangingPunct="1"/>
            <a:endParaRPr lang="en-US" altLang="en-US" sz="2800" dirty="0"/>
          </a:p>
          <a:p>
            <a:pPr eaLnBrk="1" hangingPunct="1"/>
            <a:r>
              <a:rPr lang="en-US" sz="2400" b="1" dirty="0">
                <a:ea typeface="CMU Serif" panose="02000603000000000000" pitchFamily="50" charset="0"/>
                <a:cs typeface="CMU Serif" panose="02000603000000000000" pitchFamily="50" charset="0"/>
              </a:rPr>
              <a:t>15-381/681 </a:t>
            </a:r>
            <a:r>
              <a:rPr lang="en-US" sz="2400" b="1" dirty="0" smtClean="0">
                <a:ea typeface="CMU Serif" panose="02000603000000000000" pitchFamily="50" charset="0"/>
                <a:cs typeface="CMU Serif" panose="02000603000000000000" pitchFamily="50" charset="0"/>
              </a:rPr>
              <a:t>AI Lecture 24</a:t>
            </a:r>
          </a:p>
          <a:p>
            <a:pPr eaLnBrk="1" hangingPunct="1"/>
            <a:r>
              <a:rPr lang="en-US" sz="2400" b="1" dirty="0">
                <a:ea typeface="CMU Serif" panose="02000603000000000000" pitchFamily="50" charset="0"/>
                <a:cs typeface="CMU Serif" panose="02000603000000000000" pitchFamily="50" charset="0"/>
              </a:rPr>
              <a:t/>
            </a:r>
            <a:br>
              <a:rPr lang="en-US" sz="2400" b="1" dirty="0">
                <a:ea typeface="CMU Serif" panose="02000603000000000000" pitchFamily="50" charset="0"/>
                <a:cs typeface="CMU Serif" panose="02000603000000000000" pitchFamily="50" charset="0"/>
              </a:rPr>
            </a:br>
            <a:r>
              <a:rPr lang="en-US" sz="2400" b="1" dirty="0" smtClean="0">
                <a:ea typeface="CMU Serif" panose="02000603000000000000" pitchFamily="50" charset="0"/>
                <a:cs typeface="CMU Serif" panose="02000603000000000000" pitchFamily="50" charset="0"/>
              </a:rPr>
              <a:t>Reading: </a:t>
            </a:r>
            <a:endParaRPr lang="en-US" sz="2400" i="1" dirty="0"/>
          </a:p>
          <a:p>
            <a:pPr marL="285750" indent="-285750" algn="l" eaLnBrk="1" hangingPunct="1">
              <a:buFont typeface="Arial" charset="0"/>
              <a:buChar char="•"/>
            </a:pPr>
            <a:r>
              <a:rPr lang="en-US" sz="1800" dirty="0" err="1" smtClean="0"/>
              <a:t>Yamins</a:t>
            </a:r>
            <a:r>
              <a:rPr lang="en-US" sz="1800" dirty="0" smtClean="0"/>
              <a:t> </a:t>
            </a:r>
            <a:r>
              <a:rPr lang="en-US" sz="1800" dirty="0"/>
              <a:t>and </a:t>
            </a:r>
            <a:r>
              <a:rPr lang="en-US" sz="1800" dirty="0" err="1"/>
              <a:t>DiCarlo</a:t>
            </a:r>
            <a:r>
              <a:rPr lang="en-US" sz="1800" dirty="0"/>
              <a:t> (2016) Using goal-driven deep learning models to understand sensory cortex. Nature Neuroscience. </a:t>
            </a:r>
            <a:endParaRPr lang="en-US" sz="1800" dirty="0" smtClean="0"/>
          </a:p>
          <a:p>
            <a:pPr marL="285750" indent="-285750" algn="l" eaLnBrk="1" hangingPunct="1">
              <a:buFont typeface="Arial" charset="0"/>
              <a:buChar char="•"/>
            </a:pPr>
            <a:r>
              <a:rPr lang="en-US" sz="1800" dirty="0" smtClean="0"/>
              <a:t>George D et al. (2017) A generative vision model that trains with high data efficiency and breaks text-based CCAPTCHAs. Science. </a:t>
            </a:r>
          </a:p>
          <a:p>
            <a:pPr marL="285750" lvl="0" indent="-285750" algn="l" eaLnBrk="1" hangingPunct="1">
              <a:buFont typeface="Arial" charset="0"/>
              <a:buChar char="•"/>
            </a:pPr>
            <a:r>
              <a:rPr lang="x-none" altLang="x-none" sz="1600" dirty="0">
                <a:latin typeface="Arial" charset="0"/>
              </a:rPr>
              <a:t>Goodfellow, </a:t>
            </a:r>
            <a:r>
              <a:rPr lang="mr-IN" altLang="x-none" sz="1600" dirty="0">
                <a:latin typeface="Arial" charset="0"/>
              </a:rPr>
              <a:t>…</a:t>
            </a:r>
            <a:r>
              <a:rPr lang="en-US" altLang="x-none" sz="1600" dirty="0">
                <a:latin typeface="Arial" charset="0"/>
              </a:rPr>
              <a:t> </a:t>
            </a:r>
            <a:r>
              <a:rPr lang="x-none" altLang="x-none" sz="1600" dirty="0">
                <a:latin typeface="Arial" charset="0"/>
              </a:rPr>
              <a:t>Courville, Aaron; Bengio, Joshua (2014). "Generative Adversarial Networks". arXiv:1406.2661 </a:t>
            </a:r>
            <a:endParaRPr lang="en-US" altLang="x-none" sz="1600" dirty="0" smtClean="0">
              <a:latin typeface="Arial" charset="0"/>
            </a:endParaRPr>
          </a:p>
          <a:p>
            <a:pPr marL="285750" lvl="0" indent="-285750" algn="l" eaLnBrk="1" hangingPunct="1">
              <a:buFont typeface="Arial" charset="0"/>
              <a:buChar char="•"/>
            </a:pPr>
            <a:r>
              <a:rPr lang="en-US" altLang="x-none" sz="1600" dirty="0" smtClean="0">
                <a:latin typeface="Arial" charset="0"/>
              </a:rPr>
              <a:t>Distill:  Using AI to augment human intelligence. </a:t>
            </a:r>
            <a:endParaRPr lang="x-none" altLang="x-none" sz="1600" dirty="0">
              <a:latin typeface="Arial" charset="0"/>
            </a:endParaRPr>
          </a:p>
          <a:p>
            <a:pPr marL="285750" indent="-285750" algn="l" eaLnBrk="1" hangingPunct="1">
              <a:buFont typeface="Arial" charset="0"/>
              <a:buChar char="•"/>
            </a:pPr>
            <a:endParaRPr lang="en-US" sz="1800" dirty="0" smtClean="0"/>
          </a:p>
          <a:p>
            <a:pPr marL="285750" indent="-285750" algn="l" eaLnBrk="1" hangingPunct="1">
              <a:buFont typeface="Arial" charset="0"/>
              <a:buChar char="•"/>
            </a:pPr>
            <a:endParaRPr lang="en-US" sz="1800" dirty="0"/>
          </a:p>
          <a:p>
            <a:pPr eaLnBrk="1" hangingPunct="1"/>
            <a:endParaRPr lang="en-US" altLang="en-US" sz="2400" dirty="0" smtClean="0"/>
          </a:p>
        </p:txBody>
      </p:sp>
      <p:pic>
        <p:nvPicPr>
          <p:cNvPr id="2050" name="Picture 2" descr="reely accessi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5725" cy="133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35100" y="604974"/>
            <a:ext cx="5486400" cy="3840480"/>
          </a:xfrm>
          <a:prstGeom prst="rect">
            <a:avLst/>
          </a:prstGeom>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077887" y="4445454"/>
            <a:ext cx="4843613" cy="2055495"/>
          </a:xfrm>
          <a:prstGeom prst="rect">
            <a:avLst/>
          </a:prstGeom>
          <a:noFill/>
          <a:ln>
            <a:noFill/>
          </a:ln>
        </p:spPr>
      </p:pic>
    </p:spTree>
    <p:extLst>
      <p:ext uri="{BB962C8B-B14F-4D97-AF65-F5344CB8AC3E}">
        <p14:creationId xmlns:p14="http://schemas.microsoft.com/office/powerpoint/2010/main" val="2146106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7900" y="647700"/>
            <a:ext cx="7035800" cy="1815882"/>
          </a:xfrm>
          <a:prstGeom prst="rect">
            <a:avLst/>
          </a:prstGeom>
          <a:noFill/>
        </p:spPr>
        <p:txBody>
          <a:bodyPr wrap="square" rtlCol="0">
            <a:spAutoFit/>
          </a:bodyPr>
          <a:lstStyle/>
          <a:p>
            <a:pPr algn="ctr"/>
            <a:r>
              <a:rPr lang="en-US" sz="3200" dirty="0" smtClean="0">
                <a:solidFill>
                  <a:srgbClr val="C00000"/>
                </a:solidFill>
              </a:rPr>
              <a:t>What are these feedback and horizontal connections for?</a:t>
            </a:r>
            <a:endParaRPr lang="en-US" sz="3200" dirty="0">
              <a:solidFill>
                <a:srgbClr val="C00000"/>
              </a:solidFill>
            </a:endParaRPr>
          </a:p>
          <a:p>
            <a:pPr algn="ctr"/>
            <a:endParaRPr lang="en-US" dirty="0" smtClean="0">
              <a:solidFill>
                <a:srgbClr val="C00000"/>
              </a:solidFill>
            </a:endParaRPr>
          </a:p>
          <a:p>
            <a:pPr algn="ctr"/>
            <a:endParaRPr lang="en-US" dirty="0">
              <a:solidFill>
                <a:srgbClr val="C00000"/>
              </a:solidFill>
            </a:endParaRPr>
          </a:p>
        </p:txBody>
      </p:sp>
    </p:spTree>
    <p:extLst>
      <p:ext uri="{BB962C8B-B14F-4D97-AF65-F5344CB8AC3E}">
        <p14:creationId xmlns:p14="http://schemas.microsoft.com/office/powerpoint/2010/main" val="1768150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00200" y="4191000"/>
            <a:ext cx="64770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1600200" y="4732635"/>
            <a:ext cx="3073400" cy="1020369"/>
          </a:xfrm>
          <a:prstGeom prst="rect">
            <a:avLst/>
          </a:prstGeom>
        </p:spPr>
      </p:pic>
      <p:pic>
        <p:nvPicPr>
          <p:cNvPr id="3" name="Picture 2"/>
          <p:cNvPicPr>
            <a:picLocks noChangeAspect="1"/>
          </p:cNvPicPr>
          <p:nvPr/>
        </p:nvPicPr>
        <p:blipFill>
          <a:blip r:embed="rId4"/>
          <a:stretch>
            <a:fillRect/>
          </a:stretch>
        </p:blipFill>
        <p:spPr>
          <a:xfrm>
            <a:off x="152400" y="914400"/>
            <a:ext cx="5953125" cy="3810000"/>
          </a:xfrm>
          <a:prstGeom prst="rect">
            <a:avLst/>
          </a:prstGeom>
        </p:spPr>
      </p:pic>
      <p:sp>
        <p:nvSpPr>
          <p:cNvPr id="4" name="TextBox 3"/>
          <p:cNvSpPr txBox="1"/>
          <p:nvPr/>
        </p:nvSpPr>
        <p:spPr>
          <a:xfrm>
            <a:off x="1879600" y="329625"/>
            <a:ext cx="4927824" cy="584775"/>
          </a:xfrm>
          <a:prstGeom prst="rect">
            <a:avLst/>
          </a:prstGeom>
          <a:noFill/>
        </p:spPr>
        <p:txBody>
          <a:bodyPr wrap="none" rtlCol="0">
            <a:spAutoFit/>
          </a:bodyPr>
          <a:lstStyle/>
          <a:p>
            <a:r>
              <a:rPr lang="en-US" sz="3200" dirty="0" smtClean="0">
                <a:solidFill>
                  <a:srgbClr val="C00000"/>
                </a:solidFill>
                <a:latin typeface="+mj-lt"/>
                <a:cs typeface="Arial"/>
              </a:rPr>
              <a:t>Interactive Activation Model</a:t>
            </a:r>
            <a:endParaRPr lang="en-US" sz="3200" dirty="0">
              <a:solidFill>
                <a:srgbClr val="C00000"/>
              </a:solidFill>
              <a:latin typeface="+mj-lt"/>
              <a:cs typeface="Arial"/>
            </a:endParaRPr>
          </a:p>
        </p:txBody>
      </p:sp>
      <p:pic>
        <p:nvPicPr>
          <p:cNvPr id="6" name="Picture 5"/>
          <p:cNvPicPr>
            <a:picLocks noChangeAspect="1"/>
          </p:cNvPicPr>
          <p:nvPr/>
        </p:nvPicPr>
        <p:blipFill>
          <a:blip r:embed="rId5"/>
          <a:stretch>
            <a:fillRect/>
          </a:stretch>
        </p:blipFill>
        <p:spPr>
          <a:xfrm>
            <a:off x="5638800" y="3429000"/>
            <a:ext cx="2984500" cy="2543006"/>
          </a:xfrm>
          <a:prstGeom prst="rect">
            <a:avLst/>
          </a:prstGeom>
        </p:spPr>
      </p:pic>
      <p:sp>
        <p:nvSpPr>
          <p:cNvPr id="7" name="Rectangle 6"/>
          <p:cNvSpPr/>
          <p:nvPr/>
        </p:nvSpPr>
        <p:spPr>
          <a:xfrm>
            <a:off x="681267" y="5972006"/>
            <a:ext cx="7142404" cy="461665"/>
          </a:xfrm>
          <a:prstGeom prst="rect">
            <a:avLst/>
          </a:prstGeom>
        </p:spPr>
        <p:txBody>
          <a:bodyPr wrap="none">
            <a:spAutoFit/>
          </a:bodyPr>
          <a:lstStyle/>
          <a:p>
            <a:r>
              <a:rPr lang="en-US" dirty="0" err="1" smtClean="0">
                <a:latin typeface="+mj-lt"/>
                <a:cs typeface="Arial"/>
              </a:rPr>
              <a:t>Catteel</a:t>
            </a:r>
            <a:r>
              <a:rPr lang="en-US" dirty="0" smtClean="0">
                <a:latin typeface="+mj-lt"/>
                <a:cs typeface="Arial"/>
              </a:rPr>
              <a:t> 1886,  McClelland </a:t>
            </a:r>
            <a:r>
              <a:rPr lang="en-US" dirty="0">
                <a:latin typeface="+mj-lt"/>
                <a:cs typeface="Arial"/>
              </a:rPr>
              <a:t>and </a:t>
            </a:r>
            <a:r>
              <a:rPr lang="en-US" dirty="0" err="1" smtClean="0">
                <a:latin typeface="+mj-lt"/>
                <a:cs typeface="Arial"/>
              </a:rPr>
              <a:t>Rumelhart</a:t>
            </a:r>
            <a:r>
              <a:rPr lang="en-US" dirty="0">
                <a:latin typeface="+mj-lt"/>
                <a:cs typeface="Arial"/>
              </a:rPr>
              <a:t> </a:t>
            </a:r>
            <a:r>
              <a:rPr lang="en-US" dirty="0" smtClean="0">
                <a:latin typeface="+mj-lt"/>
                <a:cs typeface="Arial"/>
              </a:rPr>
              <a:t>1981’s model </a:t>
            </a:r>
            <a:endParaRPr lang="en-US" dirty="0">
              <a:latin typeface="+mj-lt"/>
            </a:endParaRPr>
          </a:p>
        </p:txBody>
      </p:sp>
    </p:spTree>
    <p:extLst>
      <p:ext uri="{BB962C8B-B14F-4D97-AF65-F5344CB8AC3E}">
        <p14:creationId xmlns:p14="http://schemas.microsoft.com/office/powerpoint/2010/main" val="77173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8308" y="5271135"/>
            <a:ext cx="8305800" cy="923330"/>
          </a:xfrm>
          <a:prstGeom prst="rect">
            <a:avLst/>
          </a:prstGeom>
        </p:spPr>
        <p:txBody>
          <a:bodyPr wrap="square">
            <a:spAutoFit/>
          </a:bodyPr>
          <a:lstStyle/>
          <a:p>
            <a:pPr>
              <a:defRPr/>
            </a:pPr>
            <a:r>
              <a:rPr lang="en-US" sz="1800" dirty="0" smtClean="0">
                <a:latin typeface="Arial"/>
                <a:cs typeface="Arial"/>
              </a:rPr>
              <a:t>David Mumford 1992: </a:t>
            </a:r>
            <a:r>
              <a:rPr lang="en-US" sz="1800" dirty="0">
                <a:latin typeface="Arial"/>
                <a:cs typeface="Arial"/>
              </a:rPr>
              <a:t>On the Computational Architecture of the </a:t>
            </a:r>
            <a:r>
              <a:rPr lang="en-US" sz="1800" dirty="0" err="1">
                <a:latin typeface="Arial"/>
                <a:cs typeface="Arial"/>
              </a:rPr>
              <a:t>Neocortex</a:t>
            </a:r>
            <a:r>
              <a:rPr lang="en-US" sz="1800" dirty="0">
                <a:latin typeface="Arial"/>
                <a:cs typeface="Arial"/>
              </a:rPr>
              <a:t>, </a:t>
            </a:r>
            <a:r>
              <a:rPr lang="en-US" sz="1800" dirty="0" smtClean="0">
                <a:latin typeface="Arial"/>
                <a:cs typeface="Arial"/>
              </a:rPr>
              <a:t>II</a:t>
            </a:r>
            <a:r>
              <a:rPr lang="en-US" sz="1800" dirty="0">
                <a:latin typeface="Arial"/>
                <a:cs typeface="Arial"/>
              </a:rPr>
              <a:t>: The role of </a:t>
            </a:r>
            <a:r>
              <a:rPr lang="en-US" sz="1800" dirty="0" err="1">
                <a:latin typeface="Arial"/>
                <a:cs typeface="Arial"/>
              </a:rPr>
              <a:t>cortico</a:t>
            </a:r>
            <a:r>
              <a:rPr lang="en-US" sz="1800" dirty="0">
                <a:latin typeface="Arial"/>
                <a:cs typeface="Arial"/>
              </a:rPr>
              <a:t>-cortical loops, </a:t>
            </a:r>
            <a:r>
              <a:rPr lang="en-US" sz="1800" i="1" dirty="0">
                <a:latin typeface="Arial"/>
                <a:cs typeface="Arial"/>
              </a:rPr>
              <a:t>Biological Cybernetics</a:t>
            </a:r>
            <a:r>
              <a:rPr lang="en-US" sz="1800" dirty="0">
                <a:latin typeface="Arial"/>
                <a:cs typeface="Arial"/>
              </a:rPr>
              <a:t>, </a:t>
            </a:r>
            <a:r>
              <a:rPr lang="en-US" sz="1800" b="1" dirty="0">
                <a:latin typeface="Arial"/>
                <a:cs typeface="Arial"/>
              </a:rPr>
              <a:t>66</a:t>
            </a:r>
            <a:r>
              <a:rPr lang="en-US" sz="1800" dirty="0">
                <a:latin typeface="Arial"/>
                <a:cs typeface="Arial"/>
              </a:rPr>
              <a:t>, pp. 241-</a:t>
            </a:r>
            <a:r>
              <a:rPr lang="en-US" sz="1800" dirty="0" smtClean="0">
                <a:latin typeface="Arial"/>
                <a:cs typeface="Arial"/>
              </a:rPr>
              <a:t>251. Lee and Mumford, 2002 Hierarchical Bayesian inference in the visual cortex, JOSA . </a:t>
            </a:r>
          </a:p>
        </p:txBody>
      </p:sp>
      <p:pic>
        <p:nvPicPr>
          <p:cNvPr id="3" name="Picture 2"/>
          <p:cNvPicPr>
            <a:picLocks noChangeAspect="1"/>
          </p:cNvPicPr>
          <p:nvPr/>
        </p:nvPicPr>
        <p:blipFill>
          <a:blip r:embed="rId3"/>
          <a:stretch>
            <a:fillRect/>
          </a:stretch>
        </p:blipFill>
        <p:spPr>
          <a:xfrm>
            <a:off x="952500" y="1640543"/>
            <a:ext cx="7086600" cy="3375957"/>
          </a:xfrm>
          <a:prstGeom prst="rect">
            <a:avLst/>
          </a:prstGeom>
        </p:spPr>
      </p:pic>
      <p:sp>
        <p:nvSpPr>
          <p:cNvPr id="4" name="TextBox 3"/>
          <p:cNvSpPr txBox="1"/>
          <p:nvPr/>
        </p:nvSpPr>
        <p:spPr>
          <a:xfrm>
            <a:off x="1568758" y="469900"/>
            <a:ext cx="6184899" cy="461665"/>
          </a:xfrm>
          <a:prstGeom prst="rect">
            <a:avLst/>
          </a:prstGeom>
          <a:noFill/>
        </p:spPr>
        <p:txBody>
          <a:bodyPr wrap="square" rtlCol="0">
            <a:spAutoFit/>
          </a:bodyPr>
          <a:lstStyle/>
          <a:p>
            <a:r>
              <a:rPr lang="en-US" dirty="0" smtClean="0">
                <a:solidFill>
                  <a:srgbClr val="C00000"/>
                </a:solidFill>
                <a:latin typeface="Arial"/>
                <a:cs typeface="Arial"/>
              </a:rPr>
              <a:t>Analysis by Synthesis framework of Vision</a:t>
            </a:r>
            <a:endParaRPr lang="en-US" dirty="0">
              <a:solidFill>
                <a:srgbClr val="C00000"/>
              </a:solidFill>
              <a:latin typeface="Arial"/>
              <a:cs typeface="Arial"/>
            </a:endParaRPr>
          </a:p>
        </p:txBody>
      </p:sp>
    </p:spTree>
    <p:extLst>
      <p:ext uri="{BB962C8B-B14F-4D97-AF65-F5344CB8AC3E}">
        <p14:creationId xmlns:p14="http://schemas.microsoft.com/office/powerpoint/2010/main" val="8355748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8387" y="6029722"/>
            <a:ext cx="7699544" cy="646331"/>
          </a:xfrm>
          <a:prstGeom prst="rect">
            <a:avLst/>
          </a:prstGeom>
          <a:noFill/>
        </p:spPr>
        <p:txBody>
          <a:bodyPr wrap="none" rtlCol="0">
            <a:spAutoFit/>
          </a:bodyPr>
          <a:lstStyle/>
          <a:p>
            <a:r>
              <a:rPr lang="en-US" sz="1800" dirty="0" smtClean="0">
                <a:latin typeface="Arial"/>
                <a:cs typeface="Arial"/>
              </a:rPr>
              <a:t>Lee et al. (1998)  Higher order computation in the primary visual cortex.</a:t>
            </a:r>
          </a:p>
          <a:p>
            <a:r>
              <a:rPr lang="en-US" sz="1800" dirty="0" smtClean="0">
                <a:latin typeface="Arial"/>
                <a:cs typeface="Arial"/>
              </a:rPr>
              <a:t>Lee and Mumford 2003  Hierarchical Bayes inference in the visual cortex. </a:t>
            </a:r>
            <a:endParaRPr lang="en-US" sz="1800" dirty="0">
              <a:latin typeface="Arial"/>
              <a:cs typeface="Arial"/>
            </a:endParaRPr>
          </a:p>
        </p:txBody>
      </p:sp>
      <p:pic>
        <p:nvPicPr>
          <p:cNvPr id="3" name="Picture 2"/>
          <p:cNvPicPr>
            <a:picLocks noChangeAspect="1"/>
          </p:cNvPicPr>
          <p:nvPr/>
        </p:nvPicPr>
        <p:blipFill>
          <a:blip r:embed="rId3"/>
          <a:stretch>
            <a:fillRect/>
          </a:stretch>
        </p:blipFill>
        <p:spPr>
          <a:xfrm>
            <a:off x="-63500" y="2717800"/>
            <a:ext cx="3733800" cy="2260600"/>
          </a:xfrm>
          <a:prstGeom prst="rect">
            <a:avLst/>
          </a:prstGeom>
        </p:spPr>
      </p:pic>
      <p:sp>
        <p:nvSpPr>
          <p:cNvPr id="5" name="TextBox 4"/>
          <p:cNvSpPr txBox="1"/>
          <p:nvPr/>
        </p:nvSpPr>
        <p:spPr>
          <a:xfrm>
            <a:off x="584200" y="1261031"/>
            <a:ext cx="8001000" cy="707886"/>
          </a:xfrm>
          <a:prstGeom prst="rect">
            <a:avLst/>
          </a:prstGeom>
          <a:noFill/>
        </p:spPr>
        <p:txBody>
          <a:bodyPr wrap="square" rtlCol="0">
            <a:spAutoFit/>
          </a:bodyPr>
          <a:lstStyle/>
          <a:p>
            <a:r>
              <a:rPr lang="en-US" sz="2000" smtClean="0">
                <a:latin typeface="Arial"/>
                <a:cs typeface="Arial"/>
              </a:rPr>
              <a:t>Evidence that Inference </a:t>
            </a:r>
            <a:r>
              <a:rPr lang="en-US" sz="2000" dirty="0" smtClean="0">
                <a:latin typeface="Arial"/>
                <a:cs typeface="Arial"/>
              </a:rPr>
              <a:t>is not simply a feed-forward process but involves both bottom-up, horizontal and top-down constraints.</a:t>
            </a:r>
            <a:endParaRPr lang="en-US" sz="2000" dirty="0">
              <a:latin typeface="Arial"/>
              <a:cs typeface="Arial"/>
            </a:endParaRPr>
          </a:p>
        </p:txBody>
      </p:sp>
      <p:sp>
        <p:nvSpPr>
          <p:cNvPr id="233473" name="Title 1"/>
          <p:cNvSpPr>
            <a:spLocks noGrp="1"/>
          </p:cNvSpPr>
          <p:nvPr>
            <p:ph type="title"/>
          </p:nvPr>
        </p:nvSpPr>
        <p:spPr>
          <a:xfrm>
            <a:off x="533400" y="228600"/>
            <a:ext cx="7543800" cy="1143000"/>
          </a:xfrm>
        </p:spPr>
        <p:txBody>
          <a:bodyPr/>
          <a:lstStyle/>
          <a:p>
            <a:r>
              <a:rPr lang="en-CA" sz="2800" b="0" dirty="0" smtClean="0">
                <a:solidFill>
                  <a:srgbClr val="C00000"/>
                </a:solidFill>
                <a:latin typeface="Arial" charset="0"/>
              </a:rPr>
              <a:t>Bayes Net in the brain?</a:t>
            </a:r>
            <a:endParaRPr lang="en-CA" sz="2800" b="0" dirty="0">
              <a:solidFill>
                <a:srgbClr val="C00000"/>
              </a:solidFill>
              <a:latin typeface="Arial" charset="0"/>
            </a:endParaRPr>
          </a:p>
        </p:txBody>
      </p:sp>
      <p:sp>
        <p:nvSpPr>
          <p:cNvPr id="8" name="TextBox 7"/>
          <p:cNvSpPr txBox="1"/>
          <p:nvPr/>
        </p:nvSpPr>
        <p:spPr>
          <a:xfrm>
            <a:off x="4114800" y="5410200"/>
            <a:ext cx="4283131" cy="492443"/>
          </a:xfrm>
          <a:prstGeom prst="rect">
            <a:avLst/>
          </a:prstGeom>
          <a:solidFill>
            <a:schemeClr val="bg1"/>
          </a:solidFill>
        </p:spPr>
        <p:txBody>
          <a:bodyPr wrap="none" rtlCol="0">
            <a:spAutoFit/>
          </a:bodyPr>
          <a:lstStyle/>
          <a:p>
            <a:r>
              <a:rPr lang="en-US" sz="1800" dirty="0" smtClean="0">
                <a:latin typeface="Arial"/>
                <a:cs typeface="Arial"/>
              </a:rPr>
              <a:t>V1                      V2                  V4    </a:t>
            </a:r>
            <a:r>
              <a:rPr lang="en-US" dirty="0" smtClean="0"/>
              <a:t>….</a:t>
            </a:r>
            <a:endParaRPr lang="en-US" dirty="0"/>
          </a:p>
        </p:txBody>
      </p:sp>
      <p:pic>
        <p:nvPicPr>
          <p:cNvPr id="4" name="Picture 3"/>
          <p:cNvPicPr>
            <a:picLocks noChangeAspect="1"/>
          </p:cNvPicPr>
          <p:nvPr/>
        </p:nvPicPr>
        <p:blipFill>
          <a:blip r:embed="rId4"/>
          <a:stretch>
            <a:fillRect/>
          </a:stretch>
        </p:blipFill>
        <p:spPr>
          <a:xfrm>
            <a:off x="3135330" y="2819400"/>
            <a:ext cx="5842000" cy="2590800"/>
          </a:xfrm>
          <a:prstGeom prst="rect">
            <a:avLst/>
          </a:prstGeom>
        </p:spPr>
      </p:pic>
    </p:spTree>
    <p:extLst>
      <p:ext uri="{BB962C8B-B14F-4D97-AF65-F5344CB8AC3E}">
        <p14:creationId xmlns:p14="http://schemas.microsoft.com/office/powerpoint/2010/main" val="1582779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8386" name="Text Box 2"/>
          <p:cNvSpPr txBox="1">
            <a:spLocks noChangeArrowheads="1"/>
          </p:cNvSpPr>
          <p:nvPr/>
        </p:nvSpPr>
        <p:spPr bwMode="auto">
          <a:xfrm>
            <a:off x="609600" y="3733800"/>
            <a:ext cx="7848600" cy="1084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effectLst>
                <a:outerShdw blurRad="38100" dist="38100" dir="2700000" algn="tl">
                  <a:srgbClr val="DDDDDD"/>
                </a:outerShdw>
              </a:effectLst>
            </a:endParaRPr>
          </a:p>
          <a:p>
            <a:pPr>
              <a:spcBef>
                <a:spcPct val="50000"/>
              </a:spcBef>
            </a:pPr>
            <a:endParaRPr lang="en-US">
              <a:effectLst>
                <a:outerShdw blurRad="38100" dist="38100" dir="2700000" algn="tl">
                  <a:srgbClr val="DDDDDD"/>
                </a:outerShdw>
              </a:effectLst>
            </a:endParaRP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1" y="1115049"/>
            <a:ext cx="5651499" cy="52375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 name="TextBox 3"/>
          <p:cNvSpPr txBox="1"/>
          <p:nvPr/>
        </p:nvSpPr>
        <p:spPr>
          <a:xfrm>
            <a:off x="1003210" y="406400"/>
            <a:ext cx="7454990" cy="461665"/>
          </a:xfrm>
          <a:prstGeom prst="rect">
            <a:avLst/>
          </a:prstGeom>
          <a:noFill/>
        </p:spPr>
        <p:txBody>
          <a:bodyPr wrap="none" rtlCol="0">
            <a:spAutoFit/>
          </a:bodyPr>
          <a:lstStyle/>
          <a:p>
            <a:r>
              <a:rPr lang="en-US" dirty="0" smtClean="0">
                <a:solidFill>
                  <a:srgbClr val="C00000"/>
                </a:solidFill>
              </a:rPr>
              <a:t>Zhu and Mumford’s Stochastic Grammar of Images (2006)</a:t>
            </a:r>
            <a:endParaRPr lang="en-US" dirty="0">
              <a:solidFill>
                <a:srgbClr val="C00000"/>
              </a:solidFill>
            </a:endParaRPr>
          </a:p>
        </p:txBody>
      </p:sp>
      <p:pic>
        <p:nvPicPr>
          <p:cNvPr id="6" name="Picture 5"/>
          <p:cNvPicPr>
            <a:picLocks noChangeAspect="1"/>
          </p:cNvPicPr>
          <p:nvPr/>
        </p:nvPicPr>
        <p:blipFill>
          <a:blip r:embed="rId4"/>
          <a:stretch>
            <a:fillRect/>
          </a:stretch>
        </p:blipFill>
        <p:spPr>
          <a:xfrm>
            <a:off x="6374218" y="2594641"/>
            <a:ext cx="1843863" cy="1860550"/>
          </a:xfrm>
          <a:prstGeom prst="rect">
            <a:avLst/>
          </a:prstGeom>
        </p:spPr>
      </p:pic>
    </p:spTree>
    <p:extLst>
      <p:ext uri="{BB962C8B-B14F-4D97-AF65-F5344CB8AC3E}">
        <p14:creationId xmlns:p14="http://schemas.microsoft.com/office/powerpoint/2010/main" val="10326322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7715" name="Text Box 3"/>
          <p:cNvSpPr txBox="1">
            <a:spLocks noChangeArrowheads="1"/>
          </p:cNvSpPr>
          <p:nvPr/>
        </p:nvSpPr>
        <p:spPr bwMode="auto">
          <a:xfrm>
            <a:off x="2362200" y="381000"/>
            <a:ext cx="434160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smtClean="0">
                <a:effectLst>
                  <a:outerShdw blurRad="38100" dist="38100" dir="2700000" algn="tl">
                    <a:srgbClr val="DDDDDD"/>
                  </a:outerShdw>
                </a:effectLst>
                <a:latin typeface="Arial"/>
                <a:cs typeface="Arial"/>
              </a:rPr>
              <a:t>Sampling from the clock graph</a:t>
            </a:r>
            <a:endParaRPr lang="en-US" sz="2400" dirty="0">
              <a:effectLst>
                <a:outerShdw blurRad="38100" dist="38100" dir="2700000" algn="tl">
                  <a:srgbClr val="DDDDDD"/>
                </a:outerShdw>
              </a:effectLst>
              <a:latin typeface="Arial"/>
              <a:cs typeface="Arial"/>
            </a:endParaRPr>
          </a:p>
        </p:txBody>
      </p:sp>
      <p:pic>
        <p:nvPicPr>
          <p:cNvPr id="19077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03893"/>
            <a:ext cx="6870700" cy="68066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1146030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295400"/>
            <a:ext cx="4495800" cy="45569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2514600" y="457200"/>
            <a:ext cx="3422006" cy="492443"/>
          </a:xfrm>
          <a:prstGeom prst="rect">
            <a:avLst/>
          </a:prstGeom>
          <a:noFill/>
        </p:spPr>
        <p:txBody>
          <a:bodyPr wrap="none" rtlCol="0">
            <a:spAutoFit/>
          </a:bodyPr>
          <a:lstStyle/>
          <a:p>
            <a:r>
              <a:rPr lang="en-US" dirty="0" smtClean="0">
                <a:latin typeface="Arial"/>
                <a:cs typeface="Arial"/>
              </a:rPr>
              <a:t>Analysis by Synthesis</a:t>
            </a:r>
            <a:endParaRPr lang="en-US" dirty="0">
              <a:latin typeface="Arial"/>
              <a:cs typeface="Arial"/>
            </a:endParaRPr>
          </a:p>
        </p:txBody>
      </p:sp>
      <p:sp>
        <p:nvSpPr>
          <p:cNvPr id="3" name="Rectangle 2"/>
          <p:cNvSpPr/>
          <p:nvPr/>
        </p:nvSpPr>
        <p:spPr>
          <a:xfrm>
            <a:off x="2514600" y="6198124"/>
            <a:ext cx="4572000" cy="400110"/>
          </a:xfrm>
          <a:prstGeom prst="rect">
            <a:avLst/>
          </a:prstGeom>
        </p:spPr>
        <p:txBody>
          <a:bodyPr>
            <a:spAutoFit/>
          </a:bodyPr>
          <a:lstStyle/>
          <a:p>
            <a:r>
              <a:rPr lang="en-US" sz="2000" dirty="0"/>
              <a:t>Zhu and </a:t>
            </a:r>
            <a:r>
              <a:rPr lang="en-US" sz="2000" dirty="0" smtClean="0"/>
              <a:t>Mumford (2006</a:t>
            </a:r>
            <a:r>
              <a:rPr lang="en-US" sz="2000" dirty="0"/>
              <a:t>)</a:t>
            </a:r>
          </a:p>
        </p:txBody>
      </p:sp>
    </p:spTree>
    <p:extLst>
      <p:ext uri="{BB962C8B-B14F-4D97-AF65-F5344CB8AC3E}">
        <p14:creationId xmlns:p14="http://schemas.microsoft.com/office/powerpoint/2010/main" val="5352394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11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19200"/>
            <a:ext cx="7010400" cy="4508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841158" name="Text Box 6"/>
          <p:cNvSpPr txBox="1">
            <a:spLocks noChangeArrowheads="1"/>
          </p:cNvSpPr>
          <p:nvPr/>
        </p:nvSpPr>
        <p:spPr bwMode="auto">
          <a:xfrm>
            <a:off x="1066800" y="457200"/>
            <a:ext cx="687399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dirty="0" smtClean="0">
                <a:effectLst>
                  <a:outerShdw blurRad="38100" dist="38100" dir="2700000" algn="tl">
                    <a:srgbClr val="DDDDDD"/>
                  </a:outerShdw>
                </a:effectLst>
                <a:latin typeface="Arial"/>
                <a:cs typeface="Arial"/>
              </a:rPr>
              <a:t>Parsing:  Co-activation of whole and components</a:t>
            </a:r>
            <a:endParaRPr lang="en-US" sz="2400" dirty="0">
              <a:effectLst>
                <a:outerShdw blurRad="38100" dist="38100" dir="2700000" algn="tl">
                  <a:srgbClr val="DDDDDD"/>
                </a:outerShdw>
              </a:effectLst>
              <a:latin typeface="Arial"/>
              <a:cs typeface="Arial"/>
            </a:endParaRPr>
          </a:p>
        </p:txBody>
      </p:sp>
      <p:sp>
        <p:nvSpPr>
          <p:cNvPr id="4" name="Text Box 6"/>
          <p:cNvSpPr txBox="1">
            <a:spLocks noChangeArrowheads="1"/>
          </p:cNvSpPr>
          <p:nvPr/>
        </p:nvSpPr>
        <p:spPr bwMode="auto">
          <a:xfrm>
            <a:off x="762000" y="5029200"/>
            <a:ext cx="7696200" cy="830997"/>
          </a:xfrm>
          <a:prstGeom prst="rect">
            <a:avLst/>
          </a:prstGeom>
          <a:solidFill>
            <a:schemeClr val="bg1"/>
          </a:solidFill>
          <a:ln>
            <a:solidFill>
              <a:schemeClr val="bg1"/>
            </a:solidFill>
          </a:ln>
          <a:effectLst/>
          <a:extLst/>
        </p:spPr>
        <p:txBody>
          <a:bodyPr wrap="square">
            <a:spAutoFit/>
          </a:bodyPr>
          <a:lstStyle/>
          <a:p>
            <a:r>
              <a:rPr lang="en-US" sz="2400" dirty="0" smtClean="0">
                <a:effectLst>
                  <a:outerShdw blurRad="38100" dist="38100" dir="2700000" algn="tl">
                    <a:srgbClr val="DDDDDD"/>
                  </a:outerShdw>
                </a:effectLst>
              </a:rPr>
              <a:t>Competition between competing parts at the OR level lead to selection of a particular parsing tree.</a:t>
            </a:r>
            <a:endParaRPr lang="en-US" sz="2400" dirty="0">
              <a:effectLst>
                <a:outerShdw blurRad="38100" dist="38100" dir="2700000" algn="tl">
                  <a:srgbClr val="DDDDDD"/>
                </a:outerShdw>
              </a:effectLst>
            </a:endParaRPr>
          </a:p>
        </p:txBody>
      </p:sp>
    </p:spTree>
    <p:extLst>
      <p:ext uri="{BB962C8B-B14F-4D97-AF65-F5344CB8AC3E}">
        <p14:creationId xmlns:p14="http://schemas.microsoft.com/office/powerpoint/2010/main" val="241316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20700" y="394730"/>
            <a:ext cx="8051800" cy="1899306"/>
          </a:xfrm>
          <a:prstGeom prst="rect">
            <a:avLst/>
          </a:prstGeom>
        </p:spPr>
      </p:pic>
      <p:pic>
        <p:nvPicPr>
          <p:cNvPr id="4" name="Picture 3"/>
          <p:cNvPicPr>
            <a:picLocks noChangeAspect="1"/>
          </p:cNvPicPr>
          <p:nvPr/>
        </p:nvPicPr>
        <p:blipFill>
          <a:blip r:embed="rId4"/>
          <a:stretch>
            <a:fillRect/>
          </a:stretch>
        </p:blipFill>
        <p:spPr>
          <a:xfrm>
            <a:off x="520700" y="2547272"/>
            <a:ext cx="7804168" cy="3434428"/>
          </a:xfrm>
          <a:prstGeom prst="rect">
            <a:avLst/>
          </a:prstGeom>
        </p:spPr>
      </p:pic>
      <p:sp>
        <p:nvSpPr>
          <p:cNvPr id="5" name="TextBox 4"/>
          <p:cNvSpPr txBox="1"/>
          <p:nvPr/>
        </p:nvSpPr>
        <p:spPr>
          <a:xfrm>
            <a:off x="520700" y="6007100"/>
            <a:ext cx="8191500" cy="646331"/>
          </a:xfrm>
          <a:prstGeom prst="rect">
            <a:avLst/>
          </a:prstGeom>
          <a:noFill/>
        </p:spPr>
        <p:txBody>
          <a:bodyPr wrap="square" rtlCol="0">
            <a:spAutoFit/>
          </a:bodyPr>
          <a:lstStyle/>
          <a:p>
            <a:r>
              <a:rPr lang="en-US" sz="1800" dirty="0" smtClean="0"/>
              <a:t>More data efficient for training than CNN </a:t>
            </a:r>
            <a:r>
              <a:rPr lang="mr-IN" sz="1800" dirty="0" smtClean="0"/>
              <a:t>–</a:t>
            </a:r>
            <a:r>
              <a:rPr lang="en-US" sz="1800" dirty="0" smtClean="0"/>
              <a:t> structured probabilistic graphical model, trained with 3D object data rendered in contours.  Focused on surfaces and contours.</a:t>
            </a:r>
            <a:endParaRPr lang="en-US" sz="1800" dirty="0"/>
          </a:p>
        </p:txBody>
      </p:sp>
    </p:spTree>
    <p:extLst>
      <p:ext uri="{BB962C8B-B14F-4D97-AF65-F5344CB8AC3E}">
        <p14:creationId xmlns:p14="http://schemas.microsoft.com/office/powerpoint/2010/main" val="272142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04800" y="1019363"/>
            <a:ext cx="8585200" cy="4572458"/>
          </a:xfrm>
          <a:prstGeom prst="rect">
            <a:avLst/>
          </a:prstGeom>
        </p:spPr>
      </p:pic>
      <p:sp>
        <p:nvSpPr>
          <p:cNvPr id="12" name="TextBox 11"/>
          <p:cNvSpPr txBox="1"/>
          <p:nvPr/>
        </p:nvSpPr>
        <p:spPr>
          <a:xfrm flipH="1">
            <a:off x="469900" y="228600"/>
            <a:ext cx="8255000" cy="584775"/>
          </a:xfrm>
          <a:prstGeom prst="rect">
            <a:avLst/>
          </a:prstGeom>
          <a:noFill/>
        </p:spPr>
        <p:txBody>
          <a:bodyPr wrap="square" rtlCol="0">
            <a:spAutoFit/>
          </a:bodyPr>
          <a:lstStyle/>
          <a:p>
            <a:r>
              <a:rPr lang="en-US" sz="3200" dirty="0" smtClean="0">
                <a:solidFill>
                  <a:srgbClr val="C00000"/>
                </a:solidFill>
              </a:rPr>
              <a:t>Hierarchical CNN as models of sensory cortex</a:t>
            </a:r>
            <a:endParaRPr lang="en-US" sz="3200" dirty="0">
              <a:solidFill>
                <a:srgbClr val="C00000"/>
              </a:solidFill>
            </a:endParaRPr>
          </a:p>
        </p:txBody>
      </p:sp>
      <p:sp>
        <p:nvSpPr>
          <p:cNvPr id="13" name="Rectangle 12"/>
          <p:cNvSpPr/>
          <p:nvPr/>
        </p:nvSpPr>
        <p:spPr bwMode="auto">
          <a:xfrm>
            <a:off x="469900" y="4775200"/>
            <a:ext cx="2374900" cy="81662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Rectangle 13"/>
          <p:cNvSpPr/>
          <p:nvPr/>
        </p:nvSpPr>
        <p:spPr bwMode="auto">
          <a:xfrm>
            <a:off x="2667000" y="5082788"/>
            <a:ext cx="2794000" cy="81662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 name="TextBox 14"/>
          <p:cNvSpPr txBox="1"/>
          <p:nvPr/>
        </p:nvSpPr>
        <p:spPr>
          <a:xfrm>
            <a:off x="584200" y="5899409"/>
            <a:ext cx="8305800" cy="646331"/>
          </a:xfrm>
          <a:prstGeom prst="rect">
            <a:avLst/>
          </a:prstGeom>
          <a:noFill/>
        </p:spPr>
        <p:txBody>
          <a:bodyPr wrap="square" rtlCol="0">
            <a:spAutoFit/>
          </a:bodyPr>
          <a:lstStyle/>
          <a:p>
            <a:r>
              <a:rPr lang="en-US" sz="1800" dirty="0" err="1" smtClean="0"/>
              <a:t>Yamins</a:t>
            </a:r>
            <a:r>
              <a:rPr lang="en-US" sz="1800" dirty="0" smtClean="0"/>
              <a:t> and </a:t>
            </a:r>
            <a:r>
              <a:rPr lang="en-US" sz="1800" dirty="0" err="1" smtClean="0"/>
              <a:t>DiCarlo</a:t>
            </a:r>
            <a:r>
              <a:rPr lang="en-US" sz="1800" dirty="0" smtClean="0"/>
              <a:t> (2016) Using goal-driven deep learning models to understand sensory cortex. Nature Neuroscience. </a:t>
            </a:r>
            <a:endParaRPr lang="en-US" sz="1800" dirty="0"/>
          </a:p>
        </p:txBody>
      </p:sp>
    </p:spTree>
    <p:extLst>
      <p:ext uri="{BB962C8B-B14F-4D97-AF65-F5344CB8AC3E}">
        <p14:creationId xmlns:p14="http://schemas.microsoft.com/office/powerpoint/2010/main" val="16045337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457200"/>
            <a:ext cx="4750018" cy="646331"/>
          </a:xfrm>
          <a:prstGeom prst="rect">
            <a:avLst/>
          </a:prstGeom>
          <a:noFill/>
        </p:spPr>
        <p:txBody>
          <a:bodyPr wrap="none" rtlCol="0">
            <a:spAutoFit/>
          </a:bodyPr>
          <a:lstStyle/>
          <a:p>
            <a:r>
              <a:rPr lang="en-US" sz="3600" dirty="0" smtClean="0">
                <a:solidFill>
                  <a:srgbClr val="C00000"/>
                </a:solidFill>
                <a:latin typeface="+mj-lt"/>
                <a:cs typeface="Arial"/>
              </a:rPr>
              <a:t>Capsule Network (2017)</a:t>
            </a:r>
            <a:endParaRPr lang="en-US" sz="3600" dirty="0">
              <a:solidFill>
                <a:srgbClr val="C00000"/>
              </a:solidFill>
              <a:latin typeface="+mj-lt"/>
              <a:cs typeface="Arial"/>
            </a:endParaRPr>
          </a:p>
        </p:txBody>
      </p:sp>
      <p:pic>
        <p:nvPicPr>
          <p:cNvPr id="3" name="Picture 2"/>
          <p:cNvPicPr>
            <a:picLocks noChangeAspect="1"/>
          </p:cNvPicPr>
          <p:nvPr/>
        </p:nvPicPr>
        <p:blipFill>
          <a:blip r:embed="rId3"/>
          <a:stretch>
            <a:fillRect/>
          </a:stretch>
        </p:blipFill>
        <p:spPr>
          <a:xfrm>
            <a:off x="584200" y="1564338"/>
            <a:ext cx="7924800" cy="4136791"/>
          </a:xfrm>
          <a:prstGeom prst="rect">
            <a:avLst/>
          </a:prstGeom>
        </p:spPr>
      </p:pic>
    </p:spTree>
    <p:extLst>
      <p:ext uri="{BB962C8B-B14F-4D97-AF65-F5344CB8AC3E}">
        <p14:creationId xmlns:p14="http://schemas.microsoft.com/office/powerpoint/2010/main" val="8878464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457200"/>
            <a:ext cx="4243469" cy="584775"/>
          </a:xfrm>
          <a:prstGeom prst="rect">
            <a:avLst/>
          </a:prstGeom>
          <a:noFill/>
        </p:spPr>
        <p:txBody>
          <a:bodyPr wrap="none" rtlCol="0">
            <a:spAutoFit/>
          </a:bodyPr>
          <a:lstStyle/>
          <a:p>
            <a:r>
              <a:rPr lang="en-US" sz="3200" dirty="0" smtClean="0">
                <a:solidFill>
                  <a:srgbClr val="C00000"/>
                </a:solidFill>
                <a:latin typeface="+mj-lt"/>
                <a:cs typeface="Arial"/>
              </a:rPr>
              <a:t>Capsule Network (2017)</a:t>
            </a:r>
            <a:endParaRPr lang="en-US" sz="3200" dirty="0">
              <a:solidFill>
                <a:srgbClr val="C00000"/>
              </a:solidFill>
              <a:latin typeface="+mj-lt"/>
              <a:cs typeface="Arial"/>
            </a:endParaRPr>
          </a:p>
        </p:txBody>
      </p:sp>
      <p:pic>
        <p:nvPicPr>
          <p:cNvPr id="4" name="Picture 3"/>
          <p:cNvPicPr>
            <a:picLocks noChangeAspect="1"/>
          </p:cNvPicPr>
          <p:nvPr/>
        </p:nvPicPr>
        <p:blipFill>
          <a:blip r:embed="rId3"/>
          <a:stretch>
            <a:fillRect/>
          </a:stretch>
        </p:blipFill>
        <p:spPr>
          <a:xfrm>
            <a:off x="292101" y="1667746"/>
            <a:ext cx="5029200" cy="2817490"/>
          </a:xfrm>
          <a:prstGeom prst="rect">
            <a:avLst/>
          </a:prstGeom>
        </p:spPr>
      </p:pic>
      <p:pic>
        <p:nvPicPr>
          <p:cNvPr id="5" name="Picture 4"/>
          <p:cNvPicPr>
            <a:picLocks noChangeAspect="1"/>
          </p:cNvPicPr>
          <p:nvPr/>
        </p:nvPicPr>
        <p:blipFill>
          <a:blip r:embed="rId4"/>
          <a:stretch>
            <a:fillRect/>
          </a:stretch>
        </p:blipFill>
        <p:spPr>
          <a:xfrm>
            <a:off x="5024307" y="2019989"/>
            <a:ext cx="3998675" cy="2465247"/>
          </a:xfrm>
          <a:prstGeom prst="rect">
            <a:avLst/>
          </a:prstGeom>
        </p:spPr>
      </p:pic>
    </p:spTree>
    <p:extLst>
      <p:ext uri="{BB962C8B-B14F-4D97-AF65-F5344CB8AC3E}">
        <p14:creationId xmlns:p14="http://schemas.microsoft.com/office/powerpoint/2010/main" val="6523390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457200"/>
            <a:ext cx="3507692" cy="461665"/>
          </a:xfrm>
          <a:prstGeom prst="rect">
            <a:avLst/>
          </a:prstGeom>
          <a:noFill/>
        </p:spPr>
        <p:txBody>
          <a:bodyPr wrap="none" rtlCol="0">
            <a:spAutoFit/>
          </a:bodyPr>
          <a:lstStyle/>
          <a:p>
            <a:r>
              <a:rPr lang="en-US" dirty="0" smtClean="0">
                <a:latin typeface="Arial"/>
                <a:cs typeface="Arial"/>
              </a:rPr>
              <a:t>Capsule Network (2017)</a:t>
            </a:r>
            <a:endParaRPr lang="en-US" dirty="0">
              <a:latin typeface="Arial"/>
              <a:cs typeface="Arial"/>
            </a:endParaRPr>
          </a:p>
        </p:txBody>
      </p:sp>
      <p:pic>
        <p:nvPicPr>
          <p:cNvPr id="3" name="Picture 2"/>
          <p:cNvPicPr>
            <a:picLocks noChangeAspect="1"/>
          </p:cNvPicPr>
          <p:nvPr/>
        </p:nvPicPr>
        <p:blipFill>
          <a:blip r:embed="rId3"/>
          <a:stretch>
            <a:fillRect/>
          </a:stretch>
        </p:blipFill>
        <p:spPr>
          <a:xfrm>
            <a:off x="596900" y="1085441"/>
            <a:ext cx="7770968" cy="4997860"/>
          </a:xfrm>
          <a:prstGeom prst="rect">
            <a:avLst/>
          </a:prstGeom>
        </p:spPr>
      </p:pic>
    </p:spTree>
    <p:extLst>
      <p:ext uri="{BB962C8B-B14F-4D97-AF65-F5344CB8AC3E}">
        <p14:creationId xmlns:p14="http://schemas.microsoft.com/office/powerpoint/2010/main" val="19436365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457200"/>
            <a:ext cx="3507692" cy="461665"/>
          </a:xfrm>
          <a:prstGeom prst="rect">
            <a:avLst/>
          </a:prstGeom>
          <a:noFill/>
        </p:spPr>
        <p:txBody>
          <a:bodyPr wrap="none" rtlCol="0">
            <a:spAutoFit/>
          </a:bodyPr>
          <a:lstStyle/>
          <a:p>
            <a:r>
              <a:rPr lang="en-US" dirty="0" smtClean="0">
                <a:latin typeface="Arial"/>
                <a:cs typeface="Arial"/>
              </a:rPr>
              <a:t>Capsule Network (2017)</a:t>
            </a:r>
            <a:endParaRPr lang="en-US" dirty="0">
              <a:latin typeface="Arial"/>
              <a:cs typeface="Arial"/>
            </a:endParaRPr>
          </a:p>
        </p:txBody>
      </p:sp>
      <p:pic>
        <p:nvPicPr>
          <p:cNvPr id="3" name="Picture 2"/>
          <p:cNvPicPr>
            <a:picLocks noChangeAspect="1"/>
          </p:cNvPicPr>
          <p:nvPr/>
        </p:nvPicPr>
        <p:blipFill>
          <a:blip r:embed="rId3"/>
          <a:stretch>
            <a:fillRect/>
          </a:stretch>
        </p:blipFill>
        <p:spPr>
          <a:xfrm>
            <a:off x="454475" y="1251827"/>
            <a:ext cx="7627941" cy="4628274"/>
          </a:xfrm>
          <a:prstGeom prst="rect">
            <a:avLst/>
          </a:prstGeom>
        </p:spPr>
      </p:pic>
    </p:spTree>
    <p:extLst>
      <p:ext uri="{BB962C8B-B14F-4D97-AF65-F5344CB8AC3E}">
        <p14:creationId xmlns:p14="http://schemas.microsoft.com/office/powerpoint/2010/main" val="16745827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7900" y="647700"/>
            <a:ext cx="7035800" cy="1815882"/>
          </a:xfrm>
          <a:prstGeom prst="rect">
            <a:avLst/>
          </a:prstGeom>
          <a:noFill/>
        </p:spPr>
        <p:txBody>
          <a:bodyPr wrap="square" rtlCol="0">
            <a:spAutoFit/>
          </a:bodyPr>
          <a:lstStyle/>
          <a:p>
            <a:pPr algn="ctr"/>
            <a:r>
              <a:rPr lang="en-US" sz="3200" dirty="0" smtClean="0">
                <a:solidFill>
                  <a:srgbClr val="C00000"/>
                </a:solidFill>
              </a:rPr>
              <a:t>What are these feedback and horizontal connections for?</a:t>
            </a:r>
            <a:endParaRPr lang="en-US" sz="3200" dirty="0">
              <a:solidFill>
                <a:srgbClr val="C00000"/>
              </a:solidFill>
            </a:endParaRPr>
          </a:p>
          <a:p>
            <a:pPr algn="ctr"/>
            <a:endParaRPr lang="en-US" dirty="0" smtClean="0">
              <a:solidFill>
                <a:srgbClr val="C00000"/>
              </a:solidFill>
            </a:endParaRPr>
          </a:p>
          <a:p>
            <a:pPr algn="ctr"/>
            <a:endParaRPr lang="en-US" dirty="0">
              <a:solidFill>
                <a:srgbClr val="C00000"/>
              </a:solidFill>
            </a:endParaRPr>
          </a:p>
        </p:txBody>
      </p:sp>
      <p:sp>
        <p:nvSpPr>
          <p:cNvPr id="3" name="Rectangle 2"/>
          <p:cNvSpPr/>
          <p:nvPr/>
        </p:nvSpPr>
        <p:spPr>
          <a:xfrm>
            <a:off x="977900" y="2317929"/>
            <a:ext cx="6845300" cy="2677656"/>
          </a:xfrm>
          <a:prstGeom prst="rect">
            <a:avLst/>
          </a:prstGeom>
        </p:spPr>
        <p:txBody>
          <a:bodyPr wrap="square">
            <a:spAutoFit/>
          </a:bodyPr>
          <a:lstStyle/>
          <a:p>
            <a:pPr marL="457200" indent="-457200">
              <a:buFont typeface="+mj-lt"/>
              <a:buAutoNum type="arabicPeriod"/>
            </a:pPr>
            <a:r>
              <a:rPr lang="en-US" dirty="0"/>
              <a:t>Backpropagation algorithms.</a:t>
            </a:r>
          </a:p>
          <a:p>
            <a:pPr marL="457200" indent="-457200">
              <a:buFont typeface="+mj-lt"/>
              <a:buAutoNum type="arabicPeriod"/>
            </a:pPr>
            <a:r>
              <a:rPr lang="en-US" dirty="0"/>
              <a:t>Attention </a:t>
            </a:r>
            <a:r>
              <a:rPr lang="en-US" dirty="0" smtClean="0"/>
              <a:t>selection mechanisms.</a:t>
            </a:r>
          </a:p>
          <a:p>
            <a:pPr marL="457200" indent="-457200">
              <a:buFont typeface="+mj-lt"/>
              <a:buAutoNum type="arabicPeriod"/>
            </a:pPr>
            <a:r>
              <a:rPr lang="en-US" dirty="0" smtClean="0"/>
              <a:t>Dynamic routing</a:t>
            </a:r>
            <a:endParaRPr lang="en-US" dirty="0"/>
          </a:p>
          <a:p>
            <a:pPr marL="457200" indent="-457200">
              <a:buFont typeface="+mj-lt"/>
              <a:buAutoNum type="arabicPeriod"/>
            </a:pPr>
            <a:r>
              <a:rPr lang="en-US" dirty="0"/>
              <a:t>Synthesis (reconstruction, auto-encoder). </a:t>
            </a:r>
          </a:p>
          <a:p>
            <a:pPr marL="457200" indent="-457200">
              <a:buFont typeface="+mj-lt"/>
              <a:buAutoNum type="arabicPeriod"/>
            </a:pPr>
            <a:r>
              <a:rPr lang="en-US" dirty="0"/>
              <a:t>Linking parts and objects in a parse tree, composition and routing. </a:t>
            </a:r>
          </a:p>
          <a:p>
            <a:pPr marL="228600" indent="-228600">
              <a:buAutoNum type="arabicPeriod"/>
            </a:pPr>
            <a:endParaRPr lang="en-US" dirty="0"/>
          </a:p>
        </p:txBody>
      </p:sp>
    </p:spTree>
    <p:extLst>
      <p:ext uri="{BB962C8B-B14F-4D97-AF65-F5344CB8AC3E}">
        <p14:creationId xmlns:p14="http://schemas.microsoft.com/office/powerpoint/2010/main" val="547425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774700"/>
            <a:ext cx="7175500" cy="584775"/>
          </a:xfrm>
          <a:prstGeom prst="rect">
            <a:avLst/>
          </a:prstGeom>
          <a:noFill/>
        </p:spPr>
        <p:txBody>
          <a:bodyPr wrap="square" rtlCol="0">
            <a:spAutoFit/>
          </a:bodyPr>
          <a:lstStyle/>
          <a:p>
            <a:pPr algn="ctr"/>
            <a:r>
              <a:rPr lang="en-US" sz="3200" dirty="0" smtClean="0">
                <a:solidFill>
                  <a:srgbClr val="C00000"/>
                </a:solidFill>
              </a:rPr>
              <a:t>Generative Adversary network</a:t>
            </a:r>
            <a:endParaRPr lang="en-US" sz="3200" dirty="0">
              <a:solidFill>
                <a:srgbClr val="C00000"/>
              </a:solidFill>
            </a:endParaRPr>
          </a:p>
        </p:txBody>
      </p:sp>
      <p:sp>
        <p:nvSpPr>
          <p:cNvPr id="3" name="TextBox 2"/>
          <p:cNvSpPr txBox="1"/>
          <p:nvPr/>
        </p:nvSpPr>
        <p:spPr>
          <a:xfrm>
            <a:off x="908993" y="1816100"/>
            <a:ext cx="7033913" cy="1938992"/>
          </a:xfrm>
          <a:prstGeom prst="rect">
            <a:avLst/>
          </a:prstGeom>
          <a:noFill/>
        </p:spPr>
        <p:txBody>
          <a:bodyPr wrap="none" rtlCol="0">
            <a:spAutoFit/>
          </a:bodyPr>
          <a:lstStyle/>
          <a:p>
            <a:pPr marL="342900" indent="-342900">
              <a:buFont typeface="Arial" charset="0"/>
              <a:buChar char="•"/>
            </a:pPr>
            <a:r>
              <a:rPr lang="en-US" dirty="0" smtClean="0"/>
              <a:t>Two neural networks contesting in a zero-sum game.</a:t>
            </a:r>
          </a:p>
          <a:p>
            <a:pPr marL="342900" indent="-342900">
              <a:buFont typeface="Arial" charset="0"/>
              <a:buChar char="•"/>
            </a:pPr>
            <a:endParaRPr lang="en-US" dirty="0"/>
          </a:p>
          <a:p>
            <a:pPr marL="342900" indent="-342900">
              <a:buFont typeface="Arial" charset="0"/>
              <a:buChar char="•"/>
            </a:pPr>
            <a:r>
              <a:rPr lang="en-US" dirty="0" smtClean="0"/>
              <a:t>Pitt Generative model against discriminative model. </a:t>
            </a:r>
          </a:p>
          <a:p>
            <a:pPr marL="342900" indent="-342900">
              <a:buFont typeface="Arial" charset="0"/>
              <a:buChar char="•"/>
            </a:pPr>
            <a:endParaRPr lang="en-US" dirty="0"/>
          </a:p>
          <a:p>
            <a:pPr marL="342900" indent="-342900">
              <a:buFont typeface="Arial" charset="0"/>
              <a:buChar char="•"/>
            </a:pPr>
            <a:r>
              <a:rPr lang="en-US" dirty="0" smtClean="0"/>
              <a:t>A powerful way to learn generative model. </a:t>
            </a:r>
            <a:endParaRPr lang="en-US" dirty="0"/>
          </a:p>
        </p:txBody>
      </p:sp>
    </p:spTree>
    <p:extLst>
      <p:ext uri="{BB962C8B-B14F-4D97-AF65-F5344CB8AC3E}">
        <p14:creationId xmlns:p14="http://schemas.microsoft.com/office/powerpoint/2010/main" val="718915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774700"/>
            <a:ext cx="7175500" cy="584775"/>
          </a:xfrm>
          <a:prstGeom prst="rect">
            <a:avLst/>
          </a:prstGeom>
          <a:noFill/>
        </p:spPr>
        <p:txBody>
          <a:bodyPr wrap="square" rtlCol="0">
            <a:spAutoFit/>
          </a:bodyPr>
          <a:lstStyle/>
          <a:p>
            <a:pPr algn="ctr"/>
            <a:r>
              <a:rPr lang="en-US" sz="3200" dirty="0" smtClean="0">
                <a:solidFill>
                  <a:srgbClr val="C00000"/>
                </a:solidFill>
              </a:rPr>
              <a:t>Generative Adversary network</a:t>
            </a:r>
            <a:endParaRPr lang="en-US" sz="3200" dirty="0">
              <a:solidFill>
                <a:srgbClr val="C00000"/>
              </a:solidFill>
            </a:endParaRPr>
          </a:p>
        </p:txBody>
      </p:sp>
      <p:pic>
        <p:nvPicPr>
          <p:cNvPr id="6" name="Picture 5"/>
          <p:cNvPicPr>
            <a:picLocks noChangeAspect="1"/>
          </p:cNvPicPr>
          <p:nvPr/>
        </p:nvPicPr>
        <p:blipFill>
          <a:blip r:embed="rId3"/>
          <a:stretch>
            <a:fillRect/>
          </a:stretch>
        </p:blipFill>
        <p:spPr>
          <a:xfrm>
            <a:off x="292100" y="1885950"/>
            <a:ext cx="8585200" cy="966141"/>
          </a:xfrm>
          <a:prstGeom prst="rect">
            <a:avLst/>
          </a:prstGeom>
        </p:spPr>
      </p:pic>
      <p:sp>
        <p:nvSpPr>
          <p:cNvPr id="7" name="Rectangle 6"/>
          <p:cNvSpPr/>
          <p:nvPr/>
        </p:nvSpPr>
        <p:spPr>
          <a:xfrm>
            <a:off x="666750" y="3286036"/>
            <a:ext cx="7175500" cy="2677656"/>
          </a:xfrm>
          <a:prstGeom prst="rect">
            <a:avLst/>
          </a:prstGeom>
        </p:spPr>
        <p:txBody>
          <a:bodyPr wrap="square">
            <a:spAutoFit/>
          </a:bodyPr>
          <a:lstStyle/>
          <a:p>
            <a:pPr marL="342900" indent="-342900">
              <a:buFont typeface="Arial" charset="0"/>
              <a:buChar char="•"/>
            </a:pPr>
            <a:r>
              <a:rPr lang="en-US" dirty="0" smtClean="0"/>
              <a:t>The two networks </a:t>
            </a:r>
            <a:r>
              <a:rPr lang="en-US" dirty="0"/>
              <a:t>play a two-player mini-max game with value function V(G,D). </a:t>
            </a:r>
            <a:endParaRPr lang="en-US" dirty="0" smtClean="0"/>
          </a:p>
          <a:p>
            <a:pPr marL="342900" indent="-342900">
              <a:buFont typeface="Arial" charset="0"/>
              <a:buChar char="•"/>
            </a:pPr>
            <a:endParaRPr lang="en-US" dirty="0"/>
          </a:p>
          <a:p>
            <a:pPr marL="342900" indent="-342900">
              <a:buFont typeface="Arial" charset="0"/>
              <a:buChar char="•"/>
            </a:pPr>
            <a:r>
              <a:rPr lang="en-US" dirty="0" smtClean="0"/>
              <a:t>First train D to maximize V(D,G) freeze G</a:t>
            </a:r>
          </a:p>
          <a:p>
            <a:pPr marL="342900" indent="-342900">
              <a:buFont typeface="Arial" charset="0"/>
              <a:buChar char="•"/>
            </a:pPr>
            <a:r>
              <a:rPr lang="en-US" dirty="0" smtClean="0"/>
              <a:t>Then train G to minimize log(1-D(G(z)), freeze D</a:t>
            </a:r>
          </a:p>
          <a:p>
            <a:pPr marL="342900" indent="-342900">
              <a:buFont typeface="Arial" charset="0"/>
              <a:buChar char="•"/>
            </a:pPr>
            <a:r>
              <a:rPr lang="en-US" dirty="0" smtClean="0"/>
              <a:t>Iterate.</a:t>
            </a:r>
            <a:endParaRPr lang="en-US" dirty="0"/>
          </a:p>
          <a:p>
            <a:pPr marL="342900" indent="-342900">
              <a:buFont typeface="Arial" charset="0"/>
              <a:buChar char="•"/>
            </a:pPr>
            <a:endParaRPr lang="en-US" dirty="0"/>
          </a:p>
        </p:txBody>
      </p:sp>
    </p:spTree>
    <p:extLst>
      <p:ext uri="{BB962C8B-B14F-4D97-AF65-F5344CB8AC3E}">
        <p14:creationId xmlns:p14="http://schemas.microsoft.com/office/powerpoint/2010/main" val="1386900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774700"/>
            <a:ext cx="7175500" cy="584775"/>
          </a:xfrm>
          <a:prstGeom prst="rect">
            <a:avLst/>
          </a:prstGeom>
          <a:noFill/>
        </p:spPr>
        <p:txBody>
          <a:bodyPr wrap="square" rtlCol="0">
            <a:spAutoFit/>
          </a:bodyPr>
          <a:lstStyle/>
          <a:p>
            <a:pPr algn="ctr"/>
            <a:r>
              <a:rPr lang="en-US" sz="3200" dirty="0" smtClean="0">
                <a:solidFill>
                  <a:srgbClr val="C00000"/>
                </a:solidFill>
              </a:rPr>
              <a:t>Generative Adversary network</a:t>
            </a:r>
            <a:endParaRPr lang="en-US" sz="3200" dirty="0">
              <a:solidFill>
                <a:srgbClr val="C00000"/>
              </a:solidFill>
            </a:endParaRPr>
          </a:p>
        </p:txBody>
      </p:sp>
      <p:pic>
        <p:nvPicPr>
          <p:cNvPr id="6" name="Picture 5"/>
          <p:cNvPicPr>
            <a:picLocks noChangeAspect="1"/>
          </p:cNvPicPr>
          <p:nvPr/>
        </p:nvPicPr>
        <p:blipFill>
          <a:blip r:embed="rId3"/>
          <a:stretch>
            <a:fillRect/>
          </a:stretch>
        </p:blipFill>
        <p:spPr>
          <a:xfrm>
            <a:off x="292100" y="1885950"/>
            <a:ext cx="8585200" cy="966141"/>
          </a:xfrm>
          <a:prstGeom prst="rect">
            <a:avLst/>
          </a:prstGeom>
        </p:spPr>
      </p:pic>
      <p:sp>
        <p:nvSpPr>
          <p:cNvPr id="7" name="Rectangle 6"/>
          <p:cNvSpPr/>
          <p:nvPr/>
        </p:nvSpPr>
        <p:spPr>
          <a:xfrm>
            <a:off x="666750" y="3286036"/>
            <a:ext cx="7175500" cy="2677656"/>
          </a:xfrm>
          <a:prstGeom prst="rect">
            <a:avLst/>
          </a:prstGeom>
        </p:spPr>
        <p:txBody>
          <a:bodyPr wrap="square">
            <a:spAutoFit/>
          </a:bodyPr>
          <a:lstStyle/>
          <a:p>
            <a:pPr marL="342900" indent="-342900">
              <a:buFont typeface="Arial" charset="0"/>
              <a:buChar char="•"/>
            </a:pPr>
            <a:r>
              <a:rPr lang="en-US" dirty="0" smtClean="0"/>
              <a:t>The two networks </a:t>
            </a:r>
            <a:r>
              <a:rPr lang="en-US" dirty="0"/>
              <a:t>play a two-player mini-max game with value function V(G,D). </a:t>
            </a:r>
            <a:endParaRPr lang="en-US" dirty="0" smtClean="0"/>
          </a:p>
          <a:p>
            <a:pPr marL="342900" indent="-342900">
              <a:buFont typeface="Arial" charset="0"/>
              <a:buChar char="•"/>
            </a:pPr>
            <a:endParaRPr lang="en-US" dirty="0"/>
          </a:p>
          <a:p>
            <a:pPr marL="342900" indent="-342900">
              <a:buFont typeface="Arial" charset="0"/>
              <a:buChar char="•"/>
            </a:pPr>
            <a:r>
              <a:rPr lang="en-US" dirty="0" smtClean="0"/>
              <a:t>First train D to maximize V(D,G) freeze G</a:t>
            </a:r>
          </a:p>
          <a:p>
            <a:pPr marL="342900" indent="-342900">
              <a:buFont typeface="Arial" charset="0"/>
              <a:buChar char="•"/>
            </a:pPr>
            <a:r>
              <a:rPr lang="en-US" dirty="0" smtClean="0"/>
              <a:t>Then train G to minimize log(1-D(G(z</a:t>
            </a:r>
            <a:r>
              <a:rPr lang="en-US" smtClean="0"/>
              <a:t>)), freeze D</a:t>
            </a:r>
            <a:endParaRPr lang="en-US" dirty="0" smtClean="0"/>
          </a:p>
          <a:p>
            <a:pPr marL="342900" indent="-342900">
              <a:buFont typeface="Arial" charset="0"/>
              <a:buChar char="•"/>
            </a:pPr>
            <a:r>
              <a:rPr lang="en-US" dirty="0" smtClean="0"/>
              <a:t>Iterate.</a:t>
            </a:r>
            <a:endParaRPr lang="en-US" dirty="0"/>
          </a:p>
          <a:p>
            <a:pPr marL="342900" indent="-342900">
              <a:buFont typeface="Arial" charset="0"/>
              <a:buChar char="•"/>
            </a:pPr>
            <a:endParaRPr lang="en-US" dirty="0"/>
          </a:p>
        </p:txBody>
      </p:sp>
    </p:spTree>
    <p:extLst>
      <p:ext uri="{BB962C8B-B14F-4D97-AF65-F5344CB8AC3E}">
        <p14:creationId xmlns:p14="http://schemas.microsoft.com/office/powerpoint/2010/main" val="1170465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774700"/>
            <a:ext cx="7175500" cy="584775"/>
          </a:xfrm>
          <a:prstGeom prst="rect">
            <a:avLst/>
          </a:prstGeom>
          <a:noFill/>
        </p:spPr>
        <p:txBody>
          <a:bodyPr wrap="square" rtlCol="0">
            <a:spAutoFit/>
          </a:bodyPr>
          <a:lstStyle/>
          <a:p>
            <a:pPr algn="ctr"/>
            <a:r>
              <a:rPr lang="en-US" sz="3200" dirty="0" smtClean="0">
                <a:solidFill>
                  <a:srgbClr val="C00000"/>
                </a:solidFill>
              </a:rPr>
              <a:t>Generative Adversary network</a:t>
            </a:r>
            <a:endParaRPr lang="en-US" sz="3200" dirty="0">
              <a:solidFill>
                <a:srgbClr val="C00000"/>
              </a:solidFill>
            </a:endParaRPr>
          </a:p>
        </p:txBody>
      </p:sp>
      <p:pic>
        <p:nvPicPr>
          <p:cNvPr id="3" name="Picture 2"/>
          <p:cNvPicPr>
            <a:picLocks noChangeAspect="1"/>
          </p:cNvPicPr>
          <p:nvPr/>
        </p:nvPicPr>
        <p:blipFill>
          <a:blip r:embed="rId3"/>
          <a:stretch>
            <a:fillRect/>
          </a:stretch>
        </p:blipFill>
        <p:spPr>
          <a:xfrm>
            <a:off x="838200" y="1758121"/>
            <a:ext cx="8001000" cy="3606800"/>
          </a:xfrm>
          <a:prstGeom prst="rect">
            <a:avLst/>
          </a:prstGeom>
        </p:spPr>
      </p:pic>
      <p:sp>
        <p:nvSpPr>
          <p:cNvPr id="4" name="Rectangle 3"/>
          <p:cNvSpPr/>
          <p:nvPr/>
        </p:nvSpPr>
        <p:spPr>
          <a:xfrm>
            <a:off x="3604338" y="5763568"/>
            <a:ext cx="4297523" cy="461665"/>
          </a:xfrm>
          <a:prstGeom prst="rect">
            <a:avLst/>
          </a:prstGeom>
        </p:spPr>
        <p:txBody>
          <a:bodyPr wrap="none">
            <a:spAutoFit/>
          </a:bodyPr>
          <a:lstStyle/>
          <a:p>
            <a:r>
              <a:rPr lang="en-US" dirty="0"/>
              <a:t>https://</a:t>
            </a:r>
            <a:r>
              <a:rPr lang="en-US" dirty="0" err="1"/>
              <a:t>www.analyticsvidhya.com</a:t>
            </a:r>
            <a:endParaRPr lang="en-US" dirty="0"/>
          </a:p>
        </p:txBody>
      </p:sp>
    </p:spTree>
    <p:extLst>
      <p:ext uri="{BB962C8B-B14F-4D97-AF65-F5344CB8AC3E}">
        <p14:creationId xmlns:p14="http://schemas.microsoft.com/office/powerpoint/2010/main" val="6475299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774700"/>
            <a:ext cx="7175500" cy="584775"/>
          </a:xfrm>
          <a:prstGeom prst="rect">
            <a:avLst/>
          </a:prstGeom>
          <a:noFill/>
        </p:spPr>
        <p:txBody>
          <a:bodyPr wrap="square" rtlCol="0">
            <a:spAutoFit/>
          </a:bodyPr>
          <a:lstStyle/>
          <a:p>
            <a:pPr algn="ctr"/>
            <a:r>
              <a:rPr lang="en-US" sz="3200" dirty="0" smtClean="0">
                <a:solidFill>
                  <a:srgbClr val="C00000"/>
                </a:solidFill>
              </a:rPr>
              <a:t>Generative Adversary network</a:t>
            </a:r>
            <a:endParaRPr lang="en-US" sz="3200" dirty="0">
              <a:solidFill>
                <a:srgbClr val="C00000"/>
              </a:solidFill>
            </a:endParaRPr>
          </a:p>
        </p:txBody>
      </p:sp>
      <p:sp>
        <p:nvSpPr>
          <p:cNvPr id="4" name="Rectangle 3"/>
          <p:cNvSpPr/>
          <p:nvPr/>
        </p:nvSpPr>
        <p:spPr>
          <a:xfrm>
            <a:off x="3604338" y="5763568"/>
            <a:ext cx="4297523" cy="461665"/>
          </a:xfrm>
          <a:prstGeom prst="rect">
            <a:avLst/>
          </a:prstGeom>
        </p:spPr>
        <p:txBody>
          <a:bodyPr wrap="none">
            <a:spAutoFit/>
          </a:bodyPr>
          <a:lstStyle/>
          <a:p>
            <a:r>
              <a:rPr lang="en-US" dirty="0"/>
              <a:t>https://</a:t>
            </a:r>
            <a:r>
              <a:rPr lang="en-US" dirty="0" err="1"/>
              <a:t>www.analyticsvidhya.com</a:t>
            </a:r>
            <a:endParaRPr lang="en-US" dirty="0"/>
          </a:p>
        </p:txBody>
      </p:sp>
      <p:pic>
        <p:nvPicPr>
          <p:cNvPr id="5" name="Picture 4"/>
          <p:cNvPicPr>
            <a:picLocks noChangeAspect="1"/>
          </p:cNvPicPr>
          <p:nvPr/>
        </p:nvPicPr>
        <p:blipFill>
          <a:blip r:embed="rId3"/>
          <a:stretch>
            <a:fillRect/>
          </a:stretch>
        </p:blipFill>
        <p:spPr>
          <a:xfrm>
            <a:off x="838200" y="1359475"/>
            <a:ext cx="7251700" cy="4149940"/>
          </a:xfrm>
          <a:prstGeom prst="rect">
            <a:avLst/>
          </a:prstGeom>
        </p:spPr>
      </p:pic>
    </p:spTree>
    <p:extLst>
      <p:ext uri="{BB962C8B-B14F-4D97-AF65-F5344CB8AC3E}">
        <p14:creationId xmlns:p14="http://schemas.microsoft.com/office/powerpoint/2010/main" val="1268777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flipH="1">
            <a:off x="469900" y="228600"/>
            <a:ext cx="8255000" cy="584775"/>
          </a:xfrm>
          <a:prstGeom prst="rect">
            <a:avLst/>
          </a:prstGeom>
          <a:noFill/>
        </p:spPr>
        <p:txBody>
          <a:bodyPr wrap="square" rtlCol="0">
            <a:spAutoFit/>
          </a:bodyPr>
          <a:lstStyle/>
          <a:p>
            <a:r>
              <a:rPr lang="en-US" sz="3200" dirty="0" smtClean="0">
                <a:solidFill>
                  <a:srgbClr val="C00000"/>
                </a:solidFill>
              </a:rPr>
              <a:t>Hierarchical CNN as models of sensory cortex</a:t>
            </a:r>
            <a:endParaRPr lang="en-US" sz="3200" dirty="0">
              <a:solidFill>
                <a:srgbClr val="C00000"/>
              </a:solidFill>
            </a:endParaRPr>
          </a:p>
        </p:txBody>
      </p:sp>
      <p:sp>
        <p:nvSpPr>
          <p:cNvPr id="13" name="Rectangle 12"/>
          <p:cNvSpPr/>
          <p:nvPr/>
        </p:nvSpPr>
        <p:spPr bwMode="auto">
          <a:xfrm>
            <a:off x="469900" y="4775200"/>
            <a:ext cx="2374900" cy="81662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Rectangle 13"/>
          <p:cNvSpPr/>
          <p:nvPr/>
        </p:nvSpPr>
        <p:spPr bwMode="auto">
          <a:xfrm>
            <a:off x="2667000" y="5082788"/>
            <a:ext cx="2794000" cy="81662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 name="TextBox 14"/>
          <p:cNvSpPr txBox="1"/>
          <p:nvPr/>
        </p:nvSpPr>
        <p:spPr>
          <a:xfrm>
            <a:off x="622300" y="5906018"/>
            <a:ext cx="8305800" cy="400110"/>
          </a:xfrm>
          <a:prstGeom prst="rect">
            <a:avLst/>
          </a:prstGeom>
          <a:noFill/>
        </p:spPr>
        <p:txBody>
          <a:bodyPr wrap="square" rtlCol="0">
            <a:spAutoFit/>
          </a:bodyPr>
          <a:lstStyle/>
          <a:p>
            <a:r>
              <a:rPr lang="en-US" sz="2000" dirty="0" smtClean="0"/>
              <a:t>Neural representation of stimuli are similar to HCNN at the population level.</a:t>
            </a:r>
            <a:endParaRPr lang="en-US" sz="2000" dirty="0"/>
          </a:p>
        </p:txBody>
      </p:sp>
      <p:pic>
        <p:nvPicPr>
          <p:cNvPr id="5" name="Picture 4"/>
          <p:cNvPicPr>
            <a:picLocks noChangeAspect="1"/>
          </p:cNvPicPr>
          <p:nvPr/>
        </p:nvPicPr>
        <p:blipFill>
          <a:blip r:embed="rId2"/>
          <a:stretch>
            <a:fillRect/>
          </a:stretch>
        </p:blipFill>
        <p:spPr>
          <a:xfrm>
            <a:off x="533400" y="1326639"/>
            <a:ext cx="7899400" cy="4164459"/>
          </a:xfrm>
          <a:prstGeom prst="rect">
            <a:avLst/>
          </a:prstGeom>
        </p:spPr>
      </p:pic>
    </p:spTree>
    <p:extLst>
      <p:ext uri="{BB962C8B-B14F-4D97-AF65-F5344CB8AC3E}">
        <p14:creationId xmlns:p14="http://schemas.microsoft.com/office/powerpoint/2010/main" val="7691735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774700"/>
            <a:ext cx="7175500" cy="584775"/>
          </a:xfrm>
          <a:prstGeom prst="rect">
            <a:avLst/>
          </a:prstGeom>
          <a:noFill/>
        </p:spPr>
        <p:txBody>
          <a:bodyPr wrap="square" rtlCol="0">
            <a:spAutoFit/>
          </a:bodyPr>
          <a:lstStyle/>
          <a:p>
            <a:pPr algn="ctr"/>
            <a:r>
              <a:rPr lang="en-US" sz="3200" dirty="0" smtClean="0">
                <a:solidFill>
                  <a:srgbClr val="C00000"/>
                </a:solidFill>
              </a:rPr>
              <a:t>Generative Adversary network</a:t>
            </a:r>
            <a:endParaRPr lang="en-US" sz="3200" dirty="0">
              <a:solidFill>
                <a:srgbClr val="C00000"/>
              </a:solidFill>
            </a:endParaRPr>
          </a:p>
        </p:txBody>
      </p:sp>
      <p:sp>
        <p:nvSpPr>
          <p:cNvPr id="4" name="Rectangle 3"/>
          <p:cNvSpPr/>
          <p:nvPr/>
        </p:nvSpPr>
        <p:spPr>
          <a:xfrm>
            <a:off x="3604338" y="5763568"/>
            <a:ext cx="4297523" cy="461665"/>
          </a:xfrm>
          <a:prstGeom prst="rect">
            <a:avLst/>
          </a:prstGeom>
        </p:spPr>
        <p:txBody>
          <a:bodyPr wrap="none">
            <a:spAutoFit/>
          </a:bodyPr>
          <a:lstStyle/>
          <a:p>
            <a:r>
              <a:rPr lang="en-US" dirty="0"/>
              <a:t>https://</a:t>
            </a:r>
            <a:r>
              <a:rPr lang="en-US" dirty="0" err="1"/>
              <a:t>www.analyticsvidhya.com</a:t>
            </a:r>
            <a:endParaRPr lang="en-US" dirty="0"/>
          </a:p>
        </p:txBody>
      </p:sp>
      <p:pic>
        <p:nvPicPr>
          <p:cNvPr id="3" name="Picture 2"/>
          <p:cNvPicPr>
            <a:picLocks noChangeAspect="1"/>
          </p:cNvPicPr>
          <p:nvPr/>
        </p:nvPicPr>
        <p:blipFill>
          <a:blip r:embed="rId3"/>
          <a:stretch>
            <a:fillRect/>
          </a:stretch>
        </p:blipFill>
        <p:spPr>
          <a:xfrm>
            <a:off x="1094661" y="1692580"/>
            <a:ext cx="6807200" cy="3737882"/>
          </a:xfrm>
          <a:prstGeom prst="rect">
            <a:avLst/>
          </a:prstGeom>
        </p:spPr>
      </p:pic>
    </p:spTree>
    <p:extLst>
      <p:ext uri="{BB962C8B-B14F-4D97-AF65-F5344CB8AC3E}">
        <p14:creationId xmlns:p14="http://schemas.microsoft.com/office/powerpoint/2010/main" val="1044816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774700"/>
            <a:ext cx="7175500" cy="584775"/>
          </a:xfrm>
          <a:prstGeom prst="rect">
            <a:avLst/>
          </a:prstGeom>
          <a:noFill/>
        </p:spPr>
        <p:txBody>
          <a:bodyPr wrap="square" rtlCol="0">
            <a:spAutoFit/>
          </a:bodyPr>
          <a:lstStyle/>
          <a:p>
            <a:pPr algn="ctr"/>
            <a:r>
              <a:rPr lang="en-US" sz="3200" dirty="0" smtClean="0">
                <a:solidFill>
                  <a:srgbClr val="C00000"/>
                </a:solidFill>
              </a:rPr>
              <a:t>Pool 1</a:t>
            </a:r>
            <a:endParaRPr lang="en-US" sz="3200" dirty="0">
              <a:solidFill>
                <a:srgbClr val="C00000"/>
              </a:solidFill>
            </a:endParaRPr>
          </a:p>
        </p:txBody>
      </p:sp>
      <p:sp>
        <p:nvSpPr>
          <p:cNvPr id="3" name="TextBox 2"/>
          <p:cNvSpPr txBox="1"/>
          <p:nvPr/>
        </p:nvSpPr>
        <p:spPr>
          <a:xfrm>
            <a:off x="908993" y="1816100"/>
            <a:ext cx="7422207" cy="2677656"/>
          </a:xfrm>
          <a:prstGeom prst="rect">
            <a:avLst/>
          </a:prstGeom>
          <a:noFill/>
        </p:spPr>
        <p:txBody>
          <a:bodyPr wrap="square" rtlCol="0">
            <a:spAutoFit/>
          </a:bodyPr>
          <a:lstStyle/>
          <a:p>
            <a:pPr marL="342900" indent="-342900">
              <a:buFont typeface="Arial" charset="0"/>
              <a:buChar char="•"/>
            </a:pPr>
            <a:r>
              <a:rPr lang="en-US" dirty="0" smtClean="0"/>
              <a:t>What would happen to the Generator if the Discriminator is really powerful?</a:t>
            </a:r>
          </a:p>
          <a:p>
            <a:pPr marL="342900" indent="-342900">
              <a:buFont typeface="Arial" charset="0"/>
              <a:buChar char="•"/>
            </a:pPr>
            <a:endParaRPr lang="en-US" dirty="0"/>
          </a:p>
          <a:p>
            <a:pPr marL="342900" indent="-342900">
              <a:buFont typeface="Arial" charset="0"/>
              <a:buChar char="•"/>
            </a:pPr>
            <a:r>
              <a:rPr lang="en-US" dirty="0" smtClean="0"/>
              <a:t>1. The generator learns to be really good.</a:t>
            </a:r>
          </a:p>
          <a:p>
            <a:pPr marL="342900" indent="-342900">
              <a:buFont typeface="Arial" charset="0"/>
              <a:buChar char="•"/>
            </a:pPr>
            <a:r>
              <a:rPr lang="en-US" dirty="0" smtClean="0"/>
              <a:t>2. The generator fails to learn.</a:t>
            </a:r>
          </a:p>
          <a:p>
            <a:pPr marL="342900" indent="-342900">
              <a:buFont typeface="Arial" charset="0"/>
              <a:buChar char="•"/>
            </a:pPr>
            <a:r>
              <a:rPr lang="en-US" dirty="0" smtClean="0"/>
              <a:t>3. Doesn’t really matter. </a:t>
            </a:r>
          </a:p>
          <a:p>
            <a:pPr marL="342900" indent="-342900">
              <a:buFont typeface="Arial" charset="0"/>
              <a:buChar char="•"/>
            </a:pPr>
            <a:r>
              <a:rPr lang="en-US" dirty="0" smtClean="0"/>
              <a:t>4. Not sure. </a:t>
            </a:r>
            <a:endParaRPr lang="en-US" dirty="0"/>
          </a:p>
        </p:txBody>
      </p:sp>
    </p:spTree>
    <p:extLst>
      <p:ext uri="{BB962C8B-B14F-4D97-AF65-F5344CB8AC3E}">
        <p14:creationId xmlns:p14="http://schemas.microsoft.com/office/powerpoint/2010/main" val="2123722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774700"/>
            <a:ext cx="7175500" cy="584775"/>
          </a:xfrm>
          <a:prstGeom prst="rect">
            <a:avLst/>
          </a:prstGeom>
          <a:noFill/>
        </p:spPr>
        <p:txBody>
          <a:bodyPr wrap="square" rtlCol="0">
            <a:spAutoFit/>
          </a:bodyPr>
          <a:lstStyle/>
          <a:p>
            <a:pPr algn="ctr"/>
            <a:r>
              <a:rPr lang="en-US" sz="3200" dirty="0" err="1" smtClean="0">
                <a:solidFill>
                  <a:srgbClr val="C00000"/>
                </a:solidFill>
              </a:rPr>
              <a:t>Deconvolutional</a:t>
            </a:r>
            <a:r>
              <a:rPr lang="en-US" sz="3200" dirty="0" smtClean="0">
                <a:solidFill>
                  <a:srgbClr val="C00000"/>
                </a:solidFill>
              </a:rPr>
              <a:t> network</a:t>
            </a:r>
            <a:endParaRPr lang="en-US" sz="3200" dirty="0">
              <a:solidFill>
                <a:srgbClr val="C00000"/>
              </a:solidFill>
            </a:endParaRPr>
          </a:p>
        </p:txBody>
      </p:sp>
      <p:sp>
        <p:nvSpPr>
          <p:cNvPr id="5" name="Rectangle 4"/>
          <p:cNvSpPr/>
          <p:nvPr/>
        </p:nvSpPr>
        <p:spPr>
          <a:xfrm>
            <a:off x="1397000" y="5972851"/>
            <a:ext cx="7112000" cy="338554"/>
          </a:xfrm>
          <a:prstGeom prst="rect">
            <a:avLst/>
          </a:prstGeom>
        </p:spPr>
        <p:txBody>
          <a:bodyPr wrap="square">
            <a:spAutoFit/>
          </a:bodyPr>
          <a:lstStyle/>
          <a:p>
            <a:r>
              <a:rPr lang="en-US" sz="1600" smtClean="0"/>
              <a:t>Tutorial:  http</a:t>
            </a:r>
            <a:r>
              <a:rPr lang="en-US" sz="1600" dirty="0"/>
              <a:t>://</a:t>
            </a:r>
            <a:r>
              <a:rPr lang="en-US" sz="1600" dirty="0" err="1"/>
              <a:t>www.iangoodfellow.com</a:t>
            </a:r>
            <a:r>
              <a:rPr lang="en-US" sz="1600" dirty="0"/>
              <a:t>/slides/2016-12-04-NIPS.pdf</a:t>
            </a:r>
          </a:p>
        </p:txBody>
      </p:sp>
      <p:pic>
        <p:nvPicPr>
          <p:cNvPr id="7" name="Picture 6"/>
          <p:cNvPicPr>
            <a:picLocks noChangeAspect="1"/>
          </p:cNvPicPr>
          <p:nvPr/>
        </p:nvPicPr>
        <p:blipFill>
          <a:blip r:embed="rId3"/>
          <a:stretch>
            <a:fillRect/>
          </a:stretch>
        </p:blipFill>
        <p:spPr>
          <a:xfrm>
            <a:off x="495300" y="1747666"/>
            <a:ext cx="8360050" cy="3789534"/>
          </a:xfrm>
          <a:prstGeom prst="rect">
            <a:avLst/>
          </a:prstGeom>
        </p:spPr>
      </p:pic>
    </p:spTree>
    <p:extLst>
      <p:ext uri="{BB962C8B-B14F-4D97-AF65-F5344CB8AC3E}">
        <p14:creationId xmlns:p14="http://schemas.microsoft.com/office/powerpoint/2010/main" val="13444095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774700"/>
            <a:ext cx="7175500" cy="584775"/>
          </a:xfrm>
          <a:prstGeom prst="rect">
            <a:avLst/>
          </a:prstGeom>
          <a:noFill/>
        </p:spPr>
        <p:txBody>
          <a:bodyPr wrap="square" rtlCol="0">
            <a:spAutoFit/>
          </a:bodyPr>
          <a:lstStyle/>
          <a:p>
            <a:pPr algn="ctr"/>
            <a:r>
              <a:rPr lang="en-US" sz="3200" dirty="0" smtClean="0">
                <a:solidFill>
                  <a:srgbClr val="C00000"/>
                </a:solidFill>
              </a:rPr>
              <a:t>Generative Adversary network</a:t>
            </a:r>
            <a:endParaRPr lang="en-US" sz="3200" dirty="0">
              <a:solidFill>
                <a:srgbClr val="C00000"/>
              </a:solidFill>
            </a:endParaRPr>
          </a:p>
        </p:txBody>
      </p:sp>
      <p:pic>
        <p:nvPicPr>
          <p:cNvPr id="5" name="Picture 4"/>
          <p:cNvPicPr>
            <a:picLocks noChangeAspect="1"/>
          </p:cNvPicPr>
          <p:nvPr/>
        </p:nvPicPr>
        <p:blipFill>
          <a:blip r:embed="rId3"/>
          <a:stretch>
            <a:fillRect/>
          </a:stretch>
        </p:blipFill>
        <p:spPr>
          <a:xfrm>
            <a:off x="298450" y="685800"/>
            <a:ext cx="8138356" cy="5334000"/>
          </a:xfrm>
          <a:prstGeom prst="rect">
            <a:avLst/>
          </a:prstGeom>
        </p:spPr>
      </p:pic>
    </p:spTree>
    <p:extLst>
      <p:ext uri="{BB962C8B-B14F-4D97-AF65-F5344CB8AC3E}">
        <p14:creationId xmlns:p14="http://schemas.microsoft.com/office/powerpoint/2010/main" val="18622390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774700"/>
            <a:ext cx="7175500" cy="584775"/>
          </a:xfrm>
          <a:prstGeom prst="rect">
            <a:avLst/>
          </a:prstGeom>
          <a:noFill/>
        </p:spPr>
        <p:txBody>
          <a:bodyPr wrap="square" rtlCol="0">
            <a:spAutoFit/>
          </a:bodyPr>
          <a:lstStyle/>
          <a:p>
            <a:pPr algn="ctr"/>
            <a:r>
              <a:rPr lang="en-US" sz="3200" dirty="0" smtClean="0">
                <a:solidFill>
                  <a:srgbClr val="C00000"/>
                </a:solidFill>
              </a:rPr>
              <a:t>Generative Adversary network</a:t>
            </a:r>
            <a:endParaRPr lang="en-US" sz="3200" dirty="0">
              <a:solidFill>
                <a:srgbClr val="C00000"/>
              </a:solidFill>
            </a:endParaRPr>
          </a:p>
        </p:txBody>
      </p:sp>
      <p:pic>
        <p:nvPicPr>
          <p:cNvPr id="4" name="Picture 3"/>
          <p:cNvPicPr>
            <a:picLocks noChangeAspect="1"/>
          </p:cNvPicPr>
          <p:nvPr/>
        </p:nvPicPr>
        <p:blipFill>
          <a:blip r:embed="rId3"/>
          <a:stretch>
            <a:fillRect/>
          </a:stretch>
        </p:blipFill>
        <p:spPr>
          <a:xfrm>
            <a:off x="1149350" y="1473200"/>
            <a:ext cx="6318250" cy="4385926"/>
          </a:xfrm>
          <a:prstGeom prst="rect">
            <a:avLst/>
          </a:prstGeom>
        </p:spPr>
      </p:pic>
      <p:sp>
        <p:nvSpPr>
          <p:cNvPr id="3" name="Rectangle 2"/>
          <p:cNvSpPr/>
          <p:nvPr/>
        </p:nvSpPr>
        <p:spPr>
          <a:xfrm>
            <a:off x="1397000" y="5972851"/>
            <a:ext cx="7112000" cy="338554"/>
          </a:xfrm>
          <a:prstGeom prst="rect">
            <a:avLst/>
          </a:prstGeom>
        </p:spPr>
        <p:txBody>
          <a:bodyPr wrap="square">
            <a:spAutoFit/>
          </a:bodyPr>
          <a:lstStyle/>
          <a:p>
            <a:r>
              <a:rPr lang="en-US" sz="1600" smtClean="0"/>
              <a:t>Tutorial:  http</a:t>
            </a:r>
            <a:r>
              <a:rPr lang="en-US" sz="1600" dirty="0"/>
              <a:t>://</a:t>
            </a:r>
            <a:r>
              <a:rPr lang="en-US" sz="1600" dirty="0" err="1"/>
              <a:t>www.iangoodfellow.com</a:t>
            </a:r>
            <a:r>
              <a:rPr lang="en-US" sz="1600" dirty="0"/>
              <a:t>/slides/2016-12-04-NIPS.pdf</a:t>
            </a:r>
          </a:p>
        </p:txBody>
      </p:sp>
    </p:spTree>
    <p:extLst>
      <p:ext uri="{BB962C8B-B14F-4D97-AF65-F5344CB8AC3E}">
        <p14:creationId xmlns:p14="http://schemas.microsoft.com/office/powerpoint/2010/main" val="1785665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774700"/>
            <a:ext cx="7175500" cy="584775"/>
          </a:xfrm>
          <a:prstGeom prst="rect">
            <a:avLst/>
          </a:prstGeom>
          <a:noFill/>
        </p:spPr>
        <p:txBody>
          <a:bodyPr wrap="square" rtlCol="0">
            <a:spAutoFit/>
          </a:bodyPr>
          <a:lstStyle/>
          <a:p>
            <a:pPr algn="ctr"/>
            <a:r>
              <a:rPr lang="en-US" sz="3200" dirty="0" smtClean="0">
                <a:solidFill>
                  <a:srgbClr val="C00000"/>
                </a:solidFill>
              </a:rPr>
              <a:t>Generative Adversary network</a:t>
            </a:r>
            <a:endParaRPr lang="en-US" sz="3200" dirty="0">
              <a:solidFill>
                <a:srgbClr val="C00000"/>
              </a:solidFill>
            </a:endParaRPr>
          </a:p>
        </p:txBody>
      </p:sp>
      <p:sp>
        <p:nvSpPr>
          <p:cNvPr id="3" name="Rectangle 2"/>
          <p:cNvSpPr/>
          <p:nvPr/>
        </p:nvSpPr>
        <p:spPr>
          <a:xfrm>
            <a:off x="1612900" y="6251239"/>
            <a:ext cx="7112000" cy="338554"/>
          </a:xfrm>
          <a:prstGeom prst="rect">
            <a:avLst/>
          </a:prstGeom>
        </p:spPr>
        <p:txBody>
          <a:bodyPr wrap="square">
            <a:spAutoFit/>
          </a:bodyPr>
          <a:lstStyle/>
          <a:p>
            <a:r>
              <a:rPr lang="en-US" sz="1600" dirty="0"/>
              <a:t>https://</a:t>
            </a:r>
            <a:r>
              <a:rPr lang="en-US" sz="1600" dirty="0" err="1"/>
              <a:t>blog.openai.com</a:t>
            </a:r>
            <a:r>
              <a:rPr lang="en-US" sz="1600" dirty="0"/>
              <a:t>/generative-models/</a:t>
            </a:r>
          </a:p>
        </p:txBody>
      </p:sp>
      <p:pic>
        <p:nvPicPr>
          <p:cNvPr id="9" name="Picture 8"/>
          <p:cNvPicPr>
            <a:picLocks noChangeAspect="1"/>
          </p:cNvPicPr>
          <p:nvPr/>
        </p:nvPicPr>
        <p:blipFill>
          <a:blip r:embed="rId3"/>
          <a:stretch>
            <a:fillRect/>
          </a:stretch>
        </p:blipFill>
        <p:spPr>
          <a:xfrm>
            <a:off x="444500" y="1526850"/>
            <a:ext cx="8013700" cy="4557014"/>
          </a:xfrm>
          <a:prstGeom prst="rect">
            <a:avLst/>
          </a:prstGeom>
        </p:spPr>
      </p:pic>
    </p:spTree>
    <p:extLst>
      <p:ext uri="{BB962C8B-B14F-4D97-AF65-F5344CB8AC3E}">
        <p14:creationId xmlns:p14="http://schemas.microsoft.com/office/powerpoint/2010/main" val="347059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774700"/>
            <a:ext cx="7175500" cy="1077218"/>
          </a:xfrm>
          <a:prstGeom prst="rect">
            <a:avLst/>
          </a:prstGeom>
          <a:noFill/>
        </p:spPr>
        <p:txBody>
          <a:bodyPr wrap="square" rtlCol="0">
            <a:spAutoFit/>
          </a:bodyPr>
          <a:lstStyle/>
          <a:p>
            <a:pPr algn="ctr"/>
            <a:r>
              <a:rPr lang="en-US" sz="3200" dirty="0" smtClean="0">
                <a:solidFill>
                  <a:srgbClr val="C00000"/>
                </a:solidFill>
              </a:rPr>
              <a:t>Siamese network</a:t>
            </a:r>
          </a:p>
          <a:p>
            <a:pPr algn="ctr"/>
            <a:endParaRPr lang="en-US" sz="3200" dirty="0">
              <a:solidFill>
                <a:srgbClr val="C00000"/>
              </a:solidFill>
            </a:endParaRPr>
          </a:p>
        </p:txBody>
      </p:sp>
      <p:pic>
        <p:nvPicPr>
          <p:cNvPr id="4" name="Picture 3"/>
          <p:cNvPicPr>
            <a:picLocks noChangeAspect="1"/>
          </p:cNvPicPr>
          <p:nvPr/>
        </p:nvPicPr>
        <p:blipFill>
          <a:blip r:embed="rId2"/>
          <a:stretch>
            <a:fillRect/>
          </a:stretch>
        </p:blipFill>
        <p:spPr>
          <a:xfrm>
            <a:off x="603250" y="1625600"/>
            <a:ext cx="7937500" cy="3860800"/>
          </a:xfrm>
          <a:prstGeom prst="rect">
            <a:avLst/>
          </a:prstGeom>
        </p:spPr>
      </p:pic>
      <p:pic>
        <p:nvPicPr>
          <p:cNvPr id="5" name="Picture 4"/>
          <p:cNvPicPr>
            <a:picLocks noChangeAspect="1"/>
          </p:cNvPicPr>
          <p:nvPr/>
        </p:nvPicPr>
        <p:blipFill>
          <a:blip r:embed="rId3"/>
          <a:stretch>
            <a:fillRect/>
          </a:stretch>
        </p:blipFill>
        <p:spPr>
          <a:xfrm>
            <a:off x="768350" y="5486400"/>
            <a:ext cx="7315200" cy="525180"/>
          </a:xfrm>
          <a:prstGeom prst="rect">
            <a:avLst/>
          </a:prstGeom>
        </p:spPr>
      </p:pic>
      <p:pic>
        <p:nvPicPr>
          <p:cNvPr id="6" name="Picture 5"/>
          <p:cNvPicPr>
            <a:picLocks noChangeAspect="1"/>
          </p:cNvPicPr>
          <p:nvPr/>
        </p:nvPicPr>
        <p:blipFill>
          <a:blip r:embed="rId4"/>
          <a:stretch>
            <a:fillRect/>
          </a:stretch>
        </p:blipFill>
        <p:spPr>
          <a:xfrm>
            <a:off x="2613025" y="6087020"/>
            <a:ext cx="3625850" cy="500560"/>
          </a:xfrm>
          <a:prstGeom prst="rect">
            <a:avLst/>
          </a:prstGeom>
        </p:spPr>
      </p:pic>
    </p:spTree>
    <p:extLst>
      <p:ext uri="{BB962C8B-B14F-4D97-AF65-F5344CB8AC3E}">
        <p14:creationId xmlns:p14="http://schemas.microsoft.com/office/powerpoint/2010/main" val="9019688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5500" y="326132"/>
            <a:ext cx="7175500" cy="1077218"/>
          </a:xfrm>
          <a:prstGeom prst="rect">
            <a:avLst/>
          </a:prstGeom>
          <a:noFill/>
        </p:spPr>
        <p:txBody>
          <a:bodyPr wrap="square" rtlCol="0">
            <a:spAutoFit/>
          </a:bodyPr>
          <a:lstStyle/>
          <a:p>
            <a:pPr algn="ctr"/>
            <a:r>
              <a:rPr lang="en-US" sz="3200" dirty="0" smtClean="0">
                <a:solidFill>
                  <a:srgbClr val="C00000"/>
                </a:solidFill>
              </a:rPr>
              <a:t>Siamese network</a:t>
            </a:r>
          </a:p>
          <a:p>
            <a:pPr algn="ctr"/>
            <a:endParaRPr lang="en-US" sz="3200" dirty="0">
              <a:solidFill>
                <a:srgbClr val="C00000"/>
              </a:solidFill>
            </a:endParaRPr>
          </a:p>
        </p:txBody>
      </p:sp>
      <p:pic>
        <p:nvPicPr>
          <p:cNvPr id="3" name="Picture 2"/>
          <p:cNvPicPr>
            <a:picLocks noChangeAspect="1"/>
          </p:cNvPicPr>
          <p:nvPr/>
        </p:nvPicPr>
        <p:blipFill>
          <a:blip r:embed="rId2"/>
          <a:stretch>
            <a:fillRect/>
          </a:stretch>
        </p:blipFill>
        <p:spPr>
          <a:xfrm>
            <a:off x="825500" y="1047750"/>
            <a:ext cx="6680200" cy="4306689"/>
          </a:xfrm>
          <a:prstGeom prst="rect">
            <a:avLst/>
          </a:prstGeom>
        </p:spPr>
      </p:pic>
      <p:pic>
        <p:nvPicPr>
          <p:cNvPr id="5" name="Picture 4"/>
          <p:cNvPicPr>
            <a:picLocks noChangeAspect="1"/>
          </p:cNvPicPr>
          <p:nvPr/>
        </p:nvPicPr>
        <p:blipFill>
          <a:blip r:embed="rId3"/>
          <a:stretch>
            <a:fillRect/>
          </a:stretch>
        </p:blipFill>
        <p:spPr>
          <a:xfrm>
            <a:off x="1035050" y="5354439"/>
            <a:ext cx="7099300" cy="838200"/>
          </a:xfrm>
          <a:prstGeom prst="rect">
            <a:avLst/>
          </a:prstGeom>
        </p:spPr>
      </p:pic>
    </p:spTree>
    <p:extLst>
      <p:ext uri="{BB962C8B-B14F-4D97-AF65-F5344CB8AC3E}">
        <p14:creationId xmlns:p14="http://schemas.microsoft.com/office/powerpoint/2010/main" val="1879080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5500" y="326132"/>
            <a:ext cx="7175500" cy="1077218"/>
          </a:xfrm>
          <a:prstGeom prst="rect">
            <a:avLst/>
          </a:prstGeom>
          <a:noFill/>
        </p:spPr>
        <p:txBody>
          <a:bodyPr wrap="square" rtlCol="0">
            <a:spAutoFit/>
          </a:bodyPr>
          <a:lstStyle/>
          <a:p>
            <a:pPr algn="ctr"/>
            <a:r>
              <a:rPr lang="en-US" sz="3200" dirty="0" smtClean="0">
                <a:solidFill>
                  <a:srgbClr val="C00000"/>
                </a:solidFill>
              </a:rPr>
              <a:t>Siamese network</a:t>
            </a:r>
          </a:p>
          <a:p>
            <a:pPr algn="ctr"/>
            <a:endParaRPr lang="en-US" sz="3200" dirty="0">
              <a:solidFill>
                <a:srgbClr val="C00000"/>
              </a:solidFill>
            </a:endParaRPr>
          </a:p>
        </p:txBody>
      </p:sp>
      <p:pic>
        <p:nvPicPr>
          <p:cNvPr id="6" name="Picture 5"/>
          <p:cNvPicPr>
            <a:picLocks noChangeAspect="1"/>
          </p:cNvPicPr>
          <p:nvPr/>
        </p:nvPicPr>
        <p:blipFill>
          <a:blip r:embed="rId2"/>
          <a:stretch>
            <a:fillRect/>
          </a:stretch>
        </p:blipFill>
        <p:spPr>
          <a:xfrm>
            <a:off x="563926" y="2134061"/>
            <a:ext cx="904147" cy="3079750"/>
          </a:xfrm>
          <a:prstGeom prst="rect">
            <a:avLst/>
          </a:prstGeom>
        </p:spPr>
      </p:pic>
      <p:pic>
        <p:nvPicPr>
          <p:cNvPr id="9" name="Picture 8"/>
          <p:cNvPicPr>
            <a:picLocks noChangeAspect="1"/>
          </p:cNvPicPr>
          <p:nvPr/>
        </p:nvPicPr>
        <p:blipFill>
          <a:blip r:embed="rId3"/>
          <a:stretch>
            <a:fillRect/>
          </a:stretch>
        </p:blipFill>
        <p:spPr>
          <a:xfrm>
            <a:off x="1651000" y="1988472"/>
            <a:ext cx="7226300" cy="3370928"/>
          </a:xfrm>
          <a:prstGeom prst="rect">
            <a:avLst/>
          </a:prstGeom>
        </p:spPr>
      </p:pic>
    </p:spTree>
    <p:extLst>
      <p:ext uri="{BB962C8B-B14F-4D97-AF65-F5344CB8AC3E}">
        <p14:creationId xmlns:p14="http://schemas.microsoft.com/office/powerpoint/2010/main" val="1176228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774700"/>
            <a:ext cx="7175500" cy="584775"/>
          </a:xfrm>
          <a:prstGeom prst="rect">
            <a:avLst/>
          </a:prstGeom>
          <a:noFill/>
        </p:spPr>
        <p:txBody>
          <a:bodyPr wrap="square" rtlCol="0">
            <a:spAutoFit/>
          </a:bodyPr>
          <a:lstStyle/>
          <a:p>
            <a:pPr algn="ctr"/>
            <a:r>
              <a:rPr lang="en-US" sz="3200" dirty="0" smtClean="0">
                <a:solidFill>
                  <a:srgbClr val="C00000"/>
                </a:solidFill>
              </a:rPr>
              <a:t>Transfer learning</a:t>
            </a:r>
            <a:endParaRPr lang="en-US" sz="3200" dirty="0">
              <a:solidFill>
                <a:srgbClr val="C00000"/>
              </a:solidFill>
            </a:endParaRPr>
          </a:p>
        </p:txBody>
      </p:sp>
      <p:pic>
        <p:nvPicPr>
          <p:cNvPr id="3" name="Picture 2"/>
          <p:cNvPicPr>
            <a:picLocks noChangeAspect="1"/>
          </p:cNvPicPr>
          <p:nvPr/>
        </p:nvPicPr>
        <p:blipFill>
          <a:blip r:embed="rId2"/>
          <a:stretch>
            <a:fillRect/>
          </a:stretch>
        </p:blipFill>
        <p:spPr>
          <a:xfrm>
            <a:off x="685800" y="1359475"/>
            <a:ext cx="8077740" cy="4634925"/>
          </a:xfrm>
          <a:prstGeom prst="rect">
            <a:avLst/>
          </a:prstGeom>
        </p:spPr>
      </p:pic>
    </p:spTree>
    <p:extLst>
      <p:ext uri="{BB962C8B-B14F-4D97-AF65-F5344CB8AC3E}">
        <p14:creationId xmlns:p14="http://schemas.microsoft.com/office/powerpoint/2010/main" val="852929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flipH="1">
            <a:off x="469900" y="228600"/>
            <a:ext cx="8255000" cy="584775"/>
          </a:xfrm>
          <a:prstGeom prst="rect">
            <a:avLst/>
          </a:prstGeom>
          <a:noFill/>
        </p:spPr>
        <p:txBody>
          <a:bodyPr wrap="square" rtlCol="0">
            <a:spAutoFit/>
          </a:bodyPr>
          <a:lstStyle/>
          <a:p>
            <a:r>
              <a:rPr lang="en-US" sz="3200" dirty="0" smtClean="0">
                <a:solidFill>
                  <a:srgbClr val="C00000"/>
                </a:solidFill>
              </a:rPr>
              <a:t>Hierarchical CNN as models of sensory cortex</a:t>
            </a:r>
            <a:endParaRPr lang="en-US" sz="3200" dirty="0">
              <a:solidFill>
                <a:srgbClr val="C00000"/>
              </a:solidFill>
            </a:endParaRPr>
          </a:p>
        </p:txBody>
      </p:sp>
      <p:sp>
        <p:nvSpPr>
          <p:cNvPr id="13" name="Rectangle 12"/>
          <p:cNvSpPr/>
          <p:nvPr/>
        </p:nvSpPr>
        <p:spPr bwMode="auto">
          <a:xfrm>
            <a:off x="469900" y="4775200"/>
            <a:ext cx="2374900" cy="81662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Rectangle 13"/>
          <p:cNvSpPr/>
          <p:nvPr/>
        </p:nvSpPr>
        <p:spPr bwMode="auto">
          <a:xfrm>
            <a:off x="2667000" y="5082788"/>
            <a:ext cx="2794000" cy="81662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 name="TextBox 14"/>
          <p:cNvSpPr txBox="1"/>
          <p:nvPr/>
        </p:nvSpPr>
        <p:spPr>
          <a:xfrm>
            <a:off x="622300" y="5906018"/>
            <a:ext cx="8305800" cy="400110"/>
          </a:xfrm>
          <a:prstGeom prst="rect">
            <a:avLst/>
          </a:prstGeom>
          <a:noFill/>
        </p:spPr>
        <p:txBody>
          <a:bodyPr wrap="square" rtlCol="0">
            <a:spAutoFit/>
          </a:bodyPr>
          <a:lstStyle/>
          <a:p>
            <a:r>
              <a:rPr lang="en-US" sz="2000" dirty="0" smtClean="0"/>
              <a:t>Neural representation of stimuli are similar to HCNN at the population level.</a:t>
            </a:r>
            <a:endParaRPr lang="en-US" sz="2000" dirty="0"/>
          </a:p>
        </p:txBody>
      </p:sp>
      <p:pic>
        <p:nvPicPr>
          <p:cNvPr id="2" name="Picture 1"/>
          <p:cNvPicPr>
            <a:picLocks noChangeAspect="1"/>
          </p:cNvPicPr>
          <p:nvPr/>
        </p:nvPicPr>
        <p:blipFill>
          <a:blip r:embed="rId2"/>
          <a:stretch>
            <a:fillRect/>
          </a:stretch>
        </p:blipFill>
        <p:spPr>
          <a:xfrm>
            <a:off x="469900" y="1214014"/>
            <a:ext cx="8039100" cy="4291364"/>
          </a:xfrm>
          <a:prstGeom prst="rect">
            <a:avLst/>
          </a:prstGeom>
        </p:spPr>
      </p:pic>
      <p:sp>
        <p:nvSpPr>
          <p:cNvPr id="3" name="Rectangle 2"/>
          <p:cNvSpPr/>
          <p:nvPr/>
        </p:nvSpPr>
        <p:spPr bwMode="auto">
          <a:xfrm>
            <a:off x="266700" y="1214014"/>
            <a:ext cx="723900" cy="44968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9818998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774700"/>
            <a:ext cx="7175500" cy="584775"/>
          </a:xfrm>
          <a:prstGeom prst="rect">
            <a:avLst/>
          </a:prstGeom>
          <a:noFill/>
        </p:spPr>
        <p:txBody>
          <a:bodyPr wrap="square" rtlCol="0">
            <a:spAutoFit/>
          </a:bodyPr>
          <a:lstStyle/>
          <a:p>
            <a:pPr algn="ctr"/>
            <a:r>
              <a:rPr lang="en-US" sz="3200" dirty="0" smtClean="0">
                <a:solidFill>
                  <a:srgbClr val="C00000"/>
                </a:solidFill>
              </a:rPr>
              <a:t>Siamese network</a:t>
            </a:r>
            <a:endParaRPr lang="en-US" sz="3200" dirty="0">
              <a:solidFill>
                <a:srgbClr val="C00000"/>
              </a:solidFill>
            </a:endParaRPr>
          </a:p>
        </p:txBody>
      </p:sp>
      <p:pic>
        <p:nvPicPr>
          <p:cNvPr id="3" name="Picture 2"/>
          <p:cNvPicPr>
            <a:picLocks noChangeAspect="1"/>
          </p:cNvPicPr>
          <p:nvPr/>
        </p:nvPicPr>
        <p:blipFill>
          <a:blip r:embed="rId3"/>
          <a:stretch>
            <a:fillRect/>
          </a:stretch>
        </p:blipFill>
        <p:spPr>
          <a:xfrm>
            <a:off x="0" y="1505551"/>
            <a:ext cx="9144000" cy="4250028"/>
          </a:xfrm>
          <a:prstGeom prst="rect">
            <a:avLst/>
          </a:prstGeom>
        </p:spPr>
      </p:pic>
      <p:sp>
        <p:nvSpPr>
          <p:cNvPr id="5" name="TextBox 4"/>
          <p:cNvSpPr txBox="1"/>
          <p:nvPr/>
        </p:nvSpPr>
        <p:spPr>
          <a:xfrm flipH="1">
            <a:off x="901700" y="5901656"/>
            <a:ext cx="7345681" cy="830997"/>
          </a:xfrm>
          <a:prstGeom prst="rect">
            <a:avLst/>
          </a:prstGeom>
          <a:noFill/>
        </p:spPr>
        <p:txBody>
          <a:bodyPr wrap="square" rtlCol="0">
            <a:spAutoFit/>
          </a:bodyPr>
          <a:lstStyle/>
          <a:p>
            <a:r>
              <a:rPr lang="en-US" dirty="0" smtClean="0"/>
              <a:t>Lin et al. (2017) Transfer of view-manifold learning to similarity perception of novel objects. (ICLR)</a:t>
            </a:r>
            <a:endParaRPr lang="en-US" dirty="0"/>
          </a:p>
        </p:txBody>
      </p:sp>
    </p:spTree>
    <p:extLst>
      <p:ext uri="{BB962C8B-B14F-4D97-AF65-F5344CB8AC3E}">
        <p14:creationId xmlns:p14="http://schemas.microsoft.com/office/powerpoint/2010/main" val="13791865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947565"/>
            <a:ext cx="8305800" cy="4524315"/>
          </a:xfrm>
          <a:prstGeom prst="rect">
            <a:avLst/>
          </a:prstGeom>
        </p:spPr>
        <p:txBody>
          <a:bodyPr wrap="square">
            <a:spAutoFit/>
          </a:bodyPr>
          <a:lstStyle/>
          <a:p>
            <a:pPr>
              <a:defRPr/>
            </a:pPr>
            <a:r>
              <a:rPr lang="en-US" dirty="0" smtClean="0">
                <a:latin typeface="Arial"/>
                <a:cs typeface="Arial"/>
              </a:rPr>
              <a:t>Neural Turing machine</a:t>
            </a:r>
          </a:p>
          <a:p>
            <a:pPr>
              <a:defRPr/>
            </a:pPr>
            <a:r>
              <a:rPr lang="en-US" dirty="0" smtClean="0">
                <a:latin typeface="Arial"/>
                <a:cs typeface="Arial"/>
              </a:rPr>
              <a:t>Attention network</a:t>
            </a:r>
          </a:p>
          <a:p>
            <a:pPr>
              <a:defRPr/>
            </a:pPr>
            <a:r>
              <a:rPr lang="en-US" dirty="0" smtClean="0">
                <a:latin typeface="Arial"/>
                <a:cs typeface="Arial"/>
              </a:rPr>
              <a:t>Long-short term memory</a:t>
            </a:r>
            <a:endParaRPr lang="en-US" dirty="0" smtClean="0">
              <a:latin typeface="Arial"/>
              <a:cs typeface="Arial"/>
            </a:endParaRPr>
          </a:p>
          <a:p>
            <a:pPr>
              <a:defRPr/>
            </a:pPr>
            <a:r>
              <a:rPr lang="en-US" dirty="0" smtClean="0">
                <a:latin typeface="Arial"/>
                <a:cs typeface="Arial"/>
              </a:rPr>
              <a:t>Compositional machine</a:t>
            </a:r>
            <a:endParaRPr lang="en-US" dirty="0" smtClean="0">
              <a:latin typeface="Arial"/>
              <a:cs typeface="Arial"/>
            </a:endParaRPr>
          </a:p>
          <a:p>
            <a:pPr>
              <a:defRPr/>
            </a:pPr>
            <a:r>
              <a:rPr lang="en-US" dirty="0" smtClean="0">
                <a:latin typeface="Arial"/>
                <a:cs typeface="Arial"/>
              </a:rPr>
              <a:t>Dynamic Routing</a:t>
            </a:r>
          </a:p>
          <a:p>
            <a:pPr>
              <a:defRPr/>
            </a:pPr>
            <a:r>
              <a:rPr lang="en-US" dirty="0" smtClean="0">
                <a:latin typeface="Arial"/>
                <a:cs typeface="Arial"/>
              </a:rPr>
              <a:t>Deep Generative models</a:t>
            </a:r>
          </a:p>
          <a:p>
            <a:pPr>
              <a:defRPr/>
            </a:pPr>
            <a:r>
              <a:rPr lang="en-US" dirty="0" smtClean="0">
                <a:latin typeface="Arial"/>
                <a:cs typeface="Arial"/>
              </a:rPr>
              <a:t>Siamese Network</a:t>
            </a:r>
          </a:p>
          <a:p>
            <a:pPr>
              <a:defRPr/>
            </a:pPr>
            <a:r>
              <a:rPr lang="en-US" dirty="0" smtClean="0">
                <a:latin typeface="Arial"/>
                <a:cs typeface="Arial"/>
              </a:rPr>
              <a:t>Generative Adversary </a:t>
            </a:r>
            <a:r>
              <a:rPr lang="en-US" dirty="0" smtClean="0">
                <a:latin typeface="Arial"/>
                <a:cs typeface="Arial"/>
              </a:rPr>
              <a:t>Network</a:t>
            </a:r>
          </a:p>
          <a:p>
            <a:pPr>
              <a:defRPr/>
            </a:pPr>
            <a:r>
              <a:rPr lang="en-US" dirty="0" smtClean="0">
                <a:latin typeface="Arial"/>
                <a:cs typeface="Arial"/>
              </a:rPr>
              <a:t>Capsule Network </a:t>
            </a:r>
          </a:p>
          <a:p>
            <a:pPr>
              <a:defRPr/>
            </a:pPr>
            <a:r>
              <a:rPr lang="en-US" dirty="0" smtClean="0">
                <a:latin typeface="Arial"/>
                <a:cs typeface="Arial"/>
              </a:rPr>
              <a:t>Transfer learning</a:t>
            </a:r>
          </a:p>
          <a:p>
            <a:pPr>
              <a:defRPr/>
            </a:pPr>
            <a:r>
              <a:rPr lang="en-US" dirty="0" smtClean="0">
                <a:latin typeface="Arial"/>
                <a:cs typeface="Arial"/>
              </a:rPr>
              <a:t>One-shot learning</a:t>
            </a:r>
          </a:p>
          <a:p>
            <a:pPr>
              <a:defRPr/>
            </a:pPr>
            <a:endParaRPr lang="en-US" dirty="0" smtClean="0">
              <a:latin typeface="Arial"/>
              <a:cs typeface="Arial"/>
            </a:endParaRPr>
          </a:p>
        </p:txBody>
      </p:sp>
      <p:sp>
        <p:nvSpPr>
          <p:cNvPr id="4" name="TextBox 3"/>
          <p:cNvSpPr txBox="1"/>
          <p:nvPr/>
        </p:nvSpPr>
        <p:spPr>
          <a:xfrm>
            <a:off x="1734131" y="508000"/>
            <a:ext cx="6184899" cy="646331"/>
          </a:xfrm>
          <a:prstGeom prst="rect">
            <a:avLst/>
          </a:prstGeom>
          <a:noFill/>
        </p:spPr>
        <p:txBody>
          <a:bodyPr wrap="square" rtlCol="0">
            <a:spAutoFit/>
          </a:bodyPr>
          <a:lstStyle/>
          <a:p>
            <a:r>
              <a:rPr lang="en-US" sz="3600" dirty="0" smtClean="0">
                <a:solidFill>
                  <a:srgbClr val="C00000"/>
                </a:solidFill>
                <a:latin typeface="Arial"/>
                <a:cs typeface="Arial"/>
              </a:rPr>
              <a:t>Emerging new </a:t>
            </a:r>
            <a:r>
              <a:rPr lang="en-US" sz="3600" dirty="0" smtClean="0">
                <a:solidFill>
                  <a:srgbClr val="C00000"/>
                </a:solidFill>
                <a:latin typeface="Arial"/>
                <a:cs typeface="Arial"/>
              </a:rPr>
              <a:t>connections</a:t>
            </a:r>
            <a:endParaRPr lang="en-US" sz="3600" dirty="0">
              <a:solidFill>
                <a:srgbClr val="C00000"/>
              </a:solidFill>
              <a:latin typeface="Arial"/>
              <a:cs typeface="Arial"/>
            </a:endParaRPr>
          </a:p>
        </p:txBody>
      </p:sp>
    </p:spTree>
    <p:extLst>
      <p:ext uri="{BB962C8B-B14F-4D97-AF65-F5344CB8AC3E}">
        <p14:creationId xmlns:p14="http://schemas.microsoft.com/office/powerpoint/2010/main" val="13812158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flipH="1">
            <a:off x="469900" y="228600"/>
            <a:ext cx="8255000" cy="584775"/>
          </a:xfrm>
          <a:prstGeom prst="rect">
            <a:avLst/>
          </a:prstGeom>
          <a:noFill/>
        </p:spPr>
        <p:txBody>
          <a:bodyPr wrap="square" rtlCol="0">
            <a:spAutoFit/>
          </a:bodyPr>
          <a:lstStyle/>
          <a:p>
            <a:r>
              <a:rPr lang="en-US" sz="3200" dirty="0" smtClean="0">
                <a:solidFill>
                  <a:srgbClr val="C00000"/>
                </a:solidFill>
              </a:rPr>
              <a:t>Hierarchical CNN as models of sensory cortex</a:t>
            </a:r>
            <a:endParaRPr lang="en-US" sz="3200" dirty="0">
              <a:solidFill>
                <a:srgbClr val="C00000"/>
              </a:solidFill>
            </a:endParaRPr>
          </a:p>
        </p:txBody>
      </p:sp>
      <p:sp>
        <p:nvSpPr>
          <p:cNvPr id="13" name="Rectangle 12"/>
          <p:cNvSpPr/>
          <p:nvPr/>
        </p:nvSpPr>
        <p:spPr bwMode="auto">
          <a:xfrm>
            <a:off x="469900" y="4775200"/>
            <a:ext cx="2374900" cy="81662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Rectangle 13"/>
          <p:cNvSpPr/>
          <p:nvPr/>
        </p:nvSpPr>
        <p:spPr bwMode="auto">
          <a:xfrm>
            <a:off x="2667000" y="5082788"/>
            <a:ext cx="2794000" cy="81662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 name="TextBox 14"/>
          <p:cNvSpPr txBox="1"/>
          <p:nvPr/>
        </p:nvSpPr>
        <p:spPr>
          <a:xfrm>
            <a:off x="622300" y="5906018"/>
            <a:ext cx="8305800" cy="707886"/>
          </a:xfrm>
          <a:prstGeom prst="rect">
            <a:avLst/>
          </a:prstGeom>
          <a:noFill/>
        </p:spPr>
        <p:txBody>
          <a:bodyPr wrap="square" rtlCol="0">
            <a:spAutoFit/>
          </a:bodyPr>
          <a:lstStyle/>
          <a:p>
            <a:r>
              <a:rPr lang="en-US" sz="2000" dirty="0" smtClean="0"/>
              <a:t>HCNN model better for solving object categorization produces hidden layer representation that are able to predict IT neural responses better. </a:t>
            </a:r>
            <a:endParaRPr lang="en-US" sz="2000" dirty="0"/>
          </a:p>
        </p:txBody>
      </p:sp>
      <p:pic>
        <p:nvPicPr>
          <p:cNvPr id="2" name="Picture 1"/>
          <p:cNvPicPr>
            <a:picLocks noChangeAspect="1"/>
          </p:cNvPicPr>
          <p:nvPr/>
        </p:nvPicPr>
        <p:blipFill>
          <a:blip r:embed="rId2"/>
          <a:stretch>
            <a:fillRect/>
          </a:stretch>
        </p:blipFill>
        <p:spPr>
          <a:xfrm>
            <a:off x="323917" y="1129709"/>
            <a:ext cx="5645150" cy="4462112"/>
          </a:xfrm>
          <a:prstGeom prst="rect">
            <a:avLst/>
          </a:prstGeom>
        </p:spPr>
      </p:pic>
      <p:pic>
        <p:nvPicPr>
          <p:cNvPr id="3" name="Picture 2"/>
          <p:cNvPicPr>
            <a:picLocks noChangeAspect="1"/>
          </p:cNvPicPr>
          <p:nvPr/>
        </p:nvPicPr>
        <p:blipFill>
          <a:blip r:embed="rId3"/>
          <a:stretch>
            <a:fillRect/>
          </a:stretch>
        </p:blipFill>
        <p:spPr>
          <a:xfrm>
            <a:off x="5969067" y="1519811"/>
            <a:ext cx="2959033" cy="1282700"/>
          </a:xfrm>
          <a:prstGeom prst="rect">
            <a:avLst/>
          </a:prstGeom>
        </p:spPr>
      </p:pic>
      <p:pic>
        <p:nvPicPr>
          <p:cNvPr id="4" name="Picture 3"/>
          <p:cNvPicPr>
            <a:picLocks noChangeAspect="1"/>
          </p:cNvPicPr>
          <p:nvPr/>
        </p:nvPicPr>
        <p:blipFill>
          <a:blip r:embed="rId4"/>
          <a:stretch>
            <a:fillRect/>
          </a:stretch>
        </p:blipFill>
        <p:spPr>
          <a:xfrm>
            <a:off x="5969067" y="3259027"/>
            <a:ext cx="2921000" cy="1315709"/>
          </a:xfrm>
          <a:prstGeom prst="rect">
            <a:avLst/>
          </a:prstGeom>
        </p:spPr>
      </p:pic>
    </p:spTree>
    <p:extLst>
      <p:ext uri="{BB962C8B-B14F-4D97-AF65-F5344CB8AC3E}">
        <p14:creationId xmlns:p14="http://schemas.microsoft.com/office/powerpoint/2010/main" val="4922031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flipH="1">
            <a:off x="469900" y="228600"/>
            <a:ext cx="8255000" cy="584775"/>
          </a:xfrm>
          <a:prstGeom prst="rect">
            <a:avLst/>
          </a:prstGeom>
          <a:noFill/>
        </p:spPr>
        <p:txBody>
          <a:bodyPr wrap="square" rtlCol="0">
            <a:spAutoFit/>
          </a:bodyPr>
          <a:lstStyle/>
          <a:p>
            <a:r>
              <a:rPr lang="en-US" sz="3200" dirty="0" smtClean="0">
                <a:solidFill>
                  <a:srgbClr val="C00000"/>
                </a:solidFill>
              </a:rPr>
              <a:t>Hierarchical CNN as models of sensory cortex</a:t>
            </a:r>
            <a:endParaRPr lang="en-US" sz="3200" dirty="0">
              <a:solidFill>
                <a:srgbClr val="C00000"/>
              </a:solidFill>
            </a:endParaRPr>
          </a:p>
        </p:txBody>
      </p:sp>
      <p:sp>
        <p:nvSpPr>
          <p:cNvPr id="13" name="Rectangle 12"/>
          <p:cNvSpPr/>
          <p:nvPr/>
        </p:nvSpPr>
        <p:spPr bwMode="auto">
          <a:xfrm>
            <a:off x="469900" y="4775200"/>
            <a:ext cx="2374900" cy="81662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Rectangle 13"/>
          <p:cNvSpPr/>
          <p:nvPr/>
        </p:nvSpPr>
        <p:spPr bwMode="auto">
          <a:xfrm>
            <a:off x="2667000" y="5082788"/>
            <a:ext cx="2794000" cy="81662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 name="TextBox 14"/>
          <p:cNvSpPr txBox="1"/>
          <p:nvPr/>
        </p:nvSpPr>
        <p:spPr>
          <a:xfrm>
            <a:off x="622300" y="5906018"/>
            <a:ext cx="8305800" cy="707886"/>
          </a:xfrm>
          <a:prstGeom prst="rect">
            <a:avLst/>
          </a:prstGeom>
          <a:noFill/>
        </p:spPr>
        <p:txBody>
          <a:bodyPr wrap="square" rtlCol="0">
            <a:spAutoFit/>
          </a:bodyPr>
          <a:lstStyle/>
          <a:p>
            <a:r>
              <a:rPr lang="en-US" sz="2000" dirty="0" smtClean="0"/>
              <a:t>HCNN model better for solving object categorization produces hidden layer representation that are able to predict IT neural responses better. </a:t>
            </a:r>
            <a:endParaRPr lang="en-US" sz="2000" dirty="0"/>
          </a:p>
        </p:txBody>
      </p:sp>
      <p:pic>
        <p:nvPicPr>
          <p:cNvPr id="2" name="Picture 1"/>
          <p:cNvPicPr>
            <a:picLocks noChangeAspect="1"/>
          </p:cNvPicPr>
          <p:nvPr/>
        </p:nvPicPr>
        <p:blipFill>
          <a:blip r:embed="rId2"/>
          <a:stretch>
            <a:fillRect/>
          </a:stretch>
        </p:blipFill>
        <p:spPr>
          <a:xfrm>
            <a:off x="323917" y="1129709"/>
            <a:ext cx="5645150" cy="4462112"/>
          </a:xfrm>
          <a:prstGeom prst="rect">
            <a:avLst/>
          </a:prstGeom>
        </p:spPr>
      </p:pic>
      <p:pic>
        <p:nvPicPr>
          <p:cNvPr id="3" name="Picture 2"/>
          <p:cNvPicPr>
            <a:picLocks noChangeAspect="1"/>
          </p:cNvPicPr>
          <p:nvPr/>
        </p:nvPicPr>
        <p:blipFill>
          <a:blip r:embed="rId3"/>
          <a:stretch>
            <a:fillRect/>
          </a:stretch>
        </p:blipFill>
        <p:spPr>
          <a:xfrm>
            <a:off x="5969067" y="1519811"/>
            <a:ext cx="2959033" cy="1282700"/>
          </a:xfrm>
          <a:prstGeom prst="rect">
            <a:avLst/>
          </a:prstGeom>
        </p:spPr>
      </p:pic>
      <p:pic>
        <p:nvPicPr>
          <p:cNvPr id="4" name="Picture 3"/>
          <p:cNvPicPr>
            <a:picLocks noChangeAspect="1"/>
          </p:cNvPicPr>
          <p:nvPr/>
        </p:nvPicPr>
        <p:blipFill>
          <a:blip r:embed="rId4"/>
          <a:stretch>
            <a:fillRect/>
          </a:stretch>
        </p:blipFill>
        <p:spPr>
          <a:xfrm>
            <a:off x="5969067" y="3259027"/>
            <a:ext cx="2921000" cy="1315709"/>
          </a:xfrm>
          <a:prstGeom prst="rect">
            <a:avLst/>
          </a:prstGeom>
        </p:spPr>
      </p:pic>
      <p:sp>
        <p:nvSpPr>
          <p:cNvPr id="5" name="Oval 4"/>
          <p:cNvSpPr/>
          <p:nvPr/>
        </p:nvSpPr>
        <p:spPr bwMode="auto">
          <a:xfrm>
            <a:off x="622300" y="1129709"/>
            <a:ext cx="901700" cy="826091"/>
          </a:xfrm>
          <a:prstGeom prst="ellipse">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8903401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Box 1"/>
          <p:cNvSpPr txBox="1">
            <a:spLocks noChangeArrowheads="1"/>
          </p:cNvSpPr>
          <p:nvPr/>
        </p:nvSpPr>
        <p:spPr bwMode="auto">
          <a:xfrm>
            <a:off x="1041400" y="339370"/>
            <a:ext cx="698678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a:solidFill>
                  <a:srgbClr val="C00000"/>
                </a:solidFill>
                <a:latin typeface="+mn-lt"/>
              </a:rPr>
              <a:t>Hierarchical </a:t>
            </a:r>
            <a:r>
              <a:rPr lang="en-US" sz="3200" dirty="0" smtClean="0">
                <a:solidFill>
                  <a:srgbClr val="C00000"/>
                </a:solidFill>
                <a:latin typeface="+mn-lt"/>
              </a:rPr>
              <a:t>organization </a:t>
            </a:r>
            <a:r>
              <a:rPr lang="en-US" sz="3200" dirty="0">
                <a:solidFill>
                  <a:srgbClr val="C00000"/>
                </a:solidFill>
                <a:latin typeface="+mn-lt"/>
              </a:rPr>
              <a:t>of </a:t>
            </a:r>
            <a:r>
              <a:rPr lang="en-US" sz="3200" dirty="0" smtClean="0">
                <a:solidFill>
                  <a:srgbClr val="C00000"/>
                </a:solidFill>
                <a:latin typeface="+mn-lt"/>
              </a:rPr>
              <a:t>Visual Areas</a:t>
            </a:r>
            <a:endParaRPr lang="en-US" sz="3200" dirty="0">
              <a:solidFill>
                <a:srgbClr val="C00000"/>
              </a:solidFill>
              <a:latin typeface="+mn-lt"/>
            </a:endParaRPr>
          </a:p>
        </p:txBody>
      </p:sp>
      <p:sp>
        <p:nvSpPr>
          <p:cNvPr id="105474" name="TextBox 4"/>
          <p:cNvSpPr txBox="1">
            <a:spLocks noChangeArrowheads="1"/>
          </p:cNvSpPr>
          <p:nvPr/>
        </p:nvSpPr>
        <p:spPr bwMode="auto">
          <a:xfrm>
            <a:off x="7418388" y="5197475"/>
            <a:ext cx="1857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p>
        </p:txBody>
      </p:sp>
      <p:pic>
        <p:nvPicPr>
          <p:cNvPr id="10547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562" y="1580710"/>
            <a:ext cx="6248400" cy="46579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467" y="1971455"/>
            <a:ext cx="4124325" cy="426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700601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571073" y="263322"/>
            <a:ext cx="2407077" cy="5204491"/>
          </a:xfrm>
          <a:prstGeom prst="rect">
            <a:avLst/>
          </a:prstGeom>
        </p:spPr>
      </p:pic>
      <p:pic>
        <p:nvPicPr>
          <p:cNvPr id="9" name="Picture 8"/>
          <p:cNvPicPr>
            <a:picLocks noChangeAspect="1"/>
          </p:cNvPicPr>
          <p:nvPr/>
        </p:nvPicPr>
        <p:blipFill>
          <a:blip r:embed="rId3"/>
          <a:stretch>
            <a:fillRect/>
          </a:stretch>
        </p:blipFill>
        <p:spPr>
          <a:xfrm>
            <a:off x="708716" y="836437"/>
            <a:ext cx="4248258" cy="3934347"/>
          </a:xfrm>
          <a:prstGeom prst="rect">
            <a:avLst/>
          </a:prstGeom>
        </p:spPr>
      </p:pic>
      <p:sp>
        <p:nvSpPr>
          <p:cNvPr id="10" name="TextBox 9"/>
          <p:cNvSpPr txBox="1"/>
          <p:nvPr/>
        </p:nvSpPr>
        <p:spPr>
          <a:xfrm>
            <a:off x="686751" y="5919001"/>
            <a:ext cx="3583032" cy="461665"/>
          </a:xfrm>
          <a:prstGeom prst="rect">
            <a:avLst/>
          </a:prstGeom>
          <a:noFill/>
        </p:spPr>
        <p:txBody>
          <a:bodyPr wrap="none" rtlCol="0">
            <a:spAutoFit/>
          </a:bodyPr>
          <a:lstStyle/>
          <a:p>
            <a:r>
              <a:rPr lang="en-US" dirty="0" smtClean="0"/>
              <a:t>Connections </a:t>
            </a:r>
            <a:r>
              <a:rPr lang="en-US" smtClean="0"/>
              <a:t>within module</a:t>
            </a:r>
            <a:endParaRPr lang="en-US" dirty="0" smtClean="0"/>
          </a:p>
        </p:txBody>
      </p:sp>
      <p:sp>
        <p:nvSpPr>
          <p:cNvPr id="11" name="TextBox 10"/>
          <p:cNvSpPr txBox="1"/>
          <p:nvPr/>
        </p:nvSpPr>
        <p:spPr>
          <a:xfrm>
            <a:off x="5319715" y="5922046"/>
            <a:ext cx="2846001" cy="369332"/>
          </a:xfrm>
          <a:prstGeom prst="rect">
            <a:avLst/>
          </a:prstGeom>
          <a:noFill/>
        </p:spPr>
        <p:txBody>
          <a:bodyPr wrap="none" rtlCol="0">
            <a:spAutoFit/>
          </a:bodyPr>
          <a:lstStyle/>
          <a:p>
            <a:r>
              <a:rPr lang="en-US" dirty="0" smtClean="0"/>
              <a:t>Connections across modules</a:t>
            </a:r>
            <a:endParaRPr lang="en-US" dirty="0"/>
          </a:p>
        </p:txBody>
      </p:sp>
      <p:cxnSp>
        <p:nvCxnSpPr>
          <p:cNvPr id="13" name="Straight Arrow Connector 12"/>
          <p:cNvCxnSpPr/>
          <p:nvPr/>
        </p:nvCxnSpPr>
        <p:spPr>
          <a:xfrm>
            <a:off x="7962662" y="3299275"/>
            <a:ext cx="0" cy="1471509"/>
          </a:xfrm>
          <a:prstGeom prst="straightConnector1">
            <a:avLst/>
          </a:prstGeom>
          <a:ln w="28575"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7635811" y="4770784"/>
            <a:ext cx="326851" cy="0"/>
          </a:xfrm>
          <a:prstGeom prst="straightConnector1">
            <a:avLst/>
          </a:prstGeom>
          <a:ln w="28575"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08716" y="3877502"/>
            <a:ext cx="976488" cy="830997"/>
          </a:xfrm>
          <a:prstGeom prst="rect">
            <a:avLst/>
          </a:prstGeom>
          <a:solidFill>
            <a:schemeClr val="bg1"/>
          </a:solidFill>
        </p:spPr>
        <p:txBody>
          <a:bodyPr wrap="square" rtlCol="0">
            <a:spAutoFit/>
          </a:bodyPr>
          <a:lstStyle/>
          <a:p>
            <a:r>
              <a:rPr lang="en-US" sz="1200" dirty="0" err="1" smtClean="0">
                <a:solidFill>
                  <a:srgbClr val="FF0000"/>
                </a:solidFill>
              </a:rPr>
              <a:t>Feedforward</a:t>
            </a:r>
            <a:r>
              <a:rPr lang="en-US" sz="1200" dirty="0" smtClean="0">
                <a:solidFill>
                  <a:srgbClr val="FF0000"/>
                </a:solidFill>
              </a:rPr>
              <a:t> “input” from bottom module</a:t>
            </a:r>
            <a:endParaRPr lang="en-US" sz="1200" dirty="0">
              <a:solidFill>
                <a:srgbClr val="FF0000"/>
              </a:solidFill>
            </a:endParaRPr>
          </a:p>
        </p:txBody>
      </p:sp>
      <p:cxnSp>
        <p:nvCxnSpPr>
          <p:cNvPr id="25" name="Straight Arrow Connector 24"/>
          <p:cNvCxnSpPr/>
          <p:nvPr/>
        </p:nvCxnSpPr>
        <p:spPr>
          <a:xfrm flipH="1" flipV="1">
            <a:off x="5585185" y="1340557"/>
            <a:ext cx="14110" cy="2060221"/>
          </a:xfrm>
          <a:prstGeom prst="straightConnector1">
            <a:avLst/>
          </a:prstGeom>
          <a:ln w="57150" cmpd="sng">
            <a:solidFill>
              <a:srgbClr val="008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685204" y="4293000"/>
            <a:ext cx="1216377" cy="830997"/>
          </a:xfrm>
          <a:prstGeom prst="rect">
            <a:avLst/>
          </a:prstGeom>
          <a:solidFill>
            <a:schemeClr val="bg1"/>
          </a:solidFill>
          <a:ln>
            <a:noFill/>
          </a:ln>
        </p:spPr>
        <p:txBody>
          <a:bodyPr wrap="square" rtlCol="0">
            <a:spAutoFit/>
          </a:bodyPr>
          <a:lstStyle/>
          <a:p>
            <a:r>
              <a:rPr lang="en-US" sz="1200" dirty="0" err="1" smtClean="0">
                <a:solidFill>
                  <a:srgbClr val="008000"/>
                </a:solidFill>
              </a:rPr>
              <a:t>Feedforward</a:t>
            </a:r>
            <a:r>
              <a:rPr lang="en-US" sz="1200" dirty="0" smtClean="0">
                <a:solidFill>
                  <a:srgbClr val="008000"/>
                </a:solidFill>
              </a:rPr>
              <a:t> output to higher and same-level modules.</a:t>
            </a:r>
            <a:endParaRPr lang="en-US" sz="1200" dirty="0">
              <a:solidFill>
                <a:srgbClr val="008000"/>
              </a:solidFill>
            </a:endParaRPr>
          </a:p>
        </p:txBody>
      </p:sp>
      <p:sp>
        <p:nvSpPr>
          <p:cNvPr id="29" name="TextBox 28"/>
          <p:cNvSpPr txBox="1"/>
          <p:nvPr/>
        </p:nvSpPr>
        <p:spPr>
          <a:xfrm>
            <a:off x="2901581" y="4447618"/>
            <a:ext cx="1167249" cy="646331"/>
          </a:xfrm>
          <a:prstGeom prst="rect">
            <a:avLst/>
          </a:prstGeom>
          <a:solidFill>
            <a:schemeClr val="bg1"/>
          </a:solidFill>
          <a:ln>
            <a:noFill/>
          </a:ln>
        </p:spPr>
        <p:txBody>
          <a:bodyPr wrap="square" rtlCol="0">
            <a:spAutoFit/>
          </a:bodyPr>
          <a:lstStyle/>
          <a:p>
            <a:r>
              <a:rPr lang="en-US" sz="1200" dirty="0" smtClean="0"/>
              <a:t>Feedback output to lower modules.</a:t>
            </a:r>
            <a:endParaRPr lang="en-US" sz="1200" dirty="0"/>
          </a:p>
        </p:txBody>
      </p:sp>
      <p:sp>
        <p:nvSpPr>
          <p:cNvPr id="30" name="TextBox 29"/>
          <p:cNvSpPr txBox="1"/>
          <p:nvPr/>
        </p:nvSpPr>
        <p:spPr>
          <a:xfrm>
            <a:off x="3482623" y="3877502"/>
            <a:ext cx="1333239" cy="646331"/>
          </a:xfrm>
          <a:prstGeom prst="rect">
            <a:avLst/>
          </a:prstGeom>
          <a:solidFill>
            <a:schemeClr val="bg1"/>
          </a:solidFill>
          <a:ln>
            <a:noFill/>
          </a:ln>
        </p:spPr>
        <p:txBody>
          <a:bodyPr wrap="square" rtlCol="0">
            <a:spAutoFit/>
          </a:bodyPr>
          <a:lstStyle/>
          <a:p>
            <a:r>
              <a:rPr lang="en-US" sz="1200" dirty="0" smtClean="0">
                <a:solidFill>
                  <a:srgbClr val="660066"/>
                </a:solidFill>
              </a:rPr>
              <a:t>Feedback input from higher modules.</a:t>
            </a:r>
            <a:endParaRPr lang="en-US" sz="1200" dirty="0">
              <a:solidFill>
                <a:srgbClr val="660066"/>
              </a:solidFill>
            </a:endParaRPr>
          </a:p>
        </p:txBody>
      </p:sp>
      <p:cxnSp>
        <p:nvCxnSpPr>
          <p:cNvPr id="32" name="Straight Connector 31"/>
          <p:cNvCxnSpPr/>
          <p:nvPr/>
        </p:nvCxnSpPr>
        <p:spPr>
          <a:xfrm flipV="1">
            <a:off x="5562627" y="3950937"/>
            <a:ext cx="0" cy="1950136"/>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5585184" y="3969034"/>
            <a:ext cx="397927" cy="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flipV="1">
            <a:off x="1422401" y="2681111"/>
            <a:ext cx="1766710" cy="1"/>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1422401" y="2116667"/>
            <a:ext cx="0" cy="550333"/>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7978150" y="2540000"/>
            <a:ext cx="0" cy="2230784"/>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7962662" y="263322"/>
            <a:ext cx="0" cy="573115"/>
          </a:xfrm>
          <a:prstGeom prst="line">
            <a:avLst/>
          </a:prstGeom>
          <a:ln w="57150" cmpd="sng">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H="1">
            <a:off x="7635811" y="836437"/>
            <a:ext cx="326851" cy="0"/>
          </a:xfrm>
          <a:prstGeom prst="straightConnector1">
            <a:avLst/>
          </a:prstGeom>
          <a:ln w="28575" cmpd="sng">
            <a:solidFill>
              <a:srgbClr val="660066"/>
            </a:solidFill>
            <a:tailEnd type="arrow"/>
          </a:ln>
        </p:spPr>
        <p:style>
          <a:lnRef idx="2">
            <a:schemeClr val="accent1"/>
          </a:lnRef>
          <a:fillRef idx="0">
            <a:schemeClr val="accent1"/>
          </a:fillRef>
          <a:effectRef idx="1">
            <a:schemeClr val="accent1"/>
          </a:effectRef>
          <a:fontRef idx="minor">
            <a:schemeClr val="tx1"/>
          </a:fontRef>
        </p:style>
      </p:cxnSp>
      <p:pic>
        <p:nvPicPr>
          <p:cNvPr id="54" name="Picture 53"/>
          <p:cNvPicPr>
            <a:picLocks noChangeAspect="1"/>
          </p:cNvPicPr>
          <p:nvPr/>
        </p:nvPicPr>
        <p:blipFill>
          <a:blip r:embed="rId4"/>
          <a:stretch>
            <a:fillRect/>
          </a:stretch>
        </p:blipFill>
        <p:spPr>
          <a:xfrm>
            <a:off x="2812084" y="1022350"/>
            <a:ext cx="355600" cy="749300"/>
          </a:xfrm>
          <a:prstGeom prst="rect">
            <a:avLst/>
          </a:prstGeom>
        </p:spPr>
      </p:pic>
      <p:cxnSp>
        <p:nvCxnSpPr>
          <p:cNvPr id="56" name="Straight Arrow Connector 55"/>
          <p:cNvCxnSpPr/>
          <p:nvPr/>
        </p:nvCxnSpPr>
        <p:spPr>
          <a:xfrm>
            <a:off x="2229556" y="1608666"/>
            <a:ext cx="582528" cy="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2901581" y="4293000"/>
            <a:ext cx="581042" cy="1546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 name="Straight Arrow Connector 60"/>
          <p:cNvCxnSpPr/>
          <p:nvPr/>
        </p:nvCxnSpPr>
        <p:spPr>
          <a:xfrm>
            <a:off x="5562627" y="1340557"/>
            <a:ext cx="420484" cy="0"/>
          </a:xfrm>
          <a:prstGeom prst="straightConnector1">
            <a:avLst/>
          </a:prstGeom>
          <a:ln>
            <a:solidFill>
              <a:srgbClr val="008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rot="16200000">
            <a:off x="4851895" y="2144884"/>
            <a:ext cx="941283" cy="369332"/>
          </a:xfrm>
          <a:prstGeom prst="rect">
            <a:avLst/>
          </a:prstGeom>
          <a:noFill/>
        </p:spPr>
        <p:txBody>
          <a:bodyPr wrap="none" rtlCol="0">
            <a:spAutoFit/>
          </a:bodyPr>
          <a:lstStyle/>
          <a:p>
            <a:r>
              <a:rPr lang="en-US" dirty="0" smtClean="0"/>
              <a:t>Analysis</a:t>
            </a:r>
            <a:endParaRPr lang="en-US" dirty="0"/>
          </a:p>
        </p:txBody>
      </p:sp>
      <p:sp>
        <p:nvSpPr>
          <p:cNvPr id="63" name="TextBox 62"/>
          <p:cNvSpPr txBox="1"/>
          <p:nvPr/>
        </p:nvSpPr>
        <p:spPr>
          <a:xfrm rot="16200000">
            <a:off x="4849074" y="4371601"/>
            <a:ext cx="941283" cy="369332"/>
          </a:xfrm>
          <a:prstGeom prst="rect">
            <a:avLst/>
          </a:prstGeom>
          <a:noFill/>
        </p:spPr>
        <p:txBody>
          <a:bodyPr wrap="none" rtlCol="0">
            <a:spAutoFit/>
          </a:bodyPr>
          <a:lstStyle/>
          <a:p>
            <a:r>
              <a:rPr lang="en-US" dirty="0" smtClean="0"/>
              <a:t>Analysis</a:t>
            </a:r>
            <a:endParaRPr lang="en-US" dirty="0"/>
          </a:p>
        </p:txBody>
      </p:sp>
      <p:sp>
        <p:nvSpPr>
          <p:cNvPr id="64" name="TextBox 63"/>
          <p:cNvSpPr txBox="1"/>
          <p:nvPr/>
        </p:nvSpPr>
        <p:spPr>
          <a:xfrm rot="5400000" flipH="1">
            <a:off x="7737178" y="3383831"/>
            <a:ext cx="1063475" cy="369332"/>
          </a:xfrm>
          <a:prstGeom prst="rect">
            <a:avLst/>
          </a:prstGeom>
          <a:noFill/>
        </p:spPr>
        <p:txBody>
          <a:bodyPr wrap="none" rtlCol="0">
            <a:spAutoFit/>
          </a:bodyPr>
          <a:lstStyle/>
          <a:p>
            <a:r>
              <a:rPr lang="en-US" dirty="0" smtClean="0"/>
              <a:t>Synthesis</a:t>
            </a:r>
            <a:endParaRPr lang="en-US" dirty="0"/>
          </a:p>
        </p:txBody>
      </p:sp>
      <p:sp>
        <p:nvSpPr>
          <p:cNvPr id="65" name="TextBox 64"/>
          <p:cNvSpPr txBox="1"/>
          <p:nvPr/>
        </p:nvSpPr>
        <p:spPr>
          <a:xfrm rot="5400000" flipH="1">
            <a:off x="7728059" y="567709"/>
            <a:ext cx="1063475" cy="369332"/>
          </a:xfrm>
          <a:prstGeom prst="rect">
            <a:avLst/>
          </a:prstGeom>
          <a:noFill/>
        </p:spPr>
        <p:txBody>
          <a:bodyPr wrap="none" rtlCol="0">
            <a:spAutoFit/>
          </a:bodyPr>
          <a:lstStyle/>
          <a:p>
            <a:r>
              <a:rPr lang="en-US" dirty="0" smtClean="0"/>
              <a:t>Synthesis</a:t>
            </a:r>
            <a:endParaRPr lang="en-US" dirty="0"/>
          </a:p>
        </p:txBody>
      </p:sp>
    </p:spTree>
    <p:extLst>
      <p:ext uri="{BB962C8B-B14F-4D97-AF65-F5344CB8AC3E}">
        <p14:creationId xmlns:p14="http://schemas.microsoft.com/office/powerpoint/2010/main" val="1846833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772400" y="4953000"/>
            <a:ext cx="1143000" cy="609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6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ndParaRPr>
          </a:p>
        </p:txBody>
      </p:sp>
      <p:pic>
        <p:nvPicPr>
          <p:cNvPr id="5" name="Picture 4"/>
          <p:cNvPicPr>
            <a:picLocks noChangeAspect="1"/>
          </p:cNvPicPr>
          <p:nvPr/>
        </p:nvPicPr>
        <p:blipFill>
          <a:blip r:embed="rId3"/>
          <a:stretch>
            <a:fillRect/>
          </a:stretch>
        </p:blipFill>
        <p:spPr>
          <a:xfrm>
            <a:off x="228600" y="228600"/>
            <a:ext cx="5029200" cy="3644900"/>
          </a:xfrm>
          <a:prstGeom prst="rect">
            <a:avLst/>
          </a:prstGeom>
        </p:spPr>
      </p:pic>
      <p:pic>
        <p:nvPicPr>
          <p:cNvPr id="6" name="Picture 5"/>
          <p:cNvPicPr>
            <a:picLocks noChangeAspect="1"/>
          </p:cNvPicPr>
          <p:nvPr/>
        </p:nvPicPr>
        <p:blipFill>
          <a:blip r:embed="rId4"/>
          <a:stretch>
            <a:fillRect/>
          </a:stretch>
        </p:blipFill>
        <p:spPr>
          <a:xfrm>
            <a:off x="2667000" y="1219200"/>
            <a:ext cx="6286500" cy="4755173"/>
          </a:xfrm>
          <a:prstGeom prst="rect">
            <a:avLst/>
          </a:prstGeom>
        </p:spPr>
      </p:pic>
      <p:sp>
        <p:nvSpPr>
          <p:cNvPr id="2" name="TextBox 1"/>
          <p:cNvSpPr txBox="1"/>
          <p:nvPr/>
        </p:nvSpPr>
        <p:spPr>
          <a:xfrm>
            <a:off x="673100" y="5764761"/>
            <a:ext cx="7861300" cy="830997"/>
          </a:xfrm>
          <a:prstGeom prst="rect">
            <a:avLst/>
          </a:prstGeom>
          <a:noFill/>
        </p:spPr>
        <p:txBody>
          <a:bodyPr wrap="square" rtlCol="0">
            <a:spAutoFit/>
          </a:bodyPr>
          <a:lstStyle/>
          <a:p>
            <a:r>
              <a:rPr lang="en-US" dirty="0" smtClean="0"/>
              <a:t>Abundant dense local and sparse long-range connections within each visual area</a:t>
            </a:r>
            <a:endParaRPr lang="en-US" dirty="0"/>
          </a:p>
        </p:txBody>
      </p:sp>
    </p:spTree>
    <p:extLst>
      <p:ext uri="{BB962C8B-B14F-4D97-AF65-F5344CB8AC3E}">
        <p14:creationId xmlns:p14="http://schemas.microsoft.com/office/powerpoint/2010/main" val="96910536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19699</TotalTime>
  <Words>2619</Words>
  <Application>Microsoft Macintosh PowerPoint</Application>
  <PresentationFormat>On-screen Show (4:3)</PresentationFormat>
  <Paragraphs>328</Paragraphs>
  <Slides>41</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Calibri</vt:lpstr>
      <vt:lpstr>CMU Serif</vt:lpstr>
      <vt:lpstr>Mangal</vt:lpstr>
      <vt:lpstr>ＭＳ Ｐゴシック</vt:lpstr>
      <vt:lpstr>Times New Roman</vt:lpstr>
      <vt:lpstr>Arial</vt:lpstr>
      <vt:lpstr>Default Design</vt:lpstr>
      <vt:lpstr>Deep networks in the brain (AI and the Brain III)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Bayes Net in the brain?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Constraint Satisfaction Problems (CSPs)</dc:title>
  <dc:creator>hi</dc:creator>
  <cp:lastModifiedBy>Microsoft Office User</cp:lastModifiedBy>
  <cp:revision>975</cp:revision>
  <cp:lastPrinted>2017-10-27T18:14:58Z</cp:lastPrinted>
  <dcterms:created xsi:type="dcterms:W3CDTF">2002-07-26T03:28:00Z</dcterms:created>
  <dcterms:modified xsi:type="dcterms:W3CDTF">2017-12-08T09:40:51Z</dcterms:modified>
</cp:coreProperties>
</file>