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0" r:id="rId2"/>
    <p:sldId id="868" r:id="rId3"/>
    <p:sldId id="727" r:id="rId4"/>
    <p:sldId id="728" r:id="rId5"/>
    <p:sldId id="729" r:id="rId6"/>
    <p:sldId id="818" r:id="rId7"/>
    <p:sldId id="870" r:id="rId8"/>
    <p:sldId id="871" r:id="rId9"/>
    <p:sldId id="872" r:id="rId10"/>
    <p:sldId id="730" r:id="rId11"/>
    <p:sldId id="814" r:id="rId12"/>
    <p:sldId id="833" r:id="rId13"/>
    <p:sldId id="734" r:id="rId14"/>
    <p:sldId id="735" r:id="rId15"/>
    <p:sldId id="736" r:id="rId16"/>
    <p:sldId id="737" r:id="rId17"/>
    <p:sldId id="738" r:id="rId18"/>
    <p:sldId id="739" r:id="rId19"/>
    <p:sldId id="741" r:id="rId20"/>
    <p:sldId id="832" r:id="rId21"/>
    <p:sldId id="744" r:id="rId22"/>
    <p:sldId id="743" r:id="rId23"/>
    <p:sldId id="745" r:id="rId24"/>
    <p:sldId id="869" r:id="rId25"/>
    <p:sldId id="815" r:id="rId26"/>
    <p:sldId id="840" r:id="rId27"/>
    <p:sldId id="841" r:id="rId28"/>
    <p:sldId id="842" r:id="rId29"/>
    <p:sldId id="843" r:id="rId30"/>
    <p:sldId id="751" r:id="rId31"/>
    <p:sldId id="753" r:id="rId32"/>
    <p:sldId id="754" r:id="rId33"/>
    <p:sldId id="755" r:id="rId34"/>
    <p:sldId id="756" r:id="rId35"/>
    <p:sldId id="757" r:id="rId36"/>
    <p:sldId id="758" r:id="rId37"/>
    <p:sldId id="759" r:id="rId38"/>
    <p:sldId id="760" r:id="rId39"/>
    <p:sldId id="761"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000"/>
    <a:srgbClr val="FF1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33" autoAdjust="0"/>
    <p:restoredTop sz="80355" autoAdjust="0"/>
  </p:normalViewPr>
  <p:slideViewPr>
    <p:cSldViewPr snapToGrid="0">
      <p:cViewPr>
        <p:scale>
          <a:sx n="100" d="100"/>
          <a:sy n="100" d="100"/>
        </p:scale>
        <p:origin x="1488" y="144"/>
      </p:cViewPr>
      <p:guideLst>
        <p:guide orient="horz" pos="2160"/>
        <p:guide pos="2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6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8A3ADE-2AED-2A43-927D-6DFE99245A93}" type="datetimeFigureOut">
              <a:rPr lang="en-US" smtClean="0"/>
              <a:t>10/24/17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35D21C-176F-E942-AB3F-6177ED2A8747}" type="slidenum">
              <a:rPr lang="en-US" smtClean="0"/>
              <a:t>‹#›</a:t>
            </a:fld>
            <a:endParaRPr lang="en-US"/>
          </a:p>
        </p:txBody>
      </p:sp>
    </p:spTree>
    <p:extLst>
      <p:ext uri="{BB962C8B-B14F-4D97-AF65-F5344CB8AC3E}">
        <p14:creationId xmlns:p14="http://schemas.microsoft.com/office/powerpoint/2010/main" val="979064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anose="02020603050405020304" pitchFamily="18"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panose="02020603050405020304" pitchFamily="18" charset="0"/>
              </a:defRPr>
            </a:lvl1pPr>
          </a:lstStyle>
          <a:p>
            <a:pPr>
              <a:defRPr/>
            </a:pPr>
            <a:fld id="{7C70559E-B2D7-BD4F-ACC2-4A0BBCE2F950}" type="datetimeFigureOut">
              <a:rPr lang="en-US"/>
              <a:pPr>
                <a:defRPr/>
              </a:pPr>
              <a:t>10/24/17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4C422660-5F85-9A49-8582-CA5FC22A10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3304FAA-0709-CB41-944D-E2D93273EB98}" type="slidenum">
              <a:rPr lang="en-US" altLang="en-US">
                <a:latin typeface="Times New Roman" charset="0"/>
              </a:rPr>
              <a:pPr>
                <a:spcBef>
                  <a:spcPct val="0"/>
                </a:spcBef>
              </a:pPr>
              <a:t>1</a:t>
            </a:fld>
            <a:endParaRPr lang="en-US" alt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11</a:t>
            </a:fld>
            <a:endParaRPr lang="en-US"/>
          </a:p>
        </p:txBody>
      </p:sp>
    </p:spTree>
    <p:extLst>
      <p:ext uri="{BB962C8B-B14F-4D97-AF65-F5344CB8AC3E}">
        <p14:creationId xmlns:p14="http://schemas.microsoft.com/office/powerpoint/2010/main" val="147670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Give Us All the Parameters for a MDP?</a:t>
            </a:r>
            <a:endParaRPr lang="en-US" dirty="0"/>
          </a:p>
        </p:txBody>
      </p:sp>
      <p:sp>
        <p:nvSpPr>
          <p:cNvPr id="4" name="Slide Number Placeholder 3"/>
          <p:cNvSpPr>
            <a:spLocks noGrp="1"/>
          </p:cNvSpPr>
          <p:nvPr>
            <p:ph type="sldNum" sz="quarter" idx="10"/>
          </p:nvPr>
        </p:nvSpPr>
        <p:spPr/>
        <p:txBody>
          <a:bodyPr/>
          <a:lstStyle/>
          <a:p>
            <a:pPr>
              <a:defRPr/>
            </a:pPr>
            <a:fld id="{4C422660-5F85-9A49-8582-CA5FC22A10C8}" type="slidenum">
              <a:rPr lang="en-US" altLang="en-US" smtClean="0"/>
              <a:pPr>
                <a:defRPr/>
              </a:pPr>
              <a:t>12</a:t>
            </a:fld>
            <a:endParaRPr lang="en-US" altLang="en-US"/>
          </a:p>
        </p:txBody>
      </p:sp>
    </p:spTree>
    <p:extLst>
      <p:ext uri="{BB962C8B-B14F-4D97-AF65-F5344CB8AC3E}">
        <p14:creationId xmlns:p14="http://schemas.microsoft.com/office/powerpoint/2010/main" val="176823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13</a:t>
            </a:fld>
            <a:endParaRPr lang="en-US"/>
          </a:p>
        </p:txBody>
      </p:sp>
    </p:spTree>
    <p:extLst>
      <p:ext uri="{BB962C8B-B14F-4D97-AF65-F5344CB8AC3E}">
        <p14:creationId xmlns:p14="http://schemas.microsoft.com/office/powerpoint/2010/main" val="48500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14</a:t>
            </a:fld>
            <a:endParaRPr lang="en-US"/>
          </a:p>
        </p:txBody>
      </p:sp>
    </p:spTree>
    <p:extLst>
      <p:ext uri="{BB962C8B-B14F-4D97-AF65-F5344CB8AC3E}">
        <p14:creationId xmlns:p14="http://schemas.microsoft.com/office/powerpoint/2010/main" val="1452014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15</a:t>
            </a:fld>
            <a:endParaRPr lang="en-US"/>
          </a:p>
        </p:txBody>
      </p:sp>
    </p:spTree>
    <p:extLst>
      <p:ext uri="{BB962C8B-B14F-4D97-AF65-F5344CB8AC3E}">
        <p14:creationId xmlns:p14="http://schemas.microsoft.com/office/powerpoint/2010/main" val="129400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AF896-93A7-4EE6-9AE2-022B454D7333}" type="slidenum">
              <a:rPr lang="en-US" smtClean="0"/>
              <a:pPr/>
              <a:t>16</a:t>
            </a:fld>
            <a:endParaRPr lang="en-US"/>
          </a:p>
        </p:txBody>
      </p:sp>
    </p:spTree>
    <p:extLst>
      <p:ext uri="{BB962C8B-B14F-4D97-AF65-F5344CB8AC3E}">
        <p14:creationId xmlns:p14="http://schemas.microsoft.com/office/powerpoint/2010/main" val="40869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17</a:t>
            </a:fld>
            <a:endParaRPr lang="en-US"/>
          </a:p>
        </p:txBody>
      </p:sp>
    </p:spTree>
    <p:extLst>
      <p:ext uri="{BB962C8B-B14F-4D97-AF65-F5344CB8AC3E}">
        <p14:creationId xmlns:p14="http://schemas.microsoft.com/office/powerpoint/2010/main" val="212451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18</a:t>
            </a:fld>
            <a:endParaRPr lang="en-US"/>
          </a:p>
        </p:txBody>
      </p:sp>
    </p:spTree>
    <p:extLst>
      <p:ext uri="{BB962C8B-B14F-4D97-AF65-F5344CB8AC3E}">
        <p14:creationId xmlns:p14="http://schemas.microsoft.com/office/powerpoint/2010/main" val="393519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19</a:t>
            </a:fld>
            <a:endParaRPr lang="en-US"/>
          </a:p>
        </p:txBody>
      </p:sp>
    </p:spTree>
    <p:extLst>
      <p:ext uri="{BB962C8B-B14F-4D97-AF65-F5344CB8AC3E}">
        <p14:creationId xmlns:p14="http://schemas.microsoft.com/office/powerpoint/2010/main" val="893309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Does This Give Us All the Parameters for a MDP?   No. </a:t>
            </a:r>
            <a:br>
              <a:rPr lang="en-US" sz="1200" dirty="0" smtClean="0"/>
            </a:br>
            <a:r>
              <a:rPr lang="en-US" sz="1200" dirty="0" smtClean="0"/>
              <a:t/>
            </a:r>
            <a:br>
              <a:rPr lang="en-US" sz="1200" dirty="0" smtClean="0"/>
            </a:br>
            <a:r>
              <a:rPr lang="en-US" sz="1200" dirty="0" smtClean="0"/>
              <a:t>But Does That Matter for Computing Policy Value? No. </a:t>
            </a:r>
            <a:br>
              <a:rPr lang="en-US" sz="1200" dirty="0" smtClean="0"/>
            </a:br>
            <a:r>
              <a:rPr lang="en-US" sz="1200" dirty="0" smtClean="0"/>
              <a:t/>
            </a:r>
            <a:br>
              <a:rPr lang="en-US" sz="1200" dirty="0" smtClean="0"/>
            </a:br>
            <a:r>
              <a:rPr lang="en-US" sz="1200" dirty="0" smtClean="0"/>
              <a:t>Have all Parameters We Need! </a:t>
            </a:r>
            <a:br>
              <a:rPr lang="en-US" sz="1200" dirty="0" smtClean="0"/>
            </a:br>
            <a:r>
              <a:rPr lang="en-US" sz="1200" dirty="0" smtClean="0"/>
              <a:t>(After We Visit All States at Least Once)</a:t>
            </a:r>
            <a:endParaRPr lang="en-US" dirty="0"/>
          </a:p>
        </p:txBody>
      </p:sp>
      <p:sp>
        <p:nvSpPr>
          <p:cNvPr id="4" name="Slide Number Placeholder 3"/>
          <p:cNvSpPr>
            <a:spLocks noGrp="1"/>
          </p:cNvSpPr>
          <p:nvPr>
            <p:ph type="sldNum" sz="quarter" idx="10"/>
          </p:nvPr>
        </p:nvSpPr>
        <p:spPr/>
        <p:txBody>
          <a:bodyPr/>
          <a:lstStyle/>
          <a:p>
            <a:fld id="{200675AB-4F44-9040-ACF8-62AEC612CD8E}" type="slidenum">
              <a:rPr lang="en-US" smtClean="0"/>
              <a:t>21</a:t>
            </a:fld>
            <a:endParaRPr lang="en-US"/>
          </a:p>
        </p:txBody>
      </p:sp>
    </p:spTree>
    <p:extLst>
      <p:ext uri="{BB962C8B-B14F-4D97-AF65-F5344CB8AC3E}">
        <p14:creationId xmlns:p14="http://schemas.microsoft.com/office/powerpoint/2010/main" val="12063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0675AB-4F44-9040-ACF8-62AEC612CD8E}"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42190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0CAF896-93A7-4EE6-9AE2-022B454D7333}" type="slidenum">
              <a:rPr lang="en-US" smtClean="0"/>
              <a:pPr/>
              <a:t>22</a:t>
            </a:fld>
            <a:endParaRPr lang="en-US"/>
          </a:p>
        </p:txBody>
      </p:sp>
      <p:sp>
        <p:nvSpPr>
          <p:cNvPr id="5" name="Notes Placeholder 4"/>
          <p:cNvSpPr>
            <a:spLocks noGrp="1"/>
          </p:cNvSpPr>
          <p:nvPr>
            <p:ph type="body" sz="quarter" idx="11"/>
          </p:nvPr>
        </p:nvSpPr>
        <p:spPr/>
        <p:txBody>
          <a:bodyPr/>
          <a:lstStyle/>
          <a:p>
            <a:r>
              <a:rPr lang="en-US" sz="1200" dirty="0" smtClean="0"/>
              <a:t>Does This Give Us All the Parameters for a MDP?   No. </a:t>
            </a:r>
            <a:br>
              <a:rPr lang="en-US" sz="1200" dirty="0" smtClean="0"/>
            </a:br>
            <a:r>
              <a:rPr lang="en-US" sz="1200" dirty="0" smtClean="0"/>
              <a:t>But Does That Matter for Computing Policy Value? No. </a:t>
            </a:r>
            <a:br>
              <a:rPr lang="en-US" sz="1200" dirty="0" smtClean="0"/>
            </a:br>
            <a:r>
              <a:rPr lang="en-US" sz="1200" dirty="0" smtClean="0"/>
              <a:t>Have all Parameters We Need! </a:t>
            </a:r>
            <a:br>
              <a:rPr lang="en-US" sz="1200" dirty="0" smtClean="0"/>
            </a:br>
            <a:r>
              <a:rPr lang="en-US" sz="1200" dirty="0" smtClean="0"/>
              <a:t>(After We Visit All States at Least Once)</a:t>
            </a:r>
            <a:endParaRPr lang="en-US" dirty="0"/>
          </a:p>
        </p:txBody>
      </p:sp>
    </p:spTree>
    <p:extLst>
      <p:ext uri="{BB962C8B-B14F-4D97-AF65-F5344CB8AC3E}">
        <p14:creationId xmlns:p14="http://schemas.microsoft.com/office/powerpoint/2010/main" val="17901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23</a:t>
            </a:fld>
            <a:endParaRPr lang="en-US"/>
          </a:p>
        </p:txBody>
      </p:sp>
    </p:spTree>
    <p:extLst>
      <p:ext uri="{BB962C8B-B14F-4D97-AF65-F5344CB8AC3E}">
        <p14:creationId xmlns:p14="http://schemas.microsoft.com/office/powerpoint/2010/main" val="1196772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Why? </a:t>
            </a:r>
            <a:r>
              <a:rPr lang="en-US" dirty="0" err="1" smtClean="0"/>
              <a:t>Unles</a:t>
            </a:r>
            <a:r>
              <a:rPr lang="en-US" dirty="0" smtClean="0"/>
              <a:t> you have a</a:t>
            </a:r>
            <a:r>
              <a:rPr lang="en-US" baseline="0" dirty="0" smtClean="0"/>
              <a:t> large number of trials, </a:t>
            </a:r>
            <a:r>
              <a:rPr lang="en-US" baseline="0" dirty="0" err="1" smtClean="0"/>
              <a:t>ou</a:t>
            </a:r>
            <a:r>
              <a:rPr lang="en-US" baseline="0" dirty="0" smtClean="0"/>
              <a:t> will </a:t>
            </a:r>
            <a:r>
              <a:rPr lang="en-US" baseline="0" dirty="0" err="1" smtClean="0"/>
              <a:t>estaitme</a:t>
            </a:r>
            <a:r>
              <a:rPr lang="en-US" baseline="0" dirty="0" smtClean="0"/>
              <a:t> the wrong transition model and wrong values and derive a wrong policy. Rather than the true one. But if you </a:t>
            </a:r>
            <a:r>
              <a:rPr lang="en-US" baseline="0" dirty="0" err="1" smtClean="0"/>
              <a:t>hae</a:t>
            </a:r>
            <a:r>
              <a:rPr lang="en-US" baseline="0" dirty="0" smtClean="0"/>
              <a:t> a lot of samples, then it is fine? </a:t>
            </a:r>
            <a:endParaRPr lang="en-US" dirty="0"/>
          </a:p>
        </p:txBody>
      </p:sp>
      <p:sp>
        <p:nvSpPr>
          <p:cNvPr id="4" name="Slide Number Placeholder 3"/>
          <p:cNvSpPr>
            <a:spLocks noGrp="1"/>
          </p:cNvSpPr>
          <p:nvPr>
            <p:ph type="sldNum" sz="quarter" idx="10"/>
          </p:nvPr>
        </p:nvSpPr>
        <p:spPr/>
        <p:txBody>
          <a:bodyPr/>
          <a:lstStyle/>
          <a:p>
            <a:fld id="{C0CAF896-93A7-4EE6-9AE2-022B454D7333}" type="slidenum">
              <a:rPr lang="en-US" smtClean="0"/>
              <a:pPr/>
              <a:t>24</a:t>
            </a:fld>
            <a:endParaRPr lang="en-US"/>
          </a:p>
        </p:txBody>
      </p:sp>
    </p:spTree>
    <p:extLst>
      <p:ext uri="{BB962C8B-B14F-4D97-AF65-F5344CB8AC3E}">
        <p14:creationId xmlns:p14="http://schemas.microsoft.com/office/powerpoint/2010/main" val="918257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25</a:t>
            </a:fld>
            <a:endParaRPr lang="en-US"/>
          </a:p>
        </p:txBody>
      </p:sp>
    </p:spTree>
    <p:extLst>
      <p:ext uri="{BB962C8B-B14F-4D97-AF65-F5344CB8AC3E}">
        <p14:creationId xmlns:p14="http://schemas.microsoft.com/office/powerpoint/2010/main" val="51890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a:t>
            </a:r>
            <a:r>
              <a:rPr lang="en-US" baseline="0" dirty="0" smtClean="0"/>
              <a:t> evaluation ignores the connections between states. D evaluation miss opportunity for learning. E.g. (3,2) earlier has lead to (3, 3), and hence we should know it has higher utility value from an earlier trial, but DE doesn’t know until it reaches the end of the trial. DE search a much larger hypothesis space with many </a:t>
            </a:r>
            <a:r>
              <a:rPr lang="en-US" baseline="0" dirty="0" err="1" smtClean="0"/>
              <a:t>functiosn</a:t>
            </a:r>
            <a:r>
              <a:rPr lang="en-US" baseline="0" dirty="0" smtClean="0"/>
              <a:t> that violate the Bellman </a:t>
            </a:r>
            <a:r>
              <a:rPr lang="en-US" baseline="0" dirty="0" err="1" smtClean="0"/>
              <a:t>equaions</a:t>
            </a:r>
            <a:r>
              <a:rPr lang="en-US" baseline="0" dirty="0" smtClean="0"/>
              <a:t>. Hence it converges slowly. </a:t>
            </a:r>
          </a:p>
          <a:p>
            <a:endParaRPr lang="en-US" baseline="0" dirty="0" smtClean="0"/>
          </a:p>
          <a:p>
            <a:r>
              <a:rPr lang="en-US" baseline="0" dirty="0" smtClean="0"/>
              <a:t>The utility of each state equals its own reward plus the expected utility of its successor states.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C422660-5F85-9A49-8582-CA5FC22A10C8}" type="slidenum">
              <a:rPr lang="en-US" altLang="en-US" smtClean="0"/>
              <a:pPr>
                <a:defRPr/>
              </a:pPr>
              <a:t>26</a:t>
            </a:fld>
            <a:endParaRPr lang="en-US" altLang="en-US"/>
          </a:p>
        </p:txBody>
      </p:sp>
    </p:spTree>
    <p:extLst>
      <p:ext uri="{BB962C8B-B14F-4D97-AF65-F5344CB8AC3E}">
        <p14:creationId xmlns:p14="http://schemas.microsoft.com/office/powerpoint/2010/main" val="188601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[3]   .945 </a:t>
            </a:r>
            <a:endParaRPr lang="en-US" dirty="0"/>
          </a:p>
        </p:txBody>
      </p:sp>
      <p:sp>
        <p:nvSpPr>
          <p:cNvPr id="4" name="Slide Number Placeholder 3"/>
          <p:cNvSpPr>
            <a:spLocks noGrp="1"/>
          </p:cNvSpPr>
          <p:nvPr>
            <p:ph type="sldNum" sz="quarter" idx="10"/>
          </p:nvPr>
        </p:nvSpPr>
        <p:spPr/>
        <p:txBody>
          <a:bodyPr/>
          <a:lstStyle/>
          <a:p>
            <a:pPr>
              <a:defRPr/>
            </a:pPr>
            <a:fld id="{4C422660-5F85-9A49-8582-CA5FC22A10C8}" type="slidenum">
              <a:rPr lang="en-US" altLang="en-US" smtClean="0"/>
              <a:pPr>
                <a:defRPr/>
              </a:pPr>
              <a:t>28</a:t>
            </a:fld>
            <a:endParaRPr lang="en-US" altLang="en-US"/>
          </a:p>
        </p:txBody>
      </p:sp>
    </p:spTree>
    <p:extLst>
      <p:ext uri="{BB962C8B-B14F-4D97-AF65-F5344CB8AC3E}">
        <p14:creationId xmlns:p14="http://schemas.microsoft.com/office/powerpoint/2010/main" val="32169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0CAF896-93A7-4EE6-9AE2-022B454D7333}" type="slidenum">
              <a:rPr lang="en-US" smtClean="0"/>
              <a:pPr/>
              <a:t>30</a:t>
            </a:fld>
            <a:endParaRPr lang="en-US"/>
          </a:p>
        </p:txBody>
      </p:sp>
      <p:sp>
        <p:nvSpPr>
          <p:cNvPr id="5" name="Notes Placeholder 4"/>
          <p:cNvSpPr>
            <a:spLocks noGrp="1"/>
          </p:cNvSpPr>
          <p:nvPr>
            <p:ph type="body" sz="quarter" idx="11"/>
          </p:nvPr>
        </p:nvSpPr>
        <p:spPr/>
        <p:txBody>
          <a:bodyPr/>
          <a:lstStyle/>
          <a:p>
            <a:r>
              <a:rPr lang="en-US" dirty="0" smtClean="0"/>
              <a:t>Policy is kept the same.  Still doing evaluation. </a:t>
            </a:r>
          </a:p>
          <a:p>
            <a:r>
              <a:rPr lang="en-US" dirty="0" smtClean="0"/>
              <a:t>For example,  i</a:t>
            </a:r>
            <a:r>
              <a:rPr lang="en-US" baseline="0" dirty="0" smtClean="0"/>
              <a:t>f V(1,3) = 0.84,    and V(2,3) = 0.92,  V(1,3) = -0.04 + V(2,3)  if this happens all the time </a:t>
            </a:r>
            <a:r>
              <a:rPr lang="mr-IN" baseline="0" dirty="0" smtClean="0"/>
              <a:t>–</a:t>
            </a:r>
            <a:r>
              <a:rPr lang="en-US" baseline="0" dirty="0" smtClean="0"/>
              <a:t> not necessarily true. But if it does, then V(1,3) should be 0.88.    So the current value of 0.84 is  a bit low and should be increased. </a:t>
            </a:r>
          </a:p>
          <a:p>
            <a:r>
              <a:rPr lang="en-US" baseline="0" dirty="0" smtClean="0"/>
              <a:t>V(s) &lt;- V(s)  +  alpha (R + gamma(V(s’)) - V(s)). </a:t>
            </a:r>
          </a:p>
          <a:p>
            <a:endParaRPr lang="en-US" baseline="0" dirty="0" smtClean="0"/>
          </a:p>
          <a:p>
            <a:r>
              <a:rPr lang="en-US" baseline="0" dirty="0" smtClean="0"/>
              <a:t>Current sample - current  belief on the expected value.   If there is a difference, update, with certain learning rate, which should decrease over time. </a:t>
            </a:r>
          </a:p>
          <a:p>
            <a:endParaRPr lang="en-US" baseline="0" dirty="0" smtClean="0"/>
          </a:p>
          <a:p>
            <a:r>
              <a:rPr lang="en-US" baseline="0" dirty="0" smtClean="0"/>
              <a:t>Even though it should be   over probability of transition states, (the actual </a:t>
            </a:r>
            <a:r>
              <a:rPr lang="en-US" baseline="0" dirty="0" err="1" smtClean="0"/>
              <a:t>equilibirum</a:t>
            </a:r>
            <a:r>
              <a:rPr lang="en-US" baseline="0" dirty="0" smtClean="0"/>
              <a:t>) rather than just the next state, it will converge because rare things do happen rarely. The average value of V will converge to the correct value. Also, alpha also needs to decrease over time.  Does TD learning does not need a transition model to perform its update. Just observe what happen, and keep track of things. </a:t>
            </a:r>
          </a:p>
          <a:p>
            <a:endParaRPr lang="en-US" baseline="0" dirty="0" smtClean="0"/>
          </a:p>
          <a:p>
            <a:r>
              <a:rPr lang="en-US" baseline="0" dirty="0" smtClean="0"/>
              <a:t>Move Vs a bit toward the sample. Weighted average. </a:t>
            </a:r>
            <a:endParaRPr lang="en-US" dirty="0"/>
          </a:p>
        </p:txBody>
      </p:sp>
    </p:spTree>
    <p:extLst>
      <p:ext uri="{BB962C8B-B14F-4D97-AF65-F5344CB8AC3E}">
        <p14:creationId xmlns:p14="http://schemas.microsoft.com/office/powerpoint/2010/main" val="1782973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 new information more so than old information in</a:t>
            </a:r>
            <a:r>
              <a:rPr lang="en-US" baseline="0" dirty="0" smtClean="0"/>
              <a:t> an </a:t>
            </a:r>
            <a:r>
              <a:rPr lang="en-US" baseline="0" dirty="0" err="1" smtClean="0"/>
              <a:t>expoetial</a:t>
            </a:r>
            <a:r>
              <a:rPr lang="en-US" baseline="0" dirty="0" smtClean="0"/>
              <a:t> way. Slowly forget </a:t>
            </a:r>
            <a:r>
              <a:rPr lang="en-US" baseline="0" dirty="0" err="1" smtClean="0"/>
              <a:t>aobut</a:t>
            </a:r>
            <a:r>
              <a:rPr lang="en-US" baseline="0" dirty="0" smtClean="0"/>
              <a:t> the past. </a:t>
            </a:r>
          </a:p>
          <a:p>
            <a:r>
              <a:rPr lang="en-US" baseline="0" dirty="0" smtClean="0"/>
              <a:t>Converge to the true value of the policy. </a:t>
            </a:r>
          </a:p>
          <a:p>
            <a:endParaRPr lang="en-US" baseline="0" dirty="0" smtClean="0"/>
          </a:p>
          <a:p>
            <a:r>
              <a:rPr lang="en-US" baseline="0" dirty="0" smtClean="0"/>
              <a:t>Evaluate policy and then update the policy.</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CAF896-93A7-4EE6-9AE2-022B454D7333}" type="slidenum">
              <a:rPr lang="en-US" smtClean="0"/>
              <a:pPr/>
              <a:t>31</a:t>
            </a:fld>
            <a:endParaRPr lang="en-US"/>
          </a:p>
        </p:txBody>
      </p:sp>
    </p:spTree>
    <p:extLst>
      <p:ext uri="{BB962C8B-B14F-4D97-AF65-F5344CB8AC3E}">
        <p14:creationId xmlns:p14="http://schemas.microsoft.com/office/powerpoint/2010/main" val="74652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32</a:t>
            </a:fld>
            <a:endParaRPr lang="en-US"/>
          </a:p>
        </p:txBody>
      </p:sp>
    </p:spTree>
    <p:extLst>
      <p:ext uri="{BB962C8B-B14F-4D97-AF65-F5344CB8AC3E}">
        <p14:creationId xmlns:p14="http://schemas.microsoft.com/office/powerpoint/2010/main" val="1821888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V^pi</a:t>
            </a:r>
            <a:r>
              <a:rPr lang="en-US" baseline="0" dirty="0" smtClean="0"/>
              <a:t> = </a:t>
            </a:r>
            <a:r>
              <a:rPr lang="en-US" dirty="0" err="1" smtClean="0"/>
              <a:t>V^pi</a:t>
            </a:r>
            <a:r>
              <a:rPr lang="en-US" baseline="0" dirty="0" smtClean="0"/>
              <a:t> + alpha (sample </a:t>
            </a:r>
            <a:r>
              <a:rPr lang="mr-IN" baseline="0" dirty="0" smtClean="0"/>
              <a:t>–</a:t>
            </a:r>
            <a:r>
              <a:rPr lang="en-US" baseline="0" dirty="0" smtClean="0"/>
              <a:t> </a:t>
            </a:r>
            <a:r>
              <a:rPr lang="en-US" baseline="0" dirty="0" err="1" smtClean="0"/>
              <a:t>v_pi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0CAF896-93A7-4EE6-9AE2-022B454D7333}" type="slidenum">
              <a:rPr lang="en-US" smtClean="0"/>
              <a:pPr/>
              <a:t>33</a:t>
            </a:fld>
            <a:endParaRPr lang="en-US"/>
          </a:p>
        </p:txBody>
      </p:sp>
    </p:spTree>
    <p:extLst>
      <p:ext uri="{BB962C8B-B14F-4D97-AF65-F5344CB8AC3E}">
        <p14:creationId xmlns:p14="http://schemas.microsoft.com/office/powerpoint/2010/main" val="185049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0675AB-4F44-9040-ACF8-62AEC612CD8E}"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39532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34</a:t>
            </a:fld>
            <a:endParaRPr lang="en-US"/>
          </a:p>
        </p:txBody>
      </p:sp>
    </p:spTree>
    <p:extLst>
      <p:ext uri="{BB962C8B-B14F-4D97-AF65-F5344CB8AC3E}">
        <p14:creationId xmlns:p14="http://schemas.microsoft.com/office/powerpoint/2010/main" val="944698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0CAF896-93A7-4EE6-9AE2-022B454D7333}" type="slidenum">
              <a:rPr lang="en-US" smtClean="0"/>
              <a:pPr/>
              <a:t>35</a:t>
            </a:fld>
            <a:endParaRPr lang="en-US"/>
          </a:p>
        </p:txBody>
      </p:sp>
      <p:sp>
        <p:nvSpPr>
          <p:cNvPr id="5" name="Notes Placeholder 4"/>
          <p:cNvSpPr>
            <a:spLocks noGrp="1"/>
          </p:cNvSpPr>
          <p:nvPr>
            <p:ph type="body" sz="quarter" idx="11"/>
          </p:nvPr>
        </p:nvSpPr>
        <p:spPr/>
        <p:txBody>
          <a:bodyPr/>
          <a:lstStyle/>
          <a:p>
            <a:r>
              <a:rPr lang="en-US" dirty="0" smtClean="0"/>
              <a:t>0.9</a:t>
            </a:r>
            <a:r>
              <a:rPr lang="en-US" baseline="0" dirty="0" smtClean="0"/>
              <a:t> V(1, 2) + alpha (-0.01 + V(1,2)) </a:t>
            </a:r>
          </a:p>
          <a:p>
            <a:r>
              <a:rPr lang="en-US" baseline="0" dirty="0" smtClean="0"/>
              <a:t>-0.0009 + 0.1 (-0.011)</a:t>
            </a:r>
          </a:p>
          <a:p>
            <a:r>
              <a:rPr lang="en-US" baseline="0" dirty="0" smtClean="0"/>
              <a:t>= -0.0009 </a:t>
            </a:r>
            <a:r>
              <a:rPr lang="mr-IN" baseline="0" dirty="0" smtClean="0"/>
              <a:t>–</a:t>
            </a:r>
            <a:r>
              <a:rPr lang="en-US" baseline="0" dirty="0" smtClean="0"/>
              <a:t> 0.0011 =  -0.002</a:t>
            </a:r>
          </a:p>
          <a:p>
            <a:endParaRPr lang="en-US" baseline="0" dirty="0" smtClean="0"/>
          </a:p>
          <a:p>
            <a:r>
              <a:rPr lang="en-US" dirty="0" smtClean="0"/>
              <a:t>V</a:t>
            </a:r>
            <a:r>
              <a:rPr lang="en-US" baseline="30000" dirty="0" smtClean="0"/>
              <a:t>π</a:t>
            </a:r>
            <a:r>
              <a:rPr lang="en-US" dirty="0" smtClean="0"/>
              <a:t>( (1,2) ) = (1-α) V</a:t>
            </a:r>
            <a:r>
              <a:rPr lang="en-US" baseline="30000" dirty="0" smtClean="0"/>
              <a:t>π</a:t>
            </a:r>
            <a:r>
              <a:rPr lang="en-US" dirty="0" smtClean="0"/>
              <a:t>( (1,2)) + α*sample</a:t>
            </a:r>
          </a:p>
          <a:p>
            <a:endParaRPr lang="en-US" dirty="0" smtClean="0"/>
          </a:p>
          <a:p>
            <a:r>
              <a:rPr lang="en-US" dirty="0" smtClean="0"/>
              <a:t>sample = -0.01 + V</a:t>
            </a:r>
            <a:r>
              <a:rPr lang="en-US" baseline="30000" dirty="0" smtClean="0"/>
              <a:t>π</a:t>
            </a:r>
            <a:r>
              <a:rPr lang="en-US" dirty="0" smtClean="0"/>
              <a:t>( (1,2)) = -0.011</a:t>
            </a:r>
          </a:p>
          <a:p>
            <a:endParaRPr lang="en-US" dirty="0" smtClean="0"/>
          </a:p>
          <a:p>
            <a:r>
              <a:rPr lang="en-US" dirty="0" smtClean="0"/>
              <a:t>-0.9(0.001)+ 0.1(-0.011) = -0.002</a:t>
            </a:r>
          </a:p>
          <a:p>
            <a:endParaRPr lang="en-US"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70813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36</a:t>
            </a:fld>
            <a:endParaRPr lang="en-US"/>
          </a:p>
        </p:txBody>
      </p:sp>
    </p:spTree>
    <p:extLst>
      <p:ext uri="{BB962C8B-B14F-4D97-AF65-F5344CB8AC3E}">
        <p14:creationId xmlns:p14="http://schemas.microsoft.com/office/powerpoint/2010/main" val="1064198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37</a:t>
            </a:fld>
            <a:endParaRPr lang="en-US"/>
          </a:p>
        </p:txBody>
      </p:sp>
    </p:spTree>
    <p:extLst>
      <p:ext uri="{BB962C8B-B14F-4D97-AF65-F5344CB8AC3E}">
        <p14:creationId xmlns:p14="http://schemas.microsoft.com/office/powerpoint/2010/main" val="295915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38</a:t>
            </a:fld>
            <a:endParaRPr lang="en-US"/>
          </a:p>
        </p:txBody>
      </p:sp>
    </p:spTree>
    <p:extLst>
      <p:ext uri="{BB962C8B-B14F-4D97-AF65-F5344CB8AC3E}">
        <p14:creationId xmlns:p14="http://schemas.microsoft.com/office/powerpoint/2010/main" val="55072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Infnite</a:t>
            </a:r>
            <a:r>
              <a:rPr lang="en-US" baseline="0" dirty="0" smtClean="0"/>
              <a:t> data of all the states, not all states. A </a:t>
            </a:r>
            <a:r>
              <a:rPr lang="en-US" baseline="0" dirty="0" err="1" smtClean="0"/>
              <a:t>slong</a:t>
            </a:r>
            <a:r>
              <a:rPr lang="en-US" baseline="0" dirty="0" smtClean="0"/>
              <a:t> as all states can be reached.</a:t>
            </a:r>
            <a:endParaRPr lang="en-US" dirty="0"/>
          </a:p>
        </p:txBody>
      </p:sp>
      <p:sp>
        <p:nvSpPr>
          <p:cNvPr id="4" name="Slide Number Placeholder 3"/>
          <p:cNvSpPr>
            <a:spLocks noGrp="1"/>
          </p:cNvSpPr>
          <p:nvPr>
            <p:ph type="sldNum" sz="quarter" idx="10"/>
          </p:nvPr>
        </p:nvSpPr>
        <p:spPr/>
        <p:txBody>
          <a:bodyPr/>
          <a:lstStyle/>
          <a:p>
            <a:fld id="{C0CAF896-93A7-4EE6-9AE2-022B454D7333}" type="slidenum">
              <a:rPr lang="en-US" smtClean="0"/>
              <a:pPr/>
              <a:t>39</a:t>
            </a:fld>
            <a:endParaRPr lang="en-US"/>
          </a:p>
        </p:txBody>
      </p:sp>
    </p:spTree>
    <p:extLst>
      <p:ext uri="{BB962C8B-B14F-4D97-AF65-F5344CB8AC3E}">
        <p14:creationId xmlns:p14="http://schemas.microsoft.com/office/powerpoint/2010/main" val="5186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0675AB-4F44-9040-ACF8-62AEC612CD8E}" type="slidenum">
              <a:rPr lang="en-US" smtClean="0"/>
              <a:t>5</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4551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0675AB-4F44-9040-ACF8-62AEC612CD8E}" type="slidenum">
              <a:rPr lang="en-US" smtClean="0"/>
              <a:t>6</a:t>
            </a:fld>
            <a:endParaRPr lang="en-US"/>
          </a:p>
        </p:txBody>
      </p:sp>
      <p:sp>
        <p:nvSpPr>
          <p:cNvPr id="5" name="Notes Placeholder 4"/>
          <p:cNvSpPr>
            <a:spLocks noGrp="1"/>
          </p:cNvSpPr>
          <p:nvPr>
            <p:ph type="body" sz="quarter" idx="11"/>
          </p:nvPr>
        </p:nvSpPr>
        <p:spPr/>
        <p:txBody>
          <a:bodyPr/>
          <a:lstStyle/>
          <a:p>
            <a:r>
              <a:rPr lang="en-US" dirty="0" smtClean="0"/>
              <a:t>The following video shows research highlights from Toddler, a simple 3D dynamic biped that was able to quickly and reliably learn to walk. The beginning of the video demonstrates the robot's ability to walk passively downhill on a treadmill with the computer turned off. The robot was then placed on flat terrain with the computer switched on, and tasked with acquiring the same gait without assistance from gravity, but rather by learning a feedback controller. This learning occurred in less than 20 minutes, using only trials implemented on the real robot (no simulations). The learning algorithm continues to quickly adapt as the robot walks over different terrain.  Sebastian</a:t>
            </a:r>
            <a:r>
              <a:rPr lang="en-US" baseline="0" dirty="0" smtClean="0"/>
              <a:t> </a:t>
            </a:r>
            <a:r>
              <a:rPr lang="en-US" baseline="0" dirty="0" err="1" smtClean="0"/>
              <a:t>Seung</a:t>
            </a:r>
            <a:endParaRPr lang="en-US" baseline="0" dirty="0" smtClean="0"/>
          </a:p>
          <a:p>
            <a:r>
              <a:rPr lang="en-US" baseline="0" dirty="0" smtClean="0"/>
              <a:t>Lab at MIT. </a:t>
            </a:r>
            <a:endParaRPr lang="en-US" dirty="0"/>
          </a:p>
        </p:txBody>
      </p:sp>
    </p:spTree>
    <p:extLst>
      <p:ext uri="{BB962C8B-B14F-4D97-AF65-F5344CB8AC3E}">
        <p14:creationId xmlns:p14="http://schemas.microsoft.com/office/powerpoint/2010/main" val="50889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0675AB-4F44-9040-ACF8-62AEC612CD8E}" type="slidenum">
              <a:rPr lang="en-US" smtClean="0"/>
              <a:t>7</a:t>
            </a:fld>
            <a:endParaRPr lang="en-US"/>
          </a:p>
        </p:txBody>
      </p:sp>
      <p:sp>
        <p:nvSpPr>
          <p:cNvPr id="5" name="Notes Placeholder 4"/>
          <p:cNvSpPr>
            <a:spLocks noGrp="1"/>
          </p:cNvSpPr>
          <p:nvPr>
            <p:ph type="body" sz="quarter" idx="11"/>
          </p:nvPr>
        </p:nvSpPr>
        <p:spPr/>
        <p:txBody>
          <a:bodyPr/>
          <a:lstStyle/>
          <a:p>
            <a:r>
              <a:rPr lang="en-US" dirty="0" smtClean="0"/>
              <a:t>The following video shows research highlights from Toddler, a simple 3D dynamic biped that was able to quickly and reliably learn to walk. The beginning of the video demonstrates the robot's ability to walk passively downhill on a treadmill with the computer turned off. The robot was then placed on flat terrain with the computer switched on, and tasked with acquiring the same gait without assistance from gravity, but rather by learning a feedback controller. This learning occurred in less than 20 minutes, using only trials implemented on the real robot (no simulations). The learning algorithm continues to quickly adapt as the robot walks over different terrain.  Sebastian</a:t>
            </a:r>
            <a:r>
              <a:rPr lang="en-US" baseline="0" dirty="0" smtClean="0"/>
              <a:t> </a:t>
            </a:r>
            <a:r>
              <a:rPr lang="en-US" baseline="0" dirty="0" err="1" smtClean="0"/>
              <a:t>Seung</a:t>
            </a:r>
            <a:endParaRPr lang="en-US" baseline="0" dirty="0" smtClean="0"/>
          </a:p>
          <a:p>
            <a:r>
              <a:rPr lang="en-US" baseline="0" dirty="0" smtClean="0"/>
              <a:t>Lab at MIT. </a:t>
            </a:r>
            <a:endParaRPr lang="en-US" dirty="0"/>
          </a:p>
        </p:txBody>
      </p:sp>
    </p:spTree>
    <p:extLst>
      <p:ext uri="{BB962C8B-B14F-4D97-AF65-F5344CB8AC3E}">
        <p14:creationId xmlns:p14="http://schemas.microsoft.com/office/powerpoint/2010/main" val="53297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0675AB-4F44-9040-ACF8-62AEC612CD8E}" type="slidenum">
              <a:rPr lang="en-US" smtClean="0"/>
              <a:t>8</a:t>
            </a:fld>
            <a:endParaRPr lang="en-US"/>
          </a:p>
        </p:txBody>
      </p:sp>
      <p:sp>
        <p:nvSpPr>
          <p:cNvPr id="5" name="Notes Placeholder 4"/>
          <p:cNvSpPr>
            <a:spLocks noGrp="1"/>
          </p:cNvSpPr>
          <p:nvPr>
            <p:ph type="body" sz="quarter" idx="11"/>
          </p:nvPr>
        </p:nvSpPr>
        <p:spPr/>
        <p:txBody>
          <a:bodyPr/>
          <a:lstStyle/>
          <a:p>
            <a:r>
              <a:rPr lang="en-US" dirty="0" smtClean="0"/>
              <a:t>The following video shows research highlights from Toddler, a simple 3D dynamic biped that was able to quickly and reliably learn to walk. The beginning of the video demonstrates the robot's ability to walk passively downhill on a treadmill with the computer turned off. The robot was then placed on flat terrain with the computer switched on, and tasked with acquiring the same gait without assistance from gravity, but rather by learning a feedback controller. This learning occurred in less than 20 minutes, using only trials implemented on the real robot (no simulations). The learning algorithm continues to quickly adapt as the robot walks over different terrain.  Sebastian</a:t>
            </a:r>
            <a:r>
              <a:rPr lang="en-US" baseline="0" dirty="0" smtClean="0"/>
              <a:t> </a:t>
            </a:r>
            <a:r>
              <a:rPr lang="en-US" baseline="0" dirty="0" err="1" smtClean="0"/>
              <a:t>Seung</a:t>
            </a:r>
            <a:endParaRPr lang="en-US" baseline="0" dirty="0" smtClean="0"/>
          </a:p>
          <a:p>
            <a:r>
              <a:rPr lang="en-US" baseline="0" dirty="0" smtClean="0"/>
              <a:t>Lab at MIT. </a:t>
            </a:r>
            <a:endParaRPr lang="en-US" dirty="0"/>
          </a:p>
        </p:txBody>
      </p:sp>
    </p:spTree>
    <p:extLst>
      <p:ext uri="{BB962C8B-B14F-4D97-AF65-F5344CB8AC3E}">
        <p14:creationId xmlns:p14="http://schemas.microsoft.com/office/powerpoint/2010/main" val="50313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0675AB-4F44-9040-ACF8-62AEC612CD8E}" type="slidenum">
              <a:rPr lang="en-US" smtClean="0"/>
              <a:t>9</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8738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CAF896-93A7-4EE6-9AE2-022B454D7333}" type="slidenum">
              <a:rPr lang="en-US" smtClean="0"/>
              <a:pPr/>
              <a:t>10</a:t>
            </a:fld>
            <a:endParaRPr lang="en-US"/>
          </a:p>
        </p:txBody>
      </p:sp>
    </p:spTree>
    <p:extLst>
      <p:ext uri="{BB962C8B-B14F-4D97-AF65-F5344CB8AC3E}">
        <p14:creationId xmlns:p14="http://schemas.microsoft.com/office/powerpoint/2010/main" val="60541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210240-1DB1-C04A-8210-C45C94FE008A}" type="slidenum">
              <a:rPr lang="en-US" altLang="en-US"/>
              <a:pPr>
                <a:defRPr/>
              </a:pPr>
              <a:t>‹#›</a:t>
            </a:fld>
            <a:endParaRPr lang="en-US" altLang="en-US"/>
          </a:p>
        </p:txBody>
      </p:sp>
    </p:spTree>
    <p:extLst>
      <p:ext uri="{BB962C8B-B14F-4D97-AF65-F5344CB8AC3E}">
        <p14:creationId xmlns:p14="http://schemas.microsoft.com/office/powerpoint/2010/main" val="186026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660374-D0F2-8649-8A04-7D16856242AB}" type="slidenum">
              <a:rPr lang="en-US" altLang="en-US"/>
              <a:pPr>
                <a:defRPr/>
              </a:pPr>
              <a:t>‹#›</a:t>
            </a:fld>
            <a:endParaRPr lang="en-US" altLang="en-US"/>
          </a:p>
        </p:txBody>
      </p:sp>
    </p:spTree>
    <p:extLst>
      <p:ext uri="{BB962C8B-B14F-4D97-AF65-F5344CB8AC3E}">
        <p14:creationId xmlns:p14="http://schemas.microsoft.com/office/powerpoint/2010/main" val="130265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CCA2E-69A4-224A-84C1-1A8D2FB6D203}" type="slidenum">
              <a:rPr lang="en-US" altLang="en-US"/>
              <a:pPr>
                <a:defRPr/>
              </a:pPr>
              <a:t>‹#›</a:t>
            </a:fld>
            <a:endParaRPr lang="en-US" altLang="en-US"/>
          </a:p>
        </p:txBody>
      </p:sp>
    </p:spTree>
    <p:extLst>
      <p:ext uri="{BB962C8B-B14F-4D97-AF65-F5344CB8AC3E}">
        <p14:creationId xmlns:p14="http://schemas.microsoft.com/office/powerpoint/2010/main" val="9303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7EC9F-DF6E-E641-B0AF-A5D734B77924}" type="slidenum">
              <a:rPr lang="en-US" altLang="en-US"/>
              <a:pPr>
                <a:defRPr/>
              </a:pPr>
              <a:t>‹#›</a:t>
            </a:fld>
            <a:endParaRPr lang="en-US" altLang="en-US"/>
          </a:p>
        </p:txBody>
      </p:sp>
    </p:spTree>
    <p:extLst>
      <p:ext uri="{BB962C8B-B14F-4D97-AF65-F5344CB8AC3E}">
        <p14:creationId xmlns:p14="http://schemas.microsoft.com/office/powerpoint/2010/main" val="25172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9B56AF-3DF7-884B-A90D-E47550E5EB78}" type="slidenum">
              <a:rPr lang="en-US" altLang="en-US"/>
              <a:pPr>
                <a:defRPr/>
              </a:pPr>
              <a:t>‹#›</a:t>
            </a:fld>
            <a:endParaRPr lang="en-US" altLang="en-US"/>
          </a:p>
        </p:txBody>
      </p:sp>
    </p:spTree>
    <p:extLst>
      <p:ext uri="{BB962C8B-B14F-4D97-AF65-F5344CB8AC3E}">
        <p14:creationId xmlns:p14="http://schemas.microsoft.com/office/powerpoint/2010/main" val="18103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6305B-849E-894C-BCAF-AC2FA846A400}" type="slidenum">
              <a:rPr lang="en-US" altLang="en-US"/>
              <a:pPr>
                <a:defRPr/>
              </a:pPr>
              <a:t>‹#›</a:t>
            </a:fld>
            <a:endParaRPr lang="en-US" altLang="en-US"/>
          </a:p>
        </p:txBody>
      </p:sp>
    </p:spTree>
    <p:extLst>
      <p:ext uri="{BB962C8B-B14F-4D97-AF65-F5344CB8AC3E}">
        <p14:creationId xmlns:p14="http://schemas.microsoft.com/office/powerpoint/2010/main" val="186895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069CAB-7041-334D-8A33-6CC464F0A922}" type="slidenum">
              <a:rPr lang="en-US" altLang="en-US"/>
              <a:pPr>
                <a:defRPr/>
              </a:pPr>
              <a:t>‹#›</a:t>
            </a:fld>
            <a:endParaRPr lang="en-US" altLang="en-US"/>
          </a:p>
        </p:txBody>
      </p:sp>
    </p:spTree>
    <p:extLst>
      <p:ext uri="{BB962C8B-B14F-4D97-AF65-F5344CB8AC3E}">
        <p14:creationId xmlns:p14="http://schemas.microsoft.com/office/powerpoint/2010/main" val="30529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A77211-1272-C44F-9E1D-7D7E9E14861E}" type="slidenum">
              <a:rPr lang="en-US" altLang="en-US"/>
              <a:pPr>
                <a:defRPr/>
              </a:pPr>
              <a:t>‹#›</a:t>
            </a:fld>
            <a:endParaRPr lang="en-US" altLang="en-US"/>
          </a:p>
        </p:txBody>
      </p:sp>
    </p:spTree>
    <p:extLst>
      <p:ext uri="{BB962C8B-B14F-4D97-AF65-F5344CB8AC3E}">
        <p14:creationId xmlns:p14="http://schemas.microsoft.com/office/powerpoint/2010/main" val="78251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3B316E-1EAA-0346-A9B4-3ADA2887B33B}" type="slidenum">
              <a:rPr lang="en-US" altLang="en-US"/>
              <a:pPr>
                <a:defRPr/>
              </a:pPr>
              <a:t>‹#›</a:t>
            </a:fld>
            <a:endParaRPr lang="en-US" altLang="en-US"/>
          </a:p>
        </p:txBody>
      </p:sp>
    </p:spTree>
    <p:extLst>
      <p:ext uri="{BB962C8B-B14F-4D97-AF65-F5344CB8AC3E}">
        <p14:creationId xmlns:p14="http://schemas.microsoft.com/office/powerpoint/2010/main" val="54193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59A9C2-B859-2448-BD9D-300E1EF49C05}" type="slidenum">
              <a:rPr lang="en-US" altLang="en-US"/>
              <a:pPr>
                <a:defRPr/>
              </a:pPr>
              <a:t>‹#›</a:t>
            </a:fld>
            <a:endParaRPr lang="en-US" altLang="en-US"/>
          </a:p>
        </p:txBody>
      </p:sp>
    </p:spTree>
    <p:extLst>
      <p:ext uri="{BB962C8B-B14F-4D97-AF65-F5344CB8AC3E}">
        <p14:creationId xmlns:p14="http://schemas.microsoft.com/office/powerpoint/2010/main" val="83486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730657-BEA4-B84C-97AC-0F124985B977}" type="slidenum">
              <a:rPr lang="en-US" altLang="en-US"/>
              <a:pPr>
                <a:defRPr/>
              </a:pPr>
              <a:t>‹#›</a:t>
            </a:fld>
            <a:endParaRPr lang="en-US" altLang="en-US"/>
          </a:p>
        </p:txBody>
      </p:sp>
    </p:spTree>
    <p:extLst>
      <p:ext uri="{BB962C8B-B14F-4D97-AF65-F5344CB8AC3E}">
        <p14:creationId xmlns:p14="http://schemas.microsoft.com/office/powerpoint/2010/main" val="19888668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anose="02020603050405020304"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04480646-0B8B-0248-AAE7-5A1D5A0FB3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tags" Target="../tags/tag1.xml"/><Relationship Id="rId2"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tags" Target="../tags/tag3.xml"/><Relationship Id="rId2"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0.xml"/><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tags" Target="../tags/tag5.xml"/><Relationship Id="rId2"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9381" y="1316167"/>
            <a:ext cx="8198708" cy="1470025"/>
          </a:xfrm>
        </p:spPr>
        <p:txBody>
          <a:bodyPr/>
          <a:lstStyle/>
          <a:p>
            <a:r>
              <a:rPr lang="en-US" sz="3600" b="1" dirty="0" smtClean="0">
                <a:latin typeface="+mj-lt"/>
                <a:ea typeface="CMU Serif" panose="02000603000000000000" pitchFamily="50" charset="0"/>
                <a:cs typeface="CMU Serif" panose="02000603000000000000" pitchFamily="50" charset="0"/>
              </a:rPr>
              <a:t>Reinforcement Learning</a:t>
            </a:r>
            <a:endParaRPr lang="en-US" sz="2800" b="1" dirty="0" smtClean="0">
              <a:latin typeface="+mj-lt"/>
              <a:ea typeface="CMU Serif" panose="02000603000000000000" pitchFamily="50" charset="0"/>
              <a:cs typeface="CMU Serif" panose="02000603000000000000" pitchFamily="50" charset="0"/>
            </a:endParaRPr>
          </a:p>
        </p:txBody>
      </p:sp>
      <p:sp>
        <p:nvSpPr>
          <p:cNvPr id="3075" name="Rectangle 3"/>
          <p:cNvSpPr>
            <a:spLocks noGrp="1" noChangeArrowheads="1"/>
          </p:cNvSpPr>
          <p:nvPr>
            <p:ph type="subTitle" idx="1"/>
          </p:nvPr>
        </p:nvSpPr>
        <p:spPr>
          <a:xfrm>
            <a:off x="714375" y="2508937"/>
            <a:ext cx="7915275" cy="1752600"/>
          </a:xfrm>
        </p:spPr>
        <p:txBody>
          <a:bodyPr/>
          <a:lstStyle/>
          <a:p>
            <a:pPr eaLnBrk="1" hangingPunct="1"/>
            <a:r>
              <a:rPr lang="en-US" altLang="en-US" sz="2400" dirty="0" smtClean="0"/>
              <a:t>Tai Sing Lee</a:t>
            </a:r>
            <a:endParaRPr lang="en-US" altLang="en-US" sz="2400" dirty="0"/>
          </a:p>
          <a:p>
            <a:pPr eaLnBrk="1" hangingPunct="1"/>
            <a:endParaRPr lang="en-US" altLang="en-US" sz="2800" dirty="0"/>
          </a:p>
          <a:p>
            <a:pPr eaLnBrk="1" hangingPunct="1"/>
            <a:r>
              <a:rPr lang="en-US" sz="2400" b="1" dirty="0">
                <a:ea typeface="CMU Serif" panose="02000603000000000000" pitchFamily="50" charset="0"/>
                <a:cs typeface="CMU Serif" panose="02000603000000000000" pitchFamily="50" charset="0"/>
              </a:rPr>
              <a:t>15-381/681 </a:t>
            </a:r>
            <a:r>
              <a:rPr lang="en-US" sz="2400" b="1" dirty="0" smtClean="0">
                <a:ea typeface="CMU Serif" panose="02000603000000000000" pitchFamily="50" charset="0"/>
                <a:cs typeface="CMU Serif" panose="02000603000000000000" pitchFamily="50" charset="0"/>
              </a:rPr>
              <a:t>AI Lecture 15</a:t>
            </a:r>
          </a:p>
          <a:p>
            <a:pPr eaLnBrk="1" hangingPunct="1"/>
            <a:r>
              <a:rPr lang="en-US" sz="2400" b="1" dirty="0">
                <a:ea typeface="CMU Serif" panose="02000603000000000000" pitchFamily="50" charset="0"/>
                <a:cs typeface="CMU Serif" panose="02000603000000000000" pitchFamily="50" charset="0"/>
              </a:rPr>
              <a:t/>
            </a:r>
            <a:br>
              <a:rPr lang="en-US" sz="2400" b="1" dirty="0">
                <a:ea typeface="CMU Serif" panose="02000603000000000000" pitchFamily="50" charset="0"/>
                <a:cs typeface="CMU Serif" panose="02000603000000000000" pitchFamily="50" charset="0"/>
              </a:rPr>
            </a:br>
            <a:r>
              <a:rPr lang="en-US" altLang="en-US" sz="2400" i="1" dirty="0" smtClean="0"/>
              <a:t>Read </a:t>
            </a:r>
            <a:r>
              <a:rPr lang="en-US" altLang="en-US" sz="2400" i="1" dirty="0"/>
              <a:t>Chapter </a:t>
            </a:r>
            <a:r>
              <a:rPr lang="en-US" altLang="en-US" sz="2400" i="1" dirty="0" smtClean="0"/>
              <a:t>21 </a:t>
            </a:r>
            <a:r>
              <a:rPr lang="en-US" altLang="en-US" sz="2400" i="1" dirty="0"/>
              <a:t>of Russell &amp; </a:t>
            </a:r>
            <a:r>
              <a:rPr lang="en-US" altLang="en-US" sz="2400" i="1" dirty="0" err="1" smtClean="0"/>
              <a:t>Norvig</a:t>
            </a:r>
            <a:endParaRPr lang="en-US" altLang="en-US" sz="2400" i="1" dirty="0"/>
          </a:p>
        </p:txBody>
      </p:sp>
      <p:sp>
        <p:nvSpPr>
          <p:cNvPr id="2" name="Rectangle 1"/>
          <p:cNvSpPr/>
          <p:nvPr/>
        </p:nvSpPr>
        <p:spPr>
          <a:xfrm>
            <a:off x="387690" y="5671751"/>
            <a:ext cx="8430399" cy="646331"/>
          </a:xfrm>
          <a:prstGeom prst="rect">
            <a:avLst/>
          </a:prstGeom>
        </p:spPr>
        <p:txBody>
          <a:bodyPr wrap="square">
            <a:spAutoFit/>
          </a:bodyPr>
          <a:lstStyle/>
          <a:p>
            <a:r>
              <a:rPr lang="en-US" sz="1800" dirty="0">
                <a:ea typeface="PT Serif" charset="0"/>
                <a:cs typeface="PT Serif" charset="0"/>
              </a:rPr>
              <a:t>With thanks to Dan </a:t>
            </a:r>
            <a:r>
              <a:rPr lang="en-US" sz="1800" dirty="0" smtClean="0">
                <a:ea typeface="PT Serif" charset="0"/>
                <a:cs typeface="PT Serif" charset="0"/>
              </a:rPr>
              <a:t>Klein,  Pieter </a:t>
            </a:r>
            <a:r>
              <a:rPr lang="en-US" sz="1800" dirty="0" err="1" smtClean="0">
                <a:ea typeface="PT Serif" charset="0"/>
                <a:cs typeface="PT Serif" charset="0"/>
              </a:rPr>
              <a:t>Abbeel</a:t>
            </a:r>
            <a:r>
              <a:rPr lang="en-US" sz="1800" dirty="0" smtClean="0">
                <a:ea typeface="PT Serif" charset="0"/>
                <a:cs typeface="PT Serif" charset="0"/>
              </a:rPr>
              <a:t> (Berkeley</a:t>
            </a:r>
            <a:r>
              <a:rPr lang="en-US" sz="1800" dirty="0">
                <a:ea typeface="PT Serif" charset="0"/>
                <a:cs typeface="PT Serif" charset="0"/>
              </a:rPr>
              <a:t>), </a:t>
            </a:r>
            <a:r>
              <a:rPr lang="en-US" sz="1800" dirty="0" smtClean="0">
                <a:ea typeface="PT Serif" charset="0"/>
                <a:cs typeface="PT Serif" charset="0"/>
              </a:rPr>
              <a:t>and </a:t>
            </a:r>
            <a:r>
              <a:rPr lang="en-US" sz="1800" dirty="0">
                <a:ea typeface="PT Serif" charset="0"/>
                <a:cs typeface="PT Serif" charset="0"/>
              </a:rPr>
              <a:t>Past 15-381 Instructors for slide </a:t>
            </a:r>
            <a:r>
              <a:rPr lang="en-US" sz="1800" dirty="0" smtClean="0">
                <a:ea typeface="PT Serif" charset="0"/>
                <a:cs typeface="PT Serif" charset="0"/>
              </a:rPr>
              <a:t>contents, </a:t>
            </a:r>
            <a:r>
              <a:rPr lang="en-US" sz="1800" dirty="0">
                <a:ea typeface="PT Serif" charset="0"/>
                <a:cs typeface="PT Serif" charset="0"/>
              </a:rPr>
              <a:t>particularly Ariel </a:t>
            </a:r>
            <a:r>
              <a:rPr lang="en-US" sz="1800" dirty="0" err="1" smtClean="0">
                <a:ea typeface="PT Serif" charset="0"/>
                <a:cs typeface="PT Serif" charset="0"/>
              </a:rPr>
              <a:t>Procaccia</a:t>
            </a:r>
            <a:r>
              <a:rPr lang="en-US" sz="1800" dirty="0" smtClean="0">
                <a:ea typeface="PT Serif" charset="0"/>
                <a:cs typeface="PT Serif" charset="0"/>
              </a:rPr>
              <a:t>, Emma </a:t>
            </a:r>
            <a:r>
              <a:rPr lang="en-US" sz="1800" dirty="0" err="1" smtClean="0">
                <a:ea typeface="PT Serif" charset="0"/>
                <a:cs typeface="PT Serif" charset="0"/>
              </a:rPr>
              <a:t>Brunskill</a:t>
            </a:r>
            <a:r>
              <a:rPr lang="en-US" sz="1800" dirty="0" smtClean="0">
                <a:ea typeface="PT Serif" charset="0"/>
                <a:cs typeface="PT Serif" charset="0"/>
              </a:rPr>
              <a:t> and Gianni Di Caro. </a:t>
            </a:r>
            <a:endParaRPr lang="en-US" sz="1800" dirty="0">
              <a:ea typeface="PT Serif" charset="0"/>
              <a:cs typeface="PT Serif"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785"/>
            <a:ext cx="8534400" cy="939167"/>
          </a:xfrm>
        </p:spPr>
        <p:txBody>
          <a:bodyPr/>
          <a:lstStyle/>
          <a:p>
            <a:r>
              <a:rPr lang="en-US" sz="3600" dirty="0" smtClean="0">
                <a:solidFill>
                  <a:srgbClr val="C00000"/>
                </a:solidFill>
              </a:rPr>
              <a:t>Passive Reinforcement Learning</a:t>
            </a:r>
            <a:endParaRPr lang="en-US" sz="3600" dirty="0">
              <a:solidFill>
                <a:srgbClr val="C00000"/>
              </a:solidFill>
            </a:endParaRPr>
          </a:p>
        </p:txBody>
      </p:sp>
      <p:sp>
        <p:nvSpPr>
          <p:cNvPr id="3" name="Content Placeholder 2"/>
          <p:cNvSpPr>
            <a:spLocks noGrp="1"/>
          </p:cNvSpPr>
          <p:nvPr>
            <p:ph idx="1"/>
          </p:nvPr>
        </p:nvSpPr>
        <p:spPr>
          <a:xfrm>
            <a:off x="97436" y="1612353"/>
            <a:ext cx="8839200" cy="3273903"/>
          </a:xfrm>
        </p:spPr>
        <p:txBody>
          <a:bodyPr/>
          <a:lstStyle/>
          <a:p>
            <a:r>
              <a:rPr lang="en-US" sz="2400" dirty="0" smtClean="0"/>
              <a:t>Before figuring out how to act, let’s first just try to figure out how good a particular policy is</a:t>
            </a:r>
          </a:p>
          <a:p>
            <a:pPr>
              <a:spcBef>
                <a:spcPts val="2472"/>
              </a:spcBef>
            </a:pPr>
            <a:r>
              <a:rPr lang="en-US" sz="2400" b="1" dirty="0" smtClean="0"/>
              <a:t>Passive learning: </a:t>
            </a:r>
            <a:r>
              <a:rPr lang="en-US" sz="2400" dirty="0" smtClean="0">
                <a:solidFill>
                  <a:srgbClr val="0070C0"/>
                </a:solidFill>
              </a:rPr>
              <a:t>agent’s policy is fixed </a:t>
            </a:r>
            <a:r>
              <a:rPr lang="en-US" sz="2400" dirty="0" smtClean="0"/>
              <a:t>(i.e., in state </a:t>
            </a:r>
            <a:r>
              <a:rPr lang="en-US" sz="2400" i="1" dirty="0" smtClean="0"/>
              <a:t>s</a:t>
            </a:r>
            <a:r>
              <a:rPr lang="en-US" sz="2400" dirty="0" smtClean="0"/>
              <a:t> it always execute action </a:t>
            </a:r>
            <a:r>
              <a:rPr lang="en-US" sz="2400" dirty="0" smtClean="0">
                <a:ea typeface="ＭＳ Ｐゴシック" pitchFamily="34" charset="-128"/>
                <a:sym typeface="Symbol" pitchFamily="18" charset="2"/>
              </a:rPr>
              <a:t>(</a:t>
            </a:r>
            <a:r>
              <a:rPr lang="en-US" sz="2400" i="1" dirty="0" smtClean="0">
                <a:ea typeface="ＭＳ Ｐゴシック" pitchFamily="34" charset="-128"/>
                <a:sym typeface="Symbol" pitchFamily="18" charset="2"/>
              </a:rPr>
              <a:t>s</a:t>
            </a:r>
            <a:r>
              <a:rPr lang="en-US" sz="2400" dirty="0" smtClean="0">
                <a:ea typeface="ＭＳ Ｐゴシック" pitchFamily="34" charset="-128"/>
                <a:sym typeface="Symbol" pitchFamily="18" charset="2"/>
              </a:rPr>
              <a:t>))</a:t>
            </a:r>
            <a:r>
              <a:rPr lang="en-US" sz="2400" dirty="0" smtClean="0"/>
              <a:t> and the task is to find policy’s value → </a:t>
            </a:r>
            <a:r>
              <a:rPr lang="en-US" sz="2400" dirty="0">
                <a:solidFill>
                  <a:srgbClr val="C00000"/>
                </a:solidFill>
              </a:rPr>
              <a:t>L</a:t>
            </a:r>
            <a:r>
              <a:rPr lang="en-US" sz="2400" dirty="0" smtClean="0">
                <a:solidFill>
                  <a:srgbClr val="C00000"/>
                </a:solidFill>
              </a:rPr>
              <a:t>earn state values </a:t>
            </a:r>
            <a:r>
              <a:rPr lang="en-US" sz="2400" dirty="0" smtClean="0"/>
              <a:t>(</a:t>
            </a:r>
            <a:r>
              <a:rPr lang="en-US" sz="2400" i="1" dirty="0" smtClean="0"/>
              <a:t>V</a:t>
            </a:r>
            <a:r>
              <a:rPr lang="en-US" sz="2400" dirty="0" smtClean="0"/>
              <a:t>(</a:t>
            </a:r>
            <a:r>
              <a:rPr lang="en-US" sz="2400" i="1" dirty="0" smtClean="0"/>
              <a:t>s</a:t>
            </a:r>
            <a:r>
              <a:rPr lang="en-US" sz="2400" dirty="0" smtClean="0"/>
              <a:t>)) or state-action values (</a:t>
            </a:r>
            <a:r>
              <a:rPr lang="en-US" sz="2400" i="1" dirty="0" smtClean="0"/>
              <a:t>Q</a:t>
            </a:r>
            <a:r>
              <a:rPr lang="en-US" sz="2400" dirty="0" smtClean="0"/>
              <a:t>(</a:t>
            </a:r>
            <a:r>
              <a:rPr lang="en-US" sz="2400" i="1" dirty="0" err="1" smtClean="0"/>
              <a:t>s</a:t>
            </a:r>
            <a:r>
              <a:rPr lang="en-US" sz="2400" dirty="0" err="1" smtClean="0"/>
              <a:t>,</a:t>
            </a:r>
            <a:r>
              <a:rPr lang="en-US" sz="2400" i="1" dirty="0" err="1" smtClean="0"/>
              <a:t>a</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FF225CC9-7ECB-4D65-94BD-F1E241F6F67E}" type="slidenum">
              <a:rPr lang="en-US" smtClean="0"/>
              <a:pPr/>
              <a:t>10</a:t>
            </a:fld>
            <a:endParaRPr lang="en-US" dirty="0"/>
          </a:p>
        </p:txBody>
      </p:sp>
      <p:grpSp>
        <p:nvGrpSpPr>
          <p:cNvPr id="15" name="Group 14"/>
          <p:cNvGrpSpPr/>
          <p:nvPr/>
        </p:nvGrpSpPr>
        <p:grpSpPr>
          <a:xfrm>
            <a:off x="1126136" y="4438548"/>
            <a:ext cx="6781800" cy="1354217"/>
            <a:chOff x="1438431" y="4724400"/>
            <a:chExt cx="6781800" cy="1354217"/>
          </a:xfrm>
        </p:grpSpPr>
        <p:sp>
          <p:nvSpPr>
            <p:cNvPr id="5" name="TextBox 4"/>
            <p:cNvSpPr txBox="1"/>
            <p:nvPr/>
          </p:nvSpPr>
          <p:spPr>
            <a:xfrm>
              <a:off x="1438431" y="4724400"/>
              <a:ext cx="6781800" cy="461665"/>
            </a:xfrm>
            <a:prstGeom prst="rect">
              <a:avLst/>
            </a:prstGeom>
            <a:noFill/>
          </p:spPr>
          <p:txBody>
            <a:bodyPr wrap="square" rtlCol="0">
              <a:spAutoFit/>
            </a:bodyPr>
            <a:lstStyle/>
            <a:p>
              <a:r>
                <a:rPr lang="en-US" dirty="0" smtClean="0">
                  <a:latin typeface="+mn-lt"/>
                  <a:ea typeface="CMU Serif Roman" charset="0"/>
                  <a:cs typeface="CMU Serif Roman" charset="0"/>
                </a:rPr>
                <a:t>Policy evaluation in MDPs</a:t>
              </a:r>
              <a:endParaRPr lang="en-US" dirty="0">
                <a:latin typeface="+mn-lt"/>
                <a:ea typeface="CMU Serif Roman" charset="0"/>
                <a:cs typeface="CMU Serif Roman" charset="0"/>
              </a:endParaRPr>
            </a:p>
          </p:txBody>
        </p:sp>
        <p:sp>
          <p:nvSpPr>
            <p:cNvPr id="7" name="TextBox 6"/>
            <p:cNvSpPr txBox="1"/>
            <p:nvPr/>
          </p:nvSpPr>
          <p:spPr>
            <a:xfrm>
              <a:off x="2818957" y="5247620"/>
              <a:ext cx="1789272" cy="830997"/>
            </a:xfrm>
            <a:prstGeom prst="rect">
              <a:avLst/>
            </a:prstGeom>
            <a:noFill/>
          </p:spPr>
          <p:txBody>
            <a:bodyPr wrap="none" rtlCol="0">
              <a:spAutoFit/>
            </a:bodyPr>
            <a:lstStyle/>
            <a:p>
              <a:r>
                <a:rPr lang="en-US" dirty="0" smtClean="0"/>
                <a:t>(T,R) Model</a:t>
              </a:r>
            </a:p>
            <a:p>
              <a:r>
                <a:rPr lang="en-US" dirty="0" smtClean="0"/>
                <a:t>Bellman </a:t>
              </a:r>
              <a:r>
                <a:rPr lang="en-US" dirty="0" err="1" smtClean="0"/>
                <a:t>eqs</a:t>
              </a:r>
              <a:r>
                <a:rPr lang="en-US" dirty="0" smtClean="0"/>
                <a:t>.</a:t>
              </a:r>
              <a:endParaRPr lang="en-US" dirty="0"/>
            </a:p>
          </p:txBody>
        </p:sp>
      </p:grpSp>
      <p:sp>
        <p:nvSpPr>
          <p:cNvPr id="6" name="Rectangle 5"/>
          <p:cNvSpPr/>
          <p:nvPr/>
        </p:nvSpPr>
        <p:spPr>
          <a:xfrm>
            <a:off x="1038805" y="6024798"/>
            <a:ext cx="7587333" cy="461665"/>
          </a:xfrm>
          <a:prstGeom prst="rect">
            <a:avLst/>
          </a:prstGeom>
        </p:spPr>
        <p:txBody>
          <a:bodyPr wrap="none">
            <a:spAutoFit/>
          </a:bodyPr>
          <a:lstStyle/>
          <a:p>
            <a:r>
              <a:rPr lang="en-US" dirty="0" smtClean="0">
                <a:solidFill>
                  <a:srgbClr val="0070C0"/>
                </a:solidFill>
                <a:ea typeface="CMU Serif Roman" charset="0"/>
                <a:cs typeface="CMU Serif Roman" charset="0"/>
              </a:rPr>
              <a:t> Passive RL:  How can we find expected utility of a policy? </a:t>
            </a:r>
            <a:endParaRPr lang="en-US" dirty="0">
              <a:solidFill>
                <a:srgbClr val="0070C0"/>
              </a:solidFill>
            </a:endParaRPr>
          </a:p>
        </p:txBody>
      </p:sp>
    </p:spTree>
    <p:extLst>
      <p:ext uri="{BB962C8B-B14F-4D97-AF65-F5344CB8AC3E}">
        <p14:creationId xmlns:p14="http://schemas.microsoft.com/office/powerpoint/2010/main" val="14268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51" y="412062"/>
            <a:ext cx="8765155" cy="711269"/>
          </a:xfrm>
        </p:spPr>
        <p:txBody>
          <a:bodyPr/>
          <a:lstStyle/>
          <a:p>
            <a:r>
              <a:rPr lang="en-US" sz="3200" dirty="0" smtClean="0">
                <a:solidFill>
                  <a:srgbClr val="C00000"/>
                </a:solidFill>
              </a:rPr>
              <a:t>Passive Reinforcement Learning</a:t>
            </a:r>
            <a:endParaRPr lang="en-US" sz="3200" dirty="0">
              <a:solidFill>
                <a:srgbClr val="C00000"/>
              </a:solidFill>
            </a:endParaRPr>
          </a:p>
        </p:txBody>
      </p:sp>
      <p:sp>
        <p:nvSpPr>
          <p:cNvPr id="3" name="Content Placeholder 2"/>
          <p:cNvSpPr>
            <a:spLocks noGrp="1"/>
          </p:cNvSpPr>
          <p:nvPr>
            <p:ph idx="1"/>
          </p:nvPr>
        </p:nvSpPr>
        <p:spPr>
          <a:xfrm>
            <a:off x="685800" y="2204220"/>
            <a:ext cx="7772400" cy="4114800"/>
          </a:xfrm>
        </p:spPr>
        <p:txBody>
          <a:bodyPr/>
          <a:lstStyle/>
          <a:p>
            <a:pPr marL="0" indent="0">
              <a:buNone/>
            </a:pPr>
            <a:r>
              <a:rPr lang="en-US" sz="2400" dirty="0" smtClean="0">
                <a:ea typeface="CMU Serif Roman" charset="0"/>
                <a:cs typeface="CMU Serif Roman" charset="0"/>
              </a:rPr>
              <a:t>Two Approaches</a:t>
            </a:r>
          </a:p>
          <a:p>
            <a:pPr marL="514350" indent="-514350">
              <a:buFont typeface="+mj-lt"/>
              <a:buAutoNum type="arabicPeriod"/>
            </a:pPr>
            <a:r>
              <a:rPr lang="en-US" sz="2400" dirty="0" smtClean="0">
                <a:solidFill>
                  <a:srgbClr val="C00000"/>
                </a:solidFill>
                <a:ea typeface="CMU Serif Roman" charset="0"/>
                <a:cs typeface="CMU Serif Roman" charset="0"/>
              </a:rPr>
              <a:t>Build a model</a:t>
            </a:r>
          </a:p>
        </p:txBody>
      </p:sp>
      <p:sp>
        <p:nvSpPr>
          <p:cNvPr id="4" name="Freeform 3"/>
          <p:cNvSpPr>
            <a:spLocks/>
          </p:cNvSpPr>
          <p:nvPr/>
        </p:nvSpPr>
        <p:spPr bwMode="auto">
          <a:xfrm>
            <a:off x="3926146" y="1410260"/>
            <a:ext cx="3340100" cy="1703134"/>
          </a:xfrm>
          <a:custGeom>
            <a:avLst/>
            <a:gdLst>
              <a:gd name="T0" fmla="*/ 120 w 2104"/>
              <a:gd name="T1" fmla="*/ 184 h 1168"/>
              <a:gd name="T2" fmla="*/ 352 w 2104"/>
              <a:gd name="T3" fmla="*/ 248 h 1168"/>
              <a:gd name="T4" fmla="*/ 424 w 2104"/>
              <a:gd name="T5" fmla="*/ 232 h 1168"/>
              <a:gd name="T6" fmla="*/ 480 w 2104"/>
              <a:gd name="T7" fmla="*/ 176 h 1168"/>
              <a:gd name="T8" fmla="*/ 552 w 2104"/>
              <a:gd name="T9" fmla="*/ 128 h 1168"/>
              <a:gd name="T10" fmla="*/ 840 w 2104"/>
              <a:gd name="T11" fmla="*/ 0 h 1168"/>
              <a:gd name="T12" fmla="*/ 1056 w 2104"/>
              <a:gd name="T13" fmla="*/ 16 h 1168"/>
              <a:gd name="T14" fmla="*/ 1120 w 2104"/>
              <a:gd name="T15" fmla="*/ 56 h 1168"/>
              <a:gd name="T16" fmla="*/ 1152 w 2104"/>
              <a:gd name="T17" fmla="*/ 104 h 1168"/>
              <a:gd name="T18" fmla="*/ 1160 w 2104"/>
              <a:gd name="T19" fmla="*/ 152 h 1168"/>
              <a:gd name="T20" fmla="*/ 1216 w 2104"/>
              <a:gd name="T21" fmla="*/ 184 h 1168"/>
              <a:gd name="T22" fmla="*/ 1440 w 2104"/>
              <a:gd name="T23" fmla="*/ 208 h 1168"/>
              <a:gd name="T24" fmla="*/ 1800 w 2104"/>
              <a:gd name="T25" fmla="*/ 200 h 1168"/>
              <a:gd name="T26" fmla="*/ 1944 w 2104"/>
              <a:gd name="T27" fmla="*/ 240 h 1168"/>
              <a:gd name="T28" fmla="*/ 1960 w 2104"/>
              <a:gd name="T29" fmla="*/ 368 h 1168"/>
              <a:gd name="T30" fmla="*/ 1952 w 2104"/>
              <a:gd name="T31" fmla="*/ 392 h 1168"/>
              <a:gd name="T32" fmla="*/ 1904 w 2104"/>
              <a:gd name="T33" fmla="*/ 416 h 1168"/>
              <a:gd name="T34" fmla="*/ 1960 w 2104"/>
              <a:gd name="T35" fmla="*/ 512 h 1168"/>
              <a:gd name="T36" fmla="*/ 2088 w 2104"/>
              <a:gd name="T37" fmla="*/ 672 h 1168"/>
              <a:gd name="T38" fmla="*/ 2104 w 2104"/>
              <a:gd name="T39" fmla="*/ 696 h 1168"/>
              <a:gd name="T40" fmla="*/ 2048 w 2104"/>
              <a:gd name="T41" fmla="*/ 1024 h 1168"/>
              <a:gd name="T42" fmla="*/ 2008 w 2104"/>
              <a:gd name="T43" fmla="*/ 1064 h 1168"/>
              <a:gd name="T44" fmla="*/ 1888 w 2104"/>
              <a:gd name="T45" fmla="*/ 1056 h 1168"/>
              <a:gd name="T46" fmla="*/ 1768 w 2104"/>
              <a:gd name="T47" fmla="*/ 960 h 1168"/>
              <a:gd name="T48" fmla="*/ 1688 w 2104"/>
              <a:gd name="T49" fmla="*/ 944 h 1168"/>
              <a:gd name="T50" fmla="*/ 1592 w 2104"/>
              <a:gd name="T51" fmla="*/ 952 h 1168"/>
              <a:gd name="T52" fmla="*/ 1392 w 2104"/>
              <a:gd name="T53" fmla="*/ 1080 h 1168"/>
              <a:gd name="T54" fmla="*/ 1144 w 2104"/>
              <a:gd name="T55" fmla="*/ 1168 h 1168"/>
              <a:gd name="T56" fmla="*/ 1048 w 2104"/>
              <a:gd name="T57" fmla="*/ 1160 h 1168"/>
              <a:gd name="T58" fmla="*/ 1024 w 2104"/>
              <a:gd name="T59" fmla="*/ 1152 h 1168"/>
              <a:gd name="T60" fmla="*/ 976 w 2104"/>
              <a:gd name="T61" fmla="*/ 960 h 1168"/>
              <a:gd name="T62" fmla="*/ 944 w 2104"/>
              <a:gd name="T63" fmla="*/ 848 h 1168"/>
              <a:gd name="T64" fmla="*/ 744 w 2104"/>
              <a:gd name="T65" fmla="*/ 904 h 1168"/>
              <a:gd name="T66" fmla="*/ 424 w 2104"/>
              <a:gd name="T67" fmla="*/ 984 h 1168"/>
              <a:gd name="T68" fmla="*/ 328 w 2104"/>
              <a:gd name="T69" fmla="*/ 1008 h 1168"/>
              <a:gd name="T70" fmla="*/ 176 w 2104"/>
              <a:gd name="T71" fmla="*/ 992 h 1168"/>
              <a:gd name="T72" fmla="*/ 120 w 2104"/>
              <a:gd name="T73" fmla="*/ 920 h 1168"/>
              <a:gd name="T74" fmla="*/ 144 w 2104"/>
              <a:gd name="T75" fmla="*/ 808 h 1168"/>
              <a:gd name="T76" fmla="*/ 192 w 2104"/>
              <a:gd name="T77" fmla="*/ 776 h 1168"/>
              <a:gd name="T78" fmla="*/ 240 w 2104"/>
              <a:gd name="T79" fmla="*/ 760 h 1168"/>
              <a:gd name="T80" fmla="*/ 216 w 2104"/>
              <a:gd name="T81" fmla="*/ 608 h 1168"/>
              <a:gd name="T82" fmla="*/ 208 w 2104"/>
              <a:gd name="T83" fmla="*/ 584 h 1168"/>
              <a:gd name="T84" fmla="*/ 184 w 2104"/>
              <a:gd name="T85" fmla="*/ 576 h 1168"/>
              <a:gd name="T86" fmla="*/ 136 w 2104"/>
              <a:gd name="T87" fmla="*/ 544 h 1168"/>
              <a:gd name="T88" fmla="*/ 88 w 2104"/>
              <a:gd name="T89" fmla="*/ 528 h 1168"/>
              <a:gd name="T90" fmla="*/ 72 w 2104"/>
              <a:gd name="T91" fmla="*/ 496 h 1168"/>
              <a:gd name="T92" fmla="*/ 48 w 2104"/>
              <a:gd name="T93" fmla="*/ 464 h 1168"/>
              <a:gd name="T94" fmla="*/ 0 w 2104"/>
              <a:gd name="T95" fmla="*/ 320 h 1168"/>
              <a:gd name="T96" fmla="*/ 88 w 2104"/>
              <a:gd name="T97" fmla="*/ 192 h 1168"/>
              <a:gd name="T98" fmla="*/ 160 w 2104"/>
              <a:gd name="T99" fmla="*/ 216 h 1168"/>
              <a:gd name="T100" fmla="*/ 120 w 2104"/>
              <a:gd name="T101" fmla="*/ 18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4" h="1168">
                <a:moveTo>
                  <a:pt x="120" y="184"/>
                </a:moveTo>
                <a:cubicBezTo>
                  <a:pt x="229" y="242"/>
                  <a:pt x="242" y="261"/>
                  <a:pt x="352" y="248"/>
                </a:cubicBezTo>
                <a:cubicBezTo>
                  <a:pt x="375" y="240"/>
                  <a:pt x="401" y="242"/>
                  <a:pt x="424" y="232"/>
                </a:cubicBezTo>
                <a:cubicBezTo>
                  <a:pt x="499" y="197"/>
                  <a:pt x="438" y="212"/>
                  <a:pt x="480" y="176"/>
                </a:cubicBezTo>
                <a:cubicBezTo>
                  <a:pt x="501" y="157"/>
                  <a:pt x="531" y="148"/>
                  <a:pt x="552" y="128"/>
                </a:cubicBezTo>
                <a:cubicBezTo>
                  <a:pt x="631" y="48"/>
                  <a:pt x="731" y="10"/>
                  <a:pt x="840" y="0"/>
                </a:cubicBezTo>
                <a:cubicBezTo>
                  <a:pt x="912" y="5"/>
                  <a:pt x="984" y="7"/>
                  <a:pt x="1056" y="16"/>
                </a:cubicBezTo>
                <a:cubicBezTo>
                  <a:pt x="1083" y="19"/>
                  <a:pt x="1103" y="35"/>
                  <a:pt x="1120" y="56"/>
                </a:cubicBezTo>
                <a:cubicBezTo>
                  <a:pt x="1131" y="71"/>
                  <a:pt x="1152" y="104"/>
                  <a:pt x="1152" y="104"/>
                </a:cubicBezTo>
                <a:cubicBezTo>
                  <a:pt x="1154" y="120"/>
                  <a:pt x="1153" y="137"/>
                  <a:pt x="1160" y="152"/>
                </a:cubicBezTo>
                <a:cubicBezTo>
                  <a:pt x="1171" y="177"/>
                  <a:pt x="1193" y="179"/>
                  <a:pt x="1216" y="184"/>
                </a:cubicBezTo>
                <a:cubicBezTo>
                  <a:pt x="1294" y="198"/>
                  <a:pt x="1356" y="203"/>
                  <a:pt x="1440" y="208"/>
                </a:cubicBezTo>
                <a:cubicBezTo>
                  <a:pt x="1631" y="183"/>
                  <a:pt x="1611" y="172"/>
                  <a:pt x="1800" y="200"/>
                </a:cubicBezTo>
                <a:cubicBezTo>
                  <a:pt x="1848" y="207"/>
                  <a:pt x="1893" y="232"/>
                  <a:pt x="1944" y="240"/>
                </a:cubicBezTo>
                <a:cubicBezTo>
                  <a:pt x="2008" y="261"/>
                  <a:pt x="1981" y="318"/>
                  <a:pt x="1960" y="368"/>
                </a:cubicBezTo>
                <a:cubicBezTo>
                  <a:pt x="1956" y="375"/>
                  <a:pt x="1957" y="385"/>
                  <a:pt x="1952" y="392"/>
                </a:cubicBezTo>
                <a:cubicBezTo>
                  <a:pt x="1940" y="406"/>
                  <a:pt x="1919" y="410"/>
                  <a:pt x="1904" y="416"/>
                </a:cubicBezTo>
                <a:cubicBezTo>
                  <a:pt x="1885" y="488"/>
                  <a:pt x="1908" y="477"/>
                  <a:pt x="1960" y="512"/>
                </a:cubicBezTo>
                <a:cubicBezTo>
                  <a:pt x="1990" y="572"/>
                  <a:pt x="2031" y="634"/>
                  <a:pt x="2088" y="672"/>
                </a:cubicBezTo>
                <a:cubicBezTo>
                  <a:pt x="2093" y="680"/>
                  <a:pt x="2104" y="686"/>
                  <a:pt x="2104" y="696"/>
                </a:cubicBezTo>
                <a:cubicBezTo>
                  <a:pt x="2101" y="729"/>
                  <a:pt x="2065" y="965"/>
                  <a:pt x="2048" y="1024"/>
                </a:cubicBezTo>
                <a:cubicBezTo>
                  <a:pt x="2041" y="1046"/>
                  <a:pt x="2025" y="1052"/>
                  <a:pt x="2008" y="1064"/>
                </a:cubicBezTo>
                <a:cubicBezTo>
                  <a:pt x="1968" y="1061"/>
                  <a:pt x="1926" y="1066"/>
                  <a:pt x="1888" y="1056"/>
                </a:cubicBezTo>
                <a:cubicBezTo>
                  <a:pt x="1831" y="1041"/>
                  <a:pt x="1807" y="991"/>
                  <a:pt x="1768" y="960"/>
                </a:cubicBezTo>
                <a:cubicBezTo>
                  <a:pt x="1746" y="943"/>
                  <a:pt x="1714" y="947"/>
                  <a:pt x="1688" y="944"/>
                </a:cubicBezTo>
                <a:cubicBezTo>
                  <a:pt x="1656" y="946"/>
                  <a:pt x="1623" y="946"/>
                  <a:pt x="1592" y="952"/>
                </a:cubicBezTo>
                <a:cubicBezTo>
                  <a:pt x="1516" y="965"/>
                  <a:pt x="1455" y="1044"/>
                  <a:pt x="1392" y="1080"/>
                </a:cubicBezTo>
                <a:cubicBezTo>
                  <a:pt x="1311" y="1124"/>
                  <a:pt x="1229" y="1139"/>
                  <a:pt x="1144" y="1168"/>
                </a:cubicBezTo>
                <a:cubicBezTo>
                  <a:pt x="1112" y="1165"/>
                  <a:pt x="1079" y="1164"/>
                  <a:pt x="1048" y="1160"/>
                </a:cubicBezTo>
                <a:cubicBezTo>
                  <a:pt x="1039" y="1158"/>
                  <a:pt x="1028" y="1158"/>
                  <a:pt x="1024" y="1152"/>
                </a:cubicBezTo>
                <a:cubicBezTo>
                  <a:pt x="988" y="1102"/>
                  <a:pt x="994" y="1016"/>
                  <a:pt x="976" y="960"/>
                </a:cubicBezTo>
                <a:cubicBezTo>
                  <a:pt x="975" y="953"/>
                  <a:pt x="985" y="857"/>
                  <a:pt x="944" y="848"/>
                </a:cubicBezTo>
                <a:cubicBezTo>
                  <a:pt x="892" y="836"/>
                  <a:pt x="792" y="895"/>
                  <a:pt x="744" y="904"/>
                </a:cubicBezTo>
                <a:cubicBezTo>
                  <a:pt x="634" y="922"/>
                  <a:pt x="532" y="971"/>
                  <a:pt x="424" y="984"/>
                </a:cubicBezTo>
                <a:cubicBezTo>
                  <a:pt x="360" y="1005"/>
                  <a:pt x="392" y="997"/>
                  <a:pt x="328" y="1008"/>
                </a:cubicBezTo>
                <a:cubicBezTo>
                  <a:pt x="277" y="1004"/>
                  <a:pt x="220" y="1017"/>
                  <a:pt x="176" y="992"/>
                </a:cubicBezTo>
                <a:cubicBezTo>
                  <a:pt x="149" y="976"/>
                  <a:pt x="120" y="920"/>
                  <a:pt x="120" y="920"/>
                </a:cubicBezTo>
                <a:cubicBezTo>
                  <a:pt x="122" y="898"/>
                  <a:pt x="119" y="832"/>
                  <a:pt x="144" y="808"/>
                </a:cubicBezTo>
                <a:cubicBezTo>
                  <a:pt x="157" y="794"/>
                  <a:pt x="173" y="782"/>
                  <a:pt x="192" y="776"/>
                </a:cubicBezTo>
                <a:cubicBezTo>
                  <a:pt x="208" y="770"/>
                  <a:pt x="240" y="760"/>
                  <a:pt x="240" y="760"/>
                </a:cubicBezTo>
                <a:cubicBezTo>
                  <a:pt x="271" y="712"/>
                  <a:pt x="238" y="653"/>
                  <a:pt x="216" y="608"/>
                </a:cubicBezTo>
                <a:cubicBezTo>
                  <a:pt x="212" y="600"/>
                  <a:pt x="213" y="589"/>
                  <a:pt x="208" y="584"/>
                </a:cubicBezTo>
                <a:cubicBezTo>
                  <a:pt x="202" y="578"/>
                  <a:pt x="191" y="580"/>
                  <a:pt x="184" y="576"/>
                </a:cubicBezTo>
                <a:cubicBezTo>
                  <a:pt x="167" y="566"/>
                  <a:pt x="154" y="550"/>
                  <a:pt x="136" y="544"/>
                </a:cubicBezTo>
                <a:cubicBezTo>
                  <a:pt x="120" y="538"/>
                  <a:pt x="88" y="528"/>
                  <a:pt x="88" y="528"/>
                </a:cubicBezTo>
                <a:cubicBezTo>
                  <a:pt x="82" y="517"/>
                  <a:pt x="78" y="506"/>
                  <a:pt x="72" y="496"/>
                </a:cubicBezTo>
                <a:cubicBezTo>
                  <a:pt x="64" y="484"/>
                  <a:pt x="54" y="475"/>
                  <a:pt x="48" y="464"/>
                </a:cubicBezTo>
                <a:cubicBezTo>
                  <a:pt x="23" y="420"/>
                  <a:pt x="9" y="368"/>
                  <a:pt x="0" y="320"/>
                </a:cubicBezTo>
                <a:cubicBezTo>
                  <a:pt x="10" y="238"/>
                  <a:pt x="6" y="219"/>
                  <a:pt x="88" y="192"/>
                </a:cubicBezTo>
                <a:cubicBezTo>
                  <a:pt x="165" y="200"/>
                  <a:pt x="160" y="175"/>
                  <a:pt x="160" y="216"/>
                </a:cubicBezTo>
                <a:lnTo>
                  <a:pt x="120" y="184"/>
                </a:lnTo>
                <a:close/>
              </a:path>
            </a:pathLst>
          </a:custGeom>
          <a:solidFill>
            <a:schemeClr val="accent1"/>
          </a:solidFill>
          <a:ln w="12700">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5" name="Rectangle 4"/>
          <p:cNvSpPr>
            <a:spLocks noChangeArrowheads="1"/>
          </p:cNvSpPr>
          <p:nvPr/>
        </p:nvSpPr>
        <p:spPr bwMode="auto">
          <a:xfrm>
            <a:off x="4927673" y="1712827"/>
            <a:ext cx="143706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smtClean="0">
                <a:latin typeface="CMU Serif Roman" charset="0"/>
                <a:ea typeface="CMU Serif Roman" charset="0"/>
                <a:cs typeface="CMU Serif Roman" charset="0"/>
              </a:rPr>
              <a:t>Transition</a:t>
            </a:r>
          </a:p>
          <a:p>
            <a:pPr algn="ctr"/>
            <a:r>
              <a:rPr lang="en-US" dirty="0" smtClean="0">
                <a:latin typeface="CMU Serif Roman" charset="0"/>
                <a:ea typeface="CMU Serif Roman" charset="0"/>
                <a:cs typeface="CMU Serif Roman" charset="0"/>
              </a:rPr>
              <a:t>Model?</a:t>
            </a:r>
            <a:endParaRPr lang="en-US" dirty="0">
              <a:latin typeface="CMU Serif Roman" charset="0"/>
              <a:ea typeface="CMU Serif Roman" charset="0"/>
              <a:cs typeface="CMU Serif Roman" charset="0"/>
            </a:endParaRPr>
          </a:p>
        </p:txBody>
      </p:sp>
      <p:grpSp>
        <p:nvGrpSpPr>
          <p:cNvPr id="6" name="Group 5"/>
          <p:cNvGrpSpPr>
            <a:grpSpLocks/>
          </p:cNvGrpSpPr>
          <p:nvPr/>
        </p:nvGrpSpPr>
        <p:grpSpPr bwMode="auto">
          <a:xfrm>
            <a:off x="5373946" y="4524955"/>
            <a:ext cx="914400" cy="1143000"/>
            <a:chOff x="2496" y="2928"/>
            <a:chExt cx="432" cy="528"/>
          </a:xfrm>
        </p:grpSpPr>
        <p:sp>
          <p:nvSpPr>
            <p:cNvPr id="7" name="AutoShape 6"/>
            <p:cNvSpPr>
              <a:spLocks noChangeArrowheads="1"/>
            </p:cNvSpPr>
            <p:nvPr/>
          </p:nvSpPr>
          <p:spPr bwMode="auto">
            <a:xfrm>
              <a:off x="2496" y="3024"/>
              <a:ext cx="240" cy="432"/>
            </a:xfrm>
            <a:prstGeom prst="can">
              <a:avLst>
                <a:gd name="adj" fmla="val 4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8" name="AutoShape 7"/>
            <p:cNvSpPr>
              <a:spLocks noChangeArrowheads="1"/>
            </p:cNvSpPr>
            <p:nvPr/>
          </p:nvSpPr>
          <p:spPr bwMode="auto">
            <a:xfrm>
              <a:off x="2544" y="2928"/>
              <a:ext cx="144" cy="144"/>
            </a:xfrm>
            <a:prstGeom prst="can">
              <a:avLst>
                <a:gd name="adj" fmla="val 2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9" name="Line 8"/>
            <p:cNvSpPr>
              <a:spLocks noChangeShapeType="1"/>
            </p:cNvSpPr>
            <p:nvPr/>
          </p:nvSpPr>
          <p:spPr bwMode="auto">
            <a:xfrm>
              <a:off x="2688" y="3168"/>
              <a:ext cx="19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sp>
          <p:nvSpPr>
            <p:cNvPr id="10" name="Line 9"/>
            <p:cNvSpPr>
              <a:spLocks noChangeShapeType="1"/>
            </p:cNvSpPr>
            <p:nvPr/>
          </p:nvSpPr>
          <p:spPr bwMode="auto">
            <a:xfrm flipV="1">
              <a:off x="2880" y="3120"/>
              <a:ext cx="48"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sp>
          <p:nvSpPr>
            <p:cNvPr id="11" name="Line 10"/>
            <p:cNvSpPr>
              <a:spLocks noChangeShapeType="1"/>
            </p:cNvSpPr>
            <p:nvPr/>
          </p:nvSpPr>
          <p:spPr bwMode="auto">
            <a:xfrm>
              <a:off x="2880" y="3168"/>
              <a:ext cx="48"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grpSp>
      <p:sp>
        <p:nvSpPr>
          <p:cNvPr id="12" name="Rectangle 11"/>
          <p:cNvSpPr>
            <a:spLocks noChangeArrowheads="1"/>
          </p:cNvSpPr>
          <p:nvPr/>
        </p:nvSpPr>
        <p:spPr bwMode="auto">
          <a:xfrm>
            <a:off x="5160772" y="5692463"/>
            <a:ext cx="936475"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a:t>Agent</a:t>
            </a:r>
          </a:p>
        </p:txBody>
      </p:sp>
      <p:sp>
        <p:nvSpPr>
          <p:cNvPr id="13" name="Arc 12"/>
          <p:cNvSpPr>
            <a:spLocks/>
          </p:cNvSpPr>
          <p:nvPr/>
        </p:nvSpPr>
        <p:spPr bwMode="auto">
          <a:xfrm flipV="1">
            <a:off x="6364546" y="2466404"/>
            <a:ext cx="1684647" cy="2682004"/>
          </a:xfrm>
          <a:custGeom>
            <a:avLst/>
            <a:gdLst>
              <a:gd name="G0" fmla="+- 0 0 0"/>
              <a:gd name="G1" fmla="+- 21600 0 0"/>
              <a:gd name="G2" fmla="+- 21600 0 0"/>
              <a:gd name="T0" fmla="*/ 0 w 21600"/>
              <a:gd name="T1" fmla="*/ 0 h 39296"/>
              <a:gd name="T2" fmla="*/ 12385 w 21600"/>
              <a:gd name="T3" fmla="*/ 39296 h 39296"/>
              <a:gd name="T4" fmla="*/ 0 w 21600"/>
              <a:gd name="T5" fmla="*/ 21600 h 39296"/>
            </a:gdLst>
            <a:ahLst/>
            <a:cxnLst>
              <a:cxn ang="0">
                <a:pos x="T0" y="T1"/>
              </a:cxn>
              <a:cxn ang="0">
                <a:pos x="T2" y="T3"/>
              </a:cxn>
              <a:cxn ang="0">
                <a:pos x="T4" y="T5"/>
              </a:cxn>
            </a:cxnLst>
            <a:rect l="0" t="0" r="r" b="b"/>
            <a:pathLst>
              <a:path w="21600" h="39296" fill="none" extrusionOk="0">
                <a:moveTo>
                  <a:pt x="0" y="-1"/>
                </a:moveTo>
                <a:cubicBezTo>
                  <a:pt x="11929" y="0"/>
                  <a:pt x="21600" y="9670"/>
                  <a:pt x="21600" y="21600"/>
                </a:cubicBezTo>
                <a:cubicBezTo>
                  <a:pt x="21600" y="28649"/>
                  <a:pt x="18160" y="35254"/>
                  <a:pt x="12385" y="39296"/>
                </a:cubicBezTo>
              </a:path>
              <a:path w="21600" h="39296" stroke="0" extrusionOk="0">
                <a:moveTo>
                  <a:pt x="0" y="-1"/>
                </a:moveTo>
                <a:cubicBezTo>
                  <a:pt x="11929" y="0"/>
                  <a:pt x="21600" y="9670"/>
                  <a:pt x="21600" y="21600"/>
                </a:cubicBezTo>
                <a:cubicBezTo>
                  <a:pt x="21600" y="28649"/>
                  <a:pt x="18160" y="35254"/>
                  <a:pt x="12385" y="39296"/>
                </a:cubicBezTo>
                <a:lnTo>
                  <a:pt x="0" y="21600"/>
                </a:lnTo>
                <a:close/>
              </a:path>
            </a:pathLst>
          </a:custGeom>
          <a:noFill/>
          <a:ln w="28575">
            <a:solidFill>
              <a:schemeClr val="tx1"/>
            </a:solidFill>
            <a:round/>
            <a:headEnd/>
            <a:tailEnd type="triangle" w="med" len="med"/>
          </a:ln>
          <a:extLst>
            <a:ext uri="{909E8E84-426E-40dd-AFC4-6F175D3DCCD1}">
              <a14:hiddenFill xmlns="" xmlns:a14="http://schemas.microsoft.com/office/drawing/2010/main">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4" name="Arc 13"/>
          <p:cNvSpPr>
            <a:spLocks/>
          </p:cNvSpPr>
          <p:nvPr/>
        </p:nvSpPr>
        <p:spPr bwMode="auto">
          <a:xfrm rot="16200000" flipH="1">
            <a:off x="3128820" y="2990014"/>
            <a:ext cx="2387736" cy="1340516"/>
          </a:xfrm>
          <a:custGeom>
            <a:avLst/>
            <a:gdLst>
              <a:gd name="G0" fmla="+- 17991 0 0"/>
              <a:gd name="G1" fmla="+- 21600 0 0"/>
              <a:gd name="G2" fmla="+- 21600 0 0"/>
              <a:gd name="T0" fmla="*/ 0 w 39591"/>
              <a:gd name="T1" fmla="*/ 9648 h 21600"/>
              <a:gd name="T2" fmla="*/ 39591 w 39591"/>
              <a:gd name="T3" fmla="*/ 21600 h 21600"/>
              <a:gd name="T4" fmla="*/ 17991 w 39591"/>
              <a:gd name="T5" fmla="*/ 21600 h 21600"/>
            </a:gdLst>
            <a:ahLst/>
            <a:cxnLst>
              <a:cxn ang="0">
                <a:pos x="T0" y="T1"/>
              </a:cxn>
              <a:cxn ang="0">
                <a:pos x="T2" y="T3"/>
              </a:cxn>
              <a:cxn ang="0">
                <a:pos x="T4" y="T5"/>
              </a:cxn>
            </a:cxnLst>
            <a:rect l="0" t="0" r="r" b="b"/>
            <a:pathLst>
              <a:path w="39591" h="21600" fill="none" extrusionOk="0">
                <a:moveTo>
                  <a:pt x="-1" y="9647"/>
                </a:moveTo>
                <a:cubicBezTo>
                  <a:pt x="4002" y="3621"/>
                  <a:pt x="10756" y="-1"/>
                  <a:pt x="17991" y="-1"/>
                </a:cubicBezTo>
                <a:cubicBezTo>
                  <a:pt x="29920" y="-1"/>
                  <a:pt x="39591" y="9670"/>
                  <a:pt x="39591" y="21600"/>
                </a:cubicBezTo>
              </a:path>
              <a:path w="39591" h="21600" stroke="0" extrusionOk="0">
                <a:moveTo>
                  <a:pt x="-1" y="9647"/>
                </a:moveTo>
                <a:cubicBezTo>
                  <a:pt x="4002" y="3621"/>
                  <a:pt x="10756" y="-1"/>
                  <a:pt x="17991" y="-1"/>
                </a:cubicBezTo>
                <a:cubicBezTo>
                  <a:pt x="29920" y="-1"/>
                  <a:pt x="39591" y="9670"/>
                  <a:pt x="39591" y="21600"/>
                </a:cubicBezTo>
                <a:lnTo>
                  <a:pt x="17991" y="21600"/>
                </a:lnTo>
                <a:close/>
              </a:path>
            </a:pathLst>
          </a:custGeom>
          <a:noFill/>
          <a:ln w="28575">
            <a:solidFill>
              <a:schemeClr val="tx1"/>
            </a:solidFill>
            <a:round/>
            <a:headEnd/>
            <a:tailEnd type="triangle" w="med" len="med"/>
          </a:ln>
          <a:extLst>
            <a:ext uri="{909E8E84-426E-40dd-AFC4-6F175D3DCCD1}">
              <a14:hiddenFill xmlns="" xmlns:a14="http://schemas.microsoft.com/office/drawing/2010/main">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5" name="Rectangle 14"/>
          <p:cNvSpPr>
            <a:spLocks noChangeArrowheads="1"/>
          </p:cNvSpPr>
          <p:nvPr/>
        </p:nvSpPr>
        <p:spPr bwMode="auto">
          <a:xfrm>
            <a:off x="8078473" y="3698076"/>
            <a:ext cx="1021433"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Action</a:t>
            </a:r>
          </a:p>
        </p:txBody>
      </p:sp>
      <p:sp>
        <p:nvSpPr>
          <p:cNvPr id="16" name="Rectangle 15"/>
          <p:cNvSpPr>
            <a:spLocks noChangeArrowheads="1"/>
          </p:cNvSpPr>
          <p:nvPr/>
        </p:nvSpPr>
        <p:spPr bwMode="auto">
          <a:xfrm>
            <a:off x="2714831" y="3698076"/>
            <a:ext cx="798617"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State</a:t>
            </a:r>
          </a:p>
        </p:txBody>
      </p:sp>
      <p:pic>
        <p:nvPicPr>
          <p:cNvPr id="17" name="Picture 16" descr="Best_Cookie-20"/>
          <p:cNvPicPr>
            <a:picLocks noChangeAspect="1" noChangeArrowheads="1"/>
          </p:cNvPicPr>
          <p:nvPr/>
        </p:nvPicPr>
        <p:blipFill>
          <a:blip r:embed="rId3">
            <a:extLst>
              <a:ext uri="{28A0092B-C50C-407E-A947-70E740481C1C}">
                <a14:useLocalDpi xmlns:a14="http://schemas.microsoft.com/office/drawing/2010/main" val="0"/>
              </a:ext>
            </a:extLst>
          </a:blip>
          <a:srcRect l="19029" t="14603" r="13095" b="18997"/>
          <a:stretch>
            <a:fillRect/>
          </a:stretch>
        </p:blipFill>
        <p:spPr bwMode="auto">
          <a:xfrm>
            <a:off x="3621346" y="4930340"/>
            <a:ext cx="685800" cy="66992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Line 17"/>
          <p:cNvSpPr>
            <a:spLocks noChangeShapeType="1"/>
          </p:cNvSpPr>
          <p:nvPr/>
        </p:nvSpPr>
        <p:spPr bwMode="auto">
          <a:xfrm>
            <a:off x="4383346" y="5235140"/>
            <a:ext cx="6096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sp>
        <p:nvSpPr>
          <p:cNvPr id="19" name="Rectangle 18"/>
          <p:cNvSpPr>
            <a:spLocks noChangeArrowheads="1"/>
          </p:cNvSpPr>
          <p:nvPr/>
        </p:nvSpPr>
        <p:spPr bwMode="auto">
          <a:xfrm>
            <a:off x="1353941" y="5020828"/>
            <a:ext cx="2122697"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smtClean="0">
                <a:latin typeface="CMU Serif Roman" charset="0"/>
                <a:ea typeface="CMU Serif Roman" charset="0"/>
                <a:cs typeface="CMU Serif Roman" charset="0"/>
              </a:rPr>
              <a:t>Reward model?</a:t>
            </a:r>
            <a:endParaRPr lang="en-US" dirty="0">
              <a:latin typeface="CMU Serif Roman" charset="0"/>
              <a:ea typeface="CMU Serif Roman" charset="0"/>
              <a:cs typeface="CMU Serif Roman" charset="0"/>
            </a:endParaRPr>
          </a:p>
        </p:txBody>
      </p:sp>
      <p:sp>
        <p:nvSpPr>
          <p:cNvPr id="20" name="Cloud Callout 19"/>
          <p:cNvSpPr/>
          <p:nvPr/>
        </p:nvSpPr>
        <p:spPr>
          <a:xfrm>
            <a:off x="5475546" y="3165348"/>
            <a:ext cx="2301498" cy="1411561"/>
          </a:xfrm>
          <a:prstGeom prst="cloud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chemeClr val="tx1"/>
              </a:solidFill>
              <a:latin typeface="CMU Serif Roman" charset="0"/>
              <a:ea typeface="CMU Serif Roman" charset="0"/>
              <a:cs typeface="CMU Serif Roman" charset="0"/>
            </a:endParaRPr>
          </a:p>
          <a:p>
            <a:pPr algn="ctr"/>
            <a:r>
              <a:rPr lang="en-US" sz="2000" dirty="0" smtClean="0">
                <a:solidFill>
                  <a:schemeClr val="tx1"/>
                </a:solidFill>
                <a:latin typeface="CMU Serif Roman" charset="0"/>
                <a:ea typeface="CMU Serif Roman" charset="0"/>
                <a:cs typeface="CMU Serif Roman" charset="0"/>
              </a:rPr>
              <a:t>T(</a:t>
            </a:r>
            <a:r>
              <a:rPr lang="en-US" sz="2000" dirty="0" err="1" smtClean="0">
                <a:solidFill>
                  <a:schemeClr val="tx1"/>
                </a:solidFill>
                <a:latin typeface="CMU Serif Roman" charset="0"/>
                <a:ea typeface="CMU Serif Roman" charset="0"/>
                <a:cs typeface="CMU Serif Roman" charset="0"/>
              </a:rPr>
              <a:t>s,a,s</a:t>
            </a:r>
            <a:r>
              <a:rPr lang="en-US" sz="2000" dirty="0" smtClean="0">
                <a:solidFill>
                  <a:schemeClr val="tx1"/>
                </a:solidFill>
                <a:latin typeface="CMU Serif Roman" charset="0"/>
                <a:ea typeface="CMU Serif Roman" charset="0"/>
                <a:cs typeface="CMU Serif Roman" charset="0"/>
              </a:rPr>
              <a:t>’)=0., R(</a:t>
            </a:r>
            <a:r>
              <a:rPr lang="en-US" sz="2000" dirty="0" err="1" smtClean="0">
                <a:solidFill>
                  <a:schemeClr val="tx1"/>
                </a:solidFill>
                <a:latin typeface="CMU Serif Roman" charset="0"/>
                <a:ea typeface="CMU Serif Roman" charset="0"/>
                <a:cs typeface="CMU Serif Roman" charset="0"/>
              </a:rPr>
              <a:t>s,a,s</a:t>
            </a:r>
            <a:r>
              <a:rPr lang="en-US" sz="2000" dirty="0" smtClean="0">
                <a:solidFill>
                  <a:schemeClr val="tx1"/>
                </a:solidFill>
                <a:latin typeface="CMU Serif Roman" charset="0"/>
                <a:ea typeface="CMU Serif Roman" charset="0"/>
                <a:cs typeface="CMU Serif Roman" charset="0"/>
              </a:rPr>
              <a:t>’)=4,…</a:t>
            </a:r>
            <a:endParaRPr lang="en-US" sz="2000" dirty="0">
              <a:solidFill>
                <a:schemeClr val="tx1"/>
              </a:solidFill>
              <a:latin typeface="CMU Serif Roman" charset="0"/>
              <a:ea typeface="CMU Serif Roman" charset="0"/>
              <a:cs typeface="CMU Serif Roman" charset="0"/>
            </a:endParaRPr>
          </a:p>
        </p:txBody>
      </p:sp>
      <p:sp>
        <p:nvSpPr>
          <p:cNvPr id="21" name="Slide Number Placeholder 20"/>
          <p:cNvSpPr>
            <a:spLocks noGrp="1"/>
          </p:cNvSpPr>
          <p:nvPr>
            <p:ph type="sldNum" sz="quarter" idx="12"/>
          </p:nvPr>
        </p:nvSpPr>
        <p:spPr/>
        <p:txBody>
          <a:bodyPr/>
          <a:lstStyle/>
          <a:p>
            <a:fld id="{FF225CC9-7ECB-4D65-94BD-F1E241F6F67E}" type="slidenum">
              <a:rPr lang="en-US" smtClean="0"/>
              <a:pPr/>
              <a:t>11</a:t>
            </a:fld>
            <a:endParaRPr lang="en-US" dirty="0"/>
          </a:p>
        </p:txBody>
      </p:sp>
      <p:sp>
        <p:nvSpPr>
          <p:cNvPr id="22" name="Rectangle 21"/>
          <p:cNvSpPr/>
          <p:nvPr/>
        </p:nvSpPr>
        <p:spPr>
          <a:xfrm>
            <a:off x="795446" y="3113394"/>
            <a:ext cx="1627369" cy="584775"/>
          </a:xfrm>
          <a:prstGeom prst="rect">
            <a:avLst/>
          </a:prstGeom>
        </p:spPr>
        <p:txBody>
          <a:bodyPr wrap="none">
            <a:spAutoFit/>
          </a:bodyPr>
          <a:lstStyle/>
          <a:p>
            <a:r>
              <a:rPr lang="en-US" dirty="0" smtClean="0">
                <a:solidFill>
                  <a:srgbClr val="C00000"/>
                </a:solidFill>
                <a:ea typeface="CMU Serif Roman" charset="0"/>
                <a:cs typeface="CMU Serif Roman" charset="0"/>
              </a:rPr>
              <a:t>      </a:t>
            </a:r>
            <a:r>
              <a:rPr lang="en-US" sz="3200" dirty="0" smtClean="0">
                <a:solidFill>
                  <a:srgbClr val="0070C0"/>
                </a:solidFill>
                <a:ea typeface="CMU Serif Roman" charset="0"/>
                <a:cs typeface="CMU Serif Roman" charset="0"/>
              </a:rPr>
              <a:t>How?</a:t>
            </a:r>
            <a:endParaRPr lang="en-US" sz="3200" dirty="0">
              <a:solidFill>
                <a:srgbClr val="0070C0"/>
              </a:solidFill>
              <a:ea typeface="CMU Serif Roman" charset="0"/>
              <a:cs typeface="CMU Serif Roman" charset="0"/>
            </a:endParaRPr>
          </a:p>
        </p:txBody>
      </p:sp>
    </p:spTree>
    <p:extLst>
      <p:ext uri="{BB962C8B-B14F-4D97-AF65-F5344CB8AC3E}">
        <p14:creationId xmlns:p14="http://schemas.microsoft.com/office/powerpoint/2010/main" val="183376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8088"/>
            <a:ext cx="8915400" cy="1143000"/>
          </a:xfrm>
        </p:spPr>
        <p:txBody>
          <a:bodyPr>
            <a:noAutofit/>
          </a:bodyPr>
          <a:lstStyle/>
          <a:p>
            <a:r>
              <a:rPr lang="en-US" sz="3600" dirty="0" smtClean="0">
                <a:solidFill>
                  <a:srgbClr val="C00000"/>
                </a:solidFill>
              </a:rPr>
              <a:t>Model-Based Passive Reinforcement Learning</a:t>
            </a:r>
            <a:endParaRPr lang="en-US" sz="3600" dirty="0">
              <a:solidFill>
                <a:srgbClr val="C00000"/>
              </a:solidFill>
            </a:endParaRPr>
          </a:p>
        </p:txBody>
      </p:sp>
      <p:sp>
        <p:nvSpPr>
          <p:cNvPr id="3" name="Content Placeholder 2"/>
          <p:cNvSpPr>
            <a:spLocks noGrp="1"/>
          </p:cNvSpPr>
          <p:nvPr>
            <p:ph idx="1"/>
          </p:nvPr>
        </p:nvSpPr>
        <p:spPr>
          <a:xfrm>
            <a:off x="367990" y="2332037"/>
            <a:ext cx="8686800" cy="4525963"/>
          </a:xfrm>
        </p:spPr>
        <p:txBody>
          <a:bodyPr/>
          <a:lstStyle/>
          <a:p>
            <a:r>
              <a:rPr lang="en-US" sz="2400" dirty="0" smtClean="0"/>
              <a:t>Follow policy π,  perform many experiments (sample sequences)</a:t>
            </a:r>
          </a:p>
          <a:p>
            <a:r>
              <a:rPr lang="en-US" sz="2400" b="1" dirty="0" smtClean="0"/>
              <a:t>Estimate MDP model </a:t>
            </a:r>
            <a:r>
              <a:rPr lang="en-US" sz="2400" dirty="0"/>
              <a:t>parameters </a:t>
            </a:r>
            <a:r>
              <a:rPr lang="en-US" sz="2400" dirty="0" smtClean="0"/>
              <a:t>given observed transitions and rewards</a:t>
            </a:r>
          </a:p>
          <a:p>
            <a:pPr lvl="1"/>
            <a:r>
              <a:rPr lang="en-US" sz="2400" dirty="0" smtClean="0"/>
              <a:t>If </a:t>
            </a:r>
            <a:r>
              <a:rPr lang="en-US" sz="2400" dirty="0"/>
              <a:t>finite set of states and actions, can just </a:t>
            </a:r>
            <a:r>
              <a:rPr lang="en-US" sz="2400" b="1" dirty="0"/>
              <a:t>count and average counts</a:t>
            </a:r>
          </a:p>
          <a:p>
            <a:r>
              <a:rPr lang="en-US" sz="2400" dirty="0" smtClean="0"/>
              <a:t>Use estimated MDP to do policy evaluation of π</a:t>
            </a:r>
          </a:p>
          <a:p>
            <a:endParaRPr lang="en-US" sz="2400" dirty="0"/>
          </a:p>
          <a:p>
            <a:endParaRPr lang="en-US" sz="2400" dirty="0" smtClean="0"/>
          </a:p>
          <a:p>
            <a:endParaRPr lang="en-US" sz="2400" dirty="0"/>
          </a:p>
          <a:p>
            <a:endParaRPr lang="en-US" dirty="0" smtClean="0"/>
          </a:p>
          <a:p>
            <a:endParaRPr lang="en-US" dirty="0"/>
          </a:p>
        </p:txBody>
      </p:sp>
    </p:spTree>
    <p:extLst>
      <p:ext uri="{BB962C8B-B14F-4D97-AF65-F5344CB8AC3E}">
        <p14:creationId xmlns:p14="http://schemas.microsoft.com/office/powerpoint/2010/main" val="156051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48006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r>
              <a:rPr lang="en-US" sz="2200" dirty="0" smtClean="0">
                <a:latin typeface="CMU Serif Roman" charset="0"/>
                <a:ea typeface="CMU Serif Roman" charset="0"/>
                <a:cs typeface="CMU Serif Roman" charset="0"/>
              </a:rPr>
              <a:t>)</a:t>
            </a:r>
            <a:endParaRPr lang="en-US" sz="2200" dirty="0">
              <a:latin typeface="CMU Serif Roman" charset="0"/>
              <a:ea typeface="CMU Serif Roman" charset="0"/>
              <a:cs typeface="CMU Serif Roman" charset="0"/>
            </a:endParaRPr>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a:off x="5962135" y="2297144"/>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a:solidFill>
                  <a:schemeClr val="bg1"/>
                </a:solidFill>
                <a:cs typeface="Calibri"/>
              </a:rPr>
              <a:t>Adaption of drawing by Ketrina Yim</a:t>
            </a:r>
          </a:p>
        </p:txBody>
      </p:sp>
      <p:sp>
        <p:nvSpPr>
          <p:cNvPr id="2" name="Slide Number Placeholder 1"/>
          <p:cNvSpPr>
            <a:spLocks noGrp="1"/>
          </p:cNvSpPr>
          <p:nvPr>
            <p:ph type="sldNum" sz="quarter" idx="12"/>
          </p:nvPr>
        </p:nvSpPr>
        <p:spPr/>
        <p:txBody>
          <a:bodyPr/>
          <a:lstStyle/>
          <a:p>
            <a:fld id="{FF225CC9-7ECB-4D65-94BD-F1E241F6F67E}" type="slidenum">
              <a:rPr lang="en-US" smtClean="0"/>
              <a:pPr/>
              <a:t>13</a:t>
            </a:fld>
            <a:endParaRPr lang="en-US" dirty="0"/>
          </a:p>
        </p:txBody>
      </p:sp>
    </p:spTree>
    <p:extLst>
      <p:ext uri="{BB962C8B-B14F-4D97-AF65-F5344CB8AC3E}">
        <p14:creationId xmlns:p14="http://schemas.microsoft.com/office/powerpoint/2010/main" val="652310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4800600" cy="1492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1,1) </a:t>
            </a:r>
            <a:r>
              <a:rPr lang="en-US" sz="2200" dirty="0" smtClean="0">
                <a:latin typeface="CMU Serif Roman" charset="0"/>
                <a:ea typeface="CMU Serif Roman" charset="0"/>
                <a:cs typeface="CMU Serif Roman" charset="0"/>
              </a:rPr>
              <a:t>action= </a:t>
            </a:r>
            <a:r>
              <a:rPr lang="en-US" sz="2200" dirty="0" err="1" smtClean="0">
                <a:latin typeface="CMU Serif Roman" charset="0"/>
                <a:ea typeface="CMU Serif Roman" charset="0"/>
                <a:cs typeface="CMU Serif Roman" charset="0"/>
              </a:rPr>
              <a:t>tup</a:t>
            </a:r>
            <a:r>
              <a:rPr lang="en-US" sz="2200" dirty="0" smtClean="0">
                <a:latin typeface="CMU Serif Roman" charset="0"/>
                <a:ea typeface="CMU Serif Roman" charset="0"/>
                <a:cs typeface="CMU Serif Roman" charset="0"/>
              </a:rPr>
              <a:t>  </a:t>
            </a:r>
            <a:r>
              <a:rPr lang="en-US" sz="2000" i="1" dirty="0">
                <a:latin typeface="CMU Serif Roman" charset="0"/>
                <a:ea typeface="CMU Serif Roman" charset="0"/>
                <a:cs typeface="CMU Serif Roman" charset="0"/>
              </a:rPr>
              <a:t>try</a:t>
            </a:r>
            <a:r>
              <a:rPr lang="en-US" sz="2000" dirty="0">
                <a:latin typeface="CMU Serif Roman" charset="0"/>
                <a:ea typeface="CMU Serif Roman" charset="0"/>
                <a:cs typeface="CMU Serif Roman" charset="0"/>
              </a:rPr>
              <a:t> up</a:t>
            </a:r>
          </a:p>
          <a:p>
            <a:pPr eaLnBrk="1" hangingPunct="1">
              <a:spcBef>
                <a:spcPct val="50000"/>
              </a:spcBef>
            </a:pPr>
            <a:r>
              <a:rPr lang="en-US" sz="2200" dirty="0" smtClean="0">
                <a:latin typeface="CMU Serif Roman" charset="0"/>
                <a:ea typeface="CMU Serif Roman" charset="0"/>
                <a:cs typeface="CMU Serif Roman" charset="0"/>
              </a:rPr>
              <a:t>  </a:t>
            </a:r>
            <a:endParaRPr lang="en-US" sz="2200" dirty="0">
              <a:latin typeface="CMU Serif Roman" charset="0"/>
              <a:ea typeface="CMU Serif Roman" charset="0"/>
              <a:cs typeface="CMU Serif Roman" charset="0"/>
            </a:endParaRPr>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2"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16619" y="1611344"/>
            <a:ext cx="324992" cy="781050"/>
          </a:xfrm>
          <a:prstGeom prst="rect">
            <a:avLst/>
          </a:prstGeom>
          <a:noFill/>
          <a:ln w="9525">
            <a:noFill/>
            <a:miter lim="800000"/>
            <a:headEnd/>
            <a:tailEnd/>
          </a:ln>
        </p:spPr>
      </p:pic>
      <p:pic>
        <p:nvPicPr>
          <p:cNvPr id="33" name="Picture 2" descr="C:\Users\Dan\Dropbox\Office\CS 188\Ketrina Art\MDPs\AgentTopDown.png"/>
          <p:cNvPicPr>
            <a:picLocks noChangeAspect="1" noChangeArrowheads="1"/>
          </p:cNvPicPr>
          <p:nvPr/>
        </p:nvPicPr>
        <p:blipFill>
          <a:blip r:embed="rId6" cstate="print"/>
          <a:srcRect/>
          <a:stretch>
            <a:fillRect/>
          </a:stretch>
        </p:blipFill>
        <p:spPr bwMode="auto">
          <a:xfrm>
            <a:off x="5962135" y="2297144"/>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a:solidFill>
                  <a:schemeClr val="bg1"/>
                </a:solidFill>
                <a:cs typeface="Calibri"/>
              </a:rPr>
              <a:t>Adaption of drawing by Ketrina Yim</a:t>
            </a:r>
          </a:p>
        </p:txBody>
      </p:sp>
      <p:sp>
        <p:nvSpPr>
          <p:cNvPr id="2" name="Slide Number Placeholder 1"/>
          <p:cNvSpPr>
            <a:spLocks noGrp="1"/>
          </p:cNvSpPr>
          <p:nvPr>
            <p:ph type="sldNum" sz="quarter" idx="12"/>
          </p:nvPr>
        </p:nvSpPr>
        <p:spPr/>
        <p:txBody>
          <a:bodyPr/>
          <a:lstStyle/>
          <a:p>
            <a:fld id="{FF225CC9-7ECB-4D65-94BD-F1E241F6F67E}" type="slidenum">
              <a:rPr lang="en-US" smtClean="0"/>
              <a:pPr/>
              <a:t>14</a:t>
            </a:fld>
            <a:endParaRPr lang="en-US" dirty="0"/>
          </a:p>
        </p:txBody>
      </p:sp>
    </p:spTree>
    <p:extLst>
      <p:ext uri="{BB962C8B-B14F-4D97-AF65-F5344CB8AC3E}">
        <p14:creationId xmlns:p14="http://schemas.microsoft.com/office/powerpoint/2010/main" val="1853436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5106462"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p>
          <a:p>
            <a:pPr eaLnBrk="1" hangingPunct="1">
              <a:spcBef>
                <a:spcPct val="50000"/>
              </a:spcBef>
            </a:pPr>
            <a:r>
              <a:rPr lang="en-US" sz="2200" dirty="0">
                <a:latin typeface="CMU Serif Roman" charset="0"/>
                <a:ea typeface="CMU Serif Roman" charset="0"/>
                <a:cs typeface="CMU Serif Roman" charset="0"/>
              </a:rPr>
              <a:t>s=(1,1) action= tup,  s’=(1,2), r = </a:t>
            </a:r>
            <a:r>
              <a:rPr lang="en-US" sz="2200" dirty="0" smtClean="0">
                <a:latin typeface="CMU Serif Roman" charset="0"/>
                <a:ea typeface="CMU Serif Roman" charset="0"/>
                <a:cs typeface="CMU Serif Roman" charset="0"/>
              </a:rPr>
              <a:t>-.01</a:t>
            </a:r>
            <a:endParaRPr lang="en-US" sz="2200" dirty="0">
              <a:latin typeface="CMU Serif Roman" charset="0"/>
              <a:ea typeface="CMU Serif Roman" charset="0"/>
              <a:cs typeface="CMU Serif Roman" charset="0"/>
            </a:endParaRPr>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a:off x="5962135" y="1388242"/>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2" name="Slide Number Placeholder 1"/>
          <p:cNvSpPr>
            <a:spLocks noGrp="1"/>
          </p:cNvSpPr>
          <p:nvPr>
            <p:ph type="sldNum" sz="quarter" idx="12"/>
          </p:nvPr>
        </p:nvSpPr>
        <p:spPr/>
        <p:txBody>
          <a:bodyPr/>
          <a:lstStyle/>
          <a:p>
            <a:fld id="{FF225CC9-7ECB-4D65-94BD-F1E241F6F67E}" type="slidenum">
              <a:rPr lang="en-US" smtClean="0"/>
              <a:pPr/>
              <a:t>15</a:t>
            </a:fld>
            <a:endParaRPr lang="en-US" dirty="0"/>
          </a:p>
        </p:txBody>
      </p:sp>
    </p:spTree>
    <p:extLst>
      <p:ext uri="{BB962C8B-B14F-4D97-AF65-F5344CB8AC3E}">
        <p14:creationId xmlns:p14="http://schemas.microsoft.com/office/powerpoint/2010/main" val="3654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199" y="388360"/>
            <a:ext cx="5160455"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p>
          <a:p>
            <a:pPr eaLnBrk="1" hangingPunct="1">
              <a:spcBef>
                <a:spcPct val="50000"/>
              </a:spcBef>
            </a:pPr>
            <a:r>
              <a:rPr lang="en-US" sz="2200" dirty="0">
                <a:latin typeface="CMU Serif Roman" charset="0"/>
                <a:ea typeface="CMU Serif Roman" charset="0"/>
                <a:cs typeface="CMU Serif Roman" charset="0"/>
              </a:rPr>
              <a:t>s=(1,1) action= tup,  s’=(1,2), r = -.01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1,2) </a:t>
            </a:r>
            <a:r>
              <a:rPr lang="en-US" sz="2200" dirty="0">
                <a:latin typeface="CMU Serif Roman" charset="0"/>
                <a:ea typeface="CMU Serif Roman" charset="0"/>
                <a:cs typeface="CMU Serif Roman" charset="0"/>
              </a:rPr>
              <a:t>action= </a:t>
            </a:r>
            <a:r>
              <a:rPr lang="en-US" sz="2200" dirty="0" smtClean="0">
                <a:latin typeface="CMU Serif Roman" charset="0"/>
                <a:ea typeface="CMU Serif Roman" charset="0"/>
                <a:cs typeface="CMU Serif Roman" charset="0"/>
              </a:rPr>
              <a:t>tup  </a:t>
            </a:r>
            <a:endParaRPr lang="en-US" sz="2200" dirty="0">
              <a:latin typeface="CMU Serif Roman" charset="0"/>
              <a:ea typeface="CMU Serif Roman" charset="0"/>
              <a:cs typeface="CMU Serif Roman" charset="0"/>
            </a:endParaRPr>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a:off x="5962135" y="1388242"/>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pic>
        <p:nvPicPr>
          <p:cNvPr id="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16619" y="607192"/>
            <a:ext cx="324992" cy="781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FF225CC9-7ECB-4D65-94BD-F1E241F6F67E}" type="slidenum">
              <a:rPr lang="en-US" smtClean="0"/>
              <a:pPr/>
              <a:t>16</a:t>
            </a:fld>
            <a:endParaRPr lang="en-US" dirty="0"/>
          </a:p>
        </p:txBody>
      </p:sp>
    </p:spTree>
    <p:extLst>
      <p:ext uri="{BB962C8B-B14F-4D97-AF65-F5344CB8AC3E}">
        <p14:creationId xmlns:p14="http://schemas.microsoft.com/office/powerpoint/2010/main" val="845243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5106462"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p>
          <a:p>
            <a:pPr eaLnBrk="1" hangingPunct="1">
              <a:spcBef>
                <a:spcPct val="50000"/>
              </a:spcBef>
            </a:pPr>
            <a:r>
              <a:rPr lang="en-US" sz="2200" dirty="0">
                <a:latin typeface="CMU Serif Roman" charset="0"/>
                <a:ea typeface="CMU Serif Roman" charset="0"/>
                <a:cs typeface="CMU Serif Roman" charset="0"/>
              </a:rPr>
              <a:t>s=(1,1) action= tup,  s’=(1,2), r = -.01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1,2) </a:t>
            </a:r>
            <a:r>
              <a:rPr lang="en-US" sz="2200" dirty="0">
                <a:latin typeface="CMU Serif Roman" charset="0"/>
                <a:ea typeface="CMU Serif Roman" charset="0"/>
                <a:cs typeface="CMU Serif Roman" charset="0"/>
              </a:rPr>
              <a:t>action= tup,  s’=(1,2), r = -.01</a:t>
            </a:r>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a:off x="5962135" y="1388242"/>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2" name="Slide Number Placeholder 1"/>
          <p:cNvSpPr>
            <a:spLocks noGrp="1"/>
          </p:cNvSpPr>
          <p:nvPr>
            <p:ph type="sldNum" sz="quarter" idx="12"/>
          </p:nvPr>
        </p:nvSpPr>
        <p:spPr/>
        <p:txBody>
          <a:bodyPr/>
          <a:lstStyle/>
          <a:p>
            <a:fld id="{FF225CC9-7ECB-4D65-94BD-F1E241F6F67E}" type="slidenum">
              <a:rPr lang="en-US" smtClean="0"/>
              <a:pPr/>
              <a:t>17</a:t>
            </a:fld>
            <a:endParaRPr lang="en-US" dirty="0"/>
          </a:p>
        </p:txBody>
      </p:sp>
    </p:spTree>
    <p:extLst>
      <p:ext uri="{BB962C8B-B14F-4D97-AF65-F5344CB8AC3E}">
        <p14:creationId xmlns:p14="http://schemas.microsoft.com/office/powerpoint/2010/main" val="1238631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228600" y="388360"/>
            <a:ext cx="5243424" cy="5001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p>
          <a:p>
            <a:pPr eaLnBrk="1" hangingPunct="1">
              <a:spcBef>
                <a:spcPct val="50000"/>
              </a:spcBef>
            </a:pPr>
            <a:r>
              <a:rPr lang="en-US" sz="2200" dirty="0">
                <a:latin typeface="CMU Serif Roman" charset="0"/>
                <a:ea typeface="CMU Serif Roman" charset="0"/>
                <a:cs typeface="CMU Serif Roman" charset="0"/>
              </a:rPr>
              <a:t>s=(1,1) action= tup</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’=(1,2), r = -.01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1,2) </a:t>
            </a:r>
            <a:r>
              <a:rPr lang="en-US" sz="2200" dirty="0">
                <a:latin typeface="CMU Serif Roman" charset="0"/>
                <a:ea typeface="CMU Serif Roman" charset="0"/>
                <a:cs typeface="CMU Serif Roman" charset="0"/>
              </a:rPr>
              <a:t>action= tup</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’=(1,2), r = -.01</a:t>
            </a:r>
            <a:endParaRPr lang="en-US" sz="2200" dirty="0" smtClean="0">
              <a:latin typeface="CMU Serif Roman" charset="0"/>
              <a:ea typeface="CMU Serif Roman" charset="0"/>
              <a:cs typeface="CMU Serif Roman" charset="0"/>
            </a:endParaRP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1,2) action=</a:t>
            </a:r>
            <a:r>
              <a:rPr lang="en-US" sz="2200" dirty="0" smtClean="0">
                <a:latin typeface="CMU Serif Roman" charset="0"/>
                <a:ea typeface="CMU Serif Roman" charset="0"/>
                <a:cs typeface="CMU Serif Roman" charset="0"/>
              </a:rPr>
              <a:t>tup,     s</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1,3), r =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1,3)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(2,3),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2,3)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(3,3),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(3,2</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3,2) action=</a:t>
            </a:r>
            <a:r>
              <a:rPr lang="en-US" sz="2200" dirty="0" smtClean="0">
                <a:latin typeface="CMU Serif Roman" charset="0"/>
                <a:ea typeface="CMU Serif Roman" charset="0"/>
                <a:cs typeface="CMU Serif Roman" charset="0"/>
              </a:rPr>
              <a:t>tup</a:t>
            </a:r>
            <a:r>
              <a:rPr lang="en-US" sz="2200" dirty="0">
                <a:latin typeface="CMU Serif Roman" charset="0"/>
                <a:ea typeface="CMU Serif Roman" charset="0"/>
                <a:cs typeface="CMU Serif Roman" charset="0"/>
              </a:rPr>
              <a:t>,  </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(3,3),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(4,3),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1</a:t>
            </a:r>
            <a:endParaRPr lang="en-US" sz="2200" dirty="0">
              <a:latin typeface="CMU Serif Roman" charset="0"/>
              <a:ea typeface="CMU Serif Roman" charset="0"/>
              <a:cs typeface="CMU Serif Roman" charset="0"/>
            </a:endParaRPr>
          </a:p>
          <a:p>
            <a:pPr eaLnBrk="1" hangingPunct="1">
              <a:spcBef>
                <a:spcPct val="50000"/>
              </a:spcBef>
            </a:pPr>
            <a:endParaRPr lang="en-US" sz="2200" dirty="0"/>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pic>
        <p:nvPicPr>
          <p:cNvPr id="9" name="Picture 2" descr="C:\Users\Dan\Dropbox\Office\CS 188\Ketrina Art\MDPs\AgentTopDown.png"/>
          <p:cNvPicPr>
            <a:picLocks noChangeAspect="1" noChangeArrowheads="1"/>
          </p:cNvPicPr>
          <p:nvPr/>
        </p:nvPicPr>
        <p:blipFill>
          <a:blip r:embed="rId5" cstate="print"/>
          <a:srcRect/>
          <a:stretch>
            <a:fillRect/>
          </a:stretch>
        </p:blipFill>
        <p:spPr bwMode="auto">
          <a:xfrm rot="5400000">
            <a:off x="8271330" y="233558"/>
            <a:ext cx="611684" cy="762000"/>
          </a:xfrm>
          <a:prstGeom prst="rect">
            <a:avLst/>
          </a:prstGeom>
          <a:noFill/>
        </p:spPr>
      </p:pic>
      <p:sp>
        <p:nvSpPr>
          <p:cNvPr id="2" name="Slide Number Placeholder 1"/>
          <p:cNvSpPr>
            <a:spLocks noGrp="1"/>
          </p:cNvSpPr>
          <p:nvPr>
            <p:ph type="sldNum" sz="quarter" idx="12"/>
          </p:nvPr>
        </p:nvSpPr>
        <p:spPr/>
        <p:txBody>
          <a:bodyPr/>
          <a:lstStyle/>
          <a:p>
            <a:fld id="{FF225CC9-7ECB-4D65-94BD-F1E241F6F67E}" type="slidenum">
              <a:rPr lang="en-US" smtClean="0"/>
              <a:pPr/>
              <a:t>18</a:t>
            </a:fld>
            <a:endParaRPr lang="en-US" dirty="0"/>
          </a:p>
        </p:txBody>
      </p:sp>
    </p:spTree>
    <p:extLst>
      <p:ext uri="{BB962C8B-B14F-4D97-AF65-F5344CB8AC3E}">
        <p14:creationId xmlns:p14="http://schemas.microsoft.com/office/powerpoint/2010/main" val="471761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81338" y="374677"/>
            <a:ext cx="5486401" cy="5001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p>
          <a:p>
            <a:pPr eaLnBrk="1" hangingPunct="1">
              <a:spcBef>
                <a:spcPct val="50000"/>
              </a:spcBef>
            </a:pPr>
            <a:r>
              <a:rPr lang="en-US" sz="2200" dirty="0">
                <a:latin typeface="CMU Serif Roman" charset="0"/>
                <a:ea typeface="CMU Serif Roman" charset="0"/>
                <a:cs typeface="CMU Serif Roman" charset="0"/>
              </a:rPr>
              <a:t>s=(1,1) action= tup</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’=(1,2), r = -.01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1,2) </a:t>
            </a:r>
            <a:r>
              <a:rPr lang="en-US" sz="2200" dirty="0">
                <a:latin typeface="CMU Serif Roman" charset="0"/>
                <a:ea typeface="CMU Serif Roman" charset="0"/>
                <a:cs typeface="CMU Serif Roman" charset="0"/>
              </a:rPr>
              <a:t>action= tup</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’=(1,2), r = -.01</a:t>
            </a:r>
            <a:endParaRPr lang="en-US" sz="2200" dirty="0" smtClean="0">
              <a:latin typeface="CMU Serif Roman" charset="0"/>
              <a:ea typeface="CMU Serif Roman" charset="0"/>
              <a:cs typeface="CMU Serif Roman" charset="0"/>
            </a:endParaRP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1,2) action=</a:t>
            </a:r>
            <a:r>
              <a:rPr lang="en-US" sz="2200" dirty="0" smtClean="0">
                <a:latin typeface="CMU Serif Roman" charset="0"/>
                <a:ea typeface="CMU Serif Roman" charset="0"/>
                <a:cs typeface="CMU Serif Roman" charset="0"/>
              </a:rPr>
              <a:t>tup,     s</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1,3), r =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1,3)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(2,3),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2,3)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(3,3),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(3,2</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3,2) action=</a:t>
            </a:r>
            <a:r>
              <a:rPr lang="en-US" sz="2200" dirty="0" smtClean="0">
                <a:latin typeface="CMU Serif Roman" charset="0"/>
                <a:ea typeface="CMU Serif Roman" charset="0"/>
                <a:cs typeface="CMU Serif Roman" charset="0"/>
              </a:rPr>
              <a:t>tup</a:t>
            </a:r>
            <a:r>
              <a:rPr lang="en-US" sz="2200" dirty="0">
                <a:latin typeface="CMU Serif Roman" charset="0"/>
                <a:ea typeface="CMU Serif Roman" charset="0"/>
                <a:cs typeface="CMU Serif Roman" charset="0"/>
              </a:rPr>
              <a:t>,  </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(3,3),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(4,3),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1</a:t>
            </a:r>
            <a:endParaRPr lang="en-US" sz="2200" dirty="0">
              <a:latin typeface="CMU Serif Roman" charset="0"/>
              <a:ea typeface="CMU Serif Roman" charset="0"/>
              <a:cs typeface="CMU Serif Roman" charset="0"/>
            </a:endParaRPr>
          </a:p>
          <a:p>
            <a:pPr eaLnBrk="1" hangingPunct="1">
              <a:spcBef>
                <a:spcPct val="50000"/>
              </a:spcBef>
            </a:pPr>
            <a:endParaRPr lang="en-US" sz="2200" dirty="0">
              <a:latin typeface="CMU Serif Roman" charset="0"/>
              <a:ea typeface="CMU Serif Roman" charset="0"/>
              <a:cs typeface="CMU Serif Roman" charset="0"/>
            </a:endParaRPr>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9" name="TextBox 8"/>
          <p:cNvSpPr txBox="1"/>
          <p:nvPr/>
        </p:nvSpPr>
        <p:spPr>
          <a:xfrm>
            <a:off x="1797002" y="5328281"/>
            <a:ext cx="7210410" cy="461665"/>
          </a:xfrm>
          <a:prstGeom prst="rect">
            <a:avLst/>
          </a:prstGeom>
          <a:noFill/>
        </p:spPr>
        <p:txBody>
          <a:bodyPr wrap="square" rtlCol="0">
            <a:spAutoFit/>
          </a:bodyPr>
          <a:lstStyle/>
          <a:p>
            <a:r>
              <a:rPr lang="en-US" sz="2400" dirty="0" smtClean="0">
                <a:latin typeface="CMU Serif Roman" charset="0"/>
                <a:ea typeface="CMU Serif Roman" charset="0"/>
                <a:cs typeface="CMU Serif Roman" charset="0"/>
              </a:rPr>
              <a:t>Estimate of  T(&lt;1,2&gt;,tup,&lt;</a:t>
            </a:r>
            <a:r>
              <a:rPr lang="en-US" sz="2400" dirty="0">
                <a:latin typeface="CMU Serif Roman" charset="0"/>
                <a:ea typeface="CMU Serif Roman" charset="0"/>
                <a:cs typeface="CMU Serif Roman" charset="0"/>
              </a:rPr>
              <a:t>1</a:t>
            </a:r>
            <a:r>
              <a:rPr lang="en-US" sz="2400" dirty="0" smtClean="0">
                <a:latin typeface="CMU Serif Roman" charset="0"/>
                <a:ea typeface="CMU Serif Roman" charset="0"/>
                <a:cs typeface="CMU Serif Roman" charset="0"/>
              </a:rPr>
              <a:t>,3&gt;) = 1/2     </a:t>
            </a:r>
            <a:endParaRPr lang="en-US" sz="2400" dirty="0">
              <a:latin typeface="CMU Serif Roman" charset="0"/>
              <a:ea typeface="CMU Serif Roman" charset="0"/>
              <a:cs typeface="CMU Serif Roman" charset="0"/>
            </a:endParaRPr>
          </a:p>
        </p:txBody>
      </p:sp>
      <p:pic>
        <p:nvPicPr>
          <p:cNvPr id="12" name="Picture 2" descr="C:\Users\Dan\Dropbox\Office\CS 188\Ketrina Art\MDPs\AgentTopDown.png"/>
          <p:cNvPicPr>
            <a:picLocks noChangeAspect="1" noChangeArrowheads="1"/>
          </p:cNvPicPr>
          <p:nvPr/>
        </p:nvPicPr>
        <p:blipFill>
          <a:blip r:embed="rId5" cstate="print"/>
          <a:srcRect/>
          <a:stretch>
            <a:fillRect/>
          </a:stretch>
        </p:blipFill>
        <p:spPr bwMode="auto">
          <a:xfrm rot="5400000">
            <a:off x="8271330" y="233558"/>
            <a:ext cx="611684" cy="762000"/>
          </a:xfrm>
          <a:prstGeom prst="rect">
            <a:avLst/>
          </a:prstGeom>
          <a:noFill/>
        </p:spPr>
      </p:pic>
      <p:sp>
        <p:nvSpPr>
          <p:cNvPr id="2" name="Slide Number Placeholder 1"/>
          <p:cNvSpPr>
            <a:spLocks noGrp="1"/>
          </p:cNvSpPr>
          <p:nvPr>
            <p:ph type="sldNum" sz="quarter" idx="12"/>
          </p:nvPr>
        </p:nvSpPr>
        <p:spPr/>
        <p:txBody>
          <a:bodyPr/>
          <a:lstStyle/>
          <a:p>
            <a:fld id="{FF225CC9-7ECB-4D65-94BD-F1E241F6F67E}" type="slidenum">
              <a:rPr lang="en-US" smtClean="0"/>
              <a:pPr/>
              <a:t>19</a:t>
            </a:fld>
            <a:endParaRPr lang="en-US" dirty="0"/>
          </a:p>
        </p:txBody>
      </p:sp>
      <p:sp>
        <p:nvSpPr>
          <p:cNvPr id="10" name="TextBox 9"/>
          <p:cNvSpPr txBox="1"/>
          <p:nvPr/>
        </p:nvSpPr>
        <p:spPr>
          <a:xfrm>
            <a:off x="5552760" y="3706998"/>
            <a:ext cx="3498674" cy="1200329"/>
          </a:xfrm>
          <a:prstGeom prst="rect">
            <a:avLst/>
          </a:prstGeom>
          <a:noFill/>
        </p:spPr>
        <p:txBody>
          <a:bodyPr wrap="square" rtlCol="0">
            <a:spAutoFit/>
          </a:bodyPr>
          <a:lstStyle/>
          <a:p>
            <a:pPr algn="ctr"/>
            <a:r>
              <a:rPr lang="en-US" dirty="0"/>
              <a:t>Can use experience to estimate MDP T and R models</a:t>
            </a:r>
          </a:p>
        </p:txBody>
      </p:sp>
      <p:sp>
        <p:nvSpPr>
          <p:cNvPr id="3" name="Oval 2"/>
          <p:cNvSpPr/>
          <p:nvPr/>
        </p:nvSpPr>
        <p:spPr bwMode="auto">
          <a:xfrm>
            <a:off x="-133812" y="1271243"/>
            <a:ext cx="5749863" cy="1204332"/>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43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3" end="3"/>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2" end="2"/>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245" y="2529468"/>
            <a:ext cx="4114800" cy="2848707"/>
          </a:xfrm>
          <a:prstGeom prst="rect">
            <a:avLst/>
          </a:prstGeom>
          <a:noFill/>
        </p:spPr>
      </p:pic>
      <p:sp>
        <p:nvSpPr>
          <p:cNvPr id="5" name="TextBox 4"/>
          <p:cNvSpPr txBox="1"/>
          <p:nvPr/>
        </p:nvSpPr>
        <p:spPr>
          <a:xfrm>
            <a:off x="5863900" y="5682596"/>
            <a:ext cx="2465489" cy="369332"/>
          </a:xfrm>
          <a:prstGeom prst="rect">
            <a:avLst/>
          </a:prstGeom>
          <a:noFill/>
        </p:spPr>
        <p:txBody>
          <a:bodyPr wrap="none" rtlCol="0">
            <a:spAutoFit/>
          </a:bodyPr>
          <a:lstStyle/>
          <a:p>
            <a:r>
              <a:rPr lang="en-US" dirty="0" smtClean="0">
                <a:latin typeface="Calibri"/>
                <a:cs typeface="Calibri"/>
              </a:rPr>
              <a:t>Drawings by </a:t>
            </a:r>
            <a:r>
              <a:rPr lang="en-US" dirty="0" err="1" smtClean="0">
                <a:latin typeface="Calibri"/>
                <a:cs typeface="Calibri"/>
              </a:rPr>
              <a:t>Ketrina</a:t>
            </a:r>
            <a:r>
              <a:rPr lang="en-US" dirty="0" smtClean="0">
                <a:latin typeface="Calibri"/>
                <a:cs typeface="Calibri"/>
              </a:rPr>
              <a:t> </a:t>
            </a:r>
            <a:r>
              <a:rPr lang="en-US" dirty="0" err="1" smtClean="0">
                <a:latin typeface="Calibri"/>
                <a:cs typeface="Calibri"/>
              </a:rPr>
              <a:t>Yim</a:t>
            </a:r>
            <a:endParaRPr lang="en-US" dirty="0" smtClean="0">
              <a:latin typeface="Calibri"/>
              <a:cs typeface="Calibri"/>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1819"/>
          <a:stretch/>
        </p:blipFill>
        <p:spPr bwMode="auto">
          <a:xfrm>
            <a:off x="1041220" y="2529468"/>
            <a:ext cx="2357249" cy="3429000"/>
          </a:xfrm>
          <a:prstGeom prst="rect">
            <a:avLst/>
          </a:prstGeom>
          <a:noFill/>
        </p:spPr>
      </p:pic>
      <p:sp>
        <p:nvSpPr>
          <p:cNvPr id="10" name="TextBox 9"/>
          <p:cNvSpPr txBox="1"/>
          <p:nvPr/>
        </p:nvSpPr>
        <p:spPr>
          <a:xfrm>
            <a:off x="5562600" y="381000"/>
            <a:ext cx="3068090" cy="1261884"/>
          </a:xfrm>
          <a:prstGeom prst="rect">
            <a:avLst/>
          </a:prstGeom>
          <a:noFill/>
        </p:spPr>
        <p:txBody>
          <a:bodyPr wrap="square" rtlCol="0">
            <a:spAutoFit/>
          </a:bodyPr>
          <a:lstStyle/>
          <a:p>
            <a:pPr algn="ctr"/>
            <a:r>
              <a:rPr lang="en-US" sz="2800" dirty="0" smtClean="0">
                <a:latin typeface="Calibri"/>
                <a:cs typeface="Calibri"/>
              </a:rPr>
              <a:t>Value Iteration</a:t>
            </a:r>
          </a:p>
          <a:p>
            <a:pPr algn="ctr"/>
            <a:r>
              <a:rPr lang="en-US" dirty="0" smtClean="0">
                <a:latin typeface="Calibri"/>
                <a:cs typeface="Calibri"/>
              </a:rPr>
              <a:t>Decide  </a:t>
            </a:r>
            <a:r>
              <a:rPr lang="en-US" dirty="0">
                <a:latin typeface="Calibri"/>
                <a:cs typeface="Calibri"/>
              </a:rPr>
              <a:t>o</a:t>
            </a:r>
            <a:r>
              <a:rPr lang="en-US" dirty="0" smtClean="0">
                <a:latin typeface="Calibri"/>
                <a:cs typeface="Calibri"/>
              </a:rPr>
              <a:t>ptimal values if have n more actions</a:t>
            </a:r>
          </a:p>
        </p:txBody>
      </p:sp>
      <p:sp>
        <p:nvSpPr>
          <p:cNvPr id="11" name="TextBox 10"/>
          <p:cNvSpPr txBox="1"/>
          <p:nvPr/>
        </p:nvSpPr>
        <p:spPr>
          <a:xfrm>
            <a:off x="685800" y="381000"/>
            <a:ext cx="3068090" cy="1631216"/>
          </a:xfrm>
          <a:prstGeom prst="rect">
            <a:avLst/>
          </a:prstGeom>
          <a:noFill/>
        </p:spPr>
        <p:txBody>
          <a:bodyPr wrap="square" rtlCol="0">
            <a:spAutoFit/>
          </a:bodyPr>
          <a:lstStyle/>
          <a:p>
            <a:pPr algn="ctr"/>
            <a:r>
              <a:rPr lang="en-US" sz="2800" dirty="0" smtClean="0">
                <a:latin typeface="Calibri"/>
                <a:cs typeface="Calibri"/>
              </a:rPr>
              <a:t>Policy Iteration</a:t>
            </a:r>
          </a:p>
          <a:p>
            <a:pPr algn="ctr"/>
            <a:r>
              <a:rPr lang="en-US" dirty="0" smtClean="0">
                <a:latin typeface="Calibri"/>
                <a:cs typeface="Calibri"/>
              </a:rPr>
              <a:t>But maintain value of following a particular policy forever</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A55C31BC-C492-4A46-A052-55AA3DFCF776}" type="slidenum">
              <a:rPr lang="en-US" smtClean="0"/>
              <a:t>2</a:t>
            </a:fld>
            <a:endParaRPr lang="en-US"/>
          </a:p>
        </p:txBody>
      </p:sp>
    </p:spTree>
    <p:extLst>
      <p:ext uri="{BB962C8B-B14F-4D97-AF65-F5344CB8AC3E}">
        <p14:creationId xmlns:p14="http://schemas.microsoft.com/office/powerpoint/2010/main" val="191254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88326" y="2103863"/>
            <a:ext cx="6595946" cy="4114800"/>
          </a:xfrm>
        </p:spPr>
        <p:txBody>
          <a:bodyPr/>
          <a:lstStyle/>
          <a:p>
            <a:r>
              <a:rPr lang="en-US" sz="2400" dirty="0" smtClean="0"/>
              <a:t>Given estimates of the transition model T and reward model R, we can do MDP policy evaluation to compute the value of our policy</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410066469"/>
              </p:ext>
            </p:extLst>
          </p:nvPr>
        </p:nvGraphicFramePr>
        <p:xfrm>
          <a:off x="1482647" y="3993995"/>
          <a:ext cx="6407303" cy="609287"/>
        </p:xfrm>
        <a:graphic>
          <a:graphicData uri="http://schemas.openxmlformats.org/presentationml/2006/ole">
            <mc:AlternateContent xmlns:mc="http://schemas.openxmlformats.org/markup-compatibility/2006">
              <mc:Choice xmlns:v="urn:schemas-microsoft-com:vml" Requires="v">
                <p:oleObj spid="_x0000_s60427" name="Equation" r:id="rId3" imgW="3073400" imgH="292100" progId="Equation.3">
                  <p:embed/>
                </p:oleObj>
              </mc:Choice>
              <mc:Fallback>
                <p:oleObj name="Equation" r:id="rId3" imgW="3073400" imgH="292100" progId="Equation.3">
                  <p:embed/>
                  <p:pic>
                    <p:nvPicPr>
                      <p:cNvPr id="0" name=""/>
                      <p:cNvPicPr>
                        <a:picLocks noChangeAspect="1" noChangeArrowheads="1"/>
                      </p:cNvPicPr>
                      <p:nvPr/>
                    </p:nvPicPr>
                    <p:blipFill>
                      <a:blip r:embed="rId4"/>
                      <a:srcRect/>
                      <a:stretch>
                        <a:fillRect/>
                      </a:stretch>
                    </p:blipFill>
                    <p:spPr bwMode="auto">
                      <a:xfrm>
                        <a:off x="1482647" y="3993995"/>
                        <a:ext cx="6407303" cy="60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25307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064" y="1650381"/>
            <a:ext cx="6991814" cy="3109332"/>
          </a:xfrm>
        </p:spPr>
        <p:txBody>
          <a:bodyPr>
            <a:noAutofit/>
          </a:bodyPr>
          <a:lstStyle/>
          <a:p>
            <a:pPr algn="l"/>
            <a:r>
              <a:rPr lang="en-US" sz="2400" dirty="0" smtClean="0"/>
              <a:t>Does this give us all the parameters for a MDP? </a:t>
            </a:r>
            <a:r>
              <a:rPr lang="en-US" sz="2400" dirty="0"/>
              <a:t/>
            </a:r>
            <a:br>
              <a:rPr lang="en-US" sz="2400" dirty="0"/>
            </a:br>
            <a:r>
              <a:rPr lang="en-US" sz="2400" dirty="0" smtClean="0"/>
              <a:t/>
            </a:r>
            <a:br>
              <a:rPr lang="en-US" sz="2400" dirty="0" smtClean="0"/>
            </a:br>
            <a:r>
              <a:rPr lang="en-US" sz="2400" dirty="0" smtClean="0"/>
              <a:t>But does that matter for computing policy value? </a:t>
            </a:r>
            <a:br>
              <a:rPr lang="en-US" sz="2400" dirty="0" smtClean="0"/>
            </a:br>
            <a:r>
              <a:rPr lang="en-US" sz="2400" dirty="0" smtClean="0"/>
              <a:t/>
            </a:r>
            <a:br>
              <a:rPr lang="en-US" sz="2400" dirty="0" smtClean="0"/>
            </a:br>
            <a:r>
              <a:rPr lang="en-US" sz="2400" dirty="0" smtClean="0"/>
              <a:t>Do we have all parameters we need? </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FF225CC9-7ECB-4D65-94BD-F1E241F6F67E}" type="slidenum">
              <a:rPr lang="en-US" smtClean="0"/>
              <a:pPr/>
              <a:t>21</a:t>
            </a:fld>
            <a:endParaRPr lang="en-US" dirty="0"/>
          </a:p>
        </p:txBody>
      </p:sp>
    </p:spTree>
    <p:extLst>
      <p:ext uri="{BB962C8B-B14F-4D97-AF65-F5344CB8AC3E}">
        <p14:creationId xmlns:p14="http://schemas.microsoft.com/office/powerpoint/2010/main" val="950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04800" y="308716"/>
            <a:ext cx="5562601" cy="5001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CMU Serif Roman" charset="0"/>
                <a:ea typeface="CMU Serif Roman" charset="0"/>
                <a:cs typeface="CMU Serif Roman" charset="0"/>
              </a:rPr>
              <a:t>Start at (1,1)</a:t>
            </a:r>
          </a:p>
          <a:p>
            <a:pPr eaLnBrk="1" hangingPunct="1">
              <a:spcBef>
                <a:spcPct val="50000"/>
              </a:spcBef>
            </a:pPr>
            <a:r>
              <a:rPr lang="en-US" sz="2200" dirty="0">
                <a:latin typeface="CMU Serif Roman" charset="0"/>
                <a:ea typeface="CMU Serif Roman" charset="0"/>
                <a:cs typeface="CMU Serif Roman" charset="0"/>
              </a:rPr>
              <a:t>s=(1,1) action= tup</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’=(1,2), r = -.01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1,2) </a:t>
            </a:r>
            <a:r>
              <a:rPr lang="en-US" sz="2200" dirty="0">
                <a:latin typeface="CMU Serif Roman" charset="0"/>
                <a:ea typeface="CMU Serif Roman" charset="0"/>
                <a:cs typeface="CMU Serif Roman" charset="0"/>
              </a:rPr>
              <a:t>action= tup</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’=(1,2), r = -.01</a:t>
            </a:r>
            <a:endParaRPr lang="en-US" sz="2200" dirty="0" smtClean="0">
              <a:latin typeface="CMU Serif Roman" charset="0"/>
              <a:ea typeface="CMU Serif Roman" charset="0"/>
              <a:cs typeface="CMU Serif Roman" charset="0"/>
            </a:endParaRP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1,2) action=</a:t>
            </a:r>
            <a:r>
              <a:rPr lang="en-US" sz="2200" dirty="0" smtClean="0">
                <a:latin typeface="CMU Serif Roman" charset="0"/>
                <a:ea typeface="CMU Serif Roman" charset="0"/>
                <a:cs typeface="CMU Serif Roman" charset="0"/>
              </a:rPr>
              <a:t>tup,     s</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1,3), r =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1,3)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(2,3),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2,3)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(3,3),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(3,2</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3,2) action=</a:t>
            </a:r>
            <a:r>
              <a:rPr lang="en-US" sz="2200" dirty="0" smtClean="0">
                <a:latin typeface="CMU Serif Roman" charset="0"/>
                <a:ea typeface="CMU Serif Roman" charset="0"/>
                <a:cs typeface="CMU Serif Roman" charset="0"/>
              </a:rPr>
              <a:t>tup</a:t>
            </a:r>
            <a:r>
              <a:rPr lang="en-US" sz="2200" dirty="0">
                <a:latin typeface="CMU Serif Roman" charset="0"/>
                <a:ea typeface="CMU Serif Roman" charset="0"/>
                <a:cs typeface="CMU Serif Roman" charset="0"/>
              </a:rPr>
              <a:t>,  </a:t>
            </a:r>
            <a:r>
              <a:rPr lang="en-US" sz="2200" dirty="0" smtClean="0">
                <a:latin typeface="CMU Serif Roman" charset="0"/>
                <a:ea typeface="CMU Serif Roman" charset="0"/>
                <a:cs typeface="CMU Serif Roman" charset="0"/>
              </a:rPr>
              <a:t>   s</a:t>
            </a:r>
            <a:r>
              <a:rPr lang="en-US" sz="2200" dirty="0">
                <a:latin typeface="CMU Serif Roman" charset="0"/>
                <a:ea typeface="CMU Serif Roman" charset="0"/>
                <a:cs typeface="CMU Serif Roman" charset="0"/>
              </a:rPr>
              <a:t>’=</a:t>
            </a:r>
            <a:r>
              <a:rPr lang="en-US" sz="2200" dirty="0" smtClean="0">
                <a:latin typeface="CMU Serif Roman" charset="0"/>
                <a:ea typeface="CMU Serif Roman" charset="0"/>
                <a:cs typeface="CMU Serif Roman" charset="0"/>
              </a:rPr>
              <a:t>(3,3),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a:t>
            </a:r>
            <a:r>
              <a:rPr lang="en-US" sz="2200" dirty="0">
                <a:latin typeface="CMU Serif Roman" charset="0"/>
                <a:ea typeface="CMU Serif Roman" charset="0"/>
                <a:cs typeface="CMU Serif Roman" charset="0"/>
              </a:rPr>
              <a:t>-.01</a:t>
            </a:r>
          </a:p>
          <a:p>
            <a:pPr eaLnBrk="1" hangingPunct="1">
              <a:spcBef>
                <a:spcPct val="50000"/>
              </a:spcBef>
            </a:pPr>
            <a:r>
              <a:rPr lang="en-US" sz="2200" dirty="0">
                <a:latin typeface="CMU Serif Roman" charset="0"/>
                <a:ea typeface="CMU Serif Roman" charset="0"/>
                <a:cs typeface="CMU Serif Roman" charset="0"/>
              </a:rPr>
              <a:t>s=</a:t>
            </a:r>
            <a:r>
              <a:rPr lang="en-US" sz="2200" dirty="0" smtClean="0">
                <a:latin typeface="CMU Serif Roman" charset="0"/>
                <a:ea typeface="CMU Serif Roman" charset="0"/>
                <a:cs typeface="CMU Serif Roman" charset="0"/>
              </a:rPr>
              <a:t>(</a:t>
            </a:r>
            <a:r>
              <a:rPr lang="en-US" sz="2200" dirty="0">
                <a:latin typeface="CMU Serif Roman" charset="0"/>
                <a:ea typeface="CMU Serif Roman" charset="0"/>
                <a:cs typeface="CMU Serif Roman" charset="0"/>
              </a:rPr>
              <a:t>3,3) action=</a:t>
            </a:r>
            <a:r>
              <a:rPr lang="en-US" sz="2200" dirty="0" smtClean="0">
                <a:latin typeface="CMU Serif Roman" charset="0"/>
                <a:ea typeface="CMU Serif Roman" charset="0"/>
                <a:cs typeface="CMU Serif Roman" charset="0"/>
              </a:rPr>
              <a:t>tright</a:t>
            </a:r>
            <a:r>
              <a:rPr lang="en-US" sz="2200" dirty="0">
                <a:latin typeface="CMU Serif Roman" charset="0"/>
                <a:ea typeface="CMU Serif Roman" charset="0"/>
                <a:cs typeface="CMU Serif Roman" charset="0"/>
              </a:rPr>
              <a:t>,  s’=</a:t>
            </a:r>
            <a:r>
              <a:rPr lang="en-US" sz="2200" dirty="0" smtClean="0">
                <a:latin typeface="CMU Serif Roman" charset="0"/>
                <a:ea typeface="CMU Serif Roman" charset="0"/>
                <a:cs typeface="CMU Serif Roman" charset="0"/>
              </a:rPr>
              <a:t>(4,3), </a:t>
            </a:r>
            <a:r>
              <a:rPr lang="en-US" sz="2200" dirty="0">
                <a:latin typeface="CMU Serif Roman" charset="0"/>
                <a:ea typeface="CMU Serif Roman" charset="0"/>
                <a:cs typeface="CMU Serif Roman" charset="0"/>
              </a:rPr>
              <a:t>r =</a:t>
            </a:r>
            <a:r>
              <a:rPr lang="en-US" sz="2200" dirty="0" smtClean="0">
                <a:latin typeface="CMU Serif Roman" charset="0"/>
                <a:ea typeface="CMU Serif Roman" charset="0"/>
                <a:cs typeface="CMU Serif Roman" charset="0"/>
              </a:rPr>
              <a:t> 1</a:t>
            </a:r>
            <a:endParaRPr lang="en-US" sz="2200" dirty="0">
              <a:latin typeface="CMU Serif Roman" charset="0"/>
              <a:ea typeface="CMU Serif Roman" charset="0"/>
              <a:cs typeface="CMU Serif Roman" charset="0"/>
            </a:endParaRPr>
          </a:p>
          <a:p>
            <a:pPr eaLnBrk="1" hangingPunct="1">
              <a:spcBef>
                <a:spcPct val="50000"/>
              </a:spcBef>
            </a:pPr>
            <a:endParaRPr lang="en-US" sz="2200" dirty="0">
              <a:latin typeface="CMU Serif Roman" charset="0"/>
              <a:ea typeface="CMU Serif Roman" charset="0"/>
              <a:cs typeface="CMU Serif Roman" charset="0"/>
            </a:endParaRPr>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rot="5400000">
            <a:off x="5942559" y="1306544"/>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8" name="TextBox 7"/>
          <p:cNvSpPr txBox="1"/>
          <p:nvPr/>
        </p:nvSpPr>
        <p:spPr>
          <a:xfrm>
            <a:off x="5495950" y="3653259"/>
            <a:ext cx="3651074" cy="1631216"/>
          </a:xfrm>
          <a:prstGeom prst="rect">
            <a:avLst/>
          </a:prstGeom>
          <a:noFill/>
        </p:spPr>
        <p:txBody>
          <a:bodyPr wrap="square" rtlCol="0">
            <a:spAutoFit/>
          </a:bodyPr>
          <a:lstStyle/>
          <a:p>
            <a:pPr algn="ctr"/>
            <a:r>
              <a:rPr lang="en-US" sz="2500" dirty="0" smtClean="0">
                <a:latin typeface="CMU Serif Roman" charset="0"/>
                <a:ea typeface="CMU Serif Roman" charset="0"/>
                <a:cs typeface="CMU Serif Roman" charset="0"/>
              </a:rPr>
              <a:t>Estimate of T(&lt;1,2&gt;,tright,&lt;1,3&gt;)?</a:t>
            </a:r>
          </a:p>
          <a:p>
            <a:pPr algn="ctr"/>
            <a:r>
              <a:rPr lang="en-US" sz="2500" dirty="0" smtClean="0">
                <a:latin typeface="CMU Serif Roman" charset="0"/>
                <a:ea typeface="CMU Serif Roman" charset="0"/>
                <a:cs typeface="CMU Serif Roman" charset="0"/>
              </a:rPr>
              <a:t>No idea! Never tried this action…</a:t>
            </a:r>
            <a:endParaRPr lang="en-US" sz="2500" dirty="0">
              <a:latin typeface="CMU Serif Roman" charset="0"/>
              <a:ea typeface="CMU Serif Roman" charset="0"/>
              <a:cs typeface="CMU Serif Roman" charset="0"/>
            </a:endParaRPr>
          </a:p>
        </p:txBody>
      </p:sp>
      <p:sp>
        <p:nvSpPr>
          <p:cNvPr id="2" name="Slide Number Placeholder 1"/>
          <p:cNvSpPr>
            <a:spLocks noGrp="1"/>
          </p:cNvSpPr>
          <p:nvPr>
            <p:ph type="sldNum" sz="quarter" idx="12"/>
          </p:nvPr>
        </p:nvSpPr>
        <p:spPr/>
        <p:txBody>
          <a:bodyPr/>
          <a:lstStyle/>
          <a:p>
            <a:fld id="{FF225CC9-7ECB-4D65-94BD-F1E241F6F67E}" type="slidenum">
              <a:rPr lang="en-US" smtClean="0"/>
              <a:pPr/>
              <a:t>22</a:t>
            </a:fld>
            <a:endParaRPr lang="en-US" dirty="0"/>
          </a:p>
        </p:txBody>
      </p:sp>
    </p:spTree>
    <p:extLst>
      <p:ext uri="{BB962C8B-B14F-4D97-AF65-F5344CB8AC3E}">
        <p14:creationId xmlns:p14="http://schemas.microsoft.com/office/powerpoint/2010/main" val="140142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6023" y="488721"/>
            <a:ext cx="5035385" cy="7217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a:latin typeface="CMU Serif Roman" charset="0"/>
                <a:ea typeface="CMU Serif Roman" charset="0"/>
                <a:cs typeface="CMU Serif Roman" charset="0"/>
              </a:rPr>
              <a:t>Start at (1,1)</a:t>
            </a:r>
          </a:p>
          <a:p>
            <a:pPr eaLnBrk="1" hangingPunct="1">
              <a:spcBef>
                <a:spcPct val="50000"/>
              </a:spcBef>
            </a:pPr>
            <a:r>
              <a:rPr lang="en-US" sz="1600" dirty="0">
                <a:latin typeface="CMU Serif Roman" charset="0"/>
                <a:ea typeface="CMU Serif Roman" charset="0"/>
                <a:cs typeface="CMU Serif Roman" charset="0"/>
              </a:rPr>
              <a:t>s=(1,1) action= tup</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’=(1,2), r = -.01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1,2) </a:t>
            </a:r>
            <a:r>
              <a:rPr lang="en-US" sz="1600" dirty="0">
                <a:latin typeface="CMU Serif Roman" charset="0"/>
                <a:ea typeface="CMU Serif Roman" charset="0"/>
                <a:cs typeface="CMU Serif Roman" charset="0"/>
              </a:rPr>
              <a:t>action= tup</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’=(1,2), r = -.01</a:t>
            </a:r>
            <a:endParaRPr lang="en-US" sz="1600" dirty="0" smtClean="0">
              <a:latin typeface="CMU Serif Roman" charset="0"/>
              <a:ea typeface="CMU Serif Roman" charset="0"/>
              <a:cs typeface="CMU Serif Roman" charset="0"/>
            </a:endParaRP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1,2) action=</a:t>
            </a:r>
            <a:r>
              <a:rPr lang="en-US" sz="1600" dirty="0" smtClean="0">
                <a:latin typeface="CMU Serif Roman" charset="0"/>
                <a:ea typeface="CMU Serif Roman" charset="0"/>
                <a:cs typeface="CMU Serif Roman" charset="0"/>
              </a:rPr>
              <a:t>tup,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1,3), r =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1,3)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(2,3),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2,3)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(3,3),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3,3)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(3,2</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3,2) action=</a:t>
            </a:r>
            <a:r>
              <a:rPr lang="en-US" sz="1600" dirty="0" smtClean="0">
                <a:latin typeface="CMU Serif Roman" charset="0"/>
                <a:ea typeface="CMU Serif Roman" charset="0"/>
                <a:cs typeface="CMU Serif Roman" charset="0"/>
              </a:rPr>
              <a:t>tup</a:t>
            </a:r>
            <a:r>
              <a:rPr lang="en-US" sz="1600" dirty="0">
                <a:latin typeface="CMU Serif Roman" charset="0"/>
                <a:ea typeface="CMU Serif Roman" charset="0"/>
                <a:cs typeface="CMU Serif Roman" charset="0"/>
              </a:rPr>
              <a:t>,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(3,3),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3,3)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(4,3),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1</a:t>
            </a:r>
          </a:p>
          <a:p>
            <a:pPr eaLnBrk="1" hangingPunct="1">
              <a:spcBef>
                <a:spcPct val="50000"/>
              </a:spcBef>
            </a:pPr>
            <a:endParaRPr lang="en-US" sz="1600" dirty="0" smtClean="0">
              <a:latin typeface="CMU Serif Roman" charset="0"/>
              <a:ea typeface="CMU Serif Roman" charset="0"/>
              <a:cs typeface="CMU Serif Roman" charset="0"/>
            </a:endParaRPr>
          </a:p>
          <a:p>
            <a:pPr eaLnBrk="1" hangingPunct="1">
              <a:spcBef>
                <a:spcPct val="50000"/>
              </a:spcBef>
            </a:pPr>
            <a:r>
              <a:rPr lang="en-US" sz="1600" dirty="0" smtClean="0">
                <a:latin typeface="CMU Serif Roman" charset="0"/>
                <a:ea typeface="CMU Serif Roman" charset="0"/>
                <a:cs typeface="CMU Serif Roman" charset="0"/>
              </a:rPr>
              <a:t>s</a:t>
            </a:r>
            <a:r>
              <a:rPr lang="en-US" sz="1600" dirty="0">
                <a:latin typeface="CMU Serif Roman" charset="0"/>
                <a:ea typeface="CMU Serif Roman" charset="0"/>
                <a:cs typeface="CMU Serif Roman" charset="0"/>
              </a:rPr>
              <a:t>=(1,1) 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(2,1)</a:t>
            </a:r>
            <a:r>
              <a:rPr lang="en-US" sz="1600" dirty="0">
                <a:latin typeface="CMU Serif Roman" charset="0"/>
                <a:ea typeface="CMU Serif Roman" charset="0"/>
                <a:cs typeface="CMU Serif Roman" charset="0"/>
              </a:rPr>
              <a:t>, r = -.01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(2,1</a:t>
            </a:r>
            <a:r>
              <a:rPr lang="en-US" sz="1600" dirty="0">
                <a:latin typeface="CMU Serif Roman" charset="0"/>
                <a:ea typeface="CMU Serif Roman" charset="0"/>
                <a:cs typeface="CMU Serif Roman" charset="0"/>
              </a:rPr>
              <a:t>) action= </a:t>
            </a:r>
            <a:r>
              <a:rPr lang="en-US" sz="1600" dirty="0" smtClean="0">
                <a:latin typeface="CMU Serif Roman" charset="0"/>
                <a:ea typeface="CMU Serif Roman" charset="0"/>
                <a:cs typeface="CMU Serif Roman" charset="0"/>
              </a:rPr>
              <a:t>tright,    </a:t>
            </a: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(3,1)</a:t>
            </a:r>
            <a:r>
              <a:rPr lang="en-US" sz="1600" dirty="0">
                <a:latin typeface="CMU Serif Roman" charset="0"/>
                <a:ea typeface="CMU Serif Roman" charset="0"/>
                <a:cs typeface="CMU Serif Roman" charset="0"/>
              </a:rPr>
              <a:t>, r = -.</a:t>
            </a:r>
            <a:r>
              <a:rPr lang="en-US" sz="1600" dirty="0" smtClean="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(3,1</a:t>
            </a:r>
            <a:r>
              <a:rPr lang="en-US" sz="1600" dirty="0">
                <a:latin typeface="CMU Serif Roman" charset="0"/>
                <a:ea typeface="CMU Serif Roman" charset="0"/>
                <a:cs typeface="CMU Serif Roman" charset="0"/>
              </a:rPr>
              <a:t>) 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(4,1)</a:t>
            </a:r>
            <a:r>
              <a:rPr lang="en-US" sz="1600" dirty="0">
                <a:latin typeface="CMU Serif Roman" charset="0"/>
                <a:ea typeface="CMU Serif Roman" charset="0"/>
                <a:cs typeface="CMU Serif Roman" charset="0"/>
              </a:rPr>
              <a:t>, r = -.01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(4,1</a:t>
            </a:r>
            <a:r>
              <a:rPr lang="en-US" sz="1600" dirty="0">
                <a:latin typeface="CMU Serif Roman" charset="0"/>
                <a:ea typeface="CMU Serif Roman" charset="0"/>
                <a:cs typeface="CMU Serif Roman" charset="0"/>
              </a:rPr>
              <a:t>) action= </a:t>
            </a:r>
            <a:r>
              <a:rPr lang="en-US" sz="1600" dirty="0" smtClean="0">
                <a:latin typeface="CMU Serif Roman" charset="0"/>
                <a:ea typeface="CMU Serif Roman" charset="0"/>
                <a:cs typeface="CMU Serif Roman" charset="0"/>
              </a:rPr>
              <a:t>tleft,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(3,1)</a:t>
            </a:r>
            <a:r>
              <a:rPr lang="en-US" sz="1600" dirty="0">
                <a:latin typeface="CMU Serif Roman" charset="0"/>
                <a:ea typeface="CMU Serif Roman" charset="0"/>
                <a:cs typeface="CMU Serif Roman" charset="0"/>
              </a:rPr>
              <a:t>, r = -.01</a:t>
            </a:r>
          </a:p>
          <a:p>
            <a:pPr eaLnBrk="1" hangingPunct="1">
              <a:spcBef>
                <a:spcPct val="50000"/>
              </a:spcBef>
            </a:pPr>
            <a:r>
              <a:rPr lang="en-US" sz="1600" dirty="0">
                <a:latin typeface="CMU Serif Roman" charset="0"/>
                <a:ea typeface="CMU Serif Roman" charset="0"/>
                <a:cs typeface="CMU Serif Roman" charset="0"/>
              </a:rPr>
              <a:t>s=(3,1) 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(3,2)</a:t>
            </a:r>
            <a:r>
              <a:rPr lang="en-US" sz="1600" dirty="0">
                <a:latin typeface="CMU Serif Roman" charset="0"/>
                <a:ea typeface="CMU Serif Roman" charset="0"/>
                <a:cs typeface="CMU Serif Roman" charset="0"/>
              </a:rPr>
              <a:t>, r = -.</a:t>
            </a:r>
            <a:r>
              <a:rPr lang="en-US" sz="1600" dirty="0" smtClean="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3,2) </a:t>
            </a:r>
            <a:r>
              <a:rPr lang="en-US" sz="1600" dirty="0">
                <a:latin typeface="CMU Serif Roman" charset="0"/>
                <a:ea typeface="CMU Serif Roman" charset="0"/>
                <a:cs typeface="CMU Serif Roman" charset="0"/>
              </a:rPr>
              <a:t>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4,2)</a:t>
            </a:r>
            <a:r>
              <a:rPr lang="en-US" sz="1600" dirty="0">
                <a:latin typeface="CMU Serif Roman" charset="0"/>
                <a:ea typeface="CMU Serif Roman" charset="0"/>
                <a:cs typeface="CMU Serif Roman" charset="0"/>
              </a:rPr>
              <a:t>, r = </a:t>
            </a:r>
            <a:r>
              <a:rPr lang="en-US" sz="1600" dirty="0" smtClean="0">
                <a:latin typeface="CMU Serif Roman" charset="0"/>
                <a:ea typeface="CMU Serif Roman" charset="0"/>
                <a:cs typeface="CMU Serif Roman" charset="0"/>
              </a:rPr>
              <a:t>-1</a:t>
            </a:r>
            <a:endParaRPr lang="en-US" sz="1600" dirty="0">
              <a:latin typeface="CMU Serif Roman" charset="0"/>
              <a:ea typeface="CMU Serif Roman" charset="0"/>
              <a:cs typeface="CMU Serif Roman" charset="0"/>
            </a:endParaRPr>
          </a:p>
          <a:p>
            <a:pPr eaLnBrk="1" hangingPunct="1">
              <a:spcBef>
                <a:spcPct val="50000"/>
              </a:spcBef>
            </a:pPr>
            <a:endParaRPr lang="en-US" sz="1600" dirty="0"/>
          </a:p>
          <a:p>
            <a:pPr eaLnBrk="1" hangingPunct="1">
              <a:spcBef>
                <a:spcPct val="50000"/>
              </a:spcBef>
            </a:pPr>
            <a:endParaRPr lang="en-US" sz="1400" dirty="0"/>
          </a:p>
          <a:p>
            <a:pPr eaLnBrk="1" hangingPunct="1">
              <a:spcBef>
                <a:spcPct val="50000"/>
              </a:spcBef>
            </a:pPr>
            <a:endParaRPr lang="en-US" sz="1400" dirty="0"/>
          </a:p>
          <a:p>
            <a:pPr eaLnBrk="1" hangingPunct="1">
              <a:spcBef>
                <a:spcPct val="50000"/>
              </a:spcBef>
            </a:pPr>
            <a:endParaRPr lang="en-US" sz="1400" dirty="0"/>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rot="5400000">
            <a:off x="8271330" y="233558"/>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8" name="TextBox 7"/>
          <p:cNvSpPr txBox="1"/>
          <p:nvPr/>
        </p:nvSpPr>
        <p:spPr>
          <a:xfrm>
            <a:off x="4679193" y="3906110"/>
            <a:ext cx="4037741" cy="1200329"/>
          </a:xfrm>
          <a:prstGeom prst="rect">
            <a:avLst/>
          </a:prstGeom>
          <a:noFill/>
        </p:spPr>
        <p:txBody>
          <a:bodyPr wrap="square" rtlCol="0">
            <a:spAutoFit/>
          </a:bodyPr>
          <a:lstStyle/>
          <a:p>
            <a:pPr algn="ctr"/>
            <a:r>
              <a:rPr lang="en-US" dirty="0" smtClean="0">
                <a:latin typeface="CMU Serif Roman" charset="0"/>
                <a:ea typeface="CMU Serif Roman" charset="0"/>
                <a:cs typeface="CMU Serif Roman" charset="0"/>
              </a:rPr>
              <a:t>2 episodes of experience in MDP. Use to estimate MDP parameters &amp; evaluate π</a:t>
            </a:r>
          </a:p>
        </p:txBody>
      </p:sp>
      <p:sp>
        <p:nvSpPr>
          <p:cNvPr id="2" name="Slide Number Placeholder 1"/>
          <p:cNvSpPr>
            <a:spLocks noGrp="1"/>
          </p:cNvSpPr>
          <p:nvPr>
            <p:ph type="sldNum" sz="quarter" idx="12"/>
          </p:nvPr>
        </p:nvSpPr>
        <p:spPr/>
        <p:txBody>
          <a:bodyPr/>
          <a:lstStyle/>
          <a:p>
            <a:fld id="{FF225CC9-7ECB-4D65-94BD-F1E241F6F67E}" type="slidenum">
              <a:rPr lang="en-US" smtClean="0"/>
              <a:pPr/>
              <a:t>23</a:t>
            </a:fld>
            <a:endParaRPr lang="en-US" dirty="0"/>
          </a:p>
        </p:txBody>
      </p:sp>
    </p:spTree>
    <p:extLst>
      <p:ext uri="{BB962C8B-B14F-4D97-AF65-F5344CB8AC3E}">
        <p14:creationId xmlns:p14="http://schemas.microsoft.com/office/powerpoint/2010/main" val="229679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6023" y="488721"/>
            <a:ext cx="5035385" cy="7217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a:latin typeface="CMU Serif Roman" charset="0"/>
                <a:ea typeface="CMU Serif Roman" charset="0"/>
                <a:cs typeface="CMU Serif Roman" charset="0"/>
              </a:rPr>
              <a:t>Start at (1,1)</a:t>
            </a:r>
          </a:p>
          <a:p>
            <a:pPr eaLnBrk="1" hangingPunct="1">
              <a:spcBef>
                <a:spcPct val="50000"/>
              </a:spcBef>
            </a:pPr>
            <a:r>
              <a:rPr lang="en-US" sz="1600" dirty="0">
                <a:latin typeface="CMU Serif Roman" charset="0"/>
                <a:ea typeface="CMU Serif Roman" charset="0"/>
                <a:cs typeface="CMU Serif Roman" charset="0"/>
              </a:rPr>
              <a:t>s=(1,1) action= tup</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’=(1,2), r = -.01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1,2) </a:t>
            </a:r>
            <a:r>
              <a:rPr lang="en-US" sz="1600" dirty="0">
                <a:latin typeface="CMU Serif Roman" charset="0"/>
                <a:ea typeface="CMU Serif Roman" charset="0"/>
                <a:cs typeface="CMU Serif Roman" charset="0"/>
              </a:rPr>
              <a:t>action= tup</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’=(1,2), r = -.01</a:t>
            </a:r>
            <a:endParaRPr lang="en-US" sz="1600" dirty="0" smtClean="0">
              <a:latin typeface="CMU Serif Roman" charset="0"/>
              <a:ea typeface="CMU Serif Roman" charset="0"/>
              <a:cs typeface="CMU Serif Roman" charset="0"/>
            </a:endParaRP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1,2) action=</a:t>
            </a:r>
            <a:r>
              <a:rPr lang="en-US" sz="1600" dirty="0" smtClean="0">
                <a:latin typeface="CMU Serif Roman" charset="0"/>
                <a:ea typeface="CMU Serif Roman" charset="0"/>
                <a:cs typeface="CMU Serif Roman" charset="0"/>
              </a:rPr>
              <a:t>tup,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1,3), r =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1,3)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(2,3),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2,3)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(3,3),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3,3)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(3,2</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3,2) action=</a:t>
            </a:r>
            <a:r>
              <a:rPr lang="en-US" sz="1600" dirty="0" smtClean="0">
                <a:latin typeface="CMU Serif Roman" charset="0"/>
                <a:ea typeface="CMU Serif Roman" charset="0"/>
                <a:cs typeface="CMU Serif Roman" charset="0"/>
              </a:rPr>
              <a:t>tup</a:t>
            </a:r>
            <a:r>
              <a:rPr lang="en-US" sz="1600" dirty="0">
                <a:latin typeface="CMU Serif Roman" charset="0"/>
                <a:ea typeface="CMU Serif Roman" charset="0"/>
                <a:cs typeface="CMU Serif Roman" charset="0"/>
              </a:rPr>
              <a:t>,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(3,3),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a:t>
            </a:r>
            <a:r>
              <a:rPr lang="en-US" sz="1600" dirty="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a:t>
            </a:r>
            <a:r>
              <a:rPr lang="en-US" sz="1600" dirty="0">
                <a:latin typeface="CMU Serif Roman" charset="0"/>
                <a:ea typeface="CMU Serif Roman" charset="0"/>
                <a:cs typeface="CMU Serif Roman" charset="0"/>
              </a:rPr>
              <a:t>3,3) action=</a:t>
            </a:r>
            <a:r>
              <a:rPr lang="en-US" sz="1600" dirty="0" smtClean="0">
                <a:latin typeface="CMU Serif Roman" charset="0"/>
                <a:ea typeface="CMU Serif Roman" charset="0"/>
                <a:cs typeface="CMU Serif Roman" charset="0"/>
              </a:rPr>
              <a:t>tright</a:t>
            </a:r>
            <a:r>
              <a:rPr lang="en-US" sz="1600" dirty="0">
                <a:latin typeface="CMU Serif Roman" charset="0"/>
                <a:ea typeface="CMU Serif Roman" charset="0"/>
                <a:cs typeface="CMU Serif Roman" charset="0"/>
              </a:rPr>
              <a:t>,  s’=</a:t>
            </a:r>
            <a:r>
              <a:rPr lang="en-US" sz="1600" dirty="0" smtClean="0">
                <a:latin typeface="CMU Serif Roman" charset="0"/>
                <a:ea typeface="CMU Serif Roman" charset="0"/>
                <a:cs typeface="CMU Serif Roman" charset="0"/>
              </a:rPr>
              <a:t>(4,3), </a:t>
            </a:r>
            <a:r>
              <a:rPr lang="en-US" sz="1600" dirty="0">
                <a:latin typeface="CMU Serif Roman" charset="0"/>
                <a:ea typeface="CMU Serif Roman" charset="0"/>
                <a:cs typeface="CMU Serif Roman" charset="0"/>
              </a:rPr>
              <a:t>r =</a:t>
            </a:r>
            <a:r>
              <a:rPr lang="en-US" sz="1600" dirty="0" smtClean="0">
                <a:latin typeface="CMU Serif Roman" charset="0"/>
                <a:ea typeface="CMU Serif Roman" charset="0"/>
                <a:cs typeface="CMU Serif Roman" charset="0"/>
              </a:rPr>
              <a:t> 1</a:t>
            </a:r>
          </a:p>
          <a:p>
            <a:pPr eaLnBrk="1" hangingPunct="1">
              <a:spcBef>
                <a:spcPct val="50000"/>
              </a:spcBef>
            </a:pPr>
            <a:endParaRPr lang="en-US" sz="1600" dirty="0" smtClean="0">
              <a:latin typeface="CMU Serif Roman" charset="0"/>
              <a:ea typeface="CMU Serif Roman" charset="0"/>
              <a:cs typeface="CMU Serif Roman" charset="0"/>
            </a:endParaRPr>
          </a:p>
          <a:p>
            <a:pPr eaLnBrk="1" hangingPunct="1">
              <a:spcBef>
                <a:spcPct val="50000"/>
              </a:spcBef>
            </a:pPr>
            <a:r>
              <a:rPr lang="en-US" sz="1600" dirty="0" smtClean="0">
                <a:latin typeface="CMU Serif Roman" charset="0"/>
                <a:ea typeface="CMU Serif Roman" charset="0"/>
                <a:cs typeface="CMU Serif Roman" charset="0"/>
              </a:rPr>
              <a:t>s</a:t>
            </a:r>
            <a:r>
              <a:rPr lang="en-US" sz="1600" dirty="0">
                <a:latin typeface="CMU Serif Roman" charset="0"/>
                <a:ea typeface="CMU Serif Roman" charset="0"/>
                <a:cs typeface="CMU Serif Roman" charset="0"/>
              </a:rPr>
              <a:t>=(1,1) 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(2,1)</a:t>
            </a:r>
            <a:r>
              <a:rPr lang="en-US" sz="1600" dirty="0">
                <a:latin typeface="CMU Serif Roman" charset="0"/>
                <a:ea typeface="CMU Serif Roman" charset="0"/>
                <a:cs typeface="CMU Serif Roman" charset="0"/>
              </a:rPr>
              <a:t>, r = -.01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(2,1</a:t>
            </a:r>
            <a:r>
              <a:rPr lang="en-US" sz="1600" dirty="0">
                <a:latin typeface="CMU Serif Roman" charset="0"/>
                <a:ea typeface="CMU Serif Roman" charset="0"/>
                <a:cs typeface="CMU Serif Roman" charset="0"/>
              </a:rPr>
              <a:t>) action= </a:t>
            </a:r>
            <a:r>
              <a:rPr lang="en-US" sz="1600" dirty="0" smtClean="0">
                <a:latin typeface="CMU Serif Roman" charset="0"/>
                <a:ea typeface="CMU Serif Roman" charset="0"/>
                <a:cs typeface="CMU Serif Roman" charset="0"/>
              </a:rPr>
              <a:t>tright,    </a:t>
            </a: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(3,1)</a:t>
            </a:r>
            <a:r>
              <a:rPr lang="en-US" sz="1600" dirty="0">
                <a:latin typeface="CMU Serif Roman" charset="0"/>
                <a:ea typeface="CMU Serif Roman" charset="0"/>
                <a:cs typeface="CMU Serif Roman" charset="0"/>
              </a:rPr>
              <a:t>, r = -.</a:t>
            </a:r>
            <a:r>
              <a:rPr lang="en-US" sz="1600" dirty="0" smtClean="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(3,1</a:t>
            </a:r>
            <a:r>
              <a:rPr lang="en-US" sz="1600" dirty="0">
                <a:latin typeface="CMU Serif Roman" charset="0"/>
                <a:ea typeface="CMU Serif Roman" charset="0"/>
                <a:cs typeface="CMU Serif Roman" charset="0"/>
              </a:rPr>
              <a:t>) 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(4,1)</a:t>
            </a:r>
            <a:r>
              <a:rPr lang="en-US" sz="1600" dirty="0">
                <a:latin typeface="CMU Serif Roman" charset="0"/>
                <a:ea typeface="CMU Serif Roman" charset="0"/>
                <a:cs typeface="CMU Serif Roman" charset="0"/>
              </a:rPr>
              <a:t>, r = -.01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(4,1</a:t>
            </a:r>
            <a:r>
              <a:rPr lang="en-US" sz="1600" dirty="0">
                <a:latin typeface="CMU Serif Roman" charset="0"/>
                <a:ea typeface="CMU Serif Roman" charset="0"/>
                <a:cs typeface="CMU Serif Roman" charset="0"/>
              </a:rPr>
              <a:t>) action= </a:t>
            </a:r>
            <a:r>
              <a:rPr lang="en-US" sz="1600" dirty="0" smtClean="0">
                <a:latin typeface="CMU Serif Roman" charset="0"/>
                <a:ea typeface="CMU Serif Roman" charset="0"/>
                <a:cs typeface="CMU Serif Roman" charset="0"/>
              </a:rPr>
              <a:t>tleft,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(3,1)</a:t>
            </a:r>
            <a:r>
              <a:rPr lang="en-US" sz="1600" dirty="0">
                <a:latin typeface="CMU Serif Roman" charset="0"/>
                <a:ea typeface="CMU Serif Roman" charset="0"/>
                <a:cs typeface="CMU Serif Roman" charset="0"/>
              </a:rPr>
              <a:t>, r = -.01</a:t>
            </a:r>
          </a:p>
          <a:p>
            <a:pPr eaLnBrk="1" hangingPunct="1">
              <a:spcBef>
                <a:spcPct val="50000"/>
              </a:spcBef>
            </a:pPr>
            <a:r>
              <a:rPr lang="en-US" sz="1600" dirty="0">
                <a:latin typeface="CMU Serif Roman" charset="0"/>
                <a:ea typeface="CMU Serif Roman" charset="0"/>
                <a:cs typeface="CMU Serif Roman" charset="0"/>
              </a:rPr>
              <a:t>s=(3,1) 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(3,2)</a:t>
            </a:r>
            <a:r>
              <a:rPr lang="en-US" sz="1600" dirty="0">
                <a:latin typeface="CMU Serif Roman" charset="0"/>
                <a:ea typeface="CMU Serif Roman" charset="0"/>
                <a:cs typeface="CMU Serif Roman" charset="0"/>
              </a:rPr>
              <a:t>, r = -.</a:t>
            </a:r>
            <a:r>
              <a:rPr lang="en-US" sz="1600" dirty="0" smtClean="0">
                <a:latin typeface="CMU Serif Roman" charset="0"/>
                <a:ea typeface="CMU Serif Roman" charset="0"/>
                <a:cs typeface="CMU Serif Roman" charset="0"/>
              </a:rPr>
              <a:t>01</a:t>
            </a:r>
          </a:p>
          <a:p>
            <a:pPr eaLnBrk="1" hangingPunct="1">
              <a:spcBef>
                <a:spcPct val="50000"/>
              </a:spcBef>
            </a:pPr>
            <a:r>
              <a:rPr lang="en-US" sz="1600" dirty="0">
                <a:latin typeface="CMU Serif Roman" charset="0"/>
                <a:ea typeface="CMU Serif Roman" charset="0"/>
                <a:cs typeface="CMU Serif Roman" charset="0"/>
              </a:rPr>
              <a:t>s=(</a:t>
            </a:r>
            <a:r>
              <a:rPr lang="en-US" sz="1600" dirty="0" smtClean="0">
                <a:latin typeface="CMU Serif Roman" charset="0"/>
                <a:ea typeface="CMU Serif Roman" charset="0"/>
                <a:cs typeface="CMU Serif Roman" charset="0"/>
              </a:rPr>
              <a:t>3,2) </a:t>
            </a:r>
            <a:r>
              <a:rPr lang="en-US" sz="1600" dirty="0">
                <a:latin typeface="CMU Serif Roman" charset="0"/>
                <a:ea typeface="CMU Serif Roman" charset="0"/>
                <a:cs typeface="CMU Serif Roman" charset="0"/>
              </a:rPr>
              <a:t>action= tup,    </a:t>
            </a:r>
            <a:r>
              <a:rPr lang="en-US" sz="1600" dirty="0" smtClean="0">
                <a:latin typeface="CMU Serif Roman" charset="0"/>
                <a:ea typeface="CMU Serif Roman" charset="0"/>
                <a:cs typeface="CMU Serif Roman" charset="0"/>
              </a:rPr>
              <a:t>   s</a:t>
            </a:r>
            <a:r>
              <a:rPr lang="en-US" sz="1600" dirty="0">
                <a:latin typeface="CMU Serif Roman" charset="0"/>
                <a:ea typeface="CMU Serif Roman" charset="0"/>
                <a:cs typeface="CMU Serif Roman" charset="0"/>
              </a:rPr>
              <a:t>’=(</a:t>
            </a:r>
            <a:r>
              <a:rPr lang="en-US" sz="1600" dirty="0" smtClean="0">
                <a:latin typeface="CMU Serif Roman" charset="0"/>
                <a:ea typeface="CMU Serif Roman" charset="0"/>
                <a:cs typeface="CMU Serif Roman" charset="0"/>
              </a:rPr>
              <a:t>4,2)</a:t>
            </a:r>
            <a:r>
              <a:rPr lang="en-US" sz="1600" dirty="0">
                <a:latin typeface="CMU Serif Roman" charset="0"/>
                <a:ea typeface="CMU Serif Roman" charset="0"/>
                <a:cs typeface="CMU Serif Roman" charset="0"/>
              </a:rPr>
              <a:t>, r = </a:t>
            </a:r>
            <a:r>
              <a:rPr lang="en-US" sz="1600" dirty="0" smtClean="0">
                <a:latin typeface="CMU Serif Roman" charset="0"/>
                <a:ea typeface="CMU Serif Roman" charset="0"/>
                <a:cs typeface="CMU Serif Roman" charset="0"/>
              </a:rPr>
              <a:t>-1</a:t>
            </a:r>
            <a:endParaRPr lang="en-US" sz="1600" dirty="0">
              <a:latin typeface="CMU Serif Roman" charset="0"/>
              <a:ea typeface="CMU Serif Roman" charset="0"/>
              <a:cs typeface="CMU Serif Roman" charset="0"/>
            </a:endParaRPr>
          </a:p>
          <a:p>
            <a:pPr eaLnBrk="1" hangingPunct="1">
              <a:spcBef>
                <a:spcPct val="50000"/>
              </a:spcBef>
            </a:pPr>
            <a:endParaRPr lang="en-US" sz="1600" dirty="0"/>
          </a:p>
          <a:p>
            <a:pPr eaLnBrk="1" hangingPunct="1">
              <a:spcBef>
                <a:spcPct val="50000"/>
              </a:spcBef>
            </a:pPr>
            <a:endParaRPr lang="en-US" sz="1400" dirty="0"/>
          </a:p>
          <a:p>
            <a:pPr eaLnBrk="1" hangingPunct="1">
              <a:spcBef>
                <a:spcPct val="50000"/>
              </a:spcBef>
            </a:pPr>
            <a:endParaRPr lang="en-US" sz="1400" dirty="0"/>
          </a:p>
          <a:p>
            <a:pPr eaLnBrk="1" hangingPunct="1">
              <a:spcBef>
                <a:spcPct val="50000"/>
              </a:spcBef>
            </a:pPr>
            <a:endParaRPr lang="en-US" sz="1400" dirty="0"/>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rot="5400000">
            <a:off x="8271330" y="233558"/>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8" name="TextBox 7"/>
          <p:cNvSpPr txBox="1"/>
          <p:nvPr/>
        </p:nvSpPr>
        <p:spPr>
          <a:xfrm>
            <a:off x="4289653" y="3505717"/>
            <a:ext cx="4731107" cy="2677656"/>
          </a:xfrm>
          <a:prstGeom prst="rect">
            <a:avLst/>
          </a:prstGeom>
          <a:noFill/>
        </p:spPr>
        <p:txBody>
          <a:bodyPr wrap="square" rtlCol="0">
            <a:spAutoFit/>
          </a:bodyPr>
          <a:lstStyle/>
          <a:p>
            <a:pPr algn="ctr"/>
            <a:endParaRPr lang="en-US" dirty="0" smtClean="0">
              <a:latin typeface="CMU Serif Roman" charset="0"/>
              <a:ea typeface="CMU Serif Roman" charset="0"/>
              <a:cs typeface="CMU Serif Roman" charset="0"/>
            </a:endParaRPr>
          </a:p>
          <a:p>
            <a:pPr algn="ctr"/>
            <a:endParaRPr lang="en-US" dirty="0">
              <a:latin typeface="CMU Serif Roman" charset="0"/>
              <a:ea typeface="CMU Serif Roman" charset="0"/>
              <a:cs typeface="CMU Serif Roman" charset="0"/>
            </a:endParaRPr>
          </a:p>
          <a:p>
            <a:pPr algn="ctr"/>
            <a:r>
              <a:rPr lang="en-US" dirty="0" smtClean="0">
                <a:latin typeface="CMU Serif Roman" charset="0"/>
                <a:ea typeface="CMU Serif Roman" charset="0"/>
                <a:cs typeface="CMU Serif Roman" charset="0"/>
              </a:rPr>
              <a:t>If you try this for 10 times, would the computed policy value likely to be correct?  </a:t>
            </a:r>
          </a:p>
          <a:p>
            <a:pPr algn="ctr"/>
            <a:endParaRPr lang="en-US" dirty="0" smtClean="0">
              <a:latin typeface="CMU Serif Roman" charset="0"/>
              <a:ea typeface="CMU Serif Roman" charset="0"/>
              <a:cs typeface="CMU Serif Roman" charset="0"/>
            </a:endParaRPr>
          </a:p>
          <a:p>
            <a:pPr algn="ctr"/>
            <a:r>
              <a:rPr lang="en-US" dirty="0" smtClean="0">
                <a:latin typeface="CMU Serif Roman" charset="0"/>
                <a:ea typeface="CMU Serif Roman" charset="0"/>
                <a:cs typeface="CMU Serif Roman" charset="0"/>
              </a:rPr>
              <a:t>(1) Yes (2) No (3) Not sure</a:t>
            </a:r>
            <a:endParaRPr lang="en-US" dirty="0">
              <a:latin typeface="CMU Serif Roman" charset="0"/>
              <a:ea typeface="CMU Serif Roman" charset="0"/>
              <a:cs typeface="CMU Serif Roman" charset="0"/>
            </a:endParaRPr>
          </a:p>
        </p:txBody>
      </p:sp>
      <p:sp>
        <p:nvSpPr>
          <p:cNvPr id="2" name="Slide Number Placeholder 1"/>
          <p:cNvSpPr>
            <a:spLocks noGrp="1"/>
          </p:cNvSpPr>
          <p:nvPr>
            <p:ph type="sldNum" sz="quarter" idx="12"/>
          </p:nvPr>
        </p:nvSpPr>
        <p:spPr/>
        <p:txBody>
          <a:bodyPr/>
          <a:lstStyle/>
          <a:p>
            <a:fld id="{FF225CC9-7ECB-4D65-94BD-F1E241F6F67E}" type="slidenum">
              <a:rPr lang="en-US" smtClean="0"/>
              <a:pPr/>
              <a:t>24</a:t>
            </a:fld>
            <a:endParaRPr lang="en-US" dirty="0"/>
          </a:p>
        </p:txBody>
      </p:sp>
    </p:spTree>
    <p:extLst>
      <p:ext uri="{BB962C8B-B14F-4D97-AF65-F5344CB8AC3E}">
        <p14:creationId xmlns:p14="http://schemas.microsoft.com/office/powerpoint/2010/main" val="797103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51" y="412062"/>
            <a:ext cx="8765155" cy="711269"/>
          </a:xfrm>
        </p:spPr>
        <p:txBody>
          <a:bodyPr/>
          <a:lstStyle/>
          <a:p>
            <a:r>
              <a:rPr lang="en-US" sz="3200" dirty="0" smtClean="0">
                <a:solidFill>
                  <a:srgbClr val="C00000"/>
                </a:solidFill>
              </a:rPr>
              <a:t>Passive Reinforcement Learning</a:t>
            </a:r>
            <a:endParaRPr lang="en-US" sz="3200" dirty="0">
              <a:solidFill>
                <a:srgbClr val="C00000"/>
              </a:solidFill>
            </a:endParaRPr>
          </a:p>
        </p:txBody>
      </p:sp>
      <p:sp>
        <p:nvSpPr>
          <p:cNvPr id="3" name="Content Placeholder 2"/>
          <p:cNvSpPr>
            <a:spLocks noGrp="1"/>
          </p:cNvSpPr>
          <p:nvPr>
            <p:ph idx="1"/>
          </p:nvPr>
        </p:nvSpPr>
        <p:spPr>
          <a:xfrm>
            <a:off x="685800" y="2204220"/>
            <a:ext cx="2889473" cy="4114800"/>
          </a:xfrm>
        </p:spPr>
        <p:txBody>
          <a:bodyPr/>
          <a:lstStyle/>
          <a:p>
            <a:pPr marL="0" indent="0">
              <a:buNone/>
            </a:pPr>
            <a:r>
              <a:rPr lang="en-US" sz="2400" dirty="0" smtClean="0">
                <a:ea typeface="CMU Serif Roman" charset="0"/>
                <a:cs typeface="CMU Serif Roman" charset="0"/>
              </a:rPr>
              <a:t>Two Approaches</a:t>
            </a:r>
          </a:p>
          <a:p>
            <a:pPr marL="514350" indent="-514350">
              <a:buFont typeface="+mj-lt"/>
              <a:buAutoNum type="arabicPeriod"/>
            </a:pPr>
            <a:r>
              <a:rPr lang="en-US" sz="2400" dirty="0" smtClean="0">
                <a:ea typeface="CMU Serif Roman" charset="0"/>
                <a:cs typeface="CMU Serif Roman" charset="0"/>
              </a:rPr>
              <a:t>Build a model</a:t>
            </a:r>
          </a:p>
          <a:p>
            <a:pPr marL="514350" indent="-514350">
              <a:buFont typeface="+mj-lt"/>
              <a:buAutoNum type="arabicPeriod"/>
            </a:pPr>
            <a:r>
              <a:rPr lang="en-US" sz="2400" dirty="0">
                <a:solidFill>
                  <a:srgbClr val="C00000"/>
                </a:solidFill>
              </a:rPr>
              <a:t>Model-free: directly estimate V</a:t>
            </a:r>
            <a:r>
              <a:rPr lang="en-US" sz="2400" baseline="30000" dirty="0">
                <a:solidFill>
                  <a:srgbClr val="C00000"/>
                </a:solidFill>
              </a:rPr>
              <a:t>π</a:t>
            </a:r>
          </a:p>
          <a:p>
            <a:pPr marL="514350" indent="-514350">
              <a:buFont typeface="+mj-lt"/>
              <a:buAutoNum type="arabicPeriod"/>
            </a:pPr>
            <a:endParaRPr lang="en-US" sz="2400" dirty="0" smtClean="0">
              <a:solidFill>
                <a:srgbClr val="C00000"/>
              </a:solidFill>
              <a:ea typeface="CMU Serif Roman" charset="0"/>
              <a:cs typeface="CMU Serif Roman" charset="0"/>
            </a:endParaRPr>
          </a:p>
        </p:txBody>
      </p:sp>
      <p:sp>
        <p:nvSpPr>
          <p:cNvPr id="4" name="Freeform 3"/>
          <p:cNvSpPr>
            <a:spLocks/>
          </p:cNvSpPr>
          <p:nvPr/>
        </p:nvSpPr>
        <p:spPr bwMode="auto">
          <a:xfrm>
            <a:off x="3926146" y="1410260"/>
            <a:ext cx="3340100" cy="1703134"/>
          </a:xfrm>
          <a:custGeom>
            <a:avLst/>
            <a:gdLst>
              <a:gd name="T0" fmla="*/ 120 w 2104"/>
              <a:gd name="T1" fmla="*/ 184 h 1168"/>
              <a:gd name="T2" fmla="*/ 352 w 2104"/>
              <a:gd name="T3" fmla="*/ 248 h 1168"/>
              <a:gd name="T4" fmla="*/ 424 w 2104"/>
              <a:gd name="T5" fmla="*/ 232 h 1168"/>
              <a:gd name="T6" fmla="*/ 480 w 2104"/>
              <a:gd name="T7" fmla="*/ 176 h 1168"/>
              <a:gd name="T8" fmla="*/ 552 w 2104"/>
              <a:gd name="T9" fmla="*/ 128 h 1168"/>
              <a:gd name="T10" fmla="*/ 840 w 2104"/>
              <a:gd name="T11" fmla="*/ 0 h 1168"/>
              <a:gd name="T12" fmla="*/ 1056 w 2104"/>
              <a:gd name="T13" fmla="*/ 16 h 1168"/>
              <a:gd name="T14" fmla="*/ 1120 w 2104"/>
              <a:gd name="T15" fmla="*/ 56 h 1168"/>
              <a:gd name="T16" fmla="*/ 1152 w 2104"/>
              <a:gd name="T17" fmla="*/ 104 h 1168"/>
              <a:gd name="T18" fmla="*/ 1160 w 2104"/>
              <a:gd name="T19" fmla="*/ 152 h 1168"/>
              <a:gd name="T20" fmla="*/ 1216 w 2104"/>
              <a:gd name="T21" fmla="*/ 184 h 1168"/>
              <a:gd name="T22" fmla="*/ 1440 w 2104"/>
              <a:gd name="T23" fmla="*/ 208 h 1168"/>
              <a:gd name="T24" fmla="*/ 1800 w 2104"/>
              <a:gd name="T25" fmla="*/ 200 h 1168"/>
              <a:gd name="T26" fmla="*/ 1944 w 2104"/>
              <a:gd name="T27" fmla="*/ 240 h 1168"/>
              <a:gd name="T28" fmla="*/ 1960 w 2104"/>
              <a:gd name="T29" fmla="*/ 368 h 1168"/>
              <a:gd name="T30" fmla="*/ 1952 w 2104"/>
              <a:gd name="T31" fmla="*/ 392 h 1168"/>
              <a:gd name="T32" fmla="*/ 1904 w 2104"/>
              <a:gd name="T33" fmla="*/ 416 h 1168"/>
              <a:gd name="T34" fmla="*/ 1960 w 2104"/>
              <a:gd name="T35" fmla="*/ 512 h 1168"/>
              <a:gd name="T36" fmla="*/ 2088 w 2104"/>
              <a:gd name="T37" fmla="*/ 672 h 1168"/>
              <a:gd name="T38" fmla="*/ 2104 w 2104"/>
              <a:gd name="T39" fmla="*/ 696 h 1168"/>
              <a:gd name="T40" fmla="*/ 2048 w 2104"/>
              <a:gd name="T41" fmla="*/ 1024 h 1168"/>
              <a:gd name="T42" fmla="*/ 2008 w 2104"/>
              <a:gd name="T43" fmla="*/ 1064 h 1168"/>
              <a:gd name="T44" fmla="*/ 1888 w 2104"/>
              <a:gd name="T45" fmla="*/ 1056 h 1168"/>
              <a:gd name="T46" fmla="*/ 1768 w 2104"/>
              <a:gd name="T47" fmla="*/ 960 h 1168"/>
              <a:gd name="T48" fmla="*/ 1688 w 2104"/>
              <a:gd name="T49" fmla="*/ 944 h 1168"/>
              <a:gd name="T50" fmla="*/ 1592 w 2104"/>
              <a:gd name="T51" fmla="*/ 952 h 1168"/>
              <a:gd name="T52" fmla="*/ 1392 w 2104"/>
              <a:gd name="T53" fmla="*/ 1080 h 1168"/>
              <a:gd name="T54" fmla="*/ 1144 w 2104"/>
              <a:gd name="T55" fmla="*/ 1168 h 1168"/>
              <a:gd name="T56" fmla="*/ 1048 w 2104"/>
              <a:gd name="T57" fmla="*/ 1160 h 1168"/>
              <a:gd name="T58" fmla="*/ 1024 w 2104"/>
              <a:gd name="T59" fmla="*/ 1152 h 1168"/>
              <a:gd name="T60" fmla="*/ 976 w 2104"/>
              <a:gd name="T61" fmla="*/ 960 h 1168"/>
              <a:gd name="T62" fmla="*/ 944 w 2104"/>
              <a:gd name="T63" fmla="*/ 848 h 1168"/>
              <a:gd name="T64" fmla="*/ 744 w 2104"/>
              <a:gd name="T65" fmla="*/ 904 h 1168"/>
              <a:gd name="T66" fmla="*/ 424 w 2104"/>
              <a:gd name="T67" fmla="*/ 984 h 1168"/>
              <a:gd name="T68" fmla="*/ 328 w 2104"/>
              <a:gd name="T69" fmla="*/ 1008 h 1168"/>
              <a:gd name="T70" fmla="*/ 176 w 2104"/>
              <a:gd name="T71" fmla="*/ 992 h 1168"/>
              <a:gd name="T72" fmla="*/ 120 w 2104"/>
              <a:gd name="T73" fmla="*/ 920 h 1168"/>
              <a:gd name="T74" fmla="*/ 144 w 2104"/>
              <a:gd name="T75" fmla="*/ 808 h 1168"/>
              <a:gd name="T76" fmla="*/ 192 w 2104"/>
              <a:gd name="T77" fmla="*/ 776 h 1168"/>
              <a:gd name="T78" fmla="*/ 240 w 2104"/>
              <a:gd name="T79" fmla="*/ 760 h 1168"/>
              <a:gd name="T80" fmla="*/ 216 w 2104"/>
              <a:gd name="T81" fmla="*/ 608 h 1168"/>
              <a:gd name="T82" fmla="*/ 208 w 2104"/>
              <a:gd name="T83" fmla="*/ 584 h 1168"/>
              <a:gd name="T84" fmla="*/ 184 w 2104"/>
              <a:gd name="T85" fmla="*/ 576 h 1168"/>
              <a:gd name="T86" fmla="*/ 136 w 2104"/>
              <a:gd name="T87" fmla="*/ 544 h 1168"/>
              <a:gd name="T88" fmla="*/ 88 w 2104"/>
              <a:gd name="T89" fmla="*/ 528 h 1168"/>
              <a:gd name="T90" fmla="*/ 72 w 2104"/>
              <a:gd name="T91" fmla="*/ 496 h 1168"/>
              <a:gd name="T92" fmla="*/ 48 w 2104"/>
              <a:gd name="T93" fmla="*/ 464 h 1168"/>
              <a:gd name="T94" fmla="*/ 0 w 2104"/>
              <a:gd name="T95" fmla="*/ 320 h 1168"/>
              <a:gd name="T96" fmla="*/ 88 w 2104"/>
              <a:gd name="T97" fmla="*/ 192 h 1168"/>
              <a:gd name="T98" fmla="*/ 160 w 2104"/>
              <a:gd name="T99" fmla="*/ 216 h 1168"/>
              <a:gd name="T100" fmla="*/ 120 w 2104"/>
              <a:gd name="T101" fmla="*/ 18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4" h="1168">
                <a:moveTo>
                  <a:pt x="120" y="184"/>
                </a:moveTo>
                <a:cubicBezTo>
                  <a:pt x="229" y="242"/>
                  <a:pt x="242" y="261"/>
                  <a:pt x="352" y="248"/>
                </a:cubicBezTo>
                <a:cubicBezTo>
                  <a:pt x="375" y="240"/>
                  <a:pt x="401" y="242"/>
                  <a:pt x="424" y="232"/>
                </a:cubicBezTo>
                <a:cubicBezTo>
                  <a:pt x="499" y="197"/>
                  <a:pt x="438" y="212"/>
                  <a:pt x="480" y="176"/>
                </a:cubicBezTo>
                <a:cubicBezTo>
                  <a:pt x="501" y="157"/>
                  <a:pt x="531" y="148"/>
                  <a:pt x="552" y="128"/>
                </a:cubicBezTo>
                <a:cubicBezTo>
                  <a:pt x="631" y="48"/>
                  <a:pt x="731" y="10"/>
                  <a:pt x="840" y="0"/>
                </a:cubicBezTo>
                <a:cubicBezTo>
                  <a:pt x="912" y="5"/>
                  <a:pt x="984" y="7"/>
                  <a:pt x="1056" y="16"/>
                </a:cubicBezTo>
                <a:cubicBezTo>
                  <a:pt x="1083" y="19"/>
                  <a:pt x="1103" y="35"/>
                  <a:pt x="1120" y="56"/>
                </a:cubicBezTo>
                <a:cubicBezTo>
                  <a:pt x="1131" y="71"/>
                  <a:pt x="1152" y="104"/>
                  <a:pt x="1152" y="104"/>
                </a:cubicBezTo>
                <a:cubicBezTo>
                  <a:pt x="1154" y="120"/>
                  <a:pt x="1153" y="137"/>
                  <a:pt x="1160" y="152"/>
                </a:cubicBezTo>
                <a:cubicBezTo>
                  <a:pt x="1171" y="177"/>
                  <a:pt x="1193" y="179"/>
                  <a:pt x="1216" y="184"/>
                </a:cubicBezTo>
                <a:cubicBezTo>
                  <a:pt x="1294" y="198"/>
                  <a:pt x="1356" y="203"/>
                  <a:pt x="1440" y="208"/>
                </a:cubicBezTo>
                <a:cubicBezTo>
                  <a:pt x="1631" y="183"/>
                  <a:pt x="1611" y="172"/>
                  <a:pt x="1800" y="200"/>
                </a:cubicBezTo>
                <a:cubicBezTo>
                  <a:pt x="1848" y="207"/>
                  <a:pt x="1893" y="232"/>
                  <a:pt x="1944" y="240"/>
                </a:cubicBezTo>
                <a:cubicBezTo>
                  <a:pt x="2008" y="261"/>
                  <a:pt x="1981" y="318"/>
                  <a:pt x="1960" y="368"/>
                </a:cubicBezTo>
                <a:cubicBezTo>
                  <a:pt x="1956" y="375"/>
                  <a:pt x="1957" y="385"/>
                  <a:pt x="1952" y="392"/>
                </a:cubicBezTo>
                <a:cubicBezTo>
                  <a:pt x="1940" y="406"/>
                  <a:pt x="1919" y="410"/>
                  <a:pt x="1904" y="416"/>
                </a:cubicBezTo>
                <a:cubicBezTo>
                  <a:pt x="1885" y="488"/>
                  <a:pt x="1908" y="477"/>
                  <a:pt x="1960" y="512"/>
                </a:cubicBezTo>
                <a:cubicBezTo>
                  <a:pt x="1990" y="572"/>
                  <a:pt x="2031" y="634"/>
                  <a:pt x="2088" y="672"/>
                </a:cubicBezTo>
                <a:cubicBezTo>
                  <a:pt x="2093" y="680"/>
                  <a:pt x="2104" y="686"/>
                  <a:pt x="2104" y="696"/>
                </a:cubicBezTo>
                <a:cubicBezTo>
                  <a:pt x="2101" y="729"/>
                  <a:pt x="2065" y="965"/>
                  <a:pt x="2048" y="1024"/>
                </a:cubicBezTo>
                <a:cubicBezTo>
                  <a:pt x="2041" y="1046"/>
                  <a:pt x="2025" y="1052"/>
                  <a:pt x="2008" y="1064"/>
                </a:cubicBezTo>
                <a:cubicBezTo>
                  <a:pt x="1968" y="1061"/>
                  <a:pt x="1926" y="1066"/>
                  <a:pt x="1888" y="1056"/>
                </a:cubicBezTo>
                <a:cubicBezTo>
                  <a:pt x="1831" y="1041"/>
                  <a:pt x="1807" y="991"/>
                  <a:pt x="1768" y="960"/>
                </a:cubicBezTo>
                <a:cubicBezTo>
                  <a:pt x="1746" y="943"/>
                  <a:pt x="1714" y="947"/>
                  <a:pt x="1688" y="944"/>
                </a:cubicBezTo>
                <a:cubicBezTo>
                  <a:pt x="1656" y="946"/>
                  <a:pt x="1623" y="946"/>
                  <a:pt x="1592" y="952"/>
                </a:cubicBezTo>
                <a:cubicBezTo>
                  <a:pt x="1516" y="965"/>
                  <a:pt x="1455" y="1044"/>
                  <a:pt x="1392" y="1080"/>
                </a:cubicBezTo>
                <a:cubicBezTo>
                  <a:pt x="1311" y="1124"/>
                  <a:pt x="1229" y="1139"/>
                  <a:pt x="1144" y="1168"/>
                </a:cubicBezTo>
                <a:cubicBezTo>
                  <a:pt x="1112" y="1165"/>
                  <a:pt x="1079" y="1164"/>
                  <a:pt x="1048" y="1160"/>
                </a:cubicBezTo>
                <a:cubicBezTo>
                  <a:pt x="1039" y="1158"/>
                  <a:pt x="1028" y="1158"/>
                  <a:pt x="1024" y="1152"/>
                </a:cubicBezTo>
                <a:cubicBezTo>
                  <a:pt x="988" y="1102"/>
                  <a:pt x="994" y="1016"/>
                  <a:pt x="976" y="960"/>
                </a:cubicBezTo>
                <a:cubicBezTo>
                  <a:pt x="975" y="953"/>
                  <a:pt x="985" y="857"/>
                  <a:pt x="944" y="848"/>
                </a:cubicBezTo>
                <a:cubicBezTo>
                  <a:pt x="892" y="836"/>
                  <a:pt x="792" y="895"/>
                  <a:pt x="744" y="904"/>
                </a:cubicBezTo>
                <a:cubicBezTo>
                  <a:pt x="634" y="922"/>
                  <a:pt x="532" y="971"/>
                  <a:pt x="424" y="984"/>
                </a:cubicBezTo>
                <a:cubicBezTo>
                  <a:pt x="360" y="1005"/>
                  <a:pt x="392" y="997"/>
                  <a:pt x="328" y="1008"/>
                </a:cubicBezTo>
                <a:cubicBezTo>
                  <a:pt x="277" y="1004"/>
                  <a:pt x="220" y="1017"/>
                  <a:pt x="176" y="992"/>
                </a:cubicBezTo>
                <a:cubicBezTo>
                  <a:pt x="149" y="976"/>
                  <a:pt x="120" y="920"/>
                  <a:pt x="120" y="920"/>
                </a:cubicBezTo>
                <a:cubicBezTo>
                  <a:pt x="122" y="898"/>
                  <a:pt x="119" y="832"/>
                  <a:pt x="144" y="808"/>
                </a:cubicBezTo>
                <a:cubicBezTo>
                  <a:pt x="157" y="794"/>
                  <a:pt x="173" y="782"/>
                  <a:pt x="192" y="776"/>
                </a:cubicBezTo>
                <a:cubicBezTo>
                  <a:pt x="208" y="770"/>
                  <a:pt x="240" y="760"/>
                  <a:pt x="240" y="760"/>
                </a:cubicBezTo>
                <a:cubicBezTo>
                  <a:pt x="271" y="712"/>
                  <a:pt x="238" y="653"/>
                  <a:pt x="216" y="608"/>
                </a:cubicBezTo>
                <a:cubicBezTo>
                  <a:pt x="212" y="600"/>
                  <a:pt x="213" y="589"/>
                  <a:pt x="208" y="584"/>
                </a:cubicBezTo>
                <a:cubicBezTo>
                  <a:pt x="202" y="578"/>
                  <a:pt x="191" y="580"/>
                  <a:pt x="184" y="576"/>
                </a:cubicBezTo>
                <a:cubicBezTo>
                  <a:pt x="167" y="566"/>
                  <a:pt x="154" y="550"/>
                  <a:pt x="136" y="544"/>
                </a:cubicBezTo>
                <a:cubicBezTo>
                  <a:pt x="120" y="538"/>
                  <a:pt x="88" y="528"/>
                  <a:pt x="88" y="528"/>
                </a:cubicBezTo>
                <a:cubicBezTo>
                  <a:pt x="82" y="517"/>
                  <a:pt x="78" y="506"/>
                  <a:pt x="72" y="496"/>
                </a:cubicBezTo>
                <a:cubicBezTo>
                  <a:pt x="64" y="484"/>
                  <a:pt x="54" y="475"/>
                  <a:pt x="48" y="464"/>
                </a:cubicBezTo>
                <a:cubicBezTo>
                  <a:pt x="23" y="420"/>
                  <a:pt x="9" y="368"/>
                  <a:pt x="0" y="320"/>
                </a:cubicBezTo>
                <a:cubicBezTo>
                  <a:pt x="10" y="238"/>
                  <a:pt x="6" y="219"/>
                  <a:pt x="88" y="192"/>
                </a:cubicBezTo>
                <a:cubicBezTo>
                  <a:pt x="165" y="200"/>
                  <a:pt x="160" y="175"/>
                  <a:pt x="160" y="216"/>
                </a:cubicBezTo>
                <a:lnTo>
                  <a:pt x="120" y="184"/>
                </a:lnTo>
                <a:close/>
              </a:path>
            </a:pathLst>
          </a:custGeom>
          <a:solidFill>
            <a:schemeClr val="accent1"/>
          </a:solidFill>
          <a:ln w="12700">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5" name="Rectangle 4"/>
          <p:cNvSpPr>
            <a:spLocks noChangeArrowheads="1"/>
          </p:cNvSpPr>
          <p:nvPr/>
        </p:nvSpPr>
        <p:spPr bwMode="auto">
          <a:xfrm>
            <a:off x="4927673" y="1712827"/>
            <a:ext cx="143706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smtClean="0">
                <a:latin typeface="CMU Serif Roman" charset="0"/>
                <a:ea typeface="CMU Serif Roman" charset="0"/>
                <a:cs typeface="CMU Serif Roman" charset="0"/>
              </a:rPr>
              <a:t>Transition</a:t>
            </a:r>
          </a:p>
          <a:p>
            <a:pPr algn="ctr"/>
            <a:r>
              <a:rPr lang="en-US" dirty="0" smtClean="0">
                <a:latin typeface="CMU Serif Roman" charset="0"/>
                <a:ea typeface="CMU Serif Roman" charset="0"/>
                <a:cs typeface="CMU Serif Roman" charset="0"/>
              </a:rPr>
              <a:t>Model?</a:t>
            </a:r>
            <a:endParaRPr lang="en-US" dirty="0">
              <a:latin typeface="CMU Serif Roman" charset="0"/>
              <a:ea typeface="CMU Serif Roman" charset="0"/>
              <a:cs typeface="CMU Serif Roman" charset="0"/>
            </a:endParaRPr>
          </a:p>
        </p:txBody>
      </p:sp>
      <p:grpSp>
        <p:nvGrpSpPr>
          <p:cNvPr id="6" name="Group 5"/>
          <p:cNvGrpSpPr>
            <a:grpSpLocks/>
          </p:cNvGrpSpPr>
          <p:nvPr/>
        </p:nvGrpSpPr>
        <p:grpSpPr bwMode="auto">
          <a:xfrm>
            <a:off x="5373946" y="4524955"/>
            <a:ext cx="914400" cy="1143000"/>
            <a:chOff x="2496" y="2928"/>
            <a:chExt cx="432" cy="528"/>
          </a:xfrm>
        </p:grpSpPr>
        <p:sp>
          <p:nvSpPr>
            <p:cNvPr id="7" name="AutoShape 6"/>
            <p:cNvSpPr>
              <a:spLocks noChangeArrowheads="1"/>
            </p:cNvSpPr>
            <p:nvPr/>
          </p:nvSpPr>
          <p:spPr bwMode="auto">
            <a:xfrm>
              <a:off x="2496" y="3024"/>
              <a:ext cx="240" cy="432"/>
            </a:xfrm>
            <a:prstGeom prst="can">
              <a:avLst>
                <a:gd name="adj" fmla="val 4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8" name="AutoShape 7"/>
            <p:cNvSpPr>
              <a:spLocks noChangeArrowheads="1"/>
            </p:cNvSpPr>
            <p:nvPr/>
          </p:nvSpPr>
          <p:spPr bwMode="auto">
            <a:xfrm>
              <a:off x="2544" y="2928"/>
              <a:ext cx="144" cy="144"/>
            </a:xfrm>
            <a:prstGeom prst="can">
              <a:avLst>
                <a:gd name="adj" fmla="val 2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9" name="Line 8"/>
            <p:cNvSpPr>
              <a:spLocks noChangeShapeType="1"/>
            </p:cNvSpPr>
            <p:nvPr/>
          </p:nvSpPr>
          <p:spPr bwMode="auto">
            <a:xfrm>
              <a:off x="2688" y="3168"/>
              <a:ext cx="19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sp>
          <p:nvSpPr>
            <p:cNvPr id="10" name="Line 9"/>
            <p:cNvSpPr>
              <a:spLocks noChangeShapeType="1"/>
            </p:cNvSpPr>
            <p:nvPr/>
          </p:nvSpPr>
          <p:spPr bwMode="auto">
            <a:xfrm flipV="1">
              <a:off x="2880" y="3120"/>
              <a:ext cx="48"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sp>
          <p:nvSpPr>
            <p:cNvPr id="11" name="Line 10"/>
            <p:cNvSpPr>
              <a:spLocks noChangeShapeType="1"/>
            </p:cNvSpPr>
            <p:nvPr/>
          </p:nvSpPr>
          <p:spPr bwMode="auto">
            <a:xfrm>
              <a:off x="2880" y="3168"/>
              <a:ext cx="48"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grpSp>
      <p:sp>
        <p:nvSpPr>
          <p:cNvPr id="12" name="Rectangle 11"/>
          <p:cNvSpPr>
            <a:spLocks noChangeArrowheads="1"/>
          </p:cNvSpPr>
          <p:nvPr/>
        </p:nvSpPr>
        <p:spPr bwMode="auto">
          <a:xfrm>
            <a:off x="5160772" y="5692463"/>
            <a:ext cx="936475"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a:t>Agent</a:t>
            </a:r>
          </a:p>
        </p:txBody>
      </p:sp>
      <p:sp>
        <p:nvSpPr>
          <p:cNvPr id="13" name="Arc 12"/>
          <p:cNvSpPr>
            <a:spLocks/>
          </p:cNvSpPr>
          <p:nvPr/>
        </p:nvSpPr>
        <p:spPr bwMode="auto">
          <a:xfrm flipV="1">
            <a:off x="6364546" y="2466404"/>
            <a:ext cx="1684647" cy="2682004"/>
          </a:xfrm>
          <a:custGeom>
            <a:avLst/>
            <a:gdLst>
              <a:gd name="G0" fmla="+- 0 0 0"/>
              <a:gd name="G1" fmla="+- 21600 0 0"/>
              <a:gd name="G2" fmla="+- 21600 0 0"/>
              <a:gd name="T0" fmla="*/ 0 w 21600"/>
              <a:gd name="T1" fmla="*/ 0 h 39296"/>
              <a:gd name="T2" fmla="*/ 12385 w 21600"/>
              <a:gd name="T3" fmla="*/ 39296 h 39296"/>
              <a:gd name="T4" fmla="*/ 0 w 21600"/>
              <a:gd name="T5" fmla="*/ 21600 h 39296"/>
            </a:gdLst>
            <a:ahLst/>
            <a:cxnLst>
              <a:cxn ang="0">
                <a:pos x="T0" y="T1"/>
              </a:cxn>
              <a:cxn ang="0">
                <a:pos x="T2" y="T3"/>
              </a:cxn>
              <a:cxn ang="0">
                <a:pos x="T4" y="T5"/>
              </a:cxn>
            </a:cxnLst>
            <a:rect l="0" t="0" r="r" b="b"/>
            <a:pathLst>
              <a:path w="21600" h="39296" fill="none" extrusionOk="0">
                <a:moveTo>
                  <a:pt x="0" y="-1"/>
                </a:moveTo>
                <a:cubicBezTo>
                  <a:pt x="11929" y="0"/>
                  <a:pt x="21600" y="9670"/>
                  <a:pt x="21600" y="21600"/>
                </a:cubicBezTo>
                <a:cubicBezTo>
                  <a:pt x="21600" y="28649"/>
                  <a:pt x="18160" y="35254"/>
                  <a:pt x="12385" y="39296"/>
                </a:cubicBezTo>
              </a:path>
              <a:path w="21600" h="39296" stroke="0" extrusionOk="0">
                <a:moveTo>
                  <a:pt x="0" y="-1"/>
                </a:moveTo>
                <a:cubicBezTo>
                  <a:pt x="11929" y="0"/>
                  <a:pt x="21600" y="9670"/>
                  <a:pt x="21600" y="21600"/>
                </a:cubicBezTo>
                <a:cubicBezTo>
                  <a:pt x="21600" y="28649"/>
                  <a:pt x="18160" y="35254"/>
                  <a:pt x="12385" y="39296"/>
                </a:cubicBezTo>
                <a:lnTo>
                  <a:pt x="0" y="21600"/>
                </a:lnTo>
                <a:close/>
              </a:path>
            </a:pathLst>
          </a:custGeom>
          <a:noFill/>
          <a:ln w="28575">
            <a:solidFill>
              <a:schemeClr val="tx1"/>
            </a:solidFill>
            <a:round/>
            <a:headEnd/>
            <a:tailEnd type="triangle" w="med" len="med"/>
          </a:ln>
          <a:extLst>
            <a:ext uri="{909E8E84-426E-40dd-AFC4-6F175D3DCCD1}">
              <a14:hiddenFill xmlns="" xmlns:a14="http://schemas.microsoft.com/office/drawing/2010/main">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4" name="Arc 13"/>
          <p:cNvSpPr>
            <a:spLocks/>
          </p:cNvSpPr>
          <p:nvPr/>
        </p:nvSpPr>
        <p:spPr bwMode="auto">
          <a:xfrm rot="16200000" flipH="1">
            <a:off x="3128820" y="2990014"/>
            <a:ext cx="2387736" cy="1340516"/>
          </a:xfrm>
          <a:custGeom>
            <a:avLst/>
            <a:gdLst>
              <a:gd name="G0" fmla="+- 17991 0 0"/>
              <a:gd name="G1" fmla="+- 21600 0 0"/>
              <a:gd name="G2" fmla="+- 21600 0 0"/>
              <a:gd name="T0" fmla="*/ 0 w 39591"/>
              <a:gd name="T1" fmla="*/ 9648 h 21600"/>
              <a:gd name="T2" fmla="*/ 39591 w 39591"/>
              <a:gd name="T3" fmla="*/ 21600 h 21600"/>
              <a:gd name="T4" fmla="*/ 17991 w 39591"/>
              <a:gd name="T5" fmla="*/ 21600 h 21600"/>
            </a:gdLst>
            <a:ahLst/>
            <a:cxnLst>
              <a:cxn ang="0">
                <a:pos x="T0" y="T1"/>
              </a:cxn>
              <a:cxn ang="0">
                <a:pos x="T2" y="T3"/>
              </a:cxn>
              <a:cxn ang="0">
                <a:pos x="T4" y="T5"/>
              </a:cxn>
            </a:cxnLst>
            <a:rect l="0" t="0" r="r" b="b"/>
            <a:pathLst>
              <a:path w="39591" h="21600" fill="none" extrusionOk="0">
                <a:moveTo>
                  <a:pt x="-1" y="9647"/>
                </a:moveTo>
                <a:cubicBezTo>
                  <a:pt x="4002" y="3621"/>
                  <a:pt x="10756" y="-1"/>
                  <a:pt x="17991" y="-1"/>
                </a:cubicBezTo>
                <a:cubicBezTo>
                  <a:pt x="29920" y="-1"/>
                  <a:pt x="39591" y="9670"/>
                  <a:pt x="39591" y="21600"/>
                </a:cubicBezTo>
              </a:path>
              <a:path w="39591" h="21600" stroke="0" extrusionOk="0">
                <a:moveTo>
                  <a:pt x="-1" y="9647"/>
                </a:moveTo>
                <a:cubicBezTo>
                  <a:pt x="4002" y="3621"/>
                  <a:pt x="10756" y="-1"/>
                  <a:pt x="17991" y="-1"/>
                </a:cubicBezTo>
                <a:cubicBezTo>
                  <a:pt x="29920" y="-1"/>
                  <a:pt x="39591" y="9670"/>
                  <a:pt x="39591" y="21600"/>
                </a:cubicBezTo>
                <a:lnTo>
                  <a:pt x="17991" y="21600"/>
                </a:lnTo>
                <a:close/>
              </a:path>
            </a:pathLst>
          </a:custGeom>
          <a:noFill/>
          <a:ln w="28575">
            <a:solidFill>
              <a:schemeClr val="tx1"/>
            </a:solidFill>
            <a:round/>
            <a:headEnd/>
            <a:tailEnd type="triangle" w="med" len="med"/>
          </a:ln>
          <a:extLst>
            <a:ext uri="{909E8E84-426E-40dd-AFC4-6F175D3DCCD1}">
              <a14:hiddenFill xmlns="" xmlns:a14="http://schemas.microsoft.com/office/drawing/2010/main">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5" name="Rectangle 14"/>
          <p:cNvSpPr>
            <a:spLocks noChangeArrowheads="1"/>
          </p:cNvSpPr>
          <p:nvPr/>
        </p:nvSpPr>
        <p:spPr bwMode="auto">
          <a:xfrm>
            <a:off x="8078473" y="3698076"/>
            <a:ext cx="1021433"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Action</a:t>
            </a:r>
          </a:p>
        </p:txBody>
      </p:sp>
      <p:sp>
        <p:nvSpPr>
          <p:cNvPr id="16" name="Rectangle 15"/>
          <p:cNvSpPr>
            <a:spLocks noChangeArrowheads="1"/>
          </p:cNvSpPr>
          <p:nvPr/>
        </p:nvSpPr>
        <p:spPr bwMode="auto">
          <a:xfrm>
            <a:off x="3847422" y="3576573"/>
            <a:ext cx="798617"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State</a:t>
            </a:r>
          </a:p>
        </p:txBody>
      </p:sp>
      <p:pic>
        <p:nvPicPr>
          <p:cNvPr id="17" name="Picture 16" descr="Best_Cookie-20"/>
          <p:cNvPicPr>
            <a:picLocks noChangeAspect="1" noChangeArrowheads="1"/>
          </p:cNvPicPr>
          <p:nvPr/>
        </p:nvPicPr>
        <p:blipFill>
          <a:blip r:embed="rId3">
            <a:extLst>
              <a:ext uri="{28A0092B-C50C-407E-A947-70E740481C1C}">
                <a14:useLocalDpi xmlns:a14="http://schemas.microsoft.com/office/drawing/2010/main" val="0"/>
              </a:ext>
            </a:extLst>
          </a:blip>
          <a:srcRect l="19029" t="14603" r="13095" b="18997"/>
          <a:stretch>
            <a:fillRect/>
          </a:stretch>
        </p:blipFill>
        <p:spPr bwMode="auto">
          <a:xfrm>
            <a:off x="3621346" y="4930340"/>
            <a:ext cx="685800" cy="66992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Line 17"/>
          <p:cNvSpPr>
            <a:spLocks noChangeShapeType="1"/>
          </p:cNvSpPr>
          <p:nvPr/>
        </p:nvSpPr>
        <p:spPr bwMode="auto">
          <a:xfrm>
            <a:off x="4383346" y="5235140"/>
            <a:ext cx="6096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latin typeface="CMU Serif Roman" charset="0"/>
              <a:ea typeface="CMU Serif Roman" charset="0"/>
              <a:cs typeface="CMU Serif Roman" charset="0"/>
            </a:endParaRPr>
          </a:p>
        </p:txBody>
      </p:sp>
      <p:sp>
        <p:nvSpPr>
          <p:cNvPr id="19" name="Rectangle 18"/>
          <p:cNvSpPr>
            <a:spLocks noChangeArrowheads="1"/>
          </p:cNvSpPr>
          <p:nvPr/>
        </p:nvSpPr>
        <p:spPr bwMode="auto">
          <a:xfrm>
            <a:off x="1353941" y="5020828"/>
            <a:ext cx="2122697"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dirty="0" smtClean="0">
                <a:latin typeface="CMU Serif Roman" charset="0"/>
                <a:ea typeface="CMU Serif Roman" charset="0"/>
                <a:cs typeface="CMU Serif Roman" charset="0"/>
              </a:rPr>
              <a:t>Reward model?</a:t>
            </a:r>
            <a:endParaRPr lang="en-US" dirty="0">
              <a:latin typeface="CMU Serif Roman" charset="0"/>
              <a:ea typeface="CMU Serif Roman" charset="0"/>
              <a:cs typeface="CMU Serif Roman" charset="0"/>
            </a:endParaRPr>
          </a:p>
        </p:txBody>
      </p:sp>
      <p:sp>
        <p:nvSpPr>
          <p:cNvPr id="20" name="Cloud Callout 19"/>
          <p:cNvSpPr/>
          <p:nvPr/>
        </p:nvSpPr>
        <p:spPr>
          <a:xfrm>
            <a:off x="5475546" y="3190481"/>
            <a:ext cx="2301498" cy="1411561"/>
          </a:xfrm>
          <a:prstGeom prst="cloud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chemeClr val="tx1"/>
              </a:solidFill>
              <a:latin typeface="CMU Serif Roman" charset="0"/>
              <a:ea typeface="CMU Serif Roman" charset="0"/>
              <a:cs typeface="CMU Serif Roman" charset="0"/>
            </a:endParaRPr>
          </a:p>
          <a:p>
            <a:pPr algn="ctr"/>
            <a:endParaRPr lang="en-US" sz="2000" dirty="0">
              <a:solidFill>
                <a:schemeClr val="tx1"/>
              </a:solidFill>
              <a:latin typeface="CMU Serif Roman" charset="0"/>
              <a:ea typeface="CMU Serif Roman" charset="0"/>
              <a:cs typeface="CMU Serif Roman" charset="0"/>
            </a:endParaRPr>
          </a:p>
          <a:p>
            <a:pPr algn="ctr"/>
            <a:r>
              <a:rPr lang="en-US" sz="2000" dirty="0" smtClean="0">
                <a:solidFill>
                  <a:schemeClr val="tx1"/>
                </a:solidFill>
                <a:latin typeface="CMU Serif Roman" charset="0"/>
                <a:ea typeface="CMU Serif Roman" charset="0"/>
                <a:cs typeface="CMU Serif Roman" charset="0"/>
              </a:rPr>
              <a:t>V</a:t>
            </a:r>
            <a:r>
              <a:rPr lang="en-US" sz="2000" baseline="30000" dirty="0" smtClean="0">
                <a:solidFill>
                  <a:schemeClr val="tx1"/>
                </a:solidFill>
                <a:latin typeface="CMU Serif Roman" charset="0"/>
                <a:ea typeface="CMU Serif Roman" charset="0"/>
                <a:cs typeface="CMU Serif Roman" charset="0"/>
              </a:rPr>
              <a:t>π</a:t>
            </a:r>
            <a:r>
              <a:rPr lang="en-US" sz="2000" dirty="0" smtClean="0">
                <a:solidFill>
                  <a:schemeClr val="tx1"/>
                </a:solidFill>
                <a:latin typeface="CMU Serif Roman" charset="0"/>
                <a:ea typeface="CMU Serif Roman" charset="0"/>
                <a:cs typeface="CMU Serif Roman" charset="0"/>
              </a:rPr>
              <a:t>(s</a:t>
            </a:r>
            <a:r>
              <a:rPr lang="en-US" sz="2000" baseline="-25000" dirty="0" smtClean="0">
                <a:solidFill>
                  <a:schemeClr val="tx1"/>
                </a:solidFill>
                <a:latin typeface="CMU Serif Roman" charset="0"/>
                <a:ea typeface="CMU Serif Roman" charset="0"/>
                <a:cs typeface="CMU Serif Roman" charset="0"/>
              </a:rPr>
              <a:t>1</a:t>
            </a:r>
            <a:r>
              <a:rPr lang="en-US" sz="2000" dirty="0">
                <a:solidFill>
                  <a:schemeClr val="tx1"/>
                </a:solidFill>
                <a:latin typeface="CMU Serif Roman" charset="0"/>
                <a:ea typeface="CMU Serif Roman" charset="0"/>
                <a:cs typeface="CMU Serif Roman" charset="0"/>
              </a:rPr>
              <a:t>)=1.8, </a:t>
            </a:r>
          </a:p>
          <a:p>
            <a:pPr algn="ctr"/>
            <a:r>
              <a:rPr lang="en-US" sz="2000" dirty="0">
                <a:solidFill>
                  <a:schemeClr val="tx1"/>
                </a:solidFill>
                <a:latin typeface="CMU Serif Roman" charset="0"/>
                <a:ea typeface="CMU Serif Roman" charset="0"/>
                <a:cs typeface="CMU Serif Roman" charset="0"/>
              </a:rPr>
              <a:t>V</a:t>
            </a:r>
            <a:r>
              <a:rPr lang="en-US" sz="2000" baseline="30000" dirty="0">
                <a:solidFill>
                  <a:schemeClr val="tx1"/>
                </a:solidFill>
                <a:latin typeface="CMU Serif Roman" charset="0"/>
                <a:ea typeface="CMU Serif Roman" charset="0"/>
                <a:cs typeface="CMU Serif Roman" charset="0"/>
              </a:rPr>
              <a:t>π</a:t>
            </a:r>
            <a:r>
              <a:rPr lang="en-US" sz="2000" dirty="0">
                <a:solidFill>
                  <a:schemeClr val="tx1"/>
                </a:solidFill>
                <a:latin typeface="CMU Serif Roman" charset="0"/>
                <a:ea typeface="CMU Serif Roman" charset="0"/>
                <a:cs typeface="CMU Serif Roman" charset="0"/>
              </a:rPr>
              <a:t>(s</a:t>
            </a:r>
            <a:r>
              <a:rPr lang="en-US" sz="2000" baseline="-25000" dirty="0">
                <a:solidFill>
                  <a:schemeClr val="tx1"/>
                </a:solidFill>
                <a:latin typeface="CMU Serif Roman" charset="0"/>
                <a:ea typeface="CMU Serif Roman" charset="0"/>
                <a:cs typeface="CMU Serif Roman" charset="0"/>
              </a:rPr>
              <a:t>2</a:t>
            </a:r>
            <a:r>
              <a:rPr lang="en-US" sz="2000" dirty="0">
                <a:solidFill>
                  <a:schemeClr val="tx1"/>
                </a:solidFill>
                <a:latin typeface="CMU Serif Roman" charset="0"/>
                <a:ea typeface="CMU Serif Roman" charset="0"/>
                <a:cs typeface="CMU Serif Roman" charset="0"/>
              </a:rPr>
              <a:t>)=2.5,… </a:t>
            </a:r>
          </a:p>
          <a:p>
            <a:pPr algn="ctr"/>
            <a:endParaRPr lang="en-US" sz="2000" dirty="0">
              <a:solidFill>
                <a:schemeClr val="tx1"/>
              </a:solidFill>
              <a:latin typeface="CMU Serif Roman" charset="0"/>
              <a:ea typeface="CMU Serif Roman" charset="0"/>
              <a:cs typeface="CMU Serif Roman" charset="0"/>
            </a:endParaRPr>
          </a:p>
        </p:txBody>
      </p:sp>
      <p:sp>
        <p:nvSpPr>
          <p:cNvPr id="21" name="Slide Number Placeholder 20"/>
          <p:cNvSpPr>
            <a:spLocks noGrp="1"/>
          </p:cNvSpPr>
          <p:nvPr>
            <p:ph type="sldNum" sz="quarter" idx="12"/>
          </p:nvPr>
        </p:nvSpPr>
        <p:spPr/>
        <p:txBody>
          <a:bodyPr/>
          <a:lstStyle/>
          <a:p>
            <a:fld id="{FF225CC9-7ECB-4D65-94BD-F1E241F6F67E}" type="slidenum">
              <a:rPr lang="en-US" smtClean="0"/>
              <a:pPr/>
              <a:t>25</a:t>
            </a:fld>
            <a:endParaRPr lang="en-US" dirty="0"/>
          </a:p>
        </p:txBody>
      </p:sp>
      <p:sp>
        <p:nvSpPr>
          <p:cNvPr id="22" name="TextBox 21"/>
          <p:cNvSpPr txBox="1"/>
          <p:nvPr/>
        </p:nvSpPr>
        <p:spPr>
          <a:xfrm>
            <a:off x="523910" y="6248227"/>
            <a:ext cx="5072286" cy="400110"/>
          </a:xfrm>
          <a:prstGeom prst="rect">
            <a:avLst/>
          </a:prstGeom>
          <a:noFill/>
        </p:spPr>
        <p:txBody>
          <a:bodyPr wrap="none" rtlCol="0">
            <a:spAutoFit/>
          </a:bodyPr>
          <a:lstStyle/>
          <a:p>
            <a:r>
              <a:rPr lang="en-US" sz="2000" dirty="0" smtClean="0">
                <a:solidFill>
                  <a:srgbClr val="0070C0"/>
                </a:solidFill>
              </a:rPr>
              <a:t>Remember, we know S and A, just not T and R.</a:t>
            </a:r>
            <a:endParaRPr lang="en-US" sz="2000" dirty="0">
              <a:solidFill>
                <a:srgbClr val="0070C0"/>
              </a:solidFill>
            </a:endParaRPr>
          </a:p>
        </p:txBody>
      </p:sp>
    </p:spTree>
    <p:extLst>
      <p:ext uri="{BB962C8B-B14F-4D97-AF65-F5344CB8AC3E}">
        <p14:creationId xmlns:p14="http://schemas.microsoft.com/office/powerpoint/2010/main" val="1308428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199" y="239905"/>
            <a:ext cx="5035385" cy="420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t>Start at (1,1)</a:t>
            </a:r>
          </a:p>
          <a:p>
            <a:pPr eaLnBrk="1" hangingPunct="1">
              <a:spcBef>
                <a:spcPct val="50000"/>
              </a:spcBef>
            </a:pPr>
            <a:r>
              <a:rPr lang="en-US" sz="1800" dirty="0"/>
              <a:t>s=(1,1) action= tup</a:t>
            </a:r>
            <a:r>
              <a:rPr lang="en-US" sz="1800" dirty="0" smtClean="0"/>
              <a:t>,    s</a:t>
            </a:r>
            <a:r>
              <a:rPr lang="en-US" sz="1800" dirty="0"/>
              <a:t>’=(1,2), r = -.01</a:t>
            </a:r>
          </a:p>
          <a:p>
            <a:pPr eaLnBrk="1" hangingPunct="1">
              <a:spcBef>
                <a:spcPct val="50000"/>
              </a:spcBef>
            </a:pPr>
            <a:r>
              <a:rPr lang="en-US" sz="1800" dirty="0"/>
              <a:t>s=(</a:t>
            </a:r>
            <a:r>
              <a:rPr lang="en-US" sz="1800" dirty="0" smtClean="0"/>
              <a:t>1,2) </a:t>
            </a:r>
            <a:r>
              <a:rPr lang="en-US" sz="1800" dirty="0"/>
              <a:t>action= tup</a:t>
            </a:r>
            <a:r>
              <a:rPr lang="en-US" sz="1800" dirty="0" smtClean="0"/>
              <a:t>,    s</a:t>
            </a:r>
            <a:r>
              <a:rPr lang="en-US" sz="1800" dirty="0"/>
              <a:t>’=(1,2), r = -.01</a:t>
            </a:r>
            <a:endParaRPr lang="en-US" sz="1800" dirty="0" smtClean="0"/>
          </a:p>
          <a:p>
            <a:pPr eaLnBrk="1" hangingPunct="1">
              <a:spcBef>
                <a:spcPct val="50000"/>
              </a:spcBef>
            </a:pPr>
            <a:r>
              <a:rPr lang="en-US" sz="1800" dirty="0"/>
              <a:t>s</a:t>
            </a:r>
            <a:r>
              <a:rPr lang="en-US" sz="1800" dirty="0" smtClean="0"/>
              <a:t>=(</a:t>
            </a:r>
            <a:r>
              <a:rPr lang="en-US" sz="1800" dirty="0"/>
              <a:t>1,2) action=</a:t>
            </a:r>
            <a:r>
              <a:rPr lang="en-US" sz="1800" dirty="0" smtClean="0"/>
              <a:t>tup,     s</a:t>
            </a:r>
            <a:r>
              <a:rPr lang="en-US" sz="1800" dirty="0"/>
              <a:t>’=(</a:t>
            </a:r>
            <a:r>
              <a:rPr lang="en-US" sz="1800" dirty="0" smtClean="0"/>
              <a:t>1,3), r = </a:t>
            </a:r>
            <a:r>
              <a:rPr lang="en-US" sz="1800" dirty="0"/>
              <a:t>-.01</a:t>
            </a:r>
          </a:p>
          <a:p>
            <a:pPr eaLnBrk="1" hangingPunct="1">
              <a:spcBef>
                <a:spcPct val="50000"/>
              </a:spcBef>
            </a:pPr>
            <a:r>
              <a:rPr lang="en-US" sz="1800" dirty="0"/>
              <a:t>s=</a:t>
            </a:r>
            <a:r>
              <a:rPr lang="en-US" sz="1800" dirty="0" smtClean="0"/>
              <a:t>(</a:t>
            </a:r>
            <a:r>
              <a:rPr lang="en-US" sz="1800" dirty="0"/>
              <a:t>1,3) action=</a:t>
            </a:r>
            <a:r>
              <a:rPr lang="en-US" sz="1800" dirty="0" smtClean="0"/>
              <a:t>tright</a:t>
            </a:r>
            <a:r>
              <a:rPr lang="en-US" sz="1800" dirty="0"/>
              <a:t>,  s’=</a:t>
            </a:r>
            <a:r>
              <a:rPr lang="en-US" sz="1800" dirty="0" smtClean="0"/>
              <a:t>(2,3),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2,3) action=</a:t>
            </a:r>
            <a:r>
              <a:rPr lang="en-US" sz="1800" dirty="0" smtClean="0"/>
              <a:t>tright</a:t>
            </a:r>
            <a:r>
              <a:rPr lang="en-US" sz="1800" dirty="0"/>
              <a:t>,  s’=</a:t>
            </a:r>
            <a:r>
              <a:rPr lang="en-US" sz="1800" dirty="0" smtClean="0"/>
              <a:t>(3,3),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3,3) action=</a:t>
            </a:r>
            <a:r>
              <a:rPr lang="en-US" sz="1800" dirty="0" smtClean="0"/>
              <a:t>tright</a:t>
            </a:r>
            <a:r>
              <a:rPr lang="en-US" sz="1800" dirty="0"/>
              <a:t>,  s’=</a:t>
            </a:r>
            <a:r>
              <a:rPr lang="en-US" sz="1800" dirty="0" smtClean="0"/>
              <a:t>(3,2</a:t>
            </a:r>
            <a:r>
              <a:rPr lang="en-US" sz="1800" dirty="0"/>
              <a:t>)</a:t>
            </a:r>
            <a:r>
              <a:rPr lang="en-US" sz="1800" dirty="0" smtClean="0"/>
              <a:t>,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3,2) action=</a:t>
            </a:r>
            <a:r>
              <a:rPr lang="en-US" sz="1800" dirty="0" smtClean="0"/>
              <a:t>tup</a:t>
            </a:r>
            <a:r>
              <a:rPr lang="en-US" sz="1800" dirty="0"/>
              <a:t>,  </a:t>
            </a:r>
            <a:r>
              <a:rPr lang="en-US" sz="1800" dirty="0" smtClean="0"/>
              <a:t>   s</a:t>
            </a:r>
            <a:r>
              <a:rPr lang="en-US" sz="1800" dirty="0"/>
              <a:t>’=</a:t>
            </a:r>
            <a:r>
              <a:rPr lang="en-US" sz="1800" dirty="0" smtClean="0"/>
              <a:t>(3,3),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3,3) action=</a:t>
            </a:r>
            <a:r>
              <a:rPr lang="en-US" sz="1800" dirty="0" smtClean="0"/>
              <a:t>tright</a:t>
            </a:r>
            <a:r>
              <a:rPr lang="en-US" sz="1800" dirty="0"/>
              <a:t>,  s’=</a:t>
            </a:r>
            <a:r>
              <a:rPr lang="en-US" sz="1800" dirty="0" smtClean="0"/>
              <a:t>(4,3), </a:t>
            </a:r>
            <a:r>
              <a:rPr lang="en-US" sz="1800" dirty="0"/>
              <a:t>r =</a:t>
            </a:r>
            <a:r>
              <a:rPr lang="en-US" sz="1800" dirty="0" smtClean="0"/>
              <a:t> 1</a:t>
            </a:r>
            <a:endParaRPr lang="en-US" sz="1800" dirty="0"/>
          </a:p>
          <a:p>
            <a:pPr eaLnBrk="1" hangingPunct="1">
              <a:spcBef>
                <a:spcPct val="50000"/>
              </a:spcBef>
            </a:pPr>
            <a:endParaRPr lang="en-US" sz="2200" dirty="0"/>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rot="5400000">
            <a:off x="8271330" y="233558"/>
            <a:ext cx="611684" cy="762000"/>
          </a:xfrm>
          <a:prstGeom prst="rect">
            <a:avLst/>
          </a:prstGeom>
          <a:noFill/>
        </p:spPr>
      </p:pic>
      <p:sp>
        <p:nvSpPr>
          <p:cNvPr id="8" name="TextBox 7"/>
          <p:cNvSpPr txBox="1"/>
          <p:nvPr/>
        </p:nvSpPr>
        <p:spPr>
          <a:xfrm>
            <a:off x="5645326" y="3562481"/>
            <a:ext cx="3506240" cy="430887"/>
          </a:xfrm>
          <a:prstGeom prst="rect">
            <a:avLst/>
          </a:prstGeom>
          <a:noFill/>
        </p:spPr>
        <p:txBody>
          <a:bodyPr wrap="square" rtlCol="0">
            <a:spAutoFit/>
          </a:bodyPr>
          <a:lstStyle/>
          <a:p>
            <a:pPr algn="ctr"/>
            <a:r>
              <a:rPr lang="en-US" sz="2200" dirty="0" smtClean="0"/>
              <a:t>Discount γ=1</a:t>
            </a:r>
            <a:endParaRPr lang="en-US" sz="2200" dirty="0"/>
          </a:p>
        </p:txBody>
      </p:sp>
      <p:sp>
        <p:nvSpPr>
          <p:cNvPr id="9" name="TextBox 8"/>
          <p:cNvSpPr txBox="1"/>
          <p:nvPr/>
        </p:nvSpPr>
        <p:spPr>
          <a:xfrm>
            <a:off x="457198" y="4169360"/>
            <a:ext cx="8500974" cy="830997"/>
          </a:xfrm>
          <a:prstGeom prst="rect">
            <a:avLst/>
          </a:prstGeom>
          <a:noFill/>
        </p:spPr>
        <p:txBody>
          <a:bodyPr wrap="square" rtlCol="0">
            <a:spAutoFit/>
          </a:bodyPr>
          <a:lstStyle/>
          <a:p>
            <a:r>
              <a:rPr lang="en-US" dirty="0" smtClean="0"/>
              <a:t>V</a:t>
            </a:r>
            <a:r>
              <a:rPr lang="en-US" baseline="30000" dirty="0" smtClean="0"/>
              <a:t>π</a:t>
            </a:r>
            <a:r>
              <a:rPr lang="en-US" dirty="0" smtClean="0"/>
              <a:t>( (3,2) ) = Expected sum of rewards starting in (3,2) </a:t>
            </a:r>
          </a:p>
          <a:p>
            <a:r>
              <a:rPr lang="en-US" dirty="0"/>
              <a:t> </a:t>
            </a:r>
            <a:r>
              <a:rPr lang="en-US" dirty="0" smtClean="0"/>
              <a:t>                    following π</a:t>
            </a:r>
          </a:p>
        </p:txBody>
      </p:sp>
      <p:sp>
        <p:nvSpPr>
          <p:cNvPr id="2" name="Rectangle 1"/>
          <p:cNvSpPr/>
          <p:nvPr/>
        </p:nvSpPr>
        <p:spPr>
          <a:xfrm>
            <a:off x="457198" y="5112406"/>
            <a:ext cx="8251766" cy="461665"/>
          </a:xfrm>
          <a:prstGeom prst="rect">
            <a:avLst/>
          </a:prstGeom>
        </p:spPr>
        <p:txBody>
          <a:bodyPr wrap="square">
            <a:spAutoFit/>
          </a:bodyPr>
          <a:lstStyle/>
          <a:p>
            <a:r>
              <a:rPr lang="en-US" dirty="0" smtClean="0"/>
              <a:t>Estimate </a:t>
            </a:r>
            <a:r>
              <a:rPr lang="en-US" dirty="0"/>
              <a:t>of V</a:t>
            </a:r>
            <a:r>
              <a:rPr lang="en-US" baseline="30000" dirty="0"/>
              <a:t>π</a:t>
            </a:r>
            <a:r>
              <a:rPr lang="en-US" dirty="0"/>
              <a:t>( (3,2) </a:t>
            </a:r>
            <a:r>
              <a:rPr lang="en-US" dirty="0" smtClean="0"/>
              <a:t>) = -0.01 + 1 </a:t>
            </a:r>
            <a:endParaRPr lang="en-US" dirty="0"/>
          </a:p>
        </p:txBody>
      </p:sp>
      <p:sp>
        <p:nvSpPr>
          <p:cNvPr id="3" name="TextBox 2"/>
          <p:cNvSpPr txBox="1"/>
          <p:nvPr/>
        </p:nvSpPr>
        <p:spPr>
          <a:xfrm flipH="1">
            <a:off x="332594" y="5839424"/>
            <a:ext cx="8500974" cy="461665"/>
          </a:xfrm>
          <a:prstGeom prst="rect">
            <a:avLst/>
          </a:prstGeom>
          <a:noFill/>
        </p:spPr>
        <p:txBody>
          <a:bodyPr wrap="square" rtlCol="0">
            <a:spAutoFit/>
          </a:bodyPr>
          <a:lstStyle/>
          <a:p>
            <a:r>
              <a:rPr lang="en-US" dirty="0" smtClean="0">
                <a:solidFill>
                  <a:srgbClr val="C00000"/>
                </a:solidFill>
              </a:rPr>
              <a:t>Direct Utility Estimation: V</a:t>
            </a:r>
            <a:r>
              <a:rPr lang="en-US" baseline="30000" dirty="0" smtClean="0">
                <a:solidFill>
                  <a:srgbClr val="C00000"/>
                </a:solidFill>
              </a:rPr>
              <a:t>π</a:t>
            </a:r>
            <a:r>
              <a:rPr lang="en-US" dirty="0" smtClean="0">
                <a:solidFill>
                  <a:srgbClr val="C00000"/>
                </a:solidFill>
              </a:rPr>
              <a:t>(s) = R(s) +  discounted future reward </a:t>
            </a:r>
            <a:endParaRPr lang="en-US" dirty="0">
              <a:solidFill>
                <a:srgbClr val="C00000"/>
              </a:solidFill>
            </a:endParaRPr>
          </a:p>
        </p:txBody>
      </p:sp>
    </p:spTree>
    <p:extLst>
      <p:ext uri="{BB962C8B-B14F-4D97-AF65-F5344CB8AC3E}">
        <p14:creationId xmlns:p14="http://schemas.microsoft.com/office/powerpoint/2010/main" val="19612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7" end="7"/>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7">
                                            <p:txEl>
                                              <p:pRg st="8" end="8"/>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199" y="239905"/>
            <a:ext cx="5035385" cy="420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t>Start at (1,1)</a:t>
            </a:r>
          </a:p>
          <a:p>
            <a:pPr eaLnBrk="1" hangingPunct="1">
              <a:spcBef>
                <a:spcPct val="50000"/>
              </a:spcBef>
            </a:pPr>
            <a:r>
              <a:rPr lang="en-US" sz="1800" dirty="0"/>
              <a:t>s=(1,1) action= tup</a:t>
            </a:r>
            <a:r>
              <a:rPr lang="en-US" sz="1800" dirty="0" smtClean="0"/>
              <a:t>,    s</a:t>
            </a:r>
            <a:r>
              <a:rPr lang="en-US" sz="1800" dirty="0"/>
              <a:t>’=(1,2), r = -.01</a:t>
            </a:r>
          </a:p>
          <a:p>
            <a:pPr eaLnBrk="1" hangingPunct="1">
              <a:spcBef>
                <a:spcPct val="50000"/>
              </a:spcBef>
            </a:pPr>
            <a:r>
              <a:rPr lang="en-US" sz="1800" dirty="0"/>
              <a:t>s=(</a:t>
            </a:r>
            <a:r>
              <a:rPr lang="en-US" sz="1800" dirty="0" smtClean="0"/>
              <a:t>1,2) </a:t>
            </a:r>
            <a:r>
              <a:rPr lang="en-US" sz="1800" dirty="0"/>
              <a:t>action= tup</a:t>
            </a:r>
            <a:r>
              <a:rPr lang="en-US" sz="1800" dirty="0" smtClean="0"/>
              <a:t>,    s</a:t>
            </a:r>
            <a:r>
              <a:rPr lang="en-US" sz="1800" dirty="0"/>
              <a:t>’=(1,2), r = -.01</a:t>
            </a:r>
            <a:endParaRPr lang="en-US" sz="1800" dirty="0" smtClean="0"/>
          </a:p>
          <a:p>
            <a:pPr eaLnBrk="1" hangingPunct="1">
              <a:spcBef>
                <a:spcPct val="50000"/>
              </a:spcBef>
            </a:pPr>
            <a:r>
              <a:rPr lang="en-US" sz="1800" dirty="0"/>
              <a:t>s</a:t>
            </a:r>
            <a:r>
              <a:rPr lang="en-US" sz="1800" dirty="0" smtClean="0"/>
              <a:t>=(</a:t>
            </a:r>
            <a:r>
              <a:rPr lang="en-US" sz="1800" dirty="0"/>
              <a:t>1,2) action=</a:t>
            </a:r>
            <a:r>
              <a:rPr lang="en-US" sz="1800" dirty="0" smtClean="0"/>
              <a:t>tup,     s</a:t>
            </a:r>
            <a:r>
              <a:rPr lang="en-US" sz="1800" dirty="0"/>
              <a:t>’=(</a:t>
            </a:r>
            <a:r>
              <a:rPr lang="en-US" sz="1800" dirty="0" smtClean="0"/>
              <a:t>1,3), r = </a:t>
            </a:r>
            <a:r>
              <a:rPr lang="en-US" sz="1800" dirty="0"/>
              <a:t>-.01</a:t>
            </a:r>
          </a:p>
          <a:p>
            <a:pPr eaLnBrk="1" hangingPunct="1">
              <a:spcBef>
                <a:spcPct val="50000"/>
              </a:spcBef>
            </a:pPr>
            <a:r>
              <a:rPr lang="en-US" sz="1800" dirty="0"/>
              <a:t>s=</a:t>
            </a:r>
            <a:r>
              <a:rPr lang="en-US" sz="1800" dirty="0" smtClean="0"/>
              <a:t>(</a:t>
            </a:r>
            <a:r>
              <a:rPr lang="en-US" sz="1800" dirty="0"/>
              <a:t>1,3) action=</a:t>
            </a:r>
            <a:r>
              <a:rPr lang="en-US" sz="1800" dirty="0" smtClean="0"/>
              <a:t>tright</a:t>
            </a:r>
            <a:r>
              <a:rPr lang="en-US" sz="1800" dirty="0"/>
              <a:t>,  s’=</a:t>
            </a:r>
            <a:r>
              <a:rPr lang="en-US" sz="1800" dirty="0" smtClean="0"/>
              <a:t>(2,3),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2,3) action=</a:t>
            </a:r>
            <a:r>
              <a:rPr lang="en-US" sz="1800" dirty="0" smtClean="0"/>
              <a:t>tright</a:t>
            </a:r>
            <a:r>
              <a:rPr lang="en-US" sz="1800" dirty="0"/>
              <a:t>,  s’=</a:t>
            </a:r>
            <a:r>
              <a:rPr lang="en-US" sz="1800" dirty="0" smtClean="0"/>
              <a:t>(3,3),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3,3) action=</a:t>
            </a:r>
            <a:r>
              <a:rPr lang="en-US" sz="1800" dirty="0" smtClean="0"/>
              <a:t>tright</a:t>
            </a:r>
            <a:r>
              <a:rPr lang="en-US" sz="1800" dirty="0"/>
              <a:t>,  s’=</a:t>
            </a:r>
            <a:r>
              <a:rPr lang="en-US" sz="1800" dirty="0" smtClean="0"/>
              <a:t>(3,2</a:t>
            </a:r>
            <a:r>
              <a:rPr lang="en-US" sz="1800" dirty="0"/>
              <a:t>)</a:t>
            </a:r>
            <a:r>
              <a:rPr lang="en-US" sz="1800" dirty="0" smtClean="0"/>
              <a:t>,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3,2) action=</a:t>
            </a:r>
            <a:r>
              <a:rPr lang="en-US" sz="1800" dirty="0" smtClean="0"/>
              <a:t>tup</a:t>
            </a:r>
            <a:r>
              <a:rPr lang="en-US" sz="1800" dirty="0"/>
              <a:t>,  </a:t>
            </a:r>
            <a:r>
              <a:rPr lang="en-US" sz="1800" dirty="0" smtClean="0"/>
              <a:t>   s</a:t>
            </a:r>
            <a:r>
              <a:rPr lang="en-US" sz="1800" dirty="0"/>
              <a:t>’=</a:t>
            </a:r>
            <a:r>
              <a:rPr lang="en-US" sz="1800" dirty="0" smtClean="0"/>
              <a:t>(3,3),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3,3) action=</a:t>
            </a:r>
            <a:r>
              <a:rPr lang="en-US" sz="1800" dirty="0" smtClean="0"/>
              <a:t>tright</a:t>
            </a:r>
            <a:r>
              <a:rPr lang="en-US" sz="1800" dirty="0"/>
              <a:t>,  s’=</a:t>
            </a:r>
            <a:r>
              <a:rPr lang="en-US" sz="1800" dirty="0" smtClean="0"/>
              <a:t>(4,3), </a:t>
            </a:r>
            <a:r>
              <a:rPr lang="en-US" sz="1800" dirty="0"/>
              <a:t>r =</a:t>
            </a:r>
            <a:r>
              <a:rPr lang="en-US" sz="1800" dirty="0" smtClean="0"/>
              <a:t> 1</a:t>
            </a:r>
            <a:endParaRPr lang="en-US" sz="1800" dirty="0"/>
          </a:p>
          <a:p>
            <a:pPr eaLnBrk="1" hangingPunct="1">
              <a:spcBef>
                <a:spcPct val="50000"/>
              </a:spcBef>
            </a:pPr>
            <a:endParaRPr lang="en-US" sz="2200" dirty="0"/>
          </a:p>
        </p:txBody>
      </p:sp>
      <p:pic>
        <p:nvPicPr>
          <p:cNvPr id="28" name="Picture 27"/>
          <p:cNvPicPr>
            <a:picLocks noChangeAspect="1" noChangeArrowheads="1"/>
          </p:cNvPicPr>
          <p:nvPr/>
        </p:nvPicPr>
        <p:blipFill>
          <a:blip r:embed="rId2"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4" cstate="print"/>
          <a:srcRect/>
          <a:stretch>
            <a:fillRect/>
          </a:stretch>
        </p:blipFill>
        <p:spPr bwMode="auto">
          <a:xfrm rot="5400000">
            <a:off x="8271330" y="233558"/>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8" name="TextBox 7"/>
          <p:cNvSpPr txBox="1"/>
          <p:nvPr/>
        </p:nvSpPr>
        <p:spPr>
          <a:xfrm>
            <a:off x="5645326" y="3562481"/>
            <a:ext cx="3506240" cy="430887"/>
          </a:xfrm>
          <a:prstGeom prst="rect">
            <a:avLst/>
          </a:prstGeom>
          <a:noFill/>
        </p:spPr>
        <p:txBody>
          <a:bodyPr wrap="square" rtlCol="0">
            <a:spAutoFit/>
          </a:bodyPr>
          <a:lstStyle/>
          <a:p>
            <a:pPr algn="ctr"/>
            <a:r>
              <a:rPr lang="en-US" sz="2200" dirty="0" smtClean="0"/>
              <a:t>Discount γ=1</a:t>
            </a:r>
            <a:endParaRPr lang="en-US" sz="2200" dirty="0"/>
          </a:p>
        </p:txBody>
      </p:sp>
      <p:sp>
        <p:nvSpPr>
          <p:cNvPr id="9" name="TextBox 8"/>
          <p:cNvSpPr txBox="1"/>
          <p:nvPr/>
        </p:nvSpPr>
        <p:spPr>
          <a:xfrm>
            <a:off x="457198" y="4169360"/>
            <a:ext cx="8500974" cy="830997"/>
          </a:xfrm>
          <a:prstGeom prst="rect">
            <a:avLst/>
          </a:prstGeom>
          <a:noFill/>
        </p:spPr>
        <p:txBody>
          <a:bodyPr wrap="square" rtlCol="0">
            <a:spAutoFit/>
          </a:bodyPr>
          <a:lstStyle/>
          <a:p>
            <a:r>
              <a:rPr lang="en-US" dirty="0" smtClean="0"/>
              <a:t>V</a:t>
            </a:r>
            <a:r>
              <a:rPr lang="en-US" baseline="30000" dirty="0" smtClean="0"/>
              <a:t>π</a:t>
            </a:r>
            <a:r>
              <a:rPr lang="en-US" dirty="0" smtClean="0"/>
              <a:t>( (3,3) ) = Expected sum of rewards starting in (3,2) </a:t>
            </a:r>
          </a:p>
          <a:p>
            <a:r>
              <a:rPr lang="en-US" dirty="0"/>
              <a:t> </a:t>
            </a:r>
            <a:r>
              <a:rPr lang="en-US" dirty="0" smtClean="0"/>
              <a:t>                    following π</a:t>
            </a:r>
          </a:p>
        </p:txBody>
      </p:sp>
      <p:sp>
        <p:nvSpPr>
          <p:cNvPr id="2" name="Rectangle 1"/>
          <p:cNvSpPr/>
          <p:nvPr/>
        </p:nvSpPr>
        <p:spPr>
          <a:xfrm>
            <a:off x="457198" y="5112406"/>
            <a:ext cx="8251766" cy="461665"/>
          </a:xfrm>
          <a:prstGeom prst="rect">
            <a:avLst/>
          </a:prstGeom>
        </p:spPr>
        <p:txBody>
          <a:bodyPr wrap="square">
            <a:spAutoFit/>
          </a:bodyPr>
          <a:lstStyle/>
          <a:p>
            <a:r>
              <a:rPr lang="en-US" dirty="0" smtClean="0"/>
              <a:t>Estimate </a:t>
            </a:r>
            <a:r>
              <a:rPr lang="en-US" dirty="0"/>
              <a:t>of V</a:t>
            </a:r>
            <a:r>
              <a:rPr lang="en-US" baseline="30000" dirty="0"/>
              <a:t>π</a:t>
            </a:r>
            <a:r>
              <a:rPr lang="en-US" dirty="0"/>
              <a:t>( (</a:t>
            </a:r>
            <a:r>
              <a:rPr lang="en-US" dirty="0" smtClean="0"/>
              <a:t>3,3) ) = ½ (-0.01 + -0.01 + 1) + ½ (1)</a:t>
            </a:r>
            <a:endParaRPr lang="en-US" dirty="0"/>
          </a:p>
        </p:txBody>
      </p:sp>
    </p:spTree>
    <p:extLst>
      <p:ext uri="{BB962C8B-B14F-4D97-AF65-F5344CB8AC3E}">
        <p14:creationId xmlns:p14="http://schemas.microsoft.com/office/powerpoint/2010/main" val="13824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8" end="8"/>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6" end="6"/>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7">
                                            <p:txEl>
                                              <p:pRg st="7" end="7"/>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199" y="239905"/>
            <a:ext cx="5035385" cy="420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t>Start at (1,1)</a:t>
            </a:r>
          </a:p>
          <a:p>
            <a:pPr eaLnBrk="1" hangingPunct="1">
              <a:spcBef>
                <a:spcPct val="50000"/>
              </a:spcBef>
            </a:pPr>
            <a:r>
              <a:rPr lang="en-US" sz="1800" dirty="0"/>
              <a:t>s=(1,1) action= tup</a:t>
            </a:r>
            <a:r>
              <a:rPr lang="en-US" sz="1800" dirty="0" smtClean="0"/>
              <a:t>,    s</a:t>
            </a:r>
            <a:r>
              <a:rPr lang="en-US" sz="1800" dirty="0"/>
              <a:t>’=(1,2), r = -.01</a:t>
            </a:r>
          </a:p>
          <a:p>
            <a:pPr eaLnBrk="1" hangingPunct="1">
              <a:spcBef>
                <a:spcPct val="50000"/>
              </a:spcBef>
            </a:pPr>
            <a:r>
              <a:rPr lang="en-US" sz="1800" dirty="0"/>
              <a:t>s=(</a:t>
            </a:r>
            <a:r>
              <a:rPr lang="en-US" sz="1800" dirty="0" smtClean="0"/>
              <a:t>1,2) </a:t>
            </a:r>
            <a:r>
              <a:rPr lang="en-US" sz="1800" dirty="0"/>
              <a:t>action= tup</a:t>
            </a:r>
            <a:r>
              <a:rPr lang="en-US" sz="1800" dirty="0" smtClean="0"/>
              <a:t>,    s</a:t>
            </a:r>
            <a:r>
              <a:rPr lang="en-US" sz="1800" dirty="0"/>
              <a:t>’=(1,2), r = -.01</a:t>
            </a:r>
            <a:endParaRPr lang="en-US" sz="1800" dirty="0" smtClean="0"/>
          </a:p>
          <a:p>
            <a:pPr eaLnBrk="1" hangingPunct="1">
              <a:spcBef>
                <a:spcPct val="50000"/>
              </a:spcBef>
            </a:pPr>
            <a:r>
              <a:rPr lang="en-US" sz="1800" dirty="0"/>
              <a:t>s</a:t>
            </a:r>
            <a:r>
              <a:rPr lang="en-US" sz="1800" dirty="0" smtClean="0"/>
              <a:t>=(</a:t>
            </a:r>
            <a:r>
              <a:rPr lang="en-US" sz="1800" dirty="0"/>
              <a:t>1,2) action=</a:t>
            </a:r>
            <a:r>
              <a:rPr lang="en-US" sz="1800" dirty="0" smtClean="0"/>
              <a:t>tup,     s</a:t>
            </a:r>
            <a:r>
              <a:rPr lang="en-US" sz="1800" dirty="0"/>
              <a:t>’=(</a:t>
            </a:r>
            <a:r>
              <a:rPr lang="en-US" sz="1800" dirty="0" smtClean="0"/>
              <a:t>1,3), r = </a:t>
            </a:r>
            <a:r>
              <a:rPr lang="en-US" sz="1800" dirty="0"/>
              <a:t>-.01</a:t>
            </a:r>
          </a:p>
          <a:p>
            <a:pPr eaLnBrk="1" hangingPunct="1">
              <a:spcBef>
                <a:spcPct val="50000"/>
              </a:spcBef>
            </a:pPr>
            <a:r>
              <a:rPr lang="en-US" sz="1800" dirty="0"/>
              <a:t>s=</a:t>
            </a:r>
            <a:r>
              <a:rPr lang="en-US" sz="1800" dirty="0" smtClean="0"/>
              <a:t>(</a:t>
            </a:r>
            <a:r>
              <a:rPr lang="en-US" sz="1800" dirty="0"/>
              <a:t>1,3) action=</a:t>
            </a:r>
            <a:r>
              <a:rPr lang="en-US" sz="1800" dirty="0" smtClean="0"/>
              <a:t>tright</a:t>
            </a:r>
            <a:r>
              <a:rPr lang="en-US" sz="1800" dirty="0"/>
              <a:t>,  s’=</a:t>
            </a:r>
            <a:r>
              <a:rPr lang="en-US" sz="1800" dirty="0" smtClean="0"/>
              <a:t>(2,3),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2,3) action=</a:t>
            </a:r>
            <a:r>
              <a:rPr lang="en-US" sz="1800" dirty="0" smtClean="0"/>
              <a:t>tright</a:t>
            </a:r>
            <a:r>
              <a:rPr lang="en-US" sz="1800" dirty="0"/>
              <a:t>,  s’=</a:t>
            </a:r>
            <a:r>
              <a:rPr lang="en-US" sz="1800" dirty="0" smtClean="0"/>
              <a:t>(3,3),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3,3) action=</a:t>
            </a:r>
            <a:r>
              <a:rPr lang="en-US" sz="1800" dirty="0" smtClean="0"/>
              <a:t>tright</a:t>
            </a:r>
            <a:r>
              <a:rPr lang="en-US" sz="1800" dirty="0"/>
              <a:t>,  s’=</a:t>
            </a:r>
            <a:r>
              <a:rPr lang="en-US" sz="1800" dirty="0" smtClean="0"/>
              <a:t>(3,2</a:t>
            </a:r>
            <a:r>
              <a:rPr lang="en-US" sz="1800" dirty="0"/>
              <a:t>)</a:t>
            </a:r>
            <a:r>
              <a:rPr lang="en-US" sz="1800" dirty="0" smtClean="0"/>
              <a:t>,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3,2) action=</a:t>
            </a:r>
            <a:r>
              <a:rPr lang="en-US" sz="1800" dirty="0" smtClean="0"/>
              <a:t>tup</a:t>
            </a:r>
            <a:r>
              <a:rPr lang="en-US" sz="1800" dirty="0"/>
              <a:t>,  </a:t>
            </a:r>
            <a:r>
              <a:rPr lang="en-US" sz="1800" dirty="0" smtClean="0"/>
              <a:t>   s</a:t>
            </a:r>
            <a:r>
              <a:rPr lang="en-US" sz="1800" dirty="0"/>
              <a:t>’=</a:t>
            </a:r>
            <a:r>
              <a:rPr lang="en-US" sz="1800" dirty="0" smtClean="0"/>
              <a:t>(3,3), </a:t>
            </a:r>
            <a:r>
              <a:rPr lang="en-US" sz="1800" dirty="0"/>
              <a:t>r =</a:t>
            </a:r>
            <a:r>
              <a:rPr lang="en-US" sz="1800" dirty="0" smtClean="0"/>
              <a:t> </a:t>
            </a:r>
            <a:r>
              <a:rPr lang="en-US" sz="1800" dirty="0"/>
              <a:t>-.01</a:t>
            </a:r>
          </a:p>
          <a:p>
            <a:pPr eaLnBrk="1" hangingPunct="1">
              <a:spcBef>
                <a:spcPct val="50000"/>
              </a:spcBef>
            </a:pPr>
            <a:r>
              <a:rPr lang="en-US" sz="1800" dirty="0"/>
              <a:t>s=</a:t>
            </a:r>
            <a:r>
              <a:rPr lang="en-US" sz="1800" dirty="0" smtClean="0"/>
              <a:t>(</a:t>
            </a:r>
            <a:r>
              <a:rPr lang="en-US" sz="1800" dirty="0"/>
              <a:t>3,3) action=</a:t>
            </a:r>
            <a:r>
              <a:rPr lang="en-US" sz="1800" dirty="0" smtClean="0"/>
              <a:t>tright</a:t>
            </a:r>
            <a:r>
              <a:rPr lang="en-US" sz="1800" dirty="0"/>
              <a:t>,  s’=</a:t>
            </a:r>
            <a:r>
              <a:rPr lang="en-US" sz="1800" dirty="0" smtClean="0"/>
              <a:t>(4,3), </a:t>
            </a:r>
            <a:r>
              <a:rPr lang="en-US" sz="1800" dirty="0"/>
              <a:t>r =</a:t>
            </a:r>
            <a:r>
              <a:rPr lang="en-US" sz="1800" dirty="0" smtClean="0"/>
              <a:t> 1</a:t>
            </a:r>
            <a:endParaRPr lang="en-US" sz="1800" dirty="0"/>
          </a:p>
          <a:p>
            <a:pPr eaLnBrk="1" hangingPunct="1">
              <a:spcBef>
                <a:spcPct val="50000"/>
              </a:spcBef>
            </a:pPr>
            <a:endParaRPr lang="en-US" sz="2200" dirty="0"/>
          </a:p>
        </p:txBody>
      </p:sp>
      <p:pic>
        <p:nvPicPr>
          <p:cNvPr id="28" name="Picture 27"/>
          <p:cNvPicPr>
            <a:picLocks noChangeAspect="1" noChangeArrowheads="1"/>
          </p:cNvPicPr>
          <p:nvPr/>
        </p:nvPicPr>
        <p:blipFill>
          <a:blip r:embed="rId3" cstate="print"/>
          <a:srcRect/>
          <a:stretch>
            <a:fillRect/>
          </a:stretch>
        </p:blipFill>
        <p:spPr bwMode="auto">
          <a:xfrm>
            <a:off x="5635562" y="87345"/>
            <a:ext cx="3371850" cy="3484999"/>
          </a:xfrm>
          <a:prstGeom prst="rect">
            <a:avLst/>
          </a:prstGeom>
          <a:noFill/>
          <a:ln w="9525">
            <a:noFill/>
            <a:miter lim="800000"/>
            <a:headEnd/>
            <a:tailEnd/>
          </a:ln>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9863" y="89044"/>
            <a:ext cx="3329449" cy="3197001"/>
          </a:xfrm>
          <a:prstGeom prst="rect">
            <a:avLst/>
          </a:prstGeom>
          <a:noFill/>
        </p:spPr>
      </p:pic>
      <p:pic>
        <p:nvPicPr>
          <p:cNvPr id="33" name="Picture 2" descr="C:\Users\Dan\Dropbox\Office\CS 188\Ketrina Art\MDPs\AgentTopDown.png"/>
          <p:cNvPicPr>
            <a:picLocks noChangeAspect="1" noChangeArrowheads="1"/>
          </p:cNvPicPr>
          <p:nvPr/>
        </p:nvPicPr>
        <p:blipFill>
          <a:blip r:embed="rId5" cstate="print"/>
          <a:srcRect/>
          <a:stretch>
            <a:fillRect/>
          </a:stretch>
        </p:blipFill>
        <p:spPr bwMode="auto">
          <a:xfrm rot="5400000">
            <a:off x="8271330" y="233558"/>
            <a:ext cx="611684" cy="762000"/>
          </a:xfrm>
          <a:prstGeom prst="rect">
            <a:avLst/>
          </a:prstGeom>
          <a:noFill/>
        </p:spPr>
      </p:pic>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8" name="TextBox 7"/>
          <p:cNvSpPr txBox="1"/>
          <p:nvPr/>
        </p:nvSpPr>
        <p:spPr>
          <a:xfrm>
            <a:off x="5645326" y="3562481"/>
            <a:ext cx="3506240" cy="430887"/>
          </a:xfrm>
          <a:prstGeom prst="rect">
            <a:avLst/>
          </a:prstGeom>
          <a:noFill/>
        </p:spPr>
        <p:txBody>
          <a:bodyPr wrap="square" rtlCol="0">
            <a:spAutoFit/>
          </a:bodyPr>
          <a:lstStyle/>
          <a:p>
            <a:pPr algn="ctr"/>
            <a:r>
              <a:rPr lang="en-US" sz="2200" dirty="0" smtClean="0"/>
              <a:t>Discount γ=1</a:t>
            </a:r>
            <a:endParaRPr lang="en-US" sz="2200" dirty="0"/>
          </a:p>
        </p:txBody>
      </p:sp>
      <p:sp>
        <p:nvSpPr>
          <p:cNvPr id="9" name="TextBox 8"/>
          <p:cNvSpPr txBox="1"/>
          <p:nvPr/>
        </p:nvSpPr>
        <p:spPr>
          <a:xfrm>
            <a:off x="457198" y="4169360"/>
            <a:ext cx="8500974" cy="830997"/>
          </a:xfrm>
          <a:prstGeom prst="rect">
            <a:avLst/>
          </a:prstGeom>
          <a:noFill/>
        </p:spPr>
        <p:txBody>
          <a:bodyPr wrap="square" rtlCol="0">
            <a:spAutoFit/>
          </a:bodyPr>
          <a:lstStyle/>
          <a:p>
            <a:r>
              <a:rPr lang="en-US" dirty="0" smtClean="0"/>
              <a:t>V</a:t>
            </a:r>
            <a:r>
              <a:rPr lang="en-US" baseline="30000" dirty="0" smtClean="0"/>
              <a:t>π</a:t>
            </a:r>
            <a:r>
              <a:rPr lang="en-US" dirty="0" smtClean="0"/>
              <a:t>( (1,2) ) = Expected sum of rewards starting in (1,2) </a:t>
            </a:r>
          </a:p>
          <a:p>
            <a:r>
              <a:rPr lang="en-US" dirty="0"/>
              <a:t> </a:t>
            </a:r>
            <a:r>
              <a:rPr lang="en-US" dirty="0" smtClean="0"/>
              <a:t>                    following π</a:t>
            </a:r>
          </a:p>
        </p:txBody>
      </p:sp>
      <p:sp>
        <p:nvSpPr>
          <p:cNvPr id="2" name="Rectangle 1"/>
          <p:cNvSpPr/>
          <p:nvPr/>
        </p:nvSpPr>
        <p:spPr>
          <a:xfrm>
            <a:off x="457198" y="5112406"/>
            <a:ext cx="8622114" cy="1446550"/>
          </a:xfrm>
          <a:prstGeom prst="rect">
            <a:avLst/>
          </a:prstGeom>
        </p:spPr>
        <p:txBody>
          <a:bodyPr wrap="square">
            <a:spAutoFit/>
          </a:bodyPr>
          <a:lstStyle/>
          <a:p>
            <a:r>
              <a:rPr lang="en-US" sz="2200" dirty="0" smtClean="0"/>
              <a:t>Estimate </a:t>
            </a:r>
            <a:r>
              <a:rPr lang="en-US" sz="2200" dirty="0"/>
              <a:t>of V</a:t>
            </a:r>
            <a:r>
              <a:rPr lang="en-US" sz="2200" baseline="30000" dirty="0"/>
              <a:t>π</a:t>
            </a:r>
            <a:r>
              <a:rPr lang="en-US" sz="2200" dirty="0"/>
              <a:t>( </a:t>
            </a:r>
            <a:r>
              <a:rPr lang="en-US" sz="2200" dirty="0" smtClean="0"/>
              <a:t>(1,2) ) =         [1]  .94     </a:t>
            </a:r>
          </a:p>
          <a:p>
            <a:r>
              <a:rPr lang="en-US" sz="2200" dirty="0"/>
              <a:t> </a:t>
            </a:r>
            <a:r>
              <a:rPr lang="en-US" sz="2200" dirty="0" smtClean="0"/>
              <a:t>                                               [2]  .96       </a:t>
            </a:r>
          </a:p>
          <a:p>
            <a:r>
              <a:rPr lang="en-US" sz="2200" dirty="0"/>
              <a:t>	</a:t>
            </a:r>
            <a:r>
              <a:rPr lang="en-US" sz="2200" dirty="0" smtClean="0"/>
              <a:t>	                      [3]  .945      </a:t>
            </a:r>
          </a:p>
          <a:p>
            <a:r>
              <a:rPr lang="en-US" sz="2200" dirty="0"/>
              <a:t> </a:t>
            </a:r>
            <a:r>
              <a:rPr lang="en-US" sz="2200" dirty="0" smtClean="0"/>
              <a:t>                                               [4]   Not sure           </a:t>
            </a:r>
            <a:endParaRPr lang="en-US" sz="2200" dirty="0"/>
          </a:p>
        </p:txBody>
      </p:sp>
    </p:spTree>
    <p:extLst>
      <p:ext uri="{BB962C8B-B14F-4D97-AF65-F5344CB8AC3E}">
        <p14:creationId xmlns:p14="http://schemas.microsoft.com/office/powerpoint/2010/main" val="1099705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Model-Free Policy Estimation</a:t>
            </a:r>
            <a:endParaRPr lang="en-US" sz="3600" dirty="0">
              <a:solidFill>
                <a:srgbClr val="C00000"/>
              </a:solidFill>
            </a:endParaRPr>
          </a:p>
        </p:txBody>
      </p:sp>
      <p:sp>
        <p:nvSpPr>
          <p:cNvPr id="3" name="Content Placeholder 2"/>
          <p:cNvSpPr>
            <a:spLocks noGrp="1"/>
          </p:cNvSpPr>
          <p:nvPr>
            <p:ph idx="1"/>
          </p:nvPr>
        </p:nvSpPr>
        <p:spPr>
          <a:xfrm>
            <a:off x="972944" y="2103864"/>
            <a:ext cx="7485256" cy="4114800"/>
          </a:xfrm>
        </p:spPr>
        <p:txBody>
          <a:bodyPr/>
          <a:lstStyle/>
          <a:p>
            <a:r>
              <a:rPr lang="en-US" sz="2400" dirty="0" smtClean="0"/>
              <a:t>Downside of the approach just described is have to wait until the end of an episode to update estimate of </a:t>
            </a:r>
            <a:r>
              <a:rPr lang="en-US" sz="2400" dirty="0"/>
              <a:t>V</a:t>
            </a:r>
          </a:p>
        </p:txBody>
      </p:sp>
    </p:spTree>
    <p:extLst>
      <p:ext uri="{BB962C8B-B14F-4D97-AF65-F5344CB8AC3E}">
        <p14:creationId xmlns:p14="http://schemas.microsoft.com/office/powerpoint/2010/main" val="150968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651" y="203833"/>
            <a:ext cx="8229600" cy="939167"/>
          </a:xfrm>
        </p:spPr>
        <p:txBody>
          <a:bodyPr/>
          <a:lstStyle/>
          <a:p>
            <a:r>
              <a:rPr lang="en-US" sz="3600" dirty="0" smtClean="0">
                <a:solidFill>
                  <a:srgbClr val="C00000"/>
                </a:solidFill>
              </a:rPr>
              <a:t>Reinforcement Learning</a:t>
            </a:r>
            <a:endParaRPr lang="en-US" sz="3600" dirty="0">
              <a:solidFill>
                <a:srgbClr val="C00000"/>
              </a:solidFill>
            </a:endParaRPr>
          </a:p>
        </p:txBody>
      </p:sp>
      <p:sp>
        <p:nvSpPr>
          <p:cNvPr id="4" name="Freeform 3"/>
          <p:cNvSpPr>
            <a:spLocks/>
          </p:cNvSpPr>
          <p:nvPr/>
        </p:nvSpPr>
        <p:spPr bwMode="auto">
          <a:xfrm>
            <a:off x="3200400" y="1410624"/>
            <a:ext cx="3340100" cy="1854200"/>
          </a:xfrm>
          <a:custGeom>
            <a:avLst/>
            <a:gdLst>
              <a:gd name="T0" fmla="*/ 120 w 2104"/>
              <a:gd name="T1" fmla="*/ 184 h 1168"/>
              <a:gd name="T2" fmla="*/ 352 w 2104"/>
              <a:gd name="T3" fmla="*/ 248 h 1168"/>
              <a:gd name="T4" fmla="*/ 424 w 2104"/>
              <a:gd name="T5" fmla="*/ 232 h 1168"/>
              <a:gd name="T6" fmla="*/ 480 w 2104"/>
              <a:gd name="T7" fmla="*/ 176 h 1168"/>
              <a:gd name="T8" fmla="*/ 552 w 2104"/>
              <a:gd name="T9" fmla="*/ 128 h 1168"/>
              <a:gd name="T10" fmla="*/ 840 w 2104"/>
              <a:gd name="T11" fmla="*/ 0 h 1168"/>
              <a:gd name="T12" fmla="*/ 1056 w 2104"/>
              <a:gd name="T13" fmla="*/ 16 h 1168"/>
              <a:gd name="T14" fmla="*/ 1120 w 2104"/>
              <a:gd name="T15" fmla="*/ 56 h 1168"/>
              <a:gd name="T16" fmla="*/ 1152 w 2104"/>
              <a:gd name="T17" fmla="*/ 104 h 1168"/>
              <a:gd name="T18" fmla="*/ 1160 w 2104"/>
              <a:gd name="T19" fmla="*/ 152 h 1168"/>
              <a:gd name="T20" fmla="*/ 1216 w 2104"/>
              <a:gd name="T21" fmla="*/ 184 h 1168"/>
              <a:gd name="T22" fmla="*/ 1440 w 2104"/>
              <a:gd name="T23" fmla="*/ 208 h 1168"/>
              <a:gd name="T24" fmla="*/ 1800 w 2104"/>
              <a:gd name="T25" fmla="*/ 200 h 1168"/>
              <a:gd name="T26" fmla="*/ 1944 w 2104"/>
              <a:gd name="T27" fmla="*/ 240 h 1168"/>
              <a:gd name="T28" fmla="*/ 1960 w 2104"/>
              <a:gd name="T29" fmla="*/ 368 h 1168"/>
              <a:gd name="T30" fmla="*/ 1952 w 2104"/>
              <a:gd name="T31" fmla="*/ 392 h 1168"/>
              <a:gd name="T32" fmla="*/ 1904 w 2104"/>
              <a:gd name="T33" fmla="*/ 416 h 1168"/>
              <a:gd name="T34" fmla="*/ 1960 w 2104"/>
              <a:gd name="T35" fmla="*/ 512 h 1168"/>
              <a:gd name="T36" fmla="*/ 2088 w 2104"/>
              <a:gd name="T37" fmla="*/ 672 h 1168"/>
              <a:gd name="T38" fmla="*/ 2104 w 2104"/>
              <a:gd name="T39" fmla="*/ 696 h 1168"/>
              <a:gd name="T40" fmla="*/ 2048 w 2104"/>
              <a:gd name="T41" fmla="*/ 1024 h 1168"/>
              <a:gd name="T42" fmla="*/ 2008 w 2104"/>
              <a:gd name="T43" fmla="*/ 1064 h 1168"/>
              <a:gd name="T44" fmla="*/ 1888 w 2104"/>
              <a:gd name="T45" fmla="*/ 1056 h 1168"/>
              <a:gd name="T46" fmla="*/ 1768 w 2104"/>
              <a:gd name="T47" fmla="*/ 960 h 1168"/>
              <a:gd name="T48" fmla="*/ 1688 w 2104"/>
              <a:gd name="T49" fmla="*/ 944 h 1168"/>
              <a:gd name="T50" fmla="*/ 1592 w 2104"/>
              <a:gd name="T51" fmla="*/ 952 h 1168"/>
              <a:gd name="T52" fmla="*/ 1392 w 2104"/>
              <a:gd name="T53" fmla="*/ 1080 h 1168"/>
              <a:gd name="T54" fmla="*/ 1144 w 2104"/>
              <a:gd name="T55" fmla="*/ 1168 h 1168"/>
              <a:gd name="T56" fmla="*/ 1048 w 2104"/>
              <a:gd name="T57" fmla="*/ 1160 h 1168"/>
              <a:gd name="T58" fmla="*/ 1024 w 2104"/>
              <a:gd name="T59" fmla="*/ 1152 h 1168"/>
              <a:gd name="T60" fmla="*/ 976 w 2104"/>
              <a:gd name="T61" fmla="*/ 960 h 1168"/>
              <a:gd name="T62" fmla="*/ 944 w 2104"/>
              <a:gd name="T63" fmla="*/ 848 h 1168"/>
              <a:gd name="T64" fmla="*/ 744 w 2104"/>
              <a:gd name="T65" fmla="*/ 904 h 1168"/>
              <a:gd name="T66" fmla="*/ 424 w 2104"/>
              <a:gd name="T67" fmla="*/ 984 h 1168"/>
              <a:gd name="T68" fmla="*/ 328 w 2104"/>
              <a:gd name="T69" fmla="*/ 1008 h 1168"/>
              <a:gd name="T70" fmla="*/ 176 w 2104"/>
              <a:gd name="T71" fmla="*/ 992 h 1168"/>
              <a:gd name="T72" fmla="*/ 120 w 2104"/>
              <a:gd name="T73" fmla="*/ 920 h 1168"/>
              <a:gd name="T74" fmla="*/ 144 w 2104"/>
              <a:gd name="T75" fmla="*/ 808 h 1168"/>
              <a:gd name="T76" fmla="*/ 192 w 2104"/>
              <a:gd name="T77" fmla="*/ 776 h 1168"/>
              <a:gd name="T78" fmla="*/ 240 w 2104"/>
              <a:gd name="T79" fmla="*/ 760 h 1168"/>
              <a:gd name="T80" fmla="*/ 216 w 2104"/>
              <a:gd name="T81" fmla="*/ 608 h 1168"/>
              <a:gd name="T82" fmla="*/ 208 w 2104"/>
              <a:gd name="T83" fmla="*/ 584 h 1168"/>
              <a:gd name="T84" fmla="*/ 184 w 2104"/>
              <a:gd name="T85" fmla="*/ 576 h 1168"/>
              <a:gd name="T86" fmla="*/ 136 w 2104"/>
              <a:gd name="T87" fmla="*/ 544 h 1168"/>
              <a:gd name="T88" fmla="*/ 88 w 2104"/>
              <a:gd name="T89" fmla="*/ 528 h 1168"/>
              <a:gd name="T90" fmla="*/ 72 w 2104"/>
              <a:gd name="T91" fmla="*/ 496 h 1168"/>
              <a:gd name="T92" fmla="*/ 48 w 2104"/>
              <a:gd name="T93" fmla="*/ 464 h 1168"/>
              <a:gd name="T94" fmla="*/ 0 w 2104"/>
              <a:gd name="T95" fmla="*/ 320 h 1168"/>
              <a:gd name="T96" fmla="*/ 88 w 2104"/>
              <a:gd name="T97" fmla="*/ 192 h 1168"/>
              <a:gd name="T98" fmla="*/ 160 w 2104"/>
              <a:gd name="T99" fmla="*/ 216 h 1168"/>
              <a:gd name="T100" fmla="*/ 120 w 2104"/>
              <a:gd name="T101" fmla="*/ 18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4" h="1168">
                <a:moveTo>
                  <a:pt x="120" y="184"/>
                </a:moveTo>
                <a:cubicBezTo>
                  <a:pt x="229" y="242"/>
                  <a:pt x="242" y="261"/>
                  <a:pt x="352" y="248"/>
                </a:cubicBezTo>
                <a:cubicBezTo>
                  <a:pt x="375" y="240"/>
                  <a:pt x="401" y="242"/>
                  <a:pt x="424" y="232"/>
                </a:cubicBezTo>
                <a:cubicBezTo>
                  <a:pt x="499" y="197"/>
                  <a:pt x="438" y="212"/>
                  <a:pt x="480" y="176"/>
                </a:cubicBezTo>
                <a:cubicBezTo>
                  <a:pt x="501" y="157"/>
                  <a:pt x="531" y="148"/>
                  <a:pt x="552" y="128"/>
                </a:cubicBezTo>
                <a:cubicBezTo>
                  <a:pt x="631" y="48"/>
                  <a:pt x="731" y="10"/>
                  <a:pt x="840" y="0"/>
                </a:cubicBezTo>
                <a:cubicBezTo>
                  <a:pt x="912" y="5"/>
                  <a:pt x="984" y="7"/>
                  <a:pt x="1056" y="16"/>
                </a:cubicBezTo>
                <a:cubicBezTo>
                  <a:pt x="1083" y="19"/>
                  <a:pt x="1103" y="35"/>
                  <a:pt x="1120" y="56"/>
                </a:cubicBezTo>
                <a:cubicBezTo>
                  <a:pt x="1131" y="71"/>
                  <a:pt x="1152" y="104"/>
                  <a:pt x="1152" y="104"/>
                </a:cubicBezTo>
                <a:cubicBezTo>
                  <a:pt x="1154" y="120"/>
                  <a:pt x="1153" y="137"/>
                  <a:pt x="1160" y="152"/>
                </a:cubicBezTo>
                <a:cubicBezTo>
                  <a:pt x="1171" y="177"/>
                  <a:pt x="1193" y="179"/>
                  <a:pt x="1216" y="184"/>
                </a:cubicBezTo>
                <a:cubicBezTo>
                  <a:pt x="1294" y="198"/>
                  <a:pt x="1356" y="203"/>
                  <a:pt x="1440" y="208"/>
                </a:cubicBezTo>
                <a:cubicBezTo>
                  <a:pt x="1631" y="183"/>
                  <a:pt x="1611" y="172"/>
                  <a:pt x="1800" y="200"/>
                </a:cubicBezTo>
                <a:cubicBezTo>
                  <a:pt x="1848" y="207"/>
                  <a:pt x="1893" y="232"/>
                  <a:pt x="1944" y="240"/>
                </a:cubicBezTo>
                <a:cubicBezTo>
                  <a:pt x="2008" y="261"/>
                  <a:pt x="1981" y="318"/>
                  <a:pt x="1960" y="368"/>
                </a:cubicBezTo>
                <a:cubicBezTo>
                  <a:pt x="1956" y="375"/>
                  <a:pt x="1957" y="385"/>
                  <a:pt x="1952" y="392"/>
                </a:cubicBezTo>
                <a:cubicBezTo>
                  <a:pt x="1940" y="406"/>
                  <a:pt x="1919" y="410"/>
                  <a:pt x="1904" y="416"/>
                </a:cubicBezTo>
                <a:cubicBezTo>
                  <a:pt x="1885" y="488"/>
                  <a:pt x="1908" y="477"/>
                  <a:pt x="1960" y="512"/>
                </a:cubicBezTo>
                <a:cubicBezTo>
                  <a:pt x="1990" y="572"/>
                  <a:pt x="2031" y="634"/>
                  <a:pt x="2088" y="672"/>
                </a:cubicBezTo>
                <a:cubicBezTo>
                  <a:pt x="2093" y="680"/>
                  <a:pt x="2104" y="686"/>
                  <a:pt x="2104" y="696"/>
                </a:cubicBezTo>
                <a:cubicBezTo>
                  <a:pt x="2101" y="729"/>
                  <a:pt x="2065" y="965"/>
                  <a:pt x="2048" y="1024"/>
                </a:cubicBezTo>
                <a:cubicBezTo>
                  <a:pt x="2041" y="1046"/>
                  <a:pt x="2025" y="1052"/>
                  <a:pt x="2008" y="1064"/>
                </a:cubicBezTo>
                <a:cubicBezTo>
                  <a:pt x="1968" y="1061"/>
                  <a:pt x="1926" y="1066"/>
                  <a:pt x="1888" y="1056"/>
                </a:cubicBezTo>
                <a:cubicBezTo>
                  <a:pt x="1831" y="1041"/>
                  <a:pt x="1807" y="991"/>
                  <a:pt x="1768" y="960"/>
                </a:cubicBezTo>
                <a:cubicBezTo>
                  <a:pt x="1746" y="943"/>
                  <a:pt x="1714" y="947"/>
                  <a:pt x="1688" y="944"/>
                </a:cubicBezTo>
                <a:cubicBezTo>
                  <a:pt x="1656" y="946"/>
                  <a:pt x="1623" y="946"/>
                  <a:pt x="1592" y="952"/>
                </a:cubicBezTo>
                <a:cubicBezTo>
                  <a:pt x="1516" y="965"/>
                  <a:pt x="1455" y="1044"/>
                  <a:pt x="1392" y="1080"/>
                </a:cubicBezTo>
                <a:cubicBezTo>
                  <a:pt x="1311" y="1124"/>
                  <a:pt x="1229" y="1139"/>
                  <a:pt x="1144" y="1168"/>
                </a:cubicBezTo>
                <a:cubicBezTo>
                  <a:pt x="1112" y="1165"/>
                  <a:pt x="1079" y="1164"/>
                  <a:pt x="1048" y="1160"/>
                </a:cubicBezTo>
                <a:cubicBezTo>
                  <a:pt x="1039" y="1158"/>
                  <a:pt x="1028" y="1158"/>
                  <a:pt x="1024" y="1152"/>
                </a:cubicBezTo>
                <a:cubicBezTo>
                  <a:pt x="988" y="1102"/>
                  <a:pt x="994" y="1016"/>
                  <a:pt x="976" y="960"/>
                </a:cubicBezTo>
                <a:cubicBezTo>
                  <a:pt x="975" y="953"/>
                  <a:pt x="985" y="857"/>
                  <a:pt x="944" y="848"/>
                </a:cubicBezTo>
                <a:cubicBezTo>
                  <a:pt x="892" y="836"/>
                  <a:pt x="792" y="895"/>
                  <a:pt x="744" y="904"/>
                </a:cubicBezTo>
                <a:cubicBezTo>
                  <a:pt x="634" y="922"/>
                  <a:pt x="532" y="971"/>
                  <a:pt x="424" y="984"/>
                </a:cubicBezTo>
                <a:cubicBezTo>
                  <a:pt x="360" y="1005"/>
                  <a:pt x="392" y="997"/>
                  <a:pt x="328" y="1008"/>
                </a:cubicBezTo>
                <a:cubicBezTo>
                  <a:pt x="277" y="1004"/>
                  <a:pt x="220" y="1017"/>
                  <a:pt x="176" y="992"/>
                </a:cubicBezTo>
                <a:cubicBezTo>
                  <a:pt x="149" y="976"/>
                  <a:pt x="120" y="920"/>
                  <a:pt x="120" y="920"/>
                </a:cubicBezTo>
                <a:cubicBezTo>
                  <a:pt x="122" y="898"/>
                  <a:pt x="119" y="832"/>
                  <a:pt x="144" y="808"/>
                </a:cubicBezTo>
                <a:cubicBezTo>
                  <a:pt x="157" y="794"/>
                  <a:pt x="173" y="782"/>
                  <a:pt x="192" y="776"/>
                </a:cubicBezTo>
                <a:cubicBezTo>
                  <a:pt x="208" y="770"/>
                  <a:pt x="240" y="760"/>
                  <a:pt x="240" y="760"/>
                </a:cubicBezTo>
                <a:cubicBezTo>
                  <a:pt x="271" y="712"/>
                  <a:pt x="238" y="653"/>
                  <a:pt x="216" y="608"/>
                </a:cubicBezTo>
                <a:cubicBezTo>
                  <a:pt x="212" y="600"/>
                  <a:pt x="213" y="589"/>
                  <a:pt x="208" y="584"/>
                </a:cubicBezTo>
                <a:cubicBezTo>
                  <a:pt x="202" y="578"/>
                  <a:pt x="191" y="580"/>
                  <a:pt x="184" y="576"/>
                </a:cubicBezTo>
                <a:cubicBezTo>
                  <a:pt x="167" y="566"/>
                  <a:pt x="154" y="550"/>
                  <a:pt x="136" y="544"/>
                </a:cubicBezTo>
                <a:cubicBezTo>
                  <a:pt x="120" y="538"/>
                  <a:pt x="88" y="528"/>
                  <a:pt x="88" y="528"/>
                </a:cubicBezTo>
                <a:cubicBezTo>
                  <a:pt x="82" y="517"/>
                  <a:pt x="78" y="506"/>
                  <a:pt x="72" y="496"/>
                </a:cubicBezTo>
                <a:cubicBezTo>
                  <a:pt x="64" y="484"/>
                  <a:pt x="54" y="475"/>
                  <a:pt x="48" y="464"/>
                </a:cubicBezTo>
                <a:cubicBezTo>
                  <a:pt x="23" y="420"/>
                  <a:pt x="9" y="368"/>
                  <a:pt x="0" y="320"/>
                </a:cubicBezTo>
                <a:cubicBezTo>
                  <a:pt x="10" y="238"/>
                  <a:pt x="6" y="219"/>
                  <a:pt x="88" y="192"/>
                </a:cubicBezTo>
                <a:cubicBezTo>
                  <a:pt x="165" y="200"/>
                  <a:pt x="160" y="175"/>
                  <a:pt x="160" y="216"/>
                </a:cubicBezTo>
                <a:lnTo>
                  <a:pt x="120" y="184"/>
                </a:lnTo>
                <a:close/>
              </a:path>
            </a:pathLst>
          </a:custGeom>
          <a:solidFill>
            <a:schemeClr val="accent1"/>
          </a:solidFill>
          <a:ln w="12700">
            <a:solidFill>
              <a:schemeClr val="tx1"/>
            </a:solidFill>
            <a:round/>
            <a:headEnd/>
            <a:tailEnd/>
          </a:ln>
        </p:spPr>
        <p:txBody>
          <a:bodyPr wrap="none" anchor="ctr"/>
          <a:lstStyle/>
          <a:p>
            <a:endParaRPr lang="en-US"/>
          </a:p>
        </p:txBody>
      </p:sp>
      <p:sp>
        <p:nvSpPr>
          <p:cNvPr id="5" name="Rectangle 4"/>
          <p:cNvSpPr>
            <a:spLocks noChangeArrowheads="1"/>
          </p:cNvSpPr>
          <p:nvPr/>
        </p:nvSpPr>
        <p:spPr bwMode="auto">
          <a:xfrm>
            <a:off x="4097267" y="1779171"/>
            <a:ext cx="1646379" cy="954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sz="2800" dirty="0" smtClean="0">
                <a:solidFill>
                  <a:srgbClr val="FF0000"/>
                </a:solidFill>
              </a:rPr>
              <a:t>Transition</a:t>
            </a:r>
          </a:p>
          <a:p>
            <a:pPr algn="ctr"/>
            <a:r>
              <a:rPr lang="en-US" sz="2800" dirty="0" smtClean="0">
                <a:solidFill>
                  <a:srgbClr val="FF0000"/>
                </a:solidFill>
              </a:rPr>
              <a:t>Model?</a:t>
            </a:r>
            <a:endParaRPr lang="en-US" sz="2800" dirty="0">
              <a:solidFill>
                <a:srgbClr val="FF0000"/>
              </a:solidFill>
            </a:endParaRPr>
          </a:p>
        </p:txBody>
      </p:sp>
      <p:grpSp>
        <p:nvGrpSpPr>
          <p:cNvPr id="6" name="Group 5"/>
          <p:cNvGrpSpPr>
            <a:grpSpLocks/>
          </p:cNvGrpSpPr>
          <p:nvPr/>
        </p:nvGrpSpPr>
        <p:grpSpPr bwMode="auto">
          <a:xfrm>
            <a:off x="4648200" y="3849024"/>
            <a:ext cx="914400" cy="1143000"/>
            <a:chOff x="2496" y="2928"/>
            <a:chExt cx="432" cy="528"/>
          </a:xfrm>
        </p:grpSpPr>
        <p:sp>
          <p:nvSpPr>
            <p:cNvPr id="7" name="AutoShape 6"/>
            <p:cNvSpPr>
              <a:spLocks noChangeArrowheads="1"/>
            </p:cNvSpPr>
            <p:nvPr/>
          </p:nvSpPr>
          <p:spPr bwMode="auto">
            <a:xfrm>
              <a:off x="2496" y="3024"/>
              <a:ext cx="240" cy="432"/>
            </a:xfrm>
            <a:prstGeom prst="can">
              <a:avLst>
                <a:gd name="adj" fmla="val 45000"/>
              </a:avLst>
            </a:prstGeom>
            <a:solidFill>
              <a:schemeClr val="bg2"/>
            </a:solidFill>
            <a:ln w="9525">
              <a:solidFill>
                <a:schemeClr val="tx1"/>
              </a:solidFill>
              <a:round/>
              <a:headEnd/>
              <a:tailEnd/>
            </a:ln>
          </p:spPr>
          <p:txBody>
            <a:bodyPr wrap="none" anchor="ctr"/>
            <a:lstStyle/>
            <a:p>
              <a:endParaRPr lang="en-US"/>
            </a:p>
          </p:txBody>
        </p:sp>
        <p:sp>
          <p:nvSpPr>
            <p:cNvPr id="8" name="AutoShape 7"/>
            <p:cNvSpPr>
              <a:spLocks noChangeArrowheads="1"/>
            </p:cNvSpPr>
            <p:nvPr/>
          </p:nvSpPr>
          <p:spPr bwMode="auto">
            <a:xfrm>
              <a:off x="2544" y="2928"/>
              <a:ext cx="144" cy="144"/>
            </a:xfrm>
            <a:prstGeom prst="can">
              <a:avLst>
                <a:gd name="adj" fmla="val 25000"/>
              </a:avLst>
            </a:prstGeom>
            <a:solidFill>
              <a:schemeClr val="bg2"/>
            </a:solidFill>
            <a:ln w="9525">
              <a:solidFill>
                <a:schemeClr val="tx1"/>
              </a:solidFill>
              <a:round/>
              <a:headEnd/>
              <a:tailEnd/>
            </a:ln>
          </p:spPr>
          <p:txBody>
            <a:bodyPr wrap="none" anchor="ctr"/>
            <a:lstStyle/>
            <a:p>
              <a:endParaRPr lang="en-US"/>
            </a:p>
          </p:txBody>
        </p:sp>
        <p:sp>
          <p:nvSpPr>
            <p:cNvPr id="9" name="Line 8"/>
            <p:cNvSpPr>
              <a:spLocks noChangeShapeType="1"/>
            </p:cNvSpPr>
            <p:nvPr/>
          </p:nvSpPr>
          <p:spPr bwMode="auto">
            <a:xfrm>
              <a:off x="2688" y="3168"/>
              <a:ext cx="19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9"/>
            <p:cNvSpPr>
              <a:spLocks noChangeShapeType="1"/>
            </p:cNvSpPr>
            <p:nvPr/>
          </p:nvSpPr>
          <p:spPr bwMode="auto">
            <a:xfrm flipV="1">
              <a:off x="2880" y="3120"/>
              <a:ext cx="48"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10"/>
            <p:cNvSpPr>
              <a:spLocks noChangeShapeType="1"/>
            </p:cNvSpPr>
            <p:nvPr/>
          </p:nvSpPr>
          <p:spPr bwMode="auto">
            <a:xfrm>
              <a:off x="2880" y="3168"/>
              <a:ext cx="48" cy="4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 name="Rectangle 11"/>
          <p:cNvSpPr>
            <a:spLocks noChangeArrowheads="1"/>
          </p:cNvSpPr>
          <p:nvPr/>
        </p:nvSpPr>
        <p:spPr bwMode="auto">
          <a:xfrm>
            <a:off x="4297363" y="5082512"/>
            <a:ext cx="1112837" cy="519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sz="2800"/>
              <a:t>Agent</a:t>
            </a:r>
          </a:p>
        </p:txBody>
      </p:sp>
      <p:sp>
        <p:nvSpPr>
          <p:cNvPr id="13" name="Arc 12"/>
          <p:cNvSpPr>
            <a:spLocks/>
          </p:cNvSpPr>
          <p:nvPr/>
        </p:nvSpPr>
        <p:spPr bwMode="auto">
          <a:xfrm flipV="1">
            <a:off x="5638800" y="2731424"/>
            <a:ext cx="1905000" cy="1801813"/>
          </a:xfrm>
          <a:custGeom>
            <a:avLst/>
            <a:gdLst>
              <a:gd name="G0" fmla="+- 0 0 0"/>
              <a:gd name="G1" fmla="+- 21600 0 0"/>
              <a:gd name="G2" fmla="+- 21600 0 0"/>
              <a:gd name="T0" fmla="*/ 0 w 21600"/>
              <a:gd name="T1" fmla="*/ 0 h 39296"/>
              <a:gd name="T2" fmla="*/ 12385 w 21600"/>
              <a:gd name="T3" fmla="*/ 39296 h 39296"/>
              <a:gd name="T4" fmla="*/ 0 w 21600"/>
              <a:gd name="T5" fmla="*/ 21600 h 39296"/>
            </a:gdLst>
            <a:ahLst/>
            <a:cxnLst>
              <a:cxn ang="0">
                <a:pos x="T0" y="T1"/>
              </a:cxn>
              <a:cxn ang="0">
                <a:pos x="T2" y="T3"/>
              </a:cxn>
              <a:cxn ang="0">
                <a:pos x="T4" y="T5"/>
              </a:cxn>
            </a:cxnLst>
            <a:rect l="0" t="0" r="r" b="b"/>
            <a:pathLst>
              <a:path w="21600" h="39296" fill="none" extrusionOk="0">
                <a:moveTo>
                  <a:pt x="0" y="-1"/>
                </a:moveTo>
                <a:cubicBezTo>
                  <a:pt x="11929" y="0"/>
                  <a:pt x="21600" y="9670"/>
                  <a:pt x="21600" y="21600"/>
                </a:cubicBezTo>
                <a:cubicBezTo>
                  <a:pt x="21600" y="28649"/>
                  <a:pt x="18160" y="35254"/>
                  <a:pt x="12385" y="39296"/>
                </a:cubicBezTo>
              </a:path>
              <a:path w="21600" h="39296" stroke="0" extrusionOk="0">
                <a:moveTo>
                  <a:pt x="0" y="-1"/>
                </a:moveTo>
                <a:cubicBezTo>
                  <a:pt x="11929" y="0"/>
                  <a:pt x="21600" y="9670"/>
                  <a:pt x="21600" y="21600"/>
                </a:cubicBezTo>
                <a:cubicBezTo>
                  <a:pt x="21600" y="28649"/>
                  <a:pt x="18160" y="35254"/>
                  <a:pt x="12385" y="39296"/>
                </a:cubicBezTo>
                <a:lnTo>
                  <a:pt x="0" y="21600"/>
                </a:lnTo>
                <a:close/>
              </a:path>
            </a:pathLst>
          </a:custGeom>
          <a:noFill/>
          <a:ln w="28575">
            <a:solidFill>
              <a:schemeClr val="tx1"/>
            </a:solidFill>
            <a:round/>
            <a:headEnd/>
            <a:tailEnd type="triangle" w="med" len="me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4" name="Arc 13"/>
          <p:cNvSpPr>
            <a:spLocks/>
          </p:cNvSpPr>
          <p:nvPr/>
        </p:nvSpPr>
        <p:spPr bwMode="auto">
          <a:xfrm rot="16200000" flipH="1">
            <a:off x="2590800" y="2782224"/>
            <a:ext cx="1524000" cy="1828800"/>
          </a:xfrm>
          <a:custGeom>
            <a:avLst/>
            <a:gdLst>
              <a:gd name="G0" fmla="+- 17991 0 0"/>
              <a:gd name="G1" fmla="+- 21600 0 0"/>
              <a:gd name="G2" fmla="+- 21600 0 0"/>
              <a:gd name="T0" fmla="*/ 0 w 39591"/>
              <a:gd name="T1" fmla="*/ 9648 h 21600"/>
              <a:gd name="T2" fmla="*/ 39591 w 39591"/>
              <a:gd name="T3" fmla="*/ 21600 h 21600"/>
              <a:gd name="T4" fmla="*/ 17991 w 39591"/>
              <a:gd name="T5" fmla="*/ 21600 h 21600"/>
            </a:gdLst>
            <a:ahLst/>
            <a:cxnLst>
              <a:cxn ang="0">
                <a:pos x="T0" y="T1"/>
              </a:cxn>
              <a:cxn ang="0">
                <a:pos x="T2" y="T3"/>
              </a:cxn>
              <a:cxn ang="0">
                <a:pos x="T4" y="T5"/>
              </a:cxn>
            </a:cxnLst>
            <a:rect l="0" t="0" r="r" b="b"/>
            <a:pathLst>
              <a:path w="39591" h="21600" fill="none" extrusionOk="0">
                <a:moveTo>
                  <a:pt x="-1" y="9647"/>
                </a:moveTo>
                <a:cubicBezTo>
                  <a:pt x="4002" y="3621"/>
                  <a:pt x="10756" y="-1"/>
                  <a:pt x="17991" y="-1"/>
                </a:cubicBezTo>
                <a:cubicBezTo>
                  <a:pt x="29920" y="-1"/>
                  <a:pt x="39591" y="9670"/>
                  <a:pt x="39591" y="21600"/>
                </a:cubicBezTo>
              </a:path>
              <a:path w="39591" h="21600" stroke="0" extrusionOk="0">
                <a:moveTo>
                  <a:pt x="-1" y="9647"/>
                </a:moveTo>
                <a:cubicBezTo>
                  <a:pt x="4002" y="3621"/>
                  <a:pt x="10756" y="-1"/>
                  <a:pt x="17991" y="-1"/>
                </a:cubicBezTo>
                <a:cubicBezTo>
                  <a:pt x="29920" y="-1"/>
                  <a:pt x="39591" y="9670"/>
                  <a:pt x="39591" y="21600"/>
                </a:cubicBezTo>
                <a:lnTo>
                  <a:pt x="17991" y="21600"/>
                </a:lnTo>
                <a:close/>
              </a:path>
            </a:pathLst>
          </a:custGeom>
          <a:noFill/>
          <a:ln w="28575">
            <a:solidFill>
              <a:schemeClr val="tx1"/>
            </a:solidFill>
            <a:round/>
            <a:headEnd/>
            <a:tailEnd type="triangle" w="med" len="me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5" name="Rectangle 14"/>
          <p:cNvSpPr>
            <a:spLocks noChangeArrowheads="1"/>
          </p:cNvSpPr>
          <p:nvPr/>
        </p:nvSpPr>
        <p:spPr bwMode="auto">
          <a:xfrm>
            <a:off x="7535863" y="3294987"/>
            <a:ext cx="1173162" cy="519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sz="2800"/>
              <a:t>Action</a:t>
            </a:r>
          </a:p>
        </p:txBody>
      </p:sp>
      <p:sp>
        <p:nvSpPr>
          <p:cNvPr id="16" name="Rectangle 15"/>
          <p:cNvSpPr>
            <a:spLocks noChangeArrowheads="1"/>
          </p:cNvSpPr>
          <p:nvPr/>
        </p:nvSpPr>
        <p:spPr bwMode="auto">
          <a:xfrm>
            <a:off x="1295400" y="3315624"/>
            <a:ext cx="1014413" cy="519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sz="2800"/>
              <a:t>State</a:t>
            </a:r>
          </a:p>
        </p:txBody>
      </p:sp>
      <p:pic>
        <p:nvPicPr>
          <p:cNvPr id="17" name="Picture 16" descr="Best_Cookie-20"/>
          <p:cNvPicPr>
            <a:picLocks noChangeAspect="1" noChangeArrowheads="1"/>
          </p:cNvPicPr>
          <p:nvPr/>
        </p:nvPicPr>
        <p:blipFill>
          <a:blip r:embed="rId3">
            <a:extLst>
              <a:ext uri="{28A0092B-C50C-407E-A947-70E740481C1C}">
                <a14:useLocalDpi xmlns:a14="http://schemas.microsoft.com/office/drawing/2010/main" val="0"/>
              </a:ext>
            </a:extLst>
          </a:blip>
          <a:srcRect l="19029" t="14603" r="13095" b="18997"/>
          <a:stretch>
            <a:fillRect/>
          </a:stretch>
        </p:blipFill>
        <p:spPr bwMode="auto">
          <a:xfrm>
            <a:off x="2895600" y="4534824"/>
            <a:ext cx="685800" cy="66992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Line 17"/>
          <p:cNvSpPr>
            <a:spLocks noChangeShapeType="1"/>
          </p:cNvSpPr>
          <p:nvPr/>
        </p:nvSpPr>
        <p:spPr bwMode="auto">
          <a:xfrm>
            <a:off x="3657600" y="4839624"/>
            <a:ext cx="6096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Rectangle 18"/>
          <p:cNvSpPr>
            <a:spLocks noChangeArrowheads="1"/>
          </p:cNvSpPr>
          <p:nvPr/>
        </p:nvSpPr>
        <p:spPr bwMode="auto">
          <a:xfrm>
            <a:off x="452404" y="4262082"/>
            <a:ext cx="247428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en-US" sz="2800" dirty="0" smtClean="0">
                <a:solidFill>
                  <a:srgbClr val="FF0000"/>
                </a:solidFill>
              </a:rPr>
              <a:t>Reward model?</a:t>
            </a:r>
            <a:endParaRPr lang="en-US" sz="2800" dirty="0">
              <a:solidFill>
                <a:srgbClr val="FF0000"/>
              </a:solidFill>
            </a:endParaRPr>
          </a:p>
        </p:txBody>
      </p:sp>
      <p:sp>
        <p:nvSpPr>
          <p:cNvPr id="20" name="Text Box 19"/>
          <p:cNvSpPr txBox="1">
            <a:spLocks noChangeArrowheads="1"/>
          </p:cNvSpPr>
          <p:nvPr/>
        </p:nvSpPr>
        <p:spPr bwMode="auto">
          <a:xfrm>
            <a:off x="683418" y="5664461"/>
            <a:ext cx="8474075"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r>
              <a:rPr lang="en-US" i="1" dirty="0"/>
              <a:t>Goal: Maximize expected sum of future rewards </a:t>
            </a:r>
            <a:endParaRPr lang="en-US" dirty="0"/>
          </a:p>
        </p:txBody>
      </p:sp>
      <p:sp>
        <p:nvSpPr>
          <p:cNvPr id="3" name="Slide Number Placeholder 2"/>
          <p:cNvSpPr>
            <a:spLocks noGrp="1"/>
          </p:cNvSpPr>
          <p:nvPr>
            <p:ph type="sldNum" sz="quarter" idx="12"/>
          </p:nvPr>
        </p:nvSpPr>
        <p:spPr/>
        <p:txBody>
          <a:bodyPr/>
          <a:lstStyle/>
          <a:p>
            <a:fld id="{FF225CC9-7ECB-4D65-94BD-F1E241F6F67E}" type="slidenum">
              <a:rPr lang="en-US" smtClean="0"/>
              <a:pPr/>
              <a:t>3</a:t>
            </a:fld>
            <a:endParaRPr lang="en-US" dirty="0"/>
          </a:p>
        </p:txBody>
      </p:sp>
    </p:spTree>
    <p:extLst>
      <p:ext uri="{BB962C8B-B14F-4D97-AF65-F5344CB8AC3E}">
        <p14:creationId xmlns:p14="http://schemas.microsoft.com/office/powerpoint/2010/main" val="1867983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4" y="209063"/>
            <a:ext cx="8686800" cy="939167"/>
          </a:xfrm>
        </p:spPr>
        <p:txBody>
          <a:bodyPr/>
          <a:lstStyle/>
          <a:p>
            <a:r>
              <a:rPr lang="en-US" sz="3600" dirty="0" smtClean="0">
                <a:solidFill>
                  <a:srgbClr val="C00000"/>
                </a:solidFill>
              </a:rPr>
              <a:t>Temporal Difference Learning</a:t>
            </a:r>
            <a:endParaRPr lang="en-US" sz="3600" dirty="0">
              <a:solidFill>
                <a:srgbClr val="C00000"/>
              </a:solidFill>
            </a:endParaRPr>
          </a:p>
        </p:txBody>
      </p:sp>
      <p:sp>
        <p:nvSpPr>
          <p:cNvPr id="3" name="Content Placeholder 2"/>
          <p:cNvSpPr>
            <a:spLocks noGrp="1"/>
          </p:cNvSpPr>
          <p:nvPr>
            <p:ph idx="1"/>
          </p:nvPr>
        </p:nvSpPr>
        <p:spPr>
          <a:xfrm>
            <a:off x="275067" y="1367786"/>
            <a:ext cx="8686800" cy="3319146"/>
          </a:xfrm>
        </p:spPr>
        <p:txBody>
          <a:bodyPr/>
          <a:lstStyle/>
          <a:p>
            <a:r>
              <a:rPr lang="en-US" sz="2400" dirty="0" smtClean="0">
                <a:latin typeface="CMU Serif Roman" charset="0"/>
                <a:ea typeface="CMU Serif Roman" charset="0"/>
                <a:cs typeface="CMU Serif Roman" charset="0"/>
              </a:rPr>
              <a:t>No explicit model of </a:t>
            </a:r>
            <a:r>
              <a:rPr lang="en-US" sz="2400" i="1" dirty="0" smtClean="0">
                <a:latin typeface="CMU Serif Roman" charset="0"/>
                <a:ea typeface="CMU Serif Roman" charset="0"/>
                <a:cs typeface="CMU Serif Roman" charset="0"/>
              </a:rPr>
              <a:t>T</a:t>
            </a:r>
            <a:r>
              <a:rPr lang="en-US" sz="2400" dirty="0" smtClean="0">
                <a:latin typeface="CMU Serif Roman" charset="0"/>
                <a:ea typeface="CMU Serif Roman" charset="0"/>
                <a:cs typeface="CMU Serif Roman" charset="0"/>
              </a:rPr>
              <a:t> or </a:t>
            </a:r>
            <a:r>
              <a:rPr lang="en-US" sz="2400" i="1" dirty="0" smtClean="0">
                <a:latin typeface="CMU Serif Roman" charset="0"/>
                <a:ea typeface="CMU Serif Roman" charset="0"/>
                <a:cs typeface="CMU Serif Roman" charset="0"/>
              </a:rPr>
              <a:t>R</a:t>
            </a:r>
            <a:r>
              <a:rPr lang="en-US" sz="2400" dirty="0" smtClean="0">
                <a:latin typeface="CMU Serif Roman" charset="0"/>
                <a:ea typeface="CMU Serif Roman" charset="0"/>
                <a:cs typeface="CMU Serif Roman" charset="0"/>
              </a:rPr>
              <a:t>! </a:t>
            </a:r>
            <a:endParaRPr lang="en-US" sz="2400" dirty="0">
              <a:latin typeface="CMU Serif Roman" charset="0"/>
              <a:ea typeface="CMU Serif Roman" charset="0"/>
              <a:cs typeface="CMU Serif Roman" charset="0"/>
            </a:endParaRPr>
          </a:p>
          <a:p>
            <a:r>
              <a:rPr lang="en-US" sz="2400" dirty="0">
                <a:latin typeface="CMU Serif Roman" charset="0"/>
                <a:ea typeface="CMU Serif Roman" charset="0"/>
                <a:cs typeface="CMU Serif Roman" charset="0"/>
              </a:rPr>
              <a:t>E</a:t>
            </a:r>
            <a:r>
              <a:rPr lang="en-US" sz="2400" dirty="0" smtClean="0">
                <a:latin typeface="CMU Serif Roman" charset="0"/>
                <a:ea typeface="CMU Serif Roman" charset="0"/>
                <a:cs typeface="CMU Serif Roman" charset="0"/>
              </a:rPr>
              <a:t>stimate </a:t>
            </a:r>
            <a:r>
              <a:rPr lang="en-US" sz="2400" i="1" dirty="0" smtClean="0">
                <a:latin typeface="CMU Serif Roman" charset="0"/>
                <a:ea typeface="CMU Serif Roman" charset="0"/>
                <a:cs typeface="CMU Serif Roman" charset="0"/>
              </a:rPr>
              <a:t>V</a:t>
            </a:r>
            <a:r>
              <a:rPr lang="en-US" sz="2400" dirty="0" smtClean="0">
                <a:latin typeface="CMU Serif Roman" charset="0"/>
                <a:ea typeface="CMU Serif Roman" charset="0"/>
                <a:cs typeface="CMU Serif Roman" charset="0"/>
              </a:rPr>
              <a:t> and expectation</a:t>
            </a:r>
            <a:r>
              <a:rPr lang="en-US" sz="2400" b="1" dirty="0" smtClean="0">
                <a:latin typeface="CMU Serif Roman" charset="0"/>
                <a:ea typeface="CMU Serif Roman" charset="0"/>
                <a:cs typeface="CMU Serif Roman" charset="0"/>
              </a:rPr>
              <a:t> through samples</a:t>
            </a:r>
          </a:p>
          <a:p>
            <a:r>
              <a:rPr lang="en-US" sz="2400" dirty="0" smtClean="0">
                <a:latin typeface="CMU Serif Roman" charset="0"/>
                <a:ea typeface="CMU Serif Roman" charset="0"/>
                <a:cs typeface="CMU Serif Roman" charset="0"/>
              </a:rPr>
              <a:t>Update from </a:t>
            </a:r>
            <a:r>
              <a:rPr lang="en-US" sz="2400" b="1" dirty="0">
                <a:latin typeface="CMU Serif Roman" charset="0"/>
                <a:ea typeface="CMU Serif Roman" charset="0"/>
                <a:cs typeface="CMU Serif Roman" charset="0"/>
              </a:rPr>
              <a:t>every </a:t>
            </a:r>
            <a:r>
              <a:rPr lang="en-US" sz="2400" b="1" dirty="0" smtClean="0">
                <a:latin typeface="CMU Serif Roman" charset="0"/>
                <a:ea typeface="CMU Serif Roman" charset="0"/>
                <a:cs typeface="CMU Serif Roman" charset="0"/>
              </a:rPr>
              <a:t>experience</a:t>
            </a:r>
            <a:endParaRPr lang="en-US" sz="2400" b="1" dirty="0">
              <a:latin typeface="CMU Serif Roman" charset="0"/>
              <a:ea typeface="CMU Serif Roman" charset="0"/>
              <a:cs typeface="CMU Serif Roman" charset="0"/>
            </a:endParaRPr>
          </a:p>
          <a:p>
            <a:pPr lvl="1"/>
            <a:r>
              <a:rPr lang="en-US" sz="2400" dirty="0">
                <a:latin typeface="CMU Serif Roman" charset="0"/>
                <a:ea typeface="CMU Serif Roman" charset="0"/>
                <a:cs typeface="CMU Serif Roman" charset="0"/>
              </a:rPr>
              <a:t>Update </a:t>
            </a:r>
            <a:r>
              <a:rPr lang="en-US" sz="2400" i="1" dirty="0">
                <a:latin typeface="CMU Serif Roman" charset="0"/>
                <a:ea typeface="CMU Serif Roman" charset="0"/>
                <a:cs typeface="CMU Serif Roman" charset="0"/>
              </a:rPr>
              <a:t>V</a:t>
            </a:r>
            <a:r>
              <a:rPr lang="en-US" sz="2400" dirty="0">
                <a:latin typeface="CMU Serif Roman" charset="0"/>
                <a:ea typeface="CMU Serif Roman" charset="0"/>
                <a:cs typeface="CMU Serif Roman" charset="0"/>
              </a:rPr>
              <a:t>(</a:t>
            </a:r>
            <a:r>
              <a:rPr lang="en-US" sz="2400" i="1" dirty="0">
                <a:latin typeface="CMU Serif Roman" charset="0"/>
                <a:ea typeface="CMU Serif Roman" charset="0"/>
                <a:cs typeface="CMU Serif Roman" charset="0"/>
              </a:rPr>
              <a:t>s</a:t>
            </a:r>
            <a:r>
              <a:rPr lang="en-US" sz="2400" dirty="0">
                <a:latin typeface="CMU Serif Roman" charset="0"/>
                <a:ea typeface="CMU Serif Roman" charset="0"/>
                <a:cs typeface="CMU Serif Roman" charset="0"/>
              </a:rPr>
              <a:t>) </a:t>
            </a:r>
            <a:r>
              <a:rPr lang="en-US" sz="2400" dirty="0" smtClean="0">
                <a:latin typeface="CMU Serif Roman" charset="0"/>
                <a:ea typeface="CMU Serif Roman" charset="0"/>
                <a:cs typeface="CMU Serif Roman" charset="0"/>
              </a:rPr>
              <a:t>after each state transition </a:t>
            </a:r>
            <a:r>
              <a:rPr lang="en-US" sz="2400" dirty="0">
                <a:latin typeface="CMU Serif Roman" charset="0"/>
                <a:ea typeface="CMU Serif Roman" charset="0"/>
                <a:cs typeface="CMU Serif Roman" charset="0"/>
              </a:rPr>
              <a:t>(</a:t>
            </a:r>
            <a:r>
              <a:rPr lang="en-US" sz="2400" i="1" dirty="0">
                <a:latin typeface="CMU Serif Roman" charset="0"/>
                <a:ea typeface="CMU Serif Roman" charset="0"/>
                <a:cs typeface="CMU Serif Roman" charset="0"/>
              </a:rPr>
              <a:t>s, a, s’, r</a:t>
            </a:r>
            <a:r>
              <a:rPr lang="en-US" sz="2400" dirty="0">
                <a:latin typeface="CMU Serif Roman" charset="0"/>
                <a:ea typeface="CMU Serif Roman" charset="0"/>
                <a:cs typeface="CMU Serif Roman" charset="0"/>
              </a:rPr>
              <a:t>)</a:t>
            </a:r>
          </a:p>
          <a:p>
            <a:pPr lvl="1"/>
            <a:r>
              <a:rPr lang="en-US" sz="2400" dirty="0">
                <a:latin typeface="CMU Serif Roman" charset="0"/>
                <a:ea typeface="CMU Serif Roman" charset="0"/>
                <a:cs typeface="CMU Serif Roman" charset="0"/>
              </a:rPr>
              <a:t>Likely outcomes </a:t>
            </a:r>
            <a:r>
              <a:rPr lang="en-US" sz="2400" i="1" dirty="0">
                <a:latin typeface="CMU Serif Roman" charset="0"/>
                <a:ea typeface="CMU Serif Roman" charset="0"/>
                <a:cs typeface="CMU Serif Roman" charset="0"/>
              </a:rPr>
              <a:t>s’</a:t>
            </a:r>
            <a:r>
              <a:rPr lang="en-US" sz="2400" dirty="0">
                <a:latin typeface="CMU Serif Roman" charset="0"/>
                <a:ea typeface="CMU Serif Roman" charset="0"/>
                <a:cs typeface="CMU Serif Roman" charset="0"/>
              </a:rPr>
              <a:t> will contribute updates more often</a:t>
            </a:r>
          </a:p>
          <a:p>
            <a:r>
              <a:rPr lang="en-US" sz="2400" dirty="0" smtClean="0">
                <a:latin typeface="CMU Serif Roman" charset="0"/>
                <a:ea typeface="CMU Serif Roman" charset="0"/>
                <a:cs typeface="CMU Serif Roman" charset="0"/>
              </a:rPr>
              <a:t>Temporal </a:t>
            </a:r>
            <a:r>
              <a:rPr lang="en-US" sz="2400" dirty="0">
                <a:latin typeface="CMU Serif Roman" charset="0"/>
                <a:ea typeface="CMU Serif Roman" charset="0"/>
                <a:cs typeface="CMU Serif Roman" charset="0"/>
              </a:rPr>
              <a:t>difference learning of values</a:t>
            </a:r>
          </a:p>
          <a:p>
            <a:pPr lvl="1"/>
            <a:r>
              <a:rPr lang="en-US" sz="2400" dirty="0">
                <a:latin typeface="CMU Serif Roman" charset="0"/>
                <a:ea typeface="CMU Serif Roman" charset="0"/>
                <a:cs typeface="CMU Serif Roman" charset="0"/>
              </a:rPr>
              <a:t>Policy still fixed, still doing evaluation!</a:t>
            </a:r>
          </a:p>
          <a:p>
            <a:pPr lvl="1"/>
            <a:r>
              <a:rPr lang="en-US" sz="2400" dirty="0">
                <a:latin typeface="CMU Serif Roman" charset="0"/>
                <a:ea typeface="CMU Serif Roman" charset="0"/>
                <a:cs typeface="CMU Serif Roman" charset="0"/>
              </a:rPr>
              <a:t>Move values toward </a:t>
            </a:r>
            <a:r>
              <a:rPr lang="en-US" sz="2400" dirty="0" smtClean="0">
                <a:latin typeface="CMU Serif Roman" charset="0"/>
                <a:ea typeface="CMU Serif Roman" charset="0"/>
                <a:cs typeface="CMU Serif Roman" charset="0"/>
              </a:rPr>
              <a:t>sample of V: </a:t>
            </a:r>
            <a:r>
              <a:rPr lang="en-US" sz="2400" b="1" dirty="0">
                <a:latin typeface="CMU Serif Roman" charset="0"/>
                <a:ea typeface="CMU Serif Roman" charset="0"/>
                <a:cs typeface="CMU Serif Roman" charset="0"/>
              </a:rPr>
              <a:t>running </a:t>
            </a:r>
            <a:r>
              <a:rPr lang="en-US" sz="2400" b="1" dirty="0" smtClean="0">
                <a:latin typeface="CMU Serif Roman" charset="0"/>
                <a:ea typeface="CMU Serif Roman" charset="0"/>
                <a:cs typeface="CMU Serif Roman" charset="0"/>
              </a:rPr>
              <a:t>average</a:t>
            </a:r>
          </a:p>
          <a:p>
            <a:pPr marL="0" indent="0">
              <a:buNone/>
            </a:pPr>
            <a:endParaRPr lang="en-US" sz="2400" dirty="0">
              <a:latin typeface="CMU Serif Roman" charset="0"/>
              <a:ea typeface="CMU Serif Roman" charset="0"/>
              <a:cs typeface="CMU Serif Roman" charset="0"/>
            </a:endParaRPr>
          </a:p>
        </p:txBody>
      </p:sp>
      <p:pic>
        <p:nvPicPr>
          <p:cNvPr id="5" name="Picture 4" descr="txp_fig"/>
          <p:cNvPicPr>
            <a:picLocks noChangeAspect="1"/>
          </p:cNvPicPr>
          <p:nvPr>
            <p:custDataLst>
              <p:tags r:id="rId1"/>
            </p:custDataLst>
          </p:nvPr>
        </p:nvPicPr>
        <p:blipFill>
          <a:blip r:embed="rId5" cstate="print"/>
          <a:stretch>
            <a:fillRect/>
          </a:stretch>
        </p:blipFill>
        <p:spPr bwMode="auto">
          <a:xfrm>
            <a:off x="3567196" y="5001410"/>
            <a:ext cx="4789797" cy="330611"/>
          </a:xfrm>
          <a:prstGeom prst="rect">
            <a:avLst/>
          </a:prstGeom>
          <a:noFill/>
          <a:ln/>
          <a:effectLst/>
        </p:spPr>
      </p:pic>
      <p:pic>
        <p:nvPicPr>
          <p:cNvPr id="6" name="Picture 5" descr="txp_fig"/>
          <p:cNvPicPr>
            <a:picLocks noChangeAspect="1"/>
          </p:cNvPicPr>
          <p:nvPr>
            <p:custDataLst>
              <p:tags r:id="rId2"/>
            </p:custDataLst>
          </p:nvPr>
        </p:nvPicPr>
        <p:blipFill>
          <a:blip r:embed="rId6" cstate="print"/>
          <a:stretch>
            <a:fillRect/>
          </a:stretch>
        </p:blipFill>
        <p:spPr bwMode="auto">
          <a:xfrm>
            <a:off x="3567196" y="5603311"/>
            <a:ext cx="5181610" cy="300083"/>
          </a:xfrm>
          <a:prstGeom prst="rect">
            <a:avLst/>
          </a:prstGeom>
          <a:noFill/>
          <a:ln/>
          <a:effectLst/>
        </p:spPr>
      </p:pic>
      <p:sp>
        <p:nvSpPr>
          <p:cNvPr id="8" name="TextBox 19"/>
          <p:cNvSpPr txBox="1">
            <a:spLocks noChangeArrowheads="1"/>
          </p:cNvSpPr>
          <p:nvPr/>
        </p:nvSpPr>
        <p:spPr bwMode="auto">
          <a:xfrm>
            <a:off x="1019160" y="4916306"/>
            <a:ext cx="2287806" cy="461665"/>
          </a:xfrm>
          <a:prstGeom prst="rect">
            <a:avLst/>
          </a:prstGeom>
          <a:noFill/>
          <a:ln w="9525">
            <a:noFill/>
            <a:miter lim="800000"/>
            <a:headEnd/>
            <a:tailEnd/>
          </a:ln>
        </p:spPr>
        <p:txBody>
          <a:bodyPr wrap="none">
            <a:spAutoFit/>
          </a:bodyPr>
          <a:lstStyle/>
          <a:p>
            <a:r>
              <a:rPr lang="en-US" sz="2400" dirty="0">
                <a:solidFill>
                  <a:srgbClr val="0070C0"/>
                </a:solidFill>
                <a:latin typeface="CMU Serif Roman" charset="0"/>
                <a:ea typeface="CMU Serif Roman" charset="0"/>
                <a:cs typeface="CMU Serif Roman" charset="0"/>
              </a:rPr>
              <a:t>Sample of V(s):</a:t>
            </a:r>
          </a:p>
        </p:txBody>
      </p:sp>
      <p:sp>
        <p:nvSpPr>
          <p:cNvPr id="9" name="TextBox 21"/>
          <p:cNvSpPr txBox="1">
            <a:spLocks noChangeArrowheads="1"/>
          </p:cNvSpPr>
          <p:nvPr/>
        </p:nvSpPr>
        <p:spPr bwMode="auto">
          <a:xfrm>
            <a:off x="1019160" y="5460144"/>
            <a:ext cx="2319866" cy="461665"/>
          </a:xfrm>
          <a:prstGeom prst="rect">
            <a:avLst/>
          </a:prstGeom>
          <a:noFill/>
          <a:ln w="9525">
            <a:noFill/>
            <a:miter lim="800000"/>
            <a:headEnd/>
            <a:tailEnd/>
          </a:ln>
        </p:spPr>
        <p:txBody>
          <a:bodyPr wrap="none">
            <a:spAutoFit/>
          </a:bodyPr>
          <a:lstStyle/>
          <a:p>
            <a:r>
              <a:rPr lang="en-US" sz="2400" dirty="0">
                <a:solidFill>
                  <a:srgbClr val="0070C0"/>
                </a:solidFill>
                <a:latin typeface="CMU Serif Roman" charset="0"/>
                <a:ea typeface="CMU Serif Roman" charset="0"/>
                <a:cs typeface="CMU Serif Roman" charset="0"/>
              </a:rPr>
              <a:t>Update to V(s):</a:t>
            </a:r>
          </a:p>
        </p:txBody>
      </p:sp>
      <p:sp>
        <p:nvSpPr>
          <p:cNvPr id="7" name="Slide Number Placeholder 6"/>
          <p:cNvSpPr>
            <a:spLocks noGrp="1"/>
          </p:cNvSpPr>
          <p:nvPr>
            <p:ph type="sldNum" sz="quarter" idx="12"/>
          </p:nvPr>
        </p:nvSpPr>
        <p:spPr/>
        <p:txBody>
          <a:bodyPr/>
          <a:lstStyle/>
          <a:p>
            <a:fld id="{FF225CC9-7ECB-4D65-94BD-F1E241F6F67E}" type="slidenum">
              <a:rPr lang="en-US" smtClean="0"/>
              <a:pPr/>
              <a:t>30</a:t>
            </a:fld>
            <a:endParaRPr lang="en-US" dirty="0"/>
          </a:p>
        </p:txBody>
      </p:sp>
    </p:spTree>
    <p:extLst>
      <p:ext uri="{BB962C8B-B14F-4D97-AF65-F5344CB8AC3E}">
        <p14:creationId xmlns:p14="http://schemas.microsoft.com/office/powerpoint/2010/main" val="19225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939167"/>
          </a:xfrm>
        </p:spPr>
        <p:txBody>
          <a:bodyPr/>
          <a:lstStyle/>
          <a:p>
            <a:r>
              <a:rPr lang="en-US" sz="3600" dirty="0" smtClean="0">
                <a:solidFill>
                  <a:srgbClr val="C00000"/>
                </a:solidFill>
              </a:rPr>
              <a:t>Exponential Moving Avg</a:t>
            </a:r>
            <a:endParaRPr lang="en-US" sz="3600" dirty="0">
              <a:solidFill>
                <a:srgbClr val="C00000"/>
              </a:solidFill>
            </a:endParaRPr>
          </a:p>
        </p:txBody>
      </p:sp>
      <p:sp>
        <p:nvSpPr>
          <p:cNvPr id="4" name="Content Placeholder 2"/>
          <p:cNvSpPr txBox="1">
            <a:spLocks/>
          </p:cNvSpPr>
          <p:nvPr/>
        </p:nvSpPr>
        <p:spPr>
          <a:xfrm>
            <a:off x="304800" y="1456086"/>
            <a:ext cx="11201400" cy="487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CMU Serif Roman" charset="0"/>
                <a:ea typeface="CMU Serif Roman" charset="0"/>
                <a:cs typeface="CMU Serif Roman" charset="0"/>
              </a:rPr>
              <a:t>Exponential moving average </a:t>
            </a:r>
          </a:p>
          <a:p>
            <a:pPr lvl="1"/>
            <a:r>
              <a:rPr lang="en-US" sz="2400" dirty="0" smtClean="0">
                <a:latin typeface="CMU Serif Roman" charset="0"/>
                <a:ea typeface="CMU Serif Roman" charset="0"/>
                <a:cs typeface="CMU Serif Roman" charset="0"/>
              </a:rPr>
              <a:t>The running interpolation update:</a:t>
            </a:r>
          </a:p>
          <a:p>
            <a:pPr lvl="4"/>
            <a:endParaRPr lang="en-US" sz="1600" dirty="0" smtClean="0">
              <a:latin typeface="CMU Serif Roman" charset="0"/>
              <a:ea typeface="CMU Serif Roman" charset="0"/>
              <a:cs typeface="CMU Serif Roman" charset="0"/>
            </a:endParaRPr>
          </a:p>
          <a:p>
            <a:pPr lvl="1"/>
            <a:endParaRPr lang="en-US" sz="2400" dirty="0" smtClean="0">
              <a:latin typeface="CMU Serif Roman" charset="0"/>
              <a:ea typeface="CMU Serif Roman" charset="0"/>
              <a:cs typeface="CMU Serif Roman" charset="0"/>
            </a:endParaRPr>
          </a:p>
          <a:p>
            <a:pPr lvl="1"/>
            <a:r>
              <a:rPr lang="en-US" sz="2400" dirty="0" smtClean="0">
                <a:latin typeface="CMU Serif Roman" charset="0"/>
                <a:ea typeface="CMU Serif Roman" charset="0"/>
                <a:cs typeface="CMU Serif Roman" charset="0"/>
              </a:rPr>
              <a:t>Makes recent samples more important:</a:t>
            </a:r>
          </a:p>
          <a:p>
            <a:pPr lvl="2"/>
            <a:endParaRPr lang="en-US" sz="2000" dirty="0" smtClean="0">
              <a:latin typeface="CMU Serif Roman" charset="0"/>
              <a:ea typeface="CMU Serif Roman" charset="0"/>
              <a:cs typeface="CMU Serif Roman" charset="0"/>
            </a:endParaRPr>
          </a:p>
          <a:p>
            <a:pPr lvl="2"/>
            <a:endParaRPr lang="en-US" sz="2000" dirty="0" smtClean="0">
              <a:latin typeface="CMU Serif Roman" charset="0"/>
              <a:ea typeface="CMU Serif Roman" charset="0"/>
              <a:cs typeface="CMU Serif Roman" charset="0"/>
            </a:endParaRPr>
          </a:p>
          <a:p>
            <a:pPr lvl="2"/>
            <a:endParaRPr lang="en-US" sz="2000" dirty="0" smtClean="0">
              <a:latin typeface="CMU Serif Roman" charset="0"/>
              <a:ea typeface="CMU Serif Roman" charset="0"/>
              <a:cs typeface="CMU Serif Roman" charset="0"/>
            </a:endParaRPr>
          </a:p>
          <a:p>
            <a:pPr lvl="1"/>
            <a:r>
              <a:rPr lang="en-US" sz="2400" dirty="0" smtClean="0">
                <a:latin typeface="CMU Serif Roman" charset="0"/>
                <a:ea typeface="CMU Serif Roman" charset="0"/>
                <a:cs typeface="CMU Serif Roman" charset="0"/>
              </a:rPr>
              <a:t>Forgets about the past </a:t>
            </a:r>
          </a:p>
          <a:p>
            <a:r>
              <a:rPr lang="en-US" sz="2800" dirty="0" smtClean="0">
                <a:solidFill>
                  <a:srgbClr val="0070C0"/>
                </a:solidFill>
                <a:latin typeface="CMU Serif Roman" charset="0"/>
                <a:ea typeface="CMU Serif Roman" charset="0"/>
                <a:cs typeface="CMU Serif Roman" charset="0"/>
              </a:rPr>
              <a:t>Decreasing learning rate (α) can give converging avgs</a:t>
            </a:r>
          </a:p>
          <a:p>
            <a:endParaRPr lang="en-US" sz="2800" dirty="0" smtClean="0">
              <a:latin typeface="CMU Serif Roman" charset="0"/>
              <a:ea typeface="CMU Serif Roman" charset="0"/>
              <a:cs typeface="CMU Serif Roman" charset="0"/>
            </a:endParaRPr>
          </a:p>
        </p:txBody>
      </p:sp>
      <p:pic>
        <p:nvPicPr>
          <p:cNvPr id="5" name="Picture 2" descr="\\.host\Shared Folders\Shared with PC\exp_moving_avg.png"/>
          <p:cNvPicPr>
            <a:picLocks noChangeAspect="1" noChangeArrowheads="1"/>
          </p:cNvPicPr>
          <p:nvPr/>
        </p:nvPicPr>
        <p:blipFill>
          <a:blip r:embed="rId3" cstate="print">
            <a:duotone>
              <a:prstClr val="black"/>
              <a:schemeClr val="tx1">
                <a:tint val="45000"/>
                <a:satMod val="400000"/>
              </a:schemeClr>
            </a:duotone>
          </a:blip>
          <a:srcRect/>
          <a:stretch>
            <a:fillRect/>
          </a:stretch>
        </p:blipFill>
        <p:spPr bwMode="auto">
          <a:xfrm>
            <a:off x="986125" y="3737769"/>
            <a:ext cx="7229475" cy="876300"/>
          </a:xfrm>
          <a:prstGeom prst="rect">
            <a:avLst/>
          </a:prstGeom>
          <a:noFill/>
          <a:ln w="9525">
            <a:noFill/>
            <a:miter lim="800000"/>
            <a:headEnd/>
            <a:tailEnd/>
          </a:ln>
        </p:spPr>
      </p:pic>
      <p:pic>
        <p:nvPicPr>
          <p:cNvPr id="6" name="Picture 3" descr="\\.host\Shared Folders\Shared with PC\exp_moving_avg_update.png"/>
          <p:cNvPicPr>
            <a:picLocks noChangeAspect="1" noChangeArrowheads="1"/>
          </p:cNvPicPr>
          <p:nvPr/>
        </p:nvPicPr>
        <p:blipFill>
          <a:blip r:embed="rId4" cstate="print">
            <a:duotone>
              <a:prstClr val="black"/>
              <a:schemeClr val="tx1">
                <a:tint val="45000"/>
                <a:satMod val="400000"/>
              </a:schemeClr>
            </a:duotone>
          </a:blip>
          <a:srcRect/>
          <a:stretch>
            <a:fillRect/>
          </a:stretch>
        </p:blipFill>
        <p:spPr bwMode="auto">
          <a:xfrm>
            <a:off x="1425497" y="2522421"/>
            <a:ext cx="3982932" cy="372832"/>
          </a:xfrm>
          <a:prstGeom prst="rect">
            <a:avLst/>
          </a:prstGeom>
          <a:noFill/>
          <a:ln w="9525">
            <a:noFill/>
            <a:miter lim="800000"/>
            <a:headEnd/>
            <a:tailEnd/>
          </a:ln>
        </p:spPr>
      </p:pic>
      <p:sp>
        <p:nvSpPr>
          <p:cNvPr id="7" name="TextBox 6"/>
          <p:cNvSpPr txBox="1"/>
          <p:nvPr/>
        </p:nvSpPr>
        <p:spPr>
          <a:xfrm>
            <a:off x="1219200" y="6172200"/>
            <a:ext cx="3614128" cy="369332"/>
          </a:xfrm>
          <a:prstGeom prst="rect">
            <a:avLst/>
          </a:prstGeom>
          <a:noFill/>
        </p:spPr>
        <p:txBody>
          <a:bodyPr wrap="none" rtlCol="0">
            <a:spAutoFit/>
          </a:bodyPr>
          <a:lstStyle/>
          <a:p>
            <a:r>
              <a:rPr lang="en-US" dirty="0" smtClean="0">
                <a:solidFill>
                  <a:schemeClr val="bg1"/>
                </a:solidFill>
                <a:latin typeface="Times New Roman"/>
                <a:cs typeface="Times New Roman"/>
              </a:rPr>
              <a:t>Slide adapted from Klein and </a:t>
            </a:r>
            <a:r>
              <a:rPr lang="en-US" dirty="0" err="1" smtClean="0">
                <a:solidFill>
                  <a:schemeClr val="bg1"/>
                </a:solidFill>
                <a:latin typeface="Times New Roman"/>
                <a:cs typeface="Times New Roman"/>
              </a:rPr>
              <a:t>Abbeel</a:t>
            </a:r>
            <a:endParaRPr lang="en-US" dirty="0" smtClean="0">
              <a:solidFill>
                <a:schemeClr val="bg1"/>
              </a:solidFill>
              <a:latin typeface="Times New Roman"/>
              <a:cs typeface="Times New Roman"/>
            </a:endParaRPr>
          </a:p>
        </p:txBody>
      </p:sp>
      <p:sp>
        <p:nvSpPr>
          <p:cNvPr id="3" name="Slide Number Placeholder 2"/>
          <p:cNvSpPr>
            <a:spLocks noGrp="1"/>
          </p:cNvSpPr>
          <p:nvPr>
            <p:ph type="sldNum" sz="quarter" idx="12"/>
          </p:nvPr>
        </p:nvSpPr>
        <p:spPr/>
        <p:txBody>
          <a:bodyPr/>
          <a:lstStyle/>
          <a:p>
            <a:fld id="{FF225CC9-7ECB-4D65-94BD-F1E241F6F67E}" type="slidenum">
              <a:rPr lang="en-US" smtClean="0"/>
              <a:pPr/>
              <a:t>31</a:t>
            </a:fld>
            <a:endParaRPr lang="en-US" dirty="0"/>
          </a:p>
        </p:txBody>
      </p:sp>
    </p:spTree>
    <p:extLst>
      <p:ext uri="{BB962C8B-B14F-4D97-AF65-F5344CB8AC3E}">
        <p14:creationId xmlns:p14="http://schemas.microsoft.com/office/powerpoint/2010/main" val="16274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4800600"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b="1" dirty="0" smtClean="0">
                <a:latin typeface="+mn-lt"/>
              </a:rPr>
              <a:t>TD Learning Example</a:t>
            </a:r>
            <a:endParaRPr lang="en-US" sz="2200" b="1" dirty="0">
              <a:latin typeface="+mn-lt"/>
            </a:endParaRPr>
          </a:p>
          <a:p>
            <a:pPr eaLnBrk="1" hangingPunct="1">
              <a:spcBef>
                <a:spcPct val="50000"/>
              </a:spcBef>
            </a:pPr>
            <a:endParaRPr lang="en-US" sz="2200" dirty="0">
              <a:latin typeface="+mn-lt"/>
            </a:endParaRPr>
          </a:p>
        </p:txBody>
      </p:sp>
      <p:sp>
        <p:nvSpPr>
          <p:cNvPr id="34" name="TextBox 33"/>
          <p:cNvSpPr txBox="1"/>
          <p:nvPr/>
        </p:nvSpPr>
        <p:spPr>
          <a:xfrm>
            <a:off x="1169886" y="6147356"/>
            <a:ext cx="3509307" cy="369332"/>
          </a:xfrm>
          <a:prstGeom prst="rect">
            <a:avLst/>
          </a:prstGeom>
          <a:noFill/>
        </p:spPr>
        <p:txBody>
          <a:bodyPr wrap="none" rtlCol="0">
            <a:spAutoFit/>
          </a:bodyPr>
          <a:lstStyle/>
          <a:p>
            <a:r>
              <a:rPr lang="en-US" dirty="0" smtClean="0">
                <a:solidFill>
                  <a:schemeClr val="bg1"/>
                </a:solidFill>
                <a:latin typeface="Calibri"/>
                <a:cs typeface="Calibri"/>
              </a:rPr>
              <a:t>Adaption of </a:t>
            </a:r>
            <a:r>
              <a:rPr lang="en-US" dirty="0">
                <a:solidFill>
                  <a:schemeClr val="bg1"/>
                </a:solidFill>
                <a:latin typeface="Calibri"/>
                <a:cs typeface="Calibri"/>
              </a:rPr>
              <a:t>d</a:t>
            </a:r>
            <a:r>
              <a:rPr lang="en-US" dirty="0" smtClean="0">
                <a:solidFill>
                  <a:schemeClr val="bg1"/>
                </a:solidFill>
                <a:latin typeface="Calibri"/>
                <a:cs typeface="Calibri"/>
              </a:rPr>
              <a:t>rawing by Ketrina Yim</a:t>
            </a:r>
          </a:p>
        </p:txBody>
      </p:sp>
      <p:sp>
        <p:nvSpPr>
          <p:cNvPr id="8" name="Text Box 7"/>
          <p:cNvSpPr txBox="1">
            <a:spLocks noChangeArrowheads="1"/>
          </p:cNvSpPr>
          <p:nvPr/>
        </p:nvSpPr>
        <p:spPr bwMode="auto">
          <a:xfrm>
            <a:off x="457200" y="3567229"/>
            <a:ext cx="48006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smtClean="0">
                <a:latin typeface="+mn-lt"/>
              </a:rPr>
              <a:t>Initialize all V</a:t>
            </a:r>
            <a:r>
              <a:rPr lang="en-US" sz="2200" baseline="30000" dirty="0" smtClean="0">
                <a:latin typeface="+mn-lt"/>
              </a:rPr>
              <a:t>π</a:t>
            </a:r>
            <a:r>
              <a:rPr lang="en-US" sz="2200" dirty="0" smtClean="0">
                <a:latin typeface="+mn-lt"/>
              </a:rPr>
              <a:t>(s</a:t>
            </a:r>
            <a:r>
              <a:rPr lang="en-US" sz="2200" dirty="0">
                <a:latin typeface="+mn-lt"/>
              </a:rPr>
              <a:t>) values: V</a:t>
            </a:r>
            <a:r>
              <a:rPr lang="en-US" sz="2200" baseline="30000" dirty="0">
                <a:latin typeface="+mn-lt"/>
              </a:rPr>
              <a:t>π</a:t>
            </a:r>
            <a:r>
              <a:rPr lang="en-US" sz="2200" dirty="0">
                <a:latin typeface="+mn-lt"/>
              </a:rPr>
              <a:t>(s) </a:t>
            </a:r>
            <a:r>
              <a:rPr lang="en-US" sz="2200" dirty="0" smtClean="0">
                <a:latin typeface="+mn-lt"/>
              </a:rPr>
              <a:t>= 0 </a:t>
            </a:r>
            <a:endParaRPr lang="en-US" sz="2200" dirty="0">
              <a:latin typeface="+mn-l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7675" y="33091"/>
            <a:ext cx="2695193" cy="2587976"/>
          </a:xfrm>
          <a:prstGeom prst="rect">
            <a:avLst/>
          </a:prstGeom>
          <a:noFill/>
        </p:spPr>
      </p:pic>
      <p:graphicFrame>
        <p:nvGraphicFramePr>
          <p:cNvPr id="11" name="Table 10"/>
          <p:cNvGraphicFramePr>
            <a:graphicFrameLocks noGrp="1"/>
          </p:cNvGraphicFramePr>
          <p:nvPr>
            <p:extLst/>
          </p:nvPr>
        </p:nvGraphicFramePr>
        <p:xfrm>
          <a:off x="7132042" y="2826811"/>
          <a:ext cx="1725368" cy="3048000"/>
        </p:xfrm>
        <a:graphic>
          <a:graphicData uri="http://schemas.openxmlformats.org/drawingml/2006/table">
            <a:tbl>
              <a:tblPr firstRow="1" bandRow="1">
                <a:tableStyleId>{5940675A-B579-460E-94D1-54222C63F5DA}</a:tableStyleId>
              </a:tblPr>
              <a:tblGrid>
                <a:gridCol w="862684"/>
                <a:gridCol w="862684"/>
              </a:tblGrid>
              <a:tr h="291362">
                <a:tc>
                  <a:txBody>
                    <a:bodyPr/>
                    <a:lstStyle/>
                    <a:p>
                      <a:r>
                        <a:rPr lang="en-US" sz="1400" dirty="0" smtClean="0"/>
                        <a:t>State</a:t>
                      </a:r>
                      <a:endParaRPr lang="en-US" sz="1400" dirty="0"/>
                    </a:p>
                  </a:txBody>
                  <a:tcPr/>
                </a:tc>
                <a:tc>
                  <a:txBody>
                    <a:bodyPr/>
                    <a:lstStyle/>
                    <a:p>
                      <a:r>
                        <a:rPr lang="en-US" sz="1400" dirty="0" smtClean="0"/>
                        <a:t>V</a:t>
                      </a:r>
                      <a:r>
                        <a:rPr lang="en-US" sz="1400" baseline="30000" dirty="0" smtClean="0"/>
                        <a:t>π</a:t>
                      </a:r>
                      <a:r>
                        <a:rPr lang="en-US" sz="1400" dirty="0" smtClean="0"/>
                        <a:t>(s)</a:t>
                      </a:r>
                      <a:endParaRPr lang="en-US" sz="1400" dirty="0"/>
                    </a:p>
                  </a:txBody>
                  <a:tcPr/>
                </a:tc>
              </a:tr>
              <a:tr h="291362">
                <a:tc>
                  <a:txBody>
                    <a:bodyPr/>
                    <a:lstStyle/>
                    <a:p>
                      <a:r>
                        <a:rPr lang="en-US" sz="1400" dirty="0" smtClean="0"/>
                        <a:t>(1,1)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(1,2)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(1,3)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(4,1)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(3,3)</a:t>
                      </a:r>
                      <a:endParaRPr lang="en-US" sz="1400" dirty="0"/>
                    </a:p>
                  </a:txBody>
                  <a:tcPr/>
                </a:tc>
                <a:tc>
                  <a:txBody>
                    <a:bodyPr/>
                    <a:lstStyle/>
                    <a:p>
                      <a:r>
                        <a:rPr lang="en-US" sz="1400" dirty="0" smtClean="0"/>
                        <a:t>0</a:t>
                      </a:r>
                      <a:endParaRPr lang="en-US" sz="1400" dirty="0"/>
                    </a:p>
                  </a:txBody>
                  <a:tcPr/>
                </a:tc>
              </a:tr>
            </a:tbl>
          </a:graphicData>
        </a:graphic>
      </p:graphicFrame>
      <p:pic>
        <p:nvPicPr>
          <p:cNvPr id="12" name="Picture 2" descr="C:\Users\Dan\Dropbox\Office\CS 188\Ketrina Art\MDPs\AgentTopDown.png"/>
          <p:cNvPicPr>
            <a:picLocks noChangeAspect="1" noChangeArrowheads="1"/>
          </p:cNvPicPr>
          <p:nvPr/>
        </p:nvPicPr>
        <p:blipFill>
          <a:blip r:embed="rId4" cstate="print"/>
          <a:srcRect/>
          <a:stretch>
            <a:fillRect/>
          </a:stretch>
        </p:blipFill>
        <p:spPr bwMode="auto">
          <a:xfrm>
            <a:off x="6427919" y="1769242"/>
            <a:ext cx="611684" cy="762000"/>
          </a:xfrm>
          <a:prstGeom prst="rect">
            <a:avLst/>
          </a:prstGeom>
          <a:noFill/>
        </p:spPr>
      </p:pic>
      <p:sp>
        <p:nvSpPr>
          <p:cNvPr id="2" name="Slide Number Placeholder 1"/>
          <p:cNvSpPr>
            <a:spLocks noGrp="1"/>
          </p:cNvSpPr>
          <p:nvPr>
            <p:ph type="sldNum" sz="quarter" idx="12"/>
          </p:nvPr>
        </p:nvSpPr>
        <p:spPr/>
        <p:txBody>
          <a:bodyPr/>
          <a:lstStyle/>
          <a:p>
            <a:fld id="{FF225CC9-7ECB-4D65-94BD-F1E241F6F67E}" type="slidenum">
              <a:rPr lang="en-US" smtClean="0"/>
              <a:pPr/>
              <a:t>32</a:t>
            </a:fld>
            <a:endParaRPr lang="en-US" dirty="0"/>
          </a:p>
        </p:txBody>
      </p:sp>
    </p:spTree>
    <p:extLst>
      <p:ext uri="{BB962C8B-B14F-4D97-AF65-F5344CB8AC3E}">
        <p14:creationId xmlns:p14="http://schemas.microsoft.com/office/powerpoint/2010/main" val="559243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4800600"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b="1" dirty="0" smtClean="0">
                <a:latin typeface="+mn-lt"/>
              </a:rPr>
              <a:t>TD Learning Example</a:t>
            </a:r>
            <a:endParaRPr lang="en-US" sz="2200" b="1" dirty="0">
              <a:latin typeface="+mn-lt"/>
            </a:endParaRPr>
          </a:p>
          <a:p>
            <a:pPr eaLnBrk="1" hangingPunct="1">
              <a:spcBef>
                <a:spcPct val="50000"/>
              </a:spcBef>
            </a:pPr>
            <a:r>
              <a:rPr lang="en-US" sz="2200" dirty="0">
                <a:latin typeface="+mn-lt"/>
              </a:rPr>
              <a:t>s=(1,1) action= tup,  s’=(1,2), r = </a:t>
            </a:r>
            <a:r>
              <a:rPr lang="en-US" sz="2200" dirty="0" smtClean="0">
                <a:latin typeface="+mn-lt"/>
              </a:rPr>
              <a:t>-.01</a:t>
            </a:r>
            <a:endParaRPr lang="en-US" sz="2200" dirty="0">
              <a:latin typeface="+mn-lt"/>
            </a:endParaRPr>
          </a:p>
        </p:txBody>
      </p:sp>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7675" y="33091"/>
            <a:ext cx="2695193" cy="2587976"/>
          </a:xfrm>
          <a:prstGeom prst="rect">
            <a:avLst/>
          </a:prstGeom>
          <a:noFill/>
        </p:spPr>
      </p:pic>
      <p:pic>
        <p:nvPicPr>
          <p:cNvPr id="33" name="Picture 2" descr="C:\Users\Dan\Dropbox\Office\CS 188\Ketrina Art\MDPs\AgentTopDown.png"/>
          <p:cNvPicPr>
            <a:picLocks noChangeAspect="1" noChangeArrowheads="1"/>
          </p:cNvPicPr>
          <p:nvPr/>
        </p:nvPicPr>
        <p:blipFill>
          <a:blip r:embed="rId6" cstate="print"/>
          <a:srcRect/>
          <a:stretch>
            <a:fillRect/>
          </a:stretch>
        </p:blipFill>
        <p:spPr bwMode="auto">
          <a:xfrm>
            <a:off x="6427919" y="1769242"/>
            <a:ext cx="611684" cy="762000"/>
          </a:xfrm>
          <a:prstGeom prst="rect">
            <a:avLst/>
          </a:prstGeom>
          <a:noFill/>
        </p:spPr>
      </p:pic>
      <p:sp>
        <p:nvSpPr>
          <p:cNvPr id="8" name="Text Box 7"/>
          <p:cNvSpPr txBox="1">
            <a:spLocks noChangeArrowheads="1"/>
          </p:cNvSpPr>
          <p:nvPr/>
        </p:nvSpPr>
        <p:spPr bwMode="auto">
          <a:xfrm>
            <a:off x="457200" y="2551941"/>
            <a:ext cx="48006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smtClean="0">
                <a:latin typeface="+mn-lt"/>
              </a:rPr>
              <a:t>Update V</a:t>
            </a:r>
            <a:r>
              <a:rPr lang="en-US" sz="2200" baseline="30000" dirty="0" smtClean="0">
                <a:latin typeface="+mn-lt"/>
              </a:rPr>
              <a:t>π</a:t>
            </a:r>
            <a:r>
              <a:rPr lang="en-US" sz="2200" dirty="0" smtClean="0">
                <a:latin typeface="+mn-lt"/>
              </a:rPr>
              <a:t>((1,1))</a:t>
            </a:r>
          </a:p>
          <a:p>
            <a:pPr eaLnBrk="1" hangingPunct="1">
              <a:spcBef>
                <a:spcPct val="50000"/>
              </a:spcBef>
            </a:pPr>
            <a:endParaRPr lang="en-US" sz="2200" dirty="0">
              <a:latin typeface="+mn-lt"/>
            </a:endParaRPr>
          </a:p>
          <a:p>
            <a:pPr eaLnBrk="1" hangingPunct="1">
              <a:spcBef>
                <a:spcPct val="50000"/>
              </a:spcBef>
            </a:pPr>
            <a:endParaRPr lang="en-US" sz="2200" dirty="0">
              <a:latin typeface="+mn-lt"/>
            </a:endParaRPr>
          </a:p>
        </p:txBody>
      </p:sp>
      <p:graphicFrame>
        <p:nvGraphicFramePr>
          <p:cNvPr id="2" name="Table 1"/>
          <p:cNvGraphicFramePr>
            <a:graphicFrameLocks noGrp="1"/>
          </p:cNvGraphicFramePr>
          <p:nvPr>
            <p:extLst/>
          </p:nvPr>
        </p:nvGraphicFramePr>
        <p:xfrm>
          <a:off x="7132042" y="2826811"/>
          <a:ext cx="1725368" cy="3048000"/>
        </p:xfrm>
        <a:graphic>
          <a:graphicData uri="http://schemas.openxmlformats.org/drawingml/2006/table">
            <a:tbl>
              <a:tblPr firstRow="1" bandRow="1">
                <a:tableStyleId>{5940675A-B579-460E-94D1-54222C63F5DA}</a:tableStyleId>
              </a:tblPr>
              <a:tblGrid>
                <a:gridCol w="862684"/>
                <a:gridCol w="862684"/>
              </a:tblGrid>
              <a:tr h="291362">
                <a:tc>
                  <a:txBody>
                    <a:bodyPr/>
                    <a:lstStyle/>
                    <a:p>
                      <a:r>
                        <a:rPr lang="en-US" sz="1400" dirty="0" smtClean="0"/>
                        <a:t>State</a:t>
                      </a:r>
                      <a:endParaRPr lang="en-US" sz="1400" dirty="0"/>
                    </a:p>
                  </a:txBody>
                  <a:tcPr/>
                </a:tc>
                <a:tc>
                  <a:txBody>
                    <a:bodyPr/>
                    <a:lstStyle/>
                    <a:p>
                      <a:r>
                        <a:rPr lang="en-US" sz="1400" dirty="0" smtClean="0"/>
                        <a:t>V</a:t>
                      </a:r>
                      <a:r>
                        <a:rPr lang="en-US" sz="1400" baseline="30000" dirty="0" smtClean="0"/>
                        <a:t>π</a:t>
                      </a:r>
                      <a:r>
                        <a:rPr lang="en-US" sz="1400" dirty="0" smtClean="0"/>
                        <a:t>(s)</a:t>
                      </a:r>
                      <a:endParaRPr lang="en-US" sz="1400" dirty="0"/>
                    </a:p>
                  </a:txBody>
                  <a:tcPr/>
                </a:tc>
              </a:tr>
              <a:tr h="291362">
                <a:tc>
                  <a:txBody>
                    <a:bodyPr/>
                    <a:lstStyle/>
                    <a:p>
                      <a:r>
                        <a:rPr lang="en-US" sz="1400" dirty="0" smtClean="0"/>
                        <a:t>(1,1)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(1,2)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(1,3)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(4,1)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(3,3)</a:t>
                      </a:r>
                      <a:endParaRPr lang="en-US" sz="1400" dirty="0"/>
                    </a:p>
                  </a:txBody>
                  <a:tcPr/>
                </a:tc>
                <a:tc>
                  <a:txBody>
                    <a:bodyPr/>
                    <a:lstStyle/>
                    <a:p>
                      <a:r>
                        <a:rPr lang="en-US" sz="1400" dirty="0" smtClean="0"/>
                        <a:t>0</a:t>
                      </a:r>
                      <a:endParaRPr lang="en-US" sz="1400" dirty="0"/>
                    </a:p>
                  </a:txBody>
                  <a:tcPr/>
                </a:tc>
              </a:tr>
            </a:tbl>
          </a:graphicData>
        </a:graphic>
      </p:graphicFrame>
      <p:pic>
        <p:nvPicPr>
          <p:cNvPr id="10" name="Picture 9" descr="txp_fig"/>
          <p:cNvPicPr>
            <a:picLocks noChangeAspect="1"/>
          </p:cNvPicPr>
          <p:nvPr>
            <p:custDataLst>
              <p:tags r:id="rId1"/>
            </p:custDataLst>
          </p:nvPr>
        </p:nvPicPr>
        <p:blipFill>
          <a:blip r:embed="rId7" cstate="print"/>
          <a:stretch>
            <a:fillRect/>
          </a:stretch>
        </p:blipFill>
        <p:spPr bwMode="auto">
          <a:xfrm>
            <a:off x="566967" y="3145319"/>
            <a:ext cx="4789797" cy="330611"/>
          </a:xfrm>
          <a:prstGeom prst="rect">
            <a:avLst/>
          </a:prstGeom>
          <a:noFill/>
          <a:ln/>
          <a:effectLst/>
        </p:spPr>
      </p:pic>
      <p:pic>
        <p:nvPicPr>
          <p:cNvPr id="11" name="Picture 10" descr="txp_fig"/>
          <p:cNvPicPr>
            <a:picLocks noChangeAspect="1"/>
          </p:cNvPicPr>
          <p:nvPr>
            <p:custDataLst>
              <p:tags r:id="rId2"/>
            </p:custDataLst>
          </p:nvPr>
        </p:nvPicPr>
        <p:blipFill>
          <a:blip r:embed="rId8" cstate="print"/>
          <a:stretch>
            <a:fillRect/>
          </a:stretch>
        </p:blipFill>
        <p:spPr bwMode="auto">
          <a:xfrm>
            <a:off x="563941" y="3722699"/>
            <a:ext cx="5181610" cy="300083"/>
          </a:xfrm>
          <a:prstGeom prst="rect">
            <a:avLst/>
          </a:prstGeom>
          <a:noFill/>
          <a:ln/>
          <a:effectLst/>
        </p:spPr>
      </p:pic>
      <p:sp>
        <p:nvSpPr>
          <p:cNvPr id="12" name="Text Box 7"/>
          <p:cNvSpPr txBox="1">
            <a:spLocks noChangeArrowheads="1"/>
          </p:cNvSpPr>
          <p:nvPr/>
        </p:nvSpPr>
        <p:spPr bwMode="auto">
          <a:xfrm>
            <a:off x="457199" y="4422288"/>
            <a:ext cx="5386909"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mn-lt"/>
              </a:rPr>
              <a:t>s</a:t>
            </a:r>
            <a:r>
              <a:rPr lang="en-US" sz="2200" dirty="0" smtClean="0">
                <a:latin typeface="+mn-lt"/>
              </a:rPr>
              <a:t>ample = -0.01 + V</a:t>
            </a:r>
            <a:r>
              <a:rPr lang="en-US" sz="2200" baseline="30000" dirty="0" smtClean="0">
                <a:latin typeface="+mn-lt"/>
              </a:rPr>
              <a:t>π</a:t>
            </a:r>
            <a:r>
              <a:rPr lang="en-US" sz="2200" dirty="0" smtClean="0">
                <a:latin typeface="+mn-lt"/>
              </a:rPr>
              <a:t>( (1,2)) = -0.01</a:t>
            </a:r>
          </a:p>
          <a:p>
            <a:pPr eaLnBrk="1" hangingPunct="1">
              <a:spcBef>
                <a:spcPct val="50000"/>
              </a:spcBef>
            </a:pPr>
            <a:r>
              <a:rPr lang="en-US" sz="2200" dirty="0">
                <a:latin typeface="+mn-lt"/>
              </a:rPr>
              <a:t>V</a:t>
            </a:r>
            <a:r>
              <a:rPr lang="en-US" sz="2200" baseline="30000" dirty="0">
                <a:latin typeface="+mn-lt"/>
              </a:rPr>
              <a:t>π</a:t>
            </a:r>
            <a:r>
              <a:rPr lang="en-US" sz="2200" dirty="0">
                <a:latin typeface="+mn-lt"/>
              </a:rPr>
              <a:t>( (</a:t>
            </a:r>
            <a:r>
              <a:rPr lang="en-US" sz="2200" dirty="0" smtClean="0">
                <a:latin typeface="+mn-lt"/>
              </a:rPr>
              <a:t>1,1) ) = (1-α)</a:t>
            </a:r>
            <a:r>
              <a:rPr lang="en-US" sz="2200" dirty="0">
                <a:latin typeface="+mn-lt"/>
              </a:rPr>
              <a:t> V</a:t>
            </a:r>
            <a:r>
              <a:rPr lang="en-US" sz="2200" baseline="30000" dirty="0">
                <a:latin typeface="+mn-lt"/>
              </a:rPr>
              <a:t>π</a:t>
            </a:r>
            <a:r>
              <a:rPr lang="en-US" sz="2200" dirty="0">
                <a:latin typeface="+mn-lt"/>
              </a:rPr>
              <a:t>( (</a:t>
            </a:r>
            <a:r>
              <a:rPr lang="en-US" sz="2200" dirty="0" smtClean="0">
                <a:latin typeface="+mn-lt"/>
              </a:rPr>
              <a:t>1,1)) + α*sample</a:t>
            </a:r>
          </a:p>
          <a:p>
            <a:pPr eaLnBrk="1" hangingPunct="1">
              <a:spcBef>
                <a:spcPct val="50000"/>
              </a:spcBef>
            </a:pPr>
            <a:r>
              <a:rPr lang="en-US" sz="2200" dirty="0">
                <a:latin typeface="+mn-lt"/>
              </a:rPr>
              <a:t> </a:t>
            </a:r>
            <a:r>
              <a:rPr lang="en-US" sz="2200" dirty="0" smtClean="0">
                <a:latin typeface="+mn-lt"/>
              </a:rPr>
              <a:t>                = .9*0 + 0.1*-0.01   = -0.001</a:t>
            </a:r>
          </a:p>
        </p:txBody>
      </p:sp>
      <p:sp>
        <p:nvSpPr>
          <p:cNvPr id="13" name="Rectangle 12"/>
          <p:cNvSpPr/>
          <p:nvPr/>
        </p:nvSpPr>
        <p:spPr>
          <a:xfrm>
            <a:off x="3657600" y="381000"/>
            <a:ext cx="1183174" cy="369332"/>
          </a:xfrm>
          <a:prstGeom prst="rect">
            <a:avLst/>
          </a:prstGeom>
        </p:spPr>
        <p:txBody>
          <a:bodyPr wrap="none">
            <a:spAutoFit/>
          </a:bodyPr>
          <a:lstStyle/>
          <a:p>
            <a:pPr>
              <a:spcBef>
                <a:spcPct val="50000"/>
              </a:spcBef>
            </a:pPr>
            <a:r>
              <a:rPr lang="en-US" b="1" dirty="0" smtClean="0"/>
              <a:t>α=0.1, γ=1</a:t>
            </a:r>
            <a:endParaRPr lang="en-US" b="1" dirty="0"/>
          </a:p>
        </p:txBody>
      </p:sp>
      <p:sp>
        <p:nvSpPr>
          <p:cNvPr id="3" name="Slide Number Placeholder 2"/>
          <p:cNvSpPr>
            <a:spLocks noGrp="1"/>
          </p:cNvSpPr>
          <p:nvPr>
            <p:ph type="sldNum" sz="quarter" idx="12"/>
          </p:nvPr>
        </p:nvSpPr>
        <p:spPr/>
        <p:txBody>
          <a:bodyPr/>
          <a:lstStyle/>
          <a:p>
            <a:fld id="{FF225CC9-7ECB-4D65-94BD-F1E241F6F67E}" type="slidenum">
              <a:rPr lang="en-US" smtClean="0"/>
              <a:pPr/>
              <a:t>33</a:t>
            </a:fld>
            <a:endParaRPr lang="en-US" dirty="0"/>
          </a:p>
        </p:txBody>
      </p:sp>
    </p:spTree>
    <p:extLst>
      <p:ext uri="{BB962C8B-B14F-4D97-AF65-F5344CB8AC3E}">
        <p14:creationId xmlns:p14="http://schemas.microsoft.com/office/powerpoint/2010/main" val="166384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4800600"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b="1" dirty="0" smtClean="0">
                <a:latin typeface="+mn-lt"/>
              </a:rPr>
              <a:t>TD Learning Example</a:t>
            </a:r>
            <a:endParaRPr lang="en-US" sz="2200" b="1" dirty="0">
              <a:latin typeface="+mn-lt"/>
            </a:endParaRPr>
          </a:p>
          <a:p>
            <a:pPr eaLnBrk="1" hangingPunct="1">
              <a:spcBef>
                <a:spcPct val="50000"/>
              </a:spcBef>
            </a:pPr>
            <a:r>
              <a:rPr lang="en-US" sz="2200" dirty="0">
                <a:latin typeface="+mn-lt"/>
              </a:rPr>
              <a:t>s=(1,1) action= tup,  s’=(1,2), r = </a:t>
            </a:r>
            <a:r>
              <a:rPr lang="en-US" sz="2200" dirty="0" smtClean="0">
                <a:latin typeface="+mn-lt"/>
              </a:rPr>
              <a:t>-.01</a:t>
            </a:r>
            <a:endParaRPr lang="en-US" sz="2200" dirty="0">
              <a:latin typeface="+mn-lt"/>
            </a:endParaRPr>
          </a:p>
        </p:txBody>
      </p:sp>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7675" y="33091"/>
            <a:ext cx="2695193" cy="2587976"/>
          </a:xfrm>
          <a:prstGeom prst="rect">
            <a:avLst/>
          </a:prstGeom>
          <a:noFill/>
        </p:spPr>
      </p:pic>
      <p:pic>
        <p:nvPicPr>
          <p:cNvPr id="33" name="Picture 2" descr="C:\Users\Dan\Dropbox\Office\CS 188\Ketrina Art\MDPs\AgentTopDown.png"/>
          <p:cNvPicPr>
            <a:picLocks noChangeAspect="1" noChangeArrowheads="1"/>
          </p:cNvPicPr>
          <p:nvPr/>
        </p:nvPicPr>
        <p:blipFill>
          <a:blip r:embed="rId6" cstate="print"/>
          <a:srcRect/>
          <a:stretch>
            <a:fillRect/>
          </a:stretch>
        </p:blipFill>
        <p:spPr bwMode="auto">
          <a:xfrm>
            <a:off x="6427919" y="1769242"/>
            <a:ext cx="611684" cy="762000"/>
          </a:xfrm>
          <a:prstGeom prst="rect">
            <a:avLst/>
          </a:prstGeom>
          <a:noFill/>
        </p:spPr>
      </p:pic>
      <p:sp>
        <p:nvSpPr>
          <p:cNvPr id="8" name="Text Box 7"/>
          <p:cNvSpPr txBox="1">
            <a:spLocks noChangeArrowheads="1"/>
          </p:cNvSpPr>
          <p:nvPr/>
        </p:nvSpPr>
        <p:spPr bwMode="auto">
          <a:xfrm>
            <a:off x="457200" y="2551941"/>
            <a:ext cx="48006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smtClean="0">
                <a:latin typeface="+mn-lt"/>
              </a:rPr>
              <a:t>Update V</a:t>
            </a:r>
            <a:r>
              <a:rPr lang="en-US" sz="2200" baseline="30000" dirty="0" smtClean="0">
                <a:latin typeface="+mn-lt"/>
              </a:rPr>
              <a:t>π</a:t>
            </a:r>
            <a:r>
              <a:rPr lang="en-US" sz="2200" dirty="0" smtClean="0">
                <a:latin typeface="+mn-lt"/>
              </a:rPr>
              <a:t>((1,1))</a:t>
            </a:r>
          </a:p>
          <a:p>
            <a:pPr eaLnBrk="1" hangingPunct="1">
              <a:spcBef>
                <a:spcPct val="50000"/>
              </a:spcBef>
            </a:pPr>
            <a:endParaRPr lang="en-US" sz="2200" dirty="0">
              <a:latin typeface="+mn-lt"/>
            </a:endParaRPr>
          </a:p>
          <a:p>
            <a:pPr eaLnBrk="1" hangingPunct="1">
              <a:spcBef>
                <a:spcPct val="50000"/>
              </a:spcBef>
            </a:pPr>
            <a:endParaRPr lang="en-US" sz="2200" dirty="0">
              <a:latin typeface="+mn-lt"/>
            </a:endParaRPr>
          </a:p>
        </p:txBody>
      </p:sp>
      <p:graphicFrame>
        <p:nvGraphicFramePr>
          <p:cNvPr id="2" name="Table 1"/>
          <p:cNvGraphicFramePr>
            <a:graphicFrameLocks noGrp="1"/>
          </p:cNvGraphicFramePr>
          <p:nvPr>
            <p:extLst/>
          </p:nvPr>
        </p:nvGraphicFramePr>
        <p:xfrm>
          <a:off x="7132042" y="2826811"/>
          <a:ext cx="1725368" cy="3048000"/>
        </p:xfrm>
        <a:graphic>
          <a:graphicData uri="http://schemas.openxmlformats.org/drawingml/2006/table">
            <a:tbl>
              <a:tblPr firstRow="1" bandRow="1">
                <a:tableStyleId>{5940675A-B579-460E-94D1-54222C63F5DA}</a:tableStyleId>
              </a:tblPr>
              <a:tblGrid>
                <a:gridCol w="862684"/>
                <a:gridCol w="862684"/>
              </a:tblGrid>
              <a:tr h="291362">
                <a:tc>
                  <a:txBody>
                    <a:bodyPr/>
                    <a:lstStyle/>
                    <a:p>
                      <a:r>
                        <a:rPr lang="en-US" sz="1400" dirty="0" smtClean="0"/>
                        <a:t>State</a:t>
                      </a:r>
                      <a:endParaRPr lang="en-US" sz="1400" dirty="0"/>
                    </a:p>
                  </a:txBody>
                  <a:tcPr/>
                </a:tc>
                <a:tc>
                  <a:txBody>
                    <a:bodyPr/>
                    <a:lstStyle/>
                    <a:p>
                      <a:r>
                        <a:rPr lang="en-US" sz="1400" dirty="0" smtClean="0"/>
                        <a:t>V</a:t>
                      </a:r>
                      <a:r>
                        <a:rPr lang="en-US" sz="1400" baseline="30000" dirty="0" smtClean="0"/>
                        <a:t>π</a:t>
                      </a:r>
                      <a:r>
                        <a:rPr lang="en-US" sz="1400" dirty="0" smtClean="0"/>
                        <a:t>(s)</a:t>
                      </a:r>
                      <a:endParaRPr lang="en-US" sz="1400" dirty="0"/>
                    </a:p>
                  </a:txBody>
                  <a:tcPr/>
                </a:tc>
              </a:tr>
              <a:tr h="291362">
                <a:tc>
                  <a:txBody>
                    <a:bodyPr/>
                    <a:lstStyle/>
                    <a:p>
                      <a:r>
                        <a:rPr lang="en-US" sz="1400" dirty="0" smtClean="0"/>
                        <a:t>(1,1)</a:t>
                      </a:r>
                      <a:endParaRPr lang="en-US" sz="1400" dirty="0"/>
                    </a:p>
                  </a:txBody>
                  <a:tcPr/>
                </a:tc>
                <a:tc>
                  <a:txBody>
                    <a:bodyPr/>
                    <a:lstStyle/>
                    <a:p>
                      <a:r>
                        <a:rPr lang="en-US" sz="1400" dirty="0" smtClean="0"/>
                        <a:t>-0.001</a:t>
                      </a:r>
                      <a:endParaRPr lang="en-US" sz="1400" dirty="0"/>
                    </a:p>
                  </a:txBody>
                  <a:tcPr/>
                </a:tc>
              </a:tr>
              <a:tr h="291362">
                <a:tc>
                  <a:txBody>
                    <a:bodyPr/>
                    <a:lstStyle/>
                    <a:p>
                      <a:r>
                        <a:rPr lang="en-US" sz="1400" dirty="0" smtClean="0"/>
                        <a:t>(1,2)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(1,3)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(4,1)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(3,3)</a:t>
                      </a:r>
                      <a:endParaRPr lang="en-US" sz="1400" dirty="0"/>
                    </a:p>
                  </a:txBody>
                  <a:tcPr/>
                </a:tc>
                <a:tc>
                  <a:txBody>
                    <a:bodyPr/>
                    <a:lstStyle/>
                    <a:p>
                      <a:r>
                        <a:rPr lang="en-US" sz="1400" dirty="0" smtClean="0"/>
                        <a:t>0</a:t>
                      </a:r>
                      <a:endParaRPr lang="en-US" sz="1400" dirty="0"/>
                    </a:p>
                  </a:txBody>
                  <a:tcPr/>
                </a:tc>
              </a:tr>
            </a:tbl>
          </a:graphicData>
        </a:graphic>
      </p:graphicFrame>
      <p:sp>
        <p:nvSpPr>
          <p:cNvPr id="3" name="Rectangle 2"/>
          <p:cNvSpPr/>
          <p:nvPr/>
        </p:nvSpPr>
        <p:spPr>
          <a:xfrm>
            <a:off x="3657600" y="381000"/>
            <a:ext cx="1183174" cy="369332"/>
          </a:xfrm>
          <a:prstGeom prst="rect">
            <a:avLst/>
          </a:prstGeom>
        </p:spPr>
        <p:txBody>
          <a:bodyPr wrap="none">
            <a:spAutoFit/>
          </a:bodyPr>
          <a:lstStyle/>
          <a:p>
            <a:pPr>
              <a:spcBef>
                <a:spcPct val="50000"/>
              </a:spcBef>
            </a:pPr>
            <a:r>
              <a:rPr lang="en-US" b="1" dirty="0" smtClean="0"/>
              <a:t>α=0.1, γ=1</a:t>
            </a:r>
            <a:endParaRPr lang="en-US" b="1" dirty="0"/>
          </a:p>
        </p:txBody>
      </p:sp>
      <p:pic>
        <p:nvPicPr>
          <p:cNvPr id="10" name="Picture 9" descr="txp_fig"/>
          <p:cNvPicPr>
            <a:picLocks noChangeAspect="1"/>
          </p:cNvPicPr>
          <p:nvPr>
            <p:custDataLst>
              <p:tags r:id="rId1"/>
            </p:custDataLst>
          </p:nvPr>
        </p:nvPicPr>
        <p:blipFill>
          <a:blip r:embed="rId7" cstate="print"/>
          <a:stretch>
            <a:fillRect/>
          </a:stretch>
        </p:blipFill>
        <p:spPr bwMode="auto">
          <a:xfrm>
            <a:off x="566967" y="3145319"/>
            <a:ext cx="4789797" cy="330611"/>
          </a:xfrm>
          <a:prstGeom prst="rect">
            <a:avLst/>
          </a:prstGeom>
          <a:noFill/>
          <a:ln/>
          <a:effectLst/>
        </p:spPr>
      </p:pic>
      <p:pic>
        <p:nvPicPr>
          <p:cNvPr id="11" name="Picture 10" descr="txp_fig"/>
          <p:cNvPicPr>
            <a:picLocks noChangeAspect="1"/>
          </p:cNvPicPr>
          <p:nvPr>
            <p:custDataLst>
              <p:tags r:id="rId2"/>
            </p:custDataLst>
          </p:nvPr>
        </p:nvPicPr>
        <p:blipFill>
          <a:blip r:embed="rId8" cstate="print"/>
          <a:stretch>
            <a:fillRect/>
          </a:stretch>
        </p:blipFill>
        <p:spPr bwMode="auto">
          <a:xfrm>
            <a:off x="563941" y="3722699"/>
            <a:ext cx="5181610" cy="300083"/>
          </a:xfrm>
          <a:prstGeom prst="rect">
            <a:avLst/>
          </a:prstGeom>
          <a:noFill/>
          <a:ln/>
          <a:effectLst/>
        </p:spPr>
      </p:pic>
      <p:sp>
        <p:nvSpPr>
          <p:cNvPr id="12" name="Text Box 7"/>
          <p:cNvSpPr txBox="1">
            <a:spLocks noChangeArrowheads="1"/>
          </p:cNvSpPr>
          <p:nvPr/>
        </p:nvSpPr>
        <p:spPr bwMode="auto">
          <a:xfrm>
            <a:off x="457199" y="4422288"/>
            <a:ext cx="5386909"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dirty="0">
                <a:latin typeface="+mn-lt"/>
              </a:rPr>
              <a:t>s</a:t>
            </a:r>
            <a:r>
              <a:rPr lang="en-US" sz="2200" dirty="0" smtClean="0">
                <a:latin typeface="+mn-lt"/>
              </a:rPr>
              <a:t>ample = -0.01 + V</a:t>
            </a:r>
            <a:r>
              <a:rPr lang="en-US" sz="2200" baseline="30000" dirty="0" smtClean="0">
                <a:latin typeface="+mn-lt"/>
              </a:rPr>
              <a:t>π</a:t>
            </a:r>
            <a:r>
              <a:rPr lang="en-US" sz="2200" dirty="0" smtClean="0">
                <a:latin typeface="+mn-lt"/>
              </a:rPr>
              <a:t>( (1,2)) = -0.01</a:t>
            </a:r>
          </a:p>
          <a:p>
            <a:pPr eaLnBrk="1" hangingPunct="1">
              <a:spcBef>
                <a:spcPct val="50000"/>
              </a:spcBef>
            </a:pPr>
            <a:r>
              <a:rPr lang="en-US" sz="2200" dirty="0">
                <a:latin typeface="+mn-lt"/>
              </a:rPr>
              <a:t>V</a:t>
            </a:r>
            <a:r>
              <a:rPr lang="en-US" sz="2200" baseline="30000" dirty="0">
                <a:latin typeface="+mn-lt"/>
              </a:rPr>
              <a:t>π</a:t>
            </a:r>
            <a:r>
              <a:rPr lang="en-US" sz="2200" dirty="0">
                <a:latin typeface="+mn-lt"/>
              </a:rPr>
              <a:t>( (</a:t>
            </a:r>
            <a:r>
              <a:rPr lang="en-US" sz="2200" dirty="0" smtClean="0">
                <a:latin typeface="+mn-lt"/>
              </a:rPr>
              <a:t>1,1) ) = (1-α)</a:t>
            </a:r>
            <a:r>
              <a:rPr lang="en-US" sz="2200" dirty="0">
                <a:latin typeface="+mn-lt"/>
              </a:rPr>
              <a:t> V</a:t>
            </a:r>
            <a:r>
              <a:rPr lang="en-US" sz="2200" baseline="30000" dirty="0">
                <a:latin typeface="+mn-lt"/>
              </a:rPr>
              <a:t>π</a:t>
            </a:r>
            <a:r>
              <a:rPr lang="en-US" sz="2200" dirty="0">
                <a:latin typeface="+mn-lt"/>
              </a:rPr>
              <a:t>( (</a:t>
            </a:r>
            <a:r>
              <a:rPr lang="en-US" sz="2200" dirty="0" smtClean="0">
                <a:latin typeface="+mn-lt"/>
              </a:rPr>
              <a:t>1,1)) + α*sample</a:t>
            </a:r>
          </a:p>
          <a:p>
            <a:pPr eaLnBrk="1" hangingPunct="1">
              <a:spcBef>
                <a:spcPct val="50000"/>
              </a:spcBef>
            </a:pPr>
            <a:r>
              <a:rPr lang="en-US" sz="2200" dirty="0">
                <a:latin typeface="+mn-lt"/>
              </a:rPr>
              <a:t> </a:t>
            </a:r>
            <a:r>
              <a:rPr lang="en-US" sz="2200" dirty="0" smtClean="0">
                <a:latin typeface="+mn-lt"/>
              </a:rPr>
              <a:t>                = .9*0 + 0.1*-0.01   = -0.001</a:t>
            </a:r>
          </a:p>
        </p:txBody>
      </p:sp>
      <p:sp>
        <p:nvSpPr>
          <p:cNvPr id="4" name="Slide Number Placeholder 3"/>
          <p:cNvSpPr>
            <a:spLocks noGrp="1"/>
          </p:cNvSpPr>
          <p:nvPr>
            <p:ph type="sldNum" sz="quarter" idx="12"/>
          </p:nvPr>
        </p:nvSpPr>
        <p:spPr/>
        <p:txBody>
          <a:bodyPr/>
          <a:lstStyle/>
          <a:p>
            <a:fld id="{FF225CC9-7ECB-4D65-94BD-F1E241F6F67E}" type="slidenum">
              <a:rPr lang="en-US" smtClean="0"/>
              <a:pPr/>
              <a:t>34</a:t>
            </a:fld>
            <a:endParaRPr lang="en-US" dirty="0"/>
          </a:p>
        </p:txBody>
      </p:sp>
    </p:spTree>
    <p:extLst>
      <p:ext uri="{BB962C8B-B14F-4D97-AF65-F5344CB8AC3E}">
        <p14:creationId xmlns:p14="http://schemas.microsoft.com/office/powerpoint/2010/main" val="1470853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388360"/>
            <a:ext cx="4800600" cy="1954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b="1" dirty="0" smtClean="0">
                <a:latin typeface="+mn-lt"/>
              </a:rPr>
              <a:t>TD Learning Example</a:t>
            </a:r>
            <a:endParaRPr lang="en-US" sz="2200" b="1" dirty="0">
              <a:latin typeface="+mn-lt"/>
            </a:endParaRPr>
          </a:p>
          <a:p>
            <a:pPr eaLnBrk="1" hangingPunct="1">
              <a:spcBef>
                <a:spcPct val="50000"/>
              </a:spcBef>
            </a:pPr>
            <a:r>
              <a:rPr lang="en-US" sz="2200" dirty="0">
                <a:latin typeface="+mn-lt"/>
              </a:rPr>
              <a:t>s=(1,1) action= tup,  s’=(1,2), r = </a:t>
            </a:r>
            <a:r>
              <a:rPr lang="en-US" sz="2200" dirty="0" smtClean="0">
                <a:latin typeface="+mn-lt"/>
              </a:rPr>
              <a:t>-.01</a:t>
            </a:r>
          </a:p>
          <a:p>
            <a:pPr eaLnBrk="1" hangingPunct="1">
              <a:spcBef>
                <a:spcPct val="50000"/>
              </a:spcBef>
            </a:pPr>
            <a:r>
              <a:rPr lang="en-US" sz="2200" dirty="0">
                <a:latin typeface="+mn-lt"/>
              </a:rPr>
              <a:t>s=(1,2) action= tup,  s’=(1,2), r = -.01</a:t>
            </a:r>
          </a:p>
          <a:p>
            <a:pPr eaLnBrk="1" hangingPunct="1">
              <a:spcBef>
                <a:spcPct val="50000"/>
              </a:spcBef>
            </a:pPr>
            <a:endParaRPr lang="en-US" sz="2200" dirty="0"/>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7675" y="33091"/>
            <a:ext cx="2695193" cy="2587976"/>
          </a:xfrm>
          <a:prstGeom prst="rect">
            <a:avLst/>
          </a:prstGeom>
          <a:noFill/>
        </p:spPr>
      </p:pic>
      <p:pic>
        <p:nvPicPr>
          <p:cNvPr id="33" name="Picture 2" descr="C:\Users\Dan\Dropbox\Office\CS 188\Ketrina Art\MDPs\AgentTopDown.png"/>
          <p:cNvPicPr>
            <a:picLocks noChangeAspect="1" noChangeArrowheads="1"/>
          </p:cNvPicPr>
          <p:nvPr/>
        </p:nvPicPr>
        <p:blipFill>
          <a:blip r:embed="rId4" cstate="print"/>
          <a:srcRect/>
          <a:stretch>
            <a:fillRect/>
          </a:stretch>
        </p:blipFill>
        <p:spPr bwMode="auto">
          <a:xfrm>
            <a:off x="6415599" y="974252"/>
            <a:ext cx="611684" cy="762000"/>
          </a:xfrm>
          <a:prstGeom prst="rect">
            <a:avLst/>
          </a:prstGeom>
          <a:noFill/>
        </p:spPr>
      </p:pic>
      <p:graphicFrame>
        <p:nvGraphicFramePr>
          <p:cNvPr id="2" name="Table 1"/>
          <p:cNvGraphicFramePr>
            <a:graphicFrameLocks noGrp="1"/>
          </p:cNvGraphicFramePr>
          <p:nvPr>
            <p:extLst/>
          </p:nvPr>
        </p:nvGraphicFramePr>
        <p:xfrm>
          <a:off x="7132042" y="2826811"/>
          <a:ext cx="1725368" cy="3048000"/>
        </p:xfrm>
        <a:graphic>
          <a:graphicData uri="http://schemas.openxmlformats.org/drawingml/2006/table">
            <a:tbl>
              <a:tblPr firstRow="1" bandRow="1">
                <a:tableStyleId>{5940675A-B579-460E-94D1-54222C63F5DA}</a:tableStyleId>
              </a:tblPr>
              <a:tblGrid>
                <a:gridCol w="862684"/>
                <a:gridCol w="862684"/>
              </a:tblGrid>
              <a:tr h="291362">
                <a:tc>
                  <a:txBody>
                    <a:bodyPr/>
                    <a:lstStyle/>
                    <a:p>
                      <a:r>
                        <a:rPr lang="en-US" sz="1400" dirty="0" smtClean="0"/>
                        <a:t>State</a:t>
                      </a:r>
                      <a:endParaRPr lang="en-US" sz="1400" dirty="0"/>
                    </a:p>
                  </a:txBody>
                  <a:tcPr/>
                </a:tc>
                <a:tc>
                  <a:txBody>
                    <a:bodyPr/>
                    <a:lstStyle/>
                    <a:p>
                      <a:r>
                        <a:rPr lang="en-US" sz="1400" dirty="0" smtClean="0"/>
                        <a:t>V</a:t>
                      </a:r>
                      <a:r>
                        <a:rPr lang="en-US" sz="1400" baseline="30000" dirty="0" smtClean="0"/>
                        <a:t>π</a:t>
                      </a:r>
                      <a:r>
                        <a:rPr lang="en-US" sz="1400" dirty="0" smtClean="0"/>
                        <a:t>(s)</a:t>
                      </a:r>
                      <a:endParaRPr lang="en-US" sz="1400" dirty="0"/>
                    </a:p>
                  </a:txBody>
                  <a:tcPr/>
                </a:tc>
              </a:tr>
              <a:tr h="291362">
                <a:tc>
                  <a:txBody>
                    <a:bodyPr/>
                    <a:lstStyle/>
                    <a:p>
                      <a:r>
                        <a:rPr lang="en-US" sz="1400" dirty="0" smtClean="0"/>
                        <a:t>(1,1)</a:t>
                      </a:r>
                      <a:endParaRPr lang="en-US" sz="1400" dirty="0"/>
                    </a:p>
                  </a:txBody>
                  <a:tcPr/>
                </a:tc>
                <a:tc>
                  <a:txBody>
                    <a:bodyPr/>
                    <a:lstStyle/>
                    <a:p>
                      <a:r>
                        <a:rPr lang="en-US" sz="1400" dirty="0" smtClean="0"/>
                        <a:t>-0.001</a:t>
                      </a:r>
                      <a:endParaRPr lang="en-US" sz="1400" dirty="0"/>
                    </a:p>
                  </a:txBody>
                  <a:tcPr/>
                </a:tc>
              </a:tr>
              <a:tr h="291362">
                <a:tc>
                  <a:txBody>
                    <a:bodyPr/>
                    <a:lstStyle/>
                    <a:p>
                      <a:r>
                        <a:rPr lang="en-US" sz="1400" dirty="0" smtClean="0"/>
                        <a:t>(1,2)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(1,3)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(4,1)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(2,3)</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(3,1)</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(3,2)</a:t>
                      </a:r>
                      <a:endParaRPr lang="en-US" sz="1400" dirty="0"/>
                    </a:p>
                  </a:txBody>
                  <a:tcPr/>
                </a:tc>
                <a:tc>
                  <a:txBody>
                    <a:bodyPr/>
                    <a:lstStyle/>
                    <a:p>
                      <a:r>
                        <a:rPr lang="en-US" sz="1400" dirty="0" smtClean="0"/>
                        <a:t>0</a:t>
                      </a:r>
                      <a:endParaRPr lang="en-US" sz="1400" dirty="0"/>
                    </a:p>
                  </a:txBody>
                  <a:tcPr/>
                </a:tc>
              </a:tr>
              <a:tr h="291362">
                <a:tc>
                  <a:txBody>
                    <a:bodyPr/>
                    <a:lstStyle/>
                    <a:p>
                      <a:r>
                        <a:rPr lang="en-US" sz="1400" dirty="0" smtClean="0"/>
                        <a:t>(3,3)</a:t>
                      </a:r>
                      <a:endParaRPr lang="en-US" sz="1400" dirty="0"/>
                    </a:p>
                  </a:txBody>
                  <a:tcPr/>
                </a:tc>
                <a:tc>
                  <a:txBody>
                    <a:bodyPr/>
                    <a:lstStyle/>
                    <a:p>
                      <a:r>
                        <a:rPr lang="en-US" sz="1400" dirty="0" smtClean="0"/>
                        <a:t>0</a:t>
                      </a:r>
                      <a:endParaRPr lang="en-US" sz="1400" dirty="0"/>
                    </a:p>
                  </a:txBody>
                  <a:tcPr/>
                </a:tc>
              </a:tr>
            </a:tbl>
          </a:graphicData>
        </a:graphic>
      </p:graphicFrame>
      <p:sp>
        <p:nvSpPr>
          <p:cNvPr id="8" name="Rectangle 7"/>
          <p:cNvSpPr/>
          <p:nvPr/>
        </p:nvSpPr>
        <p:spPr>
          <a:xfrm>
            <a:off x="3657600" y="381000"/>
            <a:ext cx="1183174" cy="369332"/>
          </a:xfrm>
          <a:prstGeom prst="rect">
            <a:avLst/>
          </a:prstGeom>
        </p:spPr>
        <p:txBody>
          <a:bodyPr wrap="none">
            <a:spAutoFit/>
          </a:bodyPr>
          <a:lstStyle/>
          <a:p>
            <a:pPr>
              <a:spcBef>
                <a:spcPct val="50000"/>
              </a:spcBef>
            </a:pPr>
            <a:r>
              <a:rPr lang="en-US" b="1" dirty="0" smtClean="0"/>
              <a:t>α=0.1, γ=1</a:t>
            </a:r>
            <a:endParaRPr lang="en-US" b="1" dirty="0"/>
          </a:p>
        </p:txBody>
      </p:sp>
      <p:sp>
        <p:nvSpPr>
          <p:cNvPr id="3" name="Slide Number Placeholder 2"/>
          <p:cNvSpPr>
            <a:spLocks noGrp="1"/>
          </p:cNvSpPr>
          <p:nvPr>
            <p:ph type="sldNum" sz="quarter" idx="12"/>
          </p:nvPr>
        </p:nvSpPr>
        <p:spPr/>
        <p:txBody>
          <a:bodyPr/>
          <a:lstStyle/>
          <a:p>
            <a:fld id="{FF225CC9-7ECB-4D65-94BD-F1E241F6F67E}" type="slidenum">
              <a:rPr lang="en-US" smtClean="0"/>
              <a:pPr/>
              <a:t>35</a:t>
            </a:fld>
            <a:endParaRPr lang="en-US" dirty="0"/>
          </a:p>
        </p:txBody>
      </p:sp>
      <p:sp>
        <p:nvSpPr>
          <p:cNvPr id="5" name="Rectangle 4"/>
          <p:cNvSpPr/>
          <p:nvPr/>
        </p:nvSpPr>
        <p:spPr>
          <a:xfrm>
            <a:off x="825190" y="2826811"/>
            <a:ext cx="4572000" cy="3046988"/>
          </a:xfrm>
          <a:prstGeom prst="rect">
            <a:avLst/>
          </a:prstGeom>
        </p:spPr>
        <p:txBody>
          <a:bodyPr>
            <a:spAutoFit/>
          </a:bodyPr>
          <a:lstStyle/>
          <a:p>
            <a:r>
              <a:rPr lang="en-US" dirty="0"/>
              <a:t>V</a:t>
            </a:r>
            <a:r>
              <a:rPr lang="en-US" baseline="30000" dirty="0"/>
              <a:t>π</a:t>
            </a:r>
            <a:r>
              <a:rPr lang="en-US" dirty="0"/>
              <a:t>( (1,2) ) = (1-α) V</a:t>
            </a:r>
            <a:r>
              <a:rPr lang="en-US" baseline="30000" dirty="0"/>
              <a:t>π</a:t>
            </a:r>
            <a:r>
              <a:rPr lang="en-US" dirty="0"/>
              <a:t>( (1,2)) + α*sample</a:t>
            </a:r>
          </a:p>
          <a:p>
            <a:endParaRPr lang="en-US" dirty="0"/>
          </a:p>
          <a:p>
            <a:r>
              <a:rPr lang="en-US" dirty="0"/>
              <a:t>sample = -0.01 + V</a:t>
            </a:r>
            <a:r>
              <a:rPr lang="en-US" baseline="30000" dirty="0"/>
              <a:t>π</a:t>
            </a:r>
            <a:r>
              <a:rPr lang="en-US" dirty="0"/>
              <a:t>( (1,2)) = -0.011</a:t>
            </a:r>
          </a:p>
          <a:p>
            <a:endParaRPr lang="en-US" dirty="0"/>
          </a:p>
          <a:p>
            <a:r>
              <a:rPr lang="en-US" dirty="0"/>
              <a:t>-0.9(0.001)+ 0.1(-0.011) = -0.002</a:t>
            </a:r>
          </a:p>
          <a:p>
            <a:endParaRPr lang="en-US" dirty="0"/>
          </a:p>
        </p:txBody>
      </p:sp>
    </p:spTree>
    <p:extLst>
      <p:ext uri="{BB962C8B-B14F-4D97-AF65-F5344CB8AC3E}">
        <p14:creationId xmlns:p14="http://schemas.microsoft.com/office/powerpoint/2010/main" val="1203793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Problems with Passive Learning</a:t>
            </a:r>
            <a:endParaRPr lang="en-US" sz="3600" dirty="0">
              <a:solidFill>
                <a:srgbClr val="C00000"/>
              </a:solidFill>
            </a:endParaRPr>
          </a:p>
        </p:txBody>
      </p:sp>
      <p:sp>
        <p:nvSpPr>
          <p:cNvPr id="3" name="Content Placeholder 2"/>
          <p:cNvSpPr>
            <a:spLocks noGrp="1"/>
          </p:cNvSpPr>
          <p:nvPr>
            <p:ph idx="1"/>
          </p:nvPr>
        </p:nvSpPr>
        <p:spPr>
          <a:xfrm>
            <a:off x="457200" y="2133600"/>
            <a:ext cx="8229600" cy="2286000"/>
          </a:xfrm>
        </p:spPr>
        <p:txBody>
          <a:bodyPr>
            <a:normAutofit/>
          </a:bodyPr>
          <a:lstStyle/>
          <a:p>
            <a:r>
              <a:rPr lang="en-US" sz="2400" dirty="0" smtClean="0"/>
              <a:t>Agent wants to ultimately learn to </a:t>
            </a:r>
            <a:r>
              <a:rPr lang="en-US" sz="2400" i="1" dirty="0" smtClean="0"/>
              <a:t>act</a:t>
            </a:r>
            <a:r>
              <a:rPr lang="en-US" sz="2400" dirty="0" smtClean="0"/>
              <a:t> to gather high reward in the environment. </a:t>
            </a:r>
          </a:p>
          <a:p>
            <a:pPr>
              <a:spcBef>
                <a:spcPts val="1872"/>
              </a:spcBef>
            </a:pPr>
            <a:r>
              <a:rPr lang="en-US" sz="2400" dirty="0" smtClean="0"/>
              <a:t>Using a deterministic policy, gives agent no experience for other actions (that are not included in the policy)</a:t>
            </a:r>
            <a:endParaRPr lang="en-US" sz="2400" dirty="0"/>
          </a:p>
        </p:txBody>
      </p:sp>
      <p:sp>
        <p:nvSpPr>
          <p:cNvPr id="4" name="Slide Number Placeholder 3"/>
          <p:cNvSpPr>
            <a:spLocks noGrp="1"/>
          </p:cNvSpPr>
          <p:nvPr>
            <p:ph type="sldNum" sz="quarter" idx="12"/>
          </p:nvPr>
        </p:nvSpPr>
        <p:spPr/>
        <p:txBody>
          <a:bodyPr/>
          <a:lstStyle/>
          <a:p>
            <a:fld id="{FF225CC9-7ECB-4D65-94BD-F1E241F6F67E}" type="slidenum">
              <a:rPr lang="en-US" smtClean="0"/>
              <a:pPr/>
              <a:t>36</a:t>
            </a:fld>
            <a:endParaRPr lang="en-US" dirty="0"/>
          </a:p>
        </p:txBody>
      </p:sp>
      <p:sp>
        <p:nvSpPr>
          <p:cNvPr id="5" name="TextBox 4"/>
          <p:cNvSpPr txBox="1"/>
          <p:nvPr/>
        </p:nvSpPr>
        <p:spPr>
          <a:xfrm>
            <a:off x="810461" y="4653776"/>
            <a:ext cx="7876339" cy="1692771"/>
          </a:xfrm>
          <a:prstGeom prst="rect">
            <a:avLst/>
          </a:prstGeom>
          <a:noFill/>
        </p:spPr>
        <p:txBody>
          <a:bodyPr wrap="square" rtlCol="0">
            <a:spAutoFit/>
          </a:bodyPr>
          <a:lstStyle/>
          <a:p>
            <a:r>
              <a:rPr lang="en-US" b="1" dirty="0" smtClean="0">
                <a:latin typeface="+mn-lt"/>
                <a:ea typeface="CMU Serif Roman" charset="0"/>
                <a:cs typeface="CMU Serif Roman" charset="0"/>
              </a:rPr>
              <a:t>Active reinforcement learning: </a:t>
            </a:r>
            <a:r>
              <a:rPr lang="en-US" dirty="0" smtClean="0">
                <a:latin typeface="+mn-lt"/>
                <a:ea typeface="CMU Serif Roman" charset="0"/>
                <a:cs typeface="CMU Serif Roman" charset="0"/>
              </a:rPr>
              <a:t>the agent decides what action to take with the goal of learning an optimal policy </a:t>
            </a:r>
            <a:endParaRPr lang="en-US" dirty="0">
              <a:latin typeface="+mn-lt"/>
              <a:ea typeface="CMU Serif Roman" charset="0"/>
              <a:cs typeface="CMU Serif Roman" charset="0"/>
            </a:endParaRPr>
          </a:p>
          <a:p>
            <a:endParaRPr lang="en-US" dirty="0" smtClean="0">
              <a:latin typeface="+mn-lt"/>
              <a:ea typeface="CMU Serif Roman" charset="0"/>
              <a:cs typeface="CMU Serif Roman" charset="0"/>
            </a:endParaRPr>
          </a:p>
          <a:p>
            <a:r>
              <a:rPr lang="en-US" sz="3200" dirty="0" smtClean="0">
                <a:solidFill>
                  <a:srgbClr val="0070C0"/>
                </a:solidFill>
                <a:latin typeface="+mn-lt"/>
                <a:ea typeface="CMU Serif Roman" charset="0"/>
                <a:cs typeface="CMU Serif Roman" charset="0"/>
              </a:rPr>
              <a:t>What would you do? </a:t>
            </a:r>
            <a:endParaRPr lang="en-US" sz="3200" dirty="0">
              <a:solidFill>
                <a:srgbClr val="0070C0"/>
              </a:solidFill>
              <a:latin typeface="+mn-lt"/>
              <a:ea typeface="CMU Serif Roman" charset="0"/>
              <a:cs typeface="CMU Serif Roman" charset="0"/>
            </a:endParaRPr>
          </a:p>
        </p:txBody>
      </p:sp>
    </p:spTree>
    <p:extLst>
      <p:ext uri="{BB962C8B-B14F-4D97-AF65-F5344CB8AC3E}">
        <p14:creationId xmlns:p14="http://schemas.microsoft.com/office/powerpoint/2010/main" val="2622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Active RL: Exploration issues</a:t>
            </a:r>
            <a:endParaRPr lang="en-US" sz="3600" dirty="0">
              <a:solidFill>
                <a:srgbClr val="C00000"/>
              </a:solidFill>
            </a:endParaRPr>
          </a:p>
        </p:txBody>
      </p:sp>
      <p:sp>
        <p:nvSpPr>
          <p:cNvPr id="3" name="Content Placeholder 2"/>
          <p:cNvSpPr>
            <a:spLocks noGrp="1"/>
          </p:cNvSpPr>
          <p:nvPr>
            <p:ph idx="1"/>
          </p:nvPr>
        </p:nvSpPr>
        <p:spPr>
          <a:xfrm>
            <a:off x="457200" y="2485604"/>
            <a:ext cx="8229600" cy="3991396"/>
          </a:xfrm>
        </p:spPr>
        <p:txBody>
          <a:bodyPr/>
          <a:lstStyle/>
          <a:p>
            <a:endParaRPr lang="en-US" sz="2400" dirty="0" smtClean="0"/>
          </a:p>
          <a:p>
            <a:r>
              <a:rPr lang="en-US" sz="2400" dirty="0" smtClean="0"/>
              <a:t>Consider acting </a:t>
            </a:r>
            <a:r>
              <a:rPr lang="en-US" sz="2400" b="1" dirty="0" smtClean="0"/>
              <a:t>randomly </a:t>
            </a:r>
            <a:r>
              <a:rPr lang="en-US" sz="2400" dirty="0" smtClean="0"/>
              <a:t>in the world</a:t>
            </a:r>
          </a:p>
          <a:p>
            <a:r>
              <a:rPr lang="en-US" sz="2400" dirty="0" smtClean="0"/>
              <a:t>Can such experience allow the agent to learn the optimal values and policy?</a:t>
            </a:r>
          </a:p>
          <a:p>
            <a:endParaRPr lang="en-US" dirty="0" smtClean="0"/>
          </a:p>
        </p:txBody>
      </p:sp>
      <p:sp>
        <p:nvSpPr>
          <p:cNvPr id="4" name="Slide Number Placeholder 3"/>
          <p:cNvSpPr>
            <a:spLocks noGrp="1"/>
          </p:cNvSpPr>
          <p:nvPr>
            <p:ph type="sldNum" sz="quarter" idx="12"/>
          </p:nvPr>
        </p:nvSpPr>
        <p:spPr/>
        <p:txBody>
          <a:bodyPr/>
          <a:lstStyle/>
          <a:p>
            <a:fld id="{FF225CC9-7ECB-4D65-94BD-F1E241F6F67E}" type="slidenum">
              <a:rPr lang="en-US" smtClean="0"/>
              <a:pPr/>
              <a:t>37</a:t>
            </a:fld>
            <a:endParaRPr lang="en-US" dirty="0"/>
          </a:p>
        </p:txBody>
      </p:sp>
    </p:spTree>
    <p:extLst>
      <p:ext uri="{BB962C8B-B14F-4D97-AF65-F5344CB8AC3E}">
        <p14:creationId xmlns:p14="http://schemas.microsoft.com/office/powerpoint/2010/main" val="17350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Recall Model-Based Passive Reinforcement Learning</a:t>
            </a:r>
            <a:endParaRPr lang="en-US" sz="3600" dirty="0">
              <a:solidFill>
                <a:srgbClr val="C00000"/>
              </a:solidFill>
            </a:endParaRPr>
          </a:p>
        </p:txBody>
      </p:sp>
      <p:sp>
        <p:nvSpPr>
          <p:cNvPr id="3" name="Content Placeholder 2"/>
          <p:cNvSpPr>
            <a:spLocks noGrp="1"/>
          </p:cNvSpPr>
          <p:nvPr>
            <p:ph idx="1"/>
          </p:nvPr>
        </p:nvSpPr>
        <p:spPr>
          <a:xfrm>
            <a:off x="457200" y="2603809"/>
            <a:ext cx="8686800" cy="4525963"/>
          </a:xfrm>
        </p:spPr>
        <p:txBody>
          <a:bodyPr/>
          <a:lstStyle/>
          <a:p>
            <a:r>
              <a:rPr lang="en-US" sz="2400" b="1" dirty="0" smtClean="0">
                <a:latin typeface="CMU Serif Roman" charset="0"/>
                <a:ea typeface="CMU Serif Roman" charset="0"/>
                <a:cs typeface="CMU Serif Roman" charset="0"/>
              </a:rPr>
              <a:t>Follow policy π</a:t>
            </a:r>
          </a:p>
          <a:p>
            <a:r>
              <a:rPr lang="en-US" sz="2400" dirty="0" smtClean="0">
                <a:latin typeface="CMU Serif Roman" charset="0"/>
                <a:ea typeface="CMU Serif Roman" charset="0"/>
                <a:cs typeface="CMU Serif Roman" charset="0"/>
              </a:rPr>
              <a:t>Estimate MDP model </a:t>
            </a:r>
            <a:r>
              <a:rPr lang="en-US" sz="2400" dirty="0">
                <a:latin typeface="CMU Serif Roman" charset="0"/>
                <a:ea typeface="CMU Serif Roman" charset="0"/>
                <a:cs typeface="CMU Serif Roman" charset="0"/>
              </a:rPr>
              <a:t>parameters </a:t>
            </a:r>
            <a:r>
              <a:rPr lang="en-US" sz="2400" dirty="0" smtClean="0">
                <a:latin typeface="CMU Serif Roman" charset="0"/>
                <a:ea typeface="CMU Serif Roman" charset="0"/>
                <a:cs typeface="CMU Serif Roman" charset="0"/>
              </a:rPr>
              <a:t>given observed transitions and rewards</a:t>
            </a:r>
          </a:p>
          <a:p>
            <a:pPr lvl="1"/>
            <a:r>
              <a:rPr lang="en-US" sz="2400" dirty="0" smtClean="0">
                <a:latin typeface="CMU Serif Roman" charset="0"/>
                <a:ea typeface="CMU Serif Roman" charset="0"/>
                <a:cs typeface="CMU Serif Roman" charset="0"/>
              </a:rPr>
              <a:t>If </a:t>
            </a:r>
            <a:r>
              <a:rPr lang="en-US" sz="2400" dirty="0">
                <a:latin typeface="CMU Serif Roman" charset="0"/>
                <a:ea typeface="CMU Serif Roman" charset="0"/>
                <a:cs typeface="CMU Serif Roman" charset="0"/>
              </a:rPr>
              <a:t>finite set of states and actions, can just count and average counts</a:t>
            </a:r>
          </a:p>
          <a:p>
            <a:r>
              <a:rPr lang="en-US" sz="2400" dirty="0" smtClean="0">
                <a:latin typeface="CMU Serif Roman" charset="0"/>
                <a:ea typeface="CMU Serif Roman" charset="0"/>
                <a:cs typeface="CMU Serif Roman" charset="0"/>
              </a:rPr>
              <a:t>Use estimated MDP to do policy evaluation of </a:t>
            </a:r>
            <a:r>
              <a:rPr lang="en-US" sz="2400" dirty="0">
                <a:latin typeface="CMU Serif Roman" charset="0"/>
                <a:ea typeface="CMU Serif Roman" charset="0"/>
                <a:cs typeface="CMU Serif Roman" charset="0"/>
              </a:rPr>
              <a:t>π</a:t>
            </a:r>
          </a:p>
          <a:p>
            <a:endParaRPr lang="en-US" dirty="0" smtClean="0">
              <a:latin typeface="CMU Serif Roman" charset="0"/>
              <a:ea typeface="CMU Serif Roman" charset="0"/>
              <a:cs typeface="CMU Serif Roman" charset="0"/>
            </a:endParaRPr>
          </a:p>
          <a:p>
            <a:endParaRPr lang="en-US" dirty="0">
              <a:latin typeface="CMU Serif Roman" charset="0"/>
              <a:ea typeface="CMU Serif Roman" charset="0"/>
              <a:cs typeface="CMU Serif Roman" charset="0"/>
            </a:endParaRPr>
          </a:p>
        </p:txBody>
      </p:sp>
      <p:sp>
        <p:nvSpPr>
          <p:cNvPr id="4" name="Slide Number Placeholder 3"/>
          <p:cNvSpPr>
            <a:spLocks noGrp="1"/>
          </p:cNvSpPr>
          <p:nvPr>
            <p:ph type="sldNum" sz="quarter" idx="12"/>
          </p:nvPr>
        </p:nvSpPr>
        <p:spPr/>
        <p:txBody>
          <a:bodyPr/>
          <a:lstStyle/>
          <a:p>
            <a:fld id="{FF225CC9-7ECB-4D65-94BD-F1E241F6F67E}" type="slidenum">
              <a:rPr lang="en-US" smtClean="0"/>
              <a:pPr/>
              <a:t>38</a:t>
            </a:fld>
            <a:endParaRPr lang="en-US" dirty="0"/>
          </a:p>
        </p:txBody>
      </p:sp>
    </p:spTree>
    <p:extLst>
      <p:ext uri="{BB962C8B-B14F-4D97-AF65-F5344CB8AC3E}">
        <p14:creationId xmlns:p14="http://schemas.microsoft.com/office/powerpoint/2010/main" val="2029552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48" y="542267"/>
            <a:ext cx="8686800" cy="939167"/>
          </a:xfrm>
        </p:spPr>
        <p:txBody>
          <a:bodyPr>
            <a:noAutofit/>
          </a:bodyPr>
          <a:lstStyle/>
          <a:p>
            <a:r>
              <a:rPr lang="en-US" sz="3600" dirty="0" smtClean="0">
                <a:solidFill>
                  <a:srgbClr val="C00000"/>
                </a:solidFill>
              </a:rPr>
              <a:t>Model-Based active RL </a:t>
            </a:r>
            <a:br>
              <a:rPr lang="en-US" sz="3600" dirty="0" smtClean="0">
                <a:solidFill>
                  <a:srgbClr val="C00000"/>
                </a:solidFill>
              </a:rPr>
            </a:br>
            <a:r>
              <a:rPr lang="en-US" sz="3600" dirty="0" smtClean="0">
                <a:solidFill>
                  <a:srgbClr val="C00000"/>
                </a:solidFill>
              </a:rPr>
              <a:t>w/Random Actions</a:t>
            </a:r>
            <a:endParaRPr lang="en-US" sz="3600" dirty="0">
              <a:solidFill>
                <a:srgbClr val="C00000"/>
              </a:solidFill>
            </a:endParaRPr>
          </a:p>
        </p:txBody>
      </p:sp>
      <p:sp>
        <p:nvSpPr>
          <p:cNvPr id="3" name="Content Placeholder 2"/>
          <p:cNvSpPr>
            <a:spLocks noGrp="1"/>
          </p:cNvSpPr>
          <p:nvPr>
            <p:ph idx="1"/>
          </p:nvPr>
        </p:nvSpPr>
        <p:spPr>
          <a:xfrm>
            <a:off x="457200" y="1951037"/>
            <a:ext cx="8686800" cy="4525963"/>
          </a:xfrm>
        </p:spPr>
        <p:txBody>
          <a:bodyPr/>
          <a:lstStyle/>
          <a:p>
            <a:r>
              <a:rPr lang="en-US" sz="2400" b="1" dirty="0" smtClean="0">
                <a:latin typeface="CMU Serif Roman" charset="0"/>
                <a:ea typeface="CMU Serif Roman" charset="0"/>
                <a:cs typeface="CMU Serif Roman" charset="0"/>
              </a:rPr>
              <a:t>Choose actions randomly</a:t>
            </a:r>
          </a:p>
          <a:p>
            <a:r>
              <a:rPr lang="en-US" sz="2400" dirty="0" smtClean="0">
                <a:latin typeface="CMU Serif Roman" charset="0"/>
                <a:ea typeface="CMU Serif Roman" charset="0"/>
                <a:cs typeface="CMU Serif Roman" charset="0"/>
              </a:rPr>
              <a:t>Estimate MDP model </a:t>
            </a:r>
            <a:r>
              <a:rPr lang="en-US" sz="2400" dirty="0">
                <a:latin typeface="CMU Serif Roman" charset="0"/>
                <a:ea typeface="CMU Serif Roman" charset="0"/>
                <a:cs typeface="CMU Serif Roman" charset="0"/>
              </a:rPr>
              <a:t>parameters </a:t>
            </a:r>
            <a:r>
              <a:rPr lang="en-US" sz="2400" dirty="0" smtClean="0">
                <a:latin typeface="CMU Serif Roman" charset="0"/>
                <a:ea typeface="CMU Serif Roman" charset="0"/>
                <a:cs typeface="CMU Serif Roman" charset="0"/>
              </a:rPr>
              <a:t>given observed transitions and rewards</a:t>
            </a:r>
          </a:p>
          <a:p>
            <a:pPr lvl="1"/>
            <a:r>
              <a:rPr lang="en-US" sz="2400" dirty="0" smtClean="0">
                <a:latin typeface="CMU Serif Roman" charset="0"/>
                <a:ea typeface="CMU Serif Roman" charset="0"/>
                <a:cs typeface="CMU Serif Roman" charset="0"/>
              </a:rPr>
              <a:t>If </a:t>
            </a:r>
            <a:r>
              <a:rPr lang="en-US" sz="2400" dirty="0">
                <a:latin typeface="CMU Serif Roman" charset="0"/>
                <a:ea typeface="CMU Serif Roman" charset="0"/>
                <a:cs typeface="CMU Serif Roman" charset="0"/>
              </a:rPr>
              <a:t>finite set of states and actions, can just count and average counts</a:t>
            </a:r>
          </a:p>
          <a:p>
            <a:r>
              <a:rPr lang="en-US" sz="2400" dirty="0" smtClean="0">
                <a:latin typeface="CMU Serif Roman" charset="0"/>
                <a:ea typeface="CMU Serif Roman" charset="0"/>
                <a:cs typeface="CMU Serif Roman" charset="0"/>
              </a:rPr>
              <a:t>Use estimated MDP to compute estimate of optimal values and policy</a:t>
            </a:r>
          </a:p>
          <a:p>
            <a:endParaRPr lang="en-US" sz="2400" dirty="0">
              <a:latin typeface="CMU Serif Roman" charset="0"/>
              <a:ea typeface="CMU Serif Roman" charset="0"/>
              <a:cs typeface="CMU Serif Roman" charset="0"/>
            </a:endParaRPr>
          </a:p>
          <a:p>
            <a:pPr marL="0" indent="0">
              <a:buNone/>
            </a:pPr>
            <a:r>
              <a:rPr lang="en-US" sz="2400" dirty="0" smtClean="0">
                <a:solidFill>
                  <a:srgbClr val="C00000"/>
                </a:solidFill>
                <a:latin typeface="CMU Serif Roman" charset="0"/>
                <a:ea typeface="CMU Serif Roman" charset="0"/>
                <a:cs typeface="CMU Serif Roman" charset="0"/>
              </a:rPr>
              <a:t>Will the computed values and policy converge to the true optimal values and policy in the limit of infinite data?</a:t>
            </a:r>
          </a:p>
        </p:txBody>
      </p:sp>
      <p:sp>
        <p:nvSpPr>
          <p:cNvPr id="4" name="Slide Number Placeholder 3"/>
          <p:cNvSpPr>
            <a:spLocks noGrp="1"/>
          </p:cNvSpPr>
          <p:nvPr>
            <p:ph type="sldNum" sz="quarter" idx="12"/>
          </p:nvPr>
        </p:nvSpPr>
        <p:spPr/>
        <p:txBody>
          <a:bodyPr/>
          <a:lstStyle/>
          <a:p>
            <a:fld id="{FF225CC9-7ECB-4D65-94BD-F1E241F6F67E}" type="slidenum">
              <a:rPr lang="en-US" smtClean="0"/>
              <a:pPr/>
              <a:t>39</a:t>
            </a:fld>
            <a:endParaRPr lang="en-US" dirty="0"/>
          </a:p>
        </p:txBody>
      </p:sp>
    </p:spTree>
    <p:extLst>
      <p:ext uri="{BB962C8B-B14F-4D97-AF65-F5344CB8AC3E}">
        <p14:creationId xmlns:p14="http://schemas.microsoft.com/office/powerpoint/2010/main" val="3427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solidFill>
                  <a:srgbClr val="C00000"/>
                </a:solidFill>
              </a:rPr>
              <a:t>MDP Planning vs </a:t>
            </a:r>
            <a:br>
              <a:rPr lang="en-US" sz="3600" dirty="0" smtClean="0">
                <a:solidFill>
                  <a:srgbClr val="C00000"/>
                </a:solidFill>
              </a:rPr>
            </a:br>
            <a:r>
              <a:rPr lang="en-US" sz="3600" dirty="0" smtClean="0">
                <a:solidFill>
                  <a:srgbClr val="C00000"/>
                </a:solidFill>
              </a:rPr>
              <a:t>Reinforcement Learning</a:t>
            </a:r>
            <a:endParaRPr lang="en-US" sz="3600" dirty="0">
              <a:solidFill>
                <a:srgbClr val="C00000"/>
              </a:solidFill>
            </a:endParaRPr>
          </a:p>
        </p:txBody>
      </p:sp>
      <p:sp>
        <p:nvSpPr>
          <p:cNvPr id="3" name="Content Placeholder 2"/>
          <p:cNvSpPr>
            <a:spLocks noGrp="1"/>
          </p:cNvSpPr>
          <p:nvPr>
            <p:ph idx="1"/>
          </p:nvPr>
        </p:nvSpPr>
        <p:spPr>
          <a:xfrm>
            <a:off x="5435603" y="4420947"/>
            <a:ext cx="3264693" cy="2134254"/>
          </a:xfrm>
        </p:spPr>
        <p:txBody>
          <a:bodyPr>
            <a:normAutofit/>
          </a:bodyPr>
          <a:lstStyle/>
          <a:p>
            <a:pPr marL="0" indent="0" algn="ctr">
              <a:buNone/>
            </a:pPr>
            <a:r>
              <a:rPr lang="en-US" sz="2400" dirty="0" smtClean="0"/>
              <a:t>Don’t have a </a:t>
            </a:r>
            <a:r>
              <a:rPr lang="en-US" sz="2400" b="1" dirty="0" smtClean="0"/>
              <a:t>simulator</a:t>
            </a:r>
            <a:r>
              <a:rPr lang="en-US" sz="2400" dirty="0" smtClean="0"/>
              <a:t>! Have to actually </a:t>
            </a:r>
            <a:r>
              <a:rPr lang="en-US" sz="2400" dirty="0" smtClean="0">
                <a:solidFill>
                  <a:srgbClr val="FF0000"/>
                </a:solidFill>
              </a:rPr>
              <a:t>learn</a:t>
            </a:r>
            <a:r>
              <a:rPr lang="en-US" sz="2400" dirty="0" smtClean="0"/>
              <a:t> what happens if take an  action in a state </a:t>
            </a: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10597" y="2592922"/>
            <a:ext cx="3514707" cy="1828025"/>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0490" y="2592922"/>
            <a:ext cx="3691448" cy="2770934"/>
          </a:xfrm>
          <a:prstGeom prst="rect">
            <a:avLst/>
          </a:prstGeom>
          <a:noFill/>
        </p:spPr>
      </p:pic>
      <p:sp>
        <p:nvSpPr>
          <p:cNvPr id="6" name="TextBox 5"/>
          <p:cNvSpPr txBox="1"/>
          <p:nvPr/>
        </p:nvSpPr>
        <p:spPr>
          <a:xfrm>
            <a:off x="1169886" y="6147356"/>
            <a:ext cx="2465489" cy="369332"/>
          </a:xfrm>
          <a:prstGeom prst="rect">
            <a:avLst/>
          </a:prstGeom>
          <a:noFill/>
        </p:spPr>
        <p:txBody>
          <a:bodyPr wrap="none" rtlCol="0">
            <a:spAutoFit/>
          </a:bodyPr>
          <a:lstStyle/>
          <a:p>
            <a:r>
              <a:rPr lang="en-US" dirty="0" smtClean="0">
                <a:solidFill>
                  <a:schemeClr val="bg1"/>
                </a:solidFill>
                <a:latin typeface="Calibri"/>
                <a:cs typeface="Calibri"/>
              </a:rPr>
              <a:t>Drawings by Ketrina Yim</a:t>
            </a:r>
          </a:p>
        </p:txBody>
      </p:sp>
      <p:sp>
        <p:nvSpPr>
          <p:cNvPr id="7" name="Slide Number Placeholder 6"/>
          <p:cNvSpPr>
            <a:spLocks noGrp="1"/>
          </p:cNvSpPr>
          <p:nvPr>
            <p:ph type="sldNum" sz="quarter" idx="12"/>
          </p:nvPr>
        </p:nvSpPr>
        <p:spPr/>
        <p:txBody>
          <a:bodyPr/>
          <a:lstStyle/>
          <a:p>
            <a:fld id="{FF225CC9-7ECB-4D65-94BD-F1E241F6F67E}" type="slidenum">
              <a:rPr lang="en-US" smtClean="0"/>
              <a:pPr/>
              <a:t>4</a:t>
            </a:fld>
            <a:endParaRPr lang="en-US" dirty="0"/>
          </a:p>
        </p:txBody>
      </p:sp>
      <p:sp>
        <p:nvSpPr>
          <p:cNvPr id="9" name="Freeform 8"/>
          <p:cNvSpPr/>
          <p:nvPr/>
        </p:nvSpPr>
        <p:spPr bwMode="auto">
          <a:xfrm>
            <a:off x="3469890" y="3061010"/>
            <a:ext cx="1858781" cy="1916274"/>
          </a:xfrm>
          <a:custGeom>
            <a:avLst/>
            <a:gdLst>
              <a:gd name="connsiteX0" fmla="*/ 0 w 1858781"/>
              <a:gd name="connsiteY0" fmla="*/ 12523 h 1916274"/>
              <a:gd name="connsiteX1" fmla="*/ 1319135 w 1858781"/>
              <a:gd name="connsiteY1" fmla="*/ 282346 h 1916274"/>
              <a:gd name="connsiteX2" fmla="*/ 1858781 w 1858781"/>
              <a:gd name="connsiteY2" fmla="*/ 1916274 h 1916274"/>
            </a:gdLst>
            <a:ahLst/>
            <a:cxnLst>
              <a:cxn ang="0">
                <a:pos x="connsiteX0" y="connsiteY0"/>
              </a:cxn>
              <a:cxn ang="0">
                <a:pos x="connsiteX1" y="connsiteY1"/>
              </a:cxn>
              <a:cxn ang="0">
                <a:pos x="connsiteX2" y="connsiteY2"/>
              </a:cxn>
            </a:cxnLst>
            <a:rect l="l" t="t" r="r" b="b"/>
            <a:pathLst>
              <a:path w="1858781" h="1916274">
                <a:moveTo>
                  <a:pt x="0" y="12523"/>
                </a:moveTo>
                <a:cubicBezTo>
                  <a:pt x="504669" y="-11212"/>
                  <a:pt x="1009338" y="-34946"/>
                  <a:pt x="1319135" y="282346"/>
                </a:cubicBezTo>
                <a:cubicBezTo>
                  <a:pt x="1628932" y="599638"/>
                  <a:pt x="1858781" y="1916274"/>
                  <a:pt x="1858781" y="1916274"/>
                </a:cubicBezTo>
              </a:path>
            </a:pathLst>
          </a:custGeom>
          <a:noFill/>
          <a:ln w="9525" cap="flat" cmpd="sng" algn="ctr">
            <a:solidFill>
              <a:schemeClr val="tx1"/>
            </a:solidFill>
            <a:prstDash val="solid"/>
            <a:round/>
            <a:headEnd type="triangle"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spTree>
    <p:extLst>
      <p:ext uri="{BB962C8B-B14F-4D97-AF65-F5344CB8AC3E}">
        <p14:creationId xmlns:p14="http://schemas.microsoft.com/office/powerpoint/2010/main" val="4360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a:solidFill>
                  <a:srgbClr val="C00000"/>
                </a:solidFill>
              </a:rPr>
              <a:t>R</a:t>
            </a:r>
            <a:r>
              <a:rPr lang="en-US" sz="3600" dirty="0" smtClean="0">
                <a:solidFill>
                  <a:srgbClr val="C00000"/>
                </a:solidFill>
              </a:rPr>
              <a:t>einforcement learning problem</a:t>
            </a:r>
            <a:endParaRPr lang="en-US" sz="3600" dirty="0">
              <a:solidFill>
                <a:srgbClr val="C00000"/>
              </a:solidFill>
            </a:endParaRPr>
          </a:p>
        </p:txBody>
      </p:sp>
      <p:sp>
        <p:nvSpPr>
          <p:cNvPr id="7" name="Slide Number Placeholder 6"/>
          <p:cNvSpPr>
            <a:spLocks noGrp="1"/>
          </p:cNvSpPr>
          <p:nvPr>
            <p:ph type="sldNum" sz="quarter" idx="12"/>
          </p:nvPr>
        </p:nvSpPr>
        <p:spPr/>
        <p:txBody>
          <a:bodyPr/>
          <a:lstStyle/>
          <a:p>
            <a:fld id="{FF225CC9-7ECB-4D65-94BD-F1E241F6F67E}" type="slidenum">
              <a:rPr lang="en-US" smtClean="0"/>
              <a:pPr/>
              <a:t>5</a:t>
            </a:fld>
            <a:endParaRPr lang="en-US" dirty="0"/>
          </a:p>
        </p:txBody>
      </p:sp>
      <p:sp>
        <p:nvSpPr>
          <p:cNvPr id="8" name="Content Placeholder 7"/>
          <p:cNvSpPr>
            <a:spLocks noGrp="1"/>
          </p:cNvSpPr>
          <p:nvPr>
            <p:ph idx="1"/>
          </p:nvPr>
        </p:nvSpPr>
        <p:spPr>
          <a:xfrm>
            <a:off x="385451" y="2068551"/>
            <a:ext cx="5334000" cy="2097068"/>
          </a:xfrm>
        </p:spPr>
        <p:txBody>
          <a:bodyPr/>
          <a:lstStyle/>
          <a:p>
            <a:pPr>
              <a:buFont typeface="Wingdings" charset="2"/>
              <a:buChar char="ü"/>
            </a:pPr>
            <a:r>
              <a:rPr lang="en-US" sz="2400" dirty="0"/>
              <a:t>The agents can ”sense” the environment (it knows the state) and has </a:t>
            </a:r>
            <a:r>
              <a:rPr lang="en-US" sz="2400" dirty="0" smtClean="0"/>
              <a:t>goals</a:t>
            </a:r>
          </a:p>
          <a:p>
            <a:pPr>
              <a:buFont typeface="Wingdings" charset="2"/>
              <a:buChar char="ü"/>
            </a:pPr>
            <a:r>
              <a:rPr lang="en-US" sz="2400" dirty="0">
                <a:solidFill>
                  <a:srgbClr val="C00000"/>
                </a:solidFill>
              </a:rPr>
              <a:t>Learning from interaction with the </a:t>
            </a:r>
            <a:r>
              <a:rPr lang="en-US" sz="2400" dirty="0" smtClean="0">
                <a:solidFill>
                  <a:srgbClr val="C00000"/>
                </a:solidFill>
              </a:rPr>
              <a:t>environment</a:t>
            </a:r>
            <a:endParaRPr lang="en-US" sz="2400" dirty="0">
              <a:solidFill>
                <a:srgbClr val="C00000"/>
              </a:solidFill>
            </a:endParaRPr>
          </a:p>
        </p:txBody>
      </p:sp>
      <p:pic>
        <p:nvPicPr>
          <p:cNvPr id="11" name="Picture 10"/>
          <p:cNvPicPr>
            <a:picLocks noChangeAspect="1"/>
          </p:cNvPicPr>
          <p:nvPr/>
        </p:nvPicPr>
        <p:blipFill>
          <a:blip r:embed="rId3"/>
          <a:stretch>
            <a:fillRect/>
          </a:stretch>
        </p:blipFill>
        <p:spPr>
          <a:xfrm>
            <a:off x="5899957" y="1839951"/>
            <a:ext cx="2839387" cy="2839387"/>
          </a:xfrm>
          <a:prstGeom prst="rect">
            <a:avLst/>
          </a:prstGeom>
        </p:spPr>
      </p:pic>
      <p:sp>
        <p:nvSpPr>
          <p:cNvPr id="12" name="TextBox 11"/>
          <p:cNvSpPr txBox="1"/>
          <p:nvPr/>
        </p:nvSpPr>
        <p:spPr>
          <a:xfrm>
            <a:off x="653080" y="4549676"/>
            <a:ext cx="8373097" cy="2308324"/>
          </a:xfrm>
          <a:prstGeom prst="rect">
            <a:avLst/>
          </a:prstGeom>
          <a:noFill/>
        </p:spPr>
        <p:txBody>
          <a:bodyPr wrap="square" rtlCol="0">
            <a:spAutoFit/>
          </a:bodyPr>
          <a:lstStyle/>
          <a:p>
            <a:pPr marL="234950" indent="-234950">
              <a:buFont typeface="Arial" charset="0"/>
              <a:buChar char="•"/>
            </a:pPr>
            <a:r>
              <a:rPr lang="en-US" b="1" dirty="0">
                <a:latin typeface="+mn-lt"/>
                <a:ea typeface="CMU Serif Roman" charset="0"/>
                <a:cs typeface="CMU Serif Roman" charset="0"/>
              </a:rPr>
              <a:t>Trial and error search</a:t>
            </a:r>
          </a:p>
          <a:p>
            <a:pPr marL="234950" indent="-234950">
              <a:buFont typeface="Arial" charset="0"/>
              <a:buChar char="•"/>
            </a:pPr>
            <a:r>
              <a:rPr lang="en-US" dirty="0">
                <a:latin typeface="+mn-lt"/>
                <a:ea typeface="CMU Serif Roman" charset="0"/>
                <a:cs typeface="CMU Serif Roman" charset="0"/>
              </a:rPr>
              <a:t>(</a:t>
            </a:r>
            <a:r>
              <a:rPr lang="en-US" b="1" i="1" dirty="0">
                <a:latin typeface="+mn-lt"/>
                <a:ea typeface="CMU Serif Roman" charset="0"/>
                <a:cs typeface="CMU Serif Roman" charset="0"/>
              </a:rPr>
              <a:t>Delayed</a:t>
            </a:r>
            <a:r>
              <a:rPr lang="en-US" dirty="0">
                <a:latin typeface="+mn-lt"/>
                <a:ea typeface="CMU Serif Roman" charset="0"/>
                <a:cs typeface="CMU Serif Roman" charset="0"/>
              </a:rPr>
              <a:t>) </a:t>
            </a:r>
            <a:r>
              <a:rPr lang="en-US" b="1" dirty="0" smtClean="0">
                <a:latin typeface="+mn-lt"/>
                <a:ea typeface="CMU Serif Roman" charset="0"/>
                <a:cs typeface="CMU Serif Roman" charset="0"/>
              </a:rPr>
              <a:t>Rewards </a:t>
            </a:r>
            <a:r>
              <a:rPr lang="en-US" dirty="0">
                <a:latin typeface="+mn-lt"/>
                <a:ea typeface="CMU Serif Roman" charset="0"/>
                <a:cs typeface="CMU Serif Roman" charset="0"/>
              </a:rPr>
              <a:t>(</a:t>
            </a:r>
            <a:r>
              <a:rPr lang="en-US" dirty="0" smtClean="0">
                <a:solidFill>
                  <a:srgbClr val="0070C0"/>
                </a:solidFill>
                <a:latin typeface="+mn-lt"/>
                <a:ea typeface="CMU Serif Roman" charset="0"/>
                <a:cs typeface="CMU Serif Roman" charset="0"/>
              </a:rPr>
              <a:t>Advisory </a:t>
            </a:r>
            <a:r>
              <a:rPr lang="en-US" dirty="0">
                <a:solidFill>
                  <a:srgbClr val="0070C0"/>
                </a:solidFill>
                <a:latin typeface="+mn-lt"/>
                <a:ea typeface="CMU Serif Roman" charset="0"/>
                <a:cs typeface="CMU Serif Roman" charset="0"/>
              </a:rPr>
              <a:t>signals ≠ errors signals</a:t>
            </a:r>
            <a:r>
              <a:rPr lang="en-US" dirty="0" smtClean="0">
                <a:latin typeface="+mn-lt"/>
                <a:ea typeface="CMU Serif Roman" charset="0"/>
                <a:cs typeface="CMU Serif Roman" charset="0"/>
              </a:rPr>
              <a:t>)</a:t>
            </a:r>
          </a:p>
          <a:p>
            <a:pPr marL="234950" indent="-234950">
              <a:buFont typeface="Arial" charset="0"/>
              <a:buChar char="•"/>
            </a:pPr>
            <a:r>
              <a:rPr lang="en-US" b="1" dirty="0" smtClean="0">
                <a:latin typeface="+mn-lt"/>
                <a:ea typeface="CMU Serif Roman" charset="0"/>
                <a:cs typeface="CMU Serif Roman" charset="0"/>
              </a:rPr>
              <a:t>What actions to take</a:t>
            </a:r>
            <a:endParaRPr lang="en-US" b="1" dirty="0">
              <a:latin typeface="+mn-lt"/>
              <a:ea typeface="CMU Serif Roman" charset="0"/>
              <a:cs typeface="CMU Serif Roman" charset="0"/>
            </a:endParaRPr>
          </a:p>
          <a:p>
            <a:pPr marL="234950" indent="-234950">
              <a:buFont typeface="Arial" charset="0"/>
              <a:buChar char="•"/>
            </a:pPr>
            <a:r>
              <a:rPr lang="en-US" b="1" dirty="0" smtClean="0">
                <a:latin typeface="+mn-lt"/>
                <a:ea typeface="CMU Serif Roman" charset="0"/>
                <a:cs typeface="CMU Serif Roman" charset="0"/>
              </a:rPr>
              <a:t>      </a:t>
            </a:r>
            <a:r>
              <a:rPr lang="en-US" dirty="0" smtClean="0">
                <a:latin typeface="+mn-lt"/>
                <a:ea typeface="CMU Serif Roman" charset="0"/>
                <a:cs typeface="CMU Serif Roman" charset="0"/>
              </a:rPr>
              <a:t>→ </a:t>
            </a:r>
            <a:r>
              <a:rPr lang="en-US" dirty="0" smtClean="0">
                <a:solidFill>
                  <a:srgbClr val="C00000"/>
                </a:solidFill>
                <a:latin typeface="+mn-lt"/>
                <a:ea typeface="CMU Serif Roman" charset="0"/>
                <a:cs typeface="CMU Serif Roman" charset="0"/>
              </a:rPr>
              <a:t>Exploration- </a:t>
            </a:r>
            <a:r>
              <a:rPr lang="en-US" dirty="0">
                <a:solidFill>
                  <a:srgbClr val="C00000"/>
                </a:solidFill>
                <a:latin typeface="+mn-lt"/>
                <a:ea typeface="CMU Serif Roman" charset="0"/>
                <a:cs typeface="CMU Serif Roman" charset="0"/>
              </a:rPr>
              <a:t>exploitation dilemma</a:t>
            </a:r>
          </a:p>
          <a:p>
            <a:pPr marL="342900" indent="-342900">
              <a:buFont typeface="Arial" charset="0"/>
              <a:buChar char="•"/>
            </a:pPr>
            <a:endParaRPr lang="en-US" dirty="0"/>
          </a:p>
          <a:p>
            <a:pPr marL="342900" indent="-342900">
              <a:buFont typeface="Arial" charset="0"/>
              <a:buChar char="•"/>
            </a:pPr>
            <a:endParaRPr lang="en-US" dirty="0"/>
          </a:p>
        </p:txBody>
      </p:sp>
    </p:spTree>
    <p:extLst>
      <p:ext uri="{BB962C8B-B14F-4D97-AF65-F5344CB8AC3E}">
        <p14:creationId xmlns:p14="http://schemas.microsoft.com/office/powerpoint/2010/main" val="2755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7" y="0"/>
            <a:ext cx="9144000" cy="1143000"/>
          </a:xfrm>
        </p:spPr>
        <p:txBody>
          <a:bodyPr>
            <a:noAutofit/>
          </a:bodyPr>
          <a:lstStyle/>
          <a:p>
            <a:r>
              <a:rPr lang="en-US" sz="3600" dirty="0" smtClean="0">
                <a:solidFill>
                  <a:srgbClr val="C00000"/>
                </a:solidFill>
              </a:rPr>
              <a:t>Toddler learning </a:t>
            </a:r>
            <a:r>
              <a:rPr lang="en-US" sz="3600" smtClean="0">
                <a:solidFill>
                  <a:srgbClr val="C00000"/>
                </a:solidFill>
              </a:rPr>
              <a:t>to walk</a:t>
            </a:r>
            <a:endParaRPr lang="en-US" sz="3600" dirty="0">
              <a:solidFill>
                <a:srgbClr val="C00000"/>
              </a:solidFill>
            </a:endParaRPr>
          </a:p>
        </p:txBody>
      </p:sp>
      <p:sp>
        <p:nvSpPr>
          <p:cNvPr id="7" name="Slide Number Placeholder 6"/>
          <p:cNvSpPr>
            <a:spLocks noGrp="1"/>
          </p:cNvSpPr>
          <p:nvPr>
            <p:ph type="sldNum" sz="quarter" idx="12"/>
          </p:nvPr>
        </p:nvSpPr>
        <p:spPr/>
        <p:txBody>
          <a:bodyPr/>
          <a:lstStyle/>
          <a:p>
            <a:fld id="{FF225CC9-7ECB-4D65-94BD-F1E241F6F67E}" type="slidenum">
              <a:rPr lang="en-US" smtClean="0"/>
              <a:pPr/>
              <a:t>6</a:t>
            </a:fld>
            <a:endParaRPr lang="en-US" dirty="0"/>
          </a:p>
        </p:txBody>
      </p:sp>
      <p:sp>
        <p:nvSpPr>
          <p:cNvPr id="8" name="Content Placeholder 7"/>
          <p:cNvSpPr>
            <a:spLocks noGrp="1"/>
          </p:cNvSpPr>
          <p:nvPr>
            <p:ph idx="1"/>
          </p:nvPr>
        </p:nvSpPr>
        <p:spPr>
          <a:xfrm>
            <a:off x="502539" y="1444083"/>
            <a:ext cx="7955661" cy="2097068"/>
          </a:xfrm>
        </p:spPr>
        <p:txBody>
          <a:bodyPr/>
          <a:lstStyle/>
          <a:p>
            <a:r>
              <a:rPr lang="nl-NL" sz="2400" dirty="0" err="1"/>
              <a:t>https</a:t>
            </a:r>
            <a:r>
              <a:rPr lang="nl-NL" sz="2400" dirty="0"/>
              <a:t>://</a:t>
            </a:r>
            <a:r>
              <a:rPr lang="nl-NL" sz="2400" dirty="0" err="1"/>
              <a:t>www.youtube.com</a:t>
            </a:r>
            <a:r>
              <a:rPr lang="nl-NL" sz="2400" dirty="0"/>
              <a:t>/</a:t>
            </a:r>
            <a:r>
              <a:rPr lang="nl-NL" sz="2400" dirty="0" err="1"/>
              <a:t>watch?v</a:t>
            </a:r>
            <a:r>
              <a:rPr lang="nl-NL" sz="2400" dirty="0"/>
              <a:t>=goqWX7bC-ZY&amp;list=PL28ekMsVlKa1mKRif05Uxn-iuP2Ms6qDL</a:t>
            </a:r>
            <a:endParaRPr lang="en-US" sz="2400" dirty="0"/>
          </a:p>
        </p:txBody>
      </p:sp>
      <p:sp>
        <p:nvSpPr>
          <p:cNvPr id="12" name="TextBox 11"/>
          <p:cNvSpPr txBox="1"/>
          <p:nvPr/>
        </p:nvSpPr>
        <p:spPr>
          <a:xfrm>
            <a:off x="653080" y="4549676"/>
            <a:ext cx="8373097" cy="830997"/>
          </a:xfrm>
          <a:prstGeom prst="rect">
            <a:avLst/>
          </a:prstGeom>
          <a:noFill/>
        </p:spPr>
        <p:txBody>
          <a:bodyPr wrap="square" rtlCol="0">
            <a:spAutoFit/>
          </a:bodyPr>
          <a:lstStyle/>
          <a:p>
            <a:pPr marL="342900" indent="-342900">
              <a:buFont typeface="Arial" charset="0"/>
              <a:buChar char="•"/>
            </a:pPr>
            <a:endParaRPr lang="en-US" dirty="0"/>
          </a:p>
          <a:p>
            <a:pPr marL="342900" indent="-342900">
              <a:buFont typeface="Arial" charset="0"/>
              <a:buChar char="•"/>
            </a:pPr>
            <a:endParaRPr lang="en-US" dirty="0"/>
          </a:p>
        </p:txBody>
      </p:sp>
      <p:pic>
        <p:nvPicPr>
          <p:cNvPr id="3" name="Picture 2"/>
          <p:cNvPicPr>
            <a:picLocks noChangeAspect="1"/>
          </p:cNvPicPr>
          <p:nvPr/>
        </p:nvPicPr>
        <p:blipFill>
          <a:blip r:embed="rId3"/>
          <a:stretch>
            <a:fillRect/>
          </a:stretch>
        </p:blipFill>
        <p:spPr>
          <a:xfrm>
            <a:off x="2641037" y="2628090"/>
            <a:ext cx="3095431" cy="2752583"/>
          </a:xfrm>
          <a:prstGeom prst="rect">
            <a:avLst/>
          </a:prstGeom>
        </p:spPr>
      </p:pic>
    </p:spTree>
    <p:extLst>
      <p:ext uri="{BB962C8B-B14F-4D97-AF65-F5344CB8AC3E}">
        <p14:creationId xmlns:p14="http://schemas.microsoft.com/office/powerpoint/2010/main" val="6194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225CC9-7ECB-4D65-94BD-F1E241F6F67E}" type="slidenum">
              <a:rPr lang="en-US" smtClean="0"/>
              <a:pPr/>
              <a:t>7</a:t>
            </a:fld>
            <a:endParaRPr lang="en-US" dirty="0"/>
          </a:p>
        </p:txBody>
      </p:sp>
      <p:sp>
        <p:nvSpPr>
          <p:cNvPr id="8" name="Content Placeholder 7"/>
          <p:cNvSpPr>
            <a:spLocks noGrp="1"/>
          </p:cNvSpPr>
          <p:nvPr>
            <p:ph idx="1"/>
          </p:nvPr>
        </p:nvSpPr>
        <p:spPr>
          <a:xfrm>
            <a:off x="502539" y="1444083"/>
            <a:ext cx="7955661" cy="2097068"/>
          </a:xfrm>
        </p:spPr>
        <p:txBody>
          <a:bodyPr/>
          <a:lstStyle/>
          <a:p>
            <a:r>
              <a:rPr lang="nl-NL" sz="2400" dirty="0" smtClean="0"/>
              <a:t>Peter Stone </a:t>
            </a:r>
            <a:r>
              <a:rPr lang="mr-IN" sz="2400" dirty="0" smtClean="0"/>
              <a:t>–</a:t>
            </a:r>
            <a:r>
              <a:rPr lang="nl-NL" sz="2400" dirty="0" smtClean="0"/>
              <a:t> Robot Soccer </a:t>
            </a:r>
            <a:r>
              <a:rPr lang="nl-NL" sz="2400" dirty="0" err="1" smtClean="0"/>
              <a:t>initial</a:t>
            </a:r>
            <a:r>
              <a:rPr lang="nl-NL" sz="2400" dirty="0" smtClean="0"/>
              <a:t> walk. </a:t>
            </a:r>
            <a:endParaRPr lang="en-US" sz="2400" dirty="0"/>
          </a:p>
        </p:txBody>
      </p:sp>
      <p:sp>
        <p:nvSpPr>
          <p:cNvPr id="12" name="TextBox 11"/>
          <p:cNvSpPr txBox="1"/>
          <p:nvPr/>
        </p:nvSpPr>
        <p:spPr>
          <a:xfrm>
            <a:off x="653080" y="4549676"/>
            <a:ext cx="8373097" cy="830997"/>
          </a:xfrm>
          <a:prstGeom prst="rect">
            <a:avLst/>
          </a:prstGeom>
          <a:noFill/>
        </p:spPr>
        <p:txBody>
          <a:bodyPr wrap="square" rtlCol="0">
            <a:spAutoFit/>
          </a:bodyPr>
          <a:lstStyle/>
          <a:p>
            <a:pPr marL="342900" indent="-342900">
              <a:buFont typeface="Arial" charset="0"/>
              <a:buChar char="•"/>
            </a:pPr>
            <a:endParaRPr lang="en-US" dirty="0"/>
          </a:p>
          <a:p>
            <a:pPr marL="342900" indent="-342900">
              <a:buFont typeface="Arial" charset="0"/>
              <a:buChar char="•"/>
            </a:pPr>
            <a:endParaRPr lang="en-US" dirty="0"/>
          </a:p>
        </p:txBody>
      </p:sp>
      <p:pic>
        <p:nvPicPr>
          <p:cNvPr id="3" name="Picture 2"/>
          <p:cNvPicPr>
            <a:picLocks noChangeAspect="1"/>
          </p:cNvPicPr>
          <p:nvPr/>
        </p:nvPicPr>
        <p:blipFill>
          <a:blip r:embed="rId3"/>
          <a:stretch>
            <a:fillRect/>
          </a:stretch>
        </p:blipFill>
        <p:spPr>
          <a:xfrm>
            <a:off x="1553019" y="2362200"/>
            <a:ext cx="5854700" cy="3886200"/>
          </a:xfrm>
          <a:prstGeom prst="rect">
            <a:avLst/>
          </a:prstGeom>
        </p:spPr>
      </p:pic>
      <p:sp>
        <p:nvSpPr>
          <p:cNvPr id="9" name="Title 1"/>
          <p:cNvSpPr txBox="1">
            <a:spLocks/>
          </p:cNvSpPr>
          <p:nvPr/>
        </p:nvSpPr>
        <p:spPr bwMode="auto">
          <a:xfrm>
            <a:off x="-829023" y="3005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smtClean="0">
                <a:solidFill>
                  <a:srgbClr val="C00000"/>
                </a:solidFill>
              </a:rPr>
              <a:t>Soccer Robot learning to walk fast</a:t>
            </a:r>
            <a:endParaRPr lang="en-US" sz="3600" kern="0" dirty="0">
              <a:solidFill>
                <a:srgbClr val="C00000"/>
              </a:solidFill>
            </a:endParaRPr>
          </a:p>
        </p:txBody>
      </p:sp>
    </p:spTree>
    <p:extLst>
      <p:ext uri="{BB962C8B-B14F-4D97-AF65-F5344CB8AC3E}">
        <p14:creationId xmlns:p14="http://schemas.microsoft.com/office/powerpoint/2010/main" val="46218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23" y="70403"/>
            <a:ext cx="9144000" cy="1143000"/>
          </a:xfrm>
        </p:spPr>
        <p:txBody>
          <a:bodyPr>
            <a:noAutofit/>
          </a:bodyPr>
          <a:lstStyle/>
          <a:p>
            <a:r>
              <a:rPr lang="en-US" sz="3600" smtClean="0">
                <a:solidFill>
                  <a:srgbClr val="C00000"/>
                </a:solidFill>
              </a:rPr>
              <a:t>Soccer Robot learning to walk fast</a:t>
            </a:r>
            <a:endParaRPr lang="en-US" sz="3600" dirty="0">
              <a:solidFill>
                <a:srgbClr val="C00000"/>
              </a:solidFill>
            </a:endParaRPr>
          </a:p>
        </p:txBody>
      </p:sp>
      <p:sp>
        <p:nvSpPr>
          <p:cNvPr id="7" name="Slide Number Placeholder 6"/>
          <p:cNvSpPr>
            <a:spLocks noGrp="1"/>
          </p:cNvSpPr>
          <p:nvPr>
            <p:ph type="sldNum" sz="quarter" idx="12"/>
          </p:nvPr>
        </p:nvSpPr>
        <p:spPr/>
        <p:txBody>
          <a:bodyPr/>
          <a:lstStyle/>
          <a:p>
            <a:fld id="{FF225CC9-7ECB-4D65-94BD-F1E241F6F67E}" type="slidenum">
              <a:rPr lang="en-US" smtClean="0"/>
              <a:pPr/>
              <a:t>8</a:t>
            </a:fld>
            <a:endParaRPr lang="en-US" dirty="0"/>
          </a:p>
        </p:txBody>
      </p:sp>
      <p:sp>
        <p:nvSpPr>
          <p:cNvPr id="8" name="Content Placeholder 7"/>
          <p:cNvSpPr>
            <a:spLocks noGrp="1"/>
          </p:cNvSpPr>
          <p:nvPr>
            <p:ph idx="1"/>
          </p:nvPr>
        </p:nvSpPr>
        <p:spPr>
          <a:xfrm>
            <a:off x="502539" y="1444083"/>
            <a:ext cx="7955661" cy="2097068"/>
          </a:xfrm>
        </p:spPr>
        <p:txBody>
          <a:bodyPr/>
          <a:lstStyle/>
          <a:p>
            <a:r>
              <a:rPr lang="nl-NL" sz="2400" dirty="0" smtClean="0"/>
              <a:t>Peter Stone </a:t>
            </a:r>
            <a:r>
              <a:rPr lang="mr-IN" sz="2400" dirty="0" smtClean="0"/>
              <a:t>–</a:t>
            </a:r>
            <a:r>
              <a:rPr lang="nl-NL" sz="2400" dirty="0" smtClean="0"/>
              <a:t> Robot Soccer </a:t>
            </a:r>
            <a:r>
              <a:rPr lang="nl-NL" sz="2400" dirty="0" err="1" smtClean="0"/>
              <a:t>learned</a:t>
            </a:r>
            <a:r>
              <a:rPr lang="nl-NL" sz="2400" dirty="0" smtClean="0"/>
              <a:t> walk. </a:t>
            </a:r>
            <a:endParaRPr lang="en-US" sz="2400" dirty="0"/>
          </a:p>
        </p:txBody>
      </p:sp>
      <p:sp>
        <p:nvSpPr>
          <p:cNvPr id="12" name="TextBox 11"/>
          <p:cNvSpPr txBox="1"/>
          <p:nvPr/>
        </p:nvSpPr>
        <p:spPr>
          <a:xfrm>
            <a:off x="653080" y="4549676"/>
            <a:ext cx="8373097" cy="830997"/>
          </a:xfrm>
          <a:prstGeom prst="rect">
            <a:avLst/>
          </a:prstGeom>
          <a:noFill/>
        </p:spPr>
        <p:txBody>
          <a:bodyPr wrap="square" rtlCol="0">
            <a:spAutoFit/>
          </a:bodyPr>
          <a:lstStyle/>
          <a:p>
            <a:pPr marL="342900" indent="-342900">
              <a:buFont typeface="Arial" charset="0"/>
              <a:buChar char="•"/>
            </a:pPr>
            <a:endParaRPr lang="en-US" dirty="0"/>
          </a:p>
          <a:p>
            <a:pPr marL="342900" indent="-342900">
              <a:buFont typeface="Arial" charset="0"/>
              <a:buChar char="•"/>
            </a:pPr>
            <a:endParaRPr lang="en-US" dirty="0"/>
          </a:p>
        </p:txBody>
      </p:sp>
      <p:pic>
        <p:nvPicPr>
          <p:cNvPr id="4" name="Picture 3"/>
          <p:cNvPicPr>
            <a:picLocks noChangeAspect="1"/>
          </p:cNvPicPr>
          <p:nvPr/>
        </p:nvPicPr>
        <p:blipFill>
          <a:blip r:embed="rId3"/>
          <a:stretch>
            <a:fillRect/>
          </a:stretch>
        </p:blipFill>
        <p:spPr>
          <a:xfrm>
            <a:off x="1066800" y="2324100"/>
            <a:ext cx="6540500" cy="3986222"/>
          </a:xfrm>
          <a:prstGeom prst="rect">
            <a:avLst/>
          </a:prstGeom>
        </p:spPr>
      </p:pic>
    </p:spTree>
    <p:extLst>
      <p:ext uri="{BB962C8B-B14F-4D97-AF65-F5344CB8AC3E}">
        <p14:creationId xmlns:p14="http://schemas.microsoft.com/office/powerpoint/2010/main" val="38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4" y="718534"/>
            <a:ext cx="3579541" cy="1143000"/>
          </a:xfrm>
        </p:spPr>
        <p:txBody>
          <a:bodyPr>
            <a:noAutofit/>
          </a:bodyPr>
          <a:lstStyle/>
          <a:p>
            <a:r>
              <a:rPr lang="en-US" sz="3600" dirty="0" smtClean="0">
                <a:solidFill>
                  <a:srgbClr val="C00000"/>
                </a:solidFill>
              </a:rPr>
              <a:t>Homework 3. Flappy bird</a:t>
            </a:r>
            <a:endParaRPr lang="en-US" sz="3600" dirty="0">
              <a:solidFill>
                <a:srgbClr val="C00000"/>
              </a:solidFill>
            </a:endParaRPr>
          </a:p>
        </p:txBody>
      </p:sp>
      <p:sp>
        <p:nvSpPr>
          <p:cNvPr id="7" name="Slide Number Placeholder 6"/>
          <p:cNvSpPr>
            <a:spLocks noGrp="1"/>
          </p:cNvSpPr>
          <p:nvPr>
            <p:ph type="sldNum" sz="quarter" idx="12"/>
          </p:nvPr>
        </p:nvSpPr>
        <p:spPr/>
        <p:txBody>
          <a:bodyPr/>
          <a:lstStyle/>
          <a:p>
            <a:fld id="{FF225CC9-7ECB-4D65-94BD-F1E241F6F67E}"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4711700" y="342900"/>
            <a:ext cx="3683000" cy="6134100"/>
          </a:xfrm>
          <a:prstGeom prst="rect">
            <a:avLst/>
          </a:prstGeom>
        </p:spPr>
      </p:pic>
    </p:spTree>
    <p:extLst>
      <p:ext uri="{BB962C8B-B14F-4D97-AF65-F5344CB8AC3E}">
        <p14:creationId xmlns:p14="http://schemas.microsoft.com/office/powerpoint/2010/main" val="839825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OliveGreen}{sample = R(s,\pi(s),s') +  \gamma V^\pi(s')}&#10;\]&#10;\end{document}&#10;"/>
  <p:tag name="FILENAME" val="txp_fig"/>
  <p:tag name="FORMAT" val="png16m"/>
  <p:tag name="RES" val="1200"/>
  <p:tag name="BLEND" val="0"/>
  <p:tag name="TRANSPARENT" val="0"/>
  <p:tag name="TBUG" val="0"/>
  <p:tag name="ALLOWFS" val="0"/>
  <p:tag name="ORIGWIDTH" val="319"/>
  <p:tag name="PICTUREFILESIZE" val="24756"/>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V^\pi(s) \leftarrow (1-\alpha) V^\pi(s) + (\alpha) \textcolor{OliveGreen}{sample}&#10;\]&#10;\end{document}&#10;"/>
  <p:tag name="FILENAME" val="txp_fig"/>
  <p:tag name="FORMAT" val="png16m"/>
  <p:tag name="RES" val="1200"/>
  <p:tag name="BLEND" val="0"/>
  <p:tag name="TRANSPARENT" val="0"/>
  <p:tag name="TBUG" val="0"/>
  <p:tag name="ALLOWFS" val="0"/>
  <p:tag name="ORIGWIDTH" val="345"/>
  <p:tag name="PICTUREFILESIZE" val="2578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OliveGreen}{sample = R(s,\pi(s),s') +  \gamma V^\pi(s')}&#10;\]&#10;\end{document}&#10;"/>
  <p:tag name="FILENAME" val="txp_fig"/>
  <p:tag name="FORMAT" val="png16m"/>
  <p:tag name="RES" val="1200"/>
  <p:tag name="BLEND" val="0"/>
  <p:tag name="TRANSPARENT" val="0"/>
  <p:tag name="TBUG" val="0"/>
  <p:tag name="ALLOWFS" val="0"/>
  <p:tag name="ORIGWIDTH" val="319"/>
  <p:tag name="PICTUREFILESIZE" val="2475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V^\pi(s) \leftarrow (1-\alpha) V^\pi(s) + (\alpha) \textcolor{OliveGreen}{sample}&#10;\]&#10;\end{document}&#10;"/>
  <p:tag name="FILENAME" val="txp_fig"/>
  <p:tag name="FORMAT" val="png16m"/>
  <p:tag name="RES" val="1200"/>
  <p:tag name="BLEND" val="0"/>
  <p:tag name="TRANSPARENT" val="0"/>
  <p:tag name="TBUG" val="0"/>
  <p:tag name="ALLOWFS" val="0"/>
  <p:tag name="ORIGWIDTH" val="345"/>
  <p:tag name="PICTUREFILESIZE" val="2578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OliveGreen}{sample = R(s,\pi(s),s') +  \gamma V^\pi(s')}&#10;\]&#10;\end{document}&#10;"/>
  <p:tag name="FILENAME" val="txp_fig"/>
  <p:tag name="FORMAT" val="png16m"/>
  <p:tag name="RES" val="1200"/>
  <p:tag name="BLEND" val="0"/>
  <p:tag name="TRANSPARENT" val="0"/>
  <p:tag name="TBUG" val="0"/>
  <p:tag name="ALLOWFS" val="0"/>
  <p:tag name="ORIGWIDTH" val="319"/>
  <p:tag name="PICTUREFILESIZE" val="24756"/>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V^\pi(s) \leftarrow (1-\alpha) V^\pi(s) + (\alpha) \textcolor{OliveGreen}{sample}&#10;\]&#10;\end{document}&#10;"/>
  <p:tag name="FILENAME" val="txp_fig"/>
  <p:tag name="FORMAT" val="png16m"/>
  <p:tag name="RES" val="1200"/>
  <p:tag name="BLEND" val="0"/>
  <p:tag name="TRANSPARENT" val="0"/>
  <p:tag name="TBUG" val="0"/>
  <p:tag name="ALLOWFS" val="0"/>
  <p:tag name="ORIGWIDTH" val="345"/>
  <p:tag name="PICTUREFILESIZE" val="25788"/>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17311</TotalTime>
  <Words>3671</Words>
  <Application>Microsoft Macintosh PowerPoint</Application>
  <PresentationFormat>On-screen Show (4:3)</PresentationFormat>
  <Paragraphs>482</Paragraphs>
  <Slides>39</Slides>
  <Notes>35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3" baseType="lpstr">
      <vt:lpstr>45 Helvetica Light</vt:lpstr>
      <vt:lpstr>Calibri</vt:lpstr>
      <vt:lpstr>CMU Serif</vt:lpstr>
      <vt:lpstr>CMU Serif Roman</vt:lpstr>
      <vt:lpstr>Geneva</vt:lpstr>
      <vt:lpstr>Mangal</vt:lpstr>
      <vt:lpstr>ＭＳ Ｐゴシック</vt:lpstr>
      <vt:lpstr>PT Serif</vt:lpstr>
      <vt:lpstr>Symbol</vt:lpstr>
      <vt:lpstr>Times New Roman</vt:lpstr>
      <vt:lpstr>Wingdings</vt:lpstr>
      <vt:lpstr>Arial</vt:lpstr>
      <vt:lpstr>Default Design</vt:lpstr>
      <vt:lpstr>Equation</vt:lpstr>
      <vt:lpstr>Reinforcement Learning</vt:lpstr>
      <vt:lpstr>PowerPoint Presentation</vt:lpstr>
      <vt:lpstr>Reinforcement Learning</vt:lpstr>
      <vt:lpstr>MDP Planning vs  Reinforcement Learning</vt:lpstr>
      <vt:lpstr>Reinforcement learning problem</vt:lpstr>
      <vt:lpstr>Toddler learning to walk</vt:lpstr>
      <vt:lpstr>PowerPoint Presentation</vt:lpstr>
      <vt:lpstr>Soccer Robot learning to walk fast</vt:lpstr>
      <vt:lpstr>Homework 3. Flappy bird</vt:lpstr>
      <vt:lpstr>Passive Reinforcement Learning</vt:lpstr>
      <vt:lpstr>Passive Reinforcement Learning</vt:lpstr>
      <vt:lpstr>Model-Based Passive Reinforcement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this give us all the parameters for a MDP?   But does that matter for computing policy value?   Do we have all parameters we need?  </vt:lpstr>
      <vt:lpstr>PowerPoint Presentation</vt:lpstr>
      <vt:lpstr>PowerPoint Presentation</vt:lpstr>
      <vt:lpstr>PowerPoint Presentation</vt:lpstr>
      <vt:lpstr>Passive Reinforcement Learning</vt:lpstr>
      <vt:lpstr>PowerPoint Presentation</vt:lpstr>
      <vt:lpstr>PowerPoint Presentation</vt:lpstr>
      <vt:lpstr>PowerPoint Presentation</vt:lpstr>
      <vt:lpstr>Model-Free Policy Estimation</vt:lpstr>
      <vt:lpstr>Temporal Difference Learning</vt:lpstr>
      <vt:lpstr>Exponential Moving Avg</vt:lpstr>
      <vt:lpstr>PowerPoint Presentation</vt:lpstr>
      <vt:lpstr>PowerPoint Presentation</vt:lpstr>
      <vt:lpstr>PowerPoint Presentation</vt:lpstr>
      <vt:lpstr>PowerPoint Presentation</vt:lpstr>
      <vt:lpstr>Problems with Passive Learning</vt:lpstr>
      <vt:lpstr>Active RL: Exploration issues</vt:lpstr>
      <vt:lpstr>Recall Model-Based Passive Reinforcement Learning</vt:lpstr>
      <vt:lpstr>Model-Based active RL  w/Random Actions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 Satisfaction Problems (CSPs)</dc:title>
  <dc:creator>hi</dc:creator>
  <cp:lastModifiedBy>Microsoft Office User</cp:lastModifiedBy>
  <cp:revision>833</cp:revision>
  <cp:lastPrinted>2017-10-17T15:37:48Z</cp:lastPrinted>
  <dcterms:created xsi:type="dcterms:W3CDTF">2002-07-26T03:28:00Z</dcterms:created>
  <dcterms:modified xsi:type="dcterms:W3CDTF">2017-10-24T19:06:50Z</dcterms:modified>
</cp:coreProperties>
</file>