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640" r:id="rId2"/>
    <p:sldId id="663" r:id="rId3"/>
    <p:sldId id="661" r:id="rId4"/>
    <p:sldId id="666" r:id="rId5"/>
    <p:sldId id="667" r:id="rId6"/>
    <p:sldId id="669" r:id="rId7"/>
    <p:sldId id="668" r:id="rId8"/>
    <p:sldId id="532" r:id="rId9"/>
    <p:sldId id="406" r:id="rId10"/>
    <p:sldId id="670" r:id="rId11"/>
    <p:sldId id="676" r:id="rId12"/>
    <p:sldId id="457" r:id="rId13"/>
    <p:sldId id="413" r:id="rId14"/>
    <p:sldId id="647" r:id="rId15"/>
    <p:sldId id="664" r:id="rId16"/>
    <p:sldId id="645" r:id="rId17"/>
    <p:sldId id="642" r:id="rId18"/>
    <p:sldId id="649" r:id="rId19"/>
    <p:sldId id="543" r:id="rId20"/>
    <p:sldId id="556" r:id="rId21"/>
    <p:sldId id="637" r:id="rId22"/>
    <p:sldId id="544" r:id="rId23"/>
    <p:sldId id="650" r:id="rId24"/>
    <p:sldId id="453" r:id="rId25"/>
    <p:sldId id="586" r:id="rId26"/>
    <p:sldId id="587" r:id="rId27"/>
    <p:sldId id="549" r:id="rId28"/>
    <p:sldId id="551" r:id="rId29"/>
    <p:sldId id="651" r:id="rId30"/>
    <p:sldId id="452" r:id="rId31"/>
    <p:sldId id="652" r:id="rId32"/>
    <p:sldId id="571" r:id="rId33"/>
    <p:sldId id="481" r:id="rId34"/>
    <p:sldId id="572" r:id="rId35"/>
    <p:sldId id="578" r:id="rId36"/>
    <p:sldId id="579" r:id="rId37"/>
    <p:sldId id="671" r:id="rId38"/>
    <p:sldId id="639" r:id="rId39"/>
    <p:sldId id="436" r:id="rId40"/>
    <p:sldId id="458" r:id="rId41"/>
    <p:sldId id="588" r:id="rId42"/>
    <p:sldId id="598" r:id="rId43"/>
    <p:sldId id="599" r:id="rId44"/>
    <p:sldId id="594" r:id="rId45"/>
    <p:sldId id="653" r:id="rId46"/>
    <p:sldId id="679" r:id="rId47"/>
    <p:sldId id="677" r:id="rId48"/>
    <p:sldId id="678" r:id="rId49"/>
    <p:sldId id="654" r:id="rId50"/>
    <p:sldId id="552" r:id="rId51"/>
    <p:sldId id="459" r:id="rId52"/>
    <p:sldId id="655" r:id="rId53"/>
    <p:sldId id="562" r:id="rId54"/>
    <p:sldId id="460" r:id="rId55"/>
    <p:sldId id="656" r:id="rId56"/>
    <p:sldId id="576" r:id="rId57"/>
    <p:sldId id="673" r:id="rId58"/>
    <p:sldId id="680" r:id="rId59"/>
    <p:sldId id="684" r:id="rId60"/>
    <p:sldId id="683" r:id="rId61"/>
    <p:sldId id="682" r:id="rId62"/>
    <p:sldId id="582" r:id="rId63"/>
    <p:sldId id="675" r:id="rId64"/>
    <p:sldId id="583" r:id="rId65"/>
    <p:sldId id="658" r:id="rId66"/>
    <p:sldId id="577" r:id="rId67"/>
    <p:sldId id="659" r:id="rId6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" y="4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17:16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26843 13890 1317 0,'0'0'28'0,"-7"0"7"0,0 0 1 0,0 0 2 0,0-3-30 0,0 3-8 16,0 0 0-16,7 0 0 0,-8-6 45 0,8 6 8 16,-3 0 2-16,3 0 0 0,-4-4-3 0,-3 1-1 0,4-3 0 0,3 6 0 15,0 0-10-15,-7-3-1 0,7 3-1 0,0-6 0 16,0-4 10-16,0 10 3 0,0 0 0 16,0 0 0-16,0 0-39 0,0 0-13 0,10-3 9 0,-3 3-9 15,0-3 8-15,4 3-8 0,0 3 8 0,3-3-8 16,-4 3 0-16,4-3 0 0,4 0 0 0,0 6 0 15,-1-6 0-15,5 0 0 0,2-6 0 0,4 6 0 16,4 0 15-16,0-3-3 0,0 3 0 0,3-3 0 16,4 3 7-16,0-6 1 0,-1 6 0 0,1 0 0 15,-4 0-12-15,1 0-8 0,-4 0 12 0,-1 0-12 16,1 0 9-16,-4 6-9 0,0-6 0 0,1 0 9 16,-8 0-9-16,7-6 0 0,-3 6 0 0,-1 6 0 0,-6-6 12 15,3 3 1-15,-7-3 0 0,8 0 0 0,-5 3-4 0,1-3-1 16,-1-3 0-16,1 3 0 0,-4 0 8 0,4 0 2 15,-1-3 0-15,1-3 0 0,0 6-8 0,-1-3-2 16,1-4 0-16,0 4 0 0,-1-3 2 0,1 3 0 16,-4 0 0-16,4-4 0 0,-8 4-2 0,4-3-8 15,1 3 12-15,-1-3-4 0,0 2-8 0,-4 4 0 16,1-3 0-16,3-3 0 0,-3 6 10 0,-1 0-10 16,-3 0 12-16,0 0-12 0,4 0 12 0,-11 0-12 15,0 0 12-15,0 0-12 0,0 0 8 0,0 0-8 16,0 0 0-16,0 0 0 0,0 0 10 0,0 0-2 15,7 0 0-15,-7 0 0 0,0 0 7 0,0 0 1 0,0 0 0 16,7 0 0-16,0 0-7 0,-7 0-1 16,7-3 0-16,-7 3 0 0,0 0 20 0,0 0 4 0,0 0 1 0,0 0 0 15,0 0-33-15,0 0 0 0,0 0 0 0,0 0 0 16,-7-6 12-16,-4 6-12 0,1 0 12 0,-1 0-12 16,1 0 12-16,-4 0-12 0,3 0 12 0,-3 0-12 15,3 6 8-15,-3-3-8 0,4-3 0 0,3 0 0 16,-4 0 9-16,4 0-1 0,0 0-8 0,0 0 12 15,7 0-12-15,-7-3 0 0,0-3-9 0,3 6 9 16,-3-4 0-16,7 4 0 0,-3-9 0 0,3 9 10 16,0 0-10-16,0 0 0 0,-4-9 0 0,4 9 0 15,-3-4 0-15,3 4 0 0,-4-6 0 0,4 6 0 16,0 0 0-16,0 0-11 0,0 0 3 0,0 0 0 16,11-6 8-16,-4 0-8 0,3 6 8 0,1 0-8 0,-1 0 0 15,1 6 0-15,0-12 0 0,-1 6 0 16,4 0 8-16,-3 0 0 0,-1 0 0 0,1 0 0 0,-4 0 0 0,4 0-13 15,3 0 5-15,-4 0 8 0,-3 0 0 0,4-3 0 16,-4 3 0-16,7-7 0 0,-3 7 0 0,-1 0 0 16,1 7 11-16,-4-7-11 0,4-7 0 0,-1 7 0 15,-3 0 0-15,-7 0-10 0,0 0 10 0,0 0 0 16,0 0 10-16,0 0-10 0,4 10 0 0,-4-10 0 16,3 0 0-16,-3 0 0 0,4 12 0 0,-4-12 0 15,3 6 0-15,-3-6-10 0,4 10 10 0,-1-7 0 16,-3 10 0-16,4-7 0 0,-1-3 0 0,1 6 0 15,-4-9 0-15,0 0 0 0,7 10 13 0,-3-1-1 16,-4-9-1-16,7 3 0 0,0 7-11 0,0-7 0 0,-4 6 0 0,4-2 0 16,0-4-8-16,4 6 8 15,-4-6-10-15,0 7 10 0,0-4 0 0,0-3 0 0,-3 6 11 0,-1 1-3 16,4-1-8-16,-7 4 0 0,4-10 0 0,-1 6 0 16,-3-9 0-16,0 13 0 0,0-4 0 0,-3 7 0 15,-1-10 0-15,1 4 8 0,-1-1-8 0,1 0 8 16,-1-5-8-16,-3 5 11 0,4-3-11 0,3-6 12 15,-8 7-3-15,8-7 0 0,-7 6 0 0,7-6 0 16,-7 3-9-16,0-3-9 0,7 0 9 0,-7 0-13 16,-3 0-57-16,3 0-11 0,-4-3-3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45:0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3909 6273 57 0,'-14'0'0'0,"10"-3"0"0,-6-3 0 0,3-1 0 0,3-2 0 0,4 0 0 15,0-1 39-15,0-2 2 0,4-7 1 0,3 9-110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55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class/jpst41cbre86kp?cid=6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u.edu/teaching/assessment/basics/formative-summative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In HW1 Q4.1, why was the answer S-&gt;C-&gt;G, not S-&gt;A-&gt;C-&gt;G?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pic>
        <p:nvPicPr>
          <p:cNvPr id="1026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3575430B-8911-4A61-BD83-848D0331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82" y="761452"/>
            <a:ext cx="2825341" cy="55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3C72-003D-41CD-A850-FBE433FA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Size/cost of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58DC-95D8-45CB-AA01-C0F65410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Piazza post:</a:t>
            </a:r>
          </a:p>
          <a:p>
            <a:r>
              <a:rPr lang="en-US" dirty="0">
                <a:hlinkClick r:id="rId2"/>
              </a:rPr>
              <a:t>https://piazza.com/class/jpst41cbre86kp?cid=60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Breadth-First Search (BFS) Properties</a:t>
            </a:r>
          </a:p>
        </p:txBody>
      </p:sp>
      <p:sp>
        <p:nvSpPr>
          <p:cNvPr id="26" name="Content Placeholder 37">
            <a:extLst>
              <a:ext uri="{FF2B5EF4-FFF2-40B4-BE49-F238E27FC236}">
                <a16:creationId xmlns:a16="http://schemas.microsoft.com/office/drawing/2014/main" id="{10B5505B-25A5-4442-9E23-4ED88B5D046E}"/>
              </a:ext>
            </a:extLst>
          </p:cNvPr>
          <p:cNvSpPr txBox="1">
            <a:spLocks/>
          </p:cNvSpPr>
          <p:nvPr/>
        </p:nvSpPr>
        <p:spPr>
          <a:xfrm>
            <a:off x="407097" y="1114042"/>
            <a:ext cx="6215953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endParaRPr lang="en-US" sz="2000" dirty="0"/>
          </a:p>
          <a:p>
            <a:pPr lvl="1"/>
            <a:r>
              <a:rPr lang="en-US" dirty="0"/>
              <a:t>Let depth of shallowest solution be </a:t>
            </a:r>
            <a:r>
              <a:rPr lang="en-US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dirty="0"/>
              <a:t>Search takes time </a:t>
            </a:r>
            <a:r>
              <a:rPr lang="en-US" dirty="0">
                <a:solidFill>
                  <a:srgbClr val="C00000"/>
                </a:solidFill>
              </a:rPr>
              <a:t>O(b</a:t>
            </a:r>
            <a:r>
              <a:rPr lang="en-US" baseline="30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O(b</a:t>
            </a:r>
            <a:r>
              <a:rPr lang="en-US" baseline="30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marL="460375" lvl="3" indent="0">
              <a:buFont typeface="Wingdings" panose="05000000000000000000" pitchFamily="2" charset="2"/>
              <a:buNone/>
            </a:pPr>
            <a:endParaRPr lang="en-US" sz="1200" dirty="0"/>
          </a:p>
        </p:txBody>
      </p:sp>
      <p:sp>
        <p:nvSpPr>
          <p:cNvPr id="52" name="Freeform 64">
            <a:extLst>
              <a:ext uri="{FF2B5EF4-FFF2-40B4-BE49-F238E27FC236}">
                <a16:creationId xmlns:a16="http://schemas.microsoft.com/office/drawing/2014/main" id="{BF7BFF7C-D8E4-4ED4-A33C-DBE350B192A0}"/>
              </a:ext>
            </a:extLst>
          </p:cNvPr>
          <p:cNvSpPr>
            <a:spLocks/>
          </p:cNvSpPr>
          <p:nvPr/>
        </p:nvSpPr>
        <p:spPr bwMode="auto">
          <a:xfrm>
            <a:off x="10037272" y="3224599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3" name="Freeform 2">
            <a:extLst>
              <a:ext uri="{FF2B5EF4-FFF2-40B4-BE49-F238E27FC236}">
                <a16:creationId xmlns:a16="http://schemas.microsoft.com/office/drawing/2014/main" id="{FD030534-616C-475C-AADF-AF03F596622A}"/>
              </a:ext>
            </a:extLst>
          </p:cNvPr>
          <p:cNvSpPr>
            <a:spLocks/>
          </p:cNvSpPr>
          <p:nvPr/>
        </p:nvSpPr>
        <p:spPr bwMode="auto">
          <a:xfrm>
            <a:off x="9449899" y="3207144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4" name="Freeform 4">
            <a:extLst>
              <a:ext uri="{FF2B5EF4-FFF2-40B4-BE49-F238E27FC236}">
                <a16:creationId xmlns:a16="http://schemas.microsoft.com/office/drawing/2014/main" id="{A1654AD6-BD18-457A-8B4C-6C78C8956408}"/>
              </a:ext>
            </a:extLst>
          </p:cNvPr>
          <p:cNvSpPr>
            <a:spLocks/>
          </p:cNvSpPr>
          <p:nvPr/>
        </p:nvSpPr>
        <p:spPr bwMode="auto">
          <a:xfrm>
            <a:off x="9588011" y="3224597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5" name="Freeform 4">
            <a:extLst>
              <a:ext uri="{FF2B5EF4-FFF2-40B4-BE49-F238E27FC236}">
                <a16:creationId xmlns:a16="http://schemas.microsoft.com/office/drawing/2014/main" id="{FFEB499F-3821-4008-9D9E-4E8A7A0F457C}"/>
              </a:ext>
            </a:extLst>
          </p:cNvPr>
          <p:cNvSpPr>
            <a:spLocks/>
          </p:cNvSpPr>
          <p:nvPr/>
        </p:nvSpPr>
        <p:spPr bwMode="auto">
          <a:xfrm>
            <a:off x="9816620" y="3224597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6" name="Freeform 38">
            <a:extLst>
              <a:ext uri="{FF2B5EF4-FFF2-40B4-BE49-F238E27FC236}">
                <a16:creationId xmlns:a16="http://schemas.microsoft.com/office/drawing/2014/main" id="{ED518EAB-78DE-44AA-A09A-8FFD72D450EA}"/>
              </a:ext>
            </a:extLst>
          </p:cNvPr>
          <p:cNvSpPr>
            <a:spLocks/>
          </p:cNvSpPr>
          <p:nvPr/>
        </p:nvSpPr>
        <p:spPr bwMode="auto">
          <a:xfrm>
            <a:off x="8857770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7" name="Oval 39">
            <a:extLst>
              <a:ext uri="{FF2B5EF4-FFF2-40B4-BE49-F238E27FC236}">
                <a16:creationId xmlns:a16="http://schemas.microsoft.com/office/drawing/2014/main" id="{3CA418B7-5F4B-4729-91B4-466470530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1902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58" name="Oval 40">
            <a:extLst>
              <a:ext uri="{FF2B5EF4-FFF2-40B4-BE49-F238E27FC236}">
                <a16:creationId xmlns:a16="http://schemas.microsoft.com/office/drawing/2014/main" id="{F162C4AE-F1EC-4A2C-BBF0-A054AFCF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0126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59" name="Oval 41">
            <a:extLst>
              <a:ext uri="{FF2B5EF4-FFF2-40B4-BE49-F238E27FC236}">
                <a16:creationId xmlns:a16="http://schemas.microsoft.com/office/drawing/2014/main" id="{DD891059-ADD2-4A03-BA41-4B31D0BF1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74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0" name="Text Box 42">
            <a:extLst>
              <a:ext uri="{FF2B5EF4-FFF2-40B4-BE49-F238E27FC236}">
                <a16:creationId xmlns:a16="http://schemas.microsoft.com/office/drawing/2014/main" id="{E8E515B7-3EA8-43D9-A782-37D57F09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0308" y="3394463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241EB9F4-9ED6-427F-8DE6-620FBBA3B5F2}"/>
              </a:ext>
            </a:extLst>
          </p:cNvPr>
          <p:cNvSpPr>
            <a:spLocks/>
          </p:cNvSpPr>
          <p:nvPr/>
        </p:nvSpPr>
        <p:spPr bwMode="auto">
          <a:xfrm>
            <a:off x="10092838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62" name="Text Box 44">
            <a:extLst>
              <a:ext uri="{FF2B5EF4-FFF2-40B4-BE49-F238E27FC236}">
                <a16:creationId xmlns:a16="http://schemas.microsoft.com/office/drawing/2014/main" id="{12B8B622-95CB-47FB-9141-2D4039F39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4476" y="3146811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63" name="Oval 49">
            <a:extLst>
              <a:ext uri="{FF2B5EF4-FFF2-40B4-BE49-F238E27FC236}">
                <a16:creationId xmlns:a16="http://schemas.microsoft.com/office/drawing/2014/main" id="{8B8C69C1-A3D1-451A-8812-566FFCA2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512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4" name="Oval 50">
            <a:extLst>
              <a:ext uri="{FF2B5EF4-FFF2-40B4-BE49-F238E27FC236}">
                <a16:creationId xmlns:a16="http://schemas.microsoft.com/office/drawing/2014/main" id="{9F36074F-A7FF-40F4-AE37-AAA30BBCD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026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5" name="Oval 51">
            <a:extLst>
              <a:ext uri="{FF2B5EF4-FFF2-40B4-BE49-F238E27FC236}">
                <a16:creationId xmlns:a16="http://schemas.microsoft.com/office/drawing/2014/main" id="{B14ADFA3-0671-4955-A563-85EA383B2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598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6" name="AutoShape 55">
            <a:extLst>
              <a:ext uri="{FF2B5EF4-FFF2-40B4-BE49-F238E27FC236}">
                <a16:creationId xmlns:a16="http://schemas.microsoft.com/office/drawing/2014/main" id="{9FC06A84-C123-414D-8F73-7BC867E3B011}"/>
              </a:ext>
            </a:extLst>
          </p:cNvPr>
          <p:cNvSpPr>
            <a:spLocks/>
          </p:cNvSpPr>
          <p:nvPr/>
        </p:nvSpPr>
        <p:spPr bwMode="auto">
          <a:xfrm>
            <a:off x="9064937" y="2974137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7" name="Text Box 56">
            <a:extLst>
              <a:ext uri="{FF2B5EF4-FFF2-40B4-BE49-F238E27FC236}">
                <a16:creationId xmlns:a16="http://schemas.microsoft.com/office/drawing/2014/main" id="{0ED268B5-EAB2-48B4-A34E-26366B95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292" y="3613891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s</a:t>
            </a:r>
            <a:r>
              <a:rPr lang="en-US" sz="2400" dirty="0"/>
              <a:t> tiers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step costs are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Takes time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/>
              <a:t>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step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962179" y="3216099"/>
            <a:ext cx="258761" cy="1647826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44293" y="3656396"/>
            <a:ext cx="174804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063465" y="4051684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 </a:t>
            </a:r>
            <a:r>
              <a:rPr lang="en-US" sz="24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88841" y="3656396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72941" y="3278572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Strategy: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Explore (expand) the lowest path cost on frontier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today!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  <p:sp>
        <p:nvSpPr>
          <p:cNvPr id="24" name="TextBox 18">
            <a:extLst>
              <a:ext uri="{FF2B5EF4-FFF2-40B4-BE49-F238E27FC236}">
                <a16:creationId xmlns:a16="http://schemas.microsoft.com/office/drawing/2014/main" id="{AAEA5A89-5588-471A-803D-5AA51158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4841875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empty (L3D1)]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small maze (L3D3)]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70BC4B-665E-41C7-808A-183CE058703C}"/>
                  </a:ext>
                </a:extLst>
              </p14:cNvPr>
              <p14:cNvContentPartPr/>
              <p14:nvPr/>
            </p14:nvContentPartPr>
            <p14:xfrm>
              <a:off x="9636840" y="4935960"/>
              <a:ext cx="571680" cy="11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70BC4B-665E-41C7-808A-183CE0587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27480" y="4926600"/>
                <a:ext cx="590400" cy="13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UCS Empty</a:t>
            </a:r>
          </a:p>
        </p:txBody>
      </p:sp>
    </p:spTree>
    <p:extLst>
      <p:ext uri="{BB962C8B-B14F-4D97-AF65-F5344CB8AC3E}">
        <p14:creationId xmlns:p14="http://schemas.microsoft.com/office/powerpoint/2010/main" val="13274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UCS Pacman Small Maze</a:t>
            </a:r>
          </a:p>
        </p:txBody>
      </p:sp>
    </p:spTree>
    <p:extLst>
      <p:ext uri="{BB962C8B-B14F-4D97-AF65-F5344CB8AC3E}">
        <p14:creationId xmlns:p14="http://schemas.microsoft.com/office/powerpoint/2010/main" val="192297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vs Informed Search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0612" y="711808"/>
            <a:ext cx="6019344" cy="45145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F1B02-1A00-4854-B36A-EF6C512F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249" y="859749"/>
            <a:ext cx="7813155" cy="488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68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 Heuristics</a:t>
            </a:r>
          </a:p>
          <a:p>
            <a:pPr lvl="1"/>
            <a:r>
              <a:rPr lang="en-US" sz="3200" dirty="0"/>
              <a:t> Greedy Search</a:t>
            </a:r>
          </a:p>
          <a:p>
            <a:pPr lvl="1"/>
            <a:r>
              <a:rPr lang="en-US" sz="3200" dirty="0"/>
              <a:t> A* Search</a:t>
            </a:r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9437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4051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52099" y="1059263"/>
            <a:ext cx="8122829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4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4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Examples: Manhattan distance, Euclidean distance for pathing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387" y="870786"/>
            <a:ext cx="4094591" cy="2763849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5804" y="3778061"/>
            <a:ext cx="4176658" cy="28527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Informed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4442BE-3B3A-4D1B-B131-6712A5DD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Euclidean distance to Bucharest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7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6255" y="1226841"/>
            <a:ext cx="4745745" cy="3274317"/>
            <a:chOff x="7446255" y="2195421"/>
            <a:chExt cx="4745745" cy="3274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255" y="2441923"/>
              <a:ext cx="4745745" cy="2121109"/>
            </a:xfrm>
            <a:prstGeom prst="rect">
              <a:avLst/>
            </a:prstGeom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8620047" y="4946520"/>
              <a:ext cx="2830808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</a:rPr>
                <a:t>h(state) </a:t>
              </a:r>
              <a:r>
                <a:rPr lang="en-US" sz="2800" dirty="0">
                  <a:solidFill>
                    <a:srgbClr val="C00000"/>
                  </a:solidFill>
                  <a:sym typeface="Wingdings" panose="05000000000000000000" pitchFamily="2" charset="2"/>
                </a:rPr>
                <a:t> value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8125" y="2195421"/>
              <a:ext cx="4743875" cy="26258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7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Guide search </a:t>
            </a:r>
            <a:r>
              <a:rPr lang="en-US" b="1" i="1" dirty="0">
                <a:solidFill>
                  <a:srgbClr val="C00000"/>
                </a:solidFill>
              </a:rPr>
              <a:t>towards the goal </a:t>
            </a:r>
            <a:r>
              <a:rPr lang="en-US" dirty="0"/>
              <a:t>instead of </a:t>
            </a:r>
            <a:r>
              <a:rPr lang="en-US" b="1" i="1" dirty="0">
                <a:solidFill>
                  <a:srgbClr val="C00000"/>
                </a:solidFill>
              </a:rPr>
              <a:t>all over the 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6512" y="2443721"/>
            <a:ext cx="2805113" cy="1771651"/>
            <a:chOff x="8396287" y="1828800"/>
            <a:chExt cx="2805113" cy="1771651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4833" y="2864149"/>
            <a:ext cx="2754312" cy="842661"/>
            <a:chOff x="8382000" y="5029202"/>
            <a:chExt cx="2754312" cy="84266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7602615" y="4962717"/>
            <a:ext cx="245827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Uninformed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09834" y="4917989"/>
            <a:ext cx="192988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674512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417" y="2616200"/>
            <a:ext cx="5829683" cy="3851716"/>
            <a:chOff x="1447417" y="2616200"/>
            <a:chExt cx="5829683" cy="3851716"/>
          </a:xfrm>
        </p:grpSpPr>
        <p:pic>
          <p:nvPicPr>
            <p:cNvPr id="2" name="Picture 1" descr="romania-subgraph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04" y="2616200"/>
              <a:ext cx="5641096" cy="385171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447417" y="2695752"/>
              <a:ext cx="597590" cy="59759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93409" y="5682267"/>
              <a:ext cx="512217" cy="51221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2"/>
            <a:ext cx="10342178" cy="1078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closest…(order frontier by 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possibly go wrong?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575" y="2783492"/>
            <a:ext cx="5716598" cy="3728521"/>
            <a:chOff x="308575" y="2783492"/>
            <a:chExt cx="5716598" cy="372852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528364" y="413255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h=193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08575" y="2821338"/>
              <a:ext cx="1183333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 253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619852" y="5104587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h=100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286999" y="5988795"/>
              <a:ext cx="738174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398233" y="278349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h=176</a:t>
              </a: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18" y="4113066"/>
            <a:ext cx="3238498" cy="2428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925483" y="2317291"/>
            <a:ext cx="7025670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Fagaras</a:t>
            </a:r>
            <a:r>
              <a:rPr lang="en-US" sz="2800" dirty="0">
                <a:latin typeface="Calibri"/>
                <a:cs typeface="Calibri"/>
              </a:rPr>
              <a:t>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99+211 = </a:t>
            </a:r>
            <a:r>
              <a:rPr lang="en-US" sz="2800" b="1" dirty="0">
                <a:latin typeface="Calibri"/>
                <a:cs typeface="Calibri"/>
              </a:rPr>
              <a:t>310</a:t>
            </a:r>
          </a:p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Rimnicu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Vilcea</a:t>
            </a:r>
            <a:r>
              <a:rPr lang="en-US" sz="2800" dirty="0">
                <a:latin typeface="Calibri"/>
                <a:cs typeface="Calibri"/>
              </a:rPr>
              <a:t>-Pitesti-Bucharest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80+97+101 = </a:t>
            </a:r>
            <a:r>
              <a:rPr lang="en-US" sz="2800" b="1" dirty="0">
                <a:latin typeface="Calibri"/>
                <a:cs typeface="Calibri"/>
              </a:rPr>
              <a:t>278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88085" y="4569418"/>
            <a:ext cx="511065" cy="154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5342951" y="4615879"/>
            <a:ext cx="100362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1000000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CEE6CD-C980-4552-B0FF-BB12E980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</p:spTree>
    <p:extLst>
      <p:ext uri="{BB962C8B-B14F-4D97-AF65-F5344CB8AC3E}">
        <p14:creationId xmlns:p14="http://schemas.microsoft.com/office/powerpoint/2010/main" val="63626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seems</a:t>
            </a:r>
            <a:r>
              <a:rPr lang="en-US" sz="2800" dirty="0"/>
              <a:t> closest to a goal state, according to h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1: it chooses a node even if it’s at the end of a very long and winding road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2: it takes h literally even if it’s completely wrong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Greedy (Empty)</a:t>
            </a:r>
          </a:p>
        </p:txBody>
      </p:sp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Contours Greedy (Pacman Small Maze)</a:t>
            </a:r>
          </a:p>
        </p:txBody>
      </p:sp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A*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Greedy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goal proximity,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forward cost 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A* Search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the sum: 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=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P0: Python &amp; </a:t>
            </a:r>
            <a:r>
              <a:rPr lang="en-US" dirty="0" err="1">
                <a:solidFill>
                  <a:schemeClr val="tx1"/>
                </a:solidFill>
              </a:rPr>
              <a:t>Autograder</a:t>
            </a:r>
            <a:r>
              <a:rPr lang="en-US" dirty="0">
                <a:solidFill>
                  <a:schemeClr val="tx1"/>
                </a:solidFill>
              </a:rPr>
              <a:t> Tutorial</a:t>
            </a:r>
          </a:p>
          <a:p>
            <a:pPr marL="917575" lvl="2" indent="-457200"/>
            <a:r>
              <a:rPr lang="en-US" sz="2800" dirty="0"/>
              <a:t>Due Thu 1/24,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(written)</a:t>
            </a:r>
          </a:p>
          <a:p>
            <a:pPr marL="917575" lvl="2" indent="-457200"/>
            <a:r>
              <a:rPr lang="en-US" sz="2800" dirty="0"/>
              <a:t>Due Mon 1/28, 10 pm</a:t>
            </a:r>
          </a:p>
          <a:p>
            <a:pPr marL="917575" lvl="2" indent="-457200"/>
            <a:r>
              <a:rPr lang="en-US" sz="2800" dirty="0"/>
              <a:t>No slip days! Up to 24 hours late, 50 % penalty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&amp; Games</a:t>
            </a:r>
          </a:p>
          <a:p>
            <a:pPr marL="917575" lvl="2" indent="-457200"/>
            <a:r>
              <a:rPr lang="en-US" sz="2800" dirty="0"/>
              <a:t>Released Thu 1/24, 10 pm</a:t>
            </a:r>
          </a:p>
          <a:p>
            <a:pPr marL="917575" lvl="2" indent="-457200"/>
            <a:r>
              <a:rPr lang="en-US" sz="2800" dirty="0"/>
              <a:t>Due Thu 2/7, 10 pm</a:t>
            </a:r>
          </a:p>
          <a:p>
            <a:r>
              <a:rPr lang="en-US" dirty="0"/>
              <a:t>Pat is out next week (AAAI/EAAI conference)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Stephanie lecturing next week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Actual</a:t>
            </a:r>
            <a:r>
              <a:rPr lang="en-US" sz="2800" dirty="0">
                <a:latin typeface="Calibri"/>
                <a:cs typeface="Calibri"/>
              </a:rPr>
              <a:t> bad goal cost &lt; </a:t>
            </a: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estimated</a:t>
            </a:r>
            <a:r>
              <a:rPr lang="en-US" sz="2800" dirty="0">
                <a:latin typeface="Calibri"/>
                <a:cs typeface="Calibri"/>
              </a:rPr>
              <a:t>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Price is Wrong…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t="22500" r="40258" b="33750"/>
          <a:stretch/>
        </p:blipFill>
        <p:spPr bwMode="auto">
          <a:xfrm>
            <a:off x="2598248" y="1905000"/>
            <a:ext cx="692331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4413" y="6172200"/>
            <a:ext cx="492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https://www.youtube.com/watch?v=9B0ZKRurC5Y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145631" y="1320227"/>
            <a:ext cx="7828547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Closest bid without going over…</a:t>
            </a:r>
          </a:p>
        </p:txBody>
      </p:sp>
    </p:spTree>
    <p:extLst>
      <p:ext uri="{BB962C8B-B14F-4D97-AF65-F5344CB8AC3E}">
        <p14:creationId xmlns:p14="http://schemas.microsoft.com/office/powerpoint/2010/main" val="22880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75557" cy="4876800"/>
          </a:xfrm>
        </p:spPr>
        <p:txBody>
          <a:bodyPr/>
          <a:lstStyle/>
          <a:p>
            <a:pPr eaLnBrk="1" hangingPunct="1"/>
            <a:r>
              <a:rPr lang="en-US" sz="3200" dirty="0"/>
              <a:t>A heuristic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/>
              <a:t> is </a:t>
            </a:r>
            <a:r>
              <a:rPr lang="en-US" sz="3200" i="1" dirty="0">
                <a:solidFill>
                  <a:srgbClr val="C00000"/>
                </a:solidFill>
              </a:rPr>
              <a:t>admissible</a:t>
            </a:r>
            <a:r>
              <a:rPr lang="en-US" sz="3200" i="1" dirty="0"/>
              <a:t> </a:t>
            </a:r>
            <a:r>
              <a:rPr lang="en-US" sz="3200" dirty="0"/>
              <a:t>(optimistic) if:</a:t>
            </a:r>
          </a:p>
          <a:p>
            <a:pPr marL="457176" lvl="1" indent="0">
              <a:buNone/>
            </a:pPr>
            <a:r>
              <a:rPr lang="en-US" sz="2800" dirty="0"/>
              <a:t>       </a:t>
            </a:r>
            <a:r>
              <a:rPr lang="en-US" sz="4000" dirty="0">
                <a:solidFill>
                  <a:srgbClr val="7030A0"/>
                </a:solidFill>
              </a:rPr>
              <a:t>0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*(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</a:p>
          <a:p>
            <a:pPr>
              <a:buNone/>
            </a:pPr>
            <a:r>
              <a:rPr lang="en-US" sz="3200" dirty="0"/>
              <a:t>	where </a:t>
            </a:r>
            <a:r>
              <a:rPr lang="en-US" sz="3200" i="1" dirty="0">
                <a:solidFill>
                  <a:srgbClr val="7030A0"/>
                </a:solidFill>
              </a:rPr>
              <a:t>h</a:t>
            </a:r>
            <a:r>
              <a:rPr lang="en-US" sz="3200" dirty="0">
                <a:solidFill>
                  <a:srgbClr val="7030A0"/>
                </a:solidFill>
              </a:rPr>
              <a:t>*(</a:t>
            </a:r>
            <a:r>
              <a:rPr lang="en-US" sz="3200" i="1" dirty="0">
                <a:solidFill>
                  <a:srgbClr val="7030A0"/>
                </a:solidFill>
              </a:rPr>
              <a:t>n</a:t>
            </a:r>
            <a:r>
              <a:rPr lang="en-US" sz="3200" dirty="0">
                <a:solidFill>
                  <a:srgbClr val="7030A0"/>
                </a:solidFill>
              </a:rPr>
              <a:t>)  </a:t>
            </a:r>
            <a:r>
              <a:rPr lang="en-US" sz="3200" dirty="0"/>
              <a:t>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3200" dirty="0"/>
              <a:t>Example: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Coming up with admissible heuristics is most of what’s involved in using A* in practice.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35660" y="3218483"/>
            <a:ext cx="4319311" cy="212555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14:cNvPr>
              <p14:cNvContentPartPr/>
              <p14:nvPr/>
            </p14:nvContentPartPr>
            <p14:xfrm>
              <a:off x="1393200" y="2227680"/>
              <a:ext cx="14400" cy="3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2218320"/>
                <a:ext cx="33120" cy="4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594832" y="1166018"/>
            <a:ext cx="1132931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>
                <a:latin typeface="Calibri"/>
                <a:cs typeface="Calibri"/>
              </a:rPr>
              <a:t>Assume: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is an 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3200" dirty="0">
                <a:latin typeface="Calibri"/>
                <a:cs typeface="Calibri"/>
              </a:rPr>
              <a:t> is a suboptimal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3200" dirty="0">
                <a:latin typeface="Calibri"/>
                <a:cs typeface="Calibri"/>
              </a:rPr>
              <a:t> is admissible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Calibri"/>
                <a:cs typeface="Calibri"/>
              </a:rPr>
              <a:t>Claim: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will be chosen for exploration (popped off the frontier) before </a:t>
            </a:r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284613" y="328818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188570" y="359453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41116"/>
              <a:gd name="adj2" fmla="val -788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6553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7050" y="4822578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+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              </a:t>
            </a:r>
            <a:r>
              <a:rPr lang="en-US" sz="2600" dirty="0">
                <a:latin typeface="Calibri"/>
                <a:cs typeface="Calibri"/>
              </a:rPr>
              <a:t>Definition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600" dirty="0">
                <a:latin typeface="Calibri"/>
                <a:cs typeface="Calibri"/>
              </a:rPr>
              <a:t>-cost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050" y="52842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dirty="0">
                <a:latin typeface="Calibri"/>
                <a:cs typeface="Calibri"/>
              </a:rPr>
              <a:t>Admissibility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7050" y="57414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95564" y="3007818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99521" y="3314169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5680" y="2228533"/>
            <a:ext cx="508684" cy="584773"/>
            <a:chOff x="7755680" y="2228533"/>
            <a:chExt cx="508684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55680" y="2228533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6" grpId="0" animBg="1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F32AEFD-C03A-4F0E-9569-C799147137C1}"/>
              </a:ext>
            </a:extLst>
          </p:cNvPr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63C0F88-B436-4E48-9D6F-4DE43F8F13EF}"/>
              </a:ext>
            </a:extLst>
          </p:cNvPr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68371"/>
              <a:gd name="adj2" fmla="val -554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161E4-7D56-49CA-BCCE-15083A4D8126}"/>
              </a:ext>
            </a:extLst>
          </p:cNvPr>
          <p:cNvSpPr txBox="1"/>
          <p:nvPr/>
        </p:nvSpPr>
        <p:spPr>
          <a:xfrm>
            <a:off x="5657050" y="47198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&lt;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</a:t>
            </a:r>
            <a:r>
              <a:rPr lang="en-US" sz="2600" dirty="0">
                <a:latin typeface="Calibri"/>
                <a:cs typeface="Calibri"/>
              </a:rPr>
              <a:t>Suboptimality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3EC717-5AA2-4694-BDE0-A908E046F192}"/>
              </a:ext>
            </a:extLst>
          </p:cNvPr>
          <p:cNvSpPr txBox="1"/>
          <p:nvPr/>
        </p:nvSpPr>
        <p:spPr>
          <a:xfrm>
            <a:off x="5657050" y="51770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&lt;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</p:spTree>
    <p:extLst>
      <p:ext uri="{BB962C8B-B14F-4D97-AF65-F5344CB8AC3E}">
        <p14:creationId xmlns:p14="http://schemas.microsoft.com/office/powerpoint/2010/main" val="209903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explored before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dirty="0">
                <a:latin typeface="Calibri"/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b="1" dirty="0">
                <a:latin typeface="Calibri"/>
                <a:cs typeface="Calibri"/>
              </a:rPr>
              <a:t>A*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1" name="Oval 2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94600" y="4800600"/>
            <a:ext cx="3733800" cy="914400"/>
            <a:chOff x="7391400" y="4800600"/>
            <a:chExt cx="3733800" cy="914400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7391400" y="4800600"/>
              <a:ext cx="3733800" cy="914400"/>
            </a:xfrm>
            <a:prstGeom prst="wedgeRoundRectCallout">
              <a:avLst>
                <a:gd name="adj1" fmla="val -127416"/>
                <a:gd name="adj2" fmla="val -40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3251" y="5002063"/>
              <a:ext cx="29514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r>
                <a:rPr lang="en-US" sz="2800" dirty="0">
                  <a:solidFill>
                    <a:srgbClr val="C00000"/>
                  </a:solidFill>
                  <a:sym typeface="Symbol"/>
                </a:rPr>
                <a:t> 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&lt; 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B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endParaRPr lang="en-US" sz="2600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19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Properties of A*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608629" y="1676400"/>
            <a:ext cx="288693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libri"/>
                <a:cs typeface="Calibri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7890485" y="1681492"/>
            <a:ext cx="769848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CS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57361"/>
          </a:xfrm>
        </p:spPr>
        <p:txBody>
          <a:bodyPr/>
          <a:lstStyle/>
          <a:p>
            <a:r>
              <a:rPr lang="en-US" dirty="0"/>
              <a:t>Formative vs Summative Assessment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https://www.cmu.edu/teaching/assessment/basics/formative-summative.html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1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531019" y="1964906"/>
            <a:ext cx="6705600" cy="45259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eaLnBrk="1" hangingPunct="1"/>
            <a:r>
              <a:rPr lang="en-US" sz="3200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6287" y="1828800"/>
            <a:ext cx="2805113" cy="1771651"/>
            <a:chOff x="8396287" y="1828800"/>
            <a:chExt cx="2805113" cy="1771651"/>
          </a:xfrm>
        </p:grpSpPr>
        <p:sp>
          <p:nvSpPr>
            <p:cNvPr id="21507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5029202"/>
            <a:ext cx="2754312" cy="842661"/>
            <a:chOff x="8382000" y="5029202"/>
            <a:chExt cx="2754312" cy="842661"/>
          </a:xfrm>
        </p:grpSpPr>
        <p:sp>
          <p:nvSpPr>
            <p:cNvPr id="21506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(Empty) -- UCS</a:t>
            </a:r>
          </a:p>
        </p:txBody>
      </p:sp>
    </p:spTree>
    <p:extLst>
      <p:ext uri="{BB962C8B-B14F-4D97-AF65-F5344CB8AC3E}">
        <p14:creationId xmlns:p14="http://schemas.microsoft.com/office/powerpoint/2010/main" val="2630822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(Empty) – A*</a:t>
            </a:r>
          </a:p>
        </p:txBody>
      </p:sp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(Pacman Small Maze) – A*</a:t>
            </a:r>
          </a:p>
        </p:txBody>
      </p:sp>
    </p:spTree>
    <p:extLst>
      <p:ext uri="{BB962C8B-B14F-4D97-AF65-F5344CB8AC3E}">
        <p14:creationId xmlns:p14="http://schemas.microsoft.com/office/powerpoint/2010/main" val="3980556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8481" y="4497309"/>
            <a:ext cx="153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714" y="4497309"/>
            <a:ext cx="265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259" y="4497310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AB5B1A5-7661-48EC-9B6D-8D5EBADE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Demo Empty Water Shallow/Deep – Guess Algorithm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as before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A*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as </a:t>
            </a:r>
            <a:r>
              <a:rPr lang="en-US" b="1" dirty="0">
                <a:solidFill>
                  <a:schemeClr val="tx1"/>
                </a:solidFill>
              </a:rPr>
              <a:t>UCS</a:t>
            </a:r>
            <a:r>
              <a:rPr lang="en-US" dirty="0">
                <a:solidFill>
                  <a:schemeClr val="tx1"/>
                </a:solidFill>
              </a:rPr>
              <a:t> graph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76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g(n)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g(S) = 0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g(n)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00916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A-STAR-SEARCH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</a:t>
            </a:r>
            <a:r>
              <a:rPr lang="en-US" sz="2300" b="1" dirty="0"/>
              <a:t>f(n) = g(n) + h(n) </a:t>
            </a:r>
            <a:r>
              <a:rPr lang="en-US" sz="2300" dirty="0"/>
              <a:t>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</a:t>
            </a:r>
            <a:r>
              <a:rPr lang="en-US" sz="2300" b="1" dirty="0"/>
              <a:t>f(S) = 0 + h(S)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</a:t>
            </a:r>
            <a:r>
              <a:rPr lang="en-US" sz="2300" b="1" dirty="0"/>
              <a:t>f(n)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39917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Pathing / routing problems</a:t>
            </a:r>
          </a:p>
          <a:p>
            <a:pPr eaLnBrk="1" hangingPunct="1"/>
            <a:r>
              <a:rPr lang="en-US" dirty="0"/>
              <a:t>Resource planning problems</a:t>
            </a:r>
          </a:p>
          <a:p>
            <a:pPr eaLnBrk="1" hangingPunct="1"/>
            <a:r>
              <a:rPr lang="en-US" dirty="0"/>
              <a:t>Robot motion planning</a:t>
            </a:r>
          </a:p>
          <a:p>
            <a:pPr eaLnBrk="1" hangingPunct="1"/>
            <a:r>
              <a:rPr lang="en-US" dirty="0"/>
              <a:t>Language analysis</a:t>
            </a:r>
          </a:p>
          <a:p>
            <a:r>
              <a:rPr lang="en-US" dirty="0"/>
              <a:t>Video games</a:t>
            </a:r>
          </a:p>
          <a:p>
            <a:pPr eaLnBrk="1" hangingPunct="1"/>
            <a:r>
              <a:rPr lang="en-US" dirty="0"/>
              <a:t>Machine translation</a:t>
            </a:r>
          </a:p>
          <a:p>
            <a:pPr eaLnBrk="1" hangingPunct="1"/>
            <a:r>
              <a:rPr lang="en-US" dirty="0"/>
              <a:t>Speech recognition</a:t>
            </a:r>
          </a:p>
          <a:p>
            <a:pPr eaLnBrk="1" hangingPunct="1"/>
            <a:r>
              <a:rPr lang="en-US" dirty="0"/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5C837-0AD0-40C8-BF24-71B353D5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10" y="994943"/>
            <a:ext cx="6971174" cy="3630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FDEC81-D99F-4812-8BCB-1D35F9820110}"/>
              </a:ext>
            </a:extLst>
          </p:cNvPr>
          <p:cNvSpPr txBox="1"/>
          <p:nvPr/>
        </p:nvSpPr>
        <p:spPr>
          <a:xfrm>
            <a:off x="405183" y="6225585"/>
            <a:ext cx="278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Image: maps.google.com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In HW1 Q4.1, why was the answer S-&gt;C-&gt;G, not S-&gt;A-&gt;C-&gt;G?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pic>
        <p:nvPicPr>
          <p:cNvPr id="1026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3575430B-8911-4A61-BD83-848D0331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82" y="761452"/>
            <a:ext cx="2825341" cy="55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7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b="1" i="1" dirty="0">
                <a:solidFill>
                  <a:srgbClr val="C00000"/>
                </a:solidFill>
              </a:rPr>
              <a:t>relaxed problems</a:t>
            </a:r>
            <a:r>
              <a:rPr lang="en-US" sz="2800" i="1" dirty="0"/>
              <a:t>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199" y="3428999"/>
            <a:ext cx="4967145" cy="2604945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>
              <a:cxnSpLocks/>
            </p:cNvCxnSpPr>
            <p:nvPr/>
          </p:nvCxnSpPr>
          <p:spPr bwMode="auto">
            <a:xfrm flipH="1" flipV="1">
              <a:off x="5224951" y="4457919"/>
              <a:ext cx="1127005" cy="7069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256027" y="4456138"/>
              <a:ext cx="295008" cy="24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>
              <a:off x="5235273" y="4457919"/>
              <a:ext cx="0" cy="63610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22176" y="3353607"/>
            <a:ext cx="4187938" cy="295411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4984" y="416682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actions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step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220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78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226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Actions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1974812" y="2247672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77156"/>
              </p:ext>
            </p:extLst>
          </p:nvPr>
        </p:nvGraphicFramePr>
        <p:xfrm>
          <a:off x="6117295" y="4112577"/>
          <a:ext cx="5312705" cy="2212023"/>
        </p:xfrm>
        <a:graphic>
          <a:graphicData uri="http://schemas.openxmlformats.org/drawingml/2006/table">
            <a:tbl>
              <a:tblPr/>
              <a:tblGrid>
                <a:gridCol w="10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0229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885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33348" y="6382906"/>
            <a:ext cx="39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Statistics from Andrew Moore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12623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Total </a:t>
            </a:r>
            <a:r>
              <a:rPr lang="en-US" sz="3200" i="1" dirty="0"/>
              <a:t>Manhattan </a:t>
            </a:r>
            <a:r>
              <a:rPr lang="en-US" sz="32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10688" y="5786742"/>
            <a:ext cx="346456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10618"/>
              </p:ext>
            </p:extLst>
          </p:nvPr>
        </p:nvGraphicFramePr>
        <p:xfrm>
          <a:off x="5575256" y="4267200"/>
          <a:ext cx="6107573" cy="2252471"/>
        </p:xfrm>
        <a:graphic>
          <a:graphicData uri="http://schemas.openxmlformats.org/drawingml/2006/table">
            <a:tbl>
              <a:tblPr/>
              <a:tblGrid>
                <a:gridCol w="19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10270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926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Goal 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heuristics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1356" y="1104900"/>
            <a:ext cx="11326825" cy="4953000"/>
          </a:xfrm>
        </p:spPr>
        <p:txBody>
          <a:bodyPr/>
          <a:lstStyle/>
          <a:p>
            <a:r>
              <a:rPr lang="en-US" sz="3200" dirty="0"/>
              <a:t>Dominance: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≥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if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D303CA"/>
                </a:solidFill>
                <a:sym typeface="Symbol"/>
              </a:rPr>
              <a:t>                    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</a:t>
            </a:r>
            <a:r>
              <a:rPr lang="en-US" sz="3200" i="1" dirty="0">
                <a:solidFill>
                  <a:schemeClr val="tx1"/>
                </a:solidFill>
              </a:rPr>
              <a:t>n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Roughly speaking, larger is better as long as both are admissible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zero heuristic </a:t>
            </a:r>
            <a:r>
              <a:rPr lang="en-US" sz="3200" dirty="0"/>
              <a:t>is pretty bad (what does A* do with h=0?)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exact heuristic </a:t>
            </a:r>
            <a:r>
              <a:rPr lang="en-US" sz="3200" dirty="0"/>
              <a:t>is pretty good, but usually too expensive!</a:t>
            </a:r>
          </a:p>
          <a:p>
            <a:pPr lvl="1"/>
            <a:endParaRPr lang="en-US" sz="2800" dirty="0"/>
          </a:p>
          <a:p>
            <a:pPr eaLnBrk="1" hangingPunct="1"/>
            <a:r>
              <a:rPr lang="en-US" sz="3200" dirty="0"/>
              <a:t>What if we have two heuristics, neither dominates the other?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Form a new heuristic by taking the max of both:</a:t>
            </a:r>
          </a:p>
          <a:p>
            <a:pPr marL="457176" lvl="1" indent="0">
              <a:buNone/>
            </a:pPr>
            <a:r>
              <a:rPr lang="en-US" sz="2800" dirty="0"/>
              <a:t>                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= max(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/>
              <a:t>,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)</a:t>
            </a:r>
            <a:endParaRPr lang="en-US" sz="2800" dirty="0"/>
          </a:p>
          <a:p>
            <a:pPr lvl="1" eaLnBrk="1" hangingPunct="1"/>
            <a:r>
              <a:rPr lang="en-US" sz="2800" dirty="0"/>
              <a:t> </a:t>
            </a:r>
            <a:r>
              <a:rPr lang="en-US" sz="3200" dirty="0"/>
              <a:t>Max of admissible heuristics is admissible and dominates both!</a:t>
            </a:r>
          </a:p>
          <a:p>
            <a:pPr marL="230187" lvl="2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Tree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23512" y="3641784"/>
            <a:ext cx="1788967" cy="953026"/>
            <a:chOff x="5447280" y="3279742"/>
            <a:chExt cx="1788115" cy="478245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447280" y="3464538"/>
              <a:ext cx="1788115" cy="29344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C (2+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1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cxnSpLocks/>
              <a:stCxn id="33827" idx="2"/>
              <a:endCxn id="33825" idx="0"/>
            </p:cNvCxnSpPr>
            <p:nvPr/>
          </p:nvCxnSpPr>
          <p:spPr>
            <a:xfrm>
              <a:off x="6331930" y="3279742"/>
              <a:ext cx="9408" cy="1847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113315" y="4594810"/>
            <a:ext cx="1409360" cy="942964"/>
            <a:chOff x="5636997" y="3903899"/>
            <a:chExt cx="1408875" cy="943298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6997" y="4262215"/>
              <a:ext cx="1408875" cy="584982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(5+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cxnSpLocks/>
              <a:stCxn id="33825" idx="2"/>
              <a:endCxn id="33823" idx="0"/>
            </p:cNvCxnSpPr>
            <p:nvPr/>
          </p:nvCxnSpPr>
          <p:spPr>
            <a:xfrm flipH="1">
              <a:off x="6341435" y="3903899"/>
              <a:ext cx="1" cy="3583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</p:spTree>
    <p:extLst>
      <p:ext uri="{BB962C8B-B14F-4D97-AF65-F5344CB8AC3E}">
        <p14:creationId xmlns:p14="http://schemas.microsoft.com/office/powerpoint/2010/main" val="55750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821" grpId="0"/>
      <p:bldP spid="8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Piazza Poll: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36193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Piazza Poll: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84CE9FB-B8E1-4B24-B810-85CFA9AF3A07}"/>
              </a:ext>
            </a:extLst>
          </p:cNvPr>
          <p:cNvSpPr/>
          <p:nvPr/>
        </p:nvSpPr>
        <p:spPr>
          <a:xfrm>
            <a:off x="5958693" y="2699396"/>
            <a:ext cx="5704014" cy="2332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26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5585501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TREE_SEARCH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28298987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90164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does the resulting graph tree look like?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982E2-00C6-4E6C-8868-69FE7461445A}"/>
              </a:ext>
            </a:extLst>
          </p:cNvPr>
          <p:cNvGrpSpPr/>
          <p:nvPr/>
        </p:nvGrpSpPr>
        <p:grpSpPr>
          <a:xfrm>
            <a:off x="8237747" y="99433"/>
            <a:ext cx="2356989" cy="2168190"/>
            <a:chOff x="8211620" y="102454"/>
            <a:chExt cx="2356989" cy="216819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2B7141F-4165-4F61-B17A-E29D9284D342}"/>
                </a:ext>
              </a:extLst>
            </p:cNvPr>
            <p:cNvCxnSpPr>
              <a:cxnSpLocks/>
              <a:stCxn id="40" idx="6"/>
              <a:endCxn id="41" idx="1"/>
            </p:cNvCxnSpPr>
            <p:nvPr/>
          </p:nvCxnSpPr>
          <p:spPr>
            <a:xfrm>
              <a:off x="9625813" y="323698"/>
              <a:ext cx="577012" cy="28604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39E8A-1956-433A-B030-9EF4105C8401}"/>
                </a:ext>
              </a:extLst>
            </p:cNvPr>
            <p:cNvSpPr/>
            <p:nvPr/>
          </p:nvSpPr>
          <p:spPr>
            <a:xfrm>
              <a:off x="8211620" y="52930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05CB69-A771-47E3-B872-533EA0115410}"/>
                </a:ext>
              </a:extLst>
            </p:cNvPr>
            <p:cNvSpPr/>
            <p:nvPr/>
          </p:nvSpPr>
          <p:spPr>
            <a:xfrm>
              <a:off x="9197270" y="102454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EA4A9F-B372-489A-9CEC-E24F02CCB223}"/>
                </a:ext>
              </a:extLst>
            </p:cNvPr>
            <p:cNvSpPr/>
            <p:nvPr/>
          </p:nvSpPr>
          <p:spPr>
            <a:xfrm>
              <a:off x="10140066" y="544942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14CB31-C064-4EE3-B21B-160C3E6A9C7D}"/>
                </a:ext>
              </a:extLst>
            </p:cNvPr>
            <p:cNvSpPr/>
            <p:nvPr/>
          </p:nvSpPr>
          <p:spPr>
            <a:xfrm>
              <a:off x="10140066" y="1828156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30FA8F0-DA48-41D8-B14C-1C369967B3AA}"/>
                </a:ext>
              </a:extLst>
            </p:cNvPr>
            <p:cNvCxnSpPr>
              <a:cxnSpLocks/>
              <a:stCxn id="39" idx="7"/>
              <a:endCxn id="40" idx="2"/>
            </p:cNvCxnSpPr>
            <p:nvPr/>
          </p:nvCxnSpPr>
          <p:spPr>
            <a:xfrm flipV="1">
              <a:off x="8577405" y="323698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5C38CB3-FB77-4108-B2E8-6622209BB391}"/>
                </a:ext>
              </a:extLst>
            </p:cNvPr>
            <p:cNvCxnSpPr>
              <a:cxnSpLocks/>
              <a:stCxn id="39" idx="5"/>
              <a:endCxn id="41" idx="3"/>
            </p:cNvCxnSpPr>
            <p:nvPr/>
          </p:nvCxnSpPr>
          <p:spPr>
            <a:xfrm>
              <a:off x="8577405" y="906994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5C31FB1-F941-4DC4-80EA-8374F5B46010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>
              <a:off x="10354337" y="987430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8A803-F197-4CC4-AF2C-136617A4A7D3}"/>
              </a:ext>
            </a:extLst>
          </p:cNvPr>
          <p:cNvGrpSpPr/>
          <p:nvPr/>
        </p:nvGrpSpPr>
        <p:grpSpPr>
          <a:xfrm>
            <a:off x="8237748" y="4494124"/>
            <a:ext cx="2356989" cy="2168190"/>
            <a:chOff x="8233046" y="2351315"/>
            <a:chExt cx="2356989" cy="216819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07F1154-B099-4CDA-9186-FE5CCED6032F}"/>
                </a:ext>
              </a:extLst>
            </p:cNvPr>
            <p:cNvCxnSpPr>
              <a:cxnSpLocks/>
              <a:stCxn id="53" idx="5"/>
              <a:endCxn id="56" idx="3"/>
            </p:cNvCxnSpPr>
            <p:nvPr/>
          </p:nvCxnSpPr>
          <p:spPr>
            <a:xfrm>
              <a:off x="8598830" y="3155855"/>
              <a:ext cx="1625421" cy="1563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AF0846-5391-4A12-9EE5-46572ED46905}"/>
                </a:ext>
              </a:extLst>
            </p:cNvPr>
            <p:cNvSpPr/>
            <p:nvPr/>
          </p:nvSpPr>
          <p:spPr>
            <a:xfrm>
              <a:off x="8233046" y="277816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5D859DE-56F1-4442-BACB-697483F4C5A3}"/>
                </a:ext>
              </a:extLst>
            </p:cNvPr>
            <p:cNvSpPr/>
            <p:nvPr/>
          </p:nvSpPr>
          <p:spPr>
            <a:xfrm>
              <a:off x="9218696" y="235131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EE737A-6DC9-40C3-A2E9-67C422F44D10}"/>
                </a:ext>
              </a:extLst>
            </p:cNvPr>
            <p:cNvSpPr/>
            <p:nvPr/>
          </p:nvSpPr>
          <p:spPr>
            <a:xfrm>
              <a:off x="10161492" y="279380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CD09C1B-5974-4E77-AB2E-B7BA848BFDA2}"/>
                </a:ext>
              </a:extLst>
            </p:cNvPr>
            <p:cNvSpPr/>
            <p:nvPr/>
          </p:nvSpPr>
          <p:spPr>
            <a:xfrm>
              <a:off x="10161492" y="407701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E7BAA48-8F2B-49A6-91CE-6D3D14B5549D}"/>
                </a:ext>
              </a:extLst>
            </p:cNvPr>
            <p:cNvCxnSpPr>
              <a:stCxn id="53" idx="7"/>
              <a:endCxn id="55" idx="2"/>
            </p:cNvCxnSpPr>
            <p:nvPr/>
          </p:nvCxnSpPr>
          <p:spPr>
            <a:xfrm flipV="1">
              <a:off x="8598831" y="257255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93F0C71-AB1B-4CC2-9F9C-0860D579D730}"/>
                </a:ext>
              </a:extLst>
            </p:cNvPr>
            <p:cNvCxnSpPr>
              <a:stCxn id="55" idx="6"/>
              <a:endCxn id="56" idx="1"/>
            </p:cNvCxnSpPr>
            <p:nvPr/>
          </p:nvCxnSpPr>
          <p:spPr>
            <a:xfrm>
              <a:off x="9647239" y="2572559"/>
              <a:ext cx="577011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323404-50EB-458B-884A-A633160F3A7A}"/>
                </a:ext>
              </a:extLst>
            </p:cNvPr>
            <p:cNvCxnSpPr>
              <a:stCxn id="56" idx="4"/>
              <a:endCxn id="57" idx="0"/>
            </p:cNvCxnSpPr>
            <p:nvPr/>
          </p:nvCxnSpPr>
          <p:spPr>
            <a:xfrm>
              <a:off x="10375763" y="323629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6" name="TextBox 42">
            <a:extLst>
              <a:ext uri="{FF2B5EF4-FFF2-40B4-BE49-F238E27FC236}">
                <a16:creationId xmlns:a16="http://schemas.microsoft.com/office/drawing/2014/main" id="{EE7E0AB6-AF9A-4240-8072-59D3ED8C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128" y="206141"/>
            <a:ext cx="59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42">
            <a:extLst>
              <a:ext uri="{FF2B5EF4-FFF2-40B4-BE49-F238E27FC236}">
                <a16:creationId xmlns:a16="http://schemas.microsoft.com/office/drawing/2014/main" id="{1C90FF2D-DC85-46C3-B628-4D29718E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170" y="2420573"/>
            <a:ext cx="575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B)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42">
            <a:extLst>
              <a:ext uri="{FF2B5EF4-FFF2-40B4-BE49-F238E27FC236}">
                <a16:creationId xmlns:a16="http://schemas.microsoft.com/office/drawing/2014/main" id="{D5E70809-6D1A-4391-A7BA-DFB0B34D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478" y="4613446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C &amp; D)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2337DB-59E8-4766-B1EB-8CB2C7684EFE}"/>
              </a:ext>
            </a:extLst>
          </p:cNvPr>
          <p:cNvGrpSpPr/>
          <p:nvPr/>
        </p:nvGrpSpPr>
        <p:grpSpPr>
          <a:xfrm>
            <a:off x="8237748" y="2261133"/>
            <a:ext cx="2356989" cy="2168190"/>
            <a:chOff x="8265175" y="4500255"/>
            <a:chExt cx="2356989" cy="216819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785DDB-0529-4672-A094-EBBCC483B95E}"/>
                </a:ext>
              </a:extLst>
            </p:cNvPr>
            <p:cNvSpPr/>
            <p:nvPr/>
          </p:nvSpPr>
          <p:spPr>
            <a:xfrm>
              <a:off x="8265175" y="492710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31E9FC1-3C7E-435D-92BE-562857FC0D24}"/>
                </a:ext>
              </a:extLst>
            </p:cNvPr>
            <p:cNvSpPr/>
            <p:nvPr/>
          </p:nvSpPr>
          <p:spPr>
            <a:xfrm>
              <a:off x="9250825" y="450025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7C0E76-2455-4C39-B665-CDA3AD050625}"/>
                </a:ext>
              </a:extLst>
            </p:cNvPr>
            <p:cNvSpPr/>
            <p:nvPr/>
          </p:nvSpPr>
          <p:spPr>
            <a:xfrm>
              <a:off x="10193621" y="494274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E75400-F237-4738-931A-82322EE5BA7A}"/>
                </a:ext>
              </a:extLst>
            </p:cNvPr>
            <p:cNvSpPr/>
            <p:nvPr/>
          </p:nvSpPr>
          <p:spPr>
            <a:xfrm>
              <a:off x="10193621" y="622595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93AD1B4-FDD0-42D7-83DB-F37AC44C9986}"/>
                </a:ext>
              </a:extLst>
            </p:cNvPr>
            <p:cNvCxnSpPr>
              <a:stCxn id="64" idx="7"/>
              <a:endCxn id="66" idx="2"/>
            </p:cNvCxnSpPr>
            <p:nvPr/>
          </p:nvCxnSpPr>
          <p:spPr>
            <a:xfrm flipV="1">
              <a:off x="8630960" y="472149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DE02D69-83A0-4CE4-BBF2-F9830B917167}"/>
                </a:ext>
              </a:extLst>
            </p:cNvPr>
            <p:cNvCxnSpPr>
              <a:cxnSpLocks/>
              <a:stCxn id="64" idx="5"/>
              <a:endCxn id="67" idx="3"/>
            </p:cNvCxnSpPr>
            <p:nvPr/>
          </p:nvCxnSpPr>
          <p:spPr>
            <a:xfrm>
              <a:off x="8630960" y="5304795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316DAE-4D84-4118-9DC1-B87B5DC8AC65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>
            <a:xfrm>
              <a:off x="10407892" y="538523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F1E4940-9FF5-4BEB-B690-6FCA4BC3BBEA}"/>
                </a:ext>
              </a:extLst>
            </p:cNvPr>
            <p:cNvCxnSpPr>
              <a:cxnSpLocks/>
              <a:stCxn id="66" idx="6"/>
              <a:endCxn id="67" idx="1"/>
            </p:cNvCxnSpPr>
            <p:nvPr/>
          </p:nvCxnSpPr>
          <p:spPr>
            <a:xfrm>
              <a:off x="9679368" y="4721499"/>
              <a:ext cx="577012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14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30599" y="5061742"/>
            <a:ext cx="634288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Simple check against explored set blocks C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327519" y="5666405"/>
            <a:ext cx="6737866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Fancy check allows new C if cheaper than old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but requires recalculating C’s descendants</a:t>
            </a:r>
          </a:p>
        </p:txBody>
      </p:sp>
    </p:spTree>
    <p:extLst>
      <p:ext uri="{BB962C8B-B14F-4D97-AF65-F5344CB8AC3E}">
        <p14:creationId xmlns:p14="http://schemas.microsoft.com/office/powerpoint/2010/main" val="165844816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Admissibility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67269" y="928469"/>
            <a:ext cx="7944782" cy="30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values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value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cxnSpLocks/>
            <a:stCxn id="7" idx="6"/>
            <a:endCxn id="8" idx="1"/>
          </p:cNvCxnSpPr>
          <p:nvPr/>
        </p:nvCxnSpPr>
        <p:spPr>
          <a:xfrm>
            <a:off x="1254792" y="2281239"/>
            <a:ext cx="1124511" cy="43871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854992" y="3886200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80272" y="3504044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3566" y="1760253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8" grpId="0" animBg="1"/>
      <p:bldP spid="3482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52275" y="928470"/>
            <a:ext cx="7982263" cy="57614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cost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Consistency: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“heuristic step cost” ≤ actual cost for each step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h(C) </a:t>
            </a:r>
            <a:r>
              <a:rPr lang="en-US" sz="2800" dirty="0">
                <a:latin typeface="Calibri"/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cost(A to C)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		</a:t>
            </a:r>
            <a:r>
              <a:rPr lang="en-US" sz="2800" dirty="0">
                <a:latin typeface="Calibri"/>
                <a:cs typeface="Calibri"/>
              </a:rPr>
              <a:t>triangle inequality</a:t>
            </a:r>
            <a:endParaRPr lang="en-US" sz="2800" dirty="0">
              <a:cs typeface="Calibri"/>
            </a:endParaRP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h(A) </a:t>
            </a:r>
            <a:r>
              <a:rPr lang="en-US" sz="2800" dirty="0"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cs typeface="Calibri"/>
              </a:rPr>
              <a:t>cost(A to C) </a:t>
            </a:r>
            <a:r>
              <a:rPr lang="en-US" sz="2800" dirty="0">
                <a:cs typeface="Calibri"/>
              </a:rPr>
              <a:t>+</a:t>
            </a:r>
            <a:r>
              <a:rPr lang="en-US" sz="2800" dirty="0">
                <a:solidFill>
                  <a:srgbClr val="008000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h(C)</a:t>
            </a:r>
          </a:p>
          <a:p>
            <a:pPr>
              <a:lnSpc>
                <a:spcPct val="100000"/>
              </a:lnSpc>
              <a:buClr>
                <a:srgbClr val="333399"/>
              </a:buClr>
            </a:pPr>
            <a:r>
              <a:rPr lang="en-US" dirty="0"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A* graph search is optimal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254793" y="2281240"/>
            <a:ext cx="1124510" cy="43871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7084" y="3488645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2829597" y="3763002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1700" y="1771574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0957" y="3893166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7084" y="3748630"/>
            <a:ext cx="838200" cy="63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281405-EA50-4854-8E1B-ED1A0E49E919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1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06452" y="1184276"/>
            <a:ext cx="7224685" cy="4419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1: In tree search, A* expands nodes in increasing total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3200" dirty="0">
                <a:latin typeface="Calibri"/>
                <a:cs typeface="Calibri"/>
              </a:rPr>
              <a:t> value (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f-contours</a:t>
            </a:r>
            <a:r>
              <a:rPr lang="en-US" sz="3200" dirty="0">
                <a:latin typeface="Calibri"/>
                <a:cs typeface="Calibri"/>
              </a:rPr>
              <a:t>)</a:t>
            </a:r>
            <a:br>
              <a:rPr lang="en-US" sz="3200" dirty="0">
                <a:latin typeface="Calibri"/>
                <a:cs typeface="Calibri"/>
              </a:rPr>
            </a:br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2: For every state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,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optimally are explored before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suboptimally</a:t>
            </a:r>
            <a:endParaRPr lang="en-US" sz="3200" dirty="0">
              <a:latin typeface="Calibri"/>
              <a:cs typeface="Calibri"/>
            </a:endParaRP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28198" y="3386563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01198" y="2991275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01172" y="2613451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8656" y="1183458"/>
            <a:ext cx="976698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backward costs and (estimates of) forward costs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</a:t>
            </a:r>
            <a:r>
              <a:rPr lang="en-US" sz="2300" b="1" dirty="0"/>
              <a:t>initialize the </a:t>
            </a:r>
            <a:r>
              <a:rPr lang="en-US" sz="2300" b="1" dirty="0">
                <a:solidFill>
                  <a:srgbClr val="0000FF"/>
                </a:solidFill>
              </a:rPr>
              <a:t>explored set</a:t>
            </a:r>
            <a:r>
              <a:rPr lang="en-US" sz="23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</a:t>
            </a:r>
            <a:r>
              <a:rPr lang="en-US" sz="2300" b="1" dirty="0"/>
              <a:t>add the </a:t>
            </a:r>
            <a:r>
              <a:rPr lang="en-US" sz="2300" b="1" dirty="0">
                <a:solidFill>
                  <a:srgbClr val="0000FF"/>
                </a:solidFill>
              </a:rPr>
              <a:t>node </a:t>
            </a:r>
            <a:r>
              <a:rPr lang="en-US" sz="2300" b="1" dirty="0"/>
              <a:t>state to the </a:t>
            </a:r>
            <a:r>
              <a:rPr lang="en-US" sz="2300" b="1" dirty="0">
                <a:solidFill>
                  <a:srgbClr val="0000FF"/>
                </a:solidFill>
              </a:rPr>
              <a:t>explored set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if the </a:t>
            </a:r>
            <a:r>
              <a:rPr lang="en-US" sz="2300" b="1" dirty="0">
                <a:solidFill>
                  <a:srgbClr val="0000FF"/>
                </a:solidFill>
              </a:rPr>
              <a:t>child </a:t>
            </a:r>
            <a:r>
              <a:rPr lang="en-US" sz="2300" b="1" dirty="0"/>
              <a:t>state is not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or </a:t>
            </a:r>
            <a:r>
              <a:rPr lang="en-US" sz="2300" b="1" dirty="0">
                <a:solidFill>
                  <a:srgbClr val="0000FF"/>
                </a:solidFill>
              </a:rPr>
              <a:t>explored set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  <p:pic>
        <p:nvPicPr>
          <p:cNvPr id="4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5BF92C3B-BBF5-46BA-8AA4-F9603015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70" y="433206"/>
            <a:ext cx="2135938" cy="41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5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</a:t>
            </a:r>
            <a:r>
              <a:rPr lang="en-US" sz="2300" b="1" dirty="0" err="1"/>
              <a:t>path_cost</a:t>
            </a:r>
            <a:r>
              <a:rPr lang="en-US" sz="2300" b="1" dirty="0"/>
              <a:t>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</a:t>
            </a:r>
            <a:r>
              <a:rPr lang="en-US" sz="2300" b="1" dirty="0" err="1"/>
              <a:t>path_cost</a:t>
            </a:r>
            <a:r>
              <a:rPr lang="en-US" sz="2300" b="1" dirty="0"/>
              <a:t>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</a:t>
            </a:r>
            <a:r>
              <a:rPr lang="en-US" sz="2300" b="1" dirty="0" err="1"/>
              <a:t>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383382" y="1088346"/>
            <a:ext cx="6991349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r>
              <a:rPr lang="en-US" dirty="0"/>
              <a:t>Let depth of shallowest solution be s</a:t>
            </a:r>
          </a:p>
          <a:p>
            <a:pPr lvl="1"/>
            <a:r>
              <a:rPr lang="en-US" dirty="0"/>
              <a:t>Search takes time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7540790" y="177185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531145" y="241161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7004</TotalTime>
  <Words>2796</Words>
  <Application>Microsoft Office PowerPoint</Application>
  <PresentationFormat>Widescreen</PresentationFormat>
  <Paragraphs>671</Paragraphs>
  <Slides>67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Times New Roman</vt:lpstr>
      <vt:lpstr>Wingdings</vt:lpstr>
      <vt:lpstr>Office Theme</vt:lpstr>
      <vt:lpstr>Warm-up: DFS Graph Search</vt:lpstr>
      <vt:lpstr>AI: Representation and Problem Solving </vt:lpstr>
      <vt:lpstr>Announcements</vt:lpstr>
      <vt:lpstr>A Note on CS Education</vt:lpstr>
      <vt:lpstr>Warm-up: DFS Graph Search</vt:lpstr>
      <vt:lpstr>PowerPoint Presentation</vt:lpstr>
      <vt:lpstr>PowerPoint Presentation</vt:lpstr>
      <vt:lpstr>PowerPoint Presentation</vt:lpstr>
      <vt:lpstr>Recall: Breadth-First Search (BFS) Properties</vt:lpstr>
      <vt:lpstr>Size/cost of Search Trees</vt:lpstr>
      <vt:lpstr>Recall: Breadth-First Search (BFS) Properties</vt:lpstr>
      <vt:lpstr>Uniform Cost Search (UCS) Properties</vt:lpstr>
      <vt:lpstr>Uniform Cost Issues</vt:lpstr>
      <vt:lpstr>Demo Contours UCS Empty</vt:lpstr>
      <vt:lpstr>Demo Contours UCS Pacman Small Maze</vt:lpstr>
      <vt:lpstr>Uninformed vs Informed Search</vt:lpstr>
      <vt:lpstr>Today</vt:lpstr>
      <vt:lpstr>Informed Search</vt:lpstr>
      <vt:lpstr>Search Heuristics</vt:lpstr>
      <vt:lpstr>Example: Euclidean distance to Bucharest</vt:lpstr>
      <vt:lpstr>Effect of heuristics</vt:lpstr>
      <vt:lpstr>Greedy Search</vt:lpstr>
      <vt:lpstr>Greedy Search</vt:lpstr>
      <vt:lpstr>Greedy Search</vt:lpstr>
      <vt:lpstr>Demo Contours Greedy (Empty)</vt:lpstr>
      <vt:lpstr>Demo Contours Greedy (Pacman Small Maze)</vt:lpstr>
      <vt:lpstr>A* Search</vt:lpstr>
      <vt:lpstr>A* Search</vt:lpstr>
      <vt:lpstr>Combining UCS and Greedy</vt:lpstr>
      <vt:lpstr>Is A* Optimal?</vt:lpstr>
      <vt:lpstr>The Price is Wrong…</vt:lpstr>
      <vt:lpstr>Admissible Heuristics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Properties of A*</vt:lpstr>
      <vt:lpstr>UCS vs A* Contours</vt:lpstr>
      <vt:lpstr>Demo Contours (Empty) -- UCS</vt:lpstr>
      <vt:lpstr>Demo Contours (Empty) – A*</vt:lpstr>
      <vt:lpstr>Demo Contours (Pacman Small Maze) – A*</vt:lpstr>
      <vt:lpstr>Comparison</vt:lpstr>
      <vt:lpstr>Demo Empty Water Shallow/Deep – Guess Algorithm</vt:lpstr>
      <vt:lpstr>A* Search Algorithms</vt:lpstr>
      <vt:lpstr>PowerPoint Presentation</vt:lpstr>
      <vt:lpstr>PowerPoint Presentation</vt:lpstr>
      <vt:lpstr>A* Applications</vt:lpstr>
      <vt:lpstr>Creating Heuristics</vt:lpstr>
      <vt:lpstr>Creating Admissible Heuristics</vt:lpstr>
      <vt:lpstr>Example: 8 Puzzle</vt:lpstr>
      <vt:lpstr>8 Puzzle I</vt:lpstr>
      <vt:lpstr>8 Puzzle II</vt:lpstr>
      <vt:lpstr>Combining heuristics</vt:lpstr>
      <vt:lpstr>Optimality of A* Graph Search</vt:lpstr>
      <vt:lpstr>A* Tree Search</vt:lpstr>
      <vt:lpstr>Piazza Poll: A* Graph Search</vt:lpstr>
      <vt:lpstr>Piazza Poll: A* Graph Search</vt:lpstr>
      <vt:lpstr>A* Graph Search</vt:lpstr>
      <vt:lpstr>A* Graph Search Gone Wrong?</vt:lpstr>
      <vt:lpstr>Admissibility of Heuristics</vt:lpstr>
      <vt:lpstr>Consistency of Heuristics</vt:lpstr>
      <vt:lpstr>Optimality of A* Graph Search</vt:lpstr>
      <vt:lpstr>Optimality</vt:lpstr>
      <vt:lpstr>A*: Summary</vt:lpstr>
      <vt:lpstr>A*: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122 Hash Tables</dc:title>
  <dc:creator>Pat Virtue</dc:creator>
  <cp:lastModifiedBy>Pat Virtue</cp:lastModifiedBy>
  <cp:revision>642</cp:revision>
  <cp:lastPrinted>2018-11-27T13:42:27Z</cp:lastPrinted>
  <dcterms:created xsi:type="dcterms:W3CDTF">2018-10-11T11:39:27Z</dcterms:created>
  <dcterms:modified xsi:type="dcterms:W3CDTF">2019-01-24T00:23:10Z</dcterms:modified>
</cp:coreProperties>
</file>