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2"/>
  </p:notesMasterIdLst>
  <p:sldIdLst>
    <p:sldId id="968" r:id="rId2"/>
    <p:sldId id="776" r:id="rId3"/>
    <p:sldId id="663" r:id="rId4"/>
    <p:sldId id="829" r:id="rId5"/>
    <p:sldId id="970" r:id="rId6"/>
    <p:sldId id="839" r:id="rId7"/>
    <p:sldId id="973" r:id="rId8"/>
    <p:sldId id="842" r:id="rId9"/>
    <p:sldId id="972" r:id="rId10"/>
    <p:sldId id="971" r:id="rId11"/>
    <p:sldId id="852" r:id="rId12"/>
    <p:sldId id="860" r:id="rId13"/>
    <p:sldId id="820" r:id="rId14"/>
    <p:sldId id="929" r:id="rId15"/>
    <p:sldId id="859" r:id="rId16"/>
    <p:sldId id="945" r:id="rId17"/>
    <p:sldId id="823" r:id="rId18"/>
    <p:sldId id="825" r:id="rId19"/>
    <p:sldId id="975" r:id="rId20"/>
    <p:sldId id="826" r:id="rId21"/>
    <p:sldId id="931" r:id="rId22"/>
    <p:sldId id="894" r:id="rId23"/>
    <p:sldId id="896" r:id="rId24"/>
    <p:sldId id="830" r:id="rId25"/>
    <p:sldId id="897" r:id="rId26"/>
    <p:sldId id="898" r:id="rId27"/>
    <p:sldId id="899" r:id="rId28"/>
    <p:sldId id="864" r:id="rId29"/>
    <p:sldId id="974" r:id="rId30"/>
    <p:sldId id="862" r:id="rId31"/>
    <p:sldId id="932" r:id="rId32"/>
    <p:sldId id="863" r:id="rId33"/>
    <p:sldId id="834" r:id="rId34"/>
    <p:sldId id="900" r:id="rId35"/>
    <p:sldId id="917" r:id="rId36"/>
    <p:sldId id="946" r:id="rId37"/>
    <p:sldId id="947" r:id="rId38"/>
    <p:sldId id="948" r:id="rId39"/>
    <p:sldId id="949" r:id="rId40"/>
    <p:sldId id="950" r:id="rId41"/>
    <p:sldId id="951" r:id="rId42"/>
    <p:sldId id="952" r:id="rId43"/>
    <p:sldId id="953" r:id="rId44"/>
    <p:sldId id="901" r:id="rId45"/>
    <p:sldId id="944" r:id="rId46"/>
    <p:sldId id="919" r:id="rId47"/>
    <p:sldId id="921" r:id="rId48"/>
    <p:sldId id="904" r:id="rId49"/>
    <p:sldId id="954" r:id="rId50"/>
    <p:sldId id="955" r:id="rId51"/>
    <p:sldId id="956" r:id="rId52"/>
    <p:sldId id="957" r:id="rId53"/>
    <p:sldId id="958" r:id="rId54"/>
    <p:sldId id="959" r:id="rId55"/>
    <p:sldId id="960" r:id="rId56"/>
    <p:sldId id="961" r:id="rId57"/>
    <p:sldId id="962" r:id="rId58"/>
    <p:sldId id="963" r:id="rId59"/>
    <p:sldId id="964" r:id="rId60"/>
    <p:sldId id="965" r:id="rId61"/>
    <p:sldId id="966" r:id="rId62"/>
    <p:sldId id="967" r:id="rId63"/>
    <p:sldId id="905" r:id="rId64"/>
    <p:sldId id="906" r:id="rId65"/>
    <p:sldId id="923" r:id="rId66"/>
    <p:sldId id="926" r:id="rId67"/>
    <p:sldId id="928" r:id="rId68"/>
    <p:sldId id="976" r:id="rId69"/>
    <p:sldId id="977" r:id="rId70"/>
    <p:sldId id="916" r:id="rId71"/>
  </p:sldIdLst>
  <p:sldSz cx="12192000" cy="6858000"/>
  <p:notesSz cx="7010400" cy="9296400"/>
  <p:embeddedFontLs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libri Light" panose="020F0302020204030204" pitchFamily="34" charset="0"/>
      <p:regular r:id="rId77"/>
      <p:italic r:id="rId78"/>
    </p:embeddedFont>
    <p:embeddedFont>
      <p:font typeface="Cambria Math" panose="02040503050406030204" pitchFamily="18" charset="0"/>
      <p:regular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F9C"/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49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4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6.xml"/><Relationship Id="rId7" Type="http://schemas.openxmlformats.org/officeDocument/2006/relationships/image" Target="../media/image5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9.xml"/><Relationship Id="rId7" Type="http://schemas.openxmlformats.org/officeDocument/2006/relationships/image" Target="../media/image5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0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12.xml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tags" Target="../tags/tag14.xml"/><Relationship Id="rId10" Type="http://schemas.openxmlformats.org/officeDocument/2006/relationships/image" Target="../media/image58.png"/><Relationship Id="rId4" Type="http://schemas.openxmlformats.org/officeDocument/2006/relationships/tags" Target="../tags/tag13.xml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7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77.png"/><Relationship Id="rId26" Type="http://schemas.openxmlformats.org/officeDocument/2006/relationships/image" Target="../media/image84.png"/><Relationship Id="rId3" Type="http://schemas.openxmlformats.org/officeDocument/2006/relationships/tags" Target="../tags/tag22.xml"/><Relationship Id="rId21" Type="http://schemas.openxmlformats.org/officeDocument/2006/relationships/image" Target="../media/image99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76.png"/><Relationship Id="rId25" Type="http://schemas.openxmlformats.org/officeDocument/2006/relationships/image" Target="../media/image100.png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9.png"/><Relationship Id="rId29" Type="http://schemas.openxmlformats.org/officeDocument/2006/relationships/image" Target="../media/image103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82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83.png"/><Relationship Id="rId28" Type="http://schemas.openxmlformats.org/officeDocument/2006/relationships/image" Target="../media/image102.png"/><Relationship Id="rId10" Type="http://schemas.openxmlformats.org/officeDocument/2006/relationships/tags" Target="../tags/tag29.xml"/><Relationship Id="rId19" Type="http://schemas.openxmlformats.org/officeDocument/2006/relationships/image" Target="../media/image7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81.png"/><Relationship Id="rId27" Type="http://schemas.openxmlformats.org/officeDocument/2006/relationships/image" Target="../media/image10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0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tags" Target="../tags/tag38.xml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0.png"/><Relationship Id="rId4" Type="http://schemas.openxmlformats.org/officeDocument/2006/relationships/tags" Target="../tags/tag39.xml"/><Relationship Id="rId9" Type="http://schemas.openxmlformats.org/officeDocument/2006/relationships/image" Target="../media/image10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Gridworld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living rewards: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-0.04,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Piazza Poll 2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5973936" y="4721153"/>
            <a:ext cx="2345471" cy="178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0512" y="2542338"/>
            <a:ext cx="2370358" cy="178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5976096" y="2561004"/>
            <a:ext cx="2343311" cy="17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9440512" y="4728328"/>
            <a:ext cx="2334296" cy="178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61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Due Thu 3/7, 10 pm</a:t>
            </a:r>
          </a:p>
          <a:p>
            <a:endParaRPr lang="en-US" dirty="0"/>
          </a:p>
          <a:p>
            <a:r>
              <a:rPr lang="en-US" dirty="0"/>
              <a:t>Spring Break!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recitation this Friday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(online): out Wed 3/6</a:t>
            </a:r>
            <a:r>
              <a:rPr lang="en-US" sz="2800" dirty="0">
                <a:solidFill>
                  <a:schemeClr val="tx1"/>
                </a:solidFill>
              </a:rPr>
              <a:t>, due Tue 3/19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P4: out after break, due Thu 3/28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7941685" y="6248400"/>
            <a:ext cx="1796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2964873" y="6234112"/>
            <a:ext cx="186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894060" y="3429000"/>
            <a:ext cx="232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14867" y="3492067"/>
            <a:ext cx="2007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66FE2D-9C9D-4FF9-B9B3-625CC43CB0AB}"/>
              </a:ext>
            </a:extLst>
          </p:cNvPr>
          <p:cNvSpPr txBox="1"/>
          <p:nvPr/>
        </p:nvSpPr>
        <p:spPr>
          <a:xfrm>
            <a:off x="836521" y="5694402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165CE0-329B-4EFA-AC00-E9A7BB3A5131}"/>
              </a:ext>
            </a:extLst>
          </p:cNvPr>
          <p:cNvSpPr txBox="1"/>
          <p:nvPr/>
        </p:nvSpPr>
        <p:spPr>
          <a:xfrm>
            <a:off x="939947" y="3974068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F416EA-357E-49AA-95B4-583AA624AFD2}"/>
              </a:ext>
            </a:extLst>
          </p:cNvPr>
          <p:cNvSpPr txBox="1"/>
          <p:nvPr/>
        </p:nvSpPr>
        <p:spPr>
          <a:xfrm>
            <a:off x="1947612" y="5576471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ED9D63-6A1F-4F50-9392-6F4E1D8AF332}"/>
              </a:ext>
            </a:extLst>
          </p:cNvPr>
          <p:cNvSpPr txBox="1"/>
          <p:nvPr/>
        </p:nvSpPr>
        <p:spPr>
          <a:xfrm>
            <a:off x="4800601" y="4865133"/>
            <a:ext cx="105081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C88E54-3834-4026-8312-E176966D6146}"/>
              </a:ext>
            </a:extLst>
          </p:cNvPr>
          <p:cNvSpPr txBox="1"/>
          <p:nvPr/>
        </p:nvSpPr>
        <p:spPr>
          <a:xfrm>
            <a:off x="4599672" y="5946816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DE2A0B-68BE-4257-AC46-C974B4A812F9}"/>
              </a:ext>
            </a:extLst>
          </p:cNvPr>
          <p:cNvSpPr txBox="1"/>
          <p:nvPr/>
        </p:nvSpPr>
        <p:spPr>
          <a:xfrm>
            <a:off x="5846479" y="4842874"/>
            <a:ext cx="10488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2DA481-661C-42DA-AC97-21CE4FD9CA94}"/>
              </a:ext>
            </a:extLst>
          </p:cNvPr>
          <p:cNvSpPr txBox="1"/>
          <p:nvPr/>
        </p:nvSpPr>
        <p:spPr>
          <a:xfrm>
            <a:off x="6020319" y="2245786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357492-5AC4-4200-A1D7-BC7C0E272534}"/>
              </a:ext>
            </a:extLst>
          </p:cNvPr>
          <p:cNvSpPr txBox="1"/>
          <p:nvPr/>
        </p:nvSpPr>
        <p:spPr>
          <a:xfrm>
            <a:off x="10266401" y="2141269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339ACE-5643-4B8A-B7D6-EAC9B0EF469F}"/>
              </a:ext>
            </a:extLst>
          </p:cNvPr>
          <p:cNvSpPr txBox="1"/>
          <p:nvPr/>
        </p:nvSpPr>
        <p:spPr>
          <a:xfrm>
            <a:off x="9190547" y="2794658"/>
            <a:ext cx="52758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694066-777D-4C0E-836E-CA5FC4742161}"/>
              </a:ext>
            </a:extLst>
          </p:cNvPr>
          <p:cNvSpPr txBox="1"/>
          <p:nvPr/>
        </p:nvSpPr>
        <p:spPr>
          <a:xfrm>
            <a:off x="4861082" y="226528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88D230-CB2D-4860-B25F-9F883ECBF48E}"/>
              </a:ext>
            </a:extLst>
          </p:cNvPr>
          <p:cNvSpPr txBox="1"/>
          <p:nvPr/>
        </p:nvSpPr>
        <p:spPr>
          <a:xfrm>
            <a:off x="4435113" y="2704030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A10812-1A48-4523-B910-94FC9839D8A1}"/>
              </a:ext>
            </a:extLst>
          </p:cNvPr>
          <p:cNvSpPr txBox="1"/>
          <p:nvPr/>
        </p:nvSpPr>
        <p:spPr>
          <a:xfrm>
            <a:off x="10687042" y="3120201"/>
            <a:ext cx="5905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47A60D-9F66-4F04-9077-88E1A613A598}"/>
              </a:ext>
            </a:extLst>
          </p:cNvPr>
          <p:cNvSpPr txBox="1"/>
          <p:nvPr/>
        </p:nvSpPr>
        <p:spPr>
          <a:xfrm>
            <a:off x="9052484" y="199107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606032-9BCD-4F06-A751-6D6B51C395E7}"/>
              </a:ext>
            </a:extLst>
          </p:cNvPr>
          <p:cNvSpPr txBox="1"/>
          <p:nvPr/>
        </p:nvSpPr>
        <p:spPr>
          <a:xfrm>
            <a:off x="3585444" y="326927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DF8C95-91DF-4302-8380-ECDC022C071A}"/>
              </a:ext>
            </a:extLst>
          </p:cNvPr>
          <p:cNvSpPr txBox="1"/>
          <p:nvPr/>
        </p:nvSpPr>
        <p:spPr>
          <a:xfrm>
            <a:off x="4616764" y="370153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12336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152717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Piazza Poll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</p:spPr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What is the value of U[2,4,8]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?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3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6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7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14</a:t>
                </a: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0" lvl="1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Bonus: What is the value of U[8,4,2]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0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5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?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  <a:blipFill>
                <a:blip r:embed="rId3"/>
                <a:stretch>
                  <a:fillRect l="-1643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Theorem: if we assume </a:t>
            </a:r>
            <a:r>
              <a:rPr lang="en-US" sz="2800" dirty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>
                <a:ea typeface="ＭＳ Ｐゴシック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Then: there are only two ways to define utilities</a:t>
            </a:r>
          </a:p>
          <a:p>
            <a:pPr lvl="1"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Additive utility:</a:t>
            </a:r>
          </a:p>
          <a:p>
            <a:pPr lvl="1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Discounted utility:</a:t>
            </a: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5985" y="5544338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0537" y="6092162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en-US" sz="2800" dirty="0"/>
              <a:t>Given:</a:t>
            </a:r>
          </a:p>
          <a:p>
            <a:pPr marL="0" lvl="1" indent="0">
              <a:buNone/>
            </a:pPr>
            <a:endParaRPr lang="en-US" sz="4000" dirty="0"/>
          </a:p>
          <a:p>
            <a:pPr lvl="1"/>
            <a:r>
              <a:rPr lang="en-US" sz="2400" dirty="0"/>
              <a:t>Actions: East, West, and Exit (only available in exit states a, e)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endParaRPr lang="en-US" sz="2800" dirty="0"/>
          </a:p>
          <a:p>
            <a:r>
              <a:rPr lang="en-US" sz="2800" dirty="0"/>
              <a:t>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0.1,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For which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>
                <a:latin typeface="cmmi10"/>
                <a:ea typeface="cmmi10"/>
                <a:cs typeface="cmmi10"/>
              </a:rPr>
              <a:t> </a:t>
            </a:r>
            <a:r>
              <a:rPr lang="en-US" sz="2800" dirty="0"/>
              <a:t>are West and East equally good when in state 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15799" y="1092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731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 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 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400" dirty="0"/>
              <a:t>Gives </a:t>
            </a:r>
            <a:r>
              <a:rPr lang="en-US" sz="2400" dirty="0" err="1"/>
              <a:t>nonstationary</a:t>
            </a:r>
            <a:r>
              <a:rPr lang="en-US" sz="2400" dirty="0"/>
              <a:t> policies (</a:t>
            </a:r>
            <a:r>
              <a:rPr lang="en-US" sz="2400" dirty="0">
                <a:sym typeface="Symbol" charset="0"/>
              </a:rPr>
              <a:t> depends on time left)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Discounting: use 0 &lt;  &lt; 1</a:t>
            </a: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sym typeface="Symbol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400" dirty="0">
                <a:sym typeface="Symbol" charset="0"/>
              </a:rPr>
              <a:t>Smaller  means smaller </a:t>
            </a:r>
            <a:r>
              <a:rPr lang="ja-JP" altLang="en-US" sz="2400" dirty="0">
                <a:sym typeface="Symbol" charset="0"/>
              </a:rPr>
              <a:t>“</a:t>
            </a:r>
            <a:r>
              <a:rPr lang="en-US" altLang="ja-JP" sz="2400" dirty="0">
                <a:sym typeface="Symbol" charset="0"/>
              </a:rPr>
              <a:t>horizon</a:t>
            </a:r>
            <a:r>
              <a:rPr lang="ja-JP" altLang="en-US" sz="2400" dirty="0">
                <a:sym typeface="Symbol" charset="0"/>
              </a:rPr>
              <a:t>”</a:t>
            </a:r>
            <a:r>
              <a:rPr lang="en-US" altLang="ja-JP" sz="2400" dirty="0">
                <a:sym typeface="Symbol" charset="0"/>
              </a:rPr>
              <a:t> – shorter term focus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>
              <a:solidFill>
                <a:srgbClr val="000000"/>
              </a:solidFill>
              <a:sym typeface="Symbol" charset="0"/>
            </a:endParaRPr>
          </a:p>
          <a:p>
            <a:pPr lvl="1"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sym typeface="Symbol" charset="0"/>
              </a:rPr>
              <a:t>Absorbing state: guarantee that for every policy, a terminal state will eventually be reached (like 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overheated</a:t>
            </a:r>
            <a:r>
              <a:rPr lang="ja-JP" altLang="en-US" sz="2400" dirty="0">
                <a:solidFill>
                  <a:srgbClr val="000000"/>
                </a:solidFill>
                <a:sym typeface="Symbol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 for racing)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127" y="4275285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15" y="2362387"/>
            <a:ext cx="3759585" cy="1752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’) is a </a:t>
            </a:r>
            <a:b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4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</a:t>
            </a:r>
          </a:p>
          <a:p>
            <a:r>
              <a:rPr lang="en-US" dirty="0">
                <a:latin typeface="Calibri"/>
                <a:cs typeface="Calibri"/>
              </a:rPr>
              <a:t>Discount = 1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6" name="Picture 5" descr="Screen Shot 2014-08-10 at 7.3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92" y="1143000"/>
            <a:ext cx="618821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22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</a:t>
            </a:r>
          </a:p>
          <a:p>
            <a:r>
              <a:rPr lang="en-US" dirty="0">
                <a:latin typeface="Calibri"/>
                <a:cs typeface="Calibri"/>
              </a:rPr>
              <a:t>Discount = 1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7" name="Picture 6" descr="Screen Shot 2014-08-10 at 7.3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55" y="1143000"/>
            <a:ext cx="616929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16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1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3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1" y="1143000"/>
            <a:ext cx="61783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1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3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07" y="1143000"/>
            <a:ext cx="619578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15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9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-0.1</a:t>
            </a:r>
          </a:p>
        </p:txBody>
      </p:sp>
      <p:pic>
        <p:nvPicPr>
          <p:cNvPr id="3" name="Picture 2" descr="Screen Shot 2014-08-10 at 7.4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82" y="1143000"/>
            <a:ext cx="62056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7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-0.1</a:t>
            </a:r>
          </a:p>
        </p:txBody>
      </p:sp>
      <p:pic>
        <p:nvPicPr>
          <p:cNvPr id="3" name="Picture 2" descr="Screen Shot 2014-08-10 at 7.4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16" y="1175632"/>
            <a:ext cx="6161168" cy="56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37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Fundamental operation: compute the (</a:t>
            </a:r>
            <a:r>
              <a:rPr lang="en-US" sz="2800" dirty="0" err="1"/>
              <a:t>expectimax</a:t>
            </a:r>
            <a:r>
              <a:rPr lang="en-US" sz="2800" dirty="0"/>
              <a:t>) value of a state</a:t>
            </a:r>
          </a:p>
          <a:p>
            <a:pPr lvl="1"/>
            <a:r>
              <a:rPr lang="en-US" sz="2400" dirty="0"/>
              <a:t>Expected utility under optimal action</a:t>
            </a:r>
          </a:p>
          <a:p>
            <a:pPr lvl="1"/>
            <a:r>
              <a:rPr lang="en-US" sz="2400" dirty="0"/>
              <a:t>Average sum of (discounted) rewards</a:t>
            </a:r>
          </a:p>
          <a:p>
            <a:pPr lvl="1"/>
            <a:r>
              <a:rPr lang="en-US" sz="2400" dirty="0"/>
              <a:t>This is just what </a:t>
            </a:r>
            <a:r>
              <a:rPr lang="en-US" sz="2400" dirty="0" err="1"/>
              <a:t>expectimax</a:t>
            </a:r>
            <a:r>
              <a:rPr lang="en-US" sz="2400" dirty="0"/>
              <a:t> computed!</a:t>
            </a:r>
          </a:p>
          <a:p>
            <a:pPr lvl="1"/>
            <a:endParaRPr lang="en-US" sz="2400" dirty="0"/>
          </a:p>
          <a:p>
            <a:r>
              <a:rPr lang="en-US" sz="2800" dirty="0"/>
              <a:t>Recursive definition of value: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815896"/>
            <a:chOff x="2400" y="1401"/>
            <a:chExt cx="1392" cy="1286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/>
                <a:t>s,a,s</a:t>
              </a:r>
              <a:r>
                <a:rPr lang="ja-JP" altLang="en-US" sz="2800"/>
                <a:t>’</a:t>
              </a:r>
              <a:endParaRPr lang="en-US" sz="28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</a:rPr>
                <a:t>’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45" name="Picture 44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5803005" cy="282226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9821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0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57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32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7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9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44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9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6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38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C)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0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25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00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90505" y="46981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896" y="11111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020" y="10668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12" y="11026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23905" y="44036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905" y="3032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3905" y="16764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3245" y="33424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7510" y="19708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152505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52505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505" y="182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48500" y="39133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/>
                <a:cs typeface="Calibri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035" y="1126495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00338" y="4393518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AD6BC0-0CFA-4E63-B337-551ADAE47C72}"/>
              </a:ext>
            </a:extLst>
          </p:cNvPr>
          <p:cNvSpPr txBox="1"/>
          <p:nvPr/>
        </p:nvSpPr>
        <p:spPr>
          <a:xfrm>
            <a:off x="5222971" y="3082890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306EC-953B-4DA4-A4A4-C5235B4098F6}"/>
              </a:ext>
            </a:extLst>
          </p:cNvPr>
          <p:cNvSpPr txBox="1"/>
          <p:nvPr/>
        </p:nvSpPr>
        <p:spPr>
          <a:xfrm>
            <a:off x="5188494" y="1797856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CEE52-49E5-42AF-80BC-551BDE9A5E32}"/>
              </a:ext>
            </a:extLst>
          </p:cNvPr>
          <p:cNvSpPr txBox="1"/>
          <p:nvPr/>
        </p:nvSpPr>
        <p:spPr>
          <a:xfrm>
            <a:off x="5999910" y="3059668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407C9-6FF6-4257-BA86-8241316732DE}"/>
              </a:ext>
            </a:extLst>
          </p:cNvPr>
          <p:cNvSpPr txBox="1"/>
          <p:nvPr/>
        </p:nvSpPr>
        <p:spPr>
          <a:xfrm>
            <a:off x="6852060" y="1545264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718F1-2833-44A1-A828-10C30A47522C}"/>
              </a:ext>
            </a:extLst>
          </p:cNvPr>
          <p:cNvSpPr txBox="1"/>
          <p:nvPr/>
        </p:nvSpPr>
        <p:spPr>
          <a:xfrm>
            <a:off x="8383859" y="94182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5428E-118D-4AD3-B194-2D7347FDB9CB}"/>
              </a:ext>
            </a:extLst>
          </p:cNvPr>
          <p:cNvSpPr txBox="1"/>
          <p:nvPr/>
        </p:nvSpPr>
        <p:spPr>
          <a:xfrm>
            <a:off x="7656427" y="2610389"/>
            <a:ext cx="67829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(R=2)</a:t>
            </a:r>
          </a:p>
          <a:p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D0C5E-B4FD-4C34-8A31-17BA2445BCD1}"/>
              </a:ext>
            </a:extLst>
          </p:cNvPr>
          <p:cNvSpPr txBox="1"/>
          <p:nvPr/>
        </p:nvSpPr>
        <p:spPr>
          <a:xfrm>
            <a:off x="7195424" y="350271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F1CA4-E5ED-442F-ABE7-5A9A560A48A4}"/>
              </a:ext>
            </a:extLst>
          </p:cNvPr>
          <p:cNvSpPr txBox="1"/>
          <p:nvPr/>
        </p:nvSpPr>
        <p:spPr>
          <a:xfrm>
            <a:off x="8232170" y="2610389"/>
            <a:ext cx="639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DF4387-A59A-4292-8608-8F8DC5B52C79}"/>
              </a:ext>
            </a:extLst>
          </p:cNvPr>
          <p:cNvSpPr txBox="1"/>
          <p:nvPr/>
        </p:nvSpPr>
        <p:spPr>
          <a:xfrm>
            <a:off x="8260265" y="810277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E4E97B-2649-4664-8078-FBE64B3093DE}"/>
              </a:ext>
            </a:extLst>
          </p:cNvPr>
          <p:cNvSpPr txBox="1"/>
          <p:nvPr/>
        </p:nvSpPr>
        <p:spPr>
          <a:xfrm>
            <a:off x="10882182" y="733835"/>
            <a:ext cx="104666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(R=-10)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DF3AE8-D102-44DC-A259-56DE5B9F7EE6}"/>
              </a:ext>
            </a:extLst>
          </p:cNvPr>
          <p:cNvSpPr txBox="1"/>
          <p:nvPr/>
        </p:nvSpPr>
        <p:spPr>
          <a:xfrm>
            <a:off x="10221285" y="138760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3C3A9-8589-41E0-B1BA-D01FC25A0468}"/>
              </a:ext>
            </a:extLst>
          </p:cNvPr>
          <p:cNvSpPr txBox="1"/>
          <p:nvPr/>
        </p:nvSpPr>
        <p:spPr>
          <a:xfrm>
            <a:off x="7599369" y="948699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010CC-56A7-4A47-8B05-F628A32F6B49}"/>
              </a:ext>
            </a:extLst>
          </p:cNvPr>
          <p:cNvSpPr txBox="1"/>
          <p:nvPr/>
        </p:nvSpPr>
        <p:spPr>
          <a:xfrm>
            <a:off x="7188296" y="1064789"/>
            <a:ext cx="67829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Slow (R=1)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2965E-F7C1-4360-ADC7-9A924F80CBBE}"/>
              </a:ext>
            </a:extLst>
          </p:cNvPr>
          <p:cNvSpPr txBox="1"/>
          <p:nvPr/>
        </p:nvSpPr>
        <p:spPr>
          <a:xfrm>
            <a:off x="11099977" y="1601563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602C2-EEF0-458D-A133-1E5E7BE2ECF8}"/>
              </a:ext>
            </a:extLst>
          </p:cNvPr>
          <p:cNvSpPr txBox="1"/>
          <p:nvPr/>
        </p:nvSpPr>
        <p:spPr>
          <a:xfrm>
            <a:off x="10031771" y="796671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0FC35-86E0-42FE-9CA4-63F8F52B8ECF}"/>
              </a:ext>
            </a:extLst>
          </p:cNvPr>
          <p:cNvSpPr txBox="1"/>
          <p:nvPr/>
        </p:nvSpPr>
        <p:spPr>
          <a:xfrm>
            <a:off x="6633591" y="1510935"/>
            <a:ext cx="40185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928D3-777A-49FD-AF6E-EAA1B210E381}"/>
              </a:ext>
            </a:extLst>
          </p:cNvPr>
          <p:cNvSpPr txBox="1"/>
          <p:nvPr/>
        </p:nvSpPr>
        <p:spPr>
          <a:xfrm>
            <a:off x="7568186" y="1949612"/>
            <a:ext cx="3362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  <a:latin typeface="Calibri"/>
                <a:cs typeface="Calibri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Convergence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How do we know the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>
                <a:latin typeface="Calibri"/>
                <a:cs typeface="Calibri"/>
              </a:rPr>
              <a:t>M</a:t>
            </a:r>
            <a:r>
              <a:rPr lang="en-US" sz="2000" dirty="0">
                <a:latin typeface="Calibri"/>
                <a:cs typeface="Calibri"/>
              </a:rPr>
              <a:t> holds the actual </a:t>
            </a:r>
            <a:r>
              <a:rPr lang="en-US" sz="2000" dirty="0" err="1">
                <a:latin typeface="Calibri"/>
                <a:cs typeface="Calibri"/>
              </a:rPr>
              <a:t>untruncated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Sketch: For any state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can be viewed as depth k+1 </a:t>
            </a:r>
            <a:r>
              <a:rPr lang="en-US" sz="1800" dirty="0" err="1">
                <a:latin typeface="Calibri"/>
                <a:cs typeface="Calibri"/>
              </a:rPr>
              <a:t>expectimax</a:t>
            </a:r>
            <a:r>
              <a:rPr lang="en-US" sz="18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has actual rewards while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>
                <a:latin typeface="Calibri"/>
                <a:cs typeface="Calibri"/>
              </a:rPr>
              <a:t>MAX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It is at worst R</a:t>
            </a:r>
            <a:r>
              <a:rPr lang="en-US" sz="1800" baseline="-25000" dirty="0">
                <a:latin typeface="Calibri"/>
                <a:cs typeface="Calibri"/>
              </a:rPr>
              <a:t>MIN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But everything is discounted by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are at most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max|R</a:t>
            </a:r>
            <a:r>
              <a:rPr lang="en-US" sz="18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1526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C)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025635" y="238483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= 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5910302" y="2728663"/>
            <a:ext cx="200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= 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200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=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2C98BC3-148F-4120-B7ED-49EF533A6CCC}"/>
                  </a:ext>
                </a:extLst>
              </p:cNvPr>
              <p:cNvSpPr/>
              <p:nvPr/>
            </p:nvSpPr>
            <p:spPr>
              <a:xfrm>
                <a:off x="7013122" y="25003"/>
                <a:ext cx="512698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2C98BC3-148F-4120-B7ED-49EF533A6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122" y="25003"/>
                <a:ext cx="512698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52E42B-0701-455C-92A8-2F89151F6A58}"/>
                  </a:ext>
                </a:extLst>
              </p:cNvPr>
              <p:cNvSpPr/>
              <p:nvPr/>
            </p:nvSpPr>
            <p:spPr>
              <a:xfrm>
                <a:off x="1781446" y="6104123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52E42B-0701-455C-92A8-2F89151F6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446" y="6104123"/>
                <a:ext cx="588687" cy="461665"/>
              </a:xfrm>
              <a:prstGeom prst="rect">
                <a:avLst/>
              </a:prstGeom>
              <a:blipFill>
                <a:blip r:embed="rId3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2314A9-3435-4F24-902A-C53206A0B9E1}"/>
                  </a:ext>
                </a:extLst>
              </p:cNvPr>
              <p:cNvSpPr/>
              <p:nvPr/>
            </p:nvSpPr>
            <p:spPr>
              <a:xfrm>
                <a:off x="3244180" y="6096060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2314A9-3435-4F24-902A-C53206A0B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80" y="6096060"/>
                <a:ext cx="588687" cy="461665"/>
              </a:xfrm>
              <a:prstGeom prst="rect">
                <a:avLst/>
              </a:prstGeom>
              <a:blipFill>
                <a:blip r:embed="rId4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E9939AA-B66D-45C7-984C-348C85961C2A}"/>
                  </a:ext>
                </a:extLst>
              </p:cNvPr>
              <p:cNvSpPr/>
              <p:nvPr/>
            </p:nvSpPr>
            <p:spPr>
              <a:xfrm>
                <a:off x="4788123" y="6104122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E9939AA-B66D-45C7-984C-348C85961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23" y="6104122"/>
                <a:ext cx="588687" cy="461665"/>
              </a:xfrm>
              <a:prstGeom prst="rect">
                <a:avLst/>
              </a:prstGeom>
              <a:blipFill>
                <a:blip r:embed="rId5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38E4C3-D313-4AEA-AFD9-22FA432A1C90}"/>
                  </a:ext>
                </a:extLst>
              </p:cNvPr>
              <p:cNvSpPr/>
              <p:nvPr/>
            </p:nvSpPr>
            <p:spPr>
              <a:xfrm>
                <a:off x="6311243" y="6104121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38E4C3-D313-4AEA-AFD9-22FA432A1C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43" y="6104121"/>
                <a:ext cx="588687" cy="461665"/>
              </a:xfrm>
              <a:prstGeom prst="rect">
                <a:avLst/>
              </a:prstGeom>
              <a:blipFill>
                <a:blip r:embed="rId6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A839234-907B-4471-877A-63561909194B}"/>
                  </a:ext>
                </a:extLst>
              </p:cNvPr>
              <p:cNvSpPr/>
              <p:nvPr/>
            </p:nvSpPr>
            <p:spPr>
              <a:xfrm>
                <a:off x="7668194" y="6104120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A839234-907B-4471-877A-635619091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94" y="6104120"/>
                <a:ext cx="588687" cy="461665"/>
              </a:xfrm>
              <a:prstGeom prst="rect">
                <a:avLst/>
              </a:prstGeom>
              <a:blipFill>
                <a:blip r:embed="rId7"/>
                <a:stretch>
                  <a:fillRect t="-10526" r="-156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3EF720-857C-4A61-A492-0CD300F8326F}"/>
                  </a:ext>
                </a:extLst>
              </p:cNvPr>
              <p:cNvSpPr/>
              <p:nvPr/>
            </p:nvSpPr>
            <p:spPr>
              <a:xfrm>
                <a:off x="9282268" y="6104120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3EF720-857C-4A61-A492-0CD300F83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268" y="6104120"/>
                <a:ext cx="588687" cy="461665"/>
              </a:xfrm>
              <a:prstGeom prst="rect">
                <a:avLst/>
              </a:prstGeom>
              <a:blipFill>
                <a:blip r:embed="rId8"/>
                <a:stretch>
                  <a:fillRect t="-10526" r="-156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992F278-D1FF-4E22-AD96-83AA783FF288}"/>
                  </a:ext>
                </a:extLst>
              </p:cNvPr>
              <p:cNvSpPr/>
              <p:nvPr/>
            </p:nvSpPr>
            <p:spPr>
              <a:xfrm>
                <a:off x="10664198" y="6109989"/>
                <a:ext cx="588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992F278-D1FF-4E22-AD96-83AA783FF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198" y="6109989"/>
                <a:ext cx="588687" cy="461665"/>
              </a:xfrm>
              <a:prstGeom prst="rect">
                <a:avLst/>
              </a:prstGeom>
              <a:blipFill>
                <a:blip r:embed="rId9"/>
                <a:stretch>
                  <a:fillRect t="-10526" r="-154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DBFEE3-7187-4B22-822F-3582773466EE}"/>
                  </a:ext>
                </a:extLst>
              </p:cNvPr>
              <p:cNvSpPr/>
              <p:nvPr/>
            </p:nvSpPr>
            <p:spPr>
              <a:xfrm>
                <a:off x="6911797" y="1461710"/>
                <a:ext cx="6184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/>
                  <a:t> =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DBFEE3-7187-4B22-822F-358277346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97" y="1461710"/>
                <a:ext cx="618439" cy="523220"/>
              </a:xfrm>
              <a:prstGeom prst="rect">
                <a:avLst/>
              </a:prstGeom>
              <a:blipFill>
                <a:blip r:embed="rId10"/>
                <a:stretch>
                  <a:fillRect t="-11628" r="-1881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3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Policy-Based Methods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82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9852</TotalTime>
  <Words>3193</Words>
  <Application>Microsoft Office PowerPoint</Application>
  <PresentationFormat>Widescreen</PresentationFormat>
  <Paragraphs>704</Paragraphs>
  <Slides>70</Slides>
  <Notes>37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Calibri Light</vt:lpstr>
      <vt:lpstr>Courier New</vt:lpstr>
      <vt:lpstr>Arial</vt:lpstr>
      <vt:lpstr>Times New Roman</vt:lpstr>
      <vt:lpstr>Calibri</vt:lpstr>
      <vt:lpstr>Cambria Math</vt:lpstr>
      <vt:lpstr>Wingdings</vt:lpstr>
      <vt:lpstr>cmmi10</vt:lpstr>
      <vt:lpstr>Office Theme</vt:lpstr>
      <vt:lpstr>Warm-up as You Walk In</vt:lpstr>
      <vt:lpstr>Announcements</vt:lpstr>
      <vt:lpstr>AI: Representation and Problem Solving </vt:lpstr>
      <vt:lpstr>Minimax Notation</vt:lpstr>
      <vt:lpstr>Expectations</vt:lpstr>
      <vt:lpstr>Piazza Poll 1</vt:lpstr>
      <vt:lpstr>Piazza Poll 1</vt:lpstr>
      <vt:lpstr>Expectimax Notation</vt:lpstr>
      <vt:lpstr>Warm-up as You Walk In</vt:lpstr>
      <vt:lpstr>MDP Notation</vt:lpstr>
      <vt:lpstr>MDP Notation</vt:lpstr>
      <vt:lpstr>Non-Deterministic Search</vt:lpstr>
      <vt:lpstr>Example: Grid World</vt:lpstr>
      <vt:lpstr>Grid World Actions</vt:lpstr>
      <vt:lpstr>Markov Decision Processes</vt:lpstr>
      <vt:lpstr>Demo of Gridworld</vt:lpstr>
      <vt:lpstr>What is Markov about MDPs?</vt:lpstr>
      <vt:lpstr>Policies</vt:lpstr>
      <vt:lpstr>Piazza Poll 2</vt:lpstr>
      <vt:lpstr>Optimal Policies</vt:lpstr>
      <vt:lpstr>Example: Racing</vt:lpstr>
      <vt:lpstr>Example: Racing</vt:lpstr>
      <vt:lpstr>Racing Search Tree</vt:lpstr>
      <vt:lpstr>MDP Search Trees</vt:lpstr>
      <vt:lpstr>Utilities of Sequences</vt:lpstr>
      <vt:lpstr>Utilities of Sequences</vt:lpstr>
      <vt:lpstr>Discounting</vt:lpstr>
      <vt:lpstr>Discounting</vt:lpstr>
      <vt:lpstr>Piazza Poll 3 </vt:lpstr>
      <vt:lpstr>Stationary Preferences</vt:lpstr>
      <vt:lpstr>Discounting</vt:lpstr>
      <vt:lpstr>Infinite Utilities?!</vt:lpstr>
      <vt:lpstr>Recap: Defining MDPs</vt:lpstr>
      <vt:lpstr>Solving MDPs</vt:lpstr>
      <vt:lpstr>Optimal Quantities</vt:lpstr>
      <vt:lpstr>Snapshot of Demo – Gridworld V Values</vt:lpstr>
      <vt:lpstr>Snapshot of Demo – Gridworld Q Values</vt:lpstr>
      <vt:lpstr>Snapshot of Demo – Gridworld V Values</vt:lpstr>
      <vt:lpstr>Snapshot of Demo – Gridworld Q Values</vt:lpstr>
      <vt:lpstr>Snapshot of Demo – Gridworld V Values</vt:lpstr>
      <vt:lpstr>Snapshot of Demo – Gridworld Q Values</vt:lpstr>
      <vt:lpstr>Snapshot of Demo – Gridworld V Values</vt:lpstr>
      <vt:lpstr>Snapshot of Demo – Gridworld Q Values</vt:lpstr>
      <vt:lpstr>Values of States</vt:lpstr>
      <vt:lpstr>Racing Search Tree</vt:lpstr>
      <vt:lpstr>Racing Search Tree</vt:lpstr>
      <vt:lpstr>Racing Search Tree</vt:lpstr>
      <vt:lpstr>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Computing Time-Limited Values</vt:lpstr>
      <vt:lpstr>Value Iteration</vt:lpstr>
      <vt:lpstr>Value Iteration</vt:lpstr>
      <vt:lpstr>Example: Value Iteration</vt:lpstr>
      <vt:lpstr>Convergence</vt:lpstr>
      <vt:lpstr>MDP Notation</vt:lpstr>
      <vt:lpstr>MDP Notation</vt:lpstr>
      <vt:lpstr>Next Time: Policy-Based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924</cp:revision>
  <cp:lastPrinted>2018-11-27T13:42:27Z</cp:lastPrinted>
  <dcterms:created xsi:type="dcterms:W3CDTF">2018-10-11T11:39:27Z</dcterms:created>
  <dcterms:modified xsi:type="dcterms:W3CDTF">2019-03-07T04:30:26Z</dcterms:modified>
</cp:coreProperties>
</file>