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handoutMasterIdLst>
    <p:handoutMasterId r:id="rId65"/>
  </p:handoutMasterIdLst>
  <p:sldIdLst>
    <p:sldId id="1797" r:id="rId2"/>
    <p:sldId id="1226" r:id="rId3"/>
    <p:sldId id="663" r:id="rId4"/>
    <p:sldId id="1991" r:id="rId5"/>
    <p:sldId id="1779" r:id="rId6"/>
    <p:sldId id="1817" r:id="rId7"/>
    <p:sldId id="1996" r:id="rId8"/>
    <p:sldId id="1997" r:id="rId9"/>
    <p:sldId id="1998" r:id="rId10"/>
    <p:sldId id="1993" r:id="rId11"/>
    <p:sldId id="1999" r:id="rId12"/>
    <p:sldId id="1888" r:id="rId13"/>
    <p:sldId id="1994" r:id="rId14"/>
    <p:sldId id="1995" r:id="rId15"/>
    <p:sldId id="1893" r:id="rId16"/>
    <p:sldId id="1894" r:id="rId17"/>
    <p:sldId id="1895" r:id="rId18"/>
    <p:sldId id="1916" r:id="rId19"/>
    <p:sldId id="1897" r:id="rId20"/>
    <p:sldId id="1890" r:id="rId21"/>
    <p:sldId id="1891" r:id="rId22"/>
    <p:sldId id="1892" r:id="rId23"/>
    <p:sldId id="1992" r:id="rId24"/>
    <p:sldId id="1989" r:id="rId25"/>
    <p:sldId id="1975" r:id="rId26"/>
    <p:sldId id="1901" r:id="rId27"/>
    <p:sldId id="1902" r:id="rId28"/>
    <p:sldId id="1903" r:id="rId29"/>
    <p:sldId id="1946" r:id="rId30"/>
    <p:sldId id="1966" r:id="rId31"/>
    <p:sldId id="1947" r:id="rId32"/>
    <p:sldId id="1976" r:id="rId33"/>
    <p:sldId id="1971" r:id="rId34"/>
    <p:sldId id="1977" r:id="rId35"/>
    <p:sldId id="2000" r:id="rId36"/>
    <p:sldId id="2001" r:id="rId37"/>
    <p:sldId id="1980" r:id="rId38"/>
    <p:sldId id="1979" r:id="rId39"/>
    <p:sldId id="2002" r:id="rId40"/>
    <p:sldId id="2003" r:id="rId41"/>
    <p:sldId id="1967" r:id="rId42"/>
    <p:sldId id="1968" r:id="rId43"/>
    <p:sldId id="1904" r:id="rId44"/>
    <p:sldId id="1952" r:id="rId45"/>
    <p:sldId id="1906" r:id="rId46"/>
    <p:sldId id="1907" r:id="rId47"/>
    <p:sldId id="1981" r:id="rId48"/>
    <p:sldId id="1982" r:id="rId49"/>
    <p:sldId id="1983" r:id="rId50"/>
    <p:sldId id="2004" r:id="rId51"/>
    <p:sldId id="1984" r:id="rId52"/>
    <p:sldId id="2005" r:id="rId53"/>
    <p:sldId id="1985" r:id="rId54"/>
    <p:sldId id="1986" r:id="rId55"/>
    <p:sldId id="1963" r:id="rId56"/>
    <p:sldId id="1973" r:id="rId57"/>
    <p:sldId id="1987" r:id="rId58"/>
    <p:sldId id="1959" r:id="rId59"/>
    <p:sldId id="1957" r:id="rId60"/>
    <p:sldId id="1958" r:id="rId61"/>
    <p:sldId id="1913" r:id="rId62"/>
    <p:sldId id="1988" r:id="rId63"/>
  </p:sldIdLst>
  <p:sldSz cx="12192000" cy="6858000"/>
  <p:notesSz cx="9388475" cy="7102475"/>
  <p:embeddedFontLst>
    <p:embeddedFont>
      <p:font typeface="Calibri" panose="020F0502020204030204" pitchFamily="34" charset="0"/>
      <p:regular r:id="rId66"/>
      <p:bold r:id="rId67"/>
      <p:italic r:id="rId68"/>
      <p:boldItalic r:id="rId69"/>
    </p:embeddedFont>
    <p:embeddedFont>
      <p:font typeface="Calibri Light" panose="020F0302020204030204" pitchFamily="34" charset="0"/>
      <p:regular r:id="rId70"/>
      <p:italic r:id="rId71"/>
    </p:embeddedFont>
    <p:embeddedFont>
      <p:font typeface="Cambria Math" panose="02040503050406030204" pitchFamily="18"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00000"/>
    <a:srgbClr val="F2B800"/>
    <a:srgbClr val="D1FFE6"/>
    <a:srgbClr val="E88510"/>
    <a:srgbClr val="FFCCCC"/>
    <a:srgbClr val="FF9999"/>
    <a:srgbClr val="D60093"/>
    <a:srgbClr val="104F9C"/>
    <a:srgbClr val="AE7C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169" autoAdjust="0"/>
  </p:normalViewPr>
  <p:slideViewPr>
    <p:cSldViewPr snapToGrid="0">
      <p:cViewPr varScale="1">
        <p:scale>
          <a:sx n="85" d="100"/>
          <a:sy n="85" d="100"/>
        </p:scale>
        <p:origin x="114" y="39"/>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1401"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Previous USCG</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2DD6-42CB-8CA9-86EE1A345C81}"/>
              </c:ext>
            </c:extLst>
          </c:dPt>
          <c:cat>
            <c:strRef>
              <c:f>Sheet1!$A$2</c:f>
              <c:strCache>
                <c:ptCount val="1"/>
                <c:pt idx="0">
                  <c:v>Compartison of Strategies</c:v>
                </c:pt>
              </c:strCache>
            </c:strRef>
          </c:cat>
          <c:val>
            <c:numRef>
              <c:f>Sheet1!$B$2</c:f>
              <c:numCache>
                <c:formatCode>General</c:formatCode>
                <c:ptCount val="1"/>
                <c:pt idx="0">
                  <c:v>6.0697999999999999</c:v>
                </c:pt>
              </c:numCache>
            </c:numRef>
          </c:val>
          <c:extLst>
            <c:ext xmlns:c16="http://schemas.microsoft.com/office/drawing/2014/chart" uri="{C3380CC4-5D6E-409C-BE32-E72D297353CC}">
              <c16:uniqueId val="{00000002-2DD6-42CB-8CA9-86EE1A345C81}"/>
            </c:ext>
          </c:extLst>
        </c:ser>
        <c:ser>
          <c:idx val="1"/>
          <c:order val="1"/>
          <c:tx>
            <c:strRef>
              <c:f>Sheet1!$C$1</c:f>
              <c:strCache>
                <c:ptCount val="1"/>
                <c:pt idx="0">
                  <c:v>Game-theoretic</c:v>
                </c:pt>
              </c:strCache>
            </c:strRef>
          </c:tx>
          <c:spPr>
            <a:solidFill>
              <a:srgbClr val="00B050"/>
            </a:solidFill>
            <a:ln>
              <a:noFill/>
            </a:ln>
            <a:effectLst/>
          </c:spPr>
          <c:invertIfNegative val="0"/>
          <c:cat>
            <c:strRef>
              <c:f>Sheet1!$A$2</c:f>
              <c:strCache>
                <c:ptCount val="1"/>
                <c:pt idx="0">
                  <c:v>Compartison of Strategies</c:v>
                </c:pt>
              </c:strCache>
            </c:strRef>
          </c:cat>
          <c:val>
            <c:numRef>
              <c:f>Sheet1!$C$2</c:f>
              <c:numCache>
                <c:formatCode>General</c:formatCode>
                <c:ptCount val="1"/>
                <c:pt idx="0">
                  <c:v>3.1589</c:v>
                </c:pt>
              </c:numCache>
            </c:numRef>
          </c:val>
          <c:extLst>
            <c:ext xmlns:c16="http://schemas.microsoft.com/office/drawing/2014/chart" uri="{C3380CC4-5D6E-409C-BE32-E72D297353CC}">
              <c16:uniqueId val="{00000003-2DD6-42CB-8CA9-86EE1A345C81}"/>
            </c:ext>
          </c:extLst>
        </c:ser>
        <c:dLbls>
          <c:showLegendKey val="0"/>
          <c:showVal val="0"/>
          <c:showCatName val="0"/>
          <c:showSerName val="0"/>
          <c:showPercent val="0"/>
          <c:showBubbleSize val="0"/>
        </c:dLbls>
        <c:gapWidth val="219"/>
        <c:overlap val="-27"/>
        <c:axId val="-521339312"/>
        <c:axId val="-521338768"/>
      </c:barChart>
      <c:catAx>
        <c:axId val="-521339312"/>
        <c:scaling>
          <c:orientation val="minMax"/>
        </c:scaling>
        <c:delete val="1"/>
        <c:axPos val="b"/>
        <c:numFmt formatCode="General" sourceLinked="1"/>
        <c:majorTickMark val="none"/>
        <c:minorTickMark val="none"/>
        <c:tickLblPos val="nextTo"/>
        <c:crossAx val="-521338768"/>
        <c:crosses val="autoZero"/>
        <c:auto val="1"/>
        <c:lblAlgn val="ctr"/>
        <c:lblOffset val="100"/>
        <c:noMultiLvlLbl val="0"/>
      </c:catAx>
      <c:valAx>
        <c:axId val="-521338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0" i="0" u="none" strike="noStrike" baseline="0" dirty="0">
                    <a:effectLst/>
                  </a:rPr>
                  <a:t>Max 𝔼[𝑈]</a:t>
                </a:r>
                <a:endParaRPr lang="en-US"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2133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67360B-5C24-45DD-922F-EFDB810FE491}"/>
              </a:ext>
            </a:extLst>
          </p:cNvPr>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D93DB8-7C7C-4128-A0CB-85CB3DE9FD32}"/>
              </a:ext>
            </a:extLst>
          </p:cNvPr>
          <p:cNvSpPr>
            <a:spLocks noGrp="1"/>
          </p:cNvSpPr>
          <p:nvPr>
            <p:ph type="dt" sz="quarter" idx="1"/>
          </p:nvPr>
        </p:nvSpPr>
        <p:spPr>
          <a:xfrm>
            <a:off x="5318125" y="0"/>
            <a:ext cx="4068763" cy="355600"/>
          </a:xfrm>
          <a:prstGeom prst="rect">
            <a:avLst/>
          </a:prstGeom>
        </p:spPr>
        <p:txBody>
          <a:bodyPr vert="horz" lIns="91440" tIns="45720" rIns="91440" bIns="45720" rtlCol="0"/>
          <a:lstStyle>
            <a:lvl1pPr algn="r">
              <a:defRPr sz="1200"/>
            </a:lvl1pPr>
          </a:lstStyle>
          <a:p>
            <a:fld id="{95B6C2C0-291B-40A7-AC5B-C736DC503569}" type="datetimeFigureOut">
              <a:rPr lang="en-US" smtClean="0"/>
              <a:t>4/26/2020</a:t>
            </a:fld>
            <a:endParaRPr lang="en-US"/>
          </a:p>
        </p:txBody>
      </p:sp>
      <p:sp>
        <p:nvSpPr>
          <p:cNvPr id="4" name="Footer Placeholder 3">
            <a:extLst>
              <a:ext uri="{FF2B5EF4-FFF2-40B4-BE49-F238E27FC236}">
                <a16:creationId xmlns:a16="http://schemas.microsoft.com/office/drawing/2014/main" id="{5B9961C8-7337-4938-918E-A0D429D99A2C}"/>
              </a:ext>
            </a:extLst>
          </p:cNvPr>
          <p:cNvSpPr>
            <a:spLocks noGrp="1"/>
          </p:cNvSpPr>
          <p:nvPr>
            <p:ph type="ftr" sz="quarter" idx="2"/>
          </p:nvPr>
        </p:nvSpPr>
        <p:spPr>
          <a:xfrm>
            <a:off x="0" y="6746875"/>
            <a:ext cx="4068763" cy="3556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F533A8-D0B4-4FD8-84D6-7E39A996354A}"/>
              </a:ext>
            </a:extLst>
          </p:cNvPr>
          <p:cNvSpPr>
            <a:spLocks noGrp="1"/>
          </p:cNvSpPr>
          <p:nvPr>
            <p:ph type="sldNum" sz="quarter" idx="3"/>
          </p:nvPr>
        </p:nvSpPr>
        <p:spPr>
          <a:xfrm>
            <a:off x="5318125" y="6746875"/>
            <a:ext cx="4068763" cy="355600"/>
          </a:xfrm>
          <a:prstGeom prst="rect">
            <a:avLst/>
          </a:prstGeom>
        </p:spPr>
        <p:txBody>
          <a:bodyPr vert="horz" lIns="91440" tIns="45720" rIns="91440" bIns="45720" rtlCol="0" anchor="b"/>
          <a:lstStyle>
            <a:lvl1pPr algn="r">
              <a:defRPr sz="1200"/>
            </a:lvl1pPr>
          </a:lstStyle>
          <a:p>
            <a:fld id="{89A32587-C059-48B1-A3CF-1C75AA80D8E2}" type="slidenum">
              <a:rPr lang="en-US" smtClean="0"/>
              <a:t>‹#›</a:t>
            </a:fld>
            <a:endParaRPr lang="en-US"/>
          </a:p>
        </p:txBody>
      </p:sp>
    </p:spTree>
    <p:extLst>
      <p:ext uri="{BB962C8B-B14F-4D97-AF65-F5344CB8AC3E}">
        <p14:creationId xmlns:p14="http://schemas.microsoft.com/office/powerpoint/2010/main" val="1672962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6357"/>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5317964" y="0"/>
            <a:ext cx="4068339" cy="356357"/>
          </a:xfrm>
          <a:prstGeom prst="rect">
            <a:avLst/>
          </a:prstGeom>
        </p:spPr>
        <p:txBody>
          <a:bodyPr vert="horz" lIns="94221" tIns="47111" rIns="94221" bIns="47111" rtlCol="0"/>
          <a:lstStyle>
            <a:lvl1pPr algn="r">
              <a:defRPr sz="1200"/>
            </a:lvl1pPr>
          </a:lstStyle>
          <a:p>
            <a:fld id="{9BBF5E2F-2EA4-4BED-BDB7-3263066D10D9}" type="datetimeFigureOut">
              <a:rPr lang="en-US" smtClean="0"/>
              <a:t>4/26/2020</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dirty="0"/>
          </a:p>
        </p:txBody>
      </p:sp>
    </p:spTree>
    <p:extLst>
      <p:ext uri="{BB962C8B-B14F-4D97-AF65-F5344CB8AC3E}">
        <p14:creationId xmlns:p14="http://schemas.microsoft.com/office/powerpoint/2010/main" val="283964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24641">
                  <a:defRPr/>
                </a:pPr>
                <a:r>
                  <a:rPr lang="en-US" dirty="0"/>
                  <a:t>We model it as</a:t>
                </a:r>
                <a:r>
                  <a:rPr lang="en-US" baseline="0" dirty="0"/>
                  <a:t> a </a:t>
                </a:r>
                <a:r>
                  <a:rPr lang="en-US" baseline="0" dirty="0" err="1"/>
                  <a:t>Stackleberg</a:t>
                </a:r>
                <a:r>
                  <a:rPr lang="en-US" baseline="0" dirty="0"/>
                  <a:t> game, or leader-follower game, where the defender is the leader and commits to a randomized strategy first, in this case a probability distribution over possible patrol routes, and the attacker is the follower, who observes the defender’s strategy and then choose a target and a time to attack. This table shows the payoff matrix. We assume the attacker gets a payoff of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𝑢</m:t>
                        </m:r>
                      </m:e>
                      <m:sub>
                        <m:r>
                          <a:rPr lang="en-US" b="0" i="1" baseline="0" smtClean="0">
                            <a:latin typeface="Cambria Math" panose="02040503050406030204" pitchFamily="18" charset="0"/>
                          </a:rPr>
                          <m:t>𝑖</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𝑡</m:t>
                    </m:r>
                    <m:r>
                      <a:rPr lang="en-US" b="0" i="1" baseline="0" smtClean="0">
                        <a:latin typeface="Cambria Math" panose="02040503050406030204" pitchFamily="18" charset="0"/>
                      </a:rPr>
                      <m:t>)</m:t>
                    </m:r>
                  </m:oMath>
                </a14:m>
                <a:r>
                  <a:rPr lang="en-US" dirty="0"/>
                  <a:t> if he attacks</a:t>
                </a:r>
                <a:r>
                  <a:rPr lang="en-US" baseline="0" dirty="0"/>
                  <a:t> target </a:t>
                </a:r>
                <a14:m>
                  <m:oMath xmlns:m="http://schemas.openxmlformats.org/officeDocument/2006/math">
                    <m:r>
                      <a:rPr lang="en-US" b="0" i="1" baseline="0" smtClean="0">
                        <a:latin typeface="Cambria Math" panose="02040503050406030204" pitchFamily="18" charset="0"/>
                      </a:rPr>
                      <m:t>𝑖</m:t>
                    </m:r>
                  </m:oMath>
                </a14:m>
                <a:r>
                  <a:rPr lang="en-US" dirty="0"/>
                  <a:t> at time</a:t>
                </a:r>
                <a:r>
                  <a:rPr lang="en-US" baseline="0" dirty="0"/>
                  <a:t> </a:t>
                </a:r>
                <a14:m>
                  <m:oMath xmlns:m="http://schemas.openxmlformats.org/officeDocument/2006/math">
                    <m:r>
                      <a:rPr lang="en-US" b="0" i="1" baseline="0" smtClean="0">
                        <a:latin typeface="Cambria Math" panose="02040503050406030204" pitchFamily="18" charset="0"/>
                      </a:rPr>
                      <m:t>𝑡</m:t>
                    </m:r>
                  </m:oMath>
                </a14:m>
                <a:r>
                  <a:rPr lang="en-US" dirty="0"/>
                  <a:t> and succeeded,</a:t>
                </a:r>
                <a:r>
                  <a:rPr lang="en-US" baseline="0" dirty="0"/>
                  <a:t> meaning, no defender is close to ferry to protect it, say within 100 meters. Otherwise he gets 0. We assume it is a zero-sum game, meaning what the attacker gets is what the defender loses. In this case, solution concepts like Strong </a:t>
                </a:r>
                <a:r>
                  <a:rPr lang="en-US" baseline="0" dirty="0" err="1"/>
                  <a:t>Stackelberg</a:t>
                </a:r>
                <a:r>
                  <a:rPr lang="en-US" baseline="0" dirty="0"/>
                  <a:t> Equilibrium, Nash Equilibrium and Minimax Strategy coincide. So assuming the attacker is perfectly rational,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p>
              <a:p>
                <a:pPr defTabSz="924641">
                  <a:defRPr/>
                </a:pPr>
                <a:endParaRPr lang="en-US" baseline="0" dirty="0"/>
              </a:p>
              <a:p>
                <a:pPr defTabSz="924641">
                  <a:defRPr/>
                </a:pPr>
                <a:r>
                  <a:rPr lang="en-US" dirty="0"/>
                  <a:t> (e.g., &gt;100m)</a:t>
                </a:r>
                <a:endParaRPr lang="en-US" baseline="0"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model it as</a:t>
                </a:r>
                <a:r>
                  <a:rPr lang="en-US" baseline="0" dirty="0" smtClean="0"/>
                  <a:t> a </a:t>
                </a:r>
                <a:r>
                  <a:rPr lang="en-US" baseline="0" dirty="0" err="1" smtClean="0"/>
                  <a:t>Stakcleberg</a:t>
                </a:r>
                <a:r>
                  <a:rPr lang="en-US" baseline="0" dirty="0" smtClean="0"/>
                  <a:t> game, or leader-follower game, where the defender is the leader and commits to a randomized strategy first, in this case a probability distribution over possible patrol routes, and then the follower respond to the defender’s strategy by choosing a target and a time to attack. This table shows the payoff matrix. We assume the attacker gets a payoff of </a:t>
                </a:r>
                <a:r>
                  <a:rPr lang="en-US" b="0" i="0" baseline="0" smtClean="0">
                    <a:latin typeface="Cambria Math" panose="02040503050406030204" pitchFamily="18" charset="0"/>
                  </a:rPr>
                  <a:t>𝑢_𝑖 (𝑡)</a:t>
                </a:r>
                <a:r>
                  <a:rPr lang="en-US" dirty="0" smtClean="0"/>
                  <a:t> if he attacks</a:t>
                </a:r>
                <a:r>
                  <a:rPr lang="en-US" baseline="0" dirty="0" smtClean="0"/>
                  <a:t> target </a:t>
                </a:r>
                <a:r>
                  <a:rPr lang="en-US" b="0" i="0" baseline="0" smtClean="0">
                    <a:latin typeface="Cambria Math" panose="02040503050406030204" pitchFamily="18" charset="0"/>
                  </a:rPr>
                  <a:t>𝑖</a:t>
                </a:r>
                <a:r>
                  <a:rPr lang="en-US" dirty="0" smtClean="0"/>
                  <a:t> at time</a:t>
                </a:r>
                <a:r>
                  <a:rPr lang="en-US" baseline="0" dirty="0" smtClean="0"/>
                  <a:t> </a:t>
                </a:r>
                <a:r>
                  <a:rPr lang="en-US" b="0" i="0" baseline="0" smtClean="0">
                    <a:latin typeface="Cambria Math" panose="02040503050406030204" pitchFamily="18" charset="0"/>
                  </a:rPr>
                  <a:t>𝑡</a:t>
                </a:r>
                <a:r>
                  <a:rPr lang="en-US" dirty="0" smtClean="0"/>
                  <a:t> and succeeded,</a:t>
                </a:r>
                <a:r>
                  <a:rPr lang="en-US" baseline="0" dirty="0" smtClean="0"/>
                  <a:t> meaning, no defender is close to ferry to protect it. Otherwise he gets 0. We assume it is a zero-sum game, in which case many different solution concepts like Strong </a:t>
                </a:r>
                <a:r>
                  <a:rPr lang="en-US" baseline="0" dirty="0" err="1" smtClean="0"/>
                  <a:t>Stackelberg</a:t>
                </a:r>
                <a:r>
                  <a:rPr lang="en-US" baseline="0" dirty="0" smtClean="0"/>
                  <a:t> Equilibrium, Nash Equilibrium and Minimax Strategy coincide. So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endParaRPr lang="en-US" baseline="0" dirty="0"/>
              </a:p>
            </p:txBody>
          </p:sp>
        </mc:Fallback>
      </mc:AlternateContent>
      <p:sp>
        <p:nvSpPr>
          <p:cNvPr id="4" name="Slide Number Placeholder 3"/>
          <p:cNvSpPr>
            <a:spLocks noGrp="1"/>
          </p:cNvSpPr>
          <p:nvPr>
            <p:ph type="sldNum" sz="quarter" idx="10"/>
          </p:nvPr>
        </p:nvSpPr>
        <p:spPr/>
        <p:txBody>
          <a:bodyPr/>
          <a:lstStyle/>
          <a:p>
            <a:fld id="{E6517F1F-6505-40F0-B92A-0D136955C762}" type="slidenum">
              <a:rPr lang="en-US" smtClean="0"/>
              <a:t>21</a:t>
            </a:fld>
            <a:endParaRPr lang="en-US" dirty="0"/>
          </a:p>
        </p:txBody>
      </p:sp>
    </p:spTree>
    <p:extLst>
      <p:ext uri="{BB962C8B-B14F-4D97-AF65-F5344CB8AC3E}">
        <p14:creationId xmlns:p14="http://schemas.microsoft.com/office/powerpoint/2010/main" val="194901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aseline="0" dirty="0"/>
              <a:t>On randomly chosen utility functions, we show that the potential risk, measured by maximum attacker expected utility, is cut down by half when using our algorithm. As our work is brought to the real-world, it has </a:t>
            </a:r>
            <a:r>
              <a:rPr lang="en-US" dirty="0"/>
              <a:t>resulted in a radical shift in the patrolling tactics of the US Coast Guard. And the feedback to us is terrific</a:t>
            </a:r>
            <a:r>
              <a:rPr lang="en-US" baseline="0" dirty="0"/>
              <a:t>. They call this shift as from point defense to zone defense, an analogy from the basketball game because before they are defending against potential attacks to one ferry and now they are defending against potential attacks to high risk zones. They think our solution has improved the randomness of the patrols. Professional mariners also mentioned that there is an apparent increase in Coast Guard patrols</a:t>
            </a:r>
            <a:r>
              <a:rPr lang="en-US" dirty="0"/>
              <a:t> using new patrol schedules. </a:t>
            </a:r>
            <a:endParaRPr lang="en-US" baseline="0" dirty="0"/>
          </a:p>
        </p:txBody>
      </p:sp>
      <p:sp>
        <p:nvSpPr>
          <p:cNvPr id="4" name="Slide Number Placeholder 3"/>
          <p:cNvSpPr>
            <a:spLocks noGrp="1"/>
          </p:cNvSpPr>
          <p:nvPr>
            <p:ph type="sldNum" sz="quarter" idx="10"/>
          </p:nvPr>
        </p:nvSpPr>
        <p:spPr/>
        <p:txBody>
          <a:bodyPr/>
          <a:lstStyle/>
          <a:p>
            <a:fld id="{E6517F1F-6505-40F0-B92A-0D136955C762}" type="slidenum">
              <a:rPr lang="en-US" smtClean="0"/>
              <a:t>22</a:t>
            </a:fld>
            <a:endParaRPr lang="en-US" dirty="0"/>
          </a:p>
        </p:txBody>
      </p:sp>
    </p:spTree>
    <p:extLst>
      <p:ext uri="{BB962C8B-B14F-4D97-AF65-F5344CB8AC3E}">
        <p14:creationId xmlns:p14="http://schemas.microsoft.com/office/powerpoint/2010/main" val="404221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24</a:t>
            </a:fld>
            <a:endParaRPr lang="en-US" dirty="0"/>
          </a:p>
        </p:txBody>
      </p:sp>
    </p:spTree>
    <p:extLst>
      <p:ext uri="{BB962C8B-B14F-4D97-AF65-F5344CB8AC3E}">
        <p14:creationId xmlns:p14="http://schemas.microsoft.com/office/powerpoint/2010/main" val="408997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291287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normal-form game is a </a:t>
            </a:r>
            <a:r>
              <a:rPr lang="en-US" dirty="0">
                <a:solidFill>
                  <a:srgbClr val="0070C0"/>
                </a:solidFill>
              </a:rPr>
              <a:t>representation</a:t>
            </a:r>
            <a:r>
              <a:rPr lang="en-US" dirty="0"/>
              <a:t> of a game in game theory. It directly specifies the set of players' strategies where a strategy is a complete plan of action for every stage of the game, regardless of whether that stage actually arises in play.</a:t>
            </a:r>
          </a:p>
          <a:p>
            <a:endParaRPr lang="en-US" dirty="0"/>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a:t>
            </a:fld>
            <a:endParaRPr lang="en-US" dirty="0"/>
          </a:p>
        </p:txBody>
      </p:sp>
    </p:spTree>
    <p:extLst>
      <p:ext uri="{BB962C8B-B14F-4D97-AF65-F5344CB8AC3E}">
        <p14:creationId xmlns:p14="http://schemas.microsoft.com/office/powerpoint/2010/main" val="216820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Normal-form and extensive-form are just representations/specifications of a strategic game</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a:t>
            </a:fld>
            <a:endParaRPr lang="en-US" dirty="0"/>
          </a:p>
        </p:txBody>
      </p:sp>
    </p:spTree>
    <p:extLst>
      <p:ext uri="{BB962C8B-B14F-4D97-AF65-F5344CB8AC3E}">
        <p14:creationId xmlns:p14="http://schemas.microsoft.com/office/powerpoint/2010/main" val="390951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aseline="0" dirty="0"/>
              <a:t>The Staten Island Ferry in New York</a:t>
            </a:r>
            <a:r>
              <a:rPr lang="en-US" baseline="0" dirty="0">
                <a:ea typeface="ＭＳ Ｐゴシック" pitchFamily="34" charset="-128"/>
              </a:rPr>
              <a:t> </a:t>
            </a:r>
            <a:r>
              <a:rPr lang="en-US" altLang="zh-CN" baseline="0" dirty="0">
                <a:ea typeface="ＭＳ Ｐゴシック" pitchFamily="34" charset="-128"/>
              </a:rPr>
              <a:t>provides a crucial link </a:t>
            </a:r>
            <a:r>
              <a:rPr lang="en-US" baseline="0" dirty="0">
                <a:ea typeface="ＭＳ Ｐゴシック" pitchFamily="34" charset="-128"/>
              </a:rPr>
              <a:t>between Manhattan and the Staten Island. It carries </a:t>
            </a:r>
            <a:r>
              <a:rPr lang="en-US" baseline="0" dirty="0"/>
              <a:t>roughly </a:t>
            </a:r>
            <a:r>
              <a:rPr lang="en-US" dirty="0"/>
              <a:t>60,000 passengers a day </a:t>
            </a:r>
            <a:r>
              <a:rPr lang="en-US" altLang="zh-CN" dirty="0"/>
              <a:t>on week</a:t>
            </a:r>
            <a:r>
              <a:rPr lang="en-US" dirty="0"/>
              <a:t>days. So the</a:t>
            </a:r>
            <a:r>
              <a:rPr lang="en-US" baseline="0" dirty="0"/>
              <a:t> ferries</a:t>
            </a:r>
            <a:r>
              <a:rPr lang="en-US" dirty="0"/>
              <a:t> may present as attractive targets for an attacker, who may ram a suicide boat packed with explosives into the ferry as happened with attacks on French supertanker Limburg and USS Cole. So</a:t>
            </a:r>
            <a:r>
              <a:rPr lang="en-US" baseline="0" dirty="0"/>
              <a:t> how to protect the ferries?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15</a:t>
            </a:fld>
            <a:endParaRPr lang="en-US"/>
          </a:p>
        </p:txBody>
      </p:sp>
    </p:spTree>
    <p:extLst>
      <p:ext uri="{BB962C8B-B14F-4D97-AF65-F5344CB8AC3E}">
        <p14:creationId xmlns:p14="http://schemas.microsoft.com/office/powerpoint/2010/main" val="415273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a Marvel fan, you may recall that it is the Spider Man and Iron Man who tried their best to protect the ferry from sinking.</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16</a:t>
            </a:fld>
            <a:endParaRPr lang="en-US"/>
          </a:p>
        </p:txBody>
      </p:sp>
    </p:spTree>
    <p:extLst>
      <p:ext uri="{BB962C8B-B14F-4D97-AF65-F5344CB8AC3E}">
        <p14:creationId xmlns:p14="http://schemas.microsoft.com/office/powerpoint/2010/main" val="332918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the real world, the heroes are from US Coast Guard, who run patrol boats</a:t>
            </a:r>
            <a:r>
              <a:rPr lang="en-US" baseline="0" dirty="0"/>
              <a:t> </a:t>
            </a:r>
            <a:r>
              <a:rPr lang="en-US" dirty="0"/>
              <a:t>which are equipped with machine guns and can stop attackers within</a:t>
            </a:r>
            <a:r>
              <a:rPr lang="en-US" baseline="0" dirty="0"/>
              <a:t> a certain radius.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17</a:t>
            </a:fld>
            <a:endParaRPr lang="en-US"/>
          </a:p>
        </p:txBody>
      </p:sp>
    </p:spTree>
    <p:extLst>
      <p:ext uri="{BB962C8B-B14F-4D97-AF65-F5344CB8AC3E}">
        <p14:creationId xmlns:p14="http://schemas.microsoft.com/office/powerpoint/2010/main" val="349936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Our </a:t>
            </a:r>
            <a:r>
              <a:rPr lang="en-US" baseline="0" dirty="0"/>
              <a:t>game-theoretic solution is actually deployed in the field since April 2013 and it has completely changed their maneuver in conducting patrols. As shown in this video, the patrol boat is making a U-turn which</a:t>
            </a:r>
            <a:r>
              <a:rPr lang="en-US" dirty="0"/>
              <a:t> would never happen</a:t>
            </a:r>
            <a:r>
              <a:rPr lang="en-US" baseline="0" dirty="0"/>
              <a:t> in their previous patrols.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19</a:t>
            </a:fld>
            <a:endParaRPr lang="en-US"/>
          </a:p>
        </p:txBody>
      </p:sp>
    </p:spTree>
    <p:extLst>
      <p:ext uri="{BB962C8B-B14F-4D97-AF65-F5344CB8AC3E}">
        <p14:creationId xmlns:p14="http://schemas.microsoft.com/office/powerpoint/2010/main" val="14754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problem</a:t>
            </a:r>
            <a:r>
              <a:rPr lang="en-US" dirty="0"/>
              <a:t>,</a:t>
            </a:r>
            <a:r>
              <a:rPr lang="en-US" baseline="0" dirty="0"/>
              <a:t> </a:t>
            </a:r>
            <a:r>
              <a:rPr lang="en-US" dirty="0"/>
              <a:t>there</a:t>
            </a:r>
            <a:r>
              <a:rPr lang="en-US" baseline="0" dirty="0"/>
              <a:t> are many routes the patrol boat can take along the ferry line, and any deterministic route can be easily exploited by the attacker. So it is crucial to randomize but the problem is how.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20</a:t>
            </a:fld>
            <a:endParaRPr lang="en-US"/>
          </a:p>
        </p:txBody>
      </p:sp>
    </p:spTree>
    <p:extLst>
      <p:ext uri="{BB962C8B-B14F-4D97-AF65-F5344CB8AC3E}">
        <p14:creationId xmlns:p14="http://schemas.microsoft.com/office/powerpoint/2010/main" val="177553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7.png"/><Relationship Id="rId7" Type="http://schemas.openxmlformats.org/officeDocument/2006/relationships/image" Target="../media/image110.png"/><Relationship Id="rId12" Type="http://schemas.openxmlformats.org/officeDocument/2006/relationships/image" Target="../media/image16.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0.png"/><Relationship Id="rId5" Type="http://schemas.openxmlformats.org/officeDocument/2006/relationships/image" Target="../media/image9.png"/><Relationship Id="rId10" Type="http://schemas.openxmlformats.org/officeDocument/2006/relationships/image" Target="../media/image140.png"/><Relationship Id="rId4" Type="http://schemas.openxmlformats.org/officeDocument/2006/relationships/image" Target="../media/image80.png"/><Relationship Id="rId9" Type="http://schemas.openxmlformats.org/officeDocument/2006/relationships/image" Target="../media/image13.png"/><Relationship Id="rId14" Type="http://schemas.openxmlformats.org/officeDocument/2006/relationships/image" Target="../media/image18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8.png"/><Relationship Id="rId5" Type="http://schemas.openxmlformats.org/officeDocument/2006/relationships/image" Target="../media/image220.png"/><Relationship Id="rId10" Type="http://schemas.openxmlformats.org/officeDocument/2006/relationships/image" Target="../media/image27.png"/><Relationship Id="rId4" Type="http://schemas.openxmlformats.org/officeDocument/2006/relationships/image" Target="../media/image210.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Warm-up as you login</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p:txBody>
              <a:bodyPr/>
              <a:lstStyle/>
              <a:p>
                <a:r>
                  <a:rPr lang="en-US" dirty="0"/>
                  <a:t>Design an algorithm to determine the winner of three candidates a, b, c given the ranking provided by </a:t>
                </a:r>
                <a14:m>
                  <m:oMath xmlns:m="http://schemas.openxmlformats.org/officeDocument/2006/math">
                    <m:r>
                      <a:rPr lang="en-US" b="0" i="1" dirty="0" smtClean="0">
                        <a:latin typeface="Cambria Math" panose="02040503050406030204" pitchFamily="18" charset="0"/>
                      </a:rPr>
                      <m:t>𝑛</m:t>
                    </m:r>
                  </m:oMath>
                </a14:m>
                <a:r>
                  <a:rPr lang="en-US" dirty="0"/>
                  <a:t> individual voters, described by a </a:t>
                </a:r>
                <a14:m>
                  <m:oMath xmlns:m="http://schemas.openxmlformats.org/officeDocument/2006/math">
                    <m:r>
                      <a:rPr lang="en-US" b="0" i="1" dirty="0" smtClean="0">
                        <a:latin typeface="Cambria Math" panose="02040503050406030204" pitchFamily="18" charset="0"/>
                      </a:rPr>
                      <m:t>3×</m:t>
                    </m:r>
                    <m:r>
                      <a:rPr lang="en-US" b="0" i="1" dirty="0" smtClean="0">
                        <a:latin typeface="Cambria Math" panose="02040503050406030204" pitchFamily="18" charset="0"/>
                      </a:rPr>
                      <m:t>𝑛</m:t>
                    </m:r>
                  </m:oMath>
                </a14:m>
                <a:r>
                  <a:rPr lang="en-US" dirty="0"/>
                  <a:t> matrix </a:t>
                </a:r>
                <a14:m>
                  <m:oMath xmlns:m="http://schemas.openxmlformats.org/officeDocument/2006/math">
                    <m:r>
                      <a:rPr lang="en-US" b="0" i="1" smtClean="0">
                        <a:latin typeface="Cambria Math" panose="02040503050406030204" pitchFamily="18" charset="0"/>
                      </a:rPr>
                      <m:t>𝑀</m:t>
                    </m:r>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blipFill>
                <a:blip r:embed="rId3"/>
                <a:stretch>
                  <a:fillRect l="-1217" t="-5090" r="-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1618526" y="3120517"/>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0">
                    <a:tc>
                      <a:txBody>
                        <a:bodyPr/>
                        <a:lstStyle/>
                        <a:p>
                          <a:r>
                            <a:rPr lang="en-US" dirty="0"/>
                            <a:t>function voting(</a:t>
                          </a:r>
                          <a14:m>
                            <m:oMath xmlns:m="http://schemas.openxmlformats.org/officeDocument/2006/math">
                              <m:r>
                                <a:rPr lang="en-US" b="1" i="1" dirty="0" smtClean="0">
                                  <a:latin typeface="Cambria Math" panose="02040503050406030204" pitchFamily="18" charset="0"/>
                                </a:rPr>
                                <m:t>𝑴</m:t>
                              </m:r>
                            </m:oMath>
                          </a14:m>
                          <a:r>
                            <a:rPr lang="en-US" dirty="0"/>
                            <a:t>)</a:t>
                          </a:r>
                        </a:p>
                      </a:txBody>
                      <a:tcPr/>
                    </a:tc>
                    <a:extLst>
                      <a:ext uri="{0D108BD9-81ED-4DB2-BD59-A6C34878D82A}">
                        <a16:rowId xmlns:a16="http://schemas.microsoft.com/office/drawing/2014/main"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𝑀</m:t>
                              </m:r>
                            </m:oMath>
                          </a14:m>
                          <a:r>
                            <a:rPr lang="en-US" dirty="0"/>
                            <a:t> where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𝑀</m:t>
                                  </m:r>
                                </m:e>
                                <m:sub>
                                  <m:r>
                                    <a:rPr lang="en-US" b="0" i="1" dirty="0" smtClean="0">
                                      <a:latin typeface="Cambria Math" panose="02040503050406030204" pitchFamily="18" charset="0"/>
                                    </a:rPr>
                                    <m:t>𝑖𝑗</m:t>
                                  </m:r>
                                </m:sub>
                              </m:sSub>
                              <m:r>
                                <a:rPr lang="en-US" b="0" i="1" dirty="0" smtClean="0">
                                  <a:latin typeface="Cambria Math" panose="02040503050406030204" pitchFamily="18" charset="0"/>
                                </a:rPr>
                                <m:t>∈</m:t>
                              </m:r>
                            </m:oMath>
                          </a14:m>
                          <a:r>
                            <a:rPr lang="en-US" dirty="0"/>
                            <a:t> {a,</a:t>
                          </a:r>
                          <a:r>
                            <a:rPr lang="en-US" baseline="0" dirty="0"/>
                            <a:t> b, c</a:t>
                          </a:r>
                          <a:r>
                            <a:rPr lang="en-US" dirty="0"/>
                            <a:t>} is the candidate at rank </a:t>
                          </a:r>
                          <a14:m>
                            <m:oMath xmlns:m="http://schemas.openxmlformats.org/officeDocument/2006/math">
                              <m:r>
                                <a:rPr lang="en-US" b="0" i="1" smtClean="0">
                                  <a:latin typeface="Cambria Math" panose="02040503050406030204" pitchFamily="18" charset="0"/>
                                </a:rPr>
                                <m:t>𝑗</m:t>
                              </m:r>
                            </m:oMath>
                          </a14:m>
                          <a:r>
                            <a:rPr lang="en-US" dirty="0"/>
                            <a:t> for voter </a:t>
                          </a:r>
                          <a14:m>
                            <m:oMath xmlns:m="http://schemas.openxmlformats.org/officeDocument/2006/math">
                              <m:r>
                                <a:rPr lang="en-US" b="0" i="1" smtClean="0">
                                  <a:latin typeface="Cambria Math" panose="02040503050406030204" pitchFamily="18" charset="0"/>
                                </a:rPr>
                                <m:t>𝑖</m:t>
                              </m:r>
                            </m:oMath>
                          </a14:m>
                          <a:endParaRPr lang="en-US" dirty="0"/>
                        </a:p>
                        <a:p>
                          <a:r>
                            <a:rPr lang="en-US" dirty="0"/>
                            <a:t>Output: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a:t>
                          </a:r>
                          <a:r>
                            <a:rPr lang="en-US" baseline="0" dirty="0"/>
                            <a:t>{a, b, c} describes the winner</a:t>
                          </a:r>
                          <a:endParaRPr lang="en-US" dirty="0"/>
                        </a:p>
                      </a:txBody>
                      <a:tcPr/>
                    </a:tc>
                    <a:extLst>
                      <a:ext uri="{0D108BD9-81ED-4DB2-BD59-A6C34878D82A}">
                        <a16:rowId xmlns:a16="http://schemas.microsoft.com/office/drawing/2014/main" val="10001"/>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t>
                          </a:r>
                          <a14:m>
                            <m:oMath xmlns:m="http://schemas.openxmlformats.org/officeDocument/2006/math">
                              <m:r>
                                <a:rPr lang="en-US" b="0" i="1" dirty="0" smtClean="0">
                                  <a:latin typeface="Cambria Math" panose="02040503050406030204" pitchFamily="18" charset="0"/>
                                </a:rPr>
                                <m:t>𝑥</m:t>
                              </m:r>
                            </m:oMath>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6" name="Table 5"/>
              <p:cNvGraphicFramePr>
                <a:graphicFrameLocks noGrp="1"/>
              </p:cNvGraphicFramePr>
              <p:nvPr/>
            </p:nvGraphicFramePr>
            <p:xfrm>
              <a:off x="1618526" y="3120517"/>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365760">
                    <a:tc>
                      <a:txBody>
                        <a:bodyPr/>
                        <a:lstStyle/>
                        <a:p>
                          <a:endParaRPr lang="en-US"/>
                        </a:p>
                      </a:txBody>
                      <a:tcPr>
                        <a:blipFill>
                          <a:blip r:embed="rId4"/>
                          <a:stretch>
                            <a:fillRect t="-8333" r="-190" b="-785000"/>
                          </a:stretch>
                        </a:blipFill>
                      </a:tcPr>
                    </a:tc>
                    <a:extLst>
                      <a:ext uri="{0D108BD9-81ED-4DB2-BD59-A6C34878D82A}">
                        <a16:rowId xmlns:a16="http://schemas.microsoft.com/office/drawing/2014/main" val="10000"/>
                      </a:ext>
                    </a:extLst>
                  </a:tr>
                  <a:tr h="662178">
                    <a:tc>
                      <a:txBody>
                        <a:bodyPr/>
                        <a:lstStyle/>
                        <a:p>
                          <a:endParaRPr lang="en-US"/>
                        </a:p>
                      </a:txBody>
                      <a:tcPr>
                        <a:blipFill>
                          <a:blip r:embed="rId4"/>
                          <a:stretch>
                            <a:fillRect t="-59633" r="-190" b="-332110"/>
                          </a:stretch>
                        </a:blipFill>
                      </a:tcPr>
                    </a:tc>
                    <a:extLst>
                      <a:ext uri="{0D108BD9-81ED-4DB2-BD59-A6C34878D82A}">
                        <a16:rowId xmlns:a16="http://schemas.microsoft.com/office/drawing/2014/main" val="10001"/>
                      </a:ext>
                    </a:extLst>
                  </a:tr>
                  <a:tr h="173736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endParaRPr lang="en-US"/>
                        </a:p>
                      </a:txBody>
                      <a:tcPr>
                        <a:blipFill>
                          <a:blip r:embed="rId4"/>
                          <a:stretch>
                            <a:fillRect t="-754098" r="-190" b="-24590"/>
                          </a:stretch>
                        </a:blip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8430268" y="2416080"/>
                <a:ext cx="1911934" cy="369332"/>
              </a:xfrm>
              <a:prstGeom prst="rect">
                <a:avLst/>
              </a:prstGeom>
              <a:noFill/>
            </p:spPr>
            <p:txBody>
              <a:bodyPr wrap="none" rtlCol="0">
                <a:spAutoFit/>
              </a:bodyPr>
              <a:lstStyle/>
              <a:p>
                <a:r>
                  <a:rPr lang="en-US" dirty="0"/>
                  <a:t>Example Matrix </a:t>
                </a:r>
                <a14:m>
                  <m:oMath xmlns:m="http://schemas.openxmlformats.org/officeDocument/2006/math">
                    <m:r>
                      <a:rPr lang="en-US" i="1" dirty="0">
                        <a:latin typeface="Cambria Math" panose="02040503050406030204" pitchFamily="18" charset="0"/>
                      </a:rPr>
                      <m:t>𝑀</m:t>
                    </m:r>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430268" y="2416080"/>
                <a:ext cx="1911934" cy="369332"/>
              </a:xfrm>
              <a:prstGeom prst="rect">
                <a:avLst/>
              </a:prstGeom>
              <a:blipFill>
                <a:blip r:embed="rId5"/>
                <a:stretch>
                  <a:fillRect l="-2866" t="-8197" b="-24590"/>
                </a:stretch>
              </a:blipFill>
            </p:spPr>
            <p:txBody>
              <a:bodyPr/>
              <a:lstStyle/>
              <a:p>
                <a:r>
                  <a:rPr lang="en-US">
                    <a:noFill/>
                  </a:rPr>
                  <a:t> </a:t>
                </a:r>
              </a:p>
            </p:txBody>
          </p:sp>
        </mc:Fallback>
      </mc:AlternateContent>
      <p:graphicFrame>
        <p:nvGraphicFramePr>
          <p:cNvPr id="9" name="Table 8"/>
          <p:cNvGraphicFramePr>
            <a:graphicFrameLocks noGrp="1"/>
          </p:cNvGraphicFramePr>
          <p:nvPr>
            <p:extLst>
              <p:ext uri="{D42A27DB-BD31-4B8C-83A1-F6EECF244321}">
                <p14:modId xmlns:p14="http://schemas.microsoft.com/office/powerpoint/2010/main" val="3714199682"/>
              </p:ext>
            </p:extLst>
          </p:nvPr>
        </p:nvGraphicFramePr>
        <p:xfrm>
          <a:off x="9253095" y="3696870"/>
          <a:ext cx="2430684" cy="1112520"/>
        </p:xfrm>
        <a:graphic>
          <a:graphicData uri="http://schemas.openxmlformats.org/drawingml/2006/table">
            <a:tbl>
              <a:tblPr firstRow="1" bandRow="1">
                <a:tableStyleId>{5940675A-B579-460E-94D1-54222C63F5DA}</a:tableStyleId>
              </a:tblPr>
              <a:tblGrid>
                <a:gridCol w="607671">
                  <a:extLst>
                    <a:ext uri="{9D8B030D-6E8A-4147-A177-3AD203B41FA5}">
                      <a16:colId xmlns:a16="http://schemas.microsoft.com/office/drawing/2014/main" val="20000"/>
                    </a:ext>
                  </a:extLst>
                </a:gridCol>
                <a:gridCol w="607671">
                  <a:extLst>
                    <a:ext uri="{9D8B030D-6E8A-4147-A177-3AD203B41FA5}">
                      <a16:colId xmlns:a16="http://schemas.microsoft.com/office/drawing/2014/main" val="20001"/>
                    </a:ext>
                  </a:extLst>
                </a:gridCol>
                <a:gridCol w="607671">
                  <a:extLst>
                    <a:ext uri="{9D8B030D-6E8A-4147-A177-3AD203B41FA5}">
                      <a16:colId xmlns:a16="http://schemas.microsoft.com/office/drawing/2014/main" val="20002"/>
                    </a:ext>
                  </a:extLst>
                </a:gridCol>
                <a:gridCol w="607671">
                  <a:extLst>
                    <a:ext uri="{9D8B030D-6E8A-4147-A177-3AD203B41FA5}">
                      <a16:colId xmlns:a16="http://schemas.microsoft.com/office/drawing/2014/main" val="20003"/>
                    </a:ext>
                  </a:extLst>
                </a:gridCol>
              </a:tblGrid>
              <a:tr h="370840">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0"/>
                  </a:ext>
                </a:extLst>
              </a:tr>
              <a:tr h="370840">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1"/>
                  </a:ext>
                </a:extLst>
              </a:tr>
              <a:tr h="370840">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308D98BE-05D9-4F71-A949-CEC058804CD8}"/>
              </a:ext>
            </a:extLst>
          </p:cNvPr>
          <p:cNvSpPr>
            <a:spLocks noGrp="1"/>
          </p:cNvSpPr>
          <p:nvPr>
            <p:ph type="sldNum" sz="quarter" idx="4"/>
          </p:nvPr>
        </p:nvSpPr>
        <p:spPr/>
        <p:txBody>
          <a:bodyPr/>
          <a:lstStyle/>
          <a:p>
            <a:fld id="{4E5DC575-B3DA-4894-AC1D-D96F1860F14D}" type="slidenum">
              <a:rPr lang="en-US" smtClean="0"/>
              <a:pPr/>
              <a:t>1</a:t>
            </a:fld>
            <a:endParaRPr lang="en-US" dirty="0"/>
          </a:p>
        </p:txBody>
      </p:sp>
      <p:sp>
        <p:nvSpPr>
          <p:cNvPr id="10" name="TextBox 9">
            <a:extLst>
              <a:ext uri="{FF2B5EF4-FFF2-40B4-BE49-F238E27FC236}">
                <a16:creationId xmlns:a16="http://schemas.microsoft.com/office/drawing/2014/main" id="{EB22F17B-692D-48F9-85A0-7951947EEBB6}"/>
              </a:ext>
            </a:extLst>
          </p:cNvPr>
          <p:cNvSpPr txBox="1"/>
          <p:nvPr/>
        </p:nvSpPr>
        <p:spPr>
          <a:xfrm>
            <a:off x="8427421" y="3698215"/>
            <a:ext cx="816249" cy="369332"/>
          </a:xfrm>
          <a:prstGeom prst="rect">
            <a:avLst/>
          </a:prstGeom>
          <a:noFill/>
        </p:spPr>
        <p:txBody>
          <a:bodyPr wrap="none" rtlCol="0">
            <a:spAutoFit/>
          </a:bodyPr>
          <a:lstStyle/>
          <a:p>
            <a:r>
              <a:rPr lang="en-US" dirty="0"/>
              <a:t>Rank 1</a:t>
            </a:r>
          </a:p>
        </p:txBody>
      </p:sp>
      <p:sp>
        <p:nvSpPr>
          <p:cNvPr id="11" name="TextBox 10">
            <a:extLst>
              <a:ext uri="{FF2B5EF4-FFF2-40B4-BE49-F238E27FC236}">
                <a16:creationId xmlns:a16="http://schemas.microsoft.com/office/drawing/2014/main" id="{F7C5AFBB-0391-4E0F-9DFA-120690311275}"/>
              </a:ext>
            </a:extLst>
          </p:cNvPr>
          <p:cNvSpPr txBox="1"/>
          <p:nvPr/>
        </p:nvSpPr>
        <p:spPr>
          <a:xfrm>
            <a:off x="8423691" y="4067547"/>
            <a:ext cx="816249" cy="369332"/>
          </a:xfrm>
          <a:prstGeom prst="rect">
            <a:avLst/>
          </a:prstGeom>
          <a:noFill/>
        </p:spPr>
        <p:txBody>
          <a:bodyPr wrap="none" rtlCol="0">
            <a:spAutoFit/>
          </a:bodyPr>
          <a:lstStyle/>
          <a:p>
            <a:r>
              <a:rPr lang="en-US" dirty="0"/>
              <a:t>Rank 2</a:t>
            </a:r>
          </a:p>
        </p:txBody>
      </p:sp>
      <p:sp>
        <p:nvSpPr>
          <p:cNvPr id="12" name="TextBox 11">
            <a:extLst>
              <a:ext uri="{FF2B5EF4-FFF2-40B4-BE49-F238E27FC236}">
                <a16:creationId xmlns:a16="http://schemas.microsoft.com/office/drawing/2014/main" id="{84F75310-D441-4866-BC7C-9F189CA69796}"/>
              </a:ext>
            </a:extLst>
          </p:cNvPr>
          <p:cNvSpPr txBox="1"/>
          <p:nvPr/>
        </p:nvSpPr>
        <p:spPr>
          <a:xfrm>
            <a:off x="8430268" y="4436879"/>
            <a:ext cx="816249" cy="369332"/>
          </a:xfrm>
          <a:prstGeom prst="rect">
            <a:avLst/>
          </a:prstGeom>
          <a:noFill/>
        </p:spPr>
        <p:txBody>
          <a:bodyPr wrap="none" rtlCol="0">
            <a:spAutoFit/>
          </a:bodyPr>
          <a:lstStyle/>
          <a:p>
            <a:r>
              <a:rPr lang="en-US" dirty="0"/>
              <a:t>Rank 3</a:t>
            </a:r>
          </a:p>
        </p:txBody>
      </p:sp>
      <p:sp>
        <p:nvSpPr>
          <p:cNvPr id="13" name="TextBox 12">
            <a:extLst>
              <a:ext uri="{FF2B5EF4-FFF2-40B4-BE49-F238E27FC236}">
                <a16:creationId xmlns:a16="http://schemas.microsoft.com/office/drawing/2014/main" id="{4D3614D0-C13C-4797-87C5-D59143D3812F}"/>
              </a:ext>
            </a:extLst>
          </p:cNvPr>
          <p:cNvSpPr txBox="1"/>
          <p:nvPr/>
        </p:nvSpPr>
        <p:spPr>
          <a:xfrm rot="18365893">
            <a:off x="9287973" y="3105118"/>
            <a:ext cx="868186" cy="369332"/>
          </a:xfrm>
          <a:prstGeom prst="rect">
            <a:avLst/>
          </a:prstGeom>
          <a:noFill/>
        </p:spPr>
        <p:txBody>
          <a:bodyPr wrap="none" rtlCol="0">
            <a:spAutoFit/>
          </a:bodyPr>
          <a:lstStyle/>
          <a:p>
            <a:r>
              <a:rPr lang="en-US" dirty="0"/>
              <a:t>Voter 1</a:t>
            </a:r>
          </a:p>
        </p:txBody>
      </p:sp>
      <p:sp>
        <p:nvSpPr>
          <p:cNvPr id="14" name="TextBox 13">
            <a:extLst>
              <a:ext uri="{FF2B5EF4-FFF2-40B4-BE49-F238E27FC236}">
                <a16:creationId xmlns:a16="http://schemas.microsoft.com/office/drawing/2014/main" id="{C0C621C4-BF18-496F-94B3-9BB725BCBEA0}"/>
              </a:ext>
            </a:extLst>
          </p:cNvPr>
          <p:cNvSpPr txBox="1"/>
          <p:nvPr/>
        </p:nvSpPr>
        <p:spPr>
          <a:xfrm rot="18365893">
            <a:off x="9858369" y="3111157"/>
            <a:ext cx="868186" cy="369332"/>
          </a:xfrm>
          <a:prstGeom prst="rect">
            <a:avLst/>
          </a:prstGeom>
          <a:noFill/>
        </p:spPr>
        <p:txBody>
          <a:bodyPr wrap="none" rtlCol="0">
            <a:spAutoFit/>
          </a:bodyPr>
          <a:lstStyle/>
          <a:p>
            <a:r>
              <a:rPr lang="en-US" dirty="0"/>
              <a:t>Voter 2</a:t>
            </a:r>
          </a:p>
        </p:txBody>
      </p:sp>
      <p:sp>
        <p:nvSpPr>
          <p:cNvPr id="15" name="TextBox 14">
            <a:extLst>
              <a:ext uri="{FF2B5EF4-FFF2-40B4-BE49-F238E27FC236}">
                <a16:creationId xmlns:a16="http://schemas.microsoft.com/office/drawing/2014/main" id="{C13DE4BF-66EE-4F93-81AF-2D2279A1F98B}"/>
              </a:ext>
            </a:extLst>
          </p:cNvPr>
          <p:cNvSpPr txBox="1"/>
          <p:nvPr/>
        </p:nvSpPr>
        <p:spPr>
          <a:xfrm rot="18365893">
            <a:off x="10428765" y="3111299"/>
            <a:ext cx="868186" cy="369332"/>
          </a:xfrm>
          <a:prstGeom prst="rect">
            <a:avLst/>
          </a:prstGeom>
          <a:noFill/>
        </p:spPr>
        <p:txBody>
          <a:bodyPr wrap="none" rtlCol="0">
            <a:spAutoFit/>
          </a:bodyPr>
          <a:lstStyle/>
          <a:p>
            <a:r>
              <a:rPr lang="en-US" dirty="0"/>
              <a:t>Voter 3</a:t>
            </a:r>
          </a:p>
        </p:txBody>
      </p:sp>
      <p:sp>
        <p:nvSpPr>
          <p:cNvPr id="16" name="TextBox 15">
            <a:extLst>
              <a:ext uri="{FF2B5EF4-FFF2-40B4-BE49-F238E27FC236}">
                <a16:creationId xmlns:a16="http://schemas.microsoft.com/office/drawing/2014/main" id="{841EAAAD-7DCE-48F2-946B-E8D8F2781A22}"/>
              </a:ext>
            </a:extLst>
          </p:cNvPr>
          <p:cNvSpPr txBox="1"/>
          <p:nvPr/>
        </p:nvSpPr>
        <p:spPr>
          <a:xfrm rot="18365893">
            <a:off x="10999161" y="3105118"/>
            <a:ext cx="868186" cy="369332"/>
          </a:xfrm>
          <a:prstGeom prst="rect">
            <a:avLst/>
          </a:prstGeom>
          <a:noFill/>
        </p:spPr>
        <p:txBody>
          <a:bodyPr wrap="none" rtlCol="0">
            <a:spAutoFit/>
          </a:bodyPr>
          <a:lstStyle/>
          <a:p>
            <a:r>
              <a:rPr lang="en-US" dirty="0"/>
              <a:t>Voter 4</a:t>
            </a:r>
          </a:p>
        </p:txBody>
      </p:sp>
    </p:spTree>
    <p:extLst>
      <p:ext uri="{BB962C8B-B14F-4D97-AF65-F5344CB8AC3E}">
        <p14:creationId xmlns:p14="http://schemas.microsoft.com/office/powerpoint/2010/main" val="150029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vs Extensive-Form</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10</a:t>
            </a:fld>
            <a:endParaRPr lang="en-US" dirty="0"/>
          </a:p>
        </p:txBody>
      </p:sp>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1118949424"/>
                  </p:ext>
                </p:extLst>
              </p:nvPr>
            </p:nvGraphicFramePr>
            <p:xfrm>
              <a:off x="1266180" y="2609560"/>
              <a:ext cx="5875115" cy="1285217"/>
            </p:xfrm>
            <a:graphic>
              <a:graphicData uri="http://schemas.openxmlformats.org/drawingml/2006/table">
                <a:tbl>
                  <a:tblPr firstRow="1" bandRow="1">
                    <a:tableStyleId>{5940675A-B579-460E-94D1-54222C63F5DA}</a:tableStyleId>
                  </a:tblPr>
                  <a:tblGrid>
                    <a:gridCol w="1175023">
                      <a:extLst>
                        <a:ext uri="{9D8B030D-6E8A-4147-A177-3AD203B41FA5}">
                          <a16:colId xmlns:a16="http://schemas.microsoft.com/office/drawing/2014/main" val="20000"/>
                        </a:ext>
                      </a:extLst>
                    </a:gridCol>
                    <a:gridCol w="1175023">
                      <a:extLst>
                        <a:ext uri="{9D8B030D-6E8A-4147-A177-3AD203B41FA5}">
                          <a16:colId xmlns:a16="http://schemas.microsoft.com/office/drawing/2014/main" val="20001"/>
                        </a:ext>
                      </a:extLst>
                    </a:gridCol>
                    <a:gridCol w="1175023">
                      <a:extLst>
                        <a:ext uri="{9D8B030D-6E8A-4147-A177-3AD203B41FA5}">
                          <a16:colId xmlns:a16="http://schemas.microsoft.com/office/drawing/2014/main" val="20002"/>
                        </a:ext>
                      </a:extLst>
                    </a:gridCol>
                    <a:gridCol w="1175023">
                      <a:extLst>
                        <a:ext uri="{9D8B030D-6E8A-4147-A177-3AD203B41FA5}">
                          <a16:colId xmlns:a16="http://schemas.microsoft.com/office/drawing/2014/main" val="20003"/>
                        </a:ext>
                      </a:extLst>
                    </a:gridCol>
                    <a:gridCol w="1175023">
                      <a:extLst>
                        <a:ext uri="{9D8B030D-6E8A-4147-A177-3AD203B41FA5}">
                          <a16:colId xmlns:a16="http://schemas.microsoft.com/office/drawing/2014/main" val="513663694"/>
                        </a:ext>
                      </a:extLst>
                    </a:gridCol>
                  </a:tblGrid>
                  <a:tr h="475465">
                    <a:tc>
                      <a:txBody>
                        <a:bodyPr/>
                        <a:lstStyle/>
                        <a:p>
                          <a:pPr algn="ct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i="1" dirty="0" smtClean="0">
                                  <a:solidFill>
                                    <a:srgbClr val="900000"/>
                                  </a:solidFill>
                                  <a:latin typeface="Cambria Math" panose="02040503050406030204" pitchFamily="18" charset="0"/>
                                </a:rPr>
                                <m:t>𝐿</m:t>
                              </m:r>
                              <m:r>
                                <a:rPr lang="en-US" sz="2000" i="1" dirty="0" smtClean="0">
                                  <a:solidFill>
                                    <a:srgbClr val="0000FF"/>
                                  </a:solidFill>
                                  <a:latin typeface="Cambria Math" panose="02040503050406030204" pitchFamily="18" charset="0"/>
                                </a:rPr>
                                <m:t>𝑙</m:t>
                              </m:r>
                            </m:oMath>
                          </a14:m>
                          <a:r>
                            <a:rPr lang="en-US" sz="2000" dirty="0">
                              <a:solidFill>
                                <a:schemeClr val="tx1"/>
                              </a:solidFill>
                            </a:rPr>
                            <a:t>,</a:t>
                          </a:r>
                          <a:r>
                            <a:rPr lang="en-US" sz="2000" dirty="0">
                              <a:solidFill>
                                <a:srgbClr val="0000FF"/>
                              </a:solidFill>
                            </a:rPr>
                            <a:t> </a:t>
                          </a:r>
                          <a14:m>
                            <m:oMath xmlns:m="http://schemas.openxmlformats.org/officeDocument/2006/math">
                              <m:r>
                                <a:rPr lang="en-US" sz="2000" b="0" i="1" dirty="0" smtClean="0">
                                  <a:solidFill>
                                    <a:srgbClr val="900000"/>
                                  </a:solidFill>
                                  <a:latin typeface="Cambria Math" panose="02040503050406030204" pitchFamily="18" charset="0"/>
                                </a:rPr>
                                <m:t>𝑅</m:t>
                              </m:r>
                              <m:r>
                                <a:rPr lang="en-US" sz="2000" i="1" dirty="0" smtClean="0">
                                  <a:solidFill>
                                    <a:srgbClr val="0000FF"/>
                                  </a:solidFill>
                                  <a:latin typeface="Cambria Math" panose="02040503050406030204" pitchFamily="18" charset="0"/>
                                </a:rPr>
                                <m:t>𝑙</m:t>
                              </m:r>
                            </m:oMath>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i="1" dirty="0" smtClean="0">
                                    <a:solidFill>
                                      <a:srgbClr val="0000FF"/>
                                    </a:solidFill>
                                    <a:latin typeface="Cambria Math" panose="02040503050406030204" pitchFamily="18" charset="0"/>
                                  </a:rPr>
                                  <m:t>𝑙</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r>
                                  <a:rPr lang="en-US" sz="2000" b="0" i="1" dirty="0" smtClean="0">
                                    <a:solidFill>
                                      <a:srgbClr val="0000FF"/>
                                    </a:solidFill>
                                    <a:latin typeface="Cambria Math" panose="02040503050406030204" pitchFamily="18" charset="0"/>
                                  </a:rPr>
                                  <m:t>𝑟</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𝑟</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r>
                                  <a:rPr lang="en-US" sz="2000" i="1" dirty="0" smtClean="0">
                                    <a:solidFill>
                                      <a:srgbClr val="0000FF"/>
                                    </a:solidFill>
                                    <a:latin typeface="Cambria Math" panose="02040503050406030204" pitchFamily="18" charset="0"/>
                                  </a:rPr>
                                  <m:t>𝑙</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𝑟</m:t>
                              </m:r>
                            </m:oMath>
                          </a14:m>
                          <a:r>
                            <a:rPr lang="en-US" sz="2000" dirty="0">
                              <a:solidFill>
                                <a:schemeClr val="tx1"/>
                              </a:solidFill>
                            </a:rPr>
                            <a:t>,</a:t>
                          </a:r>
                          <a:r>
                            <a:rPr lang="en-US" sz="2000" dirty="0">
                              <a:solidFill>
                                <a:srgbClr val="0000FF"/>
                              </a:solidFill>
                            </a:rPr>
                            <a:t> </a:t>
                          </a:r>
                          <a14:m>
                            <m:oMath xmlns:m="http://schemas.openxmlformats.org/officeDocument/2006/math">
                              <m:r>
                                <a:rPr lang="en-US" sz="2000" b="0" i="1" dirty="0" smtClean="0">
                                  <a:solidFill>
                                    <a:srgbClr val="900000"/>
                                  </a:solidFill>
                                  <a:latin typeface="Cambria Math" panose="02040503050406030204" pitchFamily="18" charset="0"/>
                                </a:rPr>
                                <m:t>𝑅</m:t>
                              </m:r>
                              <m:r>
                                <a:rPr lang="en-US" sz="2000" b="0" i="1" dirty="0" smtClean="0">
                                  <a:solidFill>
                                    <a:srgbClr val="0000FF"/>
                                  </a:solidFill>
                                  <a:latin typeface="Cambria Math" panose="02040503050406030204" pitchFamily="18" charset="0"/>
                                </a:rPr>
                                <m:t>𝑟</m:t>
                              </m:r>
                            </m:oMath>
                          </a14:m>
                          <a:endParaRPr lang="en-US" sz="2000" dirty="0">
                            <a:solidFill>
                              <a:srgbClr val="0000FF"/>
                            </a:solidFill>
                          </a:endParaRPr>
                        </a:p>
                      </a:txBody>
                      <a:tcPr/>
                    </a:tc>
                    <a:extLst>
                      <a:ext uri="{0D108BD9-81ED-4DB2-BD59-A6C34878D82A}">
                        <a16:rowId xmlns:a16="http://schemas.microsoft.com/office/drawing/2014/main" val="10000"/>
                      </a:ext>
                    </a:extLst>
                  </a:tr>
                  <a:tr h="413512">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5</m:t>
                                </m:r>
                              </m:oMath>
                            </m:oMathPara>
                          </a14:m>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7</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7</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0001"/>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𝑅</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extLst>
                      <a:ext uri="{0D108BD9-81ED-4DB2-BD59-A6C34878D82A}">
                        <a16:rowId xmlns:a16="http://schemas.microsoft.com/office/drawing/2014/main" val="10002"/>
                      </a:ext>
                    </a:extLst>
                  </a:tr>
                </a:tbl>
              </a:graphicData>
            </a:graphic>
          </p:graphicFrame>
        </mc:Choice>
        <mc:Fallback>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1118949424"/>
                  </p:ext>
                </p:extLst>
              </p:nvPr>
            </p:nvGraphicFramePr>
            <p:xfrm>
              <a:off x="1266180" y="2609560"/>
              <a:ext cx="5875115" cy="1285217"/>
            </p:xfrm>
            <a:graphic>
              <a:graphicData uri="http://schemas.openxmlformats.org/drawingml/2006/table">
                <a:tbl>
                  <a:tblPr firstRow="1" bandRow="1">
                    <a:tableStyleId>{5940675A-B579-460E-94D1-54222C63F5DA}</a:tableStyleId>
                  </a:tblPr>
                  <a:tblGrid>
                    <a:gridCol w="1175023">
                      <a:extLst>
                        <a:ext uri="{9D8B030D-6E8A-4147-A177-3AD203B41FA5}">
                          <a16:colId xmlns:a16="http://schemas.microsoft.com/office/drawing/2014/main" val="20000"/>
                        </a:ext>
                      </a:extLst>
                    </a:gridCol>
                    <a:gridCol w="1175023">
                      <a:extLst>
                        <a:ext uri="{9D8B030D-6E8A-4147-A177-3AD203B41FA5}">
                          <a16:colId xmlns:a16="http://schemas.microsoft.com/office/drawing/2014/main" val="20001"/>
                        </a:ext>
                      </a:extLst>
                    </a:gridCol>
                    <a:gridCol w="1175023">
                      <a:extLst>
                        <a:ext uri="{9D8B030D-6E8A-4147-A177-3AD203B41FA5}">
                          <a16:colId xmlns:a16="http://schemas.microsoft.com/office/drawing/2014/main" val="20002"/>
                        </a:ext>
                      </a:extLst>
                    </a:gridCol>
                    <a:gridCol w="1175023">
                      <a:extLst>
                        <a:ext uri="{9D8B030D-6E8A-4147-A177-3AD203B41FA5}">
                          <a16:colId xmlns:a16="http://schemas.microsoft.com/office/drawing/2014/main" val="20003"/>
                        </a:ext>
                      </a:extLst>
                    </a:gridCol>
                    <a:gridCol w="1175023">
                      <a:extLst>
                        <a:ext uri="{9D8B030D-6E8A-4147-A177-3AD203B41FA5}">
                          <a16:colId xmlns:a16="http://schemas.microsoft.com/office/drawing/2014/main" val="513663694"/>
                        </a:ext>
                      </a:extLst>
                    </a:gridCol>
                  </a:tblGrid>
                  <a:tr h="475465">
                    <a:tc>
                      <a:txBody>
                        <a:bodyPr/>
                        <a:lstStyle/>
                        <a:p>
                          <a:pPr algn="ctr"/>
                          <a:endParaRPr lang="en-US" sz="2000" dirty="0"/>
                        </a:p>
                      </a:txBody>
                      <a:tcPr/>
                    </a:tc>
                    <a:tc>
                      <a:txBody>
                        <a:bodyPr/>
                        <a:lstStyle/>
                        <a:p>
                          <a:endParaRPr lang="en-US"/>
                        </a:p>
                      </a:txBody>
                      <a:tcPr>
                        <a:blipFill>
                          <a:blip r:embed="rId2"/>
                          <a:stretch>
                            <a:fillRect l="-100518" t="-6410" r="-301036" b="-173077"/>
                          </a:stretch>
                        </a:blipFill>
                      </a:tcPr>
                    </a:tc>
                    <a:tc>
                      <a:txBody>
                        <a:bodyPr/>
                        <a:lstStyle/>
                        <a:p>
                          <a:endParaRPr lang="en-US"/>
                        </a:p>
                      </a:txBody>
                      <a:tcPr>
                        <a:blipFill>
                          <a:blip r:embed="rId2"/>
                          <a:stretch>
                            <a:fillRect l="-200518" t="-6410" r="-201036" b="-173077"/>
                          </a:stretch>
                        </a:blipFill>
                      </a:tcPr>
                    </a:tc>
                    <a:tc>
                      <a:txBody>
                        <a:bodyPr/>
                        <a:lstStyle/>
                        <a:p>
                          <a:endParaRPr lang="en-US"/>
                        </a:p>
                      </a:txBody>
                      <a:tcPr>
                        <a:blipFill>
                          <a:blip r:embed="rId2"/>
                          <a:stretch>
                            <a:fillRect l="-300518" t="-6410" r="-101036" b="-173077"/>
                          </a:stretch>
                        </a:blipFill>
                      </a:tcPr>
                    </a:tc>
                    <a:tc>
                      <a:txBody>
                        <a:bodyPr/>
                        <a:lstStyle/>
                        <a:p>
                          <a:endParaRPr lang="en-US"/>
                        </a:p>
                      </a:txBody>
                      <a:tcPr>
                        <a:blipFill>
                          <a:blip r:embed="rId2"/>
                          <a:stretch>
                            <a:fillRect l="-400518" t="-6410" r="-1036" b="-173077"/>
                          </a:stretch>
                        </a:blipFill>
                      </a:tcPr>
                    </a:tc>
                    <a:extLst>
                      <a:ext uri="{0D108BD9-81ED-4DB2-BD59-A6C34878D82A}">
                        <a16:rowId xmlns:a16="http://schemas.microsoft.com/office/drawing/2014/main" val="10000"/>
                      </a:ext>
                    </a:extLst>
                  </a:tr>
                  <a:tr h="413512">
                    <a:tc>
                      <a:txBody>
                        <a:bodyPr/>
                        <a:lstStyle/>
                        <a:p>
                          <a:endParaRPr lang="en-US"/>
                        </a:p>
                      </a:txBody>
                      <a:tcPr>
                        <a:blipFill>
                          <a:blip r:embed="rId2"/>
                          <a:stretch>
                            <a:fillRect l="-518" t="-122059" r="-401036" b="-98529"/>
                          </a:stretch>
                        </a:blipFill>
                      </a:tcPr>
                    </a:tc>
                    <a:tc>
                      <a:txBody>
                        <a:bodyPr/>
                        <a:lstStyle/>
                        <a:p>
                          <a:endParaRPr lang="en-US"/>
                        </a:p>
                      </a:txBody>
                      <a:tcPr>
                        <a:blipFill>
                          <a:blip r:embed="rId2"/>
                          <a:stretch>
                            <a:fillRect l="-100518" t="-122059" r="-301036" b="-98529"/>
                          </a:stretch>
                        </a:blipFill>
                      </a:tcPr>
                    </a:tc>
                    <a:tc>
                      <a:txBody>
                        <a:bodyPr/>
                        <a:lstStyle/>
                        <a:p>
                          <a:endParaRPr lang="en-US"/>
                        </a:p>
                      </a:txBody>
                      <a:tcPr>
                        <a:blipFill>
                          <a:blip r:embed="rId2"/>
                          <a:stretch>
                            <a:fillRect l="-200518" t="-122059" r="-201036" b="-98529"/>
                          </a:stretch>
                        </a:blipFill>
                      </a:tcPr>
                    </a:tc>
                    <a:tc>
                      <a:txBody>
                        <a:bodyPr/>
                        <a:lstStyle/>
                        <a:p>
                          <a:endParaRPr lang="en-US"/>
                        </a:p>
                      </a:txBody>
                      <a:tcPr>
                        <a:blipFill>
                          <a:blip r:embed="rId2"/>
                          <a:stretch>
                            <a:fillRect l="-300518" t="-122059" r="-101036" b="-98529"/>
                          </a:stretch>
                        </a:blipFill>
                      </a:tcPr>
                    </a:tc>
                    <a:tc>
                      <a:txBody>
                        <a:bodyPr/>
                        <a:lstStyle/>
                        <a:p>
                          <a:endParaRPr lang="en-US"/>
                        </a:p>
                      </a:txBody>
                      <a:tcPr>
                        <a:blipFill>
                          <a:blip r:embed="rId2"/>
                          <a:stretch>
                            <a:fillRect l="-400518" t="-122059" r="-1036" b="-98529"/>
                          </a:stretch>
                        </a:blipFill>
                      </a:tcPr>
                    </a:tc>
                    <a:extLst>
                      <a:ext uri="{0D108BD9-81ED-4DB2-BD59-A6C34878D82A}">
                        <a16:rowId xmlns:a16="http://schemas.microsoft.com/office/drawing/2014/main" val="10001"/>
                      </a:ext>
                    </a:extLst>
                  </a:tr>
                  <a:tr h="396240">
                    <a:tc>
                      <a:txBody>
                        <a:bodyPr/>
                        <a:lstStyle/>
                        <a:p>
                          <a:endParaRPr lang="en-US"/>
                        </a:p>
                      </a:txBody>
                      <a:tcPr>
                        <a:blipFill>
                          <a:blip r:embed="rId2"/>
                          <a:stretch>
                            <a:fillRect l="-518" t="-232308" r="-401036" b="-3077"/>
                          </a:stretch>
                        </a:blipFill>
                      </a:tcPr>
                    </a:tc>
                    <a:tc>
                      <a:txBody>
                        <a:bodyPr/>
                        <a:lstStyle/>
                        <a:p>
                          <a:endParaRPr lang="en-US"/>
                        </a:p>
                      </a:txBody>
                      <a:tcPr>
                        <a:blipFill>
                          <a:blip r:embed="rId2"/>
                          <a:stretch>
                            <a:fillRect l="-100518" t="-232308" r="-301036" b="-3077"/>
                          </a:stretch>
                        </a:blipFill>
                      </a:tcPr>
                    </a:tc>
                    <a:tc>
                      <a:txBody>
                        <a:bodyPr/>
                        <a:lstStyle/>
                        <a:p>
                          <a:endParaRPr lang="en-US"/>
                        </a:p>
                      </a:txBody>
                      <a:tcPr>
                        <a:blipFill>
                          <a:blip r:embed="rId2"/>
                          <a:stretch>
                            <a:fillRect l="-200518" t="-232308" r="-201036" b="-3077"/>
                          </a:stretch>
                        </a:blipFill>
                      </a:tcPr>
                    </a:tc>
                    <a:tc>
                      <a:txBody>
                        <a:bodyPr/>
                        <a:lstStyle/>
                        <a:p>
                          <a:endParaRPr lang="en-US"/>
                        </a:p>
                      </a:txBody>
                      <a:tcPr>
                        <a:blipFill>
                          <a:blip r:embed="rId2"/>
                          <a:stretch>
                            <a:fillRect l="-300518" t="-232308" r="-101036" b="-3077"/>
                          </a:stretch>
                        </a:blipFill>
                      </a:tcPr>
                    </a:tc>
                    <a:tc>
                      <a:txBody>
                        <a:bodyPr/>
                        <a:lstStyle/>
                        <a:p>
                          <a:endParaRPr lang="en-US"/>
                        </a:p>
                      </a:txBody>
                      <a:tcPr>
                        <a:blipFill>
                          <a:blip r:embed="rId2"/>
                          <a:stretch>
                            <a:fillRect l="-400518" t="-232308" r="-1036" b="-3077"/>
                          </a:stretch>
                        </a:blipFill>
                      </a:tcPr>
                    </a:tc>
                    <a:extLst>
                      <a:ext uri="{0D108BD9-81ED-4DB2-BD59-A6C34878D82A}">
                        <a16:rowId xmlns:a16="http://schemas.microsoft.com/office/drawing/2014/main" val="10002"/>
                      </a:ext>
                    </a:extLst>
                  </a:tr>
                </a:tbl>
              </a:graphicData>
            </a:graphic>
          </p:graphicFrame>
        </mc:Fallback>
      </mc:AlternateContent>
      <p:sp>
        <p:nvSpPr>
          <p:cNvPr id="38" name="TextBox 37">
            <a:extLst>
              <a:ext uri="{FF2B5EF4-FFF2-40B4-BE49-F238E27FC236}">
                <a16:creationId xmlns:a16="http://schemas.microsoft.com/office/drawing/2014/main" id="{3DEBA95A-1F74-41DC-BE50-4DCC826EC8AC}"/>
              </a:ext>
            </a:extLst>
          </p:cNvPr>
          <p:cNvSpPr txBox="1"/>
          <p:nvPr/>
        </p:nvSpPr>
        <p:spPr>
          <a:xfrm>
            <a:off x="3354319" y="2090725"/>
            <a:ext cx="1376246" cy="400110"/>
          </a:xfrm>
          <a:prstGeom prst="rect">
            <a:avLst/>
          </a:prstGeom>
          <a:noFill/>
        </p:spPr>
        <p:txBody>
          <a:bodyPr wrap="square" rtlCol="0">
            <a:spAutoFit/>
          </a:bodyPr>
          <a:lstStyle/>
          <a:p>
            <a:r>
              <a:rPr lang="en-US" sz="2000" dirty="0">
                <a:solidFill>
                  <a:srgbClr val="0000FF"/>
                </a:solidFill>
              </a:rPr>
              <a:t>Player 2</a:t>
            </a:r>
          </a:p>
        </p:txBody>
      </p:sp>
      <p:sp>
        <p:nvSpPr>
          <p:cNvPr id="39" name="TextBox 38">
            <a:extLst>
              <a:ext uri="{FF2B5EF4-FFF2-40B4-BE49-F238E27FC236}">
                <a16:creationId xmlns:a16="http://schemas.microsoft.com/office/drawing/2014/main" id="{FF26255B-33FE-4B67-B31D-C050BA7DEAA0}"/>
              </a:ext>
            </a:extLst>
          </p:cNvPr>
          <p:cNvSpPr txBox="1"/>
          <p:nvPr/>
        </p:nvSpPr>
        <p:spPr>
          <a:xfrm rot="16200000">
            <a:off x="104221" y="2992717"/>
            <a:ext cx="1480858" cy="400110"/>
          </a:xfrm>
          <a:prstGeom prst="rect">
            <a:avLst/>
          </a:prstGeom>
          <a:noFill/>
        </p:spPr>
        <p:txBody>
          <a:bodyPr wrap="square" rtlCol="0">
            <a:spAutoFit/>
          </a:bodyPr>
          <a:lstStyle/>
          <a:p>
            <a:r>
              <a:rPr lang="en-US" sz="2000" dirty="0">
                <a:solidFill>
                  <a:srgbClr val="900000"/>
                </a:solidFill>
              </a:rPr>
              <a:t>Player 1</a:t>
            </a:r>
          </a:p>
        </p:txBody>
      </p:sp>
      <p:sp>
        <p:nvSpPr>
          <p:cNvPr id="40" name="Content Placeholder 2">
            <a:extLst>
              <a:ext uri="{FF2B5EF4-FFF2-40B4-BE49-F238E27FC236}">
                <a16:creationId xmlns:a16="http://schemas.microsoft.com/office/drawing/2014/main" id="{6CE9C98D-6758-407F-B2A7-9E087D853ADA}"/>
              </a:ext>
            </a:extLst>
          </p:cNvPr>
          <p:cNvSpPr>
            <a:spLocks noGrp="1"/>
          </p:cNvSpPr>
          <p:nvPr>
            <p:ph sz="quarter" idx="1"/>
          </p:nvPr>
        </p:nvSpPr>
        <p:spPr>
          <a:xfrm>
            <a:off x="552099" y="1113178"/>
            <a:ext cx="10515600" cy="954107"/>
          </a:xfrm>
        </p:spPr>
        <p:txBody>
          <a:bodyPr>
            <a:normAutofit lnSpcReduction="10000"/>
          </a:bodyPr>
          <a:lstStyle/>
          <a:p>
            <a:r>
              <a:rPr lang="en-US" dirty="0"/>
              <a:t>Game 2: players play left or right </a:t>
            </a:r>
            <a:r>
              <a:rPr lang="en-US" dirty="0">
                <a:solidFill>
                  <a:srgbClr val="C00000"/>
                </a:solidFill>
              </a:rPr>
              <a:t>sequentially</a:t>
            </a:r>
          </a:p>
          <a:p>
            <a:r>
              <a:rPr lang="en-US" sz="2800" dirty="0"/>
              <a:t>Normal</a:t>
            </a:r>
            <a:r>
              <a:rPr lang="en-US" dirty="0"/>
              <a:t>-</a:t>
            </a:r>
            <a:r>
              <a:rPr lang="en-US" sz="2800" dirty="0"/>
              <a:t>form:</a:t>
            </a:r>
          </a:p>
        </p:txBody>
      </p:sp>
    </p:spTree>
    <p:extLst>
      <p:ext uri="{BB962C8B-B14F-4D97-AF65-F5344CB8AC3E}">
        <p14:creationId xmlns:p14="http://schemas.microsoft.com/office/powerpoint/2010/main" val="57845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vs Extensive-Form</a:t>
            </a:r>
          </a:p>
        </p:txBody>
      </p:sp>
      <p:sp>
        <p:nvSpPr>
          <p:cNvPr id="48" name="Rectangle 47"/>
          <p:cNvSpPr/>
          <p:nvPr/>
        </p:nvSpPr>
        <p:spPr>
          <a:xfrm>
            <a:off x="552100" y="4538853"/>
            <a:ext cx="5770164" cy="954107"/>
          </a:xfrm>
          <a:prstGeom prst="rect">
            <a:avLst/>
          </a:prstGeom>
        </p:spPr>
        <p:txBody>
          <a:bodyPr wrap="square">
            <a:spAutoFit/>
          </a:bodyPr>
          <a:lstStyle/>
          <a:p>
            <a:r>
              <a:rPr lang="en-US" sz="2800" dirty="0">
                <a:solidFill>
                  <a:schemeClr val="tx2"/>
                </a:solidFill>
              </a:rPr>
              <a:t>Can we represent this game in extensive form?</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11</a:t>
            </a:fld>
            <a:endParaRPr lang="en-US" dirty="0"/>
          </a:p>
        </p:txBody>
      </p:sp>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2507419626"/>
                  </p:ext>
                </p:extLst>
              </p:nvPr>
            </p:nvGraphicFramePr>
            <p:xfrm>
              <a:off x="609833" y="2625782"/>
              <a:ext cx="4571532" cy="1681457"/>
            </p:xfrm>
            <a:graphic>
              <a:graphicData uri="http://schemas.openxmlformats.org/drawingml/2006/table">
                <a:tbl>
                  <a:tblPr firstRow="1" bandRow="1">
                    <a:tableStyleId>{5940675A-B579-460E-94D1-54222C63F5DA}</a:tableStyleId>
                  </a:tblPr>
                  <a:tblGrid>
                    <a:gridCol w="1142883">
                      <a:extLst>
                        <a:ext uri="{9D8B030D-6E8A-4147-A177-3AD203B41FA5}">
                          <a16:colId xmlns:a16="http://schemas.microsoft.com/office/drawing/2014/main" val="20000"/>
                        </a:ext>
                      </a:extLst>
                    </a:gridCol>
                    <a:gridCol w="1142883">
                      <a:extLst>
                        <a:ext uri="{9D8B030D-6E8A-4147-A177-3AD203B41FA5}">
                          <a16:colId xmlns:a16="http://schemas.microsoft.com/office/drawing/2014/main" val="20001"/>
                        </a:ext>
                      </a:extLst>
                    </a:gridCol>
                    <a:gridCol w="1142883">
                      <a:extLst>
                        <a:ext uri="{9D8B030D-6E8A-4147-A177-3AD203B41FA5}">
                          <a16:colId xmlns:a16="http://schemas.microsoft.com/office/drawing/2014/main" val="20002"/>
                        </a:ext>
                      </a:extLst>
                    </a:gridCol>
                    <a:gridCol w="1142883">
                      <a:extLst>
                        <a:ext uri="{9D8B030D-6E8A-4147-A177-3AD203B41FA5}">
                          <a16:colId xmlns:a16="http://schemas.microsoft.com/office/drawing/2014/main" val="20003"/>
                        </a:ext>
                      </a:extLst>
                    </a:gridCol>
                  </a:tblGrid>
                  <a:tr h="475465">
                    <a:tc>
                      <a:txBody>
                        <a:bodyPr/>
                        <a:lstStyle/>
                        <a:p>
                          <a:pPr algn="ctr"/>
                          <a:endParaRPr lang="en-US" sz="2000" dirty="0"/>
                        </a:p>
                      </a:txBody>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𝑙</m:t>
                                </m:r>
                              </m:oMath>
                            </m:oMathPara>
                          </a14:m>
                          <a:endParaRPr lang="en-US" sz="2000" dirty="0">
                            <a:solidFill>
                              <a:srgbClr val="0000FF"/>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𝑐</m:t>
                                </m:r>
                              </m:oMath>
                            </m:oMathPara>
                          </a14:m>
                          <a:endParaRPr lang="en-US" sz="2000" dirty="0">
                            <a:solidFill>
                              <a:srgbClr val="0000FF"/>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𝑟</m:t>
                                </m:r>
                              </m:oMath>
                            </m:oMathPara>
                          </a14:m>
                          <a:endParaRPr lang="en-US" sz="2000" dirty="0">
                            <a:solidFill>
                              <a:srgbClr val="0000FF"/>
                            </a:solidFill>
                          </a:endParaRPr>
                        </a:p>
                      </a:txBody>
                      <a:tcPr/>
                    </a:tc>
                    <a:extLst>
                      <a:ext uri="{0D108BD9-81ED-4DB2-BD59-A6C34878D82A}">
                        <a16:rowId xmlns:a16="http://schemas.microsoft.com/office/drawing/2014/main" val="10000"/>
                      </a:ext>
                    </a:extLst>
                  </a:tr>
                  <a:tr h="413512">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7</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6</m:t>
                                </m:r>
                                <m:r>
                                  <a:rPr lang="en-US" sz="2000" i="1">
                                    <a:latin typeface="Cambria Math" panose="02040503050406030204" pitchFamily="18" charset="0"/>
                                  </a:rPr>
                                  <m:t>,</m:t>
                                </m:r>
                                <m:r>
                                  <a:rPr lang="en-US" sz="2000" i="1">
                                    <a:solidFill>
                                      <a:srgbClr val="0000FF"/>
                                    </a:solidFill>
                                    <a:latin typeface="Cambria Math" panose="02040503050406030204" pitchFamily="18" charset="0"/>
                                  </a:rPr>
                                  <m:t>6</m:t>
                                </m:r>
                              </m:oMath>
                            </m:oMathPara>
                          </a14:m>
                          <a:endParaRPr lang="en-US" sz="2000" dirty="0"/>
                        </a:p>
                      </a:txBody>
                      <a:tcPr/>
                    </a:tc>
                    <a:extLst>
                      <a:ext uri="{0D108BD9-81ED-4DB2-BD59-A6C34878D82A}">
                        <a16:rowId xmlns:a16="http://schemas.microsoft.com/office/drawing/2014/main" val="10001"/>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900000"/>
                                    </a:solidFill>
                                    <a:latin typeface="Cambria Math" panose="02040503050406030204" pitchFamily="18" charset="0"/>
                                  </a:rPr>
                                  <m:t>𝐶</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10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extLst>
                      <a:ext uri="{0D108BD9-81ED-4DB2-BD59-A6C34878D82A}">
                        <a16:rowId xmlns:a16="http://schemas.microsoft.com/office/drawing/2014/main" val="10002"/>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900000"/>
                                    </a:solidFill>
                                    <a:latin typeface="Cambria Math" panose="02040503050406030204" pitchFamily="18" charset="0"/>
                                  </a:rPr>
                                  <m:t>𝑅</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0003"/>
                      </a:ext>
                    </a:extLst>
                  </a:tr>
                </a:tbl>
              </a:graphicData>
            </a:graphic>
          </p:graphicFrame>
        </mc:Choice>
        <mc:Fallback>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2507419626"/>
                  </p:ext>
                </p:extLst>
              </p:nvPr>
            </p:nvGraphicFramePr>
            <p:xfrm>
              <a:off x="609833" y="2625782"/>
              <a:ext cx="4571532" cy="1681457"/>
            </p:xfrm>
            <a:graphic>
              <a:graphicData uri="http://schemas.openxmlformats.org/drawingml/2006/table">
                <a:tbl>
                  <a:tblPr firstRow="1" bandRow="1">
                    <a:tableStyleId>{5940675A-B579-460E-94D1-54222C63F5DA}</a:tableStyleId>
                  </a:tblPr>
                  <a:tblGrid>
                    <a:gridCol w="1142883">
                      <a:extLst>
                        <a:ext uri="{9D8B030D-6E8A-4147-A177-3AD203B41FA5}">
                          <a16:colId xmlns:a16="http://schemas.microsoft.com/office/drawing/2014/main" val="20000"/>
                        </a:ext>
                      </a:extLst>
                    </a:gridCol>
                    <a:gridCol w="1142883">
                      <a:extLst>
                        <a:ext uri="{9D8B030D-6E8A-4147-A177-3AD203B41FA5}">
                          <a16:colId xmlns:a16="http://schemas.microsoft.com/office/drawing/2014/main" val="20001"/>
                        </a:ext>
                      </a:extLst>
                    </a:gridCol>
                    <a:gridCol w="1142883">
                      <a:extLst>
                        <a:ext uri="{9D8B030D-6E8A-4147-A177-3AD203B41FA5}">
                          <a16:colId xmlns:a16="http://schemas.microsoft.com/office/drawing/2014/main" val="20002"/>
                        </a:ext>
                      </a:extLst>
                    </a:gridCol>
                    <a:gridCol w="1142883">
                      <a:extLst>
                        <a:ext uri="{9D8B030D-6E8A-4147-A177-3AD203B41FA5}">
                          <a16:colId xmlns:a16="http://schemas.microsoft.com/office/drawing/2014/main" val="20003"/>
                        </a:ext>
                      </a:extLst>
                    </a:gridCol>
                  </a:tblGrid>
                  <a:tr h="475465">
                    <a:tc>
                      <a:txBody>
                        <a:bodyPr/>
                        <a:lstStyle/>
                        <a:p>
                          <a:pPr algn="ctr"/>
                          <a:endParaRPr lang="en-US" sz="2000" dirty="0"/>
                        </a:p>
                      </a:txBody>
                      <a:tcPr/>
                    </a:tc>
                    <a:tc>
                      <a:txBody>
                        <a:bodyPr/>
                        <a:lstStyle/>
                        <a:p>
                          <a:endParaRPr lang="en-US"/>
                        </a:p>
                      </a:txBody>
                      <a:tcPr>
                        <a:blipFill>
                          <a:blip r:embed="rId2"/>
                          <a:stretch>
                            <a:fillRect l="-101604" t="-1282" r="-202139" b="-257692"/>
                          </a:stretch>
                        </a:blipFill>
                      </a:tcPr>
                    </a:tc>
                    <a:tc>
                      <a:txBody>
                        <a:bodyPr/>
                        <a:lstStyle/>
                        <a:p>
                          <a:endParaRPr lang="en-US"/>
                        </a:p>
                      </a:txBody>
                      <a:tcPr>
                        <a:blipFill>
                          <a:blip r:embed="rId2"/>
                          <a:stretch>
                            <a:fillRect l="-200532" t="-1282" r="-101064" b="-257692"/>
                          </a:stretch>
                        </a:blipFill>
                      </a:tcPr>
                    </a:tc>
                    <a:tc>
                      <a:txBody>
                        <a:bodyPr/>
                        <a:lstStyle/>
                        <a:p>
                          <a:endParaRPr lang="en-US"/>
                        </a:p>
                      </a:txBody>
                      <a:tcPr>
                        <a:blipFill>
                          <a:blip r:embed="rId2"/>
                          <a:stretch>
                            <a:fillRect l="-302139" t="-1282" r="-1604" b="-257692"/>
                          </a:stretch>
                        </a:blipFill>
                      </a:tcPr>
                    </a:tc>
                    <a:extLst>
                      <a:ext uri="{0D108BD9-81ED-4DB2-BD59-A6C34878D82A}">
                        <a16:rowId xmlns:a16="http://schemas.microsoft.com/office/drawing/2014/main" val="10000"/>
                      </a:ext>
                    </a:extLst>
                  </a:tr>
                  <a:tr h="413512">
                    <a:tc>
                      <a:txBody>
                        <a:bodyPr/>
                        <a:lstStyle/>
                        <a:p>
                          <a:endParaRPr lang="en-US"/>
                        </a:p>
                      </a:txBody>
                      <a:tcPr>
                        <a:blipFill>
                          <a:blip r:embed="rId2"/>
                          <a:stretch>
                            <a:fillRect l="-1064" t="-116176" r="-300532" b="-195588"/>
                          </a:stretch>
                        </a:blipFill>
                      </a:tcPr>
                    </a:tc>
                    <a:tc>
                      <a:txBody>
                        <a:bodyPr/>
                        <a:lstStyle/>
                        <a:p>
                          <a:endParaRPr lang="en-US"/>
                        </a:p>
                      </a:txBody>
                      <a:tcPr>
                        <a:blipFill>
                          <a:blip r:embed="rId2"/>
                          <a:stretch>
                            <a:fillRect l="-101604" t="-116176" r="-202139" b="-195588"/>
                          </a:stretch>
                        </a:blipFill>
                      </a:tcPr>
                    </a:tc>
                    <a:tc>
                      <a:txBody>
                        <a:bodyPr/>
                        <a:lstStyle/>
                        <a:p>
                          <a:endParaRPr lang="en-US"/>
                        </a:p>
                      </a:txBody>
                      <a:tcPr>
                        <a:blipFill>
                          <a:blip r:embed="rId2"/>
                          <a:stretch>
                            <a:fillRect l="-200532" t="-116176" r="-101064" b="-195588"/>
                          </a:stretch>
                        </a:blipFill>
                      </a:tcPr>
                    </a:tc>
                    <a:tc>
                      <a:txBody>
                        <a:bodyPr/>
                        <a:lstStyle/>
                        <a:p>
                          <a:endParaRPr lang="en-US"/>
                        </a:p>
                      </a:txBody>
                      <a:tcPr>
                        <a:blipFill>
                          <a:blip r:embed="rId2"/>
                          <a:stretch>
                            <a:fillRect l="-302139" t="-116176" r="-1604" b="-195588"/>
                          </a:stretch>
                        </a:blipFill>
                      </a:tcPr>
                    </a:tc>
                    <a:extLst>
                      <a:ext uri="{0D108BD9-81ED-4DB2-BD59-A6C34878D82A}">
                        <a16:rowId xmlns:a16="http://schemas.microsoft.com/office/drawing/2014/main" val="10001"/>
                      </a:ext>
                    </a:extLst>
                  </a:tr>
                  <a:tr h="396240">
                    <a:tc>
                      <a:txBody>
                        <a:bodyPr/>
                        <a:lstStyle/>
                        <a:p>
                          <a:endParaRPr lang="en-US"/>
                        </a:p>
                      </a:txBody>
                      <a:tcPr>
                        <a:blipFill>
                          <a:blip r:embed="rId2"/>
                          <a:stretch>
                            <a:fillRect l="-1064" t="-222727" r="-300532" b="-101515"/>
                          </a:stretch>
                        </a:blipFill>
                      </a:tcPr>
                    </a:tc>
                    <a:tc>
                      <a:txBody>
                        <a:bodyPr/>
                        <a:lstStyle/>
                        <a:p>
                          <a:endParaRPr lang="en-US"/>
                        </a:p>
                      </a:txBody>
                      <a:tcPr>
                        <a:blipFill>
                          <a:blip r:embed="rId2"/>
                          <a:stretch>
                            <a:fillRect l="-101604" t="-222727" r="-202139" b="-101515"/>
                          </a:stretch>
                        </a:blipFill>
                      </a:tcPr>
                    </a:tc>
                    <a:tc>
                      <a:txBody>
                        <a:bodyPr/>
                        <a:lstStyle/>
                        <a:p>
                          <a:endParaRPr lang="en-US"/>
                        </a:p>
                      </a:txBody>
                      <a:tcPr>
                        <a:blipFill>
                          <a:blip r:embed="rId2"/>
                          <a:stretch>
                            <a:fillRect l="-200532" t="-222727" r="-101064" b="-101515"/>
                          </a:stretch>
                        </a:blipFill>
                      </a:tcPr>
                    </a:tc>
                    <a:tc>
                      <a:txBody>
                        <a:bodyPr/>
                        <a:lstStyle/>
                        <a:p>
                          <a:endParaRPr lang="en-US"/>
                        </a:p>
                      </a:txBody>
                      <a:tcPr>
                        <a:blipFill>
                          <a:blip r:embed="rId2"/>
                          <a:stretch>
                            <a:fillRect l="-302139" t="-222727" r="-1604" b="-101515"/>
                          </a:stretch>
                        </a:blipFill>
                      </a:tcPr>
                    </a:tc>
                    <a:extLst>
                      <a:ext uri="{0D108BD9-81ED-4DB2-BD59-A6C34878D82A}">
                        <a16:rowId xmlns:a16="http://schemas.microsoft.com/office/drawing/2014/main" val="10002"/>
                      </a:ext>
                    </a:extLst>
                  </a:tr>
                  <a:tr h="396240">
                    <a:tc>
                      <a:txBody>
                        <a:bodyPr/>
                        <a:lstStyle/>
                        <a:p>
                          <a:endParaRPr lang="en-US"/>
                        </a:p>
                      </a:txBody>
                      <a:tcPr>
                        <a:blipFill>
                          <a:blip r:embed="rId2"/>
                          <a:stretch>
                            <a:fillRect l="-1064" t="-327692" r="-300532" b="-3077"/>
                          </a:stretch>
                        </a:blipFill>
                      </a:tcPr>
                    </a:tc>
                    <a:tc>
                      <a:txBody>
                        <a:bodyPr/>
                        <a:lstStyle/>
                        <a:p>
                          <a:endParaRPr lang="en-US"/>
                        </a:p>
                      </a:txBody>
                      <a:tcPr>
                        <a:blipFill>
                          <a:blip r:embed="rId2"/>
                          <a:stretch>
                            <a:fillRect l="-101604" t="-327692" r="-202139" b="-3077"/>
                          </a:stretch>
                        </a:blipFill>
                      </a:tcPr>
                    </a:tc>
                    <a:tc>
                      <a:txBody>
                        <a:bodyPr/>
                        <a:lstStyle/>
                        <a:p>
                          <a:endParaRPr lang="en-US"/>
                        </a:p>
                      </a:txBody>
                      <a:tcPr>
                        <a:blipFill>
                          <a:blip r:embed="rId2"/>
                          <a:stretch>
                            <a:fillRect l="-200532" t="-327692" r="-101064" b="-3077"/>
                          </a:stretch>
                        </a:blipFill>
                      </a:tcPr>
                    </a:tc>
                    <a:tc>
                      <a:txBody>
                        <a:bodyPr/>
                        <a:lstStyle/>
                        <a:p>
                          <a:endParaRPr lang="en-US"/>
                        </a:p>
                      </a:txBody>
                      <a:tcPr>
                        <a:blipFill>
                          <a:blip r:embed="rId2"/>
                          <a:stretch>
                            <a:fillRect l="-302139" t="-327692" r="-1604" b="-3077"/>
                          </a:stretch>
                        </a:blipFill>
                      </a:tcPr>
                    </a:tc>
                    <a:extLst>
                      <a:ext uri="{0D108BD9-81ED-4DB2-BD59-A6C34878D82A}">
                        <a16:rowId xmlns:a16="http://schemas.microsoft.com/office/drawing/2014/main" val="10003"/>
                      </a:ext>
                    </a:extLst>
                  </a:tr>
                </a:tbl>
              </a:graphicData>
            </a:graphic>
          </p:graphicFrame>
        </mc:Fallback>
      </mc:AlternateContent>
      <p:sp>
        <p:nvSpPr>
          <p:cNvPr id="38" name="TextBox 37">
            <a:extLst>
              <a:ext uri="{FF2B5EF4-FFF2-40B4-BE49-F238E27FC236}">
                <a16:creationId xmlns:a16="http://schemas.microsoft.com/office/drawing/2014/main" id="{3DEBA95A-1F74-41DC-BE50-4DCC826EC8AC}"/>
              </a:ext>
            </a:extLst>
          </p:cNvPr>
          <p:cNvSpPr txBox="1"/>
          <p:nvPr/>
        </p:nvSpPr>
        <p:spPr>
          <a:xfrm>
            <a:off x="3354319" y="2090725"/>
            <a:ext cx="1376246" cy="400110"/>
          </a:xfrm>
          <a:prstGeom prst="rect">
            <a:avLst/>
          </a:prstGeom>
          <a:noFill/>
        </p:spPr>
        <p:txBody>
          <a:bodyPr wrap="square" rtlCol="0">
            <a:spAutoFit/>
          </a:bodyPr>
          <a:lstStyle/>
          <a:p>
            <a:r>
              <a:rPr lang="en-US" sz="2000" dirty="0">
                <a:solidFill>
                  <a:srgbClr val="0000FF"/>
                </a:solidFill>
              </a:rPr>
              <a:t>Player 2</a:t>
            </a:r>
          </a:p>
        </p:txBody>
      </p:sp>
      <p:sp>
        <p:nvSpPr>
          <p:cNvPr id="39" name="TextBox 38">
            <a:extLst>
              <a:ext uri="{FF2B5EF4-FFF2-40B4-BE49-F238E27FC236}">
                <a16:creationId xmlns:a16="http://schemas.microsoft.com/office/drawing/2014/main" id="{FF26255B-33FE-4B67-B31D-C050BA7DEAA0}"/>
              </a:ext>
            </a:extLst>
          </p:cNvPr>
          <p:cNvSpPr txBox="1"/>
          <p:nvPr/>
        </p:nvSpPr>
        <p:spPr>
          <a:xfrm rot="16200000">
            <a:off x="-445541" y="3031209"/>
            <a:ext cx="1480858" cy="400110"/>
          </a:xfrm>
          <a:prstGeom prst="rect">
            <a:avLst/>
          </a:prstGeom>
          <a:noFill/>
        </p:spPr>
        <p:txBody>
          <a:bodyPr wrap="square" rtlCol="0">
            <a:spAutoFit/>
          </a:bodyPr>
          <a:lstStyle/>
          <a:p>
            <a:r>
              <a:rPr lang="en-US" sz="2000" dirty="0">
                <a:solidFill>
                  <a:srgbClr val="900000"/>
                </a:solidFill>
              </a:rPr>
              <a:t>Player 1</a:t>
            </a:r>
          </a:p>
        </p:txBody>
      </p:sp>
      <p:sp>
        <p:nvSpPr>
          <p:cNvPr id="40" name="Content Placeholder 2">
            <a:extLst>
              <a:ext uri="{FF2B5EF4-FFF2-40B4-BE49-F238E27FC236}">
                <a16:creationId xmlns:a16="http://schemas.microsoft.com/office/drawing/2014/main" id="{6CE9C98D-6758-407F-B2A7-9E087D853ADA}"/>
              </a:ext>
            </a:extLst>
          </p:cNvPr>
          <p:cNvSpPr>
            <a:spLocks noGrp="1"/>
          </p:cNvSpPr>
          <p:nvPr>
            <p:ph sz="quarter" idx="1"/>
          </p:nvPr>
        </p:nvSpPr>
        <p:spPr>
          <a:xfrm>
            <a:off x="552099" y="1113178"/>
            <a:ext cx="10515600" cy="954107"/>
          </a:xfrm>
        </p:spPr>
        <p:txBody>
          <a:bodyPr>
            <a:normAutofit lnSpcReduction="10000"/>
          </a:bodyPr>
          <a:lstStyle/>
          <a:p>
            <a:r>
              <a:rPr lang="en-US" dirty="0"/>
              <a:t>Game 3: players play left, center, or right </a:t>
            </a:r>
            <a:r>
              <a:rPr lang="en-US" dirty="0">
                <a:solidFill>
                  <a:srgbClr val="C00000"/>
                </a:solidFill>
              </a:rPr>
              <a:t>simultaneously</a:t>
            </a:r>
          </a:p>
          <a:p>
            <a:r>
              <a:rPr lang="en-US" sz="2800" dirty="0"/>
              <a:t>Normal</a:t>
            </a:r>
            <a:r>
              <a:rPr lang="en-US" dirty="0"/>
              <a:t>-</a:t>
            </a:r>
            <a:r>
              <a:rPr lang="en-US" sz="2800" dirty="0"/>
              <a:t>form:</a:t>
            </a:r>
          </a:p>
        </p:txBody>
      </p:sp>
    </p:spTree>
    <p:extLst>
      <p:ext uri="{BB962C8B-B14F-4D97-AF65-F5344CB8AC3E}">
        <p14:creationId xmlns:p14="http://schemas.microsoft.com/office/powerpoint/2010/main" val="4835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a:extLst>
              <a:ext uri="{FF2B5EF4-FFF2-40B4-BE49-F238E27FC236}">
                <a16:creationId xmlns:a16="http://schemas.microsoft.com/office/drawing/2014/main" id="{E4257BB8-4616-44AB-A807-FC263A8007B1}"/>
              </a:ext>
            </a:extLst>
          </p:cNvPr>
          <p:cNvSpPr>
            <a:spLocks noGrp="1"/>
          </p:cNvSpPr>
          <p:nvPr>
            <p:ph sz="quarter" idx="1"/>
          </p:nvPr>
        </p:nvSpPr>
        <p:spPr>
          <a:xfrm>
            <a:off x="552099" y="1113178"/>
            <a:ext cx="10515600" cy="5243172"/>
          </a:xfrm>
        </p:spPr>
        <p:txBody>
          <a:bodyPr>
            <a:normAutofit/>
          </a:bodyPr>
          <a:lstStyle/>
          <a:p>
            <a:r>
              <a:rPr lang="en-US" dirty="0"/>
              <a:t>Game 3: players play left, center, or right </a:t>
            </a:r>
            <a:r>
              <a:rPr lang="en-US" dirty="0" err="1">
                <a:solidFill>
                  <a:srgbClr val="C00000"/>
                </a:solidFill>
              </a:rPr>
              <a:t>simulateously</a:t>
            </a:r>
            <a:endParaRPr lang="en-US" dirty="0">
              <a:solidFill>
                <a:srgbClr val="C00000"/>
              </a:solidFill>
            </a:endParaRPr>
          </a:p>
          <a:p>
            <a:r>
              <a:rPr lang="en-US" sz="2800" dirty="0"/>
              <a:t>Extensive</a:t>
            </a:r>
            <a:r>
              <a:rPr lang="en-US" dirty="0"/>
              <a:t>-</a:t>
            </a:r>
            <a:r>
              <a:rPr lang="en-US" sz="2800" dirty="0"/>
              <a:t>form:</a:t>
            </a:r>
          </a:p>
        </p:txBody>
      </p:sp>
      <p:sp>
        <p:nvSpPr>
          <p:cNvPr id="15" name="Triangle 25">
            <a:extLst>
              <a:ext uri="{FF2B5EF4-FFF2-40B4-BE49-F238E27FC236}">
                <a16:creationId xmlns:a16="http://schemas.microsoft.com/office/drawing/2014/main" id="{DBA493AA-B626-475F-B93A-9D2E9933565D}"/>
              </a:ext>
            </a:extLst>
          </p:cNvPr>
          <p:cNvSpPr/>
          <p:nvPr/>
        </p:nvSpPr>
        <p:spPr>
          <a:xfrm>
            <a:off x="6123280" y="1874582"/>
            <a:ext cx="399394" cy="313555"/>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AB3CB9A-3253-4BDC-B74C-0D82C92F95BD}"/>
              </a:ext>
            </a:extLst>
          </p:cNvPr>
          <p:cNvCxnSpPr>
            <a:cxnSpLocks/>
            <a:stCxn id="15" idx="3"/>
            <a:endCxn id="119" idx="0"/>
          </p:cNvCxnSpPr>
          <p:nvPr/>
        </p:nvCxnSpPr>
        <p:spPr>
          <a:xfrm flipH="1">
            <a:off x="3827417" y="2188137"/>
            <a:ext cx="2495560" cy="141414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AEF145-1F86-4BFE-A30C-1395B6B94E34}"/>
              </a:ext>
            </a:extLst>
          </p:cNvPr>
          <p:cNvCxnSpPr>
            <a:cxnSpLocks/>
            <a:stCxn id="15" idx="3"/>
            <a:endCxn id="124" idx="0"/>
          </p:cNvCxnSpPr>
          <p:nvPr/>
        </p:nvCxnSpPr>
        <p:spPr>
          <a:xfrm>
            <a:off x="6322977" y="2188137"/>
            <a:ext cx="1137309" cy="140932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9A99EC-DACD-4956-BBDB-88A675528363}"/>
              </a:ext>
            </a:extLst>
          </p:cNvPr>
          <p:cNvCxnSpPr>
            <a:cxnSpLocks/>
            <a:stCxn id="119" idx="3"/>
            <a:endCxn id="78" idx="0"/>
          </p:cNvCxnSpPr>
          <p:nvPr/>
        </p:nvCxnSpPr>
        <p:spPr>
          <a:xfrm flipH="1">
            <a:off x="2367035" y="3915838"/>
            <a:ext cx="1460382" cy="15062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D6EC79-3B93-4495-AAEB-0E18AC77EF5A}"/>
              </a:ext>
            </a:extLst>
          </p:cNvPr>
          <p:cNvCxnSpPr>
            <a:cxnSpLocks/>
            <a:stCxn id="119" idx="3"/>
            <a:endCxn id="79" idx="0"/>
          </p:cNvCxnSpPr>
          <p:nvPr/>
        </p:nvCxnSpPr>
        <p:spPr>
          <a:xfrm flipH="1">
            <a:off x="3756096" y="3915838"/>
            <a:ext cx="71321" cy="150425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CFEDE89-EB09-4172-A0BB-CFBDB0D49DBB}"/>
              </a:ext>
            </a:extLst>
          </p:cNvPr>
          <p:cNvCxnSpPr>
            <a:cxnSpLocks/>
            <a:stCxn id="124" idx="3"/>
            <a:endCxn id="82" idx="0"/>
          </p:cNvCxnSpPr>
          <p:nvPr/>
        </p:nvCxnSpPr>
        <p:spPr>
          <a:xfrm>
            <a:off x="7460286" y="3911017"/>
            <a:ext cx="423242" cy="151408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89533B-2C8A-4416-BE4C-CAE8F73D95C8}"/>
              </a:ext>
            </a:extLst>
          </p:cNvPr>
          <p:cNvCxnSpPr>
            <a:cxnSpLocks/>
            <a:stCxn id="124" idx="3"/>
            <a:endCxn id="83" idx="0"/>
          </p:cNvCxnSpPr>
          <p:nvPr/>
        </p:nvCxnSpPr>
        <p:spPr>
          <a:xfrm>
            <a:off x="7460286" y="3911017"/>
            <a:ext cx="1871899" cy="151861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8BC0AB-B1FA-4D40-8FDA-89F6D0A23042}"/>
              </a:ext>
            </a:extLst>
          </p:cNvPr>
          <p:cNvCxnSpPr>
            <a:cxnSpLocks/>
            <a:stCxn id="119" idx="3"/>
            <a:endCxn id="80" idx="0"/>
          </p:cNvCxnSpPr>
          <p:nvPr/>
        </p:nvCxnSpPr>
        <p:spPr>
          <a:xfrm>
            <a:off x="3827417" y="3915838"/>
            <a:ext cx="1308992" cy="150073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6AA2DB-AAC2-4A0D-BCA2-0D04DA43FE6F}"/>
              </a:ext>
            </a:extLst>
          </p:cNvPr>
          <p:cNvCxnSpPr>
            <a:cxnSpLocks/>
            <a:stCxn id="15" idx="3"/>
            <a:endCxn id="61" idx="0"/>
          </p:cNvCxnSpPr>
          <p:nvPr/>
        </p:nvCxnSpPr>
        <p:spPr>
          <a:xfrm>
            <a:off x="6322977" y="2188137"/>
            <a:ext cx="3075701" cy="12423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B997918-0A76-4667-9775-7B8C2CF963AC}"/>
              </a:ext>
            </a:extLst>
          </p:cNvPr>
          <p:cNvSpPr txBox="1"/>
          <p:nvPr/>
        </p:nvSpPr>
        <p:spPr>
          <a:xfrm>
            <a:off x="4620799" y="2469075"/>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a:t>
            </a:r>
          </a:p>
        </p:txBody>
      </p:sp>
      <p:sp>
        <p:nvSpPr>
          <p:cNvPr id="44" name="TextBox 43">
            <a:extLst>
              <a:ext uri="{FF2B5EF4-FFF2-40B4-BE49-F238E27FC236}">
                <a16:creationId xmlns:a16="http://schemas.microsoft.com/office/drawing/2014/main" id="{FCC0754B-5FA3-4363-B58C-CFBA444D823D}"/>
              </a:ext>
            </a:extLst>
          </p:cNvPr>
          <p:cNvSpPr txBox="1"/>
          <p:nvPr/>
        </p:nvSpPr>
        <p:spPr>
          <a:xfrm>
            <a:off x="6323897" y="2768037"/>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C</a:t>
            </a:r>
          </a:p>
        </p:txBody>
      </p:sp>
      <p:sp>
        <p:nvSpPr>
          <p:cNvPr id="45" name="TextBox 44">
            <a:extLst>
              <a:ext uri="{FF2B5EF4-FFF2-40B4-BE49-F238E27FC236}">
                <a16:creationId xmlns:a16="http://schemas.microsoft.com/office/drawing/2014/main" id="{A9740831-FA06-44D1-B9EA-1C6BAB50FD6A}"/>
              </a:ext>
            </a:extLst>
          </p:cNvPr>
          <p:cNvSpPr txBox="1"/>
          <p:nvPr/>
        </p:nvSpPr>
        <p:spPr>
          <a:xfrm>
            <a:off x="8055175" y="2448073"/>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a:t>
            </a:r>
          </a:p>
        </p:txBody>
      </p:sp>
      <p:sp>
        <p:nvSpPr>
          <p:cNvPr id="49" name="TextBox 48"/>
          <p:cNvSpPr txBox="1"/>
          <p:nvPr/>
        </p:nvSpPr>
        <p:spPr>
          <a:xfrm>
            <a:off x="6658865" y="1612817"/>
            <a:ext cx="1177053" cy="461665"/>
          </a:xfrm>
          <a:prstGeom prst="rect">
            <a:avLst/>
          </a:prstGeom>
          <a:noFill/>
        </p:spPr>
        <p:txBody>
          <a:bodyPr wrap="none" rtlCol="0">
            <a:spAutoFit/>
          </a:bodyPr>
          <a:lstStyle/>
          <a:p>
            <a:r>
              <a:rPr lang="en-US" sz="2400" dirty="0">
                <a:solidFill>
                  <a:srgbClr val="900000"/>
                </a:solidFill>
              </a:rPr>
              <a:t>Player 1</a:t>
            </a:r>
          </a:p>
        </p:txBody>
      </p:sp>
      <p:sp>
        <p:nvSpPr>
          <p:cNvPr id="60" name="TextBox 59"/>
          <p:cNvSpPr txBox="1"/>
          <p:nvPr/>
        </p:nvSpPr>
        <p:spPr>
          <a:xfrm>
            <a:off x="2179572" y="3516454"/>
            <a:ext cx="1177053" cy="461665"/>
          </a:xfrm>
          <a:prstGeom prst="rect">
            <a:avLst/>
          </a:prstGeom>
          <a:noFill/>
        </p:spPr>
        <p:txBody>
          <a:bodyPr wrap="none" rtlCol="0">
            <a:spAutoFit/>
          </a:bodyPr>
          <a:lstStyle/>
          <a:p>
            <a:r>
              <a:rPr lang="en-US" sz="2400" dirty="0">
                <a:solidFill>
                  <a:srgbClr val="0000FF"/>
                </a:solidFill>
              </a:rPr>
              <a:t>Player 2</a:t>
            </a:r>
          </a:p>
        </p:txBody>
      </p:sp>
      <mc:AlternateContent xmlns:mc="http://schemas.openxmlformats.org/markup-compatibility/2006" xmlns:a14="http://schemas.microsoft.com/office/drawing/2010/main">
        <mc:Choice Requires="a14">
          <p:sp>
            <p:nvSpPr>
              <p:cNvPr id="61" name="TextBox 60"/>
              <p:cNvSpPr txBox="1"/>
              <p:nvPr/>
            </p:nvSpPr>
            <p:spPr>
              <a:xfrm>
                <a:off x="9062688" y="3430520"/>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9062688" y="3430520"/>
                <a:ext cx="671979" cy="461665"/>
              </a:xfrm>
              <a:prstGeom prst="rect">
                <a:avLst/>
              </a:prstGeom>
              <a:blipFill>
                <a:blip r:embed="rId2"/>
                <a:stretch>
                  <a:fillRect/>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5E9A99EC-DACD-4956-BBDB-88A675528363}"/>
              </a:ext>
            </a:extLst>
          </p:cNvPr>
          <p:cNvCxnSpPr>
            <a:cxnSpLocks/>
            <a:stCxn id="124" idx="3"/>
            <a:endCxn id="81" idx="0"/>
          </p:cNvCxnSpPr>
          <p:nvPr/>
        </p:nvCxnSpPr>
        <p:spPr>
          <a:xfrm flipH="1">
            <a:off x="6518261" y="3911017"/>
            <a:ext cx="942025" cy="151408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B997918-0A76-4667-9775-7B8C2CF963AC}"/>
                  </a:ext>
                </a:extLst>
              </p:cNvPr>
              <p:cNvSpPr txBox="1"/>
              <p:nvPr/>
            </p:nvSpPr>
            <p:spPr>
              <a:xfrm>
                <a:off x="2420762" y="4212783"/>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2420762" y="4212783"/>
                <a:ext cx="1028700"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CC0754B-5FA3-4363-B58C-CFBA444D823D}"/>
                  </a:ext>
                </a:extLst>
              </p:cNvPr>
              <p:cNvSpPr txBox="1"/>
              <p:nvPr/>
            </p:nvSpPr>
            <p:spPr>
              <a:xfrm>
                <a:off x="3414649" y="4676729"/>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2" name="TextBox 71">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3414649" y="4676729"/>
                <a:ext cx="385202"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CC0754B-5FA3-4363-B58C-CFBA444D823D}"/>
                  </a:ext>
                </a:extLst>
              </p:cNvPr>
              <p:cNvSpPr txBox="1"/>
              <p:nvPr/>
            </p:nvSpPr>
            <p:spPr>
              <a:xfrm>
                <a:off x="4638239" y="4274115"/>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4" name="TextBox 73">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4638239" y="4274115"/>
                <a:ext cx="38520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B997918-0A76-4667-9775-7B8C2CF963AC}"/>
                  </a:ext>
                </a:extLst>
              </p:cNvPr>
              <p:cNvSpPr txBox="1"/>
              <p:nvPr/>
            </p:nvSpPr>
            <p:spPr>
              <a:xfrm>
                <a:off x="6218692" y="4274115"/>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5" name="TextBox 74">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6218692" y="4274115"/>
                <a:ext cx="1028700"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CC0754B-5FA3-4363-B58C-CFBA444D823D}"/>
                  </a:ext>
                </a:extLst>
              </p:cNvPr>
              <p:cNvSpPr txBox="1"/>
              <p:nvPr/>
            </p:nvSpPr>
            <p:spPr>
              <a:xfrm>
                <a:off x="7281923" y="4601983"/>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6" name="TextBox 75">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7281923" y="4601983"/>
                <a:ext cx="385202"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CC0754B-5FA3-4363-B58C-CFBA444D823D}"/>
                  </a:ext>
                </a:extLst>
              </p:cNvPr>
              <p:cNvSpPr txBox="1"/>
              <p:nvPr/>
            </p:nvSpPr>
            <p:spPr>
              <a:xfrm>
                <a:off x="8613366" y="4274114"/>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7" name="TextBox 76">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8613366" y="4274114"/>
                <a:ext cx="385202"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014460" y="5422106"/>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5</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014460" y="5422106"/>
                <a:ext cx="705149"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403521" y="5420093"/>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7</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3403521" y="5420093"/>
                <a:ext cx="705149"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783834" y="541657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6</m:t>
                      </m:r>
                      <m:r>
                        <a:rPr lang="en-US" sz="2400" i="1">
                          <a:latin typeface="Cambria Math" panose="02040503050406030204" pitchFamily="18" charset="0"/>
                        </a:rPr>
                        <m:t>,</m:t>
                      </m:r>
                      <m:r>
                        <a:rPr lang="en-US" sz="2400" i="1">
                          <a:solidFill>
                            <a:srgbClr val="0000FF"/>
                          </a:solidFill>
                          <a:latin typeface="Cambria Math" panose="02040503050406030204" pitchFamily="18" charset="0"/>
                        </a:rPr>
                        <m:t>6</m:t>
                      </m:r>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4783834" y="5416571"/>
                <a:ext cx="705149"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182271" y="5425105"/>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6182271" y="5425105"/>
                <a:ext cx="671979"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7547538" y="5425104"/>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5</m:t>
                      </m:r>
                      <m:r>
                        <a:rPr lang="en-US" sz="2400" i="1">
                          <a:latin typeface="Cambria Math" panose="02040503050406030204" pitchFamily="18" charset="0"/>
                        </a:rPr>
                        <m:t>,</m:t>
                      </m:r>
                      <m:r>
                        <a:rPr lang="en-US" sz="2400" i="1">
                          <a:solidFill>
                            <a:srgbClr val="0000FF"/>
                          </a:solidFill>
                          <a:latin typeface="Cambria Math" panose="02040503050406030204" pitchFamily="18" charset="0"/>
                        </a:rPr>
                        <m:t>3</m:t>
                      </m:r>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7547538" y="5425104"/>
                <a:ext cx="671979"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8911236" y="5429635"/>
                <a:ext cx="8418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10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xmlns="">
          <p:sp>
            <p:nvSpPr>
              <p:cNvPr id="83" name="TextBox 82"/>
              <p:cNvSpPr txBox="1">
                <a:spLocks noRot="1" noChangeAspect="1" noMove="1" noResize="1" noEditPoints="1" noAdjustHandles="1" noChangeArrowheads="1" noChangeShapeType="1" noTextEdit="1"/>
              </p:cNvSpPr>
              <p:nvPr/>
            </p:nvSpPr>
            <p:spPr>
              <a:xfrm>
                <a:off x="8911236" y="5429635"/>
                <a:ext cx="841897" cy="461665"/>
              </a:xfrm>
              <a:prstGeom prst="rect">
                <a:avLst/>
              </a:prstGeom>
              <a:blipFill>
                <a:blip r:embed="rId14"/>
                <a:stretch>
                  <a:fillRect/>
                </a:stretch>
              </a:blipFill>
            </p:spPr>
            <p:txBody>
              <a:bodyPr/>
              <a:lstStyle/>
              <a:p>
                <a:r>
                  <a:rPr lang="en-US">
                    <a:noFill/>
                  </a:rPr>
                  <a:t> </a:t>
                </a:r>
              </a:p>
            </p:txBody>
          </p:sp>
        </mc:Fallback>
      </mc:AlternateContent>
      <p:sp>
        <p:nvSpPr>
          <p:cNvPr id="85" name="Flowchart: Terminator 84"/>
          <p:cNvSpPr/>
          <p:nvPr/>
        </p:nvSpPr>
        <p:spPr>
          <a:xfrm>
            <a:off x="3387366" y="3340977"/>
            <a:ext cx="4603841" cy="812621"/>
          </a:xfrm>
          <a:prstGeom prst="flowChartTerminator">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2698" y="6009535"/>
            <a:ext cx="9660101" cy="523220"/>
          </a:xfrm>
          <a:prstGeom prst="rect">
            <a:avLst/>
          </a:prstGeom>
        </p:spPr>
        <p:txBody>
          <a:bodyPr wrap="square">
            <a:spAutoFit/>
          </a:bodyPr>
          <a:lstStyle/>
          <a:p>
            <a:r>
              <a:rPr lang="en-US" sz="2800" dirty="0">
                <a:solidFill>
                  <a:schemeClr val="tx2"/>
                </a:solidFill>
              </a:rPr>
              <a:t> Can we solve this game using algorithms for adversarial search?</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12</a:t>
            </a:fld>
            <a:endParaRPr lang="en-US" dirty="0"/>
          </a:p>
        </p:txBody>
      </p:sp>
      <p:sp>
        <p:nvSpPr>
          <p:cNvPr id="119" name="Triangle 25">
            <a:extLst>
              <a:ext uri="{FF2B5EF4-FFF2-40B4-BE49-F238E27FC236}">
                <a16:creationId xmlns:a16="http://schemas.microsoft.com/office/drawing/2014/main" id="{92270F85-6CB7-4453-B6D6-CAE60389CB03}"/>
              </a:ext>
            </a:extLst>
          </p:cNvPr>
          <p:cNvSpPr/>
          <p:nvPr/>
        </p:nvSpPr>
        <p:spPr>
          <a:xfrm>
            <a:off x="3627720" y="3602283"/>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iangle 25">
            <a:extLst>
              <a:ext uri="{FF2B5EF4-FFF2-40B4-BE49-F238E27FC236}">
                <a16:creationId xmlns:a16="http://schemas.microsoft.com/office/drawing/2014/main" id="{A50D70AC-307A-48A4-BC14-6808840951C9}"/>
              </a:ext>
            </a:extLst>
          </p:cNvPr>
          <p:cNvSpPr/>
          <p:nvPr/>
        </p:nvSpPr>
        <p:spPr>
          <a:xfrm>
            <a:off x="7260589" y="3597462"/>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itle 129">
            <a:extLst>
              <a:ext uri="{FF2B5EF4-FFF2-40B4-BE49-F238E27FC236}">
                <a16:creationId xmlns:a16="http://schemas.microsoft.com/office/drawing/2014/main" id="{C37BFB5A-4C72-4231-BD9F-6C50EA84BC46}"/>
              </a:ext>
            </a:extLst>
          </p:cNvPr>
          <p:cNvSpPr>
            <a:spLocks noGrp="1"/>
          </p:cNvSpPr>
          <p:nvPr>
            <p:ph type="title"/>
          </p:nvPr>
        </p:nvSpPr>
        <p:spPr/>
        <p:txBody>
          <a:bodyPr/>
          <a:lstStyle/>
          <a:p>
            <a:r>
              <a:rPr lang="en-US" dirty="0"/>
              <a:t>Normal-Form vs Extensive-Form</a:t>
            </a:r>
          </a:p>
        </p:txBody>
      </p:sp>
    </p:spTree>
    <p:extLst>
      <p:ext uri="{BB962C8B-B14F-4D97-AF65-F5344CB8AC3E}">
        <p14:creationId xmlns:p14="http://schemas.microsoft.com/office/powerpoint/2010/main" val="12651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a:extLst>
              <a:ext uri="{FF2B5EF4-FFF2-40B4-BE49-F238E27FC236}">
                <a16:creationId xmlns:a16="http://schemas.microsoft.com/office/drawing/2014/main" id="{E4257BB8-4616-44AB-A807-FC263A8007B1}"/>
              </a:ext>
            </a:extLst>
          </p:cNvPr>
          <p:cNvSpPr>
            <a:spLocks noGrp="1"/>
          </p:cNvSpPr>
          <p:nvPr>
            <p:ph sz="quarter" idx="1"/>
          </p:nvPr>
        </p:nvSpPr>
        <p:spPr>
          <a:xfrm>
            <a:off x="552099" y="1113178"/>
            <a:ext cx="10515600" cy="5243172"/>
          </a:xfrm>
        </p:spPr>
        <p:txBody>
          <a:bodyPr>
            <a:normAutofit/>
          </a:bodyPr>
          <a:lstStyle/>
          <a:p>
            <a:r>
              <a:rPr lang="en-US" dirty="0"/>
              <a:t>Game 4: players play left, center, or right </a:t>
            </a:r>
            <a:r>
              <a:rPr lang="en-US" dirty="0">
                <a:solidFill>
                  <a:srgbClr val="C00000"/>
                </a:solidFill>
              </a:rPr>
              <a:t>sequentially</a:t>
            </a:r>
          </a:p>
          <a:p>
            <a:r>
              <a:rPr lang="en-US" sz="2800" dirty="0"/>
              <a:t>Extensive</a:t>
            </a:r>
            <a:r>
              <a:rPr lang="en-US" dirty="0"/>
              <a:t>-</a:t>
            </a:r>
            <a:r>
              <a:rPr lang="en-US" sz="2800" dirty="0"/>
              <a:t>form:</a:t>
            </a:r>
          </a:p>
        </p:txBody>
      </p:sp>
      <p:sp>
        <p:nvSpPr>
          <p:cNvPr id="15" name="Triangle 25">
            <a:extLst>
              <a:ext uri="{FF2B5EF4-FFF2-40B4-BE49-F238E27FC236}">
                <a16:creationId xmlns:a16="http://schemas.microsoft.com/office/drawing/2014/main" id="{DBA493AA-B626-475F-B93A-9D2E9933565D}"/>
              </a:ext>
            </a:extLst>
          </p:cNvPr>
          <p:cNvSpPr/>
          <p:nvPr/>
        </p:nvSpPr>
        <p:spPr>
          <a:xfrm>
            <a:off x="4358452" y="1941900"/>
            <a:ext cx="399394" cy="313555"/>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AB3CB9A-3253-4BDC-B74C-0D82C92F95BD}"/>
              </a:ext>
            </a:extLst>
          </p:cNvPr>
          <p:cNvCxnSpPr>
            <a:cxnSpLocks/>
            <a:stCxn id="15" idx="3"/>
            <a:endCxn id="119" idx="0"/>
          </p:cNvCxnSpPr>
          <p:nvPr/>
        </p:nvCxnSpPr>
        <p:spPr>
          <a:xfrm flipH="1">
            <a:off x="2062589" y="2255455"/>
            <a:ext cx="2495560" cy="141414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AEF145-1F86-4BFE-A30C-1395B6B94E34}"/>
              </a:ext>
            </a:extLst>
          </p:cNvPr>
          <p:cNvCxnSpPr>
            <a:cxnSpLocks/>
            <a:stCxn id="15" idx="3"/>
            <a:endCxn id="124" idx="0"/>
          </p:cNvCxnSpPr>
          <p:nvPr/>
        </p:nvCxnSpPr>
        <p:spPr>
          <a:xfrm>
            <a:off x="4558149" y="2255455"/>
            <a:ext cx="1137309" cy="140932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9A99EC-DACD-4956-BBDB-88A675528363}"/>
              </a:ext>
            </a:extLst>
          </p:cNvPr>
          <p:cNvCxnSpPr>
            <a:cxnSpLocks/>
            <a:stCxn id="119" idx="3"/>
            <a:endCxn id="78" idx="0"/>
          </p:cNvCxnSpPr>
          <p:nvPr/>
        </p:nvCxnSpPr>
        <p:spPr>
          <a:xfrm flipH="1">
            <a:off x="602207" y="3983156"/>
            <a:ext cx="1460382" cy="15062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D6EC79-3B93-4495-AAEB-0E18AC77EF5A}"/>
              </a:ext>
            </a:extLst>
          </p:cNvPr>
          <p:cNvCxnSpPr>
            <a:cxnSpLocks/>
            <a:stCxn id="119" idx="3"/>
            <a:endCxn id="79" idx="0"/>
          </p:cNvCxnSpPr>
          <p:nvPr/>
        </p:nvCxnSpPr>
        <p:spPr>
          <a:xfrm flipH="1">
            <a:off x="1991268" y="3983156"/>
            <a:ext cx="71321" cy="150425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CFEDE89-EB09-4172-A0BB-CFBDB0D49DBB}"/>
              </a:ext>
            </a:extLst>
          </p:cNvPr>
          <p:cNvCxnSpPr>
            <a:cxnSpLocks/>
            <a:stCxn id="124" idx="3"/>
            <a:endCxn id="82" idx="0"/>
          </p:cNvCxnSpPr>
          <p:nvPr/>
        </p:nvCxnSpPr>
        <p:spPr>
          <a:xfrm>
            <a:off x="5695458" y="3978335"/>
            <a:ext cx="423242" cy="151408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89533B-2C8A-4416-BE4C-CAE8F73D95C8}"/>
              </a:ext>
            </a:extLst>
          </p:cNvPr>
          <p:cNvCxnSpPr>
            <a:cxnSpLocks/>
            <a:stCxn id="124" idx="3"/>
            <a:endCxn id="83" idx="0"/>
          </p:cNvCxnSpPr>
          <p:nvPr/>
        </p:nvCxnSpPr>
        <p:spPr>
          <a:xfrm>
            <a:off x="5695458" y="3978335"/>
            <a:ext cx="1871899" cy="151861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8BC0AB-B1FA-4D40-8FDA-89F6D0A23042}"/>
              </a:ext>
            </a:extLst>
          </p:cNvPr>
          <p:cNvCxnSpPr>
            <a:cxnSpLocks/>
            <a:stCxn id="119" idx="3"/>
            <a:endCxn id="80" idx="0"/>
          </p:cNvCxnSpPr>
          <p:nvPr/>
        </p:nvCxnSpPr>
        <p:spPr>
          <a:xfrm>
            <a:off x="2062589" y="3983156"/>
            <a:ext cx="1308992" cy="150073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6AA2DB-AAC2-4A0D-BCA2-0D04DA43FE6F}"/>
              </a:ext>
            </a:extLst>
          </p:cNvPr>
          <p:cNvCxnSpPr>
            <a:cxnSpLocks/>
            <a:stCxn id="15" idx="3"/>
            <a:endCxn id="61" idx="0"/>
          </p:cNvCxnSpPr>
          <p:nvPr/>
        </p:nvCxnSpPr>
        <p:spPr>
          <a:xfrm>
            <a:off x="4558149" y="2255455"/>
            <a:ext cx="3075701" cy="12423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B997918-0A76-4667-9775-7B8C2CF963AC}"/>
              </a:ext>
            </a:extLst>
          </p:cNvPr>
          <p:cNvSpPr txBox="1"/>
          <p:nvPr/>
        </p:nvSpPr>
        <p:spPr>
          <a:xfrm>
            <a:off x="2744263" y="2561423"/>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a:t>
            </a:r>
          </a:p>
        </p:txBody>
      </p:sp>
      <p:sp>
        <p:nvSpPr>
          <p:cNvPr id="44" name="TextBox 43">
            <a:extLst>
              <a:ext uri="{FF2B5EF4-FFF2-40B4-BE49-F238E27FC236}">
                <a16:creationId xmlns:a16="http://schemas.microsoft.com/office/drawing/2014/main" id="{FCC0754B-5FA3-4363-B58C-CFBA444D823D}"/>
              </a:ext>
            </a:extLst>
          </p:cNvPr>
          <p:cNvSpPr txBox="1"/>
          <p:nvPr/>
        </p:nvSpPr>
        <p:spPr>
          <a:xfrm>
            <a:off x="4580043" y="2805341"/>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C</a:t>
            </a:r>
          </a:p>
        </p:txBody>
      </p:sp>
      <p:sp>
        <p:nvSpPr>
          <p:cNvPr id="45" name="TextBox 44">
            <a:extLst>
              <a:ext uri="{FF2B5EF4-FFF2-40B4-BE49-F238E27FC236}">
                <a16:creationId xmlns:a16="http://schemas.microsoft.com/office/drawing/2014/main" id="{A9740831-FA06-44D1-B9EA-1C6BAB50FD6A}"/>
              </a:ext>
            </a:extLst>
          </p:cNvPr>
          <p:cNvSpPr txBox="1"/>
          <p:nvPr/>
        </p:nvSpPr>
        <p:spPr>
          <a:xfrm>
            <a:off x="6290347" y="2498452"/>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a:t>
            </a:r>
          </a:p>
        </p:txBody>
      </p:sp>
      <p:sp>
        <p:nvSpPr>
          <p:cNvPr id="49" name="TextBox 48"/>
          <p:cNvSpPr txBox="1"/>
          <p:nvPr/>
        </p:nvSpPr>
        <p:spPr>
          <a:xfrm>
            <a:off x="4894037" y="1680135"/>
            <a:ext cx="1177053" cy="461665"/>
          </a:xfrm>
          <a:prstGeom prst="rect">
            <a:avLst/>
          </a:prstGeom>
          <a:noFill/>
        </p:spPr>
        <p:txBody>
          <a:bodyPr wrap="none" rtlCol="0">
            <a:spAutoFit/>
          </a:bodyPr>
          <a:lstStyle/>
          <a:p>
            <a:r>
              <a:rPr lang="en-US" sz="2400" dirty="0">
                <a:solidFill>
                  <a:srgbClr val="900000"/>
                </a:solidFill>
              </a:rPr>
              <a:t>Player 1</a:t>
            </a:r>
          </a:p>
        </p:txBody>
      </p:sp>
      <p:sp>
        <p:nvSpPr>
          <p:cNvPr id="60" name="TextBox 59"/>
          <p:cNvSpPr txBox="1"/>
          <p:nvPr/>
        </p:nvSpPr>
        <p:spPr>
          <a:xfrm>
            <a:off x="414744" y="3583772"/>
            <a:ext cx="1177053" cy="461665"/>
          </a:xfrm>
          <a:prstGeom prst="rect">
            <a:avLst/>
          </a:prstGeom>
          <a:noFill/>
        </p:spPr>
        <p:txBody>
          <a:bodyPr wrap="none" rtlCol="0">
            <a:spAutoFit/>
          </a:bodyPr>
          <a:lstStyle/>
          <a:p>
            <a:r>
              <a:rPr lang="en-US" sz="2400" dirty="0">
                <a:solidFill>
                  <a:srgbClr val="0000FF"/>
                </a:solidFill>
              </a:rPr>
              <a:t>Player 2</a:t>
            </a:r>
          </a:p>
        </p:txBody>
      </p:sp>
      <mc:AlternateContent xmlns:mc="http://schemas.openxmlformats.org/markup-compatibility/2006" xmlns:a14="http://schemas.microsoft.com/office/drawing/2010/main">
        <mc:Choice Requires="a14">
          <p:sp>
            <p:nvSpPr>
              <p:cNvPr id="61" name="TextBox 60"/>
              <p:cNvSpPr txBox="1"/>
              <p:nvPr/>
            </p:nvSpPr>
            <p:spPr>
              <a:xfrm>
                <a:off x="7297860" y="3497838"/>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7297860" y="3497838"/>
                <a:ext cx="671979" cy="461665"/>
              </a:xfrm>
              <a:prstGeom prst="rect">
                <a:avLst/>
              </a:prstGeom>
              <a:blipFill>
                <a:blip r:embed="rId2"/>
                <a:stretch>
                  <a:fillRect/>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5E9A99EC-DACD-4956-BBDB-88A675528363}"/>
              </a:ext>
            </a:extLst>
          </p:cNvPr>
          <p:cNvCxnSpPr>
            <a:cxnSpLocks/>
            <a:stCxn id="124" idx="3"/>
            <a:endCxn id="81" idx="0"/>
          </p:cNvCxnSpPr>
          <p:nvPr/>
        </p:nvCxnSpPr>
        <p:spPr>
          <a:xfrm flipH="1">
            <a:off x="4753433" y="3978335"/>
            <a:ext cx="942025" cy="151408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B997918-0A76-4667-9775-7B8C2CF963AC}"/>
                  </a:ext>
                </a:extLst>
              </p:cNvPr>
              <p:cNvSpPr txBox="1"/>
              <p:nvPr/>
            </p:nvSpPr>
            <p:spPr>
              <a:xfrm>
                <a:off x="655934" y="4280101"/>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655934" y="4280101"/>
                <a:ext cx="1028700"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CC0754B-5FA3-4363-B58C-CFBA444D823D}"/>
                  </a:ext>
                </a:extLst>
              </p:cNvPr>
              <p:cNvSpPr txBox="1"/>
              <p:nvPr/>
            </p:nvSpPr>
            <p:spPr>
              <a:xfrm>
                <a:off x="1649821" y="4744047"/>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2" name="TextBox 71">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1649821" y="4744047"/>
                <a:ext cx="385202"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CC0754B-5FA3-4363-B58C-CFBA444D823D}"/>
                  </a:ext>
                </a:extLst>
              </p:cNvPr>
              <p:cNvSpPr txBox="1"/>
              <p:nvPr/>
            </p:nvSpPr>
            <p:spPr>
              <a:xfrm>
                <a:off x="2873411" y="4341433"/>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4" name="TextBox 73">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2873411" y="4341433"/>
                <a:ext cx="38520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B997918-0A76-4667-9775-7B8C2CF963AC}"/>
                  </a:ext>
                </a:extLst>
              </p:cNvPr>
              <p:cNvSpPr txBox="1"/>
              <p:nvPr/>
            </p:nvSpPr>
            <p:spPr>
              <a:xfrm>
                <a:off x="4453864" y="4341433"/>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5" name="TextBox 74">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4453864" y="4341433"/>
                <a:ext cx="1028700"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CC0754B-5FA3-4363-B58C-CFBA444D823D}"/>
                  </a:ext>
                </a:extLst>
              </p:cNvPr>
              <p:cNvSpPr txBox="1"/>
              <p:nvPr/>
            </p:nvSpPr>
            <p:spPr>
              <a:xfrm>
                <a:off x="5517095" y="4669301"/>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6" name="TextBox 75">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5517095" y="4669301"/>
                <a:ext cx="385202"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CC0754B-5FA3-4363-B58C-CFBA444D823D}"/>
                  </a:ext>
                </a:extLst>
              </p:cNvPr>
              <p:cNvSpPr txBox="1"/>
              <p:nvPr/>
            </p:nvSpPr>
            <p:spPr>
              <a:xfrm>
                <a:off x="6848538" y="4341432"/>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7" name="TextBox 76">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6848538" y="4341432"/>
                <a:ext cx="385202"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49632" y="5489424"/>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5</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49632" y="5489424"/>
                <a:ext cx="705149"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638693" y="548741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7</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1638693" y="5487411"/>
                <a:ext cx="705149"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3019006" y="548388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6</m:t>
                      </m:r>
                      <m:r>
                        <a:rPr lang="en-US" sz="2400" i="1">
                          <a:latin typeface="Cambria Math" panose="02040503050406030204" pitchFamily="18" charset="0"/>
                        </a:rPr>
                        <m:t>,</m:t>
                      </m:r>
                      <m:r>
                        <a:rPr lang="en-US" sz="2400" i="1">
                          <a:solidFill>
                            <a:srgbClr val="0000FF"/>
                          </a:solidFill>
                          <a:latin typeface="Cambria Math" panose="02040503050406030204" pitchFamily="18" charset="0"/>
                        </a:rPr>
                        <m:t>6</m:t>
                      </m:r>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3019006" y="5483889"/>
                <a:ext cx="705149"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417443" y="5492423"/>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4417443" y="5492423"/>
                <a:ext cx="671979"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5782710" y="5492422"/>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5</m:t>
                      </m:r>
                      <m:r>
                        <a:rPr lang="en-US" sz="2400" i="1">
                          <a:latin typeface="Cambria Math" panose="02040503050406030204" pitchFamily="18" charset="0"/>
                        </a:rPr>
                        <m:t>,</m:t>
                      </m:r>
                      <m:r>
                        <a:rPr lang="en-US" sz="2400" i="1">
                          <a:solidFill>
                            <a:srgbClr val="0000FF"/>
                          </a:solidFill>
                          <a:latin typeface="Cambria Math" panose="02040503050406030204" pitchFamily="18" charset="0"/>
                        </a:rPr>
                        <m:t>3</m:t>
                      </m:r>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5782710" y="5492422"/>
                <a:ext cx="671979"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7146408" y="5496953"/>
                <a:ext cx="8418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10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xmlns="">
          <p:sp>
            <p:nvSpPr>
              <p:cNvPr id="83" name="TextBox 82"/>
              <p:cNvSpPr txBox="1">
                <a:spLocks noRot="1" noChangeAspect="1" noMove="1" noResize="1" noEditPoints="1" noAdjustHandles="1" noChangeArrowheads="1" noChangeShapeType="1" noTextEdit="1"/>
              </p:cNvSpPr>
              <p:nvPr/>
            </p:nvSpPr>
            <p:spPr>
              <a:xfrm>
                <a:off x="7146408" y="5496953"/>
                <a:ext cx="841897" cy="461665"/>
              </a:xfrm>
              <a:prstGeom prst="rect">
                <a:avLst/>
              </a:prstGeom>
              <a:blipFill>
                <a:blip r:embed="rId14"/>
                <a:stretch>
                  <a:fillRect/>
                </a:stretch>
              </a:blipFill>
            </p:spPr>
            <p:txBody>
              <a:bodyPr/>
              <a:lstStyle/>
              <a:p>
                <a:r>
                  <a:rPr lang="en-US">
                    <a:noFill/>
                  </a:rPr>
                  <a:t> </a:t>
                </a:r>
              </a:p>
            </p:txBody>
          </p:sp>
        </mc:Fallback>
      </mc:AlternateContent>
      <p:sp>
        <p:nvSpPr>
          <p:cNvPr id="51" name="Rectangle 50"/>
          <p:cNvSpPr/>
          <p:nvPr/>
        </p:nvSpPr>
        <p:spPr>
          <a:xfrm>
            <a:off x="272698" y="6009535"/>
            <a:ext cx="9660101" cy="523220"/>
          </a:xfrm>
          <a:prstGeom prst="rect">
            <a:avLst/>
          </a:prstGeom>
        </p:spPr>
        <p:txBody>
          <a:bodyPr wrap="square">
            <a:spAutoFit/>
          </a:bodyPr>
          <a:lstStyle/>
          <a:p>
            <a:r>
              <a:rPr lang="en-US" sz="2800" dirty="0">
                <a:solidFill>
                  <a:schemeClr val="tx2"/>
                </a:solidFill>
              </a:rPr>
              <a:t> Can we represent this game in extensive form?</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13</a:t>
            </a:fld>
            <a:endParaRPr lang="en-US" dirty="0"/>
          </a:p>
        </p:txBody>
      </p:sp>
      <p:sp>
        <p:nvSpPr>
          <p:cNvPr id="119" name="Triangle 25">
            <a:extLst>
              <a:ext uri="{FF2B5EF4-FFF2-40B4-BE49-F238E27FC236}">
                <a16:creationId xmlns:a16="http://schemas.microsoft.com/office/drawing/2014/main" id="{92270F85-6CB7-4453-B6D6-CAE60389CB03}"/>
              </a:ext>
            </a:extLst>
          </p:cNvPr>
          <p:cNvSpPr/>
          <p:nvPr/>
        </p:nvSpPr>
        <p:spPr>
          <a:xfrm>
            <a:off x="1862892" y="3669601"/>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iangle 25">
            <a:extLst>
              <a:ext uri="{FF2B5EF4-FFF2-40B4-BE49-F238E27FC236}">
                <a16:creationId xmlns:a16="http://schemas.microsoft.com/office/drawing/2014/main" id="{A50D70AC-307A-48A4-BC14-6808840951C9}"/>
              </a:ext>
            </a:extLst>
          </p:cNvPr>
          <p:cNvSpPr/>
          <p:nvPr/>
        </p:nvSpPr>
        <p:spPr>
          <a:xfrm>
            <a:off x="5495761" y="3664780"/>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itle 129">
            <a:extLst>
              <a:ext uri="{FF2B5EF4-FFF2-40B4-BE49-F238E27FC236}">
                <a16:creationId xmlns:a16="http://schemas.microsoft.com/office/drawing/2014/main" id="{C37BFB5A-4C72-4231-BD9F-6C50EA84BC46}"/>
              </a:ext>
            </a:extLst>
          </p:cNvPr>
          <p:cNvSpPr>
            <a:spLocks noGrp="1"/>
          </p:cNvSpPr>
          <p:nvPr>
            <p:ph type="title"/>
          </p:nvPr>
        </p:nvSpPr>
        <p:spPr/>
        <p:txBody>
          <a:bodyPr/>
          <a:lstStyle/>
          <a:p>
            <a:r>
              <a:rPr lang="en-US" dirty="0"/>
              <a:t>Normal-Form vs Extensive-Form</a:t>
            </a:r>
          </a:p>
        </p:txBody>
      </p:sp>
    </p:spTree>
    <p:extLst>
      <p:ext uri="{BB962C8B-B14F-4D97-AF65-F5344CB8AC3E}">
        <p14:creationId xmlns:p14="http://schemas.microsoft.com/office/powerpoint/2010/main" val="37212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1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p:bldP spid="44" grpId="0"/>
      <p:bldP spid="45" grpId="0"/>
      <p:bldP spid="49" grpId="0"/>
      <p:bldP spid="60" grpId="0"/>
      <p:bldP spid="61" grpId="0"/>
      <p:bldP spid="71" grpId="0"/>
      <p:bldP spid="72" grpId="0"/>
      <p:bldP spid="74" grpId="0"/>
      <p:bldP spid="75" grpId="0"/>
      <p:bldP spid="76" grpId="0"/>
      <p:bldP spid="77" grpId="0"/>
      <p:bldP spid="78" grpId="0"/>
      <p:bldP spid="79" grpId="0"/>
      <p:bldP spid="80" grpId="0"/>
      <p:bldP spid="81" grpId="0"/>
      <p:bldP spid="82" grpId="0"/>
      <p:bldP spid="83" grpId="0"/>
      <p:bldP spid="51" grpId="0"/>
      <p:bldP spid="119" grpId="0" animBg="1"/>
      <p:bldP spid="1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vs Extensive-Form</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14</a:t>
            </a:fld>
            <a:endParaRPr lang="en-US" dirty="0"/>
          </a:p>
        </p:txBody>
      </p:sp>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370220981"/>
                  </p:ext>
                </p:extLst>
              </p:nvPr>
            </p:nvGraphicFramePr>
            <p:xfrm>
              <a:off x="609833" y="2625782"/>
              <a:ext cx="11428830" cy="1681457"/>
            </p:xfrm>
            <a:graphic>
              <a:graphicData uri="http://schemas.openxmlformats.org/drawingml/2006/table">
                <a:tbl>
                  <a:tblPr firstRow="1" bandRow="1">
                    <a:tableStyleId>{5940675A-B579-460E-94D1-54222C63F5DA}</a:tableStyleId>
                  </a:tblPr>
                  <a:tblGrid>
                    <a:gridCol w="1142883">
                      <a:extLst>
                        <a:ext uri="{9D8B030D-6E8A-4147-A177-3AD203B41FA5}">
                          <a16:colId xmlns:a16="http://schemas.microsoft.com/office/drawing/2014/main" val="20000"/>
                        </a:ext>
                      </a:extLst>
                    </a:gridCol>
                    <a:gridCol w="1142883">
                      <a:extLst>
                        <a:ext uri="{9D8B030D-6E8A-4147-A177-3AD203B41FA5}">
                          <a16:colId xmlns:a16="http://schemas.microsoft.com/office/drawing/2014/main" val="20001"/>
                        </a:ext>
                      </a:extLst>
                    </a:gridCol>
                    <a:gridCol w="1142883">
                      <a:extLst>
                        <a:ext uri="{9D8B030D-6E8A-4147-A177-3AD203B41FA5}">
                          <a16:colId xmlns:a16="http://schemas.microsoft.com/office/drawing/2014/main" val="20002"/>
                        </a:ext>
                      </a:extLst>
                    </a:gridCol>
                    <a:gridCol w="1142883">
                      <a:extLst>
                        <a:ext uri="{9D8B030D-6E8A-4147-A177-3AD203B41FA5}">
                          <a16:colId xmlns:a16="http://schemas.microsoft.com/office/drawing/2014/main" val="20003"/>
                        </a:ext>
                      </a:extLst>
                    </a:gridCol>
                    <a:gridCol w="1142883">
                      <a:extLst>
                        <a:ext uri="{9D8B030D-6E8A-4147-A177-3AD203B41FA5}">
                          <a16:colId xmlns:a16="http://schemas.microsoft.com/office/drawing/2014/main" val="321792991"/>
                        </a:ext>
                      </a:extLst>
                    </a:gridCol>
                    <a:gridCol w="1142883">
                      <a:extLst>
                        <a:ext uri="{9D8B030D-6E8A-4147-A177-3AD203B41FA5}">
                          <a16:colId xmlns:a16="http://schemas.microsoft.com/office/drawing/2014/main" val="2056906320"/>
                        </a:ext>
                      </a:extLst>
                    </a:gridCol>
                    <a:gridCol w="1142883">
                      <a:extLst>
                        <a:ext uri="{9D8B030D-6E8A-4147-A177-3AD203B41FA5}">
                          <a16:colId xmlns:a16="http://schemas.microsoft.com/office/drawing/2014/main" val="1903616066"/>
                        </a:ext>
                      </a:extLst>
                    </a:gridCol>
                    <a:gridCol w="1142883">
                      <a:extLst>
                        <a:ext uri="{9D8B030D-6E8A-4147-A177-3AD203B41FA5}">
                          <a16:colId xmlns:a16="http://schemas.microsoft.com/office/drawing/2014/main" val="3484068725"/>
                        </a:ext>
                      </a:extLst>
                    </a:gridCol>
                    <a:gridCol w="1142883">
                      <a:extLst>
                        <a:ext uri="{9D8B030D-6E8A-4147-A177-3AD203B41FA5}">
                          <a16:colId xmlns:a16="http://schemas.microsoft.com/office/drawing/2014/main" val="1944614507"/>
                        </a:ext>
                      </a:extLst>
                    </a:gridCol>
                    <a:gridCol w="1142883">
                      <a:extLst>
                        <a:ext uri="{9D8B030D-6E8A-4147-A177-3AD203B41FA5}">
                          <a16:colId xmlns:a16="http://schemas.microsoft.com/office/drawing/2014/main" val="1068472925"/>
                        </a:ext>
                      </a:extLst>
                    </a:gridCol>
                  </a:tblGrid>
                  <a:tr h="475465">
                    <a:tc>
                      <a:txBody>
                        <a:bodyPr/>
                        <a:lstStyle/>
                        <a:p>
                          <a:pPr algn="ct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i="1" dirty="0" smtClean="0">
                                    <a:solidFill>
                                      <a:srgbClr val="0000FF"/>
                                    </a:solidFill>
                                    <a:latin typeface="Cambria Math" panose="02040503050406030204" pitchFamily="18" charset="0"/>
                                  </a:rPr>
                                  <m:t>𝑙</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i="1" dirty="0" smtClean="0">
                                    <a:solidFill>
                                      <a:srgbClr val="0000FF"/>
                                    </a:solidFill>
                                    <a:latin typeface="Cambria Math" panose="02040503050406030204" pitchFamily="18" charset="0"/>
                                  </a:rPr>
                                  <m:t>𝑙</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i="1" dirty="0" smtClean="0">
                                    <a:solidFill>
                                      <a:srgbClr val="0000FF"/>
                                    </a:solidFill>
                                    <a:latin typeface="Cambria Math" panose="02040503050406030204" pitchFamily="18" charset="0"/>
                                  </a:rPr>
                                  <m:t>𝑙</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𝑐</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i="1" dirty="0" smtClean="0">
                                    <a:solidFill>
                                      <a:srgbClr val="0000FF"/>
                                    </a:solidFill>
                                    <a:latin typeface="Cambria Math" panose="02040503050406030204" pitchFamily="18" charset="0"/>
                                  </a:rPr>
                                  <m:t>𝑙</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𝑟</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𝑐</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i="1" dirty="0" smtClean="0">
                                    <a:solidFill>
                                      <a:srgbClr val="0000FF"/>
                                    </a:solidFill>
                                    <a:latin typeface="Cambria Math" panose="02040503050406030204" pitchFamily="18" charset="0"/>
                                  </a:rPr>
                                  <m:t>𝑙</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𝑐</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𝑐</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𝑐</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𝑟</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𝑟</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i="1" dirty="0" smtClean="0">
                                    <a:solidFill>
                                      <a:srgbClr val="0000FF"/>
                                    </a:solidFill>
                                    <a:latin typeface="Cambria Math" panose="02040503050406030204" pitchFamily="18" charset="0"/>
                                  </a:rPr>
                                  <m:t>𝑙</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𝑟</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𝑐</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r>
                                  <a:rPr lang="en-US" sz="2000" b="0" i="1" dirty="0" smtClean="0">
                                    <a:solidFill>
                                      <a:srgbClr val="0000FF"/>
                                    </a:solidFill>
                                    <a:latin typeface="Cambria Math" panose="02040503050406030204" pitchFamily="18" charset="0"/>
                                  </a:rPr>
                                  <m:t>𝑟</m:t>
                                </m:r>
                                <m:r>
                                  <m:rPr>
                                    <m:nor/>
                                  </m:rPr>
                                  <a:rPr lang="en-US" sz="2000" dirty="0" smtClean="0">
                                    <a:solidFill>
                                      <a:schemeClr val="tx1"/>
                                    </a:solidFill>
                                  </a:rPr>
                                  <m:t>,</m:t>
                                </m:r>
                                <m:r>
                                  <m:rPr>
                                    <m:nor/>
                                  </m:rPr>
                                  <a:rPr lang="en-US" sz="2000" dirty="0" smtClean="0">
                                    <a:solidFill>
                                      <a:srgbClr val="0000FF"/>
                                    </a:solidFill>
                                  </a:rPr>
                                  <m:t> </m:t>
                                </m:r>
                                <m:r>
                                  <a:rPr lang="en-US" sz="2000" b="0" i="1" dirty="0" smtClean="0">
                                    <a:solidFill>
                                      <a:srgbClr val="900000"/>
                                    </a:solidFill>
                                    <a:latin typeface="Cambria Math" panose="02040503050406030204" pitchFamily="18" charset="0"/>
                                  </a:rPr>
                                  <m:t>𝐶</m:t>
                                </m:r>
                                <m:r>
                                  <a:rPr lang="en-US" sz="2000" b="0" i="1" dirty="0" smtClean="0">
                                    <a:solidFill>
                                      <a:srgbClr val="0000FF"/>
                                    </a:solidFill>
                                    <a:latin typeface="Cambria Math" panose="02040503050406030204" pitchFamily="18" charset="0"/>
                                  </a:rPr>
                                  <m:t>𝑟</m:t>
                                </m:r>
                                <m:r>
                                  <m:rPr>
                                    <m:nor/>
                                  </m:rPr>
                                  <a:rPr lang="en-US" sz="2000" dirty="0">
                                    <a:solidFill>
                                      <a:schemeClr val="tx1"/>
                                    </a:solidFill>
                                  </a:rPr>
                                  <m:t>,</m:t>
                                </m:r>
                                <m:r>
                                  <m:rPr>
                                    <m:nor/>
                                  </m:rPr>
                                  <a:rPr lang="en-US" sz="2000" dirty="0">
                                    <a:solidFill>
                                      <a:srgbClr val="0000FF"/>
                                    </a:solidFill>
                                  </a:rPr>
                                  <m:t> </m:t>
                                </m:r>
                                <m:r>
                                  <a:rPr lang="en-US" sz="2000" b="0" i="1" dirty="0" smtClean="0">
                                    <a:solidFill>
                                      <a:srgbClr val="900000"/>
                                    </a:solidFill>
                                    <a:latin typeface="Cambria Math" panose="02040503050406030204" pitchFamily="18" charset="0"/>
                                  </a:rPr>
                                  <m:t>𝑅</m:t>
                                </m:r>
                              </m:oMath>
                            </m:oMathPara>
                          </a14:m>
                          <a:endParaRPr lang="en-US" sz="2000" dirty="0">
                            <a:solidFill>
                              <a:srgbClr val="0000FF"/>
                            </a:solidFill>
                          </a:endParaRPr>
                        </a:p>
                      </a:txBody>
                      <a:tcPr/>
                    </a:tc>
                    <a:extLst>
                      <a:ext uri="{0D108BD9-81ED-4DB2-BD59-A6C34878D82A}">
                        <a16:rowId xmlns:a16="http://schemas.microsoft.com/office/drawing/2014/main" val="10000"/>
                      </a:ext>
                    </a:extLst>
                  </a:tr>
                  <a:tr h="413512">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5</m:t>
                                </m:r>
                              </m:oMath>
                            </m:oMathPara>
                          </a14:m>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3</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5</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3</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5</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7</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7</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7</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6</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6</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6</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6</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900000"/>
                                    </a:solidFill>
                                    <a:effectLst/>
                                    <a:uLnTx/>
                                    <a:uFillTx/>
                                    <a:latin typeface="Cambria Math" panose="02040503050406030204" pitchFamily="18" charset="0"/>
                                    <a:ea typeface="+mn-ea"/>
                                    <a:cs typeface="+mn-cs"/>
                                  </a:rPr>
                                  <m:t>6</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6</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0001"/>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900000"/>
                                    </a:solidFill>
                                    <a:latin typeface="Cambria Math" panose="02040503050406030204" pitchFamily="18" charset="0"/>
                                  </a:rPr>
                                  <m:t>𝐶</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10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10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10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extLst>
                      <a:ext uri="{0D108BD9-81ED-4DB2-BD59-A6C34878D82A}">
                        <a16:rowId xmlns:a16="http://schemas.microsoft.com/office/drawing/2014/main" val="10002"/>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900000"/>
                                    </a:solidFill>
                                    <a:latin typeface="Cambria Math" panose="02040503050406030204" pitchFamily="18" charset="0"/>
                                  </a:rPr>
                                  <m:t>𝑅</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0003"/>
                      </a:ext>
                    </a:extLst>
                  </a:tr>
                </a:tbl>
              </a:graphicData>
            </a:graphic>
          </p:graphicFrame>
        </mc:Choice>
        <mc:Fallback>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370220981"/>
                  </p:ext>
                </p:extLst>
              </p:nvPr>
            </p:nvGraphicFramePr>
            <p:xfrm>
              <a:off x="609833" y="2625782"/>
              <a:ext cx="11428830" cy="1681457"/>
            </p:xfrm>
            <a:graphic>
              <a:graphicData uri="http://schemas.openxmlformats.org/drawingml/2006/table">
                <a:tbl>
                  <a:tblPr firstRow="1" bandRow="1">
                    <a:tableStyleId>{5940675A-B579-460E-94D1-54222C63F5DA}</a:tableStyleId>
                  </a:tblPr>
                  <a:tblGrid>
                    <a:gridCol w="1142883">
                      <a:extLst>
                        <a:ext uri="{9D8B030D-6E8A-4147-A177-3AD203B41FA5}">
                          <a16:colId xmlns:a16="http://schemas.microsoft.com/office/drawing/2014/main" val="20000"/>
                        </a:ext>
                      </a:extLst>
                    </a:gridCol>
                    <a:gridCol w="1142883">
                      <a:extLst>
                        <a:ext uri="{9D8B030D-6E8A-4147-A177-3AD203B41FA5}">
                          <a16:colId xmlns:a16="http://schemas.microsoft.com/office/drawing/2014/main" val="20001"/>
                        </a:ext>
                      </a:extLst>
                    </a:gridCol>
                    <a:gridCol w="1142883">
                      <a:extLst>
                        <a:ext uri="{9D8B030D-6E8A-4147-A177-3AD203B41FA5}">
                          <a16:colId xmlns:a16="http://schemas.microsoft.com/office/drawing/2014/main" val="20002"/>
                        </a:ext>
                      </a:extLst>
                    </a:gridCol>
                    <a:gridCol w="1142883">
                      <a:extLst>
                        <a:ext uri="{9D8B030D-6E8A-4147-A177-3AD203B41FA5}">
                          <a16:colId xmlns:a16="http://schemas.microsoft.com/office/drawing/2014/main" val="20003"/>
                        </a:ext>
                      </a:extLst>
                    </a:gridCol>
                    <a:gridCol w="1142883">
                      <a:extLst>
                        <a:ext uri="{9D8B030D-6E8A-4147-A177-3AD203B41FA5}">
                          <a16:colId xmlns:a16="http://schemas.microsoft.com/office/drawing/2014/main" val="321792991"/>
                        </a:ext>
                      </a:extLst>
                    </a:gridCol>
                    <a:gridCol w="1142883">
                      <a:extLst>
                        <a:ext uri="{9D8B030D-6E8A-4147-A177-3AD203B41FA5}">
                          <a16:colId xmlns:a16="http://schemas.microsoft.com/office/drawing/2014/main" val="2056906320"/>
                        </a:ext>
                      </a:extLst>
                    </a:gridCol>
                    <a:gridCol w="1142883">
                      <a:extLst>
                        <a:ext uri="{9D8B030D-6E8A-4147-A177-3AD203B41FA5}">
                          <a16:colId xmlns:a16="http://schemas.microsoft.com/office/drawing/2014/main" val="1903616066"/>
                        </a:ext>
                      </a:extLst>
                    </a:gridCol>
                    <a:gridCol w="1142883">
                      <a:extLst>
                        <a:ext uri="{9D8B030D-6E8A-4147-A177-3AD203B41FA5}">
                          <a16:colId xmlns:a16="http://schemas.microsoft.com/office/drawing/2014/main" val="3484068725"/>
                        </a:ext>
                      </a:extLst>
                    </a:gridCol>
                    <a:gridCol w="1142883">
                      <a:extLst>
                        <a:ext uri="{9D8B030D-6E8A-4147-A177-3AD203B41FA5}">
                          <a16:colId xmlns:a16="http://schemas.microsoft.com/office/drawing/2014/main" val="1944614507"/>
                        </a:ext>
                      </a:extLst>
                    </a:gridCol>
                    <a:gridCol w="1142883">
                      <a:extLst>
                        <a:ext uri="{9D8B030D-6E8A-4147-A177-3AD203B41FA5}">
                          <a16:colId xmlns:a16="http://schemas.microsoft.com/office/drawing/2014/main" val="1068472925"/>
                        </a:ext>
                      </a:extLst>
                    </a:gridCol>
                  </a:tblGrid>
                  <a:tr h="475465">
                    <a:tc>
                      <a:txBody>
                        <a:bodyPr/>
                        <a:lstStyle/>
                        <a:p>
                          <a:pPr algn="ctr"/>
                          <a:endParaRPr lang="en-US" sz="2000" dirty="0"/>
                        </a:p>
                      </a:txBody>
                      <a:tcPr/>
                    </a:tc>
                    <a:tc>
                      <a:txBody>
                        <a:bodyPr/>
                        <a:lstStyle/>
                        <a:p>
                          <a:endParaRPr lang="en-US"/>
                        </a:p>
                      </a:txBody>
                      <a:tcPr>
                        <a:blipFill>
                          <a:blip r:embed="rId2"/>
                          <a:stretch>
                            <a:fillRect l="-101604" t="-1282" r="-803209" b="-257692"/>
                          </a:stretch>
                        </a:blipFill>
                      </a:tcPr>
                    </a:tc>
                    <a:tc>
                      <a:txBody>
                        <a:bodyPr/>
                        <a:lstStyle/>
                        <a:p>
                          <a:endParaRPr lang="en-US"/>
                        </a:p>
                      </a:txBody>
                      <a:tcPr>
                        <a:blipFill>
                          <a:blip r:embed="rId2"/>
                          <a:stretch>
                            <a:fillRect l="-200532" t="-1282" r="-698936" b="-257692"/>
                          </a:stretch>
                        </a:blipFill>
                      </a:tcPr>
                    </a:tc>
                    <a:tc>
                      <a:txBody>
                        <a:bodyPr/>
                        <a:lstStyle/>
                        <a:p>
                          <a:endParaRPr lang="en-US"/>
                        </a:p>
                      </a:txBody>
                      <a:tcPr>
                        <a:blipFill>
                          <a:blip r:embed="rId2"/>
                          <a:stretch>
                            <a:fillRect l="-302139" t="-1282" r="-602674" b="-257692"/>
                          </a:stretch>
                        </a:blipFill>
                      </a:tcPr>
                    </a:tc>
                    <a:tc>
                      <a:txBody>
                        <a:bodyPr/>
                        <a:lstStyle/>
                        <a:p>
                          <a:endParaRPr lang="en-US"/>
                        </a:p>
                      </a:txBody>
                      <a:tcPr>
                        <a:blipFill>
                          <a:blip r:embed="rId2"/>
                          <a:stretch>
                            <a:fillRect l="-400000" t="-1282" r="-499468" b="-257692"/>
                          </a:stretch>
                        </a:blipFill>
                      </a:tcPr>
                    </a:tc>
                    <a:tc>
                      <a:txBody>
                        <a:bodyPr/>
                        <a:lstStyle/>
                        <a:p>
                          <a:endParaRPr lang="en-US"/>
                        </a:p>
                      </a:txBody>
                      <a:tcPr>
                        <a:blipFill>
                          <a:blip r:embed="rId2"/>
                          <a:stretch>
                            <a:fillRect l="-502674" t="-1282" r="-402139" b="-257692"/>
                          </a:stretch>
                        </a:blipFill>
                      </a:tcPr>
                    </a:tc>
                    <a:tc>
                      <a:txBody>
                        <a:bodyPr/>
                        <a:lstStyle/>
                        <a:p>
                          <a:endParaRPr lang="en-US"/>
                        </a:p>
                      </a:txBody>
                      <a:tcPr>
                        <a:blipFill>
                          <a:blip r:embed="rId2"/>
                          <a:stretch>
                            <a:fillRect l="-599468" t="-1282" r="-300000" b="-257692"/>
                          </a:stretch>
                        </a:blipFill>
                      </a:tcPr>
                    </a:tc>
                    <a:tc>
                      <a:txBody>
                        <a:bodyPr/>
                        <a:lstStyle/>
                        <a:p>
                          <a:endParaRPr lang="en-US"/>
                        </a:p>
                      </a:txBody>
                      <a:tcPr>
                        <a:blipFill>
                          <a:blip r:embed="rId2"/>
                          <a:stretch>
                            <a:fillRect l="-703209" t="-1282" r="-201604" b="-257692"/>
                          </a:stretch>
                        </a:blipFill>
                      </a:tcPr>
                    </a:tc>
                    <a:tc>
                      <a:txBody>
                        <a:bodyPr/>
                        <a:lstStyle/>
                        <a:p>
                          <a:endParaRPr lang="en-US"/>
                        </a:p>
                      </a:txBody>
                      <a:tcPr>
                        <a:blipFill>
                          <a:blip r:embed="rId2"/>
                          <a:stretch>
                            <a:fillRect l="-798936" t="-1282" r="-100532" b="-257692"/>
                          </a:stretch>
                        </a:blipFill>
                      </a:tcPr>
                    </a:tc>
                    <a:tc>
                      <a:txBody>
                        <a:bodyPr/>
                        <a:lstStyle/>
                        <a:p>
                          <a:endParaRPr lang="en-US"/>
                        </a:p>
                      </a:txBody>
                      <a:tcPr>
                        <a:blipFill>
                          <a:blip r:embed="rId2"/>
                          <a:stretch>
                            <a:fillRect l="-903743" t="-1282" r="-1070" b="-257692"/>
                          </a:stretch>
                        </a:blipFill>
                      </a:tcPr>
                    </a:tc>
                    <a:extLst>
                      <a:ext uri="{0D108BD9-81ED-4DB2-BD59-A6C34878D82A}">
                        <a16:rowId xmlns:a16="http://schemas.microsoft.com/office/drawing/2014/main" val="10000"/>
                      </a:ext>
                    </a:extLst>
                  </a:tr>
                  <a:tr h="413512">
                    <a:tc>
                      <a:txBody>
                        <a:bodyPr/>
                        <a:lstStyle/>
                        <a:p>
                          <a:endParaRPr lang="en-US"/>
                        </a:p>
                      </a:txBody>
                      <a:tcPr>
                        <a:blipFill>
                          <a:blip r:embed="rId2"/>
                          <a:stretch>
                            <a:fillRect l="-1064" t="-116176" r="-898404" b="-195588"/>
                          </a:stretch>
                        </a:blipFill>
                      </a:tcPr>
                    </a:tc>
                    <a:tc>
                      <a:txBody>
                        <a:bodyPr/>
                        <a:lstStyle/>
                        <a:p>
                          <a:endParaRPr lang="en-US"/>
                        </a:p>
                      </a:txBody>
                      <a:tcPr>
                        <a:blipFill>
                          <a:blip r:embed="rId2"/>
                          <a:stretch>
                            <a:fillRect l="-101604" t="-116176" r="-803209" b="-195588"/>
                          </a:stretch>
                        </a:blipFill>
                      </a:tcPr>
                    </a:tc>
                    <a:tc>
                      <a:txBody>
                        <a:bodyPr/>
                        <a:lstStyle/>
                        <a:p>
                          <a:endParaRPr lang="en-US"/>
                        </a:p>
                      </a:txBody>
                      <a:tcPr>
                        <a:blipFill>
                          <a:blip r:embed="rId2"/>
                          <a:stretch>
                            <a:fillRect l="-200532" t="-116176" r="-698936" b="-195588"/>
                          </a:stretch>
                        </a:blipFill>
                      </a:tcPr>
                    </a:tc>
                    <a:tc>
                      <a:txBody>
                        <a:bodyPr/>
                        <a:lstStyle/>
                        <a:p>
                          <a:endParaRPr lang="en-US"/>
                        </a:p>
                      </a:txBody>
                      <a:tcPr>
                        <a:blipFill>
                          <a:blip r:embed="rId2"/>
                          <a:stretch>
                            <a:fillRect l="-302139" t="-116176" r="-602674" b="-195588"/>
                          </a:stretch>
                        </a:blipFill>
                      </a:tcPr>
                    </a:tc>
                    <a:tc>
                      <a:txBody>
                        <a:bodyPr/>
                        <a:lstStyle/>
                        <a:p>
                          <a:endParaRPr lang="en-US"/>
                        </a:p>
                      </a:txBody>
                      <a:tcPr>
                        <a:blipFill>
                          <a:blip r:embed="rId2"/>
                          <a:stretch>
                            <a:fillRect l="-400000" t="-116176" r="-499468" b="-195588"/>
                          </a:stretch>
                        </a:blipFill>
                      </a:tcPr>
                    </a:tc>
                    <a:tc>
                      <a:txBody>
                        <a:bodyPr/>
                        <a:lstStyle/>
                        <a:p>
                          <a:endParaRPr lang="en-US"/>
                        </a:p>
                      </a:txBody>
                      <a:tcPr>
                        <a:blipFill>
                          <a:blip r:embed="rId2"/>
                          <a:stretch>
                            <a:fillRect l="-502674" t="-116176" r="-402139" b="-195588"/>
                          </a:stretch>
                        </a:blipFill>
                      </a:tcPr>
                    </a:tc>
                    <a:tc>
                      <a:txBody>
                        <a:bodyPr/>
                        <a:lstStyle/>
                        <a:p>
                          <a:endParaRPr lang="en-US"/>
                        </a:p>
                      </a:txBody>
                      <a:tcPr>
                        <a:blipFill>
                          <a:blip r:embed="rId2"/>
                          <a:stretch>
                            <a:fillRect l="-599468" t="-116176" r="-300000" b="-195588"/>
                          </a:stretch>
                        </a:blipFill>
                      </a:tcPr>
                    </a:tc>
                    <a:tc>
                      <a:txBody>
                        <a:bodyPr/>
                        <a:lstStyle/>
                        <a:p>
                          <a:endParaRPr lang="en-US"/>
                        </a:p>
                      </a:txBody>
                      <a:tcPr>
                        <a:blipFill>
                          <a:blip r:embed="rId2"/>
                          <a:stretch>
                            <a:fillRect l="-703209" t="-116176" r="-201604" b="-195588"/>
                          </a:stretch>
                        </a:blipFill>
                      </a:tcPr>
                    </a:tc>
                    <a:tc>
                      <a:txBody>
                        <a:bodyPr/>
                        <a:lstStyle/>
                        <a:p>
                          <a:endParaRPr lang="en-US"/>
                        </a:p>
                      </a:txBody>
                      <a:tcPr>
                        <a:blipFill>
                          <a:blip r:embed="rId2"/>
                          <a:stretch>
                            <a:fillRect l="-798936" t="-116176" r="-100532" b="-195588"/>
                          </a:stretch>
                        </a:blipFill>
                      </a:tcPr>
                    </a:tc>
                    <a:tc>
                      <a:txBody>
                        <a:bodyPr/>
                        <a:lstStyle/>
                        <a:p>
                          <a:endParaRPr lang="en-US"/>
                        </a:p>
                      </a:txBody>
                      <a:tcPr>
                        <a:blipFill>
                          <a:blip r:embed="rId2"/>
                          <a:stretch>
                            <a:fillRect l="-903743" t="-116176" r="-1070" b="-195588"/>
                          </a:stretch>
                        </a:blipFill>
                      </a:tcPr>
                    </a:tc>
                    <a:extLst>
                      <a:ext uri="{0D108BD9-81ED-4DB2-BD59-A6C34878D82A}">
                        <a16:rowId xmlns:a16="http://schemas.microsoft.com/office/drawing/2014/main" val="10001"/>
                      </a:ext>
                    </a:extLst>
                  </a:tr>
                  <a:tr h="396240">
                    <a:tc>
                      <a:txBody>
                        <a:bodyPr/>
                        <a:lstStyle/>
                        <a:p>
                          <a:endParaRPr lang="en-US"/>
                        </a:p>
                      </a:txBody>
                      <a:tcPr>
                        <a:blipFill>
                          <a:blip r:embed="rId2"/>
                          <a:stretch>
                            <a:fillRect l="-1064" t="-222727" r="-898404" b="-101515"/>
                          </a:stretch>
                        </a:blipFill>
                      </a:tcPr>
                    </a:tc>
                    <a:tc>
                      <a:txBody>
                        <a:bodyPr/>
                        <a:lstStyle/>
                        <a:p>
                          <a:endParaRPr lang="en-US"/>
                        </a:p>
                      </a:txBody>
                      <a:tcPr>
                        <a:blipFill>
                          <a:blip r:embed="rId2"/>
                          <a:stretch>
                            <a:fillRect l="-101604" t="-222727" r="-803209" b="-101515"/>
                          </a:stretch>
                        </a:blipFill>
                      </a:tcPr>
                    </a:tc>
                    <a:tc>
                      <a:txBody>
                        <a:bodyPr/>
                        <a:lstStyle/>
                        <a:p>
                          <a:endParaRPr lang="en-US"/>
                        </a:p>
                      </a:txBody>
                      <a:tcPr>
                        <a:blipFill>
                          <a:blip r:embed="rId2"/>
                          <a:stretch>
                            <a:fillRect l="-200532" t="-222727" r="-698936" b="-101515"/>
                          </a:stretch>
                        </a:blipFill>
                      </a:tcPr>
                    </a:tc>
                    <a:tc>
                      <a:txBody>
                        <a:bodyPr/>
                        <a:lstStyle/>
                        <a:p>
                          <a:endParaRPr lang="en-US"/>
                        </a:p>
                      </a:txBody>
                      <a:tcPr>
                        <a:blipFill>
                          <a:blip r:embed="rId2"/>
                          <a:stretch>
                            <a:fillRect l="-302139" t="-222727" r="-602674" b="-101515"/>
                          </a:stretch>
                        </a:blipFill>
                      </a:tcPr>
                    </a:tc>
                    <a:tc>
                      <a:txBody>
                        <a:bodyPr/>
                        <a:lstStyle/>
                        <a:p>
                          <a:endParaRPr lang="en-US"/>
                        </a:p>
                      </a:txBody>
                      <a:tcPr>
                        <a:blipFill>
                          <a:blip r:embed="rId2"/>
                          <a:stretch>
                            <a:fillRect l="-400000" t="-222727" r="-499468" b="-101515"/>
                          </a:stretch>
                        </a:blipFill>
                      </a:tcPr>
                    </a:tc>
                    <a:tc>
                      <a:txBody>
                        <a:bodyPr/>
                        <a:lstStyle/>
                        <a:p>
                          <a:endParaRPr lang="en-US"/>
                        </a:p>
                      </a:txBody>
                      <a:tcPr>
                        <a:blipFill>
                          <a:blip r:embed="rId2"/>
                          <a:stretch>
                            <a:fillRect l="-502674" t="-222727" r="-402139" b="-101515"/>
                          </a:stretch>
                        </a:blipFill>
                      </a:tcPr>
                    </a:tc>
                    <a:tc>
                      <a:txBody>
                        <a:bodyPr/>
                        <a:lstStyle/>
                        <a:p>
                          <a:endParaRPr lang="en-US"/>
                        </a:p>
                      </a:txBody>
                      <a:tcPr>
                        <a:blipFill>
                          <a:blip r:embed="rId2"/>
                          <a:stretch>
                            <a:fillRect l="-599468" t="-222727" r="-300000" b="-101515"/>
                          </a:stretch>
                        </a:blipFill>
                      </a:tcPr>
                    </a:tc>
                    <a:tc>
                      <a:txBody>
                        <a:bodyPr/>
                        <a:lstStyle/>
                        <a:p>
                          <a:endParaRPr lang="en-US"/>
                        </a:p>
                      </a:txBody>
                      <a:tcPr>
                        <a:blipFill>
                          <a:blip r:embed="rId2"/>
                          <a:stretch>
                            <a:fillRect l="-703209" t="-222727" r="-201604" b="-101515"/>
                          </a:stretch>
                        </a:blipFill>
                      </a:tcPr>
                    </a:tc>
                    <a:tc>
                      <a:txBody>
                        <a:bodyPr/>
                        <a:lstStyle/>
                        <a:p>
                          <a:endParaRPr lang="en-US"/>
                        </a:p>
                      </a:txBody>
                      <a:tcPr>
                        <a:blipFill>
                          <a:blip r:embed="rId2"/>
                          <a:stretch>
                            <a:fillRect l="-798936" t="-222727" r="-100532" b="-101515"/>
                          </a:stretch>
                        </a:blipFill>
                      </a:tcPr>
                    </a:tc>
                    <a:tc>
                      <a:txBody>
                        <a:bodyPr/>
                        <a:lstStyle/>
                        <a:p>
                          <a:endParaRPr lang="en-US"/>
                        </a:p>
                      </a:txBody>
                      <a:tcPr>
                        <a:blipFill>
                          <a:blip r:embed="rId2"/>
                          <a:stretch>
                            <a:fillRect l="-903743" t="-222727" r="-1070" b="-101515"/>
                          </a:stretch>
                        </a:blipFill>
                      </a:tcPr>
                    </a:tc>
                    <a:extLst>
                      <a:ext uri="{0D108BD9-81ED-4DB2-BD59-A6C34878D82A}">
                        <a16:rowId xmlns:a16="http://schemas.microsoft.com/office/drawing/2014/main" val="10002"/>
                      </a:ext>
                    </a:extLst>
                  </a:tr>
                  <a:tr h="396240">
                    <a:tc>
                      <a:txBody>
                        <a:bodyPr/>
                        <a:lstStyle/>
                        <a:p>
                          <a:endParaRPr lang="en-US"/>
                        </a:p>
                      </a:txBody>
                      <a:tcPr>
                        <a:blipFill>
                          <a:blip r:embed="rId2"/>
                          <a:stretch>
                            <a:fillRect l="-1064" t="-327692" r="-898404" b="-3077"/>
                          </a:stretch>
                        </a:blipFill>
                      </a:tcPr>
                    </a:tc>
                    <a:tc>
                      <a:txBody>
                        <a:bodyPr/>
                        <a:lstStyle/>
                        <a:p>
                          <a:endParaRPr lang="en-US"/>
                        </a:p>
                      </a:txBody>
                      <a:tcPr>
                        <a:blipFill>
                          <a:blip r:embed="rId2"/>
                          <a:stretch>
                            <a:fillRect l="-101604" t="-327692" r="-803209" b="-3077"/>
                          </a:stretch>
                        </a:blipFill>
                      </a:tcPr>
                    </a:tc>
                    <a:tc>
                      <a:txBody>
                        <a:bodyPr/>
                        <a:lstStyle/>
                        <a:p>
                          <a:endParaRPr lang="en-US"/>
                        </a:p>
                      </a:txBody>
                      <a:tcPr>
                        <a:blipFill>
                          <a:blip r:embed="rId2"/>
                          <a:stretch>
                            <a:fillRect l="-200532" t="-327692" r="-698936" b="-3077"/>
                          </a:stretch>
                        </a:blipFill>
                      </a:tcPr>
                    </a:tc>
                    <a:tc>
                      <a:txBody>
                        <a:bodyPr/>
                        <a:lstStyle/>
                        <a:p>
                          <a:endParaRPr lang="en-US"/>
                        </a:p>
                      </a:txBody>
                      <a:tcPr>
                        <a:blipFill>
                          <a:blip r:embed="rId2"/>
                          <a:stretch>
                            <a:fillRect l="-302139" t="-327692" r="-602674" b="-3077"/>
                          </a:stretch>
                        </a:blipFill>
                      </a:tcPr>
                    </a:tc>
                    <a:tc>
                      <a:txBody>
                        <a:bodyPr/>
                        <a:lstStyle/>
                        <a:p>
                          <a:endParaRPr lang="en-US"/>
                        </a:p>
                      </a:txBody>
                      <a:tcPr>
                        <a:blipFill>
                          <a:blip r:embed="rId2"/>
                          <a:stretch>
                            <a:fillRect l="-400000" t="-327692" r="-499468" b="-3077"/>
                          </a:stretch>
                        </a:blipFill>
                      </a:tcPr>
                    </a:tc>
                    <a:tc>
                      <a:txBody>
                        <a:bodyPr/>
                        <a:lstStyle/>
                        <a:p>
                          <a:endParaRPr lang="en-US"/>
                        </a:p>
                      </a:txBody>
                      <a:tcPr>
                        <a:blipFill>
                          <a:blip r:embed="rId2"/>
                          <a:stretch>
                            <a:fillRect l="-502674" t="-327692" r="-402139" b="-3077"/>
                          </a:stretch>
                        </a:blipFill>
                      </a:tcPr>
                    </a:tc>
                    <a:tc>
                      <a:txBody>
                        <a:bodyPr/>
                        <a:lstStyle/>
                        <a:p>
                          <a:endParaRPr lang="en-US"/>
                        </a:p>
                      </a:txBody>
                      <a:tcPr>
                        <a:blipFill>
                          <a:blip r:embed="rId2"/>
                          <a:stretch>
                            <a:fillRect l="-599468" t="-327692" r="-300000" b="-3077"/>
                          </a:stretch>
                        </a:blipFill>
                      </a:tcPr>
                    </a:tc>
                    <a:tc>
                      <a:txBody>
                        <a:bodyPr/>
                        <a:lstStyle/>
                        <a:p>
                          <a:endParaRPr lang="en-US"/>
                        </a:p>
                      </a:txBody>
                      <a:tcPr>
                        <a:blipFill>
                          <a:blip r:embed="rId2"/>
                          <a:stretch>
                            <a:fillRect l="-703209" t="-327692" r="-201604" b="-3077"/>
                          </a:stretch>
                        </a:blipFill>
                      </a:tcPr>
                    </a:tc>
                    <a:tc>
                      <a:txBody>
                        <a:bodyPr/>
                        <a:lstStyle/>
                        <a:p>
                          <a:endParaRPr lang="en-US"/>
                        </a:p>
                      </a:txBody>
                      <a:tcPr>
                        <a:blipFill>
                          <a:blip r:embed="rId2"/>
                          <a:stretch>
                            <a:fillRect l="-798936" t="-327692" r="-100532" b="-3077"/>
                          </a:stretch>
                        </a:blipFill>
                      </a:tcPr>
                    </a:tc>
                    <a:tc>
                      <a:txBody>
                        <a:bodyPr/>
                        <a:lstStyle/>
                        <a:p>
                          <a:endParaRPr lang="en-US"/>
                        </a:p>
                      </a:txBody>
                      <a:tcPr>
                        <a:blipFill>
                          <a:blip r:embed="rId2"/>
                          <a:stretch>
                            <a:fillRect l="-903743" t="-327692" r="-1070" b="-3077"/>
                          </a:stretch>
                        </a:blipFill>
                      </a:tcPr>
                    </a:tc>
                    <a:extLst>
                      <a:ext uri="{0D108BD9-81ED-4DB2-BD59-A6C34878D82A}">
                        <a16:rowId xmlns:a16="http://schemas.microsoft.com/office/drawing/2014/main" val="10003"/>
                      </a:ext>
                    </a:extLst>
                  </a:tr>
                </a:tbl>
              </a:graphicData>
            </a:graphic>
          </p:graphicFrame>
        </mc:Fallback>
      </mc:AlternateContent>
      <p:sp>
        <p:nvSpPr>
          <p:cNvPr id="38" name="TextBox 37">
            <a:extLst>
              <a:ext uri="{FF2B5EF4-FFF2-40B4-BE49-F238E27FC236}">
                <a16:creationId xmlns:a16="http://schemas.microsoft.com/office/drawing/2014/main" id="{3DEBA95A-1F74-41DC-BE50-4DCC826EC8AC}"/>
              </a:ext>
            </a:extLst>
          </p:cNvPr>
          <p:cNvSpPr txBox="1"/>
          <p:nvPr/>
        </p:nvSpPr>
        <p:spPr>
          <a:xfrm>
            <a:off x="5957274" y="2090725"/>
            <a:ext cx="1376246" cy="400110"/>
          </a:xfrm>
          <a:prstGeom prst="rect">
            <a:avLst/>
          </a:prstGeom>
          <a:noFill/>
        </p:spPr>
        <p:txBody>
          <a:bodyPr wrap="square" rtlCol="0">
            <a:spAutoFit/>
          </a:bodyPr>
          <a:lstStyle/>
          <a:p>
            <a:r>
              <a:rPr lang="en-US" sz="2000" dirty="0">
                <a:solidFill>
                  <a:srgbClr val="0000FF"/>
                </a:solidFill>
              </a:rPr>
              <a:t>Player 2</a:t>
            </a:r>
          </a:p>
        </p:txBody>
      </p:sp>
      <p:sp>
        <p:nvSpPr>
          <p:cNvPr id="39" name="TextBox 38">
            <a:extLst>
              <a:ext uri="{FF2B5EF4-FFF2-40B4-BE49-F238E27FC236}">
                <a16:creationId xmlns:a16="http://schemas.microsoft.com/office/drawing/2014/main" id="{FF26255B-33FE-4B67-B31D-C050BA7DEAA0}"/>
              </a:ext>
            </a:extLst>
          </p:cNvPr>
          <p:cNvSpPr txBox="1"/>
          <p:nvPr/>
        </p:nvSpPr>
        <p:spPr>
          <a:xfrm rot="16200000">
            <a:off x="-445541" y="3031209"/>
            <a:ext cx="1480858" cy="400110"/>
          </a:xfrm>
          <a:prstGeom prst="rect">
            <a:avLst/>
          </a:prstGeom>
          <a:noFill/>
        </p:spPr>
        <p:txBody>
          <a:bodyPr wrap="square" rtlCol="0">
            <a:spAutoFit/>
          </a:bodyPr>
          <a:lstStyle/>
          <a:p>
            <a:r>
              <a:rPr lang="en-US" sz="2000" dirty="0">
                <a:solidFill>
                  <a:srgbClr val="900000"/>
                </a:solidFill>
              </a:rPr>
              <a:t>Player 1</a:t>
            </a:r>
          </a:p>
        </p:txBody>
      </p:sp>
      <p:sp>
        <p:nvSpPr>
          <p:cNvPr id="40" name="Content Placeholder 2">
            <a:extLst>
              <a:ext uri="{FF2B5EF4-FFF2-40B4-BE49-F238E27FC236}">
                <a16:creationId xmlns:a16="http://schemas.microsoft.com/office/drawing/2014/main" id="{6CE9C98D-6758-407F-B2A7-9E087D853ADA}"/>
              </a:ext>
            </a:extLst>
          </p:cNvPr>
          <p:cNvSpPr>
            <a:spLocks noGrp="1"/>
          </p:cNvSpPr>
          <p:nvPr>
            <p:ph sz="quarter" idx="1"/>
          </p:nvPr>
        </p:nvSpPr>
        <p:spPr>
          <a:xfrm>
            <a:off x="552099" y="1113178"/>
            <a:ext cx="10515600" cy="954107"/>
          </a:xfrm>
        </p:spPr>
        <p:txBody>
          <a:bodyPr>
            <a:normAutofit lnSpcReduction="10000"/>
          </a:bodyPr>
          <a:lstStyle/>
          <a:p>
            <a:r>
              <a:rPr lang="en-US" dirty="0"/>
              <a:t>Game 4: players play left, center, or right </a:t>
            </a:r>
            <a:r>
              <a:rPr lang="en-US" dirty="0">
                <a:solidFill>
                  <a:srgbClr val="C00000"/>
                </a:solidFill>
              </a:rPr>
              <a:t>sequentially</a:t>
            </a:r>
          </a:p>
          <a:p>
            <a:r>
              <a:rPr lang="en-US" sz="2800" dirty="0"/>
              <a:t>Normal</a:t>
            </a:r>
            <a:r>
              <a:rPr lang="en-US" dirty="0"/>
              <a:t>-</a:t>
            </a:r>
            <a:r>
              <a:rPr lang="en-US" sz="2800" dirty="0"/>
              <a:t>form:</a:t>
            </a:r>
          </a:p>
        </p:txBody>
      </p:sp>
    </p:spTree>
    <p:extLst>
      <p:ext uri="{BB962C8B-B14F-4D97-AF65-F5344CB8AC3E}">
        <p14:creationId xmlns:p14="http://schemas.microsoft.com/office/powerpoint/2010/main" val="124093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Protecting Staten Island Ferry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446" r="13243"/>
          <a:stretch/>
        </p:blipFill>
        <p:spPr>
          <a:xfrm>
            <a:off x="1981200" y="1276251"/>
            <a:ext cx="4997384" cy="3071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380" y="1625807"/>
            <a:ext cx="3223528" cy="2372342"/>
          </a:xfrm>
          <a:prstGeom prst="rect">
            <a:avLst/>
          </a:prstGeom>
        </p:spPr>
      </p:pic>
      <p:sp>
        <p:nvSpPr>
          <p:cNvPr id="10" name="TextBox 9"/>
          <p:cNvSpPr txBox="1"/>
          <p:nvPr/>
        </p:nvSpPr>
        <p:spPr>
          <a:xfrm rot="19130420">
            <a:off x="8388575" y="2728451"/>
            <a:ext cx="1460528" cy="461665"/>
          </a:xfrm>
          <a:prstGeom prst="rect">
            <a:avLst/>
          </a:prstGeom>
          <a:noFill/>
        </p:spPr>
        <p:txBody>
          <a:bodyPr wrap="none" rtlCol="0">
            <a:spAutoFit/>
          </a:bodyPr>
          <a:lstStyle/>
          <a:p>
            <a:r>
              <a:rPr lang="en-US" sz="2400" dirty="0">
                <a:solidFill>
                  <a:srgbClr val="C00000"/>
                </a:solidFill>
              </a:rPr>
              <a:t>Ferry Line</a:t>
            </a:r>
          </a:p>
        </p:txBody>
      </p:sp>
      <p:cxnSp>
        <p:nvCxnSpPr>
          <p:cNvPr id="12" name="Straight Connector 11"/>
          <p:cNvCxnSpPr/>
          <p:nvPr/>
        </p:nvCxnSpPr>
        <p:spPr>
          <a:xfrm flipV="1">
            <a:off x="8132619" y="2087212"/>
            <a:ext cx="1689274" cy="139027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1072" y="4429503"/>
            <a:ext cx="2736231" cy="188528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8536" y="4429503"/>
            <a:ext cx="3234802" cy="1885283"/>
          </a:xfrm>
          <a:prstGeom prst="rect">
            <a:avLst/>
          </a:prstGeom>
        </p:spPr>
      </p:pic>
      <p:sp>
        <p:nvSpPr>
          <p:cNvPr id="4" name="Slide Number Placeholder 3">
            <a:extLst>
              <a:ext uri="{FF2B5EF4-FFF2-40B4-BE49-F238E27FC236}">
                <a16:creationId xmlns:a16="http://schemas.microsoft.com/office/drawing/2014/main" id="{3CE2EEBC-835E-4E12-9CD4-2875206B6DAE}"/>
              </a:ext>
            </a:extLst>
          </p:cNvPr>
          <p:cNvSpPr>
            <a:spLocks noGrp="1"/>
          </p:cNvSpPr>
          <p:nvPr>
            <p:ph type="sldNum" sz="quarter" idx="4"/>
          </p:nvPr>
        </p:nvSpPr>
        <p:spPr/>
        <p:txBody>
          <a:bodyPr/>
          <a:lstStyle/>
          <a:p>
            <a:fld id="{4E5DC575-B3DA-4894-AC1D-D96F1860F14D}" type="slidenum">
              <a:rPr lang="en-US" smtClean="0"/>
              <a:pPr/>
              <a:t>15</a:t>
            </a:fld>
            <a:endParaRPr lang="en-US" dirty="0"/>
          </a:p>
        </p:txBody>
      </p:sp>
    </p:spTree>
    <p:extLst>
      <p:ext uri="{BB962C8B-B14F-4D97-AF65-F5344CB8AC3E}">
        <p14:creationId xmlns:p14="http://schemas.microsoft.com/office/powerpoint/2010/main" val="17066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2" descr="https://www.syfy.com/sites/syfy/files/styles/1200x680/public/2017/07/Spider-Man-Homecoming-Ferry-sp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219200"/>
            <a:ext cx="6293537" cy="3566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yimg.com/ny/api/res/1.2/fvXCFl7ODgxKYFXbIXKtOA--~A/YXBwaWQ9aGlnaGxhbmRlcjtzbT0xO3c9NzQ0O2g9MzEw/http:/media.zenfs.com/en/homerun/feed_manager_auto_publish_494/c5c2c44ef0507c313bef7413109194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242" y="3980060"/>
            <a:ext cx="5224559" cy="21769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a:xfrm>
            <a:off x="612648" y="6356350"/>
            <a:ext cx="814936" cy="365760"/>
          </a:xfrm>
          <a:prstGeom prst="rect">
            <a:avLst/>
          </a:prstGeom>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B20E47-2A4C-4221-B6B9-A2AC2F1C1077}" type="slidenum">
              <a:rPr lang="en-US" smtClean="0"/>
              <a:pPr/>
              <a:t>16</a:t>
            </a:fld>
            <a:endParaRPr lang="en-US" dirty="0"/>
          </a:p>
        </p:txBody>
      </p:sp>
    </p:spTree>
    <p:extLst>
      <p:ext uri="{BB962C8B-B14F-4D97-AF65-F5344CB8AC3E}">
        <p14:creationId xmlns:p14="http://schemas.microsoft.com/office/powerpoint/2010/main" val="356006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5" descr="ferryescort.jpg"/>
          <p:cNvPicPr>
            <a:picLocks noChangeAspect="1"/>
          </p:cNvPicPr>
          <p:nvPr/>
        </p:nvPicPr>
        <p:blipFill>
          <a:blip r:embed="rId3" cstate="print"/>
          <a:stretch>
            <a:fillRect/>
          </a:stretch>
        </p:blipFill>
        <p:spPr>
          <a:xfrm>
            <a:off x="2487636" y="1219200"/>
            <a:ext cx="7216728" cy="493776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51" t="52849" r="18384"/>
          <a:stretch/>
        </p:blipFill>
        <p:spPr>
          <a:xfrm>
            <a:off x="6549701" y="4407858"/>
            <a:ext cx="3820875" cy="1749102"/>
          </a:xfrm>
          <a:prstGeom prst="rect">
            <a:avLst/>
          </a:prstGeom>
        </p:spPr>
      </p:pic>
      <p:sp>
        <p:nvSpPr>
          <p:cNvPr id="3" name="Slide Number Placeholder 2">
            <a:extLst>
              <a:ext uri="{FF2B5EF4-FFF2-40B4-BE49-F238E27FC236}">
                <a16:creationId xmlns:a16="http://schemas.microsoft.com/office/drawing/2014/main" id="{A006B53A-5892-42F4-9F66-DA11B584A545}"/>
              </a:ext>
            </a:extLst>
          </p:cNvPr>
          <p:cNvSpPr>
            <a:spLocks noGrp="1"/>
          </p:cNvSpPr>
          <p:nvPr>
            <p:ph type="sldNum" sz="quarter" idx="4"/>
          </p:nvPr>
        </p:nvSpPr>
        <p:spPr/>
        <p:txBody>
          <a:bodyPr/>
          <a:lstStyle/>
          <a:p>
            <a:fld id="{4E5DC575-B3DA-4894-AC1D-D96F1860F14D}" type="slidenum">
              <a:rPr lang="en-US" smtClean="0"/>
              <a:pPr/>
              <a:t>17</a:t>
            </a:fld>
            <a:endParaRPr lang="en-US" dirty="0"/>
          </a:p>
        </p:txBody>
      </p:sp>
    </p:spTree>
    <p:extLst>
      <p:ext uri="{BB962C8B-B14F-4D97-AF65-F5344CB8AC3E}">
        <p14:creationId xmlns:p14="http://schemas.microsoft.com/office/powerpoint/2010/main" val="8991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60BA-35CF-4886-B302-C650A6DFA739}"/>
              </a:ext>
            </a:extLst>
          </p:cNvPr>
          <p:cNvSpPr>
            <a:spLocks noGrp="1"/>
          </p:cNvSpPr>
          <p:nvPr>
            <p:ph type="title"/>
          </p:nvPr>
        </p:nvSpPr>
        <p:spPr/>
        <p:txBody>
          <a:bodyPr/>
          <a:lstStyle/>
          <a:p>
            <a:r>
              <a:rPr lang="en-US" dirty="0"/>
              <a:t>Previous USCG Approach</a:t>
            </a:r>
          </a:p>
        </p:txBody>
      </p:sp>
      <p:sp>
        <p:nvSpPr>
          <p:cNvPr id="11" name="Rectangle 10">
            <a:extLst>
              <a:ext uri="{FF2B5EF4-FFF2-40B4-BE49-F238E27FC236}">
                <a16:creationId xmlns:a16="http://schemas.microsoft.com/office/drawing/2014/main" id="{3AA1AA51-DC8D-4D87-9D5F-34ABE07A336D}"/>
              </a:ext>
            </a:extLst>
          </p:cNvPr>
          <p:cNvSpPr/>
          <p:nvPr/>
        </p:nvSpPr>
        <p:spPr>
          <a:xfrm>
            <a:off x="2590800" y="1174750"/>
            <a:ext cx="7010400" cy="5181600"/>
          </a:xfrm>
          <a:prstGeom prst="rect">
            <a:avLst/>
          </a:prstGeom>
          <a:blipFill dpi="0" rotWithShape="1">
            <a:blip r:embed="rId2">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58EF19-8A67-4613-8A63-1E8DCD311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21156">
            <a:off x="4166779" y="4678633"/>
            <a:ext cx="1318087" cy="461188"/>
          </a:xfrm>
          <a:prstGeom prst="rect">
            <a:avLst/>
          </a:prstGeom>
        </p:spPr>
      </p:pic>
      <p:pic>
        <p:nvPicPr>
          <p:cNvPr id="13" name="Picture 12">
            <a:extLst>
              <a:ext uri="{FF2B5EF4-FFF2-40B4-BE49-F238E27FC236}">
                <a16:creationId xmlns:a16="http://schemas.microsoft.com/office/drawing/2014/main" id="{8CFE98BF-CE2E-4153-B6F6-8987F6267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187948">
            <a:off x="7007454" y="2054518"/>
            <a:ext cx="1230830" cy="430658"/>
          </a:xfrm>
          <a:prstGeom prst="rect">
            <a:avLst/>
          </a:prstGeom>
        </p:spPr>
      </p:pic>
      <p:pic>
        <p:nvPicPr>
          <p:cNvPr id="14" name="Picture 13">
            <a:extLst>
              <a:ext uri="{FF2B5EF4-FFF2-40B4-BE49-F238E27FC236}">
                <a16:creationId xmlns:a16="http://schemas.microsoft.com/office/drawing/2014/main" id="{FD79DF8E-E7C9-4854-A994-A6A6E8BA78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48309">
            <a:off x="7300430" y="2411972"/>
            <a:ext cx="1232885" cy="431377"/>
          </a:xfrm>
          <a:prstGeom prst="rect">
            <a:avLst/>
          </a:prstGeom>
        </p:spPr>
      </p:pic>
      <p:grpSp>
        <p:nvGrpSpPr>
          <p:cNvPr id="15" name="Group 14">
            <a:extLst>
              <a:ext uri="{FF2B5EF4-FFF2-40B4-BE49-F238E27FC236}">
                <a16:creationId xmlns:a16="http://schemas.microsoft.com/office/drawing/2014/main" id="{92469BAC-4331-4F85-8FF2-DC37C4C94916}"/>
              </a:ext>
            </a:extLst>
          </p:cNvPr>
          <p:cNvGrpSpPr/>
          <p:nvPr/>
        </p:nvGrpSpPr>
        <p:grpSpPr>
          <a:xfrm rot="21414301">
            <a:off x="3676009" y="3819313"/>
            <a:ext cx="2021619" cy="1114557"/>
            <a:chOff x="1336720" y="3924747"/>
            <a:chExt cx="2021619" cy="1114557"/>
          </a:xfrm>
        </p:grpSpPr>
        <p:pic>
          <p:nvPicPr>
            <p:cNvPr id="16" name="Picture 15">
              <a:extLst>
                <a:ext uri="{FF2B5EF4-FFF2-40B4-BE49-F238E27FC236}">
                  <a16:creationId xmlns:a16="http://schemas.microsoft.com/office/drawing/2014/main" id="{CDCF3835-7BC5-4BE5-A795-C9274722F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55798" flipH="1">
              <a:off x="2239151" y="3924747"/>
              <a:ext cx="1119188" cy="414327"/>
            </a:xfrm>
            <a:prstGeom prst="rect">
              <a:avLst/>
            </a:prstGeom>
          </p:spPr>
        </p:pic>
        <p:pic>
          <p:nvPicPr>
            <p:cNvPr id="17" name="Picture 16">
              <a:extLst>
                <a:ext uri="{FF2B5EF4-FFF2-40B4-BE49-F238E27FC236}">
                  <a16:creationId xmlns:a16="http://schemas.microsoft.com/office/drawing/2014/main" id="{BA6BAB67-109D-4FEE-BD34-43D17AC7C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55798" flipH="1">
              <a:off x="1336720" y="4624977"/>
              <a:ext cx="1119188" cy="414327"/>
            </a:xfrm>
            <a:prstGeom prst="rect">
              <a:avLst/>
            </a:prstGeom>
          </p:spPr>
        </p:pic>
      </p:grpSp>
      <p:sp>
        <p:nvSpPr>
          <p:cNvPr id="4" name="Slide Number Placeholder 3">
            <a:extLst>
              <a:ext uri="{FF2B5EF4-FFF2-40B4-BE49-F238E27FC236}">
                <a16:creationId xmlns:a16="http://schemas.microsoft.com/office/drawing/2014/main" id="{88B99D2A-D8BF-4464-854D-0427160F1DA0}"/>
              </a:ext>
            </a:extLst>
          </p:cNvPr>
          <p:cNvSpPr>
            <a:spLocks noGrp="1"/>
          </p:cNvSpPr>
          <p:nvPr>
            <p:ph type="sldNum" sz="quarter" idx="4"/>
          </p:nvPr>
        </p:nvSpPr>
        <p:spPr/>
        <p:txBody>
          <a:bodyPr/>
          <a:lstStyle/>
          <a:p>
            <a:fld id="{4E5DC575-B3DA-4894-AC1D-D96F1860F14D}" type="slidenum">
              <a:rPr lang="en-US" smtClean="0"/>
              <a:pPr/>
              <a:t>18</a:t>
            </a:fld>
            <a:endParaRPr lang="en-US" dirty="0"/>
          </a:p>
        </p:txBody>
      </p:sp>
    </p:spTree>
    <p:extLst>
      <p:ext uri="{BB962C8B-B14F-4D97-AF65-F5344CB8AC3E}">
        <p14:creationId xmlns:p14="http://schemas.microsoft.com/office/powerpoint/2010/main" val="30841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7.40741E-7 L 0.26459 -0.39167 " pathEditMode="relative" rAng="0" ptsTypes="AA">
                                      <p:cBhvr>
                                        <p:cTn id="11" dur="3000" fill="hold"/>
                                        <p:tgtEl>
                                          <p:spTgt spid="12"/>
                                        </p:tgtEl>
                                        <p:attrNameLst>
                                          <p:attrName>ppt_x</p:attrName>
                                          <p:attrName>ppt_y</p:attrName>
                                        </p:attrNameLst>
                                      </p:cBhvr>
                                      <p:rCtr x="13229" y="-19583"/>
                                    </p:animMotion>
                                  </p:childTnLst>
                                </p:cTn>
                              </p:par>
                              <p:par>
                                <p:cTn id="12" presetID="42" presetClass="path" presetSubtype="0" accel="50000" decel="50000" fill="hold" nodeType="withEffect">
                                  <p:stCondLst>
                                    <p:cond delay="0"/>
                                  </p:stCondLst>
                                  <p:childTnLst>
                                    <p:animMotion origin="layout" path="M -2.08333E-7 2.96296E-6 L -0.24258 0.34745 " pathEditMode="relative" rAng="0" ptsTypes="AA">
                                      <p:cBhvr>
                                        <p:cTn id="13" dur="3000" fill="hold"/>
                                        <p:tgtEl>
                                          <p:spTgt spid="13"/>
                                        </p:tgtEl>
                                        <p:attrNameLst>
                                          <p:attrName>ppt_x</p:attrName>
                                          <p:attrName>ppt_y</p:attrName>
                                        </p:attrNameLst>
                                      </p:cBhvr>
                                      <p:rCtr x="-12135" y="17361"/>
                                    </p:animMotion>
                                  </p:childTnLst>
                                </p:cTn>
                              </p:par>
                              <p:par>
                                <p:cTn id="14" presetID="42" presetClass="path" presetSubtype="0" accel="50000" decel="50000" fill="hold" nodeType="withEffect">
                                  <p:stCondLst>
                                    <p:cond delay="1500"/>
                                  </p:stCondLst>
                                  <p:childTnLst>
                                    <p:animMotion origin="layout" path="M 1.04167E-6 -1.85185E-6 L -0.23906 0.35347 " pathEditMode="relative" rAng="0" ptsTypes="AA">
                                      <p:cBhvr>
                                        <p:cTn id="15" dur="3000" fill="hold"/>
                                        <p:tgtEl>
                                          <p:spTgt spid="14"/>
                                        </p:tgtEl>
                                        <p:attrNameLst>
                                          <p:attrName>ppt_x</p:attrName>
                                          <p:attrName>ppt_y</p:attrName>
                                        </p:attrNameLst>
                                      </p:cBhvr>
                                      <p:rCtr x="-11953" y="17662"/>
                                    </p:animMotion>
                                  </p:childTnLst>
                                </p:cTn>
                              </p:par>
                              <p:par>
                                <p:cTn id="16" presetID="42" presetClass="path" presetSubtype="0" accel="50000" decel="50000" fill="hold" nodeType="withEffect">
                                  <p:stCondLst>
                                    <p:cond delay="0"/>
                                  </p:stCondLst>
                                  <p:childTnLst>
                                    <p:animMotion origin="layout" path="M 5E-6 -4.44444E-6 L 0.21823 -0.32893 " pathEditMode="relative" rAng="0" ptsTypes="AA">
                                      <p:cBhvr>
                                        <p:cTn id="17" dur="3000" fill="hold"/>
                                        <p:tgtEl>
                                          <p:spTgt spid="15"/>
                                        </p:tgtEl>
                                        <p:attrNameLst>
                                          <p:attrName>ppt_x</p:attrName>
                                          <p:attrName>ppt_y</p:attrName>
                                        </p:attrNameLst>
                                      </p:cBhvr>
                                      <p:rCtr x="10911" y="-16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Game-Theoretic Patrols</a:t>
            </a:r>
          </a:p>
        </p:txBody>
      </p:sp>
      <p:pic>
        <p:nvPicPr>
          <p:cNvPr id="6" name="Ferry escort.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rotWithShape="1">
          <a:blip r:embed="rId5"/>
          <a:srcRect l="1534" t="13348" r="1445" b="13296"/>
          <a:stretch/>
        </p:blipFill>
        <p:spPr>
          <a:xfrm>
            <a:off x="2683409" y="1160377"/>
            <a:ext cx="6825182" cy="5118887"/>
          </a:xfrm>
          <a:prstGeom prst="rect">
            <a:avLst/>
          </a:prstGeom>
        </p:spPr>
      </p:pic>
      <p:sp>
        <p:nvSpPr>
          <p:cNvPr id="7" name="Rectangle 6"/>
          <p:cNvSpPr/>
          <p:nvPr/>
        </p:nvSpPr>
        <p:spPr>
          <a:xfrm>
            <a:off x="2951584" y="6331518"/>
            <a:ext cx="6019800" cy="246221"/>
          </a:xfrm>
          <a:prstGeom prst="rect">
            <a:avLst/>
          </a:prstGeom>
        </p:spPr>
        <p:txBody>
          <a:bodyPr wrap="square">
            <a:spAutoFit/>
          </a:bodyPr>
          <a:lstStyle/>
          <a:p>
            <a:r>
              <a:rPr lang="en-US" sz="1000" dirty="0"/>
              <a:t>In collaboration with US Coast Guard (Contact: Joe </a:t>
            </a:r>
            <a:r>
              <a:rPr lang="en-US" sz="1000" dirty="0" err="1"/>
              <a:t>Direnzo</a:t>
            </a:r>
            <a:r>
              <a:rPr lang="en-US" sz="1000" dirty="0"/>
              <a:t>, Craig Baldwin)</a:t>
            </a:r>
          </a:p>
        </p:txBody>
      </p:sp>
      <p:sp>
        <p:nvSpPr>
          <p:cNvPr id="3" name="Slide Number Placeholder 2">
            <a:extLst>
              <a:ext uri="{FF2B5EF4-FFF2-40B4-BE49-F238E27FC236}">
                <a16:creationId xmlns:a16="http://schemas.microsoft.com/office/drawing/2014/main" id="{3B87FF6F-1306-470E-ABC7-449CDD5FB6A4}"/>
              </a:ext>
            </a:extLst>
          </p:cNvPr>
          <p:cNvSpPr>
            <a:spLocks noGrp="1"/>
          </p:cNvSpPr>
          <p:nvPr>
            <p:ph type="sldNum" sz="quarter" idx="4"/>
          </p:nvPr>
        </p:nvSpPr>
        <p:spPr/>
        <p:txBody>
          <a:bodyPr/>
          <a:lstStyle/>
          <a:p>
            <a:fld id="{4E5DC575-B3DA-4894-AC1D-D96F1860F14D}" type="slidenum">
              <a:rPr lang="en-US" smtClean="0"/>
              <a:pPr/>
              <a:t>19</a:t>
            </a:fld>
            <a:endParaRPr lang="en-US" dirty="0"/>
          </a:p>
        </p:txBody>
      </p:sp>
    </p:spTree>
    <p:extLst>
      <p:ext uri="{BB962C8B-B14F-4D97-AF65-F5344CB8AC3E}">
        <p14:creationId xmlns:p14="http://schemas.microsoft.com/office/powerpoint/2010/main" val="28861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552098" y="1113178"/>
            <a:ext cx="11242737" cy="5495689"/>
          </a:xfrm>
        </p:spPr>
        <p:txBody>
          <a:bodyPr/>
          <a:lstStyle/>
          <a:p>
            <a:r>
              <a:rPr lang="en-US" dirty="0"/>
              <a:t>Assignments (everything left for the semester):</a:t>
            </a:r>
          </a:p>
          <a:p>
            <a:pPr marL="457200" indent="-457200">
              <a:buFont typeface="Wingdings" panose="05000000000000000000" pitchFamily="2" charset="2"/>
              <a:buChar char="§"/>
            </a:pPr>
            <a:r>
              <a:rPr lang="en-US" dirty="0">
                <a:solidFill>
                  <a:schemeClr val="tx1"/>
                </a:solidFill>
              </a:rPr>
              <a:t>HW12 (written) due Tue 4/28</a:t>
            </a:r>
            <a:endParaRPr lang="en-US" dirty="0"/>
          </a:p>
          <a:p>
            <a:pPr marL="457200" indent="-457200">
              <a:buFont typeface="Wingdings" panose="05000000000000000000" pitchFamily="2" charset="2"/>
              <a:buChar char="§"/>
            </a:pPr>
            <a:r>
              <a:rPr lang="en-US" dirty="0">
                <a:solidFill>
                  <a:schemeClr val="tx1"/>
                </a:solidFill>
              </a:rPr>
              <a:t>P5 due Thu 4/30</a:t>
            </a:r>
          </a:p>
          <a:p>
            <a:pPr marL="457200" indent="-457200">
              <a:buFont typeface="Wingdings" panose="05000000000000000000" pitchFamily="2" charset="2"/>
              <a:buChar char="§"/>
            </a:pPr>
            <a:endParaRPr lang="en-US" dirty="0">
              <a:solidFill>
                <a:schemeClr val="tx1"/>
              </a:solidFill>
            </a:endParaRPr>
          </a:p>
          <a:p>
            <a:r>
              <a:rPr lang="en-US" dirty="0"/>
              <a:t>Final Exam: See Piazza for details</a:t>
            </a:r>
          </a:p>
          <a:p>
            <a:pPr marL="457200" indent="-457200">
              <a:buFont typeface="Wingdings" panose="05000000000000000000" pitchFamily="2" charset="2"/>
              <a:buChar char="§"/>
            </a:pPr>
            <a:r>
              <a:rPr lang="en-US" dirty="0">
                <a:solidFill>
                  <a:schemeClr val="tx1"/>
                </a:solidFill>
              </a:rPr>
              <a:t>Logistics, including zoom link by last name</a:t>
            </a:r>
          </a:p>
          <a:p>
            <a:pPr marL="457200" indent="-457200">
              <a:buFont typeface="Wingdings" panose="05000000000000000000" pitchFamily="2" charset="2"/>
              <a:buChar char="§"/>
            </a:pPr>
            <a:r>
              <a:rPr lang="en-US" dirty="0">
                <a:solidFill>
                  <a:schemeClr val="tx1"/>
                </a:solidFill>
              </a:rPr>
              <a:t>Learning objectives</a:t>
            </a:r>
          </a:p>
          <a:p>
            <a:pPr marL="457200" indent="-457200">
              <a:buFont typeface="Wingdings" panose="05000000000000000000" pitchFamily="2" charset="2"/>
              <a:buChar char="§"/>
            </a:pPr>
            <a:r>
              <a:rPr lang="en-US" dirty="0">
                <a:solidFill>
                  <a:schemeClr val="tx1"/>
                </a:solidFill>
              </a:rPr>
              <a:t>Practice midterm and solution session</a:t>
            </a:r>
          </a:p>
          <a:p>
            <a:pPr marL="457200" indent="-457200">
              <a:buFont typeface="Wingdings" panose="05000000000000000000" pitchFamily="2" charset="2"/>
              <a:buChar char="§"/>
            </a:pPr>
            <a:r>
              <a:rPr lang="en-US" dirty="0">
                <a:solidFill>
                  <a:schemeClr val="tx1"/>
                </a:solidFill>
              </a:rPr>
              <a:t>Recitations this Friday will be a review session</a:t>
            </a:r>
          </a:p>
          <a:p>
            <a:pPr marL="457200" indent="-457200">
              <a:buFont typeface="Wingdings" panose="05000000000000000000" pitchFamily="2" charset="2"/>
              <a:buChar char="§"/>
            </a:pPr>
            <a:r>
              <a:rPr lang="en-US" dirty="0">
                <a:solidFill>
                  <a:schemeClr val="tx1"/>
                </a:solidFill>
              </a:rPr>
              <a:t>Deadline for conflict rescheduling is </a:t>
            </a:r>
            <a:r>
              <a:rPr lang="en-US" b="1" dirty="0">
                <a:solidFill>
                  <a:schemeClr val="tx1"/>
                </a:solidFill>
              </a:rPr>
              <a:t>today</a:t>
            </a:r>
          </a:p>
          <a:p>
            <a:pPr marL="457200" indent="-457200">
              <a:buFont typeface="Wingdings" panose="05000000000000000000" pitchFamily="2" charset="2"/>
              <a:buChar char="§"/>
            </a:pPr>
            <a:r>
              <a:rPr lang="en-US" dirty="0">
                <a:solidFill>
                  <a:schemeClr val="tx1"/>
                </a:solidFill>
              </a:rPr>
              <a:t>Deadline for zoom/camera exceptions is </a:t>
            </a:r>
            <a:r>
              <a:rPr lang="en-US" b="1" dirty="0">
                <a:solidFill>
                  <a:schemeClr val="tx1"/>
                </a:solidFill>
              </a:rPr>
              <a:t>today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endParaRPr lang="en-US" sz="3600" dirty="0"/>
          </a:p>
          <a:p>
            <a:pPr marL="917575" lvl="2" indent="-457200"/>
            <a:endParaRPr lang="en-US" sz="2800" dirty="0"/>
          </a:p>
          <a:p>
            <a:pPr marL="917575" lvl="2" indent="-457200"/>
            <a:endParaRPr lang="en-US" sz="2800" dirty="0"/>
          </a:p>
          <a:p>
            <a:endParaRPr lang="en-US" dirty="0"/>
          </a:p>
        </p:txBody>
      </p:sp>
      <p:sp>
        <p:nvSpPr>
          <p:cNvPr id="5" name="Slide Number Placeholder 4">
            <a:extLst>
              <a:ext uri="{FF2B5EF4-FFF2-40B4-BE49-F238E27FC236}">
                <a16:creationId xmlns:a16="http://schemas.microsoft.com/office/drawing/2014/main" id="{03F549D0-990A-4FE0-B2A1-9FBCD7D464FD}"/>
              </a:ext>
            </a:extLst>
          </p:cNvPr>
          <p:cNvSpPr>
            <a:spLocks noGrp="1"/>
          </p:cNvSpPr>
          <p:nvPr>
            <p:ph type="sldNum" sz="quarter" idx="4"/>
          </p:nvPr>
        </p:nvSpPr>
        <p:spPr/>
        <p:txBody>
          <a:bodyPr/>
          <a:lstStyle/>
          <a:p>
            <a:fld id="{4E5DC575-B3DA-4894-AC1D-D96F1860F14D}" type="slidenum">
              <a:rPr lang="en-US" smtClean="0"/>
              <a:pPr/>
              <a:t>2</a:t>
            </a:fld>
            <a:endParaRPr lang="en-US" dirty="0"/>
          </a:p>
        </p:txBody>
      </p:sp>
    </p:spTree>
    <p:extLst>
      <p:ext uri="{BB962C8B-B14F-4D97-AF65-F5344CB8AC3E}">
        <p14:creationId xmlns:p14="http://schemas.microsoft.com/office/powerpoint/2010/main" val="3636820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6918" y="1146617"/>
            <a:ext cx="6928101" cy="51435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p:cNvCxnSpPr/>
          <p:nvPr/>
        </p:nvCxnSpPr>
        <p:spPr>
          <a:xfrm flipV="1">
            <a:off x="4484341" y="2081188"/>
            <a:ext cx="3702253" cy="31481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3590222" y="4845442"/>
            <a:ext cx="1218859" cy="451225"/>
          </a:xfrm>
          <a:prstGeom prst="rect">
            <a:avLst/>
          </a:prstGeom>
          <a:noFill/>
          <a:ln>
            <a:noFill/>
          </a:ln>
        </p:spPr>
      </p:pic>
      <p:sp>
        <p:nvSpPr>
          <p:cNvPr id="9" name="Freeform 8"/>
          <p:cNvSpPr/>
          <p:nvPr/>
        </p:nvSpPr>
        <p:spPr>
          <a:xfrm>
            <a:off x="4427131" y="1946717"/>
            <a:ext cx="3503969" cy="3228846"/>
          </a:xfrm>
          <a:custGeom>
            <a:avLst/>
            <a:gdLst>
              <a:gd name="connsiteX0" fmla="*/ 0 w 1295400"/>
              <a:gd name="connsiteY0" fmla="*/ 1089660 h 1089660"/>
              <a:gd name="connsiteX1" fmla="*/ 906780 w 1295400"/>
              <a:gd name="connsiteY1" fmla="*/ 373380 h 1089660"/>
              <a:gd name="connsiteX2" fmla="*/ 396240 w 1295400"/>
              <a:gd name="connsiteY2" fmla="*/ 685800 h 1089660"/>
              <a:gd name="connsiteX3" fmla="*/ 1295400 w 1295400"/>
              <a:gd name="connsiteY3" fmla="*/ 0 h 1089660"/>
            </a:gdLst>
            <a:ahLst/>
            <a:cxnLst>
              <a:cxn ang="0">
                <a:pos x="connsiteX0" y="connsiteY0"/>
              </a:cxn>
              <a:cxn ang="0">
                <a:pos x="connsiteX1" y="connsiteY1"/>
              </a:cxn>
              <a:cxn ang="0">
                <a:pos x="connsiteX2" y="connsiteY2"/>
              </a:cxn>
              <a:cxn ang="0">
                <a:pos x="connsiteX3" y="connsiteY3"/>
              </a:cxn>
            </a:cxnLst>
            <a:rect l="l" t="t" r="r" b="b"/>
            <a:pathLst>
              <a:path w="1295400" h="1089660">
                <a:moveTo>
                  <a:pt x="0" y="1089660"/>
                </a:moveTo>
                <a:cubicBezTo>
                  <a:pt x="420370" y="765175"/>
                  <a:pt x="840740" y="440690"/>
                  <a:pt x="906780" y="373380"/>
                </a:cubicBezTo>
                <a:cubicBezTo>
                  <a:pt x="972820" y="306070"/>
                  <a:pt x="331470" y="748030"/>
                  <a:pt x="396240" y="685800"/>
                </a:cubicBezTo>
                <a:cubicBezTo>
                  <a:pt x="461010" y="623570"/>
                  <a:pt x="878205" y="311785"/>
                  <a:pt x="1295400" y="0"/>
                </a:cubicBezTo>
              </a:path>
            </a:pathLst>
          </a:custGeom>
          <a:noFill/>
          <a:ln w="762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535156" y="3398328"/>
            <a:ext cx="2356822" cy="2034137"/>
          </a:xfrm>
          <a:custGeom>
            <a:avLst/>
            <a:gdLst>
              <a:gd name="connsiteX0" fmla="*/ 0 w 1086734"/>
              <a:gd name="connsiteY0" fmla="*/ 914655 h 990855"/>
              <a:gd name="connsiteX1" fmla="*/ 1085850 w 1086734"/>
              <a:gd name="connsiteY1" fmla="*/ 255 h 990855"/>
              <a:gd name="connsiteX2" fmla="*/ 146050 w 1086734"/>
              <a:gd name="connsiteY2" fmla="*/ 990855 h 990855"/>
            </a:gdLst>
            <a:ahLst/>
            <a:cxnLst>
              <a:cxn ang="0">
                <a:pos x="connsiteX0" y="connsiteY0"/>
              </a:cxn>
              <a:cxn ang="0">
                <a:pos x="connsiteX1" y="connsiteY1"/>
              </a:cxn>
              <a:cxn ang="0">
                <a:pos x="connsiteX2" y="connsiteY2"/>
              </a:cxn>
            </a:cxnLst>
            <a:rect l="l" t="t" r="r" b="b"/>
            <a:pathLst>
              <a:path w="1086734" h="990855">
                <a:moveTo>
                  <a:pt x="0" y="914655"/>
                </a:moveTo>
                <a:cubicBezTo>
                  <a:pt x="530754" y="451105"/>
                  <a:pt x="1061508" y="-12445"/>
                  <a:pt x="1085850" y="255"/>
                </a:cubicBezTo>
                <a:cubicBezTo>
                  <a:pt x="1110192" y="12955"/>
                  <a:pt x="628121" y="501905"/>
                  <a:pt x="146050" y="990855"/>
                </a:cubicBezTo>
              </a:path>
            </a:pathLst>
          </a:custGeom>
          <a:noFill/>
          <a:ln w="762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3874911" y="5176925"/>
            <a:ext cx="1218859" cy="451225"/>
          </a:xfrm>
          <a:prstGeom prst="rect">
            <a:avLst/>
          </a:prstGeom>
          <a:noFill/>
          <a:ln>
            <a:noFill/>
          </a:ln>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3732567" y="5011184"/>
            <a:ext cx="1218859" cy="451225"/>
          </a:xfrm>
          <a:prstGeom prst="rect">
            <a:avLst/>
          </a:prstGeom>
          <a:noFill/>
          <a:ln>
            <a:noFill/>
          </a:ln>
        </p:spPr>
      </p:pic>
      <p:sp>
        <p:nvSpPr>
          <p:cNvPr id="11" name="Rectangle 10"/>
          <p:cNvSpPr/>
          <p:nvPr/>
        </p:nvSpPr>
        <p:spPr>
          <a:xfrm>
            <a:off x="2951584" y="6331517"/>
            <a:ext cx="6019800" cy="553998"/>
          </a:xfrm>
          <a:prstGeom prst="rect">
            <a:avLst/>
          </a:prstGeom>
        </p:spPr>
        <p:txBody>
          <a:bodyPr wrap="square">
            <a:spAutoFit/>
          </a:bodyPr>
          <a:lstStyle/>
          <a:p>
            <a:r>
              <a:rPr lang="en-US" sz="1000" dirty="0"/>
              <a:t>Optimal Patrol Strategy for Protecting Moving Targets with Multiple Mobile Resources</a:t>
            </a:r>
          </a:p>
          <a:p>
            <a:r>
              <a:rPr lang="en-US" sz="1000" dirty="0"/>
              <a:t>Fei Fang, Albert Xin Jiang, Milind </a:t>
            </a:r>
            <a:r>
              <a:rPr lang="en-US" sz="1000" dirty="0" err="1"/>
              <a:t>Tambe</a:t>
            </a:r>
            <a:endParaRPr lang="en-US" sz="1000" dirty="0"/>
          </a:p>
          <a:p>
            <a:r>
              <a:rPr lang="en-US" sz="1000" dirty="0"/>
              <a:t>In AAMAS-13: The Twelfth International Conference on Autonomous Agents and </a:t>
            </a:r>
            <a:r>
              <a:rPr lang="en-US" sz="1000" dirty="0" err="1"/>
              <a:t>Multiagent</a:t>
            </a:r>
            <a:r>
              <a:rPr lang="en-US" sz="1000" dirty="0"/>
              <a:t> Systems, May 2013</a:t>
            </a:r>
          </a:p>
        </p:txBody>
      </p:sp>
      <p:sp>
        <p:nvSpPr>
          <p:cNvPr id="2" name="Slide Number Placeholder 1">
            <a:extLst>
              <a:ext uri="{FF2B5EF4-FFF2-40B4-BE49-F238E27FC236}">
                <a16:creationId xmlns:a16="http://schemas.microsoft.com/office/drawing/2014/main" id="{B3AB8CE1-8DF7-4F3D-A517-DDBB81C2FBA0}"/>
              </a:ext>
            </a:extLst>
          </p:cNvPr>
          <p:cNvSpPr>
            <a:spLocks noGrp="1"/>
          </p:cNvSpPr>
          <p:nvPr>
            <p:ph type="sldNum" sz="quarter" idx="4"/>
          </p:nvPr>
        </p:nvSpPr>
        <p:spPr/>
        <p:txBody>
          <a:bodyPr/>
          <a:lstStyle/>
          <a:p>
            <a:fld id="{4E5DC575-B3DA-4894-AC1D-D96F1860F14D}" type="slidenum">
              <a:rPr lang="en-US" smtClean="0"/>
              <a:pPr/>
              <a:t>20</a:t>
            </a:fld>
            <a:endParaRPr lang="en-US" dirty="0"/>
          </a:p>
        </p:txBody>
      </p:sp>
      <p:sp>
        <p:nvSpPr>
          <p:cNvPr id="13" name="Title 12">
            <a:extLst>
              <a:ext uri="{FF2B5EF4-FFF2-40B4-BE49-F238E27FC236}">
                <a16:creationId xmlns:a16="http://schemas.microsoft.com/office/drawing/2014/main" id="{CC096BBC-BCF8-4ABF-AA42-32E534EF0B9B}"/>
              </a:ext>
            </a:extLst>
          </p:cNvPr>
          <p:cNvSpPr>
            <a:spLocks noGrp="1"/>
          </p:cNvSpPr>
          <p:nvPr>
            <p:ph type="title"/>
          </p:nvPr>
        </p:nvSpPr>
        <p:spPr/>
        <p:txBody>
          <a:bodyPr/>
          <a:lstStyle/>
          <a:p>
            <a:r>
              <a:rPr lang="en-US" dirty="0"/>
              <a:t>Problem</a:t>
            </a:r>
          </a:p>
        </p:txBody>
      </p:sp>
    </p:spTree>
    <p:extLst>
      <p:ext uri="{BB962C8B-B14F-4D97-AF65-F5344CB8AC3E}">
        <p14:creationId xmlns:p14="http://schemas.microsoft.com/office/powerpoint/2010/main" val="15560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42" presetClass="path" presetSubtype="0" fill="hold" nodeType="withEffect">
                                  <p:stCondLst>
                                    <p:cond delay="0"/>
                                  </p:stCondLst>
                                  <p:childTnLst>
                                    <p:animMotion origin="layout" path="M -1.04167E-6 -1.85185E-6 L 0.31693 -0.46898 " pathEditMode="relative" rAng="0" ptsTypes="AA">
                                      <p:cBhvr>
                                        <p:cTn id="9" dur="1000" fill="hold"/>
                                        <p:tgtEl>
                                          <p:spTgt spid="6"/>
                                        </p:tgtEl>
                                        <p:attrNameLst>
                                          <p:attrName>ppt_x</p:attrName>
                                          <p:attrName>ppt_y</p:attrName>
                                        </p:attrNameLst>
                                      </p:cBhvr>
                                      <p:rCtr x="15846" y="-23449"/>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0" presetClass="path" presetSubtype="0" fill="hold" nodeType="withEffect">
                                  <p:stCondLst>
                                    <p:cond delay="0"/>
                                  </p:stCondLst>
                                  <p:childTnLst>
                                    <p:animMotion origin="layout" path="M -8.33333E-7 -4.44444E-6 L 0.24037 -0.38518 L -8.33333E-7 -4.44444E-6 Z " pathEditMode="relative" rAng="21120000" ptsTypes="AAA">
                                      <p:cBhvr>
                                        <p:cTn id="24" dur="1000" fill="hold"/>
                                        <p:tgtEl>
                                          <p:spTgt spid="21"/>
                                        </p:tgtEl>
                                        <p:attrNameLst>
                                          <p:attrName>ppt_x</p:attrName>
                                          <p:attrName>ppt_y</p:attrName>
                                        </p:attrNameLst>
                                      </p:cBhvr>
                                      <p:rCtr x="12018" y="-19259"/>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0" presetClass="path" presetSubtype="0" fill="hold" nodeType="withEffect">
                                  <p:stCondLst>
                                    <p:cond delay="0"/>
                                  </p:stCondLst>
                                  <p:childTnLst>
                                    <p:animMotion origin="layout" path="M 0.01171 0.02407 L 0.19336 -0.24746 L 0.11393 -0.12685 L 0.3306 -0.45625 " pathEditMode="relative" rAng="0" ptsTypes="AAAA">
                                      <p:cBhvr>
                                        <p:cTn id="39" dur="1000" fill="hold"/>
                                        <p:tgtEl>
                                          <p:spTgt spid="22"/>
                                        </p:tgtEl>
                                        <p:attrNameLst>
                                          <p:attrName>ppt_x</p:attrName>
                                          <p:attrName>ppt_y</p:attrName>
                                        </p:attrNameLst>
                                      </p:cBhvr>
                                      <p:rCtr x="15937" y="-2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98" y="367131"/>
            <a:ext cx="11218723" cy="627812"/>
          </a:xfrm>
        </p:spPr>
        <p:txBody>
          <a:bodyPr/>
          <a:lstStyle/>
          <a:p>
            <a:r>
              <a:rPr lang="en-US" dirty="0"/>
              <a:t>Game Model and Linear Programming-based Solution</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612647" y="1110911"/>
                <a:ext cx="10254857" cy="2542850"/>
              </a:xfrm>
            </p:spPr>
            <p:txBody>
              <a:bodyPr>
                <a:normAutofit/>
              </a:bodyPr>
              <a:lstStyle/>
              <a:p>
                <a:r>
                  <a:rPr lang="en-US" dirty="0"/>
                  <a:t>Stackelberg game: Leader – Defender, Follower – Attacker</a:t>
                </a:r>
              </a:p>
              <a:p>
                <a:r>
                  <a:rPr lang="en-US" dirty="0"/>
                  <a:t>Attacker’s payoff: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a14:m>
                <a:r>
                  <a:rPr lang="en-US" dirty="0"/>
                  <a:t> if not protected, 0 otherwise</a:t>
                </a:r>
              </a:p>
              <a:p>
                <a:r>
                  <a:rPr lang="en-US" dirty="0"/>
                  <a:t>Zero-sum </a:t>
                </a:r>
                <a14:m>
                  <m:oMath xmlns:m="http://schemas.openxmlformats.org/officeDocument/2006/math">
                    <m:r>
                      <a:rPr lang="en-US" i="1">
                        <a:latin typeface="Cambria Math" panose="02040503050406030204" pitchFamily="18" charset="0"/>
                      </a:rPr>
                      <m:t>→</m:t>
                    </m:r>
                  </m:oMath>
                </a14:m>
                <a:r>
                  <a:rPr lang="en-US" dirty="0"/>
                  <a:t> Strong </a:t>
                </a:r>
                <a:r>
                  <a:rPr lang="en-US" dirty="0" err="1"/>
                  <a:t>Stackelberg</a:t>
                </a:r>
                <a:r>
                  <a:rPr lang="en-US" dirty="0"/>
                  <a:t> Equilibrium=Nash Equilibrium =Minimax (Minimize Attacker’s Maximum Expected Utility)</a:t>
                </a: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612647" y="1110911"/>
                <a:ext cx="10254857" cy="2542850"/>
              </a:xfrm>
              <a:blipFill>
                <a:blip r:embed="rId3"/>
                <a:stretch>
                  <a:fillRect l="-1188" t="-3837"/>
                </a:stretch>
              </a:blipFill>
            </p:spPr>
            <p:txBody>
              <a:bodyPr/>
              <a:lstStyle/>
              <a:p>
                <a:r>
                  <a:rPr lang="en-US">
                    <a:noFill/>
                  </a:rPr>
                  <a:t> </a:t>
                </a:r>
              </a:p>
            </p:txBody>
          </p:sp>
        </mc:Fallback>
      </mc:AlternateContent>
      <p:graphicFrame>
        <p:nvGraphicFramePr>
          <p:cNvPr id="13" name="Table 12"/>
          <p:cNvGraphicFramePr>
            <a:graphicFrameLocks noGrp="1"/>
          </p:cNvGraphicFramePr>
          <p:nvPr>
            <p:extLst>
              <p:ext uri="{D42A27DB-BD31-4B8C-83A1-F6EECF244321}">
                <p14:modId xmlns:p14="http://schemas.microsoft.com/office/powerpoint/2010/main" val="4263212036"/>
              </p:ext>
            </p:extLst>
          </p:nvPr>
        </p:nvGraphicFramePr>
        <p:xfrm>
          <a:off x="2794005" y="4217145"/>
          <a:ext cx="7326525" cy="2286000"/>
        </p:xfrm>
        <a:graphic>
          <a:graphicData uri="http://schemas.openxmlformats.org/drawingml/2006/table">
            <a:tbl>
              <a:tblPr firstRow="1" bandRow="1">
                <a:tableStyleId>{6E25E649-3F16-4E02-A733-19D2CDBF48F0}</a:tableStyleId>
              </a:tblPr>
              <a:tblGrid>
                <a:gridCol w="1684866">
                  <a:extLst>
                    <a:ext uri="{9D8B030D-6E8A-4147-A177-3AD203B41FA5}">
                      <a16:colId xmlns:a16="http://schemas.microsoft.com/office/drawing/2014/main" val="20000"/>
                    </a:ext>
                  </a:extLst>
                </a:gridCol>
                <a:gridCol w="1606233">
                  <a:extLst>
                    <a:ext uri="{9D8B030D-6E8A-4147-A177-3AD203B41FA5}">
                      <a16:colId xmlns:a16="http://schemas.microsoft.com/office/drawing/2014/main" val="20001"/>
                    </a:ext>
                  </a:extLst>
                </a:gridCol>
                <a:gridCol w="1542733">
                  <a:extLst>
                    <a:ext uri="{9D8B030D-6E8A-4147-A177-3AD203B41FA5}">
                      <a16:colId xmlns:a16="http://schemas.microsoft.com/office/drawing/2014/main" val="20002"/>
                    </a:ext>
                  </a:extLst>
                </a:gridCol>
                <a:gridCol w="474980">
                  <a:extLst>
                    <a:ext uri="{9D8B030D-6E8A-4147-A177-3AD203B41FA5}">
                      <a16:colId xmlns:a16="http://schemas.microsoft.com/office/drawing/2014/main" val="20003"/>
                    </a:ext>
                  </a:extLst>
                </a:gridCol>
                <a:gridCol w="1542733">
                  <a:extLst>
                    <a:ext uri="{9D8B030D-6E8A-4147-A177-3AD203B41FA5}">
                      <a16:colId xmlns:a16="http://schemas.microsoft.com/office/drawing/2014/main" val="20004"/>
                    </a:ext>
                  </a:extLst>
                </a:gridCol>
                <a:gridCol w="474980">
                  <a:extLst>
                    <a:ext uri="{9D8B030D-6E8A-4147-A177-3AD203B41FA5}">
                      <a16:colId xmlns:a16="http://schemas.microsoft.com/office/drawing/2014/main" val="20005"/>
                    </a:ext>
                  </a:extLst>
                </a:gridCol>
              </a:tblGrid>
              <a:tr h="370840">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000" u="none" strike="noStrike" kern="1200" cap="none" normalizeH="0" baseline="0" dirty="0">
                        <a:ln>
                          <a:noFill/>
                        </a:ln>
                        <a:solidFill>
                          <a:schemeClr val="tx1"/>
                        </a:solidFill>
                        <a:effectLst/>
                        <a:latin typeface="+mn-lt"/>
                        <a:ea typeface="+mn-ea"/>
                        <a:cs typeface="+mn-cs"/>
                      </a:endParaRPr>
                    </a:p>
                  </a:txBody>
                  <a:tcPr anchor="ctr">
                    <a:solidFill>
                      <a:schemeClr val="bg1">
                        <a:lumMod val="85000"/>
                      </a:schemeClr>
                    </a:solidFill>
                  </a:tcPr>
                </a:tc>
                <a:tc>
                  <a:txBody>
                    <a:bodyPr/>
                    <a:lstStyle/>
                    <a:p>
                      <a:pPr algn="ctr"/>
                      <a:r>
                        <a:rPr lang="en-US" sz="2000" dirty="0">
                          <a:solidFill>
                            <a:schemeClr val="tx1"/>
                          </a:solidFill>
                        </a:rPr>
                        <a:t>10:00:00 AM</a:t>
                      </a:r>
                      <a:r>
                        <a:rPr lang="en-US" sz="2000" baseline="0" dirty="0">
                          <a:solidFill>
                            <a:schemeClr val="tx1"/>
                          </a:solidFill>
                        </a:rPr>
                        <a:t> </a:t>
                      </a:r>
                    </a:p>
                    <a:p>
                      <a:pPr algn="ctr"/>
                      <a:r>
                        <a:rPr lang="en-US" sz="2000" baseline="0" dirty="0">
                          <a:solidFill>
                            <a:schemeClr val="tx1"/>
                          </a:solidFill>
                        </a:rPr>
                        <a:t>Target 1</a:t>
                      </a:r>
                      <a:endParaRPr lang="en-US" sz="2000" dirty="0">
                        <a:solidFill>
                          <a:schemeClr val="tx1"/>
                        </a:solidFill>
                      </a:endParaRPr>
                    </a:p>
                  </a:txBody>
                  <a:tcPr anchor="ctr">
                    <a:solidFill>
                      <a:schemeClr val="bg1">
                        <a:lumMod val="85000"/>
                      </a:schemeClr>
                    </a:solidFill>
                  </a:tcPr>
                </a:tc>
                <a:tc>
                  <a:txBody>
                    <a:bodyPr/>
                    <a:lstStyle/>
                    <a:p>
                      <a:pPr algn="ctr"/>
                      <a:r>
                        <a:rPr lang="en-US" sz="2000" dirty="0">
                          <a:solidFill>
                            <a:schemeClr val="tx1"/>
                          </a:solidFill>
                        </a:rPr>
                        <a:t>10:00:01 AM</a:t>
                      </a:r>
                    </a:p>
                    <a:p>
                      <a:pPr algn="ctr"/>
                      <a:r>
                        <a:rPr lang="en-US" sz="2000" dirty="0">
                          <a:solidFill>
                            <a:schemeClr val="tx1"/>
                          </a:solidFill>
                        </a:rPr>
                        <a:t>Target 1</a:t>
                      </a:r>
                    </a:p>
                  </a:txBody>
                  <a:tcPr anchor="ctr">
                    <a:solidFill>
                      <a:schemeClr val="bg1">
                        <a:lumMod val="85000"/>
                      </a:schemeClr>
                    </a:solidFill>
                  </a:tcPr>
                </a:tc>
                <a:tc>
                  <a:txBody>
                    <a:bodyPr/>
                    <a:lstStyle/>
                    <a:p>
                      <a:pPr algn="ctr"/>
                      <a:r>
                        <a:rPr lang="en-US" sz="2000" dirty="0">
                          <a:solidFill>
                            <a:schemeClr val="tx1"/>
                          </a:solidFill>
                        </a:rPr>
                        <a:t>…</a:t>
                      </a:r>
                    </a:p>
                  </a:txBody>
                  <a:tcPr anchor="ctr">
                    <a:solidFill>
                      <a:schemeClr val="bg1">
                        <a:lumMod val="85000"/>
                      </a:schemeClr>
                    </a:solidFill>
                  </a:tcPr>
                </a:tc>
                <a:tc>
                  <a:txBody>
                    <a:bodyPr/>
                    <a:lstStyle/>
                    <a:p>
                      <a:pPr algn="ctr"/>
                      <a:r>
                        <a:rPr lang="en-US" sz="2000" dirty="0">
                          <a:solidFill>
                            <a:schemeClr val="tx1"/>
                          </a:solidFill>
                        </a:rPr>
                        <a:t>10:30:00 AM</a:t>
                      </a:r>
                    </a:p>
                    <a:p>
                      <a:pPr algn="ctr"/>
                      <a:r>
                        <a:rPr lang="en-US" sz="2000" dirty="0">
                          <a:solidFill>
                            <a:schemeClr val="tx1"/>
                          </a:solidFill>
                        </a:rPr>
                        <a:t>Target 3</a:t>
                      </a:r>
                    </a:p>
                  </a:txBody>
                  <a:tcPr anchor="ctr">
                    <a:solidFill>
                      <a:schemeClr val="bg1">
                        <a:lumMod val="85000"/>
                      </a:schemeClr>
                    </a:solidFill>
                  </a:tcPr>
                </a:tc>
                <a:tc>
                  <a:txBody>
                    <a:bodyPr/>
                    <a:lstStyle/>
                    <a:p>
                      <a:pPr algn="ctr"/>
                      <a:r>
                        <a:rPr lang="en-US" sz="2000" dirty="0">
                          <a:solidFill>
                            <a:schemeClr val="tx1"/>
                          </a:solidFill>
                        </a:rPr>
                        <a:t>…</a:t>
                      </a:r>
                    </a:p>
                  </a:txBody>
                  <a:tcPr anchor="ctr">
                    <a:solidFill>
                      <a:schemeClr val="bg1">
                        <a:lumMod val="85000"/>
                      </a:schemeClr>
                    </a:solidFill>
                  </a:tcPr>
                </a:tc>
                <a:extLst>
                  <a:ext uri="{0D108BD9-81ED-4DB2-BD59-A6C34878D82A}">
                    <a16:rowId xmlns:a16="http://schemas.microsoft.com/office/drawing/2014/main" val="10000"/>
                  </a:ext>
                </a:extLst>
              </a:tr>
              <a:tr h="370840">
                <a:tc>
                  <a:txBody>
                    <a:bodyPr/>
                    <a:lstStyle/>
                    <a:p>
                      <a:pPr algn="ctr"/>
                      <a:r>
                        <a:rPr lang="pt-BR" sz="2000" dirty="0">
                          <a:solidFill>
                            <a:srgbClr val="7030A0"/>
                          </a:solidFill>
                        </a:rPr>
                        <a:t>Purple Route</a:t>
                      </a:r>
                      <a:endParaRPr lang="en-US" sz="2000" dirty="0">
                        <a:solidFill>
                          <a:srgbClr val="7030A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2000" dirty="0">
                        <a:solidFill>
                          <a:srgbClr val="FF0000"/>
                        </a:solidFill>
                      </a:endParaRP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2000" dirty="0">
                        <a:solidFill>
                          <a:srgbClr val="FF0000"/>
                        </a:solidFill>
                      </a:endParaRPr>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extLst>
                  <a:ext uri="{0D108BD9-81ED-4DB2-BD59-A6C34878D82A}">
                    <a16:rowId xmlns:a16="http://schemas.microsoft.com/office/drawing/2014/main" val="10001"/>
                  </a:ext>
                </a:extLst>
              </a:tr>
              <a:tr h="370840">
                <a:tc>
                  <a:txBody>
                    <a:bodyPr/>
                    <a:lstStyle/>
                    <a:p>
                      <a:pPr algn="ctr"/>
                      <a:r>
                        <a:rPr lang="pt-BR" sz="2000" dirty="0">
                          <a:solidFill>
                            <a:srgbClr val="FF6600"/>
                          </a:solidFill>
                        </a:rPr>
                        <a:t>Orange Route</a:t>
                      </a:r>
                      <a:endParaRPr lang="en-US" sz="2000" dirty="0">
                        <a:solidFill>
                          <a:srgbClr val="FF660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extLst>
                  <a:ext uri="{0D108BD9-81ED-4DB2-BD59-A6C34878D82A}">
                    <a16:rowId xmlns:a16="http://schemas.microsoft.com/office/drawing/2014/main" val="10002"/>
                  </a:ext>
                </a:extLst>
              </a:tr>
              <a:tr h="370840">
                <a:tc>
                  <a:txBody>
                    <a:bodyPr/>
                    <a:lstStyle/>
                    <a:p>
                      <a:pPr algn="ctr"/>
                      <a:r>
                        <a:rPr lang="pt-BR" sz="2000" dirty="0">
                          <a:solidFill>
                            <a:srgbClr val="00B0F0"/>
                          </a:solidFill>
                        </a:rPr>
                        <a:t>Blue Route</a:t>
                      </a:r>
                      <a:endParaRPr lang="en-US" sz="2000" dirty="0">
                        <a:solidFill>
                          <a:srgbClr val="00B0F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extLst>
                  <a:ext uri="{0D108BD9-81ED-4DB2-BD59-A6C34878D82A}">
                    <a16:rowId xmlns:a16="http://schemas.microsoft.com/office/drawing/2014/main" val="10003"/>
                  </a:ext>
                </a:extLst>
              </a:tr>
              <a:tr h="370840">
                <a:tc>
                  <a:txBody>
                    <a:bodyPr/>
                    <a:lstStyle/>
                    <a:p>
                      <a:pPr algn="ctr"/>
                      <a:r>
                        <a:rPr lang="en-US" sz="2000" dirty="0"/>
                        <a:t>……</a:t>
                      </a: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tc>
                  <a:txBody>
                    <a:bodyPr/>
                    <a:lstStyle/>
                    <a:p>
                      <a:pPr algn="ctr"/>
                      <a:endParaRPr lang="en-US" sz="2000" dirty="0"/>
                    </a:p>
                  </a:txBody>
                  <a:tcPr anchor="ctr">
                    <a:solidFill>
                      <a:schemeClr val="bg1"/>
                    </a:solidFill>
                  </a:tcPr>
                </a:tc>
                <a:extLst>
                  <a:ext uri="{0D108BD9-81ED-4DB2-BD59-A6C34878D82A}">
                    <a16:rowId xmlns:a16="http://schemas.microsoft.com/office/drawing/2014/main" val="10004"/>
                  </a:ext>
                </a:extLst>
              </a:tr>
            </a:tbl>
          </a:graphicData>
        </a:graphic>
      </p:graphicFrame>
      <p:sp>
        <p:nvSpPr>
          <p:cNvPr id="14" name="Rectangle 52"/>
          <p:cNvSpPr>
            <a:spLocks noChangeArrowheads="1"/>
          </p:cNvSpPr>
          <p:nvPr/>
        </p:nvSpPr>
        <p:spPr bwMode="auto">
          <a:xfrm rot="16200000">
            <a:off x="1495108" y="5172467"/>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00B050"/>
                </a:solidFill>
                <a:latin typeface="Times New Roman" panose="02020603050405020304" pitchFamily="18" charset="0"/>
                <a:cs typeface="Times New Roman" panose="02020603050405020304" pitchFamily="18" charset="0"/>
              </a:rPr>
              <a:t>Defender</a:t>
            </a:r>
          </a:p>
        </p:txBody>
      </p:sp>
      <p:sp>
        <p:nvSpPr>
          <p:cNvPr id="15" name="Rectangle 54"/>
          <p:cNvSpPr>
            <a:spLocks noChangeArrowheads="1"/>
          </p:cNvSpPr>
          <p:nvPr/>
        </p:nvSpPr>
        <p:spPr bwMode="auto">
          <a:xfrm>
            <a:off x="6296839" y="3784936"/>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8" name="TextBox 17"/>
          <p:cNvSpPr txBox="1"/>
          <p:nvPr/>
        </p:nvSpPr>
        <p:spPr>
          <a:xfrm>
            <a:off x="2231603" y="4917144"/>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30%</a:t>
            </a:r>
          </a:p>
        </p:txBody>
      </p:sp>
      <p:sp>
        <p:nvSpPr>
          <p:cNvPr id="19" name="TextBox 18"/>
          <p:cNvSpPr txBox="1"/>
          <p:nvPr/>
        </p:nvSpPr>
        <p:spPr>
          <a:xfrm>
            <a:off x="2231603" y="5268877"/>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a:t>
            </a:r>
          </a:p>
        </p:txBody>
      </p:sp>
      <p:sp>
        <p:nvSpPr>
          <p:cNvPr id="20" name="Oval 19"/>
          <p:cNvSpPr/>
          <p:nvPr/>
        </p:nvSpPr>
        <p:spPr>
          <a:xfrm>
            <a:off x="2200665" y="4736821"/>
            <a:ext cx="633352" cy="15484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231603" y="5620610"/>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a:t>
            </a:r>
          </a:p>
        </p:txBody>
      </p:sp>
      <p:sp>
        <p:nvSpPr>
          <p:cNvPr id="3" name="Rectangle 2"/>
          <p:cNvSpPr/>
          <p:nvPr/>
        </p:nvSpPr>
        <p:spPr>
          <a:xfrm>
            <a:off x="5213384" y="4884353"/>
            <a:ext cx="340158" cy="461665"/>
          </a:xfrm>
          <a:prstGeom prst="rect">
            <a:avLst/>
          </a:prstGeom>
        </p:spPr>
        <p:txBody>
          <a:bodyPr wrap="none">
            <a:spAutoFit/>
          </a:bodyPr>
          <a:lstStyle/>
          <a:p>
            <a:pPr algn="ctr"/>
            <a:r>
              <a:rPr lang="en-US" sz="2400" dirty="0">
                <a:solidFill>
                  <a:srgbClr val="FF0000"/>
                </a:solidFill>
              </a:rPr>
              <a:t>5</a:t>
            </a:r>
          </a:p>
        </p:txBody>
      </p:sp>
      <p:sp>
        <p:nvSpPr>
          <p:cNvPr id="6" name="Rectangle 5"/>
          <p:cNvSpPr/>
          <p:nvPr/>
        </p:nvSpPr>
        <p:spPr>
          <a:xfrm>
            <a:off x="6789289" y="4884353"/>
            <a:ext cx="340158" cy="461665"/>
          </a:xfrm>
          <a:prstGeom prst="rect">
            <a:avLst/>
          </a:prstGeom>
        </p:spPr>
        <p:txBody>
          <a:bodyPr wrap="none">
            <a:spAutoFit/>
          </a:bodyPr>
          <a:lstStyle/>
          <a:p>
            <a:pPr algn="ctr"/>
            <a:r>
              <a:rPr lang="en-US" sz="2400" dirty="0">
                <a:solidFill>
                  <a:srgbClr val="FF0000"/>
                </a:solidFill>
              </a:rPr>
              <a:t>4</a:t>
            </a:r>
          </a:p>
        </p:txBody>
      </p:sp>
      <p:sp>
        <p:nvSpPr>
          <p:cNvPr id="22" name="Rectangle 21"/>
          <p:cNvSpPr/>
          <p:nvPr/>
        </p:nvSpPr>
        <p:spPr>
          <a:xfrm>
            <a:off x="4882827" y="4884353"/>
            <a:ext cx="580608" cy="461665"/>
          </a:xfrm>
          <a:prstGeom prst="rect">
            <a:avLst/>
          </a:prstGeom>
        </p:spPr>
        <p:txBody>
          <a:bodyPr wrap="none">
            <a:spAutoFit/>
          </a:bodyPr>
          <a:lstStyle/>
          <a:p>
            <a:pPr algn="ctr"/>
            <a:r>
              <a:rPr lang="en-US" sz="2400" dirty="0">
                <a:solidFill>
                  <a:srgbClr val="00B050"/>
                </a:solidFill>
              </a:rPr>
              <a:t>-5</a:t>
            </a:r>
            <a:r>
              <a:rPr lang="en-US" sz="2400" dirty="0"/>
              <a:t>, </a:t>
            </a:r>
            <a:endParaRPr lang="en-US" sz="2400" dirty="0">
              <a:solidFill>
                <a:srgbClr val="FF0000"/>
              </a:solidFill>
            </a:endParaRPr>
          </a:p>
        </p:txBody>
      </p:sp>
      <p:sp>
        <p:nvSpPr>
          <p:cNvPr id="23" name="Rectangle 22"/>
          <p:cNvSpPr/>
          <p:nvPr/>
        </p:nvSpPr>
        <p:spPr>
          <a:xfrm>
            <a:off x="6457921" y="4884353"/>
            <a:ext cx="580608" cy="461665"/>
          </a:xfrm>
          <a:prstGeom prst="rect">
            <a:avLst/>
          </a:prstGeom>
        </p:spPr>
        <p:txBody>
          <a:bodyPr wrap="none">
            <a:spAutoFit/>
          </a:bodyPr>
          <a:lstStyle/>
          <a:p>
            <a:pPr algn="ctr"/>
            <a:r>
              <a:rPr lang="en-US" sz="2400" dirty="0">
                <a:solidFill>
                  <a:srgbClr val="00B050"/>
                </a:solidFill>
              </a:rPr>
              <a:t>-4</a:t>
            </a:r>
            <a:r>
              <a:rPr lang="en-US" sz="2400" dirty="0"/>
              <a:t>, </a:t>
            </a:r>
            <a:endParaRPr lang="en-US" sz="2400" dirty="0">
              <a:solidFill>
                <a:srgbClr val="FF0000"/>
              </a:solidFill>
            </a:endParaRPr>
          </a:p>
        </p:txBody>
      </p:sp>
      <p:sp>
        <p:nvSpPr>
          <p:cNvPr id="24" name="Rectangle 23"/>
          <p:cNvSpPr/>
          <p:nvPr/>
        </p:nvSpPr>
        <p:spPr>
          <a:xfrm>
            <a:off x="8834143" y="4880388"/>
            <a:ext cx="340158" cy="461665"/>
          </a:xfrm>
          <a:prstGeom prst="rect">
            <a:avLst/>
          </a:prstGeom>
        </p:spPr>
        <p:txBody>
          <a:bodyPr wrap="none">
            <a:spAutoFit/>
          </a:bodyPr>
          <a:lstStyle/>
          <a:p>
            <a:pPr algn="ctr"/>
            <a:r>
              <a:rPr lang="en-US" sz="2400" dirty="0">
                <a:solidFill>
                  <a:srgbClr val="FF0000"/>
                </a:solidFill>
              </a:rPr>
              <a:t>0</a:t>
            </a:r>
          </a:p>
        </p:txBody>
      </p:sp>
      <p:sp>
        <p:nvSpPr>
          <p:cNvPr id="25" name="Rectangle 24"/>
          <p:cNvSpPr/>
          <p:nvPr/>
        </p:nvSpPr>
        <p:spPr>
          <a:xfrm>
            <a:off x="8571378" y="4880388"/>
            <a:ext cx="486030" cy="461665"/>
          </a:xfrm>
          <a:prstGeom prst="rect">
            <a:avLst/>
          </a:prstGeom>
        </p:spPr>
        <p:txBody>
          <a:bodyPr wrap="none">
            <a:spAutoFit/>
          </a:bodyPr>
          <a:lstStyle/>
          <a:p>
            <a:pPr algn="ctr"/>
            <a:r>
              <a:rPr lang="en-US" sz="2400" dirty="0">
                <a:solidFill>
                  <a:srgbClr val="00B050"/>
                </a:solidFill>
              </a:rPr>
              <a:t>0</a:t>
            </a:r>
            <a:r>
              <a:rPr lang="en-US" sz="2400" dirty="0"/>
              <a:t>, </a:t>
            </a:r>
            <a:endParaRPr lang="en-US" sz="2400" dirty="0">
              <a:solidFill>
                <a:srgbClr val="FF0000"/>
              </a:solidFill>
            </a:endParaRPr>
          </a:p>
        </p:txBody>
      </p:sp>
      <mc:AlternateContent xmlns:mc="http://schemas.openxmlformats.org/markup-compatibility/2006" xmlns:a14="http://schemas.microsoft.com/office/drawing/2010/main">
        <mc:Choice Requires="a14">
          <p:sp>
            <p:nvSpPr>
              <p:cNvPr id="26" name="TextBox 25"/>
              <p:cNvSpPr txBox="1"/>
              <p:nvPr/>
            </p:nvSpPr>
            <p:spPr>
              <a:xfrm>
                <a:off x="2231603" y="2917796"/>
                <a:ext cx="7767604" cy="893899"/>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unc>
                        <m:funcPr>
                          <m:ctrlPr>
                            <a:rPr lang="en-US" sz="2400" i="1">
                              <a:solidFill>
                                <a:srgbClr val="0070C0"/>
                              </a:solidFill>
                              <a:latin typeface="Cambria Math" panose="02040503050406030204" pitchFamily="18" charset="0"/>
                            </a:rPr>
                          </m:ctrlPr>
                        </m:funcPr>
                        <m:fName>
                          <m:limLow>
                            <m:limLowPr>
                              <m:ctrlPr>
                                <a:rPr lang="en-US" sz="2400" i="1">
                                  <a:solidFill>
                                    <a:srgbClr val="0070C0"/>
                                  </a:solidFill>
                                  <a:latin typeface="Cambria Math" panose="02040503050406030204" pitchFamily="18" charset="0"/>
                                </a:rPr>
                              </m:ctrlPr>
                            </m:limLowPr>
                            <m:e>
                              <m:r>
                                <m:rPr>
                                  <m:sty m:val="p"/>
                                </m:rPr>
                                <a:rPr lang="en-US" sz="2400">
                                  <a:solidFill>
                                    <a:srgbClr val="0070C0"/>
                                  </a:solidFill>
                                  <a:latin typeface="Cambria Math" panose="02040503050406030204" pitchFamily="18" charset="0"/>
                                </a:rPr>
                                <m:t>min</m:t>
                              </m:r>
                            </m:e>
                            <m:lim>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𝑝</m:t>
                                  </m:r>
                                </m:e>
                                <m:sub>
                                  <m:r>
                                    <a:rPr lang="en-US" sz="2400" i="1">
                                      <a:solidFill>
                                        <a:srgbClr val="0070C0"/>
                                      </a:solidFill>
                                      <a:latin typeface="Cambria Math" panose="02040503050406030204" pitchFamily="18" charset="0"/>
                                    </a:rPr>
                                    <m:t>𝑟</m:t>
                                  </m:r>
                                </m:sub>
                              </m:sSub>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𝑣</m:t>
                              </m:r>
                              <m:r>
                                <a:rPr lang="en-US" sz="2400" i="1">
                                  <a:solidFill>
                                    <a:srgbClr val="0070C0"/>
                                  </a:solidFill>
                                  <a:latin typeface="Cambria Math" panose="02040503050406030204" pitchFamily="18" charset="0"/>
                                </a:rPr>
                                <m:t> </m:t>
                              </m:r>
                            </m:lim>
                          </m:limLow>
                        </m:fName>
                        <m:e>
                          <m:r>
                            <a:rPr lang="en-US" sz="2400" i="1">
                              <a:solidFill>
                                <a:srgbClr val="0070C0"/>
                              </a:solidFill>
                              <a:latin typeface="Cambria Math" panose="02040503050406030204" pitchFamily="18" charset="0"/>
                            </a:rPr>
                            <m:t>𝑣</m:t>
                          </m:r>
                        </m:e>
                      </m:func>
                    </m:oMath>
                  </m:oMathPara>
                </a14:m>
                <a:endParaRPr lang="en-US" sz="2400" dirty="0">
                  <a:solidFill>
                    <a:srgbClr val="0070C0"/>
                  </a:solidFill>
                </a:endParaRPr>
              </a:p>
              <a:p>
                <a:pPr algn="ctr"/>
                <a:r>
                  <a:rPr lang="en-US" sz="2400" dirty="0" err="1">
                    <a:solidFill>
                      <a:srgbClr val="0070C0"/>
                    </a:solidFill>
                  </a:rPr>
                  <a:t>s.t.</a:t>
                </a:r>
                <a:r>
                  <a:rPr lang="en-US" sz="2400" dirty="0">
                    <a:solidFill>
                      <a:srgbClr val="0070C0"/>
                    </a:solidFill>
                  </a:rPr>
                  <a:t> </a:t>
                </a:r>
                <a14:m>
                  <m:oMath xmlns:m="http://schemas.openxmlformats.org/officeDocument/2006/math">
                    <m:r>
                      <a:rPr lang="en-US" sz="2400" i="1">
                        <a:solidFill>
                          <a:srgbClr val="0070C0"/>
                        </a:solidFill>
                        <a:latin typeface="Cambria Math" panose="02040503050406030204" pitchFamily="18" charset="0"/>
                      </a:rPr>
                      <m:t>𝑣</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𝔼</m:t>
                    </m:r>
                    <m:r>
                      <a:rPr lang="en-US" sz="2400" i="1">
                        <a:solidFill>
                          <a:srgbClr val="0070C0"/>
                        </a:solidFill>
                        <a:latin typeface="Cambria Math" panose="02040503050406030204" pitchFamily="18" charset="0"/>
                      </a:rPr>
                      <m:t>[</m:t>
                    </m:r>
                    <m:sSup>
                      <m:sSupPr>
                        <m:ctrlPr>
                          <a:rPr lang="en-US" sz="2400" i="1">
                            <a:solidFill>
                              <a:srgbClr val="0070C0"/>
                            </a:solidFill>
                            <a:latin typeface="Cambria Math" panose="02040503050406030204" pitchFamily="18" charset="0"/>
                          </a:rPr>
                        </m:ctrlPr>
                      </m:sSupPr>
                      <m:e>
                        <m:r>
                          <a:rPr lang="en-US" sz="2400" i="1">
                            <a:solidFill>
                              <a:srgbClr val="0070C0"/>
                            </a:solidFill>
                            <a:latin typeface="Cambria Math" panose="02040503050406030204" pitchFamily="18" charset="0"/>
                          </a:rPr>
                          <m:t>𝑈</m:t>
                        </m:r>
                      </m:e>
                      <m:sup>
                        <m:r>
                          <a:rPr lang="en-US" sz="2400" i="1">
                            <a:solidFill>
                              <a:srgbClr val="0070C0"/>
                            </a:solidFill>
                            <a:latin typeface="Cambria Math" panose="02040503050406030204" pitchFamily="18" charset="0"/>
                          </a:rPr>
                          <m:t>𝑎𝑡𝑡</m:t>
                        </m:r>
                      </m:sup>
                    </m:sSup>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𝑡</m:t>
                    </m:r>
                    <m:r>
                      <a:rPr lang="en-US" sz="2400" i="1">
                        <a:solidFill>
                          <a:srgbClr val="0070C0"/>
                        </a:solidFill>
                        <a:latin typeface="Cambria Math" panose="02040503050406030204" pitchFamily="18" charset="0"/>
                      </a:rPr>
                      <m:t>)] =</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𝑖</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𝑡</m:t>
                        </m:r>
                      </m:e>
                    </m:d>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ℙ</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𝑢𝑛𝑝𝑟𝑜𝑡𝑒𝑐𝑡𝑒𝑑</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𝑡</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𝑡</m:t>
                    </m:r>
                  </m:oMath>
                </a14:m>
                <a:endParaRPr lang="en-US" sz="2400" dirty="0">
                  <a:solidFill>
                    <a:srgbClr val="0070C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31603" y="2917796"/>
                <a:ext cx="7767604" cy="893899"/>
              </a:xfrm>
              <a:prstGeom prst="rect">
                <a:avLst/>
              </a:prstGeom>
              <a:blipFill>
                <a:blip r:embed="rId4"/>
                <a:stretch>
                  <a:fillRect l="-235" b="-198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233514" y="3935568"/>
                <a:ext cx="5676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𝑝</m:t>
                          </m:r>
                        </m:e>
                        <m:sub>
                          <m:r>
                            <a:rPr lang="en-US" sz="2400" i="1">
                              <a:solidFill>
                                <a:srgbClr val="0070C0"/>
                              </a:solidFill>
                              <a:latin typeface="Cambria Math" panose="02040503050406030204" pitchFamily="18" charset="0"/>
                            </a:rPr>
                            <m:t>𝑟</m:t>
                          </m:r>
                        </m:sub>
                      </m:sSub>
                    </m:oMath>
                  </m:oMathPara>
                </a14:m>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33514" y="3935568"/>
                <a:ext cx="567655" cy="461665"/>
              </a:xfrm>
              <a:prstGeom prst="rect">
                <a:avLst/>
              </a:prstGeom>
              <a:blipFill>
                <a:blip r:embed="rId5"/>
                <a:stretch>
                  <a:fillRect b="-10667"/>
                </a:stretch>
              </a:blipFill>
            </p:spPr>
            <p:txBody>
              <a:bodyPr/>
              <a:lstStyle/>
              <a:p>
                <a:r>
                  <a:rPr lang="en-US">
                    <a:noFill/>
                  </a:rPr>
                  <a:t> </a:t>
                </a:r>
              </a:p>
            </p:txBody>
          </p:sp>
        </mc:Fallback>
      </mc:AlternateContent>
      <p:cxnSp>
        <p:nvCxnSpPr>
          <p:cNvPr id="10" name="Straight Arrow Connector 9"/>
          <p:cNvCxnSpPr>
            <a:stCxn id="7" idx="2"/>
            <a:endCxn id="20" idx="0"/>
          </p:cNvCxnSpPr>
          <p:nvPr/>
        </p:nvCxnSpPr>
        <p:spPr>
          <a:xfrm>
            <a:off x="2517341" y="4397233"/>
            <a:ext cx="0" cy="3395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6242544" y="5438155"/>
                <a:ext cx="1246688" cy="763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a:solidFill>
                                <a:srgbClr val="0070C0"/>
                              </a:solidFill>
                              <a:latin typeface="Cambria Math" panose="02040503050406030204" pitchFamily="18" charset="0"/>
                            </a:rPr>
                          </m:ctrlPr>
                        </m:naryPr>
                        <m:sub>
                          <m:r>
                            <a:rPr lang="en-US" i="1">
                              <a:solidFill>
                                <a:srgbClr val="0070C0"/>
                              </a:solidFill>
                              <a:latin typeface="Cambria Math" panose="02040503050406030204" pitchFamily="18" charset="0"/>
                            </a:rPr>
                            <m:t>𝑟</m:t>
                          </m:r>
                        </m:sub>
                        <m:sup/>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𝑝</m:t>
                              </m:r>
                            </m:e>
                            <m:sub>
                              <m:r>
                                <a:rPr lang="en-US" i="1">
                                  <a:solidFill>
                                    <a:srgbClr val="0070C0"/>
                                  </a:solidFill>
                                  <a:latin typeface="Cambria Math" panose="02040503050406030204" pitchFamily="18" charset="0"/>
                                </a:rPr>
                                <m:t>𝑟</m:t>
                              </m:r>
                            </m:sub>
                          </m:sSub>
                        </m:e>
                      </m:nary>
                      <m:r>
                        <a:rPr lang="en-US" i="1">
                          <a:solidFill>
                            <a:srgbClr val="0070C0"/>
                          </a:solidFill>
                          <a:latin typeface="Cambria Math" panose="02040503050406030204" pitchFamily="18" charset="0"/>
                        </a:rPr>
                        <m:t>≤1</m:t>
                      </m:r>
                    </m:oMath>
                  </m:oMathPara>
                </a14:m>
                <a:endParaRPr lang="en-US" dirty="0">
                  <a:solidFill>
                    <a:srgbClr val="0070C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242544" y="5438155"/>
                <a:ext cx="1246688" cy="763029"/>
              </a:xfrm>
              <a:prstGeom prst="rect">
                <a:avLst/>
              </a:prstGeom>
              <a:blipFill>
                <a:blip r:embed="rId6"/>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3B2D70D5-5F11-4301-A888-FAB8D1D23661}"/>
              </a:ext>
            </a:extLst>
          </p:cNvPr>
          <p:cNvSpPr>
            <a:spLocks noGrp="1"/>
          </p:cNvSpPr>
          <p:nvPr>
            <p:ph type="sldNum" sz="quarter" idx="4"/>
          </p:nvPr>
        </p:nvSpPr>
        <p:spPr/>
        <p:txBody>
          <a:bodyPr/>
          <a:lstStyle/>
          <a:p>
            <a:fld id="{4E5DC575-B3DA-4894-AC1D-D96F1860F14D}" type="slidenum">
              <a:rPr lang="en-US" smtClean="0"/>
              <a:pPr/>
              <a:t>21</a:t>
            </a:fld>
            <a:endParaRPr lang="en-US" dirty="0"/>
          </a:p>
        </p:txBody>
      </p:sp>
    </p:spTree>
    <p:extLst>
      <p:ext uri="{BB962C8B-B14F-4D97-AF65-F5344CB8AC3E}">
        <p14:creationId xmlns:p14="http://schemas.microsoft.com/office/powerpoint/2010/main" val="11171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Simulation &amp; Real-World Feedback</a:t>
            </a:r>
          </a:p>
        </p:txBody>
      </p:sp>
      <p:sp>
        <p:nvSpPr>
          <p:cNvPr id="3" name="Content Placeholder 2"/>
          <p:cNvSpPr>
            <a:spLocks noGrp="1"/>
          </p:cNvSpPr>
          <p:nvPr>
            <p:ph sz="quarter" idx="1"/>
          </p:nvPr>
        </p:nvSpPr>
        <p:spPr>
          <a:xfrm>
            <a:off x="5810597" y="1706485"/>
            <a:ext cx="4491789" cy="3036353"/>
          </a:xfrm>
        </p:spPr>
        <p:txBody>
          <a:bodyPr>
            <a:normAutofit fontScale="92500"/>
          </a:bodyPr>
          <a:lstStyle/>
          <a:p>
            <a:r>
              <a:rPr lang="en-US" dirty="0"/>
              <a:t>Deployed by US Coast Guard</a:t>
            </a:r>
          </a:p>
          <a:p>
            <a:r>
              <a:rPr lang="en-US" dirty="0"/>
              <a:t>USCG evaluation</a:t>
            </a:r>
          </a:p>
          <a:p>
            <a:pPr lvl="1"/>
            <a:r>
              <a:rPr lang="en-US" sz="2800" dirty="0"/>
              <a:t>Point defense to zone defense</a:t>
            </a:r>
          </a:p>
          <a:p>
            <a:pPr lvl="1"/>
            <a:r>
              <a:rPr lang="en-US" sz="2800" dirty="0"/>
              <a:t>Increased randomness</a:t>
            </a:r>
          </a:p>
          <a:p>
            <a:r>
              <a:rPr lang="en-US" dirty="0"/>
              <a:t>Professional mariners:</a:t>
            </a:r>
          </a:p>
          <a:p>
            <a:pPr lvl="1"/>
            <a:r>
              <a:rPr lang="en-US" sz="2800" dirty="0"/>
              <a:t>Apparent increase in Coast Guard patrols</a:t>
            </a:r>
          </a:p>
        </p:txBody>
      </p:sp>
      <p:graphicFrame>
        <p:nvGraphicFramePr>
          <p:cNvPr id="6" name="Chart 5"/>
          <p:cNvGraphicFramePr/>
          <p:nvPr>
            <p:extLst>
              <p:ext uri="{D42A27DB-BD31-4B8C-83A1-F6EECF244321}">
                <p14:modId xmlns:p14="http://schemas.microsoft.com/office/powerpoint/2010/main" val="2992316641"/>
              </p:ext>
            </p:extLst>
          </p:nvPr>
        </p:nvGraphicFramePr>
        <p:xfrm>
          <a:off x="1339951" y="1857217"/>
          <a:ext cx="3824705" cy="363454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209277" y="1163311"/>
            <a:ext cx="4491788" cy="523220"/>
          </a:xfrm>
          <a:prstGeom prst="rect">
            <a:avLst/>
          </a:prstGeom>
        </p:spPr>
        <p:txBody>
          <a:bodyPr wrap="square">
            <a:spAutoFit/>
          </a:bodyPr>
          <a:lstStyle/>
          <a:p>
            <a:r>
              <a:rPr lang="en-US" sz="2800" dirty="0">
                <a:solidFill>
                  <a:srgbClr val="C00000"/>
                </a:solidFill>
              </a:rPr>
              <a:t>Reduce potential risk by 50%</a:t>
            </a:r>
          </a:p>
        </p:txBody>
      </p:sp>
      <p:sp>
        <p:nvSpPr>
          <p:cNvPr id="4" name="Slide Number Placeholder 3">
            <a:extLst>
              <a:ext uri="{FF2B5EF4-FFF2-40B4-BE49-F238E27FC236}">
                <a16:creationId xmlns:a16="http://schemas.microsoft.com/office/drawing/2014/main" id="{5812CF40-BEEC-41E8-9145-59B24D50B220}"/>
              </a:ext>
            </a:extLst>
          </p:cNvPr>
          <p:cNvSpPr>
            <a:spLocks noGrp="1"/>
          </p:cNvSpPr>
          <p:nvPr>
            <p:ph type="sldNum" sz="quarter" idx="4"/>
          </p:nvPr>
        </p:nvSpPr>
        <p:spPr/>
        <p:txBody>
          <a:bodyPr/>
          <a:lstStyle/>
          <a:p>
            <a:fld id="{4E5DC575-B3DA-4894-AC1D-D96F1860F14D}" type="slidenum">
              <a:rPr lang="en-US" smtClean="0"/>
              <a:pPr/>
              <a:t>22</a:t>
            </a:fld>
            <a:endParaRPr lang="en-US" dirty="0"/>
          </a:p>
        </p:txBody>
      </p:sp>
    </p:spTree>
    <p:extLst>
      <p:ext uri="{BB962C8B-B14F-4D97-AF65-F5344CB8AC3E}">
        <p14:creationId xmlns:p14="http://schemas.microsoft.com/office/powerpoint/2010/main" val="129541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6F72-9BA9-4211-9028-C3CC0E8047C5}"/>
              </a:ext>
            </a:extLst>
          </p:cNvPr>
          <p:cNvSpPr>
            <a:spLocks noGrp="1"/>
          </p:cNvSpPr>
          <p:nvPr>
            <p:ph type="title"/>
          </p:nvPr>
        </p:nvSpPr>
        <p:spPr/>
        <p:txBody>
          <a:bodyPr/>
          <a:lstStyle/>
          <a:p>
            <a:r>
              <a:rPr lang="en-US" dirty="0"/>
              <a:t>Game Theory: Social Choice</a:t>
            </a:r>
          </a:p>
        </p:txBody>
      </p:sp>
      <p:sp>
        <p:nvSpPr>
          <p:cNvPr id="3" name="Content Placeholder 2">
            <a:extLst>
              <a:ext uri="{FF2B5EF4-FFF2-40B4-BE49-F238E27FC236}">
                <a16:creationId xmlns:a16="http://schemas.microsoft.com/office/drawing/2014/main" id="{50B2CB24-82A6-46F9-A642-BA6442929B1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D6F0F2A-A4FA-4759-8DC5-ECF53A24021B}"/>
              </a:ext>
            </a:extLst>
          </p:cNvPr>
          <p:cNvSpPr>
            <a:spLocks noGrp="1"/>
          </p:cNvSpPr>
          <p:nvPr>
            <p:ph type="sldNum" sz="quarter" idx="4"/>
          </p:nvPr>
        </p:nvSpPr>
        <p:spPr/>
        <p:txBody>
          <a:bodyPr/>
          <a:lstStyle/>
          <a:p>
            <a:fld id="{4E5DC575-B3DA-4894-AC1D-D96F1860F14D}" type="slidenum">
              <a:rPr lang="en-US" smtClean="0"/>
              <a:pPr/>
              <a:t>23</a:t>
            </a:fld>
            <a:endParaRPr lang="en-US" dirty="0"/>
          </a:p>
        </p:txBody>
      </p:sp>
    </p:spTree>
    <p:extLst>
      <p:ext uri="{BB962C8B-B14F-4D97-AF65-F5344CB8AC3E}">
        <p14:creationId xmlns:p14="http://schemas.microsoft.com/office/powerpoint/2010/main" val="226392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Warm-up as you login</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p:txBody>
              <a:bodyPr/>
              <a:lstStyle/>
              <a:p>
                <a:r>
                  <a:rPr lang="en-US" dirty="0"/>
                  <a:t>Design an algorithm to determine the winner of three candidates a, b, c given the ranking provided by </a:t>
                </a:r>
                <a14:m>
                  <m:oMath xmlns:m="http://schemas.openxmlformats.org/officeDocument/2006/math">
                    <m:r>
                      <a:rPr lang="en-US" b="0" i="1" dirty="0" smtClean="0">
                        <a:latin typeface="Cambria Math" panose="02040503050406030204" pitchFamily="18" charset="0"/>
                      </a:rPr>
                      <m:t>𝑛</m:t>
                    </m:r>
                  </m:oMath>
                </a14:m>
                <a:r>
                  <a:rPr lang="en-US" dirty="0"/>
                  <a:t> individual voters, described by a </a:t>
                </a:r>
                <a14:m>
                  <m:oMath xmlns:m="http://schemas.openxmlformats.org/officeDocument/2006/math">
                    <m:r>
                      <a:rPr lang="en-US" b="0" i="1" dirty="0" smtClean="0">
                        <a:latin typeface="Cambria Math" panose="02040503050406030204" pitchFamily="18" charset="0"/>
                      </a:rPr>
                      <m:t>3×</m:t>
                    </m:r>
                    <m:r>
                      <a:rPr lang="en-US" b="0" i="1" dirty="0" smtClean="0">
                        <a:latin typeface="Cambria Math" panose="02040503050406030204" pitchFamily="18" charset="0"/>
                      </a:rPr>
                      <m:t>𝑛</m:t>
                    </m:r>
                  </m:oMath>
                </a14:m>
                <a:r>
                  <a:rPr lang="en-US" dirty="0"/>
                  <a:t> matrix </a:t>
                </a:r>
                <a14:m>
                  <m:oMath xmlns:m="http://schemas.openxmlformats.org/officeDocument/2006/math">
                    <m:r>
                      <a:rPr lang="en-US" b="0" i="1" smtClean="0">
                        <a:latin typeface="Cambria Math" panose="02040503050406030204" pitchFamily="18" charset="0"/>
                      </a:rPr>
                      <m:t>𝑀</m:t>
                    </m:r>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blipFill>
                <a:blip r:embed="rId3"/>
                <a:stretch>
                  <a:fillRect l="-1217" t="-5090" r="-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1618526" y="3120517"/>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0">
                    <a:tc>
                      <a:txBody>
                        <a:bodyPr/>
                        <a:lstStyle/>
                        <a:p>
                          <a:r>
                            <a:rPr lang="en-US" dirty="0"/>
                            <a:t>function voting(</a:t>
                          </a:r>
                          <a14:m>
                            <m:oMath xmlns:m="http://schemas.openxmlformats.org/officeDocument/2006/math">
                              <m:r>
                                <a:rPr lang="en-US" b="1" i="1" dirty="0" smtClean="0">
                                  <a:latin typeface="Cambria Math" panose="02040503050406030204" pitchFamily="18" charset="0"/>
                                </a:rPr>
                                <m:t>𝑴</m:t>
                              </m:r>
                            </m:oMath>
                          </a14:m>
                          <a:r>
                            <a:rPr lang="en-US" dirty="0"/>
                            <a:t>)</a:t>
                          </a:r>
                        </a:p>
                      </a:txBody>
                      <a:tcPr/>
                    </a:tc>
                    <a:extLst>
                      <a:ext uri="{0D108BD9-81ED-4DB2-BD59-A6C34878D82A}">
                        <a16:rowId xmlns:a16="http://schemas.microsoft.com/office/drawing/2014/main"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𝑀</m:t>
                              </m:r>
                            </m:oMath>
                          </a14:m>
                          <a:r>
                            <a:rPr lang="en-US" dirty="0"/>
                            <a:t> where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𝑀</m:t>
                                  </m:r>
                                </m:e>
                                <m:sub>
                                  <m:r>
                                    <a:rPr lang="en-US" b="0" i="1" dirty="0" smtClean="0">
                                      <a:latin typeface="Cambria Math" panose="02040503050406030204" pitchFamily="18" charset="0"/>
                                    </a:rPr>
                                    <m:t>𝑖𝑗</m:t>
                                  </m:r>
                                </m:sub>
                              </m:sSub>
                              <m:r>
                                <a:rPr lang="en-US" b="0" i="1" dirty="0" smtClean="0">
                                  <a:latin typeface="Cambria Math" panose="02040503050406030204" pitchFamily="18" charset="0"/>
                                </a:rPr>
                                <m:t>∈</m:t>
                              </m:r>
                            </m:oMath>
                          </a14:m>
                          <a:r>
                            <a:rPr lang="en-US" dirty="0"/>
                            <a:t> {a,</a:t>
                          </a:r>
                          <a:r>
                            <a:rPr lang="en-US" baseline="0" dirty="0"/>
                            <a:t> b, c</a:t>
                          </a:r>
                          <a:r>
                            <a:rPr lang="en-US" dirty="0"/>
                            <a:t>} is the candidate at rank </a:t>
                          </a:r>
                          <a14:m>
                            <m:oMath xmlns:m="http://schemas.openxmlformats.org/officeDocument/2006/math">
                              <m:r>
                                <a:rPr lang="en-US" b="0" i="1" smtClean="0">
                                  <a:latin typeface="Cambria Math" panose="02040503050406030204" pitchFamily="18" charset="0"/>
                                </a:rPr>
                                <m:t>𝑗</m:t>
                              </m:r>
                            </m:oMath>
                          </a14:m>
                          <a:r>
                            <a:rPr lang="en-US" dirty="0"/>
                            <a:t> for voter </a:t>
                          </a:r>
                          <a14:m>
                            <m:oMath xmlns:m="http://schemas.openxmlformats.org/officeDocument/2006/math">
                              <m:r>
                                <a:rPr lang="en-US" b="0" i="1" smtClean="0">
                                  <a:latin typeface="Cambria Math" panose="02040503050406030204" pitchFamily="18" charset="0"/>
                                </a:rPr>
                                <m:t>𝑖</m:t>
                              </m:r>
                            </m:oMath>
                          </a14:m>
                          <a:endParaRPr lang="en-US" dirty="0"/>
                        </a:p>
                        <a:p>
                          <a:r>
                            <a:rPr lang="en-US" dirty="0"/>
                            <a:t>Output: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a:t>
                          </a:r>
                          <a:r>
                            <a:rPr lang="en-US" baseline="0" dirty="0"/>
                            <a:t>{a, b, c} describes the winner</a:t>
                          </a:r>
                          <a:endParaRPr lang="en-US" dirty="0"/>
                        </a:p>
                      </a:txBody>
                      <a:tcPr/>
                    </a:tc>
                    <a:extLst>
                      <a:ext uri="{0D108BD9-81ED-4DB2-BD59-A6C34878D82A}">
                        <a16:rowId xmlns:a16="http://schemas.microsoft.com/office/drawing/2014/main" val="10001"/>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t>
                          </a:r>
                          <a14:m>
                            <m:oMath xmlns:m="http://schemas.openxmlformats.org/officeDocument/2006/math">
                              <m:r>
                                <a:rPr lang="en-US" b="0" i="1" dirty="0" smtClean="0">
                                  <a:latin typeface="Cambria Math" panose="02040503050406030204" pitchFamily="18" charset="0"/>
                                </a:rPr>
                                <m:t>𝑥</m:t>
                              </m:r>
                            </m:oMath>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6" name="Table 5"/>
              <p:cNvGraphicFramePr>
                <a:graphicFrameLocks noGrp="1"/>
              </p:cNvGraphicFramePr>
              <p:nvPr/>
            </p:nvGraphicFramePr>
            <p:xfrm>
              <a:off x="1618526" y="3120517"/>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365760">
                    <a:tc>
                      <a:txBody>
                        <a:bodyPr/>
                        <a:lstStyle/>
                        <a:p>
                          <a:endParaRPr lang="en-US"/>
                        </a:p>
                      </a:txBody>
                      <a:tcPr>
                        <a:blipFill>
                          <a:blip r:embed="rId4"/>
                          <a:stretch>
                            <a:fillRect t="-8333" r="-190" b="-785000"/>
                          </a:stretch>
                        </a:blipFill>
                      </a:tcPr>
                    </a:tc>
                    <a:extLst>
                      <a:ext uri="{0D108BD9-81ED-4DB2-BD59-A6C34878D82A}">
                        <a16:rowId xmlns:a16="http://schemas.microsoft.com/office/drawing/2014/main" val="10000"/>
                      </a:ext>
                    </a:extLst>
                  </a:tr>
                  <a:tr h="662178">
                    <a:tc>
                      <a:txBody>
                        <a:bodyPr/>
                        <a:lstStyle/>
                        <a:p>
                          <a:endParaRPr lang="en-US"/>
                        </a:p>
                      </a:txBody>
                      <a:tcPr>
                        <a:blipFill>
                          <a:blip r:embed="rId4"/>
                          <a:stretch>
                            <a:fillRect t="-59633" r="-190" b="-332110"/>
                          </a:stretch>
                        </a:blipFill>
                      </a:tcPr>
                    </a:tc>
                    <a:extLst>
                      <a:ext uri="{0D108BD9-81ED-4DB2-BD59-A6C34878D82A}">
                        <a16:rowId xmlns:a16="http://schemas.microsoft.com/office/drawing/2014/main" val="10001"/>
                      </a:ext>
                    </a:extLst>
                  </a:tr>
                  <a:tr h="173736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endParaRPr lang="en-US"/>
                        </a:p>
                      </a:txBody>
                      <a:tcPr>
                        <a:blipFill>
                          <a:blip r:embed="rId4"/>
                          <a:stretch>
                            <a:fillRect t="-754098" r="-190" b="-24590"/>
                          </a:stretch>
                        </a:blip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8430268" y="2416080"/>
                <a:ext cx="1911934" cy="369332"/>
              </a:xfrm>
              <a:prstGeom prst="rect">
                <a:avLst/>
              </a:prstGeom>
              <a:noFill/>
            </p:spPr>
            <p:txBody>
              <a:bodyPr wrap="none" rtlCol="0">
                <a:spAutoFit/>
              </a:bodyPr>
              <a:lstStyle/>
              <a:p>
                <a:r>
                  <a:rPr lang="en-US" dirty="0"/>
                  <a:t>Example Matrix </a:t>
                </a:r>
                <a14:m>
                  <m:oMath xmlns:m="http://schemas.openxmlformats.org/officeDocument/2006/math">
                    <m:r>
                      <a:rPr lang="en-US" i="1" dirty="0">
                        <a:latin typeface="Cambria Math" panose="02040503050406030204" pitchFamily="18" charset="0"/>
                      </a:rPr>
                      <m:t>𝑀</m:t>
                    </m:r>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430268" y="2416080"/>
                <a:ext cx="1911934" cy="369332"/>
              </a:xfrm>
              <a:prstGeom prst="rect">
                <a:avLst/>
              </a:prstGeom>
              <a:blipFill>
                <a:blip r:embed="rId5"/>
                <a:stretch>
                  <a:fillRect l="-2866" t="-8197" b="-24590"/>
                </a:stretch>
              </a:blipFill>
            </p:spPr>
            <p:txBody>
              <a:bodyPr/>
              <a:lstStyle/>
              <a:p>
                <a:r>
                  <a:rPr lang="en-US">
                    <a:noFill/>
                  </a:rPr>
                  <a:t> </a:t>
                </a:r>
              </a:p>
            </p:txBody>
          </p:sp>
        </mc:Fallback>
      </mc:AlternateContent>
      <p:graphicFrame>
        <p:nvGraphicFramePr>
          <p:cNvPr id="9" name="Table 8"/>
          <p:cNvGraphicFramePr>
            <a:graphicFrameLocks noGrp="1"/>
          </p:cNvGraphicFramePr>
          <p:nvPr/>
        </p:nvGraphicFramePr>
        <p:xfrm>
          <a:off x="9253095" y="3696870"/>
          <a:ext cx="2430684" cy="1112520"/>
        </p:xfrm>
        <a:graphic>
          <a:graphicData uri="http://schemas.openxmlformats.org/drawingml/2006/table">
            <a:tbl>
              <a:tblPr firstRow="1" bandRow="1">
                <a:tableStyleId>{5940675A-B579-460E-94D1-54222C63F5DA}</a:tableStyleId>
              </a:tblPr>
              <a:tblGrid>
                <a:gridCol w="607671">
                  <a:extLst>
                    <a:ext uri="{9D8B030D-6E8A-4147-A177-3AD203B41FA5}">
                      <a16:colId xmlns:a16="http://schemas.microsoft.com/office/drawing/2014/main" val="20000"/>
                    </a:ext>
                  </a:extLst>
                </a:gridCol>
                <a:gridCol w="607671">
                  <a:extLst>
                    <a:ext uri="{9D8B030D-6E8A-4147-A177-3AD203B41FA5}">
                      <a16:colId xmlns:a16="http://schemas.microsoft.com/office/drawing/2014/main" val="20001"/>
                    </a:ext>
                  </a:extLst>
                </a:gridCol>
                <a:gridCol w="607671">
                  <a:extLst>
                    <a:ext uri="{9D8B030D-6E8A-4147-A177-3AD203B41FA5}">
                      <a16:colId xmlns:a16="http://schemas.microsoft.com/office/drawing/2014/main" val="20002"/>
                    </a:ext>
                  </a:extLst>
                </a:gridCol>
                <a:gridCol w="607671">
                  <a:extLst>
                    <a:ext uri="{9D8B030D-6E8A-4147-A177-3AD203B41FA5}">
                      <a16:colId xmlns:a16="http://schemas.microsoft.com/office/drawing/2014/main" val="20003"/>
                    </a:ext>
                  </a:extLst>
                </a:gridCol>
              </a:tblGrid>
              <a:tr h="370840">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0"/>
                  </a:ext>
                </a:extLst>
              </a:tr>
              <a:tr h="370840">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1"/>
                  </a:ext>
                </a:extLst>
              </a:tr>
              <a:tr h="370840">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308D98BE-05D9-4F71-A949-CEC058804CD8}"/>
              </a:ext>
            </a:extLst>
          </p:cNvPr>
          <p:cNvSpPr>
            <a:spLocks noGrp="1"/>
          </p:cNvSpPr>
          <p:nvPr>
            <p:ph type="sldNum" sz="quarter" idx="4"/>
          </p:nvPr>
        </p:nvSpPr>
        <p:spPr/>
        <p:txBody>
          <a:bodyPr/>
          <a:lstStyle/>
          <a:p>
            <a:fld id="{4E5DC575-B3DA-4894-AC1D-D96F1860F14D}" type="slidenum">
              <a:rPr lang="en-US" smtClean="0"/>
              <a:pPr/>
              <a:t>24</a:t>
            </a:fld>
            <a:endParaRPr lang="en-US" dirty="0"/>
          </a:p>
        </p:txBody>
      </p:sp>
      <p:sp>
        <p:nvSpPr>
          <p:cNvPr id="10" name="TextBox 9">
            <a:extLst>
              <a:ext uri="{FF2B5EF4-FFF2-40B4-BE49-F238E27FC236}">
                <a16:creationId xmlns:a16="http://schemas.microsoft.com/office/drawing/2014/main" id="{EB22F17B-692D-48F9-85A0-7951947EEBB6}"/>
              </a:ext>
            </a:extLst>
          </p:cNvPr>
          <p:cNvSpPr txBox="1"/>
          <p:nvPr/>
        </p:nvSpPr>
        <p:spPr>
          <a:xfrm>
            <a:off x="8427421" y="3698215"/>
            <a:ext cx="816249" cy="369332"/>
          </a:xfrm>
          <a:prstGeom prst="rect">
            <a:avLst/>
          </a:prstGeom>
          <a:noFill/>
        </p:spPr>
        <p:txBody>
          <a:bodyPr wrap="none" rtlCol="0">
            <a:spAutoFit/>
          </a:bodyPr>
          <a:lstStyle/>
          <a:p>
            <a:r>
              <a:rPr lang="en-US" dirty="0"/>
              <a:t>Rank 1</a:t>
            </a:r>
          </a:p>
        </p:txBody>
      </p:sp>
      <p:sp>
        <p:nvSpPr>
          <p:cNvPr id="11" name="TextBox 10">
            <a:extLst>
              <a:ext uri="{FF2B5EF4-FFF2-40B4-BE49-F238E27FC236}">
                <a16:creationId xmlns:a16="http://schemas.microsoft.com/office/drawing/2014/main" id="{F7C5AFBB-0391-4E0F-9DFA-120690311275}"/>
              </a:ext>
            </a:extLst>
          </p:cNvPr>
          <p:cNvSpPr txBox="1"/>
          <p:nvPr/>
        </p:nvSpPr>
        <p:spPr>
          <a:xfrm>
            <a:off x="8423691" y="4067547"/>
            <a:ext cx="816249" cy="369332"/>
          </a:xfrm>
          <a:prstGeom prst="rect">
            <a:avLst/>
          </a:prstGeom>
          <a:noFill/>
        </p:spPr>
        <p:txBody>
          <a:bodyPr wrap="none" rtlCol="0">
            <a:spAutoFit/>
          </a:bodyPr>
          <a:lstStyle/>
          <a:p>
            <a:r>
              <a:rPr lang="en-US" dirty="0"/>
              <a:t>Rank 2</a:t>
            </a:r>
          </a:p>
        </p:txBody>
      </p:sp>
      <p:sp>
        <p:nvSpPr>
          <p:cNvPr id="12" name="TextBox 11">
            <a:extLst>
              <a:ext uri="{FF2B5EF4-FFF2-40B4-BE49-F238E27FC236}">
                <a16:creationId xmlns:a16="http://schemas.microsoft.com/office/drawing/2014/main" id="{84F75310-D441-4866-BC7C-9F189CA69796}"/>
              </a:ext>
            </a:extLst>
          </p:cNvPr>
          <p:cNvSpPr txBox="1"/>
          <p:nvPr/>
        </p:nvSpPr>
        <p:spPr>
          <a:xfrm>
            <a:off x="8430268" y="4436879"/>
            <a:ext cx="816249" cy="369332"/>
          </a:xfrm>
          <a:prstGeom prst="rect">
            <a:avLst/>
          </a:prstGeom>
          <a:noFill/>
        </p:spPr>
        <p:txBody>
          <a:bodyPr wrap="none" rtlCol="0">
            <a:spAutoFit/>
          </a:bodyPr>
          <a:lstStyle/>
          <a:p>
            <a:r>
              <a:rPr lang="en-US" dirty="0"/>
              <a:t>Rank 3</a:t>
            </a:r>
          </a:p>
        </p:txBody>
      </p:sp>
      <p:sp>
        <p:nvSpPr>
          <p:cNvPr id="13" name="TextBox 12">
            <a:extLst>
              <a:ext uri="{FF2B5EF4-FFF2-40B4-BE49-F238E27FC236}">
                <a16:creationId xmlns:a16="http://schemas.microsoft.com/office/drawing/2014/main" id="{4D3614D0-C13C-4797-87C5-D59143D3812F}"/>
              </a:ext>
            </a:extLst>
          </p:cNvPr>
          <p:cNvSpPr txBox="1"/>
          <p:nvPr/>
        </p:nvSpPr>
        <p:spPr>
          <a:xfrm rot="18365893">
            <a:off x="9287973" y="3105118"/>
            <a:ext cx="868186" cy="369332"/>
          </a:xfrm>
          <a:prstGeom prst="rect">
            <a:avLst/>
          </a:prstGeom>
          <a:noFill/>
        </p:spPr>
        <p:txBody>
          <a:bodyPr wrap="none" rtlCol="0">
            <a:spAutoFit/>
          </a:bodyPr>
          <a:lstStyle/>
          <a:p>
            <a:r>
              <a:rPr lang="en-US" dirty="0"/>
              <a:t>Voter 1</a:t>
            </a:r>
          </a:p>
        </p:txBody>
      </p:sp>
      <p:sp>
        <p:nvSpPr>
          <p:cNvPr id="14" name="TextBox 13">
            <a:extLst>
              <a:ext uri="{FF2B5EF4-FFF2-40B4-BE49-F238E27FC236}">
                <a16:creationId xmlns:a16="http://schemas.microsoft.com/office/drawing/2014/main" id="{C0C621C4-BF18-496F-94B3-9BB725BCBEA0}"/>
              </a:ext>
            </a:extLst>
          </p:cNvPr>
          <p:cNvSpPr txBox="1"/>
          <p:nvPr/>
        </p:nvSpPr>
        <p:spPr>
          <a:xfrm rot="18365893">
            <a:off x="9858369" y="3111157"/>
            <a:ext cx="868186" cy="369332"/>
          </a:xfrm>
          <a:prstGeom prst="rect">
            <a:avLst/>
          </a:prstGeom>
          <a:noFill/>
        </p:spPr>
        <p:txBody>
          <a:bodyPr wrap="none" rtlCol="0">
            <a:spAutoFit/>
          </a:bodyPr>
          <a:lstStyle/>
          <a:p>
            <a:r>
              <a:rPr lang="en-US" dirty="0"/>
              <a:t>Voter 2</a:t>
            </a:r>
          </a:p>
        </p:txBody>
      </p:sp>
      <p:sp>
        <p:nvSpPr>
          <p:cNvPr id="15" name="TextBox 14">
            <a:extLst>
              <a:ext uri="{FF2B5EF4-FFF2-40B4-BE49-F238E27FC236}">
                <a16:creationId xmlns:a16="http://schemas.microsoft.com/office/drawing/2014/main" id="{C13DE4BF-66EE-4F93-81AF-2D2279A1F98B}"/>
              </a:ext>
            </a:extLst>
          </p:cNvPr>
          <p:cNvSpPr txBox="1"/>
          <p:nvPr/>
        </p:nvSpPr>
        <p:spPr>
          <a:xfrm rot="18365893">
            <a:off x="10428765" y="3111299"/>
            <a:ext cx="868186" cy="369332"/>
          </a:xfrm>
          <a:prstGeom prst="rect">
            <a:avLst/>
          </a:prstGeom>
          <a:noFill/>
        </p:spPr>
        <p:txBody>
          <a:bodyPr wrap="none" rtlCol="0">
            <a:spAutoFit/>
          </a:bodyPr>
          <a:lstStyle/>
          <a:p>
            <a:r>
              <a:rPr lang="en-US" dirty="0"/>
              <a:t>Voter 3</a:t>
            </a:r>
          </a:p>
        </p:txBody>
      </p:sp>
      <p:sp>
        <p:nvSpPr>
          <p:cNvPr id="16" name="TextBox 15">
            <a:extLst>
              <a:ext uri="{FF2B5EF4-FFF2-40B4-BE49-F238E27FC236}">
                <a16:creationId xmlns:a16="http://schemas.microsoft.com/office/drawing/2014/main" id="{841EAAAD-7DCE-48F2-946B-E8D8F2781A22}"/>
              </a:ext>
            </a:extLst>
          </p:cNvPr>
          <p:cNvSpPr txBox="1"/>
          <p:nvPr/>
        </p:nvSpPr>
        <p:spPr>
          <a:xfrm rot="18365893">
            <a:off x="10999161" y="3105118"/>
            <a:ext cx="868186" cy="369332"/>
          </a:xfrm>
          <a:prstGeom prst="rect">
            <a:avLst/>
          </a:prstGeom>
          <a:noFill/>
        </p:spPr>
        <p:txBody>
          <a:bodyPr wrap="none" rtlCol="0">
            <a:spAutoFit/>
          </a:bodyPr>
          <a:lstStyle/>
          <a:p>
            <a:r>
              <a:rPr lang="en-US" dirty="0"/>
              <a:t>Voter 4</a:t>
            </a:r>
          </a:p>
        </p:txBody>
      </p:sp>
    </p:spTree>
    <p:extLst>
      <p:ext uri="{BB962C8B-B14F-4D97-AF65-F5344CB8AC3E}">
        <p14:creationId xmlns:p14="http://schemas.microsoft.com/office/powerpoint/2010/main" val="73615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A832-1A62-438B-8084-99049843F26A}"/>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84A5932-E7D5-4F91-AD33-88F97E789619}"/>
              </a:ext>
            </a:extLst>
          </p:cNvPr>
          <p:cNvSpPr>
            <a:spLocks noGrp="1"/>
          </p:cNvSpPr>
          <p:nvPr>
            <p:ph idx="1"/>
          </p:nvPr>
        </p:nvSpPr>
        <p:spPr/>
        <p:txBody>
          <a:bodyPr/>
          <a:lstStyle/>
          <a:p>
            <a:r>
              <a:rPr lang="en-US" dirty="0"/>
              <a:t>Understand the </a:t>
            </a:r>
            <a:r>
              <a:rPr lang="en-US" dirty="0">
                <a:solidFill>
                  <a:srgbClr val="0070C0"/>
                </a:solidFill>
              </a:rPr>
              <a:t>voting model</a:t>
            </a:r>
          </a:p>
          <a:p>
            <a:r>
              <a:rPr lang="en-US" dirty="0"/>
              <a:t>Find the winner under the following </a:t>
            </a:r>
            <a:r>
              <a:rPr lang="en-US" dirty="0">
                <a:solidFill>
                  <a:srgbClr val="0070C0"/>
                </a:solidFill>
              </a:rPr>
              <a:t>voting rules</a:t>
            </a:r>
          </a:p>
          <a:p>
            <a:pPr lvl="1"/>
            <a:r>
              <a:rPr lang="en-US" sz="2800" dirty="0"/>
              <a:t>Plurality, </a:t>
            </a:r>
            <a:r>
              <a:rPr lang="en-US" sz="2800" dirty="0" err="1"/>
              <a:t>Borda</a:t>
            </a:r>
            <a:r>
              <a:rPr lang="en-US" sz="2800" dirty="0"/>
              <a:t> count, Plurality with runoff, Single Transferable Vote</a:t>
            </a:r>
          </a:p>
          <a:p>
            <a:r>
              <a:rPr lang="en-US" dirty="0"/>
              <a:t>Describe the following concepts, </a:t>
            </a:r>
            <a:r>
              <a:rPr lang="en-US" dirty="0">
                <a:solidFill>
                  <a:srgbClr val="0070C0"/>
                </a:solidFill>
              </a:rPr>
              <a:t>axioms, and properties of voting rules</a:t>
            </a:r>
          </a:p>
          <a:p>
            <a:pPr lvl="1"/>
            <a:r>
              <a:rPr lang="en-US" sz="2800" dirty="0"/>
              <a:t>Pairwise election, Condorcet winner</a:t>
            </a:r>
          </a:p>
          <a:p>
            <a:pPr lvl="1"/>
            <a:r>
              <a:rPr lang="en-US" sz="2800" dirty="0"/>
              <a:t>Majority consistency, Condorcet consistency, </a:t>
            </a:r>
            <a:r>
              <a:rPr lang="en-US" sz="2800" dirty="0" err="1"/>
              <a:t>Strategyproof</a:t>
            </a:r>
            <a:endParaRPr lang="en-US" sz="2800" dirty="0"/>
          </a:p>
          <a:p>
            <a:pPr lvl="1"/>
            <a:r>
              <a:rPr lang="en-US" sz="2800" dirty="0"/>
              <a:t>Dictatorial, constant, onto</a:t>
            </a:r>
          </a:p>
          <a:p>
            <a:r>
              <a:rPr lang="en-US" dirty="0"/>
              <a:t>Understand the </a:t>
            </a:r>
            <a:r>
              <a:rPr lang="en-US" dirty="0">
                <a:solidFill>
                  <a:srgbClr val="0070C0"/>
                </a:solidFill>
              </a:rPr>
              <a:t>possibility </a:t>
            </a:r>
            <a:r>
              <a:rPr lang="en-US" dirty="0"/>
              <a:t>of satisfying multiple properties</a:t>
            </a:r>
            <a:endParaRPr lang="en-US" dirty="0">
              <a:solidFill>
                <a:srgbClr val="0070C0"/>
              </a:solidFill>
            </a:endParaRPr>
          </a:p>
          <a:p>
            <a:r>
              <a:rPr lang="en-US" dirty="0"/>
              <a:t>Describe the greedy algorithm for </a:t>
            </a:r>
            <a:r>
              <a:rPr lang="en-US" dirty="0">
                <a:solidFill>
                  <a:srgbClr val="0070C0"/>
                </a:solidFill>
              </a:rPr>
              <a:t>voting rule manipulation</a:t>
            </a:r>
          </a:p>
          <a:p>
            <a:endParaRPr lang="en-US" dirty="0"/>
          </a:p>
        </p:txBody>
      </p:sp>
      <p:sp>
        <p:nvSpPr>
          <p:cNvPr id="4" name="Slide Number Placeholder 3">
            <a:extLst>
              <a:ext uri="{FF2B5EF4-FFF2-40B4-BE49-F238E27FC236}">
                <a16:creationId xmlns:a16="http://schemas.microsoft.com/office/drawing/2014/main" id="{1FD41FAD-9844-4591-88B4-EA2D8BC5BDF7}"/>
              </a:ext>
            </a:extLst>
          </p:cNvPr>
          <p:cNvSpPr>
            <a:spLocks noGrp="1"/>
          </p:cNvSpPr>
          <p:nvPr>
            <p:ph type="sldNum" sz="quarter" idx="4"/>
          </p:nvPr>
        </p:nvSpPr>
        <p:spPr/>
        <p:txBody>
          <a:bodyPr/>
          <a:lstStyle/>
          <a:p>
            <a:fld id="{4E5DC575-B3DA-4894-AC1D-D96F1860F14D}" type="slidenum">
              <a:rPr lang="en-US" smtClean="0"/>
              <a:pPr/>
              <a:t>25</a:t>
            </a:fld>
            <a:endParaRPr lang="en-US" dirty="0"/>
          </a:p>
        </p:txBody>
      </p:sp>
    </p:spTree>
    <p:extLst>
      <p:ext uri="{BB962C8B-B14F-4D97-AF65-F5344CB8AC3E}">
        <p14:creationId xmlns:p14="http://schemas.microsoft.com/office/powerpoint/2010/main" val="3547070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Choice Theory</a:t>
            </a:r>
          </a:p>
        </p:txBody>
      </p:sp>
      <p:sp>
        <p:nvSpPr>
          <p:cNvPr id="3" name="Content Placeholder 2"/>
          <p:cNvSpPr>
            <a:spLocks noGrp="1"/>
          </p:cNvSpPr>
          <p:nvPr>
            <p:ph sz="quarter" idx="1"/>
          </p:nvPr>
        </p:nvSpPr>
        <p:spPr/>
        <p:txBody>
          <a:bodyPr/>
          <a:lstStyle/>
          <a:p>
            <a:r>
              <a:rPr lang="en-US" dirty="0"/>
              <a:t>A mathematical theory that deal with aggregation of individual preferences</a:t>
            </a:r>
          </a:p>
          <a:p>
            <a:r>
              <a:rPr lang="en-US" dirty="0"/>
              <a:t>Wide applications in economics, public policy, etc.</a:t>
            </a:r>
          </a:p>
          <a:p>
            <a:r>
              <a:rPr lang="en-US" dirty="0"/>
              <a:t>Origins in Ancient Greece</a:t>
            </a:r>
          </a:p>
          <a:p>
            <a:r>
              <a:rPr lang="en-US" dirty="0"/>
              <a:t>18th century</a:t>
            </a:r>
          </a:p>
          <a:p>
            <a:pPr marL="457200" indent="-457200">
              <a:buFont typeface="Wingdings" panose="05000000000000000000" pitchFamily="2" charset="2"/>
              <a:buChar char="§"/>
            </a:pPr>
            <a:r>
              <a:rPr lang="en-US" dirty="0">
                <a:solidFill>
                  <a:schemeClr val="tx1"/>
                </a:solidFill>
              </a:rPr>
              <a:t>Formal foundations by Condorcet 					        and </a:t>
            </a:r>
            <a:r>
              <a:rPr lang="en-US" dirty="0" err="1">
                <a:solidFill>
                  <a:schemeClr val="tx1"/>
                </a:solidFill>
              </a:rPr>
              <a:t>Borda</a:t>
            </a:r>
            <a:endParaRPr lang="en-US" dirty="0">
              <a:solidFill>
                <a:schemeClr val="tx1"/>
              </a:solidFill>
            </a:endParaRPr>
          </a:p>
          <a:p>
            <a:r>
              <a:rPr lang="en-US" dirty="0"/>
              <a:t>19th Century</a:t>
            </a:r>
          </a:p>
          <a:p>
            <a:pPr marL="457200" indent="-457200">
              <a:buFont typeface="Wingdings" panose="05000000000000000000" pitchFamily="2" charset="2"/>
              <a:buChar char="§"/>
            </a:pPr>
            <a:r>
              <a:rPr lang="en-US" dirty="0">
                <a:solidFill>
                  <a:schemeClr val="tx1"/>
                </a:solidFill>
              </a:rPr>
              <a:t>Charles Dodgson</a:t>
            </a:r>
          </a:p>
          <a:p>
            <a:r>
              <a:rPr lang="en-US" dirty="0"/>
              <a:t>20th Century</a:t>
            </a:r>
          </a:p>
          <a:p>
            <a:pPr marL="457200" indent="-457200">
              <a:buFont typeface="Wingdings" panose="05000000000000000000" pitchFamily="2" charset="2"/>
              <a:buChar char="§"/>
            </a:pPr>
            <a:r>
              <a:rPr lang="en-US" dirty="0">
                <a:solidFill>
                  <a:schemeClr val="tx1"/>
                </a:solidFill>
              </a:rPr>
              <a:t>Nobel Prize in Economics</a:t>
            </a:r>
          </a:p>
          <a:p>
            <a:endParaRPr lang="en-US" dirty="0">
              <a:solidFill>
                <a:schemeClr val="tx1"/>
              </a:solidFill>
            </a:endParaRPr>
          </a:p>
          <a:p>
            <a:endParaRPr lang="en-US" dirty="0"/>
          </a:p>
          <a:p>
            <a:endParaRPr lang="en-US" dirty="0"/>
          </a:p>
          <a:p>
            <a:endParaRPr lang="en-US" dirty="0"/>
          </a:p>
        </p:txBody>
      </p:sp>
      <p:sp>
        <p:nvSpPr>
          <p:cNvPr id="7" name="Rectangle 6"/>
          <p:cNvSpPr/>
          <p:nvPr/>
        </p:nvSpPr>
        <p:spPr>
          <a:xfrm>
            <a:off x="6871316" y="3623967"/>
            <a:ext cx="2070823" cy="461665"/>
          </a:xfrm>
          <a:prstGeom prst="rect">
            <a:avLst/>
          </a:prstGeom>
        </p:spPr>
        <p:txBody>
          <a:bodyPr wrap="none">
            <a:spAutoFit/>
          </a:bodyPr>
          <a:lstStyle/>
          <a:p>
            <a:r>
              <a:rPr lang="en-US" sz="2400" dirty="0"/>
              <a:t>Kenneth Arrow</a:t>
            </a:r>
          </a:p>
        </p:txBody>
      </p:sp>
      <p:sp>
        <p:nvSpPr>
          <p:cNvPr id="8" name="Rectangle 7"/>
          <p:cNvSpPr/>
          <p:nvPr/>
        </p:nvSpPr>
        <p:spPr>
          <a:xfrm>
            <a:off x="6649347" y="2792970"/>
            <a:ext cx="5463140" cy="830997"/>
          </a:xfrm>
          <a:prstGeom prst="rect">
            <a:avLst/>
          </a:prstGeom>
        </p:spPr>
        <p:txBody>
          <a:bodyPr wrap="square">
            <a:spAutoFit/>
          </a:bodyPr>
          <a:lstStyle/>
          <a:p>
            <a:pPr algn="ctr"/>
            <a:r>
              <a:rPr lang="en-US" sz="2400" dirty="0"/>
              <a:t>20th Century – Winners of Nobel Memorial Prize in Economic Sciences</a:t>
            </a:r>
          </a:p>
        </p:txBody>
      </p:sp>
      <p:pic>
        <p:nvPicPr>
          <p:cNvPr id="1026" name="Picture 2" descr="Kenneth Arrow, Stanford Un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248" y="4051910"/>
            <a:ext cx="2124958" cy="26561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rtya Sen , c2000 (4379246038).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8" r="7237"/>
          <a:stretch/>
        </p:blipFill>
        <p:spPr bwMode="auto">
          <a:xfrm>
            <a:off x="9209511" y="4056570"/>
            <a:ext cx="2559565" cy="26515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80206" y="3634162"/>
            <a:ext cx="2659831" cy="461665"/>
          </a:xfrm>
          <a:prstGeom prst="rect">
            <a:avLst/>
          </a:prstGeom>
        </p:spPr>
        <p:txBody>
          <a:bodyPr wrap="none">
            <a:spAutoFit/>
          </a:bodyPr>
          <a:lstStyle/>
          <a:p>
            <a:r>
              <a:rPr lang="en-US" sz="2400" dirty="0"/>
              <a:t>Amartya Kumar Sen</a:t>
            </a:r>
          </a:p>
        </p:txBody>
      </p:sp>
    </p:spTree>
    <p:extLst>
      <p:ext uri="{BB962C8B-B14F-4D97-AF65-F5344CB8AC3E}">
        <p14:creationId xmlns:p14="http://schemas.microsoft.com/office/powerpoint/2010/main" val="404480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a:t>Model</a:t>
                </a:r>
              </a:p>
              <a:p>
                <a:pPr lvl="1"/>
                <a:r>
                  <a:rPr lang="en-US" dirty="0"/>
                  <a:t>Set of voters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𝑛</m:t>
                        </m:r>
                      </m:e>
                    </m:d>
                  </m:oMath>
                </a14:m>
                <a:endParaRPr lang="en-US" dirty="0"/>
              </a:p>
              <a:p>
                <a:pPr lvl="1"/>
                <a:r>
                  <a:rPr lang="en-US" dirty="0"/>
                  <a:t>Set of alternatives </a:t>
                </a:r>
                <a14:m>
                  <m:oMath xmlns:m="http://schemas.openxmlformats.org/officeDocument/2006/math">
                    <m:r>
                      <a:rPr lang="en-US" b="0" i="1" smtClean="0">
                        <a:latin typeface="Cambria Math" panose="02040503050406030204" pitchFamily="18" charset="0"/>
                      </a:rPr>
                      <m:t>𝐴</m:t>
                    </m:r>
                  </m:oMath>
                </a14:m>
                <a:r>
                  <a:rPr lang="en-US" dirty="0"/>
                  <a:t>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𝐴</m:t>
                        </m:r>
                      </m:e>
                    </m:d>
                    <m:r>
                      <a:rPr lang="en-US" b="0" i="1" dirty="0" smtClean="0">
                        <a:latin typeface="Cambria Math" panose="02040503050406030204" pitchFamily="18" charset="0"/>
                      </a:rPr>
                      <m:t>=</m:t>
                    </m:r>
                    <m:r>
                      <a:rPr lang="en-US" b="0" i="1" dirty="0" smtClean="0">
                        <a:latin typeface="Cambria Math" panose="02040503050406030204" pitchFamily="18" charset="0"/>
                      </a:rPr>
                      <m:t>𝑚</m:t>
                    </m:r>
                  </m:oMath>
                </a14:m>
                <a:r>
                  <a:rPr lang="en-US" dirty="0"/>
                  <a:t>)</a:t>
                </a:r>
              </a:p>
              <a:p>
                <a:pPr lvl="1"/>
                <a:r>
                  <a:rPr lang="en-US" dirty="0"/>
                  <a:t>Each voter has a ranking over the alternatives</a:t>
                </a:r>
              </a:p>
              <a:p>
                <a:pPr lvl="1"/>
                <a:r>
                  <a:rPr lang="en-US" dirty="0"/>
                  <a:t>Preference profile: collection of all voters’ rankings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1217" t="-6886"/>
                </a:stretch>
              </a:blipFill>
            </p:spPr>
            <p:txBody>
              <a:bodyPr/>
              <a:lstStyle/>
              <a:p>
                <a:r>
                  <a:rPr lang="en-US">
                    <a:noFill/>
                  </a:rPr>
                  <a:t> </a:t>
                </a:r>
              </a:p>
            </p:txBody>
          </p:sp>
        </mc:Fallback>
      </mc:AlternateContent>
      <p:graphicFrame>
        <p:nvGraphicFramePr>
          <p:cNvPr id="8" name="Table 7"/>
          <p:cNvGraphicFramePr>
            <a:graphicFrameLocks noGrp="1"/>
          </p:cNvGraphicFramePr>
          <p:nvPr/>
        </p:nvGraphicFramePr>
        <p:xfrm>
          <a:off x="2951585" y="4152187"/>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E83746FA-C505-4DD4-933C-A16044D0F8FD}"/>
              </a:ext>
            </a:extLst>
          </p:cNvPr>
          <p:cNvSpPr>
            <a:spLocks noGrp="1"/>
          </p:cNvSpPr>
          <p:nvPr>
            <p:ph type="sldNum" sz="quarter" idx="4"/>
          </p:nvPr>
        </p:nvSpPr>
        <p:spPr/>
        <p:txBody>
          <a:bodyPr/>
          <a:lstStyle/>
          <a:p>
            <a:fld id="{4E5DC575-B3DA-4894-AC1D-D96F1860F14D}" type="slidenum">
              <a:rPr lang="en-US" smtClean="0"/>
              <a:pPr/>
              <a:t>27</a:t>
            </a:fld>
            <a:endParaRPr lang="en-US" dirty="0"/>
          </a:p>
        </p:txBody>
      </p:sp>
    </p:spTree>
    <p:extLst>
      <p:ext uri="{BB962C8B-B14F-4D97-AF65-F5344CB8AC3E}">
        <p14:creationId xmlns:p14="http://schemas.microsoft.com/office/powerpoint/2010/main" val="8393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Voting rule: function that maps preference profiles to alternatives that specifies the winner of the election</a:t>
            </a: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nvGraphicFramePr>
            <p:xfrm>
              <a:off x="1684116" y="2842292"/>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0">
                    <a:tc>
                      <a:txBody>
                        <a:bodyPr/>
                        <a:lstStyle/>
                        <a:p>
                          <a:r>
                            <a:rPr lang="en-US" dirty="0"/>
                            <a:t>function voting(</a:t>
                          </a:r>
                          <a14:m>
                            <m:oMath xmlns:m="http://schemas.openxmlformats.org/officeDocument/2006/math">
                              <m:r>
                                <a:rPr lang="en-US" b="1" i="1" dirty="0" smtClean="0">
                                  <a:latin typeface="Cambria Math" panose="02040503050406030204" pitchFamily="18" charset="0"/>
                                </a:rPr>
                                <m:t>𝑴</m:t>
                              </m:r>
                            </m:oMath>
                          </a14:m>
                          <a:r>
                            <a:rPr lang="en-US" dirty="0"/>
                            <a:t>)</a:t>
                          </a:r>
                        </a:p>
                      </a:txBody>
                      <a:tcPr/>
                    </a:tc>
                    <a:extLst>
                      <a:ext uri="{0D108BD9-81ED-4DB2-BD59-A6C34878D82A}">
                        <a16:rowId xmlns:a16="http://schemas.microsoft.com/office/drawing/2014/main"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𝑀</m:t>
                              </m:r>
                            </m:oMath>
                          </a14:m>
                          <a:r>
                            <a:rPr lang="en-US" dirty="0"/>
                            <a:t> where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𝑀</m:t>
                                  </m:r>
                                </m:e>
                                <m:sub>
                                  <m:r>
                                    <a:rPr lang="en-US" b="0" i="1" dirty="0" smtClean="0">
                                      <a:latin typeface="Cambria Math" panose="02040503050406030204" pitchFamily="18" charset="0"/>
                                    </a:rPr>
                                    <m:t>𝑖𝑗</m:t>
                                  </m:r>
                                </m:sub>
                              </m:sSub>
                              <m:r>
                                <a:rPr lang="en-US" b="0" i="1" dirty="0" smtClean="0">
                                  <a:latin typeface="Cambria Math" panose="02040503050406030204" pitchFamily="18" charset="0"/>
                                </a:rPr>
                                <m:t>∈</m:t>
                              </m:r>
                            </m:oMath>
                          </a14:m>
                          <a:r>
                            <a:rPr lang="en-US" dirty="0"/>
                            <a:t> {a,</a:t>
                          </a:r>
                          <a:r>
                            <a:rPr lang="en-US" baseline="0" dirty="0"/>
                            <a:t> b, c</a:t>
                          </a:r>
                          <a:r>
                            <a:rPr lang="en-US" dirty="0"/>
                            <a:t>} is the candidate at rank </a:t>
                          </a:r>
                          <a14:m>
                            <m:oMath xmlns:m="http://schemas.openxmlformats.org/officeDocument/2006/math">
                              <m:r>
                                <a:rPr lang="en-US" b="0" i="1" smtClean="0">
                                  <a:latin typeface="Cambria Math" panose="02040503050406030204" pitchFamily="18" charset="0"/>
                                </a:rPr>
                                <m:t>𝑗</m:t>
                              </m:r>
                            </m:oMath>
                          </a14:m>
                          <a:r>
                            <a:rPr lang="en-US" dirty="0"/>
                            <a:t> for voter </a:t>
                          </a:r>
                          <a14:m>
                            <m:oMath xmlns:m="http://schemas.openxmlformats.org/officeDocument/2006/math">
                              <m:r>
                                <a:rPr lang="en-US" b="0" i="1" smtClean="0">
                                  <a:latin typeface="Cambria Math" panose="02040503050406030204" pitchFamily="18" charset="0"/>
                                </a:rPr>
                                <m:t>𝑖</m:t>
                              </m:r>
                            </m:oMath>
                          </a14:m>
                          <a:endParaRPr lang="en-US" dirty="0"/>
                        </a:p>
                        <a:p>
                          <a:r>
                            <a:rPr lang="en-US" dirty="0"/>
                            <a:t>Output: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a:t>
                          </a:r>
                          <a:r>
                            <a:rPr lang="en-US" baseline="0" dirty="0"/>
                            <a:t>{a, b, c} describes the winner</a:t>
                          </a:r>
                          <a:endParaRPr lang="en-US" dirty="0"/>
                        </a:p>
                      </a:txBody>
                      <a:tcPr/>
                    </a:tc>
                    <a:extLst>
                      <a:ext uri="{0D108BD9-81ED-4DB2-BD59-A6C34878D82A}">
                        <a16:rowId xmlns:a16="http://schemas.microsoft.com/office/drawing/2014/main" val="10001"/>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t>
                          </a:r>
                          <a14:m>
                            <m:oMath xmlns:m="http://schemas.openxmlformats.org/officeDocument/2006/math">
                              <m:r>
                                <a:rPr lang="en-US" b="0" i="1" dirty="0" smtClean="0">
                                  <a:latin typeface="Cambria Math" panose="02040503050406030204" pitchFamily="18" charset="0"/>
                                </a:rPr>
                                <m:t>𝑥</m:t>
                              </m:r>
                            </m:oMath>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13" name="Table 12"/>
              <p:cNvGraphicFramePr>
                <a:graphicFrameLocks noGrp="1"/>
              </p:cNvGraphicFramePr>
              <p:nvPr/>
            </p:nvGraphicFramePr>
            <p:xfrm>
              <a:off x="1684116" y="2842292"/>
              <a:ext cx="6425878" cy="3136138"/>
            </p:xfrm>
            <a:graphic>
              <a:graphicData uri="http://schemas.openxmlformats.org/drawingml/2006/table">
                <a:tbl>
                  <a:tblPr firstRow="1" bandRow="1">
                    <a:tableStyleId>{6E25E649-3F16-4E02-A733-19D2CDBF48F0}</a:tableStyleId>
                  </a:tblPr>
                  <a:tblGrid>
                    <a:gridCol w="6425878">
                      <a:extLst>
                        <a:ext uri="{9D8B030D-6E8A-4147-A177-3AD203B41FA5}">
                          <a16:colId xmlns:a16="http://schemas.microsoft.com/office/drawing/2014/main" val="20000"/>
                        </a:ext>
                      </a:extLst>
                    </a:gridCol>
                  </a:tblGrid>
                  <a:tr h="365760">
                    <a:tc>
                      <a:txBody>
                        <a:bodyPr/>
                        <a:lstStyle/>
                        <a:p>
                          <a:endParaRPr lang="en-US"/>
                        </a:p>
                      </a:txBody>
                      <a:tcPr>
                        <a:blipFill>
                          <a:blip r:embed="rId2"/>
                          <a:stretch>
                            <a:fillRect t="-8333" r="-190" b="-783333"/>
                          </a:stretch>
                        </a:blipFill>
                      </a:tcPr>
                    </a:tc>
                    <a:extLst>
                      <a:ext uri="{0D108BD9-81ED-4DB2-BD59-A6C34878D82A}">
                        <a16:rowId xmlns:a16="http://schemas.microsoft.com/office/drawing/2014/main" val="10000"/>
                      </a:ext>
                    </a:extLst>
                  </a:tr>
                  <a:tr h="662178">
                    <a:tc>
                      <a:txBody>
                        <a:bodyPr/>
                        <a:lstStyle/>
                        <a:p>
                          <a:endParaRPr lang="en-US"/>
                        </a:p>
                      </a:txBody>
                      <a:tcPr>
                        <a:blipFill>
                          <a:blip r:embed="rId2"/>
                          <a:stretch>
                            <a:fillRect t="-59633" r="-190" b="-331193"/>
                          </a:stretch>
                        </a:blipFill>
                      </a:tcPr>
                    </a:tc>
                    <a:extLst>
                      <a:ext uri="{0D108BD9-81ED-4DB2-BD59-A6C34878D82A}">
                        <a16:rowId xmlns:a16="http://schemas.microsoft.com/office/drawing/2014/main" val="10001"/>
                      </a:ext>
                    </a:extLst>
                  </a:tr>
                  <a:tr h="1737360">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endParaRPr lang="en-US"/>
                        </a:p>
                      </a:txBody>
                      <a:tcPr>
                        <a:blipFill>
                          <a:blip r:embed="rId2"/>
                          <a:stretch>
                            <a:fillRect t="-752459" r="-190" b="-24590"/>
                          </a:stretch>
                        </a:blip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p:cNvSpPr txBox="1"/>
              <p:nvPr/>
            </p:nvSpPr>
            <p:spPr>
              <a:xfrm>
                <a:off x="8407078" y="3927676"/>
                <a:ext cx="1911934" cy="369332"/>
              </a:xfrm>
              <a:prstGeom prst="rect">
                <a:avLst/>
              </a:prstGeom>
              <a:noFill/>
            </p:spPr>
            <p:txBody>
              <a:bodyPr wrap="none" rtlCol="0">
                <a:spAutoFit/>
              </a:bodyPr>
              <a:lstStyle/>
              <a:p>
                <a:r>
                  <a:rPr lang="en-US" dirty="0"/>
                  <a:t>Example Matrix </a:t>
                </a:r>
                <a14:m>
                  <m:oMath xmlns:m="http://schemas.openxmlformats.org/officeDocument/2006/math">
                    <m:r>
                      <a:rPr lang="en-US" i="1" dirty="0">
                        <a:latin typeface="Cambria Math" panose="02040503050406030204" pitchFamily="18" charset="0"/>
                      </a:rPr>
                      <m:t>𝑀</m:t>
                    </m:r>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8407078" y="3927676"/>
                <a:ext cx="1911934" cy="369332"/>
              </a:xfrm>
              <a:prstGeom prst="rect">
                <a:avLst/>
              </a:prstGeom>
              <a:blipFill>
                <a:blip r:embed="rId3"/>
                <a:stretch>
                  <a:fillRect l="-2548" t="-8197" b="-24590"/>
                </a:stretch>
              </a:blipFill>
            </p:spPr>
            <p:txBody>
              <a:bodyPr/>
              <a:lstStyle/>
              <a:p>
                <a:r>
                  <a:rPr lang="en-US">
                    <a:noFill/>
                  </a:rPr>
                  <a:t> </a:t>
                </a:r>
              </a:p>
            </p:txBody>
          </p:sp>
        </mc:Fallback>
      </mc:AlternateContent>
      <p:graphicFrame>
        <p:nvGraphicFramePr>
          <p:cNvPr id="15" name="Table 14"/>
          <p:cNvGraphicFramePr>
            <a:graphicFrameLocks noGrp="1"/>
          </p:cNvGraphicFramePr>
          <p:nvPr/>
        </p:nvGraphicFramePr>
        <p:xfrm>
          <a:off x="8077200" y="4352403"/>
          <a:ext cx="2430684" cy="1112520"/>
        </p:xfrm>
        <a:graphic>
          <a:graphicData uri="http://schemas.openxmlformats.org/drawingml/2006/table">
            <a:tbl>
              <a:tblPr firstRow="1" bandRow="1">
                <a:tableStyleId>{5940675A-B579-460E-94D1-54222C63F5DA}</a:tableStyleId>
              </a:tblPr>
              <a:tblGrid>
                <a:gridCol w="607671">
                  <a:extLst>
                    <a:ext uri="{9D8B030D-6E8A-4147-A177-3AD203B41FA5}">
                      <a16:colId xmlns:a16="http://schemas.microsoft.com/office/drawing/2014/main" val="20000"/>
                    </a:ext>
                  </a:extLst>
                </a:gridCol>
                <a:gridCol w="607671">
                  <a:extLst>
                    <a:ext uri="{9D8B030D-6E8A-4147-A177-3AD203B41FA5}">
                      <a16:colId xmlns:a16="http://schemas.microsoft.com/office/drawing/2014/main" val="20001"/>
                    </a:ext>
                  </a:extLst>
                </a:gridCol>
                <a:gridCol w="607671">
                  <a:extLst>
                    <a:ext uri="{9D8B030D-6E8A-4147-A177-3AD203B41FA5}">
                      <a16:colId xmlns:a16="http://schemas.microsoft.com/office/drawing/2014/main" val="20002"/>
                    </a:ext>
                  </a:extLst>
                </a:gridCol>
                <a:gridCol w="607671">
                  <a:extLst>
                    <a:ext uri="{9D8B030D-6E8A-4147-A177-3AD203B41FA5}">
                      <a16:colId xmlns:a16="http://schemas.microsoft.com/office/drawing/2014/main" val="20003"/>
                    </a:ext>
                  </a:extLst>
                </a:gridCol>
              </a:tblGrid>
              <a:tr h="370840">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0"/>
                  </a:ext>
                </a:extLst>
              </a:tr>
              <a:tr h="370840">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1"/>
                  </a:ext>
                </a:extLst>
              </a:tr>
              <a:tr h="370840">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2"/>
                  </a:ext>
                </a:extLst>
              </a:tr>
            </a:tbl>
          </a:graphicData>
        </a:graphic>
      </p:graphicFrame>
      <p:sp>
        <p:nvSpPr>
          <p:cNvPr id="7" name="Slide Number Placeholder 6">
            <a:extLst>
              <a:ext uri="{FF2B5EF4-FFF2-40B4-BE49-F238E27FC236}">
                <a16:creationId xmlns:a16="http://schemas.microsoft.com/office/drawing/2014/main" id="{786E0DD9-D840-4CE3-86AC-3A2118C78EE9}"/>
              </a:ext>
            </a:extLst>
          </p:cNvPr>
          <p:cNvSpPr>
            <a:spLocks noGrp="1"/>
          </p:cNvSpPr>
          <p:nvPr>
            <p:ph type="sldNum" sz="quarter" idx="4"/>
          </p:nvPr>
        </p:nvSpPr>
        <p:spPr/>
        <p:txBody>
          <a:bodyPr/>
          <a:lstStyle/>
          <a:p>
            <a:fld id="{4E5DC575-B3DA-4894-AC1D-D96F1860F14D}" type="slidenum">
              <a:rPr lang="en-US" smtClean="0"/>
              <a:pPr/>
              <a:t>28</a:t>
            </a:fld>
            <a:endParaRPr lang="en-US" dirty="0"/>
          </a:p>
        </p:txBody>
      </p:sp>
    </p:spTree>
    <p:extLst>
      <p:ext uri="{BB962C8B-B14F-4D97-AF65-F5344CB8AC3E}">
        <p14:creationId xmlns:p14="http://schemas.microsoft.com/office/powerpoint/2010/main" val="4247663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Plurality (used in many political elections)</a:t>
            </a:r>
          </a:p>
          <a:p>
            <a:pPr lvl="1"/>
            <a:r>
              <a:rPr lang="en-US" dirty="0"/>
              <a:t>Each voter give one point to top alternative</a:t>
            </a:r>
          </a:p>
          <a:p>
            <a:pPr lvl="1"/>
            <a:r>
              <a:rPr lang="en-US" dirty="0"/>
              <a:t>Alternative with most points win</a:t>
            </a:r>
          </a:p>
        </p:txBody>
      </p:sp>
      <p:sp>
        <p:nvSpPr>
          <p:cNvPr id="8" name="TextBox 7"/>
          <p:cNvSpPr txBox="1"/>
          <p:nvPr/>
        </p:nvSpPr>
        <p:spPr>
          <a:xfrm>
            <a:off x="4386805" y="3590828"/>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11" name="TextBox 10"/>
          <p:cNvSpPr txBox="1"/>
          <p:nvPr/>
        </p:nvSpPr>
        <p:spPr>
          <a:xfrm>
            <a:off x="6956385" y="3590827"/>
            <a:ext cx="332142" cy="461665"/>
          </a:xfrm>
          <a:prstGeom prst="rect">
            <a:avLst/>
          </a:prstGeom>
          <a:noFill/>
        </p:spPr>
        <p:txBody>
          <a:bodyPr wrap="none" rtlCol="0">
            <a:spAutoFit/>
          </a:bodyPr>
          <a:lstStyle/>
          <a:p>
            <a:r>
              <a:rPr lang="en-US" sz="2400" dirty="0">
                <a:solidFill>
                  <a:schemeClr val="tx2"/>
                </a:solidFill>
              </a:rPr>
              <a:t>a</a:t>
            </a:r>
          </a:p>
        </p:txBody>
      </p:sp>
      <p:graphicFrame>
        <p:nvGraphicFramePr>
          <p:cNvPr id="12" name="Table 11"/>
          <p:cNvGraphicFramePr>
            <a:graphicFrameLocks noGrp="1"/>
          </p:cNvGraphicFramePr>
          <p:nvPr/>
        </p:nvGraphicFramePr>
        <p:xfrm>
          <a:off x="2951585" y="4152187"/>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E91C8BC5-245C-461E-A8F1-0297A7CA75E0}"/>
              </a:ext>
            </a:extLst>
          </p:cNvPr>
          <p:cNvSpPr>
            <a:spLocks noGrp="1"/>
          </p:cNvSpPr>
          <p:nvPr>
            <p:ph type="sldNum" sz="quarter" idx="4"/>
          </p:nvPr>
        </p:nvSpPr>
        <p:spPr/>
        <p:txBody>
          <a:bodyPr/>
          <a:lstStyle/>
          <a:p>
            <a:fld id="{4E5DC575-B3DA-4894-AC1D-D96F1860F14D}" type="slidenum">
              <a:rPr lang="en-US" smtClean="0"/>
              <a:pPr/>
              <a:t>29</a:t>
            </a:fld>
            <a:endParaRPr lang="en-US" dirty="0"/>
          </a:p>
        </p:txBody>
      </p:sp>
    </p:spTree>
    <p:extLst>
      <p:ext uri="{BB962C8B-B14F-4D97-AF65-F5344CB8AC3E}">
        <p14:creationId xmlns:p14="http://schemas.microsoft.com/office/powerpoint/2010/main" val="276934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normAutofit/>
          </a:bodyPr>
          <a:lstStyle/>
          <a:p>
            <a:r>
              <a:rPr lang="en-US" sz="4400" dirty="0"/>
              <a:t>AI: Representation and Problem Solving</a:t>
            </a:r>
            <a:br>
              <a:rPr lang="en-US" sz="4400" dirty="0"/>
            </a:br>
            <a:endParaRPr lang="en-US" sz="44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Game Theory: Equilibrium (</a:t>
            </a:r>
            <a:r>
              <a:rPr lang="en-US" sz="4267" dirty="0" err="1"/>
              <a:t>cont</a:t>
            </a:r>
            <a:r>
              <a:rPr lang="en-US" sz="4267" dirty="0"/>
              <a:t>) &amp; Social Choice</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Pat Virtue &amp; Stephanie Rosenthal</a:t>
            </a:r>
          </a:p>
          <a:p>
            <a:pPr algn="ctr">
              <a:spcBef>
                <a:spcPct val="50000"/>
              </a:spcBef>
            </a:pPr>
            <a:r>
              <a:rPr lang="en-US" sz="1867" dirty="0"/>
              <a:t>Slide credits: CMU AI, Fei Fang</a:t>
            </a:r>
          </a:p>
        </p:txBody>
      </p:sp>
      <p:pic>
        <p:nvPicPr>
          <p:cNvPr id="7" name="Picture 4">
            <a:extLst>
              <a:ext uri="{FF2B5EF4-FFF2-40B4-BE49-F238E27FC236}">
                <a16:creationId xmlns:a16="http://schemas.microsoft.com/office/drawing/2014/main" id="{95E7AEB6-3218-4B28-99AF-2BE8C81002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3125" y="2057400"/>
            <a:ext cx="5045750" cy="319771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C208D9-D4F0-46A0-BC0D-2EBCB3148D15}"/>
              </a:ext>
            </a:extLst>
          </p:cNvPr>
          <p:cNvSpPr txBox="1"/>
          <p:nvPr/>
        </p:nvSpPr>
        <p:spPr>
          <a:xfrm>
            <a:off x="144087" y="6393933"/>
            <a:ext cx="3108960" cy="369332"/>
          </a:xfrm>
          <a:prstGeom prst="rect">
            <a:avLst/>
          </a:prstGeom>
          <a:noFill/>
        </p:spPr>
        <p:txBody>
          <a:bodyPr wrap="square" rtlCol="0">
            <a:spAutoFit/>
          </a:bodyPr>
          <a:lstStyle/>
          <a:p>
            <a:r>
              <a:rPr lang="en-US" dirty="0">
                <a:solidFill>
                  <a:schemeClr val="bg1">
                    <a:lumMod val="65000"/>
                  </a:schemeClr>
                </a:solidFill>
              </a:rPr>
              <a:t>Image credit: ai.berkeley.edu</a:t>
            </a:r>
          </a:p>
        </p:txBody>
      </p:sp>
    </p:spTree>
    <p:extLst>
      <p:ext uri="{BB962C8B-B14F-4D97-AF65-F5344CB8AC3E}">
        <p14:creationId xmlns:p14="http://schemas.microsoft.com/office/powerpoint/2010/main" val="240405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err="1"/>
                  <a:t>Borda</a:t>
                </a:r>
                <a:r>
                  <a:rPr lang="en-US" dirty="0"/>
                  <a:t> count (used for national election in Slovenia)</a:t>
                </a:r>
              </a:p>
              <a:p>
                <a:pPr lvl="1"/>
                <a:r>
                  <a:rPr lang="en-US" dirty="0"/>
                  <a:t>Each voter awards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smtClean="0">
                        <a:latin typeface="Cambria Math" panose="02040503050406030204" pitchFamily="18" charset="0"/>
                      </a:rPr>
                      <m:t>𝑘</m:t>
                    </m:r>
                  </m:oMath>
                </a14:m>
                <a:r>
                  <a:rPr lang="en-US" dirty="0"/>
                  <a:t> points to alternative ranked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endParaRPr lang="en-US" dirty="0"/>
              </a:p>
              <a:p>
                <a:pPr lvl="1"/>
                <a:r>
                  <a:rPr lang="en-US" dirty="0"/>
                  <a:t>Alternative with most points win</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1217" t="-5090"/>
                </a:stretch>
              </a:blipFill>
            </p:spPr>
            <p:txBody>
              <a:bodyPr/>
              <a:lstStyle/>
              <a:p>
                <a:r>
                  <a:rPr lang="en-US">
                    <a:noFill/>
                  </a:rPr>
                  <a:t> </a:t>
                </a:r>
              </a:p>
            </p:txBody>
          </p:sp>
        </mc:Fallback>
      </mc:AlternateContent>
      <p:graphicFrame>
        <p:nvGraphicFramePr>
          <p:cNvPr id="10" name="Table 9"/>
          <p:cNvGraphicFramePr>
            <a:graphicFrameLocks noGrp="1"/>
          </p:cNvGraphicFramePr>
          <p:nvPr/>
        </p:nvGraphicFramePr>
        <p:xfrm>
          <a:off x="2951585" y="4152187"/>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4386805" y="3590828"/>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12" name="TextBox 11"/>
          <p:cNvSpPr txBox="1"/>
          <p:nvPr/>
        </p:nvSpPr>
        <p:spPr>
          <a:xfrm>
            <a:off x="6956385" y="3590827"/>
            <a:ext cx="346570" cy="461665"/>
          </a:xfrm>
          <a:prstGeom prst="rect">
            <a:avLst/>
          </a:prstGeom>
          <a:noFill/>
        </p:spPr>
        <p:txBody>
          <a:bodyPr wrap="none" rtlCol="0">
            <a:spAutoFit/>
          </a:bodyPr>
          <a:lstStyle/>
          <a:p>
            <a:r>
              <a:rPr lang="en-US" sz="2400" dirty="0">
                <a:solidFill>
                  <a:schemeClr val="tx2"/>
                </a:solidFill>
              </a:rPr>
              <a:t>b</a:t>
            </a:r>
          </a:p>
        </p:txBody>
      </p:sp>
      <p:sp>
        <p:nvSpPr>
          <p:cNvPr id="7" name="Slide Number Placeholder 6">
            <a:extLst>
              <a:ext uri="{FF2B5EF4-FFF2-40B4-BE49-F238E27FC236}">
                <a16:creationId xmlns:a16="http://schemas.microsoft.com/office/drawing/2014/main" id="{FE51999D-6774-49C3-AE76-D3434892C1C8}"/>
              </a:ext>
            </a:extLst>
          </p:cNvPr>
          <p:cNvSpPr>
            <a:spLocks noGrp="1"/>
          </p:cNvSpPr>
          <p:nvPr>
            <p:ph type="sldNum" sz="quarter" idx="4"/>
          </p:nvPr>
        </p:nvSpPr>
        <p:spPr/>
        <p:txBody>
          <a:bodyPr/>
          <a:lstStyle/>
          <a:p>
            <a:fld id="{4E5DC575-B3DA-4894-AC1D-D96F1860F14D}" type="slidenum">
              <a:rPr lang="en-US" smtClean="0"/>
              <a:pPr/>
              <a:t>30</a:t>
            </a:fld>
            <a:endParaRPr lang="en-US" dirty="0"/>
          </a:p>
        </p:txBody>
      </p:sp>
    </p:spTree>
    <p:extLst>
      <p:ext uri="{BB962C8B-B14F-4D97-AF65-F5344CB8AC3E}">
        <p14:creationId xmlns:p14="http://schemas.microsoft.com/office/powerpoint/2010/main" val="20315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err="1"/>
                  <a:t>Borda</a:t>
                </a:r>
                <a:r>
                  <a:rPr lang="en-US" dirty="0"/>
                  <a:t> count (used for national election in Slovenia)</a:t>
                </a:r>
              </a:p>
              <a:p>
                <a:pPr lvl="1"/>
                <a:r>
                  <a:rPr lang="en-US" dirty="0"/>
                  <a:t>Each voter awards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smtClean="0">
                        <a:latin typeface="Cambria Math" panose="02040503050406030204" pitchFamily="18" charset="0"/>
                      </a:rPr>
                      <m:t>𝑘</m:t>
                    </m:r>
                  </m:oMath>
                </a14:m>
                <a:r>
                  <a:rPr lang="en-US" dirty="0"/>
                  <a:t> points to alternative ranked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endParaRPr lang="en-US" dirty="0"/>
              </a:p>
              <a:p>
                <a:pPr lvl="1"/>
                <a:r>
                  <a:rPr lang="en-US" dirty="0"/>
                  <a:t>Alternative with most points win</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graphicFrame>
        <p:nvGraphicFramePr>
          <p:cNvPr id="10" name="Table 9"/>
          <p:cNvGraphicFramePr>
            <a:graphicFrameLocks noGrp="1"/>
          </p:cNvGraphicFramePr>
          <p:nvPr/>
        </p:nvGraphicFramePr>
        <p:xfrm>
          <a:off x="2951585" y="4152187"/>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4386805" y="3590828"/>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12" name="TextBox 11"/>
          <p:cNvSpPr txBox="1"/>
          <p:nvPr/>
        </p:nvSpPr>
        <p:spPr>
          <a:xfrm>
            <a:off x="6956385" y="3590827"/>
            <a:ext cx="346570" cy="461665"/>
          </a:xfrm>
          <a:prstGeom prst="rect">
            <a:avLst/>
          </a:prstGeom>
          <a:noFill/>
        </p:spPr>
        <p:txBody>
          <a:bodyPr wrap="none" rtlCol="0">
            <a:spAutoFit/>
          </a:bodyPr>
          <a:lstStyle/>
          <a:p>
            <a:r>
              <a:rPr lang="en-US" sz="2400" dirty="0">
                <a:solidFill>
                  <a:schemeClr val="tx2"/>
                </a:solidFill>
              </a:rPr>
              <a:t>b</a:t>
            </a:r>
          </a:p>
        </p:txBody>
      </p:sp>
      <p:sp>
        <p:nvSpPr>
          <p:cNvPr id="8" name="TextBox 7"/>
          <p:cNvSpPr txBox="1"/>
          <p:nvPr/>
        </p:nvSpPr>
        <p:spPr>
          <a:xfrm>
            <a:off x="3460831" y="5787628"/>
            <a:ext cx="4310795" cy="369332"/>
          </a:xfrm>
          <a:prstGeom prst="rect">
            <a:avLst/>
          </a:prstGeom>
          <a:noFill/>
        </p:spPr>
        <p:txBody>
          <a:bodyPr wrap="none" rtlCol="0">
            <a:spAutoFit/>
          </a:bodyPr>
          <a:lstStyle/>
          <a:p>
            <a:r>
              <a:rPr lang="en-US" dirty="0"/>
              <a:t>a: 2+0+0+2=4; b: 1+1+2+1=5; c: 0+2+1+0=3</a:t>
            </a: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nvGraphicFramePr>
            <p:xfrm>
              <a:off x="8229005" y="4157267"/>
              <a:ext cx="871855" cy="147828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0">
                    <a:tc>
                      <a: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𝒎</m:t>
                                </m:r>
                                <m:r>
                                  <a:rPr lang="en-US" smtClean="0">
                                    <a:latin typeface="Cambria Math" panose="02040503050406030204" pitchFamily="18" charset="0"/>
                                  </a:rPr>
                                  <m:t>−</m:t>
                                </m:r>
                                <m:r>
                                  <a:rPr lang="en-US"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2</a:t>
                          </a:r>
                        </a:p>
                      </a:txBody>
                      <a:tcPr/>
                    </a:tc>
                    <a:extLst>
                      <a:ext uri="{0D108BD9-81ED-4DB2-BD59-A6C34878D82A}">
                        <a16:rowId xmlns:a16="http://schemas.microsoft.com/office/drawing/2014/main" val="10001"/>
                      </a:ext>
                    </a:extLst>
                  </a:tr>
                  <a:tr h="370840">
                    <a:tc>
                      <a:txBody>
                        <a:bodyPr/>
                        <a:lstStyle/>
                        <a:p>
                          <a:r>
                            <a:rPr lang="en-US" dirty="0"/>
                            <a:t>1</a:t>
                          </a:r>
                        </a:p>
                      </a:txBody>
                      <a:tcPr/>
                    </a:tc>
                    <a:extLst>
                      <a:ext uri="{0D108BD9-81ED-4DB2-BD59-A6C34878D82A}">
                        <a16:rowId xmlns:a16="http://schemas.microsoft.com/office/drawing/2014/main" val="10002"/>
                      </a:ext>
                    </a:extLst>
                  </a:tr>
                  <a:tr h="370840">
                    <a:tc>
                      <a:txBody>
                        <a:bodyPr/>
                        <a:lstStyle/>
                        <a:p>
                          <a:r>
                            <a:rPr lang="en-US" dirty="0"/>
                            <a:t>0</a:t>
                          </a:r>
                        </a:p>
                      </a:txBody>
                      <a:tcPr/>
                    </a:tc>
                    <a:extLst>
                      <a:ext uri="{0D108BD9-81ED-4DB2-BD59-A6C34878D82A}">
                        <a16:rowId xmlns:a16="http://schemas.microsoft.com/office/drawing/2014/main" val="10003"/>
                      </a:ext>
                    </a:extLst>
                  </a:tr>
                </a:tbl>
              </a:graphicData>
            </a:graphic>
          </p:graphicFrame>
        </mc:Choice>
        <mc:Fallback xmlns="">
          <p:graphicFrame>
            <p:nvGraphicFramePr>
              <p:cNvPr id="13" name="Table 12"/>
              <p:cNvGraphicFramePr>
                <a:graphicFrameLocks noGrp="1"/>
              </p:cNvGraphicFramePr>
              <p:nvPr/>
            </p:nvGraphicFramePr>
            <p:xfrm>
              <a:off x="8229005" y="4157267"/>
              <a:ext cx="871855" cy="147828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65760">
                    <a:tc>
                      <a:txBody>
                        <a:bodyPr/>
                        <a:lstStyle/>
                        <a:p>
                          <a:endParaRPr lang="en-US"/>
                        </a:p>
                      </a:txBody>
                      <a:tcPr>
                        <a:blipFill>
                          <a:blip r:embed="rId3"/>
                          <a:stretch>
                            <a:fillRect t="-3333" r="-2083" b="-331667"/>
                          </a:stretch>
                        </a:blipFill>
                      </a:tcPr>
                    </a:tc>
                    <a:extLst>
                      <a:ext uri="{0D108BD9-81ED-4DB2-BD59-A6C34878D82A}">
                        <a16:rowId xmlns:a16="http://schemas.microsoft.com/office/drawing/2014/main" val="10000"/>
                      </a:ext>
                    </a:extLst>
                  </a:tr>
                  <a:tr h="370840">
                    <a:tc>
                      <a:txBody>
                        <a:bodyPr/>
                        <a:lstStyle/>
                        <a:p>
                          <a:r>
                            <a:rPr lang="en-US" dirty="0"/>
                            <a:t>2</a:t>
                          </a:r>
                        </a:p>
                      </a:txBody>
                      <a:tcPr/>
                    </a:tc>
                    <a:extLst>
                      <a:ext uri="{0D108BD9-81ED-4DB2-BD59-A6C34878D82A}">
                        <a16:rowId xmlns:a16="http://schemas.microsoft.com/office/drawing/2014/main" val="10001"/>
                      </a:ext>
                    </a:extLst>
                  </a:tr>
                  <a:tr h="370840">
                    <a:tc>
                      <a:txBody>
                        <a:bodyPr/>
                        <a:lstStyle/>
                        <a:p>
                          <a:r>
                            <a:rPr lang="en-US" dirty="0"/>
                            <a:t>1</a:t>
                          </a:r>
                        </a:p>
                      </a:txBody>
                      <a:tcPr/>
                    </a:tc>
                    <a:extLst>
                      <a:ext uri="{0D108BD9-81ED-4DB2-BD59-A6C34878D82A}">
                        <a16:rowId xmlns:a16="http://schemas.microsoft.com/office/drawing/2014/main" val="10002"/>
                      </a:ext>
                    </a:extLst>
                  </a:tr>
                  <a:tr h="370840">
                    <a:tc>
                      <a:txBody>
                        <a:bodyPr/>
                        <a:lstStyle/>
                        <a:p>
                          <a:r>
                            <a:rPr lang="en-US" dirty="0"/>
                            <a:t>0</a:t>
                          </a:r>
                        </a:p>
                      </a:txBody>
                      <a:tcPr/>
                    </a:tc>
                    <a:extLst>
                      <a:ext uri="{0D108BD9-81ED-4DB2-BD59-A6C34878D82A}">
                        <a16:rowId xmlns:a16="http://schemas.microsoft.com/office/drawing/2014/main" val="10003"/>
                      </a:ext>
                    </a:extLst>
                  </a:tr>
                </a:tbl>
              </a:graphicData>
            </a:graphic>
          </p:graphicFrame>
        </mc:Fallback>
      </mc:AlternateContent>
      <p:sp>
        <p:nvSpPr>
          <p:cNvPr id="7" name="Slide Number Placeholder 6">
            <a:extLst>
              <a:ext uri="{FF2B5EF4-FFF2-40B4-BE49-F238E27FC236}">
                <a16:creationId xmlns:a16="http://schemas.microsoft.com/office/drawing/2014/main" id="{8906DD96-6092-4F3E-ABAC-E8CB702AF480}"/>
              </a:ext>
            </a:extLst>
          </p:cNvPr>
          <p:cNvSpPr>
            <a:spLocks noGrp="1"/>
          </p:cNvSpPr>
          <p:nvPr>
            <p:ph type="sldNum" sz="quarter" idx="4"/>
          </p:nvPr>
        </p:nvSpPr>
        <p:spPr/>
        <p:txBody>
          <a:bodyPr/>
          <a:lstStyle/>
          <a:p>
            <a:fld id="{4E5DC575-B3DA-4894-AC1D-D96F1860F14D}" type="slidenum">
              <a:rPr lang="en-US" smtClean="0"/>
              <a:pPr/>
              <a:t>31</a:t>
            </a:fld>
            <a:endParaRPr lang="en-US" dirty="0"/>
          </a:p>
        </p:txBody>
      </p:sp>
    </p:spTree>
    <p:extLst>
      <p:ext uri="{BB962C8B-B14F-4D97-AF65-F5344CB8AC3E}">
        <p14:creationId xmlns:p14="http://schemas.microsoft.com/office/powerpoint/2010/main" val="121956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2CF2-10C5-4EC6-885A-6F8EBB9045D1}"/>
              </a:ext>
            </a:extLst>
          </p:cNvPr>
          <p:cNvSpPr>
            <a:spLocks noGrp="1"/>
          </p:cNvSpPr>
          <p:nvPr>
            <p:ph type="title"/>
          </p:nvPr>
        </p:nvSpPr>
        <p:spPr/>
        <p:txBody>
          <a:bodyPr/>
          <a:lstStyle/>
          <a:p>
            <a:r>
              <a:rPr lang="en-US" dirty="0"/>
              <a:t>Pairwise Election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19790-50E9-4ABE-9F0A-70BBFA409D80}"/>
                  </a:ext>
                </a:extLst>
              </p:cNvPr>
              <p:cNvSpPr>
                <a:spLocks noGrp="1"/>
              </p:cNvSpPr>
              <p:nvPr>
                <p:ph idx="1"/>
              </p:nvPr>
            </p:nvSpPr>
            <p:spPr>
              <a:xfrm>
                <a:off x="552099" y="1113178"/>
                <a:ext cx="11169449" cy="2039539"/>
              </a:xfrm>
            </p:spPr>
            <p:txBody>
              <a:bodyPr/>
              <a:lstStyle/>
              <a:p>
                <a:r>
                  <a:rPr lang="en-US" dirty="0"/>
                  <a:t>Alternative </a:t>
                </a:r>
                <a14:m>
                  <m:oMath xmlns:m="http://schemas.openxmlformats.org/officeDocument/2006/math">
                    <m:r>
                      <a:rPr lang="en-US" i="1" dirty="0">
                        <a:latin typeface="Cambria Math" panose="02040503050406030204" pitchFamily="18" charset="0"/>
                      </a:rPr>
                      <m:t>𝑥</m:t>
                    </m:r>
                  </m:oMath>
                </a14:m>
                <a:r>
                  <a:rPr lang="en-US" i="1" dirty="0"/>
                  <a:t> </a:t>
                </a:r>
                <a:r>
                  <a:rPr lang="en-US" dirty="0"/>
                  <a:t>beats </a:t>
                </a:r>
                <a14:m>
                  <m:oMath xmlns:m="http://schemas.openxmlformats.org/officeDocument/2006/math">
                    <m:r>
                      <a:rPr lang="en-US" i="1" dirty="0">
                        <a:latin typeface="Cambria Math" panose="02040503050406030204" pitchFamily="18" charset="0"/>
                      </a:rPr>
                      <m:t>𝑦</m:t>
                    </m:r>
                  </m:oMath>
                </a14:m>
                <a:r>
                  <a:rPr lang="en-US" dirty="0"/>
                  <a:t> in </a:t>
                </a:r>
                <a:r>
                  <a:rPr lang="en-US" dirty="0">
                    <a:solidFill>
                      <a:schemeClr val="tx2"/>
                    </a:solidFill>
                  </a:rPr>
                  <a:t>pairwise election </a:t>
                </a:r>
                <a:r>
                  <a:rPr lang="en-US" dirty="0"/>
                  <a:t>if majority of voters prefer </a:t>
                </a:r>
                <a14:m>
                  <m:oMath xmlns:m="http://schemas.openxmlformats.org/officeDocument/2006/math">
                    <m:r>
                      <a:rPr lang="en-US" i="1" dirty="0">
                        <a:latin typeface="Cambria Math" panose="02040503050406030204" pitchFamily="18" charset="0"/>
                      </a:rPr>
                      <m:t>𝑥</m:t>
                    </m:r>
                  </m:oMath>
                </a14:m>
                <a:r>
                  <a:rPr lang="en-US" dirty="0"/>
                  <a:t> to </a:t>
                </a:r>
                <a14:m>
                  <m:oMath xmlns:m="http://schemas.openxmlformats.org/officeDocument/2006/math">
                    <m:r>
                      <a:rPr lang="en-US" i="1" dirty="0">
                        <a:latin typeface="Cambria Math" panose="02040503050406030204" pitchFamily="18" charset="0"/>
                      </a:rPr>
                      <m:t>𝑦</m:t>
                    </m:r>
                  </m:oMath>
                </a14:m>
                <a:endParaRPr lang="en-US" i="1" dirty="0"/>
              </a:p>
              <a:p>
                <a:endParaRPr lang="en-US" dirty="0"/>
              </a:p>
            </p:txBody>
          </p:sp>
        </mc:Choice>
        <mc:Fallback xmlns="">
          <p:sp>
            <p:nvSpPr>
              <p:cNvPr id="3" name="Content Placeholder 2">
                <a:extLst>
                  <a:ext uri="{FF2B5EF4-FFF2-40B4-BE49-F238E27FC236}">
                    <a16:creationId xmlns:a16="http://schemas.microsoft.com/office/drawing/2014/main" id="{E8819790-50E9-4ABE-9F0A-70BBFA409D80}"/>
                  </a:ext>
                </a:extLst>
              </p:cNvPr>
              <p:cNvSpPr>
                <a:spLocks noGrp="1" noRot="1" noChangeAspect="1" noMove="1" noResize="1" noEditPoints="1" noAdjustHandles="1" noChangeArrowheads="1" noChangeShapeType="1" noTextEdit="1"/>
              </p:cNvSpPr>
              <p:nvPr>
                <p:ph idx="1"/>
              </p:nvPr>
            </p:nvSpPr>
            <p:spPr>
              <a:xfrm>
                <a:off x="552099" y="1113178"/>
                <a:ext cx="11169449" cy="2039539"/>
              </a:xfrm>
              <a:blipFill>
                <a:blip r:embed="rId2"/>
                <a:stretch>
                  <a:fillRect l="-1146" t="-509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289D92B-ED05-4604-BB4E-F6AB0CDC4865}"/>
              </a:ext>
            </a:extLst>
          </p:cNvPr>
          <p:cNvSpPr>
            <a:spLocks noGrp="1"/>
          </p:cNvSpPr>
          <p:nvPr>
            <p:ph type="sldNum" sz="quarter" idx="4"/>
          </p:nvPr>
        </p:nvSpPr>
        <p:spPr/>
        <p:txBody>
          <a:bodyPr/>
          <a:lstStyle/>
          <a:p>
            <a:fld id="{4E5DC575-B3DA-4894-AC1D-D96F1860F14D}" type="slidenum">
              <a:rPr lang="en-US" smtClean="0"/>
              <a:pPr/>
              <a:t>32</a:t>
            </a:fld>
            <a:endParaRPr lang="en-US" dirty="0"/>
          </a:p>
        </p:txBody>
      </p:sp>
      <p:graphicFrame>
        <p:nvGraphicFramePr>
          <p:cNvPr id="5" name="Table 4">
            <a:extLst>
              <a:ext uri="{FF2B5EF4-FFF2-40B4-BE49-F238E27FC236}">
                <a16:creationId xmlns:a16="http://schemas.microsoft.com/office/drawing/2014/main" id="{89D04888-A2C2-4656-873F-2B4AAE90EC60}"/>
              </a:ext>
            </a:extLst>
          </p:cNvPr>
          <p:cNvGraphicFramePr>
            <a:graphicFrameLocks noGrp="1"/>
          </p:cNvGraphicFramePr>
          <p:nvPr>
            <p:extLst>
              <p:ext uri="{D42A27DB-BD31-4B8C-83A1-F6EECF244321}">
                <p14:modId xmlns:p14="http://schemas.microsoft.com/office/powerpoint/2010/main" val="2019004894"/>
              </p:ext>
            </p:extLst>
          </p:nvPr>
        </p:nvGraphicFramePr>
        <p:xfrm>
          <a:off x="665732" y="2687320"/>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101E170B-FF44-4E78-AC0A-7A3A6580C035}"/>
              </a:ext>
            </a:extLst>
          </p:cNvPr>
          <p:cNvSpPr txBox="1"/>
          <p:nvPr/>
        </p:nvSpPr>
        <p:spPr>
          <a:xfrm>
            <a:off x="552099" y="1994413"/>
            <a:ext cx="4796506" cy="461665"/>
          </a:xfrm>
          <a:prstGeom prst="rect">
            <a:avLst/>
          </a:prstGeom>
          <a:noFill/>
        </p:spPr>
        <p:txBody>
          <a:bodyPr wrap="none" rtlCol="0">
            <a:spAutoFit/>
          </a:bodyPr>
          <a:lstStyle/>
          <a:p>
            <a:r>
              <a:rPr lang="en-US" sz="2400" dirty="0">
                <a:solidFill>
                  <a:schemeClr val="tx2"/>
                </a:solidFill>
              </a:rPr>
              <a:t>Who beats who in pairwise election?</a:t>
            </a:r>
          </a:p>
        </p:txBody>
      </p:sp>
      <p:sp>
        <p:nvSpPr>
          <p:cNvPr id="7" name="TextBox 6">
            <a:extLst>
              <a:ext uri="{FF2B5EF4-FFF2-40B4-BE49-F238E27FC236}">
                <a16:creationId xmlns:a16="http://schemas.microsoft.com/office/drawing/2014/main" id="{5A31A4B6-BF1E-4EFD-A6B8-BDE748DF9C61}"/>
              </a:ext>
            </a:extLst>
          </p:cNvPr>
          <p:cNvSpPr txBox="1"/>
          <p:nvPr/>
        </p:nvSpPr>
        <p:spPr>
          <a:xfrm>
            <a:off x="6096000" y="1994413"/>
            <a:ext cx="1297150" cy="461665"/>
          </a:xfrm>
          <a:prstGeom prst="rect">
            <a:avLst/>
          </a:prstGeom>
          <a:noFill/>
        </p:spPr>
        <p:txBody>
          <a:bodyPr wrap="none" rtlCol="0">
            <a:spAutoFit/>
          </a:bodyPr>
          <a:lstStyle/>
          <a:p>
            <a:r>
              <a:rPr lang="en-US" sz="2400" dirty="0">
                <a:solidFill>
                  <a:schemeClr val="tx2"/>
                </a:solidFill>
              </a:rPr>
              <a:t>b beats c</a:t>
            </a:r>
          </a:p>
        </p:txBody>
      </p:sp>
    </p:spTree>
    <p:extLst>
      <p:ext uri="{BB962C8B-B14F-4D97-AF65-F5344CB8AC3E}">
        <p14:creationId xmlns:p14="http://schemas.microsoft.com/office/powerpoint/2010/main" val="302011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Plurality with runoff</a:t>
            </a:r>
          </a:p>
          <a:p>
            <a:pPr lvl="1"/>
            <a:r>
              <a:rPr lang="en-US" dirty="0"/>
              <a:t>First round: two alternatives with highest plurality scores survive</a:t>
            </a:r>
          </a:p>
          <a:p>
            <a:pPr lvl="1"/>
            <a:r>
              <a:rPr lang="en-US" dirty="0"/>
              <a:t>Second round: </a:t>
            </a:r>
            <a:r>
              <a:rPr lang="en-US" dirty="0">
                <a:solidFill>
                  <a:schemeClr val="tx2"/>
                </a:solidFill>
              </a:rPr>
              <a:t>pairwise election </a:t>
            </a:r>
            <a:r>
              <a:rPr lang="en-US" dirty="0"/>
              <a:t>between the two</a:t>
            </a:r>
          </a:p>
        </p:txBody>
      </p:sp>
      <mc:AlternateContent xmlns:mc="http://schemas.openxmlformats.org/markup-compatibility/2006" xmlns:a14="http://schemas.microsoft.com/office/drawing/2010/main">
        <mc:Choice Requires="a14">
          <p:sp>
            <p:nvSpPr>
              <p:cNvPr id="7" name="TextBox 6"/>
              <p:cNvSpPr txBox="1"/>
              <p:nvPr/>
            </p:nvSpPr>
            <p:spPr>
              <a:xfrm>
                <a:off x="1645111" y="2607085"/>
                <a:ext cx="5632632" cy="461665"/>
              </a:xfrm>
              <a:prstGeom prst="rect">
                <a:avLst/>
              </a:prstGeom>
              <a:noFill/>
              <a:ln>
                <a:noFill/>
              </a:ln>
            </p:spPr>
            <p:txBody>
              <a:bodyPr wrap="square" rtlCol="0">
                <a:spAutoFit/>
              </a:bodyPr>
              <a:lstStyle/>
              <a:p>
                <a14:m>
                  <m:oMath xmlns:m="http://schemas.openxmlformats.org/officeDocument/2006/math">
                    <m:r>
                      <a:rPr lang="en-US" sz="2400" i="1" smtClean="0">
                        <a:solidFill>
                          <a:schemeClr val="tx2"/>
                        </a:solidFill>
                        <a:latin typeface="Cambria Math" panose="02040503050406030204" pitchFamily="18" charset="0"/>
                      </a:rPr>
                      <m:t>𝑥</m:t>
                    </m:r>
                  </m:oMath>
                </a14:m>
                <a:r>
                  <a:rPr lang="en-US" sz="2400" dirty="0">
                    <a:solidFill>
                      <a:schemeClr val="tx2"/>
                    </a:solidFill>
                  </a:rPr>
                  <a:t> beats </a:t>
                </a:r>
                <a14:m>
                  <m:oMath xmlns:m="http://schemas.openxmlformats.org/officeDocument/2006/math">
                    <m:r>
                      <a:rPr lang="en-US" sz="2400" i="1">
                        <a:solidFill>
                          <a:schemeClr val="tx2"/>
                        </a:solidFill>
                        <a:latin typeface="Cambria Math" panose="02040503050406030204" pitchFamily="18" charset="0"/>
                      </a:rPr>
                      <m:t>𝑦</m:t>
                    </m:r>
                  </m:oMath>
                </a14:m>
                <a:r>
                  <a:rPr lang="en-US" sz="2400" dirty="0">
                    <a:solidFill>
                      <a:schemeClr val="tx2"/>
                    </a:solidFill>
                  </a:rPr>
                  <a:t> if majority of voters prefer </a:t>
                </a:r>
                <a14:m>
                  <m:oMath xmlns:m="http://schemas.openxmlformats.org/officeDocument/2006/math">
                    <m:r>
                      <a:rPr lang="en-US" sz="2400" i="1">
                        <a:solidFill>
                          <a:schemeClr val="tx2"/>
                        </a:solidFill>
                        <a:latin typeface="Cambria Math" panose="02040503050406030204" pitchFamily="18" charset="0"/>
                      </a:rPr>
                      <m:t>𝑥</m:t>
                    </m:r>
                  </m:oMath>
                </a14:m>
                <a:r>
                  <a:rPr lang="en-US" sz="2400" dirty="0">
                    <a:solidFill>
                      <a:schemeClr val="tx2"/>
                    </a:solidFill>
                  </a:rPr>
                  <a:t> to </a:t>
                </a:r>
                <a14:m>
                  <m:oMath xmlns:m="http://schemas.openxmlformats.org/officeDocument/2006/math">
                    <m:r>
                      <a:rPr lang="en-US" sz="2400" i="1">
                        <a:solidFill>
                          <a:schemeClr val="tx2"/>
                        </a:solidFill>
                        <a:latin typeface="Cambria Math" panose="02040503050406030204" pitchFamily="18" charset="0"/>
                      </a:rPr>
                      <m:t>𝑦</m:t>
                    </m:r>
                  </m:oMath>
                </a14:m>
                <a:endParaRPr lang="en-US" sz="2400"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45111" y="2607085"/>
                <a:ext cx="5632632" cy="461665"/>
              </a:xfrm>
              <a:prstGeom prst="rect">
                <a:avLst/>
              </a:prstGeom>
              <a:blipFill>
                <a:blip r:embed="rId2"/>
                <a:stretch>
                  <a:fillRect t="-10667" b="-30667"/>
                </a:stretch>
              </a:blipFill>
              <a:ln>
                <a:noFill/>
              </a:ln>
            </p:spPr>
            <p:txBody>
              <a:bodyPr/>
              <a:lstStyle/>
              <a:p>
                <a:r>
                  <a:rPr lang="en-US">
                    <a:noFill/>
                  </a:rPr>
                  <a:t> </a:t>
                </a:r>
              </a:p>
            </p:txBody>
          </p:sp>
        </mc:Fallback>
      </mc:AlternateContent>
      <p:cxnSp>
        <p:nvCxnSpPr>
          <p:cNvPr id="9" name="Straight Arrow Connector 8"/>
          <p:cNvCxnSpPr>
            <a:cxnSpLocks/>
          </p:cNvCxnSpPr>
          <p:nvPr/>
        </p:nvCxnSpPr>
        <p:spPr>
          <a:xfrm flipV="1">
            <a:off x="3650374" y="2296756"/>
            <a:ext cx="73487" cy="379846"/>
          </a:xfrm>
          <a:prstGeom prst="straightConnector1">
            <a:avLst/>
          </a:prstGeom>
          <a:ln w="444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extLst>
              <p:ext uri="{D42A27DB-BD31-4B8C-83A1-F6EECF244321}">
                <p14:modId xmlns:p14="http://schemas.microsoft.com/office/powerpoint/2010/main" val="4189111657"/>
              </p:ext>
            </p:extLst>
          </p:nvPr>
        </p:nvGraphicFramePr>
        <p:xfrm>
          <a:off x="837864" y="4035810"/>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15" name="TextBox 14"/>
          <p:cNvSpPr txBox="1"/>
          <p:nvPr/>
        </p:nvSpPr>
        <p:spPr>
          <a:xfrm>
            <a:off x="775588" y="3429000"/>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8" name="Slide Number Placeholder 7">
            <a:extLst>
              <a:ext uri="{FF2B5EF4-FFF2-40B4-BE49-F238E27FC236}">
                <a16:creationId xmlns:a16="http://schemas.microsoft.com/office/drawing/2014/main" id="{97C0F9B2-BA5A-4047-A683-F3F62FC9CC5B}"/>
              </a:ext>
            </a:extLst>
          </p:cNvPr>
          <p:cNvSpPr>
            <a:spLocks noGrp="1"/>
          </p:cNvSpPr>
          <p:nvPr>
            <p:ph type="sldNum" sz="quarter" idx="4"/>
          </p:nvPr>
        </p:nvSpPr>
        <p:spPr/>
        <p:txBody>
          <a:bodyPr/>
          <a:lstStyle/>
          <a:p>
            <a:fld id="{4E5DC575-B3DA-4894-AC1D-D96F1860F14D}" type="slidenum">
              <a:rPr lang="en-US" smtClean="0"/>
              <a:pPr/>
              <a:t>33</a:t>
            </a:fld>
            <a:endParaRPr lang="en-US" dirty="0"/>
          </a:p>
        </p:txBody>
      </p:sp>
    </p:spTree>
    <p:extLst>
      <p:ext uri="{BB962C8B-B14F-4D97-AF65-F5344CB8AC3E}">
        <p14:creationId xmlns:p14="http://schemas.microsoft.com/office/powerpoint/2010/main" val="9943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Plurality with runoff</a:t>
            </a:r>
          </a:p>
          <a:p>
            <a:pPr lvl="1"/>
            <a:r>
              <a:rPr lang="en-US" dirty="0"/>
              <a:t>First round: two alternatives with highest plurality scores survive</a:t>
            </a:r>
          </a:p>
          <a:p>
            <a:pPr lvl="1"/>
            <a:r>
              <a:rPr lang="en-US" dirty="0"/>
              <a:t>Second round: </a:t>
            </a:r>
            <a:r>
              <a:rPr lang="en-US" dirty="0">
                <a:solidFill>
                  <a:schemeClr val="tx2"/>
                </a:solidFill>
              </a:rPr>
              <a:t>pairwise election </a:t>
            </a:r>
            <a:r>
              <a:rPr lang="en-US" dirty="0"/>
              <a:t>between the two</a:t>
            </a:r>
          </a:p>
        </p:txBody>
      </p:sp>
      <mc:AlternateContent xmlns:mc="http://schemas.openxmlformats.org/markup-compatibility/2006" xmlns:a14="http://schemas.microsoft.com/office/drawing/2010/main">
        <mc:Choice Requires="a14">
          <p:sp>
            <p:nvSpPr>
              <p:cNvPr id="7" name="TextBox 6"/>
              <p:cNvSpPr txBox="1"/>
              <p:nvPr/>
            </p:nvSpPr>
            <p:spPr>
              <a:xfrm>
                <a:off x="1645111" y="2607085"/>
                <a:ext cx="5632632" cy="461665"/>
              </a:xfrm>
              <a:prstGeom prst="rect">
                <a:avLst/>
              </a:prstGeom>
              <a:noFill/>
              <a:ln>
                <a:noFill/>
              </a:ln>
            </p:spPr>
            <p:txBody>
              <a:bodyPr wrap="square" rtlCol="0">
                <a:spAutoFit/>
              </a:bodyPr>
              <a:lstStyle/>
              <a:p>
                <a14:m>
                  <m:oMath xmlns:m="http://schemas.openxmlformats.org/officeDocument/2006/math">
                    <m:r>
                      <a:rPr lang="en-US" sz="2400" i="1" smtClean="0">
                        <a:solidFill>
                          <a:schemeClr val="tx2"/>
                        </a:solidFill>
                        <a:latin typeface="Cambria Math" panose="02040503050406030204" pitchFamily="18" charset="0"/>
                      </a:rPr>
                      <m:t>𝑥</m:t>
                    </m:r>
                  </m:oMath>
                </a14:m>
                <a:r>
                  <a:rPr lang="en-US" sz="2400" dirty="0">
                    <a:solidFill>
                      <a:schemeClr val="tx2"/>
                    </a:solidFill>
                  </a:rPr>
                  <a:t> beats </a:t>
                </a:r>
                <a14:m>
                  <m:oMath xmlns:m="http://schemas.openxmlformats.org/officeDocument/2006/math">
                    <m:r>
                      <a:rPr lang="en-US" sz="2400" i="1">
                        <a:solidFill>
                          <a:schemeClr val="tx2"/>
                        </a:solidFill>
                        <a:latin typeface="Cambria Math" panose="02040503050406030204" pitchFamily="18" charset="0"/>
                      </a:rPr>
                      <m:t>𝑦</m:t>
                    </m:r>
                  </m:oMath>
                </a14:m>
                <a:r>
                  <a:rPr lang="en-US" sz="2400" dirty="0">
                    <a:solidFill>
                      <a:schemeClr val="tx2"/>
                    </a:solidFill>
                  </a:rPr>
                  <a:t> if majority of voters prefer </a:t>
                </a:r>
                <a14:m>
                  <m:oMath xmlns:m="http://schemas.openxmlformats.org/officeDocument/2006/math">
                    <m:r>
                      <a:rPr lang="en-US" sz="2400" i="1">
                        <a:solidFill>
                          <a:schemeClr val="tx2"/>
                        </a:solidFill>
                        <a:latin typeface="Cambria Math" panose="02040503050406030204" pitchFamily="18" charset="0"/>
                      </a:rPr>
                      <m:t>𝑥</m:t>
                    </m:r>
                  </m:oMath>
                </a14:m>
                <a:r>
                  <a:rPr lang="en-US" sz="2400" dirty="0">
                    <a:solidFill>
                      <a:schemeClr val="tx2"/>
                    </a:solidFill>
                  </a:rPr>
                  <a:t> to </a:t>
                </a:r>
                <a14:m>
                  <m:oMath xmlns:m="http://schemas.openxmlformats.org/officeDocument/2006/math">
                    <m:r>
                      <a:rPr lang="en-US" sz="2400" i="1">
                        <a:solidFill>
                          <a:schemeClr val="tx2"/>
                        </a:solidFill>
                        <a:latin typeface="Cambria Math" panose="02040503050406030204" pitchFamily="18" charset="0"/>
                      </a:rPr>
                      <m:t>𝑦</m:t>
                    </m:r>
                  </m:oMath>
                </a14:m>
                <a:endParaRPr lang="en-US" sz="2400"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45111" y="2607085"/>
                <a:ext cx="5632632" cy="461665"/>
              </a:xfrm>
              <a:prstGeom prst="rect">
                <a:avLst/>
              </a:prstGeom>
              <a:blipFill>
                <a:blip r:embed="rId2"/>
                <a:stretch>
                  <a:fillRect t="-10667" b="-30667"/>
                </a:stretch>
              </a:blipFill>
              <a:ln>
                <a:noFill/>
              </a:ln>
            </p:spPr>
            <p:txBody>
              <a:bodyPr/>
              <a:lstStyle/>
              <a:p>
                <a:r>
                  <a:rPr lang="en-US">
                    <a:noFill/>
                  </a:rPr>
                  <a:t> </a:t>
                </a:r>
              </a:p>
            </p:txBody>
          </p:sp>
        </mc:Fallback>
      </mc:AlternateContent>
      <p:cxnSp>
        <p:nvCxnSpPr>
          <p:cNvPr id="9" name="Straight Arrow Connector 8"/>
          <p:cNvCxnSpPr>
            <a:cxnSpLocks/>
          </p:cNvCxnSpPr>
          <p:nvPr/>
        </p:nvCxnSpPr>
        <p:spPr>
          <a:xfrm flipV="1">
            <a:off x="3650374" y="2296756"/>
            <a:ext cx="73487" cy="379846"/>
          </a:xfrm>
          <a:prstGeom prst="straightConnector1">
            <a:avLst/>
          </a:prstGeom>
          <a:ln w="444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nvGraphicFramePr>
        <p:xfrm>
          <a:off x="837864" y="4035810"/>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15" name="TextBox 14"/>
          <p:cNvSpPr txBox="1"/>
          <p:nvPr/>
        </p:nvSpPr>
        <p:spPr>
          <a:xfrm>
            <a:off x="775588" y="3429000"/>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8" name="Slide Number Placeholder 7">
            <a:extLst>
              <a:ext uri="{FF2B5EF4-FFF2-40B4-BE49-F238E27FC236}">
                <a16:creationId xmlns:a16="http://schemas.microsoft.com/office/drawing/2014/main" id="{97C0F9B2-BA5A-4047-A683-F3F62FC9CC5B}"/>
              </a:ext>
            </a:extLst>
          </p:cNvPr>
          <p:cNvSpPr>
            <a:spLocks noGrp="1"/>
          </p:cNvSpPr>
          <p:nvPr>
            <p:ph type="sldNum" sz="quarter" idx="4"/>
          </p:nvPr>
        </p:nvSpPr>
        <p:spPr/>
        <p:txBody>
          <a:bodyPr/>
          <a:lstStyle/>
          <a:p>
            <a:fld id="{4E5DC575-B3DA-4894-AC1D-D96F1860F14D}" type="slidenum">
              <a:rPr lang="en-US" smtClean="0"/>
              <a:pPr/>
              <a:t>34</a:t>
            </a:fld>
            <a:endParaRPr lang="en-US" dirty="0"/>
          </a:p>
        </p:txBody>
      </p:sp>
      <p:sp>
        <p:nvSpPr>
          <p:cNvPr id="10" name="TextBox 9">
            <a:extLst>
              <a:ext uri="{FF2B5EF4-FFF2-40B4-BE49-F238E27FC236}">
                <a16:creationId xmlns:a16="http://schemas.microsoft.com/office/drawing/2014/main" id="{91F7A50F-32B7-4ECE-BE1B-FEB4FF0257DA}"/>
              </a:ext>
            </a:extLst>
          </p:cNvPr>
          <p:cNvSpPr txBox="1"/>
          <p:nvPr/>
        </p:nvSpPr>
        <p:spPr>
          <a:xfrm>
            <a:off x="6848559" y="3379079"/>
            <a:ext cx="4505577" cy="1569660"/>
          </a:xfrm>
          <a:prstGeom prst="rect">
            <a:avLst/>
          </a:prstGeom>
          <a:noFill/>
        </p:spPr>
        <p:txBody>
          <a:bodyPr wrap="square" rtlCol="0">
            <a:spAutoFit/>
          </a:bodyPr>
          <a:lstStyle/>
          <a:p>
            <a:r>
              <a:rPr lang="en-US" sz="2400" dirty="0">
                <a:solidFill>
                  <a:schemeClr val="tx2"/>
                </a:solidFill>
              </a:rPr>
              <a:t>Depends on the tie breaking rule. </a:t>
            </a:r>
          </a:p>
          <a:p>
            <a:r>
              <a:rPr lang="en-US" sz="2400" dirty="0">
                <a:solidFill>
                  <a:schemeClr val="tx2"/>
                </a:solidFill>
              </a:rPr>
              <a:t>If break tie alphabetically:</a:t>
            </a:r>
          </a:p>
          <a:p>
            <a:r>
              <a:rPr lang="en-US" sz="2400" dirty="0">
                <a:solidFill>
                  <a:schemeClr val="tx2"/>
                </a:solidFill>
              </a:rPr>
              <a:t>a and b survive in 1</a:t>
            </a:r>
            <a:r>
              <a:rPr lang="en-US" sz="2400" baseline="30000" dirty="0">
                <a:solidFill>
                  <a:schemeClr val="tx2"/>
                </a:solidFill>
              </a:rPr>
              <a:t>st</a:t>
            </a:r>
            <a:r>
              <a:rPr lang="en-US" sz="2400" dirty="0">
                <a:solidFill>
                  <a:schemeClr val="tx2"/>
                </a:solidFill>
              </a:rPr>
              <a:t> round</a:t>
            </a:r>
          </a:p>
          <a:p>
            <a:r>
              <a:rPr lang="en-US" sz="2400" dirty="0">
                <a:solidFill>
                  <a:schemeClr val="tx2"/>
                </a:solidFill>
              </a:rPr>
              <a:t>a wins the pairwise election</a:t>
            </a:r>
          </a:p>
        </p:txBody>
      </p:sp>
      <p:graphicFrame>
        <p:nvGraphicFramePr>
          <p:cNvPr id="11" name="Table 10">
            <a:extLst>
              <a:ext uri="{FF2B5EF4-FFF2-40B4-BE49-F238E27FC236}">
                <a16:creationId xmlns:a16="http://schemas.microsoft.com/office/drawing/2014/main" id="{5756A893-EFF2-4B3C-9863-701E49013304}"/>
              </a:ext>
            </a:extLst>
          </p:cNvPr>
          <p:cNvGraphicFramePr>
            <a:graphicFrameLocks noGrp="1"/>
          </p:cNvGraphicFramePr>
          <p:nvPr>
            <p:extLst>
              <p:ext uri="{D42A27DB-BD31-4B8C-83A1-F6EECF244321}">
                <p14:modId xmlns:p14="http://schemas.microsoft.com/office/powerpoint/2010/main" val="2114216399"/>
              </p:ext>
            </p:extLst>
          </p:nvPr>
        </p:nvGraphicFramePr>
        <p:xfrm>
          <a:off x="6973672" y="5124851"/>
          <a:ext cx="2747370" cy="1107440"/>
        </p:xfrm>
        <a:graphic>
          <a:graphicData uri="http://schemas.openxmlformats.org/drawingml/2006/table">
            <a:tbl>
              <a:tblPr firstRow="1" bandRow="1">
                <a:tableStyleId>{6E25E649-3F16-4E02-A733-19D2CDBF48F0}</a:tableStyleId>
              </a:tblPr>
              <a:tblGrid>
                <a:gridCol w="1161887">
                  <a:extLst>
                    <a:ext uri="{9D8B030D-6E8A-4147-A177-3AD203B41FA5}">
                      <a16:colId xmlns:a16="http://schemas.microsoft.com/office/drawing/2014/main" val="20000"/>
                    </a:ext>
                  </a:extLst>
                </a:gridCol>
                <a:gridCol w="419917">
                  <a:extLst>
                    <a:ext uri="{9D8B030D-6E8A-4147-A177-3AD203B41FA5}">
                      <a16:colId xmlns:a16="http://schemas.microsoft.com/office/drawing/2014/main" val="20001"/>
                    </a:ext>
                  </a:extLst>
                </a:gridCol>
                <a:gridCol w="412069">
                  <a:extLst>
                    <a:ext uri="{9D8B030D-6E8A-4147-A177-3AD203B41FA5}">
                      <a16:colId xmlns:a16="http://schemas.microsoft.com/office/drawing/2014/main" val="20002"/>
                    </a:ext>
                  </a:extLst>
                </a:gridCol>
                <a:gridCol w="404220">
                  <a:extLst>
                    <a:ext uri="{9D8B030D-6E8A-4147-A177-3AD203B41FA5}">
                      <a16:colId xmlns:a16="http://schemas.microsoft.com/office/drawing/2014/main" val="20003"/>
                    </a:ext>
                  </a:extLst>
                </a:gridCol>
                <a:gridCol w="349277">
                  <a:extLst>
                    <a:ext uri="{9D8B030D-6E8A-4147-A177-3AD203B41FA5}">
                      <a16:colId xmlns:a16="http://schemas.microsoft.com/office/drawing/2014/main" val="20004"/>
                    </a:ext>
                  </a:extLst>
                </a:gridCol>
              </a:tblGrid>
              <a:tr h="331344">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2">
                  <a:txBody>
                    <a:bodyPr/>
                    <a:lstStyle/>
                    <a:p>
                      <a:r>
                        <a:rPr lang="en-US" dirty="0"/>
                        <a:t>Ranking</a:t>
                      </a:r>
                    </a:p>
                  </a:txBody>
                  <a:tcPr/>
                </a:tc>
                <a:tc>
                  <a:txBody>
                    <a:bodyPr/>
                    <a:lstStyle/>
                    <a:p>
                      <a:r>
                        <a:rPr lang="en-US" dirty="0"/>
                        <a:t>a</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p>
                  </a:txBody>
                  <a:tcPr/>
                </a:tc>
                <a:tc>
                  <a:txBody>
                    <a:bodyPr/>
                    <a:lstStyle/>
                    <a:p>
                      <a:r>
                        <a:rPr lang="en-US" dirty="0"/>
                        <a:t>b</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5599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Plurality with runoff</a:t>
            </a:r>
          </a:p>
          <a:p>
            <a:pPr lvl="1"/>
            <a:r>
              <a:rPr lang="en-US" dirty="0"/>
              <a:t>First round: two alternatives with highest plurality scores survive</a:t>
            </a:r>
          </a:p>
          <a:p>
            <a:pPr lvl="1"/>
            <a:r>
              <a:rPr lang="en-US" dirty="0"/>
              <a:t>Second round: </a:t>
            </a:r>
            <a:r>
              <a:rPr lang="en-US" dirty="0">
                <a:solidFill>
                  <a:schemeClr val="tx2"/>
                </a:solidFill>
              </a:rPr>
              <a:t>pairwise election </a:t>
            </a:r>
            <a:r>
              <a:rPr lang="en-US" dirty="0"/>
              <a:t>between the two</a:t>
            </a:r>
          </a:p>
        </p:txBody>
      </p:sp>
      <mc:AlternateContent xmlns:mc="http://schemas.openxmlformats.org/markup-compatibility/2006" xmlns:a14="http://schemas.microsoft.com/office/drawing/2010/main">
        <mc:Choice Requires="a14">
          <p:sp>
            <p:nvSpPr>
              <p:cNvPr id="7" name="TextBox 6"/>
              <p:cNvSpPr txBox="1"/>
              <p:nvPr/>
            </p:nvSpPr>
            <p:spPr>
              <a:xfrm>
                <a:off x="1645111" y="2607085"/>
                <a:ext cx="5632632" cy="461665"/>
              </a:xfrm>
              <a:prstGeom prst="rect">
                <a:avLst/>
              </a:prstGeom>
              <a:noFill/>
              <a:ln>
                <a:noFill/>
              </a:ln>
            </p:spPr>
            <p:txBody>
              <a:bodyPr wrap="square" rtlCol="0">
                <a:spAutoFit/>
              </a:bodyPr>
              <a:lstStyle/>
              <a:p>
                <a14:m>
                  <m:oMath xmlns:m="http://schemas.openxmlformats.org/officeDocument/2006/math">
                    <m:r>
                      <a:rPr lang="en-US" sz="2400" i="1" smtClean="0">
                        <a:solidFill>
                          <a:schemeClr val="tx2"/>
                        </a:solidFill>
                        <a:latin typeface="Cambria Math" panose="02040503050406030204" pitchFamily="18" charset="0"/>
                      </a:rPr>
                      <m:t>𝑥</m:t>
                    </m:r>
                  </m:oMath>
                </a14:m>
                <a:r>
                  <a:rPr lang="en-US" sz="2400" dirty="0">
                    <a:solidFill>
                      <a:schemeClr val="tx2"/>
                    </a:solidFill>
                  </a:rPr>
                  <a:t> beats </a:t>
                </a:r>
                <a14:m>
                  <m:oMath xmlns:m="http://schemas.openxmlformats.org/officeDocument/2006/math">
                    <m:r>
                      <a:rPr lang="en-US" sz="2400" i="1">
                        <a:solidFill>
                          <a:schemeClr val="tx2"/>
                        </a:solidFill>
                        <a:latin typeface="Cambria Math" panose="02040503050406030204" pitchFamily="18" charset="0"/>
                      </a:rPr>
                      <m:t>𝑦</m:t>
                    </m:r>
                  </m:oMath>
                </a14:m>
                <a:r>
                  <a:rPr lang="en-US" sz="2400" dirty="0">
                    <a:solidFill>
                      <a:schemeClr val="tx2"/>
                    </a:solidFill>
                  </a:rPr>
                  <a:t> if majority of voters prefer </a:t>
                </a:r>
                <a14:m>
                  <m:oMath xmlns:m="http://schemas.openxmlformats.org/officeDocument/2006/math">
                    <m:r>
                      <a:rPr lang="en-US" sz="2400" i="1">
                        <a:solidFill>
                          <a:schemeClr val="tx2"/>
                        </a:solidFill>
                        <a:latin typeface="Cambria Math" panose="02040503050406030204" pitchFamily="18" charset="0"/>
                      </a:rPr>
                      <m:t>𝑥</m:t>
                    </m:r>
                  </m:oMath>
                </a14:m>
                <a:r>
                  <a:rPr lang="en-US" sz="2400" dirty="0">
                    <a:solidFill>
                      <a:schemeClr val="tx2"/>
                    </a:solidFill>
                  </a:rPr>
                  <a:t> to </a:t>
                </a:r>
                <a14:m>
                  <m:oMath xmlns:m="http://schemas.openxmlformats.org/officeDocument/2006/math">
                    <m:r>
                      <a:rPr lang="en-US" sz="2400" i="1">
                        <a:solidFill>
                          <a:schemeClr val="tx2"/>
                        </a:solidFill>
                        <a:latin typeface="Cambria Math" panose="02040503050406030204" pitchFamily="18" charset="0"/>
                      </a:rPr>
                      <m:t>𝑦</m:t>
                    </m:r>
                  </m:oMath>
                </a14:m>
                <a:endParaRPr lang="en-US" sz="2400"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45111" y="2607085"/>
                <a:ext cx="5632632" cy="461665"/>
              </a:xfrm>
              <a:prstGeom prst="rect">
                <a:avLst/>
              </a:prstGeom>
              <a:blipFill>
                <a:blip r:embed="rId2"/>
                <a:stretch>
                  <a:fillRect t="-10667" b="-30667"/>
                </a:stretch>
              </a:blipFill>
              <a:ln>
                <a:noFill/>
              </a:ln>
            </p:spPr>
            <p:txBody>
              <a:bodyPr/>
              <a:lstStyle/>
              <a:p>
                <a:r>
                  <a:rPr lang="en-US">
                    <a:noFill/>
                  </a:rPr>
                  <a:t> </a:t>
                </a:r>
              </a:p>
            </p:txBody>
          </p:sp>
        </mc:Fallback>
      </mc:AlternateContent>
      <p:cxnSp>
        <p:nvCxnSpPr>
          <p:cNvPr id="9" name="Straight Arrow Connector 8"/>
          <p:cNvCxnSpPr>
            <a:cxnSpLocks/>
          </p:cNvCxnSpPr>
          <p:nvPr/>
        </p:nvCxnSpPr>
        <p:spPr>
          <a:xfrm flipV="1">
            <a:off x="3650374" y="2296756"/>
            <a:ext cx="73487" cy="379846"/>
          </a:xfrm>
          <a:prstGeom prst="straightConnector1">
            <a:avLst/>
          </a:prstGeom>
          <a:ln w="444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extLst>
              <p:ext uri="{D42A27DB-BD31-4B8C-83A1-F6EECF244321}">
                <p14:modId xmlns:p14="http://schemas.microsoft.com/office/powerpoint/2010/main" val="260822489"/>
              </p:ext>
            </p:extLst>
          </p:nvPr>
        </p:nvGraphicFramePr>
        <p:xfrm>
          <a:off x="837864" y="4035810"/>
          <a:ext cx="5144166" cy="1483360"/>
        </p:xfrm>
        <a:graphic>
          <a:graphicData uri="http://schemas.openxmlformats.org/drawingml/2006/table">
            <a:tbl>
              <a:tblPr firstRow="1" bandRow="1">
                <a:tableStyleId>{6E25E649-3F16-4E02-A733-19D2CDBF48F0}</a:tableStyleId>
              </a:tblPr>
              <a:tblGrid>
                <a:gridCol w="2303941">
                  <a:extLst>
                    <a:ext uri="{9D8B030D-6E8A-4147-A177-3AD203B41FA5}">
                      <a16:colId xmlns:a16="http://schemas.microsoft.com/office/drawing/2014/main" val="20000"/>
                    </a:ext>
                  </a:extLst>
                </a:gridCol>
                <a:gridCol w="568045">
                  <a:extLst>
                    <a:ext uri="{9D8B030D-6E8A-4147-A177-3AD203B41FA5}">
                      <a16:colId xmlns:a16="http://schemas.microsoft.com/office/drawing/2014/main" val="20001"/>
                    </a:ext>
                  </a:extLst>
                </a:gridCol>
                <a:gridCol w="568045">
                  <a:extLst>
                    <a:ext uri="{9D8B030D-6E8A-4147-A177-3AD203B41FA5}">
                      <a16:colId xmlns:a16="http://schemas.microsoft.com/office/drawing/2014/main" val="20002"/>
                    </a:ext>
                  </a:extLst>
                </a:gridCol>
                <a:gridCol w="568045">
                  <a:extLst>
                    <a:ext uri="{9D8B030D-6E8A-4147-A177-3AD203B41FA5}">
                      <a16:colId xmlns:a16="http://schemas.microsoft.com/office/drawing/2014/main" val="20003"/>
                    </a:ext>
                  </a:extLst>
                </a:gridCol>
                <a:gridCol w="568045">
                  <a:extLst>
                    <a:ext uri="{9D8B030D-6E8A-4147-A177-3AD203B41FA5}">
                      <a16:colId xmlns:a16="http://schemas.microsoft.com/office/drawing/2014/main" val="20004"/>
                    </a:ext>
                  </a:extLst>
                </a:gridCol>
                <a:gridCol w="568045">
                  <a:extLst>
                    <a:ext uri="{9D8B030D-6E8A-4147-A177-3AD203B41FA5}">
                      <a16:colId xmlns:a16="http://schemas.microsoft.com/office/drawing/2014/main" val="1752481175"/>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tc>
                  <a:txBody>
                    <a:bodyPr/>
                    <a:lstStyle/>
                    <a:p>
                      <a:r>
                        <a:rPr lang="en-US" dirty="0"/>
                        <a:t>a</a:t>
                      </a:r>
                    </a:p>
                  </a:txBody>
                  <a:tcPr/>
                </a:tc>
                <a:extLst>
                  <a:ext uri="{0D108BD9-81ED-4DB2-BD59-A6C34878D82A}">
                    <a16:rowId xmlns:a16="http://schemas.microsoft.com/office/drawing/2014/main" val="10003"/>
                  </a:ext>
                </a:extLst>
              </a:tr>
            </a:tbl>
          </a:graphicData>
        </a:graphic>
      </p:graphicFrame>
      <p:sp>
        <p:nvSpPr>
          <p:cNvPr id="15" name="TextBox 14"/>
          <p:cNvSpPr txBox="1"/>
          <p:nvPr/>
        </p:nvSpPr>
        <p:spPr>
          <a:xfrm>
            <a:off x="775588" y="3429000"/>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8" name="Slide Number Placeholder 7">
            <a:extLst>
              <a:ext uri="{FF2B5EF4-FFF2-40B4-BE49-F238E27FC236}">
                <a16:creationId xmlns:a16="http://schemas.microsoft.com/office/drawing/2014/main" id="{97C0F9B2-BA5A-4047-A683-F3F62FC9CC5B}"/>
              </a:ext>
            </a:extLst>
          </p:cNvPr>
          <p:cNvSpPr>
            <a:spLocks noGrp="1"/>
          </p:cNvSpPr>
          <p:nvPr>
            <p:ph type="sldNum" sz="quarter" idx="4"/>
          </p:nvPr>
        </p:nvSpPr>
        <p:spPr/>
        <p:txBody>
          <a:bodyPr/>
          <a:lstStyle/>
          <a:p>
            <a:fld id="{4E5DC575-B3DA-4894-AC1D-D96F1860F14D}" type="slidenum">
              <a:rPr lang="en-US" smtClean="0"/>
              <a:pPr/>
              <a:t>35</a:t>
            </a:fld>
            <a:endParaRPr lang="en-US" dirty="0"/>
          </a:p>
        </p:txBody>
      </p:sp>
    </p:spTree>
    <p:extLst>
      <p:ext uri="{BB962C8B-B14F-4D97-AF65-F5344CB8AC3E}">
        <p14:creationId xmlns:p14="http://schemas.microsoft.com/office/powerpoint/2010/main" val="62559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Rules</a:t>
            </a:r>
          </a:p>
        </p:txBody>
      </p:sp>
      <p:sp>
        <p:nvSpPr>
          <p:cNvPr id="3" name="Content Placeholder 2"/>
          <p:cNvSpPr>
            <a:spLocks noGrp="1"/>
          </p:cNvSpPr>
          <p:nvPr>
            <p:ph sz="quarter" idx="1"/>
          </p:nvPr>
        </p:nvSpPr>
        <p:spPr/>
        <p:txBody>
          <a:bodyPr>
            <a:normAutofit/>
          </a:bodyPr>
          <a:lstStyle/>
          <a:p>
            <a:r>
              <a:rPr lang="en-US" dirty="0"/>
              <a:t>Plurality with runoff</a:t>
            </a:r>
          </a:p>
          <a:p>
            <a:pPr lvl="1"/>
            <a:r>
              <a:rPr lang="en-US" dirty="0"/>
              <a:t>First round: two alternatives with highest plurality scores survive</a:t>
            </a:r>
          </a:p>
          <a:p>
            <a:pPr lvl="1"/>
            <a:r>
              <a:rPr lang="en-US" dirty="0"/>
              <a:t>Second round: </a:t>
            </a:r>
            <a:r>
              <a:rPr lang="en-US" dirty="0">
                <a:solidFill>
                  <a:schemeClr val="tx2"/>
                </a:solidFill>
              </a:rPr>
              <a:t>pairwise election </a:t>
            </a:r>
            <a:r>
              <a:rPr lang="en-US" dirty="0"/>
              <a:t>between the two</a:t>
            </a:r>
          </a:p>
        </p:txBody>
      </p:sp>
      <mc:AlternateContent xmlns:mc="http://schemas.openxmlformats.org/markup-compatibility/2006" xmlns:a14="http://schemas.microsoft.com/office/drawing/2010/main">
        <mc:Choice Requires="a14">
          <p:sp>
            <p:nvSpPr>
              <p:cNvPr id="7" name="TextBox 6"/>
              <p:cNvSpPr txBox="1"/>
              <p:nvPr/>
            </p:nvSpPr>
            <p:spPr>
              <a:xfrm>
                <a:off x="1645111" y="2607085"/>
                <a:ext cx="5632632" cy="461665"/>
              </a:xfrm>
              <a:prstGeom prst="rect">
                <a:avLst/>
              </a:prstGeom>
              <a:noFill/>
              <a:ln>
                <a:noFill/>
              </a:ln>
            </p:spPr>
            <p:txBody>
              <a:bodyPr wrap="square" rtlCol="0">
                <a:spAutoFit/>
              </a:bodyPr>
              <a:lstStyle/>
              <a:p>
                <a14:m>
                  <m:oMath xmlns:m="http://schemas.openxmlformats.org/officeDocument/2006/math">
                    <m:r>
                      <a:rPr lang="en-US" sz="2400" i="1" smtClean="0">
                        <a:solidFill>
                          <a:schemeClr val="tx2"/>
                        </a:solidFill>
                        <a:latin typeface="Cambria Math" panose="02040503050406030204" pitchFamily="18" charset="0"/>
                      </a:rPr>
                      <m:t>𝑥</m:t>
                    </m:r>
                  </m:oMath>
                </a14:m>
                <a:r>
                  <a:rPr lang="en-US" sz="2400" dirty="0">
                    <a:solidFill>
                      <a:schemeClr val="tx2"/>
                    </a:solidFill>
                  </a:rPr>
                  <a:t> beats </a:t>
                </a:r>
                <a14:m>
                  <m:oMath xmlns:m="http://schemas.openxmlformats.org/officeDocument/2006/math">
                    <m:r>
                      <a:rPr lang="en-US" sz="2400" i="1">
                        <a:solidFill>
                          <a:schemeClr val="tx2"/>
                        </a:solidFill>
                        <a:latin typeface="Cambria Math" panose="02040503050406030204" pitchFamily="18" charset="0"/>
                      </a:rPr>
                      <m:t>𝑦</m:t>
                    </m:r>
                  </m:oMath>
                </a14:m>
                <a:r>
                  <a:rPr lang="en-US" sz="2400" dirty="0">
                    <a:solidFill>
                      <a:schemeClr val="tx2"/>
                    </a:solidFill>
                  </a:rPr>
                  <a:t> if majority of voters prefer </a:t>
                </a:r>
                <a14:m>
                  <m:oMath xmlns:m="http://schemas.openxmlformats.org/officeDocument/2006/math">
                    <m:r>
                      <a:rPr lang="en-US" sz="2400" i="1">
                        <a:solidFill>
                          <a:schemeClr val="tx2"/>
                        </a:solidFill>
                        <a:latin typeface="Cambria Math" panose="02040503050406030204" pitchFamily="18" charset="0"/>
                      </a:rPr>
                      <m:t>𝑥</m:t>
                    </m:r>
                  </m:oMath>
                </a14:m>
                <a:r>
                  <a:rPr lang="en-US" sz="2400" dirty="0">
                    <a:solidFill>
                      <a:schemeClr val="tx2"/>
                    </a:solidFill>
                  </a:rPr>
                  <a:t> to </a:t>
                </a:r>
                <a14:m>
                  <m:oMath xmlns:m="http://schemas.openxmlformats.org/officeDocument/2006/math">
                    <m:r>
                      <a:rPr lang="en-US" sz="2400" i="1">
                        <a:solidFill>
                          <a:schemeClr val="tx2"/>
                        </a:solidFill>
                        <a:latin typeface="Cambria Math" panose="02040503050406030204" pitchFamily="18" charset="0"/>
                      </a:rPr>
                      <m:t>𝑦</m:t>
                    </m:r>
                  </m:oMath>
                </a14:m>
                <a:endParaRPr lang="en-US" sz="2400"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45111" y="2607085"/>
                <a:ext cx="5632632" cy="461665"/>
              </a:xfrm>
              <a:prstGeom prst="rect">
                <a:avLst/>
              </a:prstGeom>
              <a:blipFill>
                <a:blip r:embed="rId2"/>
                <a:stretch>
                  <a:fillRect t="-10667" b="-30667"/>
                </a:stretch>
              </a:blipFill>
              <a:ln>
                <a:noFill/>
              </a:ln>
            </p:spPr>
            <p:txBody>
              <a:bodyPr/>
              <a:lstStyle/>
              <a:p>
                <a:r>
                  <a:rPr lang="en-US">
                    <a:noFill/>
                  </a:rPr>
                  <a:t> </a:t>
                </a:r>
              </a:p>
            </p:txBody>
          </p:sp>
        </mc:Fallback>
      </mc:AlternateContent>
      <p:cxnSp>
        <p:nvCxnSpPr>
          <p:cNvPr id="9" name="Straight Arrow Connector 8"/>
          <p:cNvCxnSpPr>
            <a:cxnSpLocks/>
          </p:cNvCxnSpPr>
          <p:nvPr/>
        </p:nvCxnSpPr>
        <p:spPr>
          <a:xfrm flipV="1">
            <a:off x="3650374" y="2296756"/>
            <a:ext cx="73487" cy="379846"/>
          </a:xfrm>
          <a:prstGeom prst="straightConnector1">
            <a:avLst/>
          </a:prstGeom>
          <a:ln w="444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nvGraphicFramePr>
        <p:xfrm>
          <a:off x="837864" y="4035810"/>
          <a:ext cx="5144166" cy="1483360"/>
        </p:xfrm>
        <a:graphic>
          <a:graphicData uri="http://schemas.openxmlformats.org/drawingml/2006/table">
            <a:tbl>
              <a:tblPr firstRow="1" bandRow="1">
                <a:tableStyleId>{6E25E649-3F16-4E02-A733-19D2CDBF48F0}</a:tableStyleId>
              </a:tblPr>
              <a:tblGrid>
                <a:gridCol w="2303941">
                  <a:extLst>
                    <a:ext uri="{9D8B030D-6E8A-4147-A177-3AD203B41FA5}">
                      <a16:colId xmlns:a16="http://schemas.microsoft.com/office/drawing/2014/main" val="20000"/>
                    </a:ext>
                  </a:extLst>
                </a:gridCol>
                <a:gridCol w="568045">
                  <a:extLst>
                    <a:ext uri="{9D8B030D-6E8A-4147-A177-3AD203B41FA5}">
                      <a16:colId xmlns:a16="http://schemas.microsoft.com/office/drawing/2014/main" val="20001"/>
                    </a:ext>
                  </a:extLst>
                </a:gridCol>
                <a:gridCol w="568045">
                  <a:extLst>
                    <a:ext uri="{9D8B030D-6E8A-4147-A177-3AD203B41FA5}">
                      <a16:colId xmlns:a16="http://schemas.microsoft.com/office/drawing/2014/main" val="20002"/>
                    </a:ext>
                  </a:extLst>
                </a:gridCol>
                <a:gridCol w="568045">
                  <a:extLst>
                    <a:ext uri="{9D8B030D-6E8A-4147-A177-3AD203B41FA5}">
                      <a16:colId xmlns:a16="http://schemas.microsoft.com/office/drawing/2014/main" val="20003"/>
                    </a:ext>
                  </a:extLst>
                </a:gridCol>
                <a:gridCol w="568045">
                  <a:extLst>
                    <a:ext uri="{9D8B030D-6E8A-4147-A177-3AD203B41FA5}">
                      <a16:colId xmlns:a16="http://schemas.microsoft.com/office/drawing/2014/main" val="20004"/>
                    </a:ext>
                  </a:extLst>
                </a:gridCol>
                <a:gridCol w="568045">
                  <a:extLst>
                    <a:ext uri="{9D8B030D-6E8A-4147-A177-3AD203B41FA5}">
                      <a16:colId xmlns:a16="http://schemas.microsoft.com/office/drawing/2014/main" val="1752481175"/>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tc>
                  <a:txBody>
                    <a:bodyPr/>
                    <a:lstStyle/>
                    <a:p>
                      <a:r>
                        <a:rPr lang="en-US" dirty="0"/>
                        <a:t>a</a:t>
                      </a:r>
                    </a:p>
                  </a:txBody>
                  <a:tcPr/>
                </a:tc>
                <a:extLst>
                  <a:ext uri="{0D108BD9-81ED-4DB2-BD59-A6C34878D82A}">
                    <a16:rowId xmlns:a16="http://schemas.microsoft.com/office/drawing/2014/main" val="10003"/>
                  </a:ext>
                </a:extLst>
              </a:tr>
            </a:tbl>
          </a:graphicData>
        </a:graphic>
      </p:graphicFrame>
      <p:sp>
        <p:nvSpPr>
          <p:cNvPr id="15" name="TextBox 14"/>
          <p:cNvSpPr txBox="1"/>
          <p:nvPr/>
        </p:nvSpPr>
        <p:spPr>
          <a:xfrm>
            <a:off x="775588" y="3429000"/>
            <a:ext cx="2532488" cy="461665"/>
          </a:xfrm>
          <a:prstGeom prst="rect">
            <a:avLst/>
          </a:prstGeom>
          <a:noFill/>
        </p:spPr>
        <p:txBody>
          <a:bodyPr wrap="none" rtlCol="0">
            <a:spAutoFit/>
          </a:bodyPr>
          <a:lstStyle/>
          <a:p>
            <a:r>
              <a:rPr lang="en-US" sz="2400" dirty="0">
                <a:solidFill>
                  <a:schemeClr val="tx2"/>
                </a:solidFill>
              </a:rPr>
              <a:t>Who’s the winner?</a:t>
            </a:r>
          </a:p>
        </p:txBody>
      </p:sp>
      <p:sp>
        <p:nvSpPr>
          <p:cNvPr id="8" name="Slide Number Placeholder 7">
            <a:extLst>
              <a:ext uri="{FF2B5EF4-FFF2-40B4-BE49-F238E27FC236}">
                <a16:creationId xmlns:a16="http://schemas.microsoft.com/office/drawing/2014/main" id="{97C0F9B2-BA5A-4047-A683-F3F62FC9CC5B}"/>
              </a:ext>
            </a:extLst>
          </p:cNvPr>
          <p:cNvSpPr>
            <a:spLocks noGrp="1"/>
          </p:cNvSpPr>
          <p:nvPr>
            <p:ph type="sldNum" sz="quarter" idx="4"/>
          </p:nvPr>
        </p:nvSpPr>
        <p:spPr/>
        <p:txBody>
          <a:bodyPr/>
          <a:lstStyle/>
          <a:p>
            <a:fld id="{4E5DC575-B3DA-4894-AC1D-D96F1860F14D}" type="slidenum">
              <a:rPr lang="en-US" smtClean="0"/>
              <a:pPr/>
              <a:t>36</a:t>
            </a:fld>
            <a:endParaRPr lang="en-US" dirty="0"/>
          </a:p>
        </p:txBody>
      </p:sp>
      <p:sp>
        <p:nvSpPr>
          <p:cNvPr id="10" name="TextBox 9">
            <a:extLst>
              <a:ext uri="{FF2B5EF4-FFF2-40B4-BE49-F238E27FC236}">
                <a16:creationId xmlns:a16="http://schemas.microsoft.com/office/drawing/2014/main" id="{F940D542-9BA7-49E6-9013-1E2486EF9111}"/>
              </a:ext>
            </a:extLst>
          </p:cNvPr>
          <p:cNvSpPr txBox="1"/>
          <p:nvPr/>
        </p:nvSpPr>
        <p:spPr>
          <a:xfrm>
            <a:off x="3929240" y="3428999"/>
            <a:ext cx="4496937" cy="461665"/>
          </a:xfrm>
          <a:prstGeom prst="rect">
            <a:avLst/>
          </a:prstGeom>
          <a:noFill/>
        </p:spPr>
        <p:txBody>
          <a:bodyPr wrap="none" rtlCol="0">
            <a:spAutoFit/>
          </a:bodyPr>
          <a:lstStyle/>
          <a:p>
            <a:r>
              <a:rPr lang="en-US" sz="2400" dirty="0">
                <a:solidFill>
                  <a:schemeClr val="tx2"/>
                </a:solidFill>
              </a:rPr>
              <a:t>a and c survive, and then c beats a</a:t>
            </a:r>
          </a:p>
        </p:txBody>
      </p:sp>
    </p:spTree>
    <p:extLst>
      <p:ext uri="{BB962C8B-B14F-4D97-AF65-F5344CB8AC3E}">
        <p14:creationId xmlns:p14="http://schemas.microsoft.com/office/powerpoint/2010/main" val="363632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732B-5ABA-4264-9867-8BB6233FF7FE}"/>
              </a:ext>
            </a:extLst>
          </p:cNvPr>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1B6D3-2076-4F0C-BF38-A175755A7BB6}"/>
                  </a:ext>
                </a:extLst>
              </p:cNvPr>
              <p:cNvSpPr>
                <a:spLocks noGrp="1"/>
              </p:cNvSpPr>
              <p:nvPr>
                <p:ph idx="1"/>
              </p:nvPr>
            </p:nvSpPr>
            <p:spPr>
              <a:xfrm>
                <a:off x="552098" y="1113178"/>
                <a:ext cx="10261675" cy="2039539"/>
              </a:xfrm>
            </p:spPr>
            <p:txBody>
              <a:bodyPr/>
              <a:lstStyle/>
              <a:p>
                <a:r>
                  <a:rPr lang="en-US" dirty="0"/>
                  <a:t>Single Transferable Vote (STV)</a:t>
                </a:r>
              </a:p>
              <a:p>
                <a:pPr lvl="1"/>
                <a:r>
                  <a:rPr lang="en-US" dirty="0"/>
                  <a:t>(used in Ireland, Australia, New Zealand, Maine, San Francisco, Cambridge)</a:t>
                </a:r>
              </a:p>
              <a:p>
                <a:pPr lvl="1"/>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m:t>
                    </m:r>
                  </m:oMath>
                </a14:m>
                <a:r>
                  <a:rPr lang="en-US" dirty="0"/>
                  <a:t> rounds: In each round, alternative with least plurality votes is eliminated</a:t>
                </a:r>
              </a:p>
              <a:p>
                <a:pPr lvl="1"/>
                <a:r>
                  <a:rPr lang="en-US" dirty="0"/>
                  <a:t>Alternative left is the winner</a:t>
                </a:r>
              </a:p>
              <a:p>
                <a:endParaRPr lang="en-US" dirty="0"/>
              </a:p>
            </p:txBody>
          </p:sp>
        </mc:Choice>
        <mc:Fallback xmlns="">
          <p:sp>
            <p:nvSpPr>
              <p:cNvPr id="3" name="Content Placeholder 2">
                <a:extLst>
                  <a:ext uri="{FF2B5EF4-FFF2-40B4-BE49-F238E27FC236}">
                    <a16:creationId xmlns:a16="http://schemas.microsoft.com/office/drawing/2014/main" id="{8E41B6D3-2076-4F0C-BF38-A175755A7BB6}"/>
                  </a:ext>
                </a:extLst>
              </p:cNvPr>
              <p:cNvSpPr>
                <a:spLocks noGrp="1" noRot="1" noChangeAspect="1" noMove="1" noResize="1" noEditPoints="1" noAdjustHandles="1" noChangeArrowheads="1" noChangeShapeType="1" noTextEdit="1"/>
              </p:cNvSpPr>
              <p:nvPr>
                <p:ph idx="1"/>
              </p:nvPr>
            </p:nvSpPr>
            <p:spPr>
              <a:xfrm>
                <a:off x="552098" y="1113178"/>
                <a:ext cx="10261675" cy="2039539"/>
              </a:xfrm>
              <a:blipFill>
                <a:blip r:embed="rId2"/>
                <a:stretch>
                  <a:fillRect l="-1248" t="-5090" r="-2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E18A3A-C479-4CDD-B77D-4EF7CB373773}"/>
              </a:ext>
            </a:extLst>
          </p:cNvPr>
          <p:cNvSpPr>
            <a:spLocks noGrp="1"/>
          </p:cNvSpPr>
          <p:nvPr>
            <p:ph type="sldNum" sz="quarter" idx="4"/>
          </p:nvPr>
        </p:nvSpPr>
        <p:spPr/>
        <p:txBody>
          <a:bodyPr/>
          <a:lstStyle/>
          <a:p>
            <a:fld id="{4E5DC575-B3DA-4894-AC1D-D96F1860F14D}" type="slidenum">
              <a:rPr lang="en-US" smtClean="0"/>
              <a:pPr/>
              <a:t>37</a:t>
            </a:fld>
            <a:endParaRPr lang="en-US" dirty="0"/>
          </a:p>
        </p:txBody>
      </p:sp>
      <p:graphicFrame>
        <p:nvGraphicFramePr>
          <p:cNvPr id="5" name="Table 4">
            <a:extLst>
              <a:ext uri="{FF2B5EF4-FFF2-40B4-BE49-F238E27FC236}">
                <a16:creationId xmlns:a16="http://schemas.microsoft.com/office/drawing/2014/main" id="{4823E24A-5E69-4440-BCBE-F4F6915E0388}"/>
              </a:ext>
            </a:extLst>
          </p:cNvPr>
          <p:cNvGraphicFramePr>
            <a:graphicFrameLocks noGrp="1"/>
          </p:cNvGraphicFramePr>
          <p:nvPr/>
        </p:nvGraphicFramePr>
        <p:xfrm>
          <a:off x="705341" y="3824415"/>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97C12BA-511F-495C-8449-DFB407FE6CEC}"/>
              </a:ext>
            </a:extLst>
          </p:cNvPr>
          <p:cNvSpPr txBox="1"/>
          <p:nvPr/>
        </p:nvSpPr>
        <p:spPr>
          <a:xfrm>
            <a:off x="631612" y="3176916"/>
            <a:ext cx="2535118" cy="461665"/>
          </a:xfrm>
          <a:prstGeom prst="rect">
            <a:avLst/>
          </a:prstGeom>
          <a:noFill/>
        </p:spPr>
        <p:txBody>
          <a:bodyPr wrap="none" rtlCol="0">
            <a:spAutoFit/>
          </a:bodyPr>
          <a:lstStyle/>
          <a:p>
            <a:r>
              <a:rPr lang="en-US" sz="2400" dirty="0">
                <a:solidFill>
                  <a:schemeClr val="tx2"/>
                </a:solidFill>
              </a:rPr>
              <a:t>Who’s the winner?</a:t>
            </a:r>
          </a:p>
        </p:txBody>
      </p:sp>
    </p:spTree>
    <p:extLst>
      <p:ext uri="{BB962C8B-B14F-4D97-AF65-F5344CB8AC3E}">
        <p14:creationId xmlns:p14="http://schemas.microsoft.com/office/powerpoint/2010/main" val="29207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732B-5ABA-4264-9867-8BB6233FF7FE}"/>
              </a:ext>
            </a:extLst>
          </p:cNvPr>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1B6D3-2076-4F0C-BF38-A175755A7BB6}"/>
                  </a:ext>
                </a:extLst>
              </p:cNvPr>
              <p:cNvSpPr>
                <a:spLocks noGrp="1"/>
              </p:cNvSpPr>
              <p:nvPr>
                <p:ph idx="1"/>
              </p:nvPr>
            </p:nvSpPr>
            <p:spPr>
              <a:xfrm>
                <a:off x="552098" y="1113178"/>
                <a:ext cx="10261675" cy="2039539"/>
              </a:xfrm>
            </p:spPr>
            <p:txBody>
              <a:bodyPr/>
              <a:lstStyle/>
              <a:p>
                <a:r>
                  <a:rPr lang="en-US" dirty="0"/>
                  <a:t>Single Transferable Vote (STV)</a:t>
                </a:r>
              </a:p>
              <a:p>
                <a:pPr lvl="1"/>
                <a:r>
                  <a:rPr lang="en-US" dirty="0"/>
                  <a:t>(used in Ireland, Australia, New Zealand, Maine, San Francisco, Cambridge)</a:t>
                </a:r>
              </a:p>
              <a:p>
                <a:pPr lvl="1"/>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m:t>
                    </m:r>
                  </m:oMath>
                </a14:m>
                <a:r>
                  <a:rPr lang="en-US" dirty="0"/>
                  <a:t> rounds: In each round, alternative with least plurality votes is eliminated</a:t>
                </a:r>
              </a:p>
              <a:p>
                <a:pPr lvl="1"/>
                <a:r>
                  <a:rPr lang="en-US" dirty="0"/>
                  <a:t>Alternative left is the winner</a:t>
                </a:r>
              </a:p>
              <a:p>
                <a:endParaRPr lang="en-US" dirty="0"/>
              </a:p>
            </p:txBody>
          </p:sp>
        </mc:Choice>
        <mc:Fallback xmlns="">
          <p:sp>
            <p:nvSpPr>
              <p:cNvPr id="3" name="Content Placeholder 2">
                <a:extLst>
                  <a:ext uri="{FF2B5EF4-FFF2-40B4-BE49-F238E27FC236}">
                    <a16:creationId xmlns:a16="http://schemas.microsoft.com/office/drawing/2014/main" id="{8E41B6D3-2076-4F0C-BF38-A175755A7BB6}"/>
                  </a:ext>
                </a:extLst>
              </p:cNvPr>
              <p:cNvSpPr>
                <a:spLocks noGrp="1" noRot="1" noChangeAspect="1" noMove="1" noResize="1" noEditPoints="1" noAdjustHandles="1" noChangeArrowheads="1" noChangeShapeType="1" noTextEdit="1"/>
              </p:cNvSpPr>
              <p:nvPr>
                <p:ph idx="1"/>
              </p:nvPr>
            </p:nvSpPr>
            <p:spPr>
              <a:xfrm>
                <a:off x="552098" y="1113178"/>
                <a:ext cx="10261675" cy="2039539"/>
              </a:xfrm>
              <a:blipFill>
                <a:blip r:embed="rId2"/>
                <a:stretch>
                  <a:fillRect l="-1248" t="-5090" r="-2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E18A3A-C479-4CDD-B77D-4EF7CB373773}"/>
              </a:ext>
            </a:extLst>
          </p:cNvPr>
          <p:cNvSpPr>
            <a:spLocks noGrp="1"/>
          </p:cNvSpPr>
          <p:nvPr>
            <p:ph type="sldNum" sz="quarter" idx="4"/>
          </p:nvPr>
        </p:nvSpPr>
        <p:spPr/>
        <p:txBody>
          <a:bodyPr/>
          <a:lstStyle/>
          <a:p>
            <a:fld id="{4E5DC575-B3DA-4894-AC1D-D96F1860F14D}" type="slidenum">
              <a:rPr lang="en-US" smtClean="0"/>
              <a:pPr/>
              <a:t>38</a:t>
            </a:fld>
            <a:endParaRPr lang="en-US" dirty="0"/>
          </a:p>
        </p:txBody>
      </p:sp>
      <p:graphicFrame>
        <p:nvGraphicFramePr>
          <p:cNvPr id="5" name="Table 4">
            <a:extLst>
              <a:ext uri="{FF2B5EF4-FFF2-40B4-BE49-F238E27FC236}">
                <a16:creationId xmlns:a16="http://schemas.microsoft.com/office/drawing/2014/main" id="{4823E24A-5E69-4440-BCBE-F4F6915E0388}"/>
              </a:ext>
            </a:extLst>
          </p:cNvPr>
          <p:cNvGraphicFramePr>
            <a:graphicFrameLocks noGrp="1"/>
          </p:cNvGraphicFramePr>
          <p:nvPr>
            <p:extLst>
              <p:ext uri="{D42A27DB-BD31-4B8C-83A1-F6EECF244321}">
                <p14:modId xmlns:p14="http://schemas.microsoft.com/office/powerpoint/2010/main" val="4240757951"/>
              </p:ext>
            </p:extLst>
          </p:nvPr>
        </p:nvGraphicFramePr>
        <p:xfrm>
          <a:off x="705341" y="3824415"/>
          <a:ext cx="5144167" cy="148336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638558">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3">
                  <a:txBody>
                    <a:bodyPr/>
                    <a:lstStyle/>
                    <a:p>
                      <a:r>
                        <a:rPr lang="en-US" dirty="0"/>
                        <a:t>Ranking</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97C12BA-511F-495C-8449-DFB407FE6CEC}"/>
              </a:ext>
            </a:extLst>
          </p:cNvPr>
          <p:cNvSpPr txBox="1"/>
          <p:nvPr/>
        </p:nvSpPr>
        <p:spPr>
          <a:xfrm>
            <a:off x="631612" y="3176916"/>
            <a:ext cx="2535118" cy="461665"/>
          </a:xfrm>
          <a:prstGeom prst="rect">
            <a:avLst/>
          </a:prstGeom>
          <a:noFill/>
        </p:spPr>
        <p:txBody>
          <a:bodyPr wrap="none" rtlCol="0">
            <a:spAutoFit/>
          </a:bodyPr>
          <a:lstStyle/>
          <a:p>
            <a:r>
              <a:rPr lang="en-US" sz="2400" dirty="0">
                <a:solidFill>
                  <a:schemeClr val="tx2"/>
                </a:solidFill>
              </a:rPr>
              <a:t>Who’s the winner?</a:t>
            </a:r>
          </a:p>
        </p:txBody>
      </p:sp>
      <p:sp>
        <p:nvSpPr>
          <p:cNvPr id="7" name="TextBox 6">
            <a:extLst>
              <a:ext uri="{FF2B5EF4-FFF2-40B4-BE49-F238E27FC236}">
                <a16:creationId xmlns:a16="http://schemas.microsoft.com/office/drawing/2014/main" id="{044A270D-A9FC-4B79-84A2-22DC2A78A225}"/>
              </a:ext>
            </a:extLst>
          </p:cNvPr>
          <p:cNvSpPr txBox="1"/>
          <p:nvPr/>
        </p:nvSpPr>
        <p:spPr>
          <a:xfrm>
            <a:off x="6680442" y="2870724"/>
            <a:ext cx="4686875" cy="1200329"/>
          </a:xfrm>
          <a:prstGeom prst="rect">
            <a:avLst/>
          </a:prstGeom>
          <a:noFill/>
        </p:spPr>
        <p:txBody>
          <a:bodyPr wrap="square" rtlCol="0">
            <a:spAutoFit/>
          </a:bodyPr>
          <a:lstStyle/>
          <a:p>
            <a:r>
              <a:rPr lang="en-US" sz="2400" dirty="0">
                <a:solidFill>
                  <a:schemeClr val="tx2"/>
                </a:solidFill>
              </a:rPr>
              <a:t>Depends on the tie breaking rule. </a:t>
            </a:r>
          </a:p>
          <a:p>
            <a:r>
              <a:rPr lang="en-US" sz="2400" dirty="0">
                <a:solidFill>
                  <a:schemeClr val="tx2"/>
                </a:solidFill>
              </a:rPr>
              <a:t>If break tie alphabetically, the order of being eliminated is c, b</a:t>
            </a:r>
          </a:p>
        </p:txBody>
      </p:sp>
      <p:graphicFrame>
        <p:nvGraphicFramePr>
          <p:cNvPr id="8" name="Table 7">
            <a:extLst>
              <a:ext uri="{FF2B5EF4-FFF2-40B4-BE49-F238E27FC236}">
                <a16:creationId xmlns:a16="http://schemas.microsoft.com/office/drawing/2014/main" id="{E4871091-26E5-446E-B450-9DA82E5FF32A}"/>
              </a:ext>
            </a:extLst>
          </p:cNvPr>
          <p:cNvGraphicFramePr>
            <a:graphicFrameLocks noGrp="1"/>
          </p:cNvGraphicFramePr>
          <p:nvPr>
            <p:extLst>
              <p:ext uri="{D42A27DB-BD31-4B8C-83A1-F6EECF244321}">
                <p14:modId xmlns:p14="http://schemas.microsoft.com/office/powerpoint/2010/main" val="3307212649"/>
              </p:ext>
            </p:extLst>
          </p:nvPr>
        </p:nvGraphicFramePr>
        <p:xfrm>
          <a:off x="7230377" y="4200335"/>
          <a:ext cx="2747370" cy="1107440"/>
        </p:xfrm>
        <a:graphic>
          <a:graphicData uri="http://schemas.openxmlformats.org/drawingml/2006/table">
            <a:tbl>
              <a:tblPr firstRow="1" bandRow="1">
                <a:tableStyleId>{6E25E649-3F16-4E02-A733-19D2CDBF48F0}</a:tableStyleId>
              </a:tblPr>
              <a:tblGrid>
                <a:gridCol w="1161887">
                  <a:extLst>
                    <a:ext uri="{9D8B030D-6E8A-4147-A177-3AD203B41FA5}">
                      <a16:colId xmlns:a16="http://schemas.microsoft.com/office/drawing/2014/main" val="20000"/>
                    </a:ext>
                  </a:extLst>
                </a:gridCol>
                <a:gridCol w="419917">
                  <a:extLst>
                    <a:ext uri="{9D8B030D-6E8A-4147-A177-3AD203B41FA5}">
                      <a16:colId xmlns:a16="http://schemas.microsoft.com/office/drawing/2014/main" val="20001"/>
                    </a:ext>
                  </a:extLst>
                </a:gridCol>
                <a:gridCol w="412069">
                  <a:extLst>
                    <a:ext uri="{9D8B030D-6E8A-4147-A177-3AD203B41FA5}">
                      <a16:colId xmlns:a16="http://schemas.microsoft.com/office/drawing/2014/main" val="20002"/>
                    </a:ext>
                  </a:extLst>
                </a:gridCol>
                <a:gridCol w="404220">
                  <a:extLst>
                    <a:ext uri="{9D8B030D-6E8A-4147-A177-3AD203B41FA5}">
                      <a16:colId xmlns:a16="http://schemas.microsoft.com/office/drawing/2014/main" val="20003"/>
                    </a:ext>
                  </a:extLst>
                </a:gridCol>
                <a:gridCol w="349277">
                  <a:extLst>
                    <a:ext uri="{9D8B030D-6E8A-4147-A177-3AD203B41FA5}">
                      <a16:colId xmlns:a16="http://schemas.microsoft.com/office/drawing/2014/main" val="20004"/>
                    </a:ext>
                  </a:extLst>
                </a:gridCol>
              </a:tblGrid>
              <a:tr h="331344">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000"/>
                  </a:ext>
                </a:extLst>
              </a:tr>
              <a:tr h="370840">
                <a:tc rowSpan="2">
                  <a:txBody>
                    <a:bodyPr/>
                    <a:lstStyle/>
                    <a:p>
                      <a:r>
                        <a:rPr lang="en-US" dirty="0"/>
                        <a:t>Ranking</a:t>
                      </a:r>
                    </a:p>
                  </a:txBody>
                  <a:tcPr/>
                </a:tc>
                <a:tc>
                  <a:txBody>
                    <a:bodyPr/>
                    <a:lstStyle/>
                    <a:p>
                      <a:r>
                        <a:rPr lang="en-US" dirty="0"/>
                        <a:t>a</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p>
                  </a:txBody>
                  <a:tcPr/>
                </a:tc>
                <a:tc>
                  <a:txBody>
                    <a:bodyPr/>
                    <a:lstStyle/>
                    <a:p>
                      <a:r>
                        <a:rPr lang="en-US" dirty="0"/>
                        <a:t>b</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193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732B-5ABA-4264-9867-8BB6233FF7FE}"/>
              </a:ext>
            </a:extLst>
          </p:cNvPr>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1B6D3-2076-4F0C-BF38-A175755A7BB6}"/>
                  </a:ext>
                </a:extLst>
              </p:cNvPr>
              <p:cNvSpPr>
                <a:spLocks noGrp="1"/>
              </p:cNvSpPr>
              <p:nvPr>
                <p:ph idx="1"/>
              </p:nvPr>
            </p:nvSpPr>
            <p:spPr>
              <a:xfrm>
                <a:off x="552098" y="1113178"/>
                <a:ext cx="10261675" cy="2039539"/>
              </a:xfrm>
            </p:spPr>
            <p:txBody>
              <a:bodyPr/>
              <a:lstStyle/>
              <a:p>
                <a:r>
                  <a:rPr lang="en-US" dirty="0"/>
                  <a:t>Single Transferable Vote (STV)</a:t>
                </a:r>
              </a:p>
              <a:p>
                <a:pPr lvl="1"/>
                <a:r>
                  <a:rPr lang="en-US" dirty="0"/>
                  <a:t>(used in Ireland, Australia, New Zealand, Maine, San Francisco, Cambridge)</a:t>
                </a:r>
              </a:p>
              <a:p>
                <a:pPr lvl="1"/>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m:t>
                    </m:r>
                  </m:oMath>
                </a14:m>
                <a:r>
                  <a:rPr lang="en-US" dirty="0"/>
                  <a:t> rounds: In each round, alternative with least plurality votes is eliminated</a:t>
                </a:r>
              </a:p>
              <a:p>
                <a:pPr lvl="1"/>
                <a:r>
                  <a:rPr lang="en-US" dirty="0"/>
                  <a:t>Alternative left is the winner</a:t>
                </a:r>
              </a:p>
              <a:p>
                <a:endParaRPr lang="en-US" dirty="0"/>
              </a:p>
            </p:txBody>
          </p:sp>
        </mc:Choice>
        <mc:Fallback xmlns="">
          <p:sp>
            <p:nvSpPr>
              <p:cNvPr id="3" name="Content Placeholder 2">
                <a:extLst>
                  <a:ext uri="{FF2B5EF4-FFF2-40B4-BE49-F238E27FC236}">
                    <a16:creationId xmlns:a16="http://schemas.microsoft.com/office/drawing/2014/main" id="{8E41B6D3-2076-4F0C-BF38-A175755A7BB6}"/>
                  </a:ext>
                </a:extLst>
              </p:cNvPr>
              <p:cNvSpPr>
                <a:spLocks noGrp="1" noRot="1" noChangeAspect="1" noMove="1" noResize="1" noEditPoints="1" noAdjustHandles="1" noChangeArrowheads="1" noChangeShapeType="1" noTextEdit="1"/>
              </p:cNvSpPr>
              <p:nvPr>
                <p:ph idx="1"/>
              </p:nvPr>
            </p:nvSpPr>
            <p:spPr>
              <a:xfrm>
                <a:off x="552098" y="1113178"/>
                <a:ext cx="10261675" cy="2039539"/>
              </a:xfrm>
              <a:blipFill>
                <a:blip r:embed="rId2"/>
                <a:stretch>
                  <a:fillRect l="-1248" t="-5090" r="-2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E18A3A-C479-4CDD-B77D-4EF7CB373773}"/>
              </a:ext>
            </a:extLst>
          </p:cNvPr>
          <p:cNvSpPr>
            <a:spLocks noGrp="1"/>
          </p:cNvSpPr>
          <p:nvPr>
            <p:ph type="sldNum" sz="quarter" idx="4"/>
          </p:nvPr>
        </p:nvSpPr>
        <p:spPr/>
        <p:txBody>
          <a:bodyPr/>
          <a:lstStyle/>
          <a:p>
            <a:fld id="{4E5DC575-B3DA-4894-AC1D-D96F1860F14D}" type="slidenum">
              <a:rPr lang="en-US" smtClean="0"/>
              <a:pPr/>
              <a:t>39</a:t>
            </a:fld>
            <a:endParaRPr lang="en-US" dirty="0"/>
          </a:p>
        </p:txBody>
      </p:sp>
      <p:graphicFrame>
        <p:nvGraphicFramePr>
          <p:cNvPr id="5" name="Table 4">
            <a:extLst>
              <a:ext uri="{FF2B5EF4-FFF2-40B4-BE49-F238E27FC236}">
                <a16:creationId xmlns:a16="http://schemas.microsoft.com/office/drawing/2014/main" id="{4823E24A-5E69-4440-BCBE-F4F6915E0388}"/>
              </a:ext>
            </a:extLst>
          </p:cNvPr>
          <p:cNvGraphicFramePr>
            <a:graphicFrameLocks noGrp="1"/>
          </p:cNvGraphicFramePr>
          <p:nvPr>
            <p:extLst>
              <p:ext uri="{D42A27DB-BD31-4B8C-83A1-F6EECF244321}">
                <p14:modId xmlns:p14="http://schemas.microsoft.com/office/powerpoint/2010/main" val="943615472"/>
              </p:ext>
            </p:extLst>
          </p:nvPr>
        </p:nvGraphicFramePr>
        <p:xfrm>
          <a:off x="705341" y="3824415"/>
          <a:ext cx="5144166" cy="1854200"/>
        </p:xfrm>
        <a:graphic>
          <a:graphicData uri="http://schemas.openxmlformats.org/drawingml/2006/table">
            <a:tbl>
              <a:tblPr firstRow="1" bandRow="1">
                <a:tableStyleId>{6E25E649-3F16-4E02-A733-19D2CDBF48F0}</a:tableStyleId>
              </a:tblPr>
              <a:tblGrid>
                <a:gridCol w="2303941">
                  <a:extLst>
                    <a:ext uri="{9D8B030D-6E8A-4147-A177-3AD203B41FA5}">
                      <a16:colId xmlns:a16="http://schemas.microsoft.com/office/drawing/2014/main" val="20000"/>
                    </a:ext>
                  </a:extLst>
                </a:gridCol>
                <a:gridCol w="568045">
                  <a:extLst>
                    <a:ext uri="{9D8B030D-6E8A-4147-A177-3AD203B41FA5}">
                      <a16:colId xmlns:a16="http://schemas.microsoft.com/office/drawing/2014/main" val="20001"/>
                    </a:ext>
                  </a:extLst>
                </a:gridCol>
                <a:gridCol w="568045">
                  <a:extLst>
                    <a:ext uri="{9D8B030D-6E8A-4147-A177-3AD203B41FA5}">
                      <a16:colId xmlns:a16="http://schemas.microsoft.com/office/drawing/2014/main" val="20002"/>
                    </a:ext>
                  </a:extLst>
                </a:gridCol>
                <a:gridCol w="568045">
                  <a:extLst>
                    <a:ext uri="{9D8B030D-6E8A-4147-A177-3AD203B41FA5}">
                      <a16:colId xmlns:a16="http://schemas.microsoft.com/office/drawing/2014/main" val="20003"/>
                    </a:ext>
                  </a:extLst>
                </a:gridCol>
                <a:gridCol w="568045">
                  <a:extLst>
                    <a:ext uri="{9D8B030D-6E8A-4147-A177-3AD203B41FA5}">
                      <a16:colId xmlns:a16="http://schemas.microsoft.com/office/drawing/2014/main" val="20004"/>
                    </a:ext>
                  </a:extLst>
                </a:gridCol>
                <a:gridCol w="568045">
                  <a:extLst>
                    <a:ext uri="{9D8B030D-6E8A-4147-A177-3AD203B41FA5}">
                      <a16:colId xmlns:a16="http://schemas.microsoft.com/office/drawing/2014/main" val="1672919652"/>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extLst>
                  <a:ext uri="{0D108BD9-81ED-4DB2-BD59-A6C34878D82A}">
                    <a16:rowId xmlns:a16="http://schemas.microsoft.com/office/drawing/2014/main" val="10000"/>
                  </a:ext>
                </a:extLst>
              </a:tr>
              <a:tr h="370840">
                <a:tc rowSpan="4">
                  <a:txBody>
                    <a:bodyPr/>
                    <a:lstStyle/>
                    <a:p>
                      <a:r>
                        <a:rPr lang="en-US" dirty="0"/>
                        <a:t>Ranking</a:t>
                      </a:r>
                    </a:p>
                  </a:txBody>
                  <a:tcPr/>
                </a:tc>
                <a:tc>
                  <a:txBody>
                    <a:bodyPr/>
                    <a:lstStyle/>
                    <a:p>
                      <a:r>
                        <a:rPr lang="en-US" dirty="0"/>
                        <a:t>a</a:t>
                      </a:r>
                    </a:p>
                  </a:txBody>
                  <a:tcPr/>
                </a:tc>
                <a:tc>
                  <a:txBody>
                    <a:bodyPr/>
                    <a:lstStyle/>
                    <a:p>
                      <a:r>
                        <a:rPr lang="en-US" dirty="0"/>
                        <a:t>d</a:t>
                      </a:r>
                    </a:p>
                  </a:txBody>
                  <a:tcPr/>
                </a:tc>
                <a:tc>
                  <a:txBody>
                    <a:bodyPr/>
                    <a:lstStyle/>
                    <a:p>
                      <a:r>
                        <a:rPr lang="en-US" dirty="0"/>
                        <a:t>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tc>
                  <a:txBody>
                    <a:bodyPr/>
                    <a:lstStyle/>
                    <a:p>
                      <a:r>
                        <a:rPr lang="en-US" dirty="0"/>
                        <a:t>d</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d</a:t>
                      </a:r>
                    </a:p>
                  </a:txBody>
                  <a:tcPr/>
                </a:tc>
                <a:tc>
                  <a:txBody>
                    <a:bodyPr/>
                    <a:lstStyle/>
                    <a:p>
                      <a:r>
                        <a:rPr lang="en-US" dirty="0"/>
                        <a:t>c</a:t>
                      </a:r>
                    </a:p>
                  </a:txBody>
                  <a:tcPr/>
                </a:tc>
                <a:tc>
                  <a:txBody>
                    <a:bodyPr/>
                    <a:lstStyle/>
                    <a:p>
                      <a:r>
                        <a:rPr lang="en-US" dirty="0"/>
                        <a:t>a</a:t>
                      </a:r>
                    </a:p>
                  </a:txBody>
                  <a:tcPr/>
                </a:tc>
                <a:tc>
                  <a:txBody>
                    <a:bodyPr/>
                    <a:lstStyle/>
                    <a:p>
                      <a:r>
                        <a:rPr lang="en-US" dirty="0"/>
                        <a:t>d</a:t>
                      </a:r>
                    </a:p>
                  </a:txBody>
                  <a:tcPr/>
                </a:tc>
                <a:tc>
                  <a:txBody>
                    <a:bodyPr/>
                    <a:lstStyle/>
                    <a:p>
                      <a:r>
                        <a:rPr lang="en-US" dirty="0"/>
                        <a:t>a</a:t>
                      </a:r>
                    </a:p>
                  </a:txBody>
                  <a:tcPr/>
                </a:tc>
                <a:extLst>
                  <a:ext uri="{0D108BD9-81ED-4DB2-BD59-A6C34878D82A}">
                    <a16:rowId xmlns:a16="http://schemas.microsoft.com/office/drawing/2014/main" val="3569298958"/>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d</a:t>
                      </a:r>
                    </a:p>
                  </a:txBody>
                  <a:tcPr/>
                </a:tc>
                <a:tc>
                  <a:txBody>
                    <a:bodyPr/>
                    <a:lstStyle/>
                    <a:p>
                      <a:r>
                        <a:rPr lang="en-US" dirty="0"/>
                        <a:t>c</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97C12BA-511F-495C-8449-DFB407FE6CEC}"/>
              </a:ext>
            </a:extLst>
          </p:cNvPr>
          <p:cNvSpPr txBox="1"/>
          <p:nvPr/>
        </p:nvSpPr>
        <p:spPr>
          <a:xfrm>
            <a:off x="631612" y="3176916"/>
            <a:ext cx="2535118" cy="461665"/>
          </a:xfrm>
          <a:prstGeom prst="rect">
            <a:avLst/>
          </a:prstGeom>
          <a:noFill/>
        </p:spPr>
        <p:txBody>
          <a:bodyPr wrap="none" rtlCol="0">
            <a:spAutoFit/>
          </a:bodyPr>
          <a:lstStyle/>
          <a:p>
            <a:r>
              <a:rPr lang="en-US" sz="2400" dirty="0">
                <a:solidFill>
                  <a:schemeClr val="tx2"/>
                </a:solidFill>
              </a:rPr>
              <a:t>Who’s the winner?</a:t>
            </a:r>
          </a:p>
        </p:txBody>
      </p:sp>
    </p:spTree>
    <p:extLst>
      <p:ext uri="{BB962C8B-B14F-4D97-AF65-F5344CB8AC3E}">
        <p14:creationId xmlns:p14="http://schemas.microsoft.com/office/powerpoint/2010/main" val="411020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6F72-9BA9-4211-9028-C3CC0E8047C5}"/>
              </a:ext>
            </a:extLst>
          </p:cNvPr>
          <p:cNvSpPr>
            <a:spLocks noGrp="1"/>
          </p:cNvSpPr>
          <p:nvPr>
            <p:ph type="title"/>
          </p:nvPr>
        </p:nvSpPr>
        <p:spPr/>
        <p:txBody>
          <a:bodyPr/>
          <a:lstStyle/>
          <a:p>
            <a:r>
              <a:rPr lang="en-US" dirty="0"/>
              <a:t>Game Theory: Equilibrium (continued)</a:t>
            </a:r>
          </a:p>
        </p:txBody>
      </p:sp>
      <p:sp>
        <p:nvSpPr>
          <p:cNvPr id="3" name="Content Placeholder 2">
            <a:extLst>
              <a:ext uri="{FF2B5EF4-FFF2-40B4-BE49-F238E27FC236}">
                <a16:creationId xmlns:a16="http://schemas.microsoft.com/office/drawing/2014/main" id="{50B2CB24-82A6-46F9-A642-BA6442929B1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D6F0F2A-A4FA-4759-8DC5-ECF53A24021B}"/>
              </a:ext>
            </a:extLst>
          </p:cNvPr>
          <p:cNvSpPr>
            <a:spLocks noGrp="1"/>
          </p:cNvSpPr>
          <p:nvPr>
            <p:ph type="sldNum" sz="quarter" idx="4"/>
          </p:nvPr>
        </p:nvSpPr>
        <p:spPr/>
        <p:txBody>
          <a:bodyPr/>
          <a:lstStyle/>
          <a:p>
            <a:fld id="{4E5DC575-B3DA-4894-AC1D-D96F1860F14D}" type="slidenum">
              <a:rPr lang="en-US" smtClean="0"/>
              <a:pPr/>
              <a:t>4</a:t>
            </a:fld>
            <a:endParaRPr lang="en-US" dirty="0"/>
          </a:p>
        </p:txBody>
      </p:sp>
    </p:spTree>
    <p:extLst>
      <p:ext uri="{BB962C8B-B14F-4D97-AF65-F5344CB8AC3E}">
        <p14:creationId xmlns:p14="http://schemas.microsoft.com/office/powerpoint/2010/main" val="1928075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732B-5ABA-4264-9867-8BB6233FF7FE}"/>
              </a:ext>
            </a:extLst>
          </p:cNvPr>
          <p:cNvSpPr>
            <a:spLocks noGrp="1"/>
          </p:cNvSpPr>
          <p:nvPr>
            <p:ph type="title"/>
          </p:nvPr>
        </p:nvSpPr>
        <p:spPr/>
        <p:txBody>
          <a:bodyPr/>
          <a:lstStyle/>
          <a:p>
            <a:r>
              <a:rPr lang="en-US" dirty="0"/>
              <a:t>Voting Rules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1B6D3-2076-4F0C-BF38-A175755A7BB6}"/>
                  </a:ext>
                </a:extLst>
              </p:cNvPr>
              <p:cNvSpPr>
                <a:spLocks noGrp="1"/>
              </p:cNvSpPr>
              <p:nvPr>
                <p:ph idx="1"/>
              </p:nvPr>
            </p:nvSpPr>
            <p:spPr>
              <a:xfrm>
                <a:off x="552098" y="1113178"/>
                <a:ext cx="10261675" cy="2039539"/>
              </a:xfrm>
            </p:spPr>
            <p:txBody>
              <a:bodyPr/>
              <a:lstStyle/>
              <a:p>
                <a:r>
                  <a:rPr lang="en-US" dirty="0"/>
                  <a:t>Single Transferable Vote (STV)</a:t>
                </a:r>
              </a:p>
              <a:p>
                <a:pPr lvl="1"/>
                <a:r>
                  <a:rPr lang="en-US" dirty="0"/>
                  <a:t>(used in Ireland, Australia, New Zealand, Maine, San Francisco, Cambridge)</a:t>
                </a:r>
              </a:p>
              <a:p>
                <a:pPr lvl="1"/>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m:t>
                    </m:r>
                  </m:oMath>
                </a14:m>
                <a:r>
                  <a:rPr lang="en-US" dirty="0"/>
                  <a:t> rounds: In each round, alternative with least plurality votes is eliminated</a:t>
                </a:r>
              </a:p>
              <a:p>
                <a:pPr lvl="1"/>
                <a:r>
                  <a:rPr lang="en-US" dirty="0"/>
                  <a:t>Alternative left is the winner</a:t>
                </a:r>
              </a:p>
              <a:p>
                <a:endParaRPr lang="en-US" dirty="0"/>
              </a:p>
            </p:txBody>
          </p:sp>
        </mc:Choice>
        <mc:Fallback xmlns="">
          <p:sp>
            <p:nvSpPr>
              <p:cNvPr id="3" name="Content Placeholder 2">
                <a:extLst>
                  <a:ext uri="{FF2B5EF4-FFF2-40B4-BE49-F238E27FC236}">
                    <a16:creationId xmlns:a16="http://schemas.microsoft.com/office/drawing/2014/main" id="{8E41B6D3-2076-4F0C-BF38-A175755A7BB6}"/>
                  </a:ext>
                </a:extLst>
              </p:cNvPr>
              <p:cNvSpPr>
                <a:spLocks noGrp="1" noRot="1" noChangeAspect="1" noMove="1" noResize="1" noEditPoints="1" noAdjustHandles="1" noChangeArrowheads="1" noChangeShapeType="1" noTextEdit="1"/>
              </p:cNvSpPr>
              <p:nvPr>
                <p:ph idx="1"/>
              </p:nvPr>
            </p:nvSpPr>
            <p:spPr>
              <a:xfrm>
                <a:off x="552098" y="1113178"/>
                <a:ext cx="10261675" cy="2039539"/>
              </a:xfrm>
              <a:blipFill>
                <a:blip r:embed="rId2"/>
                <a:stretch>
                  <a:fillRect l="-1248" t="-5090" r="-2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E18A3A-C479-4CDD-B77D-4EF7CB373773}"/>
              </a:ext>
            </a:extLst>
          </p:cNvPr>
          <p:cNvSpPr>
            <a:spLocks noGrp="1"/>
          </p:cNvSpPr>
          <p:nvPr>
            <p:ph type="sldNum" sz="quarter" idx="4"/>
          </p:nvPr>
        </p:nvSpPr>
        <p:spPr/>
        <p:txBody>
          <a:bodyPr/>
          <a:lstStyle/>
          <a:p>
            <a:fld id="{4E5DC575-B3DA-4894-AC1D-D96F1860F14D}" type="slidenum">
              <a:rPr lang="en-US" smtClean="0"/>
              <a:pPr/>
              <a:t>40</a:t>
            </a:fld>
            <a:endParaRPr lang="en-US" dirty="0"/>
          </a:p>
        </p:txBody>
      </p:sp>
      <p:graphicFrame>
        <p:nvGraphicFramePr>
          <p:cNvPr id="5" name="Table 4">
            <a:extLst>
              <a:ext uri="{FF2B5EF4-FFF2-40B4-BE49-F238E27FC236}">
                <a16:creationId xmlns:a16="http://schemas.microsoft.com/office/drawing/2014/main" id="{4823E24A-5E69-4440-BCBE-F4F6915E0388}"/>
              </a:ext>
            </a:extLst>
          </p:cNvPr>
          <p:cNvGraphicFramePr>
            <a:graphicFrameLocks noGrp="1"/>
          </p:cNvGraphicFramePr>
          <p:nvPr/>
        </p:nvGraphicFramePr>
        <p:xfrm>
          <a:off x="705341" y="3824415"/>
          <a:ext cx="5144166" cy="1854200"/>
        </p:xfrm>
        <a:graphic>
          <a:graphicData uri="http://schemas.openxmlformats.org/drawingml/2006/table">
            <a:tbl>
              <a:tblPr firstRow="1" bandRow="1">
                <a:tableStyleId>{6E25E649-3F16-4E02-A733-19D2CDBF48F0}</a:tableStyleId>
              </a:tblPr>
              <a:tblGrid>
                <a:gridCol w="2303941">
                  <a:extLst>
                    <a:ext uri="{9D8B030D-6E8A-4147-A177-3AD203B41FA5}">
                      <a16:colId xmlns:a16="http://schemas.microsoft.com/office/drawing/2014/main" val="20000"/>
                    </a:ext>
                  </a:extLst>
                </a:gridCol>
                <a:gridCol w="568045">
                  <a:extLst>
                    <a:ext uri="{9D8B030D-6E8A-4147-A177-3AD203B41FA5}">
                      <a16:colId xmlns:a16="http://schemas.microsoft.com/office/drawing/2014/main" val="20001"/>
                    </a:ext>
                  </a:extLst>
                </a:gridCol>
                <a:gridCol w="568045">
                  <a:extLst>
                    <a:ext uri="{9D8B030D-6E8A-4147-A177-3AD203B41FA5}">
                      <a16:colId xmlns:a16="http://schemas.microsoft.com/office/drawing/2014/main" val="20002"/>
                    </a:ext>
                  </a:extLst>
                </a:gridCol>
                <a:gridCol w="568045">
                  <a:extLst>
                    <a:ext uri="{9D8B030D-6E8A-4147-A177-3AD203B41FA5}">
                      <a16:colId xmlns:a16="http://schemas.microsoft.com/office/drawing/2014/main" val="20003"/>
                    </a:ext>
                  </a:extLst>
                </a:gridCol>
                <a:gridCol w="568045">
                  <a:extLst>
                    <a:ext uri="{9D8B030D-6E8A-4147-A177-3AD203B41FA5}">
                      <a16:colId xmlns:a16="http://schemas.microsoft.com/office/drawing/2014/main" val="20004"/>
                    </a:ext>
                  </a:extLst>
                </a:gridCol>
                <a:gridCol w="568045">
                  <a:extLst>
                    <a:ext uri="{9D8B030D-6E8A-4147-A177-3AD203B41FA5}">
                      <a16:colId xmlns:a16="http://schemas.microsoft.com/office/drawing/2014/main" val="1672919652"/>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extLst>
                  <a:ext uri="{0D108BD9-81ED-4DB2-BD59-A6C34878D82A}">
                    <a16:rowId xmlns:a16="http://schemas.microsoft.com/office/drawing/2014/main" val="10000"/>
                  </a:ext>
                </a:extLst>
              </a:tr>
              <a:tr h="370840">
                <a:tc rowSpan="4">
                  <a:txBody>
                    <a:bodyPr/>
                    <a:lstStyle/>
                    <a:p>
                      <a:r>
                        <a:rPr lang="en-US" dirty="0"/>
                        <a:t>Ranking</a:t>
                      </a:r>
                    </a:p>
                  </a:txBody>
                  <a:tcPr/>
                </a:tc>
                <a:tc>
                  <a:txBody>
                    <a:bodyPr/>
                    <a:lstStyle/>
                    <a:p>
                      <a:r>
                        <a:rPr lang="en-US" dirty="0"/>
                        <a:t>a</a:t>
                      </a:r>
                    </a:p>
                  </a:txBody>
                  <a:tcPr/>
                </a:tc>
                <a:tc>
                  <a:txBody>
                    <a:bodyPr/>
                    <a:lstStyle/>
                    <a:p>
                      <a:r>
                        <a:rPr lang="en-US" dirty="0"/>
                        <a:t>d</a:t>
                      </a:r>
                    </a:p>
                  </a:txBody>
                  <a:tcPr/>
                </a:tc>
                <a:tc>
                  <a:txBody>
                    <a:bodyPr/>
                    <a:lstStyle/>
                    <a:p>
                      <a:r>
                        <a:rPr lang="en-US" dirty="0"/>
                        <a:t>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tc>
                  <a:txBody>
                    <a:bodyPr/>
                    <a:lstStyle/>
                    <a:p>
                      <a:r>
                        <a:rPr lang="en-US" dirty="0"/>
                        <a:t>d</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d</a:t>
                      </a:r>
                    </a:p>
                  </a:txBody>
                  <a:tcPr/>
                </a:tc>
                <a:tc>
                  <a:txBody>
                    <a:bodyPr/>
                    <a:lstStyle/>
                    <a:p>
                      <a:r>
                        <a:rPr lang="en-US" dirty="0"/>
                        <a:t>c</a:t>
                      </a:r>
                    </a:p>
                  </a:txBody>
                  <a:tcPr/>
                </a:tc>
                <a:tc>
                  <a:txBody>
                    <a:bodyPr/>
                    <a:lstStyle/>
                    <a:p>
                      <a:r>
                        <a:rPr lang="en-US" dirty="0"/>
                        <a:t>a</a:t>
                      </a:r>
                    </a:p>
                  </a:txBody>
                  <a:tcPr/>
                </a:tc>
                <a:tc>
                  <a:txBody>
                    <a:bodyPr/>
                    <a:lstStyle/>
                    <a:p>
                      <a:r>
                        <a:rPr lang="en-US" dirty="0"/>
                        <a:t>d</a:t>
                      </a:r>
                    </a:p>
                  </a:txBody>
                  <a:tcPr/>
                </a:tc>
                <a:tc>
                  <a:txBody>
                    <a:bodyPr/>
                    <a:lstStyle/>
                    <a:p>
                      <a:r>
                        <a:rPr lang="en-US" dirty="0"/>
                        <a:t>a</a:t>
                      </a:r>
                    </a:p>
                  </a:txBody>
                  <a:tcPr/>
                </a:tc>
                <a:extLst>
                  <a:ext uri="{0D108BD9-81ED-4DB2-BD59-A6C34878D82A}">
                    <a16:rowId xmlns:a16="http://schemas.microsoft.com/office/drawing/2014/main" val="3569298958"/>
                  </a:ext>
                </a:extLst>
              </a:tr>
              <a:tr h="370840">
                <a:tc vMerge="1">
                  <a:txBody>
                    <a:bodyPr/>
                    <a:lstStyle/>
                    <a:p>
                      <a:endParaRPr lang="en-US" dirty="0"/>
                    </a:p>
                  </a:txBody>
                  <a:tcPr/>
                </a:tc>
                <a:tc>
                  <a:txBody>
                    <a:bodyPr/>
                    <a:lstStyle/>
                    <a:p>
                      <a:r>
                        <a:rPr lang="en-US" dirty="0"/>
                        <a:t>c</a:t>
                      </a:r>
                    </a:p>
                  </a:txBody>
                  <a:tcPr/>
                </a:tc>
                <a:tc>
                  <a:txBody>
                    <a:bodyPr/>
                    <a:lstStyle/>
                    <a:p>
                      <a:r>
                        <a:rPr lang="en-US" dirty="0"/>
                        <a:t>a</a:t>
                      </a:r>
                    </a:p>
                  </a:txBody>
                  <a:tcPr/>
                </a:tc>
                <a:tc>
                  <a:txBody>
                    <a:bodyPr/>
                    <a:lstStyle/>
                    <a:p>
                      <a:r>
                        <a:rPr lang="en-US" dirty="0"/>
                        <a:t>d</a:t>
                      </a:r>
                    </a:p>
                  </a:txBody>
                  <a:tcPr/>
                </a:tc>
                <a:tc>
                  <a:txBody>
                    <a:bodyPr/>
                    <a:lstStyle/>
                    <a:p>
                      <a:r>
                        <a:rPr lang="en-US" dirty="0"/>
                        <a:t>c</a:t>
                      </a:r>
                    </a:p>
                  </a:txBody>
                  <a:tcPr/>
                </a:tc>
                <a:tc>
                  <a:txBody>
                    <a:bodyPr/>
                    <a:lstStyle/>
                    <a:p>
                      <a:r>
                        <a:rPr lang="en-US" dirty="0"/>
                        <a:t>c</a:t>
                      </a:r>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97C12BA-511F-495C-8449-DFB407FE6CEC}"/>
              </a:ext>
            </a:extLst>
          </p:cNvPr>
          <p:cNvSpPr txBox="1"/>
          <p:nvPr/>
        </p:nvSpPr>
        <p:spPr>
          <a:xfrm>
            <a:off x="631612" y="3176916"/>
            <a:ext cx="2535118" cy="461665"/>
          </a:xfrm>
          <a:prstGeom prst="rect">
            <a:avLst/>
          </a:prstGeom>
          <a:noFill/>
        </p:spPr>
        <p:txBody>
          <a:bodyPr wrap="none" rtlCol="0">
            <a:spAutoFit/>
          </a:bodyPr>
          <a:lstStyle/>
          <a:p>
            <a:r>
              <a:rPr lang="en-US" sz="2400" dirty="0">
                <a:solidFill>
                  <a:schemeClr val="tx2"/>
                </a:solidFill>
              </a:rPr>
              <a:t>Who’s the winner?</a:t>
            </a:r>
          </a:p>
        </p:txBody>
      </p:sp>
      <p:sp>
        <p:nvSpPr>
          <p:cNvPr id="7" name="TextBox 6">
            <a:extLst>
              <a:ext uri="{FF2B5EF4-FFF2-40B4-BE49-F238E27FC236}">
                <a16:creationId xmlns:a16="http://schemas.microsoft.com/office/drawing/2014/main" id="{2ABEA72F-6B9D-4859-BC75-E8F6E378BFAD}"/>
              </a:ext>
            </a:extLst>
          </p:cNvPr>
          <p:cNvSpPr txBox="1"/>
          <p:nvPr/>
        </p:nvSpPr>
        <p:spPr>
          <a:xfrm>
            <a:off x="3493553" y="3176916"/>
            <a:ext cx="7770457" cy="830997"/>
          </a:xfrm>
          <a:prstGeom prst="rect">
            <a:avLst/>
          </a:prstGeom>
          <a:noFill/>
        </p:spPr>
        <p:txBody>
          <a:bodyPr wrap="square" rtlCol="0">
            <a:spAutoFit/>
          </a:bodyPr>
          <a:lstStyle/>
          <a:p>
            <a:r>
              <a:rPr lang="en-US" sz="2400" dirty="0">
                <a:solidFill>
                  <a:schemeClr val="tx2"/>
                </a:solidFill>
              </a:rPr>
              <a:t>c is eliminated, then d, then a, leaving b as the winner. 			</a:t>
            </a:r>
          </a:p>
        </p:txBody>
      </p:sp>
      <p:sp>
        <p:nvSpPr>
          <p:cNvPr id="8" name="Rectangle 7">
            <a:extLst>
              <a:ext uri="{FF2B5EF4-FFF2-40B4-BE49-F238E27FC236}">
                <a16:creationId xmlns:a16="http://schemas.microsoft.com/office/drawing/2014/main" id="{4BA08E6A-3264-4FE9-8CFD-BC22636A1C55}"/>
              </a:ext>
            </a:extLst>
          </p:cNvPr>
          <p:cNvSpPr/>
          <p:nvPr/>
        </p:nvSpPr>
        <p:spPr>
          <a:xfrm>
            <a:off x="6176330" y="3729790"/>
            <a:ext cx="5087680" cy="1200329"/>
          </a:xfrm>
          <a:prstGeom prst="rect">
            <a:avLst/>
          </a:prstGeom>
        </p:spPr>
        <p:txBody>
          <a:bodyPr wrap="square">
            <a:spAutoFit/>
          </a:bodyPr>
          <a:lstStyle/>
          <a:p>
            <a:r>
              <a:rPr lang="en-US" sz="2400" dirty="0">
                <a:solidFill>
                  <a:schemeClr val="tx2"/>
                </a:solidFill>
              </a:rPr>
              <a:t>Note: When d is eliminated, the vote from voter 2 is effectively transferred to b</a:t>
            </a:r>
          </a:p>
        </p:txBody>
      </p:sp>
    </p:spTree>
    <p:extLst>
      <p:ext uri="{BB962C8B-B14F-4D97-AF65-F5344CB8AC3E}">
        <p14:creationId xmlns:p14="http://schemas.microsoft.com/office/powerpoint/2010/main" val="49784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 Breaking</a:t>
            </a:r>
          </a:p>
        </p:txBody>
      </p:sp>
      <p:sp>
        <p:nvSpPr>
          <p:cNvPr id="3" name="Content Placeholder 2"/>
          <p:cNvSpPr>
            <a:spLocks noGrp="1"/>
          </p:cNvSpPr>
          <p:nvPr>
            <p:ph sz="quarter" idx="1"/>
          </p:nvPr>
        </p:nvSpPr>
        <p:spPr/>
        <p:txBody>
          <a:bodyPr/>
          <a:lstStyle/>
          <a:p>
            <a:r>
              <a:rPr lang="en-US" dirty="0"/>
              <a:t>Commonly used tie breaking rules include</a:t>
            </a:r>
          </a:p>
          <a:p>
            <a:pPr lvl="1"/>
            <a:r>
              <a:rPr lang="en-US" dirty="0" err="1"/>
              <a:t>Borda</a:t>
            </a:r>
            <a:r>
              <a:rPr lang="en-US" dirty="0"/>
              <a:t> count</a:t>
            </a:r>
          </a:p>
          <a:p>
            <a:pPr lvl="1"/>
            <a:r>
              <a:rPr lang="en-US" dirty="0"/>
              <a:t>Having the most votes in the first round</a:t>
            </a:r>
          </a:p>
          <a:p>
            <a:pPr lvl="1"/>
            <a:r>
              <a:rPr lang="en-US" dirty="0"/>
              <a:t>…</a:t>
            </a:r>
          </a:p>
        </p:txBody>
      </p:sp>
      <p:sp>
        <p:nvSpPr>
          <p:cNvPr id="5" name="Slide Number Placeholder 4">
            <a:extLst>
              <a:ext uri="{FF2B5EF4-FFF2-40B4-BE49-F238E27FC236}">
                <a16:creationId xmlns:a16="http://schemas.microsoft.com/office/drawing/2014/main" id="{6EAC9E7F-F46F-4F9B-AF5F-C555524D0211}"/>
              </a:ext>
            </a:extLst>
          </p:cNvPr>
          <p:cNvSpPr>
            <a:spLocks noGrp="1"/>
          </p:cNvSpPr>
          <p:nvPr>
            <p:ph type="sldNum" sz="quarter" idx="4"/>
          </p:nvPr>
        </p:nvSpPr>
        <p:spPr/>
        <p:txBody>
          <a:bodyPr/>
          <a:lstStyle/>
          <a:p>
            <a:fld id="{4E5DC575-B3DA-4894-AC1D-D96F1860F14D}" type="slidenum">
              <a:rPr lang="en-US" smtClean="0"/>
              <a:pPr/>
              <a:t>41</a:t>
            </a:fld>
            <a:endParaRPr lang="en-US" dirty="0"/>
          </a:p>
        </p:txBody>
      </p:sp>
    </p:spTree>
    <p:extLst>
      <p:ext uri="{BB962C8B-B14F-4D97-AF65-F5344CB8AC3E}">
        <p14:creationId xmlns:p14="http://schemas.microsoft.com/office/powerpoint/2010/main" val="646165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vote for candies!</a:t>
            </a:r>
          </a:p>
        </p:txBody>
      </p:sp>
      <p:sp>
        <p:nvSpPr>
          <p:cNvPr id="3" name="Content Placeholder 2"/>
          <p:cNvSpPr>
            <a:spLocks noGrp="1"/>
          </p:cNvSpPr>
          <p:nvPr>
            <p:ph sz="quarter" idx="1"/>
          </p:nvPr>
        </p:nvSpPr>
        <p:spPr>
          <a:xfrm>
            <a:off x="552099" y="1113178"/>
            <a:ext cx="10515600" cy="4287083"/>
          </a:xfrm>
        </p:spPr>
        <p:txBody>
          <a:bodyPr>
            <a:normAutofit/>
          </a:bodyPr>
          <a:lstStyle/>
          <a:p>
            <a:r>
              <a:rPr lang="en-US" dirty="0"/>
              <a:t>On your own, rank your favorite candies</a:t>
            </a:r>
          </a:p>
          <a:p>
            <a:pPr lvl="1"/>
            <a:r>
              <a:rPr lang="en-US" dirty="0"/>
              <a:t>M&amp;Ms</a:t>
            </a:r>
          </a:p>
          <a:p>
            <a:pPr lvl="1"/>
            <a:r>
              <a:rPr lang="en-US" dirty="0"/>
              <a:t>Snickers</a:t>
            </a:r>
          </a:p>
          <a:p>
            <a:pPr lvl="1"/>
            <a:r>
              <a:rPr lang="en-US" dirty="0"/>
              <a:t>Milky Way</a:t>
            </a:r>
          </a:p>
          <a:p>
            <a:pPr lvl="1"/>
            <a:r>
              <a:rPr lang="en-US" dirty="0"/>
              <a:t>Kit Kat</a:t>
            </a:r>
          </a:p>
          <a:p>
            <a:pPr lvl="1"/>
            <a:r>
              <a:rPr lang="en-US" dirty="0"/>
              <a:t>Skittles</a:t>
            </a:r>
          </a:p>
          <a:p>
            <a:r>
              <a:rPr lang="en-US" dirty="0"/>
              <a:t>Compute the Plurality, </a:t>
            </a:r>
            <a:r>
              <a:rPr lang="en-US" dirty="0" err="1"/>
              <a:t>Borda</a:t>
            </a:r>
            <a:r>
              <a:rPr lang="en-US" dirty="0"/>
              <a:t>, STV winners in your group (you may need to choose a tie-breaking rule)</a:t>
            </a:r>
          </a:p>
        </p:txBody>
      </p:sp>
      <p:sp>
        <p:nvSpPr>
          <p:cNvPr id="5" name="Slide Number Placeholder 4">
            <a:extLst>
              <a:ext uri="{FF2B5EF4-FFF2-40B4-BE49-F238E27FC236}">
                <a16:creationId xmlns:a16="http://schemas.microsoft.com/office/drawing/2014/main" id="{C6D07A62-2404-4EB5-AA90-1726A815D862}"/>
              </a:ext>
            </a:extLst>
          </p:cNvPr>
          <p:cNvSpPr>
            <a:spLocks noGrp="1"/>
          </p:cNvSpPr>
          <p:nvPr>
            <p:ph type="sldNum" sz="quarter" idx="4"/>
          </p:nvPr>
        </p:nvSpPr>
        <p:spPr/>
        <p:txBody>
          <a:bodyPr/>
          <a:lstStyle/>
          <a:p>
            <a:fld id="{4E5DC575-B3DA-4894-AC1D-D96F1860F14D}" type="slidenum">
              <a:rPr lang="en-US" smtClean="0"/>
              <a:pPr/>
              <a:t>42</a:t>
            </a:fld>
            <a:endParaRPr lang="en-US" dirty="0"/>
          </a:p>
        </p:txBody>
      </p:sp>
    </p:spTree>
    <p:extLst>
      <p:ext uri="{BB962C8B-B14F-4D97-AF65-F5344CB8AC3E}">
        <p14:creationId xmlns:p14="http://schemas.microsoft.com/office/powerpoint/2010/main" val="166022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 of Preference Profile</a:t>
            </a:r>
          </a:p>
        </p:txBody>
      </p:sp>
      <p:sp>
        <p:nvSpPr>
          <p:cNvPr id="3" name="Content Placeholder 2"/>
          <p:cNvSpPr>
            <a:spLocks noGrp="1"/>
          </p:cNvSpPr>
          <p:nvPr>
            <p:ph sz="quarter" idx="1"/>
          </p:nvPr>
        </p:nvSpPr>
        <p:spPr/>
        <p:txBody>
          <a:bodyPr>
            <a:normAutofit/>
          </a:bodyPr>
          <a:lstStyle/>
          <a:p>
            <a:r>
              <a:rPr lang="en-US" dirty="0"/>
              <a:t>Identity of voters does not matter</a:t>
            </a:r>
          </a:p>
          <a:p>
            <a:r>
              <a:rPr lang="en-US" dirty="0"/>
              <a:t>Only record how many voters has a preference</a:t>
            </a:r>
          </a:p>
          <a:p>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3906098625"/>
              </p:ext>
            </p:extLst>
          </p:nvPr>
        </p:nvGraphicFramePr>
        <p:xfrm>
          <a:off x="2859864" y="3105359"/>
          <a:ext cx="6096000" cy="2225040"/>
        </p:xfrm>
        <a:graphic>
          <a:graphicData uri="http://schemas.openxmlformats.org/drawingml/2006/table">
            <a:tbl>
              <a:tblPr firstRow="1" bandRow="1">
                <a:tableStyleId>{6E25E649-3F16-4E02-A733-19D2CDBF48F0}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22 voters</a:t>
                      </a:r>
                    </a:p>
                  </a:txBody>
                  <a:tcPr/>
                </a:tc>
                <a:tc>
                  <a:txBody>
                    <a:bodyPr/>
                    <a:lstStyle/>
                    <a:p>
                      <a:r>
                        <a:rPr lang="en-US" dirty="0"/>
                        <a:t>30 voters</a:t>
                      </a:r>
                    </a:p>
                  </a:txBody>
                  <a:tcPr/>
                </a:tc>
                <a:tc>
                  <a:txBody>
                    <a:bodyPr/>
                    <a:lstStyle/>
                    <a:p>
                      <a:r>
                        <a:rPr lang="en-US" dirty="0"/>
                        <a:t>42 voters</a:t>
                      </a:r>
                    </a:p>
                  </a:txBody>
                  <a:tcPr/>
                </a:tc>
                <a:extLst>
                  <a:ext uri="{0D108BD9-81ED-4DB2-BD59-A6C34878D82A}">
                    <a16:rowId xmlns:a16="http://schemas.microsoft.com/office/drawing/2014/main" val="10000"/>
                  </a:ext>
                </a:extLst>
              </a:tr>
              <a:tr h="370840">
                <a:tc>
                  <a:txBody>
                    <a:bodyPr/>
                    <a:lstStyle/>
                    <a:p>
                      <a:r>
                        <a:rPr lang="en-US" dirty="0"/>
                        <a:t>M&amp;Ms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Milky Way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Kit Kat</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Snickers</a:t>
                      </a:r>
                    </a:p>
                  </a:txBody>
                  <a:tcPr/>
                </a:tc>
                <a:tc>
                  <a:txBody>
                    <a:bodyPr/>
                    <a:lstStyle/>
                    <a:p>
                      <a:r>
                        <a:rPr lang="en-US" dirty="0"/>
                        <a:t>M&amp;Ms</a:t>
                      </a:r>
                    </a:p>
                  </a:txBody>
                  <a:tcPr/>
                </a:tc>
                <a:tc>
                  <a:txBody>
                    <a:bodyPr/>
                    <a:lstStyle/>
                    <a:p>
                      <a:r>
                        <a:rPr lang="en-US" dirty="0"/>
                        <a:t>M&amp;Ms</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Milky Way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Kit Kat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Skittles</a:t>
                      </a: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Kit Kat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Skittles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Snickers</a:t>
                      </a:r>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Skittles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Snickers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Milky Way</a:t>
                      </a:r>
                    </a:p>
                  </a:txBody>
                  <a:tcPr/>
                </a:tc>
                <a:extLst>
                  <a:ext uri="{0D108BD9-81ED-4DB2-BD59-A6C34878D82A}">
                    <a16:rowId xmlns:a16="http://schemas.microsoft.com/office/drawing/2014/main" val="10005"/>
                  </a:ext>
                </a:extLst>
              </a:tr>
            </a:tbl>
          </a:graphicData>
        </a:graphic>
      </p:graphicFrame>
      <p:sp>
        <p:nvSpPr>
          <p:cNvPr id="8" name="Slide Number Placeholder 7">
            <a:extLst>
              <a:ext uri="{FF2B5EF4-FFF2-40B4-BE49-F238E27FC236}">
                <a16:creationId xmlns:a16="http://schemas.microsoft.com/office/drawing/2014/main" id="{F3216278-6E0A-4B85-8DD8-E821AF9F9E11}"/>
              </a:ext>
            </a:extLst>
          </p:cNvPr>
          <p:cNvSpPr>
            <a:spLocks noGrp="1"/>
          </p:cNvSpPr>
          <p:nvPr>
            <p:ph type="sldNum" sz="quarter" idx="4"/>
          </p:nvPr>
        </p:nvSpPr>
        <p:spPr/>
        <p:txBody>
          <a:bodyPr/>
          <a:lstStyle/>
          <a:p>
            <a:fld id="{4E5DC575-B3DA-4894-AC1D-D96F1860F14D}" type="slidenum">
              <a:rPr lang="en-US" smtClean="0"/>
              <a:pPr/>
              <a:t>43</a:t>
            </a:fld>
            <a:endParaRPr lang="en-US" dirty="0"/>
          </a:p>
        </p:txBody>
      </p:sp>
    </p:spTree>
    <p:extLst>
      <p:ext uri="{BB962C8B-B14F-4D97-AF65-F5344CB8AC3E}">
        <p14:creationId xmlns:p14="http://schemas.microsoft.com/office/powerpoint/2010/main" val="3858912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Choice Axioms</a:t>
            </a:r>
          </a:p>
        </p:txBody>
      </p:sp>
      <p:sp>
        <p:nvSpPr>
          <p:cNvPr id="3" name="Content Placeholder 2"/>
          <p:cNvSpPr>
            <a:spLocks noGrp="1"/>
          </p:cNvSpPr>
          <p:nvPr>
            <p:ph sz="quarter" idx="1"/>
          </p:nvPr>
        </p:nvSpPr>
        <p:spPr/>
        <p:txBody>
          <a:bodyPr/>
          <a:lstStyle/>
          <a:p>
            <a:r>
              <a:rPr lang="en-US" dirty="0"/>
              <a:t>How do we choose among different voting rules? What are the desirable properties?</a:t>
            </a:r>
          </a:p>
        </p:txBody>
      </p:sp>
      <p:sp>
        <p:nvSpPr>
          <p:cNvPr id="7" name="Slide Number Placeholder 6">
            <a:extLst>
              <a:ext uri="{FF2B5EF4-FFF2-40B4-BE49-F238E27FC236}">
                <a16:creationId xmlns:a16="http://schemas.microsoft.com/office/drawing/2014/main" id="{939D4726-9BA0-4278-B9E1-BD7BED146574}"/>
              </a:ext>
            </a:extLst>
          </p:cNvPr>
          <p:cNvSpPr>
            <a:spLocks noGrp="1"/>
          </p:cNvSpPr>
          <p:nvPr>
            <p:ph type="sldNum" sz="quarter" idx="4"/>
          </p:nvPr>
        </p:nvSpPr>
        <p:spPr/>
        <p:txBody>
          <a:bodyPr/>
          <a:lstStyle/>
          <a:p>
            <a:fld id="{4E5DC575-B3DA-4894-AC1D-D96F1860F14D}" type="slidenum">
              <a:rPr lang="en-US" smtClean="0"/>
              <a:pPr/>
              <a:t>44</a:t>
            </a:fld>
            <a:endParaRPr lang="en-US" dirty="0"/>
          </a:p>
        </p:txBody>
      </p:sp>
    </p:spTree>
    <p:extLst>
      <p:ext uri="{BB962C8B-B14F-4D97-AF65-F5344CB8AC3E}">
        <p14:creationId xmlns:p14="http://schemas.microsoft.com/office/powerpoint/2010/main" val="1625928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Majority consistency</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552099" y="1113178"/>
                <a:ext cx="10207528" cy="2039539"/>
              </a:xfrm>
            </p:spPr>
            <p:txBody>
              <a:bodyPr/>
              <a:lstStyle/>
              <a:p>
                <a:r>
                  <a:rPr lang="en-US" dirty="0">
                    <a:solidFill>
                      <a:schemeClr val="tx2"/>
                    </a:solidFill>
                  </a:rPr>
                  <a:t>Majority consistency: </a:t>
                </a:r>
                <a:r>
                  <a:rPr lang="en-US" dirty="0"/>
                  <a:t>Given a voting rule that satisfies Majority Consistency, if a majority of voters (&gt; 50% of voters) rank alternative </a:t>
                </a:r>
                <a14:m>
                  <m:oMath xmlns:m="http://schemas.openxmlformats.org/officeDocument/2006/math">
                    <m:r>
                      <a:rPr lang="en-US" i="1" dirty="0" smtClean="0">
                        <a:latin typeface="Cambria Math" panose="02040503050406030204" pitchFamily="18" charset="0"/>
                      </a:rPr>
                      <m:t>𝑥</m:t>
                    </m:r>
                  </m:oMath>
                </a14:m>
                <a:r>
                  <a:rPr lang="en-US" dirty="0"/>
                  <a:t> first, then </a:t>
                </a:r>
                <a14:m>
                  <m:oMath xmlns:m="http://schemas.openxmlformats.org/officeDocument/2006/math">
                    <m:r>
                      <a:rPr lang="en-US" i="1" dirty="0" smtClean="0">
                        <a:latin typeface="Cambria Math" panose="02040503050406030204" pitchFamily="18" charset="0"/>
                      </a:rPr>
                      <m:t>𝑥</m:t>
                    </m:r>
                  </m:oMath>
                </a14:m>
                <a:r>
                  <a:rPr lang="en-US" dirty="0"/>
                  <a:t> should be the final winner.</a:t>
                </a:r>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552099" y="1113178"/>
                <a:ext cx="10207528" cy="2039539"/>
              </a:xfrm>
              <a:blipFill>
                <a:blip r:embed="rId2"/>
                <a:stretch>
                  <a:fillRect l="-1254" t="-509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41FAED7-3684-44E5-98E2-768EB16B20AA}"/>
              </a:ext>
            </a:extLst>
          </p:cNvPr>
          <p:cNvSpPr>
            <a:spLocks noGrp="1"/>
          </p:cNvSpPr>
          <p:nvPr>
            <p:ph type="sldNum" sz="quarter" idx="4"/>
          </p:nvPr>
        </p:nvSpPr>
        <p:spPr/>
        <p:txBody>
          <a:bodyPr/>
          <a:lstStyle/>
          <a:p>
            <a:fld id="{4E5DC575-B3DA-4894-AC1D-D96F1860F14D}" type="slidenum">
              <a:rPr lang="en-US" smtClean="0"/>
              <a:pPr/>
              <a:t>45</a:t>
            </a:fld>
            <a:endParaRPr lang="en-US" dirty="0"/>
          </a:p>
        </p:txBody>
      </p:sp>
    </p:spTree>
    <p:extLst>
      <p:ext uri="{BB962C8B-B14F-4D97-AF65-F5344CB8AC3E}">
        <p14:creationId xmlns:p14="http://schemas.microsoft.com/office/powerpoint/2010/main" val="674564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Piazza Poll 1</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552099" y="1113178"/>
                <a:ext cx="10515600" cy="4518996"/>
              </a:xfrm>
            </p:spPr>
            <p:txBody>
              <a:bodyPr>
                <a:normAutofit/>
              </a:bodyPr>
              <a:lstStyle/>
              <a:p>
                <a:r>
                  <a:rPr lang="en-US" dirty="0"/>
                  <a:t>Which rules are NOT majority consistent?</a:t>
                </a:r>
              </a:p>
              <a:p>
                <a:pPr marL="457200" lvl="1" indent="-457200">
                  <a:buFont typeface="+mj-lt"/>
                  <a:buAutoNum type="alphaUcPeriod"/>
                </a:pPr>
                <a:r>
                  <a:rPr lang="en-US" dirty="0"/>
                  <a:t>Plurality: Each voter give one point to top alternative</a:t>
                </a:r>
              </a:p>
              <a:p>
                <a:pPr marL="457200" lvl="1" indent="-457200">
                  <a:buFont typeface="+mj-lt"/>
                  <a:buAutoNum type="alphaUcPeriod"/>
                </a:pPr>
                <a:r>
                  <a:rPr lang="en-US" dirty="0" err="1"/>
                  <a:t>Borda</a:t>
                </a:r>
                <a:r>
                  <a:rPr lang="en-US" dirty="0"/>
                  <a:t> count: Each voter awards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𝑘</m:t>
                    </m:r>
                  </m:oMath>
                </a14:m>
                <a:r>
                  <a:rPr lang="en-US" dirty="0"/>
                  <a:t> points to alternative ranked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𝑡h</m:t>
                        </m:r>
                      </m:sup>
                    </m:sSup>
                  </m:oMath>
                </a14:m>
                <a:endParaRPr lang="en-US" dirty="0"/>
              </a:p>
              <a:p>
                <a:pPr marL="457200" lvl="1" indent="-457200">
                  <a:buFont typeface="+mj-lt"/>
                  <a:buAutoNum type="alphaUcPeriod"/>
                </a:pPr>
                <a:r>
                  <a:rPr lang="en-US" dirty="0"/>
                  <a:t>Plurality with runoff: Pairwise election between two alternatives with highest plurality scores</a:t>
                </a:r>
              </a:p>
              <a:p>
                <a:pPr marL="457200" lvl="1" indent="-457200">
                  <a:buFont typeface="+mj-lt"/>
                  <a:buAutoNum type="alphaUcPeriod"/>
                </a:pPr>
                <a:r>
                  <a:rPr lang="en-US" dirty="0"/>
                  <a:t>STV: In each round, alternative with least plurality votes is eliminated</a:t>
                </a:r>
              </a:p>
              <a:p>
                <a:pPr marL="457200" lvl="1" indent="-457200">
                  <a:buFont typeface="+mj-lt"/>
                  <a:buAutoNum type="alphaUcPeriod"/>
                </a:pPr>
                <a:r>
                  <a:rPr lang="en-US" dirty="0"/>
                  <a:t>None</a:t>
                </a:r>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552099" y="1113178"/>
                <a:ext cx="10515600" cy="4518996"/>
              </a:xfrm>
              <a:blipFill>
                <a:blip r:embed="rId2"/>
                <a:stretch>
                  <a:fillRect l="-1217" t="-229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214FF77B-239F-4A2F-9C84-EB881014EE80}"/>
              </a:ext>
            </a:extLst>
          </p:cNvPr>
          <p:cNvSpPr>
            <a:spLocks noGrp="1"/>
          </p:cNvSpPr>
          <p:nvPr>
            <p:ph type="sldNum" sz="quarter" idx="4"/>
          </p:nvPr>
        </p:nvSpPr>
        <p:spPr/>
        <p:txBody>
          <a:bodyPr/>
          <a:lstStyle/>
          <a:p>
            <a:fld id="{4E5DC575-B3DA-4894-AC1D-D96F1860F14D}" type="slidenum">
              <a:rPr lang="en-US" smtClean="0"/>
              <a:pPr/>
              <a:t>46</a:t>
            </a:fld>
            <a:endParaRPr lang="en-US" dirty="0"/>
          </a:p>
        </p:txBody>
      </p:sp>
      <p:sp>
        <p:nvSpPr>
          <p:cNvPr id="4" name="&quot;Not Allowed&quot; Symbol 3">
            <a:extLst>
              <a:ext uri="{FF2B5EF4-FFF2-40B4-BE49-F238E27FC236}">
                <a16:creationId xmlns:a16="http://schemas.microsoft.com/office/drawing/2014/main" id="{78C44E16-02BA-42F3-8CB7-8199503856D7}"/>
              </a:ext>
            </a:extLst>
          </p:cNvPr>
          <p:cNvSpPr/>
          <p:nvPr/>
        </p:nvSpPr>
        <p:spPr>
          <a:xfrm>
            <a:off x="197512" y="1638065"/>
            <a:ext cx="280491" cy="274881"/>
          </a:xfrm>
          <a:prstGeom prst="noSmoking">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846977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Piazza Poll 1</a:t>
            </a:r>
          </a:p>
        </p:txBody>
      </p:sp>
      <p:sp>
        <p:nvSpPr>
          <p:cNvPr id="3" name="Content Placeholder 2"/>
          <p:cNvSpPr>
            <a:spLocks noGrp="1"/>
          </p:cNvSpPr>
          <p:nvPr>
            <p:ph sz="quarter" idx="1"/>
          </p:nvPr>
        </p:nvSpPr>
        <p:spPr>
          <a:xfrm>
            <a:off x="552099" y="1113178"/>
            <a:ext cx="10515600" cy="4518996"/>
          </a:xfrm>
        </p:spPr>
        <p:txBody>
          <a:bodyPr>
            <a:normAutofit/>
          </a:bodyPr>
          <a:lstStyle/>
          <a:p>
            <a:r>
              <a:rPr lang="en-US" dirty="0"/>
              <a:t>Which rules are NOT majority consistent?</a:t>
            </a:r>
          </a:p>
          <a:p>
            <a:pPr marL="457200" lvl="1" indent="-457200">
              <a:buFont typeface="+mj-lt"/>
              <a:buAutoNum type="alphaUcPeriod"/>
            </a:pPr>
            <a:r>
              <a:rPr lang="en-US" dirty="0"/>
              <a:t>Plurality</a:t>
            </a:r>
          </a:p>
          <a:p>
            <a:pPr marL="457200" lvl="1" indent="-457200">
              <a:buFont typeface="+mj-lt"/>
              <a:buAutoNum type="alphaUcPeriod"/>
            </a:pPr>
            <a:r>
              <a:rPr lang="en-US" dirty="0" err="1"/>
              <a:t>Borda</a:t>
            </a:r>
            <a:r>
              <a:rPr lang="en-US" dirty="0"/>
              <a:t> count</a:t>
            </a:r>
          </a:p>
          <a:p>
            <a:pPr marL="457200" lvl="1" indent="-457200">
              <a:buFont typeface="+mj-lt"/>
              <a:buAutoNum type="alphaUcPeriod"/>
            </a:pPr>
            <a:r>
              <a:rPr lang="en-US" dirty="0"/>
              <a:t>Plurality with runoff</a:t>
            </a:r>
          </a:p>
          <a:p>
            <a:pPr marL="457200" lvl="1" indent="-457200">
              <a:buFont typeface="+mj-lt"/>
              <a:buAutoNum type="alphaUcPeriod"/>
            </a:pPr>
            <a:r>
              <a:rPr lang="en-US" dirty="0"/>
              <a:t>STV</a:t>
            </a:r>
          </a:p>
          <a:p>
            <a:pPr marL="457200" lvl="1" indent="-457200">
              <a:buFont typeface="+mj-lt"/>
              <a:buAutoNum type="alphaUcPeriod"/>
            </a:pPr>
            <a:r>
              <a:rPr lang="en-US" dirty="0"/>
              <a:t>None</a:t>
            </a:r>
          </a:p>
        </p:txBody>
      </p:sp>
      <p:sp>
        <p:nvSpPr>
          <p:cNvPr id="7" name="Slide Number Placeholder 6">
            <a:extLst>
              <a:ext uri="{FF2B5EF4-FFF2-40B4-BE49-F238E27FC236}">
                <a16:creationId xmlns:a16="http://schemas.microsoft.com/office/drawing/2014/main" id="{214FF77B-239F-4A2F-9C84-EB881014EE80}"/>
              </a:ext>
            </a:extLst>
          </p:cNvPr>
          <p:cNvSpPr>
            <a:spLocks noGrp="1"/>
          </p:cNvSpPr>
          <p:nvPr>
            <p:ph type="sldNum" sz="quarter" idx="4"/>
          </p:nvPr>
        </p:nvSpPr>
        <p:spPr/>
        <p:txBody>
          <a:bodyPr/>
          <a:lstStyle/>
          <a:p>
            <a:fld id="{4E5DC575-B3DA-4894-AC1D-D96F1860F14D}" type="slidenum">
              <a:rPr lang="en-US" smtClean="0"/>
              <a:pPr/>
              <a:t>47</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9F8092F-50DA-4CE8-BF7A-C28162A1F318}"/>
                  </a:ext>
                </a:extLst>
              </p:cNvPr>
              <p:cNvGraphicFramePr>
                <a:graphicFrameLocks noGrp="1"/>
              </p:cNvGraphicFramePr>
              <p:nvPr>
                <p:extLst>
                  <p:ext uri="{D42A27DB-BD31-4B8C-83A1-F6EECF244321}">
                    <p14:modId xmlns:p14="http://schemas.microsoft.com/office/powerpoint/2010/main" val="2275894219"/>
                  </p:ext>
                </p:extLst>
              </p:nvPr>
            </p:nvGraphicFramePr>
            <p:xfrm>
              <a:off x="6436590" y="2208922"/>
              <a:ext cx="2595644" cy="2198570"/>
            </p:xfrm>
            <a:graphic>
              <a:graphicData uri="http://schemas.openxmlformats.org/drawingml/2006/table">
                <a:tbl>
                  <a:tblPr firstRow="1" bandRow="1">
                    <a:tableStyleId>{6E25E649-3F16-4E02-A733-19D2CDBF48F0}</a:tableStyleId>
                  </a:tblPr>
                  <a:tblGrid>
                    <a:gridCol w="942406">
                      <a:extLst>
                        <a:ext uri="{9D8B030D-6E8A-4147-A177-3AD203B41FA5}">
                          <a16:colId xmlns:a16="http://schemas.microsoft.com/office/drawing/2014/main" val="20000"/>
                        </a:ext>
                      </a:extLst>
                    </a:gridCol>
                    <a:gridCol w="826619">
                      <a:extLst>
                        <a:ext uri="{9D8B030D-6E8A-4147-A177-3AD203B41FA5}">
                          <a16:colId xmlns:a16="http://schemas.microsoft.com/office/drawing/2014/main" val="20001"/>
                        </a:ext>
                      </a:extLst>
                    </a:gridCol>
                    <a:gridCol w="826619">
                      <a:extLst>
                        <a:ext uri="{9D8B030D-6E8A-4147-A177-3AD203B41FA5}">
                          <a16:colId xmlns:a16="http://schemas.microsoft.com/office/drawing/2014/main" val="20002"/>
                        </a:ext>
                      </a:extLst>
                    </a:gridCol>
                  </a:tblGrid>
                  <a:tr h="715210">
                    <a:tc>
                      <a:txBody>
                        <a:bodyPr/>
                        <a:lstStyle/>
                        <a:p>
                          <a:r>
                            <a:rPr lang="en-US" dirty="0"/>
                            <a:t>4</a:t>
                          </a:r>
                        </a:p>
                        <a:p>
                          <a:r>
                            <a:rPr lang="en-US" dirty="0"/>
                            <a:t>voters</a:t>
                          </a:r>
                        </a:p>
                      </a:txBody>
                      <a:tcPr/>
                    </a:tc>
                    <a:tc>
                      <a:txBody>
                        <a:bodyPr/>
                        <a:lstStyle/>
                        <a:p>
                          <a:r>
                            <a:rPr lang="en-US" dirty="0"/>
                            <a:t>3</a:t>
                          </a:r>
                          <a:r>
                            <a:rPr lang="en-US" baseline="0" dirty="0"/>
                            <a:t> </a:t>
                          </a:r>
                          <a:r>
                            <a:rPr lang="en-US" dirty="0"/>
                            <a:t>voter</a:t>
                          </a:r>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m:t>
                                </m:r>
                                <m:r>
                                  <a:rPr lang="en-US" b="1" i="1" smtClean="0">
                                    <a:latin typeface="Cambria Math" panose="02040503050406030204" pitchFamily="18" charset="0"/>
                                  </a:rPr>
                                  <m:t>−</m:t>
                                </m:r>
                                <m:r>
                                  <a:rPr lang="en-US" b="1" i="1"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p>
                      </a:txBody>
                      <a:tcPr/>
                    </a:tc>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b</a:t>
                          </a:r>
                        </a:p>
                      </a:txBody>
                      <a:tcPr/>
                    </a:tc>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d</a:t>
                          </a:r>
                        </a:p>
                      </a:txBody>
                      <a:tcPr/>
                    </a:tc>
                    <a:tc>
                      <a:txBody>
                        <a:bodyPr/>
                        <a:lstStyle/>
                        <a:p>
                          <a:r>
                            <a:rPr lang="en-US" dirty="0"/>
                            <a:t>d</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c</a:t>
                          </a:r>
                        </a:p>
                      </a:txBody>
                      <a:tcPr/>
                    </a:tc>
                    <a:tc>
                      <a:txBody>
                        <a:bodyPr/>
                        <a:lstStyle/>
                        <a:p>
                          <a:r>
                            <a:rPr lang="en-US" dirty="0"/>
                            <a:t>a</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5" name="Table 4">
                <a:extLst>
                  <a:ext uri="{FF2B5EF4-FFF2-40B4-BE49-F238E27FC236}">
                    <a16:creationId xmlns:a16="http://schemas.microsoft.com/office/drawing/2014/main" id="{79F8092F-50DA-4CE8-BF7A-C28162A1F318}"/>
                  </a:ext>
                </a:extLst>
              </p:cNvPr>
              <p:cNvGraphicFramePr>
                <a:graphicFrameLocks noGrp="1"/>
              </p:cNvGraphicFramePr>
              <p:nvPr>
                <p:extLst>
                  <p:ext uri="{D42A27DB-BD31-4B8C-83A1-F6EECF244321}">
                    <p14:modId xmlns:p14="http://schemas.microsoft.com/office/powerpoint/2010/main" val="2275894219"/>
                  </p:ext>
                </p:extLst>
              </p:nvPr>
            </p:nvGraphicFramePr>
            <p:xfrm>
              <a:off x="6436590" y="2208922"/>
              <a:ext cx="2595644" cy="2198570"/>
            </p:xfrm>
            <a:graphic>
              <a:graphicData uri="http://schemas.openxmlformats.org/drawingml/2006/table">
                <a:tbl>
                  <a:tblPr firstRow="1" bandRow="1">
                    <a:tableStyleId>{6E25E649-3F16-4E02-A733-19D2CDBF48F0}</a:tableStyleId>
                  </a:tblPr>
                  <a:tblGrid>
                    <a:gridCol w="942406">
                      <a:extLst>
                        <a:ext uri="{9D8B030D-6E8A-4147-A177-3AD203B41FA5}">
                          <a16:colId xmlns:a16="http://schemas.microsoft.com/office/drawing/2014/main" val="20000"/>
                        </a:ext>
                      </a:extLst>
                    </a:gridCol>
                    <a:gridCol w="826619">
                      <a:extLst>
                        <a:ext uri="{9D8B030D-6E8A-4147-A177-3AD203B41FA5}">
                          <a16:colId xmlns:a16="http://schemas.microsoft.com/office/drawing/2014/main" val="20001"/>
                        </a:ext>
                      </a:extLst>
                    </a:gridCol>
                    <a:gridCol w="826619">
                      <a:extLst>
                        <a:ext uri="{9D8B030D-6E8A-4147-A177-3AD203B41FA5}">
                          <a16:colId xmlns:a16="http://schemas.microsoft.com/office/drawing/2014/main" val="20002"/>
                        </a:ext>
                      </a:extLst>
                    </a:gridCol>
                  </a:tblGrid>
                  <a:tr h="715210">
                    <a:tc>
                      <a:txBody>
                        <a:bodyPr/>
                        <a:lstStyle/>
                        <a:p>
                          <a:r>
                            <a:rPr lang="en-US" dirty="0"/>
                            <a:t>4</a:t>
                          </a:r>
                        </a:p>
                        <a:p>
                          <a:r>
                            <a:rPr lang="en-US" dirty="0"/>
                            <a:t>voters</a:t>
                          </a:r>
                        </a:p>
                      </a:txBody>
                      <a:tcPr/>
                    </a:tc>
                    <a:tc>
                      <a:txBody>
                        <a:bodyPr/>
                        <a:lstStyle/>
                        <a:p>
                          <a:r>
                            <a:rPr lang="en-US" dirty="0"/>
                            <a:t>3</a:t>
                          </a:r>
                          <a:r>
                            <a:rPr lang="en-US" baseline="0" dirty="0"/>
                            <a:t> </a:t>
                          </a:r>
                          <a:r>
                            <a:rPr lang="en-US" dirty="0"/>
                            <a:t>voter</a:t>
                          </a:r>
                        </a:p>
                      </a:txBody>
                      <a:tcPr/>
                    </a:tc>
                    <a:tc>
                      <a:txBody>
                        <a:bodyPr/>
                        <a:lstStyle/>
                        <a:p>
                          <a:endParaRPr lang="en-US"/>
                        </a:p>
                      </a:txBody>
                      <a:tcPr>
                        <a:blipFill>
                          <a:blip r:embed="rId2"/>
                          <a:stretch>
                            <a:fillRect l="-213971" t="-4237" r="-1471" b="-218644"/>
                          </a:stretch>
                        </a:blipFill>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p>
                      </a:txBody>
                      <a:tcPr/>
                    </a:tc>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b</a:t>
                          </a:r>
                        </a:p>
                      </a:txBody>
                      <a:tcPr/>
                    </a:tc>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d</a:t>
                          </a:r>
                        </a:p>
                      </a:txBody>
                      <a:tcPr/>
                    </a:tc>
                    <a:tc>
                      <a:txBody>
                        <a:bodyPr/>
                        <a:lstStyle/>
                        <a:p>
                          <a:r>
                            <a:rPr lang="en-US" dirty="0"/>
                            <a:t>d</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c</a:t>
                          </a:r>
                        </a:p>
                      </a:txBody>
                      <a:tcPr/>
                    </a:tc>
                    <a:tc>
                      <a:txBody>
                        <a:bodyPr/>
                        <a:lstStyle/>
                        <a:p>
                          <a:r>
                            <a:rPr lang="en-US" dirty="0"/>
                            <a:t>a</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p:graphicFrame>
        <p:nvGraphicFramePr>
          <p:cNvPr id="6" name="Table 5">
            <a:extLst>
              <a:ext uri="{FF2B5EF4-FFF2-40B4-BE49-F238E27FC236}">
                <a16:creationId xmlns:a16="http://schemas.microsoft.com/office/drawing/2014/main" id="{992BB3AA-5B3D-48CA-BF01-8932C8F4C1D5}"/>
              </a:ext>
            </a:extLst>
          </p:cNvPr>
          <p:cNvGraphicFramePr>
            <a:graphicFrameLocks noGrp="1"/>
          </p:cNvGraphicFramePr>
          <p:nvPr/>
        </p:nvGraphicFramePr>
        <p:xfrm>
          <a:off x="2743269" y="4733071"/>
          <a:ext cx="6497320" cy="741680"/>
        </p:xfrm>
        <a:graphic>
          <a:graphicData uri="http://schemas.openxmlformats.org/drawingml/2006/table">
            <a:tbl>
              <a:tblPr firstRow="1" bandRow="1">
                <a:tableStyleId>{6E25E649-3F16-4E02-A733-19D2CDBF48F0}</a:tableStyleId>
              </a:tblPr>
              <a:tblGrid>
                <a:gridCol w="1786255">
                  <a:extLst>
                    <a:ext uri="{9D8B030D-6E8A-4147-A177-3AD203B41FA5}">
                      <a16:colId xmlns:a16="http://schemas.microsoft.com/office/drawing/2014/main" val="20000"/>
                    </a:ext>
                  </a:extLst>
                </a:gridCol>
                <a:gridCol w="1576705">
                  <a:extLst>
                    <a:ext uri="{9D8B030D-6E8A-4147-A177-3AD203B41FA5}">
                      <a16:colId xmlns:a16="http://schemas.microsoft.com/office/drawing/2014/main" val="20001"/>
                    </a:ext>
                  </a:extLst>
                </a:gridCol>
                <a:gridCol w="1671955">
                  <a:extLst>
                    <a:ext uri="{9D8B030D-6E8A-4147-A177-3AD203B41FA5}">
                      <a16:colId xmlns:a16="http://schemas.microsoft.com/office/drawing/2014/main" val="20002"/>
                    </a:ext>
                  </a:extLst>
                </a:gridCol>
                <a:gridCol w="1462405">
                  <a:extLst>
                    <a:ext uri="{9D8B030D-6E8A-4147-A177-3AD203B41FA5}">
                      <a16:colId xmlns:a16="http://schemas.microsoft.com/office/drawing/2014/main" val="20003"/>
                    </a:ext>
                  </a:extLst>
                </a:gridCol>
              </a:tblGrid>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4*3+3*0=12</a:t>
                      </a:r>
                    </a:p>
                  </a:txBody>
                  <a:tcPr/>
                </a:tc>
                <a:tc>
                  <a:txBody>
                    <a:bodyPr/>
                    <a:lstStyle/>
                    <a:p>
                      <a:r>
                        <a:rPr lang="en-US" dirty="0"/>
                        <a:t>(4+3)*2=14</a:t>
                      </a:r>
                    </a:p>
                  </a:txBody>
                  <a:tcPr/>
                </a:tc>
                <a:tc>
                  <a:txBody>
                    <a:bodyPr/>
                    <a:lstStyle/>
                    <a:p>
                      <a:r>
                        <a:rPr lang="en-US" dirty="0"/>
                        <a:t>3*3+4*0=9</a:t>
                      </a:r>
                    </a:p>
                  </a:txBody>
                  <a:tcPr/>
                </a:tc>
                <a:tc>
                  <a:txBody>
                    <a:bodyPr/>
                    <a:lstStyle/>
                    <a:p>
                      <a:r>
                        <a:rPr lang="en-US" dirty="0"/>
                        <a:t>(4+3)*1=7</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03093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A9D2D-D591-4826-9E11-AA3EC0344AE6}"/>
              </a:ext>
            </a:extLst>
          </p:cNvPr>
          <p:cNvSpPr>
            <a:spLocks noGrp="1"/>
          </p:cNvSpPr>
          <p:nvPr>
            <p:ph type="title"/>
          </p:nvPr>
        </p:nvSpPr>
        <p:spPr/>
        <p:txBody>
          <a:bodyPr/>
          <a:lstStyle/>
          <a:p>
            <a:r>
              <a:rPr lang="en-US" dirty="0"/>
              <a:t>Condorcet Consistency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A89600-94D0-4789-8888-C19C1D99FA7E}"/>
                  </a:ext>
                </a:extLst>
              </p:cNvPr>
              <p:cNvSpPr>
                <a:spLocks noGrp="1"/>
              </p:cNvSpPr>
              <p:nvPr>
                <p:ph idx="1"/>
              </p:nvPr>
            </p:nvSpPr>
            <p:spPr>
              <a:xfrm>
                <a:off x="552098" y="1113178"/>
                <a:ext cx="10745379" cy="2039539"/>
              </a:xfrm>
            </p:spPr>
            <p:txBody>
              <a:bodyPr/>
              <a:lstStyle/>
              <a:p>
                <a:r>
                  <a:rPr lang="en-US" dirty="0">
                    <a:solidFill>
                      <a:schemeClr val="accent1">
                        <a:lumMod val="75000"/>
                      </a:schemeClr>
                    </a:solidFill>
                  </a:rPr>
                  <a:t>Recall: </a:t>
                </a:r>
                <a14:m>
                  <m:oMath xmlns:m="http://schemas.openxmlformats.org/officeDocument/2006/math">
                    <m:r>
                      <a:rPr lang="en-US" i="1">
                        <a:solidFill>
                          <a:schemeClr val="accent1">
                            <a:lumMod val="75000"/>
                          </a:schemeClr>
                        </a:solidFill>
                        <a:latin typeface="Cambria Math" panose="02040503050406030204" pitchFamily="18" charset="0"/>
                      </a:rPr>
                      <m:t>𝑥</m:t>
                    </m:r>
                  </m:oMath>
                </a14:m>
                <a:r>
                  <a:rPr lang="en-US" dirty="0">
                    <a:solidFill>
                      <a:schemeClr val="accent1">
                        <a:lumMod val="75000"/>
                      </a:schemeClr>
                    </a:solidFill>
                  </a:rPr>
                  <a:t> beats </a:t>
                </a:r>
                <a14:m>
                  <m:oMath xmlns:m="http://schemas.openxmlformats.org/officeDocument/2006/math">
                    <m:r>
                      <a:rPr lang="en-US" i="1">
                        <a:solidFill>
                          <a:schemeClr val="accent1">
                            <a:lumMod val="75000"/>
                          </a:schemeClr>
                        </a:solidFill>
                        <a:latin typeface="Cambria Math" panose="02040503050406030204" pitchFamily="18" charset="0"/>
                      </a:rPr>
                      <m:t>𝑦</m:t>
                    </m:r>
                  </m:oMath>
                </a14:m>
                <a:r>
                  <a:rPr lang="en-US" dirty="0">
                    <a:solidFill>
                      <a:schemeClr val="accent1">
                        <a:lumMod val="75000"/>
                      </a:schemeClr>
                    </a:solidFill>
                  </a:rPr>
                  <a:t> in a pairwise election if majority of voters prefer </a:t>
                </a:r>
                <a14:m>
                  <m:oMath xmlns:m="http://schemas.openxmlformats.org/officeDocument/2006/math">
                    <m:r>
                      <a:rPr lang="en-US" i="1">
                        <a:solidFill>
                          <a:schemeClr val="accent1">
                            <a:lumMod val="75000"/>
                          </a:schemeClr>
                        </a:solidFill>
                        <a:latin typeface="Cambria Math" panose="02040503050406030204" pitchFamily="18" charset="0"/>
                      </a:rPr>
                      <m:t>𝑥</m:t>
                    </m:r>
                  </m:oMath>
                </a14:m>
                <a:r>
                  <a:rPr lang="en-US" dirty="0">
                    <a:solidFill>
                      <a:schemeClr val="accent1">
                        <a:lumMod val="75000"/>
                      </a:schemeClr>
                    </a:solidFill>
                  </a:rPr>
                  <a:t> to </a:t>
                </a:r>
                <a14:m>
                  <m:oMath xmlns:m="http://schemas.openxmlformats.org/officeDocument/2006/math">
                    <m:r>
                      <a:rPr lang="en-US" i="1">
                        <a:solidFill>
                          <a:schemeClr val="accent1">
                            <a:lumMod val="75000"/>
                          </a:schemeClr>
                        </a:solidFill>
                        <a:latin typeface="Cambria Math" panose="02040503050406030204" pitchFamily="18" charset="0"/>
                      </a:rPr>
                      <m:t>𝑦</m:t>
                    </m:r>
                  </m:oMath>
                </a14:m>
                <a:endParaRPr lang="en-US" dirty="0">
                  <a:solidFill>
                    <a:schemeClr val="accent1">
                      <a:lumMod val="75000"/>
                    </a:schemeClr>
                  </a:solidFill>
                </a:endParaRPr>
              </a:p>
              <a:p>
                <a:r>
                  <a:rPr lang="en-US" dirty="0">
                    <a:solidFill>
                      <a:schemeClr val="tx2"/>
                    </a:solidFill>
                  </a:rPr>
                  <a:t>Condorcet winner</a:t>
                </a:r>
                <a:r>
                  <a:rPr lang="en-US" dirty="0"/>
                  <a:t> </a:t>
                </a:r>
                <a:r>
                  <a:rPr lang="en-US" dirty="0">
                    <a:solidFill>
                      <a:schemeClr val="tx1"/>
                    </a:solidFill>
                  </a:rPr>
                  <a:t>is the alternative that beats every other alternative in pairwise election</a:t>
                </a:r>
              </a:p>
              <a:p>
                <a:endParaRPr lang="en-US" dirty="0">
                  <a:solidFill>
                    <a:srgbClr val="0070C0"/>
                  </a:solidFill>
                </a:endParaRPr>
              </a:p>
              <a:p>
                <a:r>
                  <a:rPr lang="en-US" dirty="0">
                    <a:solidFill>
                      <a:schemeClr val="tx2"/>
                    </a:solidFill>
                  </a:rPr>
                  <a:t>Does a Condorcet winner always exist?</a:t>
                </a:r>
                <a:endParaRPr lang="en-US" dirty="0"/>
              </a:p>
              <a:p>
                <a:r>
                  <a:rPr lang="en-US" dirty="0"/>
                  <a:t>Condorcet paradox = cycle in majority preferences</a:t>
                </a:r>
              </a:p>
              <a:p>
                <a:endParaRPr lang="en-US" dirty="0"/>
              </a:p>
            </p:txBody>
          </p:sp>
        </mc:Choice>
        <mc:Fallback xmlns="">
          <p:sp>
            <p:nvSpPr>
              <p:cNvPr id="3" name="Content Placeholder 2">
                <a:extLst>
                  <a:ext uri="{FF2B5EF4-FFF2-40B4-BE49-F238E27FC236}">
                    <a16:creationId xmlns:a16="http://schemas.microsoft.com/office/drawing/2014/main" id="{E5A89600-94D0-4789-8888-C19C1D99FA7E}"/>
                  </a:ext>
                </a:extLst>
              </p:cNvPr>
              <p:cNvSpPr>
                <a:spLocks noGrp="1" noRot="1" noChangeAspect="1" noMove="1" noResize="1" noEditPoints="1" noAdjustHandles="1" noChangeArrowheads="1" noChangeShapeType="1" noTextEdit="1"/>
              </p:cNvSpPr>
              <p:nvPr>
                <p:ph idx="1"/>
              </p:nvPr>
            </p:nvSpPr>
            <p:spPr>
              <a:xfrm>
                <a:off x="552098" y="1113178"/>
                <a:ext cx="10745379" cy="2039539"/>
              </a:xfrm>
              <a:blipFill>
                <a:blip r:embed="rId2"/>
                <a:stretch>
                  <a:fillRect l="-1192" t="-5090" r="-114" b="-511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A6B6671-FE4C-465A-8985-44AED0577602}"/>
              </a:ext>
            </a:extLst>
          </p:cNvPr>
          <p:cNvSpPr>
            <a:spLocks noGrp="1"/>
          </p:cNvSpPr>
          <p:nvPr>
            <p:ph type="sldNum" sz="quarter" idx="4"/>
          </p:nvPr>
        </p:nvSpPr>
        <p:spPr/>
        <p:txBody>
          <a:bodyPr/>
          <a:lstStyle/>
          <a:p>
            <a:fld id="{4E5DC575-B3DA-4894-AC1D-D96F1860F14D}" type="slidenum">
              <a:rPr lang="en-US" smtClean="0"/>
              <a:pPr/>
              <a:t>48</a:t>
            </a:fld>
            <a:endParaRPr lang="en-US" dirty="0"/>
          </a:p>
        </p:txBody>
      </p:sp>
      <p:graphicFrame>
        <p:nvGraphicFramePr>
          <p:cNvPr id="5" name="Table 4">
            <a:extLst>
              <a:ext uri="{FF2B5EF4-FFF2-40B4-BE49-F238E27FC236}">
                <a16:creationId xmlns:a16="http://schemas.microsoft.com/office/drawing/2014/main" id="{26004664-5B23-4433-82BD-AA1171952297}"/>
              </a:ext>
            </a:extLst>
          </p:cNvPr>
          <p:cNvGraphicFramePr>
            <a:graphicFrameLocks noGrp="1"/>
          </p:cNvGraphicFramePr>
          <p:nvPr/>
        </p:nvGraphicFramePr>
        <p:xfrm>
          <a:off x="3181684" y="4548704"/>
          <a:ext cx="5144168" cy="1483360"/>
        </p:xfrm>
        <a:graphic>
          <a:graphicData uri="http://schemas.openxmlformats.org/drawingml/2006/table">
            <a:tbl>
              <a:tblPr firstRow="1" bandRow="1">
                <a:tableStyleId>{6E25E649-3F16-4E02-A733-19D2CDBF48F0}</a:tableStyleId>
              </a:tblPr>
              <a:tblGrid>
                <a:gridCol w="2956994">
                  <a:extLst>
                    <a:ext uri="{9D8B030D-6E8A-4147-A177-3AD203B41FA5}">
                      <a16:colId xmlns:a16="http://schemas.microsoft.com/office/drawing/2014/main" val="20000"/>
                    </a:ext>
                  </a:extLst>
                </a:gridCol>
                <a:gridCol w="729058">
                  <a:extLst>
                    <a:ext uri="{9D8B030D-6E8A-4147-A177-3AD203B41FA5}">
                      <a16:colId xmlns:a16="http://schemas.microsoft.com/office/drawing/2014/main" val="20001"/>
                    </a:ext>
                  </a:extLst>
                </a:gridCol>
                <a:gridCol w="729058">
                  <a:extLst>
                    <a:ext uri="{9D8B030D-6E8A-4147-A177-3AD203B41FA5}">
                      <a16:colId xmlns:a16="http://schemas.microsoft.com/office/drawing/2014/main" val="20002"/>
                    </a:ext>
                  </a:extLst>
                </a:gridCol>
                <a:gridCol w="729058">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3">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a</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b</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851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72A0-E48B-4EEC-8A69-8D8D2FC74E95}"/>
              </a:ext>
            </a:extLst>
          </p:cNvPr>
          <p:cNvSpPr>
            <a:spLocks noGrp="1"/>
          </p:cNvSpPr>
          <p:nvPr>
            <p:ph type="title"/>
          </p:nvPr>
        </p:nvSpPr>
        <p:spPr/>
        <p:txBody>
          <a:bodyPr/>
          <a:lstStyle/>
          <a:p>
            <a:r>
              <a:rPr lang="en-US" dirty="0"/>
              <a:t>Condorcet Consistency</a:t>
            </a:r>
          </a:p>
        </p:txBody>
      </p:sp>
      <p:sp>
        <p:nvSpPr>
          <p:cNvPr id="3" name="Content Placeholder 2">
            <a:extLst>
              <a:ext uri="{FF2B5EF4-FFF2-40B4-BE49-F238E27FC236}">
                <a16:creationId xmlns:a16="http://schemas.microsoft.com/office/drawing/2014/main" id="{B871C7E7-CB6B-4056-B41F-372D892FCFB9}"/>
              </a:ext>
            </a:extLst>
          </p:cNvPr>
          <p:cNvSpPr>
            <a:spLocks noGrp="1"/>
          </p:cNvSpPr>
          <p:nvPr>
            <p:ph idx="1"/>
          </p:nvPr>
        </p:nvSpPr>
        <p:spPr/>
        <p:txBody>
          <a:bodyPr/>
          <a:lstStyle/>
          <a:p>
            <a:r>
              <a:rPr lang="en-US" dirty="0">
                <a:solidFill>
                  <a:schemeClr val="tx2"/>
                </a:solidFill>
              </a:rPr>
              <a:t>Condorcet consistency</a:t>
            </a:r>
            <a:r>
              <a:rPr lang="en-US" dirty="0"/>
              <a:t>: A voting rule satisfies majority consistency should select a Condorcet Winner as the final winner if one exists. </a:t>
            </a:r>
          </a:p>
          <a:p>
            <a:endParaRPr lang="en-US" dirty="0"/>
          </a:p>
          <a:p>
            <a:r>
              <a:rPr lang="en-US" dirty="0">
                <a:solidFill>
                  <a:schemeClr val="tx2"/>
                </a:solidFill>
              </a:rPr>
              <a:t>Which of the introduced voting rules (Plurality, </a:t>
            </a:r>
            <a:r>
              <a:rPr lang="en-US" dirty="0" err="1">
                <a:solidFill>
                  <a:schemeClr val="tx2"/>
                </a:solidFill>
              </a:rPr>
              <a:t>Borda</a:t>
            </a:r>
            <a:r>
              <a:rPr lang="en-US" dirty="0">
                <a:solidFill>
                  <a:schemeClr val="tx2"/>
                </a:solidFill>
              </a:rPr>
              <a:t> count, Plurality with runoff, STV) are Condorcet consistent?</a:t>
            </a:r>
          </a:p>
          <a:p>
            <a:endParaRPr lang="en-US" dirty="0"/>
          </a:p>
          <a:p>
            <a:endParaRPr lang="en-US" dirty="0"/>
          </a:p>
        </p:txBody>
      </p:sp>
      <p:sp>
        <p:nvSpPr>
          <p:cNvPr id="4" name="Slide Number Placeholder 3">
            <a:extLst>
              <a:ext uri="{FF2B5EF4-FFF2-40B4-BE49-F238E27FC236}">
                <a16:creationId xmlns:a16="http://schemas.microsoft.com/office/drawing/2014/main" id="{34DFB57B-5860-42A3-BA48-89FEC7E55F95}"/>
              </a:ext>
            </a:extLst>
          </p:cNvPr>
          <p:cNvSpPr>
            <a:spLocks noGrp="1"/>
          </p:cNvSpPr>
          <p:nvPr>
            <p:ph type="sldNum" sz="quarter" idx="4"/>
          </p:nvPr>
        </p:nvSpPr>
        <p:spPr/>
        <p:txBody>
          <a:bodyPr/>
          <a:lstStyle/>
          <a:p>
            <a:fld id="{4E5DC575-B3DA-4894-AC1D-D96F1860F14D}" type="slidenum">
              <a:rPr lang="en-US" smtClean="0"/>
              <a:pPr/>
              <a:t>49</a:t>
            </a:fld>
            <a:endParaRPr lang="en-US" dirty="0"/>
          </a:p>
        </p:txBody>
      </p:sp>
    </p:spTree>
    <p:extLst>
      <p:ext uri="{BB962C8B-B14F-4D97-AF65-F5344CB8AC3E}">
        <p14:creationId xmlns:p14="http://schemas.microsoft.com/office/powerpoint/2010/main" val="3643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Games</a:t>
            </a:r>
          </a:p>
        </p:txBody>
      </p:sp>
      <p:sp>
        <p:nvSpPr>
          <p:cNvPr id="3" name="Content Placeholder 2"/>
          <p:cNvSpPr>
            <a:spLocks noGrp="1"/>
          </p:cNvSpPr>
          <p:nvPr>
            <p:ph sz="quarter" idx="1"/>
          </p:nvPr>
        </p:nvSpPr>
        <p:spPr>
          <a:xfrm>
            <a:off x="552098" y="1113178"/>
            <a:ext cx="10990443" cy="4942964"/>
          </a:xfrm>
        </p:spPr>
        <p:txBody>
          <a:bodyPr>
            <a:normAutofit/>
          </a:bodyPr>
          <a:lstStyle/>
          <a:p>
            <a:r>
              <a:rPr lang="en-US" dirty="0"/>
              <a:t>A game in </a:t>
            </a:r>
            <a:r>
              <a:rPr lang="en-US" dirty="0">
                <a:solidFill>
                  <a:schemeClr val="tx2"/>
                </a:solidFill>
              </a:rPr>
              <a:t>normal form </a:t>
            </a:r>
            <a:r>
              <a:rPr lang="en-US" dirty="0"/>
              <a:t>consists of the following elements</a:t>
            </a:r>
          </a:p>
          <a:p>
            <a:pPr lvl="1"/>
            <a:r>
              <a:rPr lang="en-US" dirty="0"/>
              <a:t>Set of players</a:t>
            </a:r>
            <a:endParaRPr lang="en-US" b="0" dirty="0"/>
          </a:p>
          <a:p>
            <a:pPr lvl="1"/>
            <a:r>
              <a:rPr lang="en-US" dirty="0"/>
              <a:t>Set of actions for each player</a:t>
            </a:r>
          </a:p>
          <a:p>
            <a:pPr lvl="1"/>
            <a:r>
              <a:rPr lang="en-US" dirty="0"/>
              <a:t>Payoffs / Utility functions</a:t>
            </a:r>
          </a:p>
          <a:p>
            <a:pPr lvl="2"/>
            <a:r>
              <a:rPr lang="en-US" sz="2400" dirty="0"/>
              <a:t>Determines the utility for each player given the actions chosen by all players (referred to as action profile)</a:t>
            </a:r>
          </a:p>
          <a:p>
            <a:pPr lvl="1"/>
            <a:r>
              <a:rPr lang="en-US" dirty="0" err="1"/>
              <a:t>Bimatrix</a:t>
            </a:r>
            <a:r>
              <a:rPr lang="en-US" dirty="0"/>
              <a:t> game is special case: two players, finite action sets</a:t>
            </a:r>
          </a:p>
          <a:p>
            <a:r>
              <a:rPr lang="en-US" dirty="0"/>
              <a:t>Players move simultaneously and the game ends immediately afterwards</a:t>
            </a:r>
          </a:p>
          <a:p>
            <a:pPr lvl="1"/>
            <a:endParaRPr lang="en-US" dirty="0"/>
          </a:p>
        </p:txBody>
      </p:sp>
      <p:sp>
        <p:nvSpPr>
          <p:cNvPr id="8" name="TextBox 7"/>
          <p:cNvSpPr txBox="1"/>
          <p:nvPr/>
        </p:nvSpPr>
        <p:spPr>
          <a:xfrm>
            <a:off x="552099" y="4531897"/>
            <a:ext cx="6423498" cy="830997"/>
          </a:xfrm>
          <a:prstGeom prst="rect">
            <a:avLst/>
          </a:prstGeom>
          <a:noFill/>
        </p:spPr>
        <p:txBody>
          <a:bodyPr wrap="square" rtlCol="0">
            <a:spAutoFit/>
          </a:bodyPr>
          <a:lstStyle/>
          <a:p>
            <a:r>
              <a:rPr lang="en-US" sz="2400" dirty="0">
                <a:solidFill>
                  <a:schemeClr val="tx2"/>
                </a:solidFill>
              </a:rPr>
              <a:t>What are the players, set of actions and utility functions of Football vs Concert (</a:t>
            </a:r>
            <a:r>
              <a:rPr lang="en-US" sz="2400" dirty="0" err="1">
                <a:solidFill>
                  <a:schemeClr val="tx2"/>
                </a:solidFill>
              </a:rPr>
              <a:t>FvsC</a:t>
            </a:r>
            <a:r>
              <a:rPr lang="en-US" sz="2400" dirty="0">
                <a:solidFill>
                  <a:schemeClr val="tx2"/>
                </a:solidFill>
              </a:rPr>
              <a:t>) game?</a:t>
            </a:r>
          </a:p>
        </p:txBody>
      </p:sp>
      <p:sp>
        <p:nvSpPr>
          <p:cNvPr id="7" name="Slide Number Placeholder 6"/>
          <p:cNvSpPr>
            <a:spLocks noGrp="1"/>
          </p:cNvSpPr>
          <p:nvPr>
            <p:ph type="sldNum" sz="quarter" idx="12"/>
          </p:nvPr>
        </p:nvSpPr>
        <p:spPr>
          <a:xfrm>
            <a:off x="612648" y="6356350"/>
            <a:ext cx="814936" cy="365760"/>
          </a:xfrm>
          <a:prstGeom prst="rect">
            <a:avLst/>
          </a:prstGeom>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B20E47-2A4C-4221-B6B9-A2AC2F1C1077}" type="slidenum">
              <a:rPr lang="en-US" smtClean="0"/>
              <a:pPr/>
              <a:t>5</a:t>
            </a:fld>
            <a:endParaRPr lang="en-US" dirty="0"/>
          </a:p>
        </p:txBody>
      </p:sp>
    </p:spTree>
    <p:extLst>
      <p:ext uri="{BB962C8B-B14F-4D97-AF65-F5344CB8AC3E}">
        <p14:creationId xmlns:p14="http://schemas.microsoft.com/office/powerpoint/2010/main" val="352320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Piazza Poll 2</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552099" y="1113178"/>
                <a:ext cx="10515600" cy="4518996"/>
              </a:xfrm>
            </p:spPr>
            <p:txBody>
              <a:bodyPr>
                <a:normAutofit/>
              </a:bodyPr>
              <a:lstStyle/>
              <a:p>
                <a:r>
                  <a:rPr lang="en-US" dirty="0"/>
                  <a:t>Which rules ARE Condorcet consistent?</a:t>
                </a:r>
              </a:p>
              <a:p>
                <a:pPr marL="457200" lvl="1" indent="-457200">
                  <a:buFont typeface="+mj-lt"/>
                  <a:buAutoNum type="alphaUcPeriod"/>
                </a:pPr>
                <a:r>
                  <a:rPr lang="en-US" dirty="0"/>
                  <a:t>Plurality: Each voter give one point to top alternative</a:t>
                </a:r>
              </a:p>
              <a:p>
                <a:pPr marL="457200" lvl="1" indent="-457200">
                  <a:buFont typeface="+mj-lt"/>
                  <a:buAutoNum type="alphaUcPeriod"/>
                </a:pPr>
                <a:r>
                  <a:rPr lang="en-US" dirty="0" err="1"/>
                  <a:t>Borda</a:t>
                </a:r>
                <a:r>
                  <a:rPr lang="en-US" dirty="0"/>
                  <a:t> count: Each voter awards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𝑘</m:t>
                    </m:r>
                  </m:oMath>
                </a14:m>
                <a:r>
                  <a:rPr lang="en-US" dirty="0"/>
                  <a:t> points to alternative ranked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𝑡h</m:t>
                        </m:r>
                      </m:sup>
                    </m:sSup>
                  </m:oMath>
                </a14:m>
                <a:endParaRPr lang="en-US" dirty="0"/>
              </a:p>
              <a:p>
                <a:pPr marL="457200" lvl="1" indent="-457200">
                  <a:buFont typeface="+mj-lt"/>
                  <a:buAutoNum type="alphaUcPeriod"/>
                </a:pPr>
                <a:r>
                  <a:rPr lang="en-US" dirty="0"/>
                  <a:t>Plurality with runoff: Pairwise election between two alternatives with highest plurality scores</a:t>
                </a:r>
              </a:p>
              <a:p>
                <a:pPr marL="457200" lvl="1" indent="-457200">
                  <a:buFont typeface="+mj-lt"/>
                  <a:buAutoNum type="alphaUcPeriod"/>
                </a:pPr>
                <a:r>
                  <a:rPr lang="en-US" dirty="0"/>
                  <a:t>STV: In each round, alternative with least plurality votes is eliminated</a:t>
                </a:r>
              </a:p>
              <a:p>
                <a:pPr marL="457200" lvl="1" indent="-457200">
                  <a:buFont typeface="+mj-lt"/>
                  <a:buAutoNum type="alphaUcPeriod"/>
                </a:pPr>
                <a:r>
                  <a:rPr lang="en-US" dirty="0"/>
                  <a:t>None</a:t>
                </a:r>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552099" y="1113178"/>
                <a:ext cx="10515600" cy="4518996"/>
              </a:xfrm>
              <a:blipFill>
                <a:blip r:embed="rId2"/>
                <a:stretch>
                  <a:fillRect l="-1217" t="-229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214FF77B-239F-4A2F-9C84-EB881014EE80}"/>
              </a:ext>
            </a:extLst>
          </p:cNvPr>
          <p:cNvSpPr>
            <a:spLocks noGrp="1"/>
          </p:cNvSpPr>
          <p:nvPr>
            <p:ph type="sldNum" sz="quarter" idx="4"/>
          </p:nvPr>
        </p:nvSpPr>
        <p:spPr/>
        <p:txBody>
          <a:bodyPr/>
          <a:lstStyle/>
          <a:p>
            <a:fld id="{4E5DC575-B3DA-4894-AC1D-D96F1860F14D}" type="slidenum">
              <a:rPr lang="en-US" smtClean="0"/>
              <a:pPr/>
              <a:t>50</a:t>
            </a:fld>
            <a:endParaRPr lang="en-US" dirty="0"/>
          </a:p>
        </p:txBody>
      </p:sp>
      <p:sp>
        <p:nvSpPr>
          <p:cNvPr id="4" name="&quot;Not Allowed&quot; Symbol 3">
            <a:extLst>
              <a:ext uri="{FF2B5EF4-FFF2-40B4-BE49-F238E27FC236}">
                <a16:creationId xmlns:a16="http://schemas.microsoft.com/office/drawing/2014/main" id="{78C44E16-02BA-42F3-8CB7-8199503856D7}"/>
              </a:ext>
            </a:extLst>
          </p:cNvPr>
          <p:cNvSpPr/>
          <p:nvPr/>
        </p:nvSpPr>
        <p:spPr>
          <a:xfrm>
            <a:off x="191902" y="1632455"/>
            <a:ext cx="280491" cy="274881"/>
          </a:xfrm>
          <a:prstGeom prst="noSmoking">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920732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3C4E-8467-4964-8B6C-4BEADABC7261}"/>
              </a:ext>
            </a:extLst>
          </p:cNvPr>
          <p:cNvSpPr>
            <a:spLocks noGrp="1"/>
          </p:cNvSpPr>
          <p:nvPr>
            <p:ph type="title"/>
          </p:nvPr>
        </p:nvSpPr>
        <p:spPr/>
        <p:txBody>
          <a:bodyPr/>
          <a:lstStyle/>
          <a:p>
            <a:r>
              <a:rPr lang="en-US" dirty="0"/>
              <a:t>Condorcet Consistency</a:t>
            </a:r>
          </a:p>
        </p:txBody>
      </p:sp>
      <p:sp>
        <p:nvSpPr>
          <p:cNvPr id="3" name="Content Placeholder 2">
            <a:extLst>
              <a:ext uri="{FF2B5EF4-FFF2-40B4-BE49-F238E27FC236}">
                <a16:creationId xmlns:a16="http://schemas.microsoft.com/office/drawing/2014/main" id="{FC56C4D5-328D-46D1-AC37-8B9B4093E0C9}"/>
              </a:ext>
            </a:extLst>
          </p:cNvPr>
          <p:cNvSpPr>
            <a:spLocks noGrp="1"/>
          </p:cNvSpPr>
          <p:nvPr>
            <p:ph idx="1"/>
          </p:nvPr>
        </p:nvSpPr>
        <p:spPr/>
        <p:txBody>
          <a:bodyPr/>
          <a:lstStyle/>
          <a:p>
            <a:r>
              <a:rPr lang="en-US" dirty="0"/>
              <a:t>Winner under different voting rules in this example</a:t>
            </a:r>
          </a:p>
          <a:p>
            <a:pPr lvl="1"/>
            <a:r>
              <a:rPr lang="en-US" dirty="0"/>
              <a:t>Plurality:</a:t>
            </a:r>
          </a:p>
          <a:p>
            <a:pPr lvl="1"/>
            <a:r>
              <a:rPr lang="en-US" dirty="0" err="1"/>
              <a:t>Borda</a:t>
            </a:r>
            <a:r>
              <a:rPr lang="en-US" dirty="0"/>
              <a:t>:</a:t>
            </a:r>
          </a:p>
          <a:p>
            <a:pPr lvl="1"/>
            <a:r>
              <a:rPr lang="en-US" dirty="0"/>
              <a:t>Plurality with runoff:</a:t>
            </a:r>
          </a:p>
          <a:p>
            <a:pPr lvl="1"/>
            <a:r>
              <a:rPr lang="en-US" dirty="0"/>
              <a:t>STV:</a:t>
            </a:r>
          </a:p>
          <a:p>
            <a:pPr lvl="1"/>
            <a:r>
              <a:rPr lang="en-US" dirty="0"/>
              <a:t>Condorcet winner:</a:t>
            </a:r>
          </a:p>
          <a:p>
            <a:endParaRPr lang="en-US" dirty="0"/>
          </a:p>
        </p:txBody>
      </p:sp>
      <p:sp>
        <p:nvSpPr>
          <p:cNvPr id="4" name="Slide Number Placeholder 3">
            <a:extLst>
              <a:ext uri="{FF2B5EF4-FFF2-40B4-BE49-F238E27FC236}">
                <a16:creationId xmlns:a16="http://schemas.microsoft.com/office/drawing/2014/main" id="{0C962BBD-BFBF-4B9A-A757-E4CAA885F79F}"/>
              </a:ext>
            </a:extLst>
          </p:cNvPr>
          <p:cNvSpPr>
            <a:spLocks noGrp="1"/>
          </p:cNvSpPr>
          <p:nvPr>
            <p:ph type="sldNum" sz="quarter" idx="4"/>
          </p:nvPr>
        </p:nvSpPr>
        <p:spPr/>
        <p:txBody>
          <a:bodyPr/>
          <a:lstStyle/>
          <a:p>
            <a:fld id="{4E5DC575-B3DA-4894-AC1D-D96F1860F14D}" type="slidenum">
              <a:rPr lang="en-US" smtClean="0"/>
              <a:pPr/>
              <a:t>51</a:t>
            </a:fld>
            <a:endParaRPr lang="en-US" dirty="0"/>
          </a:p>
        </p:txBody>
      </p:sp>
      <p:graphicFrame>
        <p:nvGraphicFramePr>
          <p:cNvPr id="5" name="Table 4">
            <a:extLst>
              <a:ext uri="{FF2B5EF4-FFF2-40B4-BE49-F238E27FC236}">
                <a16:creationId xmlns:a16="http://schemas.microsoft.com/office/drawing/2014/main" id="{DD2A908C-A57A-4EAA-B7CE-990E00714C5D}"/>
              </a:ext>
            </a:extLst>
          </p:cNvPr>
          <p:cNvGraphicFramePr>
            <a:graphicFrameLocks noGrp="1"/>
          </p:cNvGraphicFramePr>
          <p:nvPr>
            <p:extLst>
              <p:ext uri="{D42A27DB-BD31-4B8C-83A1-F6EECF244321}">
                <p14:modId xmlns:p14="http://schemas.microsoft.com/office/powerpoint/2010/main" val="2584575725"/>
              </p:ext>
            </p:extLst>
          </p:nvPr>
        </p:nvGraphicFramePr>
        <p:xfrm>
          <a:off x="776052" y="3705284"/>
          <a:ext cx="5544228" cy="2569410"/>
        </p:xfrm>
        <a:graphic>
          <a:graphicData uri="http://schemas.openxmlformats.org/drawingml/2006/table">
            <a:tbl>
              <a:tblPr firstRow="1" bandRow="1">
                <a:tableStyleId>{6E25E649-3F16-4E02-A733-19D2CDBF48F0}</a:tableStyleId>
              </a:tblPr>
              <a:tblGrid>
                <a:gridCol w="1000938">
                  <a:extLst>
                    <a:ext uri="{9D8B030D-6E8A-4147-A177-3AD203B41FA5}">
                      <a16:colId xmlns:a16="http://schemas.microsoft.com/office/drawing/2014/main" val="20000"/>
                    </a:ext>
                  </a:extLst>
                </a:gridCol>
                <a:gridCol w="1031450">
                  <a:extLst>
                    <a:ext uri="{9D8B030D-6E8A-4147-A177-3AD203B41FA5}">
                      <a16:colId xmlns:a16="http://schemas.microsoft.com/office/drawing/2014/main" val="20001"/>
                    </a:ext>
                  </a:extLst>
                </a:gridCol>
                <a:gridCol w="877960">
                  <a:extLst>
                    <a:ext uri="{9D8B030D-6E8A-4147-A177-3AD203B41FA5}">
                      <a16:colId xmlns:a16="http://schemas.microsoft.com/office/drawing/2014/main" val="20002"/>
                    </a:ext>
                  </a:extLst>
                </a:gridCol>
                <a:gridCol w="877960">
                  <a:extLst>
                    <a:ext uri="{9D8B030D-6E8A-4147-A177-3AD203B41FA5}">
                      <a16:colId xmlns:a16="http://schemas.microsoft.com/office/drawing/2014/main" val="20003"/>
                    </a:ext>
                  </a:extLst>
                </a:gridCol>
                <a:gridCol w="877960">
                  <a:extLst>
                    <a:ext uri="{9D8B030D-6E8A-4147-A177-3AD203B41FA5}">
                      <a16:colId xmlns:a16="http://schemas.microsoft.com/office/drawing/2014/main" val="20004"/>
                    </a:ext>
                  </a:extLst>
                </a:gridCol>
                <a:gridCol w="877960">
                  <a:extLst>
                    <a:ext uri="{9D8B030D-6E8A-4147-A177-3AD203B41FA5}">
                      <a16:colId xmlns:a16="http://schemas.microsoft.com/office/drawing/2014/main" val="20005"/>
                    </a:ext>
                  </a:extLst>
                </a:gridCol>
              </a:tblGrid>
              <a:tr h="715210">
                <a:tc>
                  <a:txBody>
                    <a:bodyPr/>
                    <a:lstStyle/>
                    <a:p>
                      <a:r>
                        <a:rPr lang="en-US" dirty="0"/>
                        <a:t>33</a:t>
                      </a:r>
                    </a:p>
                    <a:p>
                      <a:r>
                        <a:rPr lang="en-US" dirty="0"/>
                        <a:t>voters</a:t>
                      </a:r>
                    </a:p>
                  </a:txBody>
                  <a:tcPr/>
                </a:tc>
                <a:tc>
                  <a:txBody>
                    <a:bodyPr/>
                    <a:lstStyle/>
                    <a:p>
                      <a:r>
                        <a:rPr lang="en-US" dirty="0"/>
                        <a:t>16 voters</a:t>
                      </a:r>
                    </a:p>
                  </a:txBody>
                  <a:tcPr/>
                </a:tc>
                <a:tc>
                  <a:txBody>
                    <a:bodyPr/>
                    <a:lstStyle/>
                    <a:p>
                      <a:r>
                        <a:rPr lang="en-US" dirty="0"/>
                        <a:t>3</a:t>
                      </a:r>
                      <a:r>
                        <a:rPr lang="en-US" baseline="0" dirty="0"/>
                        <a:t> </a:t>
                      </a:r>
                      <a:r>
                        <a:rPr lang="en-US" dirty="0"/>
                        <a:t>voter</a:t>
                      </a:r>
                    </a:p>
                  </a:txBody>
                  <a:tcPr/>
                </a:tc>
                <a:tc>
                  <a:txBody>
                    <a:bodyPr/>
                    <a:lstStyle/>
                    <a:p>
                      <a:r>
                        <a:rPr lang="en-US" dirty="0"/>
                        <a:t>8 voters</a:t>
                      </a:r>
                    </a:p>
                  </a:txBody>
                  <a:tcPr/>
                </a:tc>
                <a:tc>
                  <a:txBody>
                    <a:bodyPr/>
                    <a:lstStyle/>
                    <a:p>
                      <a:r>
                        <a:rPr lang="en-US" dirty="0"/>
                        <a:t>18 voters</a:t>
                      </a:r>
                    </a:p>
                  </a:txBody>
                  <a:tcPr/>
                </a:tc>
                <a:tc>
                  <a:txBody>
                    <a:bodyPr/>
                    <a:lstStyle/>
                    <a:p>
                      <a:r>
                        <a:rPr lang="en-US" dirty="0"/>
                        <a:t>22 voters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d</a:t>
                      </a:r>
                    </a:p>
                  </a:txBody>
                  <a:tcPr/>
                </a:tc>
                <a:tc>
                  <a:txBody>
                    <a:bodyPr/>
                    <a:lstStyle/>
                    <a:p>
                      <a:r>
                        <a:rPr lang="en-US" dirty="0"/>
                        <a:t>d</a:t>
                      </a:r>
                    </a:p>
                  </a:txBody>
                  <a:tcPr/>
                </a:tc>
                <a:tc>
                  <a:txBody>
                    <a:bodyPr/>
                    <a:lstStyle/>
                    <a:p>
                      <a:r>
                        <a:rPr lang="en-US" dirty="0"/>
                        <a:t>e</a:t>
                      </a:r>
                    </a:p>
                  </a:txBody>
                  <a:tcPr/>
                </a:tc>
                <a:tc>
                  <a:txBody>
                    <a:bodyPr/>
                    <a:lstStyle/>
                    <a:p>
                      <a:r>
                        <a:rPr lang="en-US" dirty="0"/>
                        <a:t>e</a:t>
                      </a:r>
                    </a:p>
                  </a:txBody>
                  <a:tcPr/>
                </a:tc>
                <a:tc>
                  <a:txBody>
                    <a:bodyPr/>
                    <a:lstStyle/>
                    <a:p>
                      <a:r>
                        <a:rPr lang="en-US" dirty="0"/>
                        <a:t>c</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
                      </a:r>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t>
                      </a:r>
                    </a:p>
                  </a:txBody>
                  <a:tcPr/>
                </a:tc>
                <a:tc>
                  <a:txBody>
                    <a:bodyPr/>
                    <a:lstStyle/>
                    <a:p>
                      <a:r>
                        <a:rPr lang="en-US" dirty="0"/>
                        <a:t>a</a:t>
                      </a:r>
                    </a:p>
                  </a:txBody>
                  <a:tcPr/>
                </a:tc>
                <a:tc>
                  <a:txBody>
                    <a:bodyPr/>
                    <a:lstStyle/>
                    <a:p>
                      <a:r>
                        <a:rPr lang="en-US" dirty="0"/>
                        <a:t>d</a:t>
                      </a:r>
                    </a:p>
                  </a:txBody>
                  <a:tcPr/>
                </a:tc>
                <a:tc>
                  <a:txBody>
                    <a:bodyPr/>
                    <a:lstStyle/>
                    <a:p>
                      <a:r>
                        <a:rPr lang="en-US" dirty="0"/>
                        <a:t>b</a:t>
                      </a:r>
                    </a:p>
                  </a:txBody>
                  <a:tcPr/>
                </a:tc>
                <a:tc>
                  <a:txBody>
                    <a:bodyPr/>
                    <a:lstStyle/>
                    <a:p>
                      <a:r>
                        <a:rPr lang="en-US" dirty="0"/>
                        <a:t>d</a:t>
                      </a:r>
                    </a:p>
                  </a:txBody>
                  <a:tcPr/>
                </a:tc>
                <a:extLst>
                  <a:ext uri="{0D108BD9-81ED-4DB2-BD59-A6C34878D82A}">
                    <a16:rowId xmlns:a16="http://schemas.microsoft.com/office/drawing/2014/main" val="10004"/>
                  </a:ext>
                </a:extLst>
              </a:tr>
              <a:tr h="370840">
                <a:tc>
                  <a:txBody>
                    <a:bodyPr/>
                    <a:lstStyle/>
                    <a:p>
                      <a:r>
                        <a:rPr lang="en-US" dirty="0"/>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p>
                  </a:txBody>
                  <a:tcPr/>
                </a:tc>
                <a:tc>
                  <a:txBody>
                    <a:bodyPr/>
                    <a:lstStyle/>
                    <a:p>
                      <a:r>
                        <a:rPr lang="en-US" dirty="0"/>
                        <a:t>e</a:t>
                      </a:r>
                    </a:p>
                  </a:txBody>
                  <a:tcPr/>
                </a:tc>
                <a:tc>
                  <a:txBody>
                    <a:bodyPr/>
                    <a:lstStyle/>
                    <a:p>
                      <a:r>
                        <a:rPr lang="en-US" dirty="0"/>
                        <a:t>a</a:t>
                      </a:r>
                    </a:p>
                  </a:txBody>
                  <a:tcPr/>
                </a:tc>
                <a:tc>
                  <a:txBody>
                    <a:bodyPr/>
                    <a:lstStyle/>
                    <a:p>
                      <a:r>
                        <a:rPr lang="en-US" dirty="0"/>
                        <a:t>a</a:t>
                      </a:r>
                    </a:p>
                  </a:txBody>
                  <a:tcPr/>
                </a:tc>
                <a:tc>
                  <a:txBody>
                    <a:bodyPr/>
                    <a:lstStyle/>
                    <a:p>
                      <a:r>
                        <a:rPr lang="en-US" dirty="0"/>
                        <a:t>a</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19773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3C4E-8467-4964-8B6C-4BEADABC7261}"/>
              </a:ext>
            </a:extLst>
          </p:cNvPr>
          <p:cNvSpPr>
            <a:spLocks noGrp="1"/>
          </p:cNvSpPr>
          <p:nvPr>
            <p:ph type="title"/>
          </p:nvPr>
        </p:nvSpPr>
        <p:spPr/>
        <p:txBody>
          <a:bodyPr/>
          <a:lstStyle/>
          <a:p>
            <a:r>
              <a:rPr lang="en-US" dirty="0"/>
              <a:t>Condorcet Consistency</a:t>
            </a:r>
          </a:p>
        </p:txBody>
      </p:sp>
      <p:sp>
        <p:nvSpPr>
          <p:cNvPr id="3" name="Content Placeholder 2">
            <a:extLst>
              <a:ext uri="{FF2B5EF4-FFF2-40B4-BE49-F238E27FC236}">
                <a16:creationId xmlns:a16="http://schemas.microsoft.com/office/drawing/2014/main" id="{FC56C4D5-328D-46D1-AC37-8B9B4093E0C9}"/>
              </a:ext>
            </a:extLst>
          </p:cNvPr>
          <p:cNvSpPr>
            <a:spLocks noGrp="1"/>
          </p:cNvSpPr>
          <p:nvPr>
            <p:ph idx="1"/>
          </p:nvPr>
        </p:nvSpPr>
        <p:spPr/>
        <p:txBody>
          <a:bodyPr/>
          <a:lstStyle/>
          <a:p>
            <a:r>
              <a:rPr lang="en-US" dirty="0"/>
              <a:t>Winner under different voting rules in this example</a:t>
            </a:r>
          </a:p>
          <a:p>
            <a:pPr lvl="1"/>
            <a:r>
              <a:rPr lang="en-US" dirty="0"/>
              <a:t>Plurality: a</a:t>
            </a:r>
          </a:p>
          <a:p>
            <a:pPr lvl="1"/>
            <a:r>
              <a:rPr lang="en-US" dirty="0" err="1"/>
              <a:t>Borda</a:t>
            </a:r>
            <a:r>
              <a:rPr lang="en-US" dirty="0"/>
              <a:t>: b</a:t>
            </a:r>
          </a:p>
          <a:p>
            <a:pPr lvl="1"/>
            <a:r>
              <a:rPr lang="en-US" dirty="0"/>
              <a:t>Plurality with runoff: e</a:t>
            </a:r>
          </a:p>
          <a:p>
            <a:pPr lvl="1"/>
            <a:r>
              <a:rPr lang="en-US" dirty="0"/>
              <a:t>STV: d</a:t>
            </a:r>
          </a:p>
          <a:p>
            <a:pPr lvl="1"/>
            <a:r>
              <a:rPr lang="en-US" dirty="0"/>
              <a:t>Condorcet winner: c</a:t>
            </a:r>
          </a:p>
          <a:p>
            <a:endParaRPr lang="en-US" dirty="0"/>
          </a:p>
        </p:txBody>
      </p:sp>
      <p:sp>
        <p:nvSpPr>
          <p:cNvPr id="4" name="Slide Number Placeholder 3">
            <a:extLst>
              <a:ext uri="{FF2B5EF4-FFF2-40B4-BE49-F238E27FC236}">
                <a16:creationId xmlns:a16="http://schemas.microsoft.com/office/drawing/2014/main" id="{0C962BBD-BFBF-4B9A-A757-E4CAA885F79F}"/>
              </a:ext>
            </a:extLst>
          </p:cNvPr>
          <p:cNvSpPr>
            <a:spLocks noGrp="1"/>
          </p:cNvSpPr>
          <p:nvPr>
            <p:ph type="sldNum" sz="quarter" idx="4"/>
          </p:nvPr>
        </p:nvSpPr>
        <p:spPr/>
        <p:txBody>
          <a:bodyPr/>
          <a:lstStyle/>
          <a:p>
            <a:fld id="{4E5DC575-B3DA-4894-AC1D-D96F1860F14D}" type="slidenum">
              <a:rPr lang="en-US" smtClean="0"/>
              <a:pPr/>
              <a:t>52</a:t>
            </a:fld>
            <a:endParaRPr lang="en-US" dirty="0"/>
          </a:p>
        </p:txBody>
      </p:sp>
      <p:graphicFrame>
        <p:nvGraphicFramePr>
          <p:cNvPr id="5" name="Table 4">
            <a:extLst>
              <a:ext uri="{FF2B5EF4-FFF2-40B4-BE49-F238E27FC236}">
                <a16:creationId xmlns:a16="http://schemas.microsoft.com/office/drawing/2014/main" id="{DD2A908C-A57A-4EAA-B7CE-990E00714C5D}"/>
              </a:ext>
            </a:extLst>
          </p:cNvPr>
          <p:cNvGraphicFramePr>
            <a:graphicFrameLocks noGrp="1"/>
          </p:cNvGraphicFramePr>
          <p:nvPr/>
        </p:nvGraphicFramePr>
        <p:xfrm>
          <a:off x="776052" y="3705284"/>
          <a:ext cx="5544228" cy="2569410"/>
        </p:xfrm>
        <a:graphic>
          <a:graphicData uri="http://schemas.openxmlformats.org/drawingml/2006/table">
            <a:tbl>
              <a:tblPr firstRow="1" bandRow="1">
                <a:tableStyleId>{6E25E649-3F16-4E02-A733-19D2CDBF48F0}</a:tableStyleId>
              </a:tblPr>
              <a:tblGrid>
                <a:gridCol w="1000938">
                  <a:extLst>
                    <a:ext uri="{9D8B030D-6E8A-4147-A177-3AD203B41FA5}">
                      <a16:colId xmlns:a16="http://schemas.microsoft.com/office/drawing/2014/main" val="20000"/>
                    </a:ext>
                  </a:extLst>
                </a:gridCol>
                <a:gridCol w="1031450">
                  <a:extLst>
                    <a:ext uri="{9D8B030D-6E8A-4147-A177-3AD203B41FA5}">
                      <a16:colId xmlns:a16="http://schemas.microsoft.com/office/drawing/2014/main" val="20001"/>
                    </a:ext>
                  </a:extLst>
                </a:gridCol>
                <a:gridCol w="877960">
                  <a:extLst>
                    <a:ext uri="{9D8B030D-6E8A-4147-A177-3AD203B41FA5}">
                      <a16:colId xmlns:a16="http://schemas.microsoft.com/office/drawing/2014/main" val="20002"/>
                    </a:ext>
                  </a:extLst>
                </a:gridCol>
                <a:gridCol w="877960">
                  <a:extLst>
                    <a:ext uri="{9D8B030D-6E8A-4147-A177-3AD203B41FA5}">
                      <a16:colId xmlns:a16="http://schemas.microsoft.com/office/drawing/2014/main" val="20003"/>
                    </a:ext>
                  </a:extLst>
                </a:gridCol>
                <a:gridCol w="877960">
                  <a:extLst>
                    <a:ext uri="{9D8B030D-6E8A-4147-A177-3AD203B41FA5}">
                      <a16:colId xmlns:a16="http://schemas.microsoft.com/office/drawing/2014/main" val="20004"/>
                    </a:ext>
                  </a:extLst>
                </a:gridCol>
                <a:gridCol w="877960">
                  <a:extLst>
                    <a:ext uri="{9D8B030D-6E8A-4147-A177-3AD203B41FA5}">
                      <a16:colId xmlns:a16="http://schemas.microsoft.com/office/drawing/2014/main" val="20005"/>
                    </a:ext>
                  </a:extLst>
                </a:gridCol>
              </a:tblGrid>
              <a:tr h="715210">
                <a:tc>
                  <a:txBody>
                    <a:bodyPr/>
                    <a:lstStyle/>
                    <a:p>
                      <a:r>
                        <a:rPr lang="en-US" dirty="0"/>
                        <a:t>33</a:t>
                      </a:r>
                    </a:p>
                    <a:p>
                      <a:r>
                        <a:rPr lang="en-US" dirty="0"/>
                        <a:t>voters</a:t>
                      </a:r>
                    </a:p>
                  </a:txBody>
                  <a:tcPr/>
                </a:tc>
                <a:tc>
                  <a:txBody>
                    <a:bodyPr/>
                    <a:lstStyle/>
                    <a:p>
                      <a:r>
                        <a:rPr lang="en-US" dirty="0"/>
                        <a:t>16 voters</a:t>
                      </a:r>
                    </a:p>
                  </a:txBody>
                  <a:tcPr/>
                </a:tc>
                <a:tc>
                  <a:txBody>
                    <a:bodyPr/>
                    <a:lstStyle/>
                    <a:p>
                      <a:r>
                        <a:rPr lang="en-US" dirty="0"/>
                        <a:t>3</a:t>
                      </a:r>
                      <a:r>
                        <a:rPr lang="en-US" baseline="0" dirty="0"/>
                        <a:t> </a:t>
                      </a:r>
                      <a:r>
                        <a:rPr lang="en-US" dirty="0"/>
                        <a:t>voter</a:t>
                      </a:r>
                    </a:p>
                  </a:txBody>
                  <a:tcPr/>
                </a:tc>
                <a:tc>
                  <a:txBody>
                    <a:bodyPr/>
                    <a:lstStyle/>
                    <a:p>
                      <a:r>
                        <a:rPr lang="en-US" dirty="0"/>
                        <a:t>8 voters</a:t>
                      </a:r>
                    </a:p>
                  </a:txBody>
                  <a:tcPr/>
                </a:tc>
                <a:tc>
                  <a:txBody>
                    <a:bodyPr/>
                    <a:lstStyle/>
                    <a:p>
                      <a:r>
                        <a:rPr lang="en-US" dirty="0"/>
                        <a:t>18 voters</a:t>
                      </a:r>
                    </a:p>
                  </a:txBody>
                  <a:tcPr/>
                </a:tc>
                <a:tc>
                  <a:txBody>
                    <a:bodyPr/>
                    <a:lstStyle/>
                    <a:p>
                      <a:r>
                        <a:rPr lang="en-US" dirty="0"/>
                        <a:t>22 voters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d</a:t>
                      </a:r>
                    </a:p>
                  </a:txBody>
                  <a:tcPr/>
                </a:tc>
                <a:tc>
                  <a:txBody>
                    <a:bodyPr/>
                    <a:lstStyle/>
                    <a:p>
                      <a:r>
                        <a:rPr lang="en-US" dirty="0"/>
                        <a:t>d</a:t>
                      </a:r>
                    </a:p>
                  </a:txBody>
                  <a:tcPr/>
                </a:tc>
                <a:tc>
                  <a:txBody>
                    <a:bodyPr/>
                    <a:lstStyle/>
                    <a:p>
                      <a:r>
                        <a:rPr lang="en-US" dirty="0"/>
                        <a:t>e</a:t>
                      </a:r>
                    </a:p>
                  </a:txBody>
                  <a:tcPr/>
                </a:tc>
                <a:tc>
                  <a:txBody>
                    <a:bodyPr/>
                    <a:lstStyle/>
                    <a:p>
                      <a:r>
                        <a:rPr lang="en-US" dirty="0"/>
                        <a:t>e</a:t>
                      </a:r>
                    </a:p>
                  </a:txBody>
                  <a:tcPr/>
                </a:tc>
                <a:tc>
                  <a:txBody>
                    <a:bodyPr/>
                    <a:lstStyle/>
                    <a:p>
                      <a:r>
                        <a:rPr lang="en-US" dirty="0"/>
                        <a:t>c</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
                      </a:r>
                    </a:p>
                  </a:txBody>
                  <a:tcPr/>
                </a:tc>
                <a:tc>
                  <a:txBody>
                    <a:bodyPr/>
                    <a:lstStyle/>
                    <a:p>
                      <a:r>
                        <a:rPr lang="en-US" dirty="0"/>
                        <a:t>b</a:t>
                      </a:r>
                    </a:p>
                  </a:txBody>
                  <a:tcPr/>
                </a:tc>
                <a:tc>
                  <a:txBody>
                    <a:bodyPr/>
                    <a:lstStyle/>
                    <a:p>
                      <a:r>
                        <a:rPr lang="en-US" dirty="0"/>
                        <a:t>b</a:t>
                      </a:r>
                    </a:p>
                  </a:txBody>
                  <a:tcPr/>
                </a:tc>
                <a:tc>
                  <a:txBody>
                    <a:bodyPr/>
                    <a:lstStyle/>
                    <a:p>
                      <a:r>
                        <a:rPr lang="en-US" dirty="0"/>
                        <a:t>c</a:t>
                      </a:r>
                    </a:p>
                  </a:txBody>
                  <a:tcPr/>
                </a:tc>
                <a:tc>
                  <a:txBody>
                    <a:bodyPr/>
                    <a:lstStyle/>
                    <a:p>
                      <a:r>
                        <a:rPr lang="en-US" dirty="0"/>
                        <a:t>b</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t>
                      </a:r>
                    </a:p>
                  </a:txBody>
                  <a:tcPr/>
                </a:tc>
                <a:tc>
                  <a:txBody>
                    <a:bodyPr/>
                    <a:lstStyle/>
                    <a:p>
                      <a:r>
                        <a:rPr lang="en-US" dirty="0"/>
                        <a:t>a</a:t>
                      </a:r>
                    </a:p>
                  </a:txBody>
                  <a:tcPr/>
                </a:tc>
                <a:tc>
                  <a:txBody>
                    <a:bodyPr/>
                    <a:lstStyle/>
                    <a:p>
                      <a:r>
                        <a:rPr lang="en-US" dirty="0"/>
                        <a:t>d</a:t>
                      </a:r>
                    </a:p>
                  </a:txBody>
                  <a:tcPr/>
                </a:tc>
                <a:tc>
                  <a:txBody>
                    <a:bodyPr/>
                    <a:lstStyle/>
                    <a:p>
                      <a:r>
                        <a:rPr lang="en-US" dirty="0"/>
                        <a:t>b</a:t>
                      </a:r>
                    </a:p>
                  </a:txBody>
                  <a:tcPr/>
                </a:tc>
                <a:tc>
                  <a:txBody>
                    <a:bodyPr/>
                    <a:lstStyle/>
                    <a:p>
                      <a:r>
                        <a:rPr lang="en-US" dirty="0"/>
                        <a:t>d</a:t>
                      </a:r>
                    </a:p>
                  </a:txBody>
                  <a:tcPr/>
                </a:tc>
                <a:extLst>
                  <a:ext uri="{0D108BD9-81ED-4DB2-BD59-A6C34878D82A}">
                    <a16:rowId xmlns:a16="http://schemas.microsoft.com/office/drawing/2014/main" val="10004"/>
                  </a:ext>
                </a:extLst>
              </a:tr>
              <a:tr h="370840">
                <a:tc>
                  <a:txBody>
                    <a:bodyPr/>
                    <a:lstStyle/>
                    <a:p>
                      <a:r>
                        <a:rPr lang="en-US" dirty="0"/>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p>
                  </a:txBody>
                  <a:tcPr/>
                </a:tc>
                <a:tc>
                  <a:txBody>
                    <a:bodyPr/>
                    <a:lstStyle/>
                    <a:p>
                      <a:r>
                        <a:rPr lang="en-US" dirty="0"/>
                        <a:t>e</a:t>
                      </a:r>
                    </a:p>
                  </a:txBody>
                  <a:tcPr/>
                </a:tc>
                <a:tc>
                  <a:txBody>
                    <a:bodyPr/>
                    <a:lstStyle/>
                    <a:p>
                      <a:r>
                        <a:rPr lang="en-US" dirty="0"/>
                        <a:t>a</a:t>
                      </a:r>
                    </a:p>
                  </a:txBody>
                  <a:tcPr/>
                </a:tc>
                <a:tc>
                  <a:txBody>
                    <a:bodyPr/>
                    <a:lstStyle/>
                    <a:p>
                      <a:r>
                        <a:rPr lang="en-US" dirty="0"/>
                        <a:t>a</a:t>
                      </a:r>
                    </a:p>
                  </a:txBody>
                  <a:tcPr/>
                </a:tc>
                <a:tc>
                  <a:txBody>
                    <a:bodyPr/>
                    <a:lstStyle/>
                    <a:p>
                      <a:r>
                        <a:rPr lang="en-US" dirty="0"/>
                        <a:t>a</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1432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9634-60DD-4CD4-8642-E7A9DBBCD448}"/>
              </a:ext>
            </a:extLst>
          </p:cNvPr>
          <p:cNvSpPr>
            <a:spLocks noGrp="1"/>
          </p:cNvSpPr>
          <p:nvPr>
            <p:ph type="title"/>
          </p:nvPr>
        </p:nvSpPr>
        <p:spPr/>
        <p:txBody>
          <a:bodyPr/>
          <a:lstStyle/>
          <a:p>
            <a:r>
              <a:rPr lang="en-US" dirty="0"/>
              <a:t>Strategy-</a:t>
            </a:r>
            <a:r>
              <a:rPr lang="en-US" dirty="0" err="1"/>
              <a:t>Proofness</a:t>
            </a:r>
            <a:endParaRPr lang="en-US" dirty="0"/>
          </a:p>
        </p:txBody>
      </p:sp>
      <p:sp>
        <p:nvSpPr>
          <p:cNvPr id="3" name="Content Placeholder 2">
            <a:extLst>
              <a:ext uri="{FF2B5EF4-FFF2-40B4-BE49-F238E27FC236}">
                <a16:creationId xmlns:a16="http://schemas.microsoft.com/office/drawing/2014/main" id="{823101C1-64E4-400D-BE38-F80CB84EE8E3}"/>
              </a:ext>
            </a:extLst>
          </p:cNvPr>
          <p:cNvSpPr>
            <a:spLocks noGrp="1"/>
          </p:cNvSpPr>
          <p:nvPr>
            <p:ph idx="1"/>
          </p:nvPr>
        </p:nvSpPr>
        <p:spPr/>
        <p:txBody>
          <a:bodyPr/>
          <a:lstStyle/>
          <a:p>
            <a:r>
              <a:rPr lang="en-US" dirty="0"/>
              <a:t>Using </a:t>
            </a:r>
            <a:r>
              <a:rPr lang="en-US" dirty="0" err="1"/>
              <a:t>Borda</a:t>
            </a:r>
            <a:r>
              <a:rPr lang="en-US" dirty="0"/>
              <a:t> Count</a:t>
            </a:r>
          </a:p>
        </p:txBody>
      </p:sp>
      <p:sp>
        <p:nvSpPr>
          <p:cNvPr id="4" name="Slide Number Placeholder 3">
            <a:extLst>
              <a:ext uri="{FF2B5EF4-FFF2-40B4-BE49-F238E27FC236}">
                <a16:creationId xmlns:a16="http://schemas.microsoft.com/office/drawing/2014/main" id="{461388B4-F19E-48AA-BC43-32B8BD77141C}"/>
              </a:ext>
            </a:extLst>
          </p:cNvPr>
          <p:cNvSpPr>
            <a:spLocks noGrp="1"/>
          </p:cNvSpPr>
          <p:nvPr>
            <p:ph type="sldNum" sz="quarter" idx="4"/>
          </p:nvPr>
        </p:nvSpPr>
        <p:spPr/>
        <p:txBody>
          <a:bodyPr/>
          <a:lstStyle/>
          <a:p>
            <a:fld id="{4E5DC575-B3DA-4894-AC1D-D96F1860F14D}" type="slidenum">
              <a:rPr lang="en-US" smtClean="0"/>
              <a:pPr/>
              <a:t>53</a:t>
            </a:fld>
            <a:endParaRPr lang="en-US" dirty="0"/>
          </a:p>
        </p:txBody>
      </p:sp>
      <p:graphicFrame>
        <p:nvGraphicFramePr>
          <p:cNvPr id="5" name="Table 4">
            <a:extLst>
              <a:ext uri="{FF2B5EF4-FFF2-40B4-BE49-F238E27FC236}">
                <a16:creationId xmlns:a16="http://schemas.microsoft.com/office/drawing/2014/main" id="{E80992A1-4762-4E01-AB96-466F32D073DA}"/>
              </a:ext>
            </a:extLst>
          </p:cNvPr>
          <p:cNvGraphicFramePr>
            <a:graphicFrameLocks noGrp="1"/>
          </p:cNvGraphicFramePr>
          <p:nvPr>
            <p:extLst>
              <p:ext uri="{D42A27DB-BD31-4B8C-83A1-F6EECF244321}">
                <p14:modId xmlns:p14="http://schemas.microsoft.com/office/powerpoint/2010/main" val="4100884395"/>
              </p:ext>
            </p:extLst>
          </p:nvPr>
        </p:nvGraphicFramePr>
        <p:xfrm>
          <a:off x="625901" y="2207622"/>
          <a:ext cx="4683587" cy="1854200"/>
        </p:xfrm>
        <a:graphic>
          <a:graphicData uri="http://schemas.openxmlformats.org/drawingml/2006/table">
            <a:tbl>
              <a:tblPr firstRow="1" bandRow="1">
                <a:tableStyleId>{6E25E649-3F16-4E02-A733-19D2CDBF48F0}</a:tableStyleId>
              </a:tblPr>
              <a:tblGrid>
                <a:gridCol w="2692241">
                  <a:extLst>
                    <a:ext uri="{9D8B030D-6E8A-4147-A177-3AD203B41FA5}">
                      <a16:colId xmlns:a16="http://schemas.microsoft.com/office/drawing/2014/main" val="20000"/>
                    </a:ext>
                  </a:extLst>
                </a:gridCol>
                <a:gridCol w="663782">
                  <a:extLst>
                    <a:ext uri="{9D8B030D-6E8A-4147-A177-3AD203B41FA5}">
                      <a16:colId xmlns:a16="http://schemas.microsoft.com/office/drawing/2014/main" val="20001"/>
                    </a:ext>
                  </a:extLst>
                </a:gridCol>
                <a:gridCol w="663782">
                  <a:extLst>
                    <a:ext uri="{9D8B030D-6E8A-4147-A177-3AD203B41FA5}">
                      <a16:colId xmlns:a16="http://schemas.microsoft.com/office/drawing/2014/main" val="20002"/>
                    </a:ext>
                  </a:extLst>
                </a:gridCol>
                <a:gridCol w="663782">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t>c</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t>d</a:t>
                      </a:r>
                    </a:p>
                  </a:txBody>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474628FE-AD93-4807-98D7-0F53FC50415D}"/>
              </a:ext>
            </a:extLst>
          </p:cNvPr>
          <p:cNvGraphicFramePr>
            <a:graphicFrameLocks noGrp="1"/>
          </p:cNvGraphicFramePr>
          <p:nvPr>
            <p:extLst>
              <p:ext uri="{D42A27DB-BD31-4B8C-83A1-F6EECF244321}">
                <p14:modId xmlns:p14="http://schemas.microsoft.com/office/powerpoint/2010/main" val="3995500990"/>
              </p:ext>
            </p:extLst>
          </p:nvPr>
        </p:nvGraphicFramePr>
        <p:xfrm>
          <a:off x="625901" y="4778836"/>
          <a:ext cx="4683587" cy="1854200"/>
        </p:xfrm>
        <a:graphic>
          <a:graphicData uri="http://schemas.openxmlformats.org/drawingml/2006/table">
            <a:tbl>
              <a:tblPr firstRow="1" bandRow="1">
                <a:tableStyleId>{6E25E649-3F16-4E02-A733-19D2CDBF48F0}</a:tableStyleId>
              </a:tblPr>
              <a:tblGrid>
                <a:gridCol w="2692241">
                  <a:extLst>
                    <a:ext uri="{9D8B030D-6E8A-4147-A177-3AD203B41FA5}">
                      <a16:colId xmlns:a16="http://schemas.microsoft.com/office/drawing/2014/main" val="20000"/>
                    </a:ext>
                  </a:extLst>
                </a:gridCol>
                <a:gridCol w="663782">
                  <a:extLst>
                    <a:ext uri="{9D8B030D-6E8A-4147-A177-3AD203B41FA5}">
                      <a16:colId xmlns:a16="http://schemas.microsoft.com/office/drawing/2014/main" val="20001"/>
                    </a:ext>
                  </a:extLst>
                </a:gridCol>
                <a:gridCol w="663782">
                  <a:extLst>
                    <a:ext uri="{9D8B030D-6E8A-4147-A177-3AD203B41FA5}">
                      <a16:colId xmlns:a16="http://schemas.microsoft.com/office/drawing/2014/main" val="20002"/>
                    </a:ext>
                  </a:extLst>
                </a:gridCol>
                <a:gridCol w="663782">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solidFill>
                            <a:srgbClr val="FF0000"/>
                          </a:solidFill>
                        </a:rPr>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solidFill>
                            <a:srgbClr val="FF0000"/>
                          </a:solidFill>
                        </a:rPr>
                        <a:t>c</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solidFill>
                            <a:srgbClr val="FF0000"/>
                          </a:solidFill>
                        </a:rPr>
                        <a:t>d</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solidFill>
                            <a:srgbClr val="FF0000"/>
                          </a:solidFill>
                        </a:rPr>
                        <a:t>b</a:t>
                      </a:r>
                    </a:p>
                  </a:txBody>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66C6361E-A9E4-46A6-89EF-F43A31518592}"/>
              </a:ext>
            </a:extLst>
          </p:cNvPr>
          <p:cNvSpPr txBox="1"/>
          <p:nvPr/>
        </p:nvSpPr>
        <p:spPr>
          <a:xfrm>
            <a:off x="552099" y="1671282"/>
            <a:ext cx="2642070" cy="461665"/>
          </a:xfrm>
          <a:prstGeom prst="rect">
            <a:avLst/>
          </a:prstGeom>
          <a:noFill/>
        </p:spPr>
        <p:txBody>
          <a:bodyPr wrap="none" rtlCol="0">
            <a:spAutoFit/>
          </a:bodyPr>
          <a:lstStyle/>
          <a:p>
            <a:r>
              <a:rPr lang="en-US" sz="2400" dirty="0">
                <a:solidFill>
                  <a:schemeClr val="tx2"/>
                </a:solidFill>
              </a:rPr>
              <a:t>Who is the winner?</a:t>
            </a:r>
          </a:p>
        </p:txBody>
      </p:sp>
      <p:sp>
        <p:nvSpPr>
          <p:cNvPr id="8" name="TextBox 7">
            <a:extLst>
              <a:ext uri="{FF2B5EF4-FFF2-40B4-BE49-F238E27FC236}">
                <a16:creationId xmlns:a16="http://schemas.microsoft.com/office/drawing/2014/main" id="{A94D76B5-E690-439F-AE51-6623B5421919}"/>
              </a:ext>
            </a:extLst>
          </p:cNvPr>
          <p:cNvSpPr txBox="1"/>
          <p:nvPr/>
        </p:nvSpPr>
        <p:spPr>
          <a:xfrm>
            <a:off x="502131" y="4154492"/>
            <a:ext cx="3269036" cy="461665"/>
          </a:xfrm>
          <a:prstGeom prst="rect">
            <a:avLst/>
          </a:prstGeom>
          <a:noFill/>
        </p:spPr>
        <p:txBody>
          <a:bodyPr wrap="none" rtlCol="0">
            <a:spAutoFit/>
          </a:bodyPr>
          <a:lstStyle/>
          <a:p>
            <a:r>
              <a:rPr lang="en-US" sz="2400" dirty="0">
                <a:solidFill>
                  <a:schemeClr val="tx2"/>
                </a:solidFill>
              </a:rPr>
              <a:t>Who is the winner now?</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AFA94B91-995D-41A7-90C0-720D2EC4E84E}"/>
                  </a:ext>
                </a:extLst>
              </p:cNvPr>
              <p:cNvGraphicFramePr>
                <a:graphicFrameLocks noGrp="1"/>
              </p:cNvGraphicFramePr>
              <p:nvPr>
                <p:extLst>
                  <p:ext uri="{D42A27DB-BD31-4B8C-83A1-F6EECF244321}">
                    <p14:modId xmlns:p14="http://schemas.microsoft.com/office/powerpoint/2010/main" val="1933106542"/>
                  </p:ext>
                </p:extLst>
              </p:nvPr>
            </p:nvGraphicFramePr>
            <p:xfrm>
              <a:off x="5464936" y="2207622"/>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𝒎</m:t>
                                </m:r>
                                <m:r>
                                  <a:rPr lang="en-US" smtClean="0">
                                    <a:latin typeface="Cambria Math" panose="02040503050406030204" pitchFamily="18" charset="0"/>
                                  </a:rPr>
                                  <m:t>−</m:t>
                                </m:r>
                                <m:r>
                                  <a:rPr lang="en-US"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9" name="Table 8">
                <a:extLst>
                  <a:ext uri="{FF2B5EF4-FFF2-40B4-BE49-F238E27FC236}">
                    <a16:creationId xmlns:a16="http://schemas.microsoft.com/office/drawing/2014/main" id="{AFA94B91-995D-41A7-90C0-720D2EC4E84E}"/>
                  </a:ext>
                </a:extLst>
              </p:cNvPr>
              <p:cNvGraphicFramePr>
                <a:graphicFrameLocks noGrp="1"/>
              </p:cNvGraphicFramePr>
              <p:nvPr>
                <p:extLst>
                  <p:ext uri="{D42A27DB-BD31-4B8C-83A1-F6EECF244321}">
                    <p14:modId xmlns:p14="http://schemas.microsoft.com/office/powerpoint/2010/main" val="1933106542"/>
                  </p:ext>
                </p:extLst>
              </p:nvPr>
            </p:nvGraphicFramePr>
            <p:xfrm>
              <a:off x="5464936" y="2207622"/>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endParaRPr lang="en-US"/>
                        </a:p>
                      </a:txBody>
                      <a:tcPr>
                        <a:blipFill>
                          <a:blip r:embed="rId2"/>
                          <a:stretch>
                            <a:fillRect t="-3279" r="-1389" b="-422951"/>
                          </a:stretch>
                        </a:blipFill>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C8354F77-4163-493B-9DE0-1747981826BF}"/>
                  </a:ext>
                </a:extLst>
              </p:cNvPr>
              <p:cNvGraphicFramePr>
                <a:graphicFrameLocks noGrp="1"/>
              </p:cNvGraphicFramePr>
              <p:nvPr>
                <p:extLst>
                  <p:ext uri="{D42A27DB-BD31-4B8C-83A1-F6EECF244321}">
                    <p14:modId xmlns:p14="http://schemas.microsoft.com/office/powerpoint/2010/main" val="768928304"/>
                  </p:ext>
                </p:extLst>
              </p:nvPr>
            </p:nvGraphicFramePr>
            <p:xfrm>
              <a:off x="5524739" y="4778836"/>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𝒎</m:t>
                                </m:r>
                                <m:r>
                                  <a:rPr lang="en-US" smtClean="0">
                                    <a:latin typeface="Cambria Math" panose="02040503050406030204" pitchFamily="18" charset="0"/>
                                  </a:rPr>
                                  <m:t>−</m:t>
                                </m:r>
                                <m:r>
                                  <a:rPr lang="en-US"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10" name="Table 9">
                <a:extLst>
                  <a:ext uri="{FF2B5EF4-FFF2-40B4-BE49-F238E27FC236}">
                    <a16:creationId xmlns:a16="http://schemas.microsoft.com/office/drawing/2014/main" id="{C8354F77-4163-493B-9DE0-1747981826BF}"/>
                  </a:ext>
                </a:extLst>
              </p:cNvPr>
              <p:cNvGraphicFramePr>
                <a:graphicFrameLocks noGrp="1"/>
              </p:cNvGraphicFramePr>
              <p:nvPr>
                <p:extLst>
                  <p:ext uri="{D42A27DB-BD31-4B8C-83A1-F6EECF244321}">
                    <p14:modId xmlns:p14="http://schemas.microsoft.com/office/powerpoint/2010/main" val="768928304"/>
                  </p:ext>
                </p:extLst>
              </p:nvPr>
            </p:nvGraphicFramePr>
            <p:xfrm>
              <a:off x="5524739" y="4778836"/>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endParaRPr lang="en-US"/>
                        </a:p>
                      </a:txBody>
                      <a:tcPr>
                        <a:blipFill>
                          <a:blip r:embed="rId3"/>
                          <a:stretch>
                            <a:fillRect t="-3279" r="-1389" b="-424590"/>
                          </a:stretch>
                        </a:blipFill>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p:spTree>
    <p:extLst>
      <p:ext uri="{BB962C8B-B14F-4D97-AF65-F5344CB8AC3E}">
        <p14:creationId xmlns:p14="http://schemas.microsoft.com/office/powerpoint/2010/main" val="31750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9634-60DD-4CD4-8642-E7A9DBBCD448}"/>
              </a:ext>
            </a:extLst>
          </p:cNvPr>
          <p:cNvSpPr>
            <a:spLocks noGrp="1"/>
          </p:cNvSpPr>
          <p:nvPr>
            <p:ph type="title"/>
          </p:nvPr>
        </p:nvSpPr>
        <p:spPr/>
        <p:txBody>
          <a:bodyPr/>
          <a:lstStyle/>
          <a:p>
            <a:r>
              <a:rPr lang="en-US" dirty="0"/>
              <a:t>Strategy-</a:t>
            </a:r>
            <a:r>
              <a:rPr lang="en-US" dirty="0" err="1"/>
              <a:t>Proofness</a:t>
            </a:r>
            <a:endParaRPr lang="en-US" dirty="0"/>
          </a:p>
        </p:txBody>
      </p:sp>
      <p:sp>
        <p:nvSpPr>
          <p:cNvPr id="3" name="Content Placeholder 2">
            <a:extLst>
              <a:ext uri="{FF2B5EF4-FFF2-40B4-BE49-F238E27FC236}">
                <a16:creationId xmlns:a16="http://schemas.microsoft.com/office/drawing/2014/main" id="{823101C1-64E4-400D-BE38-F80CB84EE8E3}"/>
              </a:ext>
            </a:extLst>
          </p:cNvPr>
          <p:cNvSpPr>
            <a:spLocks noGrp="1"/>
          </p:cNvSpPr>
          <p:nvPr>
            <p:ph idx="1"/>
          </p:nvPr>
        </p:nvSpPr>
        <p:spPr/>
        <p:txBody>
          <a:bodyPr/>
          <a:lstStyle/>
          <a:p>
            <a:r>
              <a:rPr lang="en-US" dirty="0"/>
              <a:t>A single voter can manipulate the outcome!</a:t>
            </a:r>
          </a:p>
        </p:txBody>
      </p:sp>
      <p:sp>
        <p:nvSpPr>
          <p:cNvPr id="4" name="Slide Number Placeholder 3">
            <a:extLst>
              <a:ext uri="{FF2B5EF4-FFF2-40B4-BE49-F238E27FC236}">
                <a16:creationId xmlns:a16="http://schemas.microsoft.com/office/drawing/2014/main" id="{461388B4-F19E-48AA-BC43-32B8BD77141C}"/>
              </a:ext>
            </a:extLst>
          </p:cNvPr>
          <p:cNvSpPr>
            <a:spLocks noGrp="1"/>
          </p:cNvSpPr>
          <p:nvPr>
            <p:ph type="sldNum" sz="quarter" idx="4"/>
          </p:nvPr>
        </p:nvSpPr>
        <p:spPr/>
        <p:txBody>
          <a:bodyPr/>
          <a:lstStyle/>
          <a:p>
            <a:fld id="{4E5DC575-B3DA-4894-AC1D-D96F1860F14D}" type="slidenum">
              <a:rPr lang="en-US" smtClean="0"/>
              <a:pPr/>
              <a:t>54</a:t>
            </a:fld>
            <a:endParaRPr lang="en-US" dirty="0"/>
          </a:p>
        </p:txBody>
      </p:sp>
      <p:graphicFrame>
        <p:nvGraphicFramePr>
          <p:cNvPr id="5" name="Table 4">
            <a:extLst>
              <a:ext uri="{FF2B5EF4-FFF2-40B4-BE49-F238E27FC236}">
                <a16:creationId xmlns:a16="http://schemas.microsoft.com/office/drawing/2014/main" id="{E80992A1-4762-4E01-AB96-466F32D073DA}"/>
              </a:ext>
            </a:extLst>
          </p:cNvPr>
          <p:cNvGraphicFramePr>
            <a:graphicFrameLocks noGrp="1"/>
          </p:cNvGraphicFramePr>
          <p:nvPr/>
        </p:nvGraphicFramePr>
        <p:xfrm>
          <a:off x="625901" y="2207622"/>
          <a:ext cx="4683587" cy="1854200"/>
        </p:xfrm>
        <a:graphic>
          <a:graphicData uri="http://schemas.openxmlformats.org/drawingml/2006/table">
            <a:tbl>
              <a:tblPr firstRow="1" bandRow="1">
                <a:tableStyleId>{6E25E649-3F16-4E02-A733-19D2CDBF48F0}</a:tableStyleId>
              </a:tblPr>
              <a:tblGrid>
                <a:gridCol w="2692241">
                  <a:extLst>
                    <a:ext uri="{9D8B030D-6E8A-4147-A177-3AD203B41FA5}">
                      <a16:colId xmlns:a16="http://schemas.microsoft.com/office/drawing/2014/main" val="20000"/>
                    </a:ext>
                  </a:extLst>
                </a:gridCol>
                <a:gridCol w="663782">
                  <a:extLst>
                    <a:ext uri="{9D8B030D-6E8A-4147-A177-3AD203B41FA5}">
                      <a16:colId xmlns:a16="http://schemas.microsoft.com/office/drawing/2014/main" val="20001"/>
                    </a:ext>
                  </a:extLst>
                </a:gridCol>
                <a:gridCol w="663782">
                  <a:extLst>
                    <a:ext uri="{9D8B030D-6E8A-4147-A177-3AD203B41FA5}">
                      <a16:colId xmlns:a16="http://schemas.microsoft.com/office/drawing/2014/main" val="20002"/>
                    </a:ext>
                  </a:extLst>
                </a:gridCol>
                <a:gridCol w="663782">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t>c</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t>d</a:t>
                      </a:r>
                    </a:p>
                  </a:txBody>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474628FE-AD93-4807-98D7-0F53FC50415D}"/>
              </a:ext>
            </a:extLst>
          </p:cNvPr>
          <p:cNvGraphicFramePr>
            <a:graphicFrameLocks noGrp="1"/>
          </p:cNvGraphicFramePr>
          <p:nvPr/>
        </p:nvGraphicFramePr>
        <p:xfrm>
          <a:off x="625901" y="4778836"/>
          <a:ext cx="4683587" cy="1854200"/>
        </p:xfrm>
        <a:graphic>
          <a:graphicData uri="http://schemas.openxmlformats.org/drawingml/2006/table">
            <a:tbl>
              <a:tblPr firstRow="1" bandRow="1">
                <a:tableStyleId>{6E25E649-3F16-4E02-A733-19D2CDBF48F0}</a:tableStyleId>
              </a:tblPr>
              <a:tblGrid>
                <a:gridCol w="2692241">
                  <a:extLst>
                    <a:ext uri="{9D8B030D-6E8A-4147-A177-3AD203B41FA5}">
                      <a16:colId xmlns:a16="http://schemas.microsoft.com/office/drawing/2014/main" val="20000"/>
                    </a:ext>
                  </a:extLst>
                </a:gridCol>
                <a:gridCol w="663782">
                  <a:extLst>
                    <a:ext uri="{9D8B030D-6E8A-4147-A177-3AD203B41FA5}">
                      <a16:colId xmlns:a16="http://schemas.microsoft.com/office/drawing/2014/main" val="20001"/>
                    </a:ext>
                  </a:extLst>
                </a:gridCol>
                <a:gridCol w="663782">
                  <a:extLst>
                    <a:ext uri="{9D8B030D-6E8A-4147-A177-3AD203B41FA5}">
                      <a16:colId xmlns:a16="http://schemas.microsoft.com/office/drawing/2014/main" val="20002"/>
                    </a:ext>
                  </a:extLst>
                </a:gridCol>
                <a:gridCol w="663782">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solidFill>
                            <a:srgbClr val="FF0000"/>
                          </a:solidFill>
                        </a:rPr>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solidFill>
                            <a:srgbClr val="FF0000"/>
                          </a:solidFill>
                        </a:rPr>
                        <a:t>c</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solidFill>
                            <a:srgbClr val="FF0000"/>
                          </a:solidFill>
                        </a:rPr>
                        <a:t>d</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solidFill>
                            <a:srgbClr val="FF0000"/>
                          </a:solidFill>
                        </a:rPr>
                        <a:t>b</a:t>
                      </a:r>
                    </a:p>
                  </a:txBody>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AFA94B91-995D-41A7-90C0-720D2EC4E84E}"/>
                  </a:ext>
                </a:extLst>
              </p:cNvPr>
              <p:cNvGraphicFramePr>
                <a:graphicFrameLocks noGrp="1"/>
              </p:cNvGraphicFramePr>
              <p:nvPr/>
            </p:nvGraphicFramePr>
            <p:xfrm>
              <a:off x="5464936" y="2207622"/>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𝒎</m:t>
                                </m:r>
                                <m:r>
                                  <a:rPr lang="en-US" smtClean="0">
                                    <a:latin typeface="Cambria Math" panose="02040503050406030204" pitchFamily="18" charset="0"/>
                                  </a:rPr>
                                  <m:t>−</m:t>
                                </m:r>
                                <m:r>
                                  <a:rPr lang="en-US"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9" name="Table 8">
                <a:extLst>
                  <a:ext uri="{FF2B5EF4-FFF2-40B4-BE49-F238E27FC236}">
                    <a16:creationId xmlns:a16="http://schemas.microsoft.com/office/drawing/2014/main" id="{AFA94B91-995D-41A7-90C0-720D2EC4E84E}"/>
                  </a:ext>
                </a:extLst>
              </p:cNvPr>
              <p:cNvGraphicFramePr>
                <a:graphicFrameLocks noGrp="1"/>
              </p:cNvGraphicFramePr>
              <p:nvPr/>
            </p:nvGraphicFramePr>
            <p:xfrm>
              <a:off x="5464936" y="2207622"/>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endParaRPr lang="en-US"/>
                        </a:p>
                      </a:txBody>
                      <a:tcPr>
                        <a:blipFill>
                          <a:blip r:embed="rId2"/>
                          <a:stretch>
                            <a:fillRect t="-3279" r="-1389" b="-422951"/>
                          </a:stretch>
                        </a:blipFill>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C8354F77-4163-493B-9DE0-1747981826BF}"/>
                  </a:ext>
                </a:extLst>
              </p:cNvPr>
              <p:cNvGraphicFramePr>
                <a:graphicFrameLocks noGrp="1"/>
              </p:cNvGraphicFramePr>
              <p:nvPr/>
            </p:nvGraphicFramePr>
            <p:xfrm>
              <a:off x="5524739" y="4778836"/>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𝒎</m:t>
                                </m:r>
                                <m:r>
                                  <a:rPr lang="en-US" smtClean="0">
                                    <a:latin typeface="Cambria Math" panose="02040503050406030204" pitchFamily="18" charset="0"/>
                                  </a:rPr>
                                  <m:t>−</m:t>
                                </m:r>
                                <m:r>
                                  <a:rPr lang="en-US"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10" name="Table 9">
                <a:extLst>
                  <a:ext uri="{FF2B5EF4-FFF2-40B4-BE49-F238E27FC236}">
                    <a16:creationId xmlns:a16="http://schemas.microsoft.com/office/drawing/2014/main" id="{C8354F77-4163-493B-9DE0-1747981826BF}"/>
                  </a:ext>
                </a:extLst>
              </p:cNvPr>
              <p:cNvGraphicFramePr>
                <a:graphicFrameLocks noGrp="1"/>
              </p:cNvGraphicFramePr>
              <p:nvPr/>
            </p:nvGraphicFramePr>
            <p:xfrm>
              <a:off x="5524739" y="4778836"/>
              <a:ext cx="871855" cy="1854200"/>
            </p:xfrm>
            <a:graphic>
              <a:graphicData uri="http://schemas.openxmlformats.org/drawingml/2006/table">
                <a:tbl>
                  <a:tblPr firstRow="1" bandRow="1">
                    <a:tableStyleId>{74C1A8A3-306A-4EB7-A6B1-4F7E0EB9C5D6}</a:tableStyleId>
                  </a:tblPr>
                  <a:tblGrid>
                    <a:gridCol w="871855">
                      <a:extLst>
                        <a:ext uri="{9D8B030D-6E8A-4147-A177-3AD203B41FA5}">
                          <a16:colId xmlns:a16="http://schemas.microsoft.com/office/drawing/2014/main" val="20000"/>
                        </a:ext>
                      </a:extLst>
                    </a:gridCol>
                  </a:tblGrid>
                  <a:tr h="370840">
                    <a:tc>
                      <a:txBody>
                        <a:bodyPr/>
                        <a:lstStyle/>
                        <a:p>
                          <a:endParaRPr lang="en-US"/>
                        </a:p>
                      </a:txBody>
                      <a:tcPr>
                        <a:blipFill>
                          <a:blip r:embed="rId3"/>
                          <a:stretch>
                            <a:fillRect t="-3279" r="-1389" b="-424590"/>
                          </a:stretch>
                        </a:blipFill>
                      </a:tcPr>
                    </a:tc>
                    <a:extLst>
                      <a:ext uri="{0D108BD9-81ED-4DB2-BD59-A6C34878D82A}">
                        <a16:rowId xmlns:a16="http://schemas.microsoft.com/office/drawing/2014/main" val="10000"/>
                      </a:ext>
                    </a:extLst>
                  </a:tr>
                  <a:tr h="370840">
                    <a:tc>
                      <a:txBody>
                        <a:bodyPr/>
                        <a:lstStyle/>
                        <a:p>
                          <a:r>
                            <a:rPr lang="en-US" dirty="0"/>
                            <a:t>3</a:t>
                          </a:r>
                        </a:p>
                      </a:txBody>
                      <a:tcPr/>
                    </a:tc>
                    <a:extLst>
                      <a:ext uri="{0D108BD9-81ED-4DB2-BD59-A6C34878D82A}">
                        <a16:rowId xmlns:a16="http://schemas.microsoft.com/office/drawing/2014/main" val="10001"/>
                      </a:ext>
                    </a:extLst>
                  </a:tr>
                  <a:tr h="370840">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p:sp>
        <p:nvSpPr>
          <p:cNvPr id="11" name="TextBox 10">
            <a:extLst>
              <a:ext uri="{FF2B5EF4-FFF2-40B4-BE49-F238E27FC236}">
                <a16:creationId xmlns:a16="http://schemas.microsoft.com/office/drawing/2014/main" id="{C9BFCED9-BE9E-4DF7-88EE-4FF06A301116}"/>
              </a:ext>
            </a:extLst>
          </p:cNvPr>
          <p:cNvSpPr txBox="1"/>
          <p:nvPr/>
        </p:nvSpPr>
        <p:spPr>
          <a:xfrm>
            <a:off x="6894067" y="2573731"/>
            <a:ext cx="1731564" cy="1323439"/>
          </a:xfrm>
          <a:prstGeom prst="rect">
            <a:avLst/>
          </a:prstGeom>
          <a:noFill/>
        </p:spPr>
        <p:txBody>
          <a:bodyPr wrap="none" rtlCol="0">
            <a:spAutoFit/>
          </a:bodyPr>
          <a:lstStyle/>
          <a:p>
            <a:r>
              <a:rPr lang="en-US" sz="2000" dirty="0"/>
              <a:t>b: 2*3+1*2=8</a:t>
            </a:r>
          </a:p>
          <a:p>
            <a:r>
              <a:rPr lang="en-US" sz="2000" dirty="0"/>
              <a:t>a: 2*2+1*3=7</a:t>
            </a:r>
          </a:p>
          <a:p>
            <a:endParaRPr lang="en-US" sz="2000" dirty="0"/>
          </a:p>
          <a:p>
            <a:r>
              <a:rPr lang="en-US" sz="2000" dirty="0"/>
              <a:t>b is the winner</a:t>
            </a:r>
          </a:p>
        </p:txBody>
      </p:sp>
      <p:sp>
        <p:nvSpPr>
          <p:cNvPr id="12" name="TextBox 11">
            <a:extLst>
              <a:ext uri="{FF2B5EF4-FFF2-40B4-BE49-F238E27FC236}">
                <a16:creationId xmlns:a16="http://schemas.microsoft.com/office/drawing/2014/main" id="{870D47A9-7B9C-4E8A-879E-5DC81C3CC3FF}"/>
              </a:ext>
            </a:extLst>
          </p:cNvPr>
          <p:cNvSpPr txBox="1"/>
          <p:nvPr/>
        </p:nvSpPr>
        <p:spPr>
          <a:xfrm>
            <a:off x="6894067" y="4903303"/>
            <a:ext cx="1720343" cy="1323439"/>
          </a:xfrm>
          <a:prstGeom prst="rect">
            <a:avLst/>
          </a:prstGeom>
          <a:noFill/>
        </p:spPr>
        <p:txBody>
          <a:bodyPr wrap="none" rtlCol="0">
            <a:spAutoFit/>
          </a:bodyPr>
          <a:lstStyle/>
          <a:p>
            <a:r>
              <a:rPr lang="en-US" sz="2000" dirty="0"/>
              <a:t>b: 2*3+1*0=6</a:t>
            </a:r>
          </a:p>
          <a:p>
            <a:r>
              <a:rPr lang="en-US" sz="2000" dirty="0"/>
              <a:t>a: 2*2+1*3=7</a:t>
            </a:r>
          </a:p>
          <a:p>
            <a:endParaRPr lang="en-US" sz="2000" dirty="0"/>
          </a:p>
          <a:p>
            <a:r>
              <a:rPr lang="en-US" sz="2000" dirty="0"/>
              <a:t>a is the winner</a:t>
            </a:r>
          </a:p>
        </p:txBody>
      </p:sp>
    </p:spTree>
    <p:extLst>
      <p:ext uri="{BB962C8B-B14F-4D97-AF65-F5344CB8AC3E}">
        <p14:creationId xmlns:p14="http://schemas.microsoft.com/office/powerpoint/2010/main" val="2600033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Strategy-Proofness</a:t>
            </a:r>
          </a:p>
        </p:txBody>
      </p:sp>
      <p:sp>
        <p:nvSpPr>
          <p:cNvPr id="3" name="Content Placeholder 2"/>
          <p:cNvSpPr>
            <a:spLocks noGrp="1"/>
          </p:cNvSpPr>
          <p:nvPr>
            <p:ph sz="quarter" idx="1"/>
          </p:nvPr>
        </p:nvSpPr>
        <p:spPr/>
        <p:txBody>
          <a:bodyPr>
            <a:normAutofit/>
          </a:bodyPr>
          <a:lstStyle/>
          <a:p>
            <a:r>
              <a:rPr lang="en-US" dirty="0"/>
              <a:t>A voting rule is </a:t>
            </a:r>
            <a:r>
              <a:rPr lang="en-US" dirty="0">
                <a:solidFill>
                  <a:schemeClr val="tx2"/>
                </a:solidFill>
              </a:rPr>
              <a:t>strategyproof (SP) </a:t>
            </a:r>
            <a:r>
              <a:rPr lang="en-US" dirty="0"/>
              <a:t>if a voter can never </a:t>
            </a:r>
            <a:r>
              <a:rPr lang="en-US" dirty="0">
                <a:solidFill>
                  <a:srgbClr val="900000"/>
                </a:solidFill>
              </a:rPr>
              <a:t>benefit</a:t>
            </a:r>
            <a:r>
              <a:rPr lang="en-US" dirty="0"/>
              <a:t> from lying about his preferences (regardless of what other voters do)</a:t>
            </a:r>
          </a:p>
          <a:p>
            <a:pPr lvl="1"/>
            <a:r>
              <a:rPr lang="en-US" sz="2800" dirty="0"/>
              <a:t>Benefit: a more preferred alternative is selected as winner</a:t>
            </a:r>
          </a:p>
        </p:txBody>
      </p:sp>
      <p:graphicFrame>
        <p:nvGraphicFramePr>
          <p:cNvPr id="8" name="Table 7"/>
          <p:cNvGraphicFramePr>
            <a:graphicFrameLocks noGrp="1"/>
          </p:cNvGraphicFramePr>
          <p:nvPr>
            <p:extLst>
              <p:ext uri="{D42A27DB-BD31-4B8C-83A1-F6EECF244321}">
                <p14:modId xmlns:p14="http://schemas.microsoft.com/office/powerpoint/2010/main" val="2662475347"/>
              </p:ext>
            </p:extLst>
          </p:nvPr>
        </p:nvGraphicFramePr>
        <p:xfrm>
          <a:off x="896888" y="3341825"/>
          <a:ext cx="2781783" cy="1854200"/>
        </p:xfrm>
        <a:graphic>
          <a:graphicData uri="http://schemas.openxmlformats.org/drawingml/2006/table">
            <a:tbl>
              <a:tblPr firstRow="1" bandRow="1">
                <a:tableStyleId>{6E25E649-3F16-4E02-A733-19D2CDBF48F0}</a:tableStyleId>
              </a:tblPr>
              <a:tblGrid>
                <a:gridCol w="1111171">
                  <a:extLst>
                    <a:ext uri="{9D8B030D-6E8A-4147-A177-3AD203B41FA5}">
                      <a16:colId xmlns:a16="http://schemas.microsoft.com/office/drawing/2014/main" val="20000"/>
                    </a:ext>
                  </a:extLst>
                </a:gridCol>
                <a:gridCol w="517002">
                  <a:extLst>
                    <a:ext uri="{9D8B030D-6E8A-4147-A177-3AD203B41FA5}">
                      <a16:colId xmlns:a16="http://schemas.microsoft.com/office/drawing/2014/main" val="20001"/>
                    </a:ext>
                  </a:extLst>
                </a:gridCol>
                <a:gridCol w="578735">
                  <a:extLst>
                    <a:ext uri="{9D8B030D-6E8A-4147-A177-3AD203B41FA5}">
                      <a16:colId xmlns:a16="http://schemas.microsoft.com/office/drawing/2014/main" val="20002"/>
                    </a:ext>
                  </a:extLst>
                </a:gridCol>
                <a:gridCol w="574875">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t>c</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t>d</a:t>
                      </a:r>
                    </a:p>
                  </a:txBody>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97692497"/>
              </p:ext>
            </p:extLst>
          </p:nvPr>
        </p:nvGraphicFramePr>
        <p:xfrm>
          <a:off x="4682565" y="3341825"/>
          <a:ext cx="2781783" cy="1854200"/>
        </p:xfrm>
        <a:graphic>
          <a:graphicData uri="http://schemas.openxmlformats.org/drawingml/2006/table">
            <a:tbl>
              <a:tblPr firstRow="1" bandRow="1">
                <a:tableStyleId>{6E25E649-3F16-4E02-A733-19D2CDBF48F0}</a:tableStyleId>
              </a:tblPr>
              <a:tblGrid>
                <a:gridCol w="1111171">
                  <a:extLst>
                    <a:ext uri="{9D8B030D-6E8A-4147-A177-3AD203B41FA5}">
                      <a16:colId xmlns:a16="http://schemas.microsoft.com/office/drawing/2014/main" val="20000"/>
                    </a:ext>
                  </a:extLst>
                </a:gridCol>
                <a:gridCol w="517002">
                  <a:extLst>
                    <a:ext uri="{9D8B030D-6E8A-4147-A177-3AD203B41FA5}">
                      <a16:colId xmlns:a16="http://schemas.microsoft.com/office/drawing/2014/main" val="20001"/>
                    </a:ext>
                  </a:extLst>
                </a:gridCol>
                <a:gridCol w="578735">
                  <a:extLst>
                    <a:ext uri="{9D8B030D-6E8A-4147-A177-3AD203B41FA5}">
                      <a16:colId xmlns:a16="http://schemas.microsoft.com/office/drawing/2014/main" val="20002"/>
                    </a:ext>
                  </a:extLst>
                </a:gridCol>
                <a:gridCol w="574875">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a:t>
                      </a:r>
                    </a:p>
                  </a:txBody>
                  <a:tcPr/>
                </a:tc>
                <a:tc>
                  <a:txBody>
                    <a:bodyPr/>
                    <a:lstStyle/>
                    <a:p>
                      <a:r>
                        <a:rPr lang="en-US" dirty="0"/>
                        <a:t>b</a:t>
                      </a:r>
                    </a:p>
                  </a:txBody>
                  <a:tcPr/>
                </a:tc>
                <a:tc>
                  <a:txBody>
                    <a:bodyPr/>
                    <a:lstStyle/>
                    <a:p>
                      <a:r>
                        <a:rPr lang="en-US" dirty="0"/>
                        <a:t>b</a:t>
                      </a:r>
                    </a:p>
                  </a:txBody>
                  <a:tcPr/>
                </a:tc>
                <a:tc>
                  <a:txBody>
                    <a:bodyPr/>
                    <a:lstStyle/>
                    <a:p>
                      <a:r>
                        <a:rPr lang="en-US" dirty="0">
                          <a:solidFill>
                            <a:srgbClr val="FF0000"/>
                          </a:solidFill>
                        </a:rPr>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solidFill>
                            <a:srgbClr val="FF0000"/>
                          </a:solidFill>
                        </a:rPr>
                        <a:t>c</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dirty="0"/>
                        <a:t>c</a:t>
                      </a:r>
                    </a:p>
                  </a:txBody>
                  <a:tcPr/>
                </a:tc>
                <a:tc>
                  <a:txBody>
                    <a:bodyPr/>
                    <a:lstStyle/>
                    <a:p>
                      <a:r>
                        <a:rPr lang="en-US" dirty="0"/>
                        <a:t>c</a:t>
                      </a:r>
                    </a:p>
                  </a:txBody>
                  <a:tcPr/>
                </a:tc>
                <a:tc>
                  <a:txBody>
                    <a:bodyPr/>
                    <a:lstStyle/>
                    <a:p>
                      <a:r>
                        <a:rPr lang="en-US" dirty="0">
                          <a:solidFill>
                            <a:srgbClr val="FF0000"/>
                          </a:solidFill>
                        </a:rPr>
                        <a:t>d</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solidFill>
                            <a:srgbClr val="FF0000"/>
                          </a:solidFill>
                        </a:rPr>
                        <a:t>b</a:t>
                      </a:r>
                    </a:p>
                  </a:txBody>
                  <a:tcPr/>
                </a:tc>
                <a:extLst>
                  <a:ext uri="{0D108BD9-81ED-4DB2-BD59-A6C34878D82A}">
                    <a16:rowId xmlns:a16="http://schemas.microsoft.com/office/drawing/2014/main" val="10004"/>
                  </a:ext>
                </a:extLst>
              </a:tr>
            </a:tbl>
          </a:graphicData>
        </a:graphic>
      </p:graphicFrame>
      <p:sp>
        <p:nvSpPr>
          <p:cNvPr id="11" name="Rectangle 10"/>
          <p:cNvSpPr/>
          <p:nvPr/>
        </p:nvSpPr>
        <p:spPr>
          <a:xfrm>
            <a:off x="781865" y="2742608"/>
            <a:ext cx="3398687" cy="461665"/>
          </a:xfrm>
          <a:prstGeom prst="rect">
            <a:avLst/>
          </a:prstGeom>
        </p:spPr>
        <p:txBody>
          <a:bodyPr wrap="none">
            <a:spAutoFit/>
          </a:bodyPr>
          <a:lstStyle/>
          <a:p>
            <a:r>
              <a:rPr lang="en-US" sz="2400" dirty="0">
                <a:solidFill>
                  <a:srgbClr val="900000"/>
                </a:solidFill>
              </a:rPr>
              <a:t>Do not lie: b is the winner</a:t>
            </a:r>
          </a:p>
        </p:txBody>
      </p:sp>
      <p:sp>
        <p:nvSpPr>
          <p:cNvPr id="12" name="Rectangle 11"/>
          <p:cNvSpPr/>
          <p:nvPr/>
        </p:nvSpPr>
        <p:spPr>
          <a:xfrm>
            <a:off x="4787349" y="2745849"/>
            <a:ext cx="2528256" cy="461665"/>
          </a:xfrm>
          <a:prstGeom prst="rect">
            <a:avLst/>
          </a:prstGeom>
        </p:spPr>
        <p:txBody>
          <a:bodyPr wrap="none">
            <a:spAutoFit/>
          </a:bodyPr>
          <a:lstStyle/>
          <a:p>
            <a:r>
              <a:rPr lang="en-US" sz="2400" dirty="0">
                <a:solidFill>
                  <a:srgbClr val="900000"/>
                </a:solidFill>
              </a:rPr>
              <a:t>Lie: a is the winner</a:t>
            </a:r>
          </a:p>
        </p:txBody>
      </p:sp>
      <p:sp>
        <p:nvSpPr>
          <p:cNvPr id="16" name="TextBox 15"/>
          <p:cNvSpPr txBox="1"/>
          <p:nvPr/>
        </p:nvSpPr>
        <p:spPr>
          <a:xfrm>
            <a:off x="781865" y="5346145"/>
            <a:ext cx="7643702" cy="830997"/>
          </a:xfrm>
          <a:prstGeom prst="rect">
            <a:avLst/>
          </a:prstGeom>
          <a:noFill/>
        </p:spPr>
        <p:txBody>
          <a:bodyPr wrap="square" rtlCol="0">
            <a:spAutoFit/>
          </a:bodyPr>
          <a:lstStyle/>
          <a:p>
            <a:r>
              <a:rPr lang="en-US" sz="2400" dirty="0"/>
              <a:t>If a voter’s preference is a&gt;b&gt;c, c will be selected w/o lying, and b will be selected w/ lying, then the voter still benefits</a:t>
            </a:r>
          </a:p>
        </p:txBody>
      </p:sp>
      <p:sp>
        <p:nvSpPr>
          <p:cNvPr id="7" name="Slide Number Placeholder 6">
            <a:extLst>
              <a:ext uri="{FF2B5EF4-FFF2-40B4-BE49-F238E27FC236}">
                <a16:creationId xmlns:a16="http://schemas.microsoft.com/office/drawing/2014/main" id="{7FB5BAA9-3D15-4EE1-983D-2A0D01AA9405}"/>
              </a:ext>
            </a:extLst>
          </p:cNvPr>
          <p:cNvSpPr>
            <a:spLocks noGrp="1"/>
          </p:cNvSpPr>
          <p:nvPr>
            <p:ph type="sldNum" sz="quarter" idx="4"/>
          </p:nvPr>
        </p:nvSpPr>
        <p:spPr/>
        <p:txBody>
          <a:bodyPr/>
          <a:lstStyle/>
          <a:p>
            <a:fld id="{4E5DC575-B3DA-4894-AC1D-D96F1860F14D}" type="slidenum">
              <a:rPr lang="en-US" smtClean="0"/>
              <a:pPr/>
              <a:t>55</a:t>
            </a:fld>
            <a:endParaRPr lang="en-US" dirty="0"/>
          </a:p>
        </p:txBody>
      </p:sp>
    </p:spTree>
    <p:extLst>
      <p:ext uri="{BB962C8B-B14F-4D97-AF65-F5344CB8AC3E}">
        <p14:creationId xmlns:p14="http://schemas.microsoft.com/office/powerpoint/2010/main" val="31187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552099" y="1113178"/>
                <a:ext cx="10515600" cy="4757535"/>
              </a:xfrm>
            </p:spPr>
            <p:txBody>
              <a:bodyPr>
                <a:normAutofit/>
              </a:bodyPr>
              <a:lstStyle/>
              <a:p>
                <a:r>
                  <a:rPr lang="en-US" dirty="0"/>
                  <a:t>Which of the introduced voting rules are </a:t>
                </a:r>
                <a:r>
                  <a:rPr lang="en-US" dirty="0" err="1"/>
                  <a:t>strategyproof</a:t>
                </a:r>
                <a:r>
                  <a:rPr lang="en-US" dirty="0"/>
                  <a:t>?</a:t>
                </a:r>
              </a:p>
              <a:p>
                <a:pPr marL="457200" lvl="1" indent="-457200">
                  <a:buFont typeface="+mj-lt"/>
                  <a:buAutoNum type="alphaUcPeriod"/>
                </a:pPr>
                <a:r>
                  <a:rPr lang="en-US" dirty="0"/>
                  <a:t>Plurality: Each voter give one point to top alternative</a:t>
                </a:r>
              </a:p>
              <a:p>
                <a:pPr marL="457200" lvl="1" indent="-457200">
                  <a:buFont typeface="+mj-lt"/>
                  <a:buAutoNum type="alphaUcPeriod"/>
                </a:pPr>
                <a:r>
                  <a:rPr lang="en-US" dirty="0" err="1"/>
                  <a:t>Borda</a:t>
                </a:r>
                <a:r>
                  <a:rPr lang="en-US" dirty="0"/>
                  <a:t> count: Each voter awards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𝑘</m:t>
                    </m:r>
                  </m:oMath>
                </a14:m>
                <a:r>
                  <a:rPr lang="en-US" dirty="0"/>
                  <a:t> points to alternative ranked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𝑡h</m:t>
                        </m:r>
                      </m:sup>
                    </m:sSup>
                  </m:oMath>
                </a14:m>
                <a:endParaRPr lang="en-US" dirty="0"/>
              </a:p>
              <a:p>
                <a:pPr marL="457200" lvl="1" indent="-457200">
                  <a:buFont typeface="+mj-lt"/>
                  <a:buAutoNum type="alphaUcPeriod"/>
                </a:pPr>
                <a:r>
                  <a:rPr lang="en-US" dirty="0"/>
                  <a:t>Plurality with runoff: Pairwise election between two alternatives with highest plurality scores</a:t>
                </a:r>
              </a:p>
              <a:p>
                <a:pPr marL="457200" lvl="1" indent="-457200">
                  <a:buFont typeface="+mj-lt"/>
                  <a:buAutoNum type="alphaUcPeriod"/>
                </a:pPr>
                <a:r>
                  <a:rPr lang="en-US" dirty="0"/>
                  <a:t>STV: In each round, alternative with least plurality votes is eliminated</a:t>
                </a:r>
              </a:p>
              <a:p>
                <a:pPr marL="457200" lvl="1" indent="-457200">
                  <a:buFont typeface="+mj-lt"/>
                  <a:buAutoNum type="alphaUcPeriod"/>
                </a:pPr>
                <a:r>
                  <a:rPr lang="en-US" dirty="0"/>
                  <a:t>None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552099" y="1113178"/>
                <a:ext cx="10515600" cy="4757535"/>
              </a:xfrm>
              <a:blipFill>
                <a:blip r:embed="rId2"/>
                <a:stretch>
                  <a:fillRect l="-1217" t="-2179"/>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141B8BC-E246-42A0-A51A-ED4FB4BFF63B}"/>
              </a:ext>
            </a:extLst>
          </p:cNvPr>
          <p:cNvSpPr>
            <a:spLocks noGrp="1"/>
          </p:cNvSpPr>
          <p:nvPr>
            <p:ph type="sldNum" sz="quarter" idx="4"/>
          </p:nvPr>
        </p:nvSpPr>
        <p:spPr/>
        <p:txBody>
          <a:bodyPr/>
          <a:lstStyle/>
          <a:p>
            <a:fld id="{4E5DC575-B3DA-4894-AC1D-D96F1860F14D}" type="slidenum">
              <a:rPr lang="en-US" smtClean="0"/>
              <a:pPr/>
              <a:t>56</a:t>
            </a:fld>
            <a:endParaRPr lang="en-US" dirty="0"/>
          </a:p>
        </p:txBody>
      </p:sp>
      <p:sp>
        <p:nvSpPr>
          <p:cNvPr id="5" name="&quot;Not Allowed&quot; Symbol 4">
            <a:extLst>
              <a:ext uri="{FF2B5EF4-FFF2-40B4-BE49-F238E27FC236}">
                <a16:creationId xmlns:a16="http://schemas.microsoft.com/office/drawing/2014/main" id="{A6096207-4E85-443D-9D6E-C5061BC3CFE7}"/>
              </a:ext>
            </a:extLst>
          </p:cNvPr>
          <p:cNvSpPr/>
          <p:nvPr/>
        </p:nvSpPr>
        <p:spPr>
          <a:xfrm>
            <a:off x="191902" y="2019532"/>
            <a:ext cx="280491" cy="274881"/>
          </a:xfrm>
          <a:prstGeom prst="noSmoking">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942442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552099" y="1113178"/>
                <a:ext cx="10515600" cy="4757535"/>
              </a:xfrm>
            </p:spPr>
            <p:txBody>
              <a:bodyPr>
                <a:normAutofit/>
              </a:bodyPr>
              <a:lstStyle/>
              <a:p>
                <a:r>
                  <a:rPr lang="en-US" dirty="0"/>
                  <a:t>Which of the introduced voting rules are </a:t>
                </a:r>
                <a:r>
                  <a:rPr lang="en-US" dirty="0" err="1"/>
                  <a:t>strategyproof</a:t>
                </a:r>
                <a:r>
                  <a:rPr lang="en-US" dirty="0"/>
                  <a:t>?</a:t>
                </a:r>
              </a:p>
              <a:p>
                <a:pPr marL="457200" lvl="1" indent="-457200">
                  <a:buFont typeface="+mj-lt"/>
                  <a:buAutoNum type="alphaUcPeriod"/>
                </a:pPr>
                <a:r>
                  <a:rPr lang="en-US" dirty="0"/>
                  <a:t>Plurality: Each voter give one point to top alternative</a:t>
                </a:r>
              </a:p>
              <a:p>
                <a:pPr marL="457200" lvl="1" indent="-457200">
                  <a:buFont typeface="+mj-lt"/>
                  <a:buAutoNum type="alphaUcPeriod"/>
                </a:pPr>
                <a:r>
                  <a:rPr lang="en-US" dirty="0" err="1"/>
                  <a:t>Borda</a:t>
                </a:r>
                <a:r>
                  <a:rPr lang="en-US" dirty="0"/>
                  <a:t> count: Each voter awards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𝑘</m:t>
                    </m:r>
                  </m:oMath>
                </a14:m>
                <a:r>
                  <a:rPr lang="en-US" dirty="0"/>
                  <a:t> points to alternative ranked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𝑡h</m:t>
                        </m:r>
                      </m:sup>
                    </m:sSup>
                  </m:oMath>
                </a14:m>
                <a:endParaRPr lang="en-US" dirty="0"/>
              </a:p>
              <a:p>
                <a:pPr marL="457200" lvl="1" indent="-457200">
                  <a:buFont typeface="+mj-lt"/>
                  <a:buAutoNum type="alphaUcPeriod"/>
                </a:pPr>
                <a:r>
                  <a:rPr lang="en-US" dirty="0"/>
                  <a:t>Plurality with runoff: Pairwise election between two alternatives with highest plurality scores</a:t>
                </a:r>
              </a:p>
              <a:p>
                <a:pPr marL="457200" lvl="1" indent="-457200">
                  <a:buFont typeface="+mj-lt"/>
                  <a:buAutoNum type="alphaUcPeriod"/>
                </a:pPr>
                <a:r>
                  <a:rPr lang="en-US" dirty="0"/>
                  <a:t>STV: In each round, alternative with least plurality votes is eliminated</a:t>
                </a:r>
              </a:p>
              <a:p>
                <a:pPr marL="457200" lvl="1" indent="-457200">
                  <a:buFont typeface="+mj-lt"/>
                  <a:buAutoNum type="alphaUcPeriod"/>
                </a:pPr>
                <a:r>
                  <a:rPr lang="en-US" dirty="0"/>
                  <a:t>None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552099" y="1113178"/>
                <a:ext cx="10515600" cy="4757535"/>
              </a:xfrm>
              <a:blipFill>
                <a:blip r:embed="rId2"/>
                <a:stretch>
                  <a:fillRect l="-1217" t="-2179"/>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141B8BC-E246-42A0-A51A-ED4FB4BFF63B}"/>
              </a:ext>
            </a:extLst>
          </p:cNvPr>
          <p:cNvSpPr>
            <a:spLocks noGrp="1"/>
          </p:cNvSpPr>
          <p:nvPr>
            <p:ph type="sldNum" sz="quarter" idx="4"/>
          </p:nvPr>
        </p:nvSpPr>
        <p:spPr/>
        <p:txBody>
          <a:bodyPr/>
          <a:lstStyle/>
          <a:p>
            <a:fld id="{4E5DC575-B3DA-4894-AC1D-D96F1860F14D}" type="slidenum">
              <a:rPr lang="en-US" smtClean="0"/>
              <a:pPr/>
              <a:t>57</a:t>
            </a:fld>
            <a:endParaRPr lang="en-US" dirty="0"/>
          </a:p>
        </p:txBody>
      </p:sp>
      <p:sp>
        <p:nvSpPr>
          <p:cNvPr id="5" name="TextBox 4">
            <a:extLst>
              <a:ext uri="{FF2B5EF4-FFF2-40B4-BE49-F238E27FC236}">
                <a16:creationId xmlns:a16="http://schemas.microsoft.com/office/drawing/2014/main" id="{21E23D33-84A2-43E8-8B40-41E1F39A86DE}"/>
              </a:ext>
            </a:extLst>
          </p:cNvPr>
          <p:cNvSpPr txBox="1"/>
          <p:nvPr/>
        </p:nvSpPr>
        <p:spPr>
          <a:xfrm>
            <a:off x="1000538" y="4106970"/>
            <a:ext cx="9680713" cy="1938992"/>
          </a:xfrm>
          <a:prstGeom prst="rect">
            <a:avLst/>
          </a:prstGeom>
          <a:noFill/>
        </p:spPr>
        <p:txBody>
          <a:bodyPr wrap="square" rtlCol="0">
            <a:spAutoFit/>
          </a:bodyPr>
          <a:lstStyle/>
          <a:p>
            <a:r>
              <a:rPr lang="en-US" sz="2400" dirty="0">
                <a:solidFill>
                  <a:schemeClr val="tx2"/>
                </a:solidFill>
              </a:rPr>
              <a:t>Previous example already showed that </a:t>
            </a:r>
            <a:r>
              <a:rPr lang="en-US" sz="2400" dirty="0" err="1">
                <a:solidFill>
                  <a:schemeClr val="tx2"/>
                </a:solidFill>
              </a:rPr>
              <a:t>Borda</a:t>
            </a:r>
            <a:r>
              <a:rPr lang="en-US" sz="2400" dirty="0">
                <a:solidFill>
                  <a:schemeClr val="tx2"/>
                </a:solidFill>
              </a:rPr>
              <a:t> count is not.</a:t>
            </a:r>
          </a:p>
          <a:p>
            <a:r>
              <a:rPr lang="en-US" sz="2400" dirty="0">
                <a:solidFill>
                  <a:schemeClr val="tx2"/>
                </a:solidFill>
              </a:rPr>
              <a:t>My true preference is a&gt;b&gt;c, but b&gt;c&gt;a for 50 other voters and c&gt;b&gt;a for the remaining 50 voters. Assume the tie-breaking rule will make c the winner if I report truthfully. Then I would report b&gt;c&gt;a to make b the winner instead of c under Plurality, Plurality with runoff, and STV. So none.</a:t>
            </a:r>
          </a:p>
        </p:txBody>
      </p:sp>
    </p:spTree>
    <p:extLst>
      <p:ext uri="{BB962C8B-B14F-4D97-AF65-F5344CB8AC3E}">
        <p14:creationId xmlns:p14="http://schemas.microsoft.com/office/powerpoint/2010/main" val="27524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Greedy Algorithm for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oMath>
                </a14:m>
                <a:r>
                  <a:rPr lang="en-US" dirty="0"/>
                  <a:t>Manipulation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797" t="-23301" b="-30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Given voting rule </a:t>
                </a:r>
                <a14:m>
                  <m:oMath xmlns:m="http://schemas.openxmlformats.org/officeDocument/2006/math">
                    <m:r>
                      <a:rPr lang="en-US" i="1">
                        <a:latin typeface="Cambria Math" panose="02040503050406030204" pitchFamily="18" charset="0"/>
                      </a:rPr>
                      <m:t>𝑓</m:t>
                    </m:r>
                  </m:oMath>
                </a14:m>
                <a:r>
                  <a:rPr lang="en-US" dirty="0"/>
                  <a:t> and preference profile of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−1</m:t>
                    </m:r>
                  </m:oMath>
                </a14:m>
                <a:r>
                  <a:rPr lang="en-US" dirty="0"/>
                  <a:t> voters, how can the last voter report preference to let a specific alternative </a:t>
                </a:r>
                <a14:m>
                  <m:oMath xmlns:m="http://schemas.openxmlformats.org/officeDocument/2006/math">
                    <m:r>
                      <a:rPr lang="en-US" i="1">
                        <a:latin typeface="Cambria Math" panose="02040503050406030204" pitchFamily="18" charset="0"/>
                      </a:rPr>
                      <m:t>𝑦</m:t>
                    </m:r>
                  </m:oMath>
                </a14:m>
                <a:r>
                  <a:rPr lang="en-US" dirty="0"/>
                  <a:t> </a:t>
                </a:r>
                <a:r>
                  <a:rPr lang="en-US" i="1" dirty="0"/>
                  <a:t>uniquely</a:t>
                </a:r>
                <a:r>
                  <a:rPr lang="en-US" dirty="0"/>
                  <a:t> win (no tie breaking)?</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3"/>
                <a:stretch>
                  <a:fillRect l="-1217" t="-5090" r="-1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nvGraphicFramePr>
            <p:xfrm>
              <a:off x="2368952" y="2492416"/>
              <a:ext cx="7515828" cy="3238917"/>
            </p:xfrm>
            <a:graphic>
              <a:graphicData uri="http://schemas.openxmlformats.org/drawingml/2006/table">
                <a:tbl>
                  <a:tblPr firstRow="1" bandRow="1">
                    <a:tableStyleId>{6E25E649-3F16-4E02-A733-19D2CDBF48F0}</a:tableStyleId>
                  </a:tblPr>
                  <a:tblGrid>
                    <a:gridCol w="7515828">
                      <a:extLst>
                        <a:ext uri="{9D8B030D-6E8A-4147-A177-3AD203B41FA5}">
                          <a16:colId xmlns:a16="http://schemas.microsoft.com/office/drawing/2014/main" val="20000"/>
                        </a:ext>
                      </a:extLst>
                    </a:gridCol>
                  </a:tblGrid>
                  <a:tr h="465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Greedy algorithm</a:t>
                          </a:r>
                          <a:r>
                            <a:rPr lang="en-US" sz="2200" baseline="0" dirty="0"/>
                            <a:t> for </a:t>
                          </a:r>
                          <a14:m>
                            <m:oMath xmlns:m="http://schemas.openxmlformats.org/officeDocument/2006/math">
                              <m:r>
                                <a:rPr lang="en-US" sz="2200" i="1" baseline="0" dirty="0" smtClean="0">
                                  <a:latin typeface="Cambria Math" panose="02040503050406030204" pitchFamily="18" charset="0"/>
                                </a:rPr>
                                <m:t>𝑓</m:t>
                              </m:r>
                              <m:r>
                                <a:rPr lang="en-US" sz="2200" i="1" baseline="0" dirty="0" smtClean="0">
                                  <a:latin typeface="Cambria Math" panose="02040503050406030204" pitchFamily="18" charset="0"/>
                                </a:rPr>
                                <m:t>−</m:t>
                              </m:r>
                            </m:oMath>
                          </a14:m>
                          <a:r>
                            <a:rPr lang="en-US" sz="2200" baseline="0" dirty="0"/>
                            <a:t>Manipulation</a:t>
                          </a:r>
                          <a:endParaRPr lang="en-US" sz="2200" dirty="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Rank </a:t>
                          </a:r>
                          <a14:m>
                            <m:oMath xmlns:m="http://schemas.openxmlformats.org/officeDocument/2006/math">
                              <m:r>
                                <a:rPr lang="en-US" sz="2200" i="1" dirty="0" smtClean="0">
                                  <a:latin typeface="Cambria Math" panose="02040503050406030204" pitchFamily="18" charset="0"/>
                                </a:rPr>
                                <m:t>𝑦</m:t>
                              </m:r>
                            </m:oMath>
                          </a14:m>
                          <a:r>
                            <a:rPr lang="en-US" sz="2200" dirty="0"/>
                            <a:t>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While there are unranked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      If </a:t>
                          </a:r>
                          <a14:m>
                            <m:oMath xmlns:m="http://schemas.openxmlformats.org/officeDocument/2006/math">
                              <m:r>
                                <a:rPr lang="en-US" sz="2200" b="0" i="1" dirty="0" smtClean="0">
                                  <a:latin typeface="Cambria Math" panose="02040503050406030204" pitchFamily="18" charset="0"/>
                                </a:rPr>
                                <m:t>∃</m:t>
                              </m:r>
                              <m:r>
                                <a:rPr lang="en-US" sz="2200" b="0" i="1" dirty="0" smtClean="0">
                                  <a:latin typeface="Cambria Math" panose="02040503050406030204" pitchFamily="18" charset="0"/>
                                </a:rPr>
                                <m:t>𝑥</m:t>
                              </m:r>
                            </m:oMath>
                          </a14:m>
                          <a:r>
                            <a:rPr lang="en-US" sz="2200" dirty="0"/>
                            <a:t> that can be placed in the next spot without preventing </a:t>
                          </a:r>
                          <a14:m>
                            <m:oMath xmlns:m="http://schemas.openxmlformats.org/officeDocument/2006/math">
                              <m:r>
                                <a:rPr lang="en-US" sz="2200" i="1" dirty="0" smtClean="0">
                                  <a:latin typeface="Cambria Math" panose="02040503050406030204" pitchFamily="18" charset="0"/>
                                </a:rPr>
                                <m:t>𝑦</m:t>
                              </m:r>
                            </m:oMath>
                          </a14:m>
                          <a:r>
                            <a:rPr lang="en-US" sz="2200" dirty="0"/>
                            <a:t> from winning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             place this alternative in</a:t>
                          </a:r>
                          <a:r>
                            <a:rPr lang="en-US" sz="2200" baseline="0" dirty="0"/>
                            <a:t> the next spot</a:t>
                          </a:r>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             return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return true (with final ranking)</a:t>
                          </a:r>
                        </a:p>
                      </a:txBody>
                      <a:tcPr/>
                    </a:tc>
                    <a:extLst>
                      <a:ext uri="{0D108BD9-81ED-4DB2-BD59-A6C34878D82A}">
                        <a16:rowId xmlns:a16="http://schemas.microsoft.com/office/drawing/2014/main" val="10001"/>
                      </a:ext>
                    </a:extLst>
                  </a:tr>
                </a:tbl>
              </a:graphicData>
            </a:graphic>
          </p:graphicFrame>
        </mc:Choice>
        <mc:Fallback xmlns="">
          <p:graphicFrame>
            <p:nvGraphicFramePr>
              <p:cNvPr id="7" name="Table 6"/>
              <p:cNvGraphicFramePr>
                <a:graphicFrameLocks noGrp="1"/>
              </p:cNvGraphicFramePr>
              <p:nvPr/>
            </p:nvGraphicFramePr>
            <p:xfrm>
              <a:off x="2368952" y="2492416"/>
              <a:ext cx="7515828" cy="3238917"/>
            </p:xfrm>
            <a:graphic>
              <a:graphicData uri="http://schemas.openxmlformats.org/drawingml/2006/table">
                <a:tbl>
                  <a:tblPr firstRow="1" bandRow="1">
                    <a:tableStyleId>{6E25E649-3F16-4E02-A733-19D2CDBF48F0}</a:tableStyleId>
                  </a:tblPr>
                  <a:tblGrid>
                    <a:gridCol w="7515828">
                      <a:extLst>
                        <a:ext uri="{9D8B030D-6E8A-4147-A177-3AD203B41FA5}">
                          <a16:colId xmlns:a16="http://schemas.microsoft.com/office/drawing/2014/main" val="20000"/>
                        </a:ext>
                      </a:extLst>
                    </a:gridCol>
                  </a:tblGrid>
                  <a:tr h="465237">
                    <a:tc>
                      <a:txBody>
                        <a:bodyPr/>
                        <a:lstStyle/>
                        <a:p>
                          <a:endParaRPr lang="en-US"/>
                        </a:p>
                      </a:txBody>
                      <a:tcPr>
                        <a:blipFill>
                          <a:blip r:embed="rId4"/>
                          <a:stretch>
                            <a:fillRect t="-7792" r="-162" b="-618182"/>
                          </a:stretch>
                        </a:blipFill>
                      </a:tcPr>
                    </a:tc>
                    <a:extLst>
                      <a:ext uri="{0D108BD9-81ED-4DB2-BD59-A6C34878D82A}">
                        <a16:rowId xmlns:a16="http://schemas.microsoft.com/office/drawing/2014/main" val="10000"/>
                      </a:ext>
                    </a:extLst>
                  </a:tr>
                  <a:tr h="2773680">
                    <a:tc>
                      <a:txBody>
                        <a:bodyPr/>
                        <a:lstStyle/>
                        <a:p>
                          <a:endParaRPr lang="en-US"/>
                        </a:p>
                      </a:txBody>
                      <a:tcPr>
                        <a:blipFill>
                          <a:blip r:embed="rId4"/>
                          <a:stretch>
                            <a:fillRect t="-18202" r="-162" b="-4386"/>
                          </a:stretch>
                        </a:blipFill>
                      </a:tcPr>
                    </a:tc>
                    <a:extLst>
                      <a:ext uri="{0D108BD9-81ED-4DB2-BD59-A6C34878D82A}">
                        <a16:rowId xmlns:a16="http://schemas.microsoft.com/office/drawing/2014/main" val="10001"/>
                      </a:ext>
                    </a:extLst>
                  </a:tr>
                </a:tbl>
              </a:graphicData>
            </a:graphic>
          </p:graphicFrame>
        </mc:Fallback>
      </mc:AlternateContent>
      <p:sp>
        <p:nvSpPr>
          <p:cNvPr id="8" name="Rectangle 7"/>
          <p:cNvSpPr/>
          <p:nvPr/>
        </p:nvSpPr>
        <p:spPr>
          <a:xfrm>
            <a:off x="2983992" y="5866248"/>
            <a:ext cx="5540940" cy="461665"/>
          </a:xfrm>
          <a:prstGeom prst="rect">
            <a:avLst/>
          </a:prstGeom>
        </p:spPr>
        <p:txBody>
          <a:bodyPr wrap="none">
            <a:spAutoFit/>
          </a:bodyPr>
          <a:lstStyle/>
          <a:p>
            <a:r>
              <a:rPr lang="en-US" sz="2400" dirty="0">
                <a:solidFill>
                  <a:schemeClr val="tx2"/>
                </a:solidFill>
              </a:rPr>
              <a:t>Correctness proved (Bartholdi et al., 1989)</a:t>
            </a:r>
          </a:p>
        </p:txBody>
      </p:sp>
      <p:sp>
        <p:nvSpPr>
          <p:cNvPr id="9" name="Slide Number Placeholder 8">
            <a:extLst>
              <a:ext uri="{FF2B5EF4-FFF2-40B4-BE49-F238E27FC236}">
                <a16:creationId xmlns:a16="http://schemas.microsoft.com/office/drawing/2014/main" id="{91973106-50D8-4BE1-8068-6A80F74F3CE7}"/>
              </a:ext>
            </a:extLst>
          </p:cNvPr>
          <p:cNvSpPr>
            <a:spLocks noGrp="1"/>
          </p:cNvSpPr>
          <p:nvPr>
            <p:ph type="sldNum" sz="quarter" idx="4"/>
          </p:nvPr>
        </p:nvSpPr>
        <p:spPr/>
        <p:txBody>
          <a:bodyPr/>
          <a:lstStyle/>
          <a:p>
            <a:fld id="{4E5DC575-B3DA-4894-AC1D-D96F1860F14D}" type="slidenum">
              <a:rPr lang="en-US" smtClean="0"/>
              <a:pPr/>
              <a:t>58</a:t>
            </a:fld>
            <a:endParaRPr lang="en-US" dirty="0"/>
          </a:p>
        </p:txBody>
      </p:sp>
    </p:spTree>
    <p:extLst>
      <p:ext uri="{BB962C8B-B14F-4D97-AF65-F5344CB8AC3E}">
        <p14:creationId xmlns:p14="http://schemas.microsoft.com/office/powerpoint/2010/main" val="6110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Greedy Algorithm for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oMath>
                </a14:m>
                <a:r>
                  <a:rPr lang="en-US" dirty="0"/>
                  <a:t>Manipulation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Example with </a:t>
            </a:r>
            <a:r>
              <a:rPr lang="en-US" dirty="0" err="1"/>
              <a:t>Borda</a:t>
            </a:r>
            <a:r>
              <a:rPr lang="en-US" dirty="0"/>
              <a:t> count voting rule</a:t>
            </a:r>
          </a:p>
        </p:txBody>
      </p:sp>
      <p:graphicFrame>
        <p:nvGraphicFramePr>
          <p:cNvPr id="7" name="Table 6"/>
          <p:cNvGraphicFramePr>
            <a:graphicFrameLocks noGrp="1"/>
          </p:cNvGraphicFramePr>
          <p:nvPr/>
        </p:nvGraphicFramePr>
        <p:xfrm>
          <a:off x="2844800" y="1833880"/>
          <a:ext cx="5144168" cy="1854200"/>
        </p:xfrm>
        <a:graphic>
          <a:graphicData uri="http://schemas.openxmlformats.org/drawingml/2006/table">
            <a:tbl>
              <a:tblPr firstRow="1" bandRow="1">
                <a:tableStyleId>{6E25E649-3F16-4E02-A733-19D2CDBF48F0}</a:tableStyleId>
              </a:tblPr>
              <a:tblGrid>
                <a:gridCol w="2956994">
                  <a:extLst>
                    <a:ext uri="{9D8B030D-6E8A-4147-A177-3AD203B41FA5}">
                      <a16:colId xmlns:a16="http://schemas.microsoft.com/office/drawing/2014/main" val="20000"/>
                    </a:ext>
                  </a:extLst>
                </a:gridCol>
                <a:gridCol w="729058">
                  <a:extLst>
                    <a:ext uri="{9D8B030D-6E8A-4147-A177-3AD203B41FA5}">
                      <a16:colId xmlns:a16="http://schemas.microsoft.com/office/drawing/2014/main" val="20001"/>
                    </a:ext>
                  </a:extLst>
                </a:gridCol>
                <a:gridCol w="729058">
                  <a:extLst>
                    <a:ext uri="{9D8B030D-6E8A-4147-A177-3AD203B41FA5}">
                      <a16:colId xmlns:a16="http://schemas.microsoft.com/office/drawing/2014/main" val="20002"/>
                    </a:ext>
                  </a:extLst>
                </a:gridCol>
                <a:gridCol w="729058">
                  <a:extLst>
                    <a:ext uri="{9D8B030D-6E8A-4147-A177-3AD203B41FA5}">
                      <a16:colId xmlns:a16="http://schemas.microsoft.com/office/drawing/2014/main" val="20003"/>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endParaRPr lang="en-US" dirty="0"/>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endParaRPr lang="en-US" dirty="0"/>
                    </a:p>
                  </a:txBody>
                  <a:tcPr/>
                </a:tc>
                <a:extLst>
                  <a:ext uri="{0D108BD9-81ED-4DB2-BD59-A6C34878D82A}">
                    <a16:rowId xmlns:a16="http://schemas.microsoft.com/office/drawing/2014/main" val="1000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a:t>
                      </a:r>
                    </a:p>
                  </a:txBody>
                  <a:tcPr/>
                </a:tc>
                <a:tc>
                  <a:txBody>
                    <a:bodyPr/>
                    <a:lstStyle/>
                    <a:p>
                      <a:r>
                        <a:rPr lang="en-US" dirty="0"/>
                        <a:t>d</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8" name="Slide Number Placeholder 7">
            <a:extLst>
              <a:ext uri="{FF2B5EF4-FFF2-40B4-BE49-F238E27FC236}">
                <a16:creationId xmlns:a16="http://schemas.microsoft.com/office/drawing/2014/main" id="{7DFEB73C-08C8-4522-8567-046260E26319}"/>
              </a:ext>
            </a:extLst>
          </p:cNvPr>
          <p:cNvSpPr>
            <a:spLocks noGrp="1"/>
          </p:cNvSpPr>
          <p:nvPr>
            <p:ph type="sldNum" sz="quarter" idx="4"/>
          </p:nvPr>
        </p:nvSpPr>
        <p:spPr/>
        <p:txBody>
          <a:bodyPr/>
          <a:lstStyle/>
          <a:p>
            <a:fld id="{4E5DC575-B3DA-4894-AC1D-D96F1860F14D}" type="slidenum">
              <a:rPr lang="en-US" smtClean="0"/>
              <a:pPr/>
              <a:t>59</a:t>
            </a:fld>
            <a:endParaRPr lang="en-US" dirty="0"/>
          </a:p>
        </p:txBody>
      </p:sp>
    </p:spTree>
    <p:extLst>
      <p:ext uri="{BB962C8B-B14F-4D97-AF65-F5344CB8AC3E}">
        <p14:creationId xmlns:p14="http://schemas.microsoft.com/office/powerpoint/2010/main" val="207516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Extensive-Form Games</a:t>
            </a:r>
          </a:p>
        </p:txBody>
      </p:sp>
      <p:sp>
        <p:nvSpPr>
          <p:cNvPr id="3" name="Content Placeholder 2"/>
          <p:cNvSpPr>
            <a:spLocks noGrp="1"/>
          </p:cNvSpPr>
          <p:nvPr>
            <p:ph sz="quarter" idx="1"/>
          </p:nvPr>
        </p:nvSpPr>
        <p:spPr>
          <a:xfrm>
            <a:off x="552099" y="1113178"/>
            <a:ext cx="10515600" cy="5243172"/>
          </a:xfrm>
        </p:spPr>
        <p:txBody>
          <a:bodyPr>
            <a:normAutofit/>
          </a:bodyPr>
          <a:lstStyle/>
          <a:p>
            <a:r>
              <a:rPr lang="en-US" dirty="0"/>
              <a:t>Normal-form game: players, actions, utilities for each action profile, simultaneous movement</a:t>
            </a:r>
          </a:p>
          <a:p>
            <a:r>
              <a:rPr lang="en-US" dirty="0"/>
              <a:t>Extensive-form game</a:t>
            </a:r>
          </a:p>
          <a:p>
            <a:pPr lvl="1"/>
            <a:r>
              <a:rPr lang="en-US" sz="2800" dirty="0"/>
              <a:t>Set of players</a:t>
            </a:r>
          </a:p>
          <a:p>
            <a:pPr lvl="1"/>
            <a:r>
              <a:rPr lang="en-US" sz="2800" dirty="0"/>
              <a:t>Sequencing of players' possible moves</a:t>
            </a:r>
          </a:p>
          <a:p>
            <a:pPr lvl="1"/>
            <a:r>
              <a:rPr lang="en-US" sz="2800" dirty="0"/>
              <a:t>Player’s actions at every decision point</a:t>
            </a:r>
          </a:p>
          <a:p>
            <a:pPr lvl="1"/>
            <a:r>
              <a:rPr lang="en-US" sz="2800" dirty="0"/>
              <a:t>(Possibly imperfect) information each player has about the other player's moves when they make a decision</a:t>
            </a:r>
          </a:p>
          <a:p>
            <a:pPr lvl="1"/>
            <a:r>
              <a:rPr lang="en-US" sz="2800" dirty="0"/>
              <a:t>Payoffs for all possible game outcomes</a:t>
            </a:r>
          </a:p>
          <a:p>
            <a:pPr lvl="1"/>
            <a:endParaRPr lang="en-US" sz="2800" dirty="0"/>
          </a:p>
        </p:txBody>
      </p:sp>
      <p:sp>
        <p:nvSpPr>
          <p:cNvPr id="7" name="TextBox 6"/>
          <p:cNvSpPr txBox="1"/>
          <p:nvPr/>
        </p:nvSpPr>
        <p:spPr>
          <a:xfrm>
            <a:off x="2791327" y="5336675"/>
            <a:ext cx="6898106" cy="461665"/>
          </a:xfrm>
          <a:prstGeom prst="rect">
            <a:avLst/>
          </a:prstGeom>
          <a:noFill/>
        </p:spPr>
        <p:txBody>
          <a:bodyPr wrap="square" rtlCol="0">
            <a:spAutoFit/>
          </a:bodyPr>
          <a:lstStyle/>
          <a:p>
            <a:endParaRPr lang="en-US" sz="2400" dirty="0"/>
          </a:p>
        </p:txBody>
      </p:sp>
      <p:sp>
        <p:nvSpPr>
          <p:cNvPr id="4" name="Slide Number Placeholder 3">
            <a:extLst>
              <a:ext uri="{FF2B5EF4-FFF2-40B4-BE49-F238E27FC236}">
                <a16:creationId xmlns:a16="http://schemas.microsoft.com/office/drawing/2014/main" id="{58BA388D-2555-4F20-B772-F92D3190F4FF}"/>
              </a:ext>
            </a:extLst>
          </p:cNvPr>
          <p:cNvSpPr>
            <a:spLocks noGrp="1"/>
          </p:cNvSpPr>
          <p:nvPr>
            <p:ph type="sldNum" sz="quarter" idx="4"/>
          </p:nvPr>
        </p:nvSpPr>
        <p:spPr/>
        <p:txBody>
          <a:bodyPr/>
          <a:lstStyle/>
          <a:p>
            <a:fld id="{4E5DC575-B3DA-4894-AC1D-D96F1860F14D}" type="slidenum">
              <a:rPr lang="en-US" smtClean="0"/>
              <a:pPr/>
              <a:t>6</a:t>
            </a:fld>
            <a:endParaRPr lang="en-US" dirty="0"/>
          </a:p>
        </p:txBody>
      </p:sp>
    </p:spTree>
    <p:extLst>
      <p:ext uri="{BB962C8B-B14F-4D97-AF65-F5344CB8AC3E}">
        <p14:creationId xmlns:p14="http://schemas.microsoft.com/office/powerpoint/2010/main" val="541437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Greedy Algorithm for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oMath>
                </a14:m>
                <a:r>
                  <a:rPr lang="en-US" dirty="0"/>
                  <a:t>Manipulation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Example with </a:t>
            </a:r>
            <a:r>
              <a:rPr lang="en-US" dirty="0" err="1"/>
              <a:t>Borda</a:t>
            </a:r>
            <a:r>
              <a:rPr lang="en-US" dirty="0"/>
              <a:t> count voting rule</a:t>
            </a: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nvGraphicFramePr>
            <p:xfrm>
              <a:off x="2136648" y="4302760"/>
              <a:ext cx="5333626" cy="1854200"/>
            </p:xfrm>
            <a:graphic>
              <a:graphicData uri="http://schemas.openxmlformats.org/drawingml/2006/table">
                <a:tbl>
                  <a:tblPr firstRow="1" bandRow="1">
                    <a:tableStyleId>{6E25E649-3F16-4E02-A733-19D2CDBF48F0}</a:tableStyleId>
                  </a:tblPr>
                  <a:tblGrid>
                    <a:gridCol w="2685322">
                      <a:extLst>
                        <a:ext uri="{9D8B030D-6E8A-4147-A177-3AD203B41FA5}">
                          <a16:colId xmlns:a16="http://schemas.microsoft.com/office/drawing/2014/main" val="20000"/>
                        </a:ext>
                      </a:extLst>
                    </a:gridCol>
                    <a:gridCol w="662076">
                      <a:extLst>
                        <a:ext uri="{9D8B030D-6E8A-4147-A177-3AD203B41FA5}">
                          <a16:colId xmlns:a16="http://schemas.microsoft.com/office/drawing/2014/main" val="20001"/>
                        </a:ext>
                      </a:extLst>
                    </a:gridCol>
                    <a:gridCol w="526396">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850232">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m:t>
                                </m:r>
                                <m:r>
                                  <a:rPr lang="en-US" b="1" i="1" smtClean="0">
                                    <a:latin typeface="Cambria Math" panose="02040503050406030204" pitchFamily="18" charset="0"/>
                                  </a:rPr>
                                  <m:t>−</m:t>
                                </m:r>
                                <m:r>
                                  <a:rPr lang="en-US" b="1" i="1"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tc>
                      <a:txBody>
                        <a:bodyPr/>
                        <a:lstStyle/>
                        <a:p>
                          <a:r>
                            <a:rPr lang="en-US" dirty="0"/>
                            <a:t>3</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tc>
                      <a:txBody>
                        <a:bodyPr/>
                        <a:lstStyle/>
                        <a:p>
                          <a:r>
                            <a:rPr lang="en-US" dirty="0"/>
                            <a:t>2</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r>
                            <a:rPr lang="en-US" dirty="0"/>
                            <a:t>d</a:t>
                          </a:r>
                        </a:p>
                      </a:txBody>
                      <a:tcPr/>
                    </a:tc>
                    <a:tc>
                      <a:txBody>
                        <a:bodyPr/>
                        <a:lstStyle/>
                        <a:p>
                          <a:r>
                            <a:rPr lang="en-US" dirty="0"/>
                            <a:t>1</a:t>
                          </a:r>
                        </a:p>
                      </a:txBody>
                      <a:tcPr/>
                    </a:tc>
                    <a:extLst>
                      <a:ext uri="{0D108BD9-81ED-4DB2-BD59-A6C34878D82A}">
                        <a16:rowId xmlns:a16="http://schemas.microsoft.com/office/drawing/2014/main" val="1000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t>b</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7" name="Table 6"/>
              <p:cNvGraphicFramePr>
                <a:graphicFrameLocks noGrp="1"/>
              </p:cNvGraphicFramePr>
              <p:nvPr/>
            </p:nvGraphicFramePr>
            <p:xfrm>
              <a:off x="2136648" y="4302760"/>
              <a:ext cx="5333626" cy="1854200"/>
            </p:xfrm>
            <a:graphic>
              <a:graphicData uri="http://schemas.openxmlformats.org/drawingml/2006/table">
                <a:tbl>
                  <a:tblPr firstRow="1" bandRow="1">
                    <a:tableStyleId>{6E25E649-3F16-4E02-A733-19D2CDBF48F0}</a:tableStyleId>
                  </a:tblPr>
                  <a:tblGrid>
                    <a:gridCol w="2685322">
                      <a:extLst>
                        <a:ext uri="{9D8B030D-6E8A-4147-A177-3AD203B41FA5}">
                          <a16:colId xmlns:a16="http://schemas.microsoft.com/office/drawing/2014/main" val="20000"/>
                        </a:ext>
                      </a:extLst>
                    </a:gridCol>
                    <a:gridCol w="662076">
                      <a:extLst>
                        <a:ext uri="{9D8B030D-6E8A-4147-A177-3AD203B41FA5}">
                          <a16:colId xmlns:a16="http://schemas.microsoft.com/office/drawing/2014/main" val="20001"/>
                        </a:ext>
                      </a:extLst>
                    </a:gridCol>
                    <a:gridCol w="526396">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850232">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a:p>
                      </a:txBody>
                      <a:tcPr>
                        <a:blipFill>
                          <a:blip r:embed="rId3"/>
                          <a:stretch>
                            <a:fillRect l="-525714" t="-8197" r="-1429" b="-424590"/>
                          </a:stretch>
                        </a:blipFill>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tc>
                      <a:txBody>
                        <a:bodyPr/>
                        <a:lstStyle/>
                        <a:p>
                          <a:r>
                            <a:rPr lang="en-US" dirty="0"/>
                            <a:t>3</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c</a:t>
                          </a:r>
                        </a:p>
                      </a:txBody>
                      <a:tcPr/>
                    </a:tc>
                    <a:tc>
                      <a:txBody>
                        <a:bodyPr/>
                        <a:lstStyle/>
                        <a:p>
                          <a:r>
                            <a:rPr lang="en-US" dirty="0"/>
                            <a:t>2</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r>
                            <a:rPr lang="en-US" dirty="0"/>
                            <a:t>d</a:t>
                          </a:r>
                        </a:p>
                      </a:txBody>
                      <a:tcPr/>
                    </a:tc>
                    <a:tc>
                      <a:txBody>
                        <a:bodyPr/>
                        <a:lstStyle/>
                        <a:p>
                          <a:r>
                            <a:rPr lang="en-US" dirty="0"/>
                            <a:t>1</a:t>
                          </a:r>
                        </a:p>
                      </a:txBody>
                      <a:tcPr/>
                    </a:tc>
                    <a:extLst>
                      <a:ext uri="{0D108BD9-81ED-4DB2-BD59-A6C34878D82A}">
                        <a16:rowId xmlns:a16="http://schemas.microsoft.com/office/drawing/2014/main" val="1000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a:t>
                          </a:r>
                        </a:p>
                      </a:txBody>
                      <a:tcPr/>
                    </a:tc>
                    <a:tc>
                      <a:txBody>
                        <a:bodyPr/>
                        <a:lstStyle/>
                        <a:p>
                          <a:r>
                            <a:rPr lang="en-US" dirty="0"/>
                            <a:t>d</a:t>
                          </a:r>
                        </a:p>
                      </a:txBody>
                      <a:tcPr/>
                    </a:tc>
                    <a:tc>
                      <a:txBody>
                        <a:bodyPr/>
                        <a:lstStyle/>
                        <a:p>
                          <a:r>
                            <a:rPr lang="en-US" dirty="0"/>
                            <a:t>b</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2136648" y="1833880"/>
              <a:ext cx="5333626" cy="185420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828017">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m:t>
                                </m:r>
                                <m:r>
                                  <a:rPr lang="en-US" b="1" i="1" smtClean="0">
                                    <a:latin typeface="Cambria Math" panose="02040503050406030204" pitchFamily="18" charset="0"/>
                                  </a:rPr>
                                  <m:t>−</m:t>
                                </m:r>
                                <m:r>
                                  <a:rPr lang="en-US" b="1" i="1" smtClean="0">
                                    <a:latin typeface="Cambria Math" panose="02040503050406030204" pitchFamily="18" charset="0"/>
                                  </a:rPr>
                                  <m:t>𝒌</m:t>
                                </m:r>
                              </m:oMath>
                            </m:oMathPara>
                          </a14:m>
                          <a:endParaRPr lang="en-US" dirty="0"/>
                        </a:p>
                      </a:txBody>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tc>
                      <a:txBody>
                        <a:bodyPr/>
                        <a:lstStyle/>
                        <a:p>
                          <a:r>
                            <a:rPr lang="en-US" dirty="0"/>
                            <a:t>3</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b</a:t>
                          </a:r>
                        </a:p>
                      </a:txBody>
                      <a:tcPr/>
                    </a:tc>
                    <a:tc>
                      <a:txBody>
                        <a:bodyPr/>
                        <a:lstStyle/>
                        <a:p>
                          <a:r>
                            <a:rPr lang="en-US" dirty="0"/>
                            <a:t>2</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endParaRPr lang="en-US" dirty="0"/>
                        </a:p>
                      </a:txBody>
                      <a:tcPr/>
                    </a:tc>
                    <a:tc>
                      <a:txBody>
                        <a:bodyPr/>
                        <a:lstStyle/>
                        <a:p>
                          <a:r>
                            <a:rPr lang="en-US" dirty="0"/>
                            <a:t>1</a:t>
                          </a:r>
                        </a:p>
                      </a:txBody>
                      <a:tcPr/>
                    </a:tc>
                    <a:extLst>
                      <a:ext uri="{0D108BD9-81ED-4DB2-BD59-A6C34878D82A}">
                        <a16:rowId xmlns:a16="http://schemas.microsoft.com/office/drawing/2014/main" val="1000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a:t>
                          </a:r>
                        </a:p>
                      </a:txBody>
                      <a:tcPr/>
                    </a:tc>
                    <a:tc>
                      <a:txBody>
                        <a:bodyPr/>
                        <a:lstStyle/>
                        <a:p>
                          <a:r>
                            <a:rPr lang="en-US" dirty="0"/>
                            <a:t>d</a:t>
                          </a:r>
                        </a:p>
                      </a:txBody>
                      <a:tcPr/>
                    </a:tc>
                    <a:tc>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Choice>
        <mc:Fallback xmlns="">
          <p:graphicFrame>
            <p:nvGraphicFramePr>
              <p:cNvPr id="8" name="Table 7"/>
              <p:cNvGraphicFramePr>
                <a:graphicFrameLocks noGrp="1"/>
              </p:cNvGraphicFramePr>
              <p:nvPr/>
            </p:nvGraphicFramePr>
            <p:xfrm>
              <a:off x="2136648" y="1833880"/>
              <a:ext cx="5333626" cy="1854200"/>
            </p:xfrm>
            <a:graphic>
              <a:graphicData uri="http://schemas.openxmlformats.org/drawingml/2006/table">
                <a:tbl>
                  <a:tblPr firstRow="1" bandRow="1">
                    <a:tableStyleId>{6E25E649-3F16-4E02-A733-19D2CDBF48F0}</a:tableStyleId>
                  </a:tblPr>
                  <a:tblGrid>
                    <a:gridCol w="2589935">
                      <a:extLst>
                        <a:ext uri="{9D8B030D-6E8A-4147-A177-3AD203B41FA5}">
                          <a16:colId xmlns:a16="http://schemas.microsoft.com/office/drawing/2014/main" val="20000"/>
                        </a:ext>
                      </a:extLst>
                    </a:gridCol>
                    <a:gridCol w="638558">
                      <a:extLst>
                        <a:ext uri="{9D8B030D-6E8A-4147-A177-3AD203B41FA5}">
                          <a16:colId xmlns:a16="http://schemas.microsoft.com/office/drawing/2014/main" val="20001"/>
                        </a:ext>
                      </a:extLst>
                    </a:gridCol>
                    <a:gridCol w="638558">
                      <a:extLst>
                        <a:ext uri="{9D8B030D-6E8A-4147-A177-3AD203B41FA5}">
                          <a16:colId xmlns:a16="http://schemas.microsoft.com/office/drawing/2014/main" val="20002"/>
                        </a:ext>
                      </a:extLst>
                    </a:gridCol>
                    <a:gridCol w="638558">
                      <a:extLst>
                        <a:ext uri="{9D8B030D-6E8A-4147-A177-3AD203B41FA5}">
                          <a16:colId xmlns:a16="http://schemas.microsoft.com/office/drawing/2014/main" val="20003"/>
                        </a:ext>
                      </a:extLst>
                    </a:gridCol>
                    <a:gridCol w="828017">
                      <a:extLst>
                        <a:ext uri="{9D8B030D-6E8A-4147-A177-3AD203B41FA5}">
                          <a16:colId xmlns:a16="http://schemas.microsoft.com/office/drawing/2014/main" val="20004"/>
                        </a:ext>
                      </a:extLst>
                    </a:gridCol>
                  </a:tblGrid>
                  <a:tr h="370840">
                    <a:tc>
                      <a:txBody>
                        <a:bodyPr/>
                        <a:lstStyle/>
                        <a:p>
                          <a:r>
                            <a:rPr lang="en-US" dirty="0"/>
                            <a:t>Voter ID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a:p>
                      </a:txBody>
                      <a:tcPr>
                        <a:blipFill>
                          <a:blip r:embed="rId4"/>
                          <a:stretch>
                            <a:fillRect l="-544118" t="-8197" r="-1471" b="-424590"/>
                          </a:stretch>
                        </a:blipFill>
                      </a:tcPr>
                    </a:tc>
                    <a:extLst>
                      <a:ext uri="{0D108BD9-81ED-4DB2-BD59-A6C34878D82A}">
                        <a16:rowId xmlns:a16="http://schemas.microsoft.com/office/drawing/2014/main" val="10000"/>
                      </a:ext>
                    </a:extLst>
                  </a:tr>
                  <a:tr h="370840">
                    <a:tc rowSpan="4">
                      <a:txBody>
                        <a:bodyPr/>
                        <a:lstStyle/>
                        <a:p>
                          <a:r>
                            <a:rPr lang="en-US" dirty="0"/>
                            <a:t>Ranking over</a:t>
                          </a:r>
                          <a:r>
                            <a:rPr lang="en-US" baseline="0" dirty="0"/>
                            <a: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row is </a:t>
                          </a:r>
                          <a:r>
                            <a:rPr lang="en-US" dirty="0"/>
                            <a:t> the most preferred)</a:t>
                          </a:r>
                        </a:p>
                      </a:txBody>
                      <a:tcPr/>
                    </a:tc>
                    <a:tc>
                      <a:txBody>
                        <a:bodyPr/>
                        <a:lstStyle/>
                        <a:p>
                          <a:r>
                            <a:rPr lang="en-US" dirty="0"/>
                            <a:t>b</a:t>
                          </a:r>
                        </a:p>
                      </a:txBody>
                      <a:tcPr/>
                    </a:tc>
                    <a:tc>
                      <a:txBody>
                        <a:bodyPr/>
                        <a:lstStyle/>
                        <a:p>
                          <a:r>
                            <a:rPr lang="en-US" dirty="0"/>
                            <a:t>b</a:t>
                          </a:r>
                        </a:p>
                      </a:txBody>
                      <a:tcPr/>
                    </a:tc>
                    <a:tc>
                      <a:txBody>
                        <a:bodyPr/>
                        <a:lstStyle/>
                        <a:p>
                          <a:r>
                            <a:rPr lang="en-US" dirty="0"/>
                            <a:t>a</a:t>
                          </a:r>
                        </a:p>
                      </a:txBody>
                      <a:tcPr/>
                    </a:tc>
                    <a:tc>
                      <a:txBody>
                        <a:bodyPr/>
                        <a:lstStyle/>
                        <a:p>
                          <a:r>
                            <a:rPr lang="en-US" dirty="0"/>
                            <a:t>3</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a</a:t>
                          </a:r>
                        </a:p>
                      </a:txBody>
                      <a:tcPr/>
                    </a:tc>
                    <a:tc>
                      <a:txBody>
                        <a:bodyPr/>
                        <a:lstStyle/>
                        <a:p>
                          <a:r>
                            <a:rPr lang="en-US" dirty="0"/>
                            <a:t>a</a:t>
                          </a:r>
                        </a:p>
                      </a:txBody>
                      <a:tcPr/>
                    </a:tc>
                    <a:tc>
                      <a:txBody>
                        <a:bodyPr/>
                        <a:lstStyle/>
                        <a:p>
                          <a:r>
                            <a:rPr lang="en-US" dirty="0"/>
                            <a:t>b</a:t>
                          </a:r>
                        </a:p>
                      </a:txBody>
                      <a:tcPr/>
                    </a:tc>
                    <a:tc>
                      <a:txBody>
                        <a:bodyPr/>
                        <a:lstStyle/>
                        <a:p>
                          <a:r>
                            <a:rPr lang="en-US" dirty="0"/>
                            <a:t>2</a:t>
                          </a: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endParaRPr lang="en-US" dirty="0"/>
                        </a:p>
                      </a:txBody>
                      <a:tcPr/>
                    </a:tc>
                    <a:tc>
                      <a:txBody>
                        <a:bodyPr/>
                        <a:lstStyle/>
                        <a:p>
                          <a:r>
                            <a:rPr lang="en-US" dirty="0"/>
                            <a:t>1</a:t>
                          </a:r>
                        </a:p>
                      </a:txBody>
                      <a:tcPr/>
                    </a:tc>
                    <a:extLst>
                      <a:ext uri="{0D108BD9-81ED-4DB2-BD59-A6C34878D82A}">
                        <a16:rowId xmlns:a16="http://schemas.microsoft.com/office/drawing/2014/main" val="1000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d</a:t>
                          </a:r>
                        </a:p>
                      </a:txBody>
                      <a:tcPr/>
                    </a:tc>
                    <a:tc>
                      <a:txBody>
                        <a:bodyPr/>
                        <a:lstStyle/>
                        <a:p>
                          <a:r>
                            <a:rPr lang="en-US" dirty="0"/>
                            <a:t>d</a:t>
                          </a:r>
                        </a:p>
                      </a:txBody>
                      <a:tcPr/>
                    </a:tc>
                    <a:tc>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mc:Fallback>
      </mc:AlternateContent>
      <p:sp>
        <p:nvSpPr>
          <p:cNvPr id="9" name="TextBox 8"/>
          <p:cNvSpPr txBox="1"/>
          <p:nvPr/>
        </p:nvSpPr>
        <p:spPr>
          <a:xfrm>
            <a:off x="7698334" y="2338026"/>
            <a:ext cx="1919308" cy="1200329"/>
          </a:xfrm>
          <a:prstGeom prst="rect">
            <a:avLst/>
          </a:prstGeom>
          <a:noFill/>
        </p:spPr>
        <p:txBody>
          <a:bodyPr wrap="none" rtlCol="0">
            <a:spAutoFit/>
          </a:bodyPr>
          <a:lstStyle/>
          <a:p>
            <a:r>
              <a:rPr lang="en-US" dirty="0"/>
              <a:t>b: 2*3+1*2=8</a:t>
            </a:r>
          </a:p>
          <a:p>
            <a:r>
              <a:rPr lang="en-US" dirty="0"/>
              <a:t>a: 2*2+1*3=7</a:t>
            </a:r>
          </a:p>
          <a:p>
            <a:endParaRPr lang="en-US" dirty="0"/>
          </a:p>
          <a:p>
            <a:r>
              <a:rPr lang="en-US" dirty="0"/>
              <a:t>Cannot put b here</a:t>
            </a:r>
          </a:p>
        </p:txBody>
      </p:sp>
      <p:sp>
        <p:nvSpPr>
          <p:cNvPr id="10" name="TextBox 9"/>
          <p:cNvSpPr txBox="1"/>
          <p:nvPr/>
        </p:nvSpPr>
        <p:spPr>
          <a:xfrm>
            <a:off x="7636934" y="3771028"/>
            <a:ext cx="2457468" cy="2585323"/>
          </a:xfrm>
          <a:prstGeom prst="rect">
            <a:avLst/>
          </a:prstGeom>
          <a:noFill/>
        </p:spPr>
        <p:txBody>
          <a:bodyPr wrap="none" rtlCol="0">
            <a:spAutoFit/>
          </a:bodyPr>
          <a:lstStyle/>
          <a:p>
            <a:r>
              <a:rPr lang="en-US" dirty="0"/>
              <a:t>c: 2*1+1*2=4</a:t>
            </a:r>
          </a:p>
          <a:p>
            <a:r>
              <a:rPr lang="en-US" dirty="0"/>
              <a:t>a: 2*2+1*3=7</a:t>
            </a:r>
          </a:p>
          <a:p>
            <a:r>
              <a:rPr lang="en-US" dirty="0"/>
              <a:t>c can be placed second</a:t>
            </a:r>
          </a:p>
          <a:p>
            <a:endParaRPr lang="en-US" dirty="0"/>
          </a:p>
          <a:p>
            <a:r>
              <a:rPr lang="en-US" dirty="0"/>
              <a:t>b: 2*3+1*1=7</a:t>
            </a:r>
          </a:p>
          <a:p>
            <a:r>
              <a:rPr lang="en-US" dirty="0"/>
              <a:t>b cannot be placed third</a:t>
            </a:r>
          </a:p>
          <a:p>
            <a:endParaRPr lang="en-US" dirty="0"/>
          </a:p>
          <a:p>
            <a:r>
              <a:rPr lang="en-US" dirty="0"/>
              <a:t>d: 2*0+1*1=1</a:t>
            </a:r>
          </a:p>
          <a:p>
            <a:r>
              <a:rPr lang="en-US" dirty="0"/>
              <a:t>d can be placed third</a:t>
            </a:r>
          </a:p>
        </p:txBody>
      </p:sp>
      <p:sp>
        <p:nvSpPr>
          <p:cNvPr id="11" name="Slide Number Placeholder 10">
            <a:extLst>
              <a:ext uri="{FF2B5EF4-FFF2-40B4-BE49-F238E27FC236}">
                <a16:creationId xmlns:a16="http://schemas.microsoft.com/office/drawing/2014/main" id="{7BE90B46-FC80-4CC5-B661-0ACD3FEBAED0}"/>
              </a:ext>
            </a:extLst>
          </p:cNvPr>
          <p:cNvSpPr>
            <a:spLocks noGrp="1"/>
          </p:cNvSpPr>
          <p:nvPr>
            <p:ph type="sldNum" sz="quarter" idx="4"/>
          </p:nvPr>
        </p:nvSpPr>
        <p:spPr/>
        <p:txBody>
          <a:bodyPr/>
          <a:lstStyle/>
          <a:p>
            <a:fld id="{4E5DC575-B3DA-4894-AC1D-D96F1860F14D}" type="slidenum">
              <a:rPr lang="en-US" smtClean="0"/>
              <a:pPr/>
              <a:t>60</a:t>
            </a:fld>
            <a:endParaRPr lang="en-US" dirty="0"/>
          </a:p>
        </p:txBody>
      </p:sp>
    </p:spTree>
    <p:extLst>
      <p:ext uri="{BB962C8B-B14F-4D97-AF65-F5344CB8AC3E}">
        <p14:creationId xmlns:p14="http://schemas.microsoft.com/office/powerpoint/2010/main" val="2782148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Properties</a:t>
            </a:r>
          </a:p>
        </p:txBody>
      </p:sp>
      <p:sp>
        <p:nvSpPr>
          <p:cNvPr id="3" name="Content Placeholder 2"/>
          <p:cNvSpPr>
            <a:spLocks noGrp="1"/>
          </p:cNvSpPr>
          <p:nvPr>
            <p:ph sz="quarter" idx="1"/>
          </p:nvPr>
        </p:nvSpPr>
        <p:spPr/>
        <p:txBody>
          <a:bodyPr/>
          <a:lstStyle/>
          <a:p>
            <a:r>
              <a:rPr lang="en-US" dirty="0"/>
              <a:t>A voting rule is </a:t>
            </a:r>
            <a:r>
              <a:rPr lang="en-US" dirty="0">
                <a:solidFill>
                  <a:schemeClr val="tx2"/>
                </a:solidFill>
              </a:rPr>
              <a:t>dictatorial</a:t>
            </a:r>
            <a:r>
              <a:rPr lang="en-US" dirty="0"/>
              <a:t> if there is a voter who always gets their most preferred alternative</a:t>
            </a:r>
          </a:p>
          <a:p>
            <a:endParaRPr lang="en-US" dirty="0"/>
          </a:p>
          <a:p>
            <a:r>
              <a:rPr lang="en-US" dirty="0"/>
              <a:t>A voting rule is </a:t>
            </a:r>
            <a:r>
              <a:rPr lang="en-US" dirty="0">
                <a:solidFill>
                  <a:schemeClr val="tx2"/>
                </a:solidFill>
              </a:rPr>
              <a:t>constant</a:t>
            </a:r>
            <a:r>
              <a:rPr lang="en-US" dirty="0"/>
              <a:t> if the same alternative is always chosen (regardless of the stated preferences)</a:t>
            </a:r>
          </a:p>
          <a:p>
            <a:endParaRPr lang="en-US" dirty="0"/>
          </a:p>
          <a:p>
            <a:r>
              <a:rPr lang="en-US" dirty="0"/>
              <a:t>A voting rule is </a:t>
            </a:r>
            <a:r>
              <a:rPr lang="en-US" dirty="0">
                <a:solidFill>
                  <a:schemeClr val="tx2"/>
                </a:solidFill>
              </a:rPr>
              <a:t>onto</a:t>
            </a:r>
            <a:r>
              <a:rPr lang="en-US" dirty="0"/>
              <a:t> if any alternative can win, for some set of stated preferences</a:t>
            </a:r>
          </a:p>
          <a:p>
            <a:endParaRPr lang="en-US" dirty="0"/>
          </a:p>
        </p:txBody>
      </p:sp>
      <p:sp>
        <p:nvSpPr>
          <p:cNvPr id="8" name="Rectangle 7"/>
          <p:cNvSpPr/>
          <p:nvPr/>
        </p:nvSpPr>
        <p:spPr>
          <a:xfrm>
            <a:off x="552099" y="5144657"/>
            <a:ext cx="10983918" cy="830997"/>
          </a:xfrm>
          <a:prstGeom prst="rect">
            <a:avLst/>
          </a:prstGeom>
        </p:spPr>
        <p:txBody>
          <a:bodyPr wrap="square">
            <a:spAutoFit/>
          </a:bodyPr>
          <a:lstStyle/>
          <a:p>
            <a:r>
              <a:rPr lang="en-US" sz="2400" dirty="0">
                <a:solidFill>
                  <a:schemeClr val="tx2"/>
                </a:solidFill>
              </a:rPr>
              <a:t>Which of the introduced voting rules (Plurality, </a:t>
            </a:r>
            <a:r>
              <a:rPr lang="en-US" sz="2400" dirty="0" err="1">
                <a:solidFill>
                  <a:schemeClr val="tx2"/>
                </a:solidFill>
              </a:rPr>
              <a:t>Borda</a:t>
            </a:r>
            <a:r>
              <a:rPr lang="en-US" sz="2400" dirty="0">
                <a:solidFill>
                  <a:schemeClr val="tx2"/>
                </a:solidFill>
              </a:rPr>
              <a:t> count, Plurality with runoff, STV) are dictatorial, constant or onto?</a:t>
            </a:r>
          </a:p>
        </p:txBody>
      </p:sp>
      <p:sp>
        <p:nvSpPr>
          <p:cNvPr id="7" name="Slide Number Placeholder 6">
            <a:extLst>
              <a:ext uri="{FF2B5EF4-FFF2-40B4-BE49-F238E27FC236}">
                <a16:creationId xmlns:a16="http://schemas.microsoft.com/office/drawing/2014/main" id="{1976A59E-9409-48C5-BF23-3744AD3B438A}"/>
              </a:ext>
            </a:extLst>
          </p:cNvPr>
          <p:cNvSpPr>
            <a:spLocks noGrp="1"/>
          </p:cNvSpPr>
          <p:nvPr>
            <p:ph type="sldNum" sz="quarter" idx="4"/>
          </p:nvPr>
        </p:nvSpPr>
        <p:spPr/>
        <p:txBody>
          <a:bodyPr/>
          <a:lstStyle/>
          <a:p>
            <a:fld id="{4E5DC575-B3DA-4894-AC1D-D96F1860F14D}" type="slidenum">
              <a:rPr lang="en-US" smtClean="0"/>
              <a:pPr/>
              <a:t>61</a:t>
            </a:fld>
            <a:endParaRPr lang="en-US" dirty="0"/>
          </a:p>
        </p:txBody>
      </p:sp>
    </p:spTree>
    <p:extLst>
      <p:ext uri="{BB962C8B-B14F-4D97-AF65-F5344CB8AC3E}">
        <p14:creationId xmlns:p14="http://schemas.microsoft.com/office/powerpoint/2010/main" val="261561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31DC-9020-4E2F-8BB3-41D42D8FE7AA}"/>
              </a:ext>
            </a:extLst>
          </p:cNvPr>
          <p:cNvSpPr>
            <a:spLocks noGrp="1"/>
          </p:cNvSpPr>
          <p:nvPr>
            <p:ph type="title"/>
          </p:nvPr>
        </p:nvSpPr>
        <p:spPr/>
        <p:txBody>
          <a:bodyPr/>
          <a:lstStyle/>
          <a:p>
            <a:r>
              <a:rPr lang="en-US" dirty="0"/>
              <a:t>Results in Social Choice Theory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46B0AB-26D9-48F0-B225-C4F98E7E604E}"/>
                  </a:ext>
                </a:extLst>
              </p:cNvPr>
              <p:cNvSpPr>
                <a:spLocks noGrp="1"/>
              </p:cNvSpPr>
              <p:nvPr>
                <p:ph idx="1"/>
              </p:nvPr>
            </p:nvSpPr>
            <p:spPr/>
            <p:txBody>
              <a:bodyPr/>
              <a:lstStyle/>
              <a:p>
                <a:r>
                  <a:rPr lang="en-US" dirty="0"/>
                  <a:t>Constant functions and dictatorships are SP</a:t>
                </a:r>
              </a:p>
              <a:p>
                <a:endParaRPr lang="en-US" dirty="0"/>
              </a:p>
              <a:p>
                <a:endParaRPr lang="en-US" dirty="0"/>
              </a:p>
              <a:p>
                <a:r>
                  <a:rPr lang="en-US" dirty="0"/>
                  <a:t>Theorem (Gibbard-Satterthwaite): If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≥3</m:t>
                    </m:r>
                  </m:oMath>
                </a14:m>
                <a:r>
                  <a:rPr lang="en-US" dirty="0"/>
                  <a:t>, then any voting rule that is SP and onto is dictatorial</a:t>
                </a:r>
              </a:p>
              <a:p>
                <a:pPr lvl="1"/>
                <a:r>
                  <a:rPr lang="en-US" dirty="0"/>
                  <a:t>Any voting rule that is onto and nondictatorial is </a:t>
                </a:r>
                <a:r>
                  <a:rPr lang="en-US" dirty="0" err="1"/>
                  <a:t>manipulable</a:t>
                </a:r>
                <a:endParaRPr lang="en-US" dirty="0"/>
              </a:p>
              <a:p>
                <a:pPr lvl="1"/>
                <a:r>
                  <a:rPr lang="en-US" dirty="0"/>
                  <a:t>It is </a:t>
                </a:r>
                <a:r>
                  <a:rPr lang="en-US" dirty="0">
                    <a:solidFill>
                      <a:srgbClr val="0070C0"/>
                    </a:solidFill>
                  </a:rPr>
                  <a:t>impossible</a:t>
                </a:r>
                <a:r>
                  <a:rPr lang="en-US" dirty="0"/>
                  <a:t> to have a voting rule that is </a:t>
                </a:r>
                <a:r>
                  <a:rPr lang="en-US" dirty="0" err="1"/>
                  <a:t>strategyproof</a:t>
                </a:r>
                <a:r>
                  <a:rPr lang="en-US" dirty="0"/>
                  <a:t>, onto, and </a:t>
                </a:r>
                <a:r>
                  <a:rPr lang="en-US" dirty="0" err="1"/>
                  <a:t>nondictatorial</a:t>
                </a:r>
                <a:endParaRPr lang="en-US" dirty="0"/>
              </a:p>
              <a:p>
                <a:endParaRPr lang="en-US" dirty="0"/>
              </a:p>
            </p:txBody>
          </p:sp>
        </mc:Choice>
        <mc:Fallback xmlns="">
          <p:sp>
            <p:nvSpPr>
              <p:cNvPr id="3" name="Content Placeholder 2">
                <a:extLst>
                  <a:ext uri="{FF2B5EF4-FFF2-40B4-BE49-F238E27FC236}">
                    <a16:creationId xmlns:a16="http://schemas.microsoft.com/office/drawing/2014/main" id="{6446B0AB-26D9-48F0-B225-C4F98E7E604E}"/>
                  </a:ext>
                </a:extLst>
              </p:cNvPr>
              <p:cNvSpPr>
                <a:spLocks noGrp="1" noRot="1" noChangeAspect="1" noMove="1" noResize="1" noEditPoints="1" noAdjustHandles="1" noChangeArrowheads="1" noChangeShapeType="1" noTextEdit="1"/>
              </p:cNvSpPr>
              <p:nvPr>
                <p:ph idx="1"/>
              </p:nvPr>
            </p:nvSpPr>
            <p:spPr>
              <a:blipFill>
                <a:blip r:embed="rId2"/>
                <a:stretch>
                  <a:fillRect l="-1217" t="-5090" r="-1391" b="-6287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BFCB9B8-242A-45E9-B347-8156ED9E4619}"/>
              </a:ext>
            </a:extLst>
          </p:cNvPr>
          <p:cNvSpPr>
            <a:spLocks noGrp="1"/>
          </p:cNvSpPr>
          <p:nvPr>
            <p:ph type="sldNum" sz="quarter" idx="4"/>
          </p:nvPr>
        </p:nvSpPr>
        <p:spPr/>
        <p:txBody>
          <a:bodyPr/>
          <a:lstStyle/>
          <a:p>
            <a:fld id="{4E5DC575-B3DA-4894-AC1D-D96F1860F14D}" type="slidenum">
              <a:rPr lang="en-US" smtClean="0"/>
              <a:pPr/>
              <a:t>62</a:t>
            </a:fld>
            <a:endParaRPr lang="en-US" dirty="0"/>
          </a:p>
        </p:txBody>
      </p:sp>
      <p:sp>
        <p:nvSpPr>
          <p:cNvPr id="5" name="TextBox 4">
            <a:extLst>
              <a:ext uri="{FF2B5EF4-FFF2-40B4-BE49-F238E27FC236}">
                <a16:creationId xmlns:a16="http://schemas.microsoft.com/office/drawing/2014/main" id="{7BA9B359-5D40-441A-874A-B74777C9F613}"/>
              </a:ext>
            </a:extLst>
          </p:cNvPr>
          <p:cNvSpPr txBox="1"/>
          <p:nvPr/>
        </p:nvSpPr>
        <p:spPr>
          <a:xfrm>
            <a:off x="7258024" y="1060169"/>
            <a:ext cx="1014765" cy="523220"/>
          </a:xfrm>
          <a:prstGeom prst="rect">
            <a:avLst/>
          </a:prstGeom>
          <a:noFill/>
        </p:spPr>
        <p:txBody>
          <a:bodyPr wrap="none" rtlCol="0">
            <a:spAutoFit/>
          </a:bodyPr>
          <a:lstStyle/>
          <a:p>
            <a:r>
              <a:rPr lang="en-US" sz="2800" dirty="0">
                <a:solidFill>
                  <a:schemeClr val="tx2"/>
                </a:solidFill>
              </a:rPr>
              <a:t>Why?</a:t>
            </a:r>
          </a:p>
        </p:txBody>
      </p:sp>
    </p:spTree>
    <p:extLst>
      <p:ext uri="{BB962C8B-B14F-4D97-AF65-F5344CB8AC3E}">
        <p14:creationId xmlns:p14="http://schemas.microsoft.com/office/powerpoint/2010/main" val="248776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vs Extensive-Form</a:t>
            </a:r>
          </a:p>
        </p:txBody>
      </p:sp>
      <p:sp>
        <p:nvSpPr>
          <p:cNvPr id="48" name="Rectangle 47"/>
          <p:cNvSpPr/>
          <p:nvPr/>
        </p:nvSpPr>
        <p:spPr>
          <a:xfrm>
            <a:off x="552100" y="4538853"/>
            <a:ext cx="5770164" cy="954107"/>
          </a:xfrm>
          <a:prstGeom prst="rect">
            <a:avLst/>
          </a:prstGeom>
        </p:spPr>
        <p:txBody>
          <a:bodyPr wrap="square">
            <a:spAutoFit/>
          </a:bodyPr>
          <a:lstStyle/>
          <a:p>
            <a:r>
              <a:rPr lang="en-US" sz="2800" dirty="0">
                <a:solidFill>
                  <a:schemeClr val="tx2"/>
                </a:solidFill>
              </a:rPr>
              <a:t>Can we represent this game in extensive form?</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7</a:t>
            </a:fld>
            <a:endParaRPr lang="en-US" dirty="0"/>
          </a:p>
        </p:txBody>
      </p:sp>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1795591246"/>
                  </p:ext>
                </p:extLst>
              </p:nvPr>
            </p:nvGraphicFramePr>
            <p:xfrm>
              <a:off x="1266181" y="2609560"/>
              <a:ext cx="3414411" cy="128521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val="20000"/>
                        </a:ext>
                      </a:extLst>
                    </a:gridCol>
                    <a:gridCol w="1138137">
                      <a:extLst>
                        <a:ext uri="{9D8B030D-6E8A-4147-A177-3AD203B41FA5}">
                          <a16:colId xmlns:a16="http://schemas.microsoft.com/office/drawing/2014/main" val="20001"/>
                        </a:ext>
                      </a:extLst>
                    </a:gridCol>
                    <a:gridCol w="1138137">
                      <a:extLst>
                        <a:ext uri="{9D8B030D-6E8A-4147-A177-3AD203B41FA5}">
                          <a16:colId xmlns:a16="http://schemas.microsoft.com/office/drawing/2014/main" val="20002"/>
                        </a:ext>
                      </a:extLst>
                    </a:gridCol>
                  </a:tblGrid>
                  <a:tr h="475465">
                    <a:tc>
                      <a:txBody>
                        <a:bodyPr/>
                        <a:lstStyle/>
                        <a:p>
                          <a:pPr algn="ctr"/>
                          <a:endParaRPr lang="en-US" sz="2000" dirty="0"/>
                        </a:p>
                      </a:txBody>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𝑙</m:t>
                                </m:r>
                              </m:oMath>
                            </m:oMathPara>
                          </a14:m>
                          <a:endParaRPr lang="en-US" sz="2000" dirty="0">
                            <a:solidFill>
                              <a:srgbClr val="0000FF"/>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0000FF"/>
                                    </a:solidFill>
                                    <a:latin typeface="Cambria Math" panose="02040503050406030204" pitchFamily="18" charset="0"/>
                                  </a:rPr>
                                  <m:t>𝑟</m:t>
                                </m:r>
                              </m:oMath>
                            </m:oMathPara>
                          </a14:m>
                          <a:endParaRPr lang="en-US" sz="2000" dirty="0">
                            <a:solidFill>
                              <a:srgbClr val="0000FF"/>
                            </a:solidFill>
                          </a:endParaRPr>
                        </a:p>
                      </a:txBody>
                      <a:tcPr/>
                    </a:tc>
                    <a:extLst>
                      <a:ext uri="{0D108BD9-81ED-4DB2-BD59-A6C34878D82A}">
                        <a16:rowId xmlns:a16="http://schemas.microsoft.com/office/drawing/2014/main" val="10000"/>
                      </a:ext>
                    </a:extLst>
                  </a:tr>
                  <a:tr h="413512">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900000"/>
                                    </a:solidFill>
                                    <a:latin typeface="Cambria Math" panose="02040503050406030204" pitchFamily="18" charset="0"/>
                                  </a:rPr>
                                  <m:t>𝐿</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3</m:t>
                                </m:r>
                                <m:r>
                                  <a:rPr lang="en-US" sz="2000" i="1">
                                    <a:latin typeface="Cambria Math" panose="02040503050406030204" pitchFamily="18" charset="0"/>
                                  </a:rPr>
                                  <m:t>,</m:t>
                                </m:r>
                                <m:r>
                                  <a:rPr lang="en-US" sz="2000" i="1">
                                    <a:solidFill>
                                      <a:srgbClr val="0000FF"/>
                                    </a:solidFill>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7</m:t>
                                </m:r>
                                <m:r>
                                  <a:rPr lang="en-US" sz="2000" i="1">
                                    <a:latin typeface="Cambria Math" panose="02040503050406030204" pitchFamily="18" charset="0"/>
                                  </a:rPr>
                                  <m:t>,</m:t>
                                </m:r>
                                <m:r>
                                  <a:rPr lang="en-US" sz="2000" i="1">
                                    <a:solidFill>
                                      <a:srgbClr val="0000FF"/>
                                    </a:solidFill>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0001"/>
                      </a:ext>
                    </a:extLst>
                  </a:tr>
                  <a:tr h="363479">
                    <a:tc>
                      <a:txBody>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900000"/>
                                    </a:solidFill>
                                    <a:latin typeface="Cambria Math" panose="02040503050406030204" pitchFamily="18" charset="0"/>
                                  </a:rPr>
                                  <m:t>𝑅</m:t>
                                </m:r>
                              </m:oMath>
                            </m:oMathPara>
                          </a14:m>
                          <a:endParaRPr lang="en-US" sz="2000" dirty="0">
                            <a:solidFill>
                              <a:srgbClr val="9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0</m:t>
                                </m:r>
                                <m:r>
                                  <a:rPr lang="en-US" sz="2000" i="1">
                                    <a:latin typeface="Cambria Math" panose="02040503050406030204" pitchFamily="18" charset="0"/>
                                  </a:rPr>
                                  <m:t>,</m:t>
                                </m:r>
                                <m:r>
                                  <a:rPr lang="en-US" sz="2000" i="1">
                                    <a:solidFill>
                                      <a:srgbClr val="0000FF"/>
                                    </a:solidFill>
                                    <a:latin typeface="Cambria Math" panose="02040503050406030204" pitchFamily="18" charset="0"/>
                                  </a:rPr>
                                  <m:t>0</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smtClean="0">
                                    <a:solidFill>
                                      <a:srgbClr val="900000"/>
                                    </a:solidFill>
                                    <a:latin typeface="Cambria Math" panose="02040503050406030204" pitchFamily="18" charset="0"/>
                                  </a:rPr>
                                  <m:t>5</m:t>
                                </m:r>
                                <m:r>
                                  <a:rPr lang="en-US" sz="2000" i="1">
                                    <a:latin typeface="Cambria Math" panose="02040503050406030204" pitchFamily="18" charset="0"/>
                                  </a:rPr>
                                  <m:t>,</m:t>
                                </m:r>
                                <m:r>
                                  <a:rPr lang="en-US" sz="2000" i="1">
                                    <a:solidFill>
                                      <a:srgbClr val="0000FF"/>
                                    </a:solidFill>
                                    <a:latin typeface="Cambria Math" panose="02040503050406030204" pitchFamily="18" charset="0"/>
                                  </a:rPr>
                                  <m:t>3</m:t>
                                </m:r>
                              </m:oMath>
                            </m:oMathPara>
                          </a14:m>
                          <a:endParaRPr lang="en-US" sz="2000" dirty="0"/>
                        </a:p>
                      </a:txBody>
                      <a:tcPr/>
                    </a:tc>
                    <a:extLst>
                      <a:ext uri="{0D108BD9-81ED-4DB2-BD59-A6C34878D82A}">
                        <a16:rowId xmlns:a16="http://schemas.microsoft.com/office/drawing/2014/main" val="10002"/>
                      </a:ext>
                    </a:extLst>
                  </a:tr>
                </a:tbl>
              </a:graphicData>
            </a:graphic>
          </p:graphicFrame>
        </mc:Choice>
        <mc:Fallback>
          <p:graphicFrame>
            <p:nvGraphicFramePr>
              <p:cNvPr id="37" name="Table 36">
                <a:extLst>
                  <a:ext uri="{FF2B5EF4-FFF2-40B4-BE49-F238E27FC236}">
                    <a16:creationId xmlns:a16="http://schemas.microsoft.com/office/drawing/2014/main" id="{CD899D31-8D47-4B5E-9034-3E42D468AB06}"/>
                  </a:ext>
                </a:extLst>
              </p:cNvPr>
              <p:cNvGraphicFramePr>
                <a:graphicFrameLocks noGrp="1"/>
              </p:cNvGraphicFramePr>
              <p:nvPr>
                <p:extLst>
                  <p:ext uri="{D42A27DB-BD31-4B8C-83A1-F6EECF244321}">
                    <p14:modId xmlns:p14="http://schemas.microsoft.com/office/powerpoint/2010/main" val="1795591246"/>
                  </p:ext>
                </p:extLst>
              </p:nvPr>
            </p:nvGraphicFramePr>
            <p:xfrm>
              <a:off x="1266181" y="2609560"/>
              <a:ext cx="3414411" cy="128521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val="20000"/>
                        </a:ext>
                      </a:extLst>
                    </a:gridCol>
                    <a:gridCol w="1138137">
                      <a:extLst>
                        <a:ext uri="{9D8B030D-6E8A-4147-A177-3AD203B41FA5}">
                          <a16:colId xmlns:a16="http://schemas.microsoft.com/office/drawing/2014/main" val="20001"/>
                        </a:ext>
                      </a:extLst>
                    </a:gridCol>
                    <a:gridCol w="1138137">
                      <a:extLst>
                        <a:ext uri="{9D8B030D-6E8A-4147-A177-3AD203B41FA5}">
                          <a16:colId xmlns:a16="http://schemas.microsoft.com/office/drawing/2014/main" val="20002"/>
                        </a:ext>
                      </a:extLst>
                    </a:gridCol>
                  </a:tblGrid>
                  <a:tr h="475465">
                    <a:tc>
                      <a:txBody>
                        <a:bodyPr/>
                        <a:lstStyle/>
                        <a:p>
                          <a:pPr algn="ctr"/>
                          <a:endParaRPr lang="en-US" sz="2000" dirty="0"/>
                        </a:p>
                      </a:txBody>
                      <a:tcPr/>
                    </a:tc>
                    <a:tc>
                      <a:txBody>
                        <a:bodyPr/>
                        <a:lstStyle/>
                        <a:p>
                          <a:endParaRPr lang="en-US"/>
                        </a:p>
                      </a:txBody>
                      <a:tcPr>
                        <a:blipFill>
                          <a:blip r:embed="rId2"/>
                          <a:stretch>
                            <a:fillRect l="-100535" t="-1282" r="-101070" b="-173077"/>
                          </a:stretch>
                        </a:blipFill>
                      </a:tcPr>
                    </a:tc>
                    <a:tc>
                      <a:txBody>
                        <a:bodyPr/>
                        <a:lstStyle/>
                        <a:p>
                          <a:endParaRPr lang="en-US"/>
                        </a:p>
                      </a:txBody>
                      <a:tcPr>
                        <a:blipFill>
                          <a:blip r:embed="rId2"/>
                          <a:stretch>
                            <a:fillRect l="-200535" t="-1282" r="-1070" b="-173077"/>
                          </a:stretch>
                        </a:blipFill>
                      </a:tcPr>
                    </a:tc>
                    <a:extLst>
                      <a:ext uri="{0D108BD9-81ED-4DB2-BD59-A6C34878D82A}">
                        <a16:rowId xmlns:a16="http://schemas.microsoft.com/office/drawing/2014/main" val="10000"/>
                      </a:ext>
                    </a:extLst>
                  </a:tr>
                  <a:tr h="413512">
                    <a:tc>
                      <a:txBody>
                        <a:bodyPr/>
                        <a:lstStyle/>
                        <a:p>
                          <a:endParaRPr lang="en-US"/>
                        </a:p>
                      </a:txBody>
                      <a:tcPr>
                        <a:blipFill>
                          <a:blip r:embed="rId2"/>
                          <a:stretch>
                            <a:fillRect l="-535" t="-116176" r="-201070" b="-98529"/>
                          </a:stretch>
                        </a:blipFill>
                      </a:tcPr>
                    </a:tc>
                    <a:tc>
                      <a:txBody>
                        <a:bodyPr/>
                        <a:lstStyle/>
                        <a:p>
                          <a:endParaRPr lang="en-US"/>
                        </a:p>
                      </a:txBody>
                      <a:tcPr>
                        <a:blipFill>
                          <a:blip r:embed="rId2"/>
                          <a:stretch>
                            <a:fillRect l="-100535" t="-116176" r="-101070" b="-98529"/>
                          </a:stretch>
                        </a:blipFill>
                      </a:tcPr>
                    </a:tc>
                    <a:tc>
                      <a:txBody>
                        <a:bodyPr/>
                        <a:lstStyle/>
                        <a:p>
                          <a:endParaRPr lang="en-US"/>
                        </a:p>
                      </a:txBody>
                      <a:tcPr>
                        <a:blipFill>
                          <a:blip r:embed="rId2"/>
                          <a:stretch>
                            <a:fillRect l="-200535" t="-116176" r="-1070" b="-98529"/>
                          </a:stretch>
                        </a:blipFill>
                      </a:tcPr>
                    </a:tc>
                    <a:extLst>
                      <a:ext uri="{0D108BD9-81ED-4DB2-BD59-A6C34878D82A}">
                        <a16:rowId xmlns:a16="http://schemas.microsoft.com/office/drawing/2014/main" val="10001"/>
                      </a:ext>
                    </a:extLst>
                  </a:tr>
                  <a:tr h="396240">
                    <a:tc>
                      <a:txBody>
                        <a:bodyPr/>
                        <a:lstStyle/>
                        <a:p>
                          <a:endParaRPr lang="en-US"/>
                        </a:p>
                      </a:txBody>
                      <a:tcPr>
                        <a:blipFill>
                          <a:blip r:embed="rId2"/>
                          <a:stretch>
                            <a:fillRect l="-535" t="-226154" r="-201070" b="-3077"/>
                          </a:stretch>
                        </a:blipFill>
                      </a:tcPr>
                    </a:tc>
                    <a:tc>
                      <a:txBody>
                        <a:bodyPr/>
                        <a:lstStyle/>
                        <a:p>
                          <a:endParaRPr lang="en-US"/>
                        </a:p>
                      </a:txBody>
                      <a:tcPr>
                        <a:blipFill>
                          <a:blip r:embed="rId2"/>
                          <a:stretch>
                            <a:fillRect l="-100535" t="-226154" r="-101070" b="-3077"/>
                          </a:stretch>
                        </a:blipFill>
                      </a:tcPr>
                    </a:tc>
                    <a:tc>
                      <a:txBody>
                        <a:bodyPr/>
                        <a:lstStyle/>
                        <a:p>
                          <a:endParaRPr lang="en-US"/>
                        </a:p>
                      </a:txBody>
                      <a:tcPr>
                        <a:blipFill>
                          <a:blip r:embed="rId2"/>
                          <a:stretch>
                            <a:fillRect l="-200535" t="-226154" r="-1070" b="-3077"/>
                          </a:stretch>
                        </a:blipFill>
                      </a:tcPr>
                    </a:tc>
                    <a:extLst>
                      <a:ext uri="{0D108BD9-81ED-4DB2-BD59-A6C34878D82A}">
                        <a16:rowId xmlns:a16="http://schemas.microsoft.com/office/drawing/2014/main" val="10002"/>
                      </a:ext>
                    </a:extLst>
                  </a:tr>
                </a:tbl>
              </a:graphicData>
            </a:graphic>
          </p:graphicFrame>
        </mc:Fallback>
      </mc:AlternateContent>
      <p:sp>
        <p:nvSpPr>
          <p:cNvPr id="38" name="TextBox 37">
            <a:extLst>
              <a:ext uri="{FF2B5EF4-FFF2-40B4-BE49-F238E27FC236}">
                <a16:creationId xmlns:a16="http://schemas.microsoft.com/office/drawing/2014/main" id="{3DEBA95A-1F74-41DC-BE50-4DCC826EC8AC}"/>
              </a:ext>
            </a:extLst>
          </p:cNvPr>
          <p:cNvSpPr txBox="1"/>
          <p:nvPr/>
        </p:nvSpPr>
        <p:spPr>
          <a:xfrm>
            <a:off x="3354319" y="2090725"/>
            <a:ext cx="1376246" cy="400110"/>
          </a:xfrm>
          <a:prstGeom prst="rect">
            <a:avLst/>
          </a:prstGeom>
          <a:noFill/>
        </p:spPr>
        <p:txBody>
          <a:bodyPr wrap="square" rtlCol="0">
            <a:spAutoFit/>
          </a:bodyPr>
          <a:lstStyle/>
          <a:p>
            <a:r>
              <a:rPr lang="en-US" sz="2000" dirty="0">
                <a:solidFill>
                  <a:srgbClr val="0000FF"/>
                </a:solidFill>
              </a:rPr>
              <a:t>Player 2</a:t>
            </a:r>
          </a:p>
        </p:txBody>
      </p:sp>
      <p:sp>
        <p:nvSpPr>
          <p:cNvPr id="39" name="TextBox 38">
            <a:extLst>
              <a:ext uri="{FF2B5EF4-FFF2-40B4-BE49-F238E27FC236}">
                <a16:creationId xmlns:a16="http://schemas.microsoft.com/office/drawing/2014/main" id="{FF26255B-33FE-4B67-B31D-C050BA7DEAA0}"/>
              </a:ext>
            </a:extLst>
          </p:cNvPr>
          <p:cNvSpPr txBox="1"/>
          <p:nvPr/>
        </p:nvSpPr>
        <p:spPr>
          <a:xfrm rot="16200000">
            <a:off x="104221" y="2992717"/>
            <a:ext cx="1480858" cy="400110"/>
          </a:xfrm>
          <a:prstGeom prst="rect">
            <a:avLst/>
          </a:prstGeom>
          <a:noFill/>
        </p:spPr>
        <p:txBody>
          <a:bodyPr wrap="square" rtlCol="0">
            <a:spAutoFit/>
          </a:bodyPr>
          <a:lstStyle/>
          <a:p>
            <a:r>
              <a:rPr lang="en-US" sz="2000" dirty="0">
                <a:solidFill>
                  <a:srgbClr val="900000"/>
                </a:solidFill>
              </a:rPr>
              <a:t>Player 1</a:t>
            </a:r>
          </a:p>
        </p:txBody>
      </p:sp>
      <p:sp>
        <p:nvSpPr>
          <p:cNvPr id="40" name="Content Placeholder 2">
            <a:extLst>
              <a:ext uri="{FF2B5EF4-FFF2-40B4-BE49-F238E27FC236}">
                <a16:creationId xmlns:a16="http://schemas.microsoft.com/office/drawing/2014/main" id="{6CE9C98D-6758-407F-B2A7-9E087D853ADA}"/>
              </a:ext>
            </a:extLst>
          </p:cNvPr>
          <p:cNvSpPr>
            <a:spLocks noGrp="1"/>
          </p:cNvSpPr>
          <p:nvPr>
            <p:ph sz="quarter" idx="1"/>
          </p:nvPr>
        </p:nvSpPr>
        <p:spPr>
          <a:xfrm>
            <a:off x="552099" y="1113178"/>
            <a:ext cx="10515600" cy="954107"/>
          </a:xfrm>
        </p:spPr>
        <p:txBody>
          <a:bodyPr>
            <a:normAutofit lnSpcReduction="10000"/>
          </a:bodyPr>
          <a:lstStyle/>
          <a:p>
            <a:r>
              <a:rPr lang="en-US" dirty="0"/>
              <a:t>Game 1: players play left or right </a:t>
            </a:r>
            <a:r>
              <a:rPr lang="en-US" dirty="0" err="1">
                <a:solidFill>
                  <a:srgbClr val="C00000"/>
                </a:solidFill>
              </a:rPr>
              <a:t>simulateously</a:t>
            </a:r>
            <a:endParaRPr lang="en-US" dirty="0">
              <a:solidFill>
                <a:srgbClr val="C00000"/>
              </a:solidFill>
            </a:endParaRPr>
          </a:p>
          <a:p>
            <a:r>
              <a:rPr lang="en-US" sz="2800" dirty="0"/>
              <a:t>Normal</a:t>
            </a:r>
            <a:r>
              <a:rPr lang="en-US" dirty="0"/>
              <a:t>-</a:t>
            </a:r>
            <a:r>
              <a:rPr lang="en-US" sz="2800" dirty="0"/>
              <a:t>form:</a:t>
            </a:r>
          </a:p>
        </p:txBody>
      </p:sp>
    </p:spTree>
    <p:extLst>
      <p:ext uri="{BB962C8B-B14F-4D97-AF65-F5344CB8AC3E}">
        <p14:creationId xmlns:p14="http://schemas.microsoft.com/office/powerpoint/2010/main" val="284346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a:extLst>
              <a:ext uri="{FF2B5EF4-FFF2-40B4-BE49-F238E27FC236}">
                <a16:creationId xmlns:a16="http://schemas.microsoft.com/office/drawing/2014/main" id="{E4257BB8-4616-44AB-A807-FC263A8007B1}"/>
              </a:ext>
            </a:extLst>
          </p:cNvPr>
          <p:cNvSpPr>
            <a:spLocks noGrp="1"/>
          </p:cNvSpPr>
          <p:nvPr>
            <p:ph sz="quarter" idx="1"/>
          </p:nvPr>
        </p:nvSpPr>
        <p:spPr>
          <a:xfrm>
            <a:off x="552099" y="1113178"/>
            <a:ext cx="10515600" cy="1034605"/>
          </a:xfrm>
        </p:spPr>
        <p:txBody>
          <a:bodyPr>
            <a:normAutofit/>
          </a:bodyPr>
          <a:lstStyle/>
          <a:p>
            <a:r>
              <a:rPr lang="en-US" dirty="0"/>
              <a:t>Game 1: players play left or right </a:t>
            </a:r>
            <a:r>
              <a:rPr lang="en-US" dirty="0" err="1">
                <a:solidFill>
                  <a:srgbClr val="C00000"/>
                </a:solidFill>
              </a:rPr>
              <a:t>simulateously</a:t>
            </a:r>
            <a:endParaRPr lang="en-US" dirty="0">
              <a:solidFill>
                <a:srgbClr val="C00000"/>
              </a:solidFill>
            </a:endParaRPr>
          </a:p>
          <a:p>
            <a:r>
              <a:rPr lang="en-US" sz="2800" dirty="0"/>
              <a:t>Extensive</a:t>
            </a:r>
            <a:r>
              <a:rPr lang="en-US" dirty="0"/>
              <a:t>-</a:t>
            </a:r>
            <a:r>
              <a:rPr lang="en-US" sz="2800" dirty="0"/>
              <a:t>form:</a:t>
            </a:r>
          </a:p>
        </p:txBody>
      </p:sp>
      <p:sp>
        <p:nvSpPr>
          <p:cNvPr id="15" name="Triangle 25">
            <a:extLst>
              <a:ext uri="{FF2B5EF4-FFF2-40B4-BE49-F238E27FC236}">
                <a16:creationId xmlns:a16="http://schemas.microsoft.com/office/drawing/2014/main" id="{DBA493AA-B626-475F-B93A-9D2E9933565D}"/>
              </a:ext>
            </a:extLst>
          </p:cNvPr>
          <p:cNvSpPr/>
          <p:nvPr/>
        </p:nvSpPr>
        <p:spPr>
          <a:xfrm>
            <a:off x="5560415" y="1899190"/>
            <a:ext cx="399394" cy="313555"/>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AB3CB9A-3253-4BDC-B74C-0D82C92F95BD}"/>
              </a:ext>
            </a:extLst>
          </p:cNvPr>
          <p:cNvCxnSpPr>
            <a:cxnSpLocks/>
            <a:stCxn id="15" idx="3"/>
            <a:endCxn id="119" idx="0"/>
          </p:cNvCxnSpPr>
          <p:nvPr/>
        </p:nvCxnSpPr>
        <p:spPr>
          <a:xfrm flipH="1">
            <a:off x="3827417" y="2212745"/>
            <a:ext cx="1932695" cy="138953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AEF145-1F86-4BFE-A30C-1395B6B94E34}"/>
              </a:ext>
            </a:extLst>
          </p:cNvPr>
          <p:cNvCxnSpPr>
            <a:cxnSpLocks/>
            <a:stCxn id="15" idx="3"/>
            <a:endCxn id="124" idx="0"/>
          </p:cNvCxnSpPr>
          <p:nvPr/>
        </p:nvCxnSpPr>
        <p:spPr>
          <a:xfrm>
            <a:off x="5760112" y="2212745"/>
            <a:ext cx="1700174" cy="138471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9A99EC-DACD-4956-BBDB-88A675528363}"/>
              </a:ext>
            </a:extLst>
          </p:cNvPr>
          <p:cNvCxnSpPr>
            <a:cxnSpLocks/>
            <a:stCxn id="119" idx="3"/>
            <a:endCxn id="78" idx="0"/>
          </p:cNvCxnSpPr>
          <p:nvPr/>
        </p:nvCxnSpPr>
        <p:spPr>
          <a:xfrm flipH="1">
            <a:off x="2367035" y="3915838"/>
            <a:ext cx="1460382" cy="15062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89533B-2C8A-4416-BE4C-CAE8F73D95C8}"/>
              </a:ext>
            </a:extLst>
          </p:cNvPr>
          <p:cNvCxnSpPr>
            <a:cxnSpLocks/>
            <a:stCxn id="124" idx="3"/>
            <a:endCxn id="82" idx="0"/>
          </p:cNvCxnSpPr>
          <p:nvPr/>
        </p:nvCxnSpPr>
        <p:spPr>
          <a:xfrm>
            <a:off x="7460286" y="3911017"/>
            <a:ext cx="1300562" cy="149839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8BC0AB-B1FA-4D40-8FDA-89F6D0A23042}"/>
              </a:ext>
            </a:extLst>
          </p:cNvPr>
          <p:cNvCxnSpPr>
            <a:cxnSpLocks/>
            <a:stCxn id="119" idx="3"/>
            <a:endCxn id="79" idx="0"/>
          </p:cNvCxnSpPr>
          <p:nvPr/>
        </p:nvCxnSpPr>
        <p:spPr>
          <a:xfrm>
            <a:off x="3827417" y="3915838"/>
            <a:ext cx="1281146" cy="151252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B997918-0A76-4667-9775-7B8C2CF963AC}"/>
              </a:ext>
            </a:extLst>
          </p:cNvPr>
          <p:cNvSpPr txBox="1"/>
          <p:nvPr/>
        </p:nvSpPr>
        <p:spPr>
          <a:xfrm>
            <a:off x="4222373" y="2483852"/>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a:t>
            </a:r>
          </a:p>
        </p:txBody>
      </p:sp>
      <p:sp>
        <p:nvSpPr>
          <p:cNvPr id="45" name="TextBox 44">
            <a:extLst>
              <a:ext uri="{FF2B5EF4-FFF2-40B4-BE49-F238E27FC236}">
                <a16:creationId xmlns:a16="http://schemas.microsoft.com/office/drawing/2014/main" id="{A9740831-FA06-44D1-B9EA-1C6BAB50FD6A}"/>
              </a:ext>
            </a:extLst>
          </p:cNvPr>
          <p:cNvSpPr txBox="1"/>
          <p:nvPr/>
        </p:nvSpPr>
        <p:spPr>
          <a:xfrm>
            <a:off x="6974955" y="2500044"/>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a:t>
            </a:r>
          </a:p>
        </p:txBody>
      </p:sp>
      <p:sp>
        <p:nvSpPr>
          <p:cNvPr id="49" name="TextBox 48"/>
          <p:cNvSpPr txBox="1"/>
          <p:nvPr/>
        </p:nvSpPr>
        <p:spPr>
          <a:xfrm>
            <a:off x="6096000" y="1637425"/>
            <a:ext cx="1177053" cy="461665"/>
          </a:xfrm>
          <a:prstGeom prst="rect">
            <a:avLst/>
          </a:prstGeom>
          <a:noFill/>
        </p:spPr>
        <p:txBody>
          <a:bodyPr wrap="none" rtlCol="0">
            <a:spAutoFit/>
          </a:bodyPr>
          <a:lstStyle/>
          <a:p>
            <a:r>
              <a:rPr lang="en-US" sz="2400" dirty="0">
                <a:solidFill>
                  <a:srgbClr val="900000"/>
                </a:solidFill>
              </a:rPr>
              <a:t>Player 1</a:t>
            </a:r>
          </a:p>
        </p:txBody>
      </p:sp>
      <p:sp>
        <p:nvSpPr>
          <p:cNvPr id="60" name="TextBox 59"/>
          <p:cNvSpPr txBox="1"/>
          <p:nvPr/>
        </p:nvSpPr>
        <p:spPr>
          <a:xfrm>
            <a:off x="2179572" y="3516454"/>
            <a:ext cx="1177053" cy="461665"/>
          </a:xfrm>
          <a:prstGeom prst="rect">
            <a:avLst/>
          </a:prstGeom>
          <a:noFill/>
        </p:spPr>
        <p:txBody>
          <a:bodyPr wrap="none" rtlCol="0">
            <a:spAutoFit/>
          </a:bodyPr>
          <a:lstStyle/>
          <a:p>
            <a:r>
              <a:rPr lang="en-US" sz="2400" dirty="0">
                <a:solidFill>
                  <a:srgbClr val="0000FF"/>
                </a:solidFill>
              </a:rPr>
              <a:t>Player 2</a:t>
            </a:r>
          </a:p>
        </p:txBody>
      </p:sp>
      <p:cxnSp>
        <p:nvCxnSpPr>
          <p:cNvPr id="68" name="Straight Arrow Connector 67">
            <a:extLst>
              <a:ext uri="{FF2B5EF4-FFF2-40B4-BE49-F238E27FC236}">
                <a16:creationId xmlns:a16="http://schemas.microsoft.com/office/drawing/2014/main" id="{5E9A99EC-DACD-4956-BBDB-88A675528363}"/>
              </a:ext>
            </a:extLst>
          </p:cNvPr>
          <p:cNvCxnSpPr>
            <a:cxnSpLocks/>
            <a:stCxn id="124" idx="3"/>
            <a:endCxn id="81" idx="0"/>
          </p:cNvCxnSpPr>
          <p:nvPr/>
        </p:nvCxnSpPr>
        <p:spPr>
          <a:xfrm flipH="1">
            <a:off x="6518261" y="3911017"/>
            <a:ext cx="942025" cy="151408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B997918-0A76-4667-9775-7B8C2CF963AC}"/>
                  </a:ext>
                </a:extLst>
              </p:cNvPr>
              <p:cNvSpPr txBox="1"/>
              <p:nvPr/>
            </p:nvSpPr>
            <p:spPr>
              <a:xfrm>
                <a:off x="2420762" y="4212783"/>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2420762" y="4212783"/>
                <a:ext cx="1028700"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CC0754B-5FA3-4363-B58C-CFBA444D823D}"/>
                  </a:ext>
                </a:extLst>
              </p:cNvPr>
              <p:cNvSpPr txBox="1"/>
              <p:nvPr/>
            </p:nvSpPr>
            <p:spPr>
              <a:xfrm>
                <a:off x="4638239" y="4274115"/>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4" name="TextBox 73">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4638239" y="4274115"/>
                <a:ext cx="38520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B997918-0A76-4667-9775-7B8C2CF963AC}"/>
                  </a:ext>
                </a:extLst>
              </p:cNvPr>
              <p:cNvSpPr txBox="1"/>
              <p:nvPr/>
            </p:nvSpPr>
            <p:spPr>
              <a:xfrm>
                <a:off x="6218692" y="4274115"/>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5" name="TextBox 74">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6218692" y="4274115"/>
                <a:ext cx="1028700"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FCC0754B-5FA3-4363-B58C-CFBA444D823D}"/>
                  </a:ext>
                </a:extLst>
              </p:cNvPr>
              <p:cNvSpPr txBox="1"/>
              <p:nvPr/>
            </p:nvSpPr>
            <p:spPr>
              <a:xfrm>
                <a:off x="8351040" y="4318993"/>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p:sp>
            <p:nvSpPr>
              <p:cNvPr id="77" name="TextBox 76">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8351040" y="4318993"/>
                <a:ext cx="385202"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014460" y="5422106"/>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5</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014460" y="5422106"/>
                <a:ext cx="705149"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 name="TextBox 78"/>
              <p:cNvSpPr txBox="1"/>
              <p:nvPr/>
            </p:nvSpPr>
            <p:spPr>
              <a:xfrm>
                <a:off x="4755988" y="542835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7</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p:sp>
            <p:nvSpPr>
              <p:cNvPr id="79" name="TextBox 78"/>
              <p:cNvSpPr txBox="1">
                <a:spLocks noRot="1" noChangeAspect="1" noMove="1" noResize="1" noEditPoints="1" noAdjustHandles="1" noChangeArrowheads="1" noChangeShapeType="1" noTextEdit="1"/>
              </p:cNvSpPr>
              <p:nvPr/>
            </p:nvSpPr>
            <p:spPr>
              <a:xfrm>
                <a:off x="4755988" y="5428359"/>
                <a:ext cx="705149"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182271" y="5425105"/>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6182271" y="5425105"/>
                <a:ext cx="671979"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TextBox 81"/>
              <p:cNvSpPr txBox="1"/>
              <p:nvPr/>
            </p:nvSpPr>
            <p:spPr>
              <a:xfrm>
                <a:off x="8424858" y="5409414"/>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5</m:t>
                      </m:r>
                      <m:r>
                        <a:rPr lang="en-US" sz="2400" i="1">
                          <a:latin typeface="Cambria Math" panose="02040503050406030204" pitchFamily="18" charset="0"/>
                        </a:rPr>
                        <m:t>,</m:t>
                      </m:r>
                      <m:r>
                        <a:rPr lang="en-US" sz="2400" i="1">
                          <a:solidFill>
                            <a:srgbClr val="0000FF"/>
                          </a:solidFill>
                          <a:latin typeface="Cambria Math" panose="02040503050406030204" pitchFamily="18" charset="0"/>
                        </a:rPr>
                        <m:t>3</m:t>
                      </m:r>
                    </m:oMath>
                  </m:oMathPara>
                </a14:m>
                <a:endParaRPr lang="en-US" sz="2400" dirty="0"/>
              </a:p>
            </p:txBody>
          </p:sp>
        </mc:Choice>
        <mc:Fallback>
          <p:sp>
            <p:nvSpPr>
              <p:cNvPr id="82" name="TextBox 81"/>
              <p:cNvSpPr txBox="1">
                <a:spLocks noRot="1" noChangeAspect="1" noMove="1" noResize="1" noEditPoints="1" noAdjustHandles="1" noChangeArrowheads="1" noChangeShapeType="1" noTextEdit="1"/>
              </p:cNvSpPr>
              <p:nvPr/>
            </p:nvSpPr>
            <p:spPr>
              <a:xfrm>
                <a:off x="8424858" y="5409414"/>
                <a:ext cx="671979" cy="461665"/>
              </a:xfrm>
              <a:prstGeom prst="rect">
                <a:avLst/>
              </a:prstGeom>
              <a:blipFill>
                <a:blip r:embed="rId13"/>
                <a:stretch>
                  <a:fillRect/>
                </a:stretch>
              </a:blipFill>
            </p:spPr>
            <p:txBody>
              <a:bodyPr/>
              <a:lstStyle/>
              <a:p>
                <a:r>
                  <a:rPr lang="en-US">
                    <a:noFill/>
                  </a:rPr>
                  <a:t> </a:t>
                </a:r>
              </a:p>
            </p:txBody>
          </p:sp>
        </mc:Fallback>
      </mc:AlternateContent>
      <p:sp>
        <p:nvSpPr>
          <p:cNvPr id="85" name="Flowchart: Terminator 84"/>
          <p:cNvSpPr/>
          <p:nvPr/>
        </p:nvSpPr>
        <p:spPr>
          <a:xfrm>
            <a:off x="3387366" y="3340977"/>
            <a:ext cx="4603841" cy="812621"/>
          </a:xfrm>
          <a:prstGeom prst="flowChartTerminator">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2698" y="6009535"/>
            <a:ext cx="9660101" cy="523220"/>
          </a:xfrm>
          <a:prstGeom prst="rect">
            <a:avLst/>
          </a:prstGeom>
        </p:spPr>
        <p:txBody>
          <a:bodyPr wrap="square">
            <a:spAutoFit/>
          </a:bodyPr>
          <a:lstStyle/>
          <a:p>
            <a:r>
              <a:rPr lang="en-US" sz="2800" dirty="0">
                <a:solidFill>
                  <a:schemeClr val="tx2"/>
                </a:solidFill>
              </a:rPr>
              <a:t> Can we solve this game using algorithms for adversarial search?</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8</a:t>
            </a:fld>
            <a:endParaRPr lang="en-US" dirty="0"/>
          </a:p>
        </p:txBody>
      </p:sp>
      <p:sp>
        <p:nvSpPr>
          <p:cNvPr id="119" name="Triangle 25">
            <a:extLst>
              <a:ext uri="{FF2B5EF4-FFF2-40B4-BE49-F238E27FC236}">
                <a16:creationId xmlns:a16="http://schemas.microsoft.com/office/drawing/2014/main" id="{92270F85-6CB7-4453-B6D6-CAE60389CB03}"/>
              </a:ext>
            </a:extLst>
          </p:cNvPr>
          <p:cNvSpPr/>
          <p:nvPr/>
        </p:nvSpPr>
        <p:spPr>
          <a:xfrm>
            <a:off x="3627720" y="3602283"/>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iangle 25">
            <a:extLst>
              <a:ext uri="{FF2B5EF4-FFF2-40B4-BE49-F238E27FC236}">
                <a16:creationId xmlns:a16="http://schemas.microsoft.com/office/drawing/2014/main" id="{A50D70AC-307A-48A4-BC14-6808840951C9}"/>
              </a:ext>
            </a:extLst>
          </p:cNvPr>
          <p:cNvSpPr/>
          <p:nvPr/>
        </p:nvSpPr>
        <p:spPr>
          <a:xfrm>
            <a:off x="7260589" y="3597462"/>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itle 129">
            <a:extLst>
              <a:ext uri="{FF2B5EF4-FFF2-40B4-BE49-F238E27FC236}">
                <a16:creationId xmlns:a16="http://schemas.microsoft.com/office/drawing/2014/main" id="{C37BFB5A-4C72-4231-BD9F-6C50EA84BC46}"/>
              </a:ext>
            </a:extLst>
          </p:cNvPr>
          <p:cNvSpPr>
            <a:spLocks noGrp="1"/>
          </p:cNvSpPr>
          <p:nvPr>
            <p:ph type="title"/>
          </p:nvPr>
        </p:nvSpPr>
        <p:spPr/>
        <p:txBody>
          <a:bodyPr/>
          <a:lstStyle/>
          <a:p>
            <a:r>
              <a:rPr lang="en-US" dirty="0"/>
              <a:t>Normal-Form vs Extensive-Form</a:t>
            </a:r>
          </a:p>
        </p:txBody>
      </p:sp>
    </p:spTree>
    <p:extLst>
      <p:ext uri="{BB962C8B-B14F-4D97-AF65-F5344CB8AC3E}">
        <p14:creationId xmlns:p14="http://schemas.microsoft.com/office/powerpoint/2010/main" val="32735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a:extLst>
              <a:ext uri="{FF2B5EF4-FFF2-40B4-BE49-F238E27FC236}">
                <a16:creationId xmlns:a16="http://schemas.microsoft.com/office/drawing/2014/main" id="{E4257BB8-4616-44AB-A807-FC263A8007B1}"/>
              </a:ext>
            </a:extLst>
          </p:cNvPr>
          <p:cNvSpPr>
            <a:spLocks noGrp="1"/>
          </p:cNvSpPr>
          <p:nvPr>
            <p:ph sz="quarter" idx="1"/>
          </p:nvPr>
        </p:nvSpPr>
        <p:spPr>
          <a:xfrm>
            <a:off x="552099" y="1113178"/>
            <a:ext cx="10515600" cy="1034605"/>
          </a:xfrm>
        </p:spPr>
        <p:txBody>
          <a:bodyPr>
            <a:normAutofit/>
          </a:bodyPr>
          <a:lstStyle/>
          <a:p>
            <a:r>
              <a:rPr lang="en-US" dirty="0"/>
              <a:t>Game 2: players play left or right </a:t>
            </a:r>
            <a:r>
              <a:rPr lang="en-US" dirty="0">
                <a:solidFill>
                  <a:srgbClr val="C00000"/>
                </a:solidFill>
              </a:rPr>
              <a:t>sequentially</a:t>
            </a:r>
          </a:p>
          <a:p>
            <a:r>
              <a:rPr lang="en-US" sz="2800" dirty="0"/>
              <a:t>Extensive</a:t>
            </a:r>
            <a:r>
              <a:rPr lang="en-US" dirty="0"/>
              <a:t>-</a:t>
            </a:r>
            <a:r>
              <a:rPr lang="en-US" sz="2800" dirty="0"/>
              <a:t>form:</a:t>
            </a:r>
          </a:p>
        </p:txBody>
      </p:sp>
      <p:sp>
        <p:nvSpPr>
          <p:cNvPr id="15" name="Triangle 25">
            <a:extLst>
              <a:ext uri="{FF2B5EF4-FFF2-40B4-BE49-F238E27FC236}">
                <a16:creationId xmlns:a16="http://schemas.microsoft.com/office/drawing/2014/main" id="{DBA493AA-B626-475F-B93A-9D2E9933565D}"/>
              </a:ext>
            </a:extLst>
          </p:cNvPr>
          <p:cNvSpPr/>
          <p:nvPr/>
        </p:nvSpPr>
        <p:spPr>
          <a:xfrm>
            <a:off x="3731614" y="1952463"/>
            <a:ext cx="399394" cy="313555"/>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AB3CB9A-3253-4BDC-B74C-0D82C92F95BD}"/>
              </a:ext>
            </a:extLst>
          </p:cNvPr>
          <p:cNvCxnSpPr>
            <a:cxnSpLocks/>
            <a:stCxn id="15" idx="3"/>
            <a:endCxn id="119" idx="0"/>
          </p:cNvCxnSpPr>
          <p:nvPr/>
        </p:nvCxnSpPr>
        <p:spPr>
          <a:xfrm flipH="1">
            <a:off x="2031985" y="2266018"/>
            <a:ext cx="1899326" cy="138471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AEF145-1F86-4BFE-A30C-1395B6B94E34}"/>
              </a:ext>
            </a:extLst>
          </p:cNvPr>
          <p:cNvCxnSpPr>
            <a:cxnSpLocks/>
            <a:stCxn id="15" idx="3"/>
            <a:endCxn id="124" idx="0"/>
          </p:cNvCxnSpPr>
          <p:nvPr/>
        </p:nvCxnSpPr>
        <p:spPr>
          <a:xfrm>
            <a:off x="3931311" y="2266018"/>
            <a:ext cx="1608706" cy="136855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9A99EC-DACD-4956-BBDB-88A675528363}"/>
              </a:ext>
            </a:extLst>
          </p:cNvPr>
          <p:cNvCxnSpPr>
            <a:cxnSpLocks/>
            <a:stCxn id="119" idx="3"/>
            <a:endCxn id="78" idx="0"/>
          </p:cNvCxnSpPr>
          <p:nvPr/>
        </p:nvCxnSpPr>
        <p:spPr>
          <a:xfrm flipH="1">
            <a:off x="788675" y="3964289"/>
            <a:ext cx="1243310" cy="15110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89533B-2C8A-4416-BE4C-CAE8F73D95C8}"/>
              </a:ext>
            </a:extLst>
          </p:cNvPr>
          <p:cNvCxnSpPr>
            <a:cxnSpLocks/>
            <a:stCxn id="124" idx="3"/>
            <a:endCxn id="82" idx="0"/>
          </p:cNvCxnSpPr>
          <p:nvPr/>
        </p:nvCxnSpPr>
        <p:spPr>
          <a:xfrm>
            <a:off x="5540017" y="3948124"/>
            <a:ext cx="1115009" cy="151408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8BC0AB-B1FA-4D40-8FDA-89F6D0A23042}"/>
              </a:ext>
            </a:extLst>
          </p:cNvPr>
          <p:cNvCxnSpPr>
            <a:cxnSpLocks/>
            <a:stCxn id="119" idx="3"/>
            <a:endCxn id="79" idx="0"/>
          </p:cNvCxnSpPr>
          <p:nvPr/>
        </p:nvCxnSpPr>
        <p:spPr>
          <a:xfrm>
            <a:off x="2031985" y="3964289"/>
            <a:ext cx="1115009" cy="15110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B997918-0A76-4667-9775-7B8C2CF963AC}"/>
              </a:ext>
            </a:extLst>
          </p:cNvPr>
          <p:cNvSpPr txBox="1"/>
          <p:nvPr/>
        </p:nvSpPr>
        <p:spPr>
          <a:xfrm>
            <a:off x="2644013" y="2537125"/>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a:t>
            </a:r>
          </a:p>
        </p:txBody>
      </p:sp>
      <p:sp>
        <p:nvSpPr>
          <p:cNvPr id="45" name="TextBox 44">
            <a:extLst>
              <a:ext uri="{FF2B5EF4-FFF2-40B4-BE49-F238E27FC236}">
                <a16:creationId xmlns:a16="http://schemas.microsoft.com/office/drawing/2014/main" id="{A9740831-FA06-44D1-B9EA-1C6BAB50FD6A}"/>
              </a:ext>
            </a:extLst>
          </p:cNvPr>
          <p:cNvSpPr txBox="1"/>
          <p:nvPr/>
        </p:nvSpPr>
        <p:spPr>
          <a:xfrm>
            <a:off x="4789225" y="2537125"/>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a:t>
            </a:r>
          </a:p>
        </p:txBody>
      </p:sp>
      <p:sp>
        <p:nvSpPr>
          <p:cNvPr id="49" name="TextBox 48"/>
          <p:cNvSpPr txBox="1"/>
          <p:nvPr/>
        </p:nvSpPr>
        <p:spPr>
          <a:xfrm>
            <a:off x="4517640" y="1690698"/>
            <a:ext cx="1177053" cy="461665"/>
          </a:xfrm>
          <a:prstGeom prst="rect">
            <a:avLst/>
          </a:prstGeom>
          <a:noFill/>
        </p:spPr>
        <p:txBody>
          <a:bodyPr wrap="none" rtlCol="0">
            <a:spAutoFit/>
          </a:bodyPr>
          <a:lstStyle/>
          <a:p>
            <a:r>
              <a:rPr lang="en-US" sz="2400" dirty="0">
                <a:solidFill>
                  <a:srgbClr val="900000"/>
                </a:solidFill>
              </a:rPr>
              <a:t>Player 1</a:t>
            </a:r>
          </a:p>
        </p:txBody>
      </p:sp>
      <p:sp>
        <p:nvSpPr>
          <p:cNvPr id="60" name="TextBox 59"/>
          <p:cNvSpPr txBox="1"/>
          <p:nvPr/>
        </p:nvSpPr>
        <p:spPr>
          <a:xfrm>
            <a:off x="601212" y="3569727"/>
            <a:ext cx="1177053" cy="461665"/>
          </a:xfrm>
          <a:prstGeom prst="rect">
            <a:avLst/>
          </a:prstGeom>
          <a:noFill/>
        </p:spPr>
        <p:txBody>
          <a:bodyPr wrap="none" rtlCol="0">
            <a:spAutoFit/>
          </a:bodyPr>
          <a:lstStyle/>
          <a:p>
            <a:r>
              <a:rPr lang="en-US" sz="2400" dirty="0">
                <a:solidFill>
                  <a:srgbClr val="0000FF"/>
                </a:solidFill>
              </a:rPr>
              <a:t>Player 2</a:t>
            </a:r>
          </a:p>
        </p:txBody>
      </p:sp>
      <p:cxnSp>
        <p:nvCxnSpPr>
          <p:cNvPr id="68" name="Straight Arrow Connector 67">
            <a:extLst>
              <a:ext uri="{FF2B5EF4-FFF2-40B4-BE49-F238E27FC236}">
                <a16:creationId xmlns:a16="http://schemas.microsoft.com/office/drawing/2014/main" id="{5E9A99EC-DACD-4956-BBDB-88A675528363}"/>
              </a:ext>
            </a:extLst>
          </p:cNvPr>
          <p:cNvCxnSpPr>
            <a:cxnSpLocks/>
            <a:stCxn id="124" idx="3"/>
            <a:endCxn id="81" idx="0"/>
          </p:cNvCxnSpPr>
          <p:nvPr/>
        </p:nvCxnSpPr>
        <p:spPr>
          <a:xfrm flipH="1">
            <a:off x="4425008" y="3948124"/>
            <a:ext cx="1115009" cy="151408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 name="TextBox 70">
                <a:extLst>
                  <a:ext uri="{FF2B5EF4-FFF2-40B4-BE49-F238E27FC236}">
                    <a16:creationId xmlns:a16="http://schemas.microsoft.com/office/drawing/2014/main" id="{7B997918-0A76-4667-9775-7B8C2CF963AC}"/>
                  </a:ext>
                </a:extLst>
              </p:cNvPr>
              <p:cNvSpPr txBox="1"/>
              <p:nvPr/>
            </p:nvSpPr>
            <p:spPr>
              <a:xfrm>
                <a:off x="730617" y="4245359"/>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p:sp>
            <p:nvSpPr>
              <p:cNvPr id="71" name="TextBox 70">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730617" y="4245359"/>
                <a:ext cx="1028700"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4" name="TextBox 73">
                <a:extLst>
                  <a:ext uri="{FF2B5EF4-FFF2-40B4-BE49-F238E27FC236}">
                    <a16:creationId xmlns:a16="http://schemas.microsoft.com/office/drawing/2014/main" id="{FCC0754B-5FA3-4363-B58C-CFBA444D823D}"/>
                  </a:ext>
                </a:extLst>
              </p:cNvPr>
              <p:cNvSpPr txBox="1"/>
              <p:nvPr/>
            </p:nvSpPr>
            <p:spPr>
              <a:xfrm>
                <a:off x="2676037" y="4245359"/>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p:sp>
            <p:nvSpPr>
              <p:cNvPr id="74" name="TextBox 73">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2676037" y="4245359"/>
                <a:ext cx="38520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5" name="TextBox 74">
                <a:extLst>
                  <a:ext uri="{FF2B5EF4-FFF2-40B4-BE49-F238E27FC236}">
                    <a16:creationId xmlns:a16="http://schemas.microsoft.com/office/drawing/2014/main" id="{7B997918-0A76-4667-9775-7B8C2CF963AC}"/>
                  </a:ext>
                </a:extLst>
              </p:cNvPr>
              <p:cNvSpPr txBox="1"/>
              <p:nvPr/>
            </p:nvSpPr>
            <p:spPr>
              <a:xfrm>
                <a:off x="4131008" y="4300091"/>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p:sp>
            <p:nvSpPr>
              <p:cNvPr id="75" name="TextBox 74">
                <a:extLst>
                  <a:ext uri="{FF2B5EF4-FFF2-40B4-BE49-F238E27FC236}">
                    <a16:creationId xmlns:a16="http://schemas.microsoft.com/office/drawing/2014/main" id="{7B997918-0A76-4667-9775-7B8C2CF963AC}"/>
                  </a:ext>
                </a:extLst>
              </p:cNvPr>
              <p:cNvSpPr txBox="1">
                <a:spLocks noRot="1" noChangeAspect="1" noMove="1" noResize="1" noEditPoints="1" noAdjustHandles="1" noChangeArrowheads="1" noChangeShapeType="1" noTextEdit="1"/>
              </p:cNvSpPr>
              <p:nvPr/>
            </p:nvSpPr>
            <p:spPr>
              <a:xfrm>
                <a:off x="4131008" y="4300091"/>
                <a:ext cx="1028700"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FCC0754B-5FA3-4363-B58C-CFBA444D823D}"/>
                  </a:ext>
                </a:extLst>
              </p:cNvPr>
              <p:cNvSpPr txBox="1"/>
              <p:nvPr/>
            </p:nvSpPr>
            <p:spPr>
              <a:xfrm>
                <a:off x="6143722" y="4245359"/>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p:sp>
            <p:nvSpPr>
              <p:cNvPr id="77" name="TextBox 76">
                <a:extLst>
                  <a:ext uri="{FF2B5EF4-FFF2-40B4-BE49-F238E27FC236}">
                    <a16:creationId xmlns:a16="http://schemas.microsoft.com/office/drawing/2014/main" id="{FCC0754B-5FA3-4363-B58C-CFBA444D823D}"/>
                  </a:ext>
                </a:extLst>
              </p:cNvPr>
              <p:cNvSpPr txBox="1">
                <a:spLocks noRot="1" noChangeAspect="1" noMove="1" noResize="1" noEditPoints="1" noAdjustHandles="1" noChangeArrowheads="1" noChangeShapeType="1" noTextEdit="1"/>
              </p:cNvSpPr>
              <p:nvPr/>
            </p:nvSpPr>
            <p:spPr>
              <a:xfrm>
                <a:off x="6143722" y="4245359"/>
                <a:ext cx="38520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8" name="TextBox 77"/>
              <p:cNvSpPr txBox="1"/>
              <p:nvPr/>
            </p:nvSpPr>
            <p:spPr>
              <a:xfrm>
                <a:off x="436100" y="547537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3</m:t>
                      </m:r>
                      <m:r>
                        <a:rPr lang="en-US" sz="2400" i="1">
                          <a:latin typeface="Cambria Math" panose="02040503050406030204" pitchFamily="18" charset="0"/>
                        </a:rPr>
                        <m:t>,</m:t>
                      </m:r>
                      <m:r>
                        <a:rPr lang="en-US" sz="2400" i="1">
                          <a:solidFill>
                            <a:srgbClr val="0000FF"/>
                          </a:solidFill>
                          <a:latin typeface="Cambria Math" panose="02040503050406030204" pitchFamily="18" charset="0"/>
                        </a:rPr>
                        <m:t>5</m:t>
                      </m:r>
                    </m:oMath>
                  </m:oMathPara>
                </a14:m>
                <a:endParaRPr lang="en-US" sz="2400" dirty="0"/>
              </a:p>
            </p:txBody>
          </p:sp>
        </mc:Choice>
        <mc:Fallback>
          <p:sp>
            <p:nvSpPr>
              <p:cNvPr id="78" name="TextBox 77"/>
              <p:cNvSpPr txBox="1">
                <a:spLocks noRot="1" noChangeAspect="1" noMove="1" noResize="1" noEditPoints="1" noAdjustHandles="1" noChangeArrowheads="1" noChangeShapeType="1" noTextEdit="1"/>
              </p:cNvSpPr>
              <p:nvPr/>
            </p:nvSpPr>
            <p:spPr>
              <a:xfrm>
                <a:off x="436100" y="5475379"/>
                <a:ext cx="705149"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 name="TextBox 78"/>
              <p:cNvSpPr txBox="1"/>
              <p:nvPr/>
            </p:nvSpPr>
            <p:spPr>
              <a:xfrm>
                <a:off x="2794419" y="547537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7</m:t>
                      </m:r>
                      <m:r>
                        <a:rPr lang="en-US" sz="2400" i="1">
                          <a:latin typeface="Cambria Math" panose="02040503050406030204" pitchFamily="18" charset="0"/>
                        </a:rPr>
                        <m:t>,</m:t>
                      </m:r>
                      <m:r>
                        <a:rPr lang="en-US" sz="2400" i="1">
                          <a:solidFill>
                            <a:srgbClr val="0000FF"/>
                          </a:solidFill>
                          <a:latin typeface="Cambria Math" panose="02040503050406030204" pitchFamily="18" charset="0"/>
                        </a:rPr>
                        <m:t>2</m:t>
                      </m:r>
                    </m:oMath>
                  </m:oMathPara>
                </a14:m>
                <a:endParaRPr lang="en-US" sz="2400" dirty="0"/>
              </a:p>
            </p:txBody>
          </p:sp>
        </mc:Choice>
        <mc:Fallback>
          <p:sp>
            <p:nvSpPr>
              <p:cNvPr id="79" name="TextBox 78"/>
              <p:cNvSpPr txBox="1">
                <a:spLocks noRot="1" noChangeAspect="1" noMove="1" noResize="1" noEditPoints="1" noAdjustHandles="1" noChangeArrowheads="1" noChangeShapeType="1" noTextEdit="1"/>
              </p:cNvSpPr>
              <p:nvPr/>
            </p:nvSpPr>
            <p:spPr>
              <a:xfrm>
                <a:off x="2794419" y="5475379"/>
                <a:ext cx="70514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1" name="TextBox 80"/>
              <p:cNvSpPr txBox="1"/>
              <p:nvPr/>
            </p:nvSpPr>
            <p:spPr>
              <a:xfrm>
                <a:off x="4089018" y="5462212"/>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0</m:t>
                      </m:r>
                      <m:r>
                        <a:rPr lang="en-US" sz="2400" i="1">
                          <a:latin typeface="Cambria Math" panose="02040503050406030204" pitchFamily="18" charset="0"/>
                        </a:rPr>
                        <m:t>,</m:t>
                      </m:r>
                      <m:r>
                        <a:rPr lang="en-US" sz="2400" i="1">
                          <a:solidFill>
                            <a:srgbClr val="0000FF"/>
                          </a:solidFill>
                          <a:latin typeface="Cambria Math" panose="02040503050406030204" pitchFamily="18" charset="0"/>
                        </a:rPr>
                        <m:t>0</m:t>
                      </m:r>
                    </m:oMath>
                  </m:oMathPara>
                </a14:m>
                <a:endParaRPr lang="en-US" sz="2400" dirty="0"/>
              </a:p>
            </p:txBody>
          </p:sp>
        </mc:Choice>
        <mc:Fallback>
          <p:sp>
            <p:nvSpPr>
              <p:cNvPr id="81" name="TextBox 80"/>
              <p:cNvSpPr txBox="1">
                <a:spLocks noRot="1" noChangeAspect="1" noMove="1" noResize="1" noEditPoints="1" noAdjustHandles="1" noChangeArrowheads="1" noChangeShapeType="1" noTextEdit="1"/>
              </p:cNvSpPr>
              <p:nvPr/>
            </p:nvSpPr>
            <p:spPr>
              <a:xfrm>
                <a:off x="4089018" y="5462212"/>
                <a:ext cx="671979"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TextBox 81"/>
              <p:cNvSpPr txBox="1"/>
              <p:nvPr/>
            </p:nvSpPr>
            <p:spPr>
              <a:xfrm>
                <a:off x="6319036" y="5462211"/>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900000"/>
                          </a:solidFill>
                          <a:latin typeface="Cambria Math" panose="02040503050406030204" pitchFamily="18" charset="0"/>
                        </a:rPr>
                        <m:t>5</m:t>
                      </m:r>
                      <m:r>
                        <a:rPr lang="en-US" sz="2400" i="1">
                          <a:latin typeface="Cambria Math" panose="02040503050406030204" pitchFamily="18" charset="0"/>
                        </a:rPr>
                        <m:t>,</m:t>
                      </m:r>
                      <m:r>
                        <a:rPr lang="en-US" sz="2400" i="1">
                          <a:solidFill>
                            <a:srgbClr val="0000FF"/>
                          </a:solidFill>
                          <a:latin typeface="Cambria Math" panose="02040503050406030204" pitchFamily="18" charset="0"/>
                        </a:rPr>
                        <m:t>3</m:t>
                      </m:r>
                    </m:oMath>
                  </m:oMathPara>
                </a14:m>
                <a:endParaRPr lang="en-US" sz="2400" dirty="0"/>
              </a:p>
            </p:txBody>
          </p:sp>
        </mc:Choice>
        <mc:Fallback>
          <p:sp>
            <p:nvSpPr>
              <p:cNvPr id="82" name="TextBox 81"/>
              <p:cNvSpPr txBox="1">
                <a:spLocks noRot="1" noChangeAspect="1" noMove="1" noResize="1" noEditPoints="1" noAdjustHandles="1" noChangeArrowheads="1" noChangeShapeType="1" noTextEdit="1"/>
              </p:cNvSpPr>
              <p:nvPr/>
            </p:nvSpPr>
            <p:spPr>
              <a:xfrm>
                <a:off x="6319036" y="5462211"/>
                <a:ext cx="671979" cy="461665"/>
              </a:xfrm>
              <a:prstGeom prst="rect">
                <a:avLst/>
              </a:prstGeom>
              <a:blipFill>
                <a:blip r:embed="rId9"/>
                <a:stretch>
                  <a:fillRect/>
                </a:stretch>
              </a:blipFill>
            </p:spPr>
            <p:txBody>
              <a:bodyPr/>
              <a:lstStyle/>
              <a:p>
                <a:r>
                  <a:rPr lang="en-US">
                    <a:noFill/>
                  </a:rPr>
                  <a:t> </a:t>
                </a:r>
              </a:p>
            </p:txBody>
          </p:sp>
        </mc:Fallback>
      </mc:AlternateContent>
      <p:sp>
        <p:nvSpPr>
          <p:cNvPr id="51" name="Rectangle 50"/>
          <p:cNvSpPr/>
          <p:nvPr/>
        </p:nvSpPr>
        <p:spPr>
          <a:xfrm>
            <a:off x="272698" y="6009535"/>
            <a:ext cx="9660101" cy="523220"/>
          </a:xfrm>
          <a:prstGeom prst="rect">
            <a:avLst/>
          </a:prstGeom>
        </p:spPr>
        <p:txBody>
          <a:bodyPr wrap="square">
            <a:spAutoFit/>
          </a:bodyPr>
          <a:lstStyle/>
          <a:p>
            <a:r>
              <a:rPr lang="en-US" sz="2800" dirty="0">
                <a:solidFill>
                  <a:schemeClr val="tx2"/>
                </a:solidFill>
              </a:rPr>
              <a:t> Can we solve this game using algorithms for adversarial search?</a:t>
            </a:r>
          </a:p>
        </p:txBody>
      </p:sp>
      <p:sp>
        <p:nvSpPr>
          <p:cNvPr id="4" name="Slide Number Placeholder 3">
            <a:extLst>
              <a:ext uri="{FF2B5EF4-FFF2-40B4-BE49-F238E27FC236}">
                <a16:creationId xmlns:a16="http://schemas.microsoft.com/office/drawing/2014/main" id="{AF9F6FC9-3C34-4130-8BA0-5418B3C99994}"/>
              </a:ext>
            </a:extLst>
          </p:cNvPr>
          <p:cNvSpPr>
            <a:spLocks noGrp="1"/>
          </p:cNvSpPr>
          <p:nvPr>
            <p:ph type="sldNum" sz="quarter" idx="4"/>
          </p:nvPr>
        </p:nvSpPr>
        <p:spPr/>
        <p:txBody>
          <a:bodyPr/>
          <a:lstStyle/>
          <a:p>
            <a:fld id="{4E5DC575-B3DA-4894-AC1D-D96F1860F14D}" type="slidenum">
              <a:rPr lang="en-US" smtClean="0"/>
              <a:pPr/>
              <a:t>9</a:t>
            </a:fld>
            <a:endParaRPr lang="en-US" dirty="0"/>
          </a:p>
        </p:txBody>
      </p:sp>
      <p:sp>
        <p:nvSpPr>
          <p:cNvPr id="119" name="Triangle 25">
            <a:extLst>
              <a:ext uri="{FF2B5EF4-FFF2-40B4-BE49-F238E27FC236}">
                <a16:creationId xmlns:a16="http://schemas.microsoft.com/office/drawing/2014/main" id="{92270F85-6CB7-4453-B6D6-CAE60389CB03}"/>
              </a:ext>
            </a:extLst>
          </p:cNvPr>
          <p:cNvSpPr/>
          <p:nvPr/>
        </p:nvSpPr>
        <p:spPr>
          <a:xfrm>
            <a:off x="1832288" y="3650734"/>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iangle 25">
            <a:extLst>
              <a:ext uri="{FF2B5EF4-FFF2-40B4-BE49-F238E27FC236}">
                <a16:creationId xmlns:a16="http://schemas.microsoft.com/office/drawing/2014/main" id="{A50D70AC-307A-48A4-BC14-6808840951C9}"/>
              </a:ext>
            </a:extLst>
          </p:cNvPr>
          <p:cNvSpPr/>
          <p:nvPr/>
        </p:nvSpPr>
        <p:spPr>
          <a:xfrm>
            <a:off x="5340320" y="3634569"/>
            <a:ext cx="399394" cy="313555"/>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itle 129">
            <a:extLst>
              <a:ext uri="{FF2B5EF4-FFF2-40B4-BE49-F238E27FC236}">
                <a16:creationId xmlns:a16="http://schemas.microsoft.com/office/drawing/2014/main" id="{C37BFB5A-4C72-4231-BD9F-6C50EA84BC46}"/>
              </a:ext>
            </a:extLst>
          </p:cNvPr>
          <p:cNvSpPr>
            <a:spLocks noGrp="1"/>
          </p:cNvSpPr>
          <p:nvPr>
            <p:ph type="title"/>
          </p:nvPr>
        </p:nvSpPr>
        <p:spPr/>
        <p:txBody>
          <a:bodyPr/>
          <a:lstStyle/>
          <a:p>
            <a:r>
              <a:rPr lang="en-US" dirty="0"/>
              <a:t>Normal-Form vs Extensive-Form</a:t>
            </a:r>
          </a:p>
        </p:txBody>
      </p:sp>
    </p:spTree>
    <p:extLst>
      <p:ext uri="{BB962C8B-B14F-4D97-AF65-F5344CB8AC3E}">
        <p14:creationId xmlns:p14="http://schemas.microsoft.com/office/powerpoint/2010/main" val="12673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1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p:bldP spid="45" grpId="0"/>
      <p:bldP spid="49" grpId="0"/>
      <p:bldP spid="60" grpId="0"/>
      <p:bldP spid="71" grpId="0"/>
      <p:bldP spid="74" grpId="0"/>
      <p:bldP spid="75" grpId="0"/>
      <p:bldP spid="77" grpId="0"/>
      <p:bldP spid="78" grpId="0"/>
      <p:bldP spid="79" grpId="0"/>
      <p:bldP spid="81" grpId="0"/>
      <p:bldP spid="82" grpId="0"/>
      <p:bldP spid="51" grpId="0"/>
      <p:bldP spid="119" grpId="0" animBg="1"/>
      <p:bldP spid="124" grpId="0" animBg="1"/>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15971</TotalTime>
  <Words>4455</Words>
  <Application>Microsoft Office PowerPoint</Application>
  <PresentationFormat>Widescreen</PresentationFormat>
  <Paragraphs>1296</Paragraphs>
  <Slides>62</Slides>
  <Notes>12</Notes>
  <HiddenSlides>11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Wingdings</vt:lpstr>
      <vt:lpstr>Monotype Sorts</vt:lpstr>
      <vt:lpstr>Arial</vt:lpstr>
      <vt:lpstr>Times New Roman</vt:lpstr>
      <vt:lpstr>Calibri Light</vt:lpstr>
      <vt:lpstr>Calibri</vt:lpstr>
      <vt:lpstr>Cambria Math</vt:lpstr>
      <vt:lpstr>Office Theme</vt:lpstr>
      <vt:lpstr>Warm-up as you login</vt:lpstr>
      <vt:lpstr>Announcements</vt:lpstr>
      <vt:lpstr>AI: Representation and Problem Solving </vt:lpstr>
      <vt:lpstr>Game Theory: Equilibrium (continued)</vt:lpstr>
      <vt:lpstr>Normal-Form Games</vt:lpstr>
      <vt:lpstr>Extensive-Form Games</vt:lpstr>
      <vt:lpstr>Normal-Form vs Extensive-Form</vt:lpstr>
      <vt:lpstr>Normal-Form vs Extensive-Form</vt:lpstr>
      <vt:lpstr>Normal-Form vs Extensive-Form</vt:lpstr>
      <vt:lpstr>Normal-Form vs Extensive-Form</vt:lpstr>
      <vt:lpstr>Normal-Form vs Extensive-Form</vt:lpstr>
      <vt:lpstr>Normal-Form vs Extensive-Form</vt:lpstr>
      <vt:lpstr>Normal-Form vs Extensive-Form</vt:lpstr>
      <vt:lpstr>Normal-Form vs Extensive-Form</vt:lpstr>
      <vt:lpstr>Protecting Staten Island Ferry</vt:lpstr>
      <vt:lpstr>Protecting Staten Island Ferry</vt:lpstr>
      <vt:lpstr>Protecting Staten Island Ferry</vt:lpstr>
      <vt:lpstr>Previous USCG Approach</vt:lpstr>
      <vt:lpstr>Game-Theoretic Patrols</vt:lpstr>
      <vt:lpstr>Problem</vt:lpstr>
      <vt:lpstr>Game Model and Linear Programming-based Solution</vt:lpstr>
      <vt:lpstr>Evaluation: Simulation &amp; Real-World Feedback</vt:lpstr>
      <vt:lpstr>Game Theory: Social Choice</vt:lpstr>
      <vt:lpstr>Warm-up as you login</vt:lpstr>
      <vt:lpstr>Learning Objectives</vt:lpstr>
      <vt:lpstr>Social Choice Theory</vt:lpstr>
      <vt:lpstr>Voting Model</vt:lpstr>
      <vt:lpstr>Voting Rules</vt:lpstr>
      <vt:lpstr>Voting Rules</vt:lpstr>
      <vt:lpstr>Voting Rules</vt:lpstr>
      <vt:lpstr>Voting Rules</vt:lpstr>
      <vt:lpstr>Pairwise Election</vt:lpstr>
      <vt:lpstr>Voting Rules</vt:lpstr>
      <vt:lpstr>Voting Rules</vt:lpstr>
      <vt:lpstr>Voting Rules</vt:lpstr>
      <vt:lpstr>Voting Rules</vt:lpstr>
      <vt:lpstr>Voting Rules</vt:lpstr>
      <vt:lpstr>Voting Rules</vt:lpstr>
      <vt:lpstr>Voting Rules</vt:lpstr>
      <vt:lpstr>Voting Rules</vt:lpstr>
      <vt:lpstr>Tie Breaking</vt:lpstr>
      <vt:lpstr>Let’s vote for candies!</vt:lpstr>
      <vt:lpstr>Representation of Preference Profile</vt:lpstr>
      <vt:lpstr>Social Choice Axioms</vt:lpstr>
      <vt:lpstr>Majority consistency</vt:lpstr>
      <vt:lpstr>Piazza Poll 1</vt:lpstr>
      <vt:lpstr>Piazza Poll 1</vt:lpstr>
      <vt:lpstr>Condorcet Consistency</vt:lpstr>
      <vt:lpstr>Condorcet Consistency</vt:lpstr>
      <vt:lpstr>Piazza Poll 2</vt:lpstr>
      <vt:lpstr>Condorcet Consistency</vt:lpstr>
      <vt:lpstr>Condorcet Consistency</vt:lpstr>
      <vt:lpstr>Strategy-Proofness</vt:lpstr>
      <vt:lpstr>Strategy-Proofness</vt:lpstr>
      <vt:lpstr>Strategy-Proofness</vt:lpstr>
      <vt:lpstr>Piazza Poll 3</vt:lpstr>
      <vt:lpstr>Piazza Poll 3</vt:lpstr>
      <vt:lpstr>Greedy Algorithm for f-Manipulation</vt:lpstr>
      <vt:lpstr>Greedy Algorithm for f-Manipulation</vt:lpstr>
      <vt:lpstr>Greedy Algorithm for f-Manipulation</vt:lpstr>
      <vt:lpstr>Other Properties</vt:lpstr>
      <vt:lpstr>Results in Social Choice Theory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Patrick Virtue</cp:lastModifiedBy>
  <cp:revision>1223</cp:revision>
  <cp:lastPrinted>2020-04-26T22:15:52Z</cp:lastPrinted>
  <dcterms:created xsi:type="dcterms:W3CDTF">2018-10-11T11:39:27Z</dcterms:created>
  <dcterms:modified xsi:type="dcterms:W3CDTF">2020-04-27T05:35:05Z</dcterms:modified>
</cp:coreProperties>
</file>