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6" r:id="rId2"/>
    <p:sldId id="256" r:id="rId3"/>
    <p:sldId id="288" r:id="rId4"/>
    <p:sldId id="337" r:id="rId5"/>
    <p:sldId id="338" r:id="rId6"/>
    <p:sldId id="287" r:id="rId7"/>
    <p:sldId id="308" r:id="rId8"/>
    <p:sldId id="309" r:id="rId9"/>
    <p:sldId id="340" r:id="rId10"/>
    <p:sldId id="341" r:id="rId11"/>
    <p:sldId id="342" r:id="rId12"/>
    <p:sldId id="343" r:id="rId13"/>
    <p:sldId id="344" r:id="rId14"/>
    <p:sldId id="345" r:id="rId15"/>
    <p:sldId id="266" r:id="rId16"/>
    <p:sldId id="262" r:id="rId17"/>
    <p:sldId id="270" r:id="rId18"/>
    <p:sldId id="264" r:id="rId19"/>
    <p:sldId id="1204" r:id="rId20"/>
    <p:sldId id="1205" r:id="rId21"/>
    <p:sldId id="350" r:id="rId22"/>
    <p:sldId id="351" r:id="rId23"/>
    <p:sldId id="352" r:id="rId24"/>
    <p:sldId id="1236" r:id="rId25"/>
    <p:sldId id="306" r:id="rId26"/>
    <p:sldId id="291" r:id="rId27"/>
    <p:sldId id="1245" r:id="rId28"/>
    <p:sldId id="1248" r:id="rId29"/>
    <p:sldId id="1249" r:id="rId30"/>
    <p:sldId id="1237" r:id="rId31"/>
    <p:sldId id="1216" r:id="rId32"/>
    <p:sldId id="1250" r:id="rId33"/>
    <p:sldId id="1246" r:id="rId34"/>
    <p:sldId id="1247" r:id="rId35"/>
    <p:sldId id="1242" r:id="rId36"/>
    <p:sldId id="1217" r:id="rId37"/>
    <p:sldId id="1218" r:id="rId38"/>
    <p:sldId id="1219" r:id="rId39"/>
    <p:sldId id="1252" r:id="rId40"/>
    <p:sldId id="1241" r:id="rId41"/>
    <p:sldId id="1254" r:id="rId42"/>
    <p:sldId id="271" r:id="rId43"/>
    <p:sldId id="358" r:id="rId44"/>
    <p:sldId id="1253" r:id="rId4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79796" autoAdjust="0"/>
  </p:normalViewPr>
  <p:slideViewPr>
    <p:cSldViewPr snapToGrid="0">
      <p:cViewPr varScale="1">
        <p:scale>
          <a:sx n="101" d="100"/>
          <a:sy n="101" d="100"/>
        </p:scale>
        <p:origin x="1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1/13/20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extLst>
      <p:ext uri="{BB962C8B-B14F-4D97-AF65-F5344CB8AC3E}">
        <p14:creationId xmlns:p14="http://schemas.microsoft.com/office/powerpoint/2010/main" val="342099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26</a:t>
            </a:fld>
            <a:endParaRPr lang="en-US"/>
          </a:p>
        </p:txBody>
      </p:sp>
    </p:spTree>
    <p:extLst>
      <p:ext uri="{BB962C8B-B14F-4D97-AF65-F5344CB8AC3E}">
        <p14:creationId xmlns:p14="http://schemas.microsoft.com/office/powerpoint/2010/main" val="1642948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42</a:t>
            </a:fld>
            <a:endParaRPr lang="en-US"/>
          </a:p>
        </p:txBody>
      </p:sp>
    </p:spTree>
    <p:extLst>
      <p:ext uri="{BB962C8B-B14F-4D97-AF65-F5344CB8AC3E}">
        <p14:creationId xmlns:p14="http://schemas.microsoft.com/office/powerpoint/2010/main" val="204350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43</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84592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www.youtube.com/watch?v=ntIczNQKfjQ" TargetMode="External"/><Relationship Id="rId4" Type="http://schemas.openxmlformats.org/officeDocument/2006/relationships/hyperlink" Target="https://www.nytimes.com/video/science/1247468063802/stanford-cart.html"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hyperlink" Target="mailto:feifang@cmu.edu" TargetMode="External"/><Relationship Id="rId5" Type="http://schemas.openxmlformats.org/officeDocument/2006/relationships/hyperlink" Target="https://piazza.com/cmu/fall2019/15281" TargetMode="External"/><Relationship Id="rId10" Type="http://schemas.openxmlformats.org/officeDocument/2006/relationships/image" Target="../media/image16.jpeg"/><Relationship Id="rId4" Type="http://schemas.openxmlformats.org/officeDocument/2006/relationships/hyperlink" Target="http://gradescope.com/" TargetMode="Externa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Game</a:t>
            </a:r>
          </a:p>
        </p:txBody>
      </p:sp>
      <p:sp>
        <p:nvSpPr>
          <p:cNvPr id="3" name="Content Placeholder 2"/>
          <p:cNvSpPr>
            <a:spLocks noGrp="1"/>
          </p:cNvSpPr>
          <p:nvPr>
            <p:ph idx="1"/>
          </p:nvPr>
        </p:nvSpPr>
        <p:spPr>
          <a:xfrm>
            <a:off x="552099" y="1113178"/>
            <a:ext cx="10515600" cy="5744822"/>
          </a:xfrm>
        </p:spPr>
        <p:txBody>
          <a:bodyPr/>
          <a:lstStyle/>
          <a:p>
            <a:r>
              <a:rPr lang="en-US" dirty="0">
                <a:solidFill>
                  <a:srgbClr val="C00000"/>
                </a:solidFill>
              </a:rPr>
              <a:t>As you walk in:</a:t>
            </a:r>
          </a:p>
          <a:p>
            <a:pPr marL="685783" indent="-685783">
              <a:buFont typeface="+mj-lt"/>
              <a:buAutoNum type="arabicPeriod"/>
            </a:pPr>
            <a:r>
              <a:rPr lang="en-US" dirty="0"/>
              <a:t>Grab a pack of game pieces (candy)</a:t>
            </a:r>
          </a:p>
          <a:p>
            <a:pPr marL="685783" indent="-685783">
              <a:buFont typeface="+mj-lt"/>
              <a:buAutoNum type="arabicPeriod"/>
            </a:pPr>
            <a:r>
              <a:rPr lang="en-US" dirty="0"/>
              <a:t>Form groups of 2 (or 3 with an observer)</a:t>
            </a:r>
          </a:p>
          <a:p>
            <a:pPr marL="685783" indent="-685783">
              <a:buFont typeface="+mj-lt"/>
              <a:buAutoNum type="arabicPeriod"/>
            </a:pPr>
            <a:r>
              <a:rPr lang="en-US" dirty="0"/>
              <a:t>Play the game!</a:t>
            </a:r>
          </a:p>
          <a:p>
            <a:pPr marL="1219170" lvl="1" indent="-685783">
              <a:buFont typeface="+mj-lt"/>
              <a:buAutoNum type="alphaUcPeriod"/>
            </a:pPr>
            <a:r>
              <a:rPr lang="en-US" sz="2800" dirty="0"/>
              <a:t>11 pieces on the table</a:t>
            </a:r>
          </a:p>
          <a:p>
            <a:pPr marL="1219170" lvl="1" indent="-685783">
              <a:buFont typeface="+mj-lt"/>
              <a:buAutoNum type="alphaUcPeriod"/>
            </a:pPr>
            <a:r>
              <a:rPr lang="en-US" sz="2800" dirty="0"/>
              <a:t>Take turns taking either 1 or 2 pieces</a:t>
            </a:r>
          </a:p>
          <a:p>
            <a:pPr marL="1219170" lvl="1" indent="-685783">
              <a:buFont typeface="+mj-lt"/>
              <a:buAutoNum type="alphaUcPeriod"/>
            </a:pPr>
            <a:r>
              <a:rPr lang="en-US" sz="2800" dirty="0"/>
              <a:t>Person that takes the last piece wins!</a:t>
            </a:r>
            <a:endParaRPr lang="en-US" sz="2800" dirty="0">
              <a:sym typeface="Wingdings"/>
            </a:endParaRPr>
          </a:p>
          <a:p>
            <a:pPr marL="685783" indent="-685783">
              <a:buFont typeface="+mj-lt"/>
              <a:buAutoNum type="arabicPeriod"/>
            </a:pPr>
            <a:r>
              <a:rPr lang="en-US" dirty="0">
                <a:sym typeface="Wingdings"/>
              </a:rPr>
              <a:t>Think about how you might implement an Agent to play this in code:</a:t>
            </a:r>
          </a:p>
          <a:p>
            <a:pPr>
              <a:lnSpc>
                <a:spcPct val="100000"/>
              </a:lnSpc>
              <a:spcBef>
                <a:spcPts val="0"/>
              </a:spcBef>
            </a:pPr>
            <a:r>
              <a:rPr lang="en-US" dirty="0">
                <a:latin typeface="Courier New"/>
                <a:cs typeface="Courier New"/>
              </a:rPr>
              <a:t>		</a:t>
            </a:r>
            <a:r>
              <a:rPr lang="en-US" sz="2400" dirty="0">
                <a:latin typeface="Courier New"/>
                <a:cs typeface="Courier New"/>
              </a:rPr>
              <a:t>class Agent</a:t>
            </a: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r>
              <a:rPr lang="en-US" sz="2400" dirty="0">
                <a:latin typeface="Courier New"/>
                <a:cs typeface="Courier New"/>
              </a:rPr>
              <a:t>				return action</a:t>
            </a:r>
          </a:p>
          <a:p>
            <a:endParaRPr lang="en-US" dirty="0"/>
          </a:p>
        </p:txBody>
      </p:sp>
    </p:spTree>
    <p:extLst>
      <p:ext uri="{BB962C8B-B14F-4D97-AF65-F5344CB8AC3E}">
        <p14:creationId xmlns:p14="http://schemas.microsoft.com/office/powerpoint/2010/main" val="41891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Stephanie Rosenthal &amp;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solidFill>
                  <a:srgbClr val="C00000"/>
                </a:solidFill>
              </a:rPr>
              <a:t>Piazza Poll: 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Tree>
    <p:extLst>
      <p:ext uri="{BB962C8B-B14F-4D97-AF65-F5344CB8AC3E}">
        <p14:creationId xmlns:p14="http://schemas.microsoft.com/office/powerpoint/2010/main" val="67163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7031398" cy="6034617"/>
          </a:xfrm>
        </p:spPr>
        <p:txBody>
          <a:bodyPr>
            <a:noAutofit/>
          </a:bodyPr>
          <a:lstStyle/>
          <a:p>
            <a:r>
              <a:rPr lang="en-US" sz="3200" dirty="0"/>
              <a:t>In 1950, Turing defined a test of whether a machine could “think”</a:t>
            </a:r>
          </a:p>
          <a:p>
            <a:r>
              <a:rPr lang="en-US" sz="3200" dirty="0"/>
              <a:t>Practically though, it is a test of whether a machine can *act* like a person</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algn="ctr"/>
            <a:r>
              <a:rPr lang="en-US" sz="2133" dirty="0" err="1">
                <a:solidFill>
                  <a:schemeClr val="tx1">
                    <a:lumMod val="75000"/>
                  </a:schemeClr>
                </a:solidFill>
                <a:latin typeface="Calibri"/>
                <a:cs typeface="Calibri"/>
              </a:rPr>
              <a:t>en.wikipedia.org</a:t>
            </a:r>
            <a:r>
              <a:rPr lang="en-US" sz="2133" dirty="0">
                <a:solidFill>
                  <a:schemeClr val="tx1">
                    <a:lumMod val="75000"/>
                  </a:schemeClr>
                </a:solidFill>
                <a:latin typeface="Calibri"/>
                <a:cs typeface="Calibri"/>
              </a:rPr>
              <a:t>/wiki/</a:t>
            </a:r>
            <a:r>
              <a:rPr lang="en-US" sz="2133" dirty="0" err="1">
                <a:solidFill>
                  <a:schemeClr val="tx1">
                    <a:lumMod val="75000"/>
                  </a:schemeClr>
                </a:solidFill>
                <a:latin typeface="Calibri"/>
                <a:cs typeface="Calibri"/>
              </a:rPr>
              <a:t>Turing_test</a:t>
            </a:r>
            <a:endParaRPr lang="en-US" sz="2133" dirty="0">
              <a:solidFill>
                <a:schemeClr val="tx1">
                  <a:lumMod val="75000"/>
                </a:schemeClr>
              </a:solidFill>
              <a:latin typeface="Calibri"/>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
        <p:nvSpPr>
          <p:cNvPr id="3" name="Rectangle 2">
            <a:extLst>
              <a:ext uri="{FF2B5EF4-FFF2-40B4-BE49-F238E27FC236}">
                <a16:creationId xmlns:a16="http://schemas.microsoft.com/office/drawing/2014/main" id="{91FBF0C2-BC32-3F41-AA2A-16EB9E9F2629}"/>
              </a:ext>
            </a:extLst>
          </p:cNvPr>
          <p:cNvSpPr/>
          <p:nvPr/>
        </p:nvSpPr>
        <p:spPr>
          <a:xfrm>
            <a:off x="6034008" y="4231037"/>
            <a:ext cx="2690965" cy="1999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3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2032000" y="1498600"/>
            <a:ext cx="9144000" cy="3251200"/>
          </a:xfrm>
          <a:prstGeom prst="rect">
            <a:avLst/>
          </a:prstGeom>
          <a:noFill/>
          <a:ln w="12700">
            <a:noFill/>
            <a:miter lim="800000"/>
            <a:headEnd/>
            <a:tailEnd/>
          </a:ln>
        </p:spPr>
        <p:txBody>
          <a:bodyPr lIns="0" tIns="0" rIns="40639" bIns="0"/>
          <a:lstStyle/>
          <a:p>
            <a:pPr marL="39686">
              <a:spcBef>
                <a:spcPts val="1000"/>
              </a:spcBef>
            </a:pPr>
            <a:r>
              <a:rPr lang="en-US" sz="2400" dirty="0">
                <a:latin typeface="Calibri" pitchFamily="34" charset="0"/>
                <a:cs typeface="Arial" charset="0"/>
              </a:rPr>
              <a:t>  We’ll use the term </a:t>
            </a:r>
            <a:r>
              <a:rPr lang="en-US" sz="2400" b="1" dirty="0">
                <a:latin typeface="Calibri" pitchFamily="34" charset="0"/>
                <a:cs typeface="Arial" charset="0"/>
              </a:rPr>
              <a:t>rational</a:t>
            </a:r>
            <a:r>
              <a:rPr lang="en-US" sz="2400" dirty="0">
                <a:latin typeface="Calibri" pitchFamily="34" charset="0"/>
                <a:cs typeface="Arial" charset="0"/>
              </a:rPr>
              <a:t> in a very specific, technical way:</a:t>
            </a:r>
          </a:p>
          <a:p>
            <a:pPr marL="496864" lvl="1">
              <a:spcBef>
                <a:spcPts val="1000"/>
              </a:spcBef>
              <a:buSzPct val="125000"/>
              <a:buFont typeface="Wingdings" pitchFamily="2" charset="2"/>
              <a:buChar char="§"/>
            </a:pPr>
            <a:r>
              <a:rPr lang="en-US" sz="2400" dirty="0">
                <a:latin typeface="Calibri" pitchFamily="34" charset="0"/>
                <a:cs typeface="Arial" charset="0"/>
              </a:rPr>
              <a:t> Rational: maximally achieving pre-defined goals</a:t>
            </a:r>
            <a:endParaRPr lang="en-US" sz="2400" i="1" dirty="0">
              <a:latin typeface="Calibri" pitchFamily="34" charset="0"/>
              <a:cs typeface="Arial" charset="0"/>
            </a:endParaRPr>
          </a:p>
          <a:p>
            <a:pPr marL="496864" lvl="1">
              <a:spcBef>
                <a:spcPts val="1000"/>
              </a:spcBef>
              <a:buSzPct val="125000"/>
              <a:buFont typeface="Wingdings" pitchFamily="2" charset="2"/>
              <a:buChar char="§"/>
            </a:pPr>
            <a:r>
              <a:rPr lang="en-US" sz="2400" dirty="0">
                <a:latin typeface="Calibri" pitchFamily="34" charset="0"/>
                <a:cs typeface="Arial" charset="0"/>
              </a:rPr>
              <a:t> Rationality</a:t>
            </a:r>
            <a:r>
              <a:rPr lang="en-US" sz="2400" b="1" dirty="0">
                <a:latin typeface="Calibri" pitchFamily="34" charset="0"/>
                <a:cs typeface="Arial" charset="0"/>
              </a:rPr>
              <a:t> </a:t>
            </a:r>
            <a:r>
              <a:rPr lang="en-US" sz="2400" dirty="0">
                <a:latin typeface="Calibri" pitchFamily="34" charset="0"/>
                <a:cs typeface="Arial" charset="0"/>
              </a:rPr>
              <a:t>only concerns what decisions are made </a:t>
            </a:r>
          </a:p>
          <a:p>
            <a:pPr marL="496864" lvl="1">
              <a:spcBef>
                <a:spcPts val="1000"/>
              </a:spcBef>
              <a:buSzPct val="125000"/>
            </a:pPr>
            <a:r>
              <a:rPr lang="en-US" sz="2400" dirty="0">
                <a:latin typeface="Calibri" pitchFamily="34" charset="0"/>
                <a:cs typeface="Arial" charset="0"/>
              </a:rPr>
              <a:t>   (not the thought process behind them)</a:t>
            </a:r>
          </a:p>
          <a:p>
            <a:pPr marL="496864" lvl="1">
              <a:spcBef>
                <a:spcPts val="1000"/>
              </a:spcBef>
              <a:buSzPct val="125000"/>
              <a:buFont typeface="Wingdings" pitchFamily="2" charset="2"/>
              <a:buChar char="§"/>
            </a:pPr>
            <a:r>
              <a:rPr lang="en-US" sz="2400" dirty="0">
                <a:latin typeface="Calibri" pitchFamily="34" charset="0"/>
                <a:cs typeface="Arial" charset="0"/>
              </a:rPr>
              <a:t> Goals are expressed in terms of the </a:t>
            </a:r>
            <a:r>
              <a:rPr lang="en-US" sz="2400" b="1" dirty="0">
                <a:latin typeface="Calibri" pitchFamily="34" charset="0"/>
                <a:cs typeface="Arial" charset="0"/>
              </a:rPr>
              <a:t>utility</a:t>
            </a:r>
            <a:r>
              <a:rPr lang="en-US" sz="2400" dirty="0">
                <a:latin typeface="Calibri" pitchFamily="34" charset="0"/>
                <a:cs typeface="Arial" charset="0"/>
              </a:rPr>
              <a:t> of outcomes</a:t>
            </a:r>
          </a:p>
          <a:p>
            <a:pPr marL="496864" lvl="1">
              <a:spcBef>
                <a:spcPts val="1000"/>
              </a:spcBef>
              <a:buClr>
                <a:srgbClr val="1212D2"/>
              </a:buClr>
              <a:buSzPct val="125000"/>
              <a:buFont typeface="Wingdings" pitchFamily="2" charset="2"/>
              <a:buChar char="§"/>
            </a:pPr>
            <a:r>
              <a:rPr lang="en-US" sz="2400" dirty="0">
                <a:solidFill>
                  <a:srgbClr val="1212D2"/>
                </a:solidFill>
                <a:latin typeface="Calibri" pitchFamily="34" charset="0"/>
                <a:cs typeface="Arial" charset="0"/>
              </a:rPr>
              <a:t> Being rational means </a:t>
            </a:r>
            <a:r>
              <a:rPr lang="en-US" sz="2400"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4953001"/>
            <a:ext cx="12192000" cy="952500"/>
          </a:xfrm>
          <a:prstGeom prst="rect">
            <a:avLst/>
          </a:prstGeom>
          <a:noFill/>
          <a:ln w="12700">
            <a:noFill/>
            <a:miter lim="800000"/>
            <a:headEnd/>
            <a:tailEnd/>
          </a:ln>
        </p:spPr>
        <p:txBody>
          <a:bodyPr lIns="0" tIns="0" rIns="40639" bIns="0"/>
          <a:lstStyle/>
          <a:p>
            <a:pPr marL="39686" algn="ctr">
              <a:spcBef>
                <a:spcPts val="1000"/>
              </a:spcBef>
            </a:pPr>
            <a:r>
              <a:rPr lang="en-US" sz="2667" dirty="0">
                <a:latin typeface="Calibri" pitchFamily="34" charset="0"/>
                <a:cs typeface="Arial" charset="0"/>
              </a:rPr>
              <a:t>A better title for this course would be:</a:t>
            </a:r>
          </a:p>
          <a:p>
            <a:pPr marL="39686" algn="ctr">
              <a:spcBef>
                <a:spcPts val="1000"/>
              </a:spcBef>
            </a:pPr>
            <a:r>
              <a:rPr lang="en-US" sz="3733" b="1" dirty="0">
                <a:solidFill>
                  <a:srgbClr val="1212D2"/>
                </a:solidFill>
                <a:latin typeface="Calibri" pitchFamily="34" charset="0"/>
                <a:cs typeface="Arial" charset="0"/>
              </a:rPr>
              <a:t>Computational Rationality</a:t>
            </a:r>
          </a:p>
        </p:txBody>
      </p:sp>
    </p:spTree>
    <p:extLst>
      <p:ext uri="{BB962C8B-B14F-4D97-AF65-F5344CB8AC3E}">
        <p14:creationId xmlns:p14="http://schemas.microsoft.com/office/powerpoint/2010/main" val="6590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algn="ctr"/>
            <a:r>
              <a:rPr lang="en-US" sz="8800" dirty="0">
                <a:latin typeface="Calibri" pitchFamily="34" charset="0"/>
              </a:rPr>
              <a:t>Maximize Your</a:t>
            </a:r>
          </a:p>
          <a:p>
            <a:pPr algn="ctr"/>
            <a:r>
              <a:rPr lang="en-US" sz="8800" dirty="0">
                <a:latin typeface="Calibri" pitchFamily="34" charset="0"/>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extLst>
      <p:ext uri="{BB962C8B-B14F-4D97-AF65-F5344CB8AC3E}">
        <p14:creationId xmlns:p14="http://schemas.microsoft.com/office/powerpoint/2010/main" val="28960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C834-4853-FD46-8170-8876A74854A8}"/>
              </a:ext>
            </a:extLst>
          </p:cNvPr>
          <p:cNvSpPr>
            <a:spLocks noGrp="1"/>
          </p:cNvSpPr>
          <p:nvPr>
            <p:ph type="title"/>
          </p:nvPr>
        </p:nvSpPr>
        <p:spPr/>
        <p:txBody>
          <a:bodyPr/>
          <a:lstStyle/>
          <a:p>
            <a:r>
              <a:rPr lang="en-US" dirty="0"/>
              <a:t>A Brief AI History</a:t>
            </a:r>
          </a:p>
        </p:txBody>
      </p:sp>
      <p:sp>
        <p:nvSpPr>
          <p:cNvPr id="3" name="Content Placeholder 2">
            <a:extLst>
              <a:ext uri="{FF2B5EF4-FFF2-40B4-BE49-F238E27FC236}">
                <a16:creationId xmlns:a16="http://schemas.microsoft.com/office/drawing/2014/main" id="{1DE4C7B6-407C-E042-9FA3-40E4B44C8F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9983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35ED-467F-C940-A1AF-A6606455BCD5}"/>
              </a:ext>
            </a:extLst>
          </p:cNvPr>
          <p:cNvSpPr>
            <a:spLocks noGrp="1"/>
          </p:cNvSpPr>
          <p:nvPr>
            <p:ph type="title"/>
          </p:nvPr>
        </p:nvSpPr>
        <p:spPr/>
        <p:txBody>
          <a:bodyPr/>
          <a:lstStyle/>
          <a:p>
            <a:r>
              <a:rPr lang="en-US" dirty="0"/>
              <a:t>Chess as the First Killer App for AI</a:t>
            </a:r>
          </a:p>
        </p:txBody>
      </p:sp>
      <p:sp>
        <p:nvSpPr>
          <p:cNvPr id="3" name="Content Placeholder 2">
            <a:extLst>
              <a:ext uri="{FF2B5EF4-FFF2-40B4-BE49-F238E27FC236}">
                <a16:creationId xmlns:a16="http://schemas.microsoft.com/office/drawing/2014/main" id="{469B0235-3691-7740-90C2-7A2A25421E0D}"/>
              </a:ext>
            </a:extLst>
          </p:cNvPr>
          <p:cNvSpPr>
            <a:spLocks noGrp="1"/>
          </p:cNvSpPr>
          <p:nvPr>
            <p:ph idx="1"/>
          </p:nvPr>
        </p:nvSpPr>
        <p:spPr/>
        <p:txBody>
          <a:bodyPr/>
          <a:lstStyle/>
          <a:p>
            <a:endParaRPr lang="en-US" dirty="0"/>
          </a:p>
          <a:p>
            <a:r>
              <a:rPr lang="en-US" dirty="0"/>
              <a:t>Claude Shannon proposed the first chess playing program in 1950</a:t>
            </a:r>
          </a:p>
          <a:p>
            <a:r>
              <a:rPr lang="en-US" dirty="0"/>
              <a:t>	It included adversarial search and minimax (week 2 of lecture)</a:t>
            </a:r>
          </a:p>
          <a:p>
            <a:r>
              <a:rPr lang="en-US" dirty="0"/>
              <a:t>	It also included many heuristics for faster searching</a:t>
            </a:r>
          </a:p>
        </p:txBody>
      </p:sp>
      <p:pic>
        <p:nvPicPr>
          <p:cNvPr id="6146" name="Picture 2">
            <a:extLst>
              <a:ext uri="{FF2B5EF4-FFF2-40B4-BE49-F238E27FC236}">
                <a16:creationId xmlns:a16="http://schemas.microsoft.com/office/drawing/2014/main" id="{54A2611B-D1D1-8A42-BA60-92CFD16B3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99" y="3811871"/>
            <a:ext cx="5019690" cy="2039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BF09EA-1AB2-5B45-AD06-E1E6F1EDC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7" r="14561"/>
          <a:stretch/>
        </p:blipFill>
        <p:spPr bwMode="auto">
          <a:xfrm>
            <a:off x="4800600" y="3609917"/>
            <a:ext cx="3098800" cy="27495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F648D61-EB89-7F4C-A3C1-E31D41373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399" y="3609917"/>
            <a:ext cx="3816350" cy="218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984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2B01-AC69-9841-B2C3-F38B0FEA040A}"/>
              </a:ext>
            </a:extLst>
          </p:cNvPr>
          <p:cNvSpPr>
            <a:spLocks noGrp="1"/>
          </p:cNvSpPr>
          <p:nvPr>
            <p:ph type="title"/>
          </p:nvPr>
        </p:nvSpPr>
        <p:spPr/>
        <p:txBody>
          <a:bodyPr/>
          <a:lstStyle/>
          <a:p>
            <a:r>
              <a:rPr lang="en-US" dirty="0"/>
              <a:t>Chess by 1958</a:t>
            </a:r>
          </a:p>
        </p:txBody>
      </p:sp>
      <p:pic>
        <p:nvPicPr>
          <p:cNvPr id="4" name="Picture 3" descr="A picture containing bird, flower&#10;&#10;Description automatically generated">
            <a:extLst>
              <a:ext uri="{FF2B5EF4-FFF2-40B4-BE49-F238E27FC236}">
                <a16:creationId xmlns:a16="http://schemas.microsoft.com/office/drawing/2014/main" id="{FDA1A93C-D09E-2C4E-9354-DDC25CFB5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899" y="3908484"/>
            <a:ext cx="6235700" cy="2811535"/>
          </a:xfrm>
          <a:prstGeom prst="rect">
            <a:avLst/>
          </a:prstGeom>
        </p:spPr>
      </p:pic>
      <p:pic>
        <p:nvPicPr>
          <p:cNvPr id="6" name="Content Placeholder 5" descr="A close up of text on a black background&#10;&#10;Description automatically generated">
            <a:extLst>
              <a:ext uri="{FF2B5EF4-FFF2-40B4-BE49-F238E27FC236}">
                <a16:creationId xmlns:a16="http://schemas.microsoft.com/office/drawing/2014/main" id="{FB78AE82-0F5D-1A45-92C1-19B897C5D9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55705">
            <a:off x="2120096" y="997802"/>
            <a:ext cx="7379605" cy="4602162"/>
          </a:xfrm>
          <a:scene3d>
            <a:camera prst="orthographicFront">
              <a:rot lat="0" lon="0" rev="60000"/>
            </a:camera>
            <a:lightRig rig="threePt" dir="t"/>
          </a:scene3d>
        </p:spPr>
      </p:pic>
    </p:spTree>
    <p:extLst>
      <p:ext uri="{BB962C8B-B14F-4D97-AF65-F5344CB8AC3E}">
        <p14:creationId xmlns:p14="http://schemas.microsoft.com/office/powerpoint/2010/main" val="293787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standing on a beach&#10;&#10;Description automatically generated">
            <a:extLst>
              <a:ext uri="{FF2B5EF4-FFF2-40B4-BE49-F238E27FC236}">
                <a16:creationId xmlns:a16="http://schemas.microsoft.com/office/drawing/2014/main" id="{34BBB706-4215-49A7-B1BF-9FA8C25B2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67" t="6332" r="12175" b="20300"/>
          <a:stretch/>
        </p:blipFill>
        <p:spPr>
          <a:xfrm>
            <a:off x="9225407" y="4090828"/>
            <a:ext cx="1525583" cy="1478554"/>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5FC4575D-3FF3-CD46-A335-0C70EFB6C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06" r="7325" b="9360"/>
          <a:stretch/>
        </p:blipFill>
        <p:spPr>
          <a:xfrm>
            <a:off x="5736636" y="4104588"/>
            <a:ext cx="1453729" cy="1454322"/>
          </a:xfrm>
          <a:prstGeom prst="rect">
            <a:avLst/>
          </a:prstGeom>
        </p:spPr>
      </p:pic>
      <p:pic>
        <p:nvPicPr>
          <p:cNvPr id="30" name="Picture 2" descr="Profile">
            <a:extLst>
              <a:ext uri="{FF2B5EF4-FFF2-40B4-BE49-F238E27FC236}">
                <a16:creationId xmlns:a16="http://schemas.microsoft.com/office/drawing/2014/main" id="{F9CAE632-1FDD-5A48-9626-55DF3E04BC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78" y="4358058"/>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Staff</a:t>
            </a:r>
          </a:p>
        </p:txBody>
      </p:sp>
      <p:sp>
        <p:nvSpPr>
          <p:cNvPr id="7174" name="Text Box 19"/>
          <p:cNvSpPr txBox="1">
            <a:spLocks noChangeArrowheads="1"/>
          </p:cNvSpPr>
          <p:nvPr/>
        </p:nvSpPr>
        <p:spPr bwMode="auto">
          <a:xfrm>
            <a:off x="5958012" y="1132244"/>
            <a:ext cx="5806831"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 </a:t>
            </a:r>
          </a:p>
        </p:txBody>
      </p:sp>
      <p:sp>
        <p:nvSpPr>
          <p:cNvPr id="7176" name="Text Box 21"/>
          <p:cNvSpPr txBox="1">
            <a:spLocks noChangeArrowheads="1"/>
          </p:cNvSpPr>
          <p:nvPr/>
        </p:nvSpPr>
        <p:spPr bwMode="auto">
          <a:xfrm>
            <a:off x="593969" y="1132244"/>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28" name="Text Box 14"/>
          <p:cNvSpPr txBox="1">
            <a:spLocks noChangeArrowheads="1"/>
          </p:cNvSpPr>
          <p:nvPr/>
        </p:nvSpPr>
        <p:spPr bwMode="auto">
          <a:xfrm>
            <a:off x="809582" y="3428997"/>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Stephanie Rosenthal</a:t>
            </a:r>
          </a:p>
        </p:txBody>
      </p:sp>
      <p:pic>
        <p:nvPicPr>
          <p:cNvPr id="10249" name="Picture 9"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sp>
        <p:nvSpPr>
          <p:cNvPr id="13" name="Text Box 14">
            <a:extLst>
              <a:ext uri="{FF2B5EF4-FFF2-40B4-BE49-F238E27FC236}">
                <a16:creationId xmlns:a16="http://schemas.microsoft.com/office/drawing/2014/main" id="{B3978CF7-F7A1-43B3-BAC3-2A0AC0793C2A}"/>
              </a:ext>
            </a:extLst>
          </p:cNvPr>
          <p:cNvSpPr txBox="1">
            <a:spLocks noChangeArrowheads="1"/>
          </p:cNvSpPr>
          <p:nvPr/>
        </p:nvSpPr>
        <p:spPr bwMode="auto">
          <a:xfrm>
            <a:off x="703380" y="5968033"/>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Pat       Virtue</a:t>
            </a:r>
          </a:p>
        </p:txBody>
      </p:sp>
      <p:sp>
        <p:nvSpPr>
          <p:cNvPr id="15" name="Text Box 14">
            <a:extLst>
              <a:ext uri="{FF2B5EF4-FFF2-40B4-BE49-F238E27FC236}">
                <a16:creationId xmlns:a16="http://schemas.microsoft.com/office/drawing/2014/main" id="{F76954E9-4AFD-4E9E-8644-5FFE5DDB5DC3}"/>
              </a:ext>
            </a:extLst>
          </p:cNvPr>
          <p:cNvSpPr txBox="1">
            <a:spLocks noChangeArrowheads="1"/>
          </p:cNvSpPr>
          <p:nvPr/>
        </p:nvSpPr>
        <p:spPr bwMode="auto">
          <a:xfrm>
            <a:off x="6746825" y="368097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Ahana</a:t>
            </a:r>
            <a:endParaRPr lang="en-US" sz="2133" dirty="0">
              <a:latin typeface="Calibri"/>
              <a:cs typeface="Calibri"/>
            </a:endParaRPr>
          </a:p>
        </p:txBody>
      </p:sp>
      <p:sp>
        <p:nvSpPr>
          <p:cNvPr id="20" name="Text Box 14">
            <a:extLst>
              <a:ext uri="{FF2B5EF4-FFF2-40B4-BE49-F238E27FC236}">
                <a16:creationId xmlns:a16="http://schemas.microsoft.com/office/drawing/2014/main" id="{AACB10CC-99DD-4397-9E75-BC9AA73CAB27}"/>
              </a:ext>
            </a:extLst>
          </p:cNvPr>
          <p:cNvSpPr txBox="1">
            <a:spLocks noChangeArrowheads="1"/>
          </p:cNvSpPr>
          <p:nvPr/>
        </p:nvSpPr>
        <p:spPr bwMode="auto">
          <a:xfrm>
            <a:off x="5830483" y="551843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Sean</a:t>
            </a:r>
          </a:p>
        </p:txBody>
      </p:sp>
      <p:sp>
        <p:nvSpPr>
          <p:cNvPr id="22" name="Text Box 14">
            <a:extLst>
              <a:ext uri="{FF2B5EF4-FFF2-40B4-BE49-F238E27FC236}">
                <a16:creationId xmlns:a16="http://schemas.microsoft.com/office/drawing/2014/main" id="{5347DCFB-E8E4-4A59-992D-6F6664E9E999}"/>
              </a:ext>
            </a:extLst>
          </p:cNvPr>
          <p:cNvSpPr txBox="1">
            <a:spLocks noChangeArrowheads="1"/>
          </p:cNvSpPr>
          <p:nvPr/>
        </p:nvSpPr>
        <p:spPr bwMode="auto">
          <a:xfrm>
            <a:off x="9357248" y="551843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Tina</a:t>
            </a:r>
          </a:p>
        </p:txBody>
      </p:sp>
      <p:pic>
        <p:nvPicPr>
          <p:cNvPr id="4" name="Picture 3" descr="A person posing for the camera&#10;&#10;Description automatically generated">
            <a:extLst>
              <a:ext uri="{FF2B5EF4-FFF2-40B4-BE49-F238E27FC236}">
                <a16:creationId xmlns:a16="http://schemas.microsoft.com/office/drawing/2014/main" id="{D7521B97-8B10-6640-B56C-E93C28EA1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983" y="1822018"/>
            <a:ext cx="1641531" cy="1609344"/>
          </a:xfrm>
          <a:prstGeom prst="rect">
            <a:avLst/>
          </a:prstGeom>
        </p:spPr>
      </p:pic>
      <p:pic>
        <p:nvPicPr>
          <p:cNvPr id="6" name="Picture 5" descr="A person sitting in a garden&#10;&#10;Description automatically generated">
            <a:extLst>
              <a:ext uri="{FF2B5EF4-FFF2-40B4-BE49-F238E27FC236}">
                <a16:creationId xmlns:a16="http://schemas.microsoft.com/office/drawing/2014/main" id="{94DD9EA0-47BF-A544-A250-E792A5097F56}"/>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7408" r="23873" b="48479"/>
          <a:stretch/>
        </p:blipFill>
        <p:spPr>
          <a:xfrm>
            <a:off x="6705469" y="2260448"/>
            <a:ext cx="1461781" cy="1459822"/>
          </a:xfrm>
          <a:prstGeom prst="rect">
            <a:avLst/>
          </a:prstGeom>
        </p:spPr>
      </p:pic>
      <p:pic>
        <p:nvPicPr>
          <p:cNvPr id="9" name="Picture 8" descr="A person taking a selfie in a city&#10;&#10;Description automatically generated">
            <a:extLst>
              <a:ext uri="{FF2B5EF4-FFF2-40B4-BE49-F238E27FC236}">
                <a16:creationId xmlns:a16="http://schemas.microsoft.com/office/drawing/2014/main" id="{AB5A56EB-25DF-1148-A6C5-57D47E38C652}"/>
              </a:ext>
            </a:extLst>
          </p:cNvPr>
          <p:cNvPicPr>
            <a:picLocks noChangeAspect="1"/>
          </p:cNvPicPr>
          <p:nvPr/>
        </p:nvPicPr>
        <p:blipFill rotWithShape="1">
          <a:blip r:embed="rId9">
            <a:extLst>
              <a:ext uri="{28A0092B-C50C-407E-A947-70E740481C1C}">
                <a14:useLocalDpi xmlns:a14="http://schemas.microsoft.com/office/drawing/2010/main" val="0"/>
              </a:ext>
            </a:extLst>
          </a:blip>
          <a:srcRect l="28428" t="31155" r="31595" b="31438"/>
          <a:stretch/>
        </p:blipFill>
        <p:spPr>
          <a:xfrm>
            <a:off x="8449067" y="2260449"/>
            <a:ext cx="1461781" cy="1472588"/>
          </a:xfrm>
          <a:prstGeom prst="rect">
            <a:avLst/>
          </a:prstGeom>
        </p:spPr>
      </p:pic>
      <p:sp>
        <p:nvSpPr>
          <p:cNvPr id="36" name="Text Box 14">
            <a:extLst>
              <a:ext uri="{FF2B5EF4-FFF2-40B4-BE49-F238E27FC236}">
                <a16:creationId xmlns:a16="http://schemas.microsoft.com/office/drawing/2014/main" id="{985ACEF7-5B3E-E149-ACF6-A88E7559096B}"/>
              </a:ext>
            </a:extLst>
          </p:cNvPr>
          <p:cNvSpPr txBox="1">
            <a:spLocks noChangeArrowheads="1"/>
          </p:cNvSpPr>
          <p:nvPr/>
        </p:nvSpPr>
        <p:spPr bwMode="auto">
          <a:xfrm>
            <a:off x="8538942" y="367820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Amy</a:t>
            </a:r>
          </a:p>
        </p:txBody>
      </p:sp>
      <p:pic>
        <p:nvPicPr>
          <p:cNvPr id="12" name="Picture 11" descr="A person smiling for the camera&#10;&#10;Description automatically generated">
            <a:extLst>
              <a:ext uri="{FF2B5EF4-FFF2-40B4-BE49-F238E27FC236}">
                <a16:creationId xmlns:a16="http://schemas.microsoft.com/office/drawing/2014/main" id="{183B9E90-AF44-6F40-B456-3BDEF8EB992E}"/>
              </a:ext>
            </a:extLst>
          </p:cNvPr>
          <p:cNvPicPr>
            <a:picLocks noChangeAspect="1"/>
          </p:cNvPicPr>
          <p:nvPr/>
        </p:nvPicPr>
        <p:blipFill rotWithShape="1">
          <a:blip r:embed="rId10">
            <a:extLst>
              <a:ext uri="{28A0092B-C50C-407E-A947-70E740481C1C}">
                <a14:useLocalDpi xmlns:a14="http://schemas.microsoft.com/office/drawing/2010/main" val="0"/>
              </a:ext>
            </a:extLst>
          </a:blip>
          <a:srcRect l="7238" t="2453" r="28821" b="49364"/>
          <a:stretch/>
        </p:blipFill>
        <p:spPr>
          <a:xfrm>
            <a:off x="10190775" y="2260449"/>
            <a:ext cx="1452922" cy="1459821"/>
          </a:xfrm>
          <a:prstGeom prst="rect">
            <a:avLst/>
          </a:prstGeom>
        </p:spPr>
      </p:pic>
      <p:pic>
        <p:nvPicPr>
          <p:cNvPr id="16" name="Picture 15" descr="A person smiling and posing for the camera&#10;&#10;Description automatically generated">
            <a:extLst>
              <a:ext uri="{FF2B5EF4-FFF2-40B4-BE49-F238E27FC236}">
                <a16:creationId xmlns:a16="http://schemas.microsoft.com/office/drawing/2014/main" id="{87122C7F-0535-CF49-961A-6C33715D691B}"/>
              </a:ext>
            </a:extLst>
          </p:cNvPr>
          <p:cNvPicPr>
            <a:picLocks noChangeAspect="1"/>
          </p:cNvPicPr>
          <p:nvPr/>
        </p:nvPicPr>
        <p:blipFill rotWithShape="1">
          <a:blip r:embed="rId11">
            <a:extLst>
              <a:ext uri="{28A0092B-C50C-407E-A947-70E740481C1C}">
                <a14:useLocalDpi xmlns:a14="http://schemas.microsoft.com/office/drawing/2010/main" val="0"/>
              </a:ext>
            </a:extLst>
          </a:blip>
          <a:srcRect l="36818" t="169" r="4425" b="41312"/>
          <a:stretch/>
        </p:blipFill>
        <p:spPr>
          <a:xfrm>
            <a:off x="3993160" y="4129712"/>
            <a:ext cx="1473737" cy="1467763"/>
          </a:xfrm>
          <a:prstGeom prst="rect">
            <a:avLst/>
          </a:prstGeom>
        </p:spPr>
      </p:pic>
      <p:pic>
        <p:nvPicPr>
          <p:cNvPr id="31" name="Picture 30" descr="A person posing for the camera&#10;&#10;Description automatically generated">
            <a:extLst>
              <a:ext uri="{FF2B5EF4-FFF2-40B4-BE49-F238E27FC236}">
                <a16:creationId xmlns:a16="http://schemas.microsoft.com/office/drawing/2014/main" id="{D8E3FFEF-3B68-9342-8357-DC171C9D724F}"/>
              </a:ext>
            </a:extLst>
          </p:cNvPr>
          <p:cNvPicPr>
            <a:picLocks noChangeAspect="1"/>
          </p:cNvPicPr>
          <p:nvPr/>
        </p:nvPicPr>
        <p:blipFill rotWithShape="1">
          <a:blip r:embed="rId12">
            <a:extLst>
              <a:ext uri="{28A0092B-C50C-407E-A947-70E740481C1C}">
                <a14:useLocalDpi xmlns:a14="http://schemas.microsoft.com/office/drawing/2010/main" val="0"/>
              </a:ext>
            </a:extLst>
          </a:blip>
          <a:srcRect r="13707" b="14063"/>
          <a:stretch/>
        </p:blipFill>
        <p:spPr>
          <a:xfrm>
            <a:off x="7476860" y="4090828"/>
            <a:ext cx="1473737" cy="1467656"/>
          </a:xfrm>
          <a:prstGeom prst="rect">
            <a:avLst/>
          </a:prstGeom>
        </p:spPr>
      </p:pic>
      <p:sp>
        <p:nvSpPr>
          <p:cNvPr id="45" name="Text Box 14">
            <a:extLst>
              <a:ext uri="{FF2B5EF4-FFF2-40B4-BE49-F238E27FC236}">
                <a16:creationId xmlns:a16="http://schemas.microsoft.com/office/drawing/2014/main" id="{34E13764-4F29-1849-A243-C87DF353EDC8}"/>
              </a:ext>
            </a:extLst>
          </p:cNvPr>
          <p:cNvSpPr txBox="1">
            <a:spLocks noChangeArrowheads="1"/>
          </p:cNvSpPr>
          <p:nvPr/>
        </p:nvSpPr>
        <p:spPr bwMode="auto">
          <a:xfrm>
            <a:off x="7558635" y="551843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Simran</a:t>
            </a:r>
          </a:p>
        </p:txBody>
      </p:sp>
      <p:sp>
        <p:nvSpPr>
          <p:cNvPr id="46" name="Text Box 14">
            <a:extLst>
              <a:ext uri="{FF2B5EF4-FFF2-40B4-BE49-F238E27FC236}">
                <a16:creationId xmlns:a16="http://schemas.microsoft.com/office/drawing/2014/main" id="{4ABE4CEC-66C9-1D46-A49E-188AA91FEE4E}"/>
              </a:ext>
            </a:extLst>
          </p:cNvPr>
          <p:cNvSpPr txBox="1">
            <a:spLocks noChangeArrowheads="1"/>
          </p:cNvSpPr>
          <p:nvPr/>
        </p:nvSpPr>
        <p:spPr bwMode="auto">
          <a:xfrm>
            <a:off x="4050087" y="554747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Maia</a:t>
            </a:r>
          </a:p>
        </p:txBody>
      </p:sp>
      <p:sp>
        <p:nvSpPr>
          <p:cNvPr id="47" name="Text Box 14">
            <a:extLst>
              <a:ext uri="{FF2B5EF4-FFF2-40B4-BE49-F238E27FC236}">
                <a16:creationId xmlns:a16="http://schemas.microsoft.com/office/drawing/2014/main" id="{580433A0-AEDA-6F40-BD56-9EDB328FC320}"/>
              </a:ext>
            </a:extLst>
          </p:cNvPr>
          <p:cNvSpPr txBox="1">
            <a:spLocks noChangeArrowheads="1"/>
          </p:cNvSpPr>
          <p:nvPr/>
        </p:nvSpPr>
        <p:spPr bwMode="auto">
          <a:xfrm>
            <a:off x="10243228" y="3670265"/>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cs typeface="Calibri"/>
              </a:rPr>
              <a:t>Harlene</a:t>
            </a:r>
            <a:endParaRPr lang="en-US" sz="2133" dirty="0">
              <a:cs typeface="Calibri"/>
            </a:endParaRPr>
          </a:p>
        </p:txBody>
      </p:sp>
      <p:pic>
        <p:nvPicPr>
          <p:cNvPr id="32" name="Picture 31">
            <a:extLst>
              <a:ext uri="{FF2B5EF4-FFF2-40B4-BE49-F238E27FC236}">
                <a16:creationId xmlns:a16="http://schemas.microsoft.com/office/drawing/2014/main" id="{F8A2AA78-5992-1742-A938-3EAFFAA248F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1046" r="7431" b="38328"/>
          <a:stretch/>
        </p:blipFill>
        <p:spPr>
          <a:xfrm>
            <a:off x="3396992" y="2266832"/>
            <a:ext cx="1456317" cy="1459821"/>
          </a:xfrm>
          <a:prstGeom prst="rect">
            <a:avLst/>
          </a:prstGeom>
        </p:spPr>
      </p:pic>
      <p:sp>
        <p:nvSpPr>
          <p:cNvPr id="33" name="Text Box 14">
            <a:extLst>
              <a:ext uri="{FF2B5EF4-FFF2-40B4-BE49-F238E27FC236}">
                <a16:creationId xmlns:a16="http://schemas.microsoft.com/office/drawing/2014/main" id="{D3522828-AC28-CF46-8D6A-4B3721C4D08B}"/>
              </a:ext>
            </a:extLst>
          </p:cNvPr>
          <p:cNvSpPr txBox="1">
            <a:spLocks noChangeArrowheads="1"/>
          </p:cNvSpPr>
          <p:nvPr/>
        </p:nvSpPr>
        <p:spPr bwMode="auto">
          <a:xfrm>
            <a:off x="3149270" y="3704579"/>
            <a:ext cx="1979730"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Claire </a:t>
            </a:r>
            <a:r>
              <a:rPr lang="en-US" sz="2133" dirty="0">
                <a:solidFill>
                  <a:schemeClr val="accent1"/>
                </a:solidFill>
                <a:latin typeface="Calibri"/>
                <a:cs typeface="Calibri"/>
              </a:rPr>
              <a:t>(Head TA)</a:t>
            </a:r>
          </a:p>
        </p:txBody>
      </p:sp>
      <p:sp>
        <p:nvSpPr>
          <p:cNvPr id="34" name="Text Box 14">
            <a:extLst>
              <a:ext uri="{FF2B5EF4-FFF2-40B4-BE49-F238E27FC236}">
                <a16:creationId xmlns:a16="http://schemas.microsoft.com/office/drawing/2014/main" id="{DA58F913-D44C-CD4B-9670-29A33B7717F8}"/>
              </a:ext>
            </a:extLst>
          </p:cNvPr>
          <p:cNvSpPr txBox="1">
            <a:spLocks noChangeArrowheads="1"/>
          </p:cNvSpPr>
          <p:nvPr/>
        </p:nvSpPr>
        <p:spPr bwMode="auto">
          <a:xfrm>
            <a:off x="5154902" y="370457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Aarthi</a:t>
            </a:r>
            <a:endParaRPr lang="en-US" sz="2133" dirty="0">
              <a:latin typeface="Calibri"/>
              <a:cs typeface="Calibri"/>
            </a:endParaRPr>
          </a:p>
        </p:txBody>
      </p:sp>
      <p:pic>
        <p:nvPicPr>
          <p:cNvPr id="38" name="Picture 37" descr="A person standing in front of a flower&#10;&#10;Description automatically generated">
            <a:extLst>
              <a:ext uri="{FF2B5EF4-FFF2-40B4-BE49-F238E27FC236}">
                <a16:creationId xmlns:a16="http://schemas.microsoft.com/office/drawing/2014/main" id="{22D9FB80-3C31-F847-891E-18563E832213}"/>
              </a:ext>
            </a:extLst>
          </p:cNvPr>
          <p:cNvPicPr>
            <a:picLocks noChangeAspect="1"/>
          </p:cNvPicPr>
          <p:nvPr/>
        </p:nvPicPr>
        <p:blipFill rotWithShape="1">
          <a:blip r:embed="rId14">
            <a:extLst>
              <a:ext uri="{28A0092B-C50C-407E-A947-70E740481C1C}">
                <a14:useLocalDpi xmlns:a14="http://schemas.microsoft.com/office/drawing/2010/main" val="0"/>
              </a:ext>
            </a:extLst>
          </a:blip>
          <a:srcRect l="27036" t="28333" r="30458" b="30450"/>
          <a:stretch/>
        </p:blipFill>
        <p:spPr>
          <a:xfrm>
            <a:off x="5041601" y="2260448"/>
            <a:ext cx="1515562" cy="14696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94A-FAB2-7E46-98BB-147726B9F5D5}"/>
              </a:ext>
            </a:extLst>
          </p:cNvPr>
          <p:cNvSpPr>
            <a:spLocks noGrp="1"/>
          </p:cNvSpPr>
          <p:nvPr>
            <p:ph type="title"/>
          </p:nvPr>
        </p:nvSpPr>
        <p:spPr/>
        <p:txBody>
          <a:bodyPr/>
          <a:lstStyle/>
          <a:p>
            <a:r>
              <a:rPr lang="en-US" dirty="0"/>
              <a:t>The Promise of AI</a:t>
            </a:r>
          </a:p>
        </p:txBody>
      </p:sp>
      <p:sp>
        <p:nvSpPr>
          <p:cNvPr id="3" name="Content Placeholder 2">
            <a:extLst>
              <a:ext uri="{FF2B5EF4-FFF2-40B4-BE49-F238E27FC236}">
                <a16:creationId xmlns:a16="http://schemas.microsoft.com/office/drawing/2014/main" id="{211693C0-58DD-EF47-B8F3-DC7081E2B2B2}"/>
              </a:ext>
            </a:extLst>
          </p:cNvPr>
          <p:cNvSpPr>
            <a:spLocks noGrp="1"/>
          </p:cNvSpPr>
          <p:nvPr>
            <p:ph idx="1"/>
          </p:nvPr>
        </p:nvSpPr>
        <p:spPr>
          <a:xfrm>
            <a:off x="552099" y="1642820"/>
            <a:ext cx="10515600" cy="4848049"/>
          </a:xfrm>
        </p:spPr>
        <p:txBody>
          <a:bodyPr/>
          <a:lstStyle/>
          <a:p>
            <a:r>
              <a:rPr lang="en-US" dirty="0"/>
              <a:t>In 1965, Herbert Simon predicted that </a:t>
            </a:r>
            <a:r>
              <a:rPr lang="en-US" b="1" dirty="0"/>
              <a:t>“machines will be capable, within 20 years, of doing any work a man can do.” </a:t>
            </a:r>
          </a:p>
          <a:p>
            <a:endParaRPr lang="en-US" dirty="0"/>
          </a:p>
          <a:p>
            <a:r>
              <a:rPr lang="en-US" dirty="0"/>
              <a:t>In 1967, AI pioneer Marvin Minsky predicted “in from three to eight years </a:t>
            </a:r>
            <a:r>
              <a:rPr lang="en-US" b="1" dirty="0"/>
              <a:t>we will have a machine with the general intelligence of an average human being</a:t>
            </a:r>
            <a:r>
              <a:rPr lang="en-US" dirty="0"/>
              <a:t>.” </a:t>
            </a:r>
          </a:p>
          <a:p>
            <a:endParaRPr lang="en-US" dirty="0"/>
          </a:p>
          <a:p>
            <a:r>
              <a:rPr lang="en-US" dirty="0"/>
              <a:t>In 1967, John McCarthy told the U.S. government that it would be possible </a:t>
            </a:r>
            <a:r>
              <a:rPr lang="en-US" b="1" dirty="0"/>
              <a:t>to build “a fully intelligent machine”</a:t>
            </a:r>
            <a:r>
              <a:rPr lang="en-US" dirty="0"/>
              <a:t> in the space of a decade.</a:t>
            </a:r>
          </a:p>
        </p:txBody>
      </p:sp>
    </p:spTree>
    <p:extLst>
      <p:ext uri="{BB962C8B-B14F-4D97-AF65-F5344CB8AC3E}">
        <p14:creationId xmlns:p14="http://schemas.microsoft.com/office/powerpoint/2010/main" val="2440277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 Research: 1970s and 1980s</a:t>
            </a:r>
            <a:br>
              <a:rPr lang="en-US" dirty="0"/>
            </a:br>
            <a:endParaRPr lang="en-US" dirty="0"/>
          </a:p>
        </p:txBody>
      </p:sp>
      <p:pic>
        <p:nvPicPr>
          <p:cNvPr id="4" name="Picture 3"/>
          <p:cNvPicPr>
            <a:picLocks noChangeAspect="1"/>
          </p:cNvPicPr>
          <p:nvPr/>
        </p:nvPicPr>
        <p:blipFill rotWithShape="1">
          <a:blip r:embed="rId2"/>
          <a:srcRect t="29642" b="11507"/>
          <a:stretch/>
        </p:blipFill>
        <p:spPr>
          <a:xfrm>
            <a:off x="1256546" y="2587282"/>
            <a:ext cx="9626977" cy="4042118"/>
          </a:xfrm>
          <a:prstGeom prst="rect">
            <a:avLst/>
          </a:prstGeom>
        </p:spPr>
      </p:pic>
      <p:sp>
        <p:nvSpPr>
          <p:cNvPr id="7" name="Content Placeholder 2">
            <a:extLst>
              <a:ext uri="{FF2B5EF4-FFF2-40B4-BE49-F238E27FC236}">
                <a16:creationId xmlns:a16="http://schemas.microsoft.com/office/drawing/2014/main" id="{C06952EB-A92F-CD4E-AD83-4E5434BDE182}"/>
              </a:ext>
            </a:extLst>
          </p:cNvPr>
          <p:cNvSpPr>
            <a:spLocks noGrp="1"/>
          </p:cNvSpPr>
          <p:nvPr>
            <p:ph idx="1"/>
          </p:nvPr>
        </p:nvSpPr>
        <p:spPr>
          <a:xfrm>
            <a:off x="552099" y="1113178"/>
            <a:ext cx="10515600" cy="4822673"/>
          </a:xfrm>
        </p:spPr>
        <p:txBody>
          <a:bodyPr/>
          <a:lstStyle/>
          <a:p>
            <a:r>
              <a:rPr lang="en-US" dirty="0"/>
              <a:t>Like our first two agents, focus on:</a:t>
            </a:r>
          </a:p>
          <a:p>
            <a:r>
              <a:rPr lang="en-US" dirty="0"/>
              <a:t>	Searching for a solution using general search algorithms</a:t>
            </a:r>
          </a:p>
          <a:p>
            <a:r>
              <a:rPr lang="en-US" dirty="0"/>
              <a:t>	Encoding knowledge that humans have and using logic to solve</a:t>
            </a:r>
          </a:p>
        </p:txBody>
      </p:sp>
    </p:spTree>
    <p:extLst>
      <p:ext uri="{BB962C8B-B14F-4D97-AF65-F5344CB8AC3E}">
        <p14:creationId xmlns:p14="http://schemas.microsoft.com/office/powerpoint/2010/main" val="7826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1DA4-FB35-BB4B-9E7F-5D681CB34EB6}"/>
              </a:ext>
            </a:extLst>
          </p:cNvPr>
          <p:cNvSpPr>
            <a:spLocks noGrp="1"/>
          </p:cNvSpPr>
          <p:nvPr>
            <p:ph type="title"/>
          </p:nvPr>
        </p:nvSpPr>
        <p:spPr/>
        <p:txBody>
          <a:bodyPr/>
          <a:lstStyle/>
          <a:p>
            <a:r>
              <a:rPr lang="en-US" dirty="0"/>
              <a:t>Computer Vision, Blocks World, Natural Language</a:t>
            </a:r>
          </a:p>
        </p:txBody>
      </p:sp>
      <p:pic>
        <p:nvPicPr>
          <p:cNvPr id="5122" name="Picture 2" descr="Image result for blocks world 1970s&quot;">
            <a:extLst>
              <a:ext uri="{FF2B5EF4-FFF2-40B4-BE49-F238E27FC236}">
                <a16:creationId xmlns:a16="http://schemas.microsoft.com/office/drawing/2014/main" id="{814D8022-9DBD-7743-9C11-7E9494178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693522"/>
            <a:ext cx="3248542" cy="4051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4BD0A4A-D7F9-324B-8DF5-E0D19B3DF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10" y="1560172"/>
            <a:ext cx="6781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E8C5E32-02D4-7444-9728-F8EA261E0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3916086"/>
            <a:ext cx="2768600" cy="2222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D62475-0440-9D48-A6F7-D4FD7AA1CA99}"/>
              </a:ext>
            </a:extLst>
          </p:cNvPr>
          <p:cNvSpPr txBox="1"/>
          <p:nvPr/>
        </p:nvSpPr>
        <p:spPr>
          <a:xfrm>
            <a:off x="5905501" y="6138586"/>
            <a:ext cx="4078489" cy="646331"/>
          </a:xfrm>
          <a:prstGeom prst="rect">
            <a:avLst/>
          </a:prstGeom>
          <a:noFill/>
        </p:spPr>
        <p:txBody>
          <a:bodyPr wrap="none" rtlCol="0">
            <a:spAutoFit/>
          </a:bodyPr>
          <a:lstStyle/>
          <a:p>
            <a:pPr algn="ctr"/>
            <a:r>
              <a:rPr lang="en-US" dirty="0"/>
              <a:t>Terry Winograd’s 1971 Thesis on SHRDLU </a:t>
            </a:r>
          </a:p>
          <a:p>
            <a:pPr algn="ctr"/>
            <a:r>
              <a:rPr lang="en-US" dirty="0"/>
              <a:t>for natural language understanding</a:t>
            </a:r>
          </a:p>
        </p:txBody>
      </p:sp>
      <p:sp>
        <p:nvSpPr>
          <p:cNvPr id="4" name="TextBox 3">
            <a:extLst>
              <a:ext uri="{FF2B5EF4-FFF2-40B4-BE49-F238E27FC236}">
                <a16:creationId xmlns:a16="http://schemas.microsoft.com/office/drawing/2014/main" id="{1DA53DB9-E4E5-F947-AE05-2752573E7548}"/>
              </a:ext>
            </a:extLst>
          </p:cNvPr>
          <p:cNvSpPr txBox="1"/>
          <p:nvPr/>
        </p:nvSpPr>
        <p:spPr>
          <a:xfrm>
            <a:off x="1197423" y="5843042"/>
            <a:ext cx="2593595" cy="369332"/>
          </a:xfrm>
          <a:prstGeom prst="rect">
            <a:avLst/>
          </a:prstGeom>
          <a:noFill/>
        </p:spPr>
        <p:txBody>
          <a:bodyPr wrap="none" rtlCol="0">
            <a:spAutoFit/>
          </a:bodyPr>
          <a:lstStyle/>
          <a:p>
            <a:r>
              <a:rPr lang="en-US" dirty="0"/>
              <a:t>Larry Roberts 1963 Thesis</a:t>
            </a:r>
          </a:p>
        </p:txBody>
      </p:sp>
    </p:spTree>
    <p:extLst>
      <p:ext uri="{BB962C8B-B14F-4D97-AF65-F5344CB8AC3E}">
        <p14:creationId xmlns:p14="http://schemas.microsoft.com/office/powerpoint/2010/main" val="3804312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3C32-5546-834B-B2C0-983757679D24}"/>
              </a:ext>
            </a:extLst>
          </p:cNvPr>
          <p:cNvSpPr>
            <a:spLocks noGrp="1"/>
          </p:cNvSpPr>
          <p:nvPr>
            <p:ph type="title"/>
          </p:nvPr>
        </p:nvSpPr>
        <p:spPr/>
        <p:txBody>
          <a:bodyPr/>
          <a:lstStyle/>
          <a:p>
            <a:r>
              <a:rPr lang="en-US" dirty="0"/>
              <a:t>Early Robots </a:t>
            </a:r>
          </a:p>
        </p:txBody>
      </p:sp>
      <p:pic>
        <p:nvPicPr>
          <p:cNvPr id="6" name="Picture 5" descr="A picture containing photo, old, small, white&#10;&#10;Description automatically generated">
            <a:extLst>
              <a:ext uri="{FF2B5EF4-FFF2-40B4-BE49-F238E27FC236}">
                <a16:creationId xmlns:a16="http://schemas.microsoft.com/office/drawing/2014/main" id="{DC2E4156-1F38-7F4C-BC92-FE38251AE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37" y="1020343"/>
            <a:ext cx="3021052" cy="4672431"/>
          </a:xfrm>
          <a:prstGeom prst="rect">
            <a:avLst/>
          </a:prstGeom>
        </p:spPr>
      </p:pic>
      <p:pic>
        <p:nvPicPr>
          <p:cNvPr id="8" name="Picture 7" descr="A vintage photo of an old building&#10;&#10;Description automatically generated">
            <a:extLst>
              <a:ext uri="{FF2B5EF4-FFF2-40B4-BE49-F238E27FC236}">
                <a16:creationId xmlns:a16="http://schemas.microsoft.com/office/drawing/2014/main" id="{73C16623-D3FE-8645-88DD-1D21414EA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312" y="1026761"/>
            <a:ext cx="4497587" cy="3170430"/>
          </a:xfrm>
          <a:prstGeom prst="rect">
            <a:avLst/>
          </a:prstGeom>
        </p:spPr>
      </p:pic>
      <p:sp>
        <p:nvSpPr>
          <p:cNvPr id="10" name="TextBox 9">
            <a:extLst>
              <a:ext uri="{FF2B5EF4-FFF2-40B4-BE49-F238E27FC236}">
                <a16:creationId xmlns:a16="http://schemas.microsoft.com/office/drawing/2014/main" id="{A3A77FEC-A5B0-A24F-93D3-73DA5826937E}"/>
              </a:ext>
            </a:extLst>
          </p:cNvPr>
          <p:cNvSpPr txBox="1"/>
          <p:nvPr/>
        </p:nvSpPr>
        <p:spPr>
          <a:xfrm>
            <a:off x="3629043" y="4390984"/>
            <a:ext cx="3903954" cy="369332"/>
          </a:xfrm>
          <a:prstGeom prst="rect">
            <a:avLst/>
          </a:prstGeom>
          <a:noFill/>
        </p:spPr>
        <p:txBody>
          <a:bodyPr wrap="none" rtlCol="0">
            <a:spAutoFit/>
          </a:bodyPr>
          <a:lstStyle/>
          <a:p>
            <a:r>
              <a:rPr lang="en-US" dirty="0"/>
              <a:t>1983 – mobile robots by Hans Moravec </a:t>
            </a:r>
          </a:p>
        </p:txBody>
      </p:sp>
      <p:sp>
        <p:nvSpPr>
          <p:cNvPr id="11" name="TextBox 10">
            <a:extLst>
              <a:ext uri="{FF2B5EF4-FFF2-40B4-BE49-F238E27FC236}">
                <a16:creationId xmlns:a16="http://schemas.microsoft.com/office/drawing/2014/main" id="{6D278107-2643-3D44-A521-FFA5883A4E2D}"/>
              </a:ext>
            </a:extLst>
          </p:cNvPr>
          <p:cNvSpPr txBox="1"/>
          <p:nvPr/>
        </p:nvSpPr>
        <p:spPr>
          <a:xfrm>
            <a:off x="2600452" y="6121537"/>
            <a:ext cx="7432548" cy="646331"/>
          </a:xfrm>
          <a:prstGeom prst="rect">
            <a:avLst/>
          </a:prstGeom>
          <a:noFill/>
        </p:spPr>
        <p:txBody>
          <a:bodyPr wrap="none" rtlCol="0">
            <a:spAutoFit/>
          </a:bodyPr>
          <a:lstStyle/>
          <a:p>
            <a:r>
              <a:rPr lang="en-US" dirty="0">
                <a:hlinkClick r:id="rId4"/>
              </a:rPr>
              <a:t>https://www.nytimes.com/video/science/1247468063802/stanford-cart.html</a:t>
            </a:r>
            <a:endParaRPr lang="en-US" dirty="0"/>
          </a:p>
          <a:p>
            <a:r>
              <a:rPr lang="en-US" dirty="0">
                <a:hlinkClick r:id="rId5"/>
              </a:rPr>
              <a:t>https://www.youtube.com/watch?v=ntIczNQKfjQ</a:t>
            </a:r>
            <a:r>
              <a:rPr lang="en-US" dirty="0"/>
              <a:t> </a:t>
            </a:r>
          </a:p>
        </p:txBody>
      </p:sp>
      <p:pic>
        <p:nvPicPr>
          <p:cNvPr id="4100" name="Picture 4" descr="evolution of self-driving cars">
            <a:extLst>
              <a:ext uri="{FF2B5EF4-FFF2-40B4-BE49-F238E27FC236}">
                <a16:creationId xmlns:a16="http://schemas.microsoft.com/office/drawing/2014/main" id="{774ED15B-275D-6548-AEEF-D3A1C7FA2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363" y="1145126"/>
            <a:ext cx="3911600" cy="2933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A1F3AF-BECB-C149-B762-89F94257C39C}"/>
              </a:ext>
            </a:extLst>
          </p:cNvPr>
          <p:cNvSpPr txBox="1"/>
          <p:nvPr/>
        </p:nvSpPr>
        <p:spPr>
          <a:xfrm>
            <a:off x="8375365" y="4391599"/>
            <a:ext cx="2927596" cy="646331"/>
          </a:xfrm>
          <a:prstGeom prst="rect">
            <a:avLst/>
          </a:prstGeom>
          <a:noFill/>
        </p:spPr>
        <p:txBody>
          <a:bodyPr wrap="none" rtlCol="0">
            <a:spAutoFit/>
          </a:bodyPr>
          <a:lstStyle/>
          <a:p>
            <a:r>
              <a:rPr lang="en-US" dirty="0"/>
              <a:t>Dean Pomerleau (CMU) 1986</a:t>
            </a:r>
          </a:p>
          <a:p>
            <a:r>
              <a:rPr lang="en-US" dirty="0"/>
              <a:t>NAVLAB controlled by NNs</a:t>
            </a:r>
          </a:p>
        </p:txBody>
      </p:sp>
    </p:spTree>
    <p:extLst>
      <p:ext uri="{BB962C8B-B14F-4D97-AF65-F5344CB8AC3E}">
        <p14:creationId xmlns:p14="http://schemas.microsoft.com/office/powerpoint/2010/main" val="1070865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9927-56F8-8B4E-919F-E485A192B3B3}"/>
              </a:ext>
            </a:extLst>
          </p:cNvPr>
          <p:cNvSpPr>
            <a:spLocks noGrp="1"/>
          </p:cNvSpPr>
          <p:nvPr>
            <p:ph type="title"/>
          </p:nvPr>
        </p:nvSpPr>
        <p:spPr/>
        <p:txBody>
          <a:bodyPr/>
          <a:lstStyle/>
          <a:p>
            <a:r>
              <a:rPr lang="en-US" dirty="0"/>
              <a:t>Deep Blue</a:t>
            </a:r>
          </a:p>
        </p:txBody>
      </p:sp>
      <p:sp>
        <p:nvSpPr>
          <p:cNvPr id="3" name="Content Placeholder 2">
            <a:extLst>
              <a:ext uri="{FF2B5EF4-FFF2-40B4-BE49-F238E27FC236}">
                <a16:creationId xmlns:a16="http://schemas.microsoft.com/office/drawing/2014/main" id="{9F2976DB-627B-A74F-8DBD-B0887C9E549D}"/>
              </a:ext>
            </a:extLst>
          </p:cNvPr>
          <p:cNvSpPr>
            <a:spLocks noGrp="1"/>
          </p:cNvSpPr>
          <p:nvPr>
            <p:ph idx="1"/>
          </p:nvPr>
        </p:nvSpPr>
        <p:spPr/>
        <p:txBody>
          <a:bodyPr/>
          <a:lstStyle/>
          <a:p>
            <a:r>
              <a:rPr lang="en-US" dirty="0"/>
              <a:t>Started in the mid-1980s at CMU, didn’t win until 1997</a:t>
            </a:r>
          </a:p>
          <a:p>
            <a:r>
              <a:rPr lang="en-US" dirty="0"/>
              <a:t>Project moved to IBM </a:t>
            </a:r>
          </a:p>
          <a:p>
            <a:r>
              <a:rPr lang="en-US" dirty="0"/>
              <a:t>“Good Old-Fashioned” Brute Force Search using custom hardware</a:t>
            </a:r>
          </a:p>
          <a:p>
            <a:r>
              <a:rPr lang="en-US" dirty="0"/>
              <a:t>https://</a:t>
            </a:r>
            <a:r>
              <a:rPr lang="en-US" dirty="0" err="1"/>
              <a:t>www.youtube.com</a:t>
            </a:r>
            <a:r>
              <a:rPr lang="en-US" dirty="0"/>
              <a:t>/</a:t>
            </a:r>
            <a:r>
              <a:rPr lang="en-US" dirty="0" err="1"/>
              <a:t>watch?v</a:t>
            </a:r>
            <a:r>
              <a:rPr lang="en-US" dirty="0"/>
              <a:t>=KF6sLCeBj0s</a:t>
            </a:r>
          </a:p>
        </p:txBody>
      </p:sp>
      <p:pic>
        <p:nvPicPr>
          <p:cNvPr id="9218" name="Picture 2" descr="Image result for kasparov chess deep blue&quot;">
            <a:extLst>
              <a:ext uri="{FF2B5EF4-FFF2-40B4-BE49-F238E27FC236}">
                <a16:creationId xmlns:a16="http://schemas.microsoft.com/office/drawing/2014/main" id="{9FFF78A5-1371-4940-90E6-358FE5A2A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149" y="3255136"/>
            <a:ext cx="5143500" cy="3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06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2C90-E954-6C47-A4C4-11FAA66E4FAC}"/>
              </a:ext>
            </a:extLst>
          </p:cNvPr>
          <p:cNvSpPr>
            <a:spLocks noGrp="1"/>
          </p:cNvSpPr>
          <p:nvPr>
            <p:ph type="title"/>
          </p:nvPr>
        </p:nvSpPr>
        <p:spPr/>
        <p:txBody>
          <a:bodyPr/>
          <a:lstStyle/>
          <a:p>
            <a:r>
              <a:rPr lang="en-US" dirty="0"/>
              <a:t>Rise of Statistical Approaches: 1990s – 2000s</a:t>
            </a:r>
          </a:p>
        </p:txBody>
      </p:sp>
      <p:sp>
        <p:nvSpPr>
          <p:cNvPr id="3" name="Content Placeholder 2">
            <a:extLst>
              <a:ext uri="{FF2B5EF4-FFF2-40B4-BE49-F238E27FC236}">
                <a16:creationId xmlns:a16="http://schemas.microsoft.com/office/drawing/2014/main" id="{ADF05348-CD2A-AA4A-999A-36424BB7DBD8}"/>
              </a:ext>
            </a:extLst>
          </p:cNvPr>
          <p:cNvSpPr>
            <a:spLocks noGrp="1"/>
          </p:cNvSpPr>
          <p:nvPr>
            <p:ph idx="1"/>
          </p:nvPr>
        </p:nvSpPr>
        <p:spPr>
          <a:xfrm>
            <a:off x="552099" y="1113178"/>
            <a:ext cx="11381596" cy="4822673"/>
          </a:xfrm>
        </p:spPr>
        <p:txBody>
          <a:bodyPr/>
          <a:lstStyle/>
          <a:p>
            <a:endParaRPr lang="en-US" dirty="0"/>
          </a:p>
          <a:p>
            <a:r>
              <a:rPr lang="en-US" dirty="0"/>
              <a:t>Knowledge-based:</a:t>
            </a:r>
          </a:p>
          <a:p>
            <a:r>
              <a:rPr lang="en-US" dirty="0"/>
              <a:t>	Search for a solution using general search algorithms</a:t>
            </a:r>
          </a:p>
          <a:p>
            <a:r>
              <a:rPr lang="en-US" dirty="0"/>
              <a:t>	Encode knowledge that humans have and use logic to solve</a:t>
            </a:r>
          </a:p>
          <a:p>
            <a:r>
              <a:rPr lang="en-US" dirty="0"/>
              <a:t>Statistical:</a:t>
            </a:r>
          </a:p>
          <a:p>
            <a:r>
              <a:rPr lang="en-US" dirty="0"/>
              <a:t>	Learning patterns and choosing solutions based on observed likelihood</a:t>
            </a:r>
          </a:p>
        </p:txBody>
      </p:sp>
    </p:spTree>
    <p:extLst>
      <p:ext uri="{BB962C8B-B14F-4D97-AF65-F5344CB8AC3E}">
        <p14:creationId xmlns:p14="http://schemas.microsoft.com/office/powerpoint/2010/main" val="56600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DFB6-FAE0-FC47-AD12-5AEF3925FAA7}"/>
              </a:ext>
            </a:extLst>
          </p:cNvPr>
          <p:cNvPicPr>
            <a:picLocks noChangeAspect="1"/>
          </p:cNvPicPr>
          <p:nvPr/>
        </p:nvPicPr>
        <p:blipFill rotWithShape="1">
          <a:blip r:embed="rId2"/>
          <a:srcRect t="19180" b="11090"/>
          <a:stretch/>
        </p:blipFill>
        <p:spPr>
          <a:xfrm>
            <a:off x="744165" y="1190159"/>
            <a:ext cx="10062073" cy="5313756"/>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1990s</a:t>
            </a:r>
          </a:p>
        </p:txBody>
      </p:sp>
    </p:spTree>
    <p:extLst>
      <p:ext uri="{BB962C8B-B14F-4D97-AF65-F5344CB8AC3E}">
        <p14:creationId xmlns:p14="http://schemas.microsoft.com/office/powerpoint/2010/main" val="10410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0CBA19-DACA-9C42-AD3B-B48F9889890C}"/>
              </a:ext>
            </a:extLst>
          </p:cNvPr>
          <p:cNvPicPr>
            <a:picLocks noChangeAspect="1"/>
          </p:cNvPicPr>
          <p:nvPr/>
        </p:nvPicPr>
        <p:blipFill rotWithShape="1">
          <a:blip r:embed="rId2"/>
          <a:srcRect t="20256" b="11961"/>
          <a:stretch/>
        </p:blipFill>
        <p:spPr>
          <a:xfrm>
            <a:off x="731049" y="1325683"/>
            <a:ext cx="10068842" cy="5314417"/>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2000s</a:t>
            </a:r>
          </a:p>
        </p:txBody>
      </p:sp>
    </p:spTree>
    <p:extLst>
      <p:ext uri="{BB962C8B-B14F-4D97-AF65-F5344CB8AC3E}">
        <p14:creationId xmlns:p14="http://schemas.microsoft.com/office/powerpoint/2010/main" val="451706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166E-EB10-6D4B-9F1D-890AD9D88EEA}"/>
              </a:ext>
            </a:extLst>
          </p:cNvPr>
          <p:cNvPicPr>
            <a:picLocks noChangeAspect="1"/>
          </p:cNvPicPr>
          <p:nvPr/>
        </p:nvPicPr>
        <p:blipFill rotWithShape="1">
          <a:blip r:embed="rId2"/>
          <a:srcRect t="24169" b="9355"/>
          <a:stretch/>
        </p:blipFill>
        <p:spPr>
          <a:xfrm>
            <a:off x="230561" y="1302867"/>
            <a:ext cx="10837138" cy="5196182"/>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2010s</a:t>
            </a:r>
          </a:p>
        </p:txBody>
      </p:sp>
    </p:spTree>
    <p:extLst>
      <p:ext uri="{BB962C8B-B14F-4D97-AF65-F5344CB8AC3E}">
        <p14:creationId xmlns:p14="http://schemas.microsoft.com/office/powerpoint/2010/main" val="258501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59A3-F0FB-DD40-B5FD-C4110C34ADA6}"/>
              </a:ext>
            </a:extLst>
          </p:cNvPr>
          <p:cNvSpPr>
            <a:spLocks noGrp="1"/>
          </p:cNvSpPr>
          <p:nvPr>
            <p:ph type="title"/>
          </p:nvPr>
        </p:nvSpPr>
        <p:spPr/>
        <p:txBody>
          <a:bodyPr/>
          <a:lstStyle/>
          <a:p>
            <a:r>
              <a:rPr lang="en-US" dirty="0"/>
              <a:t>AI and Machine Learning Recent Popularity</a:t>
            </a:r>
          </a:p>
        </p:txBody>
      </p:sp>
      <p:pic>
        <p:nvPicPr>
          <p:cNvPr id="10242" name="Picture 2" descr="Image result for rise of machine learning&quot;">
            <a:extLst>
              <a:ext uri="{FF2B5EF4-FFF2-40B4-BE49-F238E27FC236}">
                <a16:creationId xmlns:a16="http://schemas.microsoft.com/office/drawing/2014/main" id="{F1DF1120-5DCC-BC49-B809-97A7843B3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39" y="1460754"/>
            <a:ext cx="7142162" cy="491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64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a:t>
            </a:r>
            <a:r>
              <a:rPr lang="en-US" dirty="0">
                <a:hlinkClick r:id="rId5"/>
              </a:rPr>
              <a:t>piazza.com</a:t>
            </a:r>
            <a:endParaRPr lang="en-US" dirty="0"/>
          </a:p>
          <a:p>
            <a:r>
              <a:rPr lang="en-US" dirty="0"/>
              <a:t>E-mail: </a:t>
            </a:r>
            <a:r>
              <a:rPr lang="en-US" dirty="0">
                <a:hlinkClick r:id="rId6"/>
              </a:rPr>
              <a:t>rosenthal@cmu.edu</a:t>
            </a:r>
            <a:endParaRPr lang="en-US" dirty="0"/>
          </a:p>
          <a:p>
            <a:r>
              <a:rPr lang="en-US" dirty="0"/>
              <a:t>	  </a:t>
            </a:r>
            <a:r>
              <a:rPr lang="en-US" dirty="0">
                <a:hlinkClick r:id="rId7"/>
              </a:rPr>
              <a:t>pvirtue@cmu.edu</a:t>
            </a:r>
            <a:endParaRPr lang="en-US" dirty="0"/>
          </a:p>
          <a:p>
            <a:endParaRPr lang="en-US" sz="2000" dirty="0"/>
          </a:p>
          <a:p>
            <a:r>
              <a:rPr lang="en-US" dirty="0"/>
              <a:t>Prerequisites/Corequisites</a:t>
            </a:r>
          </a:p>
          <a:p>
            <a:r>
              <a:rPr lang="en-US" dirty="0"/>
              <a:t>Course Scope</a:t>
            </a:r>
          </a:p>
          <a:p>
            <a:endParaRPr lang="en-US" dirty="0"/>
          </a:p>
        </p:txBody>
      </p:sp>
      <p:pic>
        <p:nvPicPr>
          <p:cNvPr id="5" name="Picture 4"/>
          <p:cNvPicPr>
            <a:picLocks noChangeAspect="1"/>
          </p:cNvPicPr>
          <p:nvPr/>
        </p:nvPicPr>
        <p:blipFill>
          <a:blip r:embed="rId8"/>
          <a:stretch>
            <a:fillRect/>
          </a:stretch>
        </p:blipFill>
        <p:spPr>
          <a:xfrm>
            <a:off x="5385612"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612"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265196" y="292293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C95-099C-414C-B04B-2545E0BAD002}"/>
              </a:ext>
            </a:extLst>
          </p:cNvPr>
          <p:cNvSpPr>
            <a:spLocks noGrp="1"/>
          </p:cNvSpPr>
          <p:nvPr>
            <p:ph type="title"/>
          </p:nvPr>
        </p:nvSpPr>
        <p:spPr>
          <a:xfrm>
            <a:off x="552098" y="367131"/>
            <a:ext cx="11131901" cy="627812"/>
          </a:xfrm>
        </p:spPr>
        <p:txBody>
          <a:bodyPr/>
          <a:lstStyle/>
          <a:p>
            <a:r>
              <a:rPr lang="en-US" dirty="0"/>
              <a:t>AI and Machine Learning Together: 2010s and 2020s</a:t>
            </a:r>
          </a:p>
        </p:txBody>
      </p:sp>
      <p:pic>
        <p:nvPicPr>
          <p:cNvPr id="5" name="Content Placeholder 4" descr="A screenshot of a cell phone&#10;&#10;Description automatically generated">
            <a:extLst>
              <a:ext uri="{FF2B5EF4-FFF2-40B4-BE49-F238E27FC236}">
                <a16:creationId xmlns:a16="http://schemas.microsoft.com/office/drawing/2014/main" id="{629D278C-4EA8-6545-ACF6-FF80CFAF39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099" y="1267821"/>
            <a:ext cx="10435138" cy="2808233"/>
          </a:xfrm>
        </p:spPr>
      </p:pic>
      <p:pic>
        <p:nvPicPr>
          <p:cNvPr id="8" name="Picture 7" descr="A screenshot of a cell phone&#10;&#10;Description automatically generated">
            <a:extLst>
              <a:ext uri="{FF2B5EF4-FFF2-40B4-BE49-F238E27FC236}">
                <a16:creationId xmlns:a16="http://schemas.microsoft.com/office/drawing/2014/main" id="{D4E8A374-B682-7840-8F03-9522B25BF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28" y="4076054"/>
            <a:ext cx="5110271" cy="271870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7E69799-7C9B-904E-9180-F39481141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218124"/>
            <a:ext cx="4832350" cy="2494649"/>
          </a:xfrm>
          <a:prstGeom prst="rect">
            <a:avLst/>
          </a:prstGeom>
        </p:spPr>
      </p:pic>
    </p:spTree>
    <p:extLst>
      <p:ext uri="{BB962C8B-B14F-4D97-AF65-F5344CB8AC3E}">
        <p14:creationId xmlns:p14="http://schemas.microsoft.com/office/powerpoint/2010/main" val="1499113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8B9D2-EEF7-4441-A6D1-2EBE75CC39B8}"/>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82E157F0-D363-C14B-98F9-1EAF48DF93FD}"/>
              </a:ext>
            </a:extLst>
          </p:cNvPr>
          <p:cNvSpPr>
            <a:spLocks noGrp="1" noChangeArrowheads="1"/>
          </p:cNvSpPr>
          <p:nvPr>
            <p:ph type="title"/>
          </p:nvPr>
        </p:nvSpPr>
        <p:spPr/>
        <p:txBody>
          <a:bodyPr/>
          <a:lstStyle/>
          <a:p>
            <a:pPr eaLnBrk="1" hangingPunct="1"/>
            <a:r>
              <a:rPr lang="en-US" dirty="0">
                <a:solidFill>
                  <a:schemeClr val="tx1"/>
                </a:solidFill>
              </a:rPr>
              <a:t>What Can AI Do?</a:t>
            </a:r>
          </a:p>
        </p:txBody>
      </p:sp>
    </p:spTree>
    <p:extLst>
      <p:ext uri="{BB962C8B-B14F-4D97-AF65-F5344CB8AC3E}">
        <p14:creationId xmlns:p14="http://schemas.microsoft.com/office/powerpoint/2010/main" val="2537563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Tree>
    <p:extLst>
      <p:ext uri="{BB962C8B-B14F-4D97-AF65-F5344CB8AC3E}">
        <p14:creationId xmlns:p14="http://schemas.microsoft.com/office/powerpoint/2010/main" val="667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591778" y="2311400"/>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879665" y="950929"/>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Write an intentionally funny story?</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585069" y="168821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558766" y="320986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560956" y="533619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617821" y="357644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591645" y="42913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4" name="Freeform 16">
            <a:extLst>
              <a:ext uri="{FF2B5EF4-FFF2-40B4-BE49-F238E27FC236}">
                <a16:creationId xmlns:a16="http://schemas.microsoft.com/office/drawing/2014/main" id="{765FBD59-4B48-46B8-9BDE-32D1F3FB397B}"/>
              </a:ext>
            </a:extLst>
          </p:cNvPr>
          <p:cNvSpPr>
            <a:spLocks/>
          </p:cNvSpPr>
          <p:nvPr/>
        </p:nvSpPr>
        <p:spPr bwMode="auto">
          <a:xfrm>
            <a:off x="600285" y="57319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585070" y="3917546"/>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38" name="Group 23">
            <a:extLst>
              <a:ext uri="{FF2B5EF4-FFF2-40B4-BE49-F238E27FC236}">
                <a16:creationId xmlns:a16="http://schemas.microsoft.com/office/drawing/2014/main" id="{3327C757-08F2-41F5-B149-822D3B4C4321}"/>
              </a:ext>
            </a:extLst>
          </p:cNvPr>
          <p:cNvGrpSpPr>
            <a:grpSpLocks/>
          </p:cNvGrpSpPr>
          <p:nvPr/>
        </p:nvGrpSpPr>
        <p:grpSpPr bwMode="auto">
          <a:xfrm>
            <a:off x="560007" y="4649952"/>
            <a:ext cx="315654" cy="247635"/>
            <a:chOff x="4896" y="2256"/>
            <a:chExt cx="432" cy="816"/>
          </a:xfrm>
        </p:grpSpPr>
        <p:sp>
          <p:nvSpPr>
            <p:cNvPr id="39" name="Freeform 24">
              <a:extLst>
                <a:ext uri="{FF2B5EF4-FFF2-40B4-BE49-F238E27FC236}">
                  <a16:creationId xmlns:a16="http://schemas.microsoft.com/office/drawing/2014/main" id="{441BD69A-FBB5-4606-9628-D8E114C572A0}"/>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0" name="Freeform 25">
              <a:extLst>
                <a:ext uri="{FF2B5EF4-FFF2-40B4-BE49-F238E27FC236}">
                  <a16:creationId xmlns:a16="http://schemas.microsoft.com/office/drawing/2014/main" id="{B4D2B18E-678F-4ACD-BDAC-00D1157625C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555949" y="2808867"/>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571919" y="5006017"/>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571919" y="209995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585070" y="2453793"/>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44" grpId="0" animBg="1"/>
      <p:bldP spid="45"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tomorrow</a:t>
            </a:r>
          </a:p>
          <a:p>
            <a:pPr marL="917575" lvl="2" indent="-457200"/>
            <a:r>
              <a:rPr lang="en-US" sz="2800" dirty="0">
                <a:solidFill>
                  <a:schemeClr val="tx1"/>
                </a:solidFill>
              </a:rPr>
              <a:t>Due Tue 1/21,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Already released</a:t>
            </a:r>
          </a:p>
          <a:p>
            <a:pPr marL="917575" lvl="2" indent="-457200"/>
            <a:r>
              <a:rPr lang="en-US" sz="2800" dirty="0">
                <a:solidFill>
                  <a:schemeClr val="tx1"/>
                </a:solidFill>
              </a:rPr>
              <a:t>Due Thu </a:t>
            </a:r>
            <a:r>
              <a:rPr lang="en-US" sz="2800" dirty="0"/>
              <a:t>1/23</a:t>
            </a:r>
            <a:r>
              <a:rPr lang="en-US" sz="2800" dirty="0">
                <a:solidFill>
                  <a:schemeClr val="tx1"/>
                </a:solidFill>
              </a:rPr>
              <a:t>, 10 pm</a:t>
            </a:r>
          </a:p>
          <a:p>
            <a:endParaRPr lang="en-US" dirty="0"/>
          </a:p>
        </p:txBody>
      </p:sp>
    </p:spTree>
    <p:extLst>
      <p:ext uri="{BB962C8B-B14F-4D97-AF65-F5344CB8AC3E}">
        <p14:creationId xmlns:p14="http://schemas.microsoft.com/office/powerpoint/2010/main" val="33752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tomorrow</a:t>
            </a:r>
          </a:p>
          <a:p>
            <a:pPr marL="917575" lvl="2" indent="-457200"/>
            <a:r>
              <a:rPr lang="en-US" sz="2800" dirty="0">
                <a:solidFill>
                  <a:schemeClr val="tx1"/>
                </a:solidFill>
              </a:rPr>
              <a:t>Due Tue 1/21,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Already released</a:t>
            </a:r>
          </a:p>
          <a:p>
            <a:pPr marL="917575" lvl="2" indent="-457200"/>
            <a:r>
              <a:rPr lang="en-US" sz="2800" dirty="0">
                <a:solidFill>
                  <a:schemeClr val="tx1"/>
                </a:solidFill>
              </a:rPr>
              <a:t>Due Thu </a:t>
            </a:r>
            <a:r>
              <a:rPr lang="en-US" sz="2800" dirty="0"/>
              <a:t>1/23</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What is artificial intelligence?</a:t>
            </a:r>
          </a:p>
          <a:p>
            <a:pPr eaLnBrk="1" hangingPunct="1"/>
            <a:endParaRPr lang="en-US" dirty="0"/>
          </a:p>
          <a:p>
            <a:pPr eaLnBrk="1" hangingPunct="1"/>
            <a:r>
              <a:rPr lang="en-US" dirty="0"/>
              <a:t>A brief history of AI</a:t>
            </a:r>
          </a:p>
          <a:p>
            <a:pPr eaLnBrk="1" hangingPunct="1"/>
            <a:endParaRPr lang="en-US" dirty="0"/>
          </a:p>
          <a:p>
            <a:pPr eaLnBrk="1" hangingPunct="1"/>
            <a:r>
              <a:rPr lang="en-US" dirty="0"/>
              <a:t>AI applications and techniques</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12415</TotalTime>
  <Words>1895</Words>
  <Application>Microsoft Macintosh PowerPoint</Application>
  <PresentationFormat>Widescreen</PresentationFormat>
  <Paragraphs>430</Paragraphs>
  <Slides>44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Courier</vt:lpstr>
      <vt:lpstr>Courier New</vt:lpstr>
      <vt:lpstr>Lucida Grande</vt:lpstr>
      <vt:lpstr>Wingdings</vt:lpstr>
      <vt:lpstr>Office Theme</vt:lpstr>
      <vt:lpstr>Candy Grab Game</vt:lpstr>
      <vt:lpstr>AI: Representation and Problem Solving </vt:lpstr>
      <vt:lpstr>Course Staff</vt:lpstr>
      <vt:lpstr>Course Information</vt:lpstr>
      <vt:lpstr>Announcements</vt:lpstr>
      <vt:lpstr>Today</vt:lpstr>
      <vt:lpstr>Designing Agents</vt:lpstr>
      <vt:lpstr>Pac-Man as an Agent</vt:lpstr>
      <vt:lpstr>Candy Grab Agent</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Piazza Poll: What is AI?</vt:lpstr>
      <vt:lpstr>Turing Test</vt:lpstr>
      <vt:lpstr>AI Definition by John McCarthy</vt:lpstr>
      <vt:lpstr>What is AI?</vt:lpstr>
      <vt:lpstr>Rational Decisions</vt:lpstr>
      <vt:lpstr>PowerPoint Presentation</vt:lpstr>
      <vt:lpstr>A Brief AI History</vt:lpstr>
      <vt:lpstr>Chess as the First Killer App for AI</vt:lpstr>
      <vt:lpstr>Chess by 1958</vt:lpstr>
      <vt:lpstr>The Promise of AI</vt:lpstr>
      <vt:lpstr>Evolution of AI Research: 1970s and 1980s </vt:lpstr>
      <vt:lpstr>Computer Vision, Blocks World, Natural Language</vt:lpstr>
      <vt:lpstr>Early Robots </vt:lpstr>
      <vt:lpstr>Deep Blue</vt:lpstr>
      <vt:lpstr>Rise of Statistical Approaches: 1990s – 2000s</vt:lpstr>
      <vt:lpstr>Evolution of AI Research </vt:lpstr>
      <vt:lpstr>Evolution of AI Research </vt:lpstr>
      <vt:lpstr>Evolution of AI Research </vt:lpstr>
      <vt:lpstr>AI and Machine Learning Recent Popularity</vt:lpstr>
      <vt:lpstr>AI and Machine Learning Together: 2010s and 2020s</vt:lpstr>
      <vt:lpstr>What Can AI Do?</vt:lpstr>
      <vt:lpstr>Sci-Fi AI</vt:lpstr>
      <vt:lpstr>What Can AI Do?</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Stephanie Rosenthal</cp:lastModifiedBy>
  <cp:revision>592</cp:revision>
  <cp:lastPrinted>2019-08-27T16:33:12Z</cp:lastPrinted>
  <dcterms:created xsi:type="dcterms:W3CDTF">2018-10-11T11:39:27Z</dcterms:created>
  <dcterms:modified xsi:type="dcterms:W3CDTF">2020-01-13T17:22:58Z</dcterms:modified>
</cp:coreProperties>
</file>