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sldIdLst>
    <p:sldId id="988" r:id="rId2"/>
    <p:sldId id="989" r:id="rId3"/>
    <p:sldId id="663" r:id="rId4"/>
    <p:sldId id="756" r:id="rId5"/>
    <p:sldId id="981" r:id="rId6"/>
    <p:sldId id="766" r:id="rId7"/>
    <p:sldId id="982" r:id="rId8"/>
    <p:sldId id="990" r:id="rId9"/>
    <p:sldId id="984" r:id="rId10"/>
    <p:sldId id="991" r:id="rId11"/>
    <p:sldId id="848" r:id="rId12"/>
    <p:sldId id="980" r:id="rId13"/>
    <p:sldId id="770" r:id="rId14"/>
    <p:sldId id="795" r:id="rId15"/>
    <p:sldId id="799" r:id="rId16"/>
    <p:sldId id="822" r:id="rId17"/>
    <p:sldId id="796" r:id="rId18"/>
    <p:sldId id="797" r:id="rId19"/>
    <p:sldId id="823" r:id="rId20"/>
    <p:sldId id="825" r:id="rId21"/>
    <p:sldId id="798" r:id="rId22"/>
    <p:sldId id="826" r:id="rId23"/>
    <p:sldId id="800" r:id="rId24"/>
    <p:sldId id="810" r:id="rId25"/>
    <p:sldId id="993" r:id="rId26"/>
    <p:sldId id="775" r:id="rId27"/>
    <p:sldId id="827" r:id="rId28"/>
    <p:sldId id="828" r:id="rId29"/>
    <p:sldId id="829" r:id="rId30"/>
    <p:sldId id="830" r:id="rId31"/>
    <p:sldId id="777" r:id="rId32"/>
    <p:sldId id="778" r:id="rId33"/>
    <p:sldId id="844" r:id="rId34"/>
    <p:sldId id="995" r:id="rId35"/>
    <p:sldId id="996" r:id="rId36"/>
    <p:sldId id="994" r:id="rId37"/>
    <p:sldId id="779" r:id="rId38"/>
    <p:sldId id="780" r:id="rId39"/>
    <p:sldId id="831" r:id="rId40"/>
    <p:sldId id="807" r:id="rId41"/>
    <p:sldId id="782" r:id="rId42"/>
    <p:sldId id="783" r:id="rId43"/>
    <p:sldId id="784" r:id="rId44"/>
    <p:sldId id="983" r:id="rId45"/>
    <p:sldId id="834" r:id="rId46"/>
    <p:sldId id="845" r:id="rId47"/>
    <p:sldId id="846" r:id="rId48"/>
    <p:sldId id="986" r:id="rId49"/>
    <p:sldId id="985" r:id="rId50"/>
    <p:sldId id="987" r:id="rId51"/>
  </p:sldIdLst>
  <p:sldSz cx="12192000" cy="6858000"/>
  <p:notesSz cx="7010400" cy="92964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libri Light" panose="020F0302020204030204" pitchFamily="34" charset="0"/>
      <p:regular r:id="rId57"/>
      <p:italic r:id="rId58"/>
    </p:embeddedFont>
    <p:embeddedFont>
      <p:font typeface="Cambria Math" panose="02040503050406030204" pitchFamily="18" charset="0"/>
      <p:regular r:id="rId59"/>
    </p:embeddedFont>
    <p:embeddedFont>
      <p:font typeface="Helvetica" panose="020B060402020202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6684" autoAdjust="0"/>
  </p:normalViewPr>
  <p:slideViewPr>
    <p:cSldViewPr snapToGrid="0">
      <p:cViewPr varScale="1">
        <p:scale>
          <a:sx n="86" d="100"/>
          <a:sy n="86" d="100"/>
        </p:scale>
        <p:origin x="144" y="-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:34 in, :40 to</a:t>
            </a:r>
            <a:r>
              <a:rPr lang="en-US" baseline="0" dirty="0"/>
              <a:t>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igh-level-4.herokuapp.com/experi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ch0012.github.io/humanRL_websit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8.xml"/><Relationship Id="rId7" Type="http://schemas.openxmlformats.org/officeDocument/2006/relationships/image" Target="../media/image2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1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13.xml"/><Relationship Id="rId10" Type="http://schemas.openxmlformats.org/officeDocument/2006/relationships/image" Target="../media/image43.png"/><Relationship Id="rId4" Type="http://schemas.openxmlformats.org/officeDocument/2006/relationships/tags" Target="../tags/tag12.xml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48.png"/><Relationship Id="rId26" Type="http://schemas.openxmlformats.org/officeDocument/2006/relationships/image" Target="../media/image35.png"/><Relationship Id="rId3" Type="http://schemas.openxmlformats.org/officeDocument/2006/relationships/tags" Target="../tags/tag16.xml"/><Relationship Id="rId21" Type="http://schemas.openxmlformats.org/officeDocument/2006/relationships/image" Target="../media/image51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47.png"/><Relationship Id="rId25" Type="http://schemas.openxmlformats.org/officeDocument/2006/relationships/image" Target="../media/image34.png"/><Relationship Id="rId33" Type="http://schemas.openxmlformats.org/officeDocument/2006/relationships/image" Target="../media/image59.png"/><Relationship Id="rId2" Type="http://schemas.openxmlformats.org/officeDocument/2006/relationships/tags" Target="../tags/tag15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5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33.png"/><Relationship Id="rId32" Type="http://schemas.openxmlformats.org/officeDocument/2006/relationships/image" Target="../media/image58.png"/><Relationship Id="rId5" Type="http://schemas.openxmlformats.org/officeDocument/2006/relationships/tags" Target="../tags/tag1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3.png"/><Relationship Id="rId28" Type="http://schemas.openxmlformats.org/officeDocument/2006/relationships/image" Target="../media/image54.png"/><Relationship Id="rId10" Type="http://schemas.openxmlformats.org/officeDocument/2006/relationships/tags" Target="../tags/tag23.xml"/><Relationship Id="rId19" Type="http://schemas.openxmlformats.org/officeDocument/2006/relationships/image" Target="../media/image49.png"/><Relationship Id="rId31" Type="http://schemas.openxmlformats.org/officeDocument/2006/relationships/image" Target="../media/image57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52.png"/><Relationship Id="rId27" Type="http://schemas.openxmlformats.org/officeDocument/2006/relationships/image" Target="../media/image36.png"/><Relationship Id="rId30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30.xml"/><Relationship Id="rId7" Type="http://schemas.openxmlformats.org/officeDocument/2006/relationships/image" Target="../media/image6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4.png"/><Relationship Id="rId4" Type="http://schemas.openxmlformats.org/officeDocument/2006/relationships/tags" Target="../tags/tag31.xml"/><Relationship Id="rId9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34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6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8.png"/><Relationship Id="rId5" Type="http://schemas.openxmlformats.org/officeDocument/2006/relationships/tags" Target="../tags/tag36.xml"/><Relationship Id="rId10" Type="http://schemas.openxmlformats.org/officeDocument/2006/relationships/image" Target="../media/image67.png"/><Relationship Id="rId4" Type="http://schemas.openxmlformats.org/officeDocument/2006/relationships/tags" Target="../tags/tag35.xml"/><Relationship Id="rId9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39.xml"/><Relationship Id="rId7" Type="http://schemas.openxmlformats.org/officeDocument/2006/relationships/image" Target="../media/image7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4" Type="http://schemas.openxmlformats.org/officeDocument/2006/relationships/tags" Target="../tags/tag40.xml"/><Relationship Id="rId9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https://high-level-4.herokuapp.com/experiment</a:t>
            </a:r>
            <a:endParaRPr lang="en-US" dirty="0"/>
          </a:p>
          <a:p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B7BC0-8550-4867-B1CA-29BD3E25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20" y="1837648"/>
            <a:ext cx="5677067" cy="4249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7CA48-C1E5-4FEC-BB92-4F3518C7458D}"/>
              </a:ext>
            </a:extLst>
          </p:cNvPr>
          <p:cNvSpPr/>
          <p:nvPr/>
        </p:nvSpPr>
        <p:spPr>
          <a:xfrm>
            <a:off x="266838" y="6306203"/>
            <a:ext cx="458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https://rach0012.github.io/humanRL_website/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4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1C58-468C-4AAC-8A62-A254AE9B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AF69-5BD1-4A60-8756-A9D6B200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719631"/>
            <a:ext cx="10515600" cy="2039539"/>
          </a:xfrm>
        </p:spPr>
        <p:txBody>
          <a:bodyPr/>
          <a:lstStyle/>
          <a:p>
            <a:r>
              <a:rPr lang="en-US" dirty="0"/>
              <a:t>Which converts TD values into a policy?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/>
              <p:nvPr/>
            </p:nvSpPr>
            <p:spPr>
              <a:xfrm>
                <a:off x="3769920" y="2107444"/>
                <a:ext cx="7668491" cy="444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0" y="2107444"/>
                <a:ext cx="7668491" cy="4442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FE5080-3736-406C-B5F6-692546EBD294}"/>
              </a:ext>
            </a:extLst>
          </p:cNvPr>
          <p:cNvSpPr txBox="1"/>
          <p:nvPr/>
        </p:nvSpPr>
        <p:spPr>
          <a:xfrm>
            <a:off x="684953" y="250784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 Value iteration: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433AF-3AC2-42D0-A2AB-BFD65142C1A6}"/>
              </a:ext>
            </a:extLst>
          </p:cNvPr>
          <p:cNvSpPr txBox="1"/>
          <p:nvPr/>
        </p:nvSpPr>
        <p:spPr>
          <a:xfrm>
            <a:off x="684953" y="3275584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Q-iteration: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9A69A-95DE-43AE-81CC-D59F00F3BDB7}"/>
              </a:ext>
            </a:extLst>
          </p:cNvPr>
          <p:cNvSpPr txBox="1"/>
          <p:nvPr/>
        </p:nvSpPr>
        <p:spPr>
          <a:xfrm>
            <a:off x="641906" y="401905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Policy extraction: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84B05-B157-4CEF-8A0C-C18ADC37E7B7}"/>
              </a:ext>
            </a:extLst>
          </p:cNvPr>
          <p:cNvSpPr txBox="1"/>
          <p:nvPr/>
        </p:nvSpPr>
        <p:spPr>
          <a:xfrm>
            <a:off x="641906" y="550179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 Policy improvement: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3556B-553D-4B24-A170-5086D509BC0B}"/>
              </a:ext>
            </a:extLst>
          </p:cNvPr>
          <p:cNvSpPr txBox="1"/>
          <p:nvPr/>
        </p:nvSpPr>
        <p:spPr>
          <a:xfrm>
            <a:off x="641906" y="4758331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Policy evaluation: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0996A34-B680-48E4-B9E8-8A8406A0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06" y="994943"/>
            <a:ext cx="155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TD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/>
              <p:nvPr/>
            </p:nvSpPr>
            <p:spPr>
              <a:xfrm>
                <a:off x="3709567" y="1025720"/>
                <a:ext cx="5124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567" y="1025720"/>
                <a:ext cx="5124030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D27AE2B-6CEF-4538-845E-8F858ED54B1B}"/>
              </a:ext>
            </a:extLst>
          </p:cNvPr>
          <p:cNvSpPr txBox="1"/>
          <p:nvPr/>
        </p:nvSpPr>
        <p:spPr>
          <a:xfrm>
            <a:off x="684953" y="6226829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F) None of the above</a:t>
            </a:r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CBC9DAF1-244A-4D2C-99E2-FBB9268DDCA3}"/>
              </a:ext>
            </a:extLst>
          </p:cNvPr>
          <p:cNvSpPr/>
          <p:nvPr/>
        </p:nvSpPr>
        <p:spPr>
          <a:xfrm>
            <a:off x="208506" y="2564111"/>
            <a:ext cx="343593" cy="349135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MDP/RL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57068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2347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2979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5894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49441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249036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2356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29170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17909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(TD) learning: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321279"/>
            <a:ext cx="8229600" cy="4525963"/>
          </a:xfrm>
        </p:spPr>
        <p:txBody>
          <a:bodyPr/>
          <a:lstStyle/>
          <a:p>
            <a:r>
              <a:rPr lang="en-US" dirty="0"/>
              <a:t>We’d like to do Q-value updates to each Q-state: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can’t compute this update without knowing T, R</a:t>
            </a:r>
          </a:p>
          <a:p>
            <a:pPr lvl="4"/>
            <a:endParaRPr lang="en-US" sz="1400" dirty="0"/>
          </a:p>
          <a:p>
            <a:r>
              <a:rPr lang="en-US" dirty="0"/>
              <a:t>Instead, compute average as we go</a:t>
            </a:r>
          </a:p>
          <a:p>
            <a:pPr lvl="1"/>
            <a:r>
              <a:rPr lang="en-US" dirty="0"/>
              <a:t>Receive a sample transition (</a:t>
            </a:r>
            <a:r>
              <a:rPr lang="en-US" dirty="0" err="1"/>
              <a:t>s,a,r,s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This sample suggests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dirty="0"/>
              <a:t>But we want to average over results from (</a:t>
            </a:r>
            <a:r>
              <a:rPr lang="en-US" dirty="0" err="1"/>
              <a:t>s,a</a:t>
            </a:r>
            <a:r>
              <a:rPr lang="en-US" dirty="0"/>
              <a:t>)  (Why?)</a:t>
            </a:r>
          </a:p>
          <a:p>
            <a:pPr lvl="1"/>
            <a:r>
              <a:rPr lang="en-US" dirty="0"/>
              <a:t>So keep a running average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9924" y="593483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924" y="4639572"/>
            <a:ext cx="4245511" cy="5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0493" y="1760529"/>
            <a:ext cx="8165848" cy="7655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10118785" cy="4525962"/>
          </a:xfrm>
        </p:spPr>
        <p:txBody>
          <a:bodyPr/>
          <a:lstStyle/>
          <a:p>
            <a:r>
              <a:rPr lang="en-US" sz="2800" dirty="0"/>
              <a:t>Amazing result: Q-learning converges to optimal policy -- even if you’re acting </a:t>
            </a:r>
            <a:r>
              <a:rPr lang="en-US" sz="2800" dirty="0" err="1"/>
              <a:t>suboptimally</a:t>
            </a:r>
            <a:r>
              <a:rPr lang="en-US" sz="2800" dirty="0"/>
              <a:t>!</a:t>
            </a:r>
          </a:p>
          <a:p>
            <a:pPr lvl="2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off-policy learning</a:t>
            </a:r>
          </a:p>
          <a:p>
            <a:pPr lvl="2"/>
            <a:endParaRPr lang="en-US" sz="2000" dirty="0"/>
          </a:p>
          <a:p>
            <a:r>
              <a:rPr lang="en-US" sz="2800" dirty="0"/>
              <a:t>Caveats:</a:t>
            </a:r>
          </a:p>
          <a:p>
            <a:pPr lvl="1"/>
            <a:r>
              <a:rPr lang="en-US" sz="2800" dirty="0"/>
              <a:t>You have to explore enough</a:t>
            </a:r>
          </a:p>
          <a:p>
            <a:pPr lvl="1"/>
            <a:r>
              <a:rPr lang="en-US" sz="2800" dirty="0"/>
              <a:t>You have to eventually make the learning rate</a:t>
            </a:r>
          </a:p>
          <a:p>
            <a:pPr lvl="1">
              <a:buNone/>
            </a:pPr>
            <a:r>
              <a:rPr lang="en-US" sz="2800" dirty="0"/>
              <a:t>	small enough</a:t>
            </a:r>
          </a:p>
          <a:p>
            <a:pPr lvl="1"/>
            <a:r>
              <a:rPr lang="en-US" sz="2800" dirty="0"/>
              <a:t>… but not decrease it too quickly</a:t>
            </a:r>
          </a:p>
          <a:p>
            <a:pPr lvl="1"/>
            <a:r>
              <a:rPr lang="en-US" sz="28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42" y="2667000"/>
            <a:ext cx="3884915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The Story So Far: MDPs and RL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1742420"/>
            <a:ext cx="10972800" cy="19124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7" y="1816171"/>
            <a:ext cx="817208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	Technique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	Value / policy iteration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	Policy evaluation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334000" cy="1912485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584166" cy="1905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484638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VI/PI on approx. MDP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PE on approx. MDP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9566" y="4484638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Q-learning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TD/Value Learning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Q-Learning Auto Cliff Grid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5DFE6ED4-2A42-42A1-9324-B5907764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88112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auto – cliff grid (L11D1)]</a:t>
            </a:r>
          </a:p>
        </p:txBody>
      </p:sp>
    </p:spTree>
    <p:extLst>
      <p:ext uri="{BB962C8B-B14F-4D97-AF65-F5344CB8AC3E}">
        <p14:creationId xmlns:p14="http://schemas.microsoft.com/office/powerpoint/2010/main" val="237336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867400" y="6211669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manual exploration – bridge grid (L11D2)] [Demo: Q-learning – epsilon-greedy -- crawler (L11D3)]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Manual Exploration – Bridge Grid </a:t>
            </a:r>
          </a:p>
        </p:txBody>
      </p:sp>
    </p:spTree>
    <p:extLst>
      <p:ext uri="{BB962C8B-B14F-4D97-AF65-F5344CB8AC3E}">
        <p14:creationId xmlns:p14="http://schemas.microsoft.com/office/powerpoint/2010/main" val="88857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(written)</a:t>
            </a:r>
          </a:p>
          <a:p>
            <a:pPr marL="917575" lvl="2" indent="-457200"/>
            <a:r>
              <a:rPr lang="en-US" sz="2800" dirty="0"/>
              <a:t>Due Tue 3/31,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Thu 4/2, 10 pm </a:t>
            </a:r>
          </a:p>
          <a:p>
            <a:endParaRPr lang="en-US" dirty="0"/>
          </a:p>
          <a:p>
            <a:r>
              <a:rPr lang="en-US" dirty="0"/>
              <a:t>Midterm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Midterm 2 moved to </a:t>
            </a:r>
            <a:r>
              <a:rPr lang="en-US" b="1" dirty="0">
                <a:solidFill>
                  <a:schemeClr val="tx1"/>
                </a:solidFill>
              </a:rPr>
              <a:t>Wed 4/8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Two feedback surveys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Epsilon-Greedy – Crawler </a:t>
            </a:r>
          </a:p>
        </p:txBody>
      </p:sp>
    </p:spTree>
    <p:extLst>
      <p:ext uri="{BB962C8B-B14F-4D97-AF65-F5344CB8AC3E}">
        <p14:creationId xmlns:p14="http://schemas.microsoft.com/office/powerpoint/2010/main" val="368803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Exploration Functions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11506200" cy="4729164"/>
          </a:xfrm>
        </p:spPr>
        <p:txBody>
          <a:bodyPr/>
          <a:lstStyle/>
          <a:p>
            <a:r>
              <a:rPr lang="en-US" sz="2800" dirty="0"/>
              <a:t>When to explore?</a:t>
            </a:r>
          </a:p>
          <a:p>
            <a:pPr lvl="1"/>
            <a:r>
              <a:rPr lang="en-US" sz="2400" dirty="0"/>
              <a:t>Random actions: explore a fixed amount</a:t>
            </a:r>
          </a:p>
          <a:p>
            <a:pPr lvl="1"/>
            <a:r>
              <a:rPr lang="en-US" sz="2400" dirty="0"/>
              <a:t>Better idea: explore areas whose badness is not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(yet) established, eventually stop exploring</a:t>
            </a:r>
          </a:p>
          <a:p>
            <a:pPr lvl="4"/>
            <a:endParaRPr lang="en-US" sz="1600" dirty="0"/>
          </a:p>
          <a:p>
            <a:r>
              <a:rPr lang="en-US" sz="2800" dirty="0"/>
              <a:t>Exploration function</a:t>
            </a:r>
          </a:p>
          <a:p>
            <a:pPr lvl="1"/>
            <a:r>
              <a:rPr lang="en-US" sz="2400" dirty="0"/>
              <a:t>Takes a value estimate u and a visit count n, and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returns an optimistic utility, e.g.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Note: this propagates the “bonus” back to states that lead to unknown states as well!</a:t>
            </a:r>
          </a:p>
          <a:p>
            <a:pPr lvl="1">
              <a:buNone/>
            </a:pPr>
            <a:r>
              <a:rPr lang="en-US" sz="2400" dirty="0"/>
              <a:t>				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190978" y="4261336"/>
            <a:ext cx="2495069" cy="30459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175618" y="5422668"/>
            <a:ext cx="6339982" cy="444732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53480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Modified Q-Update:</a:t>
            </a: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171950" y="4813068"/>
            <a:ext cx="4771074" cy="444715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1447800" y="47384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Regular Q-Update: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876800" y="6488668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exploration – Q-learning – crawler – exploration function (L11D4)]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Exploration Function – Crawler </a:t>
            </a:r>
          </a:p>
        </p:txBody>
      </p:sp>
    </p:spTree>
    <p:extLst>
      <p:ext uri="{BB962C8B-B14F-4D97-AF65-F5344CB8AC3E}">
        <p14:creationId xmlns:p14="http://schemas.microsoft.com/office/powerpoint/2010/main" val="2106872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271" y="843951"/>
            <a:ext cx="688957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5557328" cy="4729164"/>
          </a:xfrm>
        </p:spPr>
        <p:txBody>
          <a:bodyPr/>
          <a:lstStyle/>
          <a:p>
            <a:r>
              <a:rPr lang="en-US" sz="2400" dirty="0"/>
              <a:t>Even if you learn the optimal policy, you still make mistakes along the way!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Regret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a measure of your total mistake cost: the difference between your (expected) rewards, including youthful </a:t>
            </a:r>
            <a:r>
              <a:rPr lang="en-US" sz="2400" dirty="0" err="1">
                <a:solidFill>
                  <a:schemeClr val="tx1"/>
                </a:solidFill>
              </a:rPr>
              <a:t>suboptimality</a:t>
            </a:r>
            <a:r>
              <a:rPr lang="en-US" sz="2400" dirty="0">
                <a:solidFill>
                  <a:schemeClr val="tx1"/>
                </a:solidFill>
              </a:rPr>
              <a:t>, and optimal (expected) rewards</a:t>
            </a:r>
          </a:p>
          <a:p>
            <a:r>
              <a:rPr lang="en-US" sz="2400" dirty="0"/>
              <a:t>Minimizing regret goes beyond learning to be optimal – it requires optimally learning to be optimal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Example: random exploration and exploration functions both end up optimal, but random exploration has higher regret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D99A-33E1-40D2-AFC8-1CF49759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4576-5840-4159-994D-67A054D8A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change Candy Grab to start with 1000 pieces?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89F8DA-9F90-4E44-8BBB-7A7EBB4F7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40289"/>
              </p:ext>
            </p:extLst>
          </p:nvPr>
        </p:nvGraphicFramePr>
        <p:xfrm>
          <a:off x="3595750" y="1936959"/>
          <a:ext cx="5000499" cy="2984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Pieces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Take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Take</a:t>
                      </a:r>
                      <a:r>
                        <a:rPr lang="en-US" sz="2000" baseline="0" dirty="0"/>
                        <a:t> 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705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hold the q-tables in memory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0134600" y="6550223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 – RL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3830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28"/>
          <p:cNvSpPr txBox="1">
            <a:spLocks noChangeArrowheads="1"/>
          </p:cNvSpPr>
          <p:nvPr/>
        </p:nvSpPr>
        <p:spPr bwMode="auto">
          <a:xfrm>
            <a:off x="5105400" y="6096000"/>
            <a:ext cx="7086600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watch all (L11D5)]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silent train (L11D6)]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tricky – watch all (L11D7)]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15240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Or even this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Watch All</a:t>
            </a:r>
          </a:p>
        </p:txBody>
      </p:sp>
    </p:spTree>
    <p:extLst>
      <p:ext uri="{BB962C8B-B14F-4D97-AF65-F5344CB8AC3E}">
        <p14:creationId xmlns:p14="http://schemas.microsoft.com/office/powerpoint/2010/main" val="3942551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Silent Train</a:t>
            </a:r>
          </a:p>
        </p:txBody>
      </p:sp>
    </p:spTree>
    <p:extLst>
      <p:ext uri="{BB962C8B-B14F-4D97-AF65-F5344CB8AC3E}">
        <p14:creationId xmlns:p14="http://schemas.microsoft.com/office/powerpoint/2010/main" val="196520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Tricky – Watch All</a:t>
            </a:r>
          </a:p>
        </p:txBody>
      </p:sp>
    </p:spTree>
    <p:extLst>
      <p:ext uri="{BB962C8B-B14F-4D97-AF65-F5344CB8AC3E}">
        <p14:creationId xmlns:p14="http://schemas.microsoft.com/office/powerpoint/2010/main" val="3091302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2823" y="1166018"/>
            <a:ext cx="6858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(dist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</a:t>
            </a:r>
            <a:r>
              <a:rPr lang="en-US" sz="2400" dirty="0" err="1"/>
              <a:t>Pacman</a:t>
            </a:r>
            <a:r>
              <a:rPr lang="en-US" sz="2400" dirty="0"/>
              <a:t>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also describe a q-state (s, a) with features (e.g. action moves closer to food)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43800" y="1752600"/>
            <a:ext cx="4038600" cy="3954463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295400"/>
            <a:ext cx="10972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Using a feature representation, we can write a q function (or value function) for any state using a few weights: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</a:t>
            </a:r>
          </a:p>
          <a:p>
            <a:pPr lvl="1"/>
            <a:endParaRPr lang="en-US" sz="3200" dirty="0">
              <a:solidFill>
                <a:schemeClr val="tx2"/>
              </a:solidFill>
              <a:cs typeface="Arial" charset="0"/>
            </a:endParaRPr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Advantage: our experience is summed up in a few powerful numbers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Disadvantage: states may share features but actually be very different in value!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Calculus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</a:t>
                </a:r>
              </a:p>
              <a:p>
                <a:endParaRPr lang="en-US" dirty="0"/>
              </a:p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𝑑𝐸𝑟𝑟𝑜𝑟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/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Last 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𝑑𝐸𝑟𝑟𝑜𝑟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  <a:blipFill>
                <a:blip r:embed="rId3"/>
                <a:stretch>
                  <a:fillRect l="-2832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232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34FD9-8D60-4E5B-B6E0-5A8D1763E8F4}"/>
                  </a:ext>
                </a:extLst>
              </p:cNvPr>
              <p:cNvSpPr/>
              <p:nvPr/>
            </p:nvSpPr>
            <p:spPr>
              <a:xfrm>
                <a:off x="749695" y="5016746"/>
                <a:ext cx="5941895" cy="1628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𝜕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𝑄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34FD9-8D60-4E5B-B6E0-5A8D1763E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95" y="5016746"/>
                <a:ext cx="5941895" cy="1628972"/>
              </a:xfrm>
              <a:prstGeom prst="rect">
                <a:avLst/>
              </a:prstGeom>
              <a:blipFill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76D042-EAE5-48DD-9B24-996ED5D8D21B}"/>
                  </a:ext>
                </a:extLst>
              </p:cNvPr>
              <p:cNvSpPr/>
              <p:nvPr/>
            </p:nvSpPr>
            <p:spPr>
              <a:xfrm>
                <a:off x="7598230" y="4883713"/>
                <a:ext cx="4595852" cy="1854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𝑑𝐸𝑟𝑟𝑜𝑟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76D042-EAE5-48DD-9B24-996ED5D8D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30" y="4883713"/>
                <a:ext cx="4595852" cy="1854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187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s,</a:t>
            </a:r>
            <a:r>
              <a:rPr lang="en-US" sz="2800" dirty="0" err="1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rPr>
              <a:t>a</a:t>
            </a:r>
            <a:r>
              <a:rPr lang="en-US" sz="2800" dirty="0" err="1">
                <a:solidFill>
                  <a:srgbClr val="008000"/>
                </a:solidFill>
                <a:sym typeface="Symbol"/>
              </a:rPr>
              <a:t>,s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’)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/>
              <a:t>Qualitative justification: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Pleasant surprise: increase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decrease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Unpleasant surprise: decrease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increase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3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if something unexpectedly bad happens, blame the features that were on: </a:t>
            </a:r>
            <a:r>
              <a:rPr lang="en-US" dirty="0" err="1"/>
              <a:t>disprefer</a:t>
            </a:r>
            <a:r>
              <a:rPr lang="en-US" dirty="0"/>
              <a:t> all states with that state’s features</a:t>
            </a: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25" y="3931161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5175" y="4464561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151188"/>
            <a:ext cx="6129602" cy="6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1600" y="2771955"/>
            <a:ext cx="3512789" cy="389599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871050" y="3866073"/>
            <a:ext cx="18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837871" y="4399473"/>
            <a:ext cx="233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Approximate Q’s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775" y="2761502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19288" y="5334000"/>
            <a:ext cx="2555662" cy="21418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262684" y="5105400"/>
            <a:ext cx="4010033" cy="31539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10159" y="5549165"/>
            <a:ext cx="4205595" cy="315398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67000" y="6248400"/>
            <a:ext cx="69063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9753600" y="6324600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[Demo: approximate Q-learning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 (L11D10)]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4793117" y="5181600"/>
            <a:ext cx="1012371" cy="5334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52600" y="5029200"/>
            <a:ext cx="8915400" cy="914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63" grpId="0" animBg="1"/>
      <p:bldP spid="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Approximate Q-Learning -- Pacman</a:t>
            </a:r>
          </a:p>
        </p:txBody>
      </p:sp>
    </p:spTree>
    <p:extLst>
      <p:ext uri="{BB962C8B-B14F-4D97-AF65-F5344CB8AC3E}">
        <p14:creationId xmlns:p14="http://schemas.microsoft.com/office/powerpoint/2010/main" val="39889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still assume an MDP: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states 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model T(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reward function R(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800" dirty="0"/>
              <a:t>Still looking for a policy </a:t>
            </a: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New twist: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don’t know T or R</a:t>
            </a:r>
            <a:r>
              <a:rPr lang="en-US" sz="2800" dirty="0">
                <a:sym typeface="Symbol" pitchFamily="18" charset="2"/>
              </a:rPr>
              <a:t>, so must try out actions</a:t>
            </a:r>
          </a:p>
          <a:p>
            <a:pPr lvl="1"/>
            <a:endParaRPr lang="en-US" sz="24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Big idea: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Compute all averages over transition probabilities using sample outcomes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and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27035" y="5410200"/>
            <a:ext cx="3173565" cy="841375"/>
            <a:chOff x="-31730" y="5864225"/>
            <a:chExt cx="3173565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31730" y="5864225"/>
              <a:ext cx="1640193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99856" y="5410200"/>
            <a:ext cx="4863507" cy="855663"/>
            <a:chOff x="4282035" y="5826125"/>
            <a:chExt cx="4864191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82035" y="5826125"/>
              <a:ext cx="1640424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80987" cy="444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0" y="3619500"/>
            <a:ext cx="268287" cy="341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28837" y="4135438"/>
            <a:ext cx="15414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58962" y="3502025"/>
            <a:ext cx="182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Approximate q update explained: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724400" y="6015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“target”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7" grpId="0"/>
      <p:bldP spid="22539" grpId="0"/>
      <p:bldP spid="225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Reinforcement Learning Milestones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CFB77-2CD1-4FE7-B488-F8CC7AC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r>
              <a:rPr lang="en-US" dirty="0"/>
              <a:t>, IBM</a:t>
            </a:r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Plays approximately at parity with world champion</a:t>
            </a:r>
          </a:p>
          <a:p>
            <a:pPr lvl="1"/>
            <a:r>
              <a:rPr lang="en-US" dirty="0"/>
              <a:t>Led to radical changes in the way 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0" y="3731078"/>
            <a:ext cx="3033736" cy="29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35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dirty="0"/>
              <a:t>Deep Mind, 2015</a:t>
            </a:r>
          </a:p>
          <a:p>
            <a:r>
              <a:rPr lang="en-US" dirty="0"/>
              <a:t>Used a deep learning network to represent Q:</a:t>
            </a:r>
          </a:p>
          <a:p>
            <a:pPr lvl="1"/>
            <a:r>
              <a:rPr lang="en-US" dirty="0"/>
              <a:t>Input is last 4 images (84x84 pixel values) plus score</a:t>
            </a:r>
          </a:p>
          <a:p>
            <a:r>
              <a:rPr lang="en-US" dirty="0"/>
              <a:t>49 Atari games, incl. Breakout, Space Invaders, </a:t>
            </a:r>
            <a:r>
              <a:rPr lang="en-US" dirty="0" err="1"/>
              <a:t>Seaquest</a:t>
            </a:r>
            <a:r>
              <a:rPr lang="en-US" dirty="0"/>
              <a:t>, </a:t>
            </a:r>
            <a:r>
              <a:rPr lang="en-US" dirty="0" err="1"/>
              <a:t>Enduro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54260"/>
            <a:ext cx="6370864" cy="37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67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11491"/>
            <a:ext cx="5169764" cy="34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9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2016+</a:t>
            </a:r>
          </a:p>
          <a:p>
            <a:r>
              <a:rPr lang="en-US" dirty="0"/>
              <a:t>Benchmark problems for learning agents</a:t>
            </a:r>
          </a:p>
          <a:p>
            <a:r>
              <a:rPr lang="en-US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65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Difference Learning</a:t>
            </a:r>
          </a:p>
        </p:txBody>
      </p:sp>
      <p:pic>
        <p:nvPicPr>
          <p:cNvPr id="41987" name="Picture 3" descr="C:\Users\Dan\Dropbox\Office\CS 188\Ketrina Art\RL\TemporalDiffere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572"/>
            <a:ext cx="5480050" cy="50294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</p:spTree>
    <p:extLst>
      <p:ext uri="{BB962C8B-B14F-4D97-AF65-F5344CB8AC3E}">
        <p14:creationId xmlns:p14="http://schemas.microsoft.com/office/powerpoint/2010/main" val="14930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Model-Free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sz="3200" dirty="0"/>
              <a:t>Model-free (temporal difference) learning</a:t>
            </a:r>
          </a:p>
          <a:p>
            <a:pPr lvl="1"/>
            <a:r>
              <a:rPr lang="en-US" sz="2800" dirty="0"/>
              <a:t>Experience world through episodes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Update estimates each transition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Over time, updates will mimic Bellman updates</a:t>
            </a:r>
          </a:p>
          <a:p>
            <a:pPr lvl="2"/>
            <a:endParaRPr lang="en-US" sz="2400" dirty="0"/>
          </a:p>
          <a:p>
            <a:endParaRPr lang="en-US" sz="40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7185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123" y="3454270"/>
            <a:ext cx="1695941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739" y="2774042"/>
            <a:ext cx="5733895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10181923" y="2819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r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70552" y="1371600"/>
            <a:ext cx="1588048" cy="2366665"/>
            <a:chOff x="9761537" y="1447800"/>
            <a:chExt cx="1347130" cy="2007625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82200" y="3676358"/>
            <a:ext cx="1588048" cy="1962441"/>
            <a:chOff x="9761537" y="1790700"/>
            <a:chExt cx="1347130" cy="1664725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s’, a’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s’’</a:t>
              </a: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Calculus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</a:t>
                </a:r>
              </a:p>
              <a:p>
                <a:endParaRPr lang="en-US" dirty="0"/>
              </a:p>
              <a:p>
                <a:r>
                  <a:rPr lang="en-US" sz="3200" dirty="0"/>
                  <a:t>What 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b="-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Start with initial guess,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by taking a step in the direction</a:t>
                </a:r>
                <a:r>
                  <a:rPr lang="en-US" dirty="0">
                    <a:solidFill>
                      <a:schemeClr val="tx1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changing fastest (in the negative direction) with respect to x: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step size or learning rate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Repeat until convergence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TD goal: find value(s), V, that minimizes difference between sample(s) and V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𝐸𝑟𝑟𝑜𝑟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335510-502B-4579-B35A-EDE317C747B1}"/>
                  </a:ext>
                </a:extLst>
              </p:cNvPr>
              <p:cNvSpPr/>
              <p:nvPr/>
            </p:nvSpPr>
            <p:spPr>
              <a:xfrm>
                <a:off x="9379872" y="185520"/>
                <a:ext cx="2595903" cy="1855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335510-502B-4579-B35A-EDE317C74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72" y="185520"/>
                <a:ext cx="2595903" cy="1855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9974F4-9AE0-4E18-94AD-5272F341C59E}"/>
                  </a:ext>
                </a:extLst>
              </p:cNvPr>
              <p:cNvSpPr/>
              <p:nvPr/>
            </p:nvSpPr>
            <p:spPr>
              <a:xfrm>
                <a:off x="6242942" y="5027721"/>
                <a:ext cx="416793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9974F4-9AE0-4E18-94AD-5272F341C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42" y="5027721"/>
                <a:ext cx="416793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5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)  template TPT1  env TPENV1  fore 0  back 16777215  eqnno 1"/>
  <p:tag name="FILENAME" val="TP_tmp"/>
  <p:tag name="ORIGWIDTH" val="42"/>
  <p:tag name="PICTUREFILESIZE" val="34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,a',r',s'',a'',r'',s''''\ldots)  template TPT1  env TPENV1  fore 0  back 16777215  eqnno 1"/>
  <p:tag name="FILENAME" val="TP_tmp"/>
  <p:tag name="ORIGWIDTH" val="142"/>
  <p:tag name="PICTUREFILESIZE" val="69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approx r + \gamma \max_{a'}Q(s',a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269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&#10;  f(u, n) = u + k/n&#10;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22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f(Q(s',a'), N(s',a')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5"/>
  <p:tag name="PICTUREFILESIZE" val="473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Q(s',a'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5"/>
  <p:tag name="PICTUREFILESIZE" val="374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10623</TotalTime>
  <Words>2745</Words>
  <Application>Microsoft Office PowerPoint</Application>
  <PresentationFormat>Widescreen</PresentationFormat>
  <Paragraphs>437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Helvetica</vt:lpstr>
      <vt:lpstr>Calibri Light</vt:lpstr>
      <vt:lpstr>Wingdings</vt:lpstr>
      <vt:lpstr>Calibri</vt:lpstr>
      <vt:lpstr>Cambria Math</vt:lpstr>
      <vt:lpstr>Office Theme</vt:lpstr>
      <vt:lpstr>Warm-up as you log in</vt:lpstr>
      <vt:lpstr>Announcements</vt:lpstr>
      <vt:lpstr>AI: Representation and Problem Solving </vt:lpstr>
      <vt:lpstr>Reinforcement Learning</vt:lpstr>
      <vt:lpstr>Temporal Difference Learning</vt:lpstr>
      <vt:lpstr>Model-Free Learning</vt:lpstr>
      <vt:lpstr>Temporal Difference Learning</vt:lpstr>
      <vt:lpstr>Quick Calculus Quiz</vt:lpstr>
      <vt:lpstr>Gradient Descent</vt:lpstr>
      <vt:lpstr>Temporal Difference Learning</vt:lpstr>
      <vt:lpstr>Piazza Poll 1</vt:lpstr>
      <vt:lpstr>MDP/RL Notation</vt:lpstr>
      <vt:lpstr>Q-Learning</vt:lpstr>
      <vt:lpstr>Q-Learning Properties</vt:lpstr>
      <vt:lpstr>The Story So Far: MDPs and RL</vt:lpstr>
      <vt:lpstr>Demo Q-Learning Auto Cliff Grid</vt:lpstr>
      <vt:lpstr>Exploration vs. Exploitation</vt:lpstr>
      <vt:lpstr>How to Explore?</vt:lpstr>
      <vt:lpstr>Demo Q-learning – Manual Exploration – Bridge Grid </vt:lpstr>
      <vt:lpstr>Demo Q-learning – Epsilon-Greedy – Crawler </vt:lpstr>
      <vt:lpstr>Exploration Functions</vt:lpstr>
      <vt:lpstr>Demo Q-learning – Exploration Function – Crawler </vt:lpstr>
      <vt:lpstr>Regret</vt:lpstr>
      <vt:lpstr>Approximate Q-Learning</vt:lpstr>
      <vt:lpstr>Approximate Q-Learning</vt:lpstr>
      <vt:lpstr>Generalizing Across States</vt:lpstr>
      <vt:lpstr>Example: Pacman</vt:lpstr>
      <vt:lpstr>Demo Q-Learning Pacman – Tiny – Watch All</vt:lpstr>
      <vt:lpstr>Demo Q-Learning Pacman – Tiny – Silent Train</vt:lpstr>
      <vt:lpstr>Demo Q-Learning Pacman – Tricky – Watch All</vt:lpstr>
      <vt:lpstr>Feature-Based Representations</vt:lpstr>
      <vt:lpstr>Linear Value Functions</vt:lpstr>
      <vt:lpstr>Updating a linear value function</vt:lpstr>
      <vt:lpstr>Quick Calculus Quiz</vt:lpstr>
      <vt:lpstr>Updating a linear value function</vt:lpstr>
      <vt:lpstr>Updating a linear value function</vt:lpstr>
      <vt:lpstr>Approximate Q-Learning</vt:lpstr>
      <vt:lpstr>Example: Q-Pacman</vt:lpstr>
      <vt:lpstr>Demo Approximate Q-Learning -- Pacman</vt:lpstr>
      <vt:lpstr>Q-Learning and Least Squares</vt:lpstr>
      <vt:lpstr>Linear Approximation: Regression</vt:lpstr>
      <vt:lpstr>Optimization: Least Squares</vt:lpstr>
      <vt:lpstr>Minimizing Error</vt:lpstr>
      <vt:lpstr>Recent Reinforcement Learning Milestones</vt:lpstr>
      <vt:lpstr>TDGammon</vt:lpstr>
      <vt:lpstr>Deep Q-Networks</vt:lpstr>
      <vt:lpstr> </vt:lpstr>
      <vt:lpstr>OpenAI Gym</vt:lpstr>
      <vt:lpstr>AlphaGo, AlphaZero</vt:lpstr>
      <vt:lpstr>Autonomous Vehicles?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1008</cp:revision>
  <cp:lastPrinted>2018-11-27T13:42:27Z</cp:lastPrinted>
  <dcterms:created xsi:type="dcterms:W3CDTF">2018-10-11T11:39:27Z</dcterms:created>
  <dcterms:modified xsi:type="dcterms:W3CDTF">2020-03-25T17:42:45Z</dcterms:modified>
</cp:coreProperties>
</file>