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57"/>
  </p:notesMasterIdLst>
  <p:sldIdLst>
    <p:sldId id="776" r:id="rId3"/>
    <p:sldId id="912" r:id="rId4"/>
    <p:sldId id="663" r:id="rId5"/>
    <p:sldId id="777" r:id="rId6"/>
    <p:sldId id="894" r:id="rId7"/>
    <p:sldId id="780" r:id="rId8"/>
    <p:sldId id="259" r:id="rId9"/>
    <p:sldId id="260" r:id="rId10"/>
    <p:sldId id="261" r:id="rId11"/>
    <p:sldId id="262" r:id="rId12"/>
    <p:sldId id="781" r:id="rId13"/>
    <p:sldId id="896" r:id="rId14"/>
    <p:sldId id="897" r:id="rId15"/>
    <p:sldId id="898" r:id="rId16"/>
    <p:sldId id="899" r:id="rId17"/>
    <p:sldId id="900" r:id="rId18"/>
    <p:sldId id="901" r:id="rId19"/>
    <p:sldId id="902" r:id="rId20"/>
    <p:sldId id="911" r:id="rId21"/>
    <p:sldId id="903" r:id="rId22"/>
    <p:sldId id="904" r:id="rId23"/>
    <p:sldId id="905" r:id="rId24"/>
    <p:sldId id="906" r:id="rId25"/>
    <p:sldId id="909" r:id="rId26"/>
    <p:sldId id="907" r:id="rId27"/>
    <p:sldId id="908" r:id="rId28"/>
    <p:sldId id="263" r:id="rId29"/>
    <p:sldId id="264" r:id="rId30"/>
    <p:sldId id="910" r:id="rId31"/>
    <p:sldId id="265" r:id="rId32"/>
    <p:sldId id="608" r:id="rId33"/>
    <p:sldId id="893" r:id="rId34"/>
    <p:sldId id="794" r:id="rId35"/>
    <p:sldId id="857" r:id="rId36"/>
    <p:sldId id="613" r:id="rId37"/>
    <p:sldId id="614" r:id="rId38"/>
    <p:sldId id="705" r:id="rId39"/>
    <p:sldId id="706" r:id="rId40"/>
    <p:sldId id="707" r:id="rId41"/>
    <p:sldId id="708" r:id="rId42"/>
    <p:sldId id="709" r:id="rId43"/>
    <p:sldId id="710" r:id="rId44"/>
    <p:sldId id="629" r:id="rId45"/>
    <p:sldId id="855" r:id="rId46"/>
    <p:sldId id="638" r:id="rId47"/>
    <p:sldId id="639" r:id="rId48"/>
    <p:sldId id="641" r:id="rId49"/>
    <p:sldId id="642" r:id="rId50"/>
    <p:sldId id="644" r:id="rId51"/>
    <p:sldId id="860" r:id="rId52"/>
    <p:sldId id="861" r:id="rId53"/>
    <p:sldId id="862" r:id="rId54"/>
    <p:sldId id="863" r:id="rId55"/>
    <p:sldId id="859" r:id="rId56"/>
  </p:sldIdLst>
  <p:sldSz cx="12192000" cy="6858000"/>
  <p:notesSz cx="7010400" cy="9296400"/>
  <p:embeddedFontLst>
    <p:embeddedFont>
      <p:font typeface="Calibri" panose="020F0502020204030204" pitchFamily="34" charset="0"/>
      <p:regular r:id="rId58"/>
      <p:bold r:id="rId59"/>
      <p:italic r:id="rId60"/>
      <p:boldItalic r:id="rId61"/>
    </p:embeddedFont>
    <p:embeddedFont>
      <p:font typeface="Calibri Light" panose="020F0302020204030204" pitchFamily="34" charset="0"/>
      <p:regular r:id="rId62"/>
      <p:italic r:id="rId63"/>
    </p:embeddedFont>
    <p:embeddedFont>
      <p:font typeface="Cambria Math" panose="02040503050406030204" pitchFamily="18" charset="0"/>
      <p:regular r:id="rId6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A99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17" autoAdjust="0"/>
    <p:restoredTop sz="95850" autoAdjust="0"/>
  </p:normalViewPr>
  <p:slideViewPr>
    <p:cSldViewPr snapToGrid="0">
      <p:cViewPr varScale="1">
        <p:scale>
          <a:sx n="108" d="100"/>
          <a:sy n="108" d="100"/>
        </p:scale>
        <p:origin x="1416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font" Target="fonts/font6.fntdata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font" Target="fonts/font1.fntdata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font" Target="fonts/font4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font" Target="fonts/font7.fntdata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2.fntdata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3.fntdata"/><Relationship Id="rId65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2/25/20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51592f0f1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451592f0f1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>
                <a:latin typeface="+mn-lt"/>
                <a:ea typeface="+mn-ea"/>
                <a:cs typeface="+mn-cs"/>
              </a:rPr>
              <a:t>8. The result is a knowledge base of 15 million beliefs NELL is currently entertaining, with different levels of confidence.  Beliefs such as “The Maple Leafs is a hockey team in Toronto” and “Toyota is an automobile company that competes with GM,” and “hockey equipment includes skates”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6D6D2B-50ED-7A44-A2C1-A06ED5AD73C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FC606C-4625-5E40-ABD2-47D5D46B89AA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2772" name="Text Box 2"/>
          <p:cNvSpPr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4163" cy="43195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6F2137-A7D7-724E-9372-641FC62322F7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98307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98308" name="Text Box 2"/>
          <p:cNvSpPr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4163" cy="43195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400fc5f88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4400fc5f88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4400fc5f8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4400fc5f8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400fc5f88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4400fc5f88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400fc5f88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4400fc5f88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451592f0f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451592f0f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51592f0f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51592f0f1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51592f0f1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51592f0f1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51592f0f1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451592f0f1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2/25/20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2/25/20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70429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91813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787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1525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3848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3848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5755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9505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79719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2316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71543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55478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85839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6202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6202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1538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2/25/20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2/25/20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2/25/20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2/25/20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2/25/20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2/25/20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2/25/20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10972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066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0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0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0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0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0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10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kgsearch.googleapis.com/v1/entities:search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t1.gstatic.com/images?q=tbn:ANd9GcQ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creativecommons.org/licenses/by-sa/2.0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schema.org/Perso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hyperlink" Target="https://schema.org/Person" TargetMode="External"/><Relationship Id="rId4" Type="http://schemas.openxmlformats.org/officeDocument/2006/relationships/hyperlink" Target="https://schema.org/Thin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www.nature.com/articles/s41598-017-05778-z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rtw.ml.cmu.edu/rtw/kbbrowser/sport:baseball" TargetMode="External"/><Relationship Id="rId3" Type="http://schemas.openxmlformats.org/officeDocument/2006/relationships/hyperlink" Target="http://rtw.ml.cmu.edu/rtw/kbbrowser/physiologicalcondition:diabetes" TargetMode="External"/><Relationship Id="rId7" Type="http://schemas.openxmlformats.org/officeDocument/2006/relationships/hyperlink" Target="http://rtw.ml.cmu.edu/rtw/kbbrowser/emotion:love" TargetMode="External"/><Relationship Id="rId2" Type="http://schemas.openxmlformats.org/officeDocument/2006/relationships/hyperlink" Target="http://rtw.ml.cmu.edu/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rtw.ml.cmu.edu/rtw/kbbrowser/organization:ibm" TargetMode="External"/><Relationship Id="rId5" Type="http://schemas.openxmlformats.org/officeDocument/2006/relationships/hyperlink" Target="http://rtw.ml.cmu.edu/rtw/kbbrowser/food:tea" TargetMode="External"/><Relationship Id="rId10" Type="http://schemas.openxmlformats.org/officeDocument/2006/relationships/image" Target="../media/image40.png"/><Relationship Id="rId4" Type="http://schemas.openxmlformats.org/officeDocument/2006/relationships/hyperlink" Target="http://rtw.ml.cmu.edu/rtw/kbbrowser/drug:avandia" TargetMode="External"/><Relationship Id="rId9" Type="http://schemas.openxmlformats.org/officeDocument/2006/relationships/hyperlink" Target="http://rtw.ml.cmu.edu/rtw/kbbrowser/pred:bacteriaisthecausativeagentofphysiologicalcondition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lebs.com/" TargetMode="External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reliefweb.int/report/world/decision-makers-taxonom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13178"/>
            <a:ext cx="11242737" cy="5495689"/>
          </a:xfrm>
        </p:spPr>
        <p:txBody>
          <a:bodyPr/>
          <a:lstStyle/>
          <a:p>
            <a:r>
              <a:rPr lang="en-US" dirty="0"/>
              <a:t>Assignments: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HW6</a:t>
            </a:r>
          </a:p>
          <a:p>
            <a:pPr marL="917575" lvl="2" indent="-457200"/>
            <a:r>
              <a:rPr lang="en-US" sz="2800" dirty="0"/>
              <a:t>Due Tomorrow 3/3, 10 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P3</a:t>
            </a:r>
          </a:p>
          <a:p>
            <a:pPr marL="917575" lvl="2" indent="-457200"/>
            <a:r>
              <a:rPr lang="en-US" sz="2800" dirty="0"/>
              <a:t>Due Thu 3/5, 10 pm</a:t>
            </a:r>
          </a:p>
          <a:p>
            <a:pPr marL="917575" lvl="2" indent="-457200"/>
            <a:r>
              <a:rPr lang="en-US" sz="2800" dirty="0"/>
              <a:t>Waiving up to two slip days. Submitting by Sat 3/7 doesn’t cost you anything except your break, but you cannot submit after 3/7 at 10pm.</a:t>
            </a:r>
          </a:p>
          <a:p>
            <a:pPr marL="917575" lvl="2" indent="-457200"/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412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9751" y="0"/>
            <a:ext cx="85724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CAB4C-F328-45A7-A847-3AF0BA4C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 and Objects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000106B-990E-4E0D-BC65-3485D7672E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First-order logic for ontological representations</a:t>
                </a:r>
              </a:p>
              <a:p>
                <a:endParaRPr lang="en-US" sz="500" dirty="0"/>
              </a:p>
              <a:p>
                <a:r>
                  <a:rPr lang="en-US" dirty="0"/>
                  <a:t>Category: Basketball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Predicate: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𝐵𝑎𝑠𝑘𝑒𝑡𝑏𝑎𝑙𝑙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Object for category: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𝐵𝑎𝑠𝑘𝑒𝑡𝑏𝑎𝑙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𝑀𝑒𝑚𝑏𝑒𝑟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𝐵𝑎𝑠𝑘𝑒𝑡𝑏𝑎𝑙𝑙𝑠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 marL="1371600" lvl="4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Notation shortcut: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 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𝐵𝑎𝑠𝑘𝑒𝑡𝑏𝑎𝑙𝑙𝑠</m:t>
                    </m:r>
                  </m:oMath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 marL="917575" lvl="2" indent="-45720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𝑆𝑢𝑏𝑠𝑒𝑡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𝐵𝑎𝑠𝑘𝑒𝑡𝑏𝑎𝑙𝑙𝑠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𝐵𝑎𝑙𝑙𝑠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 marL="1371600" lvl="4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Notation shortcut: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𝐵𝑎𝑠𝑘𝑒𝑡𝑏𝑎𝑙𝑙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⊂ 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𝐵𝑎𝑙𝑙𝑠</m:t>
                    </m:r>
                  </m:oMath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 marL="571500" indent="-5715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Specific object</a:t>
                </a:r>
              </a:p>
              <a:p>
                <a:pPr marL="1031875" lvl="2" indent="-57150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𝐵𝑎𝑠𝑘𝑒𝑡𝑏𝑎𝑙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𝐵𝑎𝑠𝑘𝑒𝑡𝑏𝑎𝑙𝑙𝑠</m:t>
                    </m:r>
                  </m:oMath>
                </a14:m>
                <a:endParaRPr lang="en-US" sz="2400" dirty="0"/>
              </a:p>
              <a:p>
                <a:endParaRPr lang="en-US" sz="1100" dirty="0">
                  <a:solidFill>
                    <a:srgbClr val="C00000"/>
                  </a:solidFill>
                </a:endParaRP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Reification</a:t>
                </a:r>
                <a:r>
                  <a:rPr lang="en-US" dirty="0">
                    <a:solidFill>
                      <a:schemeClr val="tx1"/>
                    </a:solidFill>
                  </a:rPr>
                  <a:t>: converting category predicate into an object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000106B-990E-4E0D-BC65-3485D7672E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77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521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CAB4C-F328-45A7-A847-3AF0BA4C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 and Objects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000106B-990E-4E0D-BC65-3485D7672E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1482058" cy="5108008"/>
              </a:xfrm>
            </p:spPr>
            <p:txBody>
              <a:bodyPr/>
              <a:lstStyle/>
              <a:p>
                <a:r>
                  <a:rPr lang="en-US" dirty="0"/>
                  <a:t>Decompositions and Partitions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𝐷𝑖𝑠𝑗𝑜𝑖𝑛𝑡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({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𝐴𝑛𝑖𝑚𝑎𝑙𝑠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𝑉𝑒𝑔𝑒𝑡𝑎𝑏𝑙𝑒𝑠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})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</a:p>
              <a:p>
                <a:endParaRPr lang="en-US" sz="2400" dirty="0">
                  <a:solidFill>
                    <a:srgbClr val="7030A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𝐸𝑥h𝑎𝑢𝑠𝑡𝑖𝑣𝑒𝐷𝑒𝑐𝑜𝑚𝑝𝑜𝑠𝑖𝑡𝑖𝑜𝑛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 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𝐶𝑎𝑛𝑎𝑑𝑖𝑎𝑛𝑠</m:t>
                        </m:r>
                        <m: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𝐴𝑚𝑒𝑟𝑖𝑐𝑎𝑛𝑠</m:t>
                        </m:r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𝑀𝑒𝑥𝑖𝑐𝑎𝑛𝑠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𝑁𝑜𝑟𝑡h𝐴𝑚𝑒𝑟𝑖𝑐𝑎𝑛𝑠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</a:p>
              <a:p>
                <a:endParaRPr lang="en-US" sz="2400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𝑃𝑎𝑟𝑡𝑖𝑡𝑖𝑜𝑛</m:t>
                    </m:r>
                    <m:d>
                      <m:dPr>
                        <m:endChr m:val="}"/>
                        <m:ctrlP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𝐶𝑎𝑛𝑎𝑑𝑎</m:t>
                            </m:r>
                            <m:r>
                              <a:rPr lang="en-US" sz="240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𝑈𝑛𝑖𝑡𝑒𝑑</m:t>
                            </m:r>
                            <m:r>
                              <a:rPr lang="en-US" sz="240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𝑆𝑡𝑎𝑡𝑒𝑠</m:t>
                            </m:r>
                            <m:r>
                              <a:rPr lang="en-US" sz="240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𝑀𝑒𝑥𝑖𝑐𝑜</m:t>
                            </m:r>
                          </m:e>
                        </m:d>
                        <m: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400" i="1" dirty="0" err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𝑁𝑜𝑟𝑡h𝐴𝑚𝑒𝑟𝑖𝑐𝑎𝑛𝐶𝑜𝑢𝑛𝑡𝑟𝑖𝑒𝑠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 </a:t>
                </a:r>
              </a:p>
              <a:p>
                <a:r>
                  <a:rPr lang="en-US" sz="2000" dirty="0">
                    <a:solidFill>
                      <a:srgbClr val="7030A0"/>
                    </a:solidFill>
                  </a:rPr>
                  <a:t>(disjoint and exhaustive decomposition)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000106B-990E-4E0D-BC65-3485D7672E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1482058" cy="5108008"/>
              </a:xfrm>
              <a:blipFill>
                <a:blip r:embed="rId2"/>
                <a:stretch>
                  <a:fillRect l="-993" t="-1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6846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CAB4C-F328-45A7-A847-3AF0BA4C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 and Objects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000106B-990E-4E0D-BC65-3485D7672E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Parts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𝑃𝑎𝑟𝑡𝑂𝑓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𝐵𝑢𝑐h𝑎𝑟𝑒𝑠𝑡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𝑅𝑜𝑚𝑎𝑛𝑖𝑎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𝑃𝑎𝑟𝑡𝑂𝑓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𝑅𝑜𝑚𝑎𝑛𝑖𝑎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𝐸𝑎𝑠𝑡𝑒𝑟𝑛𝐸𝑢𝑟𝑜𝑝𝑒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𝑃𝑎𝑟𝑡𝑂𝑓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𝐸𝑎𝑠𝑡𝑒𝑟𝐸𝑢𝑟𝑜𝑝𝑒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𝐸𝑢𝑟𝑜𝑝𝑒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</a:p>
              <a:p>
                <a:endParaRPr lang="en-US" sz="2400" dirty="0">
                  <a:solidFill>
                    <a:srgbClr val="7030A0"/>
                  </a:solidFill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Transitive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𝑃𝑎𝑟𝑡𝑂𝑓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⋀"/>
                        <m:subHide m:val="on"/>
                        <m:supHide m:val="on"/>
                        <m:ctrlP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𝑃𝑎𝑟𝑡𝑂𝑓</m:t>
                        </m:r>
                        <m:d>
                          <m:dPr>
                            <m:ctrlPr>
                              <a:rPr lang="en-US" sz="24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nary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𝑃𝑎𝑟𝑡𝑂𝑓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</a:p>
              <a:p>
                <a:endParaRPr lang="en-US" sz="2400" dirty="0">
                  <a:solidFill>
                    <a:srgbClr val="7030A0"/>
                  </a:solidFill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Reflexive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𝑃𝑎𝑟𝑡𝑂𝑓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</a:p>
              <a:p>
                <a:endParaRPr lang="en-US" sz="2400" dirty="0">
                  <a:solidFill>
                    <a:srgbClr val="7030A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000106B-990E-4E0D-BC65-3485D7672E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5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8690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CAB4C-F328-45A7-A847-3AF0BA4C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 and Objects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000106B-990E-4E0D-BC65-3485D7672E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Measurements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Number are objects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Units are typically functions to convert number constants to measurements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𝐿𝑒𝑛𝑔𝑡h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𝐼𝑛𝑐h𝑒𝑠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1.5</m:t>
                        </m:r>
                      </m:e>
                    </m:d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𝐶𝑒𝑛𝑡𝑖𝑚𝑒𝑡𝑒𝑟𝑠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(3.81)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000106B-990E-4E0D-BC65-3485D7672E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4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2216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CAB4C-F328-45A7-A847-3AF0BA4C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000106B-990E-4E0D-BC65-3485D7672E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5377691"/>
              </a:xfrm>
            </p:spPr>
            <p:txBody>
              <a:bodyPr/>
              <a:lstStyle/>
              <a:p>
                <a:r>
                  <a:rPr lang="en-US" dirty="0"/>
                  <a:t>Which of these measurement statements makes sense?</a:t>
                </a:r>
              </a:p>
              <a:p>
                <a:r>
                  <a:rPr lang="en-US" dirty="0"/>
                  <a:t>Select ALL that apply.</a:t>
                </a:r>
              </a:p>
              <a:p>
                <a:endParaRPr lang="en-US" dirty="0"/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A)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𝐷𝑖𝑎𝑚𝑒𝑡𝑒𝑟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𝐵𝑎𝑠𝑘𝑒𝑡𝑏𝑎𝑙𝑙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B)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𝐷𝑖𝑎𝑚𝑒𝑡𝑒𝑟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𝐵𝑎𝑠𝑘𝑒𝑡𝑏𝑎𝑙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C)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𝑊𝑒𝑖𝑔h𝑡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𝐴𝑝𝑝𝑙𝑒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D)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𝑊𝑒𝑖𝑔h𝑡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𝐴𝑝𝑝𝑙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𝐴𝑝𝑝𝑙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𝐴𝑝𝑝𝑙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E)  None of the above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000106B-990E-4E0D-BC65-3485D7672E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5377691"/>
              </a:xfrm>
              <a:blipFill>
                <a:blip r:embed="rId2"/>
                <a:stretch>
                  <a:fillRect l="-1217" t="-1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8423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CAB4C-F328-45A7-A847-3AF0BA4C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 and Objects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000106B-990E-4E0D-BC65-3485D7672E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Bunches of Things and Stuff</a:t>
                </a:r>
              </a:p>
              <a:p>
                <a:endParaRPr lang="en-US" sz="400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𝑢𝑛𝑐h𝑂𝑓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𝐴𝑝𝑝𝑙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𝐴𝑝𝑝𝑙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𝐴𝑝𝑝𝑙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b="0" dirty="0">
                    <a:solidFill>
                      <a:srgbClr val="7030A0"/>
                    </a:solidFill>
                  </a:rPr>
                  <a:t> </a:t>
                </a:r>
              </a:p>
              <a:p>
                <a:endParaRPr lang="en-US" sz="400" b="0" dirty="0">
                  <a:solidFill>
                    <a:srgbClr val="7030A0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Things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Countable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“The” apple, “an” apple</a:t>
                </a:r>
              </a:p>
              <a:p>
                <a:endParaRPr lang="en-US" sz="400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Stuff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More of a mass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“Some” water 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𝐵𝑢𝑡𝑡𝑒𝑟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∧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𝑃𝑎𝑟𝑡𝑂𝑓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𝐵𝑢𝑡𝑡𝑒𝑟</m:t>
                    </m:r>
                  </m:oMath>
                </a14:m>
                <a:r>
                  <a:rPr lang="en-US" sz="2400" b="0" dirty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000106B-990E-4E0D-BC65-3485D7672E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57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755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57CD44-6720-40C8-A654-D78EF14D5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9975" y="170770"/>
            <a:ext cx="6392990" cy="32582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1CAB4C-F328-45A7-A847-3AF0BA4C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000106B-990E-4E0D-BC65-3485D7672E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1375922" cy="2039539"/>
              </a:xfrm>
            </p:spPr>
            <p:txBody>
              <a:bodyPr/>
              <a:lstStyle/>
              <a:p>
                <a:r>
                  <a:rPr lang="en-US" dirty="0"/>
                  <a:t>How to handle </a:t>
                </a:r>
                <a:r>
                  <a:rPr lang="en-US" dirty="0" err="1"/>
                  <a:t>fluents</a:t>
                </a:r>
                <a:r>
                  <a:rPr lang="en-US" dirty="0"/>
                  <a:t>?</a:t>
                </a:r>
              </a:p>
              <a:p>
                <a:endParaRPr lang="en-US" sz="400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endParaRPr lang="en-US" sz="400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endParaRPr lang="en-US" sz="400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𝑟𝑒𝑠𝑖𝑑𝑒𝑛𝑡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𝑈𝑆𝐴</m:t>
                        </m:r>
                      </m:e>
                    </m:d>
                  </m:oMath>
                </a14:m>
                <a:r>
                  <a:rPr lang="en-US" b="0" dirty="0">
                    <a:solidFill>
                      <a:srgbClr val="7030A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𝑃𝑟𝑒𝑠𝑖𝑑𝑒𝑛𝑡</m:t>
                    </m:r>
                    <m:d>
                      <m:dPr>
                        <m:ctrlP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𝑈𝑆𝐴</m:t>
                        </m:r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</a:p>
              <a:p>
                <a:endParaRPr lang="en-US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𝐷𝑢𝑟𝑖𝑛𝑔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𝐴𝐷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1790,  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𝑇𝑖𝑚𝑒𝑅𝑎𝑛𝑔𝑒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𝐺𝑒𝑜𝑟𝑔𝑒𝑊𝑎𝑠h𝑖𝑛𝑔𝑡𝑜𝑛</m:t>
                            </m:r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𝑃𝑟𝑒𝑠𝑖𝑑𝑒𝑛𝑡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𝑈𝑆𝐴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000106B-990E-4E0D-BC65-3485D7672E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1375922" cy="2039539"/>
              </a:xfrm>
              <a:blipFill>
                <a:blip r:embed="rId3"/>
                <a:stretch>
                  <a:fillRect l="-1125" t="-5090" b="-58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78F0991D-C3C1-43C5-BB0A-13C4EDE028EF}"/>
              </a:ext>
            </a:extLst>
          </p:cNvPr>
          <p:cNvSpPr/>
          <p:nvPr/>
        </p:nvSpPr>
        <p:spPr>
          <a:xfrm>
            <a:off x="163789" y="6320322"/>
            <a:ext cx="1861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AIMA, Figure 12.3</a:t>
            </a:r>
          </a:p>
        </p:txBody>
      </p:sp>
    </p:spTree>
    <p:extLst>
      <p:ext uri="{BB962C8B-B14F-4D97-AF65-F5344CB8AC3E}">
        <p14:creationId xmlns:p14="http://schemas.microsoft.com/office/powerpoint/2010/main" val="1310980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CAB4C-F328-45A7-A847-3AF0BA4C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000106B-990E-4E0D-BC65-3485D7672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handle time?</a:t>
            </a:r>
          </a:p>
          <a:p>
            <a:endParaRPr lang="en-US" sz="400" i="1" dirty="0">
              <a:solidFill>
                <a:srgbClr val="7030A0"/>
              </a:solidFill>
              <a:latin typeface="Cambria Math" panose="02040503050406030204" pitchFamily="18" charset="0"/>
            </a:endParaRPr>
          </a:p>
          <a:p>
            <a:r>
              <a:rPr lang="en-US" sz="2400" b="0" dirty="0">
                <a:solidFill>
                  <a:srgbClr val="7030A0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9E7CDB-1593-46C8-9CC3-7839C1717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524" y="1828799"/>
            <a:ext cx="9006951" cy="40066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37E64BF-A7A6-4172-AECE-560C17C5D355}"/>
              </a:ext>
            </a:extLst>
          </p:cNvPr>
          <p:cNvSpPr/>
          <p:nvPr/>
        </p:nvSpPr>
        <p:spPr>
          <a:xfrm>
            <a:off x="163789" y="6320322"/>
            <a:ext cx="1861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AIMA, Figure 12.2</a:t>
            </a:r>
          </a:p>
        </p:txBody>
      </p:sp>
    </p:spTree>
    <p:extLst>
      <p:ext uri="{BB962C8B-B14F-4D97-AF65-F5344CB8AC3E}">
        <p14:creationId xmlns:p14="http://schemas.microsoft.com/office/powerpoint/2010/main" val="2983958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CAB4C-F328-45A7-A847-3AF0BA4C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000106B-990E-4E0D-BC65-3485D7672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handle time?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Meet(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, j):		End(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) = Begin(j)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Before(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, j):		End(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) &lt; Begin(j)</a:t>
            </a:r>
            <a:endParaRPr lang="en-US" sz="400" i="1" dirty="0">
              <a:solidFill>
                <a:srgbClr val="7030A0"/>
              </a:solidFill>
              <a:latin typeface="Cambria Math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After(j, 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):		Before(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, j)</a:t>
            </a:r>
            <a:endParaRPr lang="en-US" sz="400" i="1" dirty="0">
              <a:solidFill>
                <a:srgbClr val="7030A0"/>
              </a:solidFill>
              <a:latin typeface="Cambria Math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During(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, j):	Begin(j) &lt; Begin(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) &lt; End(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) &lt; End(j)</a:t>
            </a:r>
            <a:endParaRPr lang="en-US" sz="400" i="1" dirty="0">
              <a:solidFill>
                <a:srgbClr val="7030A0"/>
              </a:solidFill>
              <a:latin typeface="Cambria Math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Overlap(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, j):	Begin(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) &lt; Begin(j) &lt; End(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) &lt; End(j)</a:t>
            </a:r>
            <a:endParaRPr lang="en-US" sz="400" i="1" dirty="0">
              <a:solidFill>
                <a:srgbClr val="7030A0"/>
              </a:solidFill>
              <a:latin typeface="Cambria Math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Starts(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, j):		Begin(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) = Begin(j)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Finishes(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, j):	End(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) = End(j)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Equals(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, j):		Begin(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) = Begin(j) and End(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) = End(j)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b="0" dirty="0">
                <a:solidFill>
                  <a:srgbClr val="7030A0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475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13178"/>
            <a:ext cx="11242737" cy="5495689"/>
          </a:xfrm>
        </p:spPr>
        <p:txBody>
          <a:bodyPr/>
          <a:lstStyle/>
          <a:p>
            <a:r>
              <a:rPr lang="en-US" dirty="0"/>
              <a:t>Assignments: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HW6</a:t>
            </a:r>
          </a:p>
          <a:p>
            <a:pPr marL="917575" lvl="2" indent="-457200"/>
            <a:r>
              <a:rPr lang="en-US" sz="2800" dirty="0"/>
              <a:t>Due Tomorrow 3/3, 10 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P3</a:t>
            </a:r>
          </a:p>
          <a:p>
            <a:pPr marL="917575" lvl="2" indent="-457200"/>
            <a:r>
              <a:rPr lang="en-US" sz="2800" dirty="0"/>
              <a:t>Due Thu 3/5, 10 pm</a:t>
            </a:r>
          </a:p>
          <a:p>
            <a:pPr marL="917575" lvl="2" indent="-457200"/>
            <a:r>
              <a:rPr lang="en-US" sz="2800" dirty="0"/>
              <a:t>Waiving up to two slip days. Submitting by Sat 3/7 doesn’t cost you anything except your break, but you cannot submit after 3/7 at 10pm.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HW7</a:t>
            </a:r>
          </a:p>
          <a:p>
            <a:pPr marL="917575" lvl="2" indent="-457200"/>
            <a:r>
              <a:rPr lang="en-US" sz="2800" dirty="0"/>
              <a:t>Out Tomorrow 3/3. Due Thurs 3/19 at 10pm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HW8</a:t>
            </a:r>
          </a:p>
          <a:p>
            <a:pPr marL="917575" lvl="2" indent="-457200"/>
            <a:r>
              <a:rPr lang="en-US" sz="2800" dirty="0"/>
              <a:t>Out Tomorrow 3/17. Due Tue 3/24 at 10pm</a:t>
            </a:r>
          </a:p>
          <a:p>
            <a:pPr marL="917575" lvl="2" indent="-457200"/>
            <a:endParaRPr lang="en-US" sz="2800" dirty="0"/>
          </a:p>
          <a:p>
            <a:pPr marL="917575" lvl="2" indent="-457200"/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619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256F4-0FFF-4A6E-BDB1-D3B7D1658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486AC-AC7B-430F-984E-AAE43DEA6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</p:spPr>
        <p:txBody>
          <a:bodyPr/>
          <a:lstStyle/>
          <a:p>
            <a:r>
              <a:rPr lang="en-US" dirty="0"/>
              <a:t>A graphical representation for some types of knowledge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Once viewed as an “alternative” to logic (it’s not really)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The IS-A relation often forms the backbone of a semantic network</a:t>
            </a:r>
          </a:p>
          <a:p>
            <a:endParaRPr lang="en-US" dirty="0"/>
          </a:p>
        </p:txBody>
      </p:sp>
      <p:sp>
        <p:nvSpPr>
          <p:cNvPr id="4" name="Google Shape;107;p20">
            <a:extLst>
              <a:ext uri="{FF2B5EF4-FFF2-40B4-BE49-F238E27FC236}">
                <a16:creationId xmlns:a16="http://schemas.microsoft.com/office/drawing/2014/main" id="{2448DEE1-4EB4-4310-A080-2989D6AC9878}"/>
              </a:ext>
            </a:extLst>
          </p:cNvPr>
          <p:cNvSpPr txBox="1"/>
          <p:nvPr/>
        </p:nvSpPr>
        <p:spPr>
          <a:xfrm>
            <a:off x="1407412" y="6124531"/>
            <a:ext cx="1772399" cy="4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800"/>
              <a:t>Clyde</a:t>
            </a:r>
            <a:endParaRPr sz="2800"/>
          </a:p>
        </p:txBody>
      </p:sp>
      <p:sp>
        <p:nvSpPr>
          <p:cNvPr id="5" name="Google Shape;108;p20">
            <a:extLst>
              <a:ext uri="{FF2B5EF4-FFF2-40B4-BE49-F238E27FC236}">
                <a16:creationId xmlns:a16="http://schemas.microsoft.com/office/drawing/2014/main" id="{0EB54C86-DC12-4E0E-83D9-C058C7EA959D}"/>
              </a:ext>
            </a:extLst>
          </p:cNvPr>
          <p:cNvSpPr txBox="1"/>
          <p:nvPr/>
        </p:nvSpPr>
        <p:spPr>
          <a:xfrm>
            <a:off x="1407412" y="4932613"/>
            <a:ext cx="1772399" cy="4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800"/>
              <a:t>Elephant</a:t>
            </a:r>
            <a:endParaRPr sz="2800"/>
          </a:p>
        </p:txBody>
      </p:sp>
      <p:sp>
        <p:nvSpPr>
          <p:cNvPr id="6" name="Google Shape;109;p20">
            <a:extLst>
              <a:ext uri="{FF2B5EF4-FFF2-40B4-BE49-F238E27FC236}">
                <a16:creationId xmlns:a16="http://schemas.microsoft.com/office/drawing/2014/main" id="{474F5D36-21B6-4F60-BF16-E35FC72A94B6}"/>
              </a:ext>
            </a:extLst>
          </p:cNvPr>
          <p:cNvSpPr txBox="1"/>
          <p:nvPr/>
        </p:nvSpPr>
        <p:spPr>
          <a:xfrm>
            <a:off x="1407412" y="3811317"/>
            <a:ext cx="1772399" cy="4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800"/>
              <a:t>Mammal</a:t>
            </a:r>
            <a:endParaRPr sz="2800"/>
          </a:p>
        </p:txBody>
      </p:sp>
      <p:sp>
        <p:nvSpPr>
          <p:cNvPr id="7" name="Google Shape;110;p20">
            <a:extLst>
              <a:ext uri="{FF2B5EF4-FFF2-40B4-BE49-F238E27FC236}">
                <a16:creationId xmlns:a16="http://schemas.microsoft.com/office/drawing/2014/main" id="{3D5424A2-E2E7-49DE-B100-AE8CDC3CAADB}"/>
              </a:ext>
            </a:extLst>
          </p:cNvPr>
          <p:cNvSpPr txBox="1"/>
          <p:nvPr/>
        </p:nvSpPr>
        <p:spPr>
          <a:xfrm>
            <a:off x="1260585" y="2658717"/>
            <a:ext cx="2184874" cy="4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800" dirty="0"/>
              <a:t>Vertebrate</a:t>
            </a:r>
            <a:endParaRPr sz="2800" dirty="0"/>
          </a:p>
        </p:txBody>
      </p:sp>
      <p:sp>
        <p:nvSpPr>
          <p:cNvPr id="8" name="Google Shape;111;p20">
            <a:extLst>
              <a:ext uri="{FF2B5EF4-FFF2-40B4-BE49-F238E27FC236}">
                <a16:creationId xmlns:a16="http://schemas.microsoft.com/office/drawing/2014/main" id="{3378F80B-8883-44CF-89A3-3296278BBF7F}"/>
              </a:ext>
            </a:extLst>
          </p:cNvPr>
          <p:cNvSpPr/>
          <p:nvPr/>
        </p:nvSpPr>
        <p:spPr>
          <a:xfrm>
            <a:off x="1984513" y="5615027"/>
            <a:ext cx="307442" cy="4940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800"/>
          </a:p>
        </p:txBody>
      </p:sp>
      <p:sp>
        <p:nvSpPr>
          <p:cNvPr id="9" name="Google Shape;112;p20">
            <a:extLst>
              <a:ext uri="{FF2B5EF4-FFF2-40B4-BE49-F238E27FC236}">
                <a16:creationId xmlns:a16="http://schemas.microsoft.com/office/drawing/2014/main" id="{A1D5F810-E959-4D97-8C44-8B65FD61502B}"/>
              </a:ext>
            </a:extLst>
          </p:cNvPr>
          <p:cNvSpPr/>
          <p:nvPr/>
        </p:nvSpPr>
        <p:spPr>
          <a:xfrm>
            <a:off x="1984513" y="4419413"/>
            <a:ext cx="307442" cy="4940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800"/>
          </a:p>
        </p:txBody>
      </p:sp>
      <p:sp>
        <p:nvSpPr>
          <p:cNvPr id="10" name="Google Shape;113;p20">
            <a:extLst>
              <a:ext uri="{FF2B5EF4-FFF2-40B4-BE49-F238E27FC236}">
                <a16:creationId xmlns:a16="http://schemas.microsoft.com/office/drawing/2014/main" id="{4AAEEFD8-5276-452A-97B6-4F51EBD8D0D1}"/>
              </a:ext>
            </a:extLst>
          </p:cNvPr>
          <p:cNvSpPr/>
          <p:nvPr/>
        </p:nvSpPr>
        <p:spPr>
          <a:xfrm>
            <a:off x="1965668" y="3294935"/>
            <a:ext cx="307442" cy="4940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800"/>
          </a:p>
        </p:txBody>
      </p:sp>
      <p:sp>
        <p:nvSpPr>
          <p:cNvPr id="11" name="Google Shape;114;p20">
            <a:extLst>
              <a:ext uri="{FF2B5EF4-FFF2-40B4-BE49-F238E27FC236}">
                <a16:creationId xmlns:a16="http://schemas.microsoft.com/office/drawing/2014/main" id="{F20A2A8E-A3FC-41E3-8680-EE625B787B49}"/>
              </a:ext>
            </a:extLst>
          </p:cNvPr>
          <p:cNvSpPr txBox="1"/>
          <p:nvPr/>
        </p:nvSpPr>
        <p:spPr>
          <a:xfrm>
            <a:off x="2353022" y="5630531"/>
            <a:ext cx="2023036" cy="4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800" dirty="0"/>
              <a:t>InstanceOf</a:t>
            </a:r>
            <a:endParaRPr sz="2800" dirty="0"/>
          </a:p>
        </p:txBody>
      </p:sp>
      <p:sp>
        <p:nvSpPr>
          <p:cNvPr id="12" name="Google Shape;115;p20">
            <a:extLst>
              <a:ext uri="{FF2B5EF4-FFF2-40B4-BE49-F238E27FC236}">
                <a16:creationId xmlns:a16="http://schemas.microsoft.com/office/drawing/2014/main" id="{CF0E8128-5CE5-4FD5-A0EB-3A81DB04413B}"/>
              </a:ext>
            </a:extLst>
          </p:cNvPr>
          <p:cNvSpPr txBox="1"/>
          <p:nvPr/>
        </p:nvSpPr>
        <p:spPr>
          <a:xfrm>
            <a:off x="2157079" y="4441795"/>
            <a:ext cx="2023036" cy="4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800"/>
              <a:t>IS-A</a:t>
            </a:r>
            <a:endParaRPr sz="2800"/>
          </a:p>
        </p:txBody>
      </p:sp>
      <p:sp>
        <p:nvSpPr>
          <p:cNvPr id="13" name="Google Shape;116;p20">
            <a:extLst>
              <a:ext uri="{FF2B5EF4-FFF2-40B4-BE49-F238E27FC236}">
                <a16:creationId xmlns:a16="http://schemas.microsoft.com/office/drawing/2014/main" id="{AB7E562C-DC69-4C38-8261-12459790DEF5}"/>
              </a:ext>
            </a:extLst>
          </p:cNvPr>
          <p:cNvSpPr txBox="1"/>
          <p:nvPr/>
        </p:nvSpPr>
        <p:spPr>
          <a:xfrm>
            <a:off x="2138234" y="3317317"/>
            <a:ext cx="2023036" cy="4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800"/>
              <a:t>IS-A</a:t>
            </a:r>
            <a:endParaRPr sz="28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86F4AB7-702D-4172-A402-1789CD6E2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6544" y="3257432"/>
            <a:ext cx="6686550" cy="311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0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256F4-0FFF-4A6E-BDB1-D3B7D1658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486AC-AC7B-430F-984E-AAE43DEA6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</p:spPr>
        <p:txBody>
          <a:bodyPr/>
          <a:lstStyle/>
          <a:p>
            <a:r>
              <a:rPr lang="en-US" dirty="0"/>
              <a:t>Reasoning with default information</a:t>
            </a:r>
          </a:p>
          <a:p>
            <a:endParaRPr lang="en-US" dirty="0"/>
          </a:p>
        </p:txBody>
      </p:sp>
      <p:pic>
        <p:nvPicPr>
          <p:cNvPr id="15" name="Picture 14" descr="2236_1096997179213_2218_n.jpg">
            <a:extLst>
              <a:ext uri="{FF2B5EF4-FFF2-40B4-BE49-F238E27FC236}">
                <a16:creationId xmlns:a16="http://schemas.microsoft.com/office/drawing/2014/main" id="{17728B63-31F2-44F4-95CC-D61650D56C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23" t="10204" r="7647" b="-10204"/>
          <a:stretch/>
        </p:blipFill>
        <p:spPr>
          <a:xfrm>
            <a:off x="729343" y="2123621"/>
            <a:ext cx="3342648" cy="3621202"/>
          </a:xfrm>
          <a:prstGeom prst="rect">
            <a:avLst/>
          </a:prstGeom>
        </p:spPr>
      </p:pic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6919830E-C7B8-47B5-83C5-C4A3D2189D35}"/>
              </a:ext>
            </a:extLst>
          </p:cNvPr>
          <p:cNvSpPr txBox="1">
            <a:spLocks/>
          </p:cNvSpPr>
          <p:nvPr/>
        </p:nvSpPr>
        <p:spPr>
          <a:xfrm>
            <a:off x="5025295" y="2244411"/>
            <a:ext cx="2835224" cy="18166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Dog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Barks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Has Fur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Has four legs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4B48A82A-81EC-40CA-8486-FB4D5AA5545F}"/>
              </a:ext>
            </a:extLst>
          </p:cNvPr>
          <p:cNvSpPr txBox="1">
            <a:spLocks/>
          </p:cNvSpPr>
          <p:nvPr/>
        </p:nvSpPr>
        <p:spPr bwMode="auto">
          <a:xfrm>
            <a:off x="7860519" y="2123621"/>
            <a:ext cx="1945318" cy="181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  <a:noAutofit/>
          </a:bodyPr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Calibri" pitchFamily="34" charset="0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Calibri" pitchFamily="34" charset="0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Buster</a:t>
            </a:r>
          </a:p>
        </p:txBody>
      </p:sp>
    </p:spTree>
    <p:extLst>
      <p:ext uri="{BB962C8B-B14F-4D97-AF65-F5344CB8AC3E}">
        <p14:creationId xmlns:p14="http://schemas.microsoft.com/office/powerpoint/2010/main" val="2760476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256F4-0FFF-4A6E-BDB1-D3B7D1658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486AC-AC7B-430F-984E-AAE43DEA6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</p:spPr>
        <p:txBody>
          <a:bodyPr/>
          <a:lstStyle/>
          <a:p>
            <a:r>
              <a:rPr lang="en-US" dirty="0"/>
              <a:t>Reasoning with default information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2D8813-BCF5-4B3E-9444-3C8720160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012" y="1860947"/>
            <a:ext cx="6897557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1746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43720-AC60-4AC1-BB2A-6E749B807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Input, More Input!</a:t>
            </a:r>
          </a:p>
        </p:txBody>
      </p:sp>
      <p:pic>
        <p:nvPicPr>
          <p:cNvPr id="6146" name="Picture 2" descr="Image result for short circuit">
            <a:extLst>
              <a:ext uri="{FF2B5EF4-FFF2-40B4-BE49-F238E27FC236}">
                <a16:creationId xmlns:a16="http://schemas.microsoft.com/office/drawing/2014/main" id="{F547EAEE-80A7-42EC-A80C-06CA63CA6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4" y="1233067"/>
            <a:ext cx="3505201" cy="525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CA60A6-BCA3-4745-A87E-0113358EC86B}"/>
              </a:ext>
            </a:extLst>
          </p:cNvPr>
          <p:cNvSpPr txBox="1"/>
          <p:nvPr/>
        </p:nvSpPr>
        <p:spPr>
          <a:xfrm>
            <a:off x="3703197" y="6533337"/>
            <a:ext cx="4785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=x3rhtSToXto</a:t>
            </a:r>
          </a:p>
        </p:txBody>
      </p:sp>
    </p:spTree>
    <p:extLst>
      <p:ext uri="{BB962C8B-B14F-4D97-AF65-F5344CB8AC3E}">
        <p14:creationId xmlns:p14="http://schemas.microsoft.com/office/powerpoint/2010/main" val="289479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0A9D9-F048-4CF8-AA63-D11D12407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Representation in the Wild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F256D-6EB5-4047-9010-5C46BB569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894230" cy="2039539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WordNet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ImageNet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Wikimedia: Wikipedia, </a:t>
            </a:r>
            <a:r>
              <a:rPr lang="en-US" dirty="0" err="1"/>
              <a:t>WikiData</a:t>
            </a:r>
            <a:endParaRPr lang="en-US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Google Knowledge Graph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Schema.org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“Learning a Health Knowledge Graph from Electronic Medical Records”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The “Semantic Web”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NELL: Never Ending Language Learning</a:t>
            </a:r>
          </a:p>
        </p:txBody>
      </p:sp>
    </p:spTree>
    <p:extLst>
      <p:ext uri="{BB962C8B-B14F-4D97-AF65-F5344CB8AC3E}">
        <p14:creationId xmlns:p14="http://schemas.microsoft.com/office/powerpoint/2010/main" val="1243853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Knowledge panels in</a:t>
            </a:r>
            <a:br>
              <a:rPr lang="en"/>
            </a:br>
            <a:r>
              <a:rPr lang="en"/>
              <a:t>Google search results</a:t>
            </a:r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fld id="{00000000-1234-1234-1234-123412341234}" type="slidenum">
              <a:rPr lang="en"/>
              <a:pPr algn="r"/>
              <a:t>25</a:t>
            </a:fld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680400" cy="512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endParaRPr dirty="0"/>
          </a:p>
          <a:p>
            <a:pPr marL="0" indent="0">
              <a:spcBef>
                <a:spcPts val="2133"/>
              </a:spcBef>
              <a:buNone/>
            </a:pPr>
            <a:r>
              <a:rPr lang="en" dirty="0"/>
              <a:t>The panels are generated from what’s called the </a:t>
            </a:r>
            <a:r>
              <a:rPr lang="en" b="1" dirty="0"/>
              <a:t>Google Knowledge Graph</a:t>
            </a:r>
            <a:r>
              <a:rPr lang="en" dirty="0"/>
              <a:t>.</a:t>
            </a:r>
            <a:endParaRPr dirty="0"/>
          </a:p>
          <a:p>
            <a:pPr marL="0" indent="0">
              <a:spcBef>
                <a:spcPts val="2133"/>
              </a:spcBef>
              <a:buNone/>
            </a:pPr>
            <a:r>
              <a:rPr lang="en" dirty="0"/>
              <a:t>Data comes from Wikipedia, CIA World Factbook, and other online sources.</a:t>
            </a:r>
            <a:endParaRPr dirty="0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" dirty="0"/>
              <a:t>As of Oct. 2016, held 70 billion facts for 1 billion entities</a:t>
            </a:r>
            <a:endParaRPr dirty="0"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9267" y="197201"/>
            <a:ext cx="5137100" cy="6559201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Google Knowledge Graph API Access</a:t>
            </a:r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415600" y="1435033"/>
            <a:ext cx="11360800" cy="542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sz="1867">
                <a:latin typeface="Courier New"/>
                <a:ea typeface="Courier New"/>
                <a:cs typeface="Courier New"/>
                <a:sym typeface="Courier New"/>
              </a:rPr>
              <a:t>import json</a:t>
            </a:r>
            <a:br>
              <a:rPr lang="en" sz="1867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latin typeface="Courier New"/>
                <a:ea typeface="Courier New"/>
                <a:cs typeface="Courier New"/>
                <a:sym typeface="Courier New"/>
              </a:rPr>
              <a:t>import urllib</a:t>
            </a:r>
            <a:br>
              <a:rPr lang="en" sz="1867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latin typeface="Courier New"/>
                <a:ea typeface="Courier New"/>
                <a:cs typeface="Courier New"/>
                <a:sym typeface="Courier New"/>
              </a:rPr>
              <a:t>api_key = open('.api_key').read()</a:t>
            </a:r>
            <a:br>
              <a:rPr lang="en" sz="1867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latin typeface="Courier New"/>
                <a:ea typeface="Courier New"/>
                <a:cs typeface="Courier New"/>
                <a:sym typeface="Courier New"/>
              </a:rPr>
              <a:t>query = </a:t>
            </a:r>
            <a:r>
              <a:rPr lang="en" sz="1867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'Taylor Swift'</a:t>
            </a:r>
            <a:br>
              <a:rPr lang="en" sz="1867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latin typeface="Courier New"/>
                <a:ea typeface="Courier New"/>
                <a:cs typeface="Courier New"/>
                <a:sym typeface="Courier New"/>
              </a:rPr>
              <a:t>service_url = '</a:t>
            </a:r>
            <a:r>
              <a:rPr lang="en" sz="1867" u="sng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  <a:hlinkClick r:id="rId3"/>
              </a:rPr>
              <a:t>https://kgsearch.googleapis.com/v1/entities:search</a:t>
            </a:r>
            <a:r>
              <a:rPr lang="en" sz="1867">
                <a:latin typeface="Courier New"/>
                <a:ea typeface="Courier New"/>
                <a:cs typeface="Courier New"/>
                <a:sym typeface="Courier New"/>
              </a:rPr>
              <a:t>'</a:t>
            </a:r>
            <a:br>
              <a:rPr lang="en" sz="1867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latin typeface="Courier New"/>
                <a:ea typeface="Courier New"/>
                <a:cs typeface="Courier New"/>
                <a:sym typeface="Courier New"/>
              </a:rPr>
              <a:t>params = {</a:t>
            </a:r>
            <a:br>
              <a:rPr lang="en" sz="1867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latin typeface="Courier New"/>
                <a:ea typeface="Courier New"/>
                <a:cs typeface="Courier New"/>
                <a:sym typeface="Courier New"/>
              </a:rPr>
              <a:t>    'query': query,</a:t>
            </a:r>
            <a:br>
              <a:rPr lang="en" sz="1867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latin typeface="Courier New"/>
                <a:ea typeface="Courier New"/>
                <a:cs typeface="Courier New"/>
                <a:sym typeface="Courier New"/>
              </a:rPr>
              <a:t>    'limit': 10,</a:t>
            </a:r>
            <a:br>
              <a:rPr lang="en" sz="1867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latin typeface="Courier New"/>
                <a:ea typeface="Courier New"/>
                <a:cs typeface="Courier New"/>
                <a:sym typeface="Courier New"/>
              </a:rPr>
              <a:t>    'indent': True,</a:t>
            </a:r>
            <a:br>
              <a:rPr lang="en" sz="1867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latin typeface="Courier New"/>
                <a:ea typeface="Courier New"/>
                <a:cs typeface="Courier New"/>
                <a:sym typeface="Courier New"/>
              </a:rPr>
              <a:t>    'key': api_key,</a:t>
            </a:r>
            <a:br>
              <a:rPr lang="en" sz="1867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867"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spcBef>
                <a:spcPts val="2133"/>
              </a:spcBef>
              <a:buClr>
                <a:schemeClr val="dk1"/>
              </a:buClr>
              <a:buSzPts val="1100"/>
              <a:buNone/>
            </a:pPr>
            <a:r>
              <a:rPr lang="en" sz="1867">
                <a:latin typeface="Courier New"/>
                <a:ea typeface="Courier New"/>
                <a:cs typeface="Courier New"/>
                <a:sym typeface="Courier New"/>
              </a:rPr>
              <a:t>url = service_url + '?' + urllib.urlencode(params)</a:t>
            </a:r>
            <a:br>
              <a:rPr lang="en" sz="1867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latin typeface="Courier New"/>
                <a:ea typeface="Courier New"/>
                <a:cs typeface="Courier New"/>
                <a:sym typeface="Courier New"/>
              </a:rPr>
              <a:t>response = json.loads(urllib.urlopen(url).read())</a:t>
            </a:r>
            <a:br>
              <a:rPr lang="en" sz="1867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latin typeface="Courier New"/>
                <a:ea typeface="Courier New"/>
                <a:cs typeface="Courier New"/>
                <a:sym typeface="Courier New"/>
              </a:rPr>
              <a:t>for element in response['itemListElement']:</a:t>
            </a:r>
            <a:br>
              <a:rPr lang="en" sz="1867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latin typeface="Courier New"/>
                <a:ea typeface="Courier New"/>
                <a:cs typeface="Courier New"/>
                <a:sym typeface="Courier New"/>
              </a:rPr>
              <a:t>  print element['result']['name'] + ' (' + str(element['resultScore']) + ')'</a:t>
            </a:r>
            <a:endParaRPr sz="1867"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 sz="1867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9" name="Google Shape;99;p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fld id="{00000000-1234-1234-1234-123412341234}" type="slidenum">
              <a:rPr lang="en"/>
              <a:pPr algn="r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289700" y="5688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Partial result</a:t>
            </a:r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>
            <a:off x="289700" y="1512133"/>
            <a:ext cx="11360800" cy="526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  { "@type": "EntitySearchResult",</a:t>
            </a:r>
            <a:b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    "result": {</a:t>
            </a:r>
            <a:b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      "@id": "kg:/m/0dl567",</a:t>
            </a:r>
            <a:b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      "name": </a:t>
            </a:r>
            <a:r>
              <a:rPr lang="en" sz="1867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"Taylor Swift"</a:t>
            </a: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b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      "@type": [</a:t>
            </a:r>
            <a:b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</a:t>
            </a:r>
            <a:r>
              <a:rPr lang="en" sz="1867">
                <a:solidFill>
                  <a:srgbClr val="B45F06"/>
                </a:solidFill>
                <a:latin typeface="Courier New"/>
                <a:ea typeface="Courier New"/>
                <a:cs typeface="Courier New"/>
                <a:sym typeface="Courier New"/>
              </a:rPr>
              <a:t>"Thing"</a:t>
            </a: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b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</a:t>
            </a:r>
            <a:r>
              <a:rPr lang="en" sz="1867">
                <a:solidFill>
                  <a:srgbClr val="B45F06"/>
                </a:solidFill>
                <a:latin typeface="Courier New"/>
                <a:ea typeface="Courier New"/>
                <a:cs typeface="Courier New"/>
                <a:sym typeface="Courier New"/>
              </a:rPr>
              <a:t>"Person"</a:t>
            </a:r>
            <a:b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      ],</a:t>
            </a:r>
            <a:b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      "description": "Singer-songwriter",</a:t>
            </a:r>
            <a:b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      "image": {</a:t>
            </a:r>
            <a:b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"contentUrl": "</a:t>
            </a:r>
            <a:r>
              <a:rPr lang="en" sz="1867" u="sng">
                <a:solidFill>
                  <a:srgbClr val="3C78D8"/>
                </a:solidFill>
                <a:latin typeface="Courier New"/>
                <a:ea typeface="Courier New"/>
                <a:cs typeface="Courier New"/>
                <a:sym typeface="Courier New"/>
                <a:hlinkClick r:id="rId3"/>
              </a:rPr>
              <a:t>https://t1.gstatic.com/images?q=tbn:ANd9GcQm</a:t>
            </a: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...",</a:t>
            </a:r>
            <a:b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"url": "https://en.wikipedia.org/wiki/Taylor_Swift",</a:t>
            </a:r>
            <a:b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"license": "</a:t>
            </a:r>
            <a:r>
              <a:rPr lang="en" sz="1867" u="sng">
                <a:solidFill>
                  <a:srgbClr val="3C78D8"/>
                </a:solidFill>
                <a:latin typeface="Courier New"/>
                <a:ea typeface="Courier New"/>
                <a:cs typeface="Courier New"/>
                <a:sym typeface="Courier New"/>
                <a:hlinkClick r:id="rId4"/>
              </a:rPr>
              <a:t>http://creativecommons.org/licenses/by-sa/2.0</a:t>
            </a: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"</a:t>
            </a:r>
            <a:b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      },</a:t>
            </a:r>
            <a:b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      "detailedDescription": { ...</a:t>
            </a:r>
            <a:endParaRPr sz="1867">
              <a:solidFill>
                <a:srgbClr val="6AA84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6" name="Google Shape;106;p20"/>
          <p:cNvSpPr txBox="1">
            <a:spLocks noGrp="1"/>
          </p:cNvSpPr>
          <p:nvPr>
            <p:ph type="sldNum" idx="12"/>
          </p:nvPr>
        </p:nvSpPr>
        <p:spPr>
          <a:xfrm>
            <a:off x="11170711" y="6193123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fld id="{00000000-1234-1234-1234-123412341234}" type="slidenum">
              <a:rPr lang="en"/>
              <a:pPr algn="r"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“Person”</a:t>
            </a:r>
            <a:br>
              <a:rPr lang="en"/>
            </a:br>
            <a:r>
              <a:rPr lang="en"/>
              <a:t>schema</a:t>
            </a:r>
            <a:endParaRPr/>
          </a:p>
          <a:p>
            <a:r>
              <a:rPr lang="en"/>
              <a:t>at schema.org</a:t>
            </a:r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endParaRPr/>
          </a:p>
          <a:p>
            <a:pPr marL="0" indent="0">
              <a:spcBef>
                <a:spcPts val="2133"/>
              </a:spcBef>
              <a:buNone/>
            </a:pPr>
            <a:endParaRPr/>
          </a:p>
          <a:p>
            <a:pPr marL="0" indent="0">
              <a:spcBef>
                <a:spcPts val="3200"/>
              </a:spcBef>
              <a:buClr>
                <a:schemeClr val="dk1"/>
              </a:buClr>
              <a:buSzPts val="1100"/>
              <a:buNone/>
            </a:pPr>
            <a:r>
              <a:rPr lang="en" sz="3067" b="1">
                <a:solidFill>
                  <a:schemeClr val="dk1"/>
                </a:solidFill>
              </a:rPr>
              <a:t>Person</a:t>
            </a:r>
            <a:endParaRPr sz="3067" b="1">
              <a:solidFill>
                <a:schemeClr val="dk1"/>
              </a:solidFill>
            </a:endParaRPr>
          </a:p>
          <a:p>
            <a:pPr marL="0" indent="0">
              <a:spcBef>
                <a:spcPts val="800"/>
              </a:spcBef>
              <a:buClr>
                <a:schemeClr val="dk1"/>
              </a:buClr>
              <a:buSzPts val="1100"/>
              <a:buNone/>
            </a:pPr>
            <a:r>
              <a:rPr lang="en" sz="1467">
                <a:solidFill>
                  <a:schemeClr val="dk1"/>
                </a:solidFill>
              </a:rPr>
              <a:t>Canonical URL: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hlinkClick r:id="rId3"/>
              </a:rPr>
              <a:t> </a:t>
            </a:r>
            <a:r>
              <a:rPr lang="en" sz="1467" u="sng">
                <a:solidFill>
                  <a:schemeClr val="hlink"/>
                </a:solidFill>
                <a:hlinkClick r:id="rId3"/>
              </a:rPr>
              <a:t>http://schema.org/Person</a:t>
            </a:r>
            <a:endParaRPr sz="1467" u="sng">
              <a:solidFill>
                <a:schemeClr val="hlink"/>
              </a:solidFill>
              <a:hlinkClick r:id="rId3"/>
            </a:endParaRPr>
          </a:p>
          <a:p>
            <a:pPr marL="0" indent="0"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r>
              <a:rPr lang="en" sz="1467" b="1" u="sng">
                <a:solidFill>
                  <a:schemeClr val="hlink"/>
                </a:solidFill>
                <a:hlinkClick r:id="rId4"/>
              </a:rPr>
              <a:t>Thing</a:t>
            </a:r>
            <a:r>
              <a:rPr lang="en" sz="1467" b="1">
                <a:solidFill>
                  <a:schemeClr val="dk1"/>
                </a:solidFill>
              </a:rPr>
              <a:t> &gt;</a:t>
            </a:r>
            <a:r>
              <a:rPr lang="en" sz="1467" b="1">
                <a:solidFill>
                  <a:schemeClr val="dk1"/>
                </a:solidFill>
                <a:uFill>
                  <a:noFill/>
                </a:uFill>
                <a:hlinkClick r:id="rId5"/>
              </a:rPr>
              <a:t> </a:t>
            </a:r>
            <a:r>
              <a:rPr lang="en" sz="1467" b="1" u="sng">
                <a:solidFill>
                  <a:schemeClr val="hlink"/>
                </a:solidFill>
                <a:hlinkClick r:id="rId5"/>
              </a:rPr>
              <a:t>Person</a:t>
            </a:r>
            <a:endParaRPr sz="1467" b="1" u="sng">
              <a:solidFill>
                <a:schemeClr val="hlink"/>
              </a:solidFill>
              <a:hlinkClick r:id="rId5"/>
            </a:endParaRPr>
          </a:p>
          <a:p>
            <a:pPr marL="0" indent="0">
              <a:spcBef>
                <a:spcPts val="267"/>
              </a:spcBef>
              <a:buClr>
                <a:schemeClr val="dk1"/>
              </a:buClr>
              <a:buSzPts val="1100"/>
              <a:buNone/>
            </a:pPr>
            <a:r>
              <a:rPr lang="en" sz="1467">
                <a:solidFill>
                  <a:schemeClr val="dk1"/>
                </a:solidFill>
              </a:rPr>
              <a:t>A person (alive, dead, undead, or fictional).</a:t>
            </a:r>
            <a:endParaRPr sz="1467">
              <a:solidFill>
                <a:schemeClr val="dk1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endParaRPr sz="1467">
              <a:solidFill>
                <a:schemeClr val="dk1"/>
              </a:solidFill>
            </a:endParaRPr>
          </a:p>
          <a:p>
            <a:pPr marL="0" indent="0">
              <a:spcBef>
                <a:spcPts val="2133"/>
              </a:spcBef>
              <a:buClr>
                <a:schemeClr val="dk1"/>
              </a:buClr>
              <a:buSzPts val="1100"/>
              <a:buNone/>
            </a:pPr>
            <a:r>
              <a:rPr lang="en" sz="1467">
                <a:solidFill>
                  <a:schemeClr val="dk1"/>
                </a:solidFill>
              </a:rPr>
              <a:t>Usage: Over 1,000,000 domains</a:t>
            </a:r>
            <a:endParaRPr sz="1467">
              <a:solidFill>
                <a:schemeClr val="dk1"/>
              </a:solidFill>
            </a:endParaRPr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fld id="{00000000-1234-1234-1234-123412341234}" type="slidenum">
              <a:rPr lang="en"/>
              <a:pPr algn="r"/>
              <a:t>28</a:t>
            </a:fld>
            <a:endParaRPr/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72694" y="1"/>
            <a:ext cx="7633933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1CB8C-A76E-4613-9CBC-E9813274C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Healthcare Knowledge Graph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53850E-31D2-463F-9C11-107450058F98}"/>
              </a:ext>
            </a:extLst>
          </p:cNvPr>
          <p:cNvSpPr/>
          <p:nvPr/>
        </p:nvSpPr>
        <p:spPr>
          <a:xfrm>
            <a:off x="415599" y="1356967"/>
            <a:ext cx="113607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Maya </a:t>
            </a:r>
            <a:r>
              <a:rPr lang="en-US" i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Rotmensch</a:t>
            </a:r>
            <a:r>
              <a:rPr lang="en-US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 Yoni Halpern, Abdulhakim </a:t>
            </a:r>
            <a:r>
              <a:rPr lang="en-US" i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Tlimat</a:t>
            </a:r>
            <a:r>
              <a:rPr lang="en-US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 Steven </a:t>
            </a:r>
            <a:r>
              <a:rPr lang="en-US" i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Horng</a:t>
            </a:r>
            <a:r>
              <a:rPr lang="en-US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&amp; David Sontag</a:t>
            </a:r>
          </a:p>
          <a:p>
            <a:r>
              <a:rPr lang="en-US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a Health Knowledge Graph from Electronic Medical Records, 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Scientific Reports</a:t>
            </a:r>
            <a:r>
              <a:rPr lang="en-US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2017.</a:t>
            </a:r>
          </a:p>
          <a:p>
            <a:r>
              <a:rPr lang="en-US" dirty="0">
                <a:hlinkClick r:id="rId2"/>
              </a:rPr>
              <a:t>https://www.nature.com/articles/s41598-017-05778-z</a:t>
            </a:r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A0EC0E-C826-4C75-8A5A-6F93E2CE8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510" y="2834295"/>
            <a:ext cx="10086975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597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lated image">
            <a:extLst>
              <a:ext uri="{FF2B5EF4-FFF2-40B4-BE49-F238E27FC236}">
                <a16:creationId xmlns:a16="http://schemas.microsoft.com/office/drawing/2014/main" id="{7582F2CD-9B4F-4419-A127-2FB0887A50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6" t="7402" r="11154" b="7056"/>
          <a:stretch/>
        </p:blipFill>
        <p:spPr bwMode="auto">
          <a:xfrm>
            <a:off x="4548942" y="2057400"/>
            <a:ext cx="3094116" cy="340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0E6E456-5DEA-480A-852C-5E38C076F30B}"/>
              </a:ext>
            </a:extLst>
          </p:cNvPr>
          <p:cNvSpPr/>
          <p:nvPr/>
        </p:nvSpPr>
        <p:spPr>
          <a:xfrm>
            <a:off x="4184072" y="1956416"/>
            <a:ext cx="3931228" cy="3606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Knowledge Representation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Instructors: Pat Virtue &amp; Stephanie Rosenthal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AI, especially Tom Mitchell (NELL)</a:t>
            </a:r>
          </a:p>
        </p:txBody>
      </p:sp>
      <p:pic>
        <p:nvPicPr>
          <p:cNvPr id="8" name="Picture 1" descr="C:\Temp\ketrina\Today.png">
            <a:extLst>
              <a:ext uri="{FF2B5EF4-FFF2-40B4-BE49-F238E27FC236}">
                <a16:creationId xmlns:a16="http://schemas.microsoft.com/office/drawing/2014/main" id="{6896AB43-BEDD-4686-8D79-290D1749A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6861" y="2057399"/>
            <a:ext cx="2918277" cy="32670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" dirty="0"/>
              <a:t>Term coined by Tim Berners-Lee</a:t>
            </a:r>
            <a:endParaRPr dirty="0"/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" dirty="0"/>
              <a:t>Common framework for exchange of data across application, enterprise, and community boundaries</a:t>
            </a:r>
            <a:br>
              <a:rPr lang="en" dirty="0"/>
            </a:br>
            <a:endParaRPr dirty="0"/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" dirty="0"/>
              <a:t>HTML defines how text should look when presented to humans</a:t>
            </a:r>
            <a:endParaRPr dirty="0"/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" dirty="0"/>
              <a:t>Semantic web markup defines how information should be organized to be interpretable by machines</a:t>
            </a:r>
            <a:br>
              <a:rPr lang="en" dirty="0"/>
            </a:br>
            <a:endParaRPr dirty="0"/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" dirty="0"/>
              <a:t>“Ontol</a:t>
            </a:r>
            <a:r>
              <a:rPr lang="en-US" dirty="0"/>
              <a:t>o</a:t>
            </a:r>
            <a:r>
              <a:rPr lang="en" dirty="0"/>
              <a:t>gy engineer” is a job description now</a:t>
            </a:r>
            <a:endParaRPr dirty="0"/>
          </a:p>
        </p:txBody>
      </p:sp>
      <p:sp>
        <p:nvSpPr>
          <p:cNvPr id="121" name="Google Shape;121;p2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fld id="{00000000-1234-1234-1234-123412341234}" type="slidenum">
              <a:rPr lang="en"/>
              <a:pPr algn="r"/>
              <a:t>30</a:t>
            </a:fld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775CE-D560-4C3B-B865-A6188FD11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The </a:t>
            </a:r>
            <a:r>
              <a:rPr lang="en-US" dirty="0"/>
              <a:t>S</a:t>
            </a:r>
            <a:r>
              <a:rPr lang="en" dirty="0"/>
              <a:t>emantic </a:t>
            </a:r>
            <a:r>
              <a:rPr lang="en-US" dirty="0"/>
              <a:t>W</a:t>
            </a:r>
            <a:r>
              <a:rPr lang="en" dirty="0"/>
              <a:t>eb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>
          <a:xfrm>
            <a:off x="576943" y="282802"/>
            <a:ext cx="8458200" cy="620712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NELL: Never-Ending Language Learner</a:t>
            </a:r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729343" y="1055914"/>
            <a:ext cx="80010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Inputs: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initial ontology 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few examples of each ontology predicate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the web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occasional interaction with human trainers</a:t>
            </a:r>
          </a:p>
          <a:p>
            <a:pPr>
              <a:buFontTx/>
              <a:buNone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The task: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run 24x7, forever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each day:</a:t>
            </a:r>
          </a:p>
          <a:p>
            <a:pPr marL="1314450" lvl="2" indent="-457200">
              <a:buFontTx/>
              <a:buAutoNum type="arabicPeriod"/>
            </a:pPr>
            <a:r>
              <a:rPr lang="en-US" dirty="0">
                <a:latin typeface="Arial" charset="0"/>
                <a:ea typeface="ＭＳ Ｐゴシック" charset="0"/>
              </a:rPr>
              <a:t>extract more facts from the web to populate the initial ontology</a:t>
            </a:r>
          </a:p>
          <a:p>
            <a:pPr marL="1314450" lvl="2" indent="-457200">
              <a:buFontTx/>
              <a:buAutoNum type="arabicPeriod"/>
            </a:pPr>
            <a:r>
              <a:rPr lang="en-US" dirty="0">
                <a:latin typeface="Arial" charset="0"/>
                <a:ea typeface="ＭＳ Ｐゴシック" charset="0"/>
              </a:rPr>
              <a:t>learn to read (perform #1) better than yesterday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609600" y="307295"/>
            <a:ext cx="8458200" cy="620712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NELL Overview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1309007"/>
            <a:ext cx="8229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Running 24x7, January, 12, 2010 – 2019?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Inputs: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ontology defining &gt;600 categories and relations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10-20 seed examples of each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500 million web pages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100,000 web search queries per day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~ 5 minutes/day of human guidance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Result: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KB with &gt; 15 million candidate beliefs, growing daily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learning to reason, as well as read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automatically extending its ontology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5341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8889" y="1143001"/>
            <a:ext cx="9144000" cy="42473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43289" y="5451308"/>
            <a:ext cx="2008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Globe and Mail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91489" y="3317708"/>
            <a:ext cx="11521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Stanley</a:t>
            </a:r>
            <a:b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</a:b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Cup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48961" y="2007095"/>
            <a:ext cx="1333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hockey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43889" y="4689308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NHL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71889" y="2631908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Toronto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48762" y="2103106"/>
            <a:ext cx="8098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CFRB </a:t>
            </a:r>
            <a:endParaRPr lang="en-US" sz="16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62600" y="1752600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Wilson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6604945" y="2391139"/>
            <a:ext cx="576064" cy="10561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532937" y="2679170"/>
            <a:ext cx="720080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play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32" name="Straight Arrow Connector 31"/>
          <p:cNvCxnSpPr>
            <a:stCxn id="4" idx="0"/>
          </p:cNvCxnSpPr>
          <p:nvPr/>
        </p:nvCxnSpPr>
        <p:spPr>
          <a:xfrm flipH="1" flipV="1">
            <a:off x="6019801" y="2133601"/>
            <a:ext cx="9081" cy="13136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668841" y="2775180"/>
            <a:ext cx="720080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hired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3868641" y="2967202"/>
            <a:ext cx="1440160" cy="6720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532937" y="3639276"/>
            <a:ext cx="720080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won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6604945" y="3735287"/>
            <a:ext cx="79208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236793" y="3447255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Maple Leafs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012657" y="3159223"/>
            <a:ext cx="1296144" cy="23596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lnSpc>
                <a:spcPct val="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home town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43" name="Straight Arrow Connector 42"/>
          <p:cNvCxnSpPr>
            <a:endCxn id="5" idx="0"/>
          </p:cNvCxnSpPr>
          <p:nvPr/>
        </p:nvCxnSpPr>
        <p:spPr>
          <a:xfrm>
            <a:off x="3433889" y="3089108"/>
            <a:ext cx="13692" cy="2362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2900489" y="4308308"/>
            <a:ext cx="1043136" cy="584776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city paper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6244905" y="4023320"/>
            <a:ext cx="1152128" cy="76808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6460929" y="4311351"/>
            <a:ext cx="864096" cy="23596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lnSpc>
                <a:spcPct val="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league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6028881" y="4023320"/>
            <a:ext cx="288032" cy="163218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6812089" y="4983430"/>
            <a:ext cx="656952" cy="73457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956873" y="5655500"/>
            <a:ext cx="1134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Sundin</a:t>
            </a:r>
            <a:endParaRPr lang="en-US" sz="16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272089" y="6213308"/>
            <a:ext cx="970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Milson</a:t>
            </a:r>
          </a:p>
        </p:txBody>
      </p:sp>
      <p:sp>
        <p:nvSpPr>
          <p:cNvPr id="67" name="Rectangle 66"/>
          <p:cNvSpPr/>
          <p:nvPr/>
        </p:nvSpPr>
        <p:spPr>
          <a:xfrm>
            <a:off x="3586289" y="5832308"/>
            <a:ext cx="1219200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writer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64" name="Straight Arrow Connector 63"/>
          <p:cNvCxnSpPr>
            <a:stCxn id="5" idx="2"/>
            <a:endCxn id="62" idx="1"/>
          </p:cNvCxnSpPr>
          <p:nvPr/>
        </p:nvCxnSpPr>
        <p:spPr>
          <a:xfrm>
            <a:off x="3447581" y="5789863"/>
            <a:ext cx="824508" cy="5927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3886201" y="2391138"/>
            <a:ext cx="1062561" cy="3520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3891089" y="2327108"/>
            <a:ext cx="841648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radio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012657" y="4695394"/>
            <a:ext cx="158417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Maple Leaf Gardens</a:t>
            </a:r>
          </a:p>
        </p:txBody>
      </p:sp>
      <p:cxnSp>
        <p:nvCxnSpPr>
          <p:cNvPr id="72" name="Straight Arrow Connector 71"/>
          <p:cNvCxnSpPr>
            <a:endCxn id="71" idx="0"/>
          </p:cNvCxnSpPr>
          <p:nvPr/>
        </p:nvCxnSpPr>
        <p:spPr>
          <a:xfrm flipH="1">
            <a:off x="4804745" y="3842476"/>
            <a:ext cx="656456" cy="8529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4660729" y="4023319"/>
            <a:ext cx="1059160" cy="4493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team stadium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75" name="Straight Arrow Connector 74"/>
          <p:cNvCxnSpPr/>
          <p:nvPr/>
        </p:nvCxnSpPr>
        <p:spPr>
          <a:xfrm flipH="1" flipV="1">
            <a:off x="2140449" y="1911085"/>
            <a:ext cx="1080120" cy="76808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3004547" y="1142999"/>
            <a:ext cx="9284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Canada</a:t>
            </a:r>
            <a:endParaRPr lang="en-US" sz="16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 flipV="1">
            <a:off x="3364585" y="1527043"/>
            <a:ext cx="0" cy="10561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3580609" y="3063213"/>
            <a:ext cx="792088" cy="163218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3508601" y="3639276"/>
            <a:ext cx="1068288" cy="584776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city stadium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140451" y="2103106"/>
            <a:ext cx="1080121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politician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2824290" y="1793708"/>
            <a:ext cx="1048545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country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708401" y="1431031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Miller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2062290" y="2871191"/>
            <a:ext cx="1014264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airport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5596833" y="4023319"/>
            <a:ext cx="432048" cy="20162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5491289" y="4765508"/>
            <a:ext cx="1037456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member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236793" y="5943532"/>
            <a:ext cx="1168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Toskala</a:t>
            </a:r>
            <a:endParaRPr lang="en-US" sz="16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101" name="Straight Arrow Connector 100"/>
          <p:cNvCxnSpPr/>
          <p:nvPr/>
        </p:nvCxnSpPr>
        <p:spPr>
          <a:xfrm flipH="1">
            <a:off x="2356473" y="2871191"/>
            <a:ext cx="72846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1528889" y="2583159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852417" y="6039543"/>
            <a:ext cx="1505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Skydome</a:t>
            </a:r>
            <a:endParaRPr lang="en-US" sz="16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524000" y="4215340"/>
            <a:ext cx="1259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Connaught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588721" y="1239010"/>
            <a:ext cx="1740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Sunnybrook</a:t>
            </a:r>
          </a:p>
        </p:txBody>
      </p:sp>
      <p:cxnSp>
        <p:nvCxnSpPr>
          <p:cNvPr id="117" name="Straight Arrow Connector 116"/>
          <p:cNvCxnSpPr/>
          <p:nvPr/>
        </p:nvCxnSpPr>
        <p:spPr>
          <a:xfrm flipV="1">
            <a:off x="3508601" y="1527043"/>
            <a:ext cx="1224136" cy="10561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Rectangle 118"/>
          <p:cNvSpPr/>
          <p:nvPr/>
        </p:nvSpPr>
        <p:spPr>
          <a:xfrm>
            <a:off x="3724627" y="1719063"/>
            <a:ext cx="1008111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hospital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120" name="Straight Arrow Connector 119"/>
          <p:cNvCxnSpPr/>
          <p:nvPr/>
        </p:nvCxnSpPr>
        <p:spPr>
          <a:xfrm flipH="1">
            <a:off x="2428481" y="3063213"/>
            <a:ext cx="728464" cy="124813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Rectangle 122"/>
          <p:cNvSpPr/>
          <p:nvPr/>
        </p:nvSpPr>
        <p:spPr>
          <a:xfrm>
            <a:off x="1986089" y="3470108"/>
            <a:ext cx="1242864" cy="4493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city company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6172200" y="914400"/>
            <a:ext cx="926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skates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7010400" y="91440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helmet</a:t>
            </a:r>
          </a:p>
        </p:txBody>
      </p:sp>
      <p:cxnSp>
        <p:nvCxnSpPr>
          <p:cNvPr id="129" name="Straight Arrow Connector 128"/>
          <p:cNvCxnSpPr/>
          <p:nvPr/>
        </p:nvCxnSpPr>
        <p:spPr>
          <a:xfrm flipH="1" flipV="1">
            <a:off x="6705601" y="1295401"/>
            <a:ext cx="691433" cy="80770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flipV="1">
            <a:off x="7397034" y="1295401"/>
            <a:ext cx="146767" cy="80770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1" name="Rectangle 130"/>
          <p:cNvSpPr/>
          <p:nvPr/>
        </p:nvSpPr>
        <p:spPr>
          <a:xfrm>
            <a:off x="6553200" y="1524000"/>
            <a:ext cx="1338808" cy="449354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uses equipment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7973097" y="3639276"/>
            <a:ext cx="648072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won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148" name="Straight Arrow Connector 147"/>
          <p:cNvCxnSpPr/>
          <p:nvPr/>
        </p:nvCxnSpPr>
        <p:spPr>
          <a:xfrm flipH="1">
            <a:off x="7901089" y="3735287"/>
            <a:ext cx="72008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8463089" y="3470108"/>
            <a:ext cx="100811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Red Wings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8261129" y="2007095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Detroit</a:t>
            </a:r>
          </a:p>
        </p:txBody>
      </p:sp>
      <p:cxnSp>
        <p:nvCxnSpPr>
          <p:cNvPr id="163" name="Straight Arrow Connector 162"/>
          <p:cNvCxnSpPr/>
          <p:nvPr/>
        </p:nvCxnSpPr>
        <p:spPr>
          <a:xfrm flipV="1">
            <a:off x="8765185" y="2391139"/>
            <a:ext cx="0" cy="10561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2" name="Rectangle 161"/>
          <p:cNvSpPr/>
          <p:nvPr/>
        </p:nvSpPr>
        <p:spPr>
          <a:xfrm>
            <a:off x="8189121" y="2775180"/>
            <a:ext cx="1264568" cy="23596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lnSpc>
                <a:spcPct val="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hometown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9917315" y="2007095"/>
            <a:ext cx="5151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GM</a:t>
            </a:r>
            <a:endParaRPr lang="en-US" sz="16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8920289" y="1676689"/>
            <a:ext cx="1221432" cy="404213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lnSpc>
                <a:spcPct val="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city company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165" name="Straight Arrow Connector 164"/>
          <p:cNvCxnSpPr/>
          <p:nvPr/>
        </p:nvCxnSpPr>
        <p:spPr>
          <a:xfrm>
            <a:off x="9125225" y="2295127"/>
            <a:ext cx="79208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/>
          <p:nvPr/>
        </p:nvCxnSpPr>
        <p:spPr>
          <a:xfrm>
            <a:off x="10205345" y="2487148"/>
            <a:ext cx="0" cy="14401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0" name="Rectangle 169"/>
          <p:cNvSpPr/>
          <p:nvPr/>
        </p:nvSpPr>
        <p:spPr>
          <a:xfrm>
            <a:off x="9529889" y="2871193"/>
            <a:ext cx="1143000" cy="53963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competes</a:t>
            </a:r>
            <a:b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</a:b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with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9773297" y="3927310"/>
            <a:ext cx="8995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Toyota</a:t>
            </a:r>
            <a:endParaRPr lang="en-US" sz="16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532937" y="5175447"/>
            <a:ext cx="1224136" cy="25648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lnSpc>
                <a:spcPct val="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plays in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174" name="Straight Arrow Connector 173"/>
          <p:cNvCxnSpPr/>
          <p:nvPr/>
        </p:nvCxnSpPr>
        <p:spPr>
          <a:xfrm flipH="1">
            <a:off x="7901089" y="4119330"/>
            <a:ext cx="728464" cy="6720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6" name="Rectangle 175"/>
          <p:cNvSpPr/>
          <p:nvPr/>
        </p:nvSpPr>
        <p:spPr>
          <a:xfrm>
            <a:off x="7829081" y="4311351"/>
            <a:ext cx="864096" cy="23596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lnSpc>
                <a:spcPct val="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league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177" name="Straight Arrow Connector 176"/>
          <p:cNvCxnSpPr/>
          <p:nvPr/>
        </p:nvCxnSpPr>
        <p:spPr>
          <a:xfrm flipH="1">
            <a:off x="9845305" y="4311351"/>
            <a:ext cx="288032" cy="14401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/>
          <p:nvPr/>
        </p:nvCxnSpPr>
        <p:spPr>
          <a:xfrm>
            <a:off x="10133337" y="4311351"/>
            <a:ext cx="216024" cy="17281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9341249" y="5751511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Prius</a:t>
            </a:r>
            <a:endParaRPr lang="en-US" sz="16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9719639" y="6135554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Corrola</a:t>
            </a:r>
            <a:endParaRPr lang="en-US" sz="16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86" name="Rectangle 185"/>
          <p:cNvSpPr/>
          <p:nvPr/>
        </p:nvSpPr>
        <p:spPr>
          <a:xfrm>
            <a:off x="9520761" y="4887415"/>
            <a:ext cx="1152128" cy="23596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lnSpc>
                <a:spcPct val="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created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8189121" y="4887415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Hino</a:t>
            </a:r>
          </a:p>
        </p:txBody>
      </p:sp>
      <p:cxnSp>
        <p:nvCxnSpPr>
          <p:cNvPr id="188" name="Straight Arrow Connector 187"/>
          <p:cNvCxnSpPr/>
          <p:nvPr/>
        </p:nvCxnSpPr>
        <p:spPr>
          <a:xfrm flipH="1">
            <a:off x="8693177" y="4119329"/>
            <a:ext cx="1224136" cy="8640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9" name="Rectangle 188"/>
          <p:cNvSpPr/>
          <p:nvPr/>
        </p:nvSpPr>
        <p:spPr>
          <a:xfrm>
            <a:off x="8615489" y="4503372"/>
            <a:ext cx="1157808" cy="23596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lnSpc>
                <a:spcPct val="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acquired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199" name="Straight Arrow Connector 198"/>
          <p:cNvCxnSpPr/>
          <p:nvPr/>
        </p:nvCxnSpPr>
        <p:spPr>
          <a:xfrm flipH="1">
            <a:off x="8693177" y="4322529"/>
            <a:ext cx="1376536" cy="15249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2" name="TextBox 201"/>
          <p:cNvSpPr txBox="1"/>
          <p:nvPr/>
        </p:nvSpPr>
        <p:spPr>
          <a:xfrm>
            <a:off x="7853489" y="5847522"/>
            <a:ext cx="1415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automobile</a:t>
            </a:r>
          </a:p>
        </p:txBody>
      </p:sp>
      <p:sp>
        <p:nvSpPr>
          <p:cNvPr id="203" name="Rectangle 202"/>
          <p:cNvSpPr/>
          <p:nvPr/>
        </p:nvSpPr>
        <p:spPr>
          <a:xfrm>
            <a:off x="8539289" y="5222708"/>
            <a:ext cx="1234008" cy="4493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economic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sector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87" name="Straight Arrow Connector 86"/>
          <p:cNvCxnSpPr/>
          <p:nvPr/>
        </p:nvCxnSpPr>
        <p:spPr>
          <a:xfrm flipH="1">
            <a:off x="2428481" y="3063213"/>
            <a:ext cx="864096" cy="29763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2062289" y="4599383"/>
            <a:ext cx="1086272" cy="584776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city stadium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6" name="Title 1"/>
          <p:cNvSpPr txBox="1">
            <a:spLocks/>
          </p:cNvSpPr>
          <p:nvPr/>
        </p:nvSpPr>
        <p:spPr bwMode="auto">
          <a:xfrm>
            <a:off x="504534" y="145976"/>
            <a:ext cx="63246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0"/>
                </a:solidFill>
                <a:latin typeface="+mj-lt"/>
                <a:ea typeface="ＭＳ Ｐゴシック" pitchFamily="-106" charset="-128"/>
                <a:cs typeface="ＭＳ Ｐゴシック" pitchFamily="-106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0"/>
                </a:solidFill>
                <a:latin typeface="Arial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0"/>
                </a:solidFill>
                <a:latin typeface="Arial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0"/>
                </a:solidFill>
                <a:latin typeface="Arial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0"/>
                </a:solidFill>
                <a:latin typeface="Arial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NELL knowledge fragment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9525000" y="762000"/>
            <a:ext cx="1333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climbing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9448800" y="228600"/>
            <a:ext cx="1333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football</a:t>
            </a:r>
          </a:p>
        </p:txBody>
      </p:sp>
      <p:cxnSp>
        <p:nvCxnSpPr>
          <p:cNvPr id="104" name="Straight Arrow Connector 103"/>
          <p:cNvCxnSpPr/>
          <p:nvPr/>
        </p:nvCxnSpPr>
        <p:spPr>
          <a:xfrm flipH="1">
            <a:off x="7924800" y="533400"/>
            <a:ext cx="16764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endCxn id="128" idx="3"/>
          </p:cNvCxnSpPr>
          <p:nvPr/>
        </p:nvCxnSpPr>
        <p:spPr>
          <a:xfrm flipH="1">
            <a:off x="8001000" y="914401"/>
            <a:ext cx="1676400" cy="1692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Rectangle 105"/>
          <p:cNvSpPr/>
          <p:nvPr/>
        </p:nvSpPr>
        <p:spPr>
          <a:xfrm>
            <a:off x="8153400" y="609600"/>
            <a:ext cx="1262608" cy="4493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uses equipment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16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617764" y="127680"/>
            <a:ext cx="8229600" cy="715963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NELL Website</a:t>
            </a:r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617764" y="868364"/>
            <a:ext cx="9906000" cy="58674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hlinkClick r:id="rId2"/>
              </a:rPr>
              <a:t>http://rtw.ml.cmu.edu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 follow NELL here</a:t>
            </a: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eg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  <a:hlinkClick r:id="rId3"/>
              </a:rPr>
              <a:t>diabetes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”, “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  <a:hlinkClick r:id="rId4"/>
              </a:rPr>
              <a:t>Avandia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”,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,</a:t>
            </a:r>
            <a:r>
              <a:rPr lang="ja-JP" altLang="en-US" sz="1800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  <a:hlinkClick r:id="rId5"/>
              </a:rPr>
              <a:t>tea</a:t>
            </a:r>
            <a:r>
              <a:rPr lang="ja-JP" altLang="en-US" sz="18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ja-JP" altLang="en-US" sz="1800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  <a:hlinkClick r:id="rId6"/>
              </a:rPr>
              <a:t>IBM</a:t>
            </a:r>
            <a:r>
              <a:rPr lang="ja-JP" altLang="en-US" sz="18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ja-JP" altLang="en-US" sz="1800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  <a:hlinkClick r:id="rId7"/>
              </a:rPr>
              <a:t>love</a:t>
            </a:r>
            <a:r>
              <a:rPr lang="ja-JP" altLang="en-US" sz="18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  <a:hlinkClick r:id="rId8"/>
              </a:rPr>
              <a:t>baseball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”  “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  <a:hlinkClick r:id="rId9"/>
              </a:rPr>
              <a:t>BacteriaCausesCondition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” …</a:t>
            </a:r>
          </a:p>
          <a:p>
            <a:pPr>
              <a:buFontTx/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EF338CE-86F1-9045-8D9B-5BFA8C7627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255" y="1809482"/>
            <a:ext cx="5235839" cy="492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160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0"/>
          <p:cNvSpPr>
            <a:spLocks noGrp="1"/>
          </p:cNvSpPr>
          <p:nvPr>
            <p:ph type="title"/>
          </p:nvPr>
        </p:nvSpPr>
        <p:spPr>
          <a:xfrm>
            <a:off x="617561" y="338917"/>
            <a:ext cx="8305800" cy="706438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Default Approach</a:t>
            </a:r>
          </a:p>
        </p:txBody>
      </p:sp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1138695" y="2168716"/>
            <a:ext cx="284242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  <a:ea typeface="ＭＳ Ｐゴシック" charset="0"/>
              </a:rPr>
              <a:t>Paris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  <a:ea typeface="ＭＳ Ｐゴシック" charset="0"/>
              </a:rPr>
              <a:t>Pittsburgh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  <a:ea typeface="ＭＳ Ｐゴシック" charset="0"/>
              </a:rPr>
              <a:t>Seattle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  <a:ea typeface="ＭＳ Ｐゴシック" charset="0"/>
              </a:rPr>
              <a:t>Cupertino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961030" y="4802782"/>
            <a:ext cx="39240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mayor of  arg1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live in  arg1</a:t>
            </a:r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1890943" y="3878685"/>
            <a:ext cx="1456002" cy="8604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V="1">
            <a:off x="4344081" y="3878684"/>
            <a:ext cx="1237744" cy="8032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>
            <a:off x="5990319" y="3878685"/>
            <a:ext cx="1237745" cy="7270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 flipV="1">
            <a:off x="8000773" y="3878684"/>
            <a:ext cx="1237744" cy="8032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5028292" y="2337613"/>
            <a:ext cx="389506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San Francisco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Austin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denial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6585516" y="4771586"/>
            <a:ext cx="48839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arg1 is home of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traits such as arg1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59138" y="766538"/>
            <a:ext cx="3822469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pple Casual" charset="0"/>
                <a:cs typeface="Apple Casual" charset="0"/>
              </a:rPr>
              <a:t>Its </a:t>
            </a:r>
            <a:r>
              <a:rPr lang="en-US" dirty="0" err="1">
                <a:solidFill>
                  <a:srgbClr val="000000"/>
                </a:solidFill>
                <a:latin typeface="Apple Casual" charset="0"/>
                <a:cs typeface="Apple Casual" charset="0"/>
              </a:rPr>
              <a:t>underconstrained</a:t>
            </a:r>
            <a:r>
              <a:rPr lang="en-US" dirty="0">
                <a:solidFill>
                  <a:srgbClr val="000000"/>
                </a:solidFill>
                <a:latin typeface="Apple Casual" charset="0"/>
                <a:cs typeface="Apple Casual" charset="0"/>
              </a:rPr>
              <a:t>!!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8948056" y="2337613"/>
            <a:ext cx="270173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anxiety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selfishness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Berlin</a:t>
            </a:r>
          </a:p>
        </p:txBody>
      </p:sp>
      <p:sp>
        <p:nvSpPr>
          <p:cNvPr id="14348" name="Rectangle 4"/>
          <p:cNvSpPr>
            <a:spLocks noChangeArrowheads="1"/>
          </p:cNvSpPr>
          <p:nvPr/>
        </p:nvSpPr>
        <p:spPr bwMode="auto">
          <a:xfrm>
            <a:off x="1138695" y="1247624"/>
            <a:ext cx="31704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u="sng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Extract cities: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7" grpId="0" animBg="1"/>
      <p:bldP spid="18" grpId="0" animBg="1"/>
      <p:bldP spid="20" grpId="0" animBg="1"/>
      <p:bldP spid="22" grpId="0"/>
      <p:bldP spid="23" grpId="0"/>
      <p:bldP spid="24" grpId="0" animBg="1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122"/>
          <p:cNvSpPr txBox="1">
            <a:spLocks noChangeArrowheads="1"/>
          </p:cNvSpPr>
          <p:nvPr/>
        </p:nvSpPr>
        <p:spPr bwMode="auto">
          <a:xfrm>
            <a:off x="1905000" y="4114800"/>
            <a:ext cx="3352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US" b="1" dirty="0">
                <a:solidFill>
                  <a:srgbClr val="000000"/>
                </a:solidFill>
                <a:cs typeface="Times New Roman" charset="0"/>
              </a:rPr>
              <a:t>hard </a:t>
            </a:r>
            <a:r>
              <a:rPr lang="en-US" dirty="0">
                <a:solidFill>
                  <a:srgbClr val="000000"/>
                </a:solidFill>
                <a:cs typeface="Times New Roman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cs typeface="Times New Roman" charset="0"/>
              </a:rPr>
              <a:t>underconstrained</a:t>
            </a:r>
            <a:r>
              <a:rPr lang="en-US" dirty="0">
                <a:solidFill>
                  <a:srgbClr val="000000"/>
                </a:solidFill>
                <a:cs typeface="Times New Roman" charset="0"/>
              </a:rPr>
              <a:t>) semi-supervised learning problem</a:t>
            </a:r>
          </a:p>
        </p:txBody>
      </p:sp>
      <p:sp>
        <p:nvSpPr>
          <p:cNvPr id="15362" name="Title 10"/>
          <p:cNvSpPr txBox="1">
            <a:spLocks/>
          </p:cNvSpPr>
          <p:nvPr/>
        </p:nvSpPr>
        <p:spPr bwMode="auto">
          <a:xfrm>
            <a:off x="647700" y="552451"/>
            <a:ext cx="87630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333399"/>
                </a:solidFill>
              </a:rPr>
              <a:t>Key Idea 1: Coupled semi-supervised training of many functions</a:t>
            </a:r>
          </a:p>
        </p:txBody>
      </p:sp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5851070" y="1646010"/>
            <a:ext cx="5520869" cy="4038828"/>
            <a:chOff x="4343400" y="1524000"/>
            <a:chExt cx="4800600" cy="3421797"/>
          </a:xfrm>
        </p:grpSpPr>
        <p:sp>
          <p:nvSpPr>
            <p:cNvPr id="15369" name="TextBox 123"/>
            <p:cNvSpPr txBox="1">
              <a:spLocks noChangeArrowheads="1"/>
            </p:cNvSpPr>
            <p:nvPr/>
          </p:nvSpPr>
          <p:spPr bwMode="auto">
            <a:xfrm>
              <a:off x="4343400" y="4114800"/>
              <a:ext cx="48006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cs typeface="Times New Roman" charset="0"/>
                </a:rPr>
                <a:t>much easier </a:t>
              </a:r>
              <a:r>
                <a:rPr lang="en-US" dirty="0">
                  <a:solidFill>
                    <a:srgbClr val="000000"/>
                  </a:solidFill>
                  <a:cs typeface="Times New Roman" charset="0"/>
                </a:rPr>
                <a:t>(more constrained)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cs typeface="Times New Roman" charset="0"/>
                </a:rPr>
                <a:t>semi-supervised learning problem</a:t>
              </a:r>
            </a:p>
          </p:txBody>
        </p:sp>
        <p:pic>
          <p:nvPicPr>
            <p:cNvPr id="15370" name="Picture 4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3"/>
            <a:stretch>
              <a:fillRect/>
            </a:stretch>
          </p:blipFill>
          <p:spPr bwMode="auto">
            <a:xfrm>
              <a:off x="4343400" y="1524000"/>
              <a:ext cx="4419601" cy="2534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4" name="TextBox 11"/>
          <p:cNvSpPr txBox="1">
            <a:spLocks noChangeArrowheads="1"/>
          </p:cNvSpPr>
          <p:nvPr/>
        </p:nvSpPr>
        <p:spPr bwMode="auto">
          <a:xfrm>
            <a:off x="3124200" y="1905000"/>
            <a:ext cx="106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  <a:cs typeface="Times New Roman" charset="0"/>
              </a:rPr>
              <a:t>person</a:t>
            </a:r>
          </a:p>
        </p:txBody>
      </p:sp>
      <p:sp>
        <p:nvSpPr>
          <p:cNvPr id="48" name="Donut 47"/>
          <p:cNvSpPr/>
          <p:nvPr/>
        </p:nvSpPr>
        <p:spPr>
          <a:xfrm>
            <a:off x="3606800" y="340995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66" name="TextBox 6"/>
          <p:cNvSpPr txBox="1">
            <a:spLocks noChangeArrowheads="1"/>
          </p:cNvSpPr>
          <p:nvPr/>
        </p:nvSpPr>
        <p:spPr bwMode="auto">
          <a:xfrm rot="10800000" flipV="1">
            <a:off x="2895600" y="3581400"/>
            <a:ext cx="152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cs typeface="Times New Roman" charset="0"/>
              </a:rPr>
              <a:t>NP</a:t>
            </a:r>
          </a:p>
        </p:txBody>
      </p:sp>
      <p:cxnSp>
        <p:nvCxnSpPr>
          <p:cNvPr id="50" name="Straight Arrow Connector 49"/>
          <p:cNvCxnSpPr>
            <a:stCxn id="48" idx="0"/>
            <a:endCxn id="51" idx="4"/>
          </p:cNvCxnSpPr>
          <p:nvPr/>
        </p:nvCxnSpPr>
        <p:spPr>
          <a:xfrm rot="16200000" flipV="1">
            <a:off x="3184525" y="2911475"/>
            <a:ext cx="971550" cy="254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Donut 50"/>
          <p:cNvSpPr/>
          <p:nvPr/>
        </p:nvSpPr>
        <p:spPr>
          <a:xfrm>
            <a:off x="3581400" y="22860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Donut 68"/>
          <p:cNvSpPr/>
          <p:nvPr/>
        </p:nvSpPr>
        <p:spPr>
          <a:xfrm>
            <a:off x="4876800" y="22860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850" name="TextBox 6"/>
          <p:cNvSpPr txBox="1">
            <a:spLocks noChangeArrowheads="1"/>
          </p:cNvSpPr>
          <p:nvPr/>
        </p:nvSpPr>
        <p:spPr bwMode="auto">
          <a:xfrm rot="10800000" flipV="1">
            <a:off x="1752600" y="4191000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cs typeface="Times New Roman" charset="0"/>
              </a:rPr>
              <a:t>NP</a:t>
            </a:r>
            <a:r>
              <a:rPr lang="en-US" sz="2000">
                <a:solidFill>
                  <a:srgbClr val="000000"/>
                </a:solidFill>
                <a:cs typeface="Times New Roman" charset="0"/>
              </a:rPr>
              <a:t>:</a:t>
            </a:r>
          </a:p>
        </p:txBody>
      </p:sp>
      <p:sp>
        <p:nvSpPr>
          <p:cNvPr id="78851" name="TextBox 11"/>
          <p:cNvSpPr txBox="1">
            <a:spLocks noChangeArrowheads="1"/>
          </p:cNvSpPr>
          <p:nvPr/>
        </p:nvSpPr>
        <p:spPr bwMode="auto">
          <a:xfrm>
            <a:off x="4419600" y="1905000"/>
            <a:ext cx="106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  <a:cs typeface="Times New Roman" charset="0"/>
              </a:rPr>
              <a:t>person</a:t>
            </a:r>
          </a:p>
        </p:txBody>
      </p:sp>
      <p:sp>
        <p:nvSpPr>
          <p:cNvPr id="246" name="Donut 245"/>
          <p:cNvSpPr/>
          <p:nvPr/>
        </p:nvSpPr>
        <p:spPr>
          <a:xfrm>
            <a:off x="4902200" y="386715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Donut 19"/>
          <p:cNvSpPr/>
          <p:nvPr/>
        </p:nvSpPr>
        <p:spPr>
          <a:xfrm>
            <a:off x="3429000" y="38862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Donut 20"/>
          <p:cNvSpPr/>
          <p:nvPr/>
        </p:nvSpPr>
        <p:spPr>
          <a:xfrm>
            <a:off x="6248400" y="38862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TextBox 6"/>
          <p:cNvSpPr txBox="1">
            <a:spLocks noChangeArrowheads="1"/>
          </p:cNvSpPr>
          <p:nvPr/>
        </p:nvSpPr>
        <p:spPr bwMode="auto">
          <a:xfrm rot="10800000" flipV="1">
            <a:off x="2514600" y="4038601"/>
            <a:ext cx="1447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ln>
                  <a:solidFill>
                    <a:srgbClr val="FF0066"/>
                  </a:solidFill>
                </a:ln>
                <a:solidFill>
                  <a:srgbClr val="C00000"/>
                </a:solidFill>
                <a:latin typeface="Arial" pitchFamily="-108" charset="0"/>
                <a:ea typeface="Times New Roman" pitchFamily="-108" charset="0"/>
                <a:cs typeface="Times New Roman" pitchFamily="-108" charset="0"/>
              </a:rPr>
              <a:t>NP text context distribution</a:t>
            </a:r>
          </a:p>
        </p:txBody>
      </p:sp>
      <p:cxnSp>
        <p:nvCxnSpPr>
          <p:cNvPr id="29" name="Straight Arrow Connector 28"/>
          <p:cNvCxnSpPr>
            <a:stCxn id="20" idx="7"/>
            <a:endCxn id="69" idx="3"/>
          </p:cNvCxnSpPr>
          <p:nvPr/>
        </p:nvCxnSpPr>
        <p:spPr>
          <a:xfrm rot="5400000" flipH="1" flipV="1">
            <a:off x="3482975" y="2492375"/>
            <a:ext cx="1492250" cy="133985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6"/>
          <p:cNvSpPr txBox="1">
            <a:spLocks noChangeArrowheads="1"/>
          </p:cNvSpPr>
          <p:nvPr/>
        </p:nvSpPr>
        <p:spPr bwMode="auto">
          <a:xfrm rot="10800000" flipV="1">
            <a:off x="2209800" y="5181601"/>
            <a:ext cx="1828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dirty="0">
                <a:ln>
                  <a:solidFill>
                    <a:srgbClr val="FF0066"/>
                  </a:solidFill>
                </a:ln>
                <a:solidFill>
                  <a:srgbClr val="C00000"/>
                </a:solidFill>
                <a:latin typeface="Times New Roman"/>
                <a:ea typeface="Times New Roman" pitchFamily="-108" charset="0"/>
                <a:cs typeface="Times New Roman"/>
              </a:rPr>
              <a:t>__ is a friend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dirty="0">
                <a:ln>
                  <a:solidFill>
                    <a:srgbClr val="FF0066"/>
                  </a:solidFill>
                </a:ln>
                <a:solidFill>
                  <a:srgbClr val="C00000"/>
                </a:solidFill>
                <a:latin typeface="Times New Roman"/>
                <a:ea typeface="Times New Roman" pitchFamily="-108" charset="0"/>
                <a:cs typeface="Times New Roman"/>
              </a:rPr>
              <a:t>rang the __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dirty="0">
                <a:ln>
                  <a:solidFill>
                    <a:srgbClr val="FF0066"/>
                  </a:solidFill>
                </a:ln>
                <a:solidFill>
                  <a:srgbClr val="C00000"/>
                </a:solidFill>
                <a:latin typeface="Times New Roman"/>
                <a:ea typeface="Times New Roman" pitchFamily="-108" charset="0"/>
                <a:cs typeface="Times New Roman"/>
              </a:rPr>
              <a:t>…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dirty="0">
                <a:ln>
                  <a:solidFill>
                    <a:srgbClr val="FF0066"/>
                  </a:solidFill>
                </a:ln>
                <a:solidFill>
                  <a:srgbClr val="C00000"/>
                </a:solidFill>
                <a:latin typeface="Times New Roman"/>
                <a:ea typeface="Times New Roman" pitchFamily="-108" charset="0"/>
                <a:cs typeface="Times New Roman"/>
              </a:rPr>
              <a:t>__ walked in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505201" y="2819400"/>
            <a:ext cx="808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ln>
                  <a:solidFill>
                    <a:srgbClr val="FF0066"/>
                  </a:solidFill>
                </a:ln>
                <a:solidFill>
                  <a:srgbClr val="C00000"/>
                </a:solidFill>
                <a:latin typeface="Arial" pitchFamily="-108" charset="0"/>
                <a:ea typeface="Times New Roman" pitchFamily="-108" charset="0"/>
                <a:cs typeface="Times New Roman" pitchFamily="-108" charset="0"/>
              </a:rPr>
              <a:t>f</a:t>
            </a:r>
            <a:r>
              <a:rPr lang="en-US" baseline="-25000" dirty="0">
                <a:ln>
                  <a:solidFill>
                    <a:srgbClr val="FF0066"/>
                  </a:solidFill>
                </a:ln>
                <a:solidFill>
                  <a:srgbClr val="C00000"/>
                </a:solidFill>
                <a:latin typeface="Arial" pitchFamily="-108" charset="0"/>
                <a:ea typeface="Times New Roman" pitchFamily="-108" charset="0"/>
                <a:cs typeface="Times New Roman" pitchFamily="-108" charset="0"/>
              </a:rPr>
              <a:t>1</a:t>
            </a:r>
            <a:r>
              <a:rPr lang="en-US" dirty="0">
                <a:ln>
                  <a:solidFill>
                    <a:srgbClr val="FF0066"/>
                  </a:solidFill>
                </a:ln>
                <a:solidFill>
                  <a:srgbClr val="C00000"/>
                </a:solidFill>
                <a:latin typeface="Arial" pitchFamily="-108" charset="0"/>
                <a:ea typeface="Times New Roman" pitchFamily="-108" charset="0"/>
                <a:cs typeface="Times New Roman" pitchFamily="-108" charset="0"/>
              </a:rPr>
              <a:t>(NP)</a:t>
            </a:r>
            <a:endParaRPr lang="en-US" dirty="0">
              <a:solidFill>
                <a:srgbClr val="C00000"/>
              </a:solidFill>
              <a:latin typeface="Arial" pitchFamily="-108" charset="0"/>
              <a:ea typeface="ＭＳ Ｐゴシック" charset="0"/>
            </a:endParaRPr>
          </a:p>
        </p:txBody>
      </p:sp>
      <p:grpSp>
        <p:nvGrpSpPr>
          <p:cNvPr id="78859" name="Group 31"/>
          <p:cNvGrpSpPr>
            <a:grpSpLocks/>
          </p:cNvGrpSpPr>
          <p:nvPr/>
        </p:nvGrpSpPr>
        <p:grpSpPr bwMode="auto">
          <a:xfrm>
            <a:off x="4038600" y="2438401"/>
            <a:ext cx="2057400" cy="4067175"/>
            <a:chOff x="2514600" y="2438399"/>
            <a:chExt cx="2057400" cy="4066640"/>
          </a:xfrm>
        </p:grpSpPr>
        <p:sp>
          <p:nvSpPr>
            <p:cNvPr id="23" name="TextBox 6"/>
            <p:cNvSpPr txBox="1">
              <a:spLocks noChangeArrowheads="1"/>
            </p:cNvSpPr>
            <p:nvPr/>
          </p:nvSpPr>
          <p:spPr bwMode="auto">
            <a:xfrm rot="10800000" flipV="1">
              <a:off x="2743200" y="4038600"/>
              <a:ext cx="15240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ln>
                    <a:solidFill>
                      <a:srgbClr val="000090"/>
                    </a:solidFill>
                  </a:ln>
                  <a:solidFill>
                    <a:srgbClr val="333399"/>
                  </a:solidFill>
                  <a:latin typeface="Arial" pitchFamily="-108" charset="0"/>
                  <a:ea typeface="Times New Roman" pitchFamily="-108" charset="0"/>
                  <a:cs typeface="Times New Roman" pitchFamily="-108" charset="0"/>
                </a:rPr>
                <a:t>NP morphology</a:t>
              </a:r>
            </a:p>
          </p:txBody>
        </p:sp>
        <p:cxnSp>
          <p:nvCxnSpPr>
            <p:cNvPr id="15" name="Straight Arrow Connector 14"/>
            <p:cNvCxnSpPr>
              <a:stCxn id="246" idx="0"/>
              <a:endCxn id="69" idx="4"/>
            </p:cNvCxnSpPr>
            <p:nvPr/>
          </p:nvCxnSpPr>
          <p:spPr>
            <a:xfrm rot="16200000" flipV="1">
              <a:off x="2727419" y="3139980"/>
              <a:ext cx="1428562" cy="25400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6"/>
            <p:cNvSpPr txBox="1">
              <a:spLocks noChangeArrowheads="1"/>
            </p:cNvSpPr>
            <p:nvPr/>
          </p:nvSpPr>
          <p:spPr bwMode="auto">
            <a:xfrm rot="10800000" flipV="1">
              <a:off x="2514600" y="5181600"/>
              <a:ext cx="2057400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i="1" dirty="0">
                  <a:ln>
                    <a:solidFill>
                      <a:srgbClr val="333399"/>
                    </a:solidFill>
                  </a:ln>
                  <a:solidFill>
                    <a:srgbClr val="000000"/>
                  </a:solidFill>
                  <a:latin typeface="Times New Roman"/>
                  <a:ea typeface="Times New Roman" pitchFamily="-108" charset="0"/>
                  <a:cs typeface="Times New Roman"/>
                </a:rPr>
                <a:t>capitalized?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i="1" dirty="0">
                  <a:ln>
                    <a:solidFill>
                      <a:srgbClr val="333399"/>
                    </a:solidFill>
                  </a:ln>
                  <a:solidFill>
                    <a:srgbClr val="000000"/>
                  </a:solidFill>
                  <a:latin typeface="Times New Roman"/>
                  <a:ea typeface="Times New Roman" pitchFamily="-108" charset="0"/>
                  <a:cs typeface="Times New Roman"/>
                </a:rPr>
                <a:t>ends with ‘...ski’?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i="1" dirty="0">
                  <a:ln>
                    <a:solidFill>
                      <a:srgbClr val="333399"/>
                    </a:solidFill>
                  </a:ln>
                  <a:solidFill>
                    <a:srgbClr val="000000"/>
                  </a:solidFill>
                  <a:latin typeface="Times New Roman"/>
                  <a:ea typeface="Times New Roman" pitchFamily="-108" charset="0"/>
                  <a:cs typeface="Times New Roman"/>
                </a:rPr>
                <a:t>…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i="1" dirty="0">
                  <a:ln>
                    <a:solidFill>
                      <a:srgbClr val="333399"/>
                    </a:solidFill>
                  </a:ln>
                  <a:solidFill>
                    <a:srgbClr val="000000"/>
                  </a:solidFill>
                  <a:latin typeface="Times New Roman"/>
                  <a:ea typeface="Times New Roman" pitchFamily="-108" charset="0"/>
                  <a:cs typeface="Times New Roman"/>
                </a:rPr>
                <a:t>contains “</a:t>
              </a:r>
              <a:r>
                <a:rPr lang="en-US" sz="2000" b="1" i="1" dirty="0" err="1">
                  <a:ln>
                    <a:solidFill>
                      <a:srgbClr val="333399"/>
                    </a:solidFill>
                  </a:ln>
                  <a:solidFill>
                    <a:srgbClr val="000000"/>
                  </a:solidFill>
                  <a:latin typeface="Times New Roman"/>
                  <a:ea typeface="Times New Roman" pitchFamily="-108" charset="0"/>
                  <a:cs typeface="Times New Roman"/>
                </a:rPr>
                <a:t>univ</a:t>
              </a:r>
              <a:r>
                <a:rPr lang="en-US" sz="2000" b="1" i="1" dirty="0">
                  <a:ln>
                    <a:solidFill>
                      <a:srgbClr val="333399"/>
                    </a:solidFill>
                  </a:ln>
                  <a:solidFill>
                    <a:srgbClr val="000000"/>
                  </a:solidFill>
                  <a:latin typeface="Times New Roman"/>
                  <a:ea typeface="Times New Roman" pitchFamily="-108" charset="0"/>
                  <a:cs typeface="Times New Roman"/>
                </a:rPr>
                <a:t>.”?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667000" y="3429000"/>
              <a:ext cx="8087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ln>
                    <a:solidFill>
                      <a:srgbClr val="000090"/>
                    </a:solidFill>
                  </a:ln>
                  <a:solidFill>
                    <a:srgbClr val="000000"/>
                  </a:solidFill>
                  <a:latin typeface="Arial" pitchFamily="-108" charset="0"/>
                  <a:ea typeface="Times New Roman" pitchFamily="-108" charset="0"/>
                  <a:cs typeface="Times New Roman" pitchFamily="-108" charset="0"/>
                </a:rPr>
                <a:t>f</a:t>
              </a:r>
              <a:r>
                <a:rPr lang="en-US" baseline="-25000" dirty="0">
                  <a:ln>
                    <a:solidFill>
                      <a:srgbClr val="000090"/>
                    </a:solidFill>
                  </a:ln>
                  <a:solidFill>
                    <a:srgbClr val="000000"/>
                  </a:solidFill>
                  <a:latin typeface="Arial" pitchFamily="-108" charset="0"/>
                  <a:ea typeface="Times New Roman" pitchFamily="-108" charset="0"/>
                  <a:cs typeface="Times New Roman" pitchFamily="-108" charset="0"/>
                </a:rPr>
                <a:t>2</a:t>
              </a:r>
              <a:r>
                <a:rPr lang="en-US" dirty="0">
                  <a:ln>
                    <a:solidFill>
                      <a:srgbClr val="000090"/>
                    </a:solidFill>
                  </a:ln>
                  <a:solidFill>
                    <a:srgbClr val="000000"/>
                  </a:solidFill>
                  <a:latin typeface="Arial" pitchFamily="-108" charset="0"/>
                  <a:ea typeface="Times New Roman" pitchFamily="-108" charset="0"/>
                  <a:cs typeface="Times New Roman" pitchFamily="-108" charset="0"/>
                </a:rPr>
                <a:t>(NP)</a:t>
              </a:r>
              <a:endParaRPr lang="en-US" dirty="0">
                <a:ln>
                  <a:solidFill>
                    <a:srgbClr val="000090"/>
                  </a:solidFill>
                </a:ln>
                <a:solidFill>
                  <a:srgbClr val="000000"/>
                </a:solidFill>
                <a:latin typeface="Arial" pitchFamily="-108" charset="0"/>
                <a:ea typeface="ＭＳ Ｐゴシック" charset="0"/>
              </a:endParaRPr>
            </a:p>
          </p:txBody>
        </p:sp>
      </p:grpSp>
      <p:grpSp>
        <p:nvGrpSpPr>
          <p:cNvPr id="78860" name="Group 32"/>
          <p:cNvGrpSpPr>
            <a:grpSpLocks/>
          </p:cNvGrpSpPr>
          <p:nvPr/>
        </p:nvGrpSpPr>
        <p:grpSpPr bwMode="auto">
          <a:xfrm>
            <a:off x="5006976" y="2416176"/>
            <a:ext cx="4048125" cy="4321175"/>
            <a:chOff x="3482882" y="2416081"/>
            <a:chExt cx="4048218" cy="4320535"/>
          </a:xfrm>
        </p:grpSpPr>
        <p:sp>
          <p:nvSpPr>
            <p:cNvPr id="25" name="TextBox 6"/>
            <p:cNvSpPr txBox="1">
              <a:spLocks noChangeArrowheads="1"/>
            </p:cNvSpPr>
            <p:nvPr/>
          </p:nvSpPr>
          <p:spPr bwMode="auto">
            <a:xfrm rot="10800000" flipV="1">
              <a:off x="4724400" y="4038600"/>
              <a:ext cx="14478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ln>
                    <a:solidFill>
                      <a:srgbClr val="008000"/>
                    </a:solidFill>
                  </a:ln>
                  <a:solidFill>
                    <a:srgbClr val="000000"/>
                  </a:solidFill>
                  <a:latin typeface="Arial" pitchFamily="-108" charset="0"/>
                  <a:ea typeface="Times New Roman" pitchFamily="-108" charset="0"/>
                  <a:cs typeface="Times New Roman" pitchFamily="-108" charset="0"/>
                </a:rPr>
                <a:t>NP HTML contexts</a:t>
              </a:r>
            </a:p>
          </p:txBody>
        </p:sp>
        <p:cxnSp>
          <p:nvCxnSpPr>
            <p:cNvPr id="26" name="Straight Arrow Connector 25"/>
            <p:cNvCxnSpPr>
              <a:stCxn id="21" idx="1"/>
              <a:endCxn id="69" idx="5"/>
            </p:cNvCxnSpPr>
            <p:nvPr/>
          </p:nvCxnSpPr>
          <p:spPr>
            <a:xfrm rot="16200000" flipV="1">
              <a:off x="3368707" y="2530256"/>
              <a:ext cx="1492029" cy="1263679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6"/>
            <p:cNvSpPr txBox="1">
              <a:spLocks noChangeArrowheads="1"/>
            </p:cNvSpPr>
            <p:nvPr/>
          </p:nvSpPr>
          <p:spPr bwMode="auto">
            <a:xfrm rot="10800000" flipV="1">
              <a:off x="4648200" y="5105400"/>
              <a:ext cx="2882900" cy="163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i="1" dirty="0">
                  <a:ln>
                    <a:solidFill>
                      <a:srgbClr val="008000"/>
                    </a:solidFill>
                  </a:ln>
                  <a:solidFill>
                    <a:srgbClr val="000000"/>
                  </a:solidFill>
                  <a:latin typeface="Times New Roman"/>
                  <a:ea typeface="Times New Roman" pitchFamily="-108" charset="0"/>
                  <a:cs typeface="Times New Roman"/>
                  <a:hlinkClick r:id="rId2"/>
                </a:rPr>
                <a:t>www.celebrities.com</a:t>
              </a:r>
              <a:r>
                <a:rPr lang="en-US" sz="2000" b="1" i="1" dirty="0">
                  <a:ln>
                    <a:solidFill>
                      <a:srgbClr val="008000"/>
                    </a:solidFill>
                  </a:ln>
                  <a:solidFill>
                    <a:srgbClr val="000000"/>
                  </a:solidFill>
                  <a:latin typeface="Times New Roman"/>
                  <a:ea typeface="Times New Roman" pitchFamily="-108" charset="0"/>
                  <a:cs typeface="Times New Roman"/>
                </a:rPr>
                <a:t>: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i="1" dirty="0">
                  <a:ln>
                    <a:solidFill>
                      <a:srgbClr val="008000"/>
                    </a:solidFill>
                  </a:ln>
                  <a:solidFill>
                    <a:srgbClr val="000000"/>
                  </a:solidFill>
                  <a:latin typeface="Times New Roman"/>
                  <a:ea typeface="Times New Roman" pitchFamily="-108" charset="0"/>
                  <a:cs typeface="Times New Roman"/>
                </a:rPr>
                <a:t>&lt;</a:t>
              </a:r>
              <a:r>
                <a:rPr lang="en-US" sz="2000" b="1" i="1" dirty="0" err="1">
                  <a:ln>
                    <a:solidFill>
                      <a:srgbClr val="008000"/>
                    </a:solidFill>
                  </a:ln>
                  <a:solidFill>
                    <a:srgbClr val="000000"/>
                  </a:solidFill>
                  <a:latin typeface="Times New Roman"/>
                  <a:ea typeface="Times New Roman" pitchFamily="-108" charset="0"/>
                  <a:cs typeface="Times New Roman"/>
                </a:rPr>
                <a:t>li</a:t>
              </a:r>
              <a:r>
                <a:rPr lang="en-US" sz="2000" b="1" i="1" dirty="0">
                  <a:ln>
                    <a:solidFill>
                      <a:srgbClr val="008000"/>
                    </a:solidFill>
                  </a:ln>
                  <a:solidFill>
                    <a:srgbClr val="000000"/>
                  </a:solidFill>
                  <a:latin typeface="Times New Roman"/>
                  <a:ea typeface="Times New Roman" pitchFamily="-108" charset="0"/>
                  <a:cs typeface="Times New Roman"/>
                </a:rPr>
                <a:t>&gt; __ &lt;/</a:t>
              </a:r>
              <a:r>
                <a:rPr lang="en-US" sz="2000" b="1" i="1" dirty="0" err="1">
                  <a:ln>
                    <a:solidFill>
                      <a:srgbClr val="008000"/>
                    </a:solidFill>
                  </a:ln>
                  <a:solidFill>
                    <a:srgbClr val="000000"/>
                  </a:solidFill>
                  <a:latin typeface="Times New Roman"/>
                  <a:ea typeface="Times New Roman" pitchFamily="-108" charset="0"/>
                  <a:cs typeface="Times New Roman"/>
                </a:rPr>
                <a:t>li</a:t>
              </a:r>
              <a:r>
                <a:rPr lang="en-US" sz="2000" b="1" i="1" dirty="0">
                  <a:ln>
                    <a:solidFill>
                      <a:srgbClr val="008000"/>
                    </a:solidFill>
                  </a:ln>
                  <a:solidFill>
                    <a:srgbClr val="000000"/>
                  </a:solidFill>
                  <a:latin typeface="Times New Roman"/>
                  <a:ea typeface="Times New Roman" pitchFamily="-108" charset="0"/>
                  <a:cs typeface="Times New Roman"/>
                </a:rPr>
                <a:t>&gt;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i="1" dirty="0">
                <a:ln>
                  <a:solidFill>
                    <a:srgbClr val="008000"/>
                  </a:solidFill>
                </a:ln>
                <a:solidFill>
                  <a:srgbClr val="000000"/>
                </a:solidFill>
                <a:latin typeface="Times New Roman"/>
                <a:ea typeface="Times New Roman" pitchFamily="-108" charset="0"/>
                <a:cs typeface="Times New Roman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i="1" dirty="0">
                  <a:ln>
                    <a:solidFill>
                      <a:srgbClr val="008000"/>
                    </a:solidFill>
                  </a:ln>
                  <a:solidFill>
                    <a:srgbClr val="000000"/>
                  </a:solidFill>
                  <a:latin typeface="Times New Roman"/>
                  <a:ea typeface="Times New Roman" pitchFamily="-108" charset="0"/>
                  <a:cs typeface="Times New Roman"/>
                </a:rPr>
                <a:t>…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i="1" dirty="0">
                <a:ln>
                  <a:solidFill>
                    <a:srgbClr val="008000"/>
                  </a:solidFill>
                </a:ln>
                <a:solidFill>
                  <a:srgbClr val="000000"/>
                </a:solidFill>
                <a:latin typeface="Times New Roman"/>
                <a:ea typeface="Times New Roman" pitchFamily="-108" charset="0"/>
                <a:cs typeface="Times New Roman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191000" y="2971800"/>
              <a:ext cx="8087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ln>
                    <a:solidFill>
                      <a:srgbClr val="008000"/>
                    </a:solidFill>
                  </a:ln>
                  <a:solidFill>
                    <a:srgbClr val="000000"/>
                  </a:solidFill>
                  <a:latin typeface="Arial" pitchFamily="-108" charset="0"/>
                  <a:ea typeface="Times New Roman" pitchFamily="-108" charset="0"/>
                  <a:cs typeface="Times New Roman" pitchFamily="-108" charset="0"/>
                </a:rPr>
                <a:t>f</a:t>
              </a:r>
              <a:r>
                <a:rPr lang="en-US" baseline="-25000" dirty="0">
                  <a:ln>
                    <a:solidFill>
                      <a:srgbClr val="008000"/>
                    </a:solidFill>
                  </a:ln>
                  <a:solidFill>
                    <a:srgbClr val="000000"/>
                  </a:solidFill>
                  <a:latin typeface="Arial" pitchFamily="-108" charset="0"/>
                  <a:ea typeface="Times New Roman" pitchFamily="-108" charset="0"/>
                  <a:cs typeface="Times New Roman" pitchFamily="-108" charset="0"/>
                </a:rPr>
                <a:t>3</a:t>
              </a:r>
              <a:r>
                <a:rPr lang="en-US" dirty="0">
                  <a:ln>
                    <a:solidFill>
                      <a:srgbClr val="008000"/>
                    </a:solidFill>
                  </a:ln>
                  <a:solidFill>
                    <a:srgbClr val="000000"/>
                  </a:solidFill>
                  <a:latin typeface="Arial" pitchFamily="-108" charset="0"/>
                  <a:ea typeface="Times New Roman" pitchFamily="-108" charset="0"/>
                  <a:cs typeface="Times New Roman" pitchFamily="-108" charset="0"/>
                </a:rPr>
                <a:t>(NP)</a:t>
              </a:r>
              <a:endParaRPr lang="en-US" dirty="0">
                <a:ln>
                  <a:solidFill>
                    <a:srgbClr val="008000"/>
                  </a:solidFill>
                </a:ln>
                <a:solidFill>
                  <a:srgbClr val="000000"/>
                </a:solidFill>
                <a:latin typeface="Arial" pitchFamily="-108" charset="0"/>
                <a:ea typeface="ＭＳ Ｐゴシック" charset="0"/>
              </a:endParaRPr>
            </a:p>
          </p:txBody>
        </p:sp>
      </p:grpSp>
      <p:sp>
        <p:nvSpPr>
          <p:cNvPr id="78861" name="Title 10"/>
          <p:cNvSpPr txBox="1">
            <a:spLocks/>
          </p:cNvSpPr>
          <p:nvPr/>
        </p:nvSpPr>
        <p:spPr bwMode="auto">
          <a:xfrm>
            <a:off x="642257" y="29517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>
                <a:solidFill>
                  <a:srgbClr val="000090"/>
                </a:solidFill>
              </a:rPr>
              <a:t>Type 1 Coupling: Co-Training, Multi-View Learning</a:t>
            </a:r>
          </a:p>
        </p:txBody>
      </p:sp>
      <p:sp>
        <p:nvSpPr>
          <p:cNvPr id="78862" name="TextBox 14"/>
          <p:cNvSpPr txBox="1">
            <a:spLocks noChangeArrowheads="1"/>
          </p:cNvSpPr>
          <p:nvPr/>
        </p:nvSpPr>
        <p:spPr bwMode="auto">
          <a:xfrm>
            <a:off x="7848600" y="838201"/>
            <a:ext cx="28194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[Blum &amp; Mitchell; 98]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[Dasgupta et al; 01 ]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[Ganchev et al., 08]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[Sridharan &amp; Kakade, 08]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[Wang &amp; Zhou, ICML10]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Box 7"/>
          <p:cNvSpPr txBox="1">
            <a:spLocks noChangeArrowheads="1"/>
          </p:cNvSpPr>
          <p:nvPr/>
        </p:nvSpPr>
        <p:spPr bwMode="auto">
          <a:xfrm>
            <a:off x="4819650" y="2506437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team</a:t>
            </a:r>
          </a:p>
        </p:txBody>
      </p:sp>
      <p:sp>
        <p:nvSpPr>
          <p:cNvPr id="54" name="Donut 53"/>
          <p:cNvSpPr/>
          <p:nvPr/>
        </p:nvSpPr>
        <p:spPr>
          <a:xfrm>
            <a:off x="3752850" y="3878036"/>
            <a:ext cx="46038" cy="2286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Donut 54"/>
          <p:cNvSpPr/>
          <p:nvPr/>
        </p:nvSpPr>
        <p:spPr>
          <a:xfrm>
            <a:off x="4362450" y="2277836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Donut 57"/>
          <p:cNvSpPr/>
          <p:nvPr/>
        </p:nvSpPr>
        <p:spPr>
          <a:xfrm>
            <a:off x="2305050" y="2506436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Donut 60"/>
          <p:cNvSpPr/>
          <p:nvPr/>
        </p:nvSpPr>
        <p:spPr>
          <a:xfrm>
            <a:off x="3219450" y="2125436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Donut 65"/>
          <p:cNvSpPr/>
          <p:nvPr/>
        </p:nvSpPr>
        <p:spPr>
          <a:xfrm>
            <a:off x="4972050" y="2506436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Donut 68"/>
          <p:cNvSpPr/>
          <p:nvPr/>
        </p:nvSpPr>
        <p:spPr>
          <a:xfrm>
            <a:off x="3676650" y="2506436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880" name="TextBox 10"/>
          <p:cNvSpPr txBox="1">
            <a:spLocks noChangeArrowheads="1"/>
          </p:cNvSpPr>
          <p:nvPr/>
        </p:nvSpPr>
        <p:spPr bwMode="auto">
          <a:xfrm>
            <a:off x="2990850" y="1820637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person</a:t>
            </a:r>
          </a:p>
        </p:txBody>
      </p:sp>
      <p:sp>
        <p:nvSpPr>
          <p:cNvPr id="79881" name="TextBox 6"/>
          <p:cNvSpPr txBox="1">
            <a:spLocks noChangeArrowheads="1"/>
          </p:cNvSpPr>
          <p:nvPr/>
        </p:nvSpPr>
        <p:spPr bwMode="auto">
          <a:xfrm>
            <a:off x="1771650" y="2049237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athlete</a:t>
            </a:r>
          </a:p>
        </p:txBody>
      </p:sp>
      <p:sp>
        <p:nvSpPr>
          <p:cNvPr id="79882" name="TextBox 11"/>
          <p:cNvSpPr txBox="1">
            <a:spLocks noChangeArrowheads="1"/>
          </p:cNvSpPr>
          <p:nvPr/>
        </p:nvSpPr>
        <p:spPr bwMode="auto">
          <a:xfrm>
            <a:off x="3295650" y="2201637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coach</a:t>
            </a:r>
          </a:p>
        </p:txBody>
      </p:sp>
      <p:sp>
        <p:nvSpPr>
          <p:cNvPr id="79883" name="TextBox 7"/>
          <p:cNvSpPr txBox="1">
            <a:spLocks noChangeArrowheads="1"/>
          </p:cNvSpPr>
          <p:nvPr/>
        </p:nvSpPr>
        <p:spPr bwMode="auto">
          <a:xfrm>
            <a:off x="3905250" y="1973037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sport</a:t>
            </a:r>
          </a:p>
        </p:txBody>
      </p:sp>
      <p:cxnSp>
        <p:nvCxnSpPr>
          <p:cNvPr id="111" name="Straight Arrow Connector 110"/>
          <p:cNvCxnSpPr>
            <a:stCxn id="54" idx="3"/>
            <a:endCxn id="69" idx="4"/>
          </p:cNvCxnSpPr>
          <p:nvPr/>
        </p:nvCxnSpPr>
        <p:spPr>
          <a:xfrm rot="5400000" flipH="1">
            <a:off x="3048794" y="3362893"/>
            <a:ext cx="1414463" cy="635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54" idx="3"/>
          </p:cNvCxnSpPr>
          <p:nvPr/>
        </p:nvCxnSpPr>
        <p:spPr>
          <a:xfrm rot="5400000" flipH="1" flipV="1">
            <a:off x="3278188" y="2911249"/>
            <a:ext cx="1643063" cy="68103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54" idx="5"/>
          </p:cNvCxnSpPr>
          <p:nvPr/>
        </p:nvCxnSpPr>
        <p:spPr>
          <a:xfrm rot="5400000" flipH="1" flipV="1">
            <a:off x="3675857" y="2775518"/>
            <a:ext cx="1414463" cy="11811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54" idx="5"/>
          </p:cNvCxnSpPr>
          <p:nvPr/>
        </p:nvCxnSpPr>
        <p:spPr>
          <a:xfrm rot="5400000" flipH="1">
            <a:off x="2647157" y="2927918"/>
            <a:ext cx="1795463" cy="4953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54" idx="5"/>
          </p:cNvCxnSpPr>
          <p:nvPr/>
        </p:nvCxnSpPr>
        <p:spPr>
          <a:xfrm rot="5400000" flipH="1">
            <a:off x="2417763" y="2698524"/>
            <a:ext cx="1414463" cy="13350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6" name="Donut 245"/>
          <p:cNvSpPr/>
          <p:nvPr/>
        </p:nvSpPr>
        <p:spPr>
          <a:xfrm>
            <a:off x="3702050" y="4087586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890" name="TextBox 6"/>
          <p:cNvSpPr txBox="1">
            <a:spLocks noChangeArrowheads="1"/>
          </p:cNvSpPr>
          <p:nvPr/>
        </p:nvSpPr>
        <p:spPr bwMode="auto">
          <a:xfrm rot="10800000" flipV="1">
            <a:off x="3067050" y="4259037"/>
            <a:ext cx="152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cs typeface="Times New Roman" charset="0"/>
              </a:rPr>
              <a:t>NP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cs typeface="Times New Roman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rot="10800000" flipV="1">
            <a:off x="2457450" y="2236561"/>
            <a:ext cx="762000" cy="38100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371850" y="2281011"/>
            <a:ext cx="381000" cy="26035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3752850" y="2465162"/>
            <a:ext cx="668338" cy="1174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371850" y="2201637"/>
            <a:ext cx="1066800" cy="1111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2457450" y="2312761"/>
            <a:ext cx="19812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514850" y="2388961"/>
            <a:ext cx="439738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829050" y="2617561"/>
            <a:ext cx="1143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898" name="TextBox 123"/>
          <p:cNvSpPr txBox="1">
            <a:spLocks noChangeArrowheads="1"/>
          </p:cNvSpPr>
          <p:nvPr/>
        </p:nvSpPr>
        <p:spPr bwMode="auto">
          <a:xfrm>
            <a:off x="4972050" y="3878036"/>
            <a:ext cx="419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srgbClr val="000000"/>
                </a:solidFill>
                <a:cs typeface="Times New Roman" charset="0"/>
              </a:rPr>
              <a:t>athlete(NP) </a:t>
            </a:r>
            <a:r>
              <a:rPr lang="en-US" sz="1800" b="1">
                <a:solidFill>
                  <a:srgbClr val="000000"/>
                </a:solidFill>
                <a:cs typeface="Times New Roman" charset="0"/>
                <a:sym typeface="Wingdings" charset="0"/>
              </a:rPr>
              <a:t> person(NP)</a:t>
            </a:r>
            <a:endParaRPr lang="en-US" sz="1800">
              <a:solidFill>
                <a:srgbClr val="000000"/>
              </a:solidFill>
              <a:cs typeface="Times New Roman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rot="10800000">
            <a:off x="5429250" y="4106636"/>
            <a:ext cx="533400" cy="158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429250" y="4640036"/>
            <a:ext cx="533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901" name="TextBox 123"/>
          <p:cNvSpPr txBox="1">
            <a:spLocks noChangeArrowheads="1"/>
          </p:cNvSpPr>
          <p:nvPr/>
        </p:nvSpPr>
        <p:spPr bwMode="auto">
          <a:xfrm>
            <a:off x="5276850" y="4411436"/>
            <a:ext cx="419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srgbClr val="000000"/>
                </a:solidFill>
                <a:cs typeface="Times New Roman" charset="0"/>
              </a:rPr>
              <a:t>athlete(NP) </a:t>
            </a:r>
            <a:r>
              <a:rPr lang="en-US" sz="1800" b="1">
                <a:solidFill>
                  <a:srgbClr val="000000"/>
                </a:solidFill>
                <a:cs typeface="Times New Roman" charset="0"/>
                <a:sym typeface="Wingdings" charset="0"/>
              </a:rPr>
              <a:t> NOT sport(NP)</a:t>
            </a:r>
            <a:endParaRPr lang="en-US" sz="18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79902" name="TextBox 123"/>
          <p:cNvSpPr txBox="1">
            <a:spLocks noChangeArrowheads="1"/>
          </p:cNvSpPr>
          <p:nvPr/>
        </p:nvSpPr>
        <p:spPr bwMode="auto">
          <a:xfrm>
            <a:off x="5276850" y="4792436"/>
            <a:ext cx="419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srgbClr val="000000"/>
                </a:solidFill>
                <a:cs typeface="Times New Roman" charset="0"/>
              </a:rPr>
              <a:t>NOT athlete(NP) </a:t>
            </a:r>
            <a:r>
              <a:rPr lang="en-US" sz="1800" b="1">
                <a:solidFill>
                  <a:srgbClr val="000000"/>
                </a:solidFill>
                <a:cs typeface="Times New Roman" charset="0"/>
                <a:sym typeface="Wingdings" charset="0"/>
              </a:rPr>
              <a:t> sport(NP)</a:t>
            </a:r>
            <a:endParaRPr lang="en-US" sz="18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79903" name="Title 10"/>
          <p:cNvSpPr txBox="1">
            <a:spLocks/>
          </p:cNvSpPr>
          <p:nvPr/>
        </p:nvSpPr>
        <p:spPr bwMode="auto">
          <a:xfrm>
            <a:off x="476250" y="372836"/>
            <a:ext cx="899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90"/>
                </a:solidFill>
              </a:rPr>
              <a:t>Type 2 Coupling: Multi-task, Structured Outputs</a:t>
            </a:r>
          </a:p>
        </p:txBody>
      </p:sp>
      <p:sp>
        <p:nvSpPr>
          <p:cNvPr id="79904" name="TextBox 15"/>
          <p:cNvSpPr txBox="1">
            <a:spLocks noChangeArrowheads="1"/>
          </p:cNvSpPr>
          <p:nvPr/>
        </p:nvSpPr>
        <p:spPr bwMode="auto">
          <a:xfrm>
            <a:off x="6800850" y="906237"/>
            <a:ext cx="2667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[Daume, 2008]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[Bakhir et al., eds. 2007]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[Roth et al., 2008]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[Taskar et al., 2009]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[Carlson et al., 2009]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Box 7"/>
          <p:cNvSpPr txBox="1">
            <a:spLocks noChangeArrowheads="1"/>
          </p:cNvSpPr>
          <p:nvPr/>
        </p:nvSpPr>
        <p:spPr bwMode="auto">
          <a:xfrm>
            <a:off x="6019800" y="22860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team</a:t>
            </a:r>
          </a:p>
        </p:txBody>
      </p:sp>
      <p:sp>
        <p:nvSpPr>
          <p:cNvPr id="54" name="Donut 53"/>
          <p:cNvSpPr/>
          <p:nvPr/>
        </p:nvSpPr>
        <p:spPr>
          <a:xfrm>
            <a:off x="4953000" y="3657600"/>
            <a:ext cx="46038" cy="2286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Donut 54"/>
          <p:cNvSpPr/>
          <p:nvPr/>
        </p:nvSpPr>
        <p:spPr>
          <a:xfrm>
            <a:off x="5562600" y="20574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Donut 57"/>
          <p:cNvSpPr/>
          <p:nvPr/>
        </p:nvSpPr>
        <p:spPr>
          <a:xfrm>
            <a:off x="3505200" y="22860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Donut 60"/>
          <p:cNvSpPr/>
          <p:nvPr/>
        </p:nvSpPr>
        <p:spPr>
          <a:xfrm>
            <a:off x="4419600" y="19050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Donut 65"/>
          <p:cNvSpPr/>
          <p:nvPr/>
        </p:nvSpPr>
        <p:spPr>
          <a:xfrm>
            <a:off x="6172200" y="22860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Donut 68"/>
          <p:cNvSpPr/>
          <p:nvPr/>
        </p:nvSpPr>
        <p:spPr>
          <a:xfrm>
            <a:off x="4876800" y="22860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904" name="TextBox 10"/>
          <p:cNvSpPr txBox="1">
            <a:spLocks noChangeArrowheads="1"/>
          </p:cNvSpPr>
          <p:nvPr/>
        </p:nvSpPr>
        <p:spPr bwMode="auto">
          <a:xfrm>
            <a:off x="4191000" y="16002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person</a:t>
            </a:r>
          </a:p>
        </p:txBody>
      </p:sp>
      <p:sp>
        <p:nvSpPr>
          <p:cNvPr id="80905" name="TextBox 6"/>
          <p:cNvSpPr txBox="1">
            <a:spLocks noChangeArrowheads="1"/>
          </p:cNvSpPr>
          <p:nvPr/>
        </p:nvSpPr>
        <p:spPr bwMode="auto">
          <a:xfrm rot="10800000" flipV="1">
            <a:off x="1752600" y="4191000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cs typeface="Times New Roman" charset="0"/>
              </a:rPr>
              <a:t>NP</a:t>
            </a:r>
            <a:r>
              <a:rPr lang="en-US" sz="2000">
                <a:solidFill>
                  <a:srgbClr val="000000"/>
                </a:solidFill>
                <a:cs typeface="Times New Roman" charset="0"/>
              </a:rPr>
              <a:t>:</a:t>
            </a:r>
          </a:p>
        </p:txBody>
      </p:sp>
      <p:sp>
        <p:nvSpPr>
          <p:cNvPr id="80906" name="TextBox 6"/>
          <p:cNvSpPr txBox="1">
            <a:spLocks noChangeArrowheads="1"/>
          </p:cNvSpPr>
          <p:nvPr/>
        </p:nvSpPr>
        <p:spPr bwMode="auto">
          <a:xfrm>
            <a:off x="2971800" y="18288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athlete</a:t>
            </a:r>
          </a:p>
        </p:txBody>
      </p:sp>
      <p:sp>
        <p:nvSpPr>
          <p:cNvPr id="80907" name="TextBox 11"/>
          <p:cNvSpPr txBox="1">
            <a:spLocks noChangeArrowheads="1"/>
          </p:cNvSpPr>
          <p:nvPr/>
        </p:nvSpPr>
        <p:spPr bwMode="auto">
          <a:xfrm>
            <a:off x="4495800" y="19812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coach</a:t>
            </a:r>
          </a:p>
        </p:txBody>
      </p:sp>
      <p:sp>
        <p:nvSpPr>
          <p:cNvPr id="80908" name="TextBox 7"/>
          <p:cNvSpPr txBox="1">
            <a:spLocks noChangeArrowheads="1"/>
          </p:cNvSpPr>
          <p:nvPr/>
        </p:nvSpPr>
        <p:spPr bwMode="auto">
          <a:xfrm>
            <a:off x="5105400" y="17526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sport</a:t>
            </a:r>
          </a:p>
        </p:txBody>
      </p:sp>
      <p:cxnSp>
        <p:nvCxnSpPr>
          <p:cNvPr id="111" name="Straight Arrow Connector 110"/>
          <p:cNvCxnSpPr>
            <a:stCxn id="54" idx="3"/>
            <a:endCxn id="69" idx="4"/>
          </p:cNvCxnSpPr>
          <p:nvPr/>
        </p:nvCxnSpPr>
        <p:spPr>
          <a:xfrm rot="5400000" flipH="1">
            <a:off x="4248944" y="3142457"/>
            <a:ext cx="1414463" cy="635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54" idx="3"/>
          </p:cNvCxnSpPr>
          <p:nvPr/>
        </p:nvCxnSpPr>
        <p:spPr>
          <a:xfrm rot="5400000" flipH="1" flipV="1">
            <a:off x="4478338" y="2690813"/>
            <a:ext cx="1643063" cy="68103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54" idx="5"/>
          </p:cNvCxnSpPr>
          <p:nvPr/>
        </p:nvCxnSpPr>
        <p:spPr>
          <a:xfrm rot="5400000" flipH="1" flipV="1">
            <a:off x="4876007" y="2555082"/>
            <a:ext cx="1414463" cy="11811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54" idx="5"/>
          </p:cNvCxnSpPr>
          <p:nvPr/>
        </p:nvCxnSpPr>
        <p:spPr>
          <a:xfrm rot="5400000" flipH="1">
            <a:off x="3847307" y="2707482"/>
            <a:ext cx="1795463" cy="4953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54" idx="5"/>
          </p:cNvCxnSpPr>
          <p:nvPr/>
        </p:nvCxnSpPr>
        <p:spPr>
          <a:xfrm rot="5400000" flipH="1">
            <a:off x="3617913" y="2478088"/>
            <a:ext cx="1414463" cy="13350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6" name="Donut 245"/>
          <p:cNvSpPr/>
          <p:nvPr/>
        </p:nvSpPr>
        <p:spPr>
          <a:xfrm>
            <a:off x="4902200" y="386715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Donut 19"/>
          <p:cNvSpPr/>
          <p:nvPr/>
        </p:nvSpPr>
        <p:spPr>
          <a:xfrm>
            <a:off x="3429000" y="38862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Donut 20"/>
          <p:cNvSpPr/>
          <p:nvPr/>
        </p:nvSpPr>
        <p:spPr>
          <a:xfrm>
            <a:off x="6248400" y="38862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917" name="TextBox 6"/>
          <p:cNvSpPr txBox="1">
            <a:spLocks noChangeArrowheads="1"/>
          </p:cNvSpPr>
          <p:nvPr/>
        </p:nvSpPr>
        <p:spPr bwMode="auto">
          <a:xfrm rot="10800000" flipV="1">
            <a:off x="2743200" y="4038600"/>
            <a:ext cx="1447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cs typeface="Times New Roman" charset="0"/>
              </a:rPr>
              <a:t>NP text context distribution</a:t>
            </a:r>
          </a:p>
        </p:txBody>
      </p:sp>
      <p:sp>
        <p:nvSpPr>
          <p:cNvPr id="80918" name="TextBox 6"/>
          <p:cNvSpPr txBox="1">
            <a:spLocks noChangeArrowheads="1"/>
          </p:cNvSpPr>
          <p:nvPr/>
        </p:nvSpPr>
        <p:spPr bwMode="auto">
          <a:xfrm rot="10800000" flipV="1">
            <a:off x="4267200" y="4038601"/>
            <a:ext cx="152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cs typeface="Times New Roman" charset="0"/>
              </a:rPr>
              <a:t>NP morphology</a:t>
            </a:r>
          </a:p>
        </p:txBody>
      </p:sp>
      <p:sp>
        <p:nvSpPr>
          <p:cNvPr id="80919" name="TextBox 6"/>
          <p:cNvSpPr txBox="1">
            <a:spLocks noChangeArrowheads="1"/>
          </p:cNvSpPr>
          <p:nvPr/>
        </p:nvSpPr>
        <p:spPr bwMode="auto">
          <a:xfrm rot="10800000" flipV="1">
            <a:off x="5715000" y="4038601"/>
            <a:ext cx="1447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cs typeface="Times New Roman" charset="0"/>
              </a:rPr>
              <a:t>NP HTML contexts</a:t>
            </a:r>
          </a:p>
        </p:txBody>
      </p:sp>
      <p:cxnSp>
        <p:nvCxnSpPr>
          <p:cNvPr id="26" name="Straight Arrow Connector 25"/>
          <p:cNvCxnSpPr>
            <a:stCxn id="21" idx="1"/>
            <a:endCxn id="69" idx="5"/>
          </p:cNvCxnSpPr>
          <p:nvPr/>
        </p:nvCxnSpPr>
        <p:spPr>
          <a:xfrm rot="16200000" flipV="1">
            <a:off x="4892675" y="2530475"/>
            <a:ext cx="1492250" cy="126365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0" idx="7"/>
            <a:endCxn id="69" idx="3"/>
          </p:cNvCxnSpPr>
          <p:nvPr/>
        </p:nvCxnSpPr>
        <p:spPr>
          <a:xfrm rot="5400000" flipH="1" flipV="1">
            <a:off x="3482975" y="2492375"/>
            <a:ext cx="1492250" cy="133985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1" idx="2"/>
          </p:cNvCxnSpPr>
          <p:nvPr/>
        </p:nvCxnSpPr>
        <p:spPr>
          <a:xfrm rot="10800000">
            <a:off x="3657600" y="2362200"/>
            <a:ext cx="2590800" cy="16002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1" idx="1"/>
          </p:cNvCxnSpPr>
          <p:nvPr/>
        </p:nvCxnSpPr>
        <p:spPr>
          <a:xfrm rot="16200000" flipV="1">
            <a:off x="4457701" y="2095501"/>
            <a:ext cx="1851025" cy="177482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1" idx="1"/>
          </p:cNvCxnSpPr>
          <p:nvPr/>
        </p:nvCxnSpPr>
        <p:spPr>
          <a:xfrm rot="16200000" flipV="1">
            <a:off x="5105401" y="2743201"/>
            <a:ext cx="1698625" cy="63182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1" idx="0"/>
          </p:cNvCxnSpPr>
          <p:nvPr/>
        </p:nvCxnSpPr>
        <p:spPr>
          <a:xfrm rot="16200000" flipV="1">
            <a:off x="5562600" y="3124200"/>
            <a:ext cx="1447800" cy="762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0" idx="7"/>
          </p:cNvCxnSpPr>
          <p:nvPr/>
        </p:nvCxnSpPr>
        <p:spPr>
          <a:xfrm rot="5400000" flipH="1" flipV="1">
            <a:off x="3086101" y="2530476"/>
            <a:ext cx="1851025" cy="90487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0" idx="7"/>
          </p:cNvCxnSpPr>
          <p:nvPr/>
        </p:nvCxnSpPr>
        <p:spPr>
          <a:xfrm rot="5400000" flipH="1" flipV="1">
            <a:off x="3733801" y="2035176"/>
            <a:ext cx="1698625" cy="204787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0" idx="0"/>
          </p:cNvCxnSpPr>
          <p:nvPr/>
        </p:nvCxnSpPr>
        <p:spPr>
          <a:xfrm rot="5400000" flipH="1" flipV="1">
            <a:off x="2803525" y="3140075"/>
            <a:ext cx="1447800" cy="4445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0" idx="7"/>
          </p:cNvCxnSpPr>
          <p:nvPr/>
        </p:nvCxnSpPr>
        <p:spPr>
          <a:xfrm rot="5400000" flipH="1" flipV="1">
            <a:off x="4152901" y="1844676"/>
            <a:ext cx="1470025" cy="265747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0800000" flipV="1">
            <a:off x="3657600" y="2016125"/>
            <a:ext cx="762000" cy="38100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572000" y="2060575"/>
            <a:ext cx="381000" cy="26035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4953000" y="2244726"/>
            <a:ext cx="668338" cy="1174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572000" y="1981201"/>
            <a:ext cx="1066800" cy="1111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3657600" y="2092325"/>
            <a:ext cx="19812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715000" y="2168525"/>
            <a:ext cx="439738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029200" y="2397125"/>
            <a:ext cx="1143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itle 10"/>
          <p:cNvSpPr txBox="1">
            <a:spLocks/>
          </p:cNvSpPr>
          <p:nvPr/>
        </p:nvSpPr>
        <p:spPr bwMode="auto">
          <a:xfrm>
            <a:off x="558800" y="417512"/>
            <a:ext cx="8991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0" dirty="0">
                <a:solidFill>
                  <a:srgbClr val="000090"/>
                </a:solidFill>
                <a:latin typeface="Arial"/>
                <a:ea typeface="ＭＳ Ｐゴシック" pitchFamily="-108" charset="-128"/>
                <a:cs typeface="ＭＳ Ｐゴシック" pitchFamily="-108" charset="-128"/>
              </a:rPr>
              <a:t>Multi-view, Multi-Task Coupling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18478-2847-4CE3-B01B-E713B14FE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this?</a:t>
            </a:r>
          </a:p>
        </p:txBody>
      </p:sp>
      <p:pic>
        <p:nvPicPr>
          <p:cNvPr id="2052" name="Picture 4" descr="Image result for animals">
            <a:extLst>
              <a:ext uri="{FF2B5EF4-FFF2-40B4-BE49-F238E27FC236}">
                <a16:creationId xmlns:a16="http://schemas.microsoft.com/office/drawing/2014/main" id="{C33983B3-8741-4EDF-9883-7D83630BE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025" y="556568"/>
            <a:ext cx="2667000" cy="199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animals">
            <a:extLst>
              <a:ext uri="{FF2B5EF4-FFF2-40B4-BE49-F238E27FC236}">
                <a16:creationId xmlns:a16="http://schemas.microsoft.com/office/drawing/2014/main" id="{2D29C35A-28CB-4896-8F2A-DE88899BA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261" y="4802257"/>
            <a:ext cx="2679239" cy="172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animals">
            <a:extLst>
              <a:ext uri="{FF2B5EF4-FFF2-40B4-BE49-F238E27FC236}">
                <a16:creationId xmlns:a16="http://schemas.microsoft.com/office/drawing/2014/main" id="{2DBFC40E-F9AD-4993-8D18-916BCDC2D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671" y="4810126"/>
            <a:ext cx="3219913" cy="171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animals">
            <a:extLst>
              <a:ext uri="{FF2B5EF4-FFF2-40B4-BE49-F238E27FC236}">
                <a16:creationId xmlns:a16="http://schemas.microsoft.com/office/drawing/2014/main" id="{C267C0C9-030D-471C-B5E2-DA9EB4B61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024" y="2842855"/>
            <a:ext cx="2691477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animals">
            <a:extLst>
              <a:ext uri="{FF2B5EF4-FFF2-40B4-BE49-F238E27FC236}">
                <a16:creationId xmlns:a16="http://schemas.microsoft.com/office/drawing/2014/main" id="{C9E71527-CCE1-4BB2-B714-C90DC7F07C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93"/>
          <a:stretch/>
        </p:blipFill>
        <p:spPr bwMode="auto">
          <a:xfrm>
            <a:off x="5698671" y="2842855"/>
            <a:ext cx="3219913" cy="171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 result for animals">
            <a:extLst>
              <a:ext uri="{FF2B5EF4-FFF2-40B4-BE49-F238E27FC236}">
                <a16:creationId xmlns:a16="http://schemas.microsoft.com/office/drawing/2014/main" id="{C5AF8AB5-8BC0-4574-80A3-EDF5806D4E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1"/>
          <a:stretch/>
        </p:blipFill>
        <p:spPr bwMode="auto">
          <a:xfrm>
            <a:off x="5698671" y="556569"/>
            <a:ext cx="3214803" cy="199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Image result for golden retriever">
            <a:extLst>
              <a:ext uri="{FF2B5EF4-FFF2-40B4-BE49-F238E27FC236}">
                <a16:creationId xmlns:a16="http://schemas.microsoft.com/office/drawing/2014/main" id="{5C05975D-781D-499C-9461-5571FD540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46" y="1216026"/>
            <a:ext cx="3319461" cy="221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600B52D-F9B3-49EE-8ADF-70602DC499C3}"/>
              </a:ext>
            </a:extLst>
          </p:cNvPr>
          <p:cNvSpPr/>
          <p:nvPr/>
        </p:nvSpPr>
        <p:spPr>
          <a:xfrm>
            <a:off x="552099" y="1110343"/>
            <a:ext cx="3521880" cy="240846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6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extBox 9"/>
          <p:cNvSpPr txBox="1">
            <a:spLocks noChangeArrowheads="1"/>
          </p:cNvSpPr>
          <p:nvPr/>
        </p:nvSpPr>
        <p:spPr bwMode="auto">
          <a:xfrm>
            <a:off x="7162800" y="1676401"/>
            <a:ext cx="1600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coachesTeam(c,t)</a:t>
            </a:r>
          </a:p>
        </p:txBody>
      </p:sp>
      <p:sp>
        <p:nvSpPr>
          <p:cNvPr id="81922" name="TextBox 13"/>
          <p:cNvSpPr txBox="1">
            <a:spLocks noChangeArrowheads="1"/>
          </p:cNvSpPr>
          <p:nvPr/>
        </p:nvSpPr>
        <p:spPr bwMode="auto">
          <a:xfrm>
            <a:off x="2590800" y="1752601"/>
            <a:ext cx="1676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playsForTeam(a,t)</a:t>
            </a:r>
          </a:p>
        </p:txBody>
      </p:sp>
      <p:sp>
        <p:nvSpPr>
          <p:cNvPr id="81923" name="TextBox 54"/>
          <p:cNvSpPr txBox="1">
            <a:spLocks noChangeArrowheads="1"/>
          </p:cNvSpPr>
          <p:nvPr/>
        </p:nvSpPr>
        <p:spPr bwMode="auto">
          <a:xfrm>
            <a:off x="5105400" y="1828801"/>
            <a:ext cx="1828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teamPlaysSport(t,s)</a:t>
            </a:r>
          </a:p>
        </p:txBody>
      </p:sp>
      <p:sp>
        <p:nvSpPr>
          <p:cNvPr id="81924" name="TextBox 8"/>
          <p:cNvSpPr txBox="1">
            <a:spLocks noChangeArrowheads="1"/>
          </p:cNvSpPr>
          <p:nvPr/>
        </p:nvSpPr>
        <p:spPr bwMode="auto">
          <a:xfrm>
            <a:off x="3733800" y="1295401"/>
            <a:ext cx="1676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playsSport(a,s)</a:t>
            </a:r>
          </a:p>
        </p:txBody>
      </p:sp>
      <p:sp>
        <p:nvSpPr>
          <p:cNvPr id="81925" name="TextBox 6"/>
          <p:cNvSpPr txBox="1">
            <a:spLocks noChangeArrowheads="1"/>
          </p:cNvSpPr>
          <p:nvPr/>
        </p:nvSpPr>
        <p:spPr bwMode="auto">
          <a:xfrm rot="10800000" flipV="1">
            <a:off x="2971800" y="5257801"/>
            <a:ext cx="876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NP1</a:t>
            </a:r>
          </a:p>
        </p:txBody>
      </p:sp>
      <p:sp>
        <p:nvSpPr>
          <p:cNvPr id="127" name="Donut 126"/>
          <p:cNvSpPr/>
          <p:nvPr/>
        </p:nvSpPr>
        <p:spPr>
          <a:xfrm>
            <a:off x="7772400" y="19812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Donut 127"/>
          <p:cNvSpPr/>
          <p:nvPr/>
        </p:nvSpPr>
        <p:spPr>
          <a:xfrm>
            <a:off x="5181600" y="20574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Donut 128"/>
          <p:cNvSpPr/>
          <p:nvPr/>
        </p:nvSpPr>
        <p:spPr>
          <a:xfrm>
            <a:off x="3505200" y="20574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Donut 129"/>
          <p:cNvSpPr/>
          <p:nvPr/>
        </p:nvSpPr>
        <p:spPr>
          <a:xfrm>
            <a:off x="4495800" y="16002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Donut 49"/>
          <p:cNvSpPr/>
          <p:nvPr/>
        </p:nvSpPr>
        <p:spPr>
          <a:xfrm>
            <a:off x="7239000" y="51816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931" name="TextBox 6"/>
          <p:cNvSpPr txBox="1">
            <a:spLocks noChangeArrowheads="1"/>
          </p:cNvSpPr>
          <p:nvPr/>
        </p:nvSpPr>
        <p:spPr bwMode="auto">
          <a:xfrm>
            <a:off x="7032625" y="5292725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NP2</a:t>
            </a:r>
          </a:p>
        </p:txBody>
      </p:sp>
      <p:cxnSp>
        <p:nvCxnSpPr>
          <p:cNvPr id="174" name="Straight Arrow Connector 173"/>
          <p:cNvCxnSpPr>
            <a:stCxn id="50" idx="0"/>
            <a:endCxn id="127" idx="4"/>
          </p:cNvCxnSpPr>
          <p:nvPr/>
        </p:nvCxnSpPr>
        <p:spPr>
          <a:xfrm rot="5400000" flipH="1" flipV="1">
            <a:off x="6057900" y="3390900"/>
            <a:ext cx="3048000" cy="5334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>
            <a:stCxn id="50" idx="7"/>
            <a:endCxn id="128" idx="5"/>
          </p:cNvCxnSpPr>
          <p:nvPr/>
        </p:nvCxnSpPr>
        <p:spPr>
          <a:xfrm rot="16200000" flipV="1">
            <a:off x="4832350" y="2667000"/>
            <a:ext cx="3016250" cy="20574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>
            <a:stCxn id="50" idx="0"/>
            <a:endCxn id="129" idx="5"/>
          </p:cNvCxnSpPr>
          <p:nvPr/>
        </p:nvCxnSpPr>
        <p:spPr>
          <a:xfrm rot="16200000" flipV="1">
            <a:off x="3978276" y="1844676"/>
            <a:ext cx="2994025" cy="367982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>
            <a:stCxn id="50" idx="0"/>
            <a:endCxn id="130" idx="5"/>
          </p:cNvCxnSpPr>
          <p:nvPr/>
        </p:nvCxnSpPr>
        <p:spPr>
          <a:xfrm rot="16200000" flipV="1">
            <a:off x="4244976" y="2111376"/>
            <a:ext cx="3451225" cy="2689225"/>
          </a:xfrm>
          <a:prstGeom prst="straightConnector1">
            <a:avLst/>
          </a:prstGeom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/>
          <p:nvPr/>
        </p:nvCxnSpPr>
        <p:spPr>
          <a:xfrm rot="5400000" flipH="1" flipV="1">
            <a:off x="4075907" y="1450182"/>
            <a:ext cx="3014663" cy="43815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>
            <a:endCxn id="128" idx="3"/>
          </p:cNvCxnSpPr>
          <p:nvPr/>
        </p:nvCxnSpPr>
        <p:spPr>
          <a:xfrm flipV="1">
            <a:off x="3398839" y="2187576"/>
            <a:ext cx="1804987" cy="287972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/>
          <p:nvPr/>
        </p:nvCxnSpPr>
        <p:spPr>
          <a:xfrm rot="5400000" flipH="1" flipV="1">
            <a:off x="1962944" y="3606007"/>
            <a:ext cx="2938463" cy="14605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endCxn id="130" idx="3"/>
          </p:cNvCxnSpPr>
          <p:nvPr/>
        </p:nvCxnSpPr>
        <p:spPr>
          <a:xfrm rot="5400000" flipH="1" flipV="1">
            <a:off x="2220913" y="2884488"/>
            <a:ext cx="3451225" cy="11430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6" name="Donut 245"/>
          <p:cNvSpPr/>
          <p:nvPr/>
        </p:nvSpPr>
        <p:spPr>
          <a:xfrm>
            <a:off x="3302000" y="516255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Title 10"/>
          <p:cNvSpPr txBox="1">
            <a:spLocks/>
          </p:cNvSpPr>
          <p:nvPr/>
        </p:nvSpPr>
        <p:spPr bwMode="auto">
          <a:xfrm>
            <a:off x="1676400" y="304800"/>
            <a:ext cx="8991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0" dirty="0">
                <a:solidFill>
                  <a:srgbClr val="000090"/>
                </a:solidFill>
                <a:latin typeface="Arial"/>
                <a:ea typeface="ＭＳ Ｐゴシック" pitchFamily="-108" charset="-128"/>
                <a:cs typeface="ＭＳ Ｐゴシック" pitchFamily="-108" charset="-128"/>
              </a:rPr>
              <a:t>Learning Relations between NP’s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Box 7"/>
          <p:cNvSpPr txBox="1">
            <a:spLocks noChangeArrowheads="1"/>
          </p:cNvSpPr>
          <p:nvPr/>
        </p:nvSpPr>
        <p:spPr bwMode="auto">
          <a:xfrm>
            <a:off x="4419600" y="35814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team</a:t>
            </a:r>
          </a:p>
        </p:txBody>
      </p:sp>
      <p:sp>
        <p:nvSpPr>
          <p:cNvPr id="82946" name="TextBox 9"/>
          <p:cNvSpPr txBox="1">
            <a:spLocks noChangeArrowheads="1"/>
          </p:cNvSpPr>
          <p:nvPr/>
        </p:nvSpPr>
        <p:spPr bwMode="auto">
          <a:xfrm>
            <a:off x="7162800" y="1676401"/>
            <a:ext cx="1600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coachesTeam(c,t)</a:t>
            </a:r>
          </a:p>
        </p:txBody>
      </p:sp>
      <p:sp>
        <p:nvSpPr>
          <p:cNvPr id="82947" name="TextBox 13"/>
          <p:cNvSpPr txBox="1">
            <a:spLocks noChangeArrowheads="1"/>
          </p:cNvSpPr>
          <p:nvPr/>
        </p:nvSpPr>
        <p:spPr bwMode="auto">
          <a:xfrm>
            <a:off x="2590800" y="1752601"/>
            <a:ext cx="1676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playsForTeam(a,t)</a:t>
            </a:r>
          </a:p>
        </p:txBody>
      </p:sp>
      <p:sp>
        <p:nvSpPr>
          <p:cNvPr id="82948" name="TextBox 54"/>
          <p:cNvSpPr txBox="1">
            <a:spLocks noChangeArrowheads="1"/>
          </p:cNvSpPr>
          <p:nvPr/>
        </p:nvSpPr>
        <p:spPr bwMode="auto">
          <a:xfrm>
            <a:off x="5105400" y="1828801"/>
            <a:ext cx="1828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teamPlaysSport(t,s)</a:t>
            </a:r>
          </a:p>
        </p:txBody>
      </p:sp>
      <p:sp>
        <p:nvSpPr>
          <p:cNvPr id="82949" name="TextBox 8"/>
          <p:cNvSpPr txBox="1">
            <a:spLocks noChangeArrowheads="1"/>
          </p:cNvSpPr>
          <p:nvPr/>
        </p:nvSpPr>
        <p:spPr bwMode="auto">
          <a:xfrm>
            <a:off x="3733800" y="1295401"/>
            <a:ext cx="1676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playsSport(a,s)</a:t>
            </a:r>
          </a:p>
        </p:txBody>
      </p:sp>
      <p:sp>
        <p:nvSpPr>
          <p:cNvPr id="54" name="Donut 53"/>
          <p:cNvSpPr/>
          <p:nvPr/>
        </p:nvSpPr>
        <p:spPr>
          <a:xfrm>
            <a:off x="3352800" y="4953000"/>
            <a:ext cx="46038" cy="2286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Donut 54"/>
          <p:cNvSpPr/>
          <p:nvPr/>
        </p:nvSpPr>
        <p:spPr>
          <a:xfrm>
            <a:off x="3962400" y="3352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Donut 57"/>
          <p:cNvSpPr/>
          <p:nvPr/>
        </p:nvSpPr>
        <p:spPr>
          <a:xfrm>
            <a:off x="1905000" y="35814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Donut 60"/>
          <p:cNvSpPr/>
          <p:nvPr/>
        </p:nvSpPr>
        <p:spPr>
          <a:xfrm>
            <a:off x="2819400" y="32004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Donut 65"/>
          <p:cNvSpPr/>
          <p:nvPr/>
        </p:nvSpPr>
        <p:spPr>
          <a:xfrm>
            <a:off x="4572000" y="35814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Donut 68"/>
          <p:cNvSpPr/>
          <p:nvPr/>
        </p:nvSpPr>
        <p:spPr>
          <a:xfrm>
            <a:off x="3276600" y="35814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956" name="TextBox 10"/>
          <p:cNvSpPr txBox="1">
            <a:spLocks noChangeArrowheads="1"/>
          </p:cNvSpPr>
          <p:nvPr/>
        </p:nvSpPr>
        <p:spPr bwMode="auto">
          <a:xfrm>
            <a:off x="2590800" y="28956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person</a:t>
            </a:r>
          </a:p>
        </p:txBody>
      </p:sp>
      <p:sp>
        <p:nvSpPr>
          <p:cNvPr id="82957" name="TextBox 6"/>
          <p:cNvSpPr txBox="1">
            <a:spLocks noChangeArrowheads="1"/>
          </p:cNvSpPr>
          <p:nvPr/>
        </p:nvSpPr>
        <p:spPr bwMode="auto">
          <a:xfrm rot="10800000" flipV="1">
            <a:off x="2971800" y="5257801"/>
            <a:ext cx="876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NP1</a:t>
            </a:r>
          </a:p>
        </p:txBody>
      </p:sp>
      <p:cxnSp>
        <p:nvCxnSpPr>
          <p:cNvPr id="75" name="Straight Connector 74"/>
          <p:cNvCxnSpPr>
            <a:stCxn id="61" idx="2"/>
            <a:endCxn id="58" idx="6"/>
          </p:cNvCxnSpPr>
          <p:nvPr/>
        </p:nvCxnSpPr>
        <p:spPr>
          <a:xfrm rot="10800000" flipV="1">
            <a:off x="2057400" y="3276600"/>
            <a:ext cx="762000" cy="38100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endCxn id="69" idx="0"/>
          </p:cNvCxnSpPr>
          <p:nvPr/>
        </p:nvCxnSpPr>
        <p:spPr>
          <a:xfrm>
            <a:off x="2971800" y="3321050"/>
            <a:ext cx="381000" cy="26035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960" name="TextBox 6"/>
          <p:cNvSpPr txBox="1">
            <a:spLocks noChangeArrowheads="1"/>
          </p:cNvSpPr>
          <p:nvPr/>
        </p:nvSpPr>
        <p:spPr bwMode="auto">
          <a:xfrm>
            <a:off x="1371600" y="31242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athlete</a:t>
            </a:r>
          </a:p>
        </p:txBody>
      </p:sp>
      <p:sp>
        <p:nvSpPr>
          <p:cNvPr id="82961" name="TextBox 11"/>
          <p:cNvSpPr txBox="1">
            <a:spLocks noChangeArrowheads="1"/>
          </p:cNvSpPr>
          <p:nvPr/>
        </p:nvSpPr>
        <p:spPr bwMode="auto">
          <a:xfrm>
            <a:off x="3111500" y="35814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coach</a:t>
            </a:r>
          </a:p>
        </p:txBody>
      </p:sp>
      <p:sp>
        <p:nvSpPr>
          <p:cNvPr id="82962" name="TextBox 7"/>
          <p:cNvSpPr txBox="1">
            <a:spLocks noChangeArrowheads="1"/>
          </p:cNvSpPr>
          <p:nvPr/>
        </p:nvSpPr>
        <p:spPr bwMode="auto">
          <a:xfrm>
            <a:off x="3505200" y="30480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sport</a:t>
            </a:r>
          </a:p>
        </p:txBody>
      </p:sp>
      <p:cxnSp>
        <p:nvCxnSpPr>
          <p:cNvPr id="91" name="Straight Connector 90"/>
          <p:cNvCxnSpPr/>
          <p:nvPr/>
        </p:nvCxnSpPr>
        <p:spPr>
          <a:xfrm flipV="1">
            <a:off x="3352800" y="3505201"/>
            <a:ext cx="668338" cy="1174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endCxn id="55" idx="0"/>
          </p:cNvCxnSpPr>
          <p:nvPr/>
        </p:nvCxnSpPr>
        <p:spPr>
          <a:xfrm>
            <a:off x="2971800" y="3241676"/>
            <a:ext cx="1066800" cy="1111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endCxn id="55" idx="0"/>
          </p:cNvCxnSpPr>
          <p:nvPr/>
        </p:nvCxnSpPr>
        <p:spPr>
          <a:xfrm flipV="1">
            <a:off x="2057400" y="3352800"/>
            <a:ext cx="19812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55" idx="6"/>
          </p:cNvCxnSpPr>
          <p:nvPr/>
        </p:nvCxnSpPr>
        <p:spPr>
          <a:xfrm>
            <a:off x="4114800" y="3429000"/>
            <a:ext cx="439738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endCxn id="66" idx="2"/>
          </p:cNvCxnSpPr>
          <p:nvPr/>
        </p:nvCxnSpPr>
        <p:spPr>
          <a:xfrm>
            <a:off x="3429000" y="3657600"/>
            <a:ext cx="1143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54" idx="3"/>
            <a:endCxn id="69" idx="4"/>
          </p:cNvCxnSpPr>
          <p:nvPr/>
        </p:nvCxnSpPr>
        <p:spPr>
          <a:xfrm rot="5400000" flipH="1">
            <a:off x="2648744" y="4437857"/>
            <a:ext cx="1414463" cy="635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54" idx="3"/>
          </p:cNvCxnSpPr>
          <p:nvPr/>
        </p:nvCxnSpPr>
        <p:spPr>
          <a:xfrm rot="5400000" flipH="1" flipV="1">
            <a:off x="2878138" y="3986213"/>
            <a:ext cx="1643063" cy="68103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54" idx="5"/>
          </p:cNvCxnSpPr>
          <p:nvPr/>
        </p:nvCxnSpPr>
        <p:spPr>
          <a:xfrm rot="5400000" flipH="1" flipV="1">
            <a:off x="3275807" y="3850482"/>
            <a:ext cx="1414463" cy="11811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54" idx="5"/>
          </p:cNvCxnSpPr>
          <p:nvPr/>
        </p:nvCxnSpPr>
        <p:spPr>
          <a:xfrm rot="5400000" flipH="1">
            <a:off x="2247107" y="4002882"/>
            <a:ext cx="1795463" cy="4953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54" idx="5"/>
          </p:cNvCxnSpPr>
          <p:nvPr/>
        </p:nvCxnSpPr>
        <p:spPr>
          <a:xfrm rot="5400000" flipH="1">
            <a:off x="2017713" y="3773488"/>
            <a:ext cx="1414463" cy="13350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Donut 126"/>
          <p:cNvSpPr/>
          <p:nvPr/>
        </p:nvSpPr>
        <p:spPr>
          <a:xfrm>
            <a:off x="7772400" y="19812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Donut 127"/>
          <p:cNvSpPr/>
          <p:nvPr/>
        </p:nvSpPr>
        <p:spPr>
          <a:xfrm>
            <a:off x="5181600" y="20574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Donut 128"/>
          <p:cNvSpPr/>
          <p:nvPr/>
        </p:nvSpPr>
        <p:spPr>
          <a:xfrm>
            <a:off x="3505200" y="20574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Donut 129"/>
          <p:cNvSpPr/>
          <p:nvPr/>
        </p:nvSpPr>
        <p:spPr>
          <a:xfrm>
            <a:off x="4495800" y="16002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977" name="TextBox 7"/>
          <p:cNvSpPr txBox="1">
            <a:spLocks noChangeArrowheads="1"/>
          </p:cNvSpPr>
          <p:nvPr/>
        </p:nvSpPr>
        <p:spPr bwMode="auto">
          <a:xfrm>
            <a:off x="8305800" y="33528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team</a:t>
            </a:r>
          </a:p>
        </p:txBody>
      </p:sp>
      <p:sp>
        <p:nvSpPr>
          <p:cNvPr id="50" name="Donut 49"/>
          <p:cNvSpPr/>
          <p:nvPr/>
        </p:nvSpPr>
        <p:spPr>
          <a:xfrm>
            <a:off x="7239000" y="51816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Donut 50"/>
          <p:cNvSpPr/>
          <p:nvPr/>
        </p:nvSpPr>
        <p:spPr>
          <a:xfrm>
            <a:off x="7924800" y="3352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Donut 51"/>
          <p:cNvSpPr/>
          <p:nvPr/>
        </p:nvSpPr>
        <p:spPr>
          <a:xfrm>
            <a:off x="5867400" y="35814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Donut 52"/>
          <p:cNvSpPr/>
          <p:nvPr/>
        </p:nvSpPr>
        <p:spPr>
          <a:xfrm>
            <a:off x="6781800" y="32004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Donut 55"/>
          <p:cNvSpPr/>
          <p:nvPr/>
        </p:nvSpPr>
        <p:spPr>
          <a:xfrm>
            <a:off x="8534400" y="35814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Donut 56"/>
          <p:cNvSpPr/>
          <p:nvPr/>
        </p:nvSpPr>
        <p:spPr>
          <a:xfrm>
            <a:off x="7239000" y="35814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984" name="TextBox 10"/>
          <p:cNvSpPr txBox="1">
            <a:spLocks noChangeArrowheads="1"/>
          </p:cNvSpPr>
          <p:nvPr/>
        </p:nvSpPr>
        <p:spPr bwMode="auto">
          <a:xfrm>
            <a:off x="5943600" y="30480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person</a:t>
            </a:r>
          </a:p>
        </p:txBody>
      </p:sp>
      <p:sp>
        <p:nvSpPr>
          <p:cNvPr id="82985" name="TextBox 6"/>
          <p:cNvSpPr txBox="1">
            <a:spLocks noChangeArrowheads="1"/>
          </p:cNvSpPr>
          <p:nvPr/>
        </p:nvSpPr>
        <p:spPr bwMode="auto">
          <a:xfrm>
            <a:off x="7032625" y="5292725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NP2</a:t>
            </a:r>
          </a:p>
        </p:txBody>
      </p:sp>
      <p:cxnSp>
        <p:nvCxnSpPr>
          <p:cNvPr id="62" name="Straight Connector 61"/>
          <p:cNvCxnSpPr>
            <a:stCxn id="53" idx="2"/>
            <a:endCxn id="52" idx="6"/>
          </p:cNvCxnSpPr>
          <p:nvPr/>
        </p:nvCxnSpPr>
        <p:spPr>
          <a:xfrm rot="10800000" flipV="1">
            <a:off x="6019800" y="3276600"/>
            <a:ext cx="762000" cy="38100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endCxn id="57" idx="0"/>
          </p:cNvCxnSpPr>
          <p:nvPr/>
        </p:nvCxnSpPr>
        <p:spPr>
          <a:xfrm>
            <a:off x="6934200" y="3321050"/>
            <a:ext cx="381000" cy="26035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988" name="TextBox 6"/>
          <p:cNvSpPr txBox="1">
            <a:spLocks noChangeArrowheads="1"/>
          </p:cNvSpPr>
          <p:nvPr/>
        </p:nvSpPr>
        <p:spPr bwMode="auto">
          <a:xfrm>
            <a:off x="5334000" y="32766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athlete</a:t>
            </a:r>
          </a:p>
        </p:txBody>
      </p:sp>
      <p:sp>
        <p:nvSpPr>
          <p:cNvPr id="82989" name="TextBox 11"/>
          <p:cNvSpPr txBox="1">
            <a:spLocks noChangeArrowheads="1"/>
          </p:cNvSpPr>
          <p:nvPr/>
        </p:nvSpPr>
        <p:spPr bwMode="auto">
          <a:xfrm>
            <a:off x="7073900" y="35814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coach</a:t>
            </a:r>
          </a:p>
        </p:txBody>
      </p:sp>
      <p:sp>
        <p:nvSpPr>
          <p:cNvPr id="82990" name="TextBox 7"/>
          <p:cNvSpPr txBox="1">
            <a:spLocks noChangeArrowheads="1"/>
          </p:cNvSpPr>
          <p:nvPr/>
        </p:nvSpPr>
        <p:spPr bwMode="auto">
          <a:xfrm>
            <a:off x="7620000" y="30480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sport</a:t>
            </a:r>
          </a:p>
        </p:txBody>
      </p:sp>
      <p:cxnSp>
        <p:nvCxnSpPr>
          <p:cNvPr id="68" name="Straight Connector 67"/>
          <p:cNvCxnSpPr/>
          <p:nvPr/>
        </p:nvCxnSpPr>
        <p:spPr>
          <a:xfrm flipV="1">
            <a:off x="7315200" y="3505201"/>
            <a:ext cx="668338" cy="1174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endCxn id="51" idx="0"/>
          </p:cNvCxnSpPr>
          <p:nvPr/>
        </p:nvCxnSpPr>
        <p:spPr>
          <a:xfrm>
            <a:off x="6934200" y="3241676"/>
            <a:ext cx="1066800" cy="1111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endCxn id="51" idx="0"/>
          </p:cNvCxnSpPr>
          <p:nvPr/>
        </p:nvCxnSpPr>
        <p:spPr>
          <a:xfrm flipV="1">
            <a:off x="6019800" y="3352800"/>
            <a:ext cx="19812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51" idx="6"/>
          </p:cNvCxnSpPr>
          <p:nvPr/>
        </p:nvCxnSpPr>
        <p:spPr>
          <a:xfrm>
            <a:off x="8077200" y="3429000"/>
            <a:ext cx="439738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endCxn id="56" idx="2"/>
          </p:cNvCxnSpPr>
          <p:nvPr/>
        </p:nvCxnSpPr>
        <p:spPr>
          <a:xfrm>
            <a:off x="7391400" y="3657600"/>
            <a:ext cx="1143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50" idx="0"/>
            <a:endCxn id="57" idx="4"/>
          </p:cNvCxnSpPr>
          <p:nvPr/>
        </p:nvCxnSpPr>
        <p:spPr>
          <a:xfrm rot="5400000" flipH="1" flipV="1">
            <a:off x="6591301" y="4457701"/>
            <a:ext cx="1447800" cy="317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50" idx="0"/>
          </p:cNvCxnSpPr>
          <p:nvPr/>
        </p:nvCxnSpPr>
        <p:spPr>
          <a:xfrm rot="5400000" flipH="1" flipV="1">
            <a:off x="6819900" y="4000500"/>
            <a:ext cx="1676400" cy="6858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50" idx="0"/>
            <a:endCxn id="56" idx="4"/>
          </p:cNvCxnSpPr>
          <p:nvPr/>
        </p:nvCxnSpPr>
        <p:spPr>
          <a:xfrm rot="5400000" flipH="1" flipV="1">
            <a:off x="7239000" y="3810000"/>
            <a:ext cx="1447800" cy="12954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50" idx="0"/>
            <a:endCxn id="53" idx="4"/>
          </p:cNvCxnSpPr>
          <p:nvPr/>
        </p:nvCxnSpPr>
        <p:spPr>
          <a:xfrm rot="16200000" flipV="1">
            <a:off x="6172200" y="4038600"/>
            <a:ext cx="1828800" cy="4572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50" idx="0"/>
            <a:endCxn id="52" idx="6"/>
          </p:cNvCxnSpPr>
          <p:nvPr/>
        </p:nvCxnSpPr>
        <p:spPr>
          <a:xfrm rot="16200000" flipV="1">
            <a:off x="5905500" y="3771900"/>
            <a:ext cx="1524000" cy="12954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stCxn id="50" idx="0"/>
            <a:endCxn id="127" idx="4"/>
          </p:cNvCxnSpPr>
          <p:nvPr/>
        </p:nvCxnSpPr>
        <p:spPr>
          <a:xfrm rot="5400000" flipH="1" flipV="1">
            <a:off x="6057900" y="3390900"/>
            <a:ext cx="3048000" cy="5334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>
            <a:stCxn id="50" idx="7"/>
            <a:endCxn id="128" idx="5"/>
          </p:cNvCxnSpPr>
          <p:nvPr/>
        </p:nvCxnSpPr>
        <p:spPr>
          <a:xfrm rot="16200000" flipV="1">
            <a:off x="4832350" y="2667000"/>
            <a:ext cx="3016250" cy="20574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>
            <a:stCxn id="50" idx="0"/>
            <a:endCxn id="129" idx="5"/>
          </p:cNvCxnSpPr>
          <p:nvPr/>
        </p:nvCxnSpPr>
        <p:spPr>
          <a:xfrm rot="16200000" flipV="1">
            <a:off x="3978276" y="1844676"/>
            <a:ext cx="2994025" cy="367982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>
            <a:stCxn id="50" idx="0"/>
            <a:endCxn id="130" idx="5"/>
          </p:cNvCxnSpPr>
          <p:nvPr/>
        </p:nvCxnSpPr>
        <p:spPr>
          <a:xfrm rot="16200000" flipV="1">
            <a:off x="4244976" y="2111376"/>
            <a:ext cx="3451225" cy="2689225"/>
          </a:xfrm>
          <a:prstGeom prst="straightConnector1">
            <a:avLst/>
          </a:prstGeom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54" idx="5"/>
          </p:cNvCxnSpPr>
          <p:nvPr/>
        </p:nvCxnSpPr>
        <p:spPr>
          <a:xfrm rot="5400000" flipH="1" flipV="1">
            <a:off x="4075907" y="1450182"/>
            <a:ext cx="3014663" cy="43815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>
            <a:stCxn id="54" idx="6"/>
            <a:endCxn id="128" idx="3"/>
          </p:cNvCxnSpPr>
          <p:nvPr/>
        </p:nvCxnSpPr>
        <p:spPr>
          <a:xfrm flipV="1">
            <a:off x="3398839" y="2187576"/>
            <a:ext cx="1804987" cy="287972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>
            <a:stCxn id="54" idx="3"/>
          </p:cNvCxnSpPr>
          <p:nvPr/>
        </p:nvCxnSpPr>
        <p:spPr>
          <a:xfrm rot="5400000" flipH="1" flipV="1">
            <a:off x="1962944" y="3606007"/>
            <a:ext cx="2938463" cy="14605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stCxn id="54" idx="4"/>
            <a:endCxn id="130" idx="3"/>
          </p:cNvCxnSpPr>
          <p:nvPr/>
        </p:nvCxnSpPr>
        <p:spPr>
          <a:xfrm rot="5400000" flipH="1" flipV="1">
            <a:off x="2220913" y="2884488"/>
            <a:ext cx="3451225" cy="11430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6" name="Donut 245"/>
          <p:cNvSpPr/>
          <p:nvPr/>
        </p:nvSpPr>
        <p:spPr>
          <a:xfrm>
            <a:off x="3302000" y="516255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Box 7"/>
          <p:cNvSpPr txBox="1">
            <a:spLocks noChangeArrowheads="1"/>
          </p:cNvSpPr>
          <p:nvPr/>
        </p:nvSpPr>
        <p:spPr bwMode="auto">
          <a:xfrm>
            <a:off x="4572000" y="41148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team</a:t>
            </a:r>
          </a:p>
        </p:txBody>
      </p:sp>
      <p:sp>
        <p:nvSpPr>
          <p:cNvPr id="83970" name="TextBox 9"/>
          <p:cNvSpPr txBox="1">
            <a:spLocks noChangeArrowheads="1"/>
          </p:cNvSpPr>
          <p:nvPr/>
        </p:nvSpPr>
        <p:spPr bwMode="auto">
          <a:xfrm>
            <a:off x="7315200" y="2209801"/>
            <a:ext cx="1600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coachesTeam(c,t)</a:t>
            </a:r>
          </a:p>
        </p:txBody>
      </p:sp>
      <p:sp>
        <p:nvSpPr>
          <p:cNvPr id="83971" name="TextBox 13"/>
          <p:cNvSpPr txBox="1">
            <a:spLocks noChangeArrowheads="1"/>
          </p:cNvSpPr>
          <p:nvPr/>
        </p:nvSpPr>
        <p:spPr bwMode="auto">
          <a:xfrm>
            <a:off x="2743200" y="2286001"/>
            <a:ext cx="1676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playsForTeam(a,t)</a:t>
            </a:r>
          </a:p>
        </p:txBody>
      </p:sp>
      <p:sp>
        <p:nvSpPr>
          <p:cNvPr id="83972" name="TextBox 54"/>
          <p:cNvSpPr txBox="1">
            <a:spLocks noChangeArrowheads="1"/>
          </p:cNvSpPr>
          <p:nvPr/>
        </p:nvSpPr>
        <p:spPr bwMode="auto">
          <a:xfrm>
            <a:off x="5257800" y="2362201"/>
            <a:ext cx="1828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teamPlaysSport(t,s)</a:t>
            </a:r>
          </a:p>
        </p:txBody>
      </p:sp>
      <p:sp>
        <p:nvSpPr>
          <p:cNvPr id="83973" name="TextBox 8"/>
          <p:cNvSpPr txBox="1">
            <a:spLocks noChangeArrowheads="1"/>
          </p:cNvSpPr>
          <p:nvPr/>
        </p:nvSpPr>
        <p:spPr bwMode="auto">
          <a:xfrm>
            <a:off x="3886200" y="1828801"/>
            <a:ext cx="1676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playsSport(a,s)</a:t>
            </a:r>
          </a:p>
        </p:txBody>
      </p:sp>
      <p:sp>
        <p:nvSpPr>
          <p:cNvPr id="54" name="Donut 53"/>
          <p:cNvSpPr/>
          <p:nvPr/>
        </p:nvSpPr>
        <p:spPr>
          <a:xfrm>
            <a:off x="3505200" y="5486400"/>
            <a:ext cx="46038" cy="2286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Donut 54"/>
          <p:cNvSpPr/>
          <p:nvPr/>
        </p:nvSpPr>
        <p:spPr>
          <a:xfrm>
            <a:off x="4114800" y="38862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Donut 57"/>
          <p:cNvSpPr/>
          <p:nvPr/>
        </p:nvSpPr>
        <p:spPr>
          <a:xfrm>
            <a:off x="2057400" y="4114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Donut 60"/>
          <p:cNvSpPr/>
          <p:nvPr/>
        </p:nvSpPr>
        <p:spPr>
          <a:xfrm>
            <a:off x="2971800" y="3733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Donut 65"/>
          <p:cNvSpPr/>
          <p:nvPr/>
        </p:nvSpPr>
        <p:spPr>
          <a:xfrm>
            <a:off x="4724400" y="4114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Donut 68"/>
          <p:cNvSpPr/>
          <p:nvPr/>
        </p:nvSpPr>
        <p:spPr>
          <a:xfrm>
            <a:off x="3429000" y="4114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980" name="TextBox 10"/>
          <p:cNvSpPr txBox="1">
            <a:spLocks noChangeArrowheads="1"/>
          </p:cNvSpPr>
          <p:nvPr/>
        </p:nvSpPr>
        <p:spPr bwMode="auto">
          <a:xfrm>
            <a:off x="2743200" y="34290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person</a:t>
            </a:r>
          </a:p>
        </p:txBody>
      </p:sp>
      <p:sp>
        <p:nvSpPr>
          <p:cNvPr id="83981" name="TextBox 6"/>
          <p:cNvSpPr txBox="1">
            <a:spLocks noChangeArrowheads="1"/>
          </p:cNvSpPr>
          <p:nvPr/>
        </p:nvSpPr>
        <p:spPr bwMode="auto">
          <a:xfrm rot="10800000" flipV="1">
            <a:off x="3124200" y="5791201"/>
            <a:ext cx="876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NP1</a:t>
            </a:r>
          </a:p>
        </p:txBody>
      </p:sp>
      <p:cxnSp>
        <p:nvCxnSpPr>
          <p:cNvPr id="75" name="Straight Connector 74"/>
          <p:cNvCxnSpPr>
            <a:stCxn id="61" idx="2"/>
            <a:endCxn id="58" idx="6"/>
          </p:cNvCxnSpPr>
          <p:nvPr/>
        </p:nvCxnSpPr>
        <p:spPr>
          <a:xfrm rot="10800000" flipV="1">
            <a:off x="2209800" y="3810000"/>
            <a:ext cx="762000" cy="38100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endCxn id="69" idx="0"/>
          </p:cNvCxnSpPr>
          <p:nvPr/>
        </p:nvCxnSpPr>
        <p:spPr>
          <a:xfrm>
            <a:off x="3124200" y="3854450"/>
            <a:ext cx="381000" cy="26035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984" name="TextBox 6"/>
          <p:cNvSpPr txBox="1">
            <a:spLocks noChangeArrowheads="1"/>
          </p:cNvSpPr>
          <p:nvPr/>
        </p:nvSpPr>
        <p:spPr bwMode="auto">
          <a:xfrm>
            <a:off x="1524000" y="36576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athlete</a:t>
            </a:r>
          </a:p>
        </p:txBody>
      </p:sp>
      <p:sp>
        <p:nvSpPr>
          <p:cNvPr id="83985" name="TextBox 11"/>
          <p:cNvSpPr txBox="1">
            <a:spLocks noChangeArrowheads="1"/>
          </p:cNvSpPr>
          <p:nvPr/>
        </p:nvSpPr>
        <p:spPr bwMode="auto">
          <a:xfrm>
            <a:off x="3263900" y="41148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coach</a:t>
            </a:r>
          </a:p>
        </p:txBody>
      </p:sp>
      <p:sp>
        <p:nvSpPr>
          <p:cNvPr id="83986" name="TextBox 7"/>
          <p:cNvSpPr txBox="1">
            <a:spLocks noChangeArrowheads="1"/>
          </p:cNvSpPr>
          <p:nvPr/>
        </p:nvSpPr>
        <p:spPr bwMode="auto">
          <a:xfrm>
            <a:off x="3657600" y="35814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sport</a:t>
            </a:r>
          </a:p>
        </p:txBody>
      </p:sp>
      <p:cxnSp>
        <p:nvCxnSpPr>
          <p:cNvPr id="91" name="Straight Connector 90"/>
          <p:cNvCxnSpPr/>
          <p:nvPr/>
        </p:nvCxnSpPr>
        <p:spPr>
          <a:xfrm flipV="1">
            <a:off x="3505200" y="4038601"/>
            <a:ext cx="668338" cy="1174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endCxn id="55" idx="0"/>
          </p:cNvCxnSpPr>
          <p:nvPr/>
        </p:nvCxnSpPr>
        <p:spPr>
          <a:xfrm>
            <a:off x="3124200" y="3775076"/>
            <a:ext cx="1066800" cy="1111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endCxn id="55" idx="0"/>
          </p:cNvCxnSpPr>
          <p:nvPr/>
        </p:nvCxnSpPr>
        <p:spPr>
          <a:xfrm flipV="1">
            <a:off x="2209800" y="3886200"/>
            <a:ext cx="19812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55" idx="6"/>
          </p:cNvCxnSpPr>
          <p:nvPr/>
        </p:nvCxnSpPr>
        <p:spPr>
          <a:xfrm>
            <a:off x="4267200" y="3962400"/>
            <a:ext cx="439738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endCxn id="66" idx="2"/>
          </p:cNvCxnSpPr>
          <p:nvPr/>
        </p:nvCxnSpPr>
        <p:spPr>
          <a:xfrm>
            <a:off x="3581400" y="4191000"/>
            <a:ext cx="1143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54" idx="3"/>
            <a:endCxn id="69" idx="4"/>
          </p:cNvCxnSpPr>
          <p:nvPr/>
        </p:nvCxnSpPr>
        <p:spPr>
          <a:xfrm rot="5400000" flipH="1">
            <a:off x="2801144" y="4971257"/>
            <a:ext cx="1414463" cy="635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54" idx="3"/>
          </p:cNvCxnSpPr>
          <p:nvPr/>
        </p:nvCxnSpPr>
        <p:spPr>
          <a:xfrm rot="5400000" flipH="1" flipV="1">
            <a:off x="3030538" y="4519613"/>
            <a:ext cx="1643063" cy="68103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54" idx="5"/>
          </p:cNvCxnSpPr>
          <p:nvPr/>
        </p:nvCxnSpPr>
        <p:spPr>
          <a:xfrm rot="5400000" flipH="1" flipV="1">
            <a:off x="3428207" y="4383882"/>
            <a:ext cx="1414463" cy="11811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54" idx="5"/>
          </p:cNvCxnSpPr>
          <p:nvPr/>
        </p:nvCxnSpPr>
        <p:spPr>
          <a:xfrm rot="5400000" flipH="1">
            <a:off x="2399507" y="4536282"/>
            <a:ext cx="1795463" cy="4953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54" idx="5"/>
          </p:cNvCxnSpPr>
          <p:nvPr/>
        </p:nvCxnSpPr>
        <p:spPr>
          <a:xfrm rot="5400000" flipH="1">
            <a:off x="2170113" y="4306888"/>
            <a:ext cx="1414463" cy="13350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Donut 126"/>
          <p:cNvSpPr/>
          <p:nvPr/>
        </p:nvSpPr>
        <p:spPr>
          <a:xfrm>
            <a:off x="7924800" y="25146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Donut 127"/>
          <p:cNvSpPr/>
          <p:nvPr/>
        </p:nvSpPr>
        <p:spPr>
          <a:xfrm>
            <a:off x="5334000" y="2590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Donut 128"/>
          <p:cNvSpPr/>
          <p:nvPr/>
        </p:nvSpPr>
        <p:spPr>
          <a:xfrm>
            <a:off x="3657600" y="2590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Donut 129"/>
          <p:cNvSpPr/>
          <p:nvPr/>
        </p:nvSpPr>
        <p:spPr>
          <a:xfrm>
            <a:off x="4648200" y="21336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31" name="Straight Connector 130"/>
          <p:cNvCxnSpPr>
            <a:stCxn id="130" idx="3"/>
            <a:endCxn id="58" idx="7"/>
          </p:cNvCxnSpPr>
          <p:nvPr/>
        </p:nvCxnSpPr>
        <p:spPr>
          <a:xfrm rot="5400000">
            <a:off x="2492375" y="1958975"/>
            <a:ext cx="1873250" cy="248285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129" idx="2"/>
            <a:endCxn id="58" idx="7"/>
          </p:cNvCxnSpPr>
          <p:nvPr/>
        </p:nvCxnSpPr>
        <p:spPr>
          <a:xfrm rot="10800000" flipV="1">
            <a:off x="2187576" y="2667001"/>
            <a:ext cx="1470025" cy="1470025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rot="16200000" flipH="1">
            <a:off x="5638800" y="1371600"/>
            <a:ext cx="1644650" cy="332105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29" idx="5"/>
            <a:endCxn id="56" idx="0"/>
          </p:cNvCxnSpPr>
          <p:nvPr/>
        </p:nvCxnSpPr>
        <p:spPr>
          <a:xfrm rot="16200000" flipH="1">
            <a:off x="5578476" y="930276"/>
            <a:ext cx="1393825" cy="4975225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128" idx="4"/>
            <a:endCxn id="66" idx="7"/>
          </p:cNvCxnSpPr>
          <p:nvPr/>
        </p:nvCxnSpPr>
        <p:spPr>
          <a:xfrm rot="5400000">
            <a:off x="4435476" y="3162301"/>
            <a:ext cx="1393825" cy="555625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stCxn id="127" idx="4"/>
            <a:endCxn id="56" idx="7"/>
          </p:cNvCxnSpPr>
          <p:nvPr/>
        </p:nvCxnSpPr>
        <p:spPr>
          <a:xfrm rot="16200000" flipH="1">
            <a:off x="7673976" y="2994026"/>
            <a:ext cx="1470025" cy="815975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007" name="TextBox 7"/>
          <p:cNvSpPr txBox="1">
            <a:spLocks noChangeArrowheads="1"/>
          </p:cNvSpPr>
          <p:nvPr/>
        </p:nvSpPr>
        <p:spPr bwMode="auto">
          <a:xfrm>
            <a:off x="8534400" y="39624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team</a:t>
            </a:r>
          </a:p>
        </p:txBody>
      </p:sp>
      <p:sp>
        <p:nvSpPr>
          <p:cNvPr id="50" name="Donut 49"/>
          <p:cNvSpPr/>
          <p:nvPr/>
        </p:nvSpPr>
        <p:spPr>
          <a:xfrm>
            <a:off x="7391400" y="57150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Donut 50"/>
          <p:cNvSpPr/>
          <p:nvPr/>
        </p:nvSpPr>
        <p:spPr>
          <a:xfrm>
            <a:off x="8077200" y="38862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Donut 51"/>
          <p:cNvSpPr/>
          <p:nvPr/>
        </p:nvSpPr>
        <p:spPr>
          <a:xfrm>
            <a:off x="6019800" y="4114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Donut 52"/>
          <p:cNvSpPr/>
          <p:nvPr/>
        </p:nvSpPr>
        <p:spPr>
          <a:xfrm>
            <a:off x="6934200" y="3733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Donut 55"/>
          <p:cNvSpPr/>
          <p:nvPr/>
        </p:nvSpPr>
        <p:spPr>
          <a:xfrm>
            <a:off x="8686800" y="4114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Donut 56"/>
          <p:cNvSpPr/>
          <p:nvPr/>
        </p:nvSpPr>
        <p:spPr>
          <a:xfrm>
            <a:off x="7391400" y="4114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014" name="TextBox 10"/>
          <p:cNvSpPr txBox="1">
            <a:spLocks noChangeArrowheads="1"/>
          </p:cNvSpPr>
          <p:nvPr/>
        </p:nvSpPr>
        <p:spPr bwMode="auto">
          <a:xfrm>
            <a:off x="6096000" y="35814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person</a:t>
            </a:r>
          </a:p>
        </p:txBody>
      </p:sp>
      <p:sp>
        <p:nvSpPr>
          <p:cNvPr id="84015" name="TextBox 6"/>
          <p:cNvSpPr txBox="1">
            <a:spLocks noChangeArrowheads="1"/>
          </p:cNvSpPr>
          <p:nvPr/>
        </p:nvSpPr>
        <p:spPr bwMode="auto">
          <a:xfrm>
            <a:off x="7185025" y="5826125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NP2</a:t>
            </a:r>
          </a:p>
        </p:txBody>
      </p:sp>
      <p:cxnSp>
        <p:nvCxnSpPr>
          <p:cNvPr id="62" name="Straight Connector 61"/>
          <p:cNvCxnSpPr>
            <a:stCxn id="53" idx="2"/>
            <a:endCxn id="52" idx="6"/>
          </p:cNvCxnSpPr>
          <p:nvPr/>
        </p:nvCxnSpPr>
        <p:spPr>
          <a:xfrm rot="10800000" flipV="1">
            <a:off x="6172200" y="3810000"/>
            <a:ext cx="762000" cy="38100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endCxn id="57" idx="0"/>
          </p:cNvCxnSpPr>
          <p:nvPr/>
        </p:nvCxnSpPr>
        <p:spPr>
          <a:xfrm>
            <a:off x="7086600" y="3854450"/>
            <a:ext cx="381000" cy="26035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018" name="TextBox 6"/>
          <p:cNvSpPr txBox="1">
            <a:spLocks noChangeArrowheads="1"/>
          </p:cNvSpPr>
          <p:nvPr/>
        </p:nvSpPr>
        <p:spPr bwMode="auto">
          <a:xfrm>
            <a:off x="5486400" y="38100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athlete</a:t>
            </a:r>
          </a:p>
        </p:txBody>
      </p:sp>
      <p:sp>
        <p:nvSpPr>
          <p:cNvPr id="84019" name="TextBox 11"/>
          <p:cNvSpPr txBox="1">
            <a:spLocks noChangeArrowheads="1"/>
          </p:cNvSpPr>
          <p:nvPr/>
        </p:nvSpPr>
        <p:spPr bwMode="auto">
          <a:xfrm>
            <a:off x="7226300" y="41148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coach</a:t>
            </a:r>
          </a:p>
        </p:txBody>
      </p:sp>
      <p:sp>
        <p:nvSpPr>
          <p:cNvPr id="84020" name="TextBox 7"/>
          <p:cNvSpPr txBox="1">
            <a:spLocks noChangeArrowheads="1"/>
          </p:cNvSpPr>
          <p:nvPr/>
        </p:nvSpPr>
        <p:spPr bwMode="auto">
          <a:xfrm>
            <a:off x="7772400" y="35814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sport</a:t>
            </a:r>
          </a:p>
        </p:txBody>
      </p:sp>
      <p:cxnSp>
        <p:nvCxnSpPr>
          <p:cNvPr id="68" name="Straight Connector 67"/>
          <p:cNvCxnSpPr/>
          <p:nvPr/>
        </p:nvCxnSpPr>
        <p:spPr>
          <a:xfrm flipV="1">
            <a:off x="7467600" y="4038601"/>
            <a:ext cx="668338" cy="1174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endCxn id="51" idx="0"/>
          </p:cNvCxnSpPr>
          <p:nvPr/>
        </p:nvCxnSpPr>
        <p:spPr>
          <a:xfrm>
            <a:off x="7086600" y="3775076"/>
            <a:ext cx="1066800" cy="1111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endCxn id="51" idx="0"/>
          </p:cNvCxnSpPr>
          <p:nvPr/>
        </p:nvCxnSpPr>
        <p:spPr>
          <a:xfrm flipV="1">
            <a:off x="6172200" y="3886200"/>
            <a:ext cx="19812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51" idx="6"/>
          </p:cNvCxnSpPr>
          <p:nvPr/>
        </p:nvCxnSpPr>
        <p:spPr>
          <a:xfrm>
            <a:off x="8229600" y="3962400"/>
            <a:ext cx="439738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endCxn id="56" idx="2"/>
          </p:cNvCxnSpPr>
          <p:nvPr/>
        </p:nvCxnSpPr>
        <p:spPr>
          <a:xfrm>
            <a:off x="7543800" y="4191000"/>
            <a:ext cx="1143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50" idx="0"/>
            <a:endCxn id="57" idx="4"/>
          </p:cNvCxnSpPr>
          <p:nvPr/>
        </p:nvCxnSpPr>
        <p:spPr>
          <a:xfrm rot="5400000" flipH="1" flipV="1">
            <a:off x="6743701" y="4991101"/>
            <a:ext cx="1447800" cy="317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50" idx="0"/>
          </p:cNvCxnSpPr>
          <p:nvPr/>
        </p:nvCxnSpPr>
        <p:spPr>
          <a:xfrm rot="5400000" flipH="1" flipV="1">
            <a:off x="6972300" y="4533900"/>
            <a:ext cx="1676400" cy="6858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50" idx="0"/>
            <a:endCxn id="56" idx="4"/>
          </p:cNvCxnSpPr>
          <p:nvPr/>
        </p:nvCxnSpPr>
        <p:spPr>
          <a:xfrm rot="5400000" flipH="1" flipV="1">
            <a:off x="7391400" y="4343400"/>
            <a:ext cx="1447800" cy="12954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50" idx="0"/>
            <a:endCxn id="53" idx="4"/>
          </p:cNvCxnSpPr>
          <p:nvPr/>
        </p:nvCxnSpPr>
        <p:spPr>
          <a:xfrm rot="16200000" flipV="1">
            <a:off x="6324600" y="4572000"/>
            <a:ext cx="1828800" cy="4572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50" idx="0"/>
            <a:endCxn id="52" idx="6"/>
          </p:cNvCxnSpPr>
          <p:nvPr/>
        </p:nvCxnSpPr>
        <p:spPr>
          <a:xfrm rot="16200000" flipV="1">
            <a:off x="6057900" y="4305300"/>
            <a:ext cx="1524000" cy="12954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127" idx="3"/>
          </p:cNvCxnSpPr>
          <p:nvPr/>
        </p:nvCxnSpPr>
        <p:spPr>
          <a:xfrm rot="5400000">
            <a:off x="5029201" y="1196976"/>
            <a:ext cx="1470025" cy="4365625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128" idx="5"/>
            <a:endCxn id="51" idx="1"/>
          </p:cNvCxnSpPr>
          <p:nvPr/>
        </p:nvCxnSpPr>
        <p:spPr>
          <a:xfrm rot="16200000" flipH="1">
            <a:off x="6188075" y="1997075"/>
            <a:ext cx="1187450" cy="263525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stCxn id="50" idx="0"/>
            <a:endCxn id="127" idx="4"/>
          </p:cNvCxnSpPr>
          <p:nvPr/>
        </p:nvCxnSpPr>
        <p:spPr>
          <a:xfrm rot="5400000" flipH="1" flipV="1">
            <a:off x="6210300" y="3924300"/>
            <a:ext cx="3048000" cy="5334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>
            <a:stCxn id="50" idx="7"/>
            <a:endCxn id="128" idx="5"/>
          </p:cNvCxnSpPr>
          <p:nvPr/>
        </p:nvCxnSpPr>
        <p:spPr>
          <a:xfrm rot="16200000" flipV="1">
            <a:off x="4984750" y="3200400"/>
            <a:ext cx="3016250" cy="20574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>
            <a:stCxn id="50" idx="0"/>
            <a:endCxn id="129" idx="5"/>
          </p:cNvCxnSpPr>
          <p:nvPr/>
        </p:nvCxnSpPr>
        <p:spPr>
          <a:xfrm rot="16200000" flipV="1">
            <a:off x="4130676" y="2378076"/>
            <a:ext cx="2994025" cy="367982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>
            <a:stCxn id="50" idx="0"/>
            <a:endCxn id="130" idx="5"/>
          </p:cNvCxnSpPr>
          <p:nvPr/>
        </p:nvCxnSpPr>
        <p:spPr>
          <a:xfrm rot="16200000" flipV="1">
            <a:off x="4397376" y="2644776"/>
            <a:ext cx="3451225" cy="2689225"/>
          </a:xfrm>
          <a:prstGeom prst="straightConnector1">
            <a:avLst/>
          </a:prstGeom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54" idx="5"/>
          </p:cNvCxnSpPr>
          <p:nvPr/>
        </p:nvCxnSpPr>
        <p:spPr>
          <a:xfrm rot="5400000" flipH="1" flipV="1">
            <a:off x="4228307" y="1983582"/>
            <a:ext cx="3014663" cy="43815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>
            <a:stCxn id="54" idx="6"/>
            <a:endCxn id="128" idx="3"/>
          </p:cNvCxnSpPr>
          <p:nvPr/>
        </p:nvCxnSpPr>
        <p:spPr>
          <a:xfrm flipV="1">
            <a:off x="3551239" y="2720976"/>
            <a:ext cx="1804987" cy="287972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>
            <a:stCxn id="54" idx="3"/>
          </p:cNvCxnSpPr>
          <p:nvPr/>
        </p:nvCxnSpPr>
        <p:spPr>
          <a:xfrm rot="5400000" flipH="1" flipV="1">
            <a:off x="2115344" y="4139407"/>
            <a:ext cx="2938463" cy="14605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stCxn id="54" idx="4"/>
            <a:endCxn id="130" idx="3"/>
          </p:cNvCxnSpPr>
          <p:nvPr/>
        </p:nvCxnSpPr>
        <p:spPr>
          <a:xfrm rot="5400000" flipH="1" flipV="1">
            <a:off x="2373313" y="3417888"/>
            <a:ext cx="3451225" cy="11430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6" name="Donut 245"/>
          <p:cNvSpPr/>
          <p:nvPr/>
        </p:nvSpPr>
        <p:spPr>
          <a:xfrm>
            <a:off x="3454400" y="569595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042" name="TextBox 123"/>
          <p:cNvSpPr txBox="1">
            <a:spLocks noChangeArrowheads="1"/>
          </p:cNvSpPr>
          <p:nvPr/>
        </p:nvSpPr>
        <p:spPr bwMode="auto">
          <a:xfrm>
            <a:off x="3192236" y="1066800"/>
            <a:ext cx="72471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000000"/>
                </a:solidFill>
                <a:cs typeface="Times New Roman" charset="0"/>
              </a:rPr>
              <a:t>playsSport</a:t>
            </a:r>
            <a:r>
              <a:rPr lang="en-US" sz="2000" b="1" dirty="0">
                <a:solidFill>
                  <a:srgbClr val="000000"/>
                </a:solidFill>
                <a:cs typeface="Times New Roman" charset="0"/>
              </a:rPr>
              <a:t>(NP1,NP2) </a:t>
            </a:r>
            <a:r>
              <a:rPr lang="en-US" sz="2000" b="1" dirty="0">
                <a:solidFill>
                  <a:srgbClr val="000000"/>
                </a:solidFill>
                <a:cs typeface="Times New Roman" charset="0"/>
                <a:sym typeface="Wingdings" charset="0"/>
              </a:rPr>
              <a:t> athlete(NP1), sport(NP2)</a:t>
            </a:r>
            <a:endParaRPr lang="en-US" sz="20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89" name="Title 10"/>
          <p:cNvSpPr txBox="1">
            <a:spLocks/>
          </p:cNvSpPr>
          <p:nvPr/>
        </p:nvSpPr>
        <p:spPr bwMode="auto">
          <a:xfrm>
            <a:off x="358776" y="282573"/>
            <a:ext cx="8991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0" dirty="0">
                <a:solidFill>
                  <a:srgbClr val="000090"/>
                </a:solidFill>
                <a:latin typeface="Arial"/>
                <a:ea typeface="ＭＳ Ｐゴシック" pitchFamily="-108" charset="-128"/>
                <a:cs typeface="ＭＳ Ｐゴシック" pitchFamily="-108" charset="-128"/>
              </a:rPr>
              <a:t>Type 3 Coupling: Argument Types</a:t>
            </a:r>
          </a:p>
        </p:txBody>
      </p:sp>
      <p:sp>
        <p:nvSpPr>
          <p:cNvPr id="84044" name="Rectangle 80"/>
          <p:cNvSpPr>
            <a:spLocks noChangeArrowheads="1"/>
          </p:cNvSpPr>
          <p:nvPr/>
        </p:nvSpPr>
        <p:spPr bwMode="auto">
          <a:xfrm>
            <a:off x="8229600" y="5257801"/>
            <a:ext cx="2438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over 2500 coupled functions in NELL</a:t>
            </a:r>
            <a:endParaRPr lang="en-US" sz="2000" i="1" dirty="0">
              <a:solidFill>
                <a:srgbClr val="000000"/>
              </a:solidFill>
              <a:latin typeface="Arial" charset="0"/>
              <a:ea typeface="ＭＳ Ｐゴシック" charset="0"/>
              <a:cs typeface="Times New Roman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34"/>
          <p:cNvSpPr txBox="1">
            <a:spLocks noChangeArrowheads="1"/>
          </p:cNvSpPr>
          <p:nvPr/>
        </p:nvSpPr>
        <p:spPr bwMode="auto">
          <a:xfrm>
            <a:off x="3124200" y="3810000"/>
            <a:ext cx="6477000" cy="2032000"/>
          </a:xfrm>
          <a:prstGeom prst="rect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</a:rPr>
              <a:t>Continually Learning Extractors</a:t>
            </a:r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70115" y="284163"/>
            <a:ext cx="8229600" cy="715963"/>
          </a:xfrm>
        </p:spPr>
        <p:txBody>
          <a:bodyPr/>
          <a:lstStyle/>
          <a:p>
            <a: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  <a:t>Basic NELL Architecture</a:t>
            </a:r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5486400" y="1143001"/>
            <a:ext cx="2057400" cy="2308225"/>
          </a:xfrm>
          <a:prstGeom prst="rect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Knowledge Base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(latent variables)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3962400"/>
            <a:ext cx="1371600" cy="120015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pitchFamily="-108" charset="0"/>
                <a:ea typeface="ＭＳ Ｐゴシック" charset="0"/>
              </a:rPr>
              <a:t>Text Context patterns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pitchFamily="-108" charset="0"/>
                <a:ea typeface="ＭＳ Ｐゴシック" charset="0"/>
              </a:rPr>
              <a:t>(CPL)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1200" y="3962400"/>
            <a:ext cx="1371600" cy="120015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pitchFamily="-108" charset="0"/>
                <a:ea typeface="ＭＳ Ｐゴシック" charset="0"/>
              </a:rPr>
              <a:t>HTML-URL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pitchFamily="-108" charset="0"/>
                <a:ea typeface="ＭＳ Ｐゴシック" charset="0"/>
              </a:rPr>
              <a:t>context patterns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pitchFamily="-108" charset="0"/>
                <a:ea typeface="ＭＳ Ｐゴシック" charset="0"/>
              </a:rPr>
              <a:t>(SEAL)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96200" y="3962400"/>
            <a:ext cx="1447800" cy="120015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pitchFamily="-108" charset="0"/>
                <a:ea typeface="ＭＳ Ｐゴシック" charset="0"/>
              </a:rPr>
              <a:t>Morphology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pitchFamily="-108" charset="0"/>
                <a:ea typeface="ＭＳ Ｐゴシック" charset="0"/>
              </a:rPr>
              <a:t>classifier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pitchFamily="-108" charset="0"/>
              <a:ea typeface="ＭＳ Ｐゴシック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pitchFamily="-108" charset="0"/>
                <a:ea typeface="ＭＳ Ｐゴシック" charset="0"/>
              </a:rPr>
              <a:t>(CML)</a:t>
            </a:r>
          </a:p>
        </p:txBody>
      </p:sp>
      <p:cxnSp>
        <p:nvCxnSpPr>
          <p:cNvPr id="8" name="Straight Arrow Connector 7"/>
          <p:cNvCxnSpPr>
            <a:stCxn id="6" idx="0"/>
          </p:cNvCxnSpPr>
          <p:nvPr/>
        </p:nvCxnSpPr>
        <p:spPr>
          <a:xfrm rot="5400000" flipH="1" flipV="1">
            <a:off x="6019801" y="3505201"/>
            <a:ext cx="914400" cy="317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15000" y="1828800"/>
            <a:ext cx="1600200" cy="36988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pitchFamily="-108" charset="0"/>
                <a:ea typeface="ＭＳ Ｐゴシック" charset="0"/>
              </a:rPr>
              <a:t> Beliefs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15000" y="2438401"/>
            <a:ext cx="1600200" cy="64611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3366FF"/>
                </a:solidFill>
                <a:latin typeface="Arial" pitchFamily="-108" charset="0"/>
                <a:ea typeface="ＭＳ Ｐゴシック" charset="0"/>
              </a:rPr>
              <a:t>Candidate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3366FF"/>
                </a:solidFill>
                <a:latin typeface="Arial" pitchFamily="-108" charset="0"/>
                <a:ea typeface="ＭＳ Ｐゴシック" charset="0"/>
              </a:rPr>
              <a:t>Beliefs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8229601" y="3810001"/>
            <a:ext cx="304800" cy="3175"/>
          </a:xfrm>
          <a:prstGeom prst="straightConnector1">
            <a:avLst/>
          </a:prstGeom>
          <a:ln>
            <a:solidFill>
              <a:schemeClr val="tx2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5791201" y="3352801"/>
            <a:ext cx="609600" cy="317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6553994" y="3352006"/>
            <a:ext cx="609600" cy="15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6858000" y="3657600"/>
            <a:ext cx="1524000" cy="1588"/>
          </a:xfrm>
          <a:prstGeom prst="straightConnector1">
            <a:avLst/>
          </a:prstGeom>
          <a:ln>
            <a:solidFill>
              <a:schemeClr val="tx2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4420394" y="3809206"/>
            <a:ext cx="304800" cy="1588"/>
          </a:xfrm>
          <a:prstGeom prst="straightConnector1">
            <a:avLst/>
          </a:prstGeom>
          <a:ln>
            <a:solidFill>
              <a:schemeClr val="tx2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>
            <a:off x="4572000" y="3657600"/>
            <a:ext cx="1524000" cy="1588"/>
          </a:xfrm>
          <a:prstGeom prst="straightConnector1">
            <a:avLst/>
          </a:prstGeom>
          <a:ln>
            <a:solidFill>
              <a:schemeClr val="tx2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772400" y="1828801"/>
            <a:ext cx="1447800" cy="92392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>
                <a:solidFill>
                  <a:srgbClr val="000000"/>
                </a:solidFill>
              </a:rPr>
              <a:t>Evidence Integrator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7315200" y="2590800"/>
            <a:ext cx="457200" cy="15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>
            <a:off x="7315200" y="2057400"/>
            <a:ext cx="457200" cy="15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>
            <a:off x="3009901" y="2933701"/>
            <a:ext cx="1752600" cy="317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0800000">
            <a:off x="3886200" y="2057400"/>
            <a:ext cx="1524000" cy="1588"/>
          </a:xfrm>
          <a:prstGeom prst="straightConnector1">
            <a:avLst/>
          </a:prstGeom>
          <a:ln>
            <a:solidFill>
              <a:schemeClr val="tx2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723900" y="391885"/>
            <a:ext cx="7772400" cy="457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ea typeface="+mj-ea"/>
                <a:cs typeface="+mj-cs"/>
              </a:rPr>
              <a:t>NELL: Learned reading strategies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23900" y="925285"/>
            <a:ext cx="7620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1600" kern="0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Plays_Sport</a:t>
            </a:r>
            <a:r>
              <a:rPr lang="en-US" sz="1600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(arg1,arg2):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1600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      arg1_was_playing_arg2   arg2_megastar_arg1   arg2_icons_arg1   arg2_player_named_arg1   arg2_prodigy_arg1   arg1_is_the_tiger_woods_of_arg2   arg2_career_of_arg1   arg2_greats_as_arg1   arg1_plays_arg2   arg2_player_is_arg1   arg2_legends_arg1   arg1_announced_his_retirement_from_arg2   arg2_operations_chief_arg1   arg2_player_like_arg1   arg2_and_golfing_personalities_including_arg1   arg2_players_like_arg1   arg2_greats_like_arg1   arg2_players_are_steffi_graf_and_arg1   arg2_great_arg1   arg2_champ_arg1   arg2_greats_such_as_arg1   arg2_professionals_such_as_arg1  arg2_hit_by_arg1 arg2_greats_arg1   arg2_icon_arg1   arg2_stars_like_arg1   arg2_pros_like_arg1   arg1_retires_from_arg2   arg2_phenom_arg1   arg2_lesson_from_arg1   arg2_architects_robert_trent_jones_and_arg1   arg2_sensation_arg1 arg2_pros_arg1   arg2_stars_venus_and_arg1 arg2_hall_of_famer_arg1 arg2_superstar_arg1   arg2_legend_arg1   arg2_legends_such_as_arg1   arg2_players_is_arg1   arg2_pro_arg1   arg2_player_was_arg1   arg2_god_arg1   arg2_idol_arg1   arg1_was_born_to_play_arg2   arg2_star_arg1   arg2_hero_arg1 arg2_players_are_arg1   arg1_retired_from_professional_arg2   arg2_legends_as_arg1   arg2_autographed_by_arg1  arg2_champion_arg1 …</a:t>
            </a:r>
          </a:p>
        </p:txBody>
      </p:sp>
    </p:spTree>
    <p:extLst>
      <p:ext uri="{BB962C8B-B14F-4D97-AF65-F5344CB8AC3E}">
        <p14:creationId xmlns:p14="http://schemas.microsoft.com/office/powerpoint/2010/main" val="17442734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3"/>
          <p:cNvSpPr>
            <a:spLocks noGrp="1"/>
          </p:cNvSpPr>
          <p:nvPr>
            <p:ph type="ctrTitle"/>
          </p:nvPr>
        </p:nvSpPr>
        <p:spPr>
          <a:xfrm>
            <a:off x="1015093" y="2154919"/>
            <a:ext cx="8839200" cy="1470025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If coupled learning is the key,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how can we get new coupling constraints?</a:t>
            </a:r>
          </a:p>
        </p:txBody>
      </p:sp>
    </p:spTree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840921" y="1121230"/>
            <a:ext cx="8229600" cy="715963"/>
          </a:xfrm>
        </p:spPr>
        <p:txBody>
          <a:bodyPr/>
          <a:lstStyle/>
          <a:p>
            <a: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  <a:t>Key Idea 2: </a:t>
            </a:r>
            <a:b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</a:br>
            <a:b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  <a:t>Discover New Coupling Constraints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917121" y="2950029"/>
            <a:ext cx="8229600" cy="52578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first order, probabilistic horn clause constraints: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connects previously uncoupled relation predicates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infers new beliefs for KB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</p:txBody>
      </p:sp>
      <p:pic>
        <p:nvPicPr>
          <p:cNvPr id="2048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721" y="587829"/>
            <a:ext cx="22352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221921" y="3559630"/>
            <a:ext cx="9848850" cy="830997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  <a:ea typeface="ＭＳ Ｐゴシック" charset="0"/>
              </a:rPr>
              <a:t> 0.93  athletePlaysSport(?x,?y) </a:t>
            </a:r>
            <a:r>
              <a:rPr lang="en-US" sz="2400">
                <a:solidFill>
                  <a:srgbClr val="000000"/>
                </a:solidFill>
                <a:latin typeface="Arial" charset="0"/>
                <a:ea typeface="ＭＳ Ｐゴシック" charset="0"/>
                <a:sym typeface="Wingdings" charset="0"/>
              </a:rPr>
              <a:t> athletePlaysForTeam(?x,?z)</a:t>
            </a:r>
          </a:p>
          <a:p>
            <a:pPr fontAlgn="base">
              <a:spcBef>
                <a:spcPct val="0"/>
              </a:spcBef>
              <a:spcAft>
                <a:spcPts val="180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  <a:ea typeface="ＭＳ Ｐゴシック" charset="0"/>
                <a:sym typeface="Wingdings" charset="0"/>
              </a:rPr>
              <a:t>                                                       teamPlaysSport(?z,?y)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Example Learned Horn Clauses</a:t>
            </a:r>
          </a:p>
        </p:txBody>
      </p:sp>
      <p:sp>
        <p:nvSpPr>
          <p:cNvPr id="22530" name="Content Placeholder 7"/>
          <p:cNvSpPr>
            <a:spLocks noGrp="1"/>
          </p:cNvSpPr>
          <p:nvPr>
            <p:ph idx="1"/>
          </p:nvPr>
        </p:nvSpPr>
        <p:spPr>
          <a:xfrm>
            <a:off x="1649185" y="1295400"/>
            <a:ext cx="10417629" cy="5257800"/>
          </a:xfrm>
        </p:spPr>
        <p:txBody>
          <a:bodyPr/>
          <a:lstStyle/>
          <a:p>
            <a:pPr>
              <a:spcAft>
                <a:spcPts val="1200"/>
              </a:spcAft>
              <a:buNone/>
            </a:pP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athletePlaysSport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(?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x,basketball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)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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athleteInLeague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(?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x,NBA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)</a:t>
            </a:r>
          </a:p>
          <a:p>
            <a:pPr>
              <a:buFontTx/>
              <a:buNone/>
            </a:pP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athletePlaysSport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(?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x,?y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)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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athletePlaysForTeam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(?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x,?z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)</a:t>
            </a:r>
          </a:p>
          <a:p>
            <a:pPr>
              <a:spcAft>
                <a:spcPts val="1800"/>
              </a:spcAft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                                            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teamPlaysSport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(?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z,?y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)</a:t>
            </a:r>
          </a:p>
          <a:p>
            <a:pPr>
              <a:spcAft>
                <a:spcPts val="3000"/>
              </a:spcAft>
              <a:buNone/>
            </a:pP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teamPlaysInLeague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(?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x,NHL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) 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teamWonTrophy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(?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x,Stanley_Cup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)</a:t>
            </a:r>
          </a:p>
          <a:p>
            <a:pPr>
              <a:buFontTx/>
              <a:buNone/>
            </a:pP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athleteInLeague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(?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x,?y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) 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athletePlaysForTeam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(?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x,?z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), </a:t>
            </a:r>
          </a:p>
          <a:p>
            <a:pPr>
              <a:spcAft>
                <a:spcPts val="3000"/>
              </a:spcAft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                                        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teamPlaysInLeague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(?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z,?y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)</a:t>
            </a:r>
          </a:p>
          <a:p>
            <a:pPr>
              <a:spcAft>
                <a:spcPts val="3000"/>
              </a:spcAft>
              <a:buNone/>
            </a:pP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cityInState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(?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x,?y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) 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cityCapitalOfState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(?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x,?y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),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cityInCountry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(?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y,USA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)</a:t>
            </a:r>
          </a:p>
          <a:p>
            <a:pPr>
              <a:buFontTx/>
              <a:buNone/>
            </a:pP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newspaperInCity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(?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x,New_York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) 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companyEconomicSector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(?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x,media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)</a:t>
            </a:r>
          </a:p>
          <a:p>
            <a:pPr>
              <a:buFontTx/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                                                        generalizations(?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x,blog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)</a:t>
            </a:r>
          </a:p>
          <a:p>
            <a:pPr>
              <a:spcAft>
                <a:spcPts val="1800"/>
              </a:spcAft>
              <a:buNone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Content Placeholder 7"/>
          <p:cNvSpPr txBox="1">
            <a:spLocks/>
          </p:cNvSpPr>
          <p:nvPr/>
        </p:nvSpPr>
        <p:spPr bwMode="auto">
          <a:xfrm>
            <a:off x="887186" y="1295400"/>
            <a:ext cx="868136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ts val="1200"/>
              </a:spcAft>
            </a:pPr>
            <a:r>
              <a:rPr lang="en-US" dirty="0">
                <a:solidFill>
                  <a:srgbClr val="000000"/>
                </a:solidFill>
              </a:rPr>
              <a:t>0.95</a:t>
            </a:r>
          </a:p>
          <a:p>
            <a:pPr fontAlgn="base">
              <a:spcBef>
                <a:spcPct val="20000"/>
              </a:spcBef>
              <a:spcAft>
                <a:spcPts val="4800"/>
              </a:spcAft>
            </a:pPr>
            <a:r>
              <a:rPr lang="en-US" dirty="0">
                <a:solidFill>
                  <a:srgbClr val="000000"/>
                </a:solidFill>
              </a:rPr>
              <a:t>0.93</a:t>
            </a:r>
          </a:p>
          <a:p>
            <a:pPr fontAlgn="base">
              <a:spcBef>
                <a:spcPct val="20000"/>
              </a:spcBef>
              <a:spcAft>
                <a:spcPts val="3000"/>
              </a:spcAft>
            </a:pPr>
            <a:r>
              <a:rPr lang="en-US" dirty="0">
                <a:solidFill>
                  <a:srgbClr val="000000"/>
                </a:solidFill>
              </a:rPr>
              <a:t>0.91</a:t>
            </a:r>
          </a:p>
          <a:p>
            <a:pPr fontAlgn="base">
              <a:spcBef>
                <a:spcPct val="20000"/>
              </a:spcBef>
              <a:spcAft>
                <a:spcPts val="3000"/>
              </a:spcAft>
            </a:pPr>
            <a:r>
              <a:rPr lang="en-US" dirty="0">
                <a:solidFill>
                  <a:srgbClr val="000000"/>
                </a:solidFill>
              </a:rPr>
              <a:t>0.90</a:t>
            </a:r>
          </a:p>
          <a:p>
            <a:pPr fontAlgn="base">
              <a:spcBef>
                <a:spcPct val="20000"/>
              </a:spcBef>
              <a:spcAft>
                <a:spcPts val="120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532" name="Content Placeholder 7"/>
          <p:cNvSpPr txBox="1">
            <a:spLocks/>
          </p:cNvSpPr>
          <p:nvPr/>
        </p:nvSpPr>
        <p:spPr bwMode="auto">
          <a:xfrm>
            <a:off x="760639" y="5059362"/>
            <a:ext cx="1121229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0.88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0.62*</a:t>
            </a:r>
          </a:p>
          <a:p>
            <a:pPr fontAlgn="base">
              <a:spcBef>
                <a:spcPct val="20000"/>
              </a:spcBef>
              <a:spcAft>
                <a:spcPts val="120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634092" y="533400"/>
            <a:ext cx="8229600" cy="4572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Some rejected learned rules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794657" y="1235529"/>
            <a:ext cx="9220200" cy="5257800"/>
          </a:xfrm>
        </p:spPr>
        <p:txBody>
          <a:bodyPr/>
          <a:lstStyle/>
          <a:p>
            <a:pPr>
              <a:buFontTx/>
              <a:buNone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cityCapitalOfState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{?x ?y}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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cityLocatedInState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{?x ?y}, 					 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teamPlaysInLeague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{?y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nba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}</a:t>
            </a:r>
          </a:p>
          <a:p>
            <a:pPr>
              <a:buFontTx/>
              <a:buNone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teamplayssport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{?x, basketball}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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generalizations{?x, university}</a:t>
            </a:r>
          </a:p>
          <a:p>
            <a:pPr>
              <a:buFontTx/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</p:spTree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7"/>
          <p:cNvSpPr txBox="1">
            <a:spLocks noChangeArrowheads="1"/>
          </p:cNvSpPr>
          <p:nvPr/>
        </p:nvSpPr>
        <p:spPr bwMode="auto">
          <a:xfrm>
            <a:off x="4419600" y="44958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team</a:t>
            </a:r>
          </a:p>
        </p:txBody>
      </p:sp>
      <p:sp>
        <p:nvSpPr>
          <p:cNvPr id="25602" name="TextBox 9"/>
          <p:cNvSpPr txBox="1">
            <a:spLocks noChangeArrowheads="1"/>
          </p:cNvSpPr>
          <p:nvPr/>
        </p:nvSpPr>
        <p:spPr bwMode="auto">
          <a:xfrm>
            <a:off x="7162800" y="2590801"/>
            <a:ext cx="1600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coachesTeam(c,t)</a:t>
            </a:r>
          </a:p>
        </p:txBody>
      </p:sp>
      <p:sp>
        <p:nvSpPr>
          <p:cNvPr id="25603" name="TextBox 13"/>
          <p:cNvSpPr txBox="1">
            <a:spLocks noChangeArrowheads="1"/>
          </p:cNvSpPr>
          <p:nvPr/>
        </p:nvSpPr>
        <p:spPr bwMode="auto">
          <a:xfrm>
            <a:off x="2590800" y="2667001"/>
            <a:ext cx="1676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playsForTeam(a,t)</a:t>
            </a:r>
          </a:p>
        </p:txBody>
      </p:sp>
      <p:sp>
        <p:nvSpPr>
          <p:cNvPr id="25604" name="TextBox 54"/>
          <p:cNvSpPr txBox="1">
            <a:spLocks noChangeArrowheads="1"/>
          </p:cNvSpPr>
          <p:nvPr/>
        </p:nvSpPr>
        <p:spPr bwMode="auto">
          <a:xfrm>
            <a:off x="5105400" y="2743201"/>
            <a:ext cx="1828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teamPlaysSport(t,s)</a:t>
            </a:r>
          </a:p>
        </p:txBody>
      </p:sp>
      <p:sp>
        <p:nvSpPr>
          <p:cNvPr id="25605" name="TextBox 8"/>
          <p:cNvSpPr txBox="1">
            <a:spLocks noChangeArrowheads="1"/>
          </p:cNvSpPr>
          <p:nvPr/>
        </p:nvSpPr>
        <p:spPr bwMode="auto">
          <a:xfrm>
            <a:off x="3733800" y="2209801"/>
            <a:ext cx="1676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playsSport(a,s)</a:t>
            </a:r>
          </a:p>
        </p:txBody>
      </p:sp>
      <p:sp>
        <p:nvSpPr>
          <p:cNvPr id="54" name="Donut 53"/>
          <p:cNvSpPr/>
          <p:nvPr/>
        </p:nvSpPr>
        <p:spPr>
          <a:xfrm>
            <a:off x="3352800" y="5867400"/>
            <a:ext cx="46038" cy="2286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Donut 54"/>
          <p:cNvSpPr/>
          <p:nvPr/>
        </p:nvSpPr>
        <p:spPr>
          <a:xfrm>
            <a:off x="3962400" y="42672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Donut 57"/>
          <p:cNvSpPr/>
          <p:nvPr/>
        </p:nvSpPr>
        <p:spPr>
          <a:xfrm>
            <a:off x="1905000" y="4495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Donut 60"/>
          <p:cNvSpPr/>
          <p:nvPr/>
        </p:nvSpPr>
        <p:spPr>
          <a:xfrm>
            <a:off x="2819400" y="4114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Donut 65"/>
          <p:cNvSpPr/>
          <p:nvPr/>
        </p:nvSpPr>
        <p:spPr>
          <a:xfrm>
            <a:off x="4572000" y="4495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Donut 68"/>
          <p:cNvSpPr/>
          <p:nvPr/>
        </p:nvSpPr>
        <p:spPr>
          <a:xfrm>
            <a:off x="3276600" y="4495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12" name="TextBox 10"/>
          <p:cNvSpPr txBox="1">
            <a:spLocks noChangeArrowheads="1"/>
          </p:cNvSpPr>
          <p:nvPr/>
        </p:nvSpPr>
        <p:spPr bwMode="auto">
          <a:xfrm>
            <a:off x="2590800" y="38100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person</a:t>
            </a:r>
          </a:p>
        </p:txBody>
      </p:sp>
      <p:sp>
        <p:nvSpPr>
          <p:cNvPr id="25613" name="TextBox 6"/>
          <p:cNvSpPr txBox="1">
            <a:spLocks noChangeArrowheads="1"/>
          </p:cNvSpPr>
          <p:nvPr/>
        </p:nvSpPr>
        <p:spPr bwMode="auto">
          <a:xfrm rot="10800000" flipV="1">
            <a:off x="2971800" y="6172201"/>
            <a:ext cx="876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NP1</a:t>
            </a:r>
          </a:p>
        </p:txBody>
      </p:sp>
      <p:cxnSp>
        <p:nvCxnSpPr>
          <p:cNvPr id="75" name="Straight Connector 74"/>
          <p:cNvCxnSpPr>
            <a:stCxn id="61" idx="2"/>
            <a:endCxn id="58" idx="6"/>
          </p:cNvCxnSpPr>
          <p:nvPr/>
        </p:nvCxnSpPr>
        <p:spPr>
          <a:xfrm rot="10800000" flipV="1">
            <a:off x="2057400" y="4191000"/>
            <a:ext cx="762000" cy="38100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endCxn id="69" idx="0"/>
          </p:cNvCxnSpPr>
          <p:nvPr/>
        </p:nvCxnSpPr>
        <p:spPr>
          <a:xfrm>
            <a:off x="2971800" y="4235450"/>
            <a:ext cx="381000" cy="26035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16" name="TextBox 6"/>
          <p:cNvSpPr txBox="1">
            <a:spLocks noChangeArrowheads="1"/>
          </p:cNvSpPr>
          <p:nvPr/>
        </p:nvSpPr>
        <p:spPr bwMode="auto">
          <a:xfrm>
            <a:off x="1371600" y="40386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athlete</a:t>
            </a:r>
          </a:p>
        </p:txBody>
      </p:sp>
      <p:sp>
        <p:nvSpPr>
          <p:cNvPr id="25617" name="TextBox 11"/>
          <p:cNvSpPr txBox="1">
            <a:spLocks noChangeArrowheads="1"/>
          </p:cNvSpPr>
          <p:nvPr/>
        </p:nvSpPr>
        <p:spPr bwMode="auto">
          <a:xfrm>
            <a:off x="3111500" y="44958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coach</a:t>
            </a:r>
          </a:p>
        </p:txBody>
      </p:sp>
      <p:sp>
        <p:nvSpPr>
          <p:cNvPr id="25618" name="TextBox 7"/>
          <p:cNvSpPr txBox="1">
            <a:spLocks noChangeArrowheads="1"/>
          </p:cNvSpPr>
          <p:nvPr/>
        </p:nvSpPr>
        <p:spPr bwMode="auto">
          <a:xfrm>
            <a:off x="3505200" y="39624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sport</a:t>
            </a:r>
          </a:p>
        </p:txBody>
      </p:sp>
      <p:cxnSp>
        <p:nvCxnSpPr>
          <p:cNvPr id="91" name="Straight Connector 90"/>
          <p:cNvCxnSpPr/>
          <p:nvPr/>
        </p:nvCxnSpPr>
        <p:spPr>
          <a:xfrm flipV="1">
            <a:off x="3352800" y="4419601"/>
            <a:ext cx="668338" cy="1174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endCxn id="55" idx="0"/>
          </p:cNvCxnSpPr>
          <p:nvPr/>
        </p:nvCxnSpPr>
        <p:spPr>
          <a:xfrm>
            <a:off x="2971800" y="4156076"/>
            <a:ext cx="1066800" cy="1111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endCxn id="55" idx="0"/>
          </p:cNvCxnSpPr>
          <p:nvPr/>
        </p:nvCxnSpPr>
        <p:spPr>
          <a:xfrm flipV="1">
            <a:off x="2057400" y="4267200"/>
            <a:ext cx="19812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55" idx="6"/>
          </p:cNvCxnSpPr>
          <p:nvPr/>
        </p:nvCxnSpPr>
        <p:spPr>
          <a:xfrm>
            <a:off x="4114800" y="4343400"/>
            <a:ext cx="439738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endCxn id="66" idx="2"/>
          </p:cNvCxnSpPr>
          <p:nvPr/>
        </p:nvCxnSpPr>
        <p:spPr>
          <a:xfrm>
            <a:off x="3429000" y="4572000"/>
            <a:ext cx="1143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54" idx="3"/>
            <a:endCxn id="69" idx="4"/>
          </p:cNvCxnSpPr>
          <p:nvPr/>
        </p:nvCxnSpPr>
        <p:spPr>
          <a:xfrm rot="5400000" flipH="1">
            <a:off x="2648744" y="5352257"/>
            <a:ext cx="1414463" cy="635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54" idx="3"/>
          </p:cNvCxnSpPr>
          <p:nvPr/>
        </p:nvCxnSpPr>
        <p:spPr>
          <a:xfrm rot="5400000" flipH="1" flipV="1">
            <a:off x="2878138" y="4900613"/>
            <a:ext cx="1643063" cy="68103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54" idx="5"/>
          </p:cNvCxnSpPr>
          <p:nvPr/>
        </p:nvCxnSpPr>
        <p:spPr>
          <a:xfrm rot="5400000" flipH="1" flipV="1">
            <a:off x="3275807" y="4764882"/>
            <a:ext cx="1414463" cy="11811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54" idx="5"/>
          </p:cNvCxnSpPr>
          <p:nvPr/>
        </p:nvCxnSpPr>
        <p:spPr>
          <a:xfrm rot="5400000" flipH="1">
            <a:off x="2247107" y="4917282"/>
            <a:ext cx="1795463" cy="4953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54" idx="5"/>
          </p:cNvCxnSpPr>
          <p:nvPr/>
        </p:nvCxnSpPr>
        <p:spPr>
          <a:xfrm rot="5400000" flipH="1">
            <a:off x="2017713" y="4687888"/>
            <a:ext cx="1414463" cy="13350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Donut 126"/>
          <p:cNvSpPr/>
          <p:nvPr/>
        </p:nvSpPr>
        <p:spPr>
          <a:xfrm>
            <a:off x="7772400" y="28956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Donut 127"/>
          <p:cNvSpPr/>
          <p:nvPr/>
        </p:nvSpPr>
        <p:spPr>
          <a:xfrm>
            <a:off x="5181600" y="2971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Donut 128"/>
          <p:cNvSpPr/>
          <p:nvPr/>
        </p:nvSpPr>
        <p:spPr>
          <a:xfrm>
            <a:off x="3505200" y="2971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Donut 129"/>
          <p:cNvSpPr/>
          <p:nvPr/>
        </p:nvSpPr>
        <p:spPr>
          <a:xfrm>
            <a:off x="4495800" y="25146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31" name="Straight Connector 130"/>
          <p:cNvCxnSpPr>
            <a:stCxn id="130" idx="3"/>
            <a:endCxn id="58" idx="7"/>
          </p:cNvCxnSpPr>
          <p:nvPr/>
        </p:nvCxnSpPr>
        <p:spPr>
          <a:xfrm rot="5400000">
            <a:off x="2339975" y="2339975"/>
            <a:ext cx="1873250" cy="248285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129" idx="2"/>
            <a:endCxn id="58" idx="7"/>
          </p:cNvCxnSpPr>
          <p:nvPr/>
        </p:nvCxnSpPr>
        <p:spPr>
          <a:xfrm rot="10800000" flipV="1">
            <a:off x="2035176" y="3048001"/>
            <a:ext cx="1470025" cy="1470025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rot="16200000" flipH="1">
            <a:off x="5486400" y="1752600"/>
            <a:ext cx="1644650" cy="332105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29" idx="5"/>
            <a:endCxn id="56" idx="0"/>
          </p:cNvCxnSpPr>
          <p:nvPr/>
        </p:nvCxnSpPr>
        <p:spPr>
          <a:xfrm rot="16200000" flipH="1">
            <a:off x="5426076" y="1311276"/>
            <a:ext cx="1393825" cy="4975225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128" idx="4"/>
            <a:endCxn id="66" idx="7"/>
          </p:cNvCxnSpPr>
          <p:nvPr/>
        </p:nvCxnSpPr>
        <p:spPr>
          <a:xfrm rot="5400000">
            <a:off x="4283076" y="3543301"/>
            <a:ext cx="1393825" cy="555625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stCxn id="127" idx="4"/>
            <a:endCxn id="56" idx="7"/>
          </p:cNvCxnSpPr>
          <p:nvPr/>
        </p:nvCxnSpPr>
        <p:spPr>
          <a:xfrm rot="16200000" flipH="1">
            <a:off x="7521576" y="3375026"/>
            <a:ext cx="1470025" cy="815975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258"/>
          <p:cNvGrpSpPr>
            <a:grpSpLocks/>
          </p:cNvGrpSpPr>
          <p:nvPr/>
        </p:nvGrpSpPr>
        <p:grpSpPr bwMode="auto">
          <a:xfrm>
            <a:off x="3657600" y="2668588"/>
            <a:ext cx="1524000" cy="381000"/>
            <a:chOff x="2133600" y="2667794"/>
            <a:chExt cx="1524000" cy="381794"/>
          </a:xfrm>
        </p:grpSpPr>
        <p:cxnSp>
          <p:nvCxnSpPr>
            <p:cNvPr id="149" name="Straight Connector 148"/>
            <p:cNvCxnSpPr>
              <a:stCxn id="128" idx="2"/>
            </p:cNvCxnSpPr>
            <p:nvPr/>
          </p:nvCxnSpPr>
          <p:spPr>
            <a:xfrm rot="10800000">
              <a:off x="3048000" y="3047997"/>
              <a:ext cx="609600" cy="1591"/>
            </a:xfrm>
            <a:prstGeom prst="line">
              <a:avLst/>
            </a:prstGeom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diamond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>
              <a:endCxn id="129" idx="6"/>
            </p:cNvCxnSpPr>
            <p:nvPr/>
          </p:nvCxnSpPr>
          <p:spPr>
            <a:xfrm rot="10800000">
              <a:off x="2133600" y="3047997"/>
              <a:ext cx="914400" cy="1591"/>
            </a:xfrm>
            <a:prstGeom prst="line">
              <a:avLst/>
            </a:prstGeom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>
              <a:stCxn id="130" idx="4"/>
            </p:cNvCxnSpPr>
            <p:nvPr/>
          </p:nvCxnSpPr>
          <p:spPr>
            <a:xfrm rot="5400000">
              <a:off x="2857104" y="2857103"/>
              <a:ext cx="381794" cy="3175"/>
            </a:xfrm>
            <a:prstGeom prst="line">
              <a:avLst/>
            </a:prstGeom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diamond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640" name="TextBox 7"/>
          <p:cNvSpPr txBox="1">
            <a:spLocks noChangeArrowheads="1"/>
          </p:cNvSpPr>
          <p:nvPr/>
        </p:nvSpPr>
        <p:spPr bwMode="auto">
          <a:xfrm>
            <a:off x="8305800" y="42672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team</a:t>
            </a:r>
          </a:p>
        </p:txBody>
      </p:sp>
      <p:sp>
        <p:nvSpPr>
          <p:cNvPr id="50" name="Donut 49"/>
          <p:cNvSpPr/>
          <p:nvPr/>
        </p:nvSpPr>
        <p:spPr>
          <a:xfrm>
            <a:off x="7239000" y="60960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Donut 50"/>
          <p:cNvSpPr/>
          <p:nvPr/>
        </p:nvSpPr>
        <p:spPr>
          <a:xfrm>
            <a:off x="7924800" y="42672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Donut 51"/>
          <p:cNvSpPr/>
          <p:nvPr/>
        </p:nvSpPr>
        <p:spPr>
          <a:xfrm>
            <a:off x="5867400" y="4495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Donut 52"/>
          <p:cNvSpPr/>
          <p:nvPr/>
        </p:nvSpPr>
        <p:spPr>
          <a:xfrm>
            <a:off x="6781800" y="4114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Donut 55"/>
          <p:cNvSpPr/>
          <p:nvPr/>
        </p:nvSpPr>
        <p:spPr>
          <a:xfrm>
            <a:off x="8534400" y="4495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Donut 56"/>
          <p:cNvSpPr/>
          <p:nvPr/>
        </p:nvSpPr>
        <p:spPr>
          <a:xfrm>
            <a:off x="7239000" y="4495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47" name="TextBox 10"/>
          <p:cNvSpPr txBox="1">
            <a:spLocks noChangeArrowheads="1"/>
          </p:cNvSpPr>
          <p:nvPr/>
        </p:nvSpPr>
        <p:spPr bwMode="auto">
          <a:xfrm>
            <a:off x="5943600" y="39624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person</a:t>
            </a:r>
          </a:p>
        </p:txBody>
      </p:sp>
      <p:sp>
        <p:nvSpPr>
          <p:cNvPr id="25648" name="TextBox 6"/>
          <p:cNvSpPr txBox="1">
            <a:spLocks noChangeArrowheads="1"/>
          </p:cNvSpPr>
          <p:nvPr/>
        </p:nvSpPr>
        <p:spPr bwMode="auto">
          <a:xfrm>
            <a:off x="7032625" y="6207125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NP2</a:t>
            </a:r>
          </a:p>
        </p:txBody>
      </p:sp>
      <p:cxnSp>
        <p:nvCxnSpPr>
          <p:cNvPr id="62" name="Straight Connector 61"/>
          <p:cNvCxnSpPr>
            <a:stCxn id="53" idx="2"/>
            <a:endCxn id="52" idx="6"/>
          </p:cNvCxnSpPr>
          <p:nvPr/>
        </p:nvCxnSpPr>
        <p:spPr>
          <a:xfrm rot="10800000" flipV="1">
            <a:off x="6019800" y="4191000"/>
            <a:ext cx="762000" cy="38100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endCxn id="57" idx="0"/>
          </p:cNvCxnSpPr>
          <p:nvPr/>
        </p:nvCxnSpPr>
        <p:spPr>
          <a:xfrm>
            <a:off x="6934200" y="4235450"/>
            <a:ext cx="381000" cy="26035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51" name="TextBox 6"/>
          <p:cNvSpPr txBox="1">
            <a:spLocks noChangeArrowheads="1"/>
          </p:cNvSpPr>
          <p:nvPr/>
        </p:nvSpPr>
        <p:spPr bwMode="auto">
          <a:xfrm>
            <a:off x="5334000" y="41910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athlete</a:t>
            </a:r>
          </a:p>
        </p:txBody>
      </p:sp>
      <p:sp>
        <p:nvSpPr>
          <p:cNvPr id="25652" name="TextBox 11"/>
          <p:cNvSpPr txBox="1">
            <a:spLocks noChangeArrowheads="1"/>
          </p:cNvSpPr>
          <p:nvPr/>
        </p:nvSpPr>
        <p:spPr bwMode="auto">
          <a:xfrm>
            <a:off x="7073900" y="44958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coach</a:t>
            </a:r>
          </a:p>
        </p:txBody>
      </p:sp>
      <p:sp>
        <p:nvSpPr>
          <p:cNvPr id="25653" name="TextBox 7"/>
          <p:cNvSpPr txBox="1">
            <a:spLocks noChangeArrowheads="1"/>
          </p:cNvSpPr>
          <p:nvPr/>
        </p:nvSpPr>
        <p:spPr bwMode="auto">
          <a:xfrm>
            <a:off x="7620000" y="39624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sport</a:t>
            </a:r>
          </a:p>
        </p:txBody>
      </p:sp>
      <p:cxnSp>
        <p:nvCxnSpPr>
          <p:cNvPr id="68" name="Straight Connector 67"/>
          <p:cNvCxnSpPr/>
          <p:nvPr/>
        </p:nvCxnSpPr>
        <p:spPr>
          <a:xfrm flipV="1">
            <a:off x="7315200" y="4419601"/>
            <a:ext cx="668338" cy="1174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endCxn id="51" idx="0"/>
          </p:cNvCxnSpPr>
          <p:nvPr/>
        </p:nvCxnSpPr>
        <p:spPr>
          <a:xfrm>
            <a:off x="6934200" y="4156076"/>
            <a:ext cx="1066800" cy="1111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endCxn id="51" idx="0"/>
          </p:cNvCxnSpPr>
          <p:nvPr/>
        </p:nvCxnSpPr>
        <p:spPr>
          <a:xfrm flipV="1">
            <a:off x="6019800" y="4267200"/>
            <a:ext cx="19812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51" idx="6"/>
          </p:cNvCxnSpPr>
          <p:nvPr/>
        </p:nvCxnSpPr>
        <p:spPr>
          <a:xfrm>
            <a:off x="8077200" y="4343400"/>
            <a:ext cx="439738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endCxn id="56" idx="2"/>
          </p:cNvCxnSpPr>
          <p:nvPr/>
        </p:nvCxnSpPr>
        <p:spPr>
          <a:xfrm>
            <a:off x="7391400" y="4572000"/>
            <a:ext cx="1143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50" idx="0"/>
            <a:endCxn id="57" idx="4"/>
          </p:cNvCxnSpPr>
          <p:nvPr/>
        </p:nvCxnSpPr>
        <p:spPr>
          <a:xfrm rot="5400000" flipH="1" flipV="1">
            <a:off x="6591301" y="5372101"/>
            <a:ext cx="1447800" cy="317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50" idx="0"/>
          </p:cNvCxnSpPr>
          <p:nvPr/>
        </p:nvCxnSpPr>
        <p:spPr>
          <a:xfrm rot="5400000" flipH="1" flipV="1">
            <a:off x="6819900" y="4914900"/>
            <a:ext cx="1676400" cy="6858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50" idx="0"/>
            <a:endCxn id="56" idx="4"/>
          </p:cNvCxnSpPr>
          <p:nvPr/>
        </p:nvCxnSpPr>
        <p:spPr>
          <a:xfrm rot="5400000" flipH="1" flipV="1">
            <a:off x="7239000" y="4724400"/>
            <a:ext cx="1447800" cy="12954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50" idx="0"/>
            <a:endCxn id="53" idx="4"/>
          </p:cNvCxnSpPr>
          <p:nvPr/>
        </p:nvCxnSpPr>
        <p:spPr>
          <a:xfrm rot="16200000" flipV="1">
            <a:off x="6172200" y="4953000"/>
            <a:ext cx="1828800" cy="4572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50" idx="0"/>
            <a:endCxn id="52" idx="6"/>
          </p:cNvCxnSpPr>
          <p:nvPr/>
        </p:nvCxnSpPr>
        <p:spPr>
          <a:xfrm rot="16200000" flipV="1">
            <a:off x="5905500" y="4686300"/>
            <a:ext cx="1524000" cy="12954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127" idx="3"/>
          </p:cNvCxnSpPr>
          <p:nvPr/>
        </p:nvCxnSpPr>
        <p:spPr>
          <a:xfrm rot="5400000">
            <a:off x="4876801" y="1577976"/>
            <a:ext cx="1470025" cy="4365625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128" idx="5"/>
            <a:endCxn id="51" idx="1"/>
          </p:cNvCxnSpPr>
          <p:nvPr/>
        </p:nvCxnSpPr>
        <p:spPr>
          <a:xfrm rot="16200000" flipH="1">
            <a:off x="6035675" y="2378075"/>
            <a:ext cx="1187450" cy="263525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stCxn id="50" idx="0"/>
            <a:endCxn id="127" idx="4"/>
          </p:cNvCxnSpPr>
          <p:nvPr/>
        </p:nvCxnSpPr>
        <p:spPr>
          <a:xfrm rot="5400000" flipH="1" flipV="1">
            <a:off x="6057900" y="4305300"/>
            <a:ext cx="3048000" cy="5334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>
            <a:stCxn id="50" idx="7"/>
            <a:endCxn id="128" idx="5"/>
          </p:cNvCxnSpPr>
          <p:nvPr/>
        </p:nvCxnSpPr>
        <p:spPr>
          <a:xfrm rot="16200000" flipV="1">
            <a:off x="4832350" y="3581400"/>
            <a:ext cx="3016250" cy="20574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>
            <a:stCxn id="50" idx="0"/>
            <a:endCxn id="129" idx="5"/>
          </p:cNvCxnSpPr>
          <p:nvPr/>
        </p:nvCxnSpPr>
        <p:spPr>
          <a:xfrm rot="16200000" flipV="1">
            <a:off x="3978276" y="2759076"/>
            <a:ext cx="2994025" cy="367982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>
            <a:stCxn id="50" idx="0"/>
            <a:endCxn id="130" idx="5"/>
          </p:cNvCxnSpPr>
          <p:nvPr/>
        </p:nvCxnSpPr>
        <p:spPr>
          <a:xfrm rot="16200000" flipV="1">
            <a:off x="4244976" y="3025776"/>
            <a:ext cx="3451225" cy="2689225"/>
          </a:xfrm>
          <a:prstGeom prst="straightConnector1">
            <a:avLst/>
          </a:prstGeom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54" idx="5"/>
          </p:cNvCxnSpPr>
          <p:nvPr/>
        </p:nvCxnSpPr>
        <p:spPr>
          <a:xfrm rot="5400000" flipH="1" flipV="1">
            <a:off x="4075907" y="2364582"/>
            <a:ext cx="3014663" cy="43815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>
            <a:stCxn id="54" idx="6"/>
            <a:endCxn id="128" idx="3"/>
          </p:cNvCxnSpPr>
          <p:nvPr/>
        </p:nvCxnSpPr>
        <p:spPr>
          <a:xfrm flipV="1">
            <a:off x="3398839" y="3101976"/>
            <a:ext cx="1804987" cy="287972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>
            <a:stCxn id="54" idx="3"/>
          </p:cNvCxnSpPr>
          <p:nvPr/>
        </p:nvCxnSpPr>
        <p:spPr>
          <a:xfrm rot="5400000" flipH="1" flipV="1">
            <a:off x="1962944" y="4520407"/>
            <a:ext cx="2938463" cy="14605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stCxn id="54" idx="4"/>
            <a:endCxn id="130" idx="3"/>
          </p:cNvCxnSpPr>
          <p:nvPr/>
        </p:nvCxnSpPr>
        <p:spPr>
          <a:xfrm rot="5400000" flipH="1" flipV="1">
            <a:off x="2220913" y="3798888"/>
            <a:ext cx="3451225" cy="11430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6" name="Donut 245"/>
          <p:cNvSpPr/>
          <p:nvPr/>
        </p:nvSpPr>
        <p:spPr>
          <a:xfrm>
            <a:off x="3302000" y="6076950"/>
            <a:ext cx="152400" cy="152400"/>
          </a:xfrm>
          <a:prstGeom prst="donut">
            <a:avLst>
              <a:gd name="adj" fmla="val 6250"/>
            </a:avLst>
          </a:prstGeom>
          <a:solidFill>
            <a:srgbClr val="333399"/>
          </a:solidFill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Title 1"/>
          <p:cNvSpPr txBox="1">
            <a:spLocks/>
          </p:cNvSpPr>
          <p:nvPr/>
        </p:nvSpPr>
        <p:spPr bwMode="auto">
          <a:xfrm>
            <a:off x="631825" y="128586"/>
            <a:ext cx="77724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kern="0" dirty="0">
                <a:solidFill>
                  <a:srgbClr val="000090"/>
                </a:solidFill>
                <a:latin typeface="Arial"/>
                <a:ea typeface="ＭＳ Ｐゴシック" pitchFamily="-108" charset="-128"/>
                <a:cs typeface="ＭＳ Ｐゴシック" pitchFamily="-108" charset="-128"/>
              </a:rPr>
              <a:t>Learned Probabilistic Horn Clause Rules</a:t>
            </a:r>
          </a:p>
        </p:txBody>
      </p:sp>
      <p:sp>
        <p:nvSpPr>
          <p:cNvPr id="25676" name="Rectangle 259"/>
          <p:cNvSpPr>
            <a:spLocks noChangeArrowheads="1"/>
          </p:cNvSpPr>
          <p:nvPr/>
        </p:nvSpPr>
        <p:spPr bwMode="auto">
          <a:xfrm>
            <a:off x="777876" y="1081087"/>
            <a:ext cx="7696200" cy="369888"/>
          </a:xfrm>
          <a:prstGeom prst="rect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</a:rPr>
              <a:t> 0.93  playsSport(?x,?y) </a:t>
            </a: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sym typeface="Wingdings" charset="0"/>
              </a:rPr>
              <a:t> playsForTeam(?x,?z), teamPlaysSport(?z,?y)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18478-2847-4CE3-B01B-E713B14FE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this?</a:t>
            </a:r>
          </a:p>
        </p:txBody>
      </p:sp>
      <p:pic>
        <p:nvPicPr>
          <p:cNvPr id="2052" name="Picture 4" descr="Image result for animals">
            <a:extLst>
              <a:ext uri="{FF2B5EF4-FFF2-40B4-BE49-F238E27FC236}">
                <a16:creationId xmlns:a16="http://schemas.microsoft.com/office/drawing/2014/main" id="{C33983B3-8741-4EDF-9883-7D83630BE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025" y="556568"/>
            <a:ext cx="2667000" cy="199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animals">
            <a:extLst>
              <a:ext uri="{FF2B5EF4-FFF2-40B4-BE49-F238E27FC236}">
                <a16:creationId xmlns:a16="http://schemas.microsoft.com/office/drawing/2014/main" id="{2D29C35A-28CB-4896-8F2A-DE88899BA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261" y="4802257"/>
            <a:ext cx="2679239" cy="172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animals">
            <a:extLst>
              <a:ext uri="{FF2B5EF4-FFF2-40B4-BE49-F238E27FC236}">
                <a16:creationId xmlns:a16="http://schemas.microsoft.com/office/drawing/2014/main" id="{2DBFC40E-F9AD-4993-8D18-916BCDC2D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671" y="4810126"/>
            <a:ext cx="3219913" cy="171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animals">
            <a:extLst>
              <a:ext uri="{FF2B5EF4-FFF2-40B4-BE49-F238E27FC236}">
                <a16:creationId xmlns:a16="http://schemas.microsoft.com/office/drawing/2014/main" id="{C267C0C9-030D-471C-B5E2-DA9EB4B61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024" y="2842855"/>
            <a:ext cx="2691477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animals">
            <a:extLst>
              <a:ext uri="{FF2B5EF4-FFF2-40B4-BE49-F238E27FC236}">
                <a16:creationId xmlns:a16="http://schemas.microsoft.com/office/drawing/2014/main" id="{C9E71527-CCE1-4BB2-B714-C90DC7F07C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93"/>
          <a:stretch/>
        </p:blipFill>
        <p:spPr bwMode="auto">
          <a:xfrm>
            <a:off x="5698671" y="2842855"/>
            <a:ext cx="3219913" cy="171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 result for animals">
            <a:extLst>
              <a:ext uri="{FF2B5EF4-FFF2-40B4-BE49-F238E27FC236}">
                <a16:creationId xmlns:a16="http://schemas.microsoft.com/office/drawing/2014/main" id="{C5AF8AB5-8BC0-4574-80A3-EDF5806D4E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1"/>
          <a:stretch/>
        </p:blipFill>
        <p:spPr bwMode="auto">
          <a:xfrm>
            <a:off x="5698671" y="556569"/>
            <a:ext cx="3214803" cy="199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Image result for golden retriever">
            <a:extLst>
              <a:ext uri="{FF2B5EF4-FFF2-40B4-BE49-F238E27FC236}">
                <a16:creationId xmlns:a16="http://schemas.microsoft.com/office/drawing/2014/main" id="{5C05975D-781D-499C-9461-5571FD540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46" y="1216026"/>
            <a:ext cx="3319461" cy="221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600B52D-F9B3-49EE-8ADF-70602DC499C3}"/>
              </a:ext>
            </a:extLst>
          </p:cNvPr>
          <p:cNvSpPr/>
          <p:nvPr/>
        </p:nvSpPr>
        <p:spPr>
          <a:xfrm>
            <a:off x="552099" y="1110343"/>
            <a:ext cx="3521880" cy="240846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mage result for dogs">
            <a:extLst>
              <a:ext uri="{FF2B5EF4-FFF2-40B4-BE49-F238E27FC236}">
                <a16:creationId xmlns:a16="http://schemas.microsoft.com/office/drawing/2014/main" id="{A6E21DB4-F420-45EA-AEE2-DD303EBAD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4"/>
          <a:stretch/>
        </p:blipFill>
        <p:spPr bwMode="auto">
          <a:xfrm>
            <a:off x="9087547" y="556568"/>
            <a:ext cx="2691477" cy="199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dogs">
            <a:extLst>
              <a:ext uri="{FF2B5EF4-FFF2-40B4-BE49-F238E27FC236}">
                <a16:creationId xmlns:a16="http://schemas.microsoft.com/office/drawing/2014/main" id="{3E529B42-7B56-4B87-B90E-802AC2F905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0" r="5981"/>
          <a:stretch/>
        </p:blipFill>
        <p:spPr bwMode="auto">
          <a:xfrm>
            <a:off x="9087547" y="2842855"/>
            <a:ext cx="2715954" cy="172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dogs">
            <a:extLst>
              <a:ext uri="{FF2B5EF4-FFF2-40B4-BE49-F238E27FC236}">
                <a16:creationId xmlns:a16="http://schemas.microsoft.com/office/drawing/2014/main" id="{C5E69B39-06D6-4791-A263-17B0CD5B2D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6" r="13253"/>
          <a:stretch/>
        </p:blipFill>
        <p:spPr bwMode="auto">
          <a:xfrm>
            <a:off x="9087547" y="4800509"/>
            <a:ext cx="2715953" cy="172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dogs">
            <a:extLst>
              <a:ext uri="{FF2B5EF4-FFF2-40B4-BE49-F238E27FC236}">
                <a16:creationId xmlns:a16="http://schemas.microsoft.com/office/drawing/2014/main" id="{7A2AB5D8-FACE-4F5C-89EC-08CDDA3A01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" r="1"/>
          <a:stretch/>
        </p:blipFill>
        <p:spPr bwMode="auto">
          <a:xfrm>
            <a:off x="5693560" y="4845964"/>
            <a:ext cx="3219913" cy="170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 result for dogs">
            <a:extLst>
              <a:ext uri="{FF2B5EF4-FFF2-40B4-BE49-F238E27FC236}">
                <a16:creationId xmlns:a16="http://schemas.microsoft.com/office/drawing/2014/main" id="{34A0AE08-6C74-4ED3-917D-AAAC9DD0D9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38"/>
          <a:stretch/>
        </p:blipFill>
        <p:spPr bwMode="auto">
          <a:xfrm>
            <a:off x="5693559" y="556569"/>
            <a:ext cx="3219914" cy="199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Image result for dogs">
            <a:extLst>
              <a:ext uri="{FF2B5EF4-FFF2-40B4-BE49-F238E27FC236}">
                <a16:creationId xmlns:a16="http://schemas.microsoft.com/office/drawing/2014/main" id="{7F665C47-0811-41A5-AEC9-73BB0028FA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5" r="9206"/>
          <a:stretch/>
        </p:blipFill>
        <p:spPr bwMode="auto">
          <a:xfrm>
            <a:off x="5693559" y="2842301"/>
            <a:ext cx="3225026" cy="171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57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Key Idea 3: </a:t>
            </a:r>
            <a:br>
              <a:rPr lang="en-US" dirty="0"/>
            </a:br>
            <a:r>
              <a:rPr lang="en-US" dirty="0"/>
              <a:t>   Automatically extend ontology</a:t>
            </a:r>
          </a:p>
        </p:txBody>
      </p:sp>
    </p:spTree>
    <p:extLst>
      <p:ext uri="{BB962C8B-B14F-4D97-AF65-F5344CB8AC3E}">
        <p14:creationId xmlns:p14="http://schemas.microsoft.com/office/powerpoint/2010/main" val="3870488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772886" y="348117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90"/>
                </a:solidFill>
              </a:rPr>
              <a:t>Ontology Extension (1)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772886" y="1292679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9725" indent="-339725" eaLnBrk="0" hangingPunct="0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96925" indent="-339725" eaLnBrk="0" hangingPunct="0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ts val="7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Goal:</a:t>
            </a:r>
          </a:p>
          <a:p>
            <a:pPr eaLnBrk="1" fontAlgn="base" hangingPunct="1">
              <a:spcBef>
                <a:spcPts val="7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Add new relations to ontology</a:t>
            </a:r>
          </a:p>
          <a:p>
            <a:pPr marL="0" indent="0" eaLnBrk="1" fontAlgn="base" hangingPunct="1">
              <a:spcBef>
                <a:spcPts val="70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ts val="7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Approach:</a:t>
            </a:r>
          </a:p>
          <a:p>
            <a:pPr eaLnBrk="1" fontAlgn="base" hangingPunct="1">
              <a:spcBef>
                <a:spcPts val="7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For each pair of categories C1, C2, </a:t>
            </a:r>
          </a:p>
          <a:p>
            <a:pPr lvl="1" eaLnBrk="1" fontAlgn="base" hangingPunct="1">
              <a:spcBef>
                <a:spcPts val="7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co-cluster pairs of known instances, and text contexts that connect them  </a:t>
            </a:r>
          </a:p>
          <a:p>
            <a:pPr eaLnBrk="1" fontAlgn="base" hangingPunct="1">
              <a:spcBef>
                <a:spcPts val="70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6095774" y="606880"/>
            <a:ext cx="33766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</a:rPr>
              <a:t>[Mohamed et al., </a:t>
            </a:r>
            <a:r>
              <a:rPr lang="en-US" i="1">
                <a:solidFill>
                  <a:srgbClr val="000000"/>
                </a:solidFill>
                <a:latin typeface="Arial" charset="0"/>
                <a:ea typeface="ＭＳ Ｐゴシック" charset="0"/>
              </a:rPr>
              <a:t>EMNLP </a:t>
            </a: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</a:rPr>
              <a:t>2011]</a:t>
            </a:r>
          </a:p>
        </p:txBody>
      </p:sp>
    </p:spTree>
    <p:extLst>
      <p:ext uri="{BB962C8B-B14F-4D97-AF65-F5344CB8AC3E}">
        <p14:creationId xmlns:p14="http://schemas.microsoft.com/office/powerpoint/2010/main" val="10684960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ext Box 1"/>
          <p:cNvSpPr txBox="1">
            <a:spLocks noChangeArrowheads="1"/>
          </p:cNvSpPr>
          <p:nvPr/>
        </p:nvSpPr>
        <p:spPr bwMode="auto">
          <a:xfrm>
            <a:off x="503465" y="318296"/>
            <a:ext cx="82296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90"/>
                </a:solidFill>
              </a:rPr>
              <a:t>Example Discovered Relations</a:t>
            </a:r>
          </a:p>
        </p:txBody>
      </p:sp>
      <p:graphicFrame>
        <p:nvGraphicFramePr>
          <p:cNvPr id="21506" name="Group 2"/>
          <p:cNvGraphicFramePr>
            <a:graphicFrameLocks noGrp="1"/>
          </p:cNvGraphicFramePr>
          <p:nvPr/>
        </p:nvGraphicFramePr>
        <p:xfrm>
          <a:off x="1600200" y="1219200"/>
          <a:ext cx="8991600" cy="5411790"/>
        </p:xfrm>
        <a:graphic>
          <a:graphicData uri="http://schemas.openxmlformats.org/drawingml/2006/table">
            <a:tbl>
              <a:tblPr/>
              <a:tblGrid>
                <a:gridCol w="1814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7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98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97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623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Category Pair</a:t>
                      </a:r>
                    </a:p>
                  </a:txBody>
                  <a:tcPr marT="26210" marB="45723" anchor="ctr" horzOverflow="overflow">
                    <a:lnL w="126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6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Text contexts</a:t>
                      </a:r>
                    </a:p>
                  </a:txBody>
                  <a:tcPr marT="26210" marB="45723" anchor="ctr" horzOverflow="overflow">
                    <a:lnL>
                      <a:noFill/>
                    </a:lnL>
                    <a:lnR>
                      <a:noFill/>
                    </a:lnR>
                    <a:lnT w="126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Extracted Instances</a:t>
                      </a:r>
                    </a:p>
                  </a:txBody>
                  <a:tcPr marT="26210" marB="45723" anchor="ctr" horzOverflow="overflow">
                    <a:lnL>
                      <a:noFill/>
                    </a:lnL>
                    <a:lnR w="126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Suggested Name</a:t>
                      </a:r>
                    </a:p>
                  </a:txBody>
                  <a:tcPr marT="26210" marB="45723" anchor="ctr" horzOverflow="overflow">
                    <a:lnL>
                      <a:noFill/>
                    </a:lnL>
                    <a:lnR w="126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448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MusicInstrument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Musician</a:t>
                      </a:r>
                    </a:p>
                  </a:txBody>
                  <a:tcPr marT="26210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ARG1 master ARG2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ARG1 virtuoso ARG2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ARG1 legend ARG2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ARG2 plays ARG1</a:t>
                      </a:r>
                    </a:p>
                  </a:txBody>
                  <a:tcPr marT="26210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sitar , George Harrison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tenor sax, Stan Getz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trombone, Tommy Dorsey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vibes, Lionel Hampton</a:t>
                      </a:r>
                    </a:p>
                  </a:txBody>
                  <a:tcPr marT="26210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Master</a:t>
                      </a:r>
                    </a:p>
                  </a:txBody>
                  <a:tcPr marT="26210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922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Disease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Disease</a:t>
                      </a:r>
                    </a:p>
                  </a:txBody>
                  <a:tcPr marT="26210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ARG1 is due to ARG2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ARG1 is caused by ARG2</a:t>
                      </a:r>
                    </a:p>
                  </a:txBody>
                  <a:tcPr marT="26210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pinched nerve, herniated disk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tennis elbow, tendonitis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blepharospasm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, dystonia</a:t>
                      </a:r>
                    </a:p>
                  </a:txBody>
                  <a:tcPr marT="26210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IsDueTo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26210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957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CellType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Chemical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26210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ARG1 that release ARG2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ARG2 releasing ARG1</a:t>
                      </a:r>
                    </a:p>
                  </a:txBody>
                  <a:tcPr marT="26210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epithelial cells, surfactant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neurons, serotonin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mast cells,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histomine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26210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ThatRelease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26210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839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Mammals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Plant</a:t>
                      </a:r>
                    </a:p>
                  </a:txBody>
                  <a:tcPr marT="26210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ARG1 eat ARG2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ARG2 eating ARG1</a:t>
                      </a:r>
                    </a:p>
                  </a:txBody>
                  <a:tcPr marT="26210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koala bears, eucalyptus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sheep, grasses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goats, saplings</a:t>
                      </a:r>
                    </a:p>
                  </a:txBody>
                  <a:tcPr marT="26210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Eat</a:t>
                      </a:r>
                    </a:p>
                  </a:txBody>
                  <a:tcPr marT="26210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386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River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City</a:t>
                      </a:r>
                    </a:p>
                  </a:txBody>
                  <a:tcPr marT="26210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ARG1 in heart of ARG2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ARG1 which flows through ARG2</a:t>
                      </a:r>
                    </a:p>
                  </a:txBody>
                  <a:tcPr marT="45723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Seine, Paris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Nile, Cairo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Tiber river, Rome</a:t>
                      </a:r>
                    </a:p>
                  </a:txBody>
                  <a:tcPr marT="45723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InHeartOf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3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8105" name="Rectangle 85"/>
          <p:cNvSpPr>
            <a:spLocks noChangeArrowheads="1"/>
          </p:cNvSpPr>
          <p:nvPr/>
        </p:nvSpPr>
        <p:spPr bwMode="auto">
          <a:xfrm>
            <a:off x="7359650" y="685801"/>
            <a:ext cx="33210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</a:rPr>
              <a:t>[Mohamed et al. </a:t>
            </a:r>
            <a:r>
              <a:rPr lang="en-US" i="1">
                <a:solidFill>
                  <a:srgbClr val="000000"/>
                </a:solidFill>
                <a:latin typeface="Arial" charset="0"/>
                <a:ea typeface="ＭＳ Ｐゴシック" charset="0"/>
              </a:rPr>
              <a:t>EMNLP</a:t>
            </a: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</a:rPr>
              <a:t> 2011]</a:t>
            </a:r>
          </a:p>
        </p:txBody>
      </p:sp>
    </p:spTree>
    <p:extLst>
      <p:ext uri="{BB962C8B-B14F-4D97-AF65-F5344CB8AC3E}">
        <p14:creationId xmlns:p14="http://schemas.microsoft.com/office/powerpoint/2010/main" val="14268844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NELL: recently self-added relations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err="1"/>
              <a:t>athleteWonAward</a:t>
            </a:r>
            <a:endParaRPr lang="en-US" sz="2000" dirty="0"/>
          </a:p>
          <a:p>
            <a:r>
              <a:rPr lang="en-US" sz="2000" dirty="0" err="1"/>
              <a:t>animalEatsFood</a:t>
            </a:r>
            <a:endParaRPr lang="en-US" sz="2000" dirty="0"/>
          </a:p>
          <a:p>
            <a:r>
              <a:rPr lang="en-US" sz="2000" dirty="0" err="1"/>
              <a:t>languageTaughtInCity</a:t>
            </a:r>
            <a:endParaRPr lang="en-US" sz="2000" dirty="0"/>
          </a:p>
          <a:p>
            <a:r>
              <a:rPr lang="en-US" sz="2000" dirty="0" err="1"/>
              <a:t>clothingMadeFromPlant</a:t>
            </a:r>
            <a:endParaRPr lang="en-US" sz="2000" dirty="0"/>
          </a:p>
          <a:p>
            <a:r>
              <a:rPr lang="en-US" sz="2000" dirty="0" err="1"/>
              <a:t>beverageServedWithFood</a:t>
            </a:r>
            <a:endParaRPr lang="en-US" sz="2000" dirty="0"/>
          </a:p>
          <a:p>
            <a:r>
              <a:rPr lang="en-US" sz="2000" dirty="0" err="1"/>
              <a:t>fishServedWithFood</a:t>
            </a:r>
            <a:endParaRPr lang="en-US" sz="2000" dirty="0"/>
          </a:p>
          <a:p>
            <a:r>
              <a:rPr lang="en-US" sz="2000" dirty="0" err="1"/>
              <a:t>athleteBeatAthlete</a:t>
            </a:r>
            <a:endParaRPr lang="en-US" sz="2000" dirty="0"/>
          </a:p>
          <a:p>
            <a:r>
              <a:rPr lang="en-US" sz="2000" dirty="0" err="1"/>
              <a:t>athleteInjuredBodyPart</a:t>
            </a:r>
            <a:endParaRPr lang="en-US" sz="2000" dirty="0"/>
          </a:p>
          <a:p>
            <a:r>
              <a:rPr lang="en-US" sz="2000" dirty="0" err="1"/>
              <a:t>arthropodFeedsOnInsect</a:t>
            </a:r>
            <a:endParaRPr lang="en-US" sz="2000" dirty="0"/>
          </a:p>
          <a:p>
            <a:r>
              <a:rPr lang="en-US" sz="2000" dirty="0" err="1"/>
              <a:t>animalEatsVegetable</a:t>
            </a:r>
            <a:endParaRPr lang="en-US" sz="2000" dirty="0"/>
          </a:p>
          <a:p>
            <a:r>
              <a:rPr lang="en-US" sz="2000" dirty="0" err="1"/>
              <a:t>plantRepresentsEmotion</a:t>
            </a:r>
            <a:endParaRPr lang="en-US" sz="2000" dirty="0"/>
          </a:p>
          <a:p>
            <a:r>
              <a:rPr lang="en-US" sz="2000" dirty="0" err="1"/>
              <a:t>foodDecreasesRiskOfDisease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1219200"/>
            <a:ext cx="4343400" cy="5257800"/>
          </a:xfrm>
        </p:spPr>
        <p:txBody>
          <a:bodyPr/>
          <a:lstStyle/>
          <a:p>
            <a:r>
              <a:rPr lang="en-US" sz="2000" dirty="0" err="1"/>
              <a:t>clothingGoesWithClothing</a:t>
            </a:r>
            <a:endParaRPr lang="en-US" sz="2000" dirty="0"/>
          </a:p>
          <a:p>
            <a:r>
              <a:rPr lang="en-US" sz="2000" dirty="0" err="1"/>
              <a:t>bacteriaCausesPhysCondition</a:t>
            </a:r>
            <a:endParaRPr lang="en-US" sz="2000" dirty="0"/>
          </a:p>
          <a:p>
            <a:r>
              <a:rPr lang="en-US" sz="2000" dirty="0" err="1"/>
              <a:t>buildingMadeOfMaterial</a:t>
            </a:r>
            <a:endParaRPr lang="en-US" sz="2000" dirty="0"/>
          </a:p>
          <a:p>
            <a:r>
              <a:rPr lang="en-US" sz="2000" dirty="0" err="1"/>
              <a:t>emotionAssociatedWithDisease</a:t>
            </a:r>
            <a:endParaRPr lang="en-US" sz="2000" dirty="0"/>
          </a:p>
          <a:p>
            <a:r>
              <a:rPr lang="en-US" sz="2000" dirty="0" err="1"/>
              <a:t>foodCanCauseDisease</a:t>
            </a:r>
            <a:endParaRPr lang="en-US" sz="2000" dirty="0"/>
          </a:p>
          <a:p>
            <a:r>
              <a:rPr lang="en-US" sz="2000" dirty="0" err="1"/>
              <a:t>agriculturalProductAttractsInsect</a:t>
            </a:r>
            <a:endParaRPr lang="en-US" sz="2000" dirty="0"/>
          </a:p>
          <a:p>
            <a:r>
              <a:rPr lang="en-US" sz="2000" dirty="0" err="1"/>
              <a:t>arteryArisesFromArtery</a:t>
            </a:r>
            <a:endParaRPr lang="en-US" sz="2000" dirty="0"/>
          </a:p>
          <a:p>
            <a:r>
              <a:rPr lang="en-US" sz="2000" dirty="0" err="1"/>
              <a:t>countryHasSportsFans</a:t>
            </a:r>
            <a:endParaRPr lang="en-US" sz="2000" dirty="0"/>
          </a:p>
          <a:p>
            <a:r>
              <a:rPr lang="en-US" sz="2000" dirty="0" err="1"/>
              <a:t>bakedGoodServedWithBeverage</a:t>
            </a:r>
            <a:endParaRPr lang="en-US" sz="2000" dirty="0"/>
          </a:p>
          <a:p>
            <a:r>
              <a:rPr lang="en-US" sz="2000" dirty="0" err="1"/>
              <a:t>beverageContainsProtein</a:t>
            </a:r>
            <a:endParaRPr lang="en-US" sz="2000" dirty="0"/>
          </a:p>
          <a:p>
            <a:r>
              <a:rPr lang="en-US" sz="2000" dirty="0" err="1"/>
              <a:t>animalCanDevelopDisease</a:t>
            </a:r>
            <a:endParaRPr lang="en-US" sz="2000" dirty="0"/>
          </a:p>
          <a:p>
            <a:r>
              <a:rPr lang="en-US" sz="2000" dirty="0" err="1"/>
              <a:t>beverageMadeFromBeverage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547458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482600" y="3176"/>
            <a:ext cx="8839200" cy="715963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Key Idea 4:  Cumulative, Staged Learning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1442358" y="1597024"/>
            <a:ext cx="8915400" cy="5257800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Classify noun phrases (NP’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s) by category</a:t>
            </a:r>
          </a:p>
          <a:p>
            <a:pPr marL="514350" indent="-514350">
              <a:buFontTx/>
              <a:buAutoNum type="arabicPeriod"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Classify NP pairs by relation</a:t>
            </a:r>
          </a:p>
          <a:p>
            <a:pPr marL="514350" indent="-514350">
              <a:buFontTx/>
              <a:buAutoNum type="arabicPeriod"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Discover rules to predict new relation instances</a:t>
            </a:r>
          </a:p>
          <a:p>
            <a:pPr marL="514350" indent="-514350">
              <a:buFontTx/>
              <a:buAutoNum type="arabicPeriod"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Learn which NP’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s (co)refer to which concepts</a:t>
            </a:r>
          </a:p>
          <a:p>
            <a:pPr marL="514350" indent="-514350">
              <a:buFontTx/>
              <a:buAutoNum type="arabicPeriod"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Discover new relations to extend ontology</a:t>
            </a:r>
          </a:p>
          <a:p>
            <a:pPr marL="514350" indent="-514350">
              <a:buFontTx/>
              <a:buAutoNum type="arabicPeriod"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Learn to infer relation instances via targeted random walks</a:t>
            </a:r>
          </a:p>
          <a:p>
            <a:pPr marL="514350" indent="-514350">
              <a:buFontTx/>
              <a:buAutoNum type="arabicPeriod"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Learn to assign temporal scope to beliefs</a:t>
            </a:r>
          </a:p>
          <a:p>
            <a:pPr marL="514350" indent="-514350">
              <a:buFontTx/>
              <a:buAutoNum type="arabicPeriod"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Learn to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microread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single sentences</a:t>
            </a:r>
          </a:p>
          <a:p>
            <a:pPr marL="514350" indent="-514350">
              <a:buFontTx/>
              <a:buAutoNum type="arabicPeriod"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Vision: co-train text and visual object recognition</a:t>
            </a:r>
          </a:p>
          <a:p>
            <a:pPr marL="514350" indent="-514350">
              <a:buFontTx/>
              <a:buAutoNum type="arabicPeriod"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Goal-driven reading: predict, then read to corroborate/correct</a:t>
            </a:r>
          </a:p>
          <a:p>
            <a:pPr marL="514350" indent="-514350">
              <a:buFontTx/>
              <a:buAutoNum type="arabicPeriod"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Make NELL a conversational agent on Twitter</a:t>
            </a:r>
          </a:p>
          <a:p>
            <a:pPr marL="514350" indent="-514350">
              <a:buFontTx/>
              <a:buAutoNum type="arabicPeriod"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Add a robot body to NELL</a:t>
            </a:r>
          </a:p>
          <a:p>
            <a:pPr marL="514350" indent="-514350">
              <a:buNone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571500" y="809626"/>
            <a:ext cx="6121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8000"/>
                </a:solidFill>
                <a:latin typeface="Arial" charset="0"/>
                <a:ea typeface="ＭＳ Ｐゴシック" charset="0"/>
              </a:rPr>
              <a:t>Learning X improves ability to learn Y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600200" y="5105400"/>
            <a:ext cx="8839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22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817BA-D9B8-4D91-95B5-007B19A60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Ontologies</a:t>
            </a:r>
          </a:p>
        </p:txBody>
      </p:sp>
      <p:pic>
        <p:nvPicPr>
          <p:cNvPr id="1028" name="Picture 4" descr="http://image-net.org/index_files/logo.jpg">
            <a:extLst>
              <a:ext uri="{FF2B5EF4-FFF2-40B4-BE49-F238E27FC236}">
                <a16:creationId xmlns:a16="http://schemas.microsoft.com/office/drawing/2014/main" id="{6D10534A-5B2A-4E96-A79C-241B0C0B4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634" y="1239103"/>
            <a:ext cx="3728017" cy="51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12764AF-E3F8-486E-ADF6-B5031FEB6C91}"/>
              </a:ext>
            </a:extLst>
          </p:cNvPr>
          <p:cNvSpPr/>
          <p:nvPr/>
        </p:nvSpPr>
        <p:spPr>
          <a:xfrm>
            <a:off x="176652" y="6371256"/>
            <a:ext cx="2776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http://www.image-net.org/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19FDFE-CC35-4DC5-9A75-9B312223C88F}"/>
              </a:ext>
            </a:extLst>
          </p:cNvPr>
          <p:cNvSpPr/>
          <p:nvPr/>
        </p:nvSpPr>
        <p:spPr>
          <a:xfrm>
            <a:off x="176652" y="6001924"/>
            <a:ext cx="3175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https://wordnet.princeton.edu/</a:t>
            </a: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8F30D810-E7C4-1244-BEB2-878E792605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50" y="1576334"/>
            <a:ext cx="3537655" cy="42409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1ABE1F-B8D9-4A34-AF37-E97F0AC154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150" y="1187986"/>
            <a:ext cx="2505179" cy="7766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3FE22E-6A7C-3D46-B9DF-ECB0D6831337}"/>
              </a:ext>
            </a:extLst>
          </p:cNvPr>
          <p:cNvSpPr txBox="1"/>
          <p:nvPr/>
        </p:nvSpPr>
        <p:spPr>
          <a:xfrm>
            <a:off x="7862833" y="3429000"/>
            <a:ext cx="2097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Imagenet</a:t>
            </a:r>
            <a:r>
              <a:rPr lang="en-US" dirty="0"/>
              <a:t> is down </a:t>
            </a:r>
            <a:r>
              <a:rPr lang="en-US" dirty="0">
                <a:sym typeface="Wingdings" pitchFamily="2" charset="2"/>
              </a:rPr>
              <a:t>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132ECD5-7C45-3D49-AA7F-3AB9A415A4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3024" y="2227857"/>
            <a:ext cx="7061637" cy="344460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54730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An “upper ontology” of the world</a:t>
            </a: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633EE9-E78C-4F1C-8923-FB6B4C2E0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107" y="1560059"/>
            <a:ext cx="10858500" cy="50768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DD27963-1C6D-4A97-9C99-34128D6CA026}"/>
              </a:ext>
            </a:extLst>
          </p:cNvPr>
          <p:cNvSpPr/>
          <p:nvPr/>
        </p:nvSpPr>
        <p:spPr>
          <a:xfrm>
            <a:off x="163789" y="6320322"/>
            <a:ext cx="1861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AIMA, Figure 12.1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415600" y="4917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Taxonomic Hierarchies</a:t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 rotWithShape="1">
          <a:blip r:embed="rId3">
            <a:alphaModFix/>
          </a:blip>
          <a:srcRect t="12832" b="11323"/>
          <a:stretch/>
        </p:blipFill>
        <p:spPr>
          <a:xfrm>
            <a:off x="4652167" y="1187267"/>
            <a:ext cx="7047467" cy="461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4965" y="1333434"/>
            <a:ext cx="2103267" cy="5398367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/>
          <p:nvPr/>
        </p:nvSpPr>
        <p:spPr>
          <a:xfrm>
            <a:off x="4982100" y="6084100"/>
            <a:ext cx="6114800" cy="6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10 million living and extinct species.</a:t>
            </a:r>
            <a:endParaRPr sz="2400"/>
          </a:p>
        </p:txBody>
      </p:sp>
      <p:cxnSp>
        <p:nvCxnSpPr>
          <p:cNvPr id="86" name="Google Shape;86;p17"/>
          <p:cNvCxnSpPr/>
          <p:nvPr/>
        </p:nvCxnSpPr>
        <p:spPr>
          <a:xfrm>
            <a:off x="3889767" y="2242333"/>
            <a:ext cx="16004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2152" y="1"/>
            <a:ext cx="9567697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 txBox="1"/>
          <p:nvPr/>
        </p:nvSpPr>
        <p:spPr>
          <a:xfrm>
            <a:off x="0" y="0"/>
            <a:ext cx="1893600" cy="8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067" u="sng">
                <a:solidFill>
                  <a:schemeClr val="hlink"/>
                </a:solidFill>
                <a:hlinkClick r:id="rId4"/>
              </a:rPr>
              <a:t>https://reliefweb.int/report/world/decision-makers-taxonomy</a:t>
            </a:r>
            <a:r>
              <a:rPr lang="en" sz="1067"/>
              <a:t> </a:t>
            </a:r>
            <a:endParaRPr sz="1067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21395</TotalTime>
  <Words>2987</Words>
  <Application>Microsoft Macintosh PowerPoint</Application>
  <PresentationFormat>Widescreen</PresentationFormat>
  <Paragraphs>598</Paragraphs>
  <Slides>54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64" baseType="lpstr">
      <vt:lpstr>Times New Roman</vt:lpstr>
      <vt:lpstr>Calibri</vt:lpstr>
      <vt:lpstr>Apple Casual</vt:lpstr>
      <vt:lpstr>Cambria Math</vt:lpstr>
      <vt:lpstr>Wingdings</vt:lpstr>
      <vt:lpstr>Arial</vt:lpstr>
      <vt:lpstr>Courier New</vt:lpstr>
      <vt:lpstr>Calibri Light</vt:lpstr>
      <vt:lpstr>Office Theme</vt:lpstr>
      <vt:lpstr>Default Design</vt:lpstr>
      <vt:lpstr>Announcements</vt:lpstr>
      <vt:lpstr>Announcements</vt:lpstr>
      <vt:lpstr>AI: Representation and Problem Solving </vt:lpstr>
      <vt:lpstr>What is this?</vt:lpstr>
      <vt:lpstr>What is this?</vt:lpstr>
      <vt:lpstr>Ontologies</vt:lpstr>
      <vt:lpstr>An “upper ontology” of the world</vt:lpstr>
      <vt:lpstr>Taxonomic Hierarchies</vt:lpstr>
      <vt:lpstr>PowerPoint Presentation</vt:lpstr>
      <vt:lpstr>PowerPoint Presentation</vt:lpstr>
      <vt:lpstr>Categories and Objects</vt:lpstr>
      <vt:lpstr>Categories and Objects</vt:lpstr>
      <vt:lpstr>Categories and Objects</vt:lpstr>
      <vt:lpstr>Categories and Objects</vt:lpstr>
      <vt:lpstr>Piazza Poll 1</vt:lpstr>
      <vt:lpstr>Categories and Objects</vt:lpstr>
      <vt:lpstr>Events</vt:lpstr>
      <vt:lpstr>Events</vt:lpstr>
      <vt:lpstr>Events</vt:lpstr>
      <vt:lpstr>Semantic Networks</vt:lpstr>
      <vt:lpstr>Semantic Networks</vt:lpstr>
      <vt:lpstr>Semantic Networks</vt:lpstr>
      <vt:lpstr>Input, More Input!</vt:lpstr>
      <vt:lpstr>Knowledge Representation in the Wild</vt:lpstr>
      <vt:lpstr>Knowledge panels in Google search results</vt:lpstr>
      <vt:lpstr>Google Knowledge Graph API Access</vt:lpstr>
      <vt:lpstr>Partial result</vt:lpstr>
      <vt:lpstr>“Person” schema at schema.org</vt:lpstr>
      <vt:lpstr>Healthcare Knowledge Graph</vt:lpstr>
      <vt:lpstr>The Semantic Web</vt:lpstr>
      <vt:lpstr>NELL: Never-Ending Language Learner</vt:lpstr>
      <vt:lpstr>NELL Overview</vt:lpstr>
      <vt:lpstr>PowerPoint Presentation</vt:lpstr>
      <vt:lpstr>NELL Website</vt:lpstr>
      <vt:lpstr>Default Approach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Basic NELL Architecture</vt:lpstr>
      <vt:lpstr>NELL: Learned reading strategies</vt:lpstr>
      <vt:lpstr>If coupled learning is the key, how can we get new coupling constraints?</vt:lpstr>
      <vt:lpstr>Key Idea 2:   Discover New Coupling Constraints</vt:lpstr>
      <vt:lpstr>Example Learned Horn Clauses</vt:lpstr>
      <vt:lpstr>Some rejected learned rules</vt:lpstr>
      <vt:lpstr>PowerPoint Presentation</vt:lpstr>
      <vt:lpstr>Key Idea 3:     Automatically extend ontology</vt:lpstr>
      <vt:lpstr>PowerPoint Presentation</vt:lpstr>
      <vt:lpstr>PowerPoint Presentation</vt:lpstr>
      <vt:lpstr>NELL: recently self-added relations</vt:lpstr>
      <vt:lpstr>Key Idea 4:  Cumulative, Staged Learning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Stephanie Rosenthal</cp:lastModifiedBy>
  <cp:revision>914</cp:revision>
  <cp:lastPrinted>2018-11-27T13:42:27Z</cp:lastPrinted>
  <dcterms:created xsi:type="dcterms:W3CDTF">2018-10-11T11:39:27Z</dcterms:created>
  <dcterms:modified xsi:type="dcterms:W3CDTF">2020-03-02T00:01:34Z</dcterms:modified>
</cp:coreProperties>
</file>