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4"/>
  </p:notesMasterIdLst>
  <p:handoutMasterIdLst>
    <p:handoutMasterId r:id="rId55"/>
  </p:handoutMasterIdLst>
  <p:sldIdLst>
    <p:sldId id="663" r:id="rId2"/>
    <p:sldId id="1024" r:id="rId3"/>
    <p:sldId id="1221" r:id="rId4"/>
    <p:sldId id="2347" r:id="rId5"/>
    <p:sldId id="2348" r:id="rId6"/>
    <p:sldId id="2349" r:id="rId7"/>
    <p:sldId id="1184" r:id="rId8"/>
    <p:sldId id="1195" r:id="rId9"/>
    <p:sldId id="1196" r:id="rId10"/>
    <p:sldId id="2350" r:id="rId11"/>
    <p:sldId id="1202" r:id="rId12"/>
    <p:sldId id="1203" r:id="rId13"/>
    <p:sldId id="1201" r:id="rId14"/>
    <p:sldId id="1179" r:id="rId15"/>
    <p:sldId id="1183" r:id="rId16"/>
    <p:sldId id="1185" r:id="rId17"/>
    <p:sldId id="426" r:id="rId18"/>
    <p:sldId id="1010" r:id="rId19"/>
    <p:sldId id="1011" r:id="rId20"/>
    <p:sldId id="2343" r:id="rId21"/>
    <p:sldId id="2344" r:id="rId22"/>
    <p:sldId id="2345" r:id="rId23"/>
    <p:sldId id="428" r:id="rId24"/>
    <p:sldId id="1234" r:id="rId25"/>
    <p:sldId id="2351" r:id="rId26"/>
    <p:sldId id="429" r:id="rId27"/>
    <p:sldId id="427" r:id="rId28"/>
    <p:sldId id="1192" r:id="rId29"/>
    <p:sldId id="1190" r:id="rId30"/>
    <p:sldId id="1204" r:id="rId31"/>
    <p:sldId id="1188" r:id="rId32"/>
    <p:sldId id="1224" r:id="rId33"/>
    <p:sldId id="1227" r:id="rId34"/>
    <p:sldId id="444" r:id="rId35"/>
    <p:sldId id="1229" r:id="rId36"/>
    <p:sldId id="1230" r:id="rId37"/>
    <p:sldId id="1232" r:id="rId38"/>
    <p:sldId id="1231" r:id="rId39"/>
    <p:sldId id="2352" r:id="rId40"/>
    <p:sldId id="446" r:id="rId41"/>
    <p:sldId id="447" r:id="rId42"/>
    <p:sldId id="1216" r:id="rId43"/>
    <p:sldId id="445" r:id="rId44"/>
    <p:sldId id="1235" r:id="rId45"/>
    <p:sldId id="450" r:id="rId46"/>
    <p:sldId id="1225" r:id="rId47"/>
    <p:sldId id="431" r:id="rId48"/>
    <p:sldId id="436" r:id="rId49"/>
    <p:sldId id="437" r:id="rId50"/>
    <p:sldId id="438" r:id="rId51"/>
    <p:sldId id="439" r:id="rId52"/>
    <p:sldId id="440" r:id="rId53"/>
  </p:sldIdLst>
  <p:sldSz cx="12192000" cy="6858000"/>
  <p:notesSz cx="7099300" cy="10234613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404040"/>
    <a:srgbClr val="A3312A"/>
    <a:srgbClr val="2A42A3"/>
    <a:srgbClr val="3333FF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2" autoAdjust="0"/>
    <p:restoredTop sz="85149" autoAdjust="0"/>
  </p:normalViewPr>
  <p:slideViewPr>
    <p:cSldViewPr>
      <p:cViewPr varScale="1">
        <p:scale>
          <a:sx n="131" d="100"/>
          <a:sy n="131" d="100"/>
        </p:scale>
        <p:origin x="15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44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320049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4426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37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57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015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8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5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80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3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0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6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7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tags" Target="../tags/tag22.xml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image" Target="../media/image44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45" Type="http://schemas.openxmlformats.org/officeDocument/2006/relationships/image" Target="../media/image60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46.png"/><Relationship Id="rId44" Type="http://schemas.openxmlformats.org/officeDocument/2006/relationships/image" Target="../media/image59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png"/><Relationship Id="rId20" Type="http://schemas.openxmlformats.org/officeDocument/2006/relationships/tags" Target="../tags/tag21.xml"/><Relationship Id="rId41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Inference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Aditi Raghunathan and Vince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Conitzer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C5F00-E9CB-FF4B-8EBF-22EB93248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812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is the probability of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this</a:t>
                </a:r>
                <a:r>
                  <a:rPr lang="en-US" sz="2800" dirty="0">
                    <a:solidFill>
                      <a:schemeClr val="tx1"/>
                    </a:solidFill>
                  </a:rPr>
                  <a:t> given what I know?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are the probabilities of all the possible outcomes (given what I know)?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Which outcome is the most likely outcome (given what I know)?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975" t="-1220" b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6E15F-C240-4A31-860B-7B54BA9C4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8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,  what is the 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minimum number of times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we need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to build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200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3"/>
                <a:stretch>
                  <a:fillRect l="-975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303389" y="3429000"/>
                <a:ext cx="558689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389" y="3429000"/>
                <a:ext cx="5586895" cy="1569660"/>
              </a:xfrm>
              <a:prstGeom prst="rect">
                <a:avLst/>
              </a:prstGeom>
              <a:blipFill>
                <a:blip r:embed="rId4"/>
                <a:stretch>
                  <a:fillRect l="-1587" t="-4032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1A6C6-F348-44C0-93DC-A686DE03A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7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, what is the 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minimum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number of times do to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to compute the following</a:t>
                </a:r>
                <a:r>
                  <a:rPr lang="en-US" sz="2800" dirty="0"/>
                  <a:t>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200</a:t>
                </a:r>
              </a:p>
              <a:p>
                <a:pPr marL="514350" indent="-514350">
                  <a:buAutoNum type="alphaUcParenR"/>
                </a:pPr>
                <a:r>
                  <a:rPr lang="en-US" sz="2800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3"/>
                <a:stretch>
                  <a:fillRect l="-975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5486401" y="4175162"/>
                <a:ext cx="627109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can take on 3 different values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1" y="4175162"/>
                <a:ext cx="6271098" cy="1815882"/>
              </a:xfrm>
              <a:prstGeom prst="rect">
                <a:avLst/>
              </a:prstGeom>
              <a:blipFill>
                <a:blip r:embed="rId4"/>
                <a:stretch>
                  <a:fillRect l="-1822" t="-347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82164-0614-4379-A49C-56629AF34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sz="2800" b="0" dirty="0">
                    <a:solidFill>
                      <a:schemeClr val="accent1">
                        <a:lumMod val="75000"/>
                      </a:schemeClr>
                    </a:solidFill>
                  </a:rPr>
                  <a:t>Sometimes we don’t care about exact probability; and we skip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  <a:blipFill>
                <a:blip r:embed="rId3"/>
                <a:stretch>
                  <a:fillRect l="-975" b="-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287357-90AF-4BB4-ACE8-27A63ED0A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5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2BF8F8-B61C-4235-BB19-5BF16A6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7F93DE-01D4-48A9-848C-A21DDC32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5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Which second word gives the highest probability?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8000"/>
                              </a:solidFill>
                              <a:latin typeface="Cambria Math" charset="0"/>
                            </a:rPr>
                            <m:t>𝐥𝐢𝐦𝐛</m:t>
                          </m:r>
                          <m:r>
                            <a:rPr lang="en-US" sz="2400" b="0" i="0" smtClean="0">
                              <a:solidFill>
                                <a:srgbClr val="008000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 b="0" i="0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8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8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8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8000"/>
                              </a:solidFill>
                              <a:latin typeface="Cambria Math" charset="0"/>
                            </a:rPr>
                            <m:t>𝐢𝐧𝐭𝐞𝐥𝐥𝐢𝐠𝐞𝐧𝐜𝐞</m:t>
                          </m:r>
                        </m:e>
                      </m:d>
                      <m: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8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8000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8000"/>
                              </a:solidFill>
                              <a:latin typeface="Cambria Math" charset="0"/>
                            </a:rPr>
                            <m:t>𝐟𝐥𝐚𝐯𝐨𝐫𝐢𝐧𝐠</m:t>
                          </m:r>
                          <m:r>
                            <a:rPr lang="en-US" sz="2400">
                              <a:solidFill>
                                <a:srgbClr val="008000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8000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8000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  <a:blipFill>
                <a:blip r:embed="rId4"/>
                <a:stretch>
                  <a:fillRect l="-287" t="-1311" r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/>
                  <a:t>Break down problem</a:t>
                </a:r>
                <a:endParaRPr lang="en-US" sz="600" u="sng" dirty="0"/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n-gram probability </a:t>
                </a:r>
                <a:r>
                  <a:rPr lang="en-US" sz="2400" dirty="0"/>
                  <a:t>*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𝐥𝐢𝐦𝐛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b="0" dirty="0"/>
                  <a:t>*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	 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𝐥𝐢𝐦𝐛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𝐢𝐧𝐭𝐞𝐥𝐥𝐢𝐠𝐞𝐧𝐜𝐞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𝐢𝐧𝐭𝐞𝐥𝐥𝐢𝐠𝐞𝐧𝐜𝐞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𝐟𝐥𝐚𝐯𝐨𝐫𝐢𝐧𝐠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𝐟𝐥𝐚𝐯𝐨𝐫𝐢𝐧𝐠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  <a:blipFill>
                <a:blip r:embed="rId5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39079-B1B2-42D1-B898-51CD5A26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0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498525"/>
                <a:ext cx="12171797" cy="38609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b="0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𝑠𝑒𝑐𝑜𝑛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8000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20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smtClean="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200" smtClean="0">
                        <a:solidFill>
                          <a:srgbClr val="008000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8000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 smtClean="0">
                        <a:solidFill>
                          <a:srgbClr val="008000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 smtClean="0">
                        <a:solidFill>
                          <a:srgbClr val="008000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 smtClean="0">
                        <a:solidFill>
                          <a:srgbClr val="008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latin typeface="Palatino" pitchFamily="2" charset="77"/>
                    <a:ea typeface="Palatino" pitchFamily="2" charset="77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8000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A049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  <a:latin typeface="Palatino" pitchFamily="2" charset="77"/>
                    <a:ea typeface="Palatino" pitchFamily="2" charset="77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800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2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8000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>
                        <a:solidFill>
                          <a:srgbClr val="008000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solidFill>
                          <a:srgbClr val="008000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>
                        <a:solidFill>
                          <a:srgbClr val="008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8000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  <a:latin typeface="Palatino" pitchFamily="2" charset="77"/>
                    <a:ea typeface="Palatino" pitchFamily="2" charset="77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𝑎𝑟𝑡𝑖𝑓𝑖𝑐𝑖𝑎𝑙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  <a:latin typeface="Palatino" pitchFamily="2" charset="77"/>
                    <a:ea typeface="Palatino" pitchFamily="2" charset="77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  <a:latin typeface="Palatino" pitchFamily="2" charset="77"/>
                    <a:ea typeface="Palatino" pitchFamily="2" charset="77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𝑎𝑢𝑑𝑖𝑜</m:t>
                        </m:r>
                      </m:e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0070C0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				     n-gram probability </a:t>
                </a:r>
                <a:r>
                  <a:rPr lang="en-US" sz="2200" dirty="0">
                    <a:latin typeface="Palatino" pitchFamily="2" charset="77"/>
                    <a:ea typeface="Palatino" pitchFamily="2" charset="77"/>
                  </a:rPr>
                  <a:t>* </a:t>
                </a:r>
                <a:r>
                  <a:rPr lang="en-US" sz="2200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</a:rPr>
                  <a:t>audio probability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98525"/>
                <a:ext cx="12171797" cy="3860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20460-AD37-4C3F-9ED4-6E1C741C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DC575-B3DA-4894-AC1D-D96F1860F14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1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32390"/>
            <a:ext cx="9601200" cy="2312288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814203" y="1148752"/>
            <a:ext cx="6149197" cy="388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Posterior marginal probability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Palatino" pitchFamily="2" charset="77"/>
                <a:ea typeface="Palatino" pitchFamily="2" charset="77"/>
                <a:cs typeface="Calibri"/>
                <a:sym typeface="Symbol"/>
              </a:rPr>
              <a:t>e.g., what disease might I have?</a:t>
            </a: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Most likely explanation: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argmax</a:t>
            </a:r>
            <a:r>
              <a:rPr lang="en-US" sz="3200" i="1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q,r,s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Q=</a:t>
            </a:r>
            <a:r>
              <a:rPr lang="en-US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q,R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r,S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=s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sym typeface="Symbol"/>
              </a:rPr>
              <a:t>e.g., what was just said?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85954" y="1148751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Inference: 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calculating some useful quantity from a probability model (joint probability distribution)</a:t>
            </a:r>
          </a:p>
          <a:p>
            <a:pPr lvl="8">
              <a:lnSpc>
                <a:spcPct val="90000"/>
              </a:lnSpc>
            </a:pPr>
            <a:endParaRPr lang="en-US" sz="1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1216A-728D-441B-8C01-5FCA7ECDC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Palatino" pitchFamily="2" charset="77"/>
                          <a:ea typeface="Palatino" pitchFamily="2" charset="77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1881" r="-2256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Next: 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Palatino" pitchFamily="2" charset="77"/>
                          <a:ea typeface="Palatino" pitchFamily="2" charset="77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1881" r="-2256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7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 numCol="1"/>
          <a:lstStyle/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06FC3-E21C-7D40-A096-75B48C0F9980}"/>
              </a:ext>
            </a:extLst>
          </p:cNvPr>
          <p:cNvSpPr txBox="1"/>
          <p:nvPr/>
        </p:nvSpPr>
        <p:spPr>
          <a:xfrm>
            <a:off x="1143000" y="1981200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070C0"/>
                </a:solidFill>
                <a:effectLst/>
                <a:latin typeface="Palatino" pitchFamily="2" charset="77"/>
                <a:ea typeface="Palatino" pitchFamily="2" charset="77"/>
              </a:rPr>
              <a:t>P4</a:t>
            </a:r>
            <a:r>
              <a:rPr lang="en-US" sz="3600" b="0" i="0" dirty="0">
                <a:effectLst/>
                <a:latin typeface="Palatino" pitchFamily="2" charset="77"/>
                <a:ea typeface="Palatino" pitchFamily="2" charset="77"/>
              </a:rPr>
              <a:t> due 11/16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3600" b="0" i="0" dirty="0">
              <a:effectLst/>
              <a:latin typeface="Palatino" pitchFamily="2" charset="77"/>
              <a:ea typeface="Palatino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070C0"/>
                </a:solidFill>
                <a:effectLst/>
                <a:latin typeface="Palatino" pitchFamily="2" charset="77"/>
                <a:ea typeface="Palatino" pitchFamily="2" charset="77"/>
              </a:rPr>
              <a:t>HW9</a:t>
            </a:r>
            <a:r>
              <a:rPr lang="en-US" sz="3600" b="0" i="0" dirty="0">
                <a:effectLst/>
                <a:latin typeface="Palatino" pitchFamily="2" charset="77"/>
                <a:ea typeface="Palatino" pitchFamily="2" charset="77"/>
              </a:rPr>
              <a:t> released 11/14, due 11/21</a:t>
            </a:r>
          </a:p>
          <a:p>
            <a:endParaRPr lang="en-US" sz="3600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8D228-8AA3-4C2B-A07E-BF3B26708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>
                <a:blip r:embed="rId3"/>
                <a:stretch>
                  <a:fillRect l="-1004" t="-2433" b="-7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266647A-8E5E-44DA-9BDF-08DE0F5D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210B08-8EDA-471E-9D8B-4596274B7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33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A04BD-738E-42CA-9CBC-9B93371E9F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0653FF-2BB4-4E97-BE1B-E823F7181008}"/>
                  </a:ext>
                </a:extLst>
              </p:cNvPr>
              <p:cNvSpPr txBox="1"/>
              <p:nvPr/>
            </p:nvSpPr>
            <p:spPr>
              <a:xfrm>
                <a:off x="7894618" y="1549797"/>
                <a:ext cx="422464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30653FF-2BB4-4E97-BE1B-E823F7181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618" y="1549797"/>
                <a:ext cx="4224646" cy="523220"/>
              </a:xfrm>
              <a:prstGeom prst="rect">
                <a:avLst/>
              </a:prstGeom>
              <a:blipFill>
                <a:blip r:embed="rId4"/>
                <a:stretch>
                  <a:fillRect l="-59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799" y="1219200"/>
            <a:ext cx="8141629" cy="5638800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Inference by enumeration: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Any probability of interest can be computed by summing entries from the joint distribution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pPr marL="400031" lvl="1" indent="0">
              <a:buNone/>
            </a:pPr>
            <a:endParaRPr lang="en-US" sz="2400" i="1" dirty="0">
              <a:solidFill>
                <a:srgbClr val="CC00CC"/>
              </a:solidFill>
              <a:latin typeface="Palatino" pitchFamily="2" charset="77"/>
              <a:ea typeface="Palatino" pitchFamily="2" charset="77"/>
            </a:endParaRPr>
          </a:p>
          <a:p>
            <a:pPr marL="400031" lvl="1" indent="0">
              <a:buNone/>
            </a:pP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B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 |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B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,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B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,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B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e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)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a|</a:t>
            </a:r>
            <a:r>
              <a:rPr lang="en-US" sz="24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B</a:t>
            </a:r>
            <a:r>
              <a:rPr lang="en-US" sz="24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,</a:t>
            </a:r>
            <a:r>
              <a:rPr lang="en-US" sz="24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e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)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j</a:t>
            </a:r>
            <a:r>
              <a:rPr lang="en-US" sz="24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|</a:t>
            </a:r>
            <a:r>
              <a:rPr lang="en-US" sz="24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a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)</a:t>
            </a:r>
            <a:r>
              <a:rPr lang="en-US" sz="2400" i="1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 P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m</a:t>
            </a:r>
            <a:r>
              <a:rPr lang="en-US" sz="2400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|</a:t>
            </a:r>
            <a:r>
              <a:rPr lang="en-US" sz="2400" i="1" dirty="0" err="1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a</a:t>
            </a:r>
            <a:r>
              <a:rPr lang="en-US" sz="2400" dirty="0">
                <a:solidFill>
                  <a:srgbClr val="CC00CC"/>
                </a:solidFill>
                <a:latin typeface="Palatino" pitchFamily="2" charset="77"/>
                <a:ea typeface="Palatino" pitchFamily="2" charset="77"/>
              </a:rPr>
              <a:t>)</a:t>
            </a:r>
          </a:p>
          <a:p>
            <a:pPr marL="400031" lvl="1" indent="0">
              <a:buNone/>
            </a:pPr>
            <a:endParaRPr lang="en-US" sz="2400" dirty="0">
              <a:solidFill>
                <a:srgbClr val="CC00CC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sz="2400" dirty="0">
                <a:solidFill>
                  <a:srgbClr val="000090"/>
                </a:solidFill>
                <a:latin typeface="Palatino" pitchFamily="2" charset="77"/>
                <a:ea typeface="Palatino" pitchFamily="2" charset="77"/>
                <a:cs typeface="Calibri"/>
              </a:rPr>
              <a:t>So inference in Bayes nets means computing sums of products of numbers: sounds easy!!</a:t>
            </a:r>
          </a:p>
          <a:p>
            <a:r>
              <a:rPr lang="en-US" sz="2400" dirty="0">
                <a:solidFill>
                  <a:srgbClr val="000090"/>
                </a:solidFill>
                <a:latin typeface="Palatino" pitchFamily="2" charset="77"/>
                <a:ea typeface="Palatino" pitchFamily="2" charset="77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Palatino" pitchFamily="2" charset="77"/>
                <a:ea typeface="Palatino" pitchFamily="2" charset="77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Palatino" pitchFamily="2" charset="77"/>
                <a:ea typeface="Palatino" pitchFamily="2" charset="77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DD6B0-3481-4BCC-8117-CB5059AD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18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𝑎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2400" b="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    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lvl="1"/>
                <a:r>
                  <a:rPr lang="en-US" sz="24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 charset="0"/>
                  </a:rPr>
                  <a:t>Lots of repeated </a:t>
                </a:r>
                <a:r>
                  <a:rPr lang="en-US" sz="2400" b="1" dirty="0" err="1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 charset="0"/>
                  </a:rPr>
                  <a:t>subexpressions</a:t>
                </a:r>
                <a:r>
                  <a:rPr lang="en-US" sz="24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753" t="-10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70236" y="2199898"/>
                <a:ext cx="694932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36" y="2199898"/>
                <a:ext cx="6949326" cy="1569660"/>
              </a:xfrm>
              <a:prstGeom prst="rect">
                <a:avLst/>
              </a:prstGeom>
              <a:blipFill>
                <a:blip r:embed="rId3"/>
                <a:stretch>
                  <a:fillRect l="-1277" t="-322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1A-02CE-4CFC-9069-CE5C2B4B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)=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𝑎</m:t>
                            </m:r>
                          </m:sub>
                          <m:sup/>
                          <m:e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𝐵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endChr m:val="|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charset="0"/>
                                    <a:sym typeface="Symbol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𝑎</m:t>
                            </m:r>
                            <m:r>
                              <a:rPr lang="en-US" sz="2400" i="1">
                                <a:latin typeface="Cambria Math" charset="0"/>
                                <a:sym typeface="Symbol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2400" b="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      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lvl="1"/>
                <a:r>
                  <a:rPr lang="en-US" sz="24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 charset="0"/>
                  </a:rPr>
                  <a:t>Lots of repeated </a:t>
                </a:r>
                <a:r>
                  <a:rPr lang="en-US" sz="2400" b="1" dirty="0" err="1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 charset="0"/>
                  </a:rPr>
                  <a:t>subexpressions</a:t>
                </a:r>
                <a:r>
                  <a:rPr lang="en-US" sz="2400" b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753" t="-10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970236" y="2199898"/>
                <a:ext cx="694932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0070C0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+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008000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(−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,−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 smtClean="0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rgbClr val="008000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charset="0"/>
                            <a:sym typeface="Symbol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− </m:t>
                        </m:r>
                        <m:r>
                          <a:rPr lang="en-US" sz="2400" i="1">
                            <a:solidFill>
                              <a:srgbClr val="008000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36" y="2199898"/>
                <a:ext cx="6949326" cy="1569660"/>
              </a:xfrm>
              <a:prstGeom prst="rect">
                <a:avLst/>
              </a:prstGeom>
              <a:blipFill>
                <a:blip r:embed="rId3"/>
                <a:stretch>
                  <a:fillRect l="-1277" t="-322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1A-02CE-4CFC-9069-CE5C2B4B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:r>
                  <a:rPr lang="en-US" sz="2800" dirty="0"/>
                  <a:t>Consider</a:t>
                </a:r>
              </a:p>
              <a:p>
                <a:pPr lvl="1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16 multiplies, 7 adds</a:t>
                </a: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Lots of repeated sub expressions!</a:t>
                </a:r>
              </a:p>
              <a:p>
                <a:r>
                  <a:rPr lang="en-US" sz="2800" dirty="0"/>
                  <a:t>Rewrite 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accent2"/>
                  </a:solidFill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969" t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90C1A-02CE-4CFC-9069-CE5C2B4B7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52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Inference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</p:spPr>
            <p:txBody>
              <a:bodyPr/>
              <a:lstStyle/>
              <a:p>
                <a:pPr marL="3200240" lvl="7" indent="0">
                  <a:buNone/>
                </a:pPr>
                <a:endParaRPr lang="en-US" sz="5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Given random variables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𝑄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𝐻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 (query, hidden, evidence)</a:t>
                </a: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We know how to do inference on a joint distribution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latin typeface="Palatino" pitchFamily="2" charset="77"/>
                    <a:ea typeface="Palatino" pitchFamily="2" charset="77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</m:oMath>
                </a14:m>
                <a:endParaRPr lang="en-US" sz="2400" b="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Palatino" pitchFamily="2" charset="77"/>
                    <a:ea typeface="Palatino" pitchFamily="2" charset="77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b="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We know Bayes nets can break down joint in to CPT factors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]</a:t>
                </a: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But we can be more efficient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𝑒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|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D60093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Now just extend to larger Bayes nets and a variety of queries</a:t>
                </a:r>
              </a:p>
              <a:p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mc:Choice>
        <mc:Fallback>
          <p:sp>
            <p:nvSpPr>
              <p:cNvPr id="204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  <a:blipFill>
                <a:blip r:embed="rId3"/>
                <a:stretch>
                  <a:fillRect l="-815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096837" y="3429000"/>
            <a:ext cx="2495298" cy="470745"/>
            <a:chOff x="9067800" y="3263055"/>
            <a:chExt cx="2495298" cy="470745"/>
          </a:xfrm>
        </p:grpSpPr>
        <p:cxnSp>
          <p:nvCxnSpPr>
            <p:cNvPr id="13" name="AutoShape 6"/>
            <p:cNvCxnSpPr>
              <a:cxnSpLocks noChangeShapeType="1"/>
              <a:stCxn id="28" idx="6"/>
              <a:endCxn id="31" idx="2"/>
            </p:cNvCxnSpPr>
            <p:nvPr/>
          </p:nvCxnSpPr>
          <p:spPr bwMode="auto">
            <a:xfrm flipV="1">
              <a:off x="10545343" y="3502969"/>
              <a:ext cx="539606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16" idx="6"/>
              <a:endCxn id="28" idx="2"/>
            </p:cNvCxnSpPr>
            <p:nvPr/>
          </p:nvCxnSpPr>
          <p:spPr bwMode="auto">
            <a:xfrm>
              <a:off x="9541594" y="3498940"/>
              <a:ext cx="529955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5" name="Group 14"/>
            <p:cNvGrpSpPr/>
            <p:nvPr/>
          </p:nvGrpSpPr>
          <p:grpSpPr>
            <a:xfrm>
              <a:off x="9067800" y="3267670"/>
              <a:ext cx="503086" cy="461665"/>
              <a:chOff x="5990597" y="3500735"/>
              <a:chExt cx="503086" cy="461665"/>
            </a:xfrm>
          </p:grpSpPr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10071549" y="3263055"/>
              <a:ext cx="501122" cy="468035"/>
              <a:chOff x="5410200" y="4340347"/>
              <a:chExt cx="501122" cy="468035"/>
            </a:xfrm>
          </p:grpSpPr>
          <p:sp>
            <p:nvSpPr>
              <p:cNvPr id="2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14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11084949" y="3272135"/>
              <a:ext cx="478149" cy="461665"/>
              <a:chOff x="6511771" y="4340347"/>
              <a:chExt cx="478149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Rectangle 7"/>
          <p:cNvSpPr/>
          <p:nvPr/>
        </p:nvSpPr>
        <p:spPr>
          <a:xfrm rot="16200000">
            <a:off x="-323279" y="2761956"/>
            <a:ext cx="2013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Enumeration</a:t>
            </a:r>
            <a:endParaRPr lang="en-US" sz="2400" b="1" dirty="0">
              <a:solidFill>
                <a:schemeClr val="accent2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4" name="Rectangle 43"/>
          <p:cNvSpPr/>
          <p:nvPr/>
        </p:nvSpPr>
        <p:spPr>
          <a:xfrm rot="16200000">
            <a:off x="-431001" y="4889810"/>
            <a:ext cx="1859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Variable </a:t>
            </a:r>
          </a:p>
          <a:p>
            <a:pPr algn="ctr"/>
            <a:r>
              <a:rPr lang="en-US" sz="2400" b="1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Elimination</a:t>
            </a:r>
            <a:endParaRPr lang="en-US" sz="2400" b="1" dirty="0">
              <a:solidFill>
                <a:schemeClr val="accent2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0" name="Left Bracket 9"/>
          <p:cNvSpPr/>
          <p:nvPr/>
        </p:nvSpPr>
        <p:spPr>
          <a:xfrm>
            <a:off x="914400" y="1759788"/>
            <a:ext cx="152400" cy="2667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ket 44"/>
          <p:cNvSpPr/>
          <p:nvPr/>
        </p:nvSpPr>
        <p:spPr>
          <a:xfrm>
            <a:off x="914400" y="4532829"/>
            <a:ext cx="152400" cy="1651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9E861F-903C-4F71-AEA4-09B8F97E9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10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Factor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EA1AB-60D9-487B-A359-9696C8EB2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2" y="4178581"/>
            <a:ext cx="9601200" cy="23122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152EC-AB37-4BB6-810B-CF96A53C9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448318-8905-5F42-B558-910C4A7B75D6}"/>
                  </a:ext>
                </a:extLst>
              </p:cNvPr>
              <p:cNvSpPr txBox="1"/>
              <p:nvPr/>
            </p:nvSpPr>
            <p:spPr>
              <a:xfrm>
                <a:off x="418214" y="2263920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448318-8905-5F42-B558-910C4A7B7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4" y="2263920"/>
                <a:ext cx="11618509" cy="830997"/>
              </a:xfrm>
              <a:prstGeom prst="rect">
                <a:avLst/>
              </a:prstGeom>
              <a:blipFill>
                <a:blip r:embed="rId6"/>
                <a:stretch>
                  <a:fillRect l="-21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9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BA9A91-FED2-45E2-A413-0C8B6FDFE757}"/>
              </a:ext>
            </a:extLst>
          </p:cNvPr>
          <p:cNvSpPr txBox="1"/>
          <p:nvPr/>
        </p:nvSpPr>
        <p:spPr>
          <a:xfrm>
            <a:off x="552099" y="5144460"/>
            <a:ext cx="101874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  <a:latin typeface="Palatino" pitchFamily="2" charset="77"/>
              <a:ea typeface="Palatino" pitchFamily="2" charset="7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latin typeface="Palatino" pitchFamily="2" charset="77"/>
                <a:ea typeface="Palatino" pitchFamily="2" charset="77"/>
              </a:rPr>
              <a:t>Multiplication pairs don’t have to make sense (associativity)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EF64B8-1207-40A4-965D-CD4EE8D67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I: Representation and Independence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8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III: Approximate Inference</a:t>
            </a:r>
            <a:endParaRPr lang="en-US" sz="1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C806-BAB5-4800-98F4-561F494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DC575-B3DA-4894-AC1D-D96F1860F14D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424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1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2108" y="1166958"/>
            <a:ext cx="11687637" cy="533400"/>
          </a:xfrm>
        </p:spPr>
        <p:txBody>
          <a:bodyPr/>
          <a:lstStyle/>
          <a:p>
            <a:r>
              <a:rPr lang="en-US" sz="2800" dirty="0"/>
              <a:t>Move summations inwards as far as possible, inner sum is easier to compute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8" y="1752600"/>
                <a:ext cx="6756465" cy="1287340"/>
              </a:xfrm>
              <a:prstGeom prst="rect">
                <a:avLst/>
              </a:prstGeom>
              <a:blipFill>
                <a:blip r:embed="rId3"/>
                <a:stretch>
                  <a:fillRect t="-133333" r="-56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44832" y="4453267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832" y="4453267"/>
                <a:ext cx="1000659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47186" y="4766058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186" y="4766058"/>
                <a:ext cx="11842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05598" y="4475154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598" y="4475154"/>
                <a:ext cx="1000659" cy="1287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49424" y="4789219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424" y="4789219"/>
                <a:ext cx="11165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27761" y="4789220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7761" y="4789220"/>
                <a:ext cx="19193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80177" y="4766058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77" y="4766058"/>
                <a:ext cx="151727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514858" y="4766683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858" y="4766683"/>
                <a:ext cx="16239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7A70-0989-4030-B637-2416E916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9035"/>
            <a:ext cx="73152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Query: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 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m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|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</a:t>
            </a:r>
            <a:endParaRPr lang="en-US" dirty="0">
              <a:solidFill>
                <a:schemeClr val="tx2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While there are still hidden variables (not </a:t>
            </a:r>
            <a:r>
              <a:rPr lang="en-US" sz="2800" i="1" dirty="0">
                <a:sym typeface="Symbol"/>
              </a:rPr>
              <a:t>Q</a:t>
            </a:r>
            <a:r>
              <a:rPr lang="en-US" sz="2800" baseline="-25000" dirty="0">
                <a:sym typeface="Symbol"/>
              </a:rPr>
              <a:t>i</a:t>
            </a:r>
            <a:r>
              <a:rPr lang="en-US" sz="2800" dirty="0">
                <a:ea typeface="ＭＳ Ｐゴシック" pitchFamily="34" charset="-128"/>
              </a:rPr>
              <a:t> or evidence):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ea typeface="ＭＳ Ｐゴシック" pitchFamily="34" charset="-128"/>
              </a:rPr>
              <a:t>Join</a:t>
            </a:r>
            <a:r>
              <a:rPr lang="en-US" sz="2400" dirty="0">
                <a:ea typeface="ＭＳ Ｐゴシック" pitchFamily="34" charset="-128"/>
              </a:rPr>
              <a:t> all factors mentioning H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ea typeface="ＭＳ Ｐゴシック" pitchFamily="34" charset="-128"/>
              </a:rPr>
              <a:t>Eliminate </a:t>
            </a:r>
            <a:r>
              <a:rPr lang="en-US" sz="2400" dirty="0">
                <a:ea typeface="ＭＳ Ｐゴシック" pitchFamily="34" charset="-128"/>
              </a:rPr>
              <a:t>(sum out) H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Join all remaining factors and normalize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525A1-7FC7-4ACB-ADC0-D100B3280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5DC575-B3DA-4894-AC1D-D96F1860F14D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26945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Query 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B 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 </a:t>
            </a:r>
            <a:r>
              <a:rPr lang="en-US" sz="2800" i="1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j,m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345" y="1343772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/>
              <p:nvPr/>
            </p:nvSpPr>
            <p:spPr>
              <a:xfrm>
                <a:off x="1413448" y="2016635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8" y="2016635"/>
                <a:ext cx="8409545" cy="1287340"/>
              </a:xfrm>
              <a:prstGeom prst="rect">
                <a:avLst/>
              </a:prstGeom>
              <a:blipFill>
                <a:blip r:embed="rId3"/>
                <a:stretch>
                  <a:fillRect l="-7391" t="-132039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022C2F-F673-D54E-B906-3BA37FE742F1}"/>
                  </a:ext>
                </a:extLst>
              </p:cNvPr>
              <p:cNvSpPr/>
              <p:nvPr/>
            </p:nvSpPr>
            <p:spPr>
              <a:xfrm>
                <a:off x="1413448" y="4732243"/>
                <a:ext cx="8265148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2022C2F-F673-D54E-B906-3BA37FE742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8" y="4732243"/>
                <a:ext cx="8265148" cy="1287340"/>
              </a:xfrm>
              <a:prstGeom prst="rect">
                <a:avLst/>
              </a:prstGeom>
              <a:blipFill>
                <a:blip r:embed="rId4"/>
                <a:stretch>
                  <a:fillRect t="-133333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08C9BCB-21AC-0545-A6F0-08253E3314B6}"/>
              </a:ext>
            </a:extLst>
          </p:cNvPr>
          <p:cNvSpPr txBox="1"/>
          <p:nvPr/>
        </p:nvSpPr>
        <p:spPr>
          <a:xfrm>
            <a:off x="914400" y="3609228"/>
            <a:ext cx="1040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Push summations inwards such that products that do not depend on the variable are pulled out of the sum.</a:t>
            </a:r>
            <a:endParaRPr lang="en-US" sz="2800" dirty="0">
              <a:solidFill>
                <a:schemeClr val="tx2"/>
              </a:solidFill>
              <a:latin typeface="Palatino" pitchFamily="2" charset="77"/>
              <a:ea typeface="Palatin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8634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</a:rPr>
              <a:t>Choose A (inner most sum)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Query 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B 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 </a:t>
            </a:r>
            <a:r>
              <a:rPr lang="en-US" sz="28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j,m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848506"/>
            <a:ext cx="99822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Create a table t</a:t>
            </a:r>
            <a:r>
              <a:rPr lang="en-US" sz="2800" i="1" baseline="-250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 = 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B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,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E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j</a:t>
            </a:r>
            <a:r>
              <a:rPr lang="en-US" sz="2800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</a:t>
            </a:r>
            <a:r>
              <a:rPr lang="en-US" sz="2800" i="1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m</a:t>
            </a:r>
            <a:r>
              <a:rPr lang="en-US" sz="2800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</a:t>
            </a:r>
            <a:r>
              <a:rPr lang="en-US" sz="2800" i="1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A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</a:t>
            </a:r>
            <a:endParaRPr lang="en-US" sz="2800" i="1" dirty="0">
              <a:solidFill>
                <a:schemeClr val="tx2"/>
              </a:solidFill>
              <a:latin typeface="Palatino" pitchFamily="2" charset="77"/>
              <a:ea typeface="Palatino" pitchFamily="2" charset="77"/>
            </a:endParaRPr>
          </a:p>
          <a:p>
            <a:pPr lvl="1"/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How many entries does this table have?</a:t>
            </a:r>
          </a:p>
          <a:p>
            <a:pPr lvl="1"/>
            <a:endParaRPr lang="en-US" sz="2800" i="1" dirty="0">
              <a:solidFill>
                <a:schemeClr val="tx2"/>
              </a:solidFill>
            </a:endParaRP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719" y="1394298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/>
              <p:nvPr/>
            </p:nvSpPr>
            <p:spPr>
              <a:xfrm>
                <a:off x="1321009" y="1973723"/>
                <a:ext cx="8265148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smtClean="0">
                                      <a:solidFill>
                                        <a:srgbClr val="0070C0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09" y="1973723"/>
                <a:ext cx="8265148" cy="1287340"/>
              </a:xfrm>
              <a:prstGeom prst="rect">
                <a:avLst/>
              </a:prstGeom>
              <a:blipFill>
                <a:blip r:embed="rId3"/>
                <a:stretch>
                  <a:fillRect t="-134314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008418-8EF8-1B4A-B347-8A098A9BDD52}"/>
                  </a:ext>
                </a:extLst>
              </p:cNvPr>
              <p:cNvSpPr/>
              <p:nvPr/>
            </p:nvSpPr>
            <p:spPr>
              <a:xfrm>
                <a:off x="1473410" y="4862839"/>
                <a:ext cx="6562181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008418-8EF8-1B4A-B347-8A098A9BD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10" y="4862839"/>
                <a:ext cx="6562181" cy="1287340"/>
              </a:xfrm>
              <a:prstGeom prst="rect">
                <a:avLst/>
              </a:prstGeom>
              <a:blipFill>
                <a:blip r:embed="rId4"/>
                <a:stretch>
                  <a:fillRect t="-134314" r="-193" b="-18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89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</a:rPr>
              <a:t>Choose A (inner most sum)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Query 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B 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 </a:t>
            </a:r>
            <a:r>
              <a:rPr lang="en-US" sz="28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j,m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14400" y="3848506"/>
                <a:ext cx="9804190" cy="1384995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Sum over A in the table to create a factor f</a:t>
                </a:r>
                <a:r>
                  <a:rPr lang="en-US" sz="2800" i="1" baseline="-250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1</a:t>
                </a:r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=</a:t>
                </a:r>
                <a:r>
                  <a:rPr lang="en-US" sz="28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sym typeface="Symbo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sub>
                      <m:sup/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endParaRPr lang="en-US" sz="2800" i="1" baseline="-250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lvl="1"/>
                <a:endParaRPr lang="en-US" sz="2800" i="1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lvl="1"/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How many entries does this new </a:t>
                </a:r>
                <a:r>
                  <a:rPr lang="en-US" sz="2800" i="1" u="sng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factor table</a:t>
                </a:r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have?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848506"/>
                <a:ext cx="9804190" cy="1384995"/>
              </a:xfrm>
              <a:prstGeom prst="rect">
                <a:avLst/>
              </a:prstGeom>
              <a:blipFill>
                <a:blip r:embed="rId2"/>
                <a:stretch>
                  <a:fillRect t="-48649" b="-9910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129" y="1356063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/>
              <p:nvPr/>
            </p:nvSpPr>
            <p:spPr>
              <a:xfrm>
                <a:off x="1321009" y="1973723"/>
                <a:ext cx="6397521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𝑒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319E72D-67C5-114C-AC8F-1134DD913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009" y="1973723"/>
                <a:ext cx="6397521" cy="1287340"/>
              </a:xfrm>
              <a:prstGeom prst="rect">
                <a:avLst/>
              </a:prstGeom>
              <a:blipFill>
                <a:blip r:embed="rId4"/>
                <a:stretch>
                  <a:fillRect t="-134314" r="-198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/>
              <p:nvPr/>
            </p:nvSpPr>
            <p:spPr>
              <a:xfrm>
                <a:off x="1494630" y="5218068"/>
                <a:ext cx="5470280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630" y="5218068"/>
                <a:ext cx="5470280" cy="1287340"/>
              </a:xfrm>
              <a:prstGeom prst="rect">
                <a:avLst/>
              </a:prstGeom>
              <a:blipFill>
                <a:blip r:embed="rId5"/>
                <a:stretch>
                  <a:fillRect t="-132039" r="-463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74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</a:rPr>
              <a:t>Choose E (inner most sum)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524000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/>
              <p:nvPr/>
            </p:nvSpPr>
            <p:spPr>
              <a:xfrm>
                <a:off x="914400" y="1319631"/>
                <a:ext cx="5470280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𝑒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19631"/>
                <a:ext cx="5470280" cy="1287340"/>
              </a:xfrm>
              <a:prstGeom prst="rect">
                <a:avLst/>
              </a:prstGeom>
              <a:blipFill>
                <a:blip r:embed="rId3"/>
                <a:stretch>
                  <a:fillRect t="-132039" r="-464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1C86D38-5091-924C-804D-A69A5F8AF4BE}"/>
              </a:ext>
            </a:extLst>
          </p:cNvPr>
          <p:cNvSpPr/>
          <p:nvPr/>
        </p:nvSpPr>
        <p:spPr>
          <a:xfrm>
            <a:off x="914399" y="3848506"/>
            <a:ext cx="9554547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Create a table t</a:t>
            </a:r>
            <a:r>
              <a:rPr lang="en-US" sz="2800" i="1" baseline="-250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2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 = P(E) f</a:t>
            </a:r>
            <a:r>
              <a:rPr lang="en-US" sz="2800" i="1" baseline="-250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 err="1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B,E</a:t>
            </a:r>
            <a:r>
              <a:rPr lang="en-US" sz="2800" i="1" dirty="0" err="1">
                <a:solidFill>
                  <a:srgbClr val="0070C0"/>
                </a:solidFill>
                <a:latin typeface="Palatino" pitchFamily="2" charset="77"/>
                <a:ea typeface="Palatino" pitchFamily="2" charset="77"/>
              </a:rPr>
              <a:t>,j,m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How many entries does this table have?</a:t>
            </a:r>
          </a:p>
          <a:p>
            <a:pPr lvl="1"/>
            <a:endParaRPr lang="en-US" sz="2800" i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6D1F95-65AC-8B4F-A267-14CC05819AB6}"/>
                  </a:ext>
                </a:extLst>
              </p:cNvPr>
              <p:cNvSpPr/>
              <p:nvPr/>
            </p:nvSpPr>
            <p:spPr>
              <a:xfrm>
                <a:off x="1311215" y="4816864"/>
                <a:ext cx="4655633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56D1F95-65AC-8B4F-A267-14CC05819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215" y="4816864"/>
                <a:ext cx="4655633" cy="1287340"/>
              </a:xfrm>
              <a:prstGeom prst="rect">
                <a:avLst/>
              </a:prstGeom>
              <a:blipFill>
                <a:blip r:embed="rId4"/>
                <a:stretch>
                  <a:fillRect t="-134314" r="-817" b="-18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234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10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1999" y="3276600"/>
            <a:ext cx="4206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</a:rPr>
              <a:t>Choose E (inner most sum)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14399" y="3848506"/>
                <a:ext cx="9610531" cy="954107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Sum over E in the table to create a factor f</a:t>
                </a:r>
                <a:r>
                  <a:rPr lang="en-US" sz="2800" i="1" baseline="-250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2</a:t>
                </a:r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(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)</m:t>
                        </m:r>
                      </m:e>
                    </m:nary>
                  </m:oMath>
                </a14:m>
                <a:endParaRPr lang="en-US" sz="2800" i="1" baseline="-250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pPr lvl="1"/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How many entries does this new </a:t>
                </a:r>
                <a:r>
                  <a:rPr lang="en-US" sz="2800" i="1" u="sng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factor table</a:t>
                </a:r>
                <a:r>
                  <a:rPr lang="en-US" sz="280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have?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3848506"/>
                <a:ext cx="9610531" cy="954107"/>
              </a:xfrm>
              <a:prstGeom prst="rect">
                <a:avLst/>
              </a:prstGeom>
              <a:blipFill>
                <a:blip r:embed="rId3"/>
                <a:stretch>
                  <a:fillRect t="-70130" b="-58442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524000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/>
              <p:nvPr/>
            </p:nvSpPr>
            <p:spPr>
              <a:xfrm>
                <a:off x="914400" y="1319631"/>
                <a:ext cx="4676473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𝑒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𝑚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B4C950-A9F1-3748-A64D-7B2EA45546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319631"/>
                <a:ext cx="4676473" cy="1287340"/>
              </a:xfrm>
              <a:prstGeom prst="rect">
                <a:avLst/>
              </a:prstGeom>
              <a:blipFill>
                <a:blip r:embed="rId5"/>
                <a:stretch>
                  <a:fillRect t="-132039" r="-542" b="-18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A79C1C-7F77-6646-8B03-08738FAC9F57}"/>
                  </a:ext>
                </a:extLst>
              </p:cNvPr>
              <p:cNvSpPr/>
              <p:nvPr/>
            </p:nvSpPr>
            <p:spPr>
              <a:xfrm>
                <a:off x="1353978" y="4997725"/>
                <a:ext cx="3614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𝑗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A79C1C-7F77-6646-8B03-08738FAC9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978" y="4997725"/>
                <a:ext cx="3614836" cy="584775"/>
              </a:xfrm>
              <a:prstGeom prst="rect">
                <a:avLst/>
              </a:prstGeom>
              <a:blipFill>
                <a:blip r:embed="rId6"/>
                <a:stretch>
                  <a:fillRect r="-1049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227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95982" y="2849137"/>
            <a:ext cx="9060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</a:rPr>
              <a:t>Multiply remaining probability to create joint probability 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P(</a:t>
            </a:r>
            <a:r>
              <a:rPr lang="en-US" i="1" dirty="0" err="1">
                <a:latin typeface="Palatino" pitchFamily="2" charset="77"/>
                <a:ea typeface="Palatino" pitchFamily="2" charset="77"/>
              </a:rPr>
              <a:t>B,j,m</a:t>
            </a:r>
            <a:r>
              <a:rPr lang="en-US" i="1" dirty="0">
                <a:latin typeface="Palatino" pitchFamily="2" charset="77"/>
                <a:ea typeface="Palatino" pitchFamily="2" charset="77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48447" y="3478823"/>
            <a:ext cx="8824158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How many entries does this probability table have?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1318823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1B7175-6104-9C4A-91E2-06BAC51D071D}"/>
                  </a:ext>
                </a:extLst>
              </p:cNvPr>
              <p:cNvSpPr/>
              <p:nvPr/>
            </p:nvSpPr>
            <p:spPr>
              <a:xfrm>
                <a:off x="761999" y="1716825"/>
                <a:ext cx="36148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𝑃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𝐵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𝑗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,</m:t>
                      </m:r>
                      <m:r>
                        <a:rPr lang="en-US" sz="3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F1B7175-6104-9C4A-91E2-06BAC51D0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1716825"/>
                <a:ext cx="3614836" cy="584775"/>
              </a:xfrm>
              <a:prstGeom prst="rect">
                <a:avLst/>
              </a:prstGeom>
              <a:blipFill>
                <a:blip r:embed="rId4"/>
                <a:stretch>
                  <a:fillRect r="-105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0">
            <a:extLst>
              <a:ext uri="{FF2B5EF4-FFF2-40B4-BE49-F238E27FC236}">
                <a16:creationId xmlns:a16="http://schemas.microsoft.com/office/drawing/2014/main" id="{1B3E664A-10EC-764A-B979-9E8EB61C8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4363332"/>
            <a:ext cx="10363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Palatino" pitchFamily="2" charset="77"/>
                <a:ea typeface="Palatino" pitchFamily="2" charset="77"/>
              </a:rPr>
              <a:t>Don’t forget the normalization to compute the conditional probability!</a:t>
            </a:r>
            <a:endParaRPr lang="en-US" i="1" dirty="0">
              <a:latin typeface="Palatino" pitchFamily="2" charset="77"/>
              <a:ea typeface="Palatino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6C3671-FC1B-134A-A20B-966FA303E017}"/>
                  </a:ext>
                </a:extLst>
              </p:cNvPr>
              <p:cNvSpPr/>
              <p:nvPr/>
            </p:nvSpPr>
            <p:spPr>
              <a:xfrm>
                <a:off x="914400" y="5186286"/>
                <a:ext cx="8824158" cy="1103828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𝑍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,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𝑚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 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6C3671-FC1B-134A-A20B-966FA303E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186286"/>
                <a:ext cx="8824158" cy="1103828"/>
              </a:xfrm>
              <a:prstGeom prst="rect">
                <a:avLst/>
              </a:prstGeom>
              <a:blipFill>
                <a:blip r:embed="rId5"/>
                <a:stretch>
                  <a:fillRect l="-144" b="-1022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FA9E3E-A1FE-2D49-8D8B-6A88FFDC71B0}"/>
                  </a:ext>
                </a:extLst>
              </p:cNvPr>
              <p:cNvSpPr/>
              <p:nvPr/>
            </p:nvSpPr>
            <p:spPr>
              <a:xfrm>
                <a:off x="7206783" y="5445812"/>
                <a:ext cx="4433118" cy="584775"/>
              </a:xfrm>
              <a:prstGeom prst="rect">
                <a:avLst/>
              </a:prstGeom>
              <a:ln w="28575" cmpd="sng"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𝐵</m:t>
                        </m:r>
                      </m:e>
                      <m:e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𝑚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𝛼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FA9E3E-A1FE-2D49-8D8B-6A88FFDC71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83" y="5445812"/>
                <a:ext cx="4433118" cy="584775"/>
              </a:xfrm>
              <a:prstGeom prst="rect">
                <a:avLst/>
              </a:prstGeom>
              <a:blipFill>
                <a:blip r:embed="rId6"/>
                <a:stretch>
                  <a:fillRect l="-857" b="-21277"/>
                </a:stretch>
              </a:blipFill>
              <a:ln w="28575" cmpd="sng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936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26" grpId="0"/>
      <p:bldP spid="11" grpId="0"/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D8B6-51DA-7446-9352-E3100988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86771C-23A1-B044-9CD4-9DC52BB4EE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Query </a:t>
                </a:r>
                <a:r>
                  <a:rPr lang="en-US" sz="3200" i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P</a:t>
                </a: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(</a:t>
                </a:r>
                <a:r>
                  <a:rPr lang="en-US" sz="3200" i="1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B </a:t>
                </a: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| </a:t>
                </a:r>
                <a:r>
                  <a:rPr lang="en-US" sz="3200" i="1" dirty="0" err="1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j,m</a:t>
                </a: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𝑎</m:t>
                            </m:r>
                          </m:sub>
                          <m:sup/>
                          <m:e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𝑚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𝐵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charset="0"/>
                                    <a:sym typeface="Symbol"/>
                                  </a:rPr>
                                  <m:t>𝑒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 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𝑃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𝐵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en-US" sz="32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Join A </a:t>
                </a:r>
                <a:r>
                  <a:rPr lang="en-US" dirty="0"/>
                  <a:t>to get table </a:t>
                </a:r>
                <a:r>
                  <a:rPr lang="en-US" sz="3200" i="1" dirty="0">
                    <a:latin typeface="Palatino" pitchFamily="2" charset="77"/>
                    <a:ea typeface="Palatino" pitchFamily="2" charset="77"/>
                  </a:rPr>
                  <a:t>P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(</a:t>
                </a:r>
                <a:r>
                  <a:rPr lang="en-US" sz="3200" i="1" dirty="0">
                    <a:latin typeface="Palatino" pitchFamily="2" charset="77"/>
                    <a:ea typeface="Palatino" pitchFamily="2" charset="77"/>
                  </a:rPr>
                  <a:t>A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|</a:t>
                </a:r>
                <a:r>
                  <a:rPr lang="en-US" sz="3200" i="1" dirty="0">
                    <a:latin typeface="Palatino" pitchFamily="2" charset="77"/>
                    <a:ea typeface="Palatino" pitchFamily="2" charset="77"/>
                  </a:rPr>
                  <a:t>B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,</a:t>
                </a:r>
                <a:r>
                  <a:rPr lang="en-US" sz="3200" i="1" dirty="0">
                    <a:latin typeface="Palatino" pitchFamily="2" charset="77"/>
                    <a:ea typeface="Palatino" pitchFamily="2" charset="77"/>
                  </a:rPr>
                  <a:t>E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)</a:t>
                </a:r>
                <a:r>
                  <a:rPr lang="en-US" sz="3200" i="1" dirty="0">
                    <a:latin typeface="Palatino" pitchFamily="2" charset="77"/>
                    <a:ea typeface="Palatino" pitchFamily="2" charset="77"/>
                  </a:rPr>
                  <a:t>P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(</a:t>
                </a:r>
                <a:r>
                  <a:rPr lang="en-US" sz="3200" i="1" dirty="0" err="1">
                    <a:latin typeface="Palatino" pitchFamily="2" charset="77"/>
                    <a:ea typeface="Palatino" pitchFamily="2" charset="77"/>
                  </a:rPr>
                  <a:t>j</a:t>
                </a:r>
                <a:r>
                  <a:rPr lang="en-US" sz="3200" dirty="0" err="1">
                    <a:latin typeface="Palatino" pitchFamily="2" charset="77"/>
                    <a:ea typeface="Palatino" pitchFamily="2" charset="77"/>
                  </a:rPr>
                  <a:t>|</a:t>
                </a:r>
                <a:r>
                  <a:rPr lang="en-US" sz="3200" i="1" dirty="0" err="1">
                    <a:latin typeface="Palatino" pitchFamily="2" charset="77"/>
                    <a:ea typeface="Palatino" pitchFamily="2" charset="77"/>
                  </a:rPr>
                  <a:t>A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)</a:t>
                </a:r>
                <a:r>
                  <a:rPr lang="en-US" sz="3200" i="1" dirty="0">
                    <a:latin typeface="Palatino" pitchFamily="2" charset="77"/>
                    <a:ea typeface="Palatino" pitchFamily="2" charset="77"/>
                  </a:rPr>
                  <a:t>P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(</a:t>
                </a:r>
                <a:r>
                  <a:rPr lang="en-US" sz="3200" i="1" dirty="0" err="1">
                    <a:latin typeface="Palatino" pitchFamily="2" charset="77"/>
                    <a:ea typeface="Palatino" pitchFamily="2" charset="77"/>
                  </a:rPr>
                  <a:t>m</a:t>
                </a:r>
                <a:r>
                  <a:rPr lang="en-US" sz="3200" dirty="0" err="1">
                    <a:latin typeface="Palatino" pitchFamily="2" charset="77"/>
                    <a:ea typeface="Palatino" pitchFamily="2" charset="77"/>
                  </a:rPr>
                  <a:t>|</a:t>
                </a:r>
                <a:r>
                  <a:rPr lang="en-US" sz="3200" i="1" dirty="0" err="1">
                    <a:latin typeface="Palatino" pitchFamily="2" charset="77"/>
                    <a:ea typeface="Palatino" pitchFamily="2" charset="77"/>
                  </a:rPr>
                  <a:t>A</a:t>
                </a:r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)</a:t>
                </a:r>
              </a:p>
              <a:p>
                <a:r>
                  <a:rPr lang="en-US" dirty="0">
                    <a:solidFill>
                      <a:srgbClr val="008000"/>
                    </a:solidFill>
                    <a:latin typeface="Palatino" pitchFamily="2" charset="77"/>
                    <a:ea typeface="Palatino" pitchFamily="2" charset="77"/>
                  </a:rPr>
                  <a:t>Eliminate A </a:t>
                </a:r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to get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𝐸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</a:rPr>
                  <a:t>Join E </a:t>
                </a:r>
                <a:r>
                  <a:rPr lang="en-US" dirty="0">
                    <a:solidFill>
                      <a:schemeClr val="tx1"/>
                    </a:solidFill>
                    <a:latin typeface="Palatino" pitchFamily="2" charset="77"/>
                    <a:ea typeface="Palatino" pitchFamily="2" charset="77"/>
                  </a:rPr>
                  <a:t>to get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𝐸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Palatino" pitchFamily="2" charset="77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𝐵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𝐸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𝑚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Palatino" pitchFamily="2" charset="77"/>
                      </a:rPr>
                      <m:t>)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  <a:latin typeface="Palatino" pitchFamily="2" charset="77"/>
                    <a:ea typeface="Palatino" pitchFamily="2" charset="77"/>
                  </a:rPr>
                  <a:t>Eliminate E</a:t>
                </a:r>
                <a:r>
                  <a:rPr lang="en-US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to get table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𝑃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𝑓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𝑗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𝑚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sz="3200" dirty="0">
                  <a:latin typeface="Palatino" pitchFamily="2" charset="77"/>
                  <a:ea typeface="Palatino" pitchFamily="2" charset="77"/>
                </a:endParaRPr>
              </a:p>
              <a:p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Join B to 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) 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and then normalize </a:t>
                </a:r>
                <a:endParaRPr lang="en-US" sz="3200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86771C-23A1-B044-9CD4-9DC52BB4EE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5587D-3E25-F147-BB54-A46B03769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7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CEA2-1A79-664E-A0E1-298EA92D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EB29-86BA-7F4E-B55C-3B5A844C4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Markov blanket of X - subset of variables such that all other variables are independent of X conditioned on the blanket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A3EC3-8F6C-CC41-9CBB-BE207DF4D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33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377795" y="1219200"/>
            <a:ext cx="11066593" cy="4572000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0090"/>
                </a:solidFill>
              </a:rPr>
              <a:t>Elimination Order: C, B, A, Z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z,a,b,c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P(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2 variables (D,Z)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</a:rPr>
              <a:t>Elimination Order: Z, C, B, A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a,b,c,z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4 variables (A,B,C,D)    (or 5 if you count pre-summation over Z)</a:t>
            </a:r>
          </a:p>
          <a:p>
            <a:pPr lvl="2"/>
            <a:endParaRPr lang="en-US" sz="24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sz="2800" i="1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4000" i="1" baseline="300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4000" i="1" baseline="300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2017643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FA385E-3226-4ED0-9A0C-4103E30EA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271041" y="117948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E.g., previous slide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example 2</a:t>
            </a:r>
            <a:r>
              <a:rPr lang="en-US" sz="2800" baseline="30000" dirty="0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BC2A6-BD16-46BE-A0E5-291E7679C3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352148" y="990600"/>
            <a:ext cx="11430000" cy="5867400"/>
          </a:xfrm>
        </p:spPr>
        <p:txBody>
          <a:bodyPr/>
          <a:lstStyle/>
          <a:p>
            <a:pPr lvl="4"/>
            <a:endParaRPr lang="en-US" sz="9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Inference in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nets is NP-hard.</a:t>
            </a:r>
          </a:p>
          <a:p>
            <a:r>
              <a:rPr lang="en-US" dirty="0">
                <a:ea typeface="ＭＳ Ｐゴシック" pitchFamily="34" charset="-128"/>
              </a:rPr>
              <a:t>No known efficient probabilistic inference in general.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5400" y="2461260"/>
            <a:ext cx="9829800" cy="4114800"/>
            <a:chOff x="3124200" y="2286000"/>
            <a:chExt cx="7848600" cy="3124200"/>
          </a:xfrm>
        </p:grpSpPr>
        <p:cxnSp>
          <p:nvCxnSpPr>
            <p:cNvPr id="18" name="Straight Arrow Connector 17"/>
            <p:cNvCxnSpPr>
              <a:stCxn id="16" idx="4"/>
              <a:endCxn id="116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157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6" name="Oval 1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" name="Picture 20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58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38" name="Oval 37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28" name="Picture 52227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59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1" name="Picture 52230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0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50" name="Oval 4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4" name="Picture 52233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1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56" name="Oval 55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37" name="Picture 52236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2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2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62" name="Oval 61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40" name="Picture 52239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3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68" name="Oval 67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43" name="Picture 52242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4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52" name="Picture 52251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3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5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2255" name="Picture 52254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6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7" name="Picture 226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7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1" name="Picture 230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8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40" name="Oval 139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4" name="Picture 233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69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46" name="Oval 145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37" name="Picture 236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0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0" name="Picture 239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1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55" name="Oval 154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3" name="Picture 242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2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64" name="Oval 163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46" name="Picture 245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3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70" name="Oval 169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3" name="Picture 202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4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2" name="Picture 251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5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82" name="Oval 181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55" name="Picture 254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6" name="Group 207"/>
            <p:cNvGrpSpPr>
              <a:grpSpLocks/>
            </p:cNvGrpSpPr>
            <p:nvPr/>
          </p:nvGrpSpPr>
          <p:grpSpPr bwMode="auto">
            <a:xfrm>
              <a:off x="4724400" y="4343400"/>
              <a:ext cx="606425" cy="381000"/>
              <a:chOff x="2362636" y="3810000"/>
              <a:chExt cx="607594" cy="381000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6" name="Picture 205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438983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7" name="Group 210"/>
            <p:cNvGrpSpPr>
              <a:grpSpLocks/>
            </p:cNvGrpSpPr>
            <p:nvPr/>
          </p:nvGrpSpPr>
          <p:grpSpPr bwMode="auto">
            <a:xfrm>
              <a:off x="8990009" y="4343400"/>
              <a:ext cx="552589" cy="381000"/>
              <a:chOff x="6628919" y="3810000"/>
              <a:chExt cx="551718" cy="381000"/>
            </a:xfrm>
          </p:grpSpPr>
          <p:sp>
            <p:nvSpPr>
              <p:cNvPr id="194" name="Oval 193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09" name="Picture 208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67098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grpSp>
          <p:nvGrpSpPr>
            <p:cNvPr id="49178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12" name="Picture 211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=""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=""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=""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="" xmlns:a14="http://schemas.microsoft.com/office/drawing/2010/main"/>
                </a:ext>
              </a:extLst>
            </p:spPr>
          </p:pic>
        </p:grpSp>
        <p:cxnSp>
          <p:nvCxnSpPr>
            <p:cNvPr id="225" name="Straight Arrow Connector 224"/>
            <p:cNvCxnSpPr>
              <a:stCxn id="38" idx="4"/>
              <a:endCxn id="116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44" idx="4"/>
              <a:endCxn id="116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16" idx="4"/>
              <a:endCxn id="122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>
              <a:stCxn id="44" idx="4"/>
              <a:endCxn id="122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>
              <a:stCxn id="50" idx="4"/>
              <a:endCxn id="122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>
              <a:stCxn id="38" idx="4"/>
              <a:endCxn id="140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>
              <a:stCxn id="56" idx="4"/>
              <a:endCxn id="140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>
              <a:stCxn id="68" idx="4"/>
              <a:endCxn id="140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>
              <a:stCxn id="68" idx="4"/>
              <a:endCxn id="155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>
              <a:stCxn id="68" idx="4"/>
              <a:endCxn id="152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>
              <a:stCxn id="62" idx="4"/>
              <a:endCxn id="155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0" name="Straight Arrow Connector 309"/>
            <p:cNvCxnSpPr>
              <a:stCxn id="56" idx="4"/>
              <a:endCxn id="155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3" name="Straight Arrow Connector 312"/>
            <p:cNvCxnSpPr>
              <a:stCxn id="50" idx="4"/>
              <a:endCxn id="146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>
              <a:stCxn id="56" idx="4"/>
              <a:endCxn id="146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>
              <a:stCxn id="44" idx="4"/>
              <a:endCxn id="134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>
              <a:stCxn id="50" idx="4"/>
              <a:endCxn id="134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>
              <a:stCxn id="44" idx="4"/>
              <a:endCxn id="12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9" name="Straight Arrow Connector 328"/>
            <p:cNvCxnSpPr>
              <a:stCxn id="38" idx="4"/>
              <a:endCxn id="12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>
              <a:stCxn id="50" idx="4"/>
              <a:endCxn id="12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>
              <a:stCxn id="56" idx="4"/>
              <a:endCxn id="134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>
              <a:stCxn id="62" idx="4"/>
              <a:endCxn id="146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>
              <a:stCxn id="62" idx="4"/>
              <a:endCxn id="152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56" idx="4"/>
              <a:endCxn id="152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>
              <a:stCxn id="116" idx="4"/>
              <a:endCxn id="164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>
              <a:stCxn id="122" idx="4"/>
              <a:endCxn id="164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>
              <a:stCxn id="134" idx="4"/>
              <a:endCxn id="170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>
              <a:stCxn id="146" idx="4"/>
              <a:endCxn id="176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>
              <a:stCxn id="155" idx="4"/>
              <a:endCxn id="182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>
              <a:stCxn id="152" idx="4"/>
              <a:endCxn id="182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>
              <a:stCxn id="140" idx="4"/>
              <a:endCxn id="176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>
              <a:stCxn id="128" idx="4"/>
              <a:endCxn id="170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>
              <a:stCxn id="164" idx="4"/>
              <a:endCxn id="18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>
              <a:stCxn id="176" idx="4"/>
              <a:endCxn id="194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182" idx="4"/>
              <a:endCxn id="194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>
              <a:stCxn id="170" idx="4"/>
              <a:endCxn id="18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>
              <a:stCxn id="194" idx="4"/>
              <a:endCxn id="200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>
              <a:stCxn id="188" idx="4"/>
              <a:endCxn id="200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0876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Another example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447800" y="2362200"/>
            <a:ext cx="4876800" cy="345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Inference by Enumeration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79412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79412" y="3581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 rot="5400000">
            <a:off x="379413" y="3314700"/>
            <a:ext cx="533400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679" name="Oval 11"/>
          <p:cNvSpPr>
            <a:spLocks noChangeArrowheads="1"/>
          </p:cNvSpPr>
          <p:nvPr/>
        </p:nvSpPr>
        <p:spPr bwMode="auto">
          <a:xfrm>
            <a:off x="381000" y="1447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28680" name="AutoShape 12"/>
          <p:cNvCxnSpPr>
            <a:cxnSpLocks noChangeShapeType="1"/>
            <a:stCxn id="28679" idx="4"/>
            <a:endCxn id="28676" idx="0"/>
          </p:cNvCxnSpPr>
          <p:nvPr/>
        </p:nvCxnSpPr>
        <p:spPr bwMode="auto">
          <a:xfrm rot="5400000">
            <a:off x="380206" y="2247106"/>
            <a:ext cx="5334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1828800" cy="4699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6805760" y="2269328"/>
            <a:ext cx="4876800" cy="34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Variable Elimination</a:t>
            </a: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276600"/>
            <a:ext cx="3505200" cy="638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22932" y="3934378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Join on 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02087" y="399891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Join on 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7600" y="46482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Join on 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02445" y="525780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Join on 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46482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Eliminate 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10600" y="60198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Eliminate 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9000" y="5257800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Eliminate r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52800"/>
            <a:ext cx="3098822" cy="57220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00400" y="5955268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/>
              </a:rPr>
              <a:t>Eliminate t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4419600" y="3276600"/>
            <a:ext cx="304800" cy="1295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>
            <a:off x="4114800" y="3581400"/>
            <a:ext cx="228600" cy="2057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3962400" y="3962400"/>
            <a:ext cx="152400" cy="24384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>
            <a:off x="3733800" y="4419600"/>
            <a:ext cx="152400" cy="2895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/>
          <p:cNvSpPr/>
          <p:nvPr/>
        </p:nvSpPr>
        <p:spPr>
          <a:xfrm>
            <a:off x="10058400" y="3200400"/>
            <a:ext cx="228600" cy="1371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9829800" y="3657600"/>
            <a:ext cx="228600" cy="18288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Left Brace 37"/>
          <p:cNvSpPr/>
          <p:nvPr/>
        </p:nvSpPr>
        <p:spPr>
          <a:xfrm>
            <a:off x="9448800" y="3886200"/>
            <a:ext cx="228600" cy="27432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9220200" y="4267200"/>
            <a:ext cx="228600" cy="3276600"/>
          </a:xfrm>
          <a:prstGeom prst="leftBrace">
            <a:avLst/>
          </a:prstGeom>
          <a:ln w="41275">
            <a:solidFill>
              <a:srgbClr val="FF0000"/>
            </a:solidFill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/>
      <p:bldP spid="26" grpId="0"/>
      <p:bldP spid="27" grpId="0"/>
      <p:bldP spid="28" grpId="0"/>
      <p:bldP spid="36" grpId="0" animBg="1"/>
      <p:bldP spid="37" grpId="0" animBg="1"/>
      <p:bldP spid="3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New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73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Query 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P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(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E 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| </a:t>
            </a:r>
            <a:r>
              <a:rPr lang="en-US" sz="2800" i="1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m</a:t>
            </a:r>
            <a:r>
              <a:rPr lang="en-US" sz="2800" dirty="0">
                <a:solidFill>
                  <a:schemeClr val="tx2"/>
                </a:solidFill>
                <a:latin typeface="Palatino" pitchFamily="2" charset="77"/>
                <a:ea typeface="Palatino" pitchFamily="2" charset="77"/>
              </a:rPr>
              <a:t>) 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59074"/>
            <a:ext cx="1816908" cy="190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D6559F-993E-4B7D-8745-36600268F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/>
              <p:nvPr/>
            </p:nvSpPr>
            <p:spPr>
              <a:xfrm>
                <a:off x="1413448" y="2016635"/>
                <a:ext cx="9001118" cy="1343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𝑗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𝑚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𝑏</m:t>
                                      </m:r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,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𝐸</m:t>
                                      </m:r>
                                    </m:e>
                                  </m:d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(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𝑏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B6477B8-75BD-9448-88E4-C56007A94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48" y="2016635"/>
                <a:ext cx="9001118" cy="1343060"/>
              </a:xfrm>
              <a:prstGeom prst="rect">
                <a:avLst/>
              </a:prstGeom>
              <a:blipFill>
                <a:blip r:embed="rId3"/>
                <a:stretch>
                  <a:fillRect l="-7193" t="-127103" r="-282" b="-17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08C9BCB-21AC-0545-A6F0-08253E3314B6}"/>
              </a:ext>
            </a:extLst>
          </p:cNvPr>
          <p:cNvSpPr txBox="1"/>
          <p:nvPr/>
        </p:nvSpPr>
        <p:spPr>
          <a:xfrm>
            <a:off x="914400" y="3609228"/>
            <a:ext cx="1040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alatino" pitchFamily="2" charset="77"/>
                <a:ea typeface="Palatino" pitchFamily="2" charset="77"/>
              </a:rPr>
              <a:t>Push summations inwards such that products that do not depend on the variable are pulled out of the sum.</a:t>
            </a:r>
            <a:endParaRPr lang="en-US" sz="2800" dirty="0">
              <a:solidFill>
                <a:schemeClr val="tx2"/>
              </a:solidFill>
              <a:latin typeface="Palatino" pitchFamily="2" charset="77"/>
              <a:ea typeface="Palatino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78045C-A690-78E2-C5E8-D4B5EF252E30}"/>
                  </a:ext>
                </a:extLst>
              </p:cNvPr>
              <p:cNvSpPr/>
              <p:nvPr/>
            </p:nvSpPr>
            <p:spPr>
              <a:xfrm>
                <a:off x="1309340" y="4718217"/>
                <a:ext cx="9045553" cy="1343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𝐸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𝑃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)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𝑏</m:t>
                                  </m:r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𝑗</m:t>
                                      </m:r>
                                    </m:e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accent2"/>
                                          </a:solidFill>
                                          <a:latin typeface="Cambria Math" charset="0"/>
                                          <a:sym typeface="Symbol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A78045C-A690-78E2-C5E8-D4B5EF252E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340" y="4718217"/>
                <a:ext cx="9045553" cy="1343060"/>
              </a:xfrm>
              <a:prstGeom prst="rect">
                <a:avLst/>
              </a:prstGeom>
              <a:blipFill>
                <a:blip r:embed="rId4"/>
                <a:stretch>
                  <a:fillRect t="-128037" b="-172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44278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I: Representation and Independence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8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4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/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Part III: Approximate Inference</a:t>
            </a:r>
            <a:endParaRPr lang="en-US" sz="14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3"/>
            <a:endParaRPr lang="en-US" sz="3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18C806-BAB5-4800-98F4-561F49400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Variable Elimination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A58A-EE88-4E3D-BCBA-3B30C1B30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62FD4F-CAFC-4E27-BAC6-39027A479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6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4729164"/>
          </a:xfrm>
        </p:spPr>
        <p:txBody>
          <a:bodyPr/>
          <a:lstStyle/>
          <a:p>
            <a:r>
              <a:rPr lang="en-US" sz="2800" dirty="0"/>
              <a:t>Move summations inwards as far as possible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 |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j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,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m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rgbClr val="00B050"/>
                </a:solidFill>
                <a:sym typeface="Symbol"/>
              </a:rPr>
              <a:t>e</a:t>
            </a:r>
            <a:r>
              <a:rPr lang="en-US" sz="2400" b="1" dirty="0" err="1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chemeClr val="accent2"/>
                </a:solidFill>
                <a:sym typeface="Symbol"/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457176" lvl="1" indent="0">
              <a:buNone/>
            </a:pPr>
            <a:r>
              <a:rPr lang="en-US" sz="2400" i="1" dirty="0">
                <a:solidFill>
                  <a:schemeClr val="tx2"/>
                </a:solidFill>
                <a:sym typeface="Symbol"/>
              </a:rPr>
              <a:t>             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rgbClr val="00B050"/>
                </a:solidFill>
                <a:sym typeface="Symbol"/>
              </a:rPr>
              <a:t>e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Do the calculation from the inside out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I.e., sum over 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first, then sum over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isn’t a single number, it’s a bunch of different numbers depending on the values of 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Solution: use arrays of numbers (of various dimensions) with appropriate operations on them; these are called </a:t>
            </a:r>
            <a:r>
              <a:rPr lang="en-US" sz="2400" dirty="0">
                <a:solidFill>
                  <a:srgbClr val="C00000"/>
                </a:solidFill>
              </a:rPr>
              <a:t>factors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1447800"/>
            <a:ext cx="4133849" cy="2362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A58A-EE88-4E3D-BCBA-3B30C1B30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6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dirty="0" err="1">
                <a:solidFill>
                  <a:srgbClr val="CC0000"/>
                </a:solidFill>
                <a:ea typeface="ＭＳ Ｐゴシック" pitchFamily="34" charset="-128"/>
              </a:rPr>
              <a:t>pointwise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(similar to a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database join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x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/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/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graphicFrame>
        <p:nvGraphicFramePr>
          <p:cNvPr id="13" name="Group 4"/>
          <p:cNvGraphicFramePr>
            <a:graphicFrameLocks noGrp="1"/>
          </p:cNvGraphicFramePr>
          <p:nvPr/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545C9-F838-4D60-98A0-335863BF0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  x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 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J,M|A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861" y="41910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factor-a-fal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10" y="4215548"/>
            <a:ext cx="2108415" cy="1401811"/>
          </a:xfrm>
          <a:prstGeom prst="rect">
            <a:avLst/>
          </a:prstGeom>
        </p:spPr>
      </p:pic>
      <p:pic>
        <p:nvPicPr>
          <p:cNvPr id="13" name="Picture 12" descr="factor-a-tr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2000"/>
            <a:ext cx="2375065" cy="153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4200" y="579120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5586" y="5257800"/>
            <a:ext cx="86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D574FF-A7B8-4370-9BE4-95104925A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10" y="12446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1DCAF8-645D-314D-9C03-7002F7A53B3C}"/>
              </a:ext>
            </a:extLst>
          </p:cNvPr>
          <p:cNvSpPr/>
          <p:nvPr/>
        </p:nvSpPr>
        <p:spPr>
          <a:xfrm>
            <a:off x="5417078" y="4169906"/>
            <a:ext cx="711200" cy="713232"/>
          </a:xfrm>
          <a:prstGeom prst="ellipse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52DF22-91A7-5248-B349-F796B3F47CB5}"/>
              </a:ext>
            </a:extLst>
          </p:cNvPr>
          <p:cNvSpPr/>
          <p:nvPr/>
        </p:nvSpPr>
        <p:spPr>
          <a:xfrm>
            <a:off x="5467175" y="2799505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B51669-3AC5-3C40-AD0A-6E9724BB0CEC}"/>
              </a:ext>
            </a:extLst>
          </p:cNvPr>
          <p:cNvSpPr/>
          <p:nvPr/>
        </p:nvSpPr>
        <p:spPr>
          <a:xfrm>
            <a:off x="4640037" y="2977679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6677AD-67A8-3F4E-A364-A075511E589B}"/>
              </a:ext>
            </a:extLst>
          </p:cNvPr>
          <p:cNvSpPr/>
          <p:nvPr/>
        </p:nvSpPr>
        <p:spPr>
          <a:xfrm>
            <a:off x="6165744" y="5477463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505CE7-064F-364B-8416-210F6DC1A553}"/>
              </a:ext>
            </a:extLst>
          </p:cNvPr>
          <p:cNvSpPr/>
          <p:nvPr/>
        </p:nvSpPr>
        <p:spPr>
          <a:xfrm>
            <a:off x="4705878" y="554030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545989-8382-8A47-BDE0-5E2304CF0DD1}"/>
              </a:ext>
            </a:extLst>
          </p:cNvPr>
          <p:cNvSpPr/>
          <p:nvPr/>
        </p:nvSpPr>
        <p:spPr>
          <a:xfrm>
            <a:off x="6889575" y="43536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D7C757-5F3C-5F4C-AC5C-9C8FC1BBF163}"/>
              </a:ext>
            </a:extLst>
          </p:cNvPr>
          <p:cNvSpPr/>
          <p:nvPr/>
        </p:nvSpPr>
        <p:spPr>
          <a:xfrm>
            <a:off x="3969630" y="4375113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DA1730-95A4-F74C-A178-0E8BBCA7FC70}"/>
              </a:ext>
            </a:extLst>
          </p:cNvPr>
          <p:cNvSpPr/>
          <p:nvPr/>
        </p:nvSpPr>
        <p:spPr>
          <a:xfrm>
            <a:off x="6294313" y="29419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B0E1C1-B43A-1148-A28A-9478D33A6783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6769102" y="2522814"/>
            <a:ext cx="387174" cy="45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913463-BE9A-BA47-B74D-1ED6AB568F8E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6619627" y="2119259"/>
            <a:ext cx="30286" cy="82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AF1283-1B34-934D-AD2B-50A90B6F5370}"/>
              </a:ext>
            </a:extLst>
          </p:cNvPr>
          <p:cNvCxnSpPr>
            <a:cxnSpLocks/>
          </p:cNvCxnSpPr>
          <p:nvPr/>
        </p:nvCxnSpPr>
        <p:spPr>
          <a:xfrm flipH="1">
            <a:off x="6027613" y="2119259"/>
            <a:ext cx="18516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BE3E20-B699-4041-9E9D-C03BB0669319}"/>
              </a:ext>
            </a:extLst>
          </p:cNvPr>
          <p:cNvCxnSpPr>
            <a:cxnSpLocks/>
          </p:cNvCxnSpPr>
          <p:nvPr/>
        </p:nvCxnSpPr>
        <p:spPr>
          <a:xfrm>
            <a:off x="5314888" y="2114300"/>
            <a:ext cx="304573" cy="766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A83B6A-7CB6-7E4C-AC61-75CA2BA89ACF}"/>
              </a:ext>
            </a:extLst>
          </p:cNvPr>
          <p:cNvCxnSpPr>
            <a:cxnSpLocks/>
          </p:cNvCxnSpPr>
          <p:nvPr/>
        </p:nvCxnSpPr>
        <p:spPr>
          <a:xfrm>
            <a:off x="4735099" y="2291445"/>
            <a:ext cx="178440" cy="71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E494E6-6873-7A48-8351-25C6BFF9D5E2}"/>
              </a:ext>
            </a:extLst>
          </p:cNvPr>
          <p:cNvCxnSpPr>
            <a:cxnSpLocks/>
            <a:stCxn id="13" idx="3"/>
            <a:endCxn id="6" idx="7"/>
          </p:cNvCxnSpPr>
          <p:nvPr/>
        </p:nvCxnSpPr>
        <p:spPr>
          <a:xfrm flipH="1">
            <a:off x="6024125" y="3549014"/>
            <a:ext cx="374341" cy="725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9C94B3-4FE0-0C4E-AA84-3456EA309604}"/>
              </a:ext>
            </a:extLst>
          </p:cNvPr>
          <p:cNvCxnSpPr>
            <a:cxnSpLocks/>
            <a:stCxn id="7" idx="4"/>
            <a:endCxn id="6" idx="0"/>
          </p:cNvCxnSpPr>
          <p:nvPr/>
        </p:nvCxnSpPr>
        <p:spPr>
          <a:xfrm flipH="1">
            <a:off x="5772678" y="3510705"/>
            <a:ext cx="50097" cy="65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D51064-0C47-224D-BB6D-78F48FB1A1AD}"/>
              </a:ext>
            </a:extLst>
          </p:cNvPr>
          <p:cNvCxnSpPr>
            <a:cxnSpLocks/>
            <a:stCxn id="8" idx="5"/>
            <a:endCxn id="6" idx="1"/>
          </p:cNvCxnSpPr>
          <p:nvPr/>
        </p:nvCxnSpPr>
        <p:spPr>
          <a:xfrm>
            <a:off x="5247084" y="3584726"/>
            <a:ext cx="274147" cy="68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A8E8AF-9306-0E4A-A071-676FBC93E41C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6024125" y="4778688"/>
            <a:ext cx="332049" cy="76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C56689-D6AD-0042-96A8-A5A504619198}"/>
              </a:ext>
            </a:extLst>
          </p:cNvPr>
          <p:cNvCxnSpPr>
            <a:cxnSpLocks/>
            <a:stCxn id="6" idx="3"/>
            <a:endCxn id="10" idx="7"/>
          </p:cNvCxnSpPr>
          <p:nvPr/>
        </p:nvCxnSpPr>
        <p:spPr>
          <a:xfrm flipH="1">
            <a:off x="5312925" y="4778688"/>
            <a:ext cx="208306" cy="86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3E4955-BF03-1148-80C1-E44512A1098E}"/>
              </a:ext>
            </a:extLst>
          </p:cNvPr>
          <p:cNvCxnSpPr>
            <a:cxnSpLocks/>
            <a:stCxn id="12" idx="5"/>
            <a:endCxn id="10" idx="1"/>
          </p:cNvCxnSpPr>
          <p:nvPr/>
        </p:nvCxnSpPr>
        <p:spPr>
          <a:xfrm>
            <a:off x="4576677" y="4982160"/>
            <a:ext cx="233354" cy="6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0CEA7E-A03F-6640-8F3A-E4B4DC0DD5D9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6772791" y="5002023"/>
            <a:ext cx="332050" cy="57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6E401E5-B3B0-AF4D-8A66-56C3517CDCAC}"/>
              </a:ext>
            </a:extLst>
          </p:cNvPr>
          <p:cNvSpPr/>
          <p:nvPr/>
        </p:nvSpPr>
        <p:spPr>
          <a:xfrm>
            <a:off x="7778576" y="43536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0DF8D1-6F0D-8B46-9F78-D396FA591296}"/>
              </a:ext>
            </a:extLst>
          </p:cNvPr>
          <p:cNvCxnSpPr>
            <a:cxnSpLocks/>
            <a:stCxn id="9" idx="5"/>
            <a:endCxn id="29" idx="2"/>
          </p:cNvCxnSpPr>
          <p:nvPr/>
        </p:nvCxnSpPr>
        <p:spPr>
          <a:xfrm>
            <a:off x="6772791" y="6084510"/>
            <a:ext cx="611909" cy="40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05DF6DF-ED1C-7644-B273-0C7F03B3581C}"/>
              </a:ext>
            </a:extLst>
          </p:cNvPr>
          <p:cNvSpPr/>
          <p:nvPr/>
        </p:nvSpPr>
        <p:spPr>
          <a:xfrm>
            <a:off x="7384700" y="6134100"/>
            <a:ext cx="996058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GC2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B4D4F1-8B30-544B-97C3-438B2759823B}"/>
              </a:ext>
            </a:extLst>
          </p:cNvPr>
          <p:cNvSpPr/>
          <p:nvPr/>
        </p:nvSpPr>
        <p:spPr>
          <a:xfrm>
            <a:off x="7156276" y="2167214"/>
            <a:ext cx="907502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0428713-96FF-2246-B3E3-30DF525E13D8}"/>
              </a:ext>
            </a:extLst>
          </p:cNvPr>
          <p:cNvSpPr/>
          <p:nvPr/>
        </p:nvSpPr>
        <p:spPr>
          <a:xfrm>
            <a:off x="8853874" y="3503884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2675C3-E275-B94A-8001-5E3C3131207D}"/>
              </a:ext>
            </a:extLst>
          </p:cNvPr>
          <p:cNvCxnSpPr>
            <a:cxnSpLocks/>
            <a:stCxn id="32" idx="3"/>
            <a:endCxn id="26" idx="7"/>
          </p:cNvCxnSpPr>
          <p:nvPr/>
        </p:nvCxnSpPr>
        <p:spPr>
          <a:xfrm flipH="1">
            <a:off x="8385623" y="4110931"/>
            <a:ext cx="572404" cy="346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94B201A-5B1C-7545-8136-D04F2E722E3D}"/>
              </a:ext>
            </a:extLst>
          </p:cNvPr>
          <p:cNvCxnSpPr>
            <a:cxnSpLocks/>
            <a:stCxn id="37" idx="4"/>
            <a:endCxn id="26" idx="0"/>
          </p:cNvCxnSpPr>
          <p:nvPr/>
        </p:nvCxnSpPr>
        <p:spPr>
          <a:xfrm flipH="1">
            <a:off x="8134176" y="4008767"/>
            <a:ext cx="112651" cy="34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E196CD8-02CA-DC41-9571-04BCF2C2B548}"/>
              </a:ext>
            </a:extLst>
          </p:cNvPr>
          <p:cNvSpPr/>
          <p:nvPr/>
        </p:nvSpPr>
        <p:spPr>
          <a:xfrm>
            <a:off x="7891227" y="3297567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11A27A-3C25-424F-8EC6-9FF0FC21952B}"/>
              </a:ext>
            </a:extLst>
          </p:cNvPr>
          <p:cNvCxnSpPr>
            <a:cxnSpLocks/>
            <a:stCxn id="26" idx="3"/>
            <a:endCxn id="9" idx="6"/>
          </p:cNvCxnSpPr>
          <p:nvPr/>
        </p:nvCxnSpPr>
        <p:spPr>
          <a:xfrm flipH="1">
            <a:off x="6876944" y="4960714"/>
            <a:ext cx="1005785" cy="872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6BDAAED0-0FF8-AF49-9FDB-DFE363CBB012}"/>
              </a:ext>
            </a:extLst>
          </p:cNvPr>
          <p:cNvSpPr txBox="1">
            <a:spLocks/>
          </p:cNvSpPr>
          <p:nvPr/>
        </p:nvSpPr>
        <p:spPr bwMode="auto">
          <a:xfrm>
            <a:off x="6705600" y="63976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Palatino"/>
                <a:ea typeface="+mn-ea"/>
                <a:cs typeface="Palatino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70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10591800" cy="2057400"/>
          </a:xfrm>
        </p:spPr>
        <p:txBody>
          <a:bodyPr/>
          <a:lstStyle/>
          <a:p>
            <a:pPr lvl="4"/>
            <a:endParaRPr lang="en-US" sz="14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Example: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</a:t>
            </a:r>
            <a:r>
              <a:rPr lang="en-US" sz="2800" dirty="0">
                <a:solidFill>
                  <a:schemeClr val="tx2"/>
                </a:solidFill>
              </a:rPr>
              <a:t>) 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V,W</a:t>
            </a:r>
            <a:r>
              <a:rPr lang="en-US" sz="2800" dirty="0">
                <a:solidFill>
                  <a:schemeClr val="tx2"/>
                </a:solidFill>
              </a:rPr>
              <a:t>)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3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W,X</a:t>
            </a:r>
            <a:r>
              <a:rPr lang="en-US" sz="2800" dirty="0">
                <a:solidFill>
                  <a:schemeClr val="tx2"/>
                </a:solidFill>
              </a:rPr>
              <a:t>)  =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4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U,V,W,X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8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Sizes: </a:t>
            </a:r>
            <a:r>
              <a:rPr lang="en-US" sz="2800" dirty="0">
                <a:solidFill>
                  <a:schemeClr val="tx2"/>
                </a:solidFill>
              </a:rPr>
              <a:t>[10,10]  x  [10,10] x  [10,10] =  [10,10,10,10] 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I.e., 300 numbers blows up to 10,000 numbers!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Factor blowup can make VE very expensive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CC00CC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C71D3B-7BD9-4421-884B-3C5DB6FBB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4930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505796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   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Shrinks a factor to a smaller one</a:t>
            </a: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A,j</a:t>
            </a:r>
            <a:r>
              <a:rPr lang="en-US" sz="2400" dirty="0">
                <a:solidFill>
                  <a:schemeClr val="tx2"/>
                </a:solidFill>
              </a:rPr>
              <a:t>) +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 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/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87789" y="4491653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out 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63699B-BECD-4C6F-BEC2-181B3C8B6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73" y="3352800"/>
            <a:ext cx="4598193" cy="32524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11847766" cy="35559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|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dirty="0" err="1">
                <a:solidFill>
                  <a:srgbClr val="FF0000"/>
                </a:solidFill>
              </a:rPr>
              <a:t>,</a:t>
            </a:r>
            <a:r>
              <a:rPr lang="en-US" i="1" dirty="0" err="1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i="1" dirty="0" err="1">
                <a:solidFill>
                  <a:srgbClr val="00B050"/>
                </a:solidFill>
              </a:rPr>
              <a:t>j</a:t>
            </a:r>
            <a:r>
              <a:rPr lang="en-US" dirty="0" err="1">
                <a:solidFill>
                  <a:srgbClr val="00B050"/>
                </a:solidFill>
              </a:rPr>
              <a:t>|</a:t>
            </a:r>
            <a:r>
              <a:rPr lang="en-US" i="1" dirty="0" err="1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3333FF"/>
                </a:solidFill>
              </a:rPr>
              <a:t>P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 err="1">
                <a:solidFill>
                  <a:srgbClr val="3333FF"/>
                </a:solidFill>
              </a:rPr>
              <a:t>m</a:t>
            </a:r>
            <a:r>
              <a:rPr lang="en-US" dirty="0" err="1">
                <a:solidFill>
                  <a:srgbClr val="3333FF"/>
                </a:solidFill>
              </a:rPr>
              <a:t>|</a:t>
            </a:r>
            <a:r>
              <a:rPr lang="en-US" i="1" dirty="0" err="1">
                <a:solidFill>
                  <a:srgbClr val="3333FF"/>
                </a:solidFill>
              </a:rPr>
              <a:t>a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400" dirty="0">
                <a:solidFill>
                  <a:srgbClr val="CC00CC"/>
                </a:solidFill>
              </a:rPr>
              <a:t>                          </a:t>
            </a:r>
            <a:r>
              <a:rPr lang="en-US" sz="2400" dirty="0">
                <a:solidFill>
                  <a:schemeClr val="accent2"/>
                </a:solidFill>
              </a:rPr>
              <a:t>=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(+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|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dirty="0" err="1">
                <a:solidFill>
                  <a:srgbClr val="FF0000"/>
                </a:solidFill>
              </a:rPr>
              <a:t>,</a:t>
            </a:r>
            <a:r>
              <a:rPr lang="en-US" i="1" dirty="0" err="1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i="1" dirty="0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|+</a:t>
            </a:r>
            <a:r>
              <a:rPr lang="en-US" i="1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3333FF"/>
                </a:solidFill>
              </a:rPr>
              <a:t>P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m</a:t>
            </a:r>
            <a:r>
              <a:rPr lang="en-US" dirty="0">
                <a:solidFill>
                  <a:srgbClr val="3333FF"/>
                </a:solidFill>
              </a:rPr>
              <a:t>|+</a:t>
            </a:r>
            <a:r>
              <a:rPr lang="en-US" i="1" dirty="0">
                <a:solidFill>
                  <a:srgbClr val="3333FF"/>
                </a:solidFill>
              </a:rPr>
              <a:t>a</a:t>
            </a:r>
            <a:r>
              <a:rPr lang="en-US" dirty="0">
                <a:solidFill>
                  <a:srgbClr val="3333FF"/>
                </a:solidFill>
              </a:rPr>
              <a:t>)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+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sym typeface="Symbol"/>
              </a:rPr>
              <a:t>-</a:t>
            </a:r>
            <a:r>
              <a:rPr lang="en-US" i="1" dirty="0" err="1">
                <a:solidFill>
                  <a:srgbClr val="FF0000"/>
                </a:solidFill>
              </a:rPr>
              <a:t>a</a:t>
            </a:r>
            <a:r>
              <a:rPr lang="en-US" dirty="0" err="1">
                <a:solidFill>
                  <a:srgbClr val="FF0000"/>
                </a:solidFill>
              </a:rPr>
              <a:t>|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dirty="0" err="1">
                <a:solidFill>
                  <a:srgbClr val="FF0000"/>
                </a:solidFill>
              </a:rPr>
              <a:t>,</a:t>
            </a:r>
            <a:r>
              <a:rPr lang="en-US" i="1" dirty="0" err="1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00B050"/>
                </a:solidFill>
              </a:rPr>
              <a:t>P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i="1" dirty="0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|</a:t>
            </a:r>
            <a:r>
              <a:rPr lang="en-US" dirty="0">
                <a:solidFill>
                  <a:srgbClr val="00B050"/>
                </a:solidFill>
                <a:sym typeface="Symbol"/>
              </a:rPr>
              <a:t>-</a:t>
            </a:r>
            <a:r>
              <a:rPr lang="en-US" i="1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3333FF"/>
                </a:solidFill>
              </a:rPr>
              <a:t>P</a:t>
            </a:r>
            <a:r>
              <a:rPr lang="en-US" dirty="0">
                <a:solidFill>
                  <a:srgbClr val="3333FF"/>
                </a:solidFill>
              </a:rPr>
              <a:t>(</a:t>
            </a:r>
            <a:r>
              <a:rPr lang="en-US" i="1" dirty="0">
                <a:solidFill>
                  <a:srgbClr val="3333FF"/>
                </a:solidFill>
              </a:rPr>
              <a:t>m</a:t>
            </a:r>
            <a:r>
              <a:rPr lang="en-US" dirty="0">
                <a:solidFill>
                  <a:srgbClr val="3333FF"/>
                </a:solidFill>
              </a:rPr>
              <a:t>|</a:t>
            </a:r>
            <a:r>
              <a:rPr lang="en-US" dirty="0">
                <a:solidFill>
                  <a:srgbClr val="3333FF"/>
                </a:solidFill>
                <a:sym typeface="Symbol"/>
              </a:rPr>
              <a:t>-</a:t>
            </a:r>
            <a:r>
              <a:rPr lang="en-US" i="1" dirty="0">
                <a:solidFill>
                  <a:srgbClr val="3333FF"/>
                </a:solidFill>
              </a:rPr>
              <a:t>a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>
                <a:solidFill>
                  <a:srgbClr val="CC00CC"/>
                </a:solidFill>
              </a:rPr>
              <a:t>                      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i="1" dirty="0">
                <a:solidFill>
                  <a:srgbClr val="990099"/>
                </a:solidFill>
              </a:rPr>
              <a:t>P</a:t>
            </a:r>
            <a:r>
              <a:rPr lang="en-US" dirty="0">
                <a:solidFill>
                  <a:srgbClr val="990099"/>
                </a:solidFill>
              </a:rPr>
              <a:t>(+</a:t>
            </a:r>
            <a:r>
              <a:rPr lang="en-US" i="1" dirty="0" err="1">
                <a:solidFill>
                  <a:srgbClr val="990099"/>
                </a:solidFill>
              </a:rPr>
              <a:t>a,j,m</a:t>
            </a:r>
            <a:r>
              <a:rPr lang="en-US" dirty="0" err="1">
                <a:solidFill>
                  <a:srgbClr val="990099"/>
                </a:solidFill>
              </a:rPr>
              <a:t>|</a:t>
            </a:r>
            <a:r>
              <a:rPr lang="en-US" i="1" dirty="0" err="1">
                <a:solidFill>
                  <a:srgbClr val="990099"/>
                </a:solidFill>
              </a:rPr>
              <a:t>B</a:t>
            </a:r>
            <a:r>
              <a:rPr lang="en-US" dirty="0" err="1">
                <a:solidFill>
                  <a:srgbClr val="990099"/>
                </a:solidFill>
              </a:rPr>
              <a:t>,</a:t>
            </a:r>
            <a:r>
              <a:rPr lang="en-US" i="1" dirty="0" err="1">
                <a:solidFill>
                  <a:srgbClr val="990099"/>
                </a:solidFill>
              </a:rPr>
              <a:t>e</a:t>
            </a:r>
            <a:r>
              <a:rPr lang="en-US" dirty="0">
                <a:solidFill>
                  <a:srgbClr val="990099"/>
                </a:solidFill>
              </a:rPr>
              <a:t>) </a:t>
            </a:r>
            <a:r>
              <a:rPr lang="en-US" dirty="0">
                <a:solidFill>
                  <a:schemeClr val="accent2"/>
                </a:solidFill>
              </a:rPr>
              <a:t>+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990099"/>
                </a:solidFill>
              </a:rPr>
              <a:t>P</a:t>
            </a:r>
            <a:r>
              <a:rPr lang="en-US" dirty="0">
                <a:solidFill>
                  <a:srgbClr val="990099"/>
                </a:solidFill>
              </a:rPr>
              <a:t>(</a:t>
            </a:r>
            <a:r>
              <a:rPr lang="en-US" dirty="0">
                <a:solidFill>
                  <a:srgbClr val="990099"/>
                </a:solidFill>
                <a:sym typeface="Symbol"/>
              </a:rPr>
              <a:t>-</a:t>
            </a:r>
            <a:r>
              <a:rPr lang="en-US" i="1" dirty="0" err="1">
                <a:solidFill>
                  <a:srgbClr val="990099"/>
                </a:solidFill>
              </a:rPr>
              <a:t>a,j,m</a:t>
            </a:r>
            <a:r>
              <a:rPr lang="en-US" dirty="0" err="1">
                <a:solidFill>
                  <a:srgbClr val="990099"/>
                </a:solidFill>
              </a:rPr>
              <a:t>|</a:t>
            </a:r>
            <a:r>
              <a:rPr lang="en-US" i="1" dirty="0" err="1">
                <a:solidFill>
                  <a:srgbClr val="990099"/>
                </a:solidFill>
              </a:rPr>
              <a:t>B</a:t>
            </a:r>
            <a:r>
              <a:rPr lang="en-US" dirty="0" err="1">
                <a:solidFill>
                  <a:srgbClr val="990099"/>
                </a:solidFill>
              </a:rPr>
              <a:t>,</a:t>
            </a:r>
            <a:r>
              <a:rPr lang="en-US" i="1" dirty="0" err="1">
                <a:solidFill>
                  <a:srgbClr val="990099"/>
                </a:solidFill>
              </a:rPr>
              <a:t>e</a:t>
            </a:r>
            <a:r>
              <a:rPr lang="en-US" dirty="0">
                <a:solidFill>
                  <a:srgbClr val="990099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>
                <a:solidFill>
                  <a:schemeClr val="accent2"/>
                </a:solidFill>
              </a:rPr>
              <a:t>                       = </a:t>
            </a:r>
            <a:r>
              <a:rPr lang="en-US" i="1" dirty="0">
                <a:solidFill>
                  <a:srgbClr val="990099"/>
                </a:solidFill>
              </a:rPr>
              <a:t>P</a:t>
            </a:r>
            <a:r>
              <a:rPr lang="en-US" dirty="0">
                <a:solidFill>
                  <a:srgbClr val="990099"/>
                </a:solidFill>
              </a:rPr>
              <a:t>(</a:t>
            </a:r>
            <a:r>
              <a:rPr lang="en-US" i="1" dirty="0" err="1">
                <a:solidFill>
                  <a:srgbClr val="990099"/>
                </a:solidFill>
              </a:rPr>
              <a:t>j,m</a:t>
            </a:r>
            <a:r>
              <a:rPr lang="en-US" dirty="0" err="1">
                <a:solidFill>
                  <a:srgbClr val="990099"/>
                </a:solidFill>
              </a:rPr>
              <a:t>|</a:t>
            </a:r>
            <a:r>
              <a:rPr lang="en-US" i="1" dirty="0" err="1">
                <a:solidFill>
                  <a:srgbClr val="990099"/>
                </a:solidFill>
              </a:rPr>
              <a:t>B</a:t>
            </a:r>
            <a:r>
              <a:rPr lang="en-US" dirty="0" err="1">
                <a:solidFill>
                  <a:srgbClr val="990099"/>
                </a:solidFill>
              </a:rPr>
              <a:t>,</a:t>
            </a:r>
            <a:r>
              <a:rPr lang="en-US" i="1" dirty="0" err="1">
                <a:solidFill>
                  <a:srgbClr val="990099"/>
                </a:solidFill>
              </a:rPr>
              <a:t>e</a:t>
            </a:r>
            <a:r>
              <a:rPr lang="en-US" dirty="0">
                <a:solidFill>
                  <a:srgbClr val="990099"/>
                </a:solidFill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20D8AA-6140-495B-BA10-F0089CC72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2592-5790-4244-9045-81E66AFC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pic>
        <p:nvPicPr>
          <p:cNvPr id="6" name="Content Placeholder 5" descr="A diagram of a circle with arrows and a letter&#10;&#10;Description automatically generated">
            <a:extLst>
              <a:ext uri="{FF2B5EF4-FFF2-40B4-BE49-F238E27FC236}">
                <a16:creationId xmlns:a16="http://schemas.microsoft.com/office/drawing/2014/main" id="{8407D80A-6B67-DC40-930A-AB169A1D3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34" y="1397000"/>
            <a:ext cx="4142332" cy="47291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58BD3-C9EE-C84D-828A-4A869B30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1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come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C34F23-DBFD-4B43-A68C-4B55B192E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2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is the probability of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this</a:t>
                </a:r>
                <a:r>
                  <a:rPr lang="en-US" sz="2800" dirty="0">
                    <a:solidFill>
                      <a:schemeClr val="tx1"/>
                    </a:solidFill>
                  </a:rPr>
                  <a:t> given what I know?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are the probabilities of all the possible outcomes (given what I know)?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Which outcome is the most likely outcome (given what I know)?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975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0CCE7-552D-4C19-AA0F-5C2F2FFE9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090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is the probability of </a:t>
                </a:r>
                <a:r>
                  <a:rPr lang="en-US" sz="2800" i="1" dirty="0">
                    <a:solidFill>
                      <a:schemeClr val="tx1"/>
                    </a:solidFill>
                  </a:rPr>
                  <a:t>this</a:t>
                </a:r>
                <a:r>
                  <a:rPr lang="en-US" sz="2800" dirty="0">
                    <a:solidFill>
                      <a:schemeClr val="tx1"/>
                    </a:solidFill>
                  </a:rPr>
                  <a:t> given what I know?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What are the probabilities of all the possible outcomes (given what I know)?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>
                    <a:solidFill>
                      <a:schemeClr val="tx1"/>
                    </a:solidFill>
                  </a:rPr>
                  <a:t>Which outcome is the most likely outcome (given what I know)?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975" t="-1220" b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6E15F-C240-4A31-860B-7B54BA9C4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5DC575-B3DA-4894-AC1D-D96F1860F14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485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86740</TotalTime>
  <Words>3510</Words>
  <Application>Microsoft Macintosh PowerPoint</Application>
  <PresentationFormat>Widescreen</PresentationFormat>
  <Paragraphs>674</Paragraphs>
  <Slides>52</Slides>
  <Notes>17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Cambria Math</vt:lpstr>
      <vt:lpstr>Courier New</vt:lpstr>
      <vt:lpstr>Palatino</vt:lpstr>
      <vt:lpstr>Times New Roman</vt:lpstr>
      <vt:lpstr>Wingdings</vt:lpstr>
      <vt:lpstr>188theme2</vt:lpstr>
      <vt:lpstr>AI: Representation and Problem Solving </vt:lpstr>
      <vt:lpstr>Announcements</vt:lpstr>
      <vt:lpstr>Bayes Nets</vt:lpstr>
      <vt:lpstr>Markov blanket</vt:lpstr>
      <vt:lpstr>Markov blanket</vt:lpstr>
      <vt:lpstr>Markov blanket</vt:lpstr>
      <vt:lpstr>Warm-up as you come in</vt:lpstr>
      <vt:lpstr>Queries</vt:lpstr>
      <vt:lpstr>Queries</vt:lpstr>
      <vt:lpstr>Queries</vt:lpstr>
      <vt:lpstr>Poll 1</vt:lpstr>
      <vt:lpstr>Poll 2</vt:lpstr>
      <vt:lpstr>Normalization</vt:lpstr>
      <vt:lpstr>Bayes Nets in the Wild</vt:lpstr>
      <vt:lpstr>Bayes Nets in the Wild</vt:lpstr>
      <vt:lpstr>Bayes Nets in the Wild</vt:lpstr>
      <vt:lpstr>Inference</vt:lpstr>
      <vt:lpstr>Answer Any Query from Bayes Net</vt:lpstr>
      <vt:lpstr>Next: Answer Any Query from Bayes Net</vt:lpstr>
      <vt:lpstr>Example: Alarm Network</vt:lpstr>
      <vt:lpstr>Example: Alarm Network</vt:lpstr>
      <vt:lpstr>Example: Alarm Network</vt:lpstr>
      <vt:lpstr>Inference by Enumeration in Bayes Net</vt:lpstr>
      <vt:lpstr>Can we do better?</vt:lpstr>
      <vt:lpstr>Can we do better?</vt:lpstr>
      <vt:lpstr>Can we do better?</vt:lpstr>
      <vt:lpstr>Inference Overview</vt:lpstr>
      <vt:lpstr>Factor Tables</vt:lpstr>
      <vt:lpstr>Example: Alarm Network</vt:lpstr>
      <vt:lpstr>Variable elimination: The basic ideas</vt:lpstr>
      <vt:lpstr>Variable elimination: The basic ideas</vt:lpstr>
      <vt:lpstr>Variable Elimination</vt:lpstr>
      <vt:lpstr>Example</vt:lpstr>
      <vt:lpstr>Example</vt:lpstr>
      <vt:lpstr>Example</vt:lpstr>
      <vt:lpstr>Example</vt:lpstr>
      <vt:lpstr>Example</vt:lpstr>
      <vt:lpstr>Example</vt:lpstr>
      <vt:lpstr>Example summary</vt:lpstr>
      <vt:lpstr>Order matters</vt:lpstr>
      <vt:lpstr>VE: Computational and Space Complexity</vt:lpstr>
      <vt:lpstr>VE: Computational and Space Complexity</vt:lpstr>
      <vt:lpstr>Another example</vt:lpstr>
      <vt:lpstr>New Example</vt:lpstr>
      <vt:lpstr>Bayes Nets</vt:lpstr>
      <vt:lpstr>Additional Variable Elimination Slides</vt:lpstr>
      <vt:lpstr>Variable elimination: The basic ideas</vt:lpstr>
      <vt:lpstr>Operation 1: Pointwise product</vt:lpstr>
      <vt:lpstr>Example: Making larger factors</vt:lpstr>
      <vt:lpstr>Example: Making larger factors</vt:lpstr>
      <vt:lpstr>Operation 2: Summing out a variable</vt:lpstr>
      <vt:lpstr>Summing out from a product of factors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Aditi Raghunathan</cp:lastModifiedBy>
  <cp:revision>2839</cp:revision>
  <cp:lastPrinted>2014-02-18T19:00:09Z</cp:lastPrinted>
  <dcterms:created xsi:type="dcterms:W3CDTF">2004-08-27T04:16:05Z</dcterms:created>
  <dcterms:modified xsi:type="dcterms:W3CDTF">2023-11-14T15:24:36Z</dcterms:modified>
</cp:coreProperties>
</file>