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7"/>
  </p:notesMasterIdLst>
  <p:handoutMasterIdLst>
    <p:handoutMasterId r:id="rId58"/>
  </p:handoutMasterIdLst>
  <p:sldIdLst>
    <p:sldId id="663" r:id="rId2"/>
    <p:sldId id="2298" r:id="rId3"/>
    <p:sldId id="2319" r:id="rId4"/>
    <p:sldId id="2320" r:id="rId5"/>
    <p:sldId id="2321" r:id="rId6"/>
    <p:sldId id="2322" r:id="rId7"/>
    <p:sldId id="309" r:id="rId8"/>
    <p:sldId id="2324" r:id="rId9"/>
    <p:sldId id="307" r:id="rId10"/>
    <p:sldId id="1015" r:id="rId11"/>
    <p:sldId id="2326" r:id="rId12"/>
    <p:sldId id="2325" r:id="rId13"/>
    <p:sldId id="310" r:id="rId14"/>
    <p:sldId id="974" r:id="rId15"/>
    <p:sldId id="2197" r:id="rId16"/>
    <p:sldId id="2210" r:id="rId17"/>
    <p:sldId id="312" r:id="rId18"/>
    <p:sldId id="989" r:id="rId19"/>
    <p:sldId id="2327" r:id="rId20"/>
    <p:sldId id="269" r:id="rId21"/>
    <p:sldId id="270" r:id="rId22"/>
    <p:sldId id="271" r:id="rId23"/>
    <p:sldId id="272" r:id="rId24"/>
    <p:sldId id="343" r:id="rId25"/>
    <p:sldId id="299" r:id="rId26"/>
    <p:sldId id="1017" r:id="rId27"/>
    <p:sldId id="1018" r:id="rId28"/>
    <p:sldId id="347" r:id="rId29"/>
    <p:sldId id="388" r:id="rId30"/>
    <p:sldId id="459" r:id="rId31"/>
    <p:sldId id="460" r:id="rId32"/>
    <p:sldId id="461" r:id="rId33"/>
    <p:sldId id="390" r:id="rId34"/>
    <p:sldId id="2330" r:id="rId35"/>
    <p:sldId id="462" r:id="rId36"/>
    <p:sldId id="2328" r:id="rId37"/>
    <p:sldId id="2329" r:id="rId38"/>
    <p:sldId id="2331" r:id="rId39"/>
    <p:sldId id="2332" r:id="rId40"/>
    <p:sldId id="2333" r:id="rId41"/>
    <p:sldId id="2335" r:id="rId42"/>
    <p:sldId id="2336" r:id="rId43"/>
    <p:sldId id="2337" r:id="rId44"/>
    <p:sldId id="469" r:id="rId45"/>
    <p:sldId id="470" r:id="rId46"/>
    <p:sldId id="471" r:id="rId47"/>
    <p:sldId id="1022" r:id="rId48"/>
    <p:sldId id="1019" r:id="rId49"/>
    <p:sldId id="1021" r:id="rId50"/>
    <p:sldId id="2338" r:id="rId51"/>
    <p:sldId id="346" r:id="rId52"/>
    <p:sldId id="2341" r:id="rId53"/>
    <p:sldId id="353" r:id="rId54"/>
    <p:sldId id="2340" r:id="rId55"/>
    <p:sldId id="2339" r:id="rId56"/>
  </p:sldIdLst>
  <p:sldSz cx="12192000" cy="6858000"/>
  <p:notesSz cx="7099300" cy="10234613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404040"/>
    <a:srgbClr val="A3312A"/>
    <a:srgbClr val="2A42A3"/>
    <a:srgbClr val="3333FF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9" autoAdjust="0"/>
    <p:restoredTop sz="85142" autoAdjust="0"/>
  </p:normalViewPr>
  <p:slideViewPr>
    <p:cSldViewPr>
      <p:cViewPr varScale="1">
        <p:scale>
          <a:sx n="89" d="100"/>
          <a:sy n="89" d="100"/>
        </p:scale>
        <p:origin x="184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13:05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32247 5482 1094 0,'-21'-9'97'0,"11"3"-77"0,-1 6-20 0,-7 0 0 16,1 0 184-16,-1 0 32 0,1 0 8 0,-5 6 0 15,1-3-179-15,4 3-36 0,-5 4-9 0,1-1 0 16,4 1 0-16,-5 5 0 0,-2-2 0 0,3 12 0 15,-1 0-8-15,-2 3 8 0,3 7-10 0,-4 2 10 16,-3 7 0-16,3 0-9 0,-3 3 9 0,-1 7 0 16,-2-1 0-16,3-3 0 0,-4-3 0 0,0 6 0 15,0 1 0-15,1-1 0 0,-1-9 0 0,4 3 0 16,3-3 0-16,0 0 0 0,4-7 0 0,3 4 0 16,4-13 0-16,-3 1 0 0,6-4 0 0,0 0 0 15,4-3 0-15,0-7 0 0,0 4 8 0,4-3-8 16,3-4 8-16,0-5-8 0,0 8 10 0,0-2-10 15,0 3 8-15,0-7-8 0,0 0 0 0,-4 1 0 16,4 5 12-16,-3-5-3 0,3-7-1 0,0 6 0 0,-4-2 19 0,4-7 3 16,-3 9 1-16,3-9 0 0,0 0-12 0,0 0-3 15,0 0 0-15,0 0 0 0,0 0 1 0,0 0 0 16,0 0 0-16,0 0 0 0,3-9 13 0,1-7 2 16,-1 7 1-16,1-10 0 0,3 3-5 0,-4-3-2 15,8-3 0-15,-4 0 0 0,4-6 2 0,-1 3 0 16,-3-3 0-16,4-7 0 0,-4 7-28 0,0-6 0 15,0 5 0-15,4-5 0 0,-1 6 0 0,-3 3 0 16,-3 6 0-16,-1 0 0 0,1 0 0 0,-1 4 0 16,-6 5 0-16,-1 1 0 0,4 9-9 0,0 0-1 15,-7 0 0-15,-3 0 0 0,3 0 10 0,-1 9 12 0,-2 7-2 0,3-4-1 32,-4 10-31-32,1 0-6 0,-1 3-2 0,0 4 0 0,1-4 30 0,-1 3 8 0,4-3 1 15,0 0 0-15,0-3-9 0,4-3 0 0,-4 6 0 0,3-6 0 16,1 3 0-16,-1-4 0 0,0 1 0 0,1 0 0 15,3-3 0-15,0-4 8 0,-4 4-8 0,4 3 8 16,0-10-8-16,0 1 0 0,4-1 0 0,-1 0 0 16,5-2 9-16,-1-4 7 0,3-3 0 0,8 0 1 15,-1-3 15-15,1-4 2 0,3 4 1 0,4-6 0 16,3-1 2-16,0-5 1 0,4-1 0 0,0 4 0 16,0-4-23-16,-1-3-5 0,-2 3-1 0,-5 4 0 15,1-4-9-15,0-3 8 0,-4 4-8 0,4 2 8 16,-4-3-8-16,3-2 0 0,1-1 0 0,3-6 0 15,4 6 0-15,3-6-14 0,1-3 2 0,2 9 0 16,1-6-150-16,4 0-30 0,2-4-5 0,1 4-2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24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45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73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3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5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55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86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4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26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6.png"/><Relationship Id="rId5" Type="http://schemas.openxmlformats.org/officeDocument/2006/relationships/image" Target="../media/image180.png"/><Relationship Id="rId15" Type="http://schemas.openxmlformats.org/officeDocument/2006/relationships/image" Target="../media/image30.png"/><Relationship Id="rId10" Type="http://schemas.openxmlformats.org/officeDocument/2006/relationships/image" Target="../media/image2200.png"/><Relationship Id="rId19" Type="http://schemas.openxmlformats.org/officeDocument/2006/relationships/image" Target="../media/image35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Relationship Id="rId1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20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190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200.png"/><Relationship Id="rId5" Type="http://schemas.openxmlformats.org/officeDocument/2006/relationships/image" Target="../media/image170.png"/><Relationship Id="rId10" Type="http://schemas.openxmlformats.org/officeDocument/2006/relationships/image" Target="../media/image211.png"/><Relationship Id="rId4" Type="http://schemas.openxmlformats.org/officeDocument/2006/relationships/image" Target="../media/image130.png"/><Relationship Id="rId9" Type="http://schemas.openxmlformats.org/officeDocument/2006/relationships/image" Target="../media/image210.png"/><Relationship Id="rId1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7.xml"/><Relationship Id="rId7" Type="http://schemas.openxmlformats.org/officeDocument/2006/relationships/image" Target="../media/image4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tags" Target="../tags/tag8.xml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2.xml"/><Relationship Id="rId7" Type="http://schemas.openxmlformats.org/officeDocument/2006/relationships/image" Target="../media/image4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6.png"/><Relationship Id="rId4" Type="http://schemas.openxmlformats.org/officeDocument/2006/relationships/tags" Target="../tags/tag13.xml"/><Relationship Id="rId9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0.png"/><Relationship Id="rId5" Type="http://schemas.openxmlformats.org/officeDocument/2006/relationships/image" Target="../media/image180.png"/><Relationship Id="rId10" Type="http://schemas.openxmlformats.org/officeDocument/2006/relationships/image" Target="../media/image220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en.wikipedia.org/wiki/Image:Thomasbay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20.png"/><Relationship Id="rId7" Type="http://schemas.openxmlformats.org/officeDocument/2006/relationships/image" Target="../media/image3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290.png"/><Relationship Id="rId10" Type="http://schemas.openxmlformats.org/officeDocument/2006/relationships/image" Target="../media/image290.png"/><Relationship Id="rId4" Type="http://schemas.openxmlformats.org/officeDocument/2006/relationships/image" Target="../media/image400.png"/><Relationship Id="rId9" Type="http://schemas.openxmlformats.org/officeDocument/2006/relationships/image" Target="../media/image4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Aditi Raghunathan and Vince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Conitzer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C5F00-E9CB-FF4B-8EBF-22EB93248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812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/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/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/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77DAC1-86C9-4F70-B292-241429E0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203972" cy="2039539"/>
          </a:xfrm>
        </p:spPr>
        <p:txBody>
          <a:bodyPr/>
          <a:lstStyle/>
          <a:p>
            <a:r>
              <a:rPr lang="en-US" b="0" dirty="0"/>
              <a:t>Are T and W independent?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BD6C61C-3314-844F-9377-5C6F947B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A253-F829-0E47-B0C6-CC1B5526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F244E4-DE46-CD45-A457-FB73E52D3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X and Y are independent if P(X | Y) = P(X)</a:t>
                </a:r>
              </a:p>
              <a:p>
                <a:endParaRPr lang="en-US" dirty="0"/>
              </a:p>
              <a:p>
                <a:r>
                  <a:rPr lang="en-US" dirty="0"/>
                  <a:t>X and Y are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conditionally independent given Z </a:t>
                </a:r>
                <a:r>
                  <a:rPr lang="en-US" dirty="0"/>
                  <a:t>if </a:t>
                </a:r>
              </a:p>
              <a:p>
                <a:pPr lvl="1"/>
                <a:r>
                  <a:rPr lang="en-US" dirty="0"/>
                  <a:t>P(X, Y | Z) = P(X | Z) P(Y | Z)</a:t>
                </a:r>
              </a:p>
              <a:p>
                <a:pPr lvl="1"/>
                <a:r>
                  <a:rPr lang="en-US" dirty="0"/>
                  <a:t>P(X | Y, Z) = P(X | Z)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F244E4-DE46-CD45-A457-FB73E52D3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AC27B-AC9E-3841-868D-630DA010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653" y="326195"/>
            <a:ext cx="2747461" cy="16429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10134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P(Toothache, Cavity, (p)Robe)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If I have a cavity, the probability that the probe catches in it 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doesn't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P(+r | +toothache, +cavity) = P(+r | +cavity)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The same independence holds if I don</a:t>
            </a:r>
            <a:r>
              <a:rPr lang="ja-JP" altLang="en-US" sz="2400" dirty="0">
                <a:latin typeface="Palatino" pitchFamily="2" charset="77"/>
                <a:cs typeface="Calibri"/>
              </a:rPr>
              <a:t>’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P(+r | +toothache,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charset="0"/>
              </a:rPr>
              <a:t>-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cavity) = P(+r|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charset="0"/>
              </a:rPr>
              <a:t>-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Probe is </a:t>
            </a:r>
            <a:r>
              <a:rPr lang="en-US" sz="2400" i="1" dirty="0">
                <a:latin typeface="Palatino" pitchFamily="2" charset="77"/>
                <a:ea typeface="Palatino" pitchFamily="2" charset="77"/>
                <a:cs typeface="Calibri"/>
              </a:rPr>
              <a:t>conditionally independent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P(R | T, C) = P(R | C)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2B78C85-E629-2646-A85B-32BD6D21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653" y="326195"/>
            <a:ext cx="2747461" cy="16429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Conditional independence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19740" y="1547700"/>
            <a:ext cx="10305459" cy="44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Equivalent statements:</a:t>
            </a:r>
          </a:p>
          <a:p>
            <a:pPr>
              <a:lnSpc>
                <a:spcPct val="80000"/>
              </a:lnSpc>
              <a:buClrTx/>
            </a:pPr>
            <a:r>
              <a:rPr lang="en-US" sz="28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Calibri"/>
              </a:rPr>
              <a:t>P(Toothache | Probe , Cavity) = P(Toothache | Cavity)</a:t>
            </a:r>
          </a:p>
          <a:p>
            <a:pPr>
              <a:lnSpc>
                <a:spcPct val="80000"/>
              </a:lnSpc>
              <a:buClrTx/>
            </a:pPr>
            <a:endParaRPr lang="en-US" sz="2800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  <a:buClrTx/>
            </a:pPr>
            <a:r>
              <a:rPr lang="en-US" sz="28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Calibri"/>
              </a:rPr>
              <a:t>P(Toothache, Probe | Cavity) = P(Toothache | Cavity) P(Probe | Cavity)</a:t>
            </a:r>
          </a:p>
          <a:p>
            <a:pPr>
              <a:lnSpc>
                <a:spcPct val="80000"/>
              </a:lnSpc>
              <a:buClrTx/>
            </a:pPr>
            <a:endParaRPr lang="en-US" sz="2800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  <a:buClrTx/>
            </a:pPr>
            <a:r>
              <a:rPr lang="en-US" sz="28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Calibri"/>
              </a:rPr>
              <a:t>One can be derived from the other easily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B31D9BB-37C5-D946-94B7-C0C4072A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28299" y="1371600"/>
            <a:ext cx="10439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Absolute (unconditional)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Conditional independence</a:t>
            </a: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X is conditionally independent of Y given 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     if and only if: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  <a:sym typeface="Symbol"/>
              </a:rPr>
              <a:t>                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</a:t>
            </a:r>
            <a:r>
              <a:rPr lang="en-US" sz="2800" i="1" dirty="0" err="1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x</a:t>
            </a:r>
            <a:r>
              <a:rPr lang="en-US" sz="2800" dirty="0" err="1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2800" i="1" dirty="0" err="1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y,z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      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x 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|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y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,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z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) =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x 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|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z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     or, equivalently, if and only if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               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</a:t>
            </a:r>
            <a:r>
              <a:rPr lang="en-US" sz="2800" i="1" dirty="0" err="1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x</a:t>
            </a:r>
            <a:r>
              <a:rPr lang="en-US" sz="2800" dirty="0" err="1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2800" i="1" dirty="0" err="1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y,z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      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x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,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y 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|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z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) =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x 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|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z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)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y 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|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z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)</a:t>
            </a:r>
            <a:endParaRPr lang="en-US" sz="24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8349C-F8AA-1647-9F2F-1FF54F96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Independence Rules</a:t>
            </a: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7670799" cy="47291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Independence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       If A and B are independent, then: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Conditional independence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       If A and B are conditionally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       independent given C, then: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924164" y="1340759"/>
                <a:ext cx="3962399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64" y="1340759"/>
                <a:ext cx="3962399" cy="2000548"/>
              </a:xfrm>
              <a:prstGeom prst="rect">
                <a:avLst/>
              </a:prstGeo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/>
              <p:nvPr/>
            </p:nvSpPr>
            <p:spPr>
              <a:xfrm>
                <a:off x="6488451" y="3862505"/>
                <a:ext cx="5703549" cy="200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451" y="3862505"/>
                <a:ext cx="5703549" cy="2000548"/>
              </a:xfrm>
              <a:prstGeom prst="rect">
                <a:avLst/>
              </a:prstGeom>
              <a:blipFill>
                <a:blip r:embed="rId3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FA7872-2B13-A04B-85FF-A3754E2E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3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FE7D-19F1-4518-85EB-3218B1B4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Conditional Independence and Bayes Nets</a:t>
            </a: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D6DD7-DCBB-4C35-A949-5CEC891EB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Fire, Smoke, Alarm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Causal story to create Bayes 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From Bayes Net: P(S, F, A) = P(F) P(S | F) </a:t>
            </a:r>
            <a:r>
              <a:rPr lang="en-US" b="1" dirty="0">
                <a:solidFill>
                  <a:schemeClr val="accent2"/>
                </a:solidFill>
              </a:rPr>
              <a:t>P(A | S)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Joint distribution: P(S, F, A) = P(F) P(S | F) </a:t>
            </a:r>
            <a:r>
              <a:rPr lang="en-US" b="1" dirty="0">
                <a:solidFill>
                  <a:schemeClr val="accent2"/>
                </a:solidFill>
              </a:rPr>
              <a:t>P(A | S, 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C1AE3-25BC-4D1E-9012-142CA080F7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82" y="1212915"/>
            <a:ext cx="4251538" cy="279318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DD0EEFF-5DAE-7B46-8D04-5AB1AFC1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05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Conditional Independence and Bayes Nets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72936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02" y="3429000"/>
            <a:ext cx="6302866" cy="326794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B8C02BB-4F82-2B4B-8109-ED8FDF72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 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P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(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800" kern="1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,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x</a:t>
            </a:r>
            <a:r>
              <a:rPr lang="en-US" sz="2800" kern="1200" baseline="-250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800" kern="1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,…,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n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) = </a:t>
            </a:r>
            <a:r>
              <a:rPr lang="en-US" sz="2800" kern="1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chemeClr val="accent2"/>
                </a:solidFill>
                <a:latin typeface="Palatino" pitchFamily="2" charset="77"/>
                <a:ea typeface="Palatino" pitchFamily="2" charset="77"/>
                <a:sym typeface="Symbol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P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(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2800" i="1" kern="1200" baseline="-250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sz="2800" kern="1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| 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2800" kern="1200" baseline="-250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800" kern="1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,…,</a:t>
            </a:r>
            <a:r>
              <a:rPr lang="en-US" sz="28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x</a:t>
            </a:r>
            <a:r>
              <a:rPr lang="en-US" sz="2800" i="1" kern="1200" baseline="-250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</a:t>
            </a:r>
            <a:r>
              <a:rPr lang="en-US" sz="2800" kern="1200" baseline="-250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-1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)</a:t>
            </a:r>
            <a:endParaRPr lang="en-US" sz="20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Trivial decomposition: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 </a:t>
            </a:r>
            <a:r>
              <a:rPr lang="en-US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P</a:t>
            </a:r>
            <a:r>
              <a:rPr lang="en-US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(</a:t>
            </a:r>
            <a:r>
              <a:rPr lang="en-US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Rain, Traffic, Umbrella</a:t>
            </a:r>
            <a:r>
              <a:rPr lang="en-US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) =</a:t>
            </a:r>
            <a:endParaRPr lang="en-US" sz="24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With assumption of conditional independence: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 </a:t>
            </a:r>
            <a:r>
              <a:rPr lang="en-US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P</a:t>
            </a:r>
            <a:r>
              <a:rPr lang="en-US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(</a:t>
            </a:r>
            <a:r>
              <a:rPr lang="en-US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Rain, Traffic, Umbrella</a:t>
            </a:r>
            <a:r>
              <a:rPr lang="en-US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) =</a:t>
            </a:r>
            <a:endParaRPr lang="en-US" sz="28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B5998A-CB3B-4D4F-8639-038C88A3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217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1FC4-8EDD-8E41-AD3D-8327F29DD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763FA-1F52-C443-8AC9-D9C1C316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43000"/>
            <a:ext cx="11379200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Choose the true statement(s):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arenBoth"/>
            </a:pPr>
            <a:r>
              <a:rPr lang="en-US" dirty="0"/>
              <a:t>If X and Y are conditionally independent given Z, X and Y are independent </a:t>
            </a:r>
          </a:p>
          <a:p>
            <a:pPr marL="514350" indent="-514350">
              <a:buAutoNum type="alphaUcParenBoth"/>
            </a:pPr>
            <a:endParaRPr lang="en-US" dirty="0"/>
          </a:p>
          <a:p>
            <a:pPr marL="514350" indent="-514350">
              <a:buAutoNum type="alphaUcParenBoth"/>
            </a:pPr>
            <a:r>
              <a:rPr lang="en-US" dirty="0"/>
              <a:t>If X and Y are independent, X and Y are also conditionally independent given Z</a:t>
            </a:r>
          </a:p>
          <a:p>
            <a:pPr marL="514350" indent="-514350">
              <a:buAutoNum type="alphaUcParenBoth"/>
            </a:pPr>
            <a:endParaRPr lang="en-US" dirty="0"/>
          </a:p>
          <a:p>
            <a:pPr marL="514350" indent="-514350">
              <a:buAutoNum type="alphaUcParenBoth"/>
            </a:pPr>
            <a:r>
              <a:rPr lang="en-US" dirty="0"/>
              <a:t>Neither is true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6734B-9BB6-8342-BAF6-19870347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EB8E-1400-9E47-AEFA-15AFA564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7134-D5CE-5743-9C5E-66D65CF8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Mid-term 2 11/9 </a:t>
            </a:r>
          </a:p>
          <a:p>
            <a:pPr lvl="1"/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Today’s lecture </a:t>
            </a:r>
          </a:p>
          <a:p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hw8 due 11/7</a:t>
            </a:r>
          </a:p>
          <a:p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P4 due 11/16</a:t>
            </a:r>
          </a:p>
          <a:p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Review session Sunday (Nov 5) 2-4pm: Posner A35</a:t>
            </a:r>
          </a:p>
          <a:p>
            <a:r>
              <a:rPr lang="en-US" b="0" i="0" dirty="0">
                <a:solidFill>
                  <a:srgbClr val="0070C0"/>
                </a:solidFill>
                <a:effectLst/>
                <a:latin typeface="Palatino" pitchFamily="2" charset="77"/>
                <a:ea typeface="Palatino" pitchFamily="2" charset="77"/>
              </a:rPr>
              <a:t>No lec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ture next Tue (democracy day)</a:t>
            </a:r>
          </a:p>
          <a:p>
            <a:r>
              <a:rPr lang="en-US" b="0" i="0" dirty="0">
                <a:solidFill>
                  <a:srgbClr val="0070C0"/>
                </a:solidFill>
                <a:effectLst/>
                <a:latin typeface="Palatino" pitchFamily="2" charset="77"/>
                <a:ea typeface="Palatino" pitchFamily="2" charset="77"/>
              </a:rPr>
              <a:t>No recitation next week </a:t>
            </a:r>
          </a:p>
          <a:p>
            <a:endParaRPr lang="en-US" b="0" i="0" dirty="0">
              <a:effectLst/>
              <a:latin typeface="Palatino" pitchFamily="2" charset="77"/>
              <a:ea typeface="Palatino" pitchFamily="2" charset="77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8C0D2-7BCE-C448-815B-6D647170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sz="3600" dirty="0">
                <a:latin typeface="Palatino" pitchFamily="2" charset="77"/>
                <a:ea typeface="Palatino" pitchFamily="2" charset="77"/>
                <a:cs typeface="Calibri"/>
              </a:rPr>
              <a:t>No interactions between variables: </a:t>
            </a:r>
            <a:r>
              <a:rPr lang="en-US" sz="360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07F453B-FB37-634B-993F-6DCA8F7C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Variables:</a:t>
            </a:r>
          </a:p>
          <a:p>
            <a:pPr lvl="1" eaLnBrk="1" hangingPunct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R: It rains</a:t>
            </a:r>
          </a:p>
          <a:p>
            <a:pPr lvl="1" eaLnBrk="1" hangingPunct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T: There is traffic</a:t>
            </a:r>
          </a:p>
          <a:p>
            <a:pPr eaLnBrk="1" hangingPunct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4806197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295400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Model 2: rain and traffic are dependent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EC1C3A4-10E6-AE45-A640-4AE2CD9C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5384800" cy="32416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Let’s build a causal Bayes net!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75" b="43969"/>
          <a:stretch/>
        </p:blipFill>
        <p:spPr>
          <a:xfrm>
            <a:off x="5181600" y="1447800"/>
            <a:ext cx="7010400" cy="2647122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Traffic II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EA57CD-23D1-43DB-9314-D2530149828C}"/>
                  </a:ext>
                </a:extLst>
              </p14:cNvPr>
              <p14:cNvContentPartPr/>
              <p14:nvPr/>
            </p14:nvContentPartPr>
            <p14:xfrm>
              <a:off x="11264760" y="1968120"/>
              <a:ext cx="344520" cy="46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EA57CD-23D1-43DB-9314-D253014982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5400" y="1958760"/>
                <a:ext cx="363240" cy="487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EFE03BD-9015-DC43-A1B1-77AE2F18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Variables</a:t>
            </a:r>
          </a:p>
          <a:p>
            <a:pPr lvl="1" eaLnBrk="1" hangingPunct="1"/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B: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Burglary</a:t>
            </a:r>
          </a:p>
          <a:p>
            <a:pPr lvl="1" eaLnBrk="1" hangingPunct="1"/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A: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Alarm goes off</a:t>
            </a:r>
          </a:p>
          <a:p>
            <a:pPr lvl="1" eaLnBrk="1" hangingPunct="1"/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M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: Mary calls</a:t>
            </a:r>
          </a:p>
          <a:p>
            <a:pPr lvl="1" eaLnBrk="1" hangingPunct="1"/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J: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John calls</a:t>
            </a:r>
          </a:p>
          <a:p>
            <a:pPr lvl="1" eaLnBrk="1" hangingPunct="1"/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</a:rPr>
              <a:t>E: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4FD6EA7-4095-CD42-B2E0-9418BAAF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>
                <a:blip r:embed="rId2"/>
                <a:stretch>
                  <a:fillRect l="-1004" t="-2433"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 flipH="1">
              <a:off x="10699281" y="2097922"/>
              <a:ext cx="387819" cy="61987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20D4774-ABC1-0A47-982B-506F23F5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example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2029562F-0B92-D449-9414-9587E455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C63D50EE-974B-7147-BB7E-87A22DB7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10725" y="6284911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3: Independence from Bayes Nets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the product of CPTs to the Bayes net.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200" dirty="0">
                <a:solidFill>
                  <a:schemeClr val="tx1"/>
                </a:solidFill>
              </a:rPr>
              <a:t>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III.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1C5120-41F2-499D-AB55-FCA42FA6DDAA}"/>
              </a:ext>
            </a:extLst>
          </p:cNvPr>
          <p:cNvGrpSpPr/>
          <p:nvPr/>
        </p:nvGrpSpPr>
        <p:grpSpPr>
          <a:xfrm>
            <a:off x="5374132" y="1935591"/>
            <a:ext cx="1651565" cy="1307647"/>
            <a:chOff x="5358835" y="2590991"/>
            <a:chExt cx="1651565" cy="1307647"/>
          </a:xfrm>
        </p:grpSpPr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92F69D57-D9F3-42E9-9D18-D472DF786633}"/>
                </a:ext>
              </a:extLst>
            </p:cNvPr>
            <p:cNvCxnSpPr>
              <a:cxnSpLocks noChangeShapeType="1"/>
              <a:stCxn id="41" idx="5"/>
              <a:endCxn id="37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D6B9DD8B-8AC6-4A02-9F21-4DE9CB97B3F5}"/>
                </a:ext>
              </a:extLst>
            </p:cNvPr>
            <p:cNvCxnSpPr>
              <a:cxnSpLocks noChangeShapeType="1"/>
              <a:stCxn id="41" idx="3"/>
              <a:endCxn id="39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964E06-F10F-4812-A396-CC1CEDE9560D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41" name="Oval 3">
                <a:extLst>
                  <a:ext uri="{FF2B5EF4-FFF2-40B4-BE49-F238E27FC236}">
                    <a16:creationId xmlns:a16="http://schemas.microsoft.com/office/drawing/2014/main" id="{A9D287CD-61EA-4883-9635-5C43346AB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C9DD4B5-A3C4-47F0-929F-C6B61C73A01D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DE6780-36A5-4700-93EA-1AA9BE3C174F}"/>
                </a:ext>
              </a:extLst>
            </p:cNvPr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39" name="Oval 3">
                <a:extLst>
                  <a:ext uri="{FF2B5EF4-FFF2-40B4-BE49-F238E27FC236}">
                    <a16:creationId xmlns:a16="http://schemas.microsoft.com/office/drawing/2014/main" id="{688E1C72-2680-48F8-95C2-39D9CB50B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6B352471-3C46-46E0-A691-ACE20FAB63D5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BC3CCB-724D-4400-80EB-B59FF16B3635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475B03F9-9C41-42AC-B72B-410D2DDFE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2E21D6D-08F9-4AE1-A093-D1E9F99FE92D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278EDA-4DEF-44BF-A7FC-9ED76FD604B6}"/>
              </a:ext>
            </a:extLst>
          </p:cNvPr>
          <p:cNvGrpSpPr/>
          <p:nvPr/>
        </p:nvGrpSpPr>
        <p:grpSpPr>
          <a:xfrm>
            <a:off x="1482900" y="2337471"/>
            <a:ext cx="2490943" cy="470745"/>
            <a:chOff x="972988" y="3048000"/>
            <a:chExt cx="2490943" cy="470745"/>
          </a:xfrm>
        </p:grpSpPr>
        <p:cxnSp>
          <p:nvCxnSpPr>
            <p:cNvPr id="44" name="AutoShape 6">
              <a:extLst>
                <a:ext uri="{FF2B5EF4-FFF2-40B4-BE49-F238E27FC236}">
                  <a16:creationId xmlns:a16="http://schemas.microsoft.com/office/drawing/2014/main" id="{260DA4D9-E9BF-474B-BC3A-331F1E424D9B}"/>
                </a:ext>
              </a:extLst>
            </p:cNvPr>
            <p:cNvCxnSpPr>
              <a:cxnSpLocks noChangeShapeType="1"/>
              <a:stCxn id="51" idx="6"/>
              <a:endCxn id="49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>
              <a:extLst>
                <a:ext uri="{FF2B5EF4-FFF2-40B4-BE49-F238E27FC236}">
                  <a16:creationId xmlns:a16="http://schemas.microsoft.com/office/drawing/2014/main" id="{552867A1-463C-4977-8989-7DFF8686B701}"/>
                </a:ext>
              </a:extLst>
            </p:cNvPr>
            <p:cNvCxnSpPr>
              <a:cxnSpLocks noChangeShapeType="1"/>
              <a:stCxn id="53" idx="6"/>
              <a:endCxn id="51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C1B87-3D94-428D-9F77-1BF4CDFE74A1}"/>
                </a:ext>
              </a:extLst>
            </p:cNvPr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53" name="Oval 3">
                <a:extLst>
                  <a:ext uri="{FF2B5EF4-FFF2-40B4-BE49-F238E27FC236}">
                    <a16:creationId xmlns:a16="http://schemas.microsoft.com/office/drawing/2014/main" id="{A6433942-69DE-4FE6-B389-13896AD6D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D51F83A-754C-4F0F-A836-DF64C5713048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3AC814-A91F-42A6-956E-4B644F55AF25}"/>
                </a:ext>
              </a:extLst>
            </p:cNvPr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51" name="Oval 3">
                <a:extLst>
                  <a:ext uri="{FF2B5EF4-FFF2-40B4-BE49-F238E27FC236}">
                    <a16:creationId xmlns:a16="http://schemas.microsoft.com/office/drawing/2014/main" id="{7C3ABB88-A4E9-4B58-9301-37830FC5F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89D5BD6-A29E-47E9-A6BC-1213CD6FC5DA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2595FF-93F8-4581-9523-5AC92FCDBBBF}"/>
                </a:ext>
              </a:extLst>
            </p:cNvPr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49" name="Oval 3">
                <a:extLst>
                  <a:ext uri="{FF2B5EF4-FFF2-40B4-BE49-F238E27FC236}">
                    <a16:creationId xmlns:a16="http://schemas.microsoft.com/office/drawing/2014/main" id="{0EF39D6F-929D-4B08-9414-E1D6C2251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33FD2E9-2ED3-4232-A309-7A6C591038B2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EB60C6-FBB6-4A9B-A470-CB7D179D7F57}"/>
              </a:ext>
            </a:extLst>
          </p:cNvPr>
          <p:cNvGrpSpPr/>
          <p:nvPr/>
        </p:nvGrpSpPr>
        <p:grpSpPr>
          <a:xfrm>
            <a:off x="9092411" y="1874190"/>
            <a:ext cx="1698978" cy="1388065"/>
            <a:chOff x="9051634" y="2514600"/>
            <a:chExt cx="1698978" cy="1388065"/>
          </a:xfrm>
        </p:grpSpPr>
        <p:cxnSp>
          <p:nvCxnSpPr>
            <p:cNvPr id="56" name="AutoShape 6">
              <a:extLst>
                <a:ext uri="{FF2B5EF4-FFF2-40B4-BE49-F238E27FC236}">
                  <a16:creationId xmlns:a16="http://schemas.microsoft.com/office/drawing/2014/main" id="{B267B1B0-1548-4E46-832D-4C0971B3BA8F}"/>
                </a:ext>
              </a:extLst>
            </p:cNvPr>
            <p:cNvCxnSpPr>
              <a:cxnSpLocks noChangeShapeType="1"/>
              <a:stCxn id="63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6">
              <a:extLst>
                <a:ext uri="{FF2B5EF4-FFF2-40B4-BE49-F238E27FC236}">
                  <a16:creationId xmlns:a16="http://schemas.microsoft.com/office/drawing/2014/main" id="{5D03117D-05D9-4ECE-AD2F-A76400FD03C1}"/>
                </a:ext>
              </a:extLst>
            </p:cNvPr>
            <p:cNvCxnSpPr>
              <a:cxnSpLocks noChangeShapeType="1"/>
              <a:stCxn id="65" idx="4"/>
              <a:endCxn id="6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C167F09-46A7-4D21-B312-BE6649AC5E30}"/>
                </a:ext>
              </a:extLst>
            </p:cNvPr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65" name="Oval 3">
                <a:extLst>
                  <a:ext uri="{FF2B5EF4-FFF2-40B4-BE49-F238E27FC236}">
                    <a16:creationId xmlns:a16="http://schemas.microsoft.com/office/drawing/2014/main" id="{FD8BCB6D-D77B-427C-A07A-F3883CDD0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F2D5B186-B61D-4416-831D-35ACFE031301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67C5604-0DA9-45D3-B439-31DB25C13AE9}"/>
                </a:ext>
              </a:extLst>
            </p:cNvPr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63" name="Oval 3">
                <a:extLst>
                  <a:ext uri="{FF2B5EF4-FFF2-40B4-BE49-F238E27FC236}">
                    <a16:creationId xmlns:a16="http://schemas.microsoft.com/office/drawing/2014/main" id="{5FA46776-4FE0-46CA-9B67-B6B6EB014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F758772A-E4E8-4F63-914D-2CE210AE1BFC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BF3DA6-CFE3-463F-B2A6-6D18AD32A65A}"/>
                </a:ext>
              </a:extLst>
            </p:cNvPr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61" name="Oval 3">
                <a:extLst>
                  <a:ext uri="{FF2B5EF4-FFF2-40B4-BE49-F238E27FC236}">
                    <a16:creationId xmlns:a16="http://schemas.microsoft.com/office/drawing/2014/main" id="{1C96704B-4E2B-4750-BFB6-206FA9E49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F842719-4351-4CD6-A13B-2A282CF6267F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/>
              <p:nvPr/>
            </p:nvSpPr>
            <p:spPr>
              <a:xfrm>
                <a:off x="1343923" y="384161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3" y="3841619"/>
                <a:ext cx="3046024" cy="461665"/>
              </a:xfrm>
              <a:prstGeom prst="rect">
                <a:avLst/>
              </a:prstGeom>
              <a:blipFill>
                <a:blip r:embed="rId11"/>
                <a:stretch>
                  <a:fillRect l="-415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/>
              <p:nvPr/>
            </p:nvSpPr>
            <p:spPr>
              <a:xfrm>
                <a:off x="4880476" y="3811394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3811394"/>
                <a:ext cx="3046024" cy="461665"/>
              </a:xfrm>
              <a:prstGeom prst="rect">
                <a:avLst/>
              </a:prstGeom>
              <a:blipFill>
                <a:blip r:embed="rId12"/>
                <a:stretch>
                  <a:fillRect l="-41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/>
              <p:nvPr/>
            </p:nvSpPr>
            <p:spPr>
              <a:xfrm>
                <a:off x="8550146" y="3840132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3840132"/>
                <a:ext cx="2940240" cy="461665"/>
              </a:xfrm>
              <a:prstGeom prst="rect">
                <a:avLst/>
              </a:prstGeom>
              <a:blipFill>
                <a:blip r:embed="rId13"/>
                <a:stretch>
                  <a:fillRect l="-431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/>
              <p:nvPr/>
            </p:nvSpPr>
            <p:spPr>
              <a:xfrm>
                <a:off x="4920588" y="4916333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88" y="4916333"/>
                <a:ext cx="3046024" cy="461665"/>
              </a:xfrm>
              <a:prstGeom prst="rect">
                <a:avLst/>
              </a:prstGeom>
              <a:blipFill>
                <a:blip r:embed="rId14"/>
                <a:stretch>
                  <a:fillRect l="-41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/>
              <p:nvPr/>
            </p:nvSpPr>
            <p:spPr>
              <a:xfrm>
                <a:off x="8550146" y="4903583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4903583"/>
                <a:ext cx="3046024" cy="461665"/>
              </a:xfrm>
              <a:prstGeom prst="rect">
                <a:avLst/>
              </a:prstGeom>
              <a:blipFill>
                <a:blip r:embed="rId15"/>
                <a:stretch>
                  <a:fillRect l="-417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/>
              <p:nvPr/>
            </p:nvSpPr>
            <p:spPr>
              <a:xfrm>
                <a:off x="1396815" y="4945071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15" y="4945071"/>
                <a:ext cx="2940240" cy="461665"/>
              </a:xfrm>
              <a:prstGeom prst="rect">
                <a:avLst/>
              </a:prstGeom>
              <a:blipFill>
                <a:blip r:embed="rId16"/>
                <a:stretch>
                  <a:fillRect l="-429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/>
              <p:nvPr/>
            </p:nvSpPr>
            <p:spPr>
              <a:xfrm>
                <a:off x="8550146" y="6091535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6091535"/>
                <a:ext cx="3046024" cy="461665"/>
              </a:xfrm>
              <a:prstGeom prst="rect">
                <a:avLst/>
              </a:prstGeom>
              <a:blipFill>
                <a:blip r:embed="rId17"/>
                <a:stretch>
                  <a:fillRect l="-41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/>
              <p:nvPr/>
            </p:nvSpPr>
            <p:spPr>
              <a:xfrm>
                <a:off x="1370519" y="6091535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19" y="6091535"/>
                <a:ext cx="3046024" cy="461665"/>
              </a:xfrm>
              <a:prstGeom prst="rect">
                <a:avLst/>
              </a:prstGeom>
              <a:blipFill>
                <a:blip r:embed="rId18"/>
                <a:stretch>
                  <a:fillRect l="-41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/>
              <p:nvPr/>
            </p:nvSpPr>
            <p:spPr>
              <a:xfrm>
                <a:off x="4880476" y="6091535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6091535"/>
                <a:ext cx="2940240" cy="461665"/>
              </a:xfrm>
              <a:prstGeom prst="rect">
                <a:avLst/>
              </a:prstGeom>
              <a:blipFill>
                <a:blip r:embed="rId19"/>
                <a:stretch>
                  <a:fillRect l="-431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8AB34A81-E8A0-CB4D-8864-46E4128C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9037" y="6231077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6" grpId="0"/>
      <p:bldP spid="77" grpId="0"/>
      <p:bldP spid="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For the following Bayes nets, write the joint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  <a:sym typeface="Wingdings"/>
                </a:endParaRP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the chain rule (with top-down order A,B,C)</a:t>
                </a: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Bayes net semantics (product of CPTs)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  <a:blipFill rotWithShape="0">
                <a:blip r:embed="rId2"/>
                <a:stretch>
                  <a:fillRect l="-965" t="-10732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5861A564-01AE-1E43-8517-596AD9D7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48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For the following Bayes nets, write the joint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latin typeface="Palatino" pitchFamily="2" charset="77"/>
                  <a:ea typeface="Palatino" pitchFamily="2" charset="77"/>
                  <a:cs typeface="Cambria Math" charset="0"/>
                  <a:sym typeface="Wingdings"/>
                </a:endParaRP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Using the chain rule (with top-down order A,B,C)</a:t>
                </a: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Using Bayes net semantics (product of CPTs)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  <a:blipFill>
                <a:blip r:embed="rId3"/>
                <a:stretch>
                  <a:fillRect l="-1004" t="-100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686" name="Rectangle 24685"/>
              <p:cNvSpPr/>
              <p:nvPr/>
            </p:nvSpPr>
            <p:spPr>
              <a:xfrm>
                <a:off x="372547" y="3962400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C is independent from A given B</a:t>
                </a:r>
              </a:p>
            </p:txBody>
          </p:sp>
        </mc:Choice>
        <mc:Fallback>
          <p:sp>
            <p:nvSpPr>
              <p:cNvPr id="24686" name="Rectangle 246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7" y="3962400"/>
                <a:ext cx="4312415" cy="2677656"/>
              </a:xfrm>
              <a:prstGeom prst="rect">
                <a:avLst/>
              </a:prstGeom>
              <a:blipFill>
                <a:blip r:embed="rId12"/>
                <a:stretch>
                  <a:fillRect l="-2346" b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4389946" y="3964444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C is independent from B given A</a:t>
                </a: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46" y="3964444"/>
                <a:ext cx="4312415" cy="2677656"/>
              </a:xfrm>
              <a:prstGeom prst="rect">
                <a:avLst/>
              </a:prstGeom>
              <a:blipFill>
                <a:blip r:embed="rId13"/>
                <a:stretch>
                  <a:fillRect l="-2346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8337360" y="3964772"/>
                <a:ext cx="4312415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A is independent from B given { }</a:t>
                </a: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60" y="3964772"/>
                <a:ext cx="4312415" cy="2616101"/>
              </a:xfrm>
              <a:prstGeom prst="rect">
                <a:avLst/>
              </a:prstGeom>
              <a:blipFill>
                <a:blip r:embed="rId14"/>
                <a:stretch>
                  <a:fillRect l="-2346" b="-3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225EF8FE-249E-2E4A-A6CF-93400E50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2492" y="6507684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This configuration is a </a:t>
            </a:r>
            <a:r>
              <a:rPr lang="ja-JP" altLang="en-US" sz="2400" dirty="0">
                <a:latin typeface="Palatino" pitchFamily="2" charset="77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Palatino" pitchFamily="2" charset="77"/>
                <a:ea typeface="Palatino" pitchFamily="2" charset="77"/>
                <a:cs typeface="Calibri"/>
              </a:rPr>
              <a:t>causal chain</a:t>
            </a:r>
            <a:r>
              <a:rPr lang="ja-JP" altLang="en-US" sz="2400" dirty="0">
                <a:latin typeface="Palatino" pitchFamily="2" charset="77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3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323499" y="4493434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X: Low pressure   Y: Rain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1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74229" y="11557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Guaranteed X independent of Z 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One example set of CPTs for which X is not independent of Z is sufficient to show this independence is not guaranteed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Low pressure </a:t>
            </a:r>
            <a:r>
              <a:rPr lang="en-US" sz="2400" i="1" dirty="0">
                <a:latin typeface="Palatino" pitchFamily="2" charset="77"/>
                <a:ea typeface="Palatino" pitchFamily="2" charset="77"/>
                <a:cs typeface="Calibri"/>
              </a:rPr>
              <a:t>always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causes rain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Rain </a:t>
            </a:r>
            <a:r>
              <a:rPr lang="en-US" sz="2400" i="1" dirty="0">
                <a:latin typeface="Palatino" pitchFamily="2" charset="77"/>
                <a:ea typeface="Palatino" pitchFamily="2" charset="77"/>
                <a:cs typeface="Calibri"/>
              </a:rPr>
              <a:t>always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causes traffic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High pressure </a:t>
            </a:r>
            <a:r>
              <a:rPr lang="en-US" sz="2400" i="1" dirty="0">
                <a:latin typeface="Palatino" pitchFamily="2" charset="77"/>
                <a:ea typeface="Palatino" pitchFamily="2" charset="77"/>
                <a:cs typeface="Calibri"/>
              </a:rPr>
              <a:t>always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causes no rain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No rain </a:t>
            </a:r>
            <a:r>
              <a:rPr lang="en-US" sz="2400" i="1" dirty="0">
                <a:latin typeface="Palatino" pitchFamily="2" charset="77"/>
                <a:ea typeface="Palatino" pitchFamily="2" charset="77"/>
                <a:cs typeface="Calibri"/>
              </a:rPr>
              <a:t>always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causes no traffic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In numbers:</a:t>
            </a:r>
          </a:p>
          <a:p>
            <a:pPr marL="514324" lvl="1" indent="0">
              <a:lnSpc>
                <a:spcPct val="80000"/>
              </a:lnSpc>
              <a:buNone/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  P( +y | +x ) = 1	P( +z | +y ) = 1 </a:t>
            </a:r>
          </a:p>
          <a:p>
            <a:pPr marL="514324" lvl="1" indent="0">
              <a:lnSpc>
                <a:spcPct val="80000"/>
              </a:lnSpc>
              <a:buNone/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  P(  -y | -x  ) = 1	P( 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580FB9E-B040-274D-B0C0-7B2FEE5F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32537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2705-EC7E-1F41-8333-92806B3E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4377C-DED4-7448-977E-68FFA026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representation of conditional probability tables</a:t>
            </a:r>
          </a:p>
          <a:p>
            <a:endParaRPr lang="en-US" dirty="0"/>
          </a:p>
          <a:p>
            <a:r>
              <a:rPr lang="en-US" dirty="0"/>
              <a:t>One node per random variable</a:t>
            </a:r>
          </a:p>
          <a:p>
            <a:endParaRPr lang="en-US" dirty="0"/>
          </a:p>
          <a:p>
            <a:r>
              <a:rPr lang="en-US" dirty="0"/>
              <a:t>Directed acyclic graph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Each node corresponds to a conditional probability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52BD8-338B-464E-A7D6-19B1C3F5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This configuration is a </a:t>
            </a:r>
            <a:r>
              <a:rPr lang="ja-JP" altLang="en-US" sz="2400" dirty="0">
                <a:latin typeface="Palatino" pitchFamily="2" charset="77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Palatino" pitchFamily="2" charset="77"/>
                <a:ea typeface="Palatino" pitchFamily="2" charset="77"/>
                <a:cs typeface="Calibri"/>
              </a:rPr>
              <a:t>causal chain</a:t>
            </a:r>
            <a:r>
              <a:rPr lang="ja-JP" altLang="en-US" sz="2400" dirty="0">
                <a:latin typeface="Palatino" pitchFamily="2" charset="77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867400" y="1371600"/>
            <a:ext cx="6248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Palatino" pitchFamily="2" charset="77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Palatino" pitchFamily="2" charset="77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86E3BBA-CD7B-F24B-A893-D39E3DB4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61722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This configuration is a </a:t>
            </a:r>
            <a:r>
              <a:rPr lang="ja-JP" altLang="en-US" sz="2400" dirty="0">
                <a:latin typeface="Palatino" pitchFamily="2" charset="77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Palatino" pitchFamily="2" charset="77"/>
                <a:ea typeface="Palatino" pitchFamily="2" charset="77"/>
                <a:cs typeface="Calibri"/>
              </a:rPr>
              <a:t>common cause</a:t>
            </a:r>
            <a:r>
              <a:rPr lang="ja-JP" altLang="en-US" sz="2400" dirty="0">
                <a:latin typeface="Palatino" pitchFamily="2" charset="77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248400" y="1371600"/>
            <a:ext cx="5867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i="1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i="1" dirty="0">
                <a:latin typeface="Palatino" pitchFamily="2" charset="77"/>
                <a:ea typeface="Palatino" pitchFamily="2" charset="77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Project due </a:t>
            </a:r>
            <a:r>
              <a:rPr lang="en-US" sz="2000" i="1" dirty="0">
                <a:latin typeface="Palatino" pitchFamily="2" charset="77"/>
                <a:ea typeface="Palatino" pitchFamily="2" charset="77"/>
                <a:cs typeface="Calibri"/>
              </a:rPr>
              <a:t>always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causes both forums busy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         P( +x | +y ) = 1	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	     P( +z | +y ) = 1	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85800" y="2057400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95250" y="4876800"/>
            <a:ext cx="1619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438650" y="5029200"/>
            <a:ext cx="180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Z: Lab full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92B359B-CE19-0C41-8BAE-C025F49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371600"/>
            <a:ext cx="6094413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This configuration is a </a:t>
            </a:r>
            <a:r>
              <a:rPr lang="ja-JP" altLang="en-US" sz="2400" dirty="0">
                <a:latin typeface="Palatino" pitchFamily="2" charset="77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Palatino" pitchFamily="2" charset="77"/>
                <a:ea typeface="Palatino" pitchFamily="2" charset="77"/>
                <a:cs typeface="Calibri"/>
              </a:rPr>
              <a:t>common cause</a:t>
            </a:r>
            <a:r>
              <a:rPr lang="ja-JP" altLang="en-US" sz="2400" dirty="0">
                <a:latin typeface="Palatino" pitchFamily="2" charset="77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89848" y="1371600"/>
            <a:ext cx="592595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Yes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90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199" y="5029200"/>
            <a:ext cx="1532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Z: Lab full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7E2767A-C494-A449-B740-E31D2340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0750" y="6303961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Alarm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Yes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Still need to prove they must be (try it!)</a:t>
            </a:r>
          </a:p>
          <a:p>
            <a:pPr lvl="7"/>
            <a:endParaRPr lang="en-US" sz="16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Are X </a:t>
            </a:r>
            <a:r>
              <a:rPr lang="en-US" sz="2400">
                <a:latin typeface="Palatino" pitchFamily="2" charset="77"/>
                <a:ea typeface="Palatino" pitchFamily="2" charset="77"/>
                <a:cs typeface="Calibri"/>
              </a:rPr>
              <a:t>and Y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independent </a:t>
            </a:r>
            <a:r>
              <a:rPr lang="en-US" sz="2400">
                <a:latin typeface="Palatino" pitchFamily="2" charset="77"/>
                <a:ea typeface="Palatino" pitchFamily="2" charset="77"/>
                <a:cs typeface="Calibri"/>
              </a:rPr>
              <a:t>given Z?</a:t>
            </a: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6"/>
            <a:endParaRPr lang="en-US" sz="12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No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activates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influence between possible causes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.</a:t>
            </a:r>
          </a:p>
          <a:p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Burglary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Earthquake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C109B81-F2E3-6F4B-8DFB-D090FDC1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C700-D164-8447-BAD3-BFEC0CCD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explaining away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48C2-5762-564D-A754-A8AEDC6B4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Suppose two causes positively influence an effect. Conditioned on the effect, further conditioning on one cause reduces the probability of the other cause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The effect is </a:t>
            </a:r>
            <a:r>
              <a:rPr lang="en-US" dirty="0">
                <a:solidFill>
                  <a:schemeClr val="accent2"/>
                </a:solidFill>
              </a:rPr>
              <a:t>“explained away” </a:t>
            </a:r>
            <a:r>
              <a:rPr lang="en-US" dirty="0"/>
              <a:t>by one cause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2F76A-032A-D34E-8EA4-CF070E29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48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Bayes Net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D12A4-E335-CC49-8A4F-3D2A2F04B3B3}"/>
              </a:ext>
            </a:extLst>
          </p:cNvPr>
          <p:cNvSpPr txBox="1">
            <a:spLocks/>
          </p:cNvSpPr>
          <p:nvPr/>
        </p:nvSpPr>
        <p:spPr bwMode="auto">
          <a:xfrm>
            <a:off x="6705600" y="63976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0EF2-E842-1D4B-A742-FC189ED4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from before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C9556-0E80-C94C-A958-8607BA14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DF5D41-A632-EB43-94A8-67450A374C8E}"/>
              </a:ext>
            </a:extLst>
          </p:cNvPr>
          <p:cNvGrpSpPr/>
          <p:nvPr/>
        </p:nvGrpSpPr>
        <p:grpSpPr>
          <a:xfrm>
            <a:off x="685800" y="3263630"/>
            <a:ext cx="2490943" cy="470745"/>
            <a:chOff x="972988" y="3048000"/>
            <a:chExt cx="2490943" cy="470745"/>
          </a:xfrm>
        </p:grpSpPr>
        <p:cxnSp>
          <p:nvCxnSpPr>
            <p:cNvPr id="6" name="AutoShape 6">
              <a:extLst>
                <a:ext uri="{FF2B5EF4-FFF2-40B4-BE49-F238E27FC236}">
                  <a16:creationId xmlns:a16="http://schemas.microsoft.com/office/drawing/2014/main" id="{50F5C5CE-80A4-1743-86FD-26B7AE834411}"/>
                </a:ext>
              </a:extLst>
            </p:cNvPr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6">
              <a:extLst>
                <a:ext uri="{FF2B5EF4-FFF2-40B4-BE49-F238E27FC236}">
                  <a16:creationId xmlns:a16="http://schemas.microsoft.com/office/drawing/2014/main" id="{2D4C3560-C33A-A64B-81EC-608C11B7C624}"/>
                </a:ext>
              </a:extLst>
            </p:cNvPr>
            <p:cNvCxnSpPr>
              <a:cxnSpLocks noChangeShapeType="1"/>
              <a:stCxn id="15" idx="6"/>
              <a:endCxn id="13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C620F09-93F6-FE48-AA9F-C6E96F5243A2}"/>
                </a:ext>
              </a:extLst>
            </p:cNvPr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15" name="Oval 3">
                <a:extLst>
                  <a:ext uri="{FF2B5EF4-FFF2-40B4-BE49-F238E27FC236}">
                    <a16:creationId xmlns:a16="http://schemas.microsoft.com/office/drawing/2014/main" id="{45A6C757-AA64-8243-BE23-9870AAEEC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4CD177C2-FD54-704B-822D-037245383F62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3F0E16-DE9A-294F-A23E-061364668D88}"/>
                </a:ext>
              </a:extLst>
            </p:cNvPr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13" name="Oval 3">
                <a:extLst>
                  <a:ext uri="{FF2B5EF4-FFF2-40B4-BE49-F238E27FC236}">
                    <a16:creationId xmlns:a16="http://schemas.microsoft.com/office/drawing/2014/main" id="{88FC7E04-28F2-B643-82DE-2777A4472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B248A553-98A2-3844-B46A-49845825EA3D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0CC376-03B3-1C4D-94B3-08BEB689D47A}"/>
                </a:ext>
              </a:extLst>
            </p:cNvPr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11" name="Oval 3">
                <a:extLst>
                  <a:ext uri="{FF2B5EF4-FFF2-40B4-BE49-F238E27FC236}">
                    <a16:creationId xmlns:a16="http://schemas.microsoft.com/office/drawing/2014/main" id="{F8955F16-CD74-6D4C-9F27-78C8EE91D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B4E378A-B31B-0347-A2E9-D28C36DF8105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C49B3D-110B-7243-8DD5-01AB95AD3B0B}"/>
              </a:ext>
            </a:extLst>
          </p:cNvPr>
          <p:cNvGrpSpPr/>
          <p:nvPr/>
        </p:nvGrpSpPr>
        <p:grpSpPr>
          <a:xfrm>
            <a:off x="5181600" y="2879326"/>
            <a:ext cx="1651565" cy="1307647"/>
            <a:chOff x="5358835" y="2590991"/>
            <a:chExt cx="1651565" cy="1307647"/>
          </a:xfrm>
        </p:grpSpPr>
        <p:cxnSp>
          <p:nvCxnSpPr>
            <p:cNvPr id="18" name="AutoShape 6">
              <a:extLst>
                <a:ext uri="{FF2B5EF4-FFF2-40B4-BE49-F238E27FC236}">
                  <a16:creationId xmlns:a16="http://schemas.microsoft.com/office/drawing/2014/main" id="{0987DF64-8623-A341-B322-4D593971A830}"/>
                </a:ext>
              </a:extLst>
            </p:cNvPr>
            <p:cNvCxnSpPr>
              <a:cxnSpLocks noChangeShapeType="1"/>
              <a:stCxn id="27" idx="5"/>
              <a:endCxn id="23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6">
              <a:extLst>
                <a:ext uri="{FF2B5EF4-FFF2-40B4-BE49-F238E27FC236}">
                  <a16:creationId xmlns:a16="http://schemas.microsoft.com/office/drawing/2014/main" id="{3C34EF43-9147-F84A-BB60-C16B8EE198C4}"/>
                </a:ext>
              </a:extLst>
            </p:cNvPr>
            <p:cNvCxnSpPr>
              <a:cxnSpLocks noChangeShapeType="1"/>
              <a:stCxn id="27" idx="3"/>
              <a:endCxn id="25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D3BFD4-0FBD-B04E-A526-2416AFF7079C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7" name="Oval 3">
                <a:extLst>
                  <a:ext uri="{FF2B5EF4-FFF2-40B4-BE49-F238E27FC236}">
                    <a16:creationId xmlns:a16="http://schemas.microsoft.com/office/drawing/2014/main" id="{511E9A5E-1AEB-D74E-96F6-9A7E71A3D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EFA866D4-8DD7-F141-9C19-F3E0800CB0A4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01C78A5-E96C-F944-A23E-A440E9FF928F}"/>
                </a:ext>
              </a:extLst>
            </p:cNvPr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5" name="Oval 3">
                <a:extLst>
                  <a:ext uri="{FF2B5EF4-FFF2-40B4-BE49-F238E27FC236}">
                    <a16:creationId xmlns:a16="http://schemas.microsoft.com/office/drawing/2014/main" id="{98673F1D-BEDA-9947-9E08-BB4E18822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5C4FE445-577A-314D-B69A-043EBDA94371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AA9F518-FC95-B247-82A2-157DAB0EAB0C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3" name="Oval 3">
                <a:extLst>
                  <a:ext uri="{FF2B5EF4-FFF2-40B4-BE49-F238E27FC236}">
                    <a16:creationId xmlns:a16="http://schemas.microsoft.com/office/drawing/2014/main" id="{4BB68BAE-FFE9-FB4C-B9F6-215C58AF0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A29482A0-4494-0B42-8EF0-ED96CDA7B93A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68E49B-2102-DC40-9ECA-579A00A21B6D}"/>
              </a:ext>
            </a:extLst>
          </p:cNvPr>
          <p:cNvGrpSpPr/>
          <p:nvPr/>
        </p:nvGrpSpPr>
        <p:grpSpPr>
          <a:xfrm>
            <a:off x="9051634" y="2802935"/>
            <a:ext cx="1698978" cy="1388065"/>
            <a:chOff x="9051634" y="2514600"/>
            <a:chExt cx="1698978" cy="1388065"/>
          </a:xfrm>
        </p:grpSpPr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F65AE70B-5A53-CF40-B060-41AA5DEB1385}"/>
                </a:ext>
              </a:extLst>
            </p:cNvPr>
            <p:cNvCxnSpPr>
              <a:cxnSpLocks noChangeShapeType="1"/>
              <a:stCxn id="37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6">
              <a:extLst>
                <a:ext uri="{FF2B5EF4-FFF2-40B4-BE49-F238E27FC236}">
                  <a16:creationId xmlns:a16="http://schemas.microsoft.com/office/drawing/2014/main" id="{B3EC83A6-9361-284F-A117-241D5349A34D}"/>
                </a:ext>
              </a:extLst>
            </p:cNvPr>
            <p:cNvCxnSpPr>
              <a:cxnSpLocks noChangeShapeType="1"/>
              <a:stCxn id="39" idx="4"/>
              <a:endCxn id="35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B5741C8-A4F6-0E4C-8BCD-F268F17EB785}"/>
                </a:ext>
              </a:extLst>
            </p:cNvPr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39" name="Oval 3">
                <a:extLst>
                  <a:ext uri="{FF2B5EF4-FFF2-40B4-BE49-F238E27FC236}">
                    <a16:creationId xmlns:a16="http://schemas.microsoft.com/office/drawing/2014/main" id="{FF386648-DCD4-9A46-9D72-4A25A9BF7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01E465D9-DDE6-1440-99AB-843634B5C32F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C9D3490-189C-CE4A-BE3E-F02549927A41}"/>
                </a:ext>
              </a:extLst>
            </p:cNvPr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B86797FB-6FD6-C24D-B4F0-80147695B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7CF1B4D-D288-B047-9E4F-767E98BEF9AD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05AF5CA-61CC-3D4F-AD96-0AE9849D9E47}"/>
                </a:ext>
              </a:extLst>
            </p:cNvPr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35" name="Oval 3">
                <a:extLst>
                  <a:ext uri="{FF2B5EF4-FFF2-40B4-BE49-F238E27FC236}">
                    <a16:creationId xmlns:a16="http://schemas.microsoft.com/office/drawing/2014/main" id="{1FF2040B-657B-4449-A301-86AE432F1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EDF3E2E-0438-6344-931F-9D21709E74BF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0006510-3170-6A4D-AD44-F49B46653125}"/>
              </a:ext>
            </a:extLst>
          </p:cNvPr>
          <p:cNvSpPr txBox="1"/>
          <p:nvPr/>
        </p:nvSpPr>
        <p:spPr>
          <a:xfrm>
            <a:off x="703997" y="2017790"/>
            <a:ext cx="2471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Calibri"/>
              </a:rPr>
              <a:t>Causal chain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47AC49-0FF3-FE4C-93EA-F6111A363CDC}"/>
              </a:ext>
            </a:extLst>
          </p:cNvPr>
          <p:cNvSpPr txBox="1"/>
          <p:nvPr/>
        </p:nvSpPr>
        <p:spPr>
          <a:xfrm>
            <a:off x="4746916" y="2017790"/>
            <a:ext cx="280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Calibri"/>
              </a:rPr>
              <a:t>Common cause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CBF3F9-DC1C-0F4C-B534-A9009B6340B3}"/>
              </a:ext>
            </a:extLst>
          </p:cNvPr>
          <p:cNvSpPr txBox="1"/>
          <p:nvPr/>
        </p:nvSpPr>
        <p:spPr>
          <a:xfrm>
            <a:off x="8644156" y="2017790"/>
            <a:ext cx="280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  <a:cs typeface="Calibri"/>
              </a:rPr>
              <a:t>Common effect</a:t>
            </a:r>
          </a:p>
        </p:txBody>
      </p:sp>
    </p:spTree>
    <p:extLst>
      <p:ext uri="{BB962C8B-B14F-4D97-AF65-F5344CB8AC3E}">
        <p14:creationId xmlns:p14="http://schemas.microsoft.com/office/powerpoint/2010/main" val="2963378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BFFB-5E33-F04F-A6DD-832962B2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recipe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98F36-C0A3-D044-9F22-B7824EA47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Questions: Are X and Y independent given “evidence” (E, F, G…)</a:t>
            </a:r>
          </a:p>
          <a:p>
            <a:endParaRPr lang="en-US" dirty="0"/>
          </a:p>
          <a:p>
            <a:r>
              <a:rPr lang="en-US" dirty="0"/>
              <a:t>Influence is generally exerted via edges in Bayes net </a:t>
            </a:r>
          </a:p>
          <a:p>
            <a:endParaRPr lang="en-US" dirty="0"/>
          </a:p>
          <a:p>
            <a:r>
              <a:rPr lang="en-US" dirty="0"/>
              <a:t>Idea: trace </a:t>
            </a:r>
            <a:r>
              <a:rPr lang="en-US" b="1" dirty="0"/>
              <a:t>undirected paths</a:t>
            </a:r>
            <a:r>
              <a:rPr lang="en-US" dirty="0"/>
              <a:t> from X to Y and see if X and Y exert influence on each other via any path</a:t>
            </a:r>
          </a:p>
          <a:p>
            <a:pPr lvl="1"/>
            <a:r>
              <a:rPr lang="en-US" dirty="0"/>
              <a:t>No active paths =&gt;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AB0E2-6CA7-A74F-BD24-AD3C58E2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35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D3F1-6B6E-3648-8C82-B6AAAFA4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inactive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198A-DA32-BE4E-AAEF-2A8B6335E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A path is active if </a:t>
            </a:r>
            <a:r>
              <a:rPr lang="en-US" sz="32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each triple</a:t>
            </a:r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 is active</a:t>
            </a: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If we get independence at any point, the influence of X on Y is blocked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Shaded nodes are evidence (or “given” nodes)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Causal chain</a:t>
            </a:r>
          </a:p>
          <a:p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endParaRPr lang="en-US" i="1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i="1" dirty="0">
                <a:latin typeface="Palatino" pitchFamily="2" charset="77"/>
                <a:ea typeface="Palatino" pitchFamily="2" charset="77"/>
                <a:cs typeface="Calibri"/>
              </a:rPr>
              <a:t>Knowing about intermediate parent causes independence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B5AB2-65E0-9C43-BD88-6C272E08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E868E6CE-A6D2-DB4C-B26E-4F8352B2F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240" y="41148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F3230C90-2B80-2745-B60B-49D87C274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20" y="41148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60B3117A-9232-BF43-A9EB-ED962F87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148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" name="AutoShape 10">
            <a:extLst>
              <a:ext uri="{FF2B5EF4-FFF2-40B4-BE49-F238E27FC236}">
                <a16:creationId xmlns:a16="http://schemas.microsoft.com/office/drawing/2014/main" id="{B7AAC2F6-69AE-BE44-BAE0-1899787D3648}"/>
              </a:ext>
            </a:extLst>
          </p:cNvPr>
          <p:cNvCxnSpPr>
            <a:cxnSpLocks noChangeShapeType="1"/>
            <a:stCxn id="5" idx="6"/>
            <a:endCxn id="6" idx="2"/>
          </p:cNvCxnSpPr>
          <p:nvPr/>
        </p:nvCxnSpPr>
        <p:spPr bwMode="auto">
          <a:xfrm>
            <a:off x="4145280" y="42751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0">
            <a:extLst>
              <a:ext uri="{FF2B5EF4-FFF2-40B4-BE49-F238E27FC236}">
                <a16:creationId xmlns:a16="http://schemas.microsoft.com/office/drawing/2014/main" id="{A174DB14-20EC-8247-B59E-5129DEA0443E}"/>
              </a:ext>
            </a:extLst>
          </p:cNvPr>
          <p:cNvCxnSpPr>
            <a:cxnSpLocks noChangeShapeType="1"/>
            <a:stCxn id="6" idx="6"/>
            <a:endCxn id="7" idx="2"/>
          </p:cNvCxnSpPr>
          <p:nvPr/>
        </p:nvCxnSpPr>
        <p:spPr bwMode="auto">
          <a:xfrm>
            <a:off x="4785360" y="42751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1D97DF5-FE82-6043-B45B-2231A5D2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440" y="41148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B1C88433-C800-EE48-B1DD-A7BF99F03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203" y="4114800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38E4F282-A861-094D-B369-51715632E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1148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13" name="AutoShape 10">
            <a:extLst>
              <a:ext uri="{FF2B5EF4-FFF2-40B4-BE49-F238E27FC236}">
                <a16:creationId xmlns:a16="http://schemas.microsoft.com/office/drawing/2014/main" id="{B24611A4-A67A-1247-A440-1EDC29241FD2}"/>
              </a:ext>
            </a:extLst>
          </p:cNvPr>
          <p:cNvCxnSpPr>
            <a:cxnSpLocks noChangeShapeType="1"/>
            <a:stCxn id="10" idx="6"/>
            <a:endCxn id="11" idx="2"/>
          </p:cNvCxnSpPr>
          <p:nvPr/>
        </p:nvCxnSpPr>
        <p:spPr bwMode="auto">
          <a:xfrm>
            <a:off x="6507480" y="42751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0">
            <a:extLst>
              <a:ext uri="{FF2B5EF4-FFF2-40B4-BE49-F238E27FC236}">
                <a16:creationId xmlns:a16="http://schemas.microsoft.com/office/drawing/2014/main" id="{73978F0E-10D2-6F4A-A8D6-CFBD6B18EE56}"/>
              </a:ext>
            </a:extLst>
          </p:cNvPr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7147560" y="42751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8B6056-D430-7D4F-985E-25F38E809713}"/>
              </a:ext>
            </a:extLst>
          </p:cNvPr>
          <p:cNvSpPr txBox="1"/>
          <p:nvPr/>
        </p:nvSpPr>
        <p:spPr>
          <a:xfrm>
            <a:off x="3985260" y="4727099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Palatino" pitchFamily="2" charset="77"/>
                <a:ea typeface="Palatino" pitchFamily="2" charset="77"/>
                <a:cs typeface="Calibri"/>
              </a:rPr>
              <a:t>Active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0DF6C3-00DF-A74F-87B4-D485A8E971A7}"/>
              </a:ext>
            </a:extLst>
          </p:cNvPr>
          <p:cNvSpPr txBox="1"/>
          <p:nvPr/>
        </p:nvSpPr>
        <p:spPr>
          <a:xfrm>
            <a:off x="6331130" y="4727099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Calibri"/>
              </a:rPr>
              <a:t>Inactive</a:t>
            </a:r>
          </a:p>
        </p:txBody>
      </p:sp>
    </p:spTree>
    <p:extLst>
      <p:ext uri="{BB962C8B-B14F-4D97-AF65-F5344CB8AC3E}">
        <p14:creationId xmlns:p14="http://schemas.microsoft.com/office/powerpoint/2010/main" val="93813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1622-F031-C749-B332-C6375BA5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inactive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4A097-609D-E64D-9D9F-38E12F76E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557000" cy="4729164"/>
          </a:xfrm>
        </p:spPr>
        <p:txBody>
          <a:bodyPr/>
          <a:lstStyle/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A path is active if </a:t>
            </a:r>
            <a:r>
              <a:rPr lang="en-US" sz="32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each triple</a:t>
            </a:r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 is active</a:t>
            </a: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If we get independence at any point, the influence of X on Y is blocked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Shaded nodes are evidence (or “given” nodes)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Common cause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endParaRPr lang="en-US" i="1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i="1" dirty="0">
                <a:latin typeface="Palatino" pitchFamily="2" charset="77"/>
                <a:ea typeface="Palatino" pitchFamily="2" charset="77"/>
                <a:cs typeface="Calibri"/>
              </a:rPr>
              <a:t>Children are dependent, but become independent when conditioned on parent</a:t>
            </a:r>
            <a:endParaRPr lang="en-US" sz="3200" i="1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11230-866D-7645-87AD-4B02603C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EC00F1AB-990E-FA4E-A9A2-EE6EFD44C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7" y="4370916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8723496C-C3FD-1446-B51D-A7E95A206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317" y="4114800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DE34077A-EAFE-A345-9E83-553FC766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397" y="4370916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" name="AutoShape 10">
            <a:extLst>
              <a:ext uri="{FF2B5EF4-FFF2-40B4-BE49-F238E27FC236}">
                <a16:creationId xmlns:a16="http://schemas.microsoft.com/office/drawing/2014/main" id="{D685FACE-8C21-E649-8BB6-1DE82D180377}"/>
              </a:ext>
            </a:extLst>
          </p:cNvPr>
          <p:cNvCxnSpPr>
            <a:cxnSpLocks noChangeShapeType="1"/>
            <a:stCxn id="6" idx="2"/>
            <a:endCxn id="5" idx="7"/>
          </p:cNvCxnSpPr>
          <p:nvPr/>
        </p:nvCxnSpPr>
        <p:spPr bwMode="auto">
          <a:xfrm rot="10800000" flipV="1">
            <a:off x="3824408" y="4274873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0">
            <a:extLst>
              <a:ext uri="{FF2B5EF4-FFF2-40B4-BE49-F238E27FC236}">
                <a16:creationId xmlns:a16="http://schemas.microsoft.com/office/drawing/2014/main" id="{466D60FE-AF43-3E4B-A6DF-273C8E6FB0EA}"/>
              </a:ext>
            </a:extLst>
          </p:cNvPr>
          <p:cNvCxnSpPr>
            <a:cxnSpLocks noChangeShapeType="1"/>
            <a:stCxn id="6" idx="6"/>
            <a:endCxn id="7" idx="1"/>
          </p:cNvCxnSpPr>
          <p:nvPr/>
        </p:nvCxnSpPr>
        <p:spPr bwMode="auto">
          <a:xfrm>
            <a:off x="4511357" y="4274873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87140C7-0501-D540-8356-469BD0434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7" y="4370916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8E31925B-5056-EA40-AD3B-34BE9918A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14800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6FFBDA0F-B7CC-C84C-BB24-21F2B74D9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597" y="4370916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13" name="AutoShape 10">
            <a:extLst>
              <a:ext uri="{FF2B5EF4-FFF2-40B4-BE49-F238E27FC236}">
                <a16:creationId xmlns:a16="http://schemas.microsoft.com/office/drawing/2014/main" id="{66B119A1-347F-8A43-B3C7-7098B5E04A9B}"/>
              </a:ext>
            </a:extLst>
          </p:cNvPr>
          <p:cNvCxnSpPr>
            <a:cxnSpLocks noChangeShapeType="1"/>
            <a:stCxn id="11" idx="2"/>
            <a:endCxn id="10" idx="7"/>
          </p:cNvCxnSpPr>
          <p:nvPr/>
        </p:nvCxnSpPr>
        <p:spPr bwMode="auto">
          <a:xfrm rot="10800000" flipV="1">
            <a:off x="6186608" y="4274873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0">
            <a:extLst>
              <a:ext uri="{FF2B5EF4-FFF2-40B4-BE49-F238E27FC236}">
                <a16:creationId xmlns:a16="http://schemas.microsoft.com/office/drawing/2014/main" id="{63BA637B-0514-724F-97CA-BA4A86F53A3C}"/>
              </a:ext>
            </a:extLst>
          </p:cNvPr>
          <p:cNvCxnSpPr>
            <a:cxnSpLocks noChangeShapeType="1"/>
            <a:stCxn id="11" idx="6"/>
            <a:endCxn id="12" idx="1"/>
          </p:cNvCxnSpPr>
          <p:nvPr/>
        </p:nvCxnSpPr>
        <p:spPr bwMode="auto">
          <a:xfrm>
            <a:off x="6873557" y="4274873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89DEB9-E664-A44B-9E54-49C6CB1E45F1}"/>
              </a:ext>
            </a:extLst>
          </p:cNvPr>
          <p:cNvSpPr txBox="1"/>
          <p:nvPr/>
        </p:nvSpPr>
        <p:spPr>
          <a:xfrm>
            <a:off x="3657600" y="4749225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Palatino" pitchFamily="2" charset="77"/>
                <a:ea typeface="Palatino" pitchFamily="2" charset="77"/>
                <a:cs typeface="Calibri"/>
              </a:rPr>
              <a:t>Active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A907F8-356E-054C-986B-DFEDB2D2F882}"/>
              </a:ext>
            </a:extLst>
          </p:cNvPr>
          <p:cNvSpPr txBox="1"/>
          <p:nvPr/>
        </p:nvSpPr>
        <p:spPr>
          <a:xfrm>
            <a:off x="6003470" y="4749225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Calibri"/>
              </a:rPr>
              <a:t>Inactive</a:t>
            </a:r>
          </a:p>
        </p:txBody>
      </p:sp>
    </p:spTree>
    <p:extLst>
      <p:ext uri="{BB962C8B-B14F-4D97-AF65-F5344CB8AC3E}">
        <p14:creationId xmlns:p14="http://schemas.microsoft.com/office/powerpoint/2010/main" val="210859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3B83-B78C-5C4A-AE42-117C5570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F7C63-CD37-BD4B-9199-9B9C87778A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Each node corresponds to a conditional probability distribution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</a:rPr>
                  <a:t>Bayes nets encode joint distributions as product of conditional distributions on each variable</a:t>
                </a:r>
              </a:p>
              <a:p>
                <a:pPr marL="457176" lvl="1" indent="0" algn="ctr">
                  <a:lnSpc>
                    <a:spcPct val="80000"/>
                  </a:lnSpc>
                  <a:buNone/>
                </a:pPr>
                <a:r>
                  <a:rPr lang="en-US" sz="3200" dirty="0">
                    <a:cs typeface="Calibri"/>
                  </a:rPr>
                  <a:t>	P(node | parents (node))</a:t>
                </a:r>
              </a:p>
              <a:p>
                <a:pPr>
                  <a:lnSpc>
                    <a:spcPct val="80000"/>
                  </a:lnSpc>
                </a:pPr>
                <a:endParaRPr lang="en-US" dirty="0"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</a:rPr>
                  <a:t>Encode joint distributions as product of conditional distributions on each variable</a:t>
                </a:r>
              </a:p>
              <a:p>
                <a:pPr lvl="1">
                  <a:lnSpc>
                    <a:spcPct val="80000"/>
                  </a:lnSpc>
                </a:pPr>
                <a:endParaRPr lang="en-US" sz="32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3200" dirty="0">
                  <a:cs typeface="Calibri"/>
                </a:endParaRPr>
              </a:p>
              <a:p>
                <a:pPr marL="457176" lvl="1" indent="0" algn="ctr">
                  <a:lnSpc>
                    <a:spcPct val="80000"/>
                  </a:lnSpc>
                  <a:buNone/>
                </a:pPr>
                <a:endParaRPr lang="en-US" sz="3200" i="1" dirty="0">
                  <a:solidFill>
                    <a:schemeClr val="tx2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457176" lvl="1" indent="0" algn="ctr">
                  <a:lnSpc>
                    <a:spcPct val="8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F7C63-CD37-BD4B-9199-9B9C87778A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 b="-62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942D4-FE3A-034E-875F-890EBB8A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1622-F031-C749-B332-C6375BA5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inactive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4A097-609D-E64D-9D9F-38E12F76E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557000" cy="4729164"/>
          </a:xfrm>
        </p:spPr>
        <p:txBody>
          <a:bodyPr/>
          <a:lstStyle/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A path is active if </a:t>
            </a:r>
            <a:r>
              <a:rPr lang="en-US" sz="32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each triple</a:t>
            </a:r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 is active</a:t>
            </a: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If we get independence at any point, the influence of X on Y is blocked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Shaded nodes are evidence (or “given” nodes)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Common effect</a:t>
            </a:r>
          </a:p>
          <a:p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i="1" dirty="0">
                <a:latin typeface="Palatino" pitchFamily="2" charset="77"/>
                <a:ea typeface="Palatino" pitchFamily="2" charset="77"/>
                <a:cs typeface="Calibri"/>
              </a:rPr>
              <a:t>Parents were independent, but become dependent if the child is known (think explaining away)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11230-866D-7645-87AD-4B02603C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44B1E63D-14EF-3B40-B7B4-CB4E60381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257" y="387865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E949806C-BB63-0E4D-B2A4-748F31CD6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337" y="4198540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42FDC310-52C4-2343-9415-937413A0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17" y="387865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20" name="AutoShape 10">
            <a:extLst>
              <a:ext uri="{FF2B5EF4-FFF2-40B4-BE49-F238E27FC236}">
                <a16:creationId xmlns:a16="http://schemas.microsoft.com/office/drawing/2014/main" id="{2AAAC018-3661-9745-85C2-DF9AD3D20294}"/>
              </a:ext>
            </a:extLst>
          </p:cNvPr>
          <p:cNvCxnSpPr>
            <a:cxnSpLocks noChangeShapeType="1"/>
            <a:stCxn id="17" idx="6"/>
            <a:endCxn id="18" idx="1"/>
          </p:cNvCxnSpPr>
          <p:nvPr/>
        </p:nvCxnSpPr>
        <p:spPr bwMode="auto">
          <a:xfrm>
            <a:off x="7439297" y="4038600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0">
            <a:extLst>
              <a:ext uri="{FF2B5EF4-FFF2-40B4-BE49-F238E27FC236}">
                <a16:creationId xmlns:a16="http://schemas.microsoft.com/office/drawing/2014/main" id="{18FCD1A0-8FEF-4249-BEC5-DA39E2AFCD65}"/>
              </a:ext>
            </a:extLst>
          </p:cNvPr>
          <p:cNvCxnSpPr>
            <a:cxnSpLocks noChangeShapeType="1"/>
            <a:stCxn id="19" idx="2"/>
            <a:endCxn id="18" idx="7"/>
          </p:cNvCxnSpPr>
          <p:nvPr/>
        </p:nvCxnSpPr>
        <p:spPr bwMode="auto">
          <a:xfrm rot="10800000" flipV="1">
            <a:off x="8032508" y="4038600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9">
            <a:extLst>
              <a:ext uri="{FF2B5EF4-FFF2-40B4-BE49-F238E27FC236}">
                <a16:creationId xmlns:a16="http://schemas.microsoft.com/office/drawing/2014/main" id="{C6074971-499D-7141-B600-0EAB67065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057" y="387865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3F606483-0ADF-974F-ACA0-73FB9E8E4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820" y="4199334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9A4358D2-7BFE-1A4B-9E9C-A531028CF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17" y="387865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25" name="AutoShape 10">
            <a:extLst>
              <a:ext uri="{FF2B5EF4-FFF2-40B4-BE49-F238E27FC236}">
                <a16:creationId xmlns:a16="http://schemas.microsoft.com/office/drawing/2014/main" id="{2F5913C8-F62A-B24C-9CEC-29CD537FB27E}"/>
              </a:ext>
            </a:extLst>
          </p:cNvPr>
          <p:cNvCxnSpPr>
            <a:cxnSpLocks noChangeShapeType="1"/>
            <a:stCxn id="22" idx="6"/>
            <a:endCxn id="23" idx="1"/>
          </p:cNvCxnSpPr>
          <p:nvPr/>
        </p:nvCxnSpPr>
        <p:spPr bwMode="auto">
          <a:xfrm>
            <a:off x="5077097" y="4038600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0">
            <a:extLst>
              <a:ext uri="{FF2B5EF4-FFF2-40B4-BE49-F238E27FC236}">
                <a16:creationId xmlns:a16="http://schemas.microsoft.com/office/drawing/2014/main" id="{BCBA69A4-3381-034C-A315-8FDB2E74E249}"/>
              </a:ext>
            </a:extLst>
          </p:cNvPr>
          <p:cNvCxnSpPr>
            <a:cxnSpLocks noChangeShapeType="1"/>
            <a:stCxn id="24" idx="2"/>
            <a:endCxn id="23" idx="7"/>
          </p:cNvCxnSpPr>
          <p:nvPr/>
        </p:nvCxnSpPr>
        <p:spPr bwMode="auto">
          <a:xfrm rot="10800000" flipV="1">
            <a:off x="5670308" y="4038600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7354D27-8405-EE41-8CC6-82016BB1EE7F}"/>
              </a:ext>
            </a:extLst>
          </p:cNvPr>
          <p:cNvSpPr txBox="1"/>
          <p:nvPr/>
        </p:nvSpPr>
        <p:spPr>
          <a:xfrm>
            <a:off x="4936672" y="4737517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Palatino" pitchFamily="2" charset="77"/>
                <a:ea typeface="Palatino" pitchFamily="2" charset="77"/>
                <a:cs typeface="Calibri"/>
              </a:rPr>
              <a:t>Active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F1B2C2-85B3-BB4C-9340-908AAA3F0ECA}"/>
              </a:ext>
            </a:extLst>
          </p:cNvPr>
          <p:cNvSpPr txBox="1"/>
          <p:nvPr/>
        </p:nvSpPr>
        <p:spPr>
          <a:xfrm>
            <a:off x="7282542" y="473751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Calibri"/>
              </a:rPr>
              <a:t>Inactive</a:t>
            </a:r>
          </a:p>
        </p:txBody>
      </p:sp>
    </p:spTree>
    <p:extLst>
      <p:ext uri="{BB962C8B-B14F-4D97-AF65-F5344CB8AC3E}">
        <p14:creationId xmlns:p14="http://schemas.microsoft.com/office/powerpoint/2010/main" val="95986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1622-F031-C749-B332-C6375BA5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inactive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4A097-609D-E64D-9D9F-38E12F76E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557000" cy="4729164"/>
          </a:xfrm>
        </p:spPr>
        <p:txBody>
          <a:bodyPr/>
          <a:lstStyle/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A path is active if </a:t>
            </a:r>
            <a:r>
              <a:rPr lang="en-US" sz="32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each triple</a:t>
            </a:r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 is active</a:t>
            </a: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If we get independence at any point, the influence of X on Y is blocked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Shaded nodes are evidence (or “given” nodes)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Common effect</a:t>
            </a:r>
          </a:p>
          <a:p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Also true if descent of child is known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11230-866D-7645-87AD-4B02603C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354D27-8405-EE41-8CC6-82016BB1EE7F}"/>
              </a:ext>
            </a:extLst>
          </p:cNvPr>
          <p:cNvSpPr txBox="1"/>
          <p:nvPr/>
        </p:nvSpPr>
        <p:spPr>
          <a:xfrm>
            <a:off x="7921715" y="5277107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Palatino" pitchFamily="2" charset="77"/>
                <a:ea typeface="Palatino" pitchFamily="2" charset="77"/>
                <a:cs typeface="Calibri"/>
              </a:rPr>
              <a:t>Active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F1B2C2-85B3-BB4C-9340-908AAA3F0ECA}"/>
              </a:ext>
            </a:extLst>
          </p:cNvPr>
          <p:cNvSpPr txBox="1"/>
          <p:nvPr/>
        </p:nvSpPr>
        <p:spPr>
          <a:xfrm>
            <a:off x="10298974" y="5277106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Calibri"/>
              </a:rPr>
              <a:t>Inactive</a:t>
            </a:r>
          </a:p>
        </p:txBody>
      </p:sp>
      <p:sp>
        <p:nvSpPr>
          <p:cNvPr id="29" name="Oval 9">
            <a:extLst>
              <a:ext uri="{FF2B5EF4-FFF2-40B4-BE49-F238E27FC236}">
                <a16:creationId xmlns:a16="http://schemas.microsoft.com/office/drawing/2014/main" id="{B2A3C16D-DFF1-CC4E-BA09-ED74E6A52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3557847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30" name="Oval 9">
            <a:extLst>
              <a:ext uri="{FF2B5EF4-FFF2-40B4-BE49-F238E27FC236}">
                <a16:creationId xmlns:a16="http://schemas.microsoft.com/office/drawing/2014/main" id="{D54749D7-45CA-914F-BE46-F26E68CD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3360" y="3557847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31" name="AutoShape 10">
            <a:extLst>
              <a:ext uri="{FF2B5EF4-FFF2-40B4-BE49-F238E27FC236}">
                <a16:creationId xmlns:a16="http://schemas.microsoft.com/office/drawing/2014/main" id="{4CCA93E4-3728-ED42-AA45-11953D85E6C0}"/>
              </a:ext>
            </a:extLst>
          </p:cNvPr>
          <p:cNvCxnSpPr>
            <a:cxnSpLocks noChangeShapeType="1"/>
            <a:stCxn id="29" idx="6"/>
            <a:endCxn id="34" idx="1"/>
          </p:cNvCxnSpPr>
          <p:nvPr/>
        </p:nvCxnSpPr>
        <p:spPr bwMode="auto">
          <a:xfrm>
            <a:off x="8143240" y="3717867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0">
            <a:extLst>
              <a:ext uri="{FF2B5EF4-FFF2-40B4-BE49-F238E27FC236}">
                <a16:creationId xmlns:a16="http://schemas.microsoft.com/office/drawing/2014/main" id="{2B0C63EA-8201-F643-8524-D48094E6AD6B}"/>
              </a:ext>
            </a:extLst>
          </p:cNvPr>
          <p:cNvCxnSpPr>
            <a:cxnSpLocks noChangeShapeType="1"/>
            <a:stCxn id="30" idx="2"/>
            <a:endCxn id="34" idx="7"/>
          </p:cNvCxnSpPr>
          <p:nvPr/>
        </p:nvCxnSpPr>
        <p:spPr bwMode="auto">
          <a:xfrm rot="10800000" flipV="1">
            <a:off x="8736451" y="3717867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Oval 9">
            <a:extLst>
              <a:ext uri="{FF2B5EF4-FFF2-40B4-BE49-F238E27FC236}">
                <a16:creationId xmlns:a16="http://schemas.microsoft.com/office/drawing/2014/main" id="{447E4200-EBE8-B047-B9A6-E1C348612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2963" y="4837372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id="{286669DB-A142-6E43-82F1-47D921967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280" y="3877887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9BFFE3D-43D6-C24C-BF9E-FB6DB3B267CC}"/>
              </a:ext>
            </a:extLst>
          </p:cNvPr>
          <p:cNvSpPr/>
          <p:nvPr/>
        </p:nvSpPr>
        <p:spPr bwMode="auto">
          <a:xfrm>
            <a:off x="8445500" y="4197610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6" name="Oval 9">
            <a:extLst>
              <a:ext uri="{FF2B5EF4-FFF2-40B4-BE49-F238E27FC236}">
                <a16:creationId xmlns:a16="http://schemas.microsoft.com/office/drawing/2014/main" id="{DB1FF9FB-BB5B-7948-AD87-1BFFDB0ED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400" y="3557847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37" name="Oval 9">
            <a:extLst>
              <a:ext uri="{FF2B5EF4-FFF2-40B4-BE49-F238E27FC236}">
                <a16:creationId xmlns:a16="http://schemas.microsoft.com/office/drawing/2014/main" id="{CDB36C20-80BE-3B43-8C35-EA0BC21F4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5560" y="3557847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38" name="AutoShape 10">
            <a:extLst>
              <a:ext uri="{FF2B5EF4-FFF2-40B4-BE49-F238E27FC236}">
                <a16:creationId xmlns:a16="http://schemas.microsoft.com/office/drawing/2014/main" id="{AC8C76E7-CF60-234B-9A5E-D93F1621C194}"/>
              </a:ext>
            </a:extLst>
          </p:cNvPr>
          <p:cNvCxnSpPr>
            <a:cxnSpLocks noChangeShapeType="1"/>
            <a:stCxn id="36" idx="6"/>
            <a:endCxn id="41" idx="1"/>
          </p:cNvCxnSpPr>
          <p:nvPr/>
        </p:nvCxnSpPr>
        <p:spPr bwMode="auto">
          <a:xfrm>
            <a:off x="10505440" y="3717867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0">
            <a:extLst>
              <a:ext uri="{FF2B5EF4-FFF2-40B4-BE49-F238E27FC236}">
                <a16:creationId xmlns:a16="http://schemas.microsoft.com/office/drawing/2014/main" id="{7ED46B1B-87E3-4F4F-A54C-08DD73109024}"/>
              </a:ext>
            </a:extLst>
          </p:cNvPr>
          <p:cNvCxnSpPr>
            <a:cxnSpLocks noChangeShapeType="1"/>
            <a:stCxn id="37" idx="2"/>
            <a:endCxn id="41" idx="7"/>
          </p:cNvCxnSpPr>
          <p:nvPr/>
        </p:nvCxnSpPr>
        <p:spPr bwMode="auto">
          <a:xfrm rot="10800000" flipV="1">
            <a:off x="11098651" y="3717867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Oval 9">
            <a:extLst>
              <a:ext uri="{FF2B5EF4-FFF2-40B4-BE49-F238E27FC236}">
                <a16:creationId xmlns:a16="http://schemas.microsoft.com/office/drawing/2014/main" id="{4375B369-A7F9-0043-8F00-0ACF3DB32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5163" y="4837372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3FD2B264-E3FB-2B49-83CB-1102399DC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5480" y="3877887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42" name="Freeform 157">
            <a:extLst>
              <a:ext uri="{FF2B5EF4-FFF2-40B4-BE49-F238E27FC236}">
                <a16:creationId xmlns:a16="http://schemas.microsoft.com/office/drawing/2014/main" id="{0481000A-DFE2-E14E-A4B1-90B5BB8F77FE}"/>
              </a:ext>
            </a:extLst>
          </p:cNvPr>
          <p:cNvSpPr/>
          <p:nvPr/>
        </p:nvSpPr>
        <p:spPr bwMode="auto">
          <a:xfrm>
            <a:off x="10807700" y="4197610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983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23BB-8E20-204B-AFCD-E169B183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6D2D9-66DB-2D40-BA91-9CBE59E07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Question: Are X and Y conditionally independent given evidence variables {Z}?</a:t>
            </a: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Consider all (undirected) paths from X to Y</a:t>
            </a: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A path is active if </a:t>
            </a:r>
            <a:r>
              <a:rPr lang="en-US" sz="3200" b="1" dirty="0">
                <a:latin typeface="Palatino" pitchFamily="2" charset="77"/>
                <a:ea typeface="Palatino" pitchFamily="2" charset="77"/>
                <a:cs typeface="Calibri"/>
              </a:rPr>
              <a:t>each triple </a:t>
            </a:r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Causal chain A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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B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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Common cause A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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B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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Common effect (aka v-structure) A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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B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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 where B </a:t>
            </a:r>
            <a:r>
              <a:rPr lang="en-US" sz="2400" i="1" dirty="0">
                <a:latin typeface="Palatino" pitchFamily="2" charset="77"/>
                <a:ea typeface="Palatino" pitchFamily="2" charset="77"/>
                <a:cs typeface="Calibri"/>
              </a:rPr>
              <a:t>or one of its </a:t>
            </a:r>
            <a:r>
              <a:rPr lang="en-US" sz="2400" i="1" dirty="0" err="1">
                <a:latin typeface="Palatino" pitchFamily="2" charset="77"/>
                <a:ea typeface="Palatino" pitchFamily="2" charset="77"/>
                <a:cs typeface="Calibri"/>
              </a:rPr>
              <a:t>descendents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 active paths =&gt; independence 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4751-5948-3C46-8F16-A36FC8DE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5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BFBB-3647-C043-BC4F-31AA0275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902F3-1734-8A42-9EC1-D03341A8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look at all paths using undirected edges</a:t>
            </a:r>
          </a:p>
          <a:p>
            <a:endParaRPr lang="en-US" dirty="0"/>
          </a:p>
          <a:p>
            <a:r>
              <a:rPr lang="en-US" dirty="0"/>
              <a:t>But when going down a path and looking at triplets, we need to look at the direction of the edges</a:t>
            </a:r>
          </a:p>
          <a:p>
            <a:endParaRPr lang="en-US" dirty="0"/>
          </a:p>
          <a:p>
            <a:r>
              <a:rPr lang="en-US" dirty="0"/>
              <a:t>Common cause and common effect induce opposite effects: observing parent causes independence, observing child causes dependence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30949-2B13-BC42-AC6D-EA8D1933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84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Bayes Ball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Question: Are X and Y conditionally independent given evidence variables {Z}?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	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2425553"/>
            <a:ext cx="4321775" cy="3518047"/>
            <a:chOff x="1699503" y="2829937"/>
            <a:chExt cx="4321775" cy="3518047"/>
          </a:xfrm>
        </p:grpSpPr>
        <p:pic>
          <p:nvPicPr>
            <p:cNvPr id="51" name="Picture 13" descr="Thomas Bayes">
              <a:hlinkClick r:id="rId2" tooltip="Thomas Bayes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206" y="2829937"/>
              <a:ext cx="2927072" cy="31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512750">
              <a:off x="1699503" y="2882752"/>
              <a:ext cx="2362200" cy="346523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7200" y="5867400"/>
            <a:ext cx="678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/>
                <a:cs typeface="Calibri"/>
              </a:rPr>
              <a:t>Shachter</a:t>
            </a:r>
            <a:r>
              <a:rPr lang="en-US" sz="1400" dirty="0">
                <a:latin typeface="Calibri"/>
                <a:cs typeface="Calibri"/>
              </a:rPr>
              <a:t>, Ross D. "Bayes-Ball: Rational Pastime (for Determining Irrelevance and Requisite Information in Belief Networks and Influence Diagrams)." </a:t>
            </a:r>
            <a:r>
              <a:rPr lang="en-US" sz="1400" i="1" dirty="0">
                <a:latin typeface="Calibri"/>
                <a:cs typeface="Calibri"/>
              </a:rPr>
              <a:t>Proceedings of the Fourteenth conference on Uncertainty in Artificial Intelligence.</a:t>
            </a:r>
            <a:r>
              <a:rPr lang="en-US" sz="1400" dirty="0">
                <a:latin typeface="Calibri"/>
                <a:cs typeface="Calibri"/>
              </a:rPr>
              <a:t> 1998.</a:t>
            </a:r>
          </a:p>
        </p:txBody>
      </p:sp>
      <p:sp>
        <p:nvSpPr>
          <p:cNvPr id="63" name="Oval 9">
            <a:extLst>
              <a:ext uri="{FF2B5EF4-FFF2-40B4-BE49-F238E27FC236}">
                <a16:creationId xmlns:a16="http://schemas.microsoft.com/office/drawing/2014/main" id="{4AE364CA-9431-4D51-B2B2-1FEDE304F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D12BE52D-FEF9-4838-97B6-067AF821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5" name="Oval 9">
            <a:extLst>
              <a:ext uri="{FF2B5EF4-FFF2-40B4-BE49-F238E27FC236}">
                <a16:creationId xmlns:a16="http://schemas.microsoft.com/office/drawing/2014/main" id="{AD582148-EBBF-4670-8B9F-B46ED1872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6" name="AutoShape 10">
            <a:extLst>
              <a:ext uri="{FF2B5EF4-FFF2-40B4-BE49-F238E27FC236}">
                <a16:creationId xmlns:a16="http://schemas.microsoft.com/office/drawing/2014/main" id="{0F3488C1-991B-4A37-B8DE-ACCB07FCE00A}"/>
              </a:ext>
            </a:extLst>
          </p:cNvPr>
          <p:cNvCxnSpPr>
            <a:cxnSpLocks noChangeShapeType="1"/>
            <a:stCxn id="63" idx="6"/>
            <a:endCxn id="64" idx="2"/>
          </p:cNvCxnSpPr>
          <p:nvPr/>
        </p:nvCxnSpPr>
        <p:spPr bwMode="auto">
          <a:xfrm>
            <a:off x="79400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10">
            <a:extLst>
              <a:ext uri="{FF2B5EF4-FFF2-40B4-BE49-F238E27FC236}">
                <a16:creationId xmlns:a16="http://schemas.microsoft.com/office/drawing/2014/main" id="{FE1D733E-D348-48A1-8587-A2D7DFC4EC95}"/>
              </a:ext>
            </a:extLst>
          </p:cNvPr>
          <p:cNvCxnSpPr>
            <a:cxnSpLocks noChangeShapeType="1"/>
            <a:stCxn id="64" idx="6"/>
            <a:endCxn id="65" idx="2"/>
          </p:cNvCxnSpPr>
          <p:nvPr/>
        </p:nvCxnSpPr>
        <p:spPr bwMode="auto">
          <a:xfrm>
            <a:off x="85801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Oval 9">
            <a:extLst>
              <a:ext uri="{FF2B5EF4-FFF2-40B4-BE49-F238E27FC236}">
                <a16:creationId xmlns:a16="http://schemas.microsoft.com/office/drawing/2014/main" id="{2581142E-A181-4289-AFF0-2FEA1300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9" name="Oval 9">
            <a:extLst>
              <a:ext uri="{FF2B5EF4-FFF2-40B4-BE49-F238E27FC236}">
                <a16:creationId xmlns:a16="http://schemas.microsoft.com/office/drawing/2014/main" id="{D7DDF239-44C5-4AE4-9DFA-882365A5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0415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0B83A971-A024-41B7-B97F-B33AADEF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1" name="AutoShape 10">
            <a:extLst>
              <a:ext uri="{FF2B5EF4-FFF2-40B4-BE49-F238E27FC236}">
                <a16:creationId xmlns:a16="http://schemas.microsoft.com/office/drawing/2014/main" id="{9039594D-B8F5-4079-B555-CC402BF8DED7}"/>
              </a:ext>
            </a:extLst>
          </p:cNvPr>
          <p:cNvCxnSpPr>
            <a:cxnSpLocks noChangeShapeType="1"/>
            <a:stCxn id="68" idx="6"/>
            <a:endCxn id="69" idx="2"/>
          </p:cNvCxnSpPr>
          <p:nvPr/>
        </p:nvCxnSpPr>
        <p:spPr bwMode="auto">
          <a:xfrm>
            <a:off x="103022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0">
            <a:extLst>
              <a:ext uri="{FF2B5EF4-FFF2-40B4-BE49-F238E27FC236}">
                <a16:creationId xmlns:a16="http://schemas.microsoft.com/office/drawing/2014/main" id="{DD1536C4-5EF8-4859-88C8-E4238365C184}"/>
              </a:ext>
            </a:extLst>
          </p:cNvPr>
          <p:cNvCxnSpPr>
            <a:cxnSpLocks noChangeShapeType="1"/>
            <a:stCxn id="69" idx="6"/>
            <a:endCxn id="70" idx="2"/>
          </p:cNvCxnSpPr>
          <p:nvPr/>
        </p:nvCxnSpPr>
        <p:spPr bwMode="auto">
          <a:xfrm>
            <a:off x="109423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Oval 9">
            <a:extLst>
              <a:ext uri="{FF2B5EF4-FFF2-40B4-BE49-F238E27FC236}">
                <a16:creationId xmlns:a16="http://schemas.microsoft.com/office/drawing/2014/main" id="{2C9F8275-FF88-4896-BC5D-BE22129D7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4" name="Oval 9">
            <a:extLst>
              <a:ext uri="{FF2B5EF4-FFF2-40B4-BE49-F238E27FC236}">
                <a16:creationId xmlns:a16="http://schemas.microsoft.com/office/drawing/2014/main" id="{2D8E0C5C-A7B4-4C71-91A3-4F82F3D9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776538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5" name="Oval 9">
            <a:extLst>
              <a:ext uri="{FF2B5EF4-FFF2-40B4-BE49-F238E27FC236}">
                <a16:creationId xmlns:a16="http://schemas.microsoft.com/office/drawing/2014/main" id="{20A5B587-27A5-4F4B-831A-7667AB13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6" name="AutoShape 10">
            <a:extLst>
              <a:ext uri="{FF2B5EF4-FFF2-40B4-BE49-F238E27FC236}">
                <a16:creationId xmlns:a16="http://schemas.microsoft.com/office/drawing/2014/main" id="{17F00F0E-8632-4D7F-A501-08B2BD1E67BF}"/>
              </a:ext>
            </a:extLst>
          </p:cNvPr>
          <p:cNvCxnSpPr>
            <a:cxnSpLocks noChangeShapeType="1"/>
            <a:stCxn id="74" idx="2"/>
            <a:endCxn id="73" idx="7"/>
          </p:cNvCxnSpPr>
          <p:nvPr/>
        </p:nvCxnSpPr>
        <p:spPr bwMode="auto">
          <a:xfrm rot="10800000" flipV="1">
            <a:off x="78931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10">
            <a:extLst>
              <a:ext uri="{FF2B5EF4-FFF2-40B4-BE49-F238E27FC236}">
                <a16:creationId xmlns:a16="http://schemas.microsoft.com/office/drawing/2014/main" id="{81DC866E-2FC9-4B2E-88D1-CD165D27CA3E}"/>
              </a:ext>
            </a:extLst>
          </p:cNvPr>
          <p:cNvCxnSpPr>
            <a:cxnSpLocks noChangeShapeType="1"/>
            <a:stCxn id="74" idx="6"/>
            <a:endCxn id="75" idx="1"/>
          </p:cNvCxnSpPr>
          <p:nvPr/>
        </p:nvCxnSpPr>
        <p:spPr bwMode="auto">
          <a:xfrm>
            <a:off x="85801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Oval 9">
            <a:extLst>
              <a:ext uri="{FF2B5EF4-FFF2-40B4-BE49-F238E27FC236}">
                <a16:creationId xmlns:a16="http://schemas.microsoft.com/office/drawing/2014/main" id="{3FED116A-8683-4EB7-95B7-B9BA26D6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9" name="Oval 9">
            <a:extLst>
              <a:ext uri="{FF2B5EF4-FFF2-40B4-BE49-F238E27FC236}">
                <a16:creationId xmlns:a16="http://schemas.microsoft.com/office/drawing/2014/main" id="{25CDCF39-0B7E-4334-A824-20AE7985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776538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80" name="Oval 9">
            <a:extLst>
              <a:ext uri="{FF2B5EF4-FFF2-40B4-BE49-F238E27FC236}">
                <a16:creationId xmlns:a16="http://schemas.microsoft.com/office/drawing/2014/main" id="{650F81BF-4D50-4685-A619-DD476670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1" name="AutoShape 10">
            <a:extLst>
              <a:ext uri="{FF2B5EF4-FFF2-40B4-BE49-F238E27FC236}">
                <a16:creationId xmlns:a16="http://schemas.microsoft.com/office/drawing/2014/main" id="{CA7B2345-BFF1-4A94-8077-7DF216738ECE}"/>
              </a:ext>
            </a:extLst>
          </p:cNvPr>
          <p:cNvCxnSpPr>
            <a:cxnSpLocks noChangeShapeType="1"/>
            <a:stCxn id="79" idx="2"/>
            <a:endCxn id="78" idx="7"/>
          </p:cNvCxnSpPr>
          <p:nvPr/>
        </p:nvCxnSpPr>
        <p:spPr bwMode="auto">
          <a:xfrm rot="10800000" flipV="1">
            <a:off x="102553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10">
            <a:extLst>
              <a:ext uri="{FF2B5EF4-FFF2-40B4-BE49-F238E27FC236}">
                <a16:creationId xmlns:a16="http://schemas.microsoft.com/office/drawing/2014/main" id="{B550A9D4-FE69-4818-9665-E46C04219BE1}"/>
              </a:ext>
            </a:extLst>
          </p:cNvPr>
          <p:cNvCxnSpPr>
            <a:cxnSpLocks noChangeShapeType="1"/>
            <a:stCxn id="79" idx="6"/>
            <a:endCxn id="80" idx="1"/>
          </p:cNvCxnSpPr>
          <p:nvPr/>
        </p:nvCxnSpPr>
        <p:spPr bwMode="auto">
          <a:xfrm>
            <a:off x="109423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9">
            <a:extLst>
              <a:ext uri="{FF2B5EF4-FFF2-40B4-BE49-F238E27FC236}">
                <a16:creationId xmlns:a16="http://schemas.microsoft.com/office/drawing/2014/main" id="{26C71CF1-D62C-4B24-8794-F9BCF55E6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4" name="Oval 9">
            <a:extLst>
              <a:ext uri="{FF2B5EF4-FFF2-40B4-BE49-F238E27FC236}">
                <a16:creationId xmlns:a16="http://schemas.microsoft.com/office/drawing/2014/main" id="{DE78B70D-2424-4374-BA5C-5D00C351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440451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5" name="Oval 9">
            <a:extLst>
              <a:ext uri="{FF2B5EF4-FFF2-40B4-BE49-F238E27FC236}">
                <a16:creationId xmlns:a16="http://schemas.microsoft.com/office/drawing/2014/main" id="{5F435D76-E474-487F-9A3D-77572419D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6" name="AutoShape 10">
            <a:extLst>
              <a:ext uri="{FF2B5EF4-FFF2-40B4-BE49-F238E27FC236}">
                <a16:creationId xmlns:a16="http://schemas.microsoft.com/office/drawing/2014/main" id="{08075B0D-D415-4B34-B3CF-62609385BD03}"/>
              </a:ext>
            </a:extLst>
          </p:cNvPr>
          <p:cNvCxnSpPr>
            <a:cxnSpLocks noChangeShapeType="1"/>
            <a:stCxn id="83" idx="6"/>
            <a:endCxn id="84" idx="1"/>
          </p:cNvCxnSpPr>
          <p:nvPr/>
        </p:nvCxnSpPr>
        <p:spPr bwMode="auto">
          <a:xfrm>
            <a:off x="103022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10">
            <a:extLst>
              <a:ext uri="{FF2B5EF4-FFF2-40B4-BE49-F238E27FC236}">
                <a16:creationId xmlns:a16="http://schemas.microsoft.com/office/drawing/2014/main" id="{C80E013C-A5CC-488C-93D5-AF5988FB82F2}"/>
              </a:ext>
            </a:extLst>
          </p:cNvPr>
          <p:cNvCxnSpPr>
            <a:cxnSpLocks noChangeShapeType="1"/>
            <a:stCxn id="85" idx="2"/>
            <a:endCxn id="84" idx="7"/>
          </p:cNvCxnSpPr>
          <p:nvPr/>
        </p:nvCxnSpPr>
        <p:spPr bwMode="auto">
          <a:xfrm rot="10800000" flipV="1">
            <a:off x="108954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Oval 9">
            <a:extLst>
              <a:ext uri="{FF2B5EF4-FFF2-40B4-BE49-F238E27FC236}">
                <a16:creationId xmlns:a16="http://schemas.microsoft.com/office/drawing/2014/main" id="{4D65D971-69D9-4EB9-BD2D-7B11DDFB2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9" name="Oval 9">
            <a:extLst>
              <a:ext uri="{FF2B5EF4-FFF2-40B4-BE49-F238E27FC236}">
                <a16:creationId xmlns:a16="http://schemas.microsoft.com/office/drawing/2014/main" id="{52FDABF9-44F7-425F-98A5-A8474A6AC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44053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0" name="Oval 9">
            <a:extLst>
              <a:ext uri="{FF2B5EF4-FFF2-40B4-BE49-F238E27FC236}">
                <a16:creationId xmlns:a16="http://schemas.microsoft.com/office/drawing/2014/main" id="{4346B558-C0F0-4255-9D3C-A4EB9588B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1" name="AutoShape 10">
            <a:extLst>
              <a:ext uri="{FF2B5EF4-FFF2-40B4-BE49-F238E27FC236}">
                <a16:creationId xmlns:a16="http://schemas.microsoft.com/office/drawing/2014/main" id="{11E60187-4320-4AC3-961F-5099F316A9F4}"/>
              </a:ext>
            </a:extLst>
          </p:cNvPr>
          <p:cNvCxnSpPr>
            <a:cxnSpLocks noChangeShapeType="1"/>
            <a:stCxn id="88" idx="6"/>
            <a:endCxn id="89" idx="1"/>
          </p:cNvCxnSpPr>
          <p:nvPr/>
        </p:nvCxnSpPr>
        <p:spPr bwMode="auto">
          <a:xfrm>
            <a:off x="79400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10">
            <a:extLst>
              <a:ext uri="{FF2B5EF4-FFF2-40B4-BE49-F238E27FC236}">
                <a16:creationId xmlns:a16="http://schemas.microsoft.com/office/drawing/2014/main" id="{BEB29DD4-B313-479B-908F-6BF25905136A}"/>
              </a:ext>
            </a:extLst>
          </p:cNvPr>
          <p:cNvCxnSpPr>
            <a:cxnSpLocks noChangeShapeType="1"/>
            <a:stCxn id="90" idx="2"/>
            <a:endCxn id="89" idx="7"/>
          </p:cNvCxnSpPr>
          <p:nvPr/>
        </p:nvCxnSpPr>
        <p:spPr bwMode="auto">
          <a:xfrm rot="10800000" flipV="1">
            <a:off x="85332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Oval 9">
            <a:extLst>
              <a:ext uri="{FF2B5EF4-FFF2-40B4-BE49-F238E27FC236}">
                <a16:creationId xmlns:a16="http://schemas.microsoft.com/office/drawing/2014/main" id="{40357A2F-A4EF-41E7-BDD2-7E613F279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5" name="Oval 9">
            <a:extLst>
              <a:ext uri="{FF2B5EF4-FFF2-40B4-BE49-F238E27FC236}">
                <a16:creationId xmlns:a16="http://schemas.microsoft.com/office/drawing/2014/main" id="{0EEFC4DD-6C6D-4EC5-AEFE-29C39A25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6" name="AutoShape 10">
            <a:extLst>
              <a:ext uri="{FF2B5EF4-FFF2-40B4-BE49-F238E27FC236}">
                <a16:creationId xmlns:a16="http://schemas.microsoft.com/office/drawing/2014/main" id="{4CAEB7E4-F449-4628-911A-58ABB3AD9D93}"/>
              </a:ext>
            </a:extLst>
          </p:cNvPr>
          <p:cNvCxnSpPr>
            <a:cxnSpLocks noChangeShapeType="1"/>
            <a:stCxn id="94" idx="6"/>
            <a:endCxn id="99" idx="1"/>
          </p:cNvCxnSpPr>
          <p:nvPr/>
        </p:nvCxnSpPr>
        <p:spPr bwMode="auto">
          <a:xfrm>
            <a:off x="79400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10">
            <a:extLst>
              <a:ext uri="{FF2B5EF4-FFF2-40B4-BE49-F238E27FC236}">
                <a16:creationId xmlns:a16="http://schemas.microsoft.com/office/drawing/2014/main" id="{0DF85DBA-7BEF-432D-874E-1AF004363C69}"/>
              </a:ext>
            </a:extLst>
          </p:cNvPr>
          <p:cNvCxnSpPr>
            <a:cxnSpLocks noChangeShapeType="1"/>
            <a:stCxn id="95" idx="2"/>
            <a:endCxn id="99" idx="7"/>
          </p:cNvCxnSpPr>
          <p:nvPr/>
        </p:nvCxnSpPr>
        <p:spPr bwMode="auto">
          <a:xfrm rot="10800000" flipV="1">
            <a:off x="85332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Oval 9">
            <a:extLst>
              <a:ext uri="{FF2B5EF4-FFF2-40B4-BE49-F238E27FC236}">
                <a16:creationId xmlns:a16="http://schemas.microsoft.com/office/drawing/2014/main" id="{6182E10A-6510-4726-A9A4-7735D678A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63087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9" name="Oval 9">
            <a:extLst>
              <a:ext uri="{FF2B5EF4-FFF2-40B4-BE49-F238E27FC236}">
                <a16:creationId xmlns:a16="http://schemas.microsoft.com/office/drawing/2014/main" id="{6F3841AF-62A7-4180-BD5A-69320CBC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0" name="Freeform 157">
            <a:extLst>
              <a:ext uri="{FF2B5EF4-FFF2-40B4-BE49-F238E27FC236}">
                <a16:creationId xmlns:a16="http://schemas.microsoft.com/office/drawing/2014/main" id="{45993AA6-4D02-4D3A-9DE8-596267E17AB5}"/>
              </a:ext>
            </a:extLst>
          </p:cNvPr>
          <p:cNvSpPr/>
          <p:nvPr/>
        </p:nvSpPr>
        <p:spPr bwMode="auto">
          <a:xfrm>
            <a:off x="82423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8BBCE7A-6C05-4476-A28F-FD52DDE1F759}"/>
              </a:ext>
            </a:extLst>
          </p:cNvPr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90">
            <a:extLst>
              <a:ext uri="{FF2B5EF4-FFF2-40B4-BE49-F238E27FC236}">
                <a16:creationId xmlns:a16="http://schemas.microsoft.com/office/drawing/2014/main" id="{1C137379-C9EA-4E7F-A5FB-9DF3AFA7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Active Paths</a:t>
            </a:r>
          </a:p>
        </p:txBody>
      </p:sp>
      <p:sp>
        <p:nvSpPr>
          <p:cNvPr id="103" name="TextBox 191">
            <a:extLst>
              <a:ext uri="{FF2B5EF4-FFF2-40B4-BE49-F238E27FC236}">
                <a16:creationId xmlns:a16="http://schemas.microsoft.com/office/drawing/2014/main" id="{A8DB49B7-F415-40D7-BE6F-B9E40AFE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Inactive Paths</a:t>
            </a:r>
          </a:p>
        </p:txBody>
      </p:sp>
      <p:sp>
        <p:nvSpPr>
          <p:cNvPr id="104" name="Oval 9">
            <a:extLst>
              <a:ext uri="{FF2B5EF4-FFF2-40B4-BE49-F238E27FC236}">
                <a16:creationId xmlns:a16="http://schemas.microsoft.com/office/drawing/2014/main" id="{DAA05F6F-188E-429E-8D45-24468EAF5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FB51CC00-BCF9-48E1-AFDF-BFA4617A0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106" name="AutoShape 10">
            <a:extLst>
              <a:ext uri="{FF2B5EF4-FFF2-40B4-BE49-F238E27FC236}">
                <a16:creationId xmlns:a16="http://schemas.microsoft.com/office/drawing/2014/main" id="{99456FE4-2014-4352-99E3-EA39D8B81A61}"/>
              </a:ext>
            </a:extLst>
          </p:cNvPr>
          <p:cNvCxnSpPr>
            <a:cxnSpLocks noChangeShapeType="1"/>
            <a:stCxn id="104" idx="6"/>
            <a:endCxn id="110" idx="1"/>
          </p:cNvCxnSpPr>
          <p:nvPr/>
        </p:nvCxnSpPr>
        <p:spPr bwMode="auto">
          <a:xfrm>
            <a:off x="103022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10">
            <a:extLst>
              <a:ext uri="{FF2B5EF4-FFF2-40B4-BE49-F238E27FC236}">
                <a16:creationId xmlns:a16="http://schemas.microsoft.com/office/drawing/2014/main" id="{FC4F0165-3D48-418D-8678-3062E08084C0}"/>
              </a:ext>
            </a:extLst>
          </p:cNvPr>
          <p:cNvCxnSpPr>
            <a:cxnSpLocks noChangeShapeType="1"/>
            <a:stCxn id="105" idx="2"/>
            <a:endCxn id="110" idx="7"/>
          </p:cNvCxnSpPr>
          <p:nvPr/>
        </p:nvCxnSpPr>
        <p:spPr bwMode="auto">
          <a:xfrm rot="10800000" flipV="1">
            <a:off x="108954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Oval 9">
            <a:extLst>
              <a:ext uri="{FF2B5EF4-FFF2-40B4-BE49-F238E27FC236}">
                <a16:creationId xmlns:a16="http://schemas.microsoft.com/office/drawing/2014/main" id="{F6E3171F-D306-4F9A-A955-B25C49F8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6308725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110" name="Oval 9">
            <a:extLst>
              <a:ext uri="{FF2B5EF4-FFF2-40B4-BE49-F238E27FC236}">
                <a16:creationId xmlns:a16="http://schemas.microsoft.com/office/drawing/2014/main" id="{81CC0881-8EB3-4235-9188-59B41D3B8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11" name="Freeform 157">
            <a:extLst>
              <a:ext uri="{FF2B5EF4-FFF2-40B4-BE49-F238E27FC236}">
                <a16:creationId xmlns:a16="http://schemas.microsoft.com/office/drawing/2014/main" id="{88E51713-8A4D-424F-85DD-D3BB2319087E}"/>
              </a:ext>
            </a:extLst>
          </p:cNvPr>
          <p:cNvSpPr/>
          <p:nvPr/>
        </p:nvSpPr>
        <p:spPr bwMode="auto">
          <a:xfrm>
            <a:off x="106045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3AE60A65-1F32-0547-B3AA-9AE938DB1703}"/>
              </a:ext>
            </a:extLst>
          </p:cNvPr>
          <p:cNvSpPr txBox="1">
            <a:spLocks/>
          </p:cNvSpPr>
          <p:nvPr/>
        </p:nvSpPr>
        <p:spPr bwMode="auto">
          <a:xfrm>
            <a:off x="7191375" y="6400800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Shade in Z</a:t>
            </a: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Drop a ball at X</a:t>
            </a: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The ball can pass through any </a:t>
            </a:r>
            <a:r>
              <a:rPr lang="en-US" sz="2400" i="1" dirty="0">
                <a:solidFill>
                  <a:srgbClr val="33CC33"/>
                </a:solidFill>
                <a:latin typeface="Calibri"/>
                <a:ea typeface="ＭＳ Ｐゴシック" pitchFamily="34" charset="-128"/>
                <a:cs typeface="Calibri"/>
              </a:rPr>
              <a:t>active</a:t>
            </a:r>
            <a:r>
              <a:rPr lang="en-US" sz="2400" dirty="0">
                <a:solidFill>
                  <a:srgbClr val="33CC33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path and is blocked by any </a:t>
            </a:r>
            <a:r>
              <a:rPr lang="en-US" sz="2400" i="1" dirty="0">
                <a:solidFill>
                  <a:srgbClr val="AF0007"/>
                </a:solidFill>
                <a:latin typeface="Calibri"/>
                <a:ea typeface="ＭＳ Ｐゴシック" pitchFamily="34" charset="-128"/>
                <a:cs typeface="Calibri"/>
              </a:rPr>
              <a:t>inactive</a:t>
            </a:r>
            <a:r>
              <a:rPr lang="en-US" sz="2400" dirty="0">
                <a:solidFill>
                  <a:srgbClr val="AF0007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path (ball can move either direction on an edge)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the ball reaches Y, then X and Y are NOT conditionally independent given Z</a:t>
            </a:r>
          </a:p>
          <a:p>
            <a:pPr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7CBBB517-5A55-41CD-BA83-657DDAF32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AFDE5DB4-BBD2-4D14-8FF4-2BEBE515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48F2AD76-A187-47C9-BE84-46CABBDAC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2" name="AutoShape 10">
            <a:extLst>
              <a:ext uri="{FF2B5EF4-FFF2-40B4-BE49-F238E27FC236}">
                <a16:creationId xmlns:a16="http://schemas.microsoft.com/office/drawing/2014/main" id="{63C76920-62F6-41D3-81A3-678929FADB0C}"/>
              </a:ext>
            </a:extLst>
          </p:cNvPr>
          <p:cNvCxnSpPr>
            <a:cxnSpLocks noChangeShapeType="1"/>
            <a:stCxn id="59" idx="6"/>
            <a:endCxn id="60" idx="2"/>
          </p:cNvCxnSpPr>
          <p:nvPr/>
        </p:nvCxnSpPr>
        <p:spPr bwMode="auto">
          <a:xfrm>
            <a:off x="79400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10">
            <a:extLst>
              <a:ext uri="{FF2B5EF4-FFF2-40B4-BE49-F238E27FC236}">
                <a16:creationId xmlns:a16="http://schemas.microsoft.com/office/drawing/2014/main" id="{32AB3BB5-7473-4727-B03B-806507CF899D}"/>
              </a:ext>
            </a:extLst>
          </p:cNvPr>
          <p:cNvCxnSpPr>
            <a:cxnSpLocks noChangeShapeType="1"/>
            <a:stCxn id="60" idx="6"/>
            <a:endCxn id="61" idx="2"/>
          </p:cNvCxnSpPr>
          <p:nvPr/>
        </p:nvCxnSpPr>
        <p:spPr bwMode="auto">
          <a:xfrm>
            <a:off x="85801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Oval 9">
            <a:extLst>
              <a:ext uri="{FF2B5EF4-FFF2-40B4-BE49-F238E27FC236}">
                <a16:creationId xmlns:a16="http://schemas.microsoft.com/office/drawing/2014/main" id="{17B85AEC-EA58-470F-B50E-6C04B867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5" name="Oval 9">
            <a:extLst>
              <a:ext uri="{FF2B5EF4-FFF2-40B4-BE49-F238E27FC236}">
                <a16:creationId xmlns:a16="http://schemas.microsoft.com/office/drawing/2014/main" id="{2DCB613E-FC57-4778-82FB-6EC8E1BA1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0415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B5097F18-515F-473E-AB95-F10911B0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7" name="AutoShape 10">
            <a:extLst>
              <a:ext uri="{FF2B5EF4-FFF2-40B4-BE49-F238E27FC236}">
                <a16:creationId xmlns:a16="http://schemas.microsoft.com/office/drawing/2014/main" id="{0A1E5D48-D785-482F-A61E-F94C553424AB}"/>
              </a:ext>
            </a:extLst>
          </p:cNvPr>
          <p:cNvCxnSpPr>
            <a:cxnSpLocks noChangeShapeType="1"/>
            <a:stCxn id="64" idx="6"/>
            <a:endCxn id="65" idx="2"/>
          </p:cNvCxnSpPr>
          <p:nvPr/>
        </p:nvCxnSpPr>
        <p:spPr bwMode="auto">
          <a:xfrm>
            <a:off x="103022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10">
            <a:extLst>
              <a:ext uri="{FF2B5EF4-FFF2-40B4-BE49-F238E27FC236}">
                <a16:creationId xmlns:a16="http://schemas.microsoft.com/office/drawing/2014/main" id="{58ACCBDA-086B-4C1F-9506-763461C51B07}"/>
              </a:ext>
            </a:extLst>
          </p:cNvPr>
          <p:cNvCxnSpPr>
            <a:cxnSpLocks noChangeShapeType="1"/>
            <a:stCxn id="65" idx="6"/>
            <a:endCxn id="66" idx="2"/>
          </p:cNvCxnSpPr>
          <p:nvPr/>
        </p:nvCxnSpPr>
        <p:spPr bwMode="auto">
          <a:xfrm>
            <a:off x="109423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9">
            <a:extLst>
              <a:ext uri="{FF2B5EF4-FFF2-40B4-BE49-F238E27FC236}">
                <a16:creationId xmlns:a16="http://schemas.microsoft.com/office/drawing/2014/main" id="{A763F7C7-C2E0-41A0-8476-31452894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0D3191EA-AC12-40C9-805E-A70F38CC4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776538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1" name="Oval 9">
            <a:extLst>
              <a:ext uri="{FF2B5EF4-FFF2-40B4-BE49-F238E27FC236}">
                <a16:creationId xmlns:a16="http://schemas.microsoft.com/office/drawing/2014/main" id="{9C190F55-E0DA-435D-A27E-341E28B69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2" name="AutoShape 10">
            <a:extLst>
              <a:ext uri="{FF2B5EF4-FFF2-40B4-BE49-F238E27FC236}">
                <a16:creationId xmlns:a16="http://schemas.microsoft.com/office/drawing/2014/main" id="{39430BF4-C6A6-43B3-88AE-E30B192973FD}"/>
              </a:ext>
            </a:extLst>
          </p:cNvPr>
          <p:cNvCxnSpPr>
            <a:cxnSpLocks noChangeShapeType="1"/>
            <a:stCxn id="70" idx="2"/>
            <a:endCxn id="69" idx="7"/>
          </p:cNvCxnSpPr>
          <p:nvPr/>
        </p:nvCxnSpPr>
        <p:spPr bwMode="auto">
          <a:xfrm rot="10800000" flipV="1">
            <a:off x="78931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10">
            <a:extLst>
              <a:ext uri="{FF2B5EF4-FFF2-40B4-BE49-F238E27FC236}">
                <a16:creationId xmlns:a16="http://schemas.microsoft.com/office/drawing/2014/main" id="{41D57E58-2D03-48C2-B125-07E613A9E22E}"/>
              </a:ext>
            </a:extLst>
          </p:cNvPr>
          <p:cNvCxnSpPr>
            <a:cxnSpLocks noChangeShapeType="1"/>
            <a:stCxn id="70" idx="6"/>
            <a:endCxn id="71" idx="1"/>
          </p:cNvCxnSpPr>
          <p:nvPr/>
        </p:nvCxnSpPr>
        <p:spPr bwMode="auto">
          <a:xfrm>
            <a:off x="85801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Oval 9">
            <a:extLst>
              <a:ext uri="{FF2B5EF4-FFF2-40B4-BE49-F238E27FC236}">
                <a16:creationId xmlns:a16="http://schemas.microsoft.com/office/drawing/2014/main" id="{9246A399-5A66-4584-9B0B-159C8C3D2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5" name="Oval 9">
            <a:extLst>
              <a:ext uri="{FF2B5EF4-FFF2-40B4-BE49-F238E27FC236}">
                <a16:creationId xmlns:a16="http://schemas.microsoft.com/office/drawing/2014/main" id="{4D22B57C-0381-46E2-82F0-61AEB5A44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776538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76" name="Oval 9">
            <a:extLst>
              <a:ext uri="{FF2B5EF4-FFF2-40B4-BE49-F238E27FC236}">
                <a16:creationId xmlns:a16="http://schemas.microsoft.com/office/drawing/2014/main" id="{11B93236-CF55-48B9-8FC1-1F220A5E4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7" name="AutoShape 10">
            <a:extLst>
              <a:ext uri="{FF2B5EF4-FFF2-40B4-BE49-F238E27FC236}">
                <a16:creationId xmlns:a16="http://schemas.microsoft.com/office/drawing/2014/main" id="{D5E40301-9F40-4F42-9A6A-F88977E608A9}"/>
              </a:ext>
            </a:extLst>
          </p:cNvPr>
          <p:cNvCxnSpPr>
            <a:cxnSpLocks noChangeShapeType="1"/>
            <a:stCxn id="75" idx="2"/>
            <a:endCxn id="74" idx="7"/>
          </p:cNvCxnSpPr>
          <p:nvPr/>
        </p:nvCxnSpPr>
        <p:spPr bwMode="auto">
          <a:xfrm rot="10800000" flipV="1">
            <a:off x="102553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10">
            <a:extLst>
              <a:ext uri="{FF2B5EF4-FFF2-40B4-BE49-F238E27FC236}">
                <a16:creationId xmlns:a16="http://schemas.microsoft.com/office/drawing/2014/main" id="{A6259DD7-B0FB-4A00-9576-0126AAED30F4}"/>
              </a:ext>
            </a:extLst>
          </p:cNvPr>
          <p:cNvCxnSpPr>
            <a:cxnSpLocks noChangeShapeType="1"/>
            <a:stCxn id="75" idx="6"/>
            <a:endCxn id="76" idx="1"/>
          </p:cNvCxnSpPr>
          <p:nvPr/>
        </p:nvCxnSpPr>
        <p:spPr bwMode="auto">
          <a:xfrm>
            <a:off x="109423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9">
            <a:extLst>
              <a:ext uri="{FF2B5EF4-FFF2-40B4-BE49-F238E27FC236}">
                <a16:creationId xmlns:a16="http://schemas.microsoft.com/office/drawing/2014/main" id="{11DD27E4-96F9-41C4-B46F-90241F71A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0" name="Oval 9">
            <a:extLst>
              <a:ext uri="{FF2B5EF4-FFF2-40B4-BE49-F238E27FC236}">
                <a16:creationId xmlns:a16="http://schemas.microsoft.com/office/drawing/2014/main" id="{622EA3FB-FC7F-40B9-8B04-9DF508D4B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440451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1" name="Oval 9">
            <a:extLst>
              <a:ext uri="{FF2B5EF4-FFF2-40B4-BE49-F238E27FC236}">
                <a16:creationId xmlns:a16="http://schemas.microsoft.com/office/drawing/2014/main" id="{1591E7CB-4E5F-4DE2-973D-FAECAF848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2" name="AutoShape 10">
            <a:extLst>
              <a:ext uri="{FF2B5EF4-FFF2-40B4-BE49-F238E27FC236}">
                <a16:creationId xmlns:a16="http://schemas.microsoft.com/office/drawing/2014/main" id="{A0F06AEB-0105-4D71-BD3E-11C4938493E9}"/>
              </a:ext>
            </a:extLst>
          </p:cNvPr>
          <p:cNvCxnSpPr>
            <a:cxnSpLocks noChangeShapeType="1"/>
            <a:stCxn id="79" idx="6"/>
            <a:endCxn id="80" idx="1"/>
          </p:cNvCxnSpPr>
          <p:nvPr/>
        </p:nvCxnSpPr>
        <p:spPr bwMode="auto">
          <a:xfrm>
            <a:off x="103022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10">
            <a:extLst>
              <a:ext uri="{FF2B5EF4-FFF2-40B4-BE49-F238E27FC236}">
                <a16:creationId xmlns:a16="http://schemas.microsoft.com/office/drawing/2014/main" id="{A655D038-DA38-45E3-B3CD-41A66E4FB92F}"/>
              </a:ext>
            </a:extLst>
          </p:cNvPr>
          <p:cNvCxnSpPr>
            <a:cxnSpLocks noChangeShapeType="1"/>
            <a:stCxn id="81" idx="2"/>
            <a:endCxn id="80" idx="7"/>
          </p:cNvCxnSpPr>
          <p:nvPr/>
        </p:nvCxnSpPr>
        <p:spPr bwMode="auto">
          <a:xfrm rot="10800000" flipV="1">
            <a:off x="108954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Oval 9">
            <a:extLst>
              <a:ext uri="{FF2B5EF4-FFF2-40B4-BE49-F238E27FC236}">
                <a16:creationId xmlns:a16="http://schemas.microsoft.com/office/drawing/2014/main" id="{5368E551-FA1B-416F-8B75-CB90B5E80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5" name="Oval 9">
            <a:extLst>
              <a:ext uri="{FF2B5EF4-FFF2-40B4-BE49-F238E27FC236}">
                <a16:creationId xmlns:a16="http://schemas.microsoft.com/office/drawing/2014/main" id="{B8D402B1-54B0-4F19-A729-CD34EBF24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44053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86" name="Oval 9">
            <a:extLst>
              <a:ext uri="{FF2B5EF4-FFF2-40B4-BE49-F238E27FC236}">
                <a16:creationId xmlns:a16="http://schemas.microsoft.com/office/drawing/2014/main" id="{0E19734E-99F0-4A23-A33F-8C124AB8A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7" name="AutoShape 10">
            <a:extLst>
              <a:ext uri="{FF2B5EF4-FFF2-40B4-BE49-F238E27FC236}">
                <a16:creationId xmlns:a16="http://schemas.microsoft.com/office/drawing/2014/main" id="{D4067364-8496-4D6B-BD98-FBD9D2639D97}"/>
              </a:ext>
            </a:extLst>
          </p:cNvPr>
          <p:cNvCxnSpPr>
            <a:cxnSpLocks noChangeShapeType="1"/>
            <a:stCxn id="84" idx="6"/>
            <a:endCxn id="85" idx="1"/>
          </p:cNvCxnSpPr>
          <p:nvPr/>
        </p:nvCxnSpPr>
        <p:spPr bwMode="auto">
          <a:xfrm>
            <a:off x="79400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10">
            <a:extLst>
              <a:ext uri="{FF2B5EF4-FFF2-40B4-BE49-F238E27FC236}">
                <a16:creationId xmlns:a16="http://schemas.microsoft.com/office/drawing/2014/main" id="{C6BDA747-0B20-4340-BF3B-6F2B25E5F0CE}"/>
              </a:ext>
            </a:extLst>
          </p:cNvPr>
          <p:cNvCxnSpPr>
            <a:cxnSpLocks noChangeShapeType="1"/>
            <a:stCxn id="86" idx="2"/>
            <a:endCxn id="85" idx="7"/>
          </p:cNvCxnSpPr>
          <p:nvPr/>
        </p:nvCxnSpPr>
        <p:spPr bwMode="auto">
          <a:xfrm rot="10800000" flipV="1">
            <a:off x="85332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Oval 9">
            <a:extLst>
              <a:ext uri="{FF2B5EF4-FFF2-40B4-BE49-F238E27FC236}">
                <a16:creationId xmlns:a16="http://schemas.microsoft.com/office/drawing/2014/main" id="{15B08F1E-A509-4408-BAF0-A864FD31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0" name="Oval 9">
            <a:extLst>
              <a:ext uri="{FF2B5EF4-FFF2-40B4-BE49-F238E27FC236}">
                <a16:creationId xmlns:a16="http://schemas.microsoft.com/office/drawing/2014/main" id="{209C7218-B1DD-4AA1-9198-EBAE5B4DF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1" name="AutoShape 10">
            <a:extLst>
              <a:ext uri="{FF2B5EF4-FFF2-40B4-BE49-F238E27FC236}">
                <a16:creationId xmlns:a16="http://schemas.microsoft.com/office/drawing/2014/main" id="{FE43DC04-F254-458C-8F90-4E8D2213CB3F}"/>
              </a:ext>
            </a:extLst>
          </p:cNvPr>
          <p:cNvCxnSpPr>
            <a:cxnSpLocks noChangeShapeType="1"/>
            <a:stCxn id="89" idx="6"/>
            <a:endCxn id="95" idx="1"/>
          </p:cNvCxnSpPr>
          <p:nvPr/>
        </p:nvCxnSpPr>
        <p:spPr bwMode="auto">
          <a:xfrm>
            <a:off x="79400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10">
            <a:extLst>
              <a:ext uri="{FF2B5EF4-FFF2-40B4-BE49-F238E27FC236}">
                <a16:creationId xmlns:a16="http://schemas.microsoft.com/office/drawing/2014/main" id="{9DDF0582-A470-4717-B696-62EF2F069320}"/>
              </a:ext>
            </a:extLst>
          </p:cNvPr>
          <p:cNvCxnSpPr>
            <a:cxnSpLocks noChangeShapeType="1"/>
            <a:stCxn id="90" idx="2"/>
            <a:endCxn id="95" idx="7"/>
          </p:cNvCxnSpPr>
          <p:nvPr/>
        </p:nvCxnSpPr>
        <p:spPr bwMode="auto">
          <a:xfrm rot="10800000" flipV="1">
            <a:off x="85332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Oval 9">
            <a:extLst>
              <a:ext uri="{FF2B5EF4-FFF2-40B4-BE49-F238E27FC236}">
                <a16:creationId xmlns:a16="http://schemas.microsoft.com/office/drawing/2014/main" id="{C22CF566-3FAB-4E95-BAE2-B8429071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63087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5" name="Oval 9">
            <a:extLst>
              <a:ext uri="{FF2B5EF4-FFF2-40B4-BE49-F238E27FC236}">
                <a16:creationId xmlns:a16="http://schemas.microsoft.com/office/drawing/2014/main" id="{680B1F2C-6FEF-4E42-8DF4-BB80E7785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6" name="Freeform 157">
            <a:extLst>
              <a:ext uri="{FF2B5EF4-FFF2-40B4-BE49-F238E27FC236}">
                <a16:creationId xmlns:a16="http://schemas.microsoft.com/office/drawing/2014/main" id="{728C4B38-DDC8-488E-A055-A295E152E7CB}"/>
              </a:ext>
            </a:extLst>
          </p:cNvPr>
          <p:cNvSpPr/>
          <p:nvPr/>
        </p:nvSpPr>
        <p:spPr bwMode="auto">
          <a:xfrm>
            <a:off x="82423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39A57EB-3F90-44EC-BE75-9B575329F767}"/>
              </a:ext>
            </a:extLst>
          </p:cNvPr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190">
            <a:extLst>
              <a:ext uri="{FF2B5EF4-FFF2-40B4-BE49-F238E27FC236}">
                <a16:creationId xmlns:a16="http://schemas.microsoft.com/office/drawing/2014/main" id="{5C944A82-EB27-4865-9975-595A6D06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99" name="TextBox 191">
            <a:extLst>
              <a:ext uri="{FF2B5EF4-FFF2-40B4-BE49-F238E27FC236}">
                <a16:creationId xmlns:a16="http://schemas.microsoft.com/office/drawing/2014/main" id="{2A7B0C3E-F622-41F0-856B-73C53B6F9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Paths</a:t>
            </a:r>
          </a:p>
        </p:txBody>
      </p:sp>
      <p:sp>
        <p:nvSpPr>
          <p:cNvPr id="100" name="Oval 9">
            <a:extLst>
              <a:ext uri="{FF2B5EF4-FFF2-40B4-BE49-F238E27FC236}">
                <a16:creationId xmlns:a16="http://schemas.microsoft.com/office/drawing/2014/main" id="{93665FDB-B93B-41F5-9D7F-B20B91F4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1" name="Oval 9">
            <a:extLst>
              <a:ext uri="{FF2B5EF4-FFF2-40B4-BE49-F238E27FC236}">
                <a16:creationId xmlns:a16="http://schemas.microsoft.com/office/drawing/2014/main" id="{CE5419B9-6C15-4068-B745-B741FD6AF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102" name="AutoShape 10">
            <a:extLst>
              <a:ext uri="{FF2B5EF4-FFF2-40B4-BE49-F238E27FC236}">
                <a16:creationId xmlns:a16="http://schemas.microsoft.com/office/drawing/2014/main" id="{5F23C9B5-BEC5-49AF-89E9-BD39F33E87A0}"/>
              </a:ext>
            </a:extLst>
          </p:cNvPr>
          <p:cNvCxnSpPr>
            <a:cxnSpLocks noChangeShapeType="1"/>
            <a:stCxn id="100" idx="6"/>
            <a:endCxn id="105" idx="1"/>
          </p:cNvCxnSpPr>
          <p:nvPr/>
        </p:nvCxnSpPr>
        <p:spPr bwMode="auto">
          <a:xfrm>
            <a:off x="103022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10">
            <a:extLst>
              <a:ext uri="{FF2B5EF4-FFF2-40B4-BE49-F238E27FC236}">
                <a16:creationId xmlns:a16="http://schemas.microsoft.com/office/drawing/2014/main" id="{8AA79F85-DEEE-46A9-B4EC-AD343731AB40}"/>
              </a:ext>
            </a:extLst>
          </p:cNvPr>
          <p:cNvCxnSpPr>
            <a:cxnSpLocks noChangeShapeType="1"/>
            <a:stCxn id="101" idx="2"/>
            <a:endCxn id="105" idx="7"/>
          </p:cNvCxnSpPr>
          <p:nvPr/>
        </p:nvCxnSpPr>
        <p:spPr bwMode="auto">
          <a:xfrm rot="10800000" flipV="1">
            <a:off x="108954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Oval 9">
            <a:extLst>
              <a:ext uri="{FF2B5EF4-FFF2-40B4-BE49-F238E27FC236}">
                <a16:creationId xmlns:a16="http://schemas.microsoft.com/office/drawing/2014/main" id="{B108A017-224F-4BC5-985B-BC302B2D8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6308725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D1077C1B-5078-43D0-8DFA-3F7FD229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6" name="Freeform 157">
            <a:extLst>
              <a:ext uri="{FF2B5EF4-FFF2-40B4-BE49-F238E27FC236}">
                <a16:creationId xmlns:a16="http://schemas.microsoft.com/office/drawing/2014/main" id="{1CD67F74-28E3-4313-ABFB-08B507CF15CD}"/>
              </a:ext>
            </a:extLst>
          </p:cNvPr>
          <p:cNvSpPr/>
          <p:nvPr/>
        </p:nvSpPr>
        <p:spPr bwMode="auto">
          <a:xfrm>
            <a:off x="106045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361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Bayes Ball</a:t>
            </a:r>
          </a:p>
        </p:txBody>
      </p:sp>
      <p:sp>
        <p:nvSpPr>
          <p:cNvPr id="59437" name="Oval 9"/>
          <p:cNvSpPr>
            <a:spLocks noChangeArrowheads="1"/>
          </p:cNvSpPr>
          <p:nvPr/>
        </p:nvSpPr>
        <p:spPr bwMode="auto">
          <a:xfrm>
            <a:off x="1203325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8" name="Oval 9"/>
          <p:cNvSpPr>
            <a:spLocks noChangeArrowheads="1"/>
          </p:cNvSpPr>
          <p:nvPr/>
        </p:nvSpPr>
        <p:spPr bwMode="auto">
          <a:xfrm>
            <a:off x="1843405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9" name="Oval 9"/>
          <p:cNvSpPr>
            <a:spLocks noChangeArrowheads="1"/>
          </p:cNvSpPr>
          <p:nvPr/>
        </p:nvSpPr>
        <p:spPr bwMode="auto">
          <a:xfrm>
            <a:off x="2483485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40" name="AutoShape 10"/>
          <p:cNvCxnSpPr>
            <a:cxnSpLocks noChangeShapeType="1"/>
            <a:stCxn id="59437" idx="6"/>
            <a:endCxn id="59438" idx="2"/>
          </p:cNvCxnSpPr>
          <p:nvPr/>
        </p:nvCxnSpPr>
        <p:spPr bwMode="auto">
          <a:xfrm>
            <a:off x="1523365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41" name="AutoShape 10"/>
          <p:cNvCxnSpPr>
            <a:cxnSpLocks noChangeShapeType="1"/>
            <a:stCxn id="59438" idx="6"/>
            <a:endCxn id="59439" idx="2"/>
          </p:cNvCxnSpPr>
          <p:nvPr/>
        </p:nvCxnSpPr>
        <p:spPr bwMode="auto">
          <a:xfrm>
            <a:off x="2163445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32" name="Oval 9"/>
          <p:cNvSpPr>
            <a:spLocks noChangeArrowheads="1"/>
          </p:cNvSpPr>
          <p:nvPr/>
        </p:nvSpPr>
        <p:spPr bwMode="auto">
          <a:xfrm>
            <a:off x="7119257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759020" y="2438400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34" name="Oval 9"/>
          <p:cNvSpPr>
            <a:spLocks noChangeArrowheads="1"/>
          </p:cNvSpPr>
          <p:nvPr/>
        </p:nvSpPr>
        <p:spPr bwMode="auto">
          <a:xfrm>
            <a:off x="8399417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5" name="AutoShape 10"/>
          <p:cNvCxnSpPr>
            <a:cxnSpLocks noChangeShapeType="1"/>
            <a:stCxn id="59432" idx="6"/>
            <a:endCxn id="92" idx="2"/>
          </p:cNvCxnSpPr>
          <p:nvPr/>
        </p:nvCxnSpPr>
        <p:spPr bwMode="auto">
          <a:xfrm>
            <a:off x="7439297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6" name="AutoShape 10"/>
          <p:cNvCxnSpPr>
            <a:cxnSpLocks noChangeShapeType="1"/>
            <a:stCxn id="92" idx="6"/>
            <a:endCxn id="59434" idx="2"/>
          </p:cNvCxnSpPr>
          <p:nvPr/>
        </p:nvCxnSpPr>
        <p:spPr bwMode="auto">
          <a:xfrm>
            <a:off x="8079377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7" name="Oval 9"/>
          <p:cNvSpPr>
            <a:spLocks noChangeArrowheads="1"/>
          </p:cNvSpPr>
          <p:nvPr/>
        </p:nvSpPr>
        <p:spPr bwMode="auto">
          <a:xfrm>
            <a:off x="1279524" y="4175653"/>
            <a:ext cx="320040" cy="3201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8" name="Oval 9"/>
          <p:cNvSpPr>
            <a:spLocks noChangeArrowheads="1"/>
          </p:cNvSpPr>
          <p:nvPr/>
        </p:nvSpPr>
        <p:spPr bwMode="auto">
          <a:xfrm>
            <a:off x="1812925" y="3538539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9" name="Oval 9"/>
          <p:cNvSpPr>
            <a:spLocks noChangeArrowheads="1"/>
          </p:cNvSpPr>
          <p:nvPr/>
        </p:nvSpPr>
        <p:spPr bwMode="auto">
          <a:xfrm>
            <a:off x="2346324" y="4175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0" name="AutoShape 10"/>
          <p:cNvCxnSpPr>
            <a:cxnSpLocks noChangeShapeType="1"/>
            <a:stCxn id="59428" idx="3"/>
            <a:endCxn id="59427" idx="7"/>
          </p:cNvCxnSpPr>
          <p:nvPr/>
        </p:nvCxnSpPr>
        <p:spPr bwMode="auto">
          <a:xfrm flipH="1">
            <a:off x="1552695" y="3811801"/>
            <a:ext cx="307099" cy="4107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1" name="AutoShape 10"/>
          <p:cNvCxnSpPr>
            <a:cxnSpLocks noChangeShapeType="1"/>
            <a:stCxn id="59428" idx="5"/>
            <a:endCxn id="59429" idx="1"/>
          </p:cNvCxnSpPr>
          <p:nvPr/>
        </p:nvCxnSpPr>
        <p:spPr bwMode="auto">
          <a:xfrm>
            <a:off x="2086095" y="3811801"/>
            <a:ext cx="307098" cy="410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2" name="Oval 9"/>
          <p:cNvSpPr>
            <a:spLocks noChangeArrowheads="1"/>
          </p:cNvSpPr>
          <p:nvPr/>
        </p:nvSpPr>
        <p:spPr bwMode="auto">
          <a:xfrm>
            <a:off x="1340485" y="5052004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34" name="Oval 9"/>
          <p:cNvSpPr>
            <a:spLocks noChangeArrowheads="1"/>
          </p:cNvSpPr>
          <p:nvPr/>
        </p:nvSpPr>
        <p:spPr bwMode="auto">
          <a:xfrm>
            <a:off x="1843088" y="57007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14" name="Oval 9"/>
          <p:cNvSpPr>
            <a:spLocks noChangeArrowheads="1"/>
          </p:cNvSpPr>
          <p:nvPr/>
        </p:nvSpPr>
        <p:spPr bwMode="auto">
          <a:xfrm>
            <a:off x="2346326" y="5052003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15" name="AutoShape 10"/>
          <p:cNvCxnSpPr>
            <a:cxnSpLocks noChangeShapeType="1"/>
            <a:stCxn id="59412" idx="5"/>
            <a:endCxn id="134" idx="1"/>
          </p:cNvCxnSpPr>
          <p:nvPr/>
        </p:nvCxnSpPr>
        <p:spPr bwMode="auto">
          <a:xfrm>
            <a:off x="1613656" y="5325039"/>
            <a:ext cx="276394" cy="42240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6" name="AutoShape 10"/>
          <p:cNvCxnSpPr>
            <a:cxnSpLocks noChangeShapeType="1"/>
            <a:stCxn id="59414" idx="3"/>
            <a:endCxn id="134" idx="7"/>
          </p:cNvCxnSpPr>
          <p:nvPr/>
        </p:nvCxnSpPr>
        <p:spPr bwMode="auto">
          <a:xfrm flipH="1">
            <a:off x="2116801" y="5325039"/>
            <a:ext cx="276394" cy="42240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Straight Connector 181"/>
          <p:cNvCxnSpPr/>
          <p:nvPr/>
        </p:nvCxnSpPr>
        <p:spPr>
          <a:xfrm rot="5400000">
            <a:off x="3467100" y="40005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593725" y="1371600"/>
            <a:ext cx="3657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Active Paths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6433457" y="1371600"/>
            <a:ext cx="40059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AF0007"/>
                </a:solidFill>
                <a:latin typeface="Palatino" pitchFamily="2" charset="77"/>
                <a:ea typeface="Palatino" pitchFamily="2" charset="77"/>
                <a:cs typeface="Calibri"/>
              </a:rPr>
              <a:t>Inactive</a:t>
            </a:r>
            <a:r>
              <a:rPr lang="en-US" sz="32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Paths</a:t>
            </a: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946525" y="57769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auto">
          <a:xfrm>
            <a:off x="3946525" y="5014913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4" name="AutoShape 10"/>
          <p:cNvCxnSpPr>
            <a:cxnSpLocks noChangeShapeType="1"/>
            <a:stCxn id="53" idx="4"/>
            <a:endCxn id="52" idx="0"/>
          </p:cNvCxnSpPr>
          <p:nvPr/>
        </p:nvCxnSpPr>
        <p:spPr bwMode="auto">
          <a:xfrm>
            <a:off x="4106545" y="5334794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9"/>
          <p:cNvSpPr>
            <a:spLocks noChangeArrowheads="1"/>
          </p:cNvSpPr>
          <p:nvPr/>
        </p:nvSpPr>
        <p:spPr bwMode="auto">
          <a:xfrm>
            <a:off x="3946525" y="4191000"/>
            <a:ext cx="320675" cy="31908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67" name="Oval 9"/>
          <p:cNvSpPr>
            <a:spLocks noChangeArrowheads="1"/>
          </p:cNvSpPr>
          <p:nvPr/>
        </p:nvSpPr>
        <p:spPr bwMode="auto">
          <a:xfrm>
            <a:off x="3946525" y="3429000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8" name="AutoShape 10"/>
          <p:cNvCxnSpPr>
            <a:cxnSpLocks noChangeShapeType="1"/>
            <a:stCxn id="67" idx="4"/>
            <a:endCxn id="66" idx="0"/>
          </p:cNvCxnSpPr>
          <p:nvPr/>
        </p:nvCxnSpPr>
        <p:spPr bwMode="auto">
          <a:xfrm>
            <a:off x="4106545" y="3748881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Oval 9"/>
          <p:cNvSpPr>
            <a:spLocks noChangeArrowheads="1"/>
          </p:cNvSpPr>
          <p:nvPr/>
        </p:nvSpPr>
        <p:spPr bwMode="auto">
          <a:xfrm>
            <a:off x="7256415" y="4066114"/>
            <a:ext cx="320040" cy="3201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1" name="Oval 9"/>
          <p:cNvSpPr>
            <a:spLocks noChangeArrowheads="1"/>
          </p:cNvSpPr>
          <p:nvPr/>
        </p:nvSpPr>
        <p:spPr bwMode="auto">
          <a:xfrm>
            <a:off x="7789816" y="3429000"/>
            <a:ext cx="320040" cy="3201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2" name="Oval 9"/>
          <p:cNvSpPr>
            <a:spLocks noChangeArrowheads="1"/>
          </p:cNvSpPr>
          <p:nvPr/>
        </p:nvSpPr>
        <p:spPr bwMode="auto">
          <a:xfrm>
            <a:off x="8323215" y="4066115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3" name="AutoShape 10"/>
          <p:cNvCxnSpPr>
            <a:cxnSpLocks noChangeShapeType="1"/>
            <a:stCxn id="71" idx="3"/>
            <a:endCxn id="70" idx="7"/>
          </p:cNvCxnSpPr>
          <p:nvPr/>
        </p:nvCxnSpPr>
        <p:spPr bwMode="auto">
          <a:xfrm flipH="1">
            <a:off x="7529586" y="3702262"/>
            <a:ext cx="307099" cy="4107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10"/>
          <p:cNvCxnSpPr>
            <a:cxnSpLocks noChangeShapeType="1"/>
            <a:stCxn id="71" idx="5"/>
            <a:endCxn id="72" idx="1"/>
          </p:cNvCxnSpPr>
          <p:nvPr/>
        </p:nvCxnSpPr>
        <p:spPr bwMode="auto">
          <a:xfrm>
            <a:off x="8062986" y="3702262"/>
            <a:ext cx="307098" cy="410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7317376" y="4942465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9979" y="5591174"/>
            <a:ext cx="320675" cy="3190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8323217" y="4942464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9" name="AutoShape 10"/>
          <p:cNvCxnSpPr>
            <a:cxnSpLocks noChangeShapeType="1"/>
            <a:stCxn id="76" idx="5"/>
            <a:endCxn id="77" idx="1"/>
          </p:cNvCxnSpPr>
          <p:nvPr/>
        </p:nvCxnSpPr>
        <p:spPr bwMode="auto">
          <a:xfrm>
            <a:off x="7590547" y="5215500"/>
            <a:ext cx="276394" cy="42240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10"/>
          <p:cNvCxnSpPr>
            <a:cxnSpLocks noChangeShapeType="1"/>
            <a:stCxn id="78" idx="3"/>
            <a:endCxn id="77" idx="7"/>
          </p:cNvCxnSpPr>
          <p:nvPr/>
        </p:nvCxnSpPr>
        <p:spPr bwMode="auto">
          <a:xfrm flipH="1">
            <a:off x="8093692" y="5215500"/>
            <a:ext cx="276394" cy="42240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Oval 9"/>
          <p:cNvSpPr>
            <a:spLocks noChangeArrowheads="1"/>
          </p:cNvSpPr>
          <p:nvPr/>
        </p:nvSpPr>
        <p:spPr bwMode="auto">
          <a:xfrm>
            <a:off x="10014857" y="4114800"/>
            <a:ext cx="320675" cy="31908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83" name="Oval 9"/>
          <p:cNvSpPr>
            <a:spLocks noChangeArrowheads="1"/>
          </p:cNvSpPr>
          <p:nvPr/>
        </p:nvSpPr>
        <p:spPr bwMode="auto">
          <a:xfrm>
            <a:off x="10014857" y="3352800"/>
            <a:ext cx="320040" cy="31988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84" name="AutoShape 10"/>
          <p:cNvCxnSpPr>
            <a:cxnSpLocks noChangeShapeType="1"/>
            <a:stCxn id="83" idx="4"/>
            <a:endCxn id="82" idx="0"/>
          </p:cNvCxnSpPr>
          <p:nvPr/>
        </p:nvCxnSpPr>
        <p:spPr bwMode="auto">
          <a:xfrm>
            <a:off x="10174877" y="3672681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9"/>
          <p:cNvSpPr>
            <a:spLocks noChangeArrowheads="1"/>
          </p:cNvSpPr>
          <p:nvPr/>
        </p:nvSpPr>
        <p:spPr bwMode="auto">
          <a:xfrm>
            <a:off x="10014857" y="5715000"/>
            <a:ext cx="320675" cy="3190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10014857" y="4953000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8" name="AutoShape 10"/>
          <p:cNvCxnSpPr>
            <a:cxnSpLocks noChangeShapeType="1"/>
            <a:stCxn id="87" idx="4"/>
            <a:endCxn id="86" idx="0"/>
          </p:cNvCxnSpPr>
          <p:nvPr/>
        </p:nvCxnSpPr>
        <p:spPr bwMode="auto">
          <a:xfrm>
            <a:off x="10174877" y="5272881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/>
          <p:nvPr/>
        </p:nvCxnSpPr>
        <p:spPr>
          <a:xfrm>
            <a:off x="1676400" y="2286000"/>
            <a:ext cx="685800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752600" y="3995228"/>
            <a:ext cx="435429" cy="31370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 flipV="1">
            <a:off x="1774371" y="5257800"/>
            <a:ext cx="435429" cy="33927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267201" y="3733800"/>
            <a:ext cx="152399" cy="38990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flipV="1">
            <a:off x="4267200" y="5334000"/>
            <a:ext cx="152400" cy="372099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077200" y="2362200"/>
            <a:ext cx="381000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18522905">
            <a:off x="7379505" y="3767521"/>
            <a:ext cx="381000" cy="152400"/>
            <a:chOff x="7391400" y="2286000"/>
            <a:chExt cx="381000" cy="15240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Arrow Connector 105"/>
          <p:cNvCxnSpPr/>
          <p:nvPr/>
        </p:nvCxnSpPr>
        <p:spPr>
          <a:xfrm flipV="1">
            <a:off x="8077200" y="2286000"/>
            <a:ext cx="0" cy="152400"/>
          </a:xfrm>
          <a:prstGeom prst="straightConnector1">
            <a:avLst/>
          </a:prstGeom>
          <a:ln w="28575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 rot="14146535">
            <a:off x="8133050" y="3762029"/>
            <a:ext cx="381000" cy="152400"/>
            <a:chOff x="7391400" y="2286000"/>
            <a:chExt cx="381000" cy="152400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 rot="7310280">
            <a:off x="8204328" y="5442500"/>
            <a:ext cx="381000" cy="152400"/>
            <a:chOff x="7391400" y="2286000"/>
            <a:chExt cx="381000" cy="152400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rot="3346535">
            <a:off x="7411750" y="5438429"/>
            <a:ext cx="381000" cy="152400"/>
            <a:chOff x="7391400" y="2286000"/>
            <a:chExt cx="381000" cy="15240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rot="5400000">
            <a:off x="10172700" y="5372100"/>
            <a:ext cx="381000" cy="152400"/>
            <a:chOff x="7391400" y="2286000"/>
            <a:chExt cx="381000" cy="152400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 rot="16200000">
            <a:off x="10172700" y="3848100"/>
            <a:ext cx="381000" cy="152400"/>
            <a:chOff x="7391400" y="2286000"/>
            <a:chExt cx="381000" cy="152400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7391400" y="2286000"/>
            <a:ext cx="381000" cy="152400"/>
            <a:chOff x="7391400" y="2286000"/>
            <a:chExt cx="381000" cy="152400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Slide Number Placeholder 3">
            <a:extLst>
              <a:ext uri="{FF2B5EF4-FFF2-40B4-BE49-F238E27FC236}">
                <a16:creationId xmlns:a16="http://schemas.microsoft.com/office/drawing/2014/main" id="{7805EACA-59F5-8F43-8855-AA7860397CFC}"/>
              </a:ext>
            </a:extLst>
          </p:cNvPr>
          <p:cNvSpPr txBox="1">
            <a:spLocks/>
          </p:cNvSpPr>
          <p:nvPr/>
        </p:nvSpPr>
        <p:spPr bwMode="auto">
          <a:xfrm>
            <a:off x="6705600" y="64579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38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8713F7D-5697-459C-A9B5-9990649F5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512" y="2386584"/>
            <a:ext cx="6293558" cy="42752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5E8F55-0FAC-44E5-9CF7-E73F5A5C1210}"/>
              </a:ext>
            </a:extLst>
          </p:cNvPr>
          <p:cNvSpPr/>
          <p:nvPr/>
        </p:nvSpPr>
        <p:spPr>
          <a:xfrm rot="19864082">
            <a:off x="4088771" y="3663505"/>
            <a:ext cx="824096" cy="42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DA09A-1DDA-4F10-BEB1-941B1272D3CA}"/>
              </a:ext>
            </a:extLst>
          </p:cNvPr>
          <p:cNvSpPr/>
          <p:nvPr/>
        </p:nvSpPr>
        <p:spPr>
          <a:xfrm rot="19455985">
            <a:off x="7647630" y="5077824"/>
            <a:ext cx="824096" cy="42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6B79D49-0CC4-BC40-B018-416CD2174C6B}"/>
              </a:ext>
            </a:extLst>
          </p:cNvPr>
          <p:cNvSpPr txBox="1">
            <a:spLocks/>
          </p:cNvSpPr>
          <p:nvPr/>
        </p:nvSpPr>
        <p:spPr bwMode="auto">
          <a:xfrm>
            <a:off x="6705600" y="63976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9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No, the Bayes ball can travel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04C99F-167B-4587-B28A-B2B0DF4F3492}"/>
              </a:ext>
            </a:extLst>
          </p:cNvPr>
          <p:cNvGrpSpPr/>
          <p:nvPr/>
        </p:nvGrpSpPr>
        <p:grpSpPr>
          <a:xfrm>
            <a:off x="2745348" y="2555534"/>
            <a:ext cx="6293559" cy="4275252"/>
            <a:chOff x="148063" y="6788080"/>
            <a:chExt cx="3110168" cy="21330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713F7D-5697-459C-A9B5-9990649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63" y="6788080"/>
              <a:ext cx="3110168" cy="213300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5E8F55-0FAC-44E5-9CF7-E73F5A5C1210}"/>
                </a:ext>
              </a:extLst>
            </p:cNvPr>
            <p:cNvSpPr/>
            <p:nvPr/>
          </p:nvSpPr>
          <p:spPr>
            <a:xfrm rot="19864082">
              <a:off x="709088" y="7425161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4DA09A-1DDA-4F10-BEB1-941B1272D3CA}"/>
                </a:ext>
              </a:extLst>
            </p:cNvPr>
            <p:cNvSpPr/>
            <p:nvPr/>
          </p:nvSpPr>
          <p:spPr>
            <a:xfrm rot="19455985">
              <a:off x="2467814" y="8130792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17">
            <a:extLst>
              <a:ext uri="{FF2B5EF4-FFF2-40B4-BE49-F238E27FC236}">
                <a16:creationId xmlns:a16="http://schemas.microsoft.com/office/drawing/2014/main" id="{02EC8B1A-B7E1-4369-8A73-A174E45223A2}"/>
              </a:ext>
            </a:extLst>
          </p:cNvPr>
          <p:cNvSpPr/>
          <p:nvPr/>
        </p:nvSpPr>
        <p:spPr>
          <a:xfrm rot="11605591">
            <a:off x="4960911" y="5124406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B1523053-BF9F-4F7F-A72C-71AD316CF3F8}"/>
              </a:ext>
            </a:extLst>
          </p:cNvPr>
          <p:cNvSpPr/>
          <p:nvPr/>
        </p:nvSpPr>
        <p:spPr>
          <a:xfrm rot="9735315">
            <a:off x="6473358" y="5163695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C6243C-5E0D-4BC6-98D3-174D7C3B10FD}"/>
              </a:ext>
            </a:extLst>
          </p:cNvPr>
          <p:cNvGrpSpPr/>
          <p:nvPr/>
        </p:nvGrpSpPr>
        <p:grpSpPr>
          <a:xfrm rot="19698950">
            <a:off x="4708445" y="4204047"/>
            <a:ext cx="381000" cy="152400"/>
            <a:chOff x="7391400" y="2286000"/>
            <a:chExt cx="381000" cy="1524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8BA2DF7-4341-4D21-90D5-0C55D2DFD349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BD4149D-33E1-4366-BC35-0872CCC775B1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4F0957-77ED-49A7-BCF3-E338EF863C9C}"/>
              </a:ext>
            </a:extLst>
          </p:cNvPr>
          <p:cNvGrpSpPr/>
          <p:nvPr/>
        </p:nvGrpSpPr>
        <p:grpSpPr>
          <a:xfrm rot="11720378">
            <a:off x="5701628" y="4101581"/>
            <a:ext cx="381000" cy="152400"/>
            <a:chOff x="7391400" y="2286000"/>
            <a:chExt cx="381000" cy="1524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CA26D6-6E78-4737-9434-7838011B6EBA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6A9EB6D-D814-43AC-9098-B3E9D7B0E0B1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902151A-B19D-A347-BF2E-14CD170670BC}"/>
              </a:ext>
            </a:extLst>
          </p:cNvPr>
          <p:cNvSpPr txBox="1">
            <a:spLocks/>
          </p:cNvSpPr>
          <p:nvPr/>
        </p:nvSpPr>
        <p:spPr bwMode="auto">
          <a:xfrm>
            <a:off x="6705600" y="63976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39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C65F9-66CB-4E2B-B9E8-FFBF24E7E490}"/>
              </a:ext>
            </a:extLst>
          </p:cNvPr>
          <p:cNvGrpSpPr/>
          <p:nvPr/>
        </p:nvGrpSpPr>
        <p:grpSpPr>
          <a:xfrm>
            <a:off x="2991621" y="2459736"/>
            <a:ext cx="6293558" cy="4177280"/>
            <a:chOff x="3579447" y="6801870"/>
            <a:chExt cx="3123334" cy="2080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C5AE0-2AD2-49CD-90BD-D146B9F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8917C-162F-4742-9B86-8DBBAB901914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B2F8D-48F0-45B3-AE79-83B0FDDD987C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CA37B3-07FD-4850-A2D2-7305BCD911A5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1A09772-F759-7042-9ECF-6A7863E18C08}"/>
              </a:ext>
            </a:extLst>
          </p:cNvPr>
          <p:cNvSpPr txBox="1">
            <a:spLocks/>
          </p:cNvSpPr>
          <p:nvPr/>
        </p:nvSpPr>
        <p:spPr bwMode="auto">
          <a:xfrm>
            <a:off x="6705600" y="63976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6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174D-D59D-D44E-89ED-BC2D7A75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conditional independencies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6BD107-0012-0F41-A5EF-577623F4F9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>
                    <a:solidFill>
                      <a:schemeClr val="tx2"/>
                    </a:solidFill>
                    <a:cs typeface="Calibri"/>
                    <a:sym typeface="Wingdings"/>
                  </a:rPr>
                  <a:t>For a Bayes net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)) </m:t>
                        </m:r>
                      </m:e>
                    </m:nary>
                  </m:oMath>
                </a14:m>
                <a:endParaRPr lang="en-US" sz="3200" dirty="0">
                  <a:cs typeface="Calibri"/>
                </a:endParaRPr>
              </a:p>
              <a:p>
                <a:endParaRPr lang="en-US" dirty="0">
                  <a:cs typeface="Calibri"/>
                </a:endParaRPr>
              </a:p>
              <a:p>
                <a:r>
                  <a:rPr lang="en-US" sz="3200" dirty="0">
                    <a:cs typeface="Calibri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  <a:cs typeface="Calibri"/>
                      </a:rPr>
                      <m:t>|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Calibri"/>
                      </a:rPr>
                      <m:t>𝑃𝑎𝑟𝑒𝑛𝑡𝑠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 err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/>
                      </a:rPr>
                      <m:t>|</m:t>
                    </m:r>
                  </m:oMath>
                </a14:m>
                <a:r>
                  <a:rPr lang="en-US" sz="3200" dirty="0">
                    <a:cs typeface="Calibri"/>
                  </a:rPr>
                  <a:t> is small, the conditional probability tables are much smaller</a:t>
                </a:r>
              </a:p>
              <a:p>
                <a:pPr lvl="1"/>
                <a:r>
                  <a:rPr lang="en-US" dirty="0">
                    <a:cs typeface="Calibri"/>
                  </a:rPr>
                  <a:t>Makes them easier to estimate from data</a:t>
                </a:r>
              </a:p>
              <a:p>
                <a:pPr lvl="1"/>
                <a:endParaRPr lang="en-US" dirty="0">
                  <a:cs typeface="Calibri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6BD107-0012-0F41-A5EF-577623F4F9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8" t="-16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72117-8B31-E940-9196-72EBA0F8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if?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C65F9-66CB-4E2B-B9E8-FFBF24E7E490}"/>
              </a:ext>
            </a:extLst>
          </p:cNvPr>
          <p:cNvGrpSpPr/>
          <p:nvPr/>
        </p:nvGrpSpPr>
        <p:grpSpPr>
          <a:xfrm>
            <a:off x="2991621" y="2459736"/>
            <a:ext cx="6293558" cy="4177280"/>
            <a:chOff x="3579447" y="6801870"/>
            <a:chExt cx="3123334" cy="2080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C5AE0-2AD2-49CD-90BD-D146B9F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8917C-162F-4742-9B86-8DBBAB901914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B2F8D-48F0-45B3-AE79-83B0FDDD987C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CA37B3-07FD-4850-A2D2-7305BCD911A5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CA7E754-BEE4-5E44-9696-BB159A26675F}"/>
              </a:ext>
            </a:extLst>
          </p:cNvPr>
          <p:cNvSpPr/>
          <p:nvPr/>
        </p:nvSpPr>
        <p:spPr>
          <a:xfrm>
            <a:off x="8305800" y="4267200"/>
            <a:ext cx="6096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CAD1885-7218-774E-8B71-708F3278165C}"/>
              </a:ext>
            </a:extLst>
          </p:cNvPr>
          <p:cNvSpPr txBox="1">
            <a:spLocks/>
          </p:cNvSpPr>
          <p:nvPr/>
        </p:nvSpPr>
        <p:spPr bwMode="auto">
          <a:xfrm>
            <a:off x="6705600" y="63976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83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1193799"/>
          </a:xfrm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C9596D-81D2-AF47-8B40-DB6DFD7636F5}"/>
              </a:ext>
            </a:extLst>
          </p:cNvPr>
          <p:cNvSpPr/>
          <p:nvPr/>
        </p:nvSpPr>
        <p:spPr>
          <a:xfrm>
            <a:off x="5417078" y="4169906"/>
            <a:ext cx="711200" cy="713232"/>
          </a:xfrm>
          <a:prstGeom prst="ellipse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01A922-6005-B44D-887B-A8B4E6F4DD1E}"/>
              </a:ext>
            </a:extLst>
          </p:cNvPr>
          <p:cNvSpPr/>
          <p:nvPr/>
        </p:nvSpPr>
        <p:spPr>
          <a:xfrm>
            <a:off x="5467175" y="2799505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80937A-5560-5A42-A37E-0CD4433A4C0A}"/>
              </a:ext>
            </a:extLst>
          </p:cNvPr>
          <p:cNvSpPr/>
          <p:nvPr/>
        </p:nvSpPr>
        <p:spPr>
          <a:xfrm>
            <a:off x="4640037" y="2977679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3331E7-6352-644F-8C9E-03CF89F15DB2}"/>
              </a:ext>
            </a:extLst>
          </p:cNvPr>
          <p:cNvSpPr/>
          <p:nvPr/>
        </p:nvSpPr>
        <p:spPr>
          <a:xfrm>
            <a:off x="6165744" y="5477463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684149-942E-484B-BBD7-63F660CF5C45}"/>
              </a:ext>
            </a:extLst>
          </p:cNvPr>
          <p:cNvSpPr/>
          <p:nvPr/>
        </p:nvSpPr>
        <p:spPr>
          <a:xfrm>
            <a:off x="4705878" y="5540307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92DE66-D64A-594B-BE63-6E1218F00221}"/>
              </a:ext>
            </a:extLst>
          </p:cNvPr>
          <p:cNvSpPr/>
          <p:nvPr/>
        </p:nvSpPr>
        <p:spPr>
          <a:xfrm>
            <a:off x="6889575" y="4353667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600794-2E6B-6A4C-9C51-4164AE5255EB}"/>
              </a:ext>
            </a:extLst>
          </p:cNvPr>
          <p:cNvSpPr/>
          <p:nvPr/>
        </p:nvSpPr>
        <p:spPr>
          <a:xfrm>
            <a:off x="3969630" y="4375113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E24864-AE69-D240-8346-64E46153894B}"/>
              </a:ext>
            </a:extLst>
          </p:cNvPr>
          <p:cNvSpPr/>
          <p:nvPr/>
        </p:nvSpPr>
        <p:spPr>
          <a:xfrm>
            <a:off x="6294313" y="29419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4B538C-456B-004C-A9BE-0EA204800F05}"/>
              </a:ext>
            </a:extLst>
          </p:cNvPr>
          <p:cNvCxnSpPr/>
          <p:nvPr/>
        </p:nvCxnSpPr>
        <p:spPr>
          <a:xfrm flipH="1">
            <a:off x="6769100" y="2378007"/>
            <a:ext cx="236413" cy="599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12AB7C-8DA8-C241-A8F4-F3F3672D744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619627" y="2119259"/>
            <a:ext cx="30286" cy="82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C1018D-4043-2042-955F-E3A3EE469C84}"/>
              </a:ext>
            </a:extLst>
          </p:cNvPr>
          <p:cNvCxnSpPr>
            <a:cxnSpLocks/>
          </p:cNvCxnSpPr>
          <p:nvPr/>
        </p:nvCxnSpPr>
        <p:spPr>
          <a:xfrm flipH="1">
            <a:off x="6027613" y="2119259"/>
            <a:ext cx="18516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0F153A-A655-E241-A8A3-531EFCE8BEE4}"/>
              </a:ext>
            </a:extLst>
          </p:cNvPr>
          <p:cNvCxnSpPr>
            <a:cxnSpLocks/>
          </p:cNvCxnSpPr>
          <p:nvPr/>
        </p:nvCxnSpPr>
        <p:spPr>
          <a:xfrm>
            <a:off x="5314888" y="2114300"/>
            <a:ext cx="304573" cy="766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5A2568-A828-AD4B-8537-A807D22BB5C6}"/>
              </a:ext>
            </a:extLst>
          </p:cNvPr>
          <p:cNvCxnSpPr>
            <a:cxnSpLocks/>
          </p:cNvCxnSpPr>
          <p:nvPr/>
        </p:nvCxnSpPr>
        <p:spPr>
          <a:xfrm>
            <a:off x="4735099" y="2291445"/>
            <a:ext cx="178440" cy="71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7AF673-6CBC-8E44-BBC4-DA517E1D01C2}"/>
              </a:ext>
            </a:extLst>
          </p:cNvPr>
          <p:cNvCxnSpPr>
            <a:cxnSpLocks/>
            <a:stCxn id="12" idx="3"/>
            <a:endCxn id="4" idx="7"/>
          </p:cNvCxnSpPr>
          <p:nvPr/>
        </p:nvCxnSpPr>
        <p:spPr>
          <a:xfrm flipH="1">
            <a:off x="6024125" y="3549014"/>
            <a:ext cx="374341" cy="725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517D5C-B991-F645-A1AC-42C0EB055525}"/>
              </a:ext>
            </a:extLst>
          </p:cNvPr>
          <p:cNvCxnSpPr>
            <a:cxnSpLocks/>
            <a:stCxn id="6" idx="4"/>
            <a:endCxn id="4" idx="0"/>
          </p:cNvCxnSpPr>
          <p:nvPr/>
        </p:nvCxnSpPr>
        <p:spPr>
          <a:xfrm flipH="1">
            <a:off x="5772678" y="3510705"/>
            <a:ext cx="50097" cy="65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2B2063C-C78B-9E4F-A3C6-F63019D5B776}"/>
              </a:ext>
            </a:extLst>
          </p:cNvPr>
          <p:cNvCxnSpPr>
            <a:cxnSpLocks/>
            <a:stCxn id="7" idx="5"/>
            <a:endCxn id="4" idx="1"/>
          </p:cNvCxnSpPr>
          <p:nvPr/>
        </p:nvCxnSpPr>
        <p:spPr>
          <a:xfrm>
            <a:off x="5247084" y="3584726"/>
            <a:ext cx="274147" cy="68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0720D7-5FE1-DF48-BE39-B086E330A20E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6024125" y="4778688"/>
            <a:ext cx="332049" cy="76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8E4806-2D87-4B4C-95D6-34F48C03CD62}"/>
              </a:ext>
            </a:extLst>
          </p:cNvPr>
          <p:cNvCxnSpPr>
            <a:cxnSpLocks/>
            <a:stCxn id="4" idx="3"/>
            <a:endCxn id="9" idx="7"/>
          </p:cNvCxnSpPr>
          <p:nvPr/>
        </p:nvCxnSpPr>
        <p:spPr>
          <a:xfrm flipH="1">
            <a:off x="5312925" y="4778688"/>
            <a:ext cx="208306" cy="86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95E9AA-A72F-994A-AF75-C2CB11ADC6D2}"/>
              </a:ext>
            </a:extLst>
          </p:cNvPr>
          <p:cNvCxnSpPr>
            <a:cxnSpLocks/>
            <a:stCxn id="11" idx="5"/>
            <a:endCxn id="9" idx="1"/>
          </p:cNvCxnSpPr>
          <p:nvPr/>
        </p:nvCxnSpPr>
        <p:spPr>
          <a:xfrm>
            <a:off x="4576677" y="4982160"/>
            <a:ext cx="233354" cy="6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5E75D57-4856-3F4E-94F8-B606FE847341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6772791" y="5002023"/>
            <a:ext cx="332050" cy="57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0DE6600C-29EE-9B47-8214-4F2EE2F9BEA8}"/>
              </a:ext>
            </a:extLst>
          </p:cNvPr>
          <p:cNvSpPr/>
          <p:nvPr/>
        </p:nvSpPr>
        <p:spPr>
          <a:xfrm>
            <a:off x="7778576" y="4353667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CA7DE3-809A-6542-BDD1-F3D01333B39B}"/>
              </a:ext>
            </a:extLst>
          </p:cNvPr>
          <p:cNvCxnSpPr>
            <a:cxnSpLocks/>
            <a:stCxn id="45" idx="3"/>
          </p:cNvCxnSpPr>
          <p:nvPr/>
        </p:nvCxnSpPr>
        <p:spPr>
          <a:xfrm flipH="1">
            <a:off x="6886671" y="4960714"/>
            <a:ext cx="996058" cy="80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61DEB81-A285-7640-B0A1-3DF821EC8E05}"/>
              </a:ext>
            </a:extLst>
          </p:cNvPr>
          <p:cNvCxnSpPr>
            <a:cxnSpLocks/>
            <a:stCxn id="8" idx="5"/>
            <a:endCxn id="51" idx="2"/>
          </p:cNvCxnSpPr>
          <p:nvPr/>
        </p:nvCxnSpPr>
        <p:spPr>
          <a:xfrm>
            <a:off x="6772791" y="6084510"/>
            <a:ext cx="611909" cy="40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D6E7DD74-EF43-0F41-9C3B-AE5F1C4D66C0}"/>
              </a:ext>
            </a:extLst>
          </p:cNvPr>
          <p:cNvSpPr/>
          <p:nvPr/>
        </p:nvSpPr>
        <p:spPr>
          <a:xfrm>
            <a:off x="7384700" y="6134100"/>
            <a:ext cx="996058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GC2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4B8878-8A2E-9545-AB07-A19393E6A552}"/>
              </a:ext>
            </a:extLst>
          </p:cNvPr>
          <p:cNvSpPr/>
          <p:nvPr/>
        </p:nvSpPr>
        <p:spPr>
          <a:xfrm>
            <a:off x="6975227" y="1870663"/>
            <a:ext cx="907502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GP3</a:t>
            </a: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4FA94FE7-AE7E-C648-88A6-86BB07FB9BDD}"/>
              </a:ext>
            </a:extLst>
          </p:cNvPr>
          <p:cNvSpPr txBox="1">
            <a:spLocks/>
          </p:cNvSpPr>
          <p:nvPr/>
        </p:nvSpPr>
        <p:spPr bwMode="auto">
          <a:xfrm>
            <a:off x="6705600" y="63976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22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CEA2-1A79-664E-A0E1-298EA92D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EB29-86BA-7F4E-B55C-3B5A844C4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blanket of X - subset of variables such that all other variables are independent of X conditioned on the blanket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A3EC3-8F6C-CC41-9CBB-BE207DF4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10" y="12446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1DCAF8-645D-314D-9C03-7002F7A53B3C}"/>
              </a:ext>
            </a:extLst>
          </p:cNvPr>
          <p:cNvSpPr/>
          <p:nvPr/>
        </p:nvSpPr>
        <p:spPr>
          <a:xfrm>
            <a:off x="5417078" y="4169906"/>
            <a:ext cx="711200" cy="713232"/>
          </a:xfrm>
          <a:prstGeom prst="ellipse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52DF22-91A7-5248-B349-F796B3F47CB5}"/>
              </a:ext>
            </a:extLst>
          </p:cNvPr>
          <p:cNvSpPr/>
          <p:nvPr/>
        </p:nvSpPr>
        <p:spPr>
          <a:xfrm>
            <a:off x="5467175" y="2799505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B51669-3AC5-3C40-AD0A-6E9724BB0CEC}"/>
              </a:ext>
            </a:extLst>
          </p:cNvPr>
          <p:cNvSpPr/>
          <p:nvPr/>
        </p:nvSpPr>
        <p:spPr>
          <a:xfrm>
            <a:off x="4640037" y="2977679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6677AD-67A8-3F4E-A364-A075511E589B}"/>
              </a:ext>
            </a:extLst>
          </p:cNvPr>
          <p:cNvSpPr/>
          <p:nvPr/>
        </p:nvSpPr>
        <p:spPr>
          <a:xfrm>
            <a:off x="6165744" y="5477463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505CE7-064F-364B-8416-210F6DC1A553}"/>
              </a:ext>
            </a:extLst>
          </p:cNvPr>
          <p:cNvSpPr/>
          <p:nvPr/>
        </p:nvSpPr>
        <p:spPr>
          <a:xfrm>
            <a:off x="4705878" y="554030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545989-8382-8A47-BDE0-5E2304CF0DD1}"/>
              </a:ext>
            </a:extLst>
          </p:cNvPr>
          <p:cNvSpPr/>
          <p:nvPr/>
        </p:nvSpPr>
        <p:spPr>
          <a:xfrm>
            <a:off x="6889575" y="43536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D7C757-5F3C-5F4C-AC5C-9C8FC1BBF163}"/>
              </a:ext>
            </a:extLst>
          </p:cNvPr>
          <p:cNvSpPr/>
          <p:nvPr/>
        </p:nvSpPr>
        <p:spPr>
          <a:xfrm>
            <a:off x="3969630" y="4375113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DA1730-95A4-F74C-A178-0E8BBCA7FC70}"/>
              </a:ext>
            </a:extLst>
          </p:cNvPr>
          <p:cNvSpPr/>
          <p:nvPr/>
        </p:nvSpPr>
        <p:spPr>
          <a:xfrm>
            <a:off x="6294313" y="29419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B0E1C1-B43A-1148-A28A-9478D33A6783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6769102" y="2522814"/>
            <a:ext cx="387174" cy="45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913463-BE9A-BA47-B74D-1ED6AB568F8E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6619627" y="2119259"/>
            <a:ext cx="30286" cy="82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AF1283-1B34-934D-AD2B-50A90B6F5370}"/>
              </a:ext>
            </a:extLst>
          </p:cNvPr>
          <p:cNvCxnSpPr>
            <a:cxnSpLocks/>
          </p:cNvCxnSpPr>
          <p:nvPr/>
        </p:nvCxnSpPr>
        <p:spPr>
          <a:xfrm flipH="1">
            <a:off x="6027613" y="2119259"/>
            <a:ext cx="18516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BE3E20-B699-4041-9E9D-C03BB0669319}"/>
              </a:ext>
            </a:extLst>
          </p:cNvPr>
          <p:cNvCxnSpPr>
            <a:cxnSpLocks/>
          </p:cNvCxnSpPr>
          <p:nvPr/>
        </p:nvCxnSpPr>
        <p:spPr>
          <a:xfrm>
            <a:off x="5314888" y="2114300"/>
            <a:ext cx="304573" cy="766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A83B6A-7CB6-7E4C-AC61-75CA2BA89ACF}"/>
              </a:ext>
            </a:extLst>
          </p:cNvPr>
          <p:cNvCxnSpPr>
            <a:cxnSpLocks/>
          </p:cNvCxnSpPr>
          <p:nvPr/>
        </p:nvCxnSpPr>
        <p:spPr>
          <a:xfrm>
            <a:off x="4735099" y="2291445"/>
            <a:ext cx="178440" cy="71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E494E6-6873-7A48-8351-25C6BFF9D5E2}"/>
              </a:ext>
            </a:extLst>
          </p:cNvPr>
          <p:cNvCxnSpPr>
            <a:cxnSpLocks/>
            <a:stCxn id="13" idx="3"/>
            <a:endCxn id="6" idx="7"/>
          </p:cNvCxnSpPr>
          <p:nvPr/>
        </p:nvCxnSpPr>
        <p:spPr>
          <a:xfrm flipH="1">
            <a:off x="6024125" y="3549014"/>
            <a:ext cx="374341" cy="725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9C94B3-4FE0-0C4E-AA84-3456EA309604}"/>
              </a:ext>
            </a:extLst>
          </p:cNvPr>
          <p:cNvCxnSpPr>
            <a:cxnSpLocks/>
            <a:stCxn id="7" idx="4"/>
            <a:endCxn id="6" idx="0"/>
          </p:cNvCxnSpPr>
          <p:nvPr/>
        </p:nvCxnSpPr>
        <p:spPr>
          <a:xfrm flipH="1">
            <a:off x="5772678" y="3510705"/>
            <a:ext cx="50097" cy="65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D51064-0C47-224D-BB6D-78F48FB1A1AD}"/>
              </a:ext>
            </a:extLst>
          </p:cNvPr>
          <p:cNvCxnSpPr>
            <a:cxnSpLocks/>
            <a:stCxn id="8" idx="5"/>
            <a:endCxn id="6" idx="1"/>
          </p:cNvCxnSpPr>
          <p:nvPr/>
        </p:nvCxnSpPr>
        <p:spPr>
          <a:xfrm>
            <a:off x="5247084" y="3584726"/>
            <a:ext cx="274147" cy="68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A8E8AF-9306-0E4A-A071-676FBC93E41C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6024125" y="4778688"/>
            <a:ext cx="332049" cy="76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C56689-D6AD-0042-96A8-A5A504619198}"/>
              </a:ext>
            </a:extLst>
          </p:cNvPr>
          <p:cNvCxnSpPr>
            <a:cxnSpLocks/>
            <a:stCxn id="6" idx="3"/>
            <a:endCxn id="10" idx="7"/>
          </p:cNvCxnSpPr>
          <p:nvPr/>
        </p:nvCxnSpPr>
        <p:spPr>
          <a:xfrm flipH="1">
            <a:off x="5312925" y="4778688"/>
            <a:ext cx="208306" cy="86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3E4955-BF03-1148-80C1-E44512A1098E}"/>
              </a:ext>
            </a:extLst>
          </p:cNvPr>
          <p:cNvCxnSpPr>
            <a:cxnSpLocks/>
            <a:stCxn id="12" idx="5"/>
            <a:endCxn id="10" idx="1"/>
          </p:cNvCxnSpPr>
          <p:nvPr/>
        </p:nvCxnSpPr>
        <p:spPr>
          <a:xfrm>
            <a:off x="4576677" y="4982160"/>
            <a:ext cx="233354" cy="6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0CEA7E-A03F-6640-8F3A-E4B4DC0DD5D9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6772791" y="5002023"/>
            <a:ext cx="332050" cy="57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6E401E5-B3B0-AF4D-8A66-56C3517CDCAC}"/>
              </a:ext>
            </a:extLst>
          </p:cNvPr>
          <p:cNvSpPr/>
          <p:nvPr/>
        </p:nvSpPr>
        <p:spPr>
          <a:xfrm>
            <a:off x="7778576" y="43536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0DF8D1-6F0D-8B46-9F78-D396FA591296}"/>
              </a:ext>
            </a:extLst>
          </p:cNvPr>
          <p:cNvCxnSpPr>
            <a:cxnSpLocks/>
            <a:stCxn id="9" idx="5"/>
            <a:endCxn id="29" idx="2"/>
          </p:cNvCxnSpPr>
          <p:nvPr/>
        </p:nvCxnSpPr>
        <p:spPr>
          <a:xfrm>
            <a:off x="6772791" y="6084510"/>
            <a:ext cx="611909" cy="40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05DF6DF-ED1C-7644-B273-0C7F03B3581C}"/>
              </a:ext>
            </a:extLst>
          </p:cNvPr>
          <p:cNvSpPr/>
          <p:nvPr/>
        </p:nvSpPr>
        <p:spPr>
          <a:xfrm>
            <a:off x="7384700" y="6134100"/>
            <a:ext cx="996058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GC2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B4D4F1-8B30-544B-97C3-438B2759823B}"/>
              </a:ext>
            </a:extLst>
          </p:cNvPr>
          <p:cNvSpPr/>
          <p:nvPr/>
        </p:nvSpPr>
        <p:spPr>
          <a:xfrm>
            <a:off x="7156276" y="2167214"/>
            <a:ext cx="907502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0428713-96FF-2246-B3E3-30DF525E13D8}"/>
              </a:ext>
            </a:extLst>
          </p:cNvPr>
          <p:cNvSpPr/>
          <p:nvPr/>
        </p:nvSpPr>
        <p:spPr>
          <a:xfrm>
            <a:off x="8853874" y="3503884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2675C3-E275-B94A-8001-5E3C3131207D}"/>
              </a:ext>
            </a:extLst>
          </p:cNvPr>
          <p:cNvCxnSpPr>
            <a:cxnSpLocks/>
            <a:stCxn id="32" idx="3"/>
            <a:endCxn id="26" idx="7"/>
          </p:cNvCxnSpPr>
          <p:nvPr/>
        </p:nvCxnSpPr>
        <p:spPr>
          <a:xfrm flipH="1">
            <a:off x="8385623" y="4110931"/>
            <a:ext cx="572404" cy="346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94B201A-5B1C-7545-8136-D04F2E722E3D}"/>
              </a:ext>
            </a:extLst>
          </p:cNvPr>
          <p:cNvCxnSpPr>
            <a:cxnSpLocks/>
            <a:stCxn id="37" idx="4"/>
            <a:endCxn id="26" idx="0"/>
          </p:cNvCxnSpPr>
          <p:nvPr/>
        </p:nvCxnSpPr>
        <p:spPr>
          <a:xfrm flipH="1">
            <a:off x="8134176" y="4008767"/>
            <a:ext cx="112651" cy="34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E196CD8-02CA-DC41-9571-04BCF2C2B548}"/>
              </a:ext>
            </a:extLst>
          </p:cNvPr>
          <p:cNvSpPr/>
          <p:nvPr/>
        </p:nvSpPr>
        <p:spPr>
          <a:xfrm>
            <a:off x="7891227" y="3297567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11A27A-3C25-424F-8EC6-9FF0FC21952B}"/>
              </a:ext>
            </a:extLst>
          </p:cNvPr>
          <p:cNvCxnSpPr>
            <a:cxnSpLocks/>
            <a:stCxn id="26" idx="3"/>
            <a:endCxn id="9" idx="6"/>
          </p:cNvCxnSpPr>
          <p:nvPr/>
        </p:nvCxnSpPr>
        <p:spPr>
          <a:xfrm flipH="1">
            <a:off x="6876944" y="4960714"/>
            <a:ext cx="1005785" cy="872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6BDAAED0-0FF8-AF49-9FDB-DFE363CBB012}"/>
              </a:ext>
            </a:extLst>
          </p:cNvPr>
          <p:cNvSpPr txBox="1">
            <a:spLocks/>
          </p:cNvSpPr>
          <p:nvPr/>
        </p:nvSpPr>
        <p:spPr bwMode="auto">
          <a:xfrm>
            <a:off x="6705600" y="63976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69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2592-5790-4244-9045-81E66AFC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pic>
        <p:nvPicPr>
          <p:cNvPr id="6" name="Content Placeholder 5" descr="A diagram of a circle with arrows and a letter&#10;&#10;Description automatically generated">
            <a:extLst>
              <a:ext uri="{FF2B5EF4-FFF2-40B4-BE49-F238E27FC236}">
                <a16:creationId xmlns:a16="http://schemas.microsoft.com/office/drawing/2014/main" id="{8407D80A-6B67-DC40-930A-AB169A1D3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34" y="1397000"/>
            <a:ext cx="4142332" cy="47291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58BD3-C9EE-C84D-828A-4A869B30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765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6711-421C-2345-8B38-C74653EB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things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0F72-716D-7048-9D74-2FE973736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queries from joint distribution (marginalization, conditioning)</a:t>
            </a:r>
          </a:p>
          <a:p>
            <a:endParaRPr lang="en-US" dirty="0"/>
          </a:p>
          <a:p>
            <a:r>
              <a:rPr lang="en-US" dirty="0"/>
              <a:t>Independence, conditional independence implied by a Bayes net </a:t>
            </a:r>
          </a:p>
          <a:p>
            <a:pPr lvl="1"/>
            <a:r>
              <a:rPr lang="en-US" dirty="0"/>
              <a:t>“Bayes ball” method</a:t>
            </a:r>
          </a:p>
          <a:p>
            <a:pPr lvl="1"/>
            <a:r>
              <a:rPr lang="en-US" dirty="0"/>
              <a:t>Reasoning about causal chain, common cause, common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1C033-8434-E242-8B06-72BB0E91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1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0CDD-6DB7-1943-95BC-FC4BDC65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 from Bayes 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2D402-6B9B-2E4F-A768-337427F9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3D66E586-5F14-BB40-BDC6-6DCD4F8752A0}"/>
              </a:ext>
            </a:extLst>
          </p:cNvPr>
          <p:cNvCxnSpPr>
            <a:cxnSpLocks noChangeShapeType="1"/>
            <a:stCxn id="11" idx="2"/>
            <a:endCxn id="16" idx="0"/>
          </p:cNvCxnSpPr>
          <p:nvPr/>
        </p:nvCxnSpPr>
        <p:spPr bwMode="auto">
          <a:xfrm flipH="1">
            <a:off x="2214871" y="1975021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B0432CCC-E2CB-004E-A15A-4CCB2CCEA5B9}"/>
              </a:ext>
            </a:extLst>
          </p:cNvPr>
          <p:cNvCxnSpPr>
            <a:cxnSpLocks noChangeShapeType="1"/>
            <a:stCxn id="10" idx="5"/>
            <a:endCxn id="19" idx="7"/>
          </p:cNvCxnSpPr>
          <p:nvPr/>
        </p:nvCxnSpPr>
        <p:spPr bwMode="auto">
          <a:xfrm flipH="1">
            <a:off x="2590800" y="1905000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56ED0EEC-5A1F-EE42-A695-3D1E54E25AAE}"/>
              </a:ext>
            </a:extLst>
          </p:cNvPr>
          <p:cNvCxnSpPr>
            <a:cxnSpLocks noChangeShapeType="1"/>
            <a:stCxn id="17" idx="2"/>
            <a:endCxn id="19" idx="0"/>
          </p:cNvCxnSpPr>
          <p:nvPr/>
        </p:nvCxnSpPr>
        <p:spPr bwMode="auto">
          <a:xfrm>
            <a:off x="2216186" y="3427263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F48A8695-232E-9E4F-A710-E9E218CD4899}"/>
              </a:ext>
            </a:extLst>
          </p:cNvPr>
          <p:cNvCxnSpPr>
            <a:cxnSpLocks noChangeShapeType="1"/>
            <a:stCxn id="10" idx="3"/>
            <a:endCxn id="13" idx="7"/>
          </p:cNvCxnSpPr>
          <p:nvPr/>
        </p:nvCxnSpPr>
        <p:spPr bwMode="auto">
          <a:xfrm flipH="1">
            <a:off x="1571145" y="1905000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43B9BF3-73F7-7F46-8579-F3E60B417690}"/>
              </a:ext>
            </a:extLst>
          </p:cNvPr>
          <p:cNvGrpSpPr/>
          <p:nvPr/>
        </p:nvGrpSpPr>
        <p:grpSpPr>
          <a:xfrm>
            <a:off x="2291325" y="1513356"/>
            <a:ext cx="478036" cy="461665"/>
            <a:chOff x="5986355" y="3500735"/>
            <a:chExt cx="478036" cy="461665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9A6DB41B-9DF2-8547-9C55-9707C5500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09A9774-ABB8-4F45-AB7B-DCC52EBDE69B}"/>
                    </a:ext>
                  </a:extLst>
                </p:cNvPr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70A8DD-7A8C-BA42-ABCC-97370C5416D5}"/>
              </a:ext>
            </a:extLst>
          </p:cNvPr>
          <p:cNvGrpSpPr/>
          <p:nvPr/>
        </p:nvGrpSpPr>
        <p:grpSpPr>
          <a:xfrm>
            <a:off x="1166737" y="2293141"/>
            <a:ext cx="493941" cy="468035"/>
            <a:chOff x="5410200" y="4340347"/>
            <a:chExt cx="493941" cy="468035"/>
          </a:xfrm>
        </p:grpSpPr>
        <p:sp>
          <p:nvSpPr>
            <p:cNvPr id="13" name="Oval 3">
              <a:extLst>
                <a:ext uri="{FF2B5EF4-FFF2-40B4-BE49-F238E27FC236}">
                  <a16:creationId xmlns:a16="http://schemas.microsoft.com/office/drawing/2014/main" id="{7E805A9F-5D35-B043-BA38-7652A7142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692CBE9-2B2F-5D46-BEB0-608469F8B54A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68398E-28B2-2342-A24F-4BBA374A51A0}"/>
              </a:ext>
            </a:extLst>
          </p:cNvPr>
          <p:cNvGrpSpPr/>
          <p:nvPr/>
        </p:nvGrpSpPr>
        <p:grpSpPr>
          <a:xfrm>
            <a:off x="1977974" y="2965598"/>
            <a:ext cx="473794" cy="461665"/>
            <a:chOff x="6511771" y="4340347"/>
            <a:chExt cx="473794" cy="461665"/>
          </a:xfrm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19785473-95FC-334A-B2AA-76E5E8F36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FC1B990-FCD6-C548-BF78-93DD03A3E1CE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9D489F-A3EE-784F-9006-BBD7121BE200}"/>
              </a:ext>
            </a:extLst>
          </p:cNvPr>
          <p:cNvGrpSpPr/>
          <p:nvPr/>
        </p:nvGrpSpPr>
        <p:grpSpPr>
          <a:xfrm>
            <a:off x="2186392" y="4259406"/>
            <a:ext cx="497455" cy="464718"/>
            <a:chOff x="5990597" y="5326482"/>
            <a:chExt cx="497455" cy="464718"/>
          </a:xfrm>
        </p:grpSpPr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417DEF72-7B47-5645-945B-7EA4C4CA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0969614-30F4-E746-8AB5-AE485B68EF79}"/>
                    </a:ext>
                  </a:extLst>
                </p:cNvPr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AutoShape 6">
            <a:extLst>
              <a:ext uri="{FF2B5EF4-FFF2-40B4-BE49-F238E27FC236}">
                <a16:creationId xmlns:a16="http://schemas.microsoft.com/office/drawing/2014/main" id="{4502349B-53DD-B444-AB9F-C2205F9D549C}"/>
              </a:ext>
            </a:extLst>
          </p:cNvPr>
          <p:cNvCxnSpPr>
            <a:cxnSpLocks noChangeShapeType="1"/>
            <a:stCxn id="13" idx="5"/>
            <a:endCxn id="16" idx="1"/>
          </p:cNvCxnSpPr>
          <p:nvPr/>
        </p:nvCxnSpPr>
        <p:spPr bwMode="auto">
          <a:xfrm>
            <a:off x="1571145" y="2694746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AutoShape 6">
            <a:extLst>
              <a:ext uri="{FF2B5EF4-FFF2-40B4-BE49-F238E27FC236}">
                <a16:creationId xmlns:a16="http://schemas.microsoft.com/office/drawing/2014/main" id="{E78569E1-3E62-644D-B5F1-EBEB546A62FC}"/>
              </a:ext>
            </a:extLst>
          </p:cNvPr>
          <p:cNvCxnSpPr>
            <a:cxnSpLocks noChangeShapeType="1"/>
            <a:stCxn id="13" idx="4"/>
            <a:endCxn id="19" idx="1"/>
          </p:cNvCxnSpPr>
          <p:nvPr/>
        </p:nvCxnSpPr>
        <p:spPr bwMode="auto">
          <a:xfrm>
            <a:off x="1403634" y="2761176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AE3175-7384-264A-AA04-5258B3D00712}"/>
                  </a:ext>
                </a:extLst>
              </p:cNvPr>
              <p:cNvSpPr/>
              <p:nvPr/>
            </p:nvSpPr>
            <p:spPr>
              <a:xfrm>
                <a:off x="680357" y="5254012"/>
                <a:ext cx="5867400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AE3175-7384-264A-AA04-5258B3D00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7" y="5254012"/>
                <a:ext cx="5867400" cy="437043"/>
              </a:xfrm>
              <a:prstGeom prst="rect">
                <a:avLst/>
              </a:prstGeom>
              <a:blipFill>
                <a:blip r:embed="rId6"/>
                <a:stretch>
                  <a:fillRect l="-648" t="-1388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AutoShape 6">
            <a:extLst>
              <a:ext uri="{FF2B5EF4-FFF2-40B4-BE49-F238E27FC236}">
                <a16:creationId xmlns:a16="http://schemas.microsoft.com/office/drawing/2014/main" id="{0D7EA6C0-BC34-C842-9E5E-F72D8AA0EA3D}"/>
              </a:ext>
            </a:extLst>
          </p:cNvPr>
          <p:cNvCxnSpPr>
            <a:cxnSpLocks noChangeShapeType="1"/>
            <a:stCxn id="29" idx="2"/>
            <a:endCxn id="34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AutoShape 6">
            <a:extLst>
              <a:ext uri="{FF2B5EF4-FFF2-40B4-BE49-F238E27FC236}">
                <a16:creationId xmlns:a16="http://schemas.microsoft.com/office/drawing/2014/main" id="{3539020F-F18F-F34F-BF81-EF92FF7CEE0F}"/>
              </a:ext>
            </a:extLst>
          </p:cNvPr>
          <p:cNvCxnSpPr>
            <a:cxnSpLocks noChangeShapeType="1"/>
            <a:stCxn id="35" idx="2"/>
            <a:endCxn id="37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6852737C-234C-0047-8F50-D32ED31C5902}"/>
              </a:ext>
            </a:extLst>
          </p:cNvPr>
          <p:cNvCxnSpPr>
            <a:cxnSpLocks noChangeShapeType="1"/>
            <a:stCxn id="28" idx="3"/>
            <a:endCxn id="31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8E0846-D8CA-C345-B5B6-ABED4AABFEE2}"/>
              </a:ext>
            </a:extLst>
          </p:cNvPr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28" name="Oval 3">
              <a:extLst>
                <a:ext uri="{FF2B5EF4-FFF2-40B4-BE49-F238E27FC236}">
                  <a16:creationId xmlns:a16="http://schemas.microsoft.com/office/drawing/2014/main" id="{C3B7F276-C889-E248-9595-1D948FEEE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B9BB5A1-1C7F-B549-A864-68639047DB05}"/>
                    </a:ext>
                  </a:extLst>
                </p:cNvPr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B499BF-9C07-D449-BB99-8A6EC2F35799}"/>
              </a:ext>
            </a:extLst>
          </p:cNvPr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31" name="Oval 3">
              <a:extLst>
                <a:ext uri="{FF2B5EF4-FFF2-40B4-BE49-F238E27FC236}">
                  <a16:creationId xmlns:a16="http://schemas.microsoft.com/office/drawing/2014/main" id="{381E7872-9A2E-0047-971C-9263C9406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2730A95-15B9-5241-A4D4-17373485E125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0A2EBB-5608-B448-AA1F-1927CE329997}"/>
              </a:ext>
            </a:extLst>
          </p:cNvPr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34" name="Oval 3">
              <a:extLst>
                <a:ext uri="{FF2B5EF4-FFF2-40B4-BE49-F238E27FC236}">
                  <a16:creationId xmlns:a16="http://schemas.microsoft.com/office/drawing/2014/main" id="{2910343F-AEA3-6940-B67E-63172CD49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79FD2EA-DD05-994F-B80E-A782A135E6FD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E82CA7-1967-3A46-A33D-0D95C33034BD}"/>
              </a:ext>
            </a:extLst>
          </p:cNvPr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37" name="Oval 3">
              <a:extLst>
                <a:ext uri="{FF2B5EF4-FFF2-40B4-BE49-F238E27FC236}">
                  <a16:creationId xmlns:a16="http://schemas.microsoft.com/office/drawing/2014/main" id="{23B49AE4-92F3-3D41-BBF5-B61BD6A1E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7463876-61C4-5C42-9BB7-188F1D116332}"/>
                    </a:ext>
                  </a:extLst>
                </p:cNvPr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AutoShape 6">
            <a:extLst>
              <a:ext uri="{FF2B5EF4-FFF2-40B4-BE49-F238E27FC236}">
                <a16:creationId xmlns:a16="http://schemas.microsoft.com/office/drawing/2014/main" id="{03776F90-5702-D148-AEA5-5D2DEEE8987E}"/>
              </a:ext>
            </a:extLst>
          </p:cNvPr>
          <p:cNvCxnSpPr>
            <a:cxnSpLocks noChangeShapeType="1"/>
            <a:stCxn id="31" idx="5"/>
            <a:endCxn id="34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47511F6-8234-9749-A912-B43949961947}"/>
                  </a:ext>
                </a:extLst>
              </p:cNvPr>
              <p:cNvSpPr/>
              <p:nvPr/>
            </p:nvSpPr>
            <p:spPr>
              <a:xfrm>
                <a:off x="6856449" y="5246510"/>
                <a:ext cx="505260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Wingdings"/>
                  </a:rPr>
                  <a:t> </a:t>
                </a: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47511F6-8234-9749-A912-B43949961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449" y="5246510"/>
                <a:ext cx="5052608" cy="444545"/>
              </a:xfrm>
              <a:prstGeom prst="rect">
                <a:avLst/>
              </a:prstGeom>
              <a:blipFill>
                <a:blip r:embed="rId11"/>
                <a:stretch>
                  <a:fillRect l="-754" t="-1666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6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-414265" y="1398814"/>
            <a:ext cx="11353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Two variables X and Y are </a:t>
            </a:r>
            <a:r>
              <a:rPr lang="en-US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Calibri"/>
              </a:rPr>
              <a:t>independent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 if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                    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</a:t>
            </a:r>
            <a:r>
              <a:rPr lang="en-US" i="1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x</a:t>
            </a:r>
            <a:r>
              <a:rPr lang="en-US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i="1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y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       </a:t>
            </a:r>
            <a:r>
              <a:rPr lang="en-US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x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, </a:t>
            </a:r>
            <a:r>
              <a:rPr lang="en-US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y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) = </a:t>
            </a:r>
            <a:r>
              <a:rPr lang="en-US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x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) </a:t>
            </a:r>
            <a:r>
              <a:rPr lang="en-US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y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)</a:t>
            </a:r>
            <a:endParaRPr lang="en-US" sz="2800" dirty="0">
              <a:solidFill>
                <a:schemeClr val="accent1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This says that their joint distribution</a:t>
            </a:r>
            <a:r>
              <a:rPr lang="en-US" b="1" i="1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b="1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Calibri"/>
              </a:rPr>
              <a:t>factors</a:t>
            </a:r>
            <a:r>
              <a:rPr lang="en-US" b="1" i="1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into a product of two simpler distributions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Combine with product rule </a:t>
            </a:r>
            <a:r>
              <a:rPr lang="en-US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x</a:t>
            </a:r>
            <a:r>
              <a:rPr lang="en-US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i="1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y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) = </a:t>
            </a:r>
            <a:r>
              <a:rPr lang="en-US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x</a:t>
            </a:r>
            <a:r>
              <a:rPr lang="en-US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|</a:t>
            </a:r>
            <a:r>
              <a:rPr lang="en-US" i="1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y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)</a:t>
            </a:r>
            <a:r>
              <a:rPr lang="en-US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y</a:t>
            </a:r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)</a:t>
            </a:r>
            <a:r>
              <a:rPr lang="en-US" sz="24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Calibri"/>
                <a:sym typeface="Symbol"/>
              </a:rPr>
              <a:t> 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we obtain another form: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                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</a:t>
            </a:r>
            <a:r>
              <a:rPr lang="en-US" sz="3200" i="1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x</a:t>
            </a:r>
            <a:r>
              <a:rPr lang="en-US" sz="3200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3200" i="1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y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sz="3200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x 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| </a:t>
            </a:r>
            <a:r>
              <a:rPr lang="en-US" sz="3200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y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) = </a:t>
            </a:r>
            <a:r>
              <a:rPr lang="en-US" sz="3200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sz="3200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x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)   </a:t>
            </a:r>
            <a:r>
              <a:rPr lang="en-US" sz="3200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sym typeface="Symbol"/>
              </a:rPr>
              <a:t> 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  <a:sym typeface="Symbol"/>
              </a:rPr>
              <a:t>or     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</a:t>
            </a:r>
            <a:r>
              <a:rPr lang="en-US" sz="3200" i="1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x</a:t>
            </a:r>
            <a:r>
              <a:rPr lang="en-US" sz="3200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,</a:t>
            </a:r>
            <a:r>
              <a:rPr lang="en-US" sz="3200" i="1" dirty="0" err="1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y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P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(</a:t>
            </a:r>
            <a:r>
              <a:rPr lang="en-US" sz="3200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y 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| </a:t>
            </a:r>
            <a:r>
              <a:rPr lang="en-US" sz="3200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x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) = </a:t>
            </a:r>
            <a:r>
              <a:rPr lang="en-US" sz="3200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P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(</a:t>
            </a:r>
            <a:r>
              <a:rPr lang="en-US" sz="3200" i="1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y</a:t>
            </a:r>
            <a:r>
              <a:rPr lang="en-US" sz="32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+mn-cs"/>
                <a:sym typeface="Symbol"/>
              </a:rPr>
              <a:t>)</a:t>
            </a:r>
            <a:endParaRPr lang="en-US" sz="3200" dirty="0">
              <a:solidFill>
                <a:schemeClr val="accent1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		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Independence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965721F-AE2D-1240-8B22-366F26B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00AF-0D52-6346-94EA-BEAFCBCB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coin flips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8DB39-0C17-A447-8CF9-A3A846A2F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24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two dice rolls 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Roll</a:t>
            </a:r>
            <a:r>
              <a:rPr lang="en-US" sz="3600" baseline="-25000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Roll</a:t>
            </a:r>
            <a:r>
              <a:rPr lang="en-US" sz="3600" baseline="-25000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2</a:t>
            </a:r>
          </a:p>
          <a:p>
            <a:pPr lvl="1">
              <a:lnSpc>
                <a:spcPct val="80000"/>
              </a:lnSpc>
            </a:pPr>
            <a:endParaRPr lang="en-US" i="1" dirty="0">
              <a:solidFill>
                <a:srgbClr val="0070C0"/>
              </a:solidFill>
              <a:latin typeface="Palatino" pitchFamily="2" charset="77"/>
              <a:ea typeface="Palatino" pitchFamily="2" charset="77"/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=5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 Roll</a:t>
            </a:r>
            <a:r>
              <a:rPr lang="en-US" sz="3200" baseline="-25000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2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=5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)     =   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=5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) 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2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=5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)  =  1/6 x 1/6  =  1/36</a:t>
            </a: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2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=5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 |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 Roll</a:t>
            </a:r>
            <a:r>
              <a:rPr lang="en-US" sz="3200" baseline="-25000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=5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)   =   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2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=5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sym typeface="Symbol"/>
              </a:rPr>
              <a:t>)</a:t>
            </a:r>
            <a:endParaRPr lang="en-US" dirty="0">
              <a:solidFill>
                <a:srgbClr val="0070C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28C03-8A1B-B242-A68D-A8AE43BD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48A40C-EFC1-4441-9BDA-BF8FDFF04B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22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3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/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77" name="Group 21"/>
          <p:cNvGraphicFramePr>
            <a:graphicFrameLocks noGrp="1"/>
          </p:cNvGraphicFramePr>
          <p:nvPr/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/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4572000"/>
            <a:ext cx="24491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,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2"/>
                </a:solidFill>
                <a:latin typeface="Calibri" pitchFamily="34" charset="0"/>
                <a:sym typeface="Symbol"/>
              </a:rPr>
              <a:t>2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sym typeface="Symbol"/>
              </a:rPr>
              <a:t>,.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..,X</a:t>
            </a:r>
            <a:r>
              <a:rPr lang="en-US" sz="3200" i="1" kern="0" baseline="-25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2286000"/>
            <a:ext cx="1093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 err="1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i="1" kern="0" baseline="-25000" dirty="0" err="1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228600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228600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81" y="5410200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i="1" kern="0" baseline="30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A595D83-81E7-1641-8928-4634F227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8585" y="6248400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84802</TotalTime>
  <Words>2924</Words>
  <Application>Microsoft Macintosh PowerPoint</Application>
  <PresentationFormat>Widescreen</PresentationFormat>
  <Paragraphs>780</Paragraphs>
  <Slides>55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Cambria Math</vt:lpstr>
      <vt:lpstr>Courier New</vt:lpstr>
      <vt:lpstr>Palatino</vt:lpstr>
      <vt:lpstr>Wingdings</vt:lpstr>
      <vt:lpstr>188theme2</vt:lpstr>
      <vt:lpstr>AI: Representation and Problem Solving </vt:lpstr>
      <vt:lpstr>Announcements</vt:lpstr>
      <vt:lpstr>Bayes nets</vt:lpstr>
      <vt:lpstr>Bayes nets</vt:lpstr>
      <vt:lpstr>The power of conditional independencies</vt:lpstr>
      <vt:lpstr>Joint distribution from Bayes nets</vt:lpstr>
      <vt:lpstr>Independence</vt:lpstr>
      <vt:lpstr>Two coin flips</vt:lpstr>
      <vt:lpstr>Example: Independence</vt:lpstr>
      <vt:lpstr>Poll 1</vt:lpstr>
      <vt:lpstr>Conditional independence</vt:lpstr>
      <vt:lpstr>Conditional independence</vt:lpstr>
      <vt:lpstr>Conditional independence</vt:lpstr>
      <vt:lpstr>Conditional Independence</vt:lpstr>
      <vt:lpstr>Independence Rules</vt:lpstr>
      <vt:lpstr>Conditional Independence and Bayes Nets</vt:lpstr>
      <vt:lpstr>Conditional Independence and Bayes Nets</vt:lpstr>
      <vt:lpstr>Conditional Independence and the Chain Rule</vt:lpstr>
      <vt:lpstr>Poll 2</vt:lpstr>
      <vt:lpstr>Example: Coin Flips</vt:lpstr>
      <vt:lpstr>Example: Traffic</vt:lpstr>
      <vt:lpstr>Example: Traffic II</vt:lpstr>
      <vt:lpstr>Example: alarm network</vt:lpstr>
      <vt:lpstr>Semantic example</vt:lpstr>
      <vt:lpstr>Example: Alarm Network</vt:lpstr>
      <vt:lpstr>Poll 3: Independence from Bayes Nets</vt:lpstr>
      <vt:lpstr>Conditional Independence Semantics</vt:lpstr>
      <vt:lpstr>Conditional Independence Semantics</vt:lpstr>
      <vt:lpstr>Causal Chains</vt:lpstr>
      <vt:lpstr>Causal Chains</vt:lpstr>
      <vt:lpstr>Common Cause</vt:lpstr>
      <vt:lpstr>Common Cause</vt:lpstr>
      <vt:lpstr>Common Effect</vt:lpstr>
      <vt:lpstr>The explaining away effect</vt:lpstr>
      <vt:lpstr>Bayes Net Independence</vt:lpstr>
      <vt:lpstr>Summary from before</vt:lpstr>
      <vt:lpstr>Broad recipe</vt:lpstr>
      <vt:lpstr>Active and inactive paths</vt:lpstr>
      <vt:lpstr>Active and inactive paths</vt:lpstr>
      <vt:lpstr>Active and inactive paths</vt:lpstr>
      <vt:lpstr>Active and inactive paths</vt:lpstr>
      <vt:lpstr>Summary</vt:lpstr>
      <vt:lpstr>Important note</vt:lpstr>
      <vt:lpstr>Bayes Ball</vt:lpstr>
      <vt:lpstr>Bayes Ball</vt:lpstr>
      <vt:lpstr>Bayes Ball</vt:lpstr>
      <vt:lpstr>Question</vt:lpstr>
      <vt:lpstr>Question</vt:lpstr>
      <vt:lpstr>Poll 4</vt:lpstr>
      <vt:lpstr>What if?</vt:lpstr>
      <vt:lpstr>Conditional independence semantics</vt:lpstr>
      <vt:lpstr>Markov blanket</vt:lpstr>
      <vt:lpstr>Markov blanket</vt:lpstr>
      <vt:lpstr>Markov blanket</vt:lpstr>
      <vt:lpstr>Summary – things to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Aditi Raghunathan</cp:lastModifiedBy>
  <cp:revision>2828</cp:revision>
  <cp:lastPrinted>2014-02-18T19:00:09Z</cp:lastPrinted>
  <dcterms:created xsi:type="dcterms:W3CDTF">2004-08-27T04:16:05Z</dcterms:created>
  <dcterms:modified xsi:type="dcterms:W3CDTF">2023-11-02T14:25:40Z</dcterms:modified>
</cp:coreProperties>
</file>