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66" r:id="rId3"/>
    <p:sldId id="399" r:id="rId4"/>
    <p:sldId id="400"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26" r:id="rId31"/>
    <p:sldId id="345" r:id="rId32"/>
    <p:sldId id="389" r:id="rId33"/>
    <p:sldId id="390" r:id="rId34"/>
    <p:sldId id="395" r:id="rId35"/>
    <p:sldId id="391" r:id="rId36"/>
    <p:sldId id="355" r:id="rId37"/>
    <p:sldId id="267" r:id="rId38"/>
    <p:sldId id="346" r:id="rId39"/>
    <p:sldId id="347" r:id="rId40"/>
    <p:sldId id="359" r:id="rId41"/>
    <p:sldId id="358" r:id="rId42"/>
    <p:sldId id="392" r:id="rId43"/>
    <p:sldId id="393" r:id="rId44"/>
    <p:sldId id="396" r:id="rId45"/>
    <p:sldId id="397" r:id="rId46"/>
    <p:sldId id="398" r:id="rId47"/>
    <p:sldId id="349" r:id="rId48"/>
    <p:sldId id="350" r:id="rId49"/>
    <p:sldId id="352" r:id="rId50"/>
    <p:sldId id="353" r:id="rId51"/>
    <p:sldId id="360" r:id="rId52"/>
    <p:sldId id="351"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8" r:id="rId71"/>
    <p:sldId id="379" r:id="rId72"/>
    <p:sldId id="381" r:id="rId73"/>
    <p:sldId id="382" r:id="rId74"/>
    <p:sldId id="380" r:id="rId75"/>
    <p:sldId id="383" r:id="rId76"/>
    <p:sldId id="384" r:id="rId77"/>
    <p:sldId id="385" r:id="rId78"/>
    <p:sldId id="386" r:id="rId79"/>
    <p:sldId id="387" r:id="rId80"/>
    <p:sldId id="388"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73" autoAdjust="0"/>
  </p:normalViewPr>
  <p:slideViewPr>
    <p:cSldViewPr snapToGrid="0">
      <p:cViewPr varScale="1">
        <p:scale>
          <a:sx n="72" d="100"/>
          <a:sy n="72" d="100"/>
        </p:scale>
        <p:origin x="-760" y="-11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C2562-F887-41D1-921C-A35F19F49E67}" type="datetimeFigureOut">
              <a:rPr lang="en-US" smtClean="0"/>
              <a:t>4/6/15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35D2D-7AC0-4C3D-9E92-A37BC889B36B}" type="slidenum">
              <a:rPr lang="en-US" smtClean="0"/>
              <a:t>‹#›</a:t>
            </a:fld>
            <a:endParaRPr lang="en-US"/>
          </a:p>
        </p:txBody>
      </p:sp>
    </p:spTree>
    <p:extLst>
      <p:ext uri="{BB962C8B-B14F-4D97-AF65-F5344CB8AC3E}">
        <p14:creationId xmlns:p14="http://schemas.microsoft.com/office/powerpoint/2010/main" val="175296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F9114FB-96BA-4627-B9F3-C8F2EFA73BA6}" type="slidenum">
              <a:rPr lang="en-US" altLang="en-US" sz="1200"/>
              <a:pPr eaLnBrk="1" hangingPunct="1"/>
              <a:t>3</a:t>
            </a:fld>
            <a:endParaRPr lang="en-US" altLang="en-US" sz="1200"/>
          </a:p>
        </p:txBody>
      </p:sp>
      <p:sp>
        <p:nvSpPr>
          <p:cNvPr id="92163"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92164"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39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F16ECA6-0108-4E96-9411-D15B5EEE2B08}" type="slidenum">
              <a:rPr lang="en-US" altLang="en-US" sz="1200"/>
              <a:pPr eaLnBrk="1" hangingPunct="1"/>
              <a:t>12</a:t>
            </a:fld>
            <a:endParaRPr lang="en-US" altLang="en-US" sz="1200"/>
          </a:p>
        </p:txBody>
      </p:sp>
      <p:sp>
        <p:nvSpPr>
          <p:cNvPr id="110595"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0596"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477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E2A0CF9-1C0D-46A2-9ADE-3BCD0AB1EC8A}" type="slidenum">
              <a:rPr lang="en-US" altLang="en-US" sz="1200"/>
              <a:pPr eaLnBrk="1" hangingPunct="1"/>
              <a:t>13</a:t>
            </a:fld>
            <a:endParaRPr lang="en-US" altLang="en-US" sz="1200"/>
          </a:p>
        </p:txBody>
      </p:sp>
      <p:sp>
        <p:nvSpPr>
          <p:cNvPr id="112643"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44" name="Text Box 3"/>
          <p:cNvSpPr>
            <a:spLocks noGrp="1" noChangeArrowheads="1"/>
          </p:cNvSpPr>
          <p:nvPr>
            <p:ph type="body"/>
          </p:nvPr>
        </p:nvSpPr>
        <p:spPr>
          <a:xfrm>
            <a:off x="685800" y="4341813"/>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2725" indent="-212725" defTabSz="457200">
              <a:lnSpc>
                <a:spcPct val="93000"/>
              </a:lnSpc>
              <a:spcBef>
                <a:spcPct val="0"/>
              </a:spcBef>
              <a:buSzPct val="45000"/>
              <a:buFont typeface="StarSymbol" charset="0"/>
              <a:buNone/>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pPr>
            <a:endParaRPr lang="en-GB" altLang="en-US" sz="2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7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7167CF7-62AB-4BB5-B2B4-DA284C667BE4}" type="slidenum">
              <a:rPr lang="en-US" altLang="en-US" sz="1200"/>
              <a:pPr eaLnBrk="1" hangingPunct="1"/>
              <a:t>14</a:t>
            </a:fld>
            <a:endParaRPr lang="en-US" altLang="en-US" sz="1200"/>
          </a:p>
        </p:txBody>
      </p:sp>
      <p:sp>
        <p:nvSpPr>
          <p:cNvPr id="114691"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4692"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418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F586B5D-2DC0-4717-AF2E-F66843FE0EC7}" type="slidenum">
              <a:rPr lang="en-US" altLang="en-US" sz="1200"/>
              <a:pPr eaLnBrk="1" hangingPunct="1"/>
              <a:t>15</a:t>
            </a:fld>
            <a:endParaRPr lang="en-US" altLang="en-US" sz="1200"/>
          </a:p>
        </p:txBody>
      </p:sp>
      <p:sp>
        <p:nvSpPr>
          <p:cNvPr id="116739"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6740"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50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BE6D08C-0DE7-4B1F-8789-E2C75EFE4C55}" type="slidenum">
              <a:rPr lang="en-US" altLang="en-US" sz="1200"/>
              <a:pPr eaLnBrk="1" hangingPunct="1"/>
              <a:t>16</a:t>
            </a:fld>
            <a:endParaRPr lang="en-US" altLang="en-US" sz="1200"/>
          </a:p>
        </p:txBody>
      </p:sp>
      <p:sp>
        <p:nvSpPr>
          <p:cNvPr id="118787"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8788" name="Text Box 3"/>
          <p:cNvSpPr>
            <a:spLocks noGrp="1" noChangeArrowheads="1"/>
          </p:cNvSpPr>
          <p:nvPr>
            <p:ph type="body"/>
          </p:nvPr>
        </p:nvSpPr>
        <p:spPr>
          <a:xfrm>
            <a:off x="685800" y="4341813"/>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2725" indent="-212725" defTabSz="457200">
              <a:lnSpc>
                <a:spcPct val="93000"/>
              </a:lnSpc>
              <a:spcBef>
                <a:spcPct val="0"/>
              </a:spcBef>
              <a:buSzPct val="45000"/>
              <a:buFont typeface="StarSymbol" charset="0"/>
              <a:buNone/>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pPr>
            <a:endParaRPr lang="en-GB" altLang="en-US" sz="2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22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56043EA-59AF-42AB-B9A6-D9B0BE6290A5}" type="slidenum">
              <a:rPr lang="en-US" altLang="en-US" sz="1200"/>
              <a:pPr eaLnBrk="1" hangingPunct="1"/>
              <a:t>17</a:t>
            </a:fld>
            <a:endParaRPr lang="en-US" altLang="en-US" sz="1200"/>
          </a:p>
        </p:txBody>
      </p:sp>
      <p:sp>
        <p:nvSpPr>
          <p:cNvPr id="120835"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20836"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716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F4AC494-5D4A-42E4-8A13-63449624881F}" type="slidenum">
              <a:rPr lang="en-US" altLang="en-US" sz="1200"/>
              <a:pPr eaLnBrk="1" hangingPunct="1"/>
              <a:t>18</a:t>
            </a:fld>
            <a:endParaRPr lang="en-US" altLang="en-US" sz="1200"/>
          </a:p>
        </p:txBody>
      </p:sp>
      <p:sp>
        <p:nvSpPr>
          <p:cNvPr id="122883"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22884"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604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A314988-3CA6-41B4-B70F-B9B73F97F964}" type="slidenum">
              <a:rPr lang="en-US" altLang="en-US" sz="1200"/>
              <a:pPr eaLnBrk="1" hangingPunct="1"/>
              <a:t>19</a:t>
            </a:fld>
            <a:endParaRPr lang="en-US" altLang="en-US" sz="1200"/>
          </a:p>
        </p:txBody>
      </p:sp>
      <p:sp>
        <p:nvSpPr>
          <p:cNvPr id="124931"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24932"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96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F2C39EE-9EBB-4B11-A345-1D692F649D69}" type="slidenum">
              <a:rPr lang="en-US" altLang="en-US" sz="1200"/>
              <a:pPr eaLnBrk="1" hangingPunct="1"/>
              <a:t>20</a:t>
            </a:fld>
            <a:endParaRPr lang="en-US" altLang="en-US" sz="1200"/>
          </a:p>
        </p:txBody>
      </p:sp>
      <p:sp>
        <p:nvSpPr>
          <p:cNvPr id="126979"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26980"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658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102CE82-163D-4FEB-961C-6F26745AE852}" type="slidenum">
              <a:rPr lang="en-US" altLang="en-US" sz="1200"/>
              <a:pPr eaLnBrk="1" hangingPunct="1"/>
              <a:t>21</a:t>
            </a:fld>
            <a:endParaRPr lang="en-US" altLang="en-US" sz="1200"/>
          </a:p>
        </p:txBody>
      </p:sp>
      <p:sp>
        <p:nvSpPr>
          <p:cNvPr id="129027"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29028"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02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44D560C-2700-4CCF-BE44-CB40EB77BE85}" type="slidenum">
              <a:rPr lang="en-US" altLang="en-US" sz="1200"/>
              <a:pPr eaLnBrk="1" hangingPunct="1"/>
              <a:t>4</a:t>
            </a:fld>
            <a:endParaRPr lang="en-US" altLang="en-US" sz="1200"/>
          </a:p>
        </p:txBody>
      </p:sp>
      <p:sp>
        <p:nvSpPr>
          <p:cNvPr id="94211"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94212"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381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E0F562F-FA46-4796-B942-2E6480BD9716}" type="slidenum">
              <a:rPr lang="en-US" altLang="en-US" sz="1200"/>
              <a:pPr eaLnBrk="1" hangingPunct="1"/>
              <a:t>22</a:t>
            </a:fld>
            <a:endParaRPr lang="en-US" altLang="en-US" sz="1200"/>
          </a:p>
        </p:txBody>
      </p:sp>
      <p:sp>
        <p:nvSpPr>
          <p:cNvPr id="131075"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31076"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368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12DD1D5-D46F-47C9-9626-1358F88BC044}" type="slidenum">
              <a:rPr lang="en-US" altLang="en-US" sz="1200"/>
              <a:pPr eaLnBrk="1" hangingPunct="1"/>
              <a:t>23</a:t>
            </a:fld>
            <a:endParaRPr lang="en-US" altLang="en-US" sz="1200"/>
          </a:p>
        </p:txBody>
      </p:sp>
      <p:sp>
        <p:nvSpPr>
          <p:cNvPr id="133123"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33124"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95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1BDFAF4-90E8-455E-BF69-EA504303ED04}" type="slidenum">
              <a:rPr lang="en-US" altLang="en-US" sz="1200"/>
              <a:pPr eaLnBrk="1" hangingPunct="1"/>
              <a:t>24</a:t>
            </a:fld>
            <a:endParaRPr lang="en-US" altLang="en-US" sz="1200"/>
          </a:p>
        </p:txBody>
      </p:sp>
      <p:sp>
        <p:nvSpPr>
          <p:cNvPr id="135171"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35172" name="Text Box 3"/>
          <p:cNvSpPr>
            <a:spLocks noGrp="1" noChangeArrowheads="1"/>
          </p:cNvSpPr>
          <p:nvPr>
            <p:ph type="body"/>
          </p:nvPr>
        </p:nvSpPr>
        <p:spPr>
          <a:xfrm>
            <a:off x="685800" y="4341813"/>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860425" lvl="2" indent="-285750" defTabSz="457200">
              <a:lnSpc>
                <a:spcPct val="93000"/>
              </a:lnSpc>
              <a:spcBef>
                <a:spcPct val="0"/>
              </a:spcBef>
              <a:buSzPct val="45000"/>
              <a:buFont typeface="StarSymbol" charset="0"/>
              <a:buNone/>
              <a:tabLst>
                <a:tab pos="860425" algn="l"/>
                <a:tab pos="1317625" algn="l"/>
                <a:tab pos="1774825" algn="l"/>
                <a:tab pos="2232025" algn="l"/>
                <a:tab pos="2689225" algn="l"/>
                <a:tab pos="3146425" algn="l"/>
                <a:tab pos="3603625" algn="l"/>
                <a:tab pos="4060825" algn="l"/>
                <a:tab pos="4518025" algn="l"/>
                <a:tab pos="4975225" algn="l"/>
                <a:tab pos="5432425" algn="l"/>
                <a:tab pos="5889625" algn="l"/>
                <a:tab pos="6346825" algn="l"/>
                <a:tab pos="6804025" algn="l"/>
                <a:tab pos="7261225" algn="l"/>
                <a:tab pos="7718425" algn="l"/>
                <a:tab pos="8175625" algn="l"/>
                <a:tab pos="8632825" algn="l"/>
                <a:tab pos="9090025" algn="l"/>
                <a:tab pos="9547225" algn="l"/>
                <a:tab pos="10004425" algn="l"/>
              </a:tabLst>
            </a:pPr>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9249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 miRNA hairpin</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 </a:t>
            </a:r>
            <a:r>
              <a:rPr lang="en-US" sz="1200" b="0" i="1" u="none" strike="noStrike" kern="1200" baseline="0" dirty="0" smtClean="0">
                <a:solidFill>
                  <a:schemeClr val="tx1"/>
                </a:solidFill>
                <a:latin typeface="+mn-lt"/>
                <a:ea typeface="+mn-ea"/>
                <a:cs typeface="+mn-cs"/>
              </a:rPr>
              <a:t>Template</a:t>
            </a:r>
            <a:r>
              <a:rPr lang="en-US" sz="1200" b="0" i="0" u="none" strike="noStrike" kern="1200" baseline="0" dirty="0" smtClean="0">
                <a:solidFill>
                  <a:schemeClr val="tx1"/>
                </a:solidFill>
                <a:latin typeface="+mn-lt"/>
                <a:ea typeface="+mn-ea"/>
                <a:cs typeface="+mn-cs"/>
              </a:rPr>
              <a:t>: In our model, the</a:t>
            </a:r>
          </a:p>
          <a:p>
            <a:r>
              <a:rPr lang="en-US" sz="1200" b="0" i="0" u="none" strike="noStrike" kern="1200" baseline="0" dirty="0" smtClean="0">
                <a:solidFill>
                  <a:schemeClr val="tx1"/>
                </a:solidFill>
                <a:latin typeface="+mn-lt"/>
                <a:ea typeface="+mn-ea"/>
                <a:cs typeface="+mn-cs"/>
              </a:rPr>
              <a:t>miRNA precursor has four regions- "Loop" is the bulge and</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loop </a:t>
            </a:r>
            <a:r>
              <a:rPr lang="en-US" sz="1200" b="0" i="0" u="none" strike="noStrike" kern="1200" baseline="0" dirty="0" smtClean="0">
                <a:solidFill>
                  <a:schemeClr val="tx1"/>
                </a:solidFill>
                <a:latin typeface="+mn-lt"/>
                <a:ea typeface="+mn-ea"/>
                <a:cs typeface="+mn-cs"/>
              </a:rPr>
              <a:t>state outputs </a:t>
            </a:r>
            <a:r>
              <a:rPr lang="en-US" sz="1200" b="0" i="1" u="none" strike="noStrike" kern="1200" baseline="0" dirty="0" smtClean="0">
                <a:solidFill>
                  <a:schemeClr val="tx1"/>
                </a:solidFill>
                <a:latin typeface="+mn-lt"/>
                <a:ea typeface="+mn-ea"/>
                <a:cs typeface="+mn-cs"/>
              </a:rPr>
              <a:t>indels </a:t>
            </a:r>
            <a:r>
              <a:rPr lang="en-US" sz="1200" b="0" i="0" u="none" strike="noStrike" kern="1200" baseline="0" dirty="0" smtClean="0">
                <a:solidFill>
                  <a:schemeClr val="tx1"/>
                </a:solidFill>
                <a:latin typeface="+mn-lt"/>
                <a:ea typeface="+mn-ea"/>
                <a:cs typeface="+mn-cs"/>
              </a:rPr>
              <a:t>only; "Extension" is a variable</a:t>
            </a:r>
          </a:p>
          <a:p>
            <a:r>
              <a:rPr lang="en-US" sz="1200" b="0" i="0" u="none" strike="noStrike" kern="1200" baseline="0" dirty="0" smtClean="0">
                <a:solidFill>
                  <a:schemeClr val="tx1"/>
                </a:solidFill>
                <a:latin typeface="+mn-lt"/>
                <a:ea typeface="+mn-ea"/>
                <a:cs typeface="+mn-cs"/>
              </a:rPr>
              <a:t>length region between the miRNA duplex and the loop;</a:t>
            </a:r>
          </a:p>
          <a:p>
            <a:r>
              <a:rPr lang="en-US" sz="1200" b="0" i="0" u="none" strike="noStrike" kern="1200" baseline="0" dirty="0" smtClean="0">
                <a:solidFill>
                  <a:schemeClr val="tx1"/>
                </a:solidFill>
                <a:latin typeface="+mn-lt"/>
                <a:ea typeface="+mn-ea"/>
                <a:cs typeface="+mn-cs"/>
              </a:rPr>
              <a:t>"microRNA" represents the duplex, without 3' overhangs;</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-extension" is the rest of the hairpin. The latter three</a:t>
            </a:r>
          </a:p>
          <a:p>
            <a:r>
              <a:rPr lang="en-US" sz="1200" b="0" i="0" u="none" strike="noStrike" kern="1200" baseline="0" dirty="0" smtClean="0">
                <a:solidFill>
                  <a:schemeClr val="tx1"/>
                </a:solidFill>
                <a:latin typeface="+mn-lt"/>
                <a:ea typeface="+mn-ea"/>
                <a:cs typeface="+mn-cs"/>
              </a:rPr>
              <a:t>states can output </a:t>
            </a:r>
            <a:r>
              <a:rPr lang="en-US" sz="1200" b="0" i="1" u="none" strike="noStrike" kern="1200" baseline="0" dirty="0" smtClean="0">
                <a:solidFill>
                  <a:schemeClr val="tx1"/>
                </a:solidFill>
                <a:latin typeface="+mn-lt"/>
                <a:ea typeface="+mn-ea"/>
                <a:cs typeface="+mn-cs"/>
              </a:rPr>
              <a:t>matches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mismatches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indels</a:t>
            </a:r>
            <a:r>
              <a:rPr lang="en-US" sz="1200" b="0" i="0" u="none" strike="noStrike" kern="1200" baseline="0" dirty="0" smtClean="0">
                <a:solidFill>
                  <a:schemeClr val="tx1"/>
                </a:solidFill>
                <a:latin typeface="+mn-lt"/>
                <a:ea typeface="+mn-ea"/>
                <a:cs typeface="+mn-cs"/>
              </a:rPr>
              <a:t>. (The nucleotides</a:t>
            </a:r>
          </a:p>
          <a:p>
            <a:r>
              <a:rPr lang="en-US" sz="1200" b="0" i="0" u="none" strike="noStrike" kern="1200" baseline="0" dirty="0" smtClean="0">
                <a:solidFill>
                  <a:schemeClr val="tx1"/>
                </a:solidFill>
                <a:latin typeface="+mn-lt"/>
                <a:ea typeface="+mn-ea"/>
                <a:cs typeface="+mn-cs"/>
              </a:rPr>
              <a:t>distribution and lengths are not to scale) </a:t>
            </a:r>
            <a:r>
              <a:rPr lang="en-US" sz="1200" b="1" i="0" u="none" strike="noStrike" kern="1200" baseline="0" dirty="0" smtClean="0">
                <a:solidFill>
                  <a:schemeClr val="tx1"/>
                </a:solidFill>
                <a:latin typeface="+mn-lt"/>
                <a:ea typeface="+mn-ea"/>
                <a:cs typeface="+mn-cs"/>
              </a:rPr>
              <a:t>(b) </a:t>
            </a:r>
            <a:r>
              <a:rPr lang="en-US" sz="1200" b="0" i="1" u="none" strike="noStrike" kern="1200" baseline="0" dirty="0" smtClean="0">
                <a:solidFill>
                  <a:schemeClr val="tx1"/>
                </a:solidFill>
                <a:latin typeface="+mn-lt"/>
                <a:ea typeface="+mn-ea"/>
                <a:cs typeface="+mn-cs"/>
              </a:rPr>
              <a:t>Labelled</a:t>
            </a:r>
          </a:p>
          <a:p>
            <a:r>
              <a:rPr lang="en-US" sz="1200" b="0" i="1" u="none" strike="noStrike" kern="1200" baseline="0" dirty="0" smtClean="0">
                <a:solidFill>
                  <a:schemeClr val="tx1"/>
                </a:solidFill>
                <a:latin typeface="+mn-lt"/>
                <a:ea typeface="+mn-ea"/>
                <a:cs typeface="+mn-cs"/>
              </a:rPr>
              <a:t>precursor</a:t>
            </a:r>
            <a:r>
              <a:rPr lang="en-US" sz="1200" b="0" i="0" u="none" strike="noStrike" kern="1200" baseline="0" dirty="0" smtClean="0">
                <a:solidFill>
                  <a:schemeClr val="tx1"/>
                </a:solidFill>
                <a:latin typeface="+mn-lt"/>
                <a:ea typeface="+mn-ea"/>
                <a:cs typeface="+mn-cs"/>
              </a:rPr>
              <a:t>: The precursor shown in (a) is labelled according to</a:t>
            </a:r>
          </a:p>
          <a:p>
            <a:r>
              <a:rPr lang="en-US" sz="1200" b="0" i="0" u="none" strike="noStrike" kern="1200" baseline="0" dirty="0" smtClean="0">
                <a:solidFill>
                  <a:schemeClr val="tx1"/>
                </a:solidFill>
                <a:latin typeface="+mn-lt"/>
                <a:ea typeface="+mn-ea"/>
                <a:cs typeface="+mn-cs"/>
              </a:rPr>
              <a:t>the regions it represents. This is the input format of training</a:t>
            </a:r>
          </a:p>
          <a:p>
            <a:r>
              <a:rPr lang="pt-BR" sz="1200" b="0" i="0" u="none" strike="noStrike" kern="1200" baseline="0" dirty="0" smtClean="0">
                <a:solidFill>
                  <a:schemeClr val="tx1"/>
                </a:solidFill>
                <a:latin typeface="+mn-lt"/>
                <a:ea typeface="+mn-ea"/>
                <a:cs typeface="+mn-cs"/>
              </a:rPr>
              <a:t>data for HHMMiR. L: Loop; E: Extension; R: MiRNA; P: PrimiRNA.</a:t>
            </a:r>
            <a:endParaRPr lang="en-US" dirty="0"/>
          </a:p>
        </p:txBody>
      </p:sp>
      <p:sp>
        <p:nvSpPr>
          <p:cNvPr id="4" name="Slide Number Placeholder 3"/>
          <p:cNvSpPr>
            <a:spLocks noGrp="1"/>
          </p:cNvSpPr>
          <p:nvPr>
            <p:ph type="sldNum" sz="quarter" idx="10"/>
          </p:nvPr>
        </p:nvSpPr>
        <p:spPr/>
        <p:txBody>
          <a:bodyPr/>
          <a:lstStyle/>
          <a:p>
            <a:fld id="{DA235D2D-7AC0-4C3D-9E92-A37BC889B36B}" type="slidenum">
              <a:rPr lang="en-US" smtClean="0"/>
              <a:t>25</a:t>
            </a:fld>
            <a:endParaRPr lang="en-US"/>
          </a:p>
        </p:txBody>
      </p:sp>
    </p:spTree>
    <p:extLst>
      <p:ext uri="{BB962C8B-B14F-4D97-AF65-F5344CB8AC3E}">
        <p14:creationId xmlns:p14="http://schemas.microsoft.com/office/powerpoint/2010/main" val="2352678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HP</a:t>
            </a:r>
            <a:r>
              <a:rPr lang="en-US" sz="1200" b="0" i="0" u="none" strike="noStrike" kern="1200" baseline="0" dirty="0" smtClean="0">
                <a:solidFill>
                  <a:schemeClr val="tx1"/>
                </a:solidFill>
                <a:latin typeface="+mn-lt"/>
                <a:ea typeface="+mn-ea"/>
                <a:cs typeface="+mn-cs"/>
              </a:rPr>
              <a:t>: Hairpin length; </a:t>
            </a:r>
            <a:r>
              <a:rPr lang="en-US" sz="1200" b="0" i="1" u="none" strike="noStrike" kern="1200" baseline="0" dirty="0" smtClean="0">
                <a:solidFill>
                  <a:schemeClr val="tx1"/>
                </a:solidFill>
                <a:latin typeface="+mn-lt"/>
                <a:ea typeface="+mn-ea"/>
                <a:cs typeface="+mn-cs"/>
              </a:rPr>
              <a:t>LP</a:t>
            </a:r>
            <a:r>
              <a:rPr lang="en-US" sz="1200" b="0" i="0" u="none" strike="noStrike" kern="1200" baseline="0" dirty="0" smtClean="0">
                <a:solidFill>
                  <a:schemeClr val="tx1"/>
                </a:solidFill>
                <a:latin typeface="+mn-lt"/>
                <a:ea typeface="+mn-ea"/>
                <a:cs typeface="+mn-cs"/>
              </a:rPr>
              <a:t>: Loop length; </a:t>
            </a:r>
            <a:r>
              <a:rPr lang="en-US" sz="1200" b="0" i="1" u="none" strike="noStrike" kern="1200" baseline="0" dirty="0" smtClean="0">
                <a:solidFill>
                  <a:schemeClr val="tx1"/>
                </a:solidFill>
                <a:latin typeface="+mn-lt"/>
                <a:ea typeface="+mn-ea"/>
                <a:cs typeface="+mn-cs"/>
              </a:rPr>
              <a:t>MIR</a:t>
            </a:r>
            <a:r>
              <a:rPr lang="en-US" sz="1200" b="0" i="0" u="none" strike="noStrike" kern="1200" baseline="0" dirty="0" smtClean="0">
                <a:solidFill>
                  <a:schemeClr val="tx1"/>
                </a:solidFill>
                <a:latin typeface="+mn-lt"/>
                <a:ea typeface="+mn-ea"/>
                <a:cs typeface="+mn-cs"/>
              </a:rPr>
              <a:t>: MiRNA length; </a:t>
            </a:r>
            <a:r>
              <a:rPr lang="en-US" sz="1200" b="0" i="1" u="none" strike="noStrike" kern="1200" baseline="0" dirty="0" smtClean="0">
                <a:solidFill>
                  <a:schemeClr val="tx1"/>
                </a:solidFill>
                <a:latin typeface="+mn-lt"/>
                <a:ea typeface="+mn-ea"/>
                <a:cs typeface="+mn-cs"/>
              </a:rPr>
              <a:t>EXT</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Distance of miRNA duplex from end of loop; </a:t>
            </a:r>
            <a:r>
              <a:rPr lang="en-US" sz="1200" b="0" i="1" u="none" strike="noStrike" kern="1200" baseline="0" dirty="0"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 Length of extension</a:t>
            </a:r>
          </a:p>
          <a:p>
            <a:r>
              <a:rPr lang="en-US" sz="1200" b="0" i="0" u="none" strike="noStrike" kern="1200" baseline="0" dirty="0" smtClean="0">
                <a:solidFill>
                  <a:schemeClr val="tx1"/>
                </a:solidFill>
                <a:latin typeface="+mn-lt"/>
                <a:ea typeface="+mn-ea"/>
                <a:cs typeface="+mn-cs"/>
              </a:rPr>
              <a:t>from end of miRNA to end of precursor. The list of organisms used</a:t>
            </a:r>
          </a:p>
          <a:p>
            <a:r>
              <a:rPr lang="en-US" sz="1200" b="0" i="0" u="none" strike="noStrike" kern="1200" baseline="0" dirty="0" smtClean="0">
                <a:solidFill>
                  <a:schemeClr val="tx1"/>
                </a:solidFill>
                <a:latin typeface="+mn-lt"/>
                <a:ea typeface="+mn-ea"/>
                <a:cs typeface="+mn-cs"/>
              </a:rPr>
              <a:t>for this Table is provided as </a:t>
            </a:r>
            <a:r>
              <a:rPr lang="en-US" sz="1200" b="0" i="1" u="none" strike="noStrike" kern="1200" baseline="0" dirty="0" smtClean="0">
                <a:solidFill>
                  <a:schemeClr val="tx1"/>
                </a:solidFill>
                <a:latin typeface="+mn-lt"/>
                <a:ea typeface="+mn-ea"/>
                <a:cs typeface="+mn-cs"/>
              </a:rPr>
              <a:t>Supplementary Data</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A235D2D-7AC0-4C3D-9E92-A37BC889B36B}" type="slidenum">
              <a:rPr lang="en-US" smtClean="0"/>
              <a:t>26</a:t>
            </a:fld>
            <a:endParaRPr lang="en-US"/>
          </a:p>
        </p:txBody>
      </p:sp>
    </p:spTree>
    <p:extLst>
      <p:ext uri="{BB962C8B-B14F-4D97-AF65-F5344CB8AC3E}">
        <p14:creationId xmlns:p14="http://schemas.microsoft.com/office/powerpoint/2010/main" val="2649607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 HHMM state model (based on the microRNA hairpin template)</a:t>
            </a:r>
            <a:r>
              <a:rPr lang="en-US" sz="1200" b="0" i="0" u="none" strike="noStrike" kern="1200" baseline="0" dirty="0" smtClean="0">
                <a:solidFill>
                  <a:schemeClr val="tx1"/>
                </a:solidFill>
                <a:latin typeface="+mn-lt"/>
                <a:ea typeface="+mn-ea"/>
                <a:cs typeface="+mn-cs"/>
              </a:rPr>
              <a:t>. The oval shaped nodes represent the </a:t>
            </a:r>
            <a:r>
              <a:rPr lang="en-US" sz="1200" b="0" i="1" u="none" strike="noStrike" kern="1200" baseline="0" dirty="0" smtClean="0">
                <a:solidFill>
                  <a:schemeClr val="tx1"/>
                </a:solidFill>
                <a:latin typeface="+mn-lt"/>
                <a:ea typeface="+mn-ea"/>
                <a:cs typeface="+mn-cs"/>
              </a:rPr>
              <a:t>internal</a:t>
            </a:r>
          </a:p>
          <a:p>
            <a:r>
              <a:rPr lang="en-US" sz="1200" b="0" i="1" u="none" strike="noStrike" kern="1200" baseline="0" dirty="0" smtClean="0">
                <a:solidFill>
                  <a:schemeClr val="tx1"/>
                </a:solidFill>
                <a:latin typeface="+mn-lt"/>
                <a:ea typeface="+mn-ea"/>
                <a:cs typeface="+mn-cs"/>
              </a:rPr>
              <a:t>states</a:t>
            </a:r>
            <a:r>
              <a:rPr lang="en-US" sz="1200" b="0" i="0" u="none" strike="noStrike" kern="1200" baseline="0" dirty="0" smtClean="0">
                <a:solidFill>
                  <a:schemeClr val="tx1"/>
                </a:solidFill>
                <a:latin typeface="+mn-lt"/>
                <a:ea typeface="+mn-ea"/>
                <a:cs typeface="+mn-cs"/>
              </a:rPr>
              <a:t>. The </a:t>
            </a:r>
            <a:r>
              <a:rPr lang="en-US" sz="1200" b="0" i="0" u="none" strike="noStrike" kern="1200" baseline="0" dirty="0" err="1" smtClean="0">
                <a:solidFill>
                  <a:schemeClr val="tx1"/>
                </a:solidFill>
                <a:latin typeface="+mn-lt"/>
                <a:ea typeface="+mn-ea"/>
                <a:cs typeface="+mn-cs"/>
              </a:rPr>
              <a:t>colours</a:t>
            </a:r>
            <a:r>
              <a:rPr lang="en-US" sz="1200" b="0" i="0" u="none" strike="noStrike" kern="1200" baseline="0" dirty="0" smtClean="0">
                <a:solidFill>
                  <a:schemeClr val="tx1"/>
                </a:solidFill>
                <a:latin typeface="+mn-lt"/>
                <a:ea typeface="+mn-ea"/>
                <a:cs typeface="+mn-cs"/>
              </a:rPr>
              <a:t> correspond to the biological region presented in Figure 2a. The circular solid lined nodes correspond to the</a:t>
            </a:r>
          </a:p>
          <a:p>
            <a:r>
              <a:rPr lang="en-US" sz="1200" b="0" i="0" u="none" strike="noStrike" kern="1200" baseline="0" dirty="0" smtClean="0">
                <a:solidFill>
                  <a:schemeClr val="tx1"/>
                </a:solidFill>
                <a:latin typeface="+mn-lt"/>
                <a:ea typeface="+mn-ea"/>
                <a:cs typeface="+mn-cs"/>
              </a:rPr>
              <a:t>production states. The dotted lined states correspond to the silent end states. M: </a:t>
            </a:r>
            <a:r>
              <a:rPr lang="en-US" sz="1200" b="0" i="1" u="none" strike="noStrike" kern="1200" baseline="0" dirty="0" smtClean="0">
                <a:solidFill>
                  <a:schemeClr val="tx1"/>
                </a:solidFill>
                <a:latin typeface="+mn-lt"/>
                <a:ea typeface="+mn-ea"/>
                <a:cs typeface="+mn-cs"/>
              </a:rPr>
              <a:t>Match </a:t>
            </a:r>
            <a:r>
              <a:rPr lang="en-US" sz="1200" b="0" i="0" u="none" strike="noStrike" kern="1200" baseline="0" dirty="0" smtClean="0">
                <a:solidFill>
                  <a:schemeClr val="tx1"/>
                </a:solidFill>
                <a:latin typeface="+mn-lt"/>
                <a:ea typeface="+mn-ea"/>
                <a:cs typeface="+mn-cs"/>
              </a:rPr>
              <a:t>states, N: </a:t>
            </a:r>
            <a:r>
              <a:rPr lang="en-US" sz="1200" b="0" i="1" u="none" strike="noStrike" kern="1200" baseline="0" dirty="0" smtClean="0">
                <a:solidFill>
                  <a:schemeClr val="tx1"/>
                </a:solidFill>
                <a:latin typeface="+mn-lt"/>
                <a:ea typeface="+mn-ea"/>
                <a:cs typeface="+mn-cs"/>
              </a:rPr>
              <a:t>Mismatch </a:t>
            </a:r>
            <a:r>
              <a:rPr lang="en-US" sz="1200" b="0" i="0" u="none" strike="noStrike" kern="1200" baseline="0" dirty="0" smtClean="0">
                <a:solidFill>
                  <a:schemeClr val="tx1"/>
                </a:solidFill>
                <a:latin typeface="+mn-lt"/>
                <a:ea typeface="+mn-ea"/>
                <a:cs typeface="+mn-cs"/>
              </a:rPr>
              <a:t>states, I: </a:t>
            </a:r>
            <a:r>
              <a:rPr lang="en-US" sz="1200" b="0" i="1" u="none" strike="noStrike" kern="1200" baseline="0" dirty="0" err="1" smtClean="0">
                <a:solidFill>
                  <a:schemeClr val="tx1"/>
                </a:solidFill>
                <a:latin typeface="+mn-lt"/>
                <a:ea typeface="+mn-ea"/>
                <a:cs typeface="+mn-cs"/>
              </a:rPr>
              <a:t>Indel</a:t>
            </a:r>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states, Lend: Loop end state, Rend: miRNA end state, Pend: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-extension end state.</a:t>
            </a:r>
            <a:endParaRPr lang="en-US" dirty="0"/>
          </a:p>
        </p:txBody>
      </p:sp>
      <p:sp>
        <p:nvSpPr>
          <p:cNvPr id="4" name="Slide Number Placeholder 3"/>
          <p:cNvSpPr>
            <a:spLocks noGrp="1"/>
          </p:cNvSpPr>
          <p:nvPr>
            <p:ph type="sldNum" sz="quarter" idx="10"/>
          </p:nvPr>
        </p:nvSpPr>
        <p:spPr/>
        <p:txBody>
          <a:bodyPr/>
          <a:lstStyle/>
          <a:p>
            <a:fld id="{DA235D2D-7AC0-4C3D-9E92-A37BC889B36B}" type="slidenum">
              <a:rPr lang="en-US" smtClean="0"/>
              <a:t>27</a:t>
            </a:fld>
            <a:endParaRPr lang="en-US"/>
          </a:p>
        </p:txBody>
      </p:sp>
    </p:spTree>
    <p:extLst>
      <p:ext uri="{BB962C8B-B14F-4D97-AF65-F5344CB8AC3E}">
        <p14:creationId xmlns:p14="http://schemas.microsoft.com/office/powerpoint/2010/main" val="4248360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Data flow for hairpin extraction from the genome</a:t>
            </a:r>
            <a:r>
              <a:rPr lang="en-US" sz="1200" b="0" i="0" u="none" strike="noStrike" kern="1200" baseline="0" dirty="0" smtClean="0">
                <a:solidFill>
                  <a:schemeClr val="tx1"/>
                </a:solidFill>
                <a:latin typeface="+mn-lt"/>
                <a:ea typeface="+mn-ea"/>
                <a:cs typeface="+mn-cs"/>
              </a:rPr>
              <a:t>. The genome is first folded using windows of 500 </a:t>
            </a:r>
            <a:r>
              <a:rPr lang="en-US" sz="1200" b="0" i="0" u="none" strike="noStrike" kern="1200" baseline="0" dirty="0" err="1" smtClean="0">
                <a:solidFill>
                  <a:schemeClr val="tx1"/>
                </a:solidFill>
                <a:latin typeface="+mn-lt"/>
                <a:ea typeface="+mn-ea"/>
                <a:cs typeface="+mn-cs"/>
              </a:rPr>
              <a:t>nts</a:t>
            </a:r>
            <a:r>
              <a:rPr lang="en-US" sz="1200" b="0" i="0" u="none" strike="noStrike" kern="1200" baseline="0" dirty="0" smtClean="0">
                <a:solidFill>
                  <a:schemeClr val="tx1"/>
                </a:solidFill>
                <a:latin typeface="+mn-lt"/>
                <a:ea typeface="+mn-ea"/>
                <a:cs typeface="+mn-cs"/>
              </a:rPr>
              <a:t> with 150 </a:t>
            </a:r>
            <a:r>
              <a:rPr lang="en-US" sz="1200" b="0" i="0" u="none" strike="noStrike" kern="1200" baseline="0" dirty="0" err="1" smtClean="0">
                <a:solidFill>
                  <a:schemeClr val="tx1"/>
                </a:solidFill>
                <a:latin typeface="+mn-lt"/>
                <a:ea typeface="+mn-ea"/>
                <a:cs typeface="+mn-cs"/>
              </a:rPr>
              <a:t>nts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overlap between consecutive windows. Hairpins are then extracted from the folded windows using the parameters described</a:t>
            </a:r>
          </a:p>
          <a:p>
            <a:r>
              <a:rPr lang="en-US" sz="1200" b="0" i="0" u="none" strike="noStrike" kern="1200" baseline="0" dirty="0" smtClean="0">
                <a:solidFill>
                  <a:schemeClr val="tx1"/>
                </a:solidFill>
                <a:latin typeface="+mn-lt"/>
                <a:ea typeface="+mn-ea"/>
                <a:cs typeface="+mn-cs"/>
              </a:rPr>
              <a:t>in the text. Hairpins are pre-processed into a suitable format for training/testing using the states shown in Figure 3 (L: Loop; E:</a:t>
            </a:r>
          </a:p>
          <a:p>
            <a:r>
              <a:rPr lang="en-US" sz="1200" b="0" i="0" u="none" strike="noStrike" kern="1200" baseline="0" dirty="0" smtClean="0">
                <a:solidFill>
                  <a:schemeClr val="tx1"/>
                </a:solidFill>
                <a:latin typeface="+mn-lt"/>
                <a:ea typeface="+mn-ea"/>
                <a:cs typeface="+mn-cs"/>
              </a:rPr>
              <a:t>Extension; R: miRNA; P: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-miRNA extension). For the purpose of testing, the folded sequence is pre-processed into 2 lines of</a:t>
            </a:r>
          </a:p>
          <a:p>
            <a:r>
              <a:rPr lang="en-US" sz="1200" b="0" i="0" u="none" strike="noStrike" kern="1200" baseline="0" dirty="0" smtClean="0">
                <a:solidFill>
                  <a:schemeClr val="tx1"/>
                </a:solidFill>
                <a:latin typeface="+mn-lt"/>
                <a:ea typeface="+mn-ea"/>
                <a:cs typeface="+mn-cs"/>
              </a:rPr>
              <a:t>input representing the 2 stems of the hairpin. An example is given in Figure 2b.</a:t>
            </a:r>
            <a:endParaRPr lang="en-US" dirty="0"/>
          </a:p>
        </p:txBody>
      </p:sp>
      <p:sp>
        <p:nvSpPr>
          <p:cNvPr id="4" name="Slide Number Placeholder 3"/>
          <p:cNvSpPr>
            <a:spLocks noGrp="1"/>
          </p:cNvSpPr>
          <p:nvPr>
            <p:ph type="sldNum" sz="quarter" idx="10"/>
          </p:nvPr>
        </p:nvSpPr>
        <p:spPr/>
        <p:txBody>
          <a:bodyPr/>
          <a:lstStyle/>
          <a:p>
            <a:fld id="{DA235D2D-7AC0-4C3D-9E92-A37BC889B36B}" type="slidenum">
              <a:rPr lang="en-US" smtClean="0"/>
              <a:t>29</a:t>
            </a:fld>
            <a:endParaRPr lang="en-US"/>
          </a:p>
        </p:txBody>
      </p:sp>
    </p:spTree>
    <p:extLst>
      <p:ext uri="{BB962C8B-B14F-4D97-AF65-F5344CB8AC3E}">
        <p14:creationId xmlns:p14="http://schemas.microsoft.com/office/powerpoint/2010/main" val="1783206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the </a:t>
            </a:r>
            <a:r>
              <a:rPr lang="en-US" dirty="0" err="1" smtClean="0"/>
              <a:t>miRBase</a:t>
            </a:r>
            <a:r>
              <a:rPr lang="en-US" dirty="0" smtClean="0"/>
              <a:t> online</a:t>
            </a:r>
            <a:endParaRPr lang="en-US" dirty="0"/>
          </a:p>
        </p:txBody>
      </p:sp>
      <p:sp>
        <p:nvSpPr>
          <p:cNvPr id="4" name="Slide Number Placeholder 3"/>
          <p:cNvSpPr>
            <a:spLocks noGrp="1"/>
          </p:cNvSpPr>
          <p:nvPr>
            <p:ph type="sldNum" sz="quarter" idx="10"/>
          </p:nvPr>
        </p:nvSpPr>
        <p:spPr/>
        <p:txBody>
          <a:bodyPr/>
          <a:lstStyle/>
          <a:p>
            <a:fld id="{DA235D2D-7AC0-4C3D-9E92-A37BC889B36B}" type="slidenum">
              <a:rPr lang="en-US" smtClean="0"/>
              <a:t>33</a:t>
            </a:fld>
            <a:endParaRPr lang="en-US"/>
          </a:p>
        </p:txBody>
      </p:sp>
    </p:spTree>
    <p:extLst>
      <p:ext uri="{BB962C8B-B14F-4D97-AF65-F5344CB8AC3E}">
        <p14:creationId xmlns:p14="http://schemas.microsoft.com/office/powerpoint/2010/main" val="251700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miRNA biogenesis and target recognition:</a:t>
            </a:r>
          </a:p>
          <a:p>
            <a:endParaRPr lang="en-US" dirty="0" smtClean="0"/>
          </a:p>
          <a:p>
            <a:r>
              <a:rPr lang="en-US" dirty="0" smtClean="0"/>
              <a:t>Transcriptions of miRNAs are regulated by TFs binding</a:t>
            </a:r>
          </a:p>
          <a:p>
            <a:r>
              <a:rPr lang="en-US" dirty="0" smtClean="0"/>
              <a:t>In the promoter region of the</a:t>
            </a:r>
            <a:r>
              <a:rPr lang="en-US" baseline="0" dirty="0" smtClean="0"/>
              <a:t> miRNA genes.</a:t>
            </a:r>
          </a:p>
          <a:p>
            <a:r>
              <a:rPr lang="en-US" baseline="0" dirty="0" smtClean="0"/>
              <a:t>Primary transcripts of miRNA (</a:t>
            </a:r>
            <a:r>
              <a:rPr lang="en-US" baseline="0" dirty="0" err="1" smtClean="0"/>
              <a:t>pri</a:t>
            </a:r>
            <a:r>
              <a:rPr lang="en-US" baseline="0" dirty="0" smtClean="0"/>
              <a:t>-miRNA)</a:t>
            </a:r>
          </a:p>
          <a:p>
            <a:r>
              <a:rPr lang="en-US" baseline="0" dirty="0" smtClean="0"/>
              <a:t>are transcribed mostly from introns of protein</a:t>
            </a:r>
          </a:p>
          <a:p>
            <a:r>
              <a:rPr lang="en-US" baseline="0" dirty="0" smtClean="0"/>
              <a:t>coding genes and are several </a:t>
            </a:r>
            <a:r>
              <a:rPr lang="en-US" baseline="0" dirty="0" err="1" smtClean="0"/>
              <a:t>kilobases</a:t>
            </a:r>
            <a:r>
              <a:rPr lang="en-US" baseline="0" dirty="0" smtClean="0"/>
              <a:t> long.</a:t>
            </a:r>
          </a:p>
          <a:p>
            <a:r>
              <a:rPr lang="en-US" dirty="0" err="1" smtClean="0"/>
              <a:t>Pri</a:t>
            </a:r>
            <a:r>
              <a:rPr lang="en-US" dirty="0" smtClean="0"/>
              <a:t>-mRNAs are then clopped by </a:t>
            </a:r>
            <a:r>
              <a:rPr lang="en-US" dirty="0" err="1" smtClean="0"/>
              <a:t>Rnase</a:t>
            </a:r>
            <a:r>
              <a:rPr lang="en-US" dirty="0" smtClean="0"/>
              <a:t>-III enzyme</a:t>
            </a:r>
            <a:r>
              <a:rPr lang="en-US" baseline="0" dirty="0" smtClean="0"/>
              <a:t> </a:t>
            </a:r>
            <a:r>
              <a:rPr lang="en-US" baseline="0" dirty="0" err="1" smtClean="0"/>
              <a:t>Drosha</a:t>
            </a:r>
            <a:endParaRPr lang="en-US" baseline="0" dirty="0" smtClean="0"/>
          </a:p>
          <a:p>
            <a:r>
              <a:rPr lang="en-US" baseline="0" dirty="0" smtClean="0"/>
              <a:t>Into ~70 base pairs (</a:t>
            </a:r>
            <a:r>
              <a:rPr lang="en-US" baseline="0" dirty="0" err="1" smtClean="0"/>
              <a:t>bp</a:t>
            </a:r>
            <a:r>
              <a:rPr lang="en-US" baseline="0" dirty="0" smtClean="0"/>
              <a:t>) long hair-pin-looped precursor</a:t>
            </a:r>
          </a:p>
          <a:p>
            <a:r>
              <a:rPr lang="en-US" baseline="0" dirty="0" smtClean="0"/>
              <a:t>miRNAs (pre-miRNAs). These are further cleaved by another</a:t>
            </a:r>
          </a:p>
          <a:p>
            <a:r>
              <a:rPr lang="en-US" baseline="0" dirty="0" err="1" smtClean="0"/>
              <a:t>Rnase</a:t>
            </a:r>
            <a:r>
              <a:rPr lang="en-US" baseline="0" dirty="0" smtClean="0"/>
              <a:t>-III enzyme Dicer to produce a ~20 </a:t>
            </a:r>
            <a:r>
              <a:rPr lang="en-US" baseline="0" dirty="0" err="1" smtClean="0"/>
              <a:t>bp</a:t>
            </a:r>
            <a:r>
              <a:rPr lang="en-US" baseline="0" dirty="0" smtClean="0"/>
              <a:t> double stranded</a:t>
            </a:r>
          </a:p>
          <a:p>
            <a:r>
              <a:rPr lang="en-US" baseline="0" dirty="0" smtClean="0"/>
              <a:t>Intermediate species. One strand of the duplex has low</a:t>
            </a:r>
          </a:p>
          <a:p>
            <a:r>
              <a:rPr lang="en-US" baseline="0" dirty="0" smtClean="0"/>
              <a:t>Thermodynamic energy that ends up becoming mature </a:t>
            </a:r>
          </a:p>
          <a:p>
            <a:r>
              <a:rPr lang="en-US" baseline="0" dirty="0" smtClean="0"/>
              <a:t>miRNA.</a:t>
            </a:r>
            <a:endParaRPr lang="en-US" dirty="0"/>
          </a:p>
        </p:txBody>
      </p:sp>
      <p:sp>
        <p:nvSpPr>
          <p:cNvPr id="4" name="Slide Number Placeholder 3"/>
          <p:cNvSpPr>
            <a:spLocks noGrp="1"/>
          </p:cNvSpPr>
          <p:nvPr>
            <p:ph type="sldNum" sz="quarter" idx="10"/>
          </p:nvPr>
        </p:nvSpPr>
        <p:spPr/>
        <p:txBody>
          <a:bodyPr/>
          <a:lstStyle/>
          <a:p>
            <a:fld id="{DA235D2D-7AC0-4C3D-9E92-A37BC889B36B}" type="slidenum">
              <a:rPr lang="en-US" smtClean="0"/>
              <a:t>34</a:t>
            </a:fld>
            <a:endParaRPr lang="en-US"/>
          </a:p>
        </p:txBody>
      </p:sp>
    </p:spTree>
    <p:extLst>
      <p:ext uri="{BB962C8B-B14F-4D97-AF65-F5344CB8AC3E}">
        <p14:creationId xmlns:p14="http://schemas.microsoft.com/office/powerpoint/2010/main" val="322455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CLL chromic lymphocytic leukemia</a:t>
            </a:r>
          </a:p>
          <a:p>
            <a:r>
              <a:rPr lang="en-US" dirty="0" smtClean="0"/>
              <a:t>DLBCL diffuse large b-cell lymphoma</a:t>
            </a:r>
          </a:p>
          <a:p>
            <a:endParaRPr lang="en-US" dirty="0" smtClean="0"/>
          </a:p>
          <a:p>
            <a:r>
              <a:rPr lang="en-US" dirty="0" smtClean="0"/>
              <a:t>Let-7 :</a:t>
            </a:r>
            <a:r>
              <a:rPr lang="en-US" baseline="0" dirty="0" smtClean="0"/>
              <a:t> lethal -7</a:t>
            </a:r>
          </a:p>
          <a:p>
            <a:r>
              <a:rPr lang="en-US" baseline="0" dirty="0" smtClean="0"/>
              <a:t>Lin-4: lineage -4</a:t>
            </a:r>
            <a:endParaRPr lang="en-US" dirty="0"/>
          </a:p>
        </p:txBody>
      </p:sp>
      <p:sp>
        <p:nvSpPr>
          <p:cNvPr id="4" name="Slide Number Placeholder 3"/>
          <p:cNvSpPr>
            <a:spLocks noGrp="1"/>
          </p:cNvSpPr>
          <p:nvPr>
            <p:ph type="sldNum" sz="quarter" idx="10"/>
          </p:nvPr>
        </p:nvSpPr>
        <p:spPr/>
        <p:txBody>
          <a:bodyPr/>
          <a:lstStyle/>
          <a:p>
            <a:fld id="{DA235D2D-7AC0-4C3D-9E92-A37BC889B36B}" type="slidenum">
              <a:rPr lang="en-US" smtClean="0"/>
              <a:t>36</a:t>
            </a:fld>
            <a:endParaRPr lang="en-US"/>
          </a:p>
        </p:txBody>
      </p:sp>
    </p:spTree>
    <p:extLst>
      <p:ext uri="{BB962C8B-B14F-4D97-AF65-F5344CB8AC3E}">
        <p14:creationId xmlns:p14="http://schemas.microsoft.com/office/powerpoint/2010/main" val="321047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4F9C014-5274-4901-8497-7578BDCA4B23}" type="slidenum">
              <a:rPr lang="en-US" altLang="en-US" sz="1200"/>
              <a:pPr eaLnBrk="1" hangingPunct="1"/>
              <a:t>5</a:t>
            </a:fld>
            <a:endParaRPr lang="en-US" altLang="en-US" sz="1200"/>
          </a:p>
        </p:txBody>
      </p:sp>
      <p:sp>
        <p:nvSpPr>
          <p:cNvPr id="96259"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96260"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552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 </a:t>
            </a:r>
            <a:r>
              <a:rPr lang="en-US" dirty="0" err="1" smtClean="0"/>
              <a:t>xscripts</a:t>
            </a:r>
            <a:r>
              <a:rPr lang="en-US" dirty="0" smtClean="0"/>
              <a:t> may be (alternatively) spliced</a:t>
            </a:r>
            <a:r>
              <a:rPr lang="en-US" baseline="0" dirty="0" smtClean="0"/>
              <a:t> and further </a:t>
            </a:r>
          </a:p>
          <a:p>
            <a:r>
              <a:rPr lang="en-US" baseline="0" dirty="0" smtClean="0"/>
              <a:t>Processed to produce a range of protein isoforms</a:t>
            </a:r>
          </a:p>
          <a:p>
            <a:r>
              <a:rPr lang="en-US" baseline="0" dirty="0" smtClean="0"/>
              <a:t>And/or </a:t>
            </a:r>
            <a:r>
              <a:rPr lang="en-US" baseline="0" dirty="0" err="1" smtClean="0"/>
              <a:t>ncRNAs</a:t>
            </a:r>
            <a:r>
              <a:rPr lang="en-US" baseline="0" dirty="0" smtClean="0"/>
              <a:t> of various types, which are involved</a:t>
            </a:r>
          </a:p>
          <a:p>
            <a:r>
              <a:rPr lang="en-US" baseline="0" dirty="0" smtClean="0"/>
              <a:t>In complex networks of structural, functional</a:t>
            </a:r>
          </a:p>
          <a:p>
            <a:r>
              <a:rPr lang="en-US" baseline="0" dirty="0" smtClean="0"/>
              <a:t>And regulatory interactions. </a:t>
            </a:r>
            <a:endParaRPr lang="en-US" dirty="0"/>
          </a:p>
        </p:txBody>
      </p:sp>
      <p:sp>
        <p:nvSpPr>
          <p:cNvPr id="4" name="Slide Number Placeholder 3"/>
          <p:cNvSpPr>
            <a:spLocks noGrp="1"/>
          </p:cNvSpPr>
          <p:nvPr>
            <p:ph type="sldNum" sz="quarter" idx="10"/>
          </p:nvPr>
        </p:nvSpPr>
        <p:spPr/>
        <p:txBody>
          <a:bodyPr/>
          <a:lstStyle/>
          <a:p>
            <a:fld id="{DA235D2D-7AC0-4C3D-9E92-A37BC889B36B}" type="slidenum">
              <a:rPr lang="en-US" smtClean="0"/>
              <a:t>46</a:t>
            </a:fld>
            <a:endParaRPr lang="en-US"/>
          </a:p>
        </p:txBody>
      </p:sp>
    </p:spTree>
    <p:extLst>
      <p:ext uri="{BB962C8B-B14F-4D97-AF65-F5344CB8AC3E}">
        <p14:creationId xmlns:p14="http://schemas.microsoft.com/office/powerpoint/2010/main" val="1568854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WU-Blast Washington university – local alignment</a:t>
            </a:r>
            <a:r>
              <a:rPr lang="en-US" baseline="0" dirty="0" smtClean="0"/>
              <a:t> tools</a:t>
            </a:r>
          </a:p>
          <a:p>
            <a:r>
              <a:rPr lang="en-US" baseline="0" dirty="0" smtClean="0"/>
              <a:t>Now sold commercially!!</a:t>
            </a:r>
            <a:endParaRPr lang="en-US" dirty="0"/>
          </a:p>
        </p:txBody>
      </p:sp>
      <p:sp>
        <p:nvSpPr>
          <p:cNvPr id="4" name="Slide Number Placeholder 3"/>
          <p:cNvSpPr>
            <a:spLocks noGrp="1"/>
          </p:cNvSpPr>
          <p:nvPr>
            <p:ph type="sldNum" sz="quarter" idx="10"/>
          </p:nvPr>
        </p:nvSpPr>
        <p:spPr/>
        <p:txBody>
          <a:bodyPr/>
          <a:lstStyle/>
          <a:p>
            <a:fld id="{DA235D2D-7AC0-4C3D-9E92-A37BC889B36B}" type="slidenum">
              <a:rPr lang="en-US" smtClean="0"/>
              <a:t>54</a:t>
            </a:fld>
            <a:endParaRPr lang="en-US"/>
          </a:p>
        </p:txBody>
      </p:sp>
    </p:spTree>
    <p:extLst>
      <p:ext uri="{BB962C8B-B14F-4D97-AF65-F5344CB8AC3E}">
        <p14:creationId xmlns:p14="http://schemas.microsoft.com/office/powerpoint/2010/main" val="233995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6D50711-DB5F-4A49-AA11-32F4D829BF95}" type="slidenum">
              <a:rPr lang="en-US" altLang="en-US" sz="1200"/>
              <a:pPr eaLnBrk="1" hangingPunct="1"/>
              <a:t>6</a:t>
            </a:fld>
            <a:endParaRPr lang="en-US" altLang="en-US" sz="1200"/>
          </a:p>
        </p:txBody>
      </p:sp>
      <p:sp>
        <p:nvSpPr>
          <p:cNvPr id="98307"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98308"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55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2175482-4B03-4506-8FD9-C8DD01F1E3B7}" type="slidenum">
              <a:rPr lang="en-US" altLang="en-US" sz="1200"/>
              <a:pPr eaLnBrk="1" hangingPunct="1"/>
              <a:t>7</a:t>
            </a:fld>
            <a:endParaRPr lang="en-US" altLang="en-US" sz="1200"/>
          </a:p>
        </p:txBody>
      </p:sp>
      <p:sp>
        <p:nvSpPr>
          <p:cNvPr id="100355"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00356"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96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61B4784-EB72-4E45-83F5-B139C9396E7E}" type="slidenum">
              <a:rPr lang="en-US" altLang="en-US" sz="1200"/>
              <a:pPr eaLnBrk="1" hangingPunct="1"/>
              <a:t>8</a:t>
            </a:fld>
            <a:endParaRPr lang="en-US" altLang="en-US" sz="1200"/>
          </a:p>
        </p:txBody>
      </p:sp>
      <p:sp>
        <p:nvSpPr>
          <p:cNvPr id="102403"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02404"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54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6078BD3-3737-46B0-BCE5-1A3AC0F88FAC}" type="slidenum">
              <a:rPr lang="en-US" altLang="en-US" sz="1200"/>
              <a:pPr eaLnBrk="1" hangingPunct="1"/>
              <a:t>9</a:t>
            </a:fld>
            <a:endParaRPr lang="en-US" altLang="en-US" sz="1200"/>
          </a:p>
        </p:txBody>
      </p:sp>
      <p:sp>
        <p:nvSpPr>
          <p:cNvPr id="104451"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04452"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433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367BC12-4EA2-4AC2-9DA4-1759F23851C8}" type="slidenum">
              <a:rPr lang="en-US" altLang="en-US" sz="1200"/>
              <a:pPr eaLnBrk="1" hangingPunct="1"/>
              <a:t>10</a:t>
            </a:fld>
            <a:endParaRPr lang="en-US" altLang="en-US" sz="1200"/>
          </a:p>
        </p:txBody>
      </p:sp>
      <p:sp>
        <p:nvSpPr>
          <p:cNvPr id="106499"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06500"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036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7AACD70-D840-4D09-88BB-A28B0F903EA2}" type="slidenum">
              <a:rPr lang="en-US" altLang="en-US" sz="1200"/>
              <a:pPr eaLnBrk="1" hangingPunct="1"/>
              <a:t>11</a:t>
            </a:fld>
            <a:endParaRPr lang="en-US" altLang="en-US" sz="1200"/>
          </a:p>
        </p:txBody>
      </p:sp>
      <p:sp>
        <p:nvSpPr>
          <p:cNvPr id="108547"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08548" name="Text Box 3"/>
          <p:cNvSpPr>
            <a:spLocks noGrp="1" noChangeArrowheads="1"/>
          </p:cNvSpPr>
          <p:nvPr>
            <p:ph type="body"/>
          </p:nvPr>
        </p:nvSpPr>
        <p:spPr>
          <a:xfrm>
            <a:off x="685800" y="4341813"/>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15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C1D59C-21E8-4187-BFFE-4DB12BB159B0}"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9A340-F7BD-45C4-BBB5-4A2830BEDC1A}" type="slidenum">
              <a:rPr lang="en-US" smtClean="0"/>
              <a:t>‹#›</a:t>
            </a:fld>
            <a:endParaRPr lang="en-US"/>
          </a:p>
        </p:txBody>
      </p:sp>
    </p:spTree>
    <p:extLst>
      <p:ext uri="{BB962C8B-B14F-4D97-AF65-F5344CB8AC3E}">
        <p14:creationId xmlns:p14="http://schemas.microsoft.com/office/powerpoint/2010/main" val="425145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1D59C-21E8-4187-BFFE-4DB12BB159B0}"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9A340-F7BD-45C4-BBB5-4A2830BEDC1A}" type="slidenum">
              <a:rPr lang="en-US" smtClean="0"/>
              <a:t>‹#›</a:t>
            </a:fld>
            <a:endParaRPr lang="en-US"/>
          </a:p>
        </p:txBody>
      </p:sp>
    </p:spTree>
    <p:extLst>
      <p:ext uri="{BB962C8B-B14F-4D97-AF65-F5344CB8AC3E}">
        <p14:creationId xmlns:p14="http://schemas.microsoft.com/office/powerpoint/2010/main" val="154684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1D59C-21E8-4187-BFFE-4DB12BB159B0}"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9A340-F7BD-45C4-BBB5-4A2830BEDC1A}" type="slidenum">
              <a:rPr lang="en-US" smtClean="0"/>
              <a:t>‹#›</a:t>
            </a:fld>
            <a:endParaRPr lang="en-US"/>
          </a:p>
        </p:txBody>
      </p:sp>
    </p:spTree>
    <p:extLst>
      <p:ext uri="{BB962C8B-B14F-4D97-AF65-F5344CB8AC3E}">
        <p14:creationId xmlns:p14="http://schemas.microsoft.com/office/powerpoint/2010/main" val="269747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1D59C-21E8-4187-BFFE-4DB12BB159B0}"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9A340-F7BD-45C4-BBB5-4A2830BEDC1A}" type="slidenum">
              <a:rPr lang="en-US" smtClean="0"/>
              <a:t>‹#›</a:t>
            </a:fld>
            <a:endParaRPr lang="en-US"/>
          </a:p>
        </p:txBody>
      </p:sp>
    </p:spTree>
    <p:extLst>
      <p:ext uri="{BB962C8B-B14F-4D97-AF65-F5344CB8AC3E}">
        <p14:creationId xmlns:p14="http://schemas.microsoft.com/office/powerpoint/2010/main" val="119726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1D59C-21E8-4187-BFFE-4DB12BB159B0}"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9A340-F7BD-45C4-BBB5-4A2830BEDC1A}" type="slidenum">
              <a:rPr lang="en-US" smtClean="0"/>
              <a:t>‹#›</a:t>
            </a:fld>
            <a:endParaRPr lang="en-US"/>
          </a:p>
        </p:txBody>
      </p:sp>
    </p:spTree>
    <p:extLst>
      <p:ext uri="{BB962C8B-B14F-4D97-AF65-F5344CB8AC3E}">
        <p14:creationId xmlns:p14="http://schemas.microsoft.com/office/powerpoint/2010/main" val="378103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C1D59C-21E8-4187-BFFE-4DB12BB159B0}" type="datetimeFigureOut">
              <a:rPr lang="en-US" smtClean="0"/>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9A340-F7BD-45C4-BBB5-4A2830BEDC1A}" type="slidenum">
              <a:rPr lang="en-US" smtClean="0"/>
              <a:t>‹#›</a:t>
            </a:fld>
            <a:endParaRPr lang="en-US"/>
          </a:p>
        </p:txBody>
      </p:sp>
    </p:spTree>
    <p:extLst>
      <p:ext uri="{BB962C8B-B14F-4D97-AF65-F5344CB8AC3E}">
        <p14:creationId xmlns:p14="http://schemas.microsoft.com/office/powerpoint/2010/main" val="359087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C1D59C-21E8-4187-BFFE-4DB12BB159B0}" type="datetimeFigureOut">
              <a:rPr lang="en-US" smtClean="0"/>
              <a:t>4/6/15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9A340-F7BD-45C4-BBB5-4A2830BEDC1A}" type="slidenum">
              <a:rPr lang="en-US" smtClean="0"/>
              <a:t>‹#›</a:t>
            </a:fld>
            <a:endParaRPr lang="en-US"/>
          </a:p>
        </p:txBody>
      </p:sp>
    </p:spTree>
    <p:extLst>
      <p:ext uri="{BB962C8B-B14F-4D97-AF65-F5344CB8AC3E}">
        <p14:creationId xmlns:p14="http://schemas.microsoft.com/office/powerpoint/2010/main" val="103806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C1D59C-21E8-4187-BFFE-4DB12BB159B0}" type="datetimeFigureOut">
              <a:rPr lang="en-US" smtClean="0"/>
              <a:t>4/6/15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B9A340-F7BD-45C4-BBB5-4A2830BEDC1A}" type="slidenum">
              <a:rPr lang="en-US" smtClean="0"/>
              <a:t>‹#›</a:t>
            </a:fld>
            <a:endParaRPr lang="en-US"/>
          </a:p>
        </p:txBody>
      </p:sp>
    </p:spTree>
    <p:extLst>
      <p:ext uri="{BB962C8B-B14F-4D97-AF65-F5344CB8AC3E}">
        <p14:creationId xmlns:p14="http://schemas.microsoft.com/office/powerpoint/2010/main" val="350439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1D59C-21E8-4187-BFFE-4DB12BB159B0}" type="datetimeFigureOut">
              <a:rPr lang="en-US" smtClean="0"/>
              <a:t>4/6/15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B9A340-F7BD-45C4-BBB5-4A2830BEDC1A}" type="slidenum">
              <a:rPr lang="en-US" smtClean="0"/>
              <a:t>‹#›</a:t>
            </a:fld>
            <a:endParaRPr lang="en-US"/>
          </a:p>
        </p:txBody>
      </p:sp>
    </p:spTree>
    <p:extLst>
      <p:ext uri="{BB962C8B-B14F-4D97-AF65-F5344CB8AC3E}">
        <p14:creationId xmlns:p14="http://schemas.microsoft.com/office/powerpoint/2010/main" val="79038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1D59C-21E8-4187-BFFE-4DB12BB159B0}" type="datetimeFigureOut">
              <a:rPr lang="en-US" smtClean="0"/>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9A340-F7BD-45C4-BBB5-4A2830BEDC1A}" type="slidenum">
              <a:rPr lang="en-US" smtClean="0"/>
              <a:t>‹#›</a:t>
            </a:fld>
            <a:endParaRPr lang="en-US"/>
          </a:p>
        </p:txBody>
      </p:sp>
    </p:spTree>
    <p:extLst>
      <p:ext uri="{BB962C8B-B14F-4D97-AF65-F5344CB8AC3E}">
        <p14:creationId xmlns:p14="http://schemas.microsoft.com/office/powerpoint/2010/main" val="165369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1D59C-21E8-4187-BFFE-4DB12BB159B0}" type="datetimeFigureOut">
              <a:rPr lang="en-US" smtClean="0"/>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9A340-F7BD-45C4-BBB5-4A2830BEDC1A}" type="slidenum">
              <a:rPr lang="en-US" smtClean="0"/>
              <a:t>‹#›</a:t>
            </a:fld>
            <a:endParaRPr lang="en-US"/>
          </a:p>
        </p:txBody>
      </p:sp>
    </p:spTree>
    <p:extLst>
      <p:ext uri="{BB962C8B-B14F-4D97-AF65-F5344CB8AC3E}">
        <p14:creationId xmlns:p14="http://schemas.microsoft.com/office/powerpoint/2010/main" val="9401142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1D59C-21E8-4187-BFFE-4DB12BB159B0}" type="datetimeFigureOut">
              <a:rPr lang="en-US" smtClean="0"/>
              <a:t>4/6/15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9A340-F7BD-45C4-BBB5-4A2830BEDC1A}" type="slidenum">
              <a:rPr lang="en-US" smtClean="0"/>
              <a:t>‹#›</a:t>
            </a:fld>
            <a:endParaRPr lang="en-US"/>
          </a:p>
        </p:txBody>
      </p:sp>
    </p:spTree>
    <p:extLst>
      <p:ext uri="{BB962C8B-B14F-4D97-AF65-F5344CB8AC3E}">
        <p14:creationId xmlns:p14="http://schemas.microsoft.com/office/powerpoint/2010/main" val="2332229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 Id="rId3" Type="http://schemas.openxmlformats.org/officeDocument/2006/relationships/image" Target="../media/image33.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microRNA </a:t>
            </a:r>
            <a:br>
              <a:rPr lang="en-US" dirty="0" smtClean="0"/>
            </a:br>
            <a:r>
              <a:rPr lang="en-US" dirty="0" smtClean="0"/>
              <a:t>computational </a:t>
            </a:r>
            <a:br>
              <a:rPr lang="en-US" dirty="0" smtClean="0"/>
            </a:br>
            <a:r>
              <a:rPr lang="en-US" dirty="0" smtClean="0"/>
              <a:t>prediction and analysis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64629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Locating miRNA Genes: Experimentally</a:t>
            </a:r>
          </a:p>
        </p:txBody>
      </p:sp>
      <p:sp>
        <p:nvSpPr>
          <p:cNvPr id="105475" name="Rectangle 3"/>
          <p:cNvSpPr>
            <a:spLocks noGrp="1" noChangeArrowheads="1"/>
          </p:cNvSpPr>
          <p:nvPr>
            <p:ph type="body" idx="1"/>
          </p:nvPr>
        </p:nvSpPr>
        <p:spPr/>
        <p:txBody>
          <a:bodyPr/>
          <a:lstStyle/>
          <a:p>
            <a:r>
              <a:rPr lang="en-GB" altLang="en-US" smtClean="0">
                <a:latin typeface="Times New Roman" panose="02020603050405020304" pitchFamily="18" charset="0"/>
              </a:rPr>
              <a:t>Locating miRNA experimentally is difficult.</a:t>
            </a:r>
          </a:p>
          <a:p>
            <a:endParaRPr lang="en-GB" altLang="en-US" smtClean="0">
              <a:latin typeface="Times New Roman" panose="02020603050405020304" pitchFamily="18" charset="0"/>
            </a:endParaRPr>
          </a:p>
          <a:p>
            <a:r>
              <a:rPr lang="en-GB" altLang="en-US" smtClean="0">
                <a:latin typeface="Times New Roman" panose="02020603050405020304" pitchFamily="18" charset="0"/>
              </a:rPr>
              <a:t>Procedure:</a:t>
            </a:r>
          </a:p>
          <a:p>
            <a:pPr marL="800100" lvl="1" indent="-457200">
              <a:buFont typeface="Arial Unicode MS" panose="020B0604020202020204" pitchFamily="34" charset="-128"/>
              <a:buAutoNum type="arabicPeriod"/>
            </a:pPr>
            <a:r>
              <a:rPr lang="en-GB" altLang="en-US" smtClean="0">
                <a:latin typeface="Times New Roman" panose="02020603050405020304" pitchFamily="18" charset="0"/>
              </a:rPr>
              <a:t>Find a gene that causes down-regulation of another gene.</a:t>
            </a:r>
          </a:p>
          <a:p>
            <a:pPr marL="800100" lvl="1" indent="-457200">
              <a:buFont typeface="Arial Unicode MS" panose="020B0604020202020204" pitchFamily="34" charset="-128"/>
              <a:buAutoNum type="arabicPeriod"/>
            </a:pPr>
            <a:r>
              <a:rPr lang="en-GB" altLang="en-US" smtClean="0">
                <a:latin typeface="Times New Roman" panose="02020603050405020304" pitchFamily="18" charset="0"/>
              </a:rPr>
              <a:t>Determine if no protein is encoded.</a:t>
            </a:r>
          </a:p>
          <a:p>
            <a:pPr marL="800100" lvl="1" indent="-457200">
              <a:buFont typeface="Arial Unicode MS" panose="020B0604020202020204" pitchFamily="34" charset="-128"/>
              <a:buAutoNum type="arabicPeriod"/>
            </a:pPr>
            <a:r>
              <a:rPr lang="en-GB" altLang="en-US" smtClean="0">
                <a:latin typeface="Times New Roman" panose="02020603050405020304" pitchFamily="18" charset="0"/>
              </a:rPr>
              <a:t>Analyze the sequence to determine if it is complementary to its target.</a:t>
            </a:r>
          </a:p>
        </p:txBody>
      </p:sp>
    </p:spTree>
    <p:extLst>
      <p:ext uri="{BB962C8B-B14F-4D97-AF65-F5344CB8AC3E}">
        <p14:creationId xmlns:p14="http://schemas.microsoft.com/office/powerpoint/2010/main" val="259811101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981200" y="116114"/>
            <a:ext cx="8458200" cy="950686"/>
          </a:xfrm>
        </p:spPr>
        <p:txBody>
          <a:bodyPr>
            <a:normAutofit fontScale="90000"/>
          </a:bodyPr>
          <a:lstStyle/>
          <a:p>
            <a:r>
              <a:rPr lang="en-GB" altLang="en-US" dirty="0" smtClean="0">
                <a:latin typeface="Arial" panose="020B0604020202020204" pitchFamily="34" charset="0"/>
                <a:cs typeface="Arial" panose="020B0604020202020204" pitchFamily="34" charset="0"/>
              </a:rPr>
              <a:t>Locating miRNA Genes: Comparative Genomics</a:t>
            </a:r>
          </a:p>
        </p:txBody>
      </p:sp>
      <p:sp>
        <p:nvSpPr>
          <p:cNvPr id="107523" name="Rectangle 3"/>
          <p:cNvSpPr>
            <a:spLocks noGrp="1" noChangeArrowheads="1"/>
          </p:cNvSpPr>
          <p:nvPr>
            <p:ph type="body" idx="1"/>
          </p:nvPr>
        </p:nvSpPr>
        <p:spPr>
          <a:xfrm>
            <a:off x="130629" y="1748519"/>
            <a:ext cx="11379199" cy="4782910"/>
          </a:xfrm>
        </p:spPr>
        <p:txBody>
          <a:bodyPr/>
          <a:lstStyle/>
          <a:p>
            <a:r>
              <a:rPr lang="en-GB" altLang="en-US" b="1" dirty="0" smtClean="0">
                <a:latin typeface="Times New Roman" panose="02020603050405020304" pitchFamily="18" charset="0"/>
              </a:rPr>
              <a:t>Idea</a:t>
            </a:r>
            <a:r>
              <a:rPr lang="en-GB" altLang="en-US" dirty="0" smtClean="0">
                <a:latin typeface="Times New Roman" panose="02020603050405020304" pitchFamily="18" charset="0"/>
              </a:rPr>
              <a:t>: Find the seed binding sites.</a:t>
            </a:r>
          </a:p>
          <a:p>
            <a:pPr marL="800100" lvl="1" indent="-457200">
              <a:buFont typeface="Arial Unicode MS" panose="020B0604020202020204" pitchFamily="34" charset="-128"/>
              <a:buAutoNum type="arabicPeriod"/>
            </a:pPr>
            <a:r>
              <a:rPr lang="en-GB" altLang="en-US" dirty="0" smtClean="0">
                <a:latin typeface="Times New Roman" panose="02020603050405020304" pitchFamily="18" charset="0"/>
              </a:rPr>
              <a:t>Examine well-conserved 3' UTRs among species to find well-conserved 8-mers (A + seed) that might be an miRNA target sequence.</a:t>
            </a:r>
          </a:p>
          <a:p>
            <a:pPr marL="800100" lvl="1" indent="-457200">
              <a:buFont typeface="Arial Unicode MS" panose="020B0604020202020204" pitchFamily="34" charset="-128"/>
              <a:buAutoNum type="arabicPeriod"/>
            </a:pPr>
            <a:r>
              <a:rPr lang="en-GB" altLang="en-US" dirty="0" smtClean="0">
                <a:latin typeface="Times New Roman" panose="02020603050405020304" pitchFamily="18" charset="0"/>
              </a:rPr>
              <a:t>Look for a sequence complementary to this 8-mer to identify a potential miRNA seed.  Once found, check flanking sequence to see if any stable hairpin structures can form—these are potentially pre-miRNAs.</a:t>
            </a:r>
          </a:p>
          <a:p>
            <a:pPr marL="800100" lvl="1" indent="-457200">
              <a:buFont typeface="Arial Unicode MS" panose="020B0604020202020204" pitchFamily="34" charset="-128"/>
              <a:buAutoNum type="arabicPeriod"/>
            </a:pPr>
            <a:r>
              <a:rPr lang="en-GB" altLang="en-US" dirty="0" smtClean="0">
                <a:latin typeface="Times New Roman" panose="02020603050405020304" pitchFamily="18" charset="0"/>
              </a:rPr>
              <a:t>To determine the possibility of secondary RNA structure, use </a:t>
            </a:r>
            <a:r>
              <a:rPr lang="en-GB" altLang="en-US" dirty="0" err="1" smtClean="0">
                <a:latin typeface="Times New Roman" panose="02020603050405020304" pitchFamily="18" charset="0"/>
              </a:rPr>
              <a:t>RNAfold</a:t>
            </a:r>
            <a:r>
              <a:rPr lang="en-GB" altLang="en-US" dirty="0" smtClean="0">
                <a:latin typeface="Times New Roman" panose="02020603050405020304" pitchFamily="18" charset="0"/>
              </a:rPr>
              <a:t>.</a:t>
            </a:r>
          </a:p>
        </p:txBody>
      </p:sp>
    </p:spTree>
    <p:extLst>
      <p:ext uri="{BB962C8B-B14F-4D97-AF65-F5344CB8AC3E}">
        <p14:creationId xmlns:p14="http://schemas.microsoft.com/office/powerpoint/2010/main" val="239116323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Locating miRNA Genes: Example</a:t>
            </a:r>
          </a:p>
        </p:txBody>
      </p:sp>
      <p:sp>
        <p:nvSpPr>
          <p:cNvPr id="109571" name="Rectangle 3"/>
          <p:cNvSpPr>
            <a:spLocks noGrp="1" noChangeArrowheads="1"/>
          </p:cNvSpPr>
          <p:nvPr>
            <p:ph type="body" idx="1"/>
          </p:nvPr>
        </p:nvSpPr>
        <p:spPr>
          <a:xfrm>
            <a:off x="838200" y="1690462"/>
            <a:ext cx="7696200" cy="4530725"/>
          </a:xfrm>
        </p:spPr>
        <p:txBody>
          <a:bodyPr>
            <a:normAutofit fontScale="92500" lnSpcReduction="10000"/>
          </a:bodyPr>
          <a:lstStyle/>
          <a:p>
            <a:r>
              <a:rPr lang="en-GB" altLang="en-US" dirty="0" smtClean="0">
                <a:latin typeface="Times New Roman" panose="02020603050405020304" pitchFamily="18" charset="0"/>
              </a:rPr>
              <a:t> Suppose you found a well-conserved 8-mer in 3' UTRs (this could be where an miRNA seed binds in its target).</a:t>
            </a:r>
          </a:p>
          <a:p>
            <a:pPr lvl="1"/>
            <a:r>
              <a:rPr lang="en-GB" altLang="en-US" b="1" dirty="0" smtClean="0">
                <a:latin typeface="Times New Roman" panose="02020603050405020304" pitchFamily="18" charset="0"/>
              </a:rPr>
              <a:t>Example</a:t>
            </a:r>
            <a:r>
              <a:rPr lang="en-GB" altLang="en-US" dirty="0" smtClean="0">
                <a:latin typeface="Times New Roman" panose="02020603050405020304" pitchFamily="18" charset="0"/>
              </a:rPr>
              <a:t>: </a:t>
            </a:r>
            <a:r>
              <a:rPr lang="en-GB" altLang="en-US" dirty="0" smtClean="0">
                <a:latin typeface="Lucida Console" panose="020B0609040504020204" pitchFamily="49" charset="0"/>
              </a:rPr>
              <a:t>AGACTAGG</a:t>
            </a:r>
            <a:r>
              <a:rPr lang="en-GB" altLang="en-US" dirty="0" smtClean="0">
                <a:latin typeface="Times New Roman" panose="02020603050405020304" pitchFamily="18" charset="0"/>
              </a:rPr>
              <a:t/>
            </a:r>
            <a:br>
              <a:rPr lang="en-GB" altLang="en-US" dirty="0" smtClean="0">
                <a:latin typeface="Times New Roman" panose="02020603050405020304" pitchFamily="18" charset="0"/>
              </a:rPr>
            </a:br>
            <a:endParaRPr lang="en-GB" altLang="en-US" dirty="0" smtClean="0">
              <a:latin typeface="Times New Roman" panose="02020603050405020304" pitchFamily="18" charset="0"/>
            </a:endParaRPr>
          </a:p>
          <a:p>
            <a:r>
              <a:rPr lang="en-GB" altLang="en-US" dirty="0" smtClean="0">
                <a:latin typeface="Times New Roman" panose="02020603050405020304" pitchFamily="18" charset="0"/>
              </a:rPr>
              <a:t> Look elsewhere in genome for complementary sequence (this could be an miRNA seed).</a:t>
            </a:r>
          </a:p>
          <a:p>
            <a:pPr lvl="1"/>
            <a:r>
              <a:rPr lang="en-GB" altLang="en-US" b="1" dirty="0" smtClean="0">
                <a:latin typeface="Times New Roman" panose="02020603050405020304" pitchFamily="18" charset="0"/>
              </a:rPr>
              <a:t>Example</a:t>
            </a:r>
            <a:r>
              <a:rPr lang="en-GB" altLang="en-US" dirty="0" smtClean="0">
                <a:latin typeface="Times New Roman" panose="02020603050405020304" pitchFamily="18" charset="0"/>
              </a:rPr>
              <a:t>: </a:t>
            </a:r>
            <a:r>
              <a:rPr lang="en-GB" altLang="en-US" dirty="0" smtClean="0">
                <a:latin typeface="Lucida Console" panose="020B0609040504020204" pitchFamily="49" charset="0"/>
              </a:rPr>
              <a:t>TCTGATCC</a:t>
            </a:r>
            <a:endParaRPr lang="en-GB" altLang="en-US" dirty="0" smtClean="0">
              <a:latin typeface="Times New Roman" panose="02020603050405020304" pitchFamily="18" charset="0"/>
            </a:endParaRPr>
          </a:p>
          <a:p>
            <a:pPr lvl="1"/>
            <a:endParaRPr lang="en-GB" altLang="en-US" dirty="0" smtClean="0">
              <a:latin typeface="Times New Roman" panose="02020603050405020304" pitchFamily="18" charset="0"/>
            </a:endParaRPr>
          </a:p>
          <a:p>
            <a:r>
              <a:rPr lang="en-GB" altLang="en-US" dirty="0" smtClean="0">
                <a:latin typeface="Times New Roman" panose="02020603050405020304" pitchFamily="18" charset="0"/>
              </a:rPr>
              <a:t> When </a:t>
            </a:r>
            <a:r>
              <a:rPr lang="en-GB" altLang="en-US" dirty="0" smtClean="0">
                <a:latin typeface="Lucida Console" panose="020B0609040504020204" pitchFamily="49" charset="0"/>
              </a:rPr>
              <a:t>TCTGATCC</a:t>
            </a:r>
            <a:r>
              <a:rPr lang="en-GB" altLang="en-US" dirty="0" smtClean="0">
                <a:latin typeface="Times New Roman" panose="02020603050405020304" pitchFamily="18" charset="0"/>
              </a:rPr>
              <a:t> is found, check to see (with </a:t>
            </a:r>
            <a:r>
              <a:rPr lang="en-GB" altLang="en-US" dirty="0" err="1" smtClean="0">
                <a:latin typeface="Times New Roman" panose="02020603050405020304" pitchFamily="18" charset="0"/>
              </a:rPr>
              <a:t>RNAfold</a:t>
            </a:r>
            <a:r>
              <a:rPr lang="en-GB" altLang="en-US" dirty="0" smtClean="0">
                <a:latin typeface="Times New Roman" panose="02020603050405020304" pitchFamily="18" charset="0"/>
              </a:rPr>
              <a:t>) if the sequences around it could form hairpin; if so, this could be an miRNA gene.</a:t>
            </a:r>
          </a:p>
        </p:txBody>
      </p:sp>
      <p:pic>
        <p:nvPicPr>
          <p:cNvPr id="109572" name="Picture 4"/>
          <p:cNvPicPr>
            <a:picLocks noChangeAspect="1" noChangeArrowheads="1"/>
          </p:cNvPicPr>
          <p:nvPr/>
        </p:nvPicPr>
        <p:blipFill>
          <a:blip r:embed="rId3">
            <a:extLst>
              <a:ext uri="{28A0092B-C50C-407E-A947-70E740481C1C}">
                <a14:useLocalDpi xmlns:a14="http://schemas.microsoft.com/office/drawing/2010/main" val="0"/>
              </a:ext>
            </a:extLst>
          </a:blip>
          <a:srcRect l="13187" t="8688" r="20879" b="2986"/>
          <a:stretch>
            <a:fillRect/>
          </a:stretch>
        </p:blipFill>
        <p:spPr bwMode="auto">
          <a:xfrm>
            <a:off x="8763000" y="1375229"/>
            <a:ext cx="121920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6279462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n-GB" altLang="en-US" smtClean="0">
                <a:latin typeface="Arial" panose="020B0604020202020204" pitchFamily="34" charset="0"/>
                <a:cs typeface="Arial" panose="020B0604020202020204" pitchFamily="34" charset="0"/>
              </a:rPr>
              <a:t>Finding miRNA Targets: Method 1</a:t>
            </a:r>
            <a:br>
              <a:rPr lang="en-GB" altLang="en-US" smtClean="0">
                <a:latin typeface="Arial" panose="020B0604020202020204" pitchFamily="34" charset="0"/>
                <a:cs typeface="Arial" panose="020B0604020202020204" pitchFamily="34" charset="0"/>
              </a:rPr>
            </a:br>
            <a:r>
              <a:rPr lang="en-GB" altLang="en-US" smtClean="0">
                <a:latin typeface="Arial" panose="020B0604020202020204" pitchFamily="34" charset="0"/>
                <a:cs typeface="Arial" panose="020B0604020202020204" pitchFamily="34" charset="0"/>
              </a:rPr>
              <a:t/>
            </a:r>
            <a:br>
              <a:rPr lang="en-GB" altLang="en-US" smtClean="0">
                <a:latin typeface="Arial" panose="020B0604020202020204" pitchFamily="34" charset="0"/>
                <a:cs typeface="Arial" panose="020B0604020202020204" pitchFamily="34" charset="0"/>
              </a:rPr>
            </a:br>
            <a:endParaRPr lang="en-GB" altLang="en-US" smtClean="0">
              <a:latin typeface="Arial" panose="020B0604020202020204" pitchFamily="34" charset="0"/>
              <a:cs typeface="Arial" panose="020B0604020202020204" pitchFamily="34" charset="0"/>
            </a:endParaRPr>
          </a:p>
        </p:txBody>
      </p:sp>
      <p:sp>
        <p:nvSpPr>
          <p:cNvPr id="111619" name="Rectangle 3"/>
          <p:cNvSpPr>
            <a:spLocks noGrp="1" noChangeArrowheads="1"/>
          </p:cNvSpPr>
          <p:nvPr>
            <p:ph type="body" idx="1"/>
          </p:nvPr>
        </p:nvSpPr>
        <p:spPr>
          <a:xfrm>
            <a:off x="838200" y="1298576"/>
            <a:ext cx="9448800" cy="4530725"/>
          </a:xfrm>
        </p:spPr>
        <p:txBody>
          <a:bodyPr>
            <a:normAutofit fontScale="92500"/>
          </a:bodyPr>
          <a:lstStyle/>
          <a:p>
            <a:r>
              <a:rPr lang="en-GB" altLang="en-US" dirty="0" smtClean="0">
                <a:latin typeface="Times New Roman" panose="02020603050405020304" pitchFamily="18" charset="0"/>
              </a:rPr>
              <a:t>Now we know of some miRNAs, but where do they attack?</a:t>
            </a:r>
          </a:p>
          <a:p>
            <a:r>
              <a:rPr lang="en-GB" altLang="en-US" b="1" dirty="0" smtClean="0">
                <a:latin typeface="Times New Roman" panose="02020603050405020304" pitchFamily="18" charset="0"/>
              </a:rPr>
              <a:t>Goal</a:t>
            </a:r>
            <a:r>
              <a:rPr lang="en-GB" altLang="en-US" dirty="0" smtClean="0">
                <a:latin typeface="Times New Roman" panose="02020603050405020304" pitchFamily="18" charset="0"/>
              </a:rPr>
              <a:t>: Find the targets of a set of miRNAs that are shared between human and mouse.  </a:t>
            </a:r>
          </a:p>
          <a:p>
            <a:pPr lvl="1"/>
            <a:r>
              <a:rPr lang="en-GB" altLang="en-US" dirty="0" smtClean="0">
                <a:latin typeface="Times New Roman" panose="02020603050405020304" pitchFamily="18" charset="0"/>
              </a:rPr>
              <a:t>Looking for the miRNA recognition element (MRE), not whole mRNA.  This is just the part that the miRNA would bind to.</a:t>
            </a:r>
          </a:p>
          <a:p>
            <a:r>
              <a:rPr lang="en-GB" altLang="en-US" b="1" dirty="0" smtClean="0">
                <a:latin typeface="Times New Roman" panose="02020603050405020304" pitchFamily="18" charset="0"/>
              </a:rPr>
              <a:t>Basic Assumption</a:t>
            </a:r>
            <a:r>
              <a:rPr lang="en-GB" altLang="en-US" dirty="0" smtClean="0">
                <a:latin typeface="Times New Roman" panose="02020603050405020304" pitchFamily="18" charset="0"/>
              </a:rPr>
              <a:t>: Whole </a:t>
            </a:r>
            <a:r>
              <a:rPr lang="en-GB" altLang="en-US" dirty="0" err="1" smtClean="0">
                <a:latin typeface="Times New Roman" panose="02020603050405020304" pitchFamily="18" charset="0"/>
              </a:rPr>
              <a:t>miRNA:MRE</a:t>
            </a:r>
            <a:r>
              <a:rPr lang="en-GB" altLang="en-US" dirty="0" smtClean="0">
                <a:latin typeface="Times New Roman" panose="02020603050405020304" pitchFamily="18" charset="0"/>
              </a:rPr>
              <a:t> interactions (binding) are likely to have highly energetically </a:t>
            </a:r>
            <a:r>
              <a:rPr lang="en-GB" altLang="en-US" dirty="0" err="1" smtClean="0">
                <a:latin typeface="Times New Roman" panose="02020603050405020304" pitchFamily="18" charset="0"/>
              </a:rPr>
              <a:t>favorable</a:t>
            </a:r>
            <a:r>
              <a:rPr lang="en-GB" altLang="en-US" dirty="0" smtClean="0">
                <a:latin typeface="Times New Roman" panose="02020603050405020304" pitchFamily="18" charset="0"/>
              </a:rPr>
              <a:t> base pairing.</a:t>
            </a:r>
          </a:p>
          <a:p>
            <a:r>
              <a:rPr lang="en-GB" altLang="en-US" b="1" dirty="0" smtClean="0">
                <a:latin typeface="Times New Roman" panose="02020603050405020304" pitchFamily="18" charset="0"/>
              </a:rPr>
              <a:t>Basic Method</a:t>
            </a:r>
            <a:r>
              <a:rPr lang="en-GB" altLang="en-US" dirty="0" smtClean="0">
                <a:latin typeface="Times New Roman" panose="02020603050405020304" pitchFamily="18" charset="0"/>
              </a:rPr>
              <a:t>: Look through the conserved 3' UTRs—this is where the MREs are most likely to be located—and try to make an alignment that minimizes the binding energy between the miRNA sequence and the UTRs (most </a:t>
            </a:r>
            <a:r>
              <a:rPr lang="en-GB" altLang="en-US" dirty="0" err="1" smtClean="0">
                <a:latin typeface="Times New Roman" panose="02020603050405020304" pitchFamily="18" charset="0"/>
              </a:rPr>
              <a:t>favorable</a:t>
            </a:r>
            <a:r>
              <a:rPr lang="en-GB" altLang="en-US" dirty="0" smtClean="0">
                <a:latin typeface="Times New Roman" panose="02020603050405020304" pitchFamily="18" charset="0"/>
              </a:rPr>
              <a:t>).</a:t>
            </a:r>
          </a:p>
        </p:txBody>
      </p:sp>
    </p:spTree>
    <p:extLst>
      <p:ext uri="{BB962C8B-B14F-4D97-AF65-F5344CB8AC3E}">
        <p14:creationId xmlns:p14="http://schemas.microsoft.com/office/powerpoint/2010/main" val="40566286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Finding miRNA Targets: Method 1</a:t>
            </a:r>
          </a:p>
        </p:txBody>
      </p:sp>
      <p:sp>
        <p:nvSpPr>
          <p:cNvPr id="113667" name="Rectangle 3"/>
          <p:cNvSpPr>
            <a:spLocks noGrp="1" noChangeArrowheads="1"/>
          </p:cNvSpPr>
          <p:nvPr>
            <p:ph type="body" idx="1"/>
          </p:nvPr>
        </p:nvSpPr>
        <p:spPr/>
        <p:txBody>
          <a:bodyPr/>
          <a:lstStyle/>
          <a:p>
            <a:r>
              <a:rPr lang="en-GB" altLang="en-US" b="1" smtClean="0">
                <a:latin typeface="Times New Roman" panose="02020603050405020304" pitchFamily="18" charset="0"/>
              </a:rPr>
              <a:t>Method</a:t>
            </a:r>
            <a:r>
              <a:rPr lang="en-GB" altLang="en-US" smtClean="0">
                <a:latin typeface="Times New Roman" panose="02020603050405020304" pitchFamily="18" charset="0"/>
              </a:rPr>
              <a:t>: </a:t>
            </a:r>
          </a:p>
          <a:p>
            <a:pPr lvl="1"/>
            <a:r>
              <a:rPr lang="en-GB" altLang="en-US" smtClean="0">
                <a:latin typeface="Times New Roman" panose="02020603050405020304" pitchFamily="18" charset="0"/>
              </a:rPr>
              <a:t>First look at the binding energies of all 38-mers of the mRNA when binding to the miRNA.  Subsequently apply several filters to pick alignments that “look” like miRNA binding.</a:t>
            </a:r>
          </a:p>
          <a:p>
            <a:pPr lvl="1"/>
            <a:r>
              <a:rPr lang="en-GB" altLang="en-US" smtClean="0">
                <a:latin typeface="Times New Roman" panose="02020603050405020304" pitchFamily="18" charset="0"/>
              </a:rPr>
              <a:t>Why 38-mers?  ~22 nt for the miRNA and the rest to allow for bulges, loops, etc.</a:t>
            </a:r>
          </a:p>
          <a:p>
            <a:r>
              <a:rPr lang="en-GB" altLang="en-US" b="1" smtClean="0">
                <a:latin typeface="Times New Roman" panose="02020603050405020304" pitchFamily="18" charset="0"/>
              </a:rPr>
              <a:t>Algorithm</a:t>
            </a:r>
            <a:r>
              <a:rPr lang="en-GB" altLang="en-US" smtClean="0">
                <a:latin typeface="Times New Roman" panose="02020603050405020304" pitchFamily="18" charset="0"/>
              </a:rPr>
              <a:t>: Use a modified dynamic programming sequence alignment algorithm to calculate the binding energies for each 38-mer.</a:t>
            </a:r>
          </a:p>
          <a:p>
            <a:r>
              <a:rPr lang="en-GB" altLang="en-US" b="1" smtClean="0">
                <a:latin typeface="Times New Roman" panose="02020603050405020304" pitchFamily="18" charset="0"/>
              </a:rPr>
              <a:t>Modifications</a:t>
            </a:r>
            <a:r>
              <a:rPr lang="en-GB" altLang="en-US" smtClean="0">
                <a:latin typeface="Times New Roman" panose="02020603050405020304" pitchFamily="18" charset="0"/>
              </a:rPr>
              <a:t>: Scoring and speedup</a:t>
            </a:r>
          </a:p>
        </p:txBody>
      </p:sp>
    </p:spTree>
    <p:extLst>
      <p:ext uri="{BB962C8B-B14F-4D97-AF65-F5344CB8AC3E}">
        <p14:creationId xmlns:p14="http://schemas.microsoft.com/office/powerpoint/2010/main" val="377388434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Finding miRNA Targets: Method 1</a:t>
            </a:r>
          </a:p>
        </p:txBody>
      </p:sp>
      <p:sp>
        <p:nvSpPr>
          <p:cNvPr id="115715" name="Rectangle 3"/>
          <p:cNvSpPr>
            <a:spLocks noGrp="1" noChangeArrowheads="1"/>
          </p:cNvSpPr>
          <p:nvPr>
            <p:ph type="body" idx="1"/>
          </p:nvPr>
        </p:nvSpPr>
        <p:spPr>
          <a:xfrm>
            <a:off x="838199" y="1825625"/>
            <a:ext cx="10918371" cy="4836432"/>
          </a:xfrm>
        </p:spPr>
        <p:txBody>
          <a:bodyPr/>
          <a:lstStyle/>
          <a:p>
            <a:r>
              <a:rPr lang="en-GB" altLang="en-US" b="1" dirty="0" smtClean="0">
                <a:latin typeface="Times New Roman" panose="02020603050405020304" pitchFamily="18" charset="0"/>
              </a:rPr>
              <a:t>Scoring</a:t>
            </a:r>
            <a:r>
              <a:rPr lang="en-GB" altLang="en-US" dirty="0" smtClean="0">
                <a:latin typeface="Times New Roman" panose="02020603050405020304" pitchFamily="18" charset="0"/>
              </a:rPr>
              <a:t>: </a:t>
            </a:r>
          </a:p>
          <a:p>
            <a:pPr lvl="1"/>
            <a:r>
              <a:rPr lang="en-GB" altLang="en-US" dirty="0" smtClean="0">
                <a:latin typeface="Times New Roman" panose="02020603050405020304" pitchFamily="18" charset="0"/>
              </a:rPr>
              <a:t>Mismatches and indels allowed.</a:t>
            </a:r>
          </a:p>
          <a:p>
            <a:pPr lvl="1"/>
            <a:r>
              <a:rPr lang="en-GB" altLang="en-US" dirty="0" smtClean="0">
                <a:latin typeface="Times New Roman" panose="02020603050405020304" pitchFamily="18" charset="0"/>
              </a:rPr>
              <a:t>Matrix based on RNA-RNA binding energies.</a:t>
            </a:r>
          </a:p>
          <a:p>
            <a:pPr lvl="2"/>
            <a:r>
              <a:rPr lang="en-GB" altLang="en-US" dirty="0" smtClean="0">
                <a:latin typeface="Times New Roman" panose="02020603050405020304" pitchFamily="18" charset="0"/>
              </a:rPr>
              <a:t>Use known binding energies of Watson-Crick pairing and wobble (G-U) pairing.</a:t>
            </a:r>
          </a:p>
          <a:p>
            <a:pPr lvl="1"/>
            <a:r>
              <a:rPr lang="en-GB" altLang="en-US" dirty="0" smtClean="0">
                <a:latin typeface="Times New Roman" panose="02020603050405020304" pitchFamily="18" charset="0"/>
              </a:rPr>
              <a:t>Binding energy (score) calculated for every two adjacent pairings (unlike the standard alignment algorithm which just takes into account the “score” for one pair at a time).</a:t>
            </a:r>
          </a:p>
          <a:p>
            <a:pPr lvl="2"/>
            <a:r>
              <a:rPr lang="en-GB" altLang="en-US" dirty="0" smtClean="0">
                <a:latin typeface="Times New Roman" panose="02020603050405020304" pitchFamily="18" charset="0"/>
              </a:rPr>
              <a:t>Adds dimensions to scoring matrix.</a:t>
            </a:r>
          </a:p>
          <a:p>
            <a:pPr lvl="2"/>
            <a:r>
              <a:rPr lang="en-GB" altLang="en-US" dirty="0" smtClean="0">
                <a:latin typeface="Times New Roman" panose="02020603050405020304" pitchFamily="18" charset="0"/>
              </a:rPr>
              <a:t>Adds complexity to recurrence relation. </a:t>
            </a:r>
          </a:p>
        </p:txBody>
      </p:sp>
    </p:spTree>
    <p:extLst>
      <p:ext uri="{BB962C8B-B14F-4D97-AF65-F5344CB8AC3E}">
        <p14:creationId xmlns:p14="http://schemas.microsoft.com/office/powerpoint/2010/main" val="32258852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n-GB" altLang="en-US" smtClean="0">
                <a:latin typeface="Arial" panose="020B0604020202020204" pitchFamily="34" charset="0"/>
                <a:cs typeface="Arial" panose="020B0604020202020204" pitchFamily="34" charset="0"/>
              </a:rPr>
              <a:t>Finding miRNA targets: Method 2</a:t>
            </a:r>
            <a:br>
              <a:rPr lang="en-GB" altLang="en-US" smtClean="0">
                <a:latin typeface="Arial" panose="020B0604020202020204" pitchFamily="34" charset="0"/>
                <a:cs typeface="Arial" panose="020B0604020202020204" pitchFamily="34" charset="0"/>
              </a:rPr>
            </a:br>
            <a:r>
              <a:rPr lang="en-GB" altLang="en-US" smtClean="0">
                <a:latin typeface="Arial" panose="020B0604020202020204" pitchFamily="34" charset="0"/>
                <a:cs typeface="Arial" panose="020B0604020202020204" pitchFamily="34" charset="0"/>
              </a:rPr>
              <a:t/>
            </a:r>
            <a:br>
              <a:rPr lang="en-GB" altLang="en-US" smtClean="0">
                <a:latin typeface="Arial" panose="020B0604020202020204" pitchFamily="34" charset="0"/>
                <a:cs typeface="Arial" panose="020B0604020202020204" pitchFamily="34" charset="0"/>
              </a:rPr>
            </a:br>
            <a:endParaRPr lang="en-GB" altLang="en-US" smtClean="0">
              <a:latin typeface="Arial" panose="020B0604020202020204" pitchFamily="34" charset="0"/>
              <a:cs typeface="Arial" panose="020B0604020202020204" pitchFamily="34" charset="0"/>
            </a:endParaRPr>
          </a:p>
        </p:txBody>
      </p:sp>
      <p:sp>
        <p:nvSpPr>
          <p:cNvPr id="73731" name="Rectangle 3"/>
          <p:cNvSpPr>
            <a:spLocks noGrp="1" noChangeArrowheads="1"/>
          </p:cNvSpPr>
          <p:nvPr>
            <p:ph type="body" idx="1"/>
          </p:nvPr>
        </p:nvSpPr>
        <p:spPr/>
        <p:txBody>
          <a:bodyPr/>
          <a:lstStyle/>
          <a:p>
            <a:r>
              <a:rPr lang="en-GB" altLang="en-US" b="1" smtClean="0">
                <a:latin typeface="Times New Roman" panose="02020603050405020304" pitchFamily="18" charset="0"/>
              </a:rPr>
              <a:t>Goal</a:t>
            </a:r>
            <a:r>
              <a:rPr lang="en-GB" altLang="en-US" smtClean="0">
                <a:latin typeface="Times New Roman" panose="02020603050405020304" pitchFamily="18" charset="0"/>
              </a:rPr>
              <a:t>: Find the set of miRNA targets for miRNAs shared across multiple species</a:t>
            </a:r>
          </a:p>
          <a:p>
            <a:pPr lvl="1"/>
            <a:r>
              <a:rPr lang="en-GB" altLang="en-US" smtClean="0">
                <a:latin typeface="Times New Roman" panose="02020603050405020304" pitchFamily="18" charset="0"/>
              </a:rPr>
              <a:t>Trying to identify which genes have 3' UTRs are attacked by miRNAs</a:t>
            </a:r>
          </a:p>
          <a:p>
            <a:r>
              <a:rPr lang="en-GB" altLang="en-US" b="1" smtClean="0">
                <a:latin typeface="Times New Roman" panose="02020603050405020304" pitchFamily="18" charset="0"/>
              </a:rPr>
              <a:t>Basic Assumptions</a:t>
            </a:r>
            <a:r>
              <a:rPr lang="en-GB" altLang="en-US" smtClean="0">
                <a:latin typeface="Times New Roman" panose="02020603050405020304" pitchFamily="18" charset="0"/>
              </a:rPr>
              <a:t>:</a:t>
            </a:r>
          </a:p>
          <a:p>
            <a:pPr lvl="1">
              <a:buFont typeface="Arial Unicode MS" panose="020B0604020202020204" pitchFamily="34" charset="-128"/>
              <a:buAutoNum type="arabicPeriod"/>
            </a:pPr>
            <a:r>
              <a:rPr lang="en-GB" altLang="en-US" smtClean="0">
                <a:latin typeface="Times New Roman" panose="02020603050405020304" pitchFamily="18" charset="0"/>
              </a:rPr>
              <a:t>There is perfect binding to the miRNA seed.</a:t>
            </a:r>
          </a:p>
          <a:p>
            <a:pPr lvl="1">
              <a:buFont typeface="Arial Unicode MS" panose="020B0604020202020204" pitchFamily="34" charset="-128"/>
              <a:buAutoNum type="arabicPeriod"/>
            </a:pPr>
            <a:r>
              <a:rPr lang="en-GB" altLang="en-US" smtClean="0">
                <a:latin typeface="Times New Roman" panose="02020603050405020304" pitchFamily="18" charset="0"/>
              </a:rPr>
              <a:t>Any leftover sequence wants to achieve optimal RNA secondary structure. </a:t>
            </a:r>
          </a:p>
          <a:p>
            <a:r>
              <a:rPr lang="en-GB" altLang="en-US" b="1" smtClean="0">
                <a:latin typeface="Times New Roman" panose="02020603050405020304" pitchFamily="18" charset="0"/>
              </a:rPr>
              <a:t>Basic Method</a:t>
            </a:r>
            <a:r>
              <a:rPr lang="en-GB" altLang="en-US" smtClean="0">
                <a:latin typeface="Times New Roman" panose="02020603050405020304" pitchFamily="18" charset="0"/>
              </a:rPr>
              <a:t>: For each species’ set of 3' UTRs, find sites where there is perfect binding of the miRNA seed and “optimal folding” nearby.  Look for agreement among all the species.</a:t>
            </a:r>
          </a:p>
        </p:txBody>
      </p:sp>
    </p:spTree>
    <p:extLst>
      <p:ext uri="{BB962C8B-B14F-4D97-AF65-F5344CB8AC3E}">
        <p14:creationId xmlns:p14="http://schemas.microsoft.com/office/powerpoint/2010/main" val="264821324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1" y="1300164"/>
            <a:ext cx="55530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9811" name="Title 2"/>
          <p:cNvSpPr>
            <a:spLocks noGrp="1"/>
          </p:cNvSpPr>
          <p:nvPr>
            <p:ph type="title"/>
          </p:nvPr>
        </p:nvSpPr>
        <p:spPr/>
        <p:txBody>
          <a:bodyPr/>
          <a:lstStyle/>
          <a:p>
            <a:r>
              <a:rPr lang="en-US" altLang="en-US" smtClean="0">
                <a:latin typeface="Arial" panose="020B0604020202020204" pitchFamily="34" charset="0"/>
                <a:cs typeface="Arial" panose="020B0604020202020204" pitchFamily="34" charset="0"/>
              </a:rPr>
              <a:t>Method 2: Example</a:t>
            </a:r>
          </a:p>
        </p:txBody>
      </p:sp>
    </p:spTree>
    <p:extLst>
      <p:ext uri="{BB962C8B-B14F-4D97-AF65-F5344CB8AC3E}">
        <p14:creationId xmlns:p14="http://schemas.microsoft.com/office/powerpoint/2010/main" val="10852910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Method 2: Steps </a:t>
            </a:r>
          </a:p>
        </p:txBody>
      </p:sp>
      <p:sp>
        <p:nvSpPr>
          <p:cNvPr id="121859" name="Content Placeholder 13"/>
          <p:cNvSpPr>
            <a:spLocks noGrp="1"/>
          </p:cNvSpPr>
          <p:nvPr>
            <p:ph idx="1"/>
          </p:nvPr>
        </p:nvSpPr>
        <p:spPr>
          <a:xfrm>
            <a:off x="1981200" y="1298576"/>
            <a:ext cx="4648200" cy="4530725"/>
          </a:xfrm>
        </p:spPr>
        <p:txBody>
          <a:bodyPr>
            <a:normAutofit fontScale="92500" lnSpcReduction="10000"/>
          </a:bodyPr>
          <a:lstStyle/>
          <a:p>
            <a:pPr marL="457200" indent="-457200">
              <a:buFont typeface="Arial Unicode MS" panose="020B0604020202020204" pitchFamily="34" charset="-128"/>
              <a:buAutoNum type="arabicPeriod"/>
            </a:pPr>
            <a:r>
              <a:rPr lang="en-US" altLang="en-US" smtClean="0">
                <a:latin typeface="Times New Roman" panose="02020603050405020304" pitchFamily="18" charset="0"/>
              </a:rPr>
              <a:t>Find a perfect match to the miRNA seed.</a:t>
            </a:r>
          </a:p>
          <a:p>
            <a:pPr marL="457200" indent="-457200">
              <a:buFont typeface="Arial Unicode MS" panose="020B0604020202020204" pitchFamily="34" charset="-128"/>
              <a:buAutoNum type="arabicPeriod"/>
            </a:pPr>
            <a:endParaRPr lang="en-US" altLang="en-US" smtClean="0">
              <a:latin typeface="Times New Roman" panose="02020603050405020304" pitchFamily="18" charset="0"/>
            </a:endParaRPr>
          </a:p>
          <a:p>
            <a:pPr marL="457200" indent="-457200">
              <a:buFont typeface="Arial Unicode MS" panose="020B0604020202020204" pitchFamily="34" charset="-128"/>
              <a:buAutoNum type="arabicPeriod"/>
            </a:pPr>
            <a:r>
              <a:rPr lang="en-US" altLang="en-US" smtClean="0">
                <a:latin typeface="Times New Roman" panose="02020603050405020304" pitchFamily="18" charset="0"/>
              </a:rPr>
              <a:t>Extend the matching region if possible.</a:t>
            </a:r>
          </a:p>
          <a:p>
            <a:pPr marL="457200" indent="-457200">
              <a:buFont typeface="Arial Unicode MS" panose="020B0604020202020204" pitchFamily="34" charset="-128"/>
              <a:buAutoNum type="arabicPeriod"/>
            </a:pPr>
            <a:endParaRPr lang="en-US" altLang="en-US" smtClean="0">
              <a:latin typeface="Times New Roman" panose="02020603050405020304" pitchFamily="18" charset="0"/>
            </a:endParaRPr>
          </a:p>
          <a:p>
            <a:pPr marL="457200" indent="-457200">
              <a:buFont typeface="Arial Unicode MS" panose="020B0604020202020204" pitchFamily="34" charset="-128"/>
              <a:buAutoNum type="arabicPeriod"/>
            </a:pPr>
            <a:r>
              <a:rPr lang="en-US" altLang="en-US" smtClean="0">
                <a:latin typeface="Times New Roman" panose="02020603050405020304" pitchFamily="18" charset="0"/>
              </a:rPr>
              <a:t>Find the optimal folding for the remaining sequences.</a:t>
            </a:r>
          </a:p>
          <a:p>
            <a:pPr marL="457200" indent="-457200">
              <a:buFont typeface="Arial Unicode MS" panose="020B0604020202020204" pitchFamily="34" charset="-128"/>
              <a:buAutoNum type="arabicPeriod"/>
            </a:pPr>
            <a:endParaRPr lang="en-US" altLang="en-US" smtClean="0">
              <a:latin typeface="Times New Roman" panose="02020603050405020304" pitchFamily="18" charset="0"/>
            </a:endParaRPr>
          </a:p>
          <a:p>
            <a:pPr marL="457200" indent="-457200">
              <a:buFont typeface="Arial Unicode MS" panose="020B0604020202020204" pitchFamily="34" charset="-128"/>
              <a:buAutoNum type="arabicPeriod"/>
            </a:pPr>
            <a:r>
              <a:rPr lang="en-US" altLang="en-US" smtClean="0">
                <a:latin typeface="Times New Roman" panose="02020603050405020304" pitchFamily="18" charset="0"/>
              </a:rPr>
              <a:t>Calculate the energy of this interaction.</a:t>
            </a:r>
          </a:p>
        </p:txBody>
      </p:sp>
      <p:pic>
        <p:nvPicPr>
          <p:cNvPr id="121860" name="Picture 3"/>
          <p:cNvPicPr>
            <a:picLocks noChangeAspect="1" noChangeArrowheads="1"/>
          </p:cNvPicPr>
          <p:nvPr/>
        </p:nvPicPr>
        <p:blipFill>
          <a:blip r:embed="rId3">
            <a:extLst>
              <a:ext uri="{28A0092B-C50C-407E-A947-70E740481C1C}">
                <a14:useLocalDpi xmlns:a14="http://schemas.microsoft.com/office/drawing/2010/main" val="0"/>
              </a:ext>
            </a:extLst>
          </a:blip>
          <a:srcRect l="46252" r="2068" b="7692"/>
          <a:stretch>
            <a:fillRect/>
          </a:stretch>
        </p:blipFill>
        <p:spPr bwMode="auto">
          <a:xfrm>
            <a:off x="6629400" y="990600"/>
            <a:ext cx="381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454269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Method 2: Details</a:t>
            </a:r>
          </a:p>
        </p:txBody>
      </p:sp>
      <p:sp>
        <p:nvSpPr>
          <p:cNvPr id="123907" name="Rectangle 3"/>
          <p:cNvSpPr>
            <a:spLocks noGrp="1" noChangeArrowheads="1"/>
          </p:cNvSpPr>
          <p:nvPr>
            <p:ph type="body" idx="1"/>
          </p:nvPr>
        </p:nvSpPr>
        <p:spPr>
          <a:xfrm>
            <a:off x="1981200" y="1298576"/>
            <a:ext cx="8229600" cy="4873625"/>
          </a:xfrm>
        </p:spPr>
        <p:txBody>
          <a:bodyPr/>
          <a:lstStyle/>
          <a:p>
            <a:r>
              <a:rPr lang="en-GB" altLang="en-US" b="1" smtClean="0">
                <a:latin typeface="Times New Roman" panose="02020603050405020304" pitchFamily="18" charset="0"/>
              </a:rPr>
              <a:t>Input</a:t>
            </a:r>
            <a:r>
              <a:rPr lang="en-GB" altLang="en-US" smtClean="0">
                <a:latin typeface="Times New Roman" panose="02020603050405020304" pitchFamily="18" charset="0"/>
              </a:rPr>
              <a:t>: A set of miRNAs conserved among species and a set of 3' UTR sequences for those species.</a:t>
            </a:r>
          </a:p>
          <a:p>
            <a:endParaRPr lang="en-GB" altLang="en-US" smtClean="0">
              <a:latin typeface="Times New Roman" panose="02020603050405020304" pitchFamily="18" charset="0"/>
            </a:endParaRPr>
          </a:p>
          <a:p>
            <a:r>
              <a:rPr lang="en-GB" altLang="en-US" b="1" smtClean="0">
                <a:latin typeface="Times New Roman" panose="02020603050405020304" pitchFamily="18" charset="0"/>
              </a:rPr>
              <a:t>Method</a:t>
            </a:r>
            <a:r>
              <a:rPr lang="en-GB" altLang="en-US" smtClean="0">
                <a:latin typeface="Times New Roman" panose="02020603050405020304" pitchFamily="18" charset="0"/>
              </a:rPr>
              <a:t>: For each organism:</a:t>
            </a:r>
          </a:p>
          <a:p>
            <a:pPr marL="800100" lvl="1" indent="-457200">
              <a:buFont typeface="Arial Unicode MS" panose="020B0604020202020204" pitchFamily="34" charset="-128"/>
              <a:buAutoNum type="arabicPeriod"/>
            </a:pPr>
            <a:r>
              <a:rPr lang="en-GB" altLang="en-US" smtClean="0">
                <a:latin typeface="Times New Roman" panose="02020603050405020304" pitchFamily="18" charset="0"/>
              </a:rPr>
              <a:t>Find all occurrences in the UTR sequences that match the miRNA seed exactly.</a:t>
            </a:r>
          </a:p>
          <a:p>
            <a:pPr marL="800100" lvl="1" indent="-457200">
              <a:buFont typeface="Arial Unicode MS" panose="020B0604020202020204" pitchFamily="34" charset="-128"/>
              <a:buAutoNum type="arabicPeriod"/>
            </a:pPr>
            <a:r>
              <a:rPr lang="en-GB" altLang="en-US" smtClean="0">
                <a:latin typeface="Times New Roman" panose="02020603050405020304" pitchFamily="18" charset="0"/>
              </a:rPr>
              <a:t>Extend this region with perfect or wobble pairings.</a:t>
            </a:r>
          </a:p>
          <a:p>
            <a:pPr marL="800100" lvl="1" indent="-457200">
              <a:buFont typeface="Arial Unicode MS" panose="020B0604020202020204" pitchFamily="34" charset="-128"/>
              <a:buAutoNum type="arabicPeriod"/>
            </a:pPr>
            <a:r>
              <a:rPr lang="en-GB" altLang="en-US" smtClean="0">
                <a:latin typeface="Times New Roman" panose="02020603050405020304" pitchFamily="18" charset="0"/>
              </a:rPr>
              <a:t>With the remaining sequence of the miRNA, use the program RNAfold to find optimal folding with the next 35 bases of the UTR sequence.</a:t>
            </a:r>
          </a:p>
          <a:p>
            <a:pPr marL="800100" lvl="1" indent="-457200">
              <a:buFont typeface="Arial Unicode MS" panose="020B0604020202020204" pitchFamily="34" charset="-128"/>
              <a:buAutoNum type="arabicPeriod"/>
            </a:pPr>
            <a:r>
              <a:rPr lang="en-GB" altLang="en-US" smtClean="0">
                <a:latin typeface="Times New Roman" panose="02020603050405020304" pitchFamily="18" charset="0"/>
              </a:rPr>
              <a:t>Calculate a score for this interaction based on the free energy of the interaction given by RNAfold.</a:t>
            </a:r>
          </a:p>
        </p:txBody>
      </p:sp>
    </p:spTree>
    <p:extLst>
      <p:ext uri="{BB962C8B-B14F-4D97-AF65-F5344CB8AC3E}">
        <p14:creationId xmlns:p14="http://schemas.microsoft.com/office/powerpoint/2010/main" val="26963488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Lecture notes from previous years: Takis Benos and Ziv Bar-Joseph</a:t>
            </a:r>
          </a:p>
          <a:p>
            <a:r>
              <a:rPr lang="en-US" dirty="0" smtClean="0"/>
              <a:t>Slides from: </a:t>
            </a:r>
            <a:r>
              <a:rPr lang="en-US" b="1" dirty="0" smtClean="0"/>
              <a:t>www.bioalgorithms.info</a:t>
            </a:r>
          </a:p>
          <a:p>
            <a:pPr marL="0" indent="0">
              <a:buNone/>
            </a:pPr>
            <a:endParaRPr lang="en-US"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9927642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Method 2: Details</a:t>
            </a:r>
          </a:p>
        </p:txBody>
      </p:sp>
      <p:sp>
        <p:nvSpPr>
          <p:cNvPr id="125955" name="Rectangle 3"/>
          <p:cNvSpPr>
            <a:spLocks noGrp="1" noChangeArrowheads="1"/>
          </p:cNvSpPr>
          <p:nvPr>
            <p:ph type="body" idx="1"/>
          </p:nvPr>
        </p:nvSpPr>
        <p:spPr/>
        <p:txBody>
          <a:bodyPr/>
          <a:lstStyle/>
          <a:p>
            <a:r>
              <a:rPr lang="en-GB" altLang="en-US" b="1" smtClean="0">
                <a:latin typeface="Times New Roman" panose="02020603050405020304" pitchFamily="18" charset="0"/>
              </a:rPr>
              <a:t>Method Cont.</a:t>
            </a:r>
            <a:r>
              <a:rPr lang="en-GB" altLang="en-US" smtClean="0">
                <a:latin typeface="Times New Roman" panose="02020603050405020304" pitchFamily="18" charset="0"/>
              </a:rPr>
              <a:t>:</a:t>
            </a:r>
          </a:p>
          <a:p>
            <a:pPr marL="800100" lvl="1" indent="-457200">
              <a:buFont typeface="Arial Unicode MS" panose="020B0604020202020204" pitchFamily="34" charset="-128"/>
              <a:buAutoNum type="arabicPeriod" startAt="5"/>
            </a:pPr>
            <a:r>
              <a:rPr lang="en-GB" altLang="en-US" smtClean="0">
                <a:latin typeface="Times New Roman" panose="02020603050405020304" pitchFamily="18" charset="0"/>
              </a:rPr>
              <a:t>Sum up the scores of all interactions for each UTR.</a:t>
            </a:r>
          </a:p>
          <a:p>
            <a:pPr marL="800100" lvl="1" indent="-457200">
              <a:buFont typeface="Arial Unicode MS" panose="020B0604020202020204" pitchFamily="34" charset="-128"/>
              <a:buAutoNum type="arabicPeriod" startAt="5"/>
            </a:pPr>
            <a:r>
              <a:rPr lang="en-GB" altLang="en-US" smtClean="0">
                <a:latin typeface="Times New Roman" panose="02020603050405020304" pitchFamily="18" charset="0"/>
              </a:rPr>
              <a:t>Rank all the organism's gene's UTRs by this score (sum of all interactions in that UTR).</a:t>
            </a:r>
          </a:p>
          <a:p>
            <a:pPr marL="800100" lvl="1" indent="-457200">
              <a:buFont typeface="Arial Unicode MS" panose="020B0604020202020204" pitchFamily="34" charset="-128"/>
              <a:buAutoNum type="arabicPeriod" startAt="5"/>
            </a:pPr>
            <a:r>
              <a:rPr lang="en-GB" altLang="en-US" smtClean="0">
                <a:latin typeface="Times New Roman" panose="02020603050405020304" pitchFamily="18" charset="0"/>
              </a:rPr>
              <a:t>Repeat the above steps for each organism.</a:t>
            </a:r>
          </a:p>
          <a:p>
            <a:pPr marL="800100" lvl="1" indent="-457200">
              <a:buFont typeface="Arial Unicode MS" panose="020B0604020202020204" pitchFamily="34" charset="-128"/>
              <a:buAutoNum type="arabicPeriod" startAt="5"/>
            </a:pPr>
            <a:r>
              <a:rPr lang="en-GB" altLang="en-US" smtClean="0">
                <a:latin typeface="Times New Roman" panose="02020603050405020304" pitchFamily="18" charset="0"/>
              </a:rPr>
              <a:t>Create a cutoff score and a cutoff rank for the UTRs.</a:t>
            </a:r>
          </a:p>
          <a:p>
            <a:pPr marL="800100" lvl="1" indent="-457200">
              <a:buFont typeface="Arial Unicode MS" panose="020B0604020202020204" pitchFamily="34" charset="-128"/>
              <a:buAutoNum type="arabicPeriod" startAt="5"/>
            </a:pPr>
            <a:r>
              <a:rPr lang="en-GB" altLang="en-US" smtClean="0">
                <a:latin typeface="Times New Roman" panose="02020603050405020304" pitchFamily="18" charset="0"/>
              </a:rPr>
              <a:t>Select the set of genes where the orthologous genes across all the sampled species have UTR's that score and rank above this cutoff.</a:t>
            </a:r>
          </a:p>
          <a:p>
            <a:pPr marL="809625" lvl="2" indent="-457200">
              <a:buFont typeface="Arial Unicode MS" panose="020B0604020202020204" pitchFamily="34" charset="-128"/>
              <a:buAutoNum type="arabicPeriod"/>
            </a:pPr>
            <a:endParaRPr lang="en-GB" altLang="en-US" smtClean="0">
              <a:latin typeface="Times New Roman" panose="02020603050405020304" pitchFamily="18" charset="0"/>
            </a:endParaRPr>
          </a:p>
        </p:txBody>
      </p:sp>
    </p:spTree>
    <p:extLst>
      <p:ext uri="{BB962C8B-B14F-4D97-AF65-F5344CB8AC3E}">
        <p14:creationId xmlns:p14="http://schemas.microsoft.com/office/powerpoint/2010/main" val="40802434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Method 2: Details</a:t>
            </a:r>
          </a:p>
        </p:txBody>
      </p:sp>
      <p:sp>
        <p:nvSpPr>
          <p:cNvPr id="128003" name="Rectangle 3"/>
          <p:cNvSpPr>
            <a:spLocks noGrp="1" noChangeArrowheads="1"/>
          </p:cNvSpPr>
          <p:nvPr>
            <p:ph type="body" idx="1"/>
          </p:nvPr>
        </p:nvSpPr>
        <p:spPr/>
        <p:txBody>
          <a:bodyPr/>
          <a:lstStyle/>
          <a:p>
            <a:r>
              <a:rPr lang="en-GB" altLang="en-US" b="1" smtClean="0">
                <a:latin typeface="Times New Roman" panose="02020603050405020304" pitchFamily="18" charset="0"/>
              </a:rPr>
              <a:t>Verification</a:t>
            </a:r>
            <a:r>
              <a:rPr lang="en-GB" altLang="en-US" smtClean="0">
                <a:latin typeface="Times New Roman" panose="02020603050405020304" pitchFamily="18" charset="0"/>
              </a:rPr>
              <a:t>:</a:t>
            </a:r>
          </a:p>
          <a:p>
            <a:pPr lvl="1"/>
            <a:r>
              <a:rPr lang="en-GB" altLang="en-US" smtClean="0">
                <a:latin typeface="Times New Roman" panose="02020603050405020304" pitchFamily="18" charset="0"/>
              </a:rPr>
              <a:t>Find the number of predicted binding sites per miRNA.</a:t>
            </a:r>
          </a:p>
          <a:p>
            <a:pPr lvl="1"/>
            <a:r>
              <a:rPr lang="en-GB" altLang="en-US" smtClean="0">
                <a:latin typeface="Times New Roman" panose="02020603050405020304" pitchFamily="18" charset="0"/>
              </a:rPr>
              <a:t>Compare it to number of binding sites for a randomly generated miRNA.</a:t>
            </a:r>
          </a:p>
          <a:p>
            <a:pPr lvl="1"/>
            <a:r>
              <a:rPr lang="en-GB" altLang="en-US" smtClean="0">
                <a:latin typeface="Times New Roman" panose="02020603050405020304" pitchFamily="18" charset="0"/>
              </a:rPr>
              <a:t>The result is much higher.</a:t>
            </a:r>
          </a:p>
        </p:txBody>
      </p:sp>
    </p:spTree>
    <p:extLst>
      <p:ext uri="{BB962C8B-B14F-4D97-AF65-F5344CB8AC3E}">
        <p14:creationId xmlns:p14="http://schemas.microsoft.com/office/powerpoint/2010/main" val="8693363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Analysis of the Two Methods</a:t>
            </a:r>
          </a:p>
        </p:txBody>
      </p:sp>
      <p:sp>
        <p:nvSpPr>
          <p:cNvPr id="130051" name="Rectangle 3"/>
          <p:cNvSpPr>
            <a:spLocks noGrp="1" noChangeArrowheads="1"/>
          </p:cNvSpPr>
          <p:nvPr>
            <p:ph type="body" idx="1"/>
          </p:nvPr>
        </p:nvSpPr>
        <p:spPr/>
        <p:txBody>
          <a:bodyPr/>
          <a:lstStyle/>
          <a:p>
            <a:r>
              <a:rPr lang="en-GB" altLang="en-US" b="1" smtClean="0">
                <a:latin typeface="Times New Roman" panose="02020603050405020304" pitchFamily="18" charset="0"/>
              </a:rPr>
              <a:t>Method 1</a:t>
            </a:r>
            <a:r>
              <a:rPr lang="en-GB" altLang="en-US" smtClean="0">
                <a:latin typeface="Times New Roman" panose="02020603050405020304" pitchFamily="18" charset="0"/>
              </a:rPr>
              <a:t>:</a:t>
            </a:r>
          </a:p>
          <a:p>
            <a:pPr lvl="1"/>
            <a:r>
              <a:rPr lang="en-GB" altLang="en-US" smtClean="0">
                <a:latin typeface="Times New Roman" panose="02020603050405020304" pitchFamily="18" charset="0"/>
              </a:rPr>
              <a:t>Good at identifying very strong, highly complementary miRNA targets.</a:t>
            </a:r>
          </a:p>
          <a:p>
            <a:pPr lvl="1"/>
            <a:r>
              <a:rPr lang="en-GB" altLang="en-US" smtClean="0">
                <a:latin typeface="Times New Roman" panose="02020603050405020304" pitchFamily="18" charset="0"/>
              </a:rPr>
              <a:t>Found gene targets with one miRNA binding site, failed to identify genes with multiple weaker binding sites.</a:t>
            </a:r>
          </a:p>
          <a:p>
            <a:pPr lvl="1"/>
            <a:endParaRPr lang="en-GB" altLang="en-US" smtClean="0">
              <a:latin typeface="Times New Roman" panose="02020603050405020304" pitchFamily="18" charset="0"/>
            </a:endParaRPr>
          </a:p>
          <a:p>
            <a:r>
              <a:rPr lang="en-GB" altLang="en-US" b="1" smtClean="0">
                <a:latin typeface="Times New Roman" panose="02020603050405020304" pitchFamily="18" charset="0"/>
              </a:rPr>
              <a:t>Method 2</a:t>
            </a:r>
            <a:r>
              <a:rPr lang="en-GB" altLang="en-US" smtClean="0">
                <a:latin typeface="Times New Roman" panose="02020603050405020304" pitchFamily="18" charset="0"/>
              </a:rPr>
              <a:t>:</a:t>
            </a:r>
          </a:p>
          <a:p>
            <a:pPr lvl="1"/>
            <a:r>
              <a:rPr lang="en-GB" altLang="en-US" smtClean="0">
                <a:latin typeface="Times New Roman" panose="02020603050405020304" pitchFamily="18" charset="0"/>
              </a:rPr>
              <a:t>Good at identifying gene targets that have many weaker interactions.</a:t>
            </a:r>
          </a:p>
          <a:p>
            <a:pPr lvl="1"/>
            <a:r>
              <a:rPr lang="en-GB" altLang="en-US" smtClean="0">
                <a:latin typeface="Times New Roman" panose="02020603050405020304" pitchFamily="18" charset="0"/>
              </a:rPr>
              <a:t>Fails to identify single-site genes.</a:t>
            </a:r>
          </a:p>
          <a:p>
            <a:pPr lvl="1"/>
            <a:endParaRPr lang="en-GB" altLang="en-US" smtClean="0">
              <a:latin typeface="Times New Roman" panose="02020603050405020304" pitchFamily="18" charset="0"/>
            </a:endParaRPr>
          </a:p>
        </p:txBody>
      </p:sp>
    </p:spTree>
    <p:extLst>
      <p:ext uri="{BB962C8B-B14F-4D97-AF65-F5344CB8AC3E}">
        <p14:creationId xmlns:p14="http://schemas.microsoft.com/office/powerpoint/2010/main" val="24937139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Analysis of the Two Methods</a:t>
            </a:r>
          </a:p>
        </p:txBody>
      </p:sp>
      <p:sp>
        <p:nvSpPr>
          <p:cNvPr id="132099" name="Rectangle 3"/>
          <p:cNvSpPr>
            <a:spLocks noGrp="1" noChangeArrowheads="1"/>
          </p:cNvSpPr>
          <p:nvPr>
            <p:ph type="body" idx="1"/>
          </p:nvPr>
        </p:nvSpPr>
        <p:spPr/>
        <p:txBody>
          <a:bodyPr/>
          <a:lstStyle/>
          <a:p>
            <a:r>
              <a:rPr lang="en-GB" altLang="en-US" b="1" smtClean="0">
                <a:latin typeface="Times New Roman" panose="02020603050405020304" pitchFamily="18" charset="0"/>
              </a:rPr>
              <a:t>Both Methods</a:t>
            </a:r>
            <a:r>
              <a:rPr lang="en-GB" altLang="en-US" smtClean="0">
                <a:latin typeface="Times New Roman" panose="02020603050405020304" pitchFamily="18" charset="0"/>
              </a:rPr>
              <a:t>:</a:t>
            </a:r>
          </a:p>
          <a:p>
            <a:pPr lvl="1"/>
            <a:r>
              <a:rPr lang="en-GB" altLang="en-US" smtClean="0">
                <a:latin typeface="Times New Roman" panose="02020603050405020304" pitchFamily="18" charset="0"/>
              </a:rPr>
              <a:t>Speed is an issue. </a:t>
            </a:r>
          </a:p>
          <a:p>
            <a:pPr lvl="1"/>
            <a:r>
              <a:rPr lang="en-GB" altLang="en-US" smtClean="0">
                <a:latin typeface="Times New Roman" panose="02020603050405020304" pitchFamily="18" charset="0"/>
              </a:rPr>
              <a:t>Won't find targets that aren't in the 3' UTR of a gene.</a:t>
            </a:r>
          </a:p>
          <a:p>
            <a:pPr lvl="1"/>
            <a:endParaRPr lang="en-GB" altLang="en-US" smtClean="0">
              <a:latin typeface="Times New Roman" panose="02020603050405020304" pitchFamily="18" charset="0"/>
            </a:endParaRPr>
          </a:p>
          <a:p>
            <a:r>
              <a:rPr lang="en-GB" altLang="en-US" smtClean="0">
                <a:latin typeface="Times New Roman" panose="02020603050405020304" pitchFamily="18" charset="0"/>
              </a:rPr>
              <a:t>We need more species sequenced!</a:t>
            </a:r>
          </a:p>
          <a:p>
            <a:pPr lvl="1"/>
            <a:r>
              <a:rPr lang="en-GB" altLang="en-US" smtClean="0">
                <a:latin typeface="Times New Roman" panose="02020603050405020304" pitchFamily="18" charset="0"/>
              </a:rPr>
              <a:t>Conserved sequences are used to discover small RNAs.</a:t>
            </a:r>
          </a:p>
          <a:p>
            <a:pPr lvl="1"/>
            <a:r>
              <a:rPr lang="en-GB" altLang="en-US" smtClean="0">
                <a:latin typeface="Times New Roman" panose="02020603050405020304" pitchFamily="18" charset="0"/>
              </a:rPr>
              <a:t>Conserved small RNAs are used to discover targets.</a:t>
            </a:r>
          </a:p>
          <a:p>
            <a:pPr lvl="1"/>
            <a:r>
              <a:rPr lang="en-GB" altLang="en-US" smtClean="0">
                <a:latin typeface="Times New Roman" panose="02020603050405020304" pitchFamily="18" charset="0"/>
              </a:rPr>
              <a:t>Confidence in prediction of small RNAs and targets.</a:t>
            </a:r>
          </a:p>
          <a:p>
            <a:pPr lvl="1"/>
            <a:r>
              <a:rPr lang="en-GB" altLang="en-US" smtClean="0">
                <a:latin typeface="Times New Roman" panose="02020603050405020304" pitchFamily="18" charset="0"/>
              </a:rPr>
              <a:t>Allows for broader scope with different combinations of species.</a:t>
            </a:r>
          </a:p>
          <a:p>
            <a:pPr lvl="1"/>
            <a:endParaRPr lang="en-GB" altLang="en-US" smtClean="0">
              <a:latin typeface="Times New Roman" panose="02020603050405020304" pitchFamily="18" charset="0"/>
            </a:endParaRPr>
          </a:p>
        </p:txBody>
      </p:sp>
    </p:spTree>
    <p:extLst>
      <p:ext uri="{BB962C8B-B14F-4D97-AF65-F5344CB8AC3E}">
        <p14:creationId xmlns:p14="http://schemas.microsoft.com/office/powerpoint/2010/main" val="289026554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Results</a:t>
            </a:r>
          </a:p>
        </p:txBody>
      </p:sp>
      <p:sp>
        <p:nvSpPr>
          <p:cNvPr id="134147" name="Content Placeholder 3"/>
          <p:cNvSpPr>
            <a:spLocks noGrp="1"/>
          </p:cNvSpPr>
          <p:nvPr>
            <p:ph idx="1"/>
          </p:nvPr>
        </p:nvSpPr>
        <p:spPr/>
        <p:txBody>
          <a:bodyPr/>
          <a:lstStyle/>
          <a:p>
            <a:r>
              <a:rPr lang="en-GB" altLang="en-US" smtClean="0">
                <a:latin typeface="Times New Roman" panose="02020603050405020304" pitchFamily="18" charset="0"/>
              </a:rPr>
              <a:t>Predicted a large portion of already known targets and provided direction for identifying undiscovered targets.</a:t>
            </a:r>
          </a:p>
          <a:p>
            <a:endParaRPr lang="en-GB" altLang="en-US" smtClean="0">
              <a:latin typeface="Times New Roman" panose="02020603050405020304" pitchFamily="18" charset="0"/>
            </a:endParaRPr>
          </a:p>
          <a:p>
            <a:r>
              <a:rPr lang="en-GB" altLang="en-US" smtClean="0">
                <a:latin typeface="Times New Roman" panose="02020603050405020304" pitchFamily="18" charset="0"/>
              </a:rPr>
              <a:t>Found that it is more common that genes are regulated by multiple small RNAs.</a:t>
            </a:r>
          </a:p>
          <a:p>
            <a:endParaRPr lang="en-GB" altLang="en-US" smtClean="0">
              <a:latin typeface="Times New Roman" panose="02020603050405020304" pitchFamily="18" charset="0"/>
            </a:endParaRPr>
          </a:p>
          <a:p>
            <a:r>
              <a:rPr lang="en-GB" altLang="en-US" smtClean="0">
                <a:latin typeface="Times New Roman" panose="02020603050405020304" pitchFamily="18" charset="0"/>
              </a:rPr>
              <a:t>Found that many small RNAs have multiple targets.</a:t>
            </a:r>
          </a:p>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1850581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572"/>
            <a:ext cx="12090400" cy="1313317"/>
          </a:xfrm>
        </p:spPr>
        <p:txBody>
          <a:bodyPr>
            <a:normAutofit/>
          </a:bodyPr>
          <a:lstStyle/>
          <a:p>
            <a:r>
              <a:rPr lang="en-US" sz="4000" dirty="0" err="1" smtClean="0"/>
              <a:t>HHMMiR</a:t>
            </a:r>
            <a:r>
              <a:rPr lang="en-US" sz="4000" dirty="0" smtClean="0"/>
              <a:t>: hierarchical HMMs for </a:t>
            </a:r>
            <a:r>
              <a:rPr lang="en-US" sz="4000" dirty="0" err="1" smtClean="0"/>
              <a:t>miR</a:t>
            </a:r>
            <a:r>
              <a:rPr lang="en-US" sz="4000" dirty="0" smtClean="0"/>
              <a:t>  (</a:t>
            </a:r>
            <a:r>
              <a:rPr lang="en-US" sz="4000" dirty="0" err="1" smtClean="0"/>
              <a:t>Kadri</a:t>
            </a:r>
            <a:r>
              <a:rPr lang="en-US" sz="4000" dirty="0"/>
              <a:t> </a:t>
            </a:r>
            <a:r>
              <a:rPr lang="en-US" sz="4000" dirty="0" smtClean="0"/>
              <a:t>et al 2009)</a:t>
            </a:r>
            <a:endParaRPr lang="en-US" sz="4000" dirty="0"/>
          </a:p>
        </p:txBody>
      </p:sp>
      <p:pic>
        <p:nvPicPr>
          <p:cNvPr id="4" name="Content Placeholder 3"/>
          <p:cNvPicPr>
            <a:picLocks noGrp="1" noChangeAspect="1"/>
          </p:cNvPicPr>
          <p:nvPr>
            <p:ph idx="1"/>
          </p:nvPr>
        </p:nvPicPr>
        <p:blipFill>
          <a:blip r:embed="rId3"/>
          <a:stretch>
            <a:fillRect/>
          </a:stretch>
        </p:blipFill>
        <p:spPr>
          <a:xfrm>
            <a:off x="2670628" y="1111076"/>
            <a:ext cx="6676571" cy="5732410"/>
          </a:xfrm>
          <a:prstGeom prst="rect">
            <a:avLst/>
          </a:prstGeom>
        </p:spPr>
      </p:pic>
    </p:spTree>
    <p:extLst>
      <p:ext uri="{BB962C8B-B14F-4D97-AF65-F5344CB8AC3E}">
        <p14:creationId xmlns:p14="http://schemas.microsoft.com/office/powerpoint/2010/main" val="4267439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42462" y="103877"/>
            <a:ext cx="7201424" cy="6205512"/>
          </a:xfrm>
          <a:prstGeom prst="rect">
            <a:avLst/>
          </a:prstGeom>
        </p:spPr>
      </p:pic>
    </p:spTree>
    <p:extLst>
      <p:ext uri="{BB962C8B-B14F-4D97-AF65-F5344CB8AC3E}">
        <p14:creationId xmlns:p14="http://schemas.microsoft.com/office/powerpoint/2010/main" val="1621313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44914" y="925363"/>
            <a:ext cx="9129486" cy="5007273"/>
          </a:xfrm>
          <a:prstGeom prst="rect">
            <a:avLst/>
          </a:prstGeom>
        </p:spPr>
      </p:pic>
    </p:spTree>
    <p:extLst>
      <p:ext uri="{BB962C8B-B14F-4D97-AF65-F5344CB8AC3E}">
        <p14:creationId xmlns:p14="http://schemas.microsoft.com/office/powerpoint/2010/main" val="1947100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Training: 527 human miRNA precursors (positive dataset)  &amp; ~500 random hairpins (negative dataset)</a:t>
            </a:r>
          </a:p>
          <a:p>
            <a:r>
              <a:rPr lang="en-US" dirty="0" smtClean="0"/>
              <a:t>Hairpin processing…</a:t>
            </a:r>
          </a:p>
          <a:p>
            <a:r>
              <a:rPr lang="en-US" dirty="0" smtClean="0"/>
              <a:t>Modified Baum/Welch and MLE</a:t>
            </a:r>
            <a:endParaRPr lang="en-US" dirty="0"/>
          </a:p>
        </p:txBody>
      </p:sp>
    </p:spTree>
    <p:extLst>
      <p:ext uri="{BB962C8B-B14F-4D97-AF65-F5344CB8AC3E}">
        <p14:creationId xmlns:p14="http://schemas.microsoft.com/office/powerpoint/2010/main" val="3116363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08130" y="203200"/>
            <a:ext cx="7390523" cy="6386286"/>
          </a:xfrm>
          <a:prstGeom prst="rect">
            <a:avLst/>
          </a:prstGeom>
        </p:spPr>
      </p:pic>
    </p:spTree>
    <p:extLst>
      <p:ext uri="{BB962C8B-B14F-4D97-AF65-F5344CB8AC3E}">
        <p14:creationId xmlns:p14="http://schemas.microsoft.com/office/powerpoint/2010/main" val="387906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Discovery of small RNAs</a:t>
            </a:r>
          </a:p>
        </p:txBody>
      </p:sp>
      <p:sp>
        <p:nvSpPr>
          <p:cNvPr id="91139" name="Rectangle 3"/>
          <p:cNvSpPr>
            <a:spLocks noGrp="1" noChangeArrowheads="1"/>
          </p:cNvSpPr>
          <p:nvPr>
            <p:ph type="body" idx="1"/>
          </p:nvPr>
        </p:nvSpPr>
        <p:spPr/>
        <p:txBody>
          <a:bodyPr>
            <a:normAutofit/>
          </a:bodyPr>
          <a:lstStyle/>
          <a:p>
            <a:r>
              <a:rPr lang="en-GB" altLang="en-US" dirty="0" smtClean="0">
                <a:latin typeface="Times New Roman" panose="02020603050405020304" pitchFamily="18" charset="0"/>
              </a:rPr>
              <a:t>The first small RNA:</a:t>
            </a:r>
          </a:p>
          <a:p>
            <a:pPr lvl="1"/>
            <a:r>
              <a:rPr lang="en-GB" altLang="en-US" dirty="0" smtClean="0">
                <a:latin typeface="Times New Roman" panose="02020603050405020304" pitchFamily="18" charset="0"/>
              </a:rPr>
              <a:t>In 1993 Rosalind Lee (Victor </a:t>
            </a:r>
            <a:r>
              <a:rPr lang="en-GB" altLang="en-US" dirty="0" err="1" smtClean="0">
                <a:latin typeface="Times New Roman" panose="02020603050405020304" pitchFamily="18" charset="0"/>
              </a:rPr>
              <a:t>Ambros</a:t>
            </a:r>
            <a:r>
              <a:rPr lang="en-GB" altLang="en-US" dirty="0" smtClean="0">
                <a:latin typeface="Times New Roman" panose="02020603050405020304" pitchFamily="18" charset="0"/>
              </a:rPr>
              <a:t> lab) was studying a non-</a:t>
            </a:r>
            <a:br>
              <a:rPr lang="en-GB" altLang="en-US" dirty="0" smtClean="0">
                <a:latin typeface="Times New Roman" panose="02020603050405020304" pitchFamily="18" charset="0"/>
              </a:rPr>
            </a:br>
            <a:r>
              <a:rPr lang="en-GB" altLang="en-US" dirty="0" smtClean="0">
                <a:latin typeface="Times New Roman" panose="02020603050405020304" pitchFamily="18" charset="0"/>
              </a:rPr>
              <a:t>coding gene in </a:t>
            </a:r>
            <a:r>
              <a:rPr lang="en-GB" altLang="en-US" i="1" dirty="0" smtClean="0">
                <a:latin typeface="Times New Roman" panose="02020603050405020304" pitchFamily="18" charset="0"/>
              </a:rPr>
              <a:t>C. </a:t>
            </a:r>
            <a:r>
              <a:rPr lang="en-GB" altLang="en-US" i="1" dirty="0" err="1" smtClean="0">
                <a:latin typeface="Times New Roman" panose="02020603050405020304" pitchFamily="18" charset="0"/>
              </a:rPr>
              <a:t>elegans</a:t>
            </a:r>
            <a:r>
              <a:rPr lang="en-GB" altLang="en-US" dirty="0" smtClean="0">
                <a:latin typeface="Times New Roman" panose="02020603050405020304" pitchFamily="18" charset="0"/>
              </a:rPr>
              <a:t>, lin-4, that was involved in silencing of                      another gene, lin-14, at the appropriate time in the</a:t>
            </a:r>
            <a:br>
              <a:rPr lang="en-GB" altLang="en-US" dirty="0" smtClean="0">
                <a:latin typeface="Times New Roman" panose="02020603050405020304" pitchFamily="18" charset="0"/>
              </a:rPr>
            </a:br>
            <a:r>
              <a:rPr lang="en-GB" altLang="en-US" dirty="0" smtClean="0">
                <a:latin typeface="Times New Roman" panose="02020603050405020304" pitchFamily="18" charset="0"/>
              </a:rPr>
              <a:t>development of the worm </a:t>
            </a:r>
            <a:r>
              <a:rPr lang="en-GB" altLang="en-US" i="1" dirty="0" smtClean="0">
                <a:latin typeface="Times New Roman" panose="02020603050405020304" pitchFamily="18" charset="0"/>
              </a:rPr>
              <a:t>C. </a:t>
            </a:r>
            <a:r>
              <a:rPr lang="en-GB" altLang="en-US" i="1" dirty="0" err="1" smtClean="0">
                <a:latin typeface="Times New Roman" panose="02020603050405020304" pitchFamily="18" charset="0"/>
              </a:rPr>
              <a:t>elegans</a:t>
            </a:r>
            <a:r>
              <a:rPr lang="en-GB" altLang="en-US" dirty="0" smtClean="0">
                <a:latin typeface="Times New Roman" panose="02020603050405020304" pitchFamily="18" charset="0"/>
              </a:rPr>
              <a:t>.</a:t>
            </a:r>
          </a:p>
          <a:p>
            <a:pPr lvl="1"/>
            <a:r>
              <a:rPr lang="en-GB" altLang="en-US" dirty="0" smtClean="0">
                <a:latin typeface="Times New Roman" panose="02020603050405020304" pitchFamily="18" charset="0"/>
              </a:rPr>
              <a:t>Two small transcripts of lin-4 (22nt and 61nt) were found to be complementary to a sequence in the 3' UTR of lin-14.</a:t>
            </a:r>
          </a:p>
          <a:p>
            <a:pPr lvl="1"/>
            <a:r>
              <a:rPr lang="en-GB" altLang="en-US" dirty="0" smtClean="0">
                <a:latin typeface="Times New Roman" panose="02020603050405020304" pitchFamily="18" charset="0"/>
              </a:rPr>
              <a:t>Because lin-4 encoded no protein, she deduced that it must be these transcripts that are causing the silencing by RNA-RNA interactions.</a:t>
            </a:r>
          </a:p>
          <a:p>
            <a:pPr lvl="1"/>
            <a:r>
              <a:rPr lang="en-GB" altLang="en-US" dirty="0" smtClean="0">
                <a:latin typeface="Times New Roman" panose="02020603050405020304" pitchFamily="18" charset="0"/>
              </a:rPr>
              <a:t>The second small RNA wasn't discovered until 2000!</a:t>
            </a:r>
          </a:p>
        </p:txBody>
      </p:sp>
      <p:sp>
        <p:nvSpPr>
          <p:cNvPr id="91140" name="Text Box 4"/>
          <p:cNvSpPr txBox="1">
            <a:spLocks noChangeArrowheads="1"/>
          </p:cNvSpPr>
          <p:nvPr/>
        </p:nvSpPr>
        <p:spPr bwMode="auto">
          <a:xfrm>
            <a:off x="4570414" y="4460875"/>
            <a:ext cx="409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pic>
        <p:nvPicPr>
          <p:cNvPr id="911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6282" y="1447800"/>
            <a:ext cx="18319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1142" name="TextBox 5"/>
          <p:cNvSpPr txBox="1">
            <a:spLocks noChangeArrowheads="1"/>
          </p:cNvSpPr>
          <p:nvPr/>
        </p:nvSpPr>
        <p:spPr bwMode="auto">
          <a:xfrm>
            <a:off x="10141856" y="10668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1800" dirty="0"/>
              <a:t>Rosalind Lee</a:t>
            </a:r>
          </a:p>
        </p:txBody>
      </p:sp>
    </p:spTree>
    <p:extLst>
      <p:ext uri="{BB962C8B-B14F-4D97-AF65-F5344CB8AC3E}">
        <p14:creationId xmlns:p14="http://schemas.microsoft.com/office/powerpoint/2010/main" val="10327055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15655" y="863373"/>
            <a:ext cx="9560689" cy="5407033"/>
          </a:xfrm>
          <a:prstGeom prst="rect">
            <a:avLst/>
          </a:prstGeom>
        </p:spPr>
      </p:pic>
    </p:spTree>
    <p:extLst>
      <p:ext uri="{BB962C8B-B14F-4D97-AF65-F5344CB8AC3E}">
        <p14:creationId xmlns:p14="http://schemas.microsoft.com/office/powerpoint/2010/main" val="1435842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types of RNA</a:t>
            </a:r>
            <a:endParaRPr lang="en-US" dirty="0"/>
          </a:p>
        </p:txBody>
      </p:sp>
      <p:sp>
        <p:nvSpPr>
          <p:cNvPr id="3" name="Content Placeholder 2"/>
          <p:cNvSpPr>
            <a:spLocks noGrp="1"/>
          </p:cNvSpPr>
          <p:nvPr>
            <p:ph idx="1"/>
          </p:nvPr>
        </p:nvSpPr>
        <p:spPr/>
        <p:txBody>
          <a:bodyPr/>
          <a:lstStyle/>
          <a:p>
            <a:r>
              <a:rPr lang="en-US" dirty="0" smtClean="0"/>
              <a:t>messenger RNA (mRNA)</a:t>
            </a:r>
          </a:p>
          <a:p>
            <a:r>
              <a:rPr lang="en-US" dirty="0"/>
              <a:t>t</a:t>
            </a:r>
            <a:r>
              <a:rPr lang="en-US" dirty="0" smtClean="0"/>
              <a:t>ransfer RNA (</a:t>
            </a:r>
            <a:r>
              <a:rPr lang="en-US" dirty="0" err="1" smtClean="0"/>
              <a:t>tRNA</a:t>
            </a:r>
            <a:r>
              <a:rPr lang="en-US" dirty="0" smtClean="0"/>
              <a:t>)</a:t>
            </a:r>
          </a:p>
          <a:p>
            <a:r>
              <a:rPr lang="en-US" dirty="0" smtClean="0"/>
              <a:t>Ribosomal RNA (</a:t>
            </a:r>
            <a:r>
              <a:rPr lang="en-US" dirty="0" err="1" smtClean="0"/>
              <a:t>rRNA</a:t>
            </a:r>
            <a:r>
              <a:rPr lang="en-US" dirty="0" smtClean="0"/>
              <a:t>)</a:t>
            </a:r>
          </a:p>
          <a:p>
            <a:r>
              <a:rPr lang="en-US" dirty="0" smtClean="0"/>
              <a:t>small interfering RNA (</a:t>
            </a:r>
            <a:r>
              <a:rPr lang="en-US" dirty="0" err="1" smtClean="0"/>
              <a:t>siRNA</a:t>
            </a:r>
            <a:r>
              <a:rPr lang="en-US" dirty="0" smtClean="0"/>
              <a:t>)</a:t>
            </a:r>
          </a:p>
          <a:p>
            <a:r>
              <a:rPr lang="en-US" dirty="0" smtClean="0"/>
              <a:t>micro RNA (miRNA)</a:t>
            </a:r>
          </a:p>
          <a:p>
            <a:r>
              <a:rPr lang="en-US" dirty="0"/>
              <a:t>s</a:t>
            </a:r>
            <a:r>
              <a:rPr lang="en-US" dirty="0" smtClean="0"/>
              <a:t>mall nuclear RNA (</a:t>
            </a:r>
            <a:r>
              <a:rPr lang="en-US" dirty="0" err="1" smtClean="0"/>
              <a:t>snRNA</a:t>
            </a:r>
            <a:r>
              <a:rPr lang="en-US" dirty="0" smtClean="0"/>
              <a:t>)</a:t>
            </a:r>
          </a:p>
          <a:p>
            <a:r>
              <a:rPr lang="en-US" dirty="0"/>
              <a:t>s</a:t>
            </a:r>
            <a:r>
              <a:rPr lang="en-US" dirty="0" smtClean="0"/>
              <a:t>mall </a:t>
            </a:r>
            <a:r>
              <a:rPr lang="en-US" dirty="0" err="1" smtClean="0"/>
              <a:t>nucleolar</a:t>
            </a:r>
            <a:r>
              <a:rPr lang="en-US" dirty="0" smtClean="0"/>
              <a:t> RNA (</a:t>
            </a:r>
            <a:r>
              <a:rPr lang="en-US" dirty="0" err="1" smtClean="0"/>
              <a:t>snoRNA</a:t>
            </a:r>
            <a:r>
              <a:rPr lang="en-US" dirty="0" smtClean="0"/>
              <a:t>)</a:t>
            </a:r>
            <a:endParaRPr lang="en-US" dirty="0"/>
          </a:p>
        </p:txBody>
      </p:sp>
      <p:graphicFrame>
        <p:nvGraphicFramePr>
          <p:cNvPr id="4" name="Object 2"/>
          <p:cNvGraphicFramePr>
            <a:graphicFrameLocks noChangeAspect="1"/>
          </p:cNvGraphicFramePr>
          <p:nvPr>
            <p:extLst/>
          </p:nvPr>
        </p:nvGraphicFramePr>
        <p:xfrm>
          <a:off x="7874000" y="1409700"/>
          <a:ext cx="3200400" cy="4259263"/>
        </p:xfrm>
        <a:graphic>
          <a:graphicData uri="http://schemas.openxmlformats.org/presentationml/2006/ole">
            <mc:AlternateContent xmlns:mc="http://schemas.openxmlformats.org/markup-compatibility/2006">
              <mc:Choice xmlns:v="urn:schemas-microsoft-com:vml" Requires="v">
                <p:oleObj spid="_x0000_s26707" name="Image" r:id="rId3" imgW="3187302" imgH="4241270" progId="Photoshop.Image.8">
                  <p:embed/>
                </p:oleObj>
              </mc:Choice>
              <mc:Fallback>
                <p:oleObj name="Image" r:id="rId3" imgW="3187302" imgH="4241270"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1409700"/>
                        <a:ext cx="3200400" cy="425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912611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15009"/>
          <a:stretch/>
        </p:blipFill>
        <p:spPr>
          <a:xfrm>
            <a:off x="1371600" y="0"/>
            <a:ext cx="8804969" cy="5753100"/>
          </a:xfrm>
          <a:prstGeom prst="rect">
            <a:avLst/>
          </a:prstGeom>
        </p:spPr>
      </p:pic>
    </p:spTree>
    <p:extLst>
      <p:ext uri="{BB962C8B-B14F-4D97-AF65-F5344CB8AC3E}">
        <p14:creationId xmlns:p14="http://schemas.microsoft.com/office/powerpoint/2010/main" val="2402753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3"/>
          <a:srcRect t="2408" b="7406"/>
          <a:stretch/>
        </p:blipFill>
        <p:spPr>
          <a:xfrm>
            <a:off x="0" y="0"/>
            <a:ext cx="12166844" cy="6858000"/>
          </a:xfrm>
          <a:prstGeom prst="rect">
            <a:avLst/>
          </a:prstGeom>
        </p:spPr>
      </p:pic>
    </p:spTree>
    <p:extLst>
      <p:ext uri="{BB962C8B-B14F-4D97-AF65-F5344CB8AC3E}">
        <p14:creationId xmlns:p14="http://schemas.microsoft.com/office/powerpoint/2010/main" val="2232419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88342" y="0"/>
            <a:ext cx="6313713" cy="6561975"/>
          </a:xfrm>
          <a:prstGeom prst="rect">
            <a:avLst/>
          </a:prstGeom>
        </p:spPr>
      </p:pic>
    </p:spTree>
    <p:extLst>
      <p:ext uri="{BB962C8B-B14F-4D97-AF65-F5344CB8AC3E}">
        <p14:creationId xmlns:p14="http://schemas.microsoft.com/office/powerpoint/2010/main" val="2124622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41500" y="0"/>
            <a:ext cx="8699500" cy="6688018"/>
          </a:xfrm>
          <a:prstGeom prst="rect">
            <a:avLst/>
          </a:prstGeom>
        </p:spPr>
      </p:pic>
    </p:spTree>
    <p:extLst>
      <p:ext uri="{BB962C8B-B14F-4D97-AF65-F5344CB8AC3E}">
        <p14:creationId xmlns:p14="http://schemas.microsoft.com/office/powerpoint/2010/main" val="2940410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87514" y="365125"/>
            <a:ext cx="11777486" cy="5766069"/>
          </a:xfrm>
          <a:prstGeom prst="rect">
            <a:avLst/>
          </a:prstGeom>
        </p:spPr>
      </p:pic>
      <p:sp>
        <p:nvSpPr>
          <p:cNvPr id="5" name="TextBox 4"/>
          <p:cNvSpPr txBox="1"/>
          <p:nvPr/>
        </p:nvSpPr>
        <p:spPr>
          <a:xfrm>
            <a:off x="660400" y="6324600"/>
            <a:ext cx="3987800" cy="369332"/>
          </a:xfrm>
          <a:prstGeom prst="rect">
            <a:avLst/>
          </a:prstGeom>
          <a:noFill/>
        </p:spPr>
        <p:txBody>
          <a:bodyPr wrap="square" rtlCol="0">
            <a:spAutoFit/>
          </a:bodyPr>
          <a:lstStyle/>
          <a:p>
            <a:r>
              <a:rPr lang="en-US" dirty="0" err="1" smtClean="0"/>
              <a:t>Fabbri</a:t>
            </a:r>
            <a:r>
              <a:rPr lang="en-US" dirty="0" smtClean="0"/>
              <a:t>, The Cancer Journal, 14:1, 2008</a:t>
            </a:r>
            <a:endParaRPr lang="en-US" dirty="0"/>
          </a:p>
        </p:txBody>
      </p:sp>
    </p:spTree>
    <p:extLst>
      <p:ext uri="{BB962C8B-B14F-4D97-AF65-F5344CB8AC3E}">
        <p14:creationId xmlns:p14="http://schemas.microsoft.com/office/powerpoint/2010/main" val="350765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600" dirty="0" smtClean="0"/>
              <a:t>Introduction</a:t>
            </a:r>
          </a:p>
          <a:p>
            <a:pPr lvl="1"/>
            <a:r>
              <a:rPr lang="en-US" sz="3600" dirty="0"/>
              <a:t>h</a:t>
            </a:r>
            <a:r>
              <a:rPr lang="en-US" sz="3600" dirty="0" smtClean="0"/>
              <a:t>istory</a:t>
            </a:r>
          </a:p>
          <a:p>
            <a:pPr lvl="1"/>
            <a:r>
              <a:rPr lang="en-US" sz="3600" dirty="0" err="1" smtClean="0"/>
              <a:t>miRNA</a:t>
            </a:r>
            <a:r>
              <a:rPr lang="en-US" sz="3600" dirty="0" smtClean="0"/>
              <a:t> biogenesis</a:t>
            </a:r>
          </a:p>
          <a:p>
            <a:r>
              <a:rPr lang="en-US" sz="3600" dirty="0" smtClean="0"/>
              <a:t>Computational Methods</a:t>
            </a:r>
          </a:p>
          <a:p>
            <a:pPr lvl="1"/>
            <a:r>
              <a:rPr lang="en-US" sz="3600" dirty="0"/>
              <a:t>m</a:t>
            </a:r>
            <a:r>
              <a:rPr lang="en-US" sz="3600" dirty="0" smtClean="0"/>
              <a:t>ature and precursor </a:t>
            </a:r>
            <a:r>
              <a:rPr lang="en-US" sz="3600" dirty="0" err="1" smtClean="0"/>
              <a:t>miRNA</a:t>
            </a:r>
            <a:r>
              <a:rPr lang="en-US" sz="3600" dirty="0" smtClean="0"/>
              <a:t> prediction</a:t>
            </a:r>
          </a:p>
          <a:p>
            <a:pPr lvl="1"/>
            <a:r>
              <a:rPr lang="en-US" sz="3600" dirty="0" err="1" smtClean="0"/>
              <a:t>miRNA</a:t>
            </a:r>
            <a:r>
              <a:rPr lang="en-US" sz="3600" dirty="0" smtClean="0"/>
              <a:t> target gene prediction</a:t>
            </a:r>
          </a:p>
          <a:p>
            <a:endParaRPr lang="en-US" sz="3600" dirty="0"/>
          </a:p>
        </p:txBody>
      </p:sp>
    </p:spTree>
    <p:extLst>
      <p:ext uri="{BB962C8B-B14F-4D97-AF65-F5344CB8AC3E}">
        <p14:creationId xmlns:p14="http://schemas.microsoft.com/office/powerpoint/2010/main" val="1989718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upload.wikimedia.org/wikipedia/commons/thumb/a/a7/MiRNA.svg/2000px-MiRNA.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106" y="228600"/>
            <a:ext cx="11241093" cy="63174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1571" y="6140653"/>
            <a:ext cx="1655878" cy="369332"/>
          </a:xfrm>
          <a:prstGeom prst="rect">
            <a:avLst/>
          </a:prstGeom>
          <a:noFill/>
        </p:spPr>
        <p:txBody>
          <a:bodyPr wrap="square" rtlCol="0">
            <a:spAutoFit/>
          </a:bodyPr>
          <a:lstStyle/>
          <a:p>
            <a:r>
              <a:rPr lang="en-US" dirty="0" smtClean="0"/>
              <a:t>Image: wiki</a:t>
            </a:r>
            <a:endParaRPr lang="en-US" dirty="0"/>
          </a:p>
        </p:txBody>
      </p:sp>
    </p:spTree>
    <p:extLst>
      <p:ext uri="{BB962C8B-B14F-4D97-AF65-F5344CB8AC3E}">
        <p14:creationId xmlns:p14="http://schemas.microsoft.com/office/powerpoint/2010/main" val="304501878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miRNA</a:t>
            </a:r>
            <a:r>
              <a:rPr lang="en-US" dirty="0" smtClean="0"/>
              <a:t> transcription and maturation</a:t>
            </a:r>
            <a:endParaRPr lang="en-US" dirty="0"/>
          </a:p>
        </p:txBody>
      </p:sp>
      <p:sp>
        <p:nvSpPr>
          <p:cNvPr id="4" name="TextBox 3"/>
          <p:cNvSpPr txBox="1"/>
          <p:nvPr/>
        </p:nvSpPr>
        <p:spPr>
          <a:xfrm>
            <a:off x="9227899" y="3295377"/>
            <a:ext cx="184666" cy="646331"/>
          </a:xfrm>
          <a:prstGeom prst="rect">
            <a:avLst/>
          </a:prstGeom>
          <a:noFill/>
        </p:spPr>
        <p:txBody>
          <a:bodyPr wrap="none" rtlCol="0">
            <a:spAutoFit/>
          </a:bodyPr>
          <a:lstStyle/>
          <a:p>
            <a:endParaRPr lang="en-US" dirty="0"/>
          </a:p>
          <a:p>
            <a:endParaRPr lang="en-US" dirty="0"/>
          </a:p>
        </p:txBody>
      </p:sp>
      <p:pic>
        <p:nvPicPr>
          <p:cNvPr id="5" name="Picture 4"/>
          <p:cNvPicPr>
            <a:picLocks noChangeAspect="1"/>
          </p:cNvPicPr>
          <p:nvPr/>
        </p:nvPicPr>
        <p:blipFill>
          <a:blip r:embed="rId2"/>
          <a:stretch>
            <a:fillRect/>
          </a:stretch>
        </p:blipFill>
        <p:spPr>
          <a:xfrm>
            <a:off x="349462" y="1791142"/>
            <a:ext cx="11347238" cy="4805862"/>
          </a:xfrm>
          <a:prstGeom prst="rect">
            <a:avLst/>
          </a:prstGeom>
        </p:spPr>
      </p:pic>
    </p:spTree>
    <p:extLst>
      <p:ext uri="{BB962C8B-B14F-4D97-AF65-F5344CB8AC3E}">
        <p14:creationId xmlns:p14="http://schemas.microsoft.com/office/powerpoint/2010/main" val="252146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What are small ncRNAs?</a:t>
            </a:r>
          </a:p>
        </p:txBody>
      </p:sp>
      <p:sp>
        <p:nvSpPr>
          <p:cNvPr id="51203" name="Rectangle 3"/>
          <p:cNvSpPr>
            <a:spLocks noGrp="1" noChangeArrowheads="1"/>
          </p:cNvSpPr>
          <p:nvPr>
            <p:ph type="body" idx="1"/>
          </p:nvPr>
        </p:nvSpPr>
        <p:spPr/>
        <p:txBody>
          <a:bodyPr/>
          <a:lstStyle/>
          <a:p>
            <a:r>
              <a:rPr lang="en-GB" altLang="en-US" smtClean="0">
                <a:latin typeface="Times New Roman" panose="02020603050405020304" pitchFamily="18" charset="0"/>
              </a:rPr>
              <a:t>Two flavors of small non-coding RNA: </a:t>
            </a:r>
          </a:p>
          <a:p>
            <a:pPr marL="800100" lvl="1" indent="-457200">
              <a:buFont typeface="Arial Unicode MS" panose="020B0604020202020204" pitchFamily="34" charset="-128"/>
              <a:buAutoNum type="arabicPeriod"/>
            </a:pPr>
            <a:r>
              <a:rPr lang="en-GB" altLang="en-US" smtClean="0">
                <a:latin typeface="Times New Roman" panose="02020603050405020304" pitchFamily="18" charset="0"/>
              </a:rPr>
              <a:t>micro RNA (miRNA) </a:t>
            </a:r>
          </a:p>
          <a:p>
            <a:pPr marL="800100" lvl="1" indent="-457200">
              <a:buFont typeface="Arial Unicode MS" panose="020B0604020202020204" pitchFamily="34" charset="-128"/>
              <a:buAutoNum type="arabicPeriod"/>
            </a:pPr>
            <a:r>
              <a:rPr lang="en-GB" altLang="en-US" smtClean="0">
                <a:latin typeface="Times New Roman" panose="02020603050405020304" pitchFamily="18" charset="0"/>
              </a:rPr>
              <a:t>short interfering RNA (siRNA)</a:t>
            </a:r>
          </a:p>
          <a:p>
            <a:r>
              <a:rPr lang="en-GB" altLang="en-US" smtClean="0">
                <a:latin typeface="Times New Roman" panose="02020603050405020304" pitchFamily="18" charset="0"/>
              </a:rPr>
              <a:t>Properties of small non-coding RNA:</a:t>
            </a:r>
          </a:p>
          <a:p>
            <a:pPr marL="800100" lvl="1" indent="-457200"/>
            <a:r>
              <a:rPr lang="en-GB" altLang="en-US" smtClean="0">
                <a:latin typeface="Times New Roman" panose="02020603050405020304" pitchFamily="18" charset="0"/>
              </a:rPr>
              <a:t>Involved in silencing other mRNA transcripts.</a:t>
            </a:r>
          </a:p>
          <a:p>
            <a:pPr marL="800100" lvl="1" indent="-457200"/>
            <a:r>
              <a:rPr lang="en-GB" altLang="en-US" smtClean="0">
                <a:latin typeface="Times New Roman" panose="02020603050405020304" pitchFamily="18" charset="0"/>
              </a:rPr>
              <a:t>Called “small” because they are usually only about 21-24 nucleotides long.</a:t>
            </a:r>
          </a:p>
          <a:p>
            <a:pPr marL="800100" lvl="1" indent="-457200"/>
            <a:r>
              <a:rPr lang="en-GB" altLang="en-US" smtClean="0">
                <a:latin typeface="Times New Roman" panose="02020603050405020304" pitchFamily="18" charset="0"/>
              </a:rPr>
              <a:t>Synthesized by first cutting up longer precursor sequences (like the 61nt one that Lee discovered).</a:t>
            </a:r>
          </a:p>
          <a:p>
            <a:pPr marL="800100" lvl="1" indent="-457200"/>
            <a:r>
              <a:rPr lang="en-GB" altLang="en-US" smtClean="0">
                <a:latin typeface="Times New Roman" panose="02020603050405020304" pitchFamily="18" charset="0"/>
              </a:rPr>
              <a:t>Silence an mRNA by base pairing with some sequence on the mRNA.</a:t>
            </a:r>
          </a:p>
        </p:txBody>
      </p:sp>
    </p:spTree>
    <p:extLst>
      <p:ext uri="{BB962C8B-B14F-4D97-AF65-F5344CB8AC3E}">
        <p14:creationId xmlns:p14="http://schemas.microsoft.com/office/powerpoint/2010/main" val="20264433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miRNA transcription </a:t>
            </a:r>
            <a:br>
              <a:rPr lang="en-US" dirty="0" smtClean="0"/>
            </a:br>
            <a:r>
              <a:rPr lang="en-US" dirty="0" smtClean="0"/>
              <a:t>and maturation</a:t>
            </a:r>
            <a:endParaRPr lang="en-US" dirty="0"/>
          </a:p>
        </p:txBody>
      </p:sp>
      <p:sp>
        <p:nvSpPr>
          <p:cNvPr id="3" name="Content Placeholder 2"/>
          <p:cNvSpPr>
            <a:spLocks noGrp="1"/>
          </p:cNvSpPr>
          <p:nvPr>
            <p:ph sz="half" idx="2"/>
          </p:nvPr>
        </p:nvSpPr>
        <p:spPr/>
        <p:txBody>
          <a:bodyPr>
            <a:normAutofit fontScale="92500" lnSpcReduction="20000"/>
          </a:bodyPr>
          <a:lstStyle/>
          <a:p>
            <a:pPr marL="514350" indent="-514350">
              <a:buFont typeface="+mj-lt"/>
              <a:buAutoNum type="arabicPeriod"/>
            </a:pPr>
            <a:r>
              <a:rPr lang="en-US" dirty="0" smtClean="0"/>
              <a:t>Nuclear gene to primary-</a:t>
            </a:r>
            <a:r>
              <a:rPr lang="en-US" dirty="0" err="1" smtClean="0"/>
              <a:t>miRNA</a:t>
            </a:r>
            <a:endParaRPr lang="en-US" dirty="0" smtClean="0"/>
          </a:p>
          <a:p>
            <a:pPr marL="514350" indent="-514350">
              <a:buFont typeface="+mj-lt"/>
              <a:buAutoNum type="arabicPeriod"/>
            </a:pPr>
            <a:r>
              <a:rPr lang="en-US" dirty="0" smtClean="0"/>
              <a:t>Cleavage to miRNA precursor by </a:t>
            </a:r>
            <a:r>
              <a:rPr lang="en-US" dirty="0" err="1" smtClean="0"/>
              <a:t>Drosha</a:t>
            </a:r>
            <a:r>
              <a:rPr lang="en-US" dirty="0" smtClean="0"/>
              <a:t> </a:t>
            </a:r>
            <a:r>
              <a:rPr lang="en-US" dirty="0" err="1" smtClean="0"/>
              <a:t>Rnase</a:t>
            </a:r>
            <a:r>
              <a:rPr lang="en-US" dirty="0" smtClean="0"/>
              <a:t> III</a:t>
            </a:r>
          </a:p>
          <a:p>
            <a:pPr marL="514350" indent="-514350">
              <a:buFont typeface="+mj-lt"/>
              <a:buAutoNum type="arabicPeriod"/>
            </a:pPr>
            <a:r>
              <a:rPr lang="en-US" dirty="0" smtClean="0"/>
              <a:t>Transported to cytoplasm by Ran-GTP/</a:t>
            </a:r>
            <a:r>
              <a:rPr lang="en-US" dirty="0" err="1" smtClean="0"/>
              <a:t>Exportin</a:t>
            </a:r>
            <a:r>
              <a:rPr lang="en-US" dirty="0" smtClean="0"/>
              <a:t> 5</a:t>
            </a:r>
          </a:p>
          <a:p>
            <a:pPr marL="514350" indent="-514350">
              <a:buFont typeface="+mj-lt"/>
              <a:buAutoNum type="arabicPeriod"/>
            </a:pPr>
            <a:r>
              <a:rPr lang="en-US" dirty="0" smtClean="0"/>
              <a:t>Loop cut by DICE</a:t>
            </a:r>
          </a:p>
          <a:p>
            <a:pPr marL="514350" indent="-514350">
              <a:buFont typeface="+mj-lt"/>
              <a:buAutoNum type="arabicPeriod"/>
            </a:pPr>
            <a:r>
              <a:rPr lang="en-US" dirty="0" smtClean="0"/>
              <a:t>*duplex is short-lived and cut by helicase to single strand RNA forming RNA-induced silencing complex (RISC)/maturation</a:t>
            </a:r>
            <a:endParaRPr lang="en-US" dirty="0"/>
          </a:p>
        </p:txBody>
      </p:sp>
      <p:pic>
        <p:nvPicPr>
          <p:cNvPr id="10" name="Content Placeholder 9"/>
          <p:cNvPicPr>
            <a:picLocks noGrp="1" noChangeAspect="1"/>
          </p:cNvPicPr>
          <p:nvPr>
            <p:ph sz="quarter" idx="4"/>
          </p:nvPr>
        </p:nvPicPr>
        <p:blipFill>
          <a:blip r:embed="rId2"/>
          <a:stretch>
            <a:fillRect/>
          </a:stretch>
        </p:blipFill>
        <p:spPr>
          <a:xfrm>
            <a:off x="6935549" y="42808"/>
            <a:ext cx="4584700" cy="6730836"/>
          </a:xfrm>
          <a:prstGeom prst="rect">
            <a:avLst/>
          </a:prstGeom>
        </p:spPr>
      </p:pic>
      <p:sp>
        <p:nvSpPr>
          <p:cNvPr id="4" name="TextBox 3"/>
          <p:cNvSpPr txBox="1"/>
          <p:nvPr/>
        </p:nvSpPr>
        <p:spPr>
          <a:xfrm>
            <a:off x="9227899" y="3295377"/>
            <a:ext cx="184666" cy="646331"/>
          </a:xfrm>
          <a:prstGeom prst="rect">
            <a:avLst/>
          </a:prstGeom>
          <a:noFill/>
        </p:spPr>
        <p:txBody>
          <a:bodyPr wrap="none" rtlCol="0">
            <a:spAutoFit/>
          </a:bodyPr>
          <a:lstStyle/>
          <a:p>
            <a:endParaRPr lang="en-US" dirty="0"/>
          </a:p>
          <a:p>
            <a:endParaRPr lang="en-US" dirty="0"/>
          </a:p>
        </p:txBody>
      </p:sp>
      <p:sp>
        <p:nvSpPr>
          <p:cNvPr id="11" name="TextBox 10"/>
          <p:cNvSpPr txBox="1"/>
          <p:nvPr/>
        </p:nvSpPr>
        <p:spPr>
          <a:xfrm>
            <a:off x="4952999" y="6189663"/>
            <a:ext cx="1982549" cy="369332"/>
          </a:xfrm>
          <a:prstGeom prst="rect">
            <a:avLst/>
          </a:prstGeom>
          <a:noFill/>
        </p:spPr>
        <p:txBody>
          <a:bodyPr wrap="square" rtlCol="0">
            <a:spAutoFit/>
          </a:bodyPr>
          <a:lstStyle/>
          <a:p>
            <a:r>
              <a:rPr lang="en-US" dirty="0" err="1" smtClean="0"/>
              <a:t>Kadri</a:t>
            </a:r>
            <a:r>
              <a:rPr lang="en-US" dirty="0"/>
              <a:t> </a:t>
            </a:r>
            <a:r>
              <a:rPr lang="en-US" dirty="0" smtClean="0"/>
              <a:t>et al 2009</a:t>
            </a:r>
            <a:endParaRPr lang="en-US" dirty="0"/>
          </a:p>
        </p:txBody>
      </p:sp>
    </p:spTree>
    <p:extLst>
      <p:ext uri="{BB962C8B-B14F-4D97-AF65-F5344CB8AC3E}">
        <p14:creationId xmlns:p14="http://schemas.microsoft.com/office/powerpoint/2010/main" val="2349335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1325563"/>
          </a:xfrm>
        </p:spPr>
        <p:txBody>
          <a:bodyPr/>
          <a:lstStyle/>
          <a:p>
            <a:r>
              <a:rPr lang="en-US" dirty="0" smtClean="0"/>
              <a:t>Enabling machinery</a:t>
            </a:r>
            <a:endParaRPr lang="en-US" dirty="0"/>
          </a:p>
        </p:txBody>
      </p:sp>
      <p:pic>
        <p:nvPicPr>
          <p:cNvPr id="4" name="Content Placeholder 3"/>
          <p:cNvPicPr>
            <a:picLocks noGrp="1" noChangeAspect="1"/>
          </p:cNvPicPr>
          <p:nvPr>
            <p:ph idx="1"/>
          </p:nvPr>
        </p:nvPicPr>
        <p:blipFill>
          <a:blip r:embed="rId2"/>
          <a:stretch>
            <a:fillRect/>
          </a:stretch>
        </p:blipFill>
        <p:spPr>
          <a:xfrm>
            <a:off x="1481188" y="1027906"/>
            <a:ext cx="9610624" cy="5554663"/>
          </a:xfrm>
          <a:prstGeom prst="rect">
            <a:avLst/>
          </a:prstGeom>
        </p:spPr>
      </p:pic>
    </p:spTree>
    <p:extLst>
      <p:ext uri="{BB962C8B-B14F-4D97-AF65-F5344CB8AC3E}">
        <p14:creationId xmlns:p14="http://schemas.microsoft.com/office/powerpoint/2010/main" val="1184322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20209"/>
          <a:stretch/>
        </p:blipFill>
        <p:spPr>
          <a:xfrm>
            <a:off x="838200" y="171810"/>
            <a:ext cx="10402970" cy="6381390"/>
          </a:xfrm>
          <a:prstGeom prst="rect">
            <a:avLst/>
          </a:prstGeom>
        </p:spPr>
      </p:pic>
    </p:spTree>
    <p:extLst>
      <p:ext uri="{BB962C8B-B14F-4D97-AF65-F5344CB8AC3E}">
        <p14:creationId xmlns:p14="http://schemas.microsoft.com/office/powerpoint/2010/main" val="2485387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58950" y="189509"/>
            <a:ext cx="8674100" cy="6668491"/>
          </a:xfrm>
          <a:prstGeom prst="rect">
            <a:avLst/>
          </a:prstGeom>
        </p:spPr>
      </p:pic>
    </p:spTree>
    <p:extLst>
      <p:ext uri="{BB962C8B-B14F-4D97-AF65-F5344CB8AC3E}">
        <p14:creationId xmlns:p14="http://schemas.microsoft.com/office/powerpoint/2010/main" val="3253578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examples of </a:t>
            </a:r>
            <a:r>
              <a:rPr lang="en-US" dirty="0" err="1" smtClean="0"/>
              <a:t>miRNAs</a:t>
            </a:r>
            <a:endParaRPr lang="en-US" dirty="0"/>
          </a:p>
        </p:txBody>
      </p:sp>
      <p:pic>
        <p:nvPicPr>
          <p:cNvPr id="4" name="Content Placeholder 3"/>
          <p:cNvPicPr>
            <a:picLocks noGrp="1" noChangeAspect="1"/>
          </p:cNvPicPr>
          <p:nvPr>
            <p:ph idx="1"/>
          </p:nvPr>
        </p:nvPicPr>
        <p:blipFill>
          <a:blip r:embed="rId2"/>
          <a:stretch>
            <a:fillRect/>
          </a:stretch>
        </p:blipFill>
        <p:spPr>
          <a:xfrm>
            <a:off x="6515100" y="195058"/>
            <a:ext cx="4558829" cy="6662942"/>
          </a:xfrm>
          <a:prstGeom prst="rect">
            <a:avLst/>
          </a:prstGeom>
        </p:spPr>
      </p:pic>
      <p:sp>
        <p:nvSpPr>
          <p:cNvPr id="5" name="TextBox 4"/>
          <p:cNvSpPr txBox="1"/>
          <p:nvPr/>
        </p:nvSpPr>
        <p:spPr>
          <a:xfrm>
            <a:off x="838200" y="2171700"/>
            <a:ext cx="33147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Size: 60-80 </a:t>
            </a:r>
            <a:r>
              <a:rPr lang="en-US" sz="2400" dirty="0" err="1" smtClean="0"/>
              <a:t>bp</a:t>
            </a:r>
            <a:r>
              <a:rPr lang="en-US" sz="2400" dirty="0" smtClean="0"/>
              <a:t> pre-miRNA</a:t>
            </a:r>
          </a:p>
          <a:p>
            <a:pPr marL="285750" indent="-285750">
              <a:buFont typeface="Arial" panose="020B0604020202020204" pitchFamily="34" charset="0"/>
              <a:buChar char="•"/>
            </a:pPr>
            <a:r>
              <a:rPr lang="en-US" sz="2400" dirty="0" smtClean="0"/>
              <a:t>2—24 </a:t>
            </a:r>
            <a:r>
              <a:rPr lang="en-US" sz="2400" dirty="0" err="1" smtClean="0"/>
              <a:t>nt</a:t>
            </a:r>
            <a:r>
              <a:rPr lang="en-US" sz="2400" dirty="0" smtClean="0"/>
              <a:t> mature miRNA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Role: translation regulation, cancer diagnosis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Location: </a:t>
            </a:r>
            <a:r>
              <a:rPr lang="en-US" sz="2400" dirty="0" err="1" smtClean="0"/>
              <a:t>intergenic</a:t>
            </a:r>
            <a:r>
              <a:rPr lang="en-US" sz="2400" dirty="0" smtClean="0"/>
              <a:t> or </a:t>
            </a:r>
            <a:r>
              <a:rPr lang="en-US" sz="2400" dirty="0" err="1" smtClean="0"/>
              <a:t>intronic</a:t>
            </a:r>
            <a:endParaRPr lang="en-US" sz="2400" dirty="0" smtClean="0"/>
          </a:p>
          <a:p>
            <a:endParaRPr lang="en-US" sz="2400" dirty="0"/>
          </a:p>
        </p:txBody>
      </p:sp>
    </p:spTree>
    <p:extLst>
      <p:ext uri="{BB962C8B-B14F-4D97-AF65-F5344CB8AC3E}">
        <p14:creationId xmlns:p14="http://schemas.microsoft.com/office/powerpoint/2010/main" val="2934022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miRNA function</a:t>
            </a:r>
            <a:endParaRPr lang="en-US" dirty="0"/>
          </a:p>
        </p:txBody>
      </p:sp>
      <p:pic>
        <p:nvPicPr>
          <p:cNvPr id="6" name="Content Placeholder 5"/>
          <p:cNvPicPr>
            <a:picLocks noGrp="1" noChangeAspect="1"/>
          </p:cNvPicPr>
          <p:nvPr>
            <p:ph idx="1"/>
          </p:nvPr>
        </p:nvPicPr>
        <p:blipFill>
          <a:blip r:embed="rId2"/>
          <a:stretch>
            <a:fillRect/>
          </a:stretch>
        </p:blipFill>
        <p:spPr>
          <a:xfrm>
            <a:off x="838200" y="2004209"/>
            <a:ext cx="10515600" cy="3994170"/>
          </a:xfrm>
          <a:prstGeom prst="rect">
            <a:avLst/>
          </a:prstGeom>
        </p:spPr>
      </p:pic>
    </p:spTree>
    <p:extLst>
      <p:ext uri="{BB962C8B-B14F-4D97-AF65-F5344CB8AC3E}">
        <p14:creationId xmlns:p14="http://schemas.microsoft.com/office/powerpoint/2010/main" val="1978344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2" y="365125"/>
            <a:ext cx="4648200" cy="1325563"/>
          </a:xfrm>
        </p:spPr>
        <p:txBody>
          <a:bodyPr/>
          <a:lstStyle/>
          <a:p>
            <a:r>
              <a:rPr lang="en-US" dirty="0" smtClean="0"/>
              <a:t>Challenging the dogma</a:t>
            </a:r>
            <a:endParaRPr lang="en-US" dirty="0"/>
          </a:p>
        </p:txBody>
      </p:sp>
      <p:pic>
        <p:nvPicPr>
          <p:cNvPr id="4" name="Content Placeholder 3"/>
          <p:cNvPicPr>
            <a:picLocks noGrp="1" noChangeAspect="1"/>
          </p:cNvPicPr>
          <p:nvPr>
            <p:ph idx="1"/>
          </p:nvPr>
        </p:nvPicPr>
        <p:blipFill>
          <a:blip r:embed="rId3"/>
          <a:stretch>
            <a:fillRect/>
          </a:stretch>
        </p:blipFill>
        <p:spPr>
          <a:xfrm>
            <a:off x="4574012" y="152400"/>
            <a:ext cx="6964136" cy="6430963"/>
          </a:xfrm>
          <a:prstGeom prst="rect">
            <a:avLst/>
          </a:prstGeom>
        </p:spPr>
      </p:pic>
      <p:sp>
        <p:nvSpPr>
          <p:cNvPr id="5" name="TextBox 4"/>
          <p:cNvSpPr txBox="1"/>
          <p:nvPr/>
        </p:nvSpPr>
        <p:spPr>
          <a:xfrm>
            <a:off x="279400" y="5156200"/>
            <a:ext cx="2374900" cy="646331"/>
          </a:xfrm>
          <a:prstGeom prst="rect">
            <a:avLst/>
          </a:prstGeom>
          <a:noFill/>
        </p:spPr>
        <p:txBody>
          <a:bodyPr wrap="square" rtlCol="0">
            <a:spAutoFit/>
          </a:bodyPr>
          <a:lstStyle/>
          <a:p>
            <a:r>
              <a:rPr lang="en-US" dirty="0" err="1" smtClean="0"/>
              <a:t>Mattick</a:t>
            </a:r>
            <a:r>
              <a:rPr lang="en-US" dirty="0" smtClean="0"/>
              <a:t>, </a:t>
            </a:r>
            <a:r>
              <a:rPr lang="en-US" dirty="0" err="1" smtClean="0"/>
              <a:t>BioEssays</a:t>
            </a:r>
            <a:r>
              <a:rPr lang="en-US" dirty="0" smtClean="0"/>
              <a:t>, 25:930-939, 2003.</a:t>
            </a:r>
            <a:endParaRPr lang="en-US" dirty="0"/>
          </a:p>
        </p:txBody>
      </p:sp>
    </p:spTree>
    <p:extLst>
      <p:ext uri="{BB962C8B-B14F-4D97-AF65-F5344CB8AC3E}">
        <p14:creationId xmlns:p14="http://schemas.microsoft.com/office/powerpoint/2010/main" val="3705481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825"/>
            <a:ext cx="5094021" cy="6000138"/>
          </a:xfrm>
        </p:spPr>
        <p:txBody>
          <a:bodyPr/>
          <a:lstStyle/>
          <a:p>
            <a:r>
              <a:rPr lang="en-US" dirty="0" smtClean="0"/>
              <a:t>How to find microRNA genes?</a:t>
            </a:r>
          </a:p>
          <a:p>
            <a:endParaRPr lang="en-US" dirty="0"/>
          </a:p>
          <a:p>
            <a:r>
              <a:rPr lang="en-US" dirty="0" smtClean="0"/>
              <a:t>Given a </a:t>
            </a:r>
            <a:r>
              <a:rPr lang="en-US" dirty="0" err="1" smtClean="0"/>
              <a:t>miRNA</a:t>
            </a:r>
            <a:r>
              <a:rPr lang="en-US" dirty="0" smtClean="0"/>
              <a:t> gene, how to find its targets?</a:t>
            </a:r>
          </a:p>
          <a:p>
            <a:endParaRPr lang="en-US" dirty="0"/>
          </a:p>
          <a:p>
            <a:r>
              <a:rPr lang="en-US" dirty="0" smtClean="0"/>
              <a:t>Target-driven approach:</a:t>
            </a:r>
          </a:p>
          <a:p>
            <a:pPr lvl="1"/>
            <a:r>
              <a:rPr lang="en-US" dirty="0" err="1" smtClean="0"/>
              <a:t>Xie</a:t>
            </a:r>
            <a:r>
              <a:rPr lang="en-US" dirty="0" smtClean="0"/>
              <a:t> et al (2005) analyzed conserved motifs overrepresented in 3’ UTR’s of genes</a:t>
            </a:r>
          </a:p>
          <a:p>
            <a:pPr lvl="1"/>
            <a:r>
              <a:rPr lang="en-US" dirty="0" smtClean="0"/>
              <a:t>Motifs found to complement the sequences of known </a:t>
            </a:r>
            <a:r>
              <a:rPr lang="en-US" dirty="0" err="1" smtClean="0"/>
              <a:t>miRNAs</a:t>
            </a:r>
            <a:endParaRPr lang="en-US" dirty="0" smtClean="0"/>
          </a:p>
          <a:p>
            <a:pPr lvl="1"/>
            <a:r>
              <a:rPr lang="en-US" dirty="0" smtClean="0"/>
              <a:t>120 new </a:t>
            </a:r>
            <a:r>
              <a:rPr lang="en-US" dirty="0" err="1" smtClean="0"/>
              <a:t>miRNAs</a:t>
            </a:r>
            <a:r>
              <a:rPr lang="en-US" dirty="0" smtClean="0"/>
              <a:t> predicted in humans</a:t>
            </a:r>
          </a:p>
        </p:txBody>
      </p:sp>
      <p:pic>
        <p:nvPicPr>
          <p:cNvPr id="4" name="Content Placeholder 9"/>
          <p:cNvPicPr>
            <a:picLocks noChangeAspect="1"/>
          </p:cNvPicPr>
          <p:nvPr/>
        </p:nvPicPr>
        <p:blipFill>
          <a:blip r:embed="rId2"/>
          <a:stretch>
            <a:fillRect/>
          </a:stretch>
        </p:blipFill>
        <p:spPr>
          <a:xfrm>
            <a:off x="6935549" y="42808"/>
            <a:ext cx="4584700" cy="6730836"/>
          </a:xfrm>
          <a:prstGeom prst="rect">
            <a:avLst/>
          </a:prstGeom>
        </p:spPr>
      </p:pic>
    </p:spTree>
    <p:extLst>
      <p:ext uri="{BB962C8B-B14F-4D97-AF65-F5344CB8AC3E}">
        <p14:creationId xmlns:p14="http://schemas.microsoft.com/office/powerpoint/2010/main" val="2600636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30700" y="2784901"/>
            <a:ext cx="6771914" cy="2470841"/>
          </a:xfrm>
          <a:prstGeom prst="rect">
            <a:avLst/>
          </a:prstGeom>
        </p:spPr>
      </p:pic>
      <p:sp>
        <p:nvSpPr>
          <p:cNvPr id="2" name="Title 1"/>
          <p:cNvSpPr>
            <a:spLocks noGrp="1"/>
          </p:cNvSpPr>
          <p:nvPr>
            <p:ph type="title"/>
          </p:nvPr>
        </p:nvSpPr>
        <p:spPr/>
        <p:txBody>
          <a:bodyPr/>
          <a:lstStyle/>
          <a:p>
            <a:r>
              <a:rPr lang="en-US" dirty="0" smtClean="0"/>
              <a:t>How to find </a:t>
            </a:r>
            <a:r>
              <a:rPr lang="en-US" dirty="0" err="1" smtClean="0"/>
              <a:t>miRNA</a:t>
            </a:r>
            <a:r>
              <a:rPr lang="en-US" dirty="0" smtClean="0"/>
              <a:t> gene?</a:t>
            </a:r>
            <a:endParaRPr lang="en-US" dirty="0"/>
          </a:p>
        </p:txBody>
      </p:sp>
      <p:sp>
        <p:nvSpPr>
          <p:cNvPr id="3" name="Content Placeholder 2"/>
          <p:cNvSpPr>
            <a:spLocks noGrp="1"/>
          </p:cNvSpPr>
          <p:nvPr>
            <p:ph idx="1"/>
          </p:nvPr>
        </p:nvSpPr>
        <p:spPr/>
        <p:txBody>
          <a:bodyPr>
            <a:normAutofit lnSpcReduction="10000"/>
          </a:bodyPr>
          <a:lstStyle/>
          <a:p>
            <a:r>
              <a:rPr lang="en-US" dirty="0" smtClean="0"/>
              <a:t>Biological approach</a:t>
            </a:r>
          </a:p>
          <a:p>
            <a:pPr lvl="1"/>
            <a:r>
              <a:rPr lang="en-US" dirty="0" smtClean="0"/>
              <a:t>Small RNA-cloning to identify new small RNAs</a:t>
            </a:r>
          </a:p>
          <a:p>
            <a:r>
              <a:rPr lang="en-US" dirty="0" smtClean="0"/>
              <a:t>Most </a:t>
            </a:r>
            <a:r>
              <a:rPr lang="en-US" dirty="0" err="1" smtClean="0"/>
              <a:t>miRNA</a:t>
            </a:r>
            <a:r>
              <a:rPr lang="en-US" dirty="0" smtClean="0"/>
              <a:t> genes are tissue specific (picture)</a:t>
            </a:r>
          </a:p>
          <a:p>
            <a:endParaRPr lang="en-US" dirty="0"/>
          </a:p>
          <a:p>
            <a:pPr marL="457200" lvl="1" indent="0">
              <a:buNone/>
            </a:pPr>
            <a:endParaRPr lang="en-US" dirty="0" smtClean="0"/>
          </a:p>
          <a:p>
            <a:pPr marL="457200" lvl="1" indent="0">
              <a:buNone/>
            </a:pPr>
            <a:endParaRPr lang="en-US" dirty="0" smtClean="0"/>
          </a:p>
          <a:p>
            <a:endParaRPr lang="en-US" dirty="0"/>
          </a:p>
          <a:p>
            <a:r>
              <a:rPr lang="en-US" dirty="0" smtClean="0"/>
              <a:t>miR-124a is restricted to the brain and spinal cord in fish and mouse or to the ventral nerve cord in fly</a:t>
            </a:r>
          </a:p>
          <a:p>
            <a:r>
              <a:rPr lang="en-US" dirty="0" smtClean="0"/>
              <a:t>miR-1 restricted to the muscles and the heart in the mouse </a:t>
            </a:r>
            <a:endParaRPr lang="en-US" dirty="0"/>
          </a:p>
        </p:txBody>
      </p:sp>
    </p:spTree>
    <p:extLst>
      <p:ext uri="{BB962C8B-B14F-4D97-AF65-F5344CB8AC3E}">
        <p14:creationId xmlns:p14="http://schemas.microsoft.com/office/powerpoint/2010/main" val="2892552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upload.wikimedia.org/wikipedia/commons/thumb/a/a7/MiRNA.svg/2000px-MiRNA.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106" y="228600"/>
            <a:ext cx="11241093" cy="63174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1571" y="6140653"/>
            <a:ext cx="1655878" cy="369332"/>
          </a:xfrm>
          <a:prstGeom prst="rect">
            <a:avLst/>
          </a:prstGeom>
          <a:noFill/>
        </p:spPr>
        <p:txBody>
          <a:bodyPr wrap="square" rtlCol="0">
            <a:spAutoFit/>
          </a:bodyPr>
          <a:lstStyle/>
          <a:p>
            <a:r>
              <a:rPr lang="en-US" dirty="0" smtClean="0"/>
              <a:t>wiki</a:t>
            </a:r>
            <a:endParaRPr lang="en-US" dirty="0"/>
          </a:p>
        </p:txBody>
      </p:sp>
    </p:spTree>
    <p:extLst>
      <p:ext uri="{BB962C8B-B14F-4D97-AF65-F5344CB8AC3E}">
        <p14:creationId xmlns:p14="http://schemas.microsoft.com/office/powerpoint/2010/main" val="39043964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838200" y="74839"/>
            <a:ext cx="10515600" cy="1325563"/>
          </a:xfrm>
        </p:spPr>
        <p:txBody>
          <a:bodyPr/>
          <a:lstStyle/>
          <a:p>
            <a:r>
              <a:rPr lang="en-GB" altLang="en-US" dirty="0" smtClean="0">
                <a:latin typeface="Arial" panose="020B0604020202020204" pitchFamily="34" charset="0"/>
                <a:cs typeface="Arial" panose="020B0604020202020204" pitchFamily="34" charset="0"/>
              </a:rPr>
              <a:t>miRNA Pathway Illustration</a:t>
            </a:r>
          </a:p>
        </p:txBody>
      </p:sp>
      <p:pic>
        <p:nvPicPr>
          <p:cNvPr id="95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4" y="1135833"/>
            <a:ext cx="11974286" cy="572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2011127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microRNA-mRNA interactions</a:t>
            </a:r>
            <a:endParaRPr lang="en-US" dirty="0"/>
          </a:p>
        </p:txBody>
      </p:sp>
      <p:pic>
        <p:nvPicPr>
          <p:cNvPr id="4" name="Content Placeholder 3"/>
          <p:cNvPicPr>
            <a:picLocks noGrp="1" noChangeAspect="1"/>
          </p:cNvPicPr>
          <p:nvPr>
            <p:ph idx="1"/>
          </p:nvPr>
        </p:nvPicPr>
        <p:blipFill>
          <a:blip r:embed="rId2"/>
          <a:stretch>
            <a:fillRect/>
          </a:stretch>
        </p:blipFill>
        <p:spPr>
          <a:xfrm>
            <a:off x="936899" y="2517065"/>
            <a:ext cx="10318201" cy="2968458"/>
          </a:xfrm>
          <a:prstGeom prst="rect">
            <a:avLst/>
          </a:prstGeom>
        </p:spPr>
      </p:pic>
      <p:sp>
        <p:nvSpPr>
          <p:cNvPr id="5" name="TextBox 4"/>
          <p:cNvSpPr txBox="1"/>
          <p:nvPr/>
        </p:nvSpPr>
        <p:spPr>
          <a:xfrm>
            <a:off x="936899" y="6134100"/>
            <a:ext cx="3635101" cy="646331"/>
          </a:xfrm>
          <a:prstGeom prst="rect">
            <a:avLst/>
          </a:prstGeom>
          <a:noFill/>
        </p:spPr>
        <p:txBody>
          <a:bodyPr wrap="square" rtlCol="0">
            <a:spAutoFit/>
          </a:bodyPr>
          <a:lstStyle/>
          <a:p>
            <a:r>
              <a:rPr lang="en-US" dirty="0" err="1" smtClean="0"/>
              <a:t>Filipowicz</a:t>
            </a:r>
            <a:r>
              <a:rPr lang="en-US" dirty="0" smtClean="0"/>
              <a:t> et al Nature Reviews Genetics 2008</a:t>
            </a:r>
            <a:endParaRPr lang="en-US" dirty="0"/>
          </a:p>
        </p:txBody>
      </p:sp>
    </p:spTree>
    <p:extLst>
      <p:ext uri="{BB962C8B-B14F-4D97-AF65-F5344CB8AC3E}">
        <p14:creationId xmlns:p14="http://schemas.microsoft.com/office/powerpoint/2010/main" val="2276774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High-quality </a:t>
            </a:r>
            <a:r>
              <a:rPr lang="en-US" dirty="0" err="1" smtClean="0"/>
              <a:t>miRNAs</a:t>
            </a:r>
            <a:r>
              <a:rPr lang="en-US" dirty="0" smtClean="0"/>
              <a:t> story</a:t>
            </a:r>
            <a:endParaRPr lang="en-US" dirty="0"/>
          </a:p>
        </p:txBody>
      </p:sp>
      <p:sp>
        <p:nvSpPr>
          <p:cNvPr id="3" name="Content Placeholder 2"/>
          <p:cNvSpPr>
            <a:spLocks noGrp="1"/>
          </p:cNvSpPr>
          <p:nvPr>
            <p:ph idx="1"/>
          </p:nvPr>
        </p:nvSpPr>
        <p:spPr>
          <a:xfrm>
            <a:off x="838200" y="1825625"/>
            <a:ext cx="3848100" cy="4351338"/>
          </a:xfrm>
        </p:spPr>
        <p:txBody>
          <a:bodyPr/>
          <a:lstStyle/>
          <a:p>
            <a:r>
              <a:rPr lang="en-US" dirty="0" err="1"/>
              <a:t>miRBase</a:t>
            </a:r>
            <a:r>
              <a:rPr lang="en-US" dirty="0"/>
              <a:t>: ~25K entries; </a:t>
            </a:r>
            <a:r>
              <a:rPr lang="en-US" dirty="0" smtClean="0"/>
              <a:t>issues with quality</a:t>
            </a:r>
            <a:endParaRPr lang="en-US" dirty="0"/>
          </a:p>
          <a:p>
            <a:endParaRPr lang="en-US" dirty="0"/>
          </a:p>
        </p:txBody>
      </p:sp>
      <p:pic>
        <p:nvPicPr>
          <p:cNvPr id="27650" name="Picture 2" descr="http://www.mirbase.org/images/blog/mirbase-growth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631" y="1458409"/>
            <a:ext cx="6866369" cy="5085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mirbase.org/images/blog/high-conf-propor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5620"/>
            <a:ext cx="5942874" cy="352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064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computational methods</a:t>
            </a:r>
            <a:endParaRPr lang="en-US" dirty="0"/>
          </a:p>
        </p:txBody>
      </p:sp>
      <p:sp>
        <p:nvSpPr>
          <p:cNvPr id="3" name="Content Placeholder 2"/>
          <p:cNvSpPr>
            <a:spLocks noGrp="1"/>
          </p:cNvSpPr>
          <p:nvPr>
            <p:ph idx="1"/>
          </p:nvPr>
        </p:nvSpPr>
        <p:spPr/>
        <p:txBody>
          <a:bodyPr/>
          <a:lstStyle/>
          <a:p>
            <a:r>
              <a:rPr lang="en-US" dirty="0" smtClean="0"/>
              <a:t>Experimental identification of </a:t>
            </a:r>
            <a:r>
              <a:rPr lang="en-US" dirty="0" err="1" smtClean="0"/>
              <a:t>miRNAs</a:t>
            </a:r>
            <a:r>
              <a:rPr lang="en-US" dirty="0" smtClean="0"/>
              <a:t> is slow because some </a:t>
            </a:r>
            <a:r>
              <a:rPr lang="en-US" dirty="0" err="1" smtClean="0"/>
              <a:t>miRNAs</a:t>
            </a:r>
            <a:r>
              <a:rPr lang="en-US" dirty="0" smtClean="0"/>
              <a:t> are difficult to isolate by cloning:</a:t>
            </a:r>
          </a:p>
          <a:p>
            <a:pPr lvl="1"/>
            <a:r>
              <a:rPr lang="en-US" dirty="0" smtClean="0"/>
              <a:t>Low expressions</a:t>
            </a:r>
          </a:p>
          <a:p>
            <a:pPr lvl="1"/>
            <a:r>
              <a:rPr lang="en-US" dirty="0" smtClean="0"/>
              <a:t>Instability</a:t>
            </a:r>
          </a:p>
          <a:p>
            <a:pPr lvl="1"/>
            <a:r>
              <a:rPr lang="en-US" dirty="0" smtClean="0"/>
              <a:t>Specific to tissue</a:t>
            </a:r>
          </a:p>
          <a:p>
            <a:pPr lvl="1"/>
            <a:r>
              <a:rPr lang="en-US" dirty="0" smtClean="0"/>
              <a:t>Trouble with cloning procedures</a:t>
            </a:r>
          </a:p>
          <a:p>
            <a:r>
              <a:rPr lang="en-US" dirty="0" smtClean="0"/>
              <a:t>=&gt; computational methods can aid experiments</a:t>
            </a:r>
            <a:endParaRPr lang="en-US" dirty="0"/>
          </a:p>
        </p:txBody>
      </p:sp>
    </p:spTree>
    <p:extLst>
      <p:ext uri="{BB962C8B-B14F-4D97-AF65-F5344CB8AC3E}">
        <p14:creationId xmlns:p14="http://schemas.microsoft.com/office/powerpoint/2010/main" val="3148693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4165600" cy="6024563"/>
          </a:xfrm>
        </p:spPr>
        <p:txBody>
          <a:bodyPr/>
          <a:lstStyle/>
          <a:p>
            <a:r>
              <a:rPr lang="en-US" dirty="0" smtClean="0"/>
              <a:t>20- to 24-nt RNAs derived from endogenous transcripts that form local hairpin structures</a:t>
            </a:r>
          </a:p>
          <a:p>
            <a:r>
              <a:rPr lang="en-US" dirty="0" smtClean="0"/>
              <a:t>Processing of miRNA leads to single (sometimes 2) mature miRNA molecules</a:t>
            </a:r>
          </a:p>
          <a:p>
            <a:r>
              <a:rPr lang="en-US" dirty="0" smtClean="0"/>
              <a:t>Mature and pre-miRNA evolutionary conserved</a:t>
            </a:r>
            <a:endParaRPr lang="en-US" dirty="0"/>
          </a:p>
        </p:txBody>
      </p:sp>
      <p:pic>
        <p:nvPicPr>
          <p:cNvPr id="4" name="Content Placeholder 3"/>
          <p:cNvPicPr>
            <a:picLocks noChangeAspect="1"/>
          </p:cNvPicPr>
          <p:nvPr/>
        </p:nvPicPr>
        <p:blipFill>
          <a:blip r:embed="rId2"/>
          <a:stretch>
            <a:fillRect/>
          </a:stretch>
        </p:blipFill>
        <p:spPr>
          <a:xfrm>
            <a:off x="5120112" y="152400"/>
            <a:ext cx="6964136" cy="6430963"/>
          </a:xfrm>
          <a:prstGeom prst="rect">
            <a:avLst/>
          </a:prstGeom>
        </p:spPr>
      </p:pic>
    </p:spTree>
    <p:extLst>
      <p:ext uri="{BB962C8B-B14F-4D97-AF65-F5344CB8AC3E}">
        <p14:creationId xmlns:p14="http://schemas.microsoft.com/office/powerpoint/2010/main" val="637930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 </a:t>
            </a:r>
            <a:r>
              <a:rPr lang="en-US" i="1" dirty="0" err="1"/>
              <a:t>e</a:t>
            </a:r>
            <a:r>
              <a:rPr lang="en-US" i="1" dirty="0" err="1" smtClean="0"/>
              <a:t>legans</a:t>
            </a:r>
            <a:r>
              <a:rPr lang="en-US" i="1" dirty="0" smtClean="0"/>
              <a:t> </a:t>
            </a:r>
            <a:r>
              <a:rPr lang="en-US" dirty="0" smtClean="0"/>
              <a:t>miRNA genes</a:t>
            </a:r>
            <a:endParaRPr lang="en-US" dirty="0"/>
          </a:p>
        </p:txBody>
      </p:sp>
      <p:sp>
        <p:nvSpPr>
          <p:cNvPr id="3" name="Content Placeholder 2"/>
          <p:cNvSpPr>
            <a:spLocks noGrp="1"/>
          </p:cNvSpPr>
          <p:nvPr>
            <p:ph idx="1"/>
          </p:nvPr>
        </p:nvSpPr>
        <p:spPr/>
        <p:txBody>
          <a:bodyPr/>
          <a:lstStyle/>
          <a:p>
            <a:r>
              <a:rPr lang="en-US" dirty="0" smtClean="0"/>
              <a:t>Scan for hairpin structures (</a:t>
            </a:r>
            <a:r>
              <a:rPr lang="en-US" dirty="0" err="1" smtClean="0"/>
              <a:t>RNAfold</a:t>
            </a:r>
            <a:r>
              <a:rPr lang="en-US" dirty="0" smtClean="0"/>
              <a:t>: free energy &lt; -25 kcal/mole) within sequences that were conserved between </a:t>
            </a:r>
            <a:r>
              <a:rPr lang="en-US" i="1" dirty="0" smtClean="0"/>
              <a:t>C. </a:t>
            </a:r>
            <a:r>
              <a:rPr lang="en-US" i="1" dirty="0" err="1" smtClean="0"/>
              <a:t>elegans</a:t>
            </a:r>
            <a:r>
              <a:rPr lang="en-US" i="1" dirty="0" smtClean="0"/>
              <a:t> </a:t>
            </a:r>
            <a:r>
              <a:rPr lang="en-US" dirty="0" smtClean="0"/>
              <a:t>and </a:t>
            </a:r>
            <a:r>
              <a:rPr lang="en-US" i="1" dirty="0" smtClean="0"/>
              <a:t>C. </a:t>
            </a:r>
            <a:r>
              <a:rPr lang="en-US" i="1" dirty="0" err="1" smtClean="0"/>
              <a:t>briggsae</a:t>
            </a:r>
            <a:r>
              <a:rPr lang="en-US" i="1" dirty="0" smtClean="0"/>
              <a:t> </a:t>
            </a:r>
            <a:r>
              <a:rPr lang="en-US" dirty="0" smtClean="0"/>
              <a:t>(WU-BLAST cut-off E &lt; 1.8)</a:t>
            </a:r>
          </a:p>
          <a:p>
            <a:r>
              <a:rPr lang="en-US" dirty="0" smtClean="0"/>
              <a:t>36K pairs of hairpins identified capturing 50/53 </a:t>
            </a:r>
            <a:r>
              <a:rPr lang="en-US" dirty="0" err="1" smtClean="0"/>
              <a:t>miRNAs</a:t>
            </a:r>
            <a:r>
              <a:rPr lang="en-US" dirty="0" smtClean="0"/>
              <a:t> previously reported to be conserved between the two species</a:t>
            </a:r>
          </a:p>
          <a:p>
            <a:r>
              <a:rPr lang="en-US" dirty="0" smtClean="0"/>
              <a:t>50 </a:t>
            </a:r>
            <a:r>
              <a:rPr lang="en-US" dirty="0" err="1" smtClean="0"/>
              <a:t>miRNAs</a:t>
            </a:r>
            <a:r>
              <a:rPr lang="en-US" dirty="0"/>
              <a:t> </a:t>
            </a:r>
            <a:r>
              <a:rPr lang="en-US" dirty="0" smtClean="0"/>
              <a:t>used as training set for the program </a:t>
            </a:r>
            <a:r>
              <a:rPr lang="en-US" dirty="0" err="1" smtClean="0"/>
              <a:t>MiRscan</a:t>
            </a:r>
            <a:endParaRPr lang="en-US" dirty="0" smtClean="0"/>
          </a:p>
          <a:p>
            <a:r>
              <a:rPr lang="en-US" dirty="0" smtClean="0"/>
              <a:t>Run </a:t>
            </a:r>
            <a:r>
              <a:rPr lang="en-US" dirty="0" err="1" smtClean="0"/>
              <a:t>miRscan</a:t>
            </a:r>
            <a:r>
              <a:rPr lang="en-US" dirty="0" smtClean="0"/>
              <a:t> to evaluate 36K hairpins</a:t>
            </a:r>
            <a:endParaRPr lang="en-US" dirty="0"/>
          </a:p>
        </p:txBody>
      </p:sp>
    </p:spTree>
    <p:extLst>
      <p:ext uri="{BB962C8B-B14F-4D97-AF65-F5344CB8AC3E}">
        <p14:creationId xmlns:p14="http://schemas.microsoft.com/office/powerpoint/2010/main" val="388039496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000"/>
            <a:ext cx="3708400" cy="5922963"/>
          </a:xfrm>
        </p:spPr>
        <p:txBody>
          <a:bodyPr/>
          <a:lstStyle/>
          <a:p>
            <a:r>
              <a:rPr lang="en-US" dirty="0" err="1" smtClean="0"/>
              <a:t>MiRscan</a:t>
            </a:r>
            <a:r>
              <a:rPr lang="en-US" dirty="0" smtClean="0"/>
              <a:t> evaluates features of a hairpin in a 21-nt window</a:t>
            </a:r>
          </a:p>
          <a:p>
            <a:r>
              <a:rPr lang="en-US" dirty="0" smtClean="0"/>
              <a:t>Total score = sum of individual feature scores</a:t>
            </a:r>
          </a:p>
          <a:p>
            <a:r>
              <a:rPr lang="en-US" dirty="0" smtClean="0"/>
              <a:t>Scores are relative: frequency of the given value in the training set divided by the overall frequency</a:t>
            </a:r>
            <a:endParaRPr lang="en-US" dirty="0"/>
          </a:p>
        </p:txBody>
      </p:sp>
      <p:pic>
        <p:nvPicPr>
          <p:cNvPr id="4" name="Picture 3"/>
          <p:cNvPicPr>
            <a:picLocks noChangeAspect="1"/>
          </p:cNvPicPr>
          <p:nvPr/>
        </p:nvPicPr>
        <p:blipFill rotWithShape="1">
          <a:blip r:embed="rId2"/>
          <a:srcRect r="52085"/>
          <a:stretch/>
        </p:blipFill>
        <p:spPr>
          <a:xfrm>
            <a:off x="5085749" y="0"/>
            <a:ext cx="3819452" cy="6858000"/>
          </a:xfrm>
          <a:prstGeom prst="rect">
            <a:avLst/>
          </a:prstGeom>
        </p:spPr>
      </p:pic>
      <p:pic>
        <p:nvPicPr>
          <p:cNvPr id="5" name="Picture 4"/>
          <p:cNvPicPr>
            <a:picLocks noChangeAspect="1"/>
          </p:cNvPicPr>
          <p:nvPr/>
        </p:nvPicPr>
        <p:blipFill>
          <a:blip r:embed="rId3"/>
          <a:stretch>
            <a:fillRect/>
          </a:stretch>
        </p:blipFill>
        <p:spPr>
          <a:xfrm>
            <a:off x="8315864" y="708585"/>
            <a:ext cx="3513338" cy="2148290"/>
          </a:xfrm>
          <a:prstGeom prst="rect">
            <a:avLst/>
          </a:prstGeom>
        </p:spPr>
      </p:pic>
      <p:sp>
        <p:nvSpPr>
          <p:cNvPr id="6" name="Content Placeholder 2"/>
          <p:cNvSpPr txBox="1">
            <a:spLocks/>
          </p:cNvSpPr>
          <p:nvPr/>
        </p:nvSpPr>
        <p:spPr>
          <a:xfrm>
            <a:off x="8445500" y="4064000"/>
            <a:ext cx="3708400" cy="5922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mir-232 prediction circled in purple</a:t>
            </a:r>
          </a:p>
          <a:p>
            <a:r>
              <a:rPr lang="en-US" sz="2000" dirty="0" smtClean="0"/>
              <a:t>13.9 total score</a:t>
            </a:r>
          </a:p>
        </p:txBody>
      </p:sp>
      <p:sp>
        <p:nvSpPr>
          <p:cNvPr id="7" name="TextBox 6"/>
          <p:cNvSpPr txBox="1"/>
          <p:nvPr/>
        </p:nvSpPr>
        <p:spPr>
          <a:xfrm>
            <a:off x="431800" y="5854700"/>
            <a:ext cx="4114800" cy="369332"/>
          </a:xfrm>
          <a:prstGeom prst="rect">
            <a:avLst/>
          </a:prstGeom>
          <a:noFill/>
        </p:spPr>
        <p:txBody>
          <a:bodyPr wrap="square" rtlCol="0">
            <a:spAutoFit/>
          </a:bodyPr>
          <a:lstStyle/>
          <a:p>
            <a:r>
              <a:rPr lang="en-US" dirty="0" smtClean="0"/>
              <a:t>Lim et al, Genes and Development, 2003</a:t>
            </a:r>
            <a:endParaRPr lang="en-US" dirty="0"/>
          </a:p>
        </p:txBody>
      </p:sp>
    </p:spTree>
    <p:extLst>
      <p:ext uri="{BB962C8B-B14F-4D97-AF65-F5344CB8AC3E}">
        <p14:creationId xmlns:p14="http://schemas.microsoft.com/office/powerpoint/2010/main" val="70451220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88899"/>
            <a:ext cx="10731500" cy="5560767"/>
          </a:xfrm>
          <a:prstGeom prst="rect">
            <a:avLst/>
          </a:prstGeom>
        </p:spPr>
      </p:pic>
      <p:sp>
        <p:nvSpPr>
          <p:cNvPr id="5" name="TextBox 4"/>
          <p:cNvSpPr txBox="1"/>
          <p:nvPr/>
        </p:nvSpPr>
        <p:spPr>
          <a:xfrm>
            <a:off x="952500" y="5649666"/>
            <a:ext cx="64135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Blue: score distribution for 36K sequences</a:t>
            </a:r>
          </a:p>
          <a:p>
            <a:pPr marL="285750" indent="-285750">
              <a:buFont typeface="Arial" panose="020B0604020202020204" pitchFamily="34" charset="0"/>
              <a:buChar char="•"/>
            </a:pPr>
            <a:r>
              <a:rPr lang="en-US" dirty="0" smtClean="0"/>
              <a:t>Red: training set of ~50 sequences</a:t>
            </a:r>
          </a:p>
          <a:p>
            <a:pPr marL="285750" indent="-285750">
              <a:buFont typeface="Arial" panose="020B0604020202020204" pitchFamily="34" charset="0"/>
              <a:buChar char="•"/>
            </a:pPr>
            <a:r>
              <a:rPr lang="en-US" dirty="0" smtClean="0"/>
              <a:t>Yellow and purple: verified by cloning and other evidence</a:t>
            </a:r>
          </a:p>
          <a:p>
            <a:pPr marL="285750" indent="-285750">
              <a:buFont typeface="Arial" panose="020B0604020202020204" pitchFamily="34" charset="0"/>
              <a:buChar char="•"/>
            </a:pPr>
            <a:r>
              <a:rPr lang="en-US" dirty="0" smtClean="0"/>
              <a:t>Green arrow: 13.9</a:t>
            </a:r>
            <a:endParaRPr lang="en-US" dirty="0"/>
          </a:p>
        </p:txBody>
      </p:sp>
    </p:spTree>
    <p:extLst>
      <p:ext uri="{BB962C8B-B14F-4D97-AF65-F5344CB8AC3E}">
        <p14:creationId xmlns:p14="http://schemas.microsoft.com/office/powerpoint/2010/main" val="800826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Drosophila</a:t>
            </a:r>
            <a:r>
              <a:rPr lang="en-US" dirty="0" smtClean="0"/>
              <a:t> miRNA genes</a:t>
            </a:r>
            <a:endParaRPr lang="en-US" dirty="0"/>
          </a:p>
        </p:txBody>
      </p:sp>
      <p:sp>
        <p:nvSpPr>
          <p:cNvPr id="3" name="Content Placeholder 2"/>
          <p:cNvSpPr>
            <a:spLocks noGrp="1"/>
          </p:cNvSpPr>
          <p:nvPr>
            <p:ph idx="1"/>
          </p:nvPr>
        </p:nvSpPr>
        <p:spPr/>
        <p:txBody>
          <a:bodyPr/>
          <a:lstStyle/>
          <a:p>
            <a:r>
              <a:rPr lang="en-US" dirty="0" smtClean="0"/>
              <a:t>Two drosophila species: </a:t>
            </a:r>
            <a:r>
              <a:rPr lang="en-US" i="1" dirty="0" smtClean="0"/>
              <a:t>D. melanogaster </a:t>
            </a:r>
            <a:r>
              <a:rPr lang="en-US" dirty="0" smtClean="0"/>
              <a:t>and </a:t>
            </a:r>
            <a:r>
              <a:rPr lang="en-US" i="1" dirty="0" smtClean="0"/>
              <a:t>D. </a:t>
            </a:r>
            <a:r>
              <a:rPr lang="en-US" i="1" dirty="0" err="1" smtClean="0"/>
              <a:t>pseudoobscura</a:t>
            </a:r>
            <a:endParaRPr lang="en-US" i="1" dirty="0" smtClean="0"/>
          </a:p>
          <a:p>
            <a:r>
              <a:rPr lang="en-US" dirty="0" smtClean="0"/>
              <a:t>3-part computational pipeline: </a:t>
            </a:r>
            <a:r>
              <a:rPr lang="en-US" dirty="0" err="1" smtClean="0"/>
              <a:t>miRseeker</a:t>
            </a:r>
            <a:r>
              <a:rPr lang="en-US" dirty="0" smtClean="0"/>
              <a:t> </a:t>
            </a:r>
          </a:p>
          <a:p>
            <a:r>
              <a:rPr lang="en-US" dirty="0" smtClean="0"/>
              <a:t>Test on 24 known drosophila </a:t>
            </a:r>
            <a:r>
              <a:rPr lang="en-US" dirty="0" err="1" smtClean="0"/>
              <a:t>miRNAs</a:t>
            </a:r>
            <a:endParaRPr lang="en-US" dirty="0"/>
          </a:p>
        </p:txBody>
      </p:sp>
    </p:spTree>
    <p:extLst>
      <p:ext uri="{BB962C8B-B14F-4D97-AF65-F5344CB8AC3E}">
        <p14:creationId xmlns:p14="http://schemas.microsoft.com/office/powerpoint/2010/main" val="75317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Drosophila</a:t>
            </a:r>
            <a:r>
              <a:rPr lang="en-US" dirty="0"/>
              <a:t> mRNA genes</a:t>
            </a:r>
          </a:p>
        </p:txBody>
      </p:sp>
      <p:pic>
        <p:nvPicPr>
          <p:cNvPr id="4" name="Content Placeholder 3"/>
          <p:cNvPicPr>
            <a:picLocks noGrp="1" noChangeAspect="1"/>
          </p:cNvPicPr>
          <p:nvPr>
            <p:ph idx="1"/>
          </p:nvPr>
        </p:nvPicPr>
        <p:blipFill>
          <a:blip r:embed="rId2"/>
          <a:stretch>
            <a:fillRect/>
          </a:stretch>
        </p:blipFill>
        <p:spPr>
          <a:xfrm>
            <a:off x="838200" y="1842329"/>
            <a:ext cx="10515600" cy="4317929"/>
          </a:xfrm>
          <a:prstGeom prst="rect">
            <a:avLst/>
          </a:prstGeom>
        </p:spPr>
      </p:pic>
    </p:spTree>
    <p:extLst>
      <p:ext uri="{BB962C8B-B14F-4D97-AF65-F5344CB8AC3E}">
        <p14:creationId xmlns:p14="http://schemas.microsoft.com/office/powerpoint/2010/main" val="3276480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Conserved stem-loop properties - 1</a:t>
            </a:r>
            <a:endParaRPr lang="en-US" dirty="0"/>
          </a:p>
        </p:txBody>
      </p:sp>
      <p:pic>
        <p:nvPicPr>
          <p:cNvPr id="4" name="Content Placeholder 3"/>
          <p:cNvPicPr>
            <a:picLocks noGrp="1" noChangeAspect="1"/>
          </p:cNvPicPr>
          <p:nvPr>
            <p:ph idx="1"/>
          </p:nvPr>
        </p:nvPicPr>
        <p:blipFill>
          <a:blip r:embed="rId2"/>
          <a:stretch>
            <a:fillRect/>
          </a:stretch>
        </p:blipFill>
        <p:spPr>
          <a:xfrm>
            <a:off x="838200" y="1990339"/>
            <a:ext cx="10515600" cy="4021910"/>
          </a:xfrm>
          <a:prstGeom prst="rect">
            <a:avLst/>
          </a:prstGeom>
        </p:spPr>
      </p:pic>
    </p:spTree>
    <p:extLst>
      <p:ext uri="{BB962C8B-B14F-4D97-AF65-F5344CB8AC3E}">
        <p14:creationId xmlns:p14="http://schemas.microsoft.com/office/powerpoint/2010/main" val="199574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siRNA Pathway Illustration</a:t>
            </a:r>
          </a:p>
        </p:txBody>
      </p:sp>
      <p:pic>
        <p:nvPicPr>
          <p:cNvPr id="97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17168"/>
            <a:ext cx="49228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7284" name="Text Box 4"/>
          <p:cNvSpPr txBox="1">
            <a:spLocks noChangeArrowheads="1"/>
          </p:cNvSpPr>
          <p:nvPr/>
        </p:nvSpPr>
        <p:spPr bwMode="auto">
          <a:xfrm>
            <a:off x="2105025" y="4445000"/>
            <a:ext cx="15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97285" name="Text Box 5"/>
          <p:cNvSpPr txBox="1">
            <a:spLocks noChangeArrowheads="1"/>
          </p:cNvSpPr>
          <p:nvPr/>
        </p:nvSpPr>
        <p:spPr bwMode="auto">
          <a:xfrm>
            <a:off x="2174876" y="3505201"/>
            <a:ext cx="25495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1pPr>
            <a:lvl2pPr marL="37931725" indent="-37474525"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2pPr>
            <a:lvl3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3pPr>
            <a:lvl4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4pPr>
            <a:lvl5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9pPr>
          </a:lstStyle>
          <a:p>
            <a:pPr eaLnBrk="1">
              <a:lnSpc>
                <a:spcPct val="98000"/>
              </a:lnSpc>
              <a:buClr>
                <a:srgbClr val="000000"/>
              </a:buClr>
              <a:buSzPct val="45000"/>
              <a:buFont typeface="StarSymbol" charset="0"/>
              <a:buNone/>
            </a:pPr>
            <a:r>
              <a:rPr lang="en-GB" altLang="en-US" sz="1800">
                <a:solidFill>
                  <a:srgbClr val="000000"/>
                </a:solidFill>
              </a:rPr>
              <a:t>Complementary base pairing facilitates the mRNA cleavage</a:t>
            </a:r>
          </a:p>
        </p:txBody>
      </p:sp>
      <p:sp>
        <p:nvSpPr>
          <p:cNvPr id="97286" name="Line 6"/>
          <p:cNvSpPr>
            <a:spLocks noChangeShapeType="1"/>
          </p:cNvSpPr>
          <p:nvPr/>
        </p:nvSpPr>
        <p:spPr bwMode="auto">
          <a:xfrm>
            <a:off x="4048126" y="4191000"/>
            <a:ext cx="1209675" cy="56515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576452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Conserved stem-loop properties -2</a:t>
            </a:r>
            <a:endParaRPr lang="en-US" dirty="0"/>
          </a:p>
        </p:txBody>
      </p:sp>
      <p:pic>
        <p:nvPicPr>
          <p:cNvPr id="4" name="Content Placeholder 3"/>
          <p:cNvPicPr>
            <a:picLocks noGrp="1" noChangeAspect="1"/>
          </p:cNvPicPr>
          <p:nvPr>
            <p:ph idx="1"/>
          </p:nvPr>
        </p:nvPicPr>
        <p:blipFill>
          <a:blip r:embed="rId2"/>
          <a:stretch>
            <a:fillRect/>
          </a:stretch>
        </p:blipFill>
        <p:spPr>
          <a:xfrm>
            <a:off x="838200" y="2532980"/>
            <a:ext cx="10515600" cy="2936628"/>
          </a:xfrm>
          <a:prstGeom prst="rect">
            <a:avLst/>
          </a:prstGeom>
        </p:spPr>
      </p:pic>
    </p:spTree>
    <p:extLst>
      <p:ext uri="{BB962C8B-B14F-4D97-AF65-F5344CB8AC3E}">
        <p14:creationId xmlns:p14="http://schemas.microsoft.com/office/powerpoint/2010/main" val="492182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2800" y="319540"/>
            <a:ext cx="10841196" cy="6136823"/>
          </a:xfrm>
          <a:prstGeom prst="rect">
            <a:avLst/>
          </a:prstGeom>
        </p:spPr>
      </p:pic>
    </p:spTree>
    <p:extLst>
      <p:ext uri="{BB962C8B-B14F-4D97-AF65-F5344CB8AC3E}">
        <p14:creationId xmlns:p14="http://schemas.microsoft.com/office/powerpoint/2010/main" val="1726403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2"/>
          <a:stretch>
            <a:fillRect/>
          </a:stretch>
        </p:blipFill>
        <p:spPr>
          <a:xfrm>
            <a:off x="1775571" y="1832036"/>
            <a:ext cx="8640858" cy="4338515"/>
          </a:xfrm>
          <a:prstGeom prst="rect">
            <a:avLst/>
          </a:prstGeom>
        </p:spPr>
      </p:pic>
    </p:spTree>
    <p:extLst>
      <p:ext uri="{BB962C8B-B14F-4D97-AF65-F5344CB8AC3E}">
        <p14:creationId xmlns:p14="http://schemas.microsoft.com/office/powerpoint/2010/main" val="407099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by homology</a:t>
            </a:r>
            <a:endParaRPr lang="en-US" dirty="0"/>
          </a:p>
        </p:txBody>
      </p:sp>
      <p:sp>
        <p:nvSpPr>
          <p:cNvPr id="3" name="Content Placeholder 2"/>
          <p:cNvSpPr>
            <a:spLocks noGrp="1"/>
          </p:cNvSpPr>
          <p:nvPr>
            <p:ph idx="1"/>
          </p:nvPr>
        </p:nvSpPr>
        <p:spPr/>
        <p:txBody>
          <a:bodyPr/>
          <a:lstStyle/>
          <a:p>
            <a:r>
              <a:rPr lang="en-US" dirty="0" smtClean="0"/>
              <a:t>Entire set of human and mouse pre- and mature miRNA from the miRNA registry was submitted to the BLAT search engine to compare against both the human and mouse genomes</a:t>
            </a:r>
          </a:p>
          <a:p>
            <a:r>
              <a:rPr lang="en-US" dirty="0" smtClean="0"/>
              <a:t>Sequences with high % identity were examined for hairpin structure using MFOLD and 16-nt stretch base pairing</a:t>
            </a:r>
          </a:p>
          <a:p>
            <a:pPr marL="0" indent="0">
              <a:buNone/>
            </a:pPr>
            <a:endParaRPr lang="en-US" dirty="0"/>
          </a:p>
        </p:txBody>
      </p:sp>
    </p:spTree>
    <p:extLst>
      <p:ext uri="{BB962C8B-B14F-4D97-AF65-F5344CB8AC3E}">
        <p14:creationId xmlns:p14="http://schemas.microsoft.com/office/powerpoint/2010/main" val="251339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 60 new putative </a:t>
            </a:r>
            <a:r>
              <a:rPr lang="en-US" dirty="0" err="1" smtClean="0"/>
              <a:t>miRNAs</a:t>
            </a:r>
            <a:r>
              <a:rPr lang="en-US" dirty="0" smtClean="0"/>
              <a:t> (15: human and 45: mouse)</a:t>
            </a:r>
            <a:endParaRPr lang="en-US" dirty="0"/>
          </a:p>
        </p:txBody>
      </p:sp>
      <p:pic>
        <p:nvPicPr>
          <p:cNvPr id="6" name="Content Placeholder 5"/>
          <p:cNvPicPr>
            <a:picLocks noGrp="1" noChangeAspect="1"/>
          </p:cNvPicPr>
          <p:nvPr>
            <p:ph idx="1"/>
          </p:nvPr>
        </p:nvPicPr>
        <p:blipFill>
          <a:blip r:embed="rId2"/>
          <a:stretch>
            <a:fillRect/>
          </a:stretch>
        </p:blipFill>
        <p:spPr>
          <a:xfrm>
            <a:off x="838200" y="2120900"/>
            <a:ext cx="10247613" cy="3231437"/>
          </a:xfrm>
          <a:prstGeom prst="rect">
            <a:avLst/>
          </a:prstGeom>
        </p:spPr>
      </p:pic>
      <p:sp>
        <p:nvSpPr>
          <p:cNvPr id="7" name="TextBox 6"/>
          <p:cNvSpPr txBox="1"/>
          <p:nvPr/>
        </p:nvSpPr>
        <p:spPr>
          <a:xfrm>
            <a:off x="838200" y="5791200"/>
            <a:ext cx="96647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Mature </a:t>
            </a:r>
            <a:r>
              <a:rPr lang="en-US" dirty="0" err="1" smtClean="0"/>
              <a:t>miRNAs</a:t>
            </a:r>
            <a:r>
              <a:rPr lang="en-US" dirty="0" smtClean="0"/>
              <a:t> were either perfectly conserved or differed by 1 </a:t>
            </a:r>
            <a:r>
              <a:rPr lang="en-US" dirty="0" err="1" smtClean="0"/>
              <a:t>nt</a:t>
            </a:r>
            <a:r>
              <a:rPr lang="en-US" dirty="0" smtClean="0"/>
              <a:t> between human and mouse</a:t>
            </a:r>
          </a:p>
          <a:p>
            <a:pPr marL="285750" indent="-285750">
              <a:buFont typeface="Arial" panose="020B0604020202020204" pitchFamily="34" charset="0"/>
              <a:buChar char="•"/>
            </a:pPr>
            <a:r>
              <a:rPr lang="en-US" dirty="0" smtClean="0"/>
              <a:t>Antisense </a:t>
            </a:r>
            <a:r>
              <a:rPr lang="en-US" dirty="0" err="1" smtClean="0"/>
              <a:t>miR</a:t>
            </a:r>
            <a:r>
              <a:rPr lang="en-US" dirty="0" smtClean="0"/>
              <a:t>: portion of the hairpin precursor that is base-paired with </a:t>
            </a:r>
            <a:r>
              <a:rPr lang="en-US" dirty="0" err="1" smtClean="0"/>
              <a:t>miR</a:t>
            </a:r>
            <a:r>
              <a:rPr lang="en-US" dirty="0" smtClean="0"/>
              <a:t>, as predicted by MFOLD</a:t>
            </a:r>
            <a:endParaRPr lang="en-US" dirty="0"/>
          </a:p>
        </p:txBody>
      </p:sp>
    </p:spTree>
    <p:extLst>
      <p:ext uri="{BB962C8B-B14F-4D97-AF65-F5344CB8AC3E}">
        <p14:creationId xmlns:p14="http://schemas.microsoft.com/office/powerpoint/2010/main" val="21726876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Drawbacks	</a:t>
            </a:r>
            <a:endParaRPr lang="en-US" dirty="0"/>
          </a:p>
        </p:txBody>
      </p:sp>
      <p:sp>
        <p:nvSpPr>
          <p:cNvPr id="3" name="Content Placeholder 2"/>
          <p:cNvSpPr>
            <a:spLocks noGrp="1"/>
          </p:cNvSpPr>
          <p:nvPr>
            <p:ph idx="1"/>
          </p:nvPr>
        </p:nvSpPr>
        <p:spPr/>
        <p:txBody>
          <a:bodyPr/>
          <a:lstStyle/>
          <a:p>
            <a:r>
              <a:rPr lang="en-US" dirty="0" smtClean="0"/>
              <a:t>Pipeline structure: use cut-offs and filtering/eliminating sequences as pipeline proceeds</a:t>
            </a:r>
          </a:p>
          <a:p>
            <a:r>
              <a:rPr lang="en-US" dirty="0" smtClean="0"/>
              <a:t>Sequence alignment alone used to infer conservation (limited because areas of miRNA precursors are often not conserved)</a:t>
            </a:r>
          </a:p>
          <a:p>
            <a:r>
              <a:rPr lang="en-US" dirty="0" smtClean="0"/>
              <a:t>Limited to closely related species (e.g., </a:t>
            </a:r>
            <a:r>
              <a:rPr lang="en-US" i="1" dirty="0" smtClean="0"/>
              <a:t>C. </a:t>
            </a:r>
            <a:r>
              <a:rPr lang="en-US" i="1" dirty="0" err="1" smtClean="0"/>
              <a:t>elegans</a:t>
            </a:r>
            <a:r>
              <a:rPr lang="en-US" i="1" dirty="0" smtClean="0"/>
              <a:t> and C. </a:t>
            </a:r>
            <a:r>
              <a:rPr lang="en-US" i="1" dirty="0" err="1" smtClean="0"/>
              <a:t>briggsae</a:t>
            </a:r>
            <a:r>
              <a:rPr lang="en-US" dirty="0" smtClean="0"/>
              <a:t>)</a:t>
            </a:r>
            <a:endParaRPr lang="en-US" dirty="0"/>
          </a:p>
        </p:txBody>
      </p:sp>
    </p:spTree>
    <p:extLst>
      <p:ext uri="{BB962C8B-B14F-4D97-AF65-F5344CB8AC3E}">
        <p14:creationId xmlns:p14="http://schemas.microsoft.com/office/powerpoint/2010/main" val="38772108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Profile-based approach</a:t>
            </a:r>
            <a:endParaRPr lang="en-US" dirty="0"/>
          </a:p>
        </p:txBody>
      </p:sp>
      <p:sp>
        <p:nvSpPr>
          <p:cNvPr id="3" name="Content Placeholder 2"/>
          <p:cNvSpPr>
            <a:spLocks noGrp="1"/>
          </p:cNvSpPr>
          <p:nvPr>
            <p:ph idx="1"/>
          </p:nvPr>
        </p:nvSpPr>
        <p:spPr/>
        <p:txBody>
          <a:bodyPr/>
          <a:lstStyle/>
          <a:p>
            <a:r>
              <a:rPr lang="en-US" dirty="0" smtClean="0"/>
              <a:t>593 sequences form miRNA registry (513 animal and 50 plant)</a:t>
            </a:r>
          </a:p>
          <a:p>
            <a:r>
              <a:rPr lang="en-US" dirty="0" smtClean="0"/>
              <a:t>CLUSTAL generated 18 most prominent miRNA clusters</a:t>
            </a:r>
          </a:p>
          <a:p>
            <a:r>
              <a:rPr lang="en-US" dirty="0" smtClean="0"/>
              <a:t>Each cluster used to deduce consensus secondary structure using ALIFOLD program</a:t>
            </a:r>
          </a:p>
          <a:p>
            <a:r>
              <a:rPr lang="en-US" dirty="0" smtClean="0"/>
              <a:t>Feed the training set to ERPIN: profile scan algorithm that reads sequence alignment and secondary structure</a:t>
            </a:r>
          </a:p>
          <a:p>
            <a:r>
              <a:rPr lang="en-US" dirty="0" smtClean="0"/>
              <a:t>Scanned 14.3 Gb database of 20 genomes</a:t>
            </a:r>
            <a:endParaRPr lang="en-US" dirty="0"/>
          </a:p>
        </p:txBody>
      </p:sp>
    </p:spTree>
    <p:extLst>
      <p:ext uri="{BB962C8B-B14F-4D97-AF65-F5344CB8AC3E}">
        <p14:creationId xmlns:p14="http://schemas.microsoft.com/office/powerpoint/2010/main" val="759521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270/553 top scoring ERPIN candidates previously unidentified</a:t>
            </a:r>
            <a:endParaRPr lang="en-US" dirty="0"/>
          </a:p>
        </p:txBody>
      </p:sp>
      <p:pic>
        <p:nvPicPr>
          <p:cNvPr id="4" name="Content Placeholder 3"/>
          <p:cNvPicPr>
            <a:picLocks noGrp="1" noChangeAspect="1"/>
          </p:cNvPicPr>
          <p:nvPr>
            <p:ph idx="1"/>
          </p:nvPr>
        </p:nvPicPr>
        <p:blipFill>
          <a:blip r:embed="rId2"/>
          <a:stretch>
            <a:fillRect/>
          </a:stretch>
        </p:blipFill>
        <p:spPr>
          <a:xfrm>
            <a:off x="2538342" y="1792779"/>
            <a:ext cx="5896115" cy="2283429"/>
          </a:xfrm>
          <a:prstGeom prst="rect">
            <a:avLst/>
          </a:prstGeom>
        </p:spPr>
      </p:pic>
      <p:sp>
        <p:nvSpPr>
          <p:cNvPr id="5" name="TextBox 4"/>
          <p:cNvSpPr txBox="1"/>
          <p:nvPr/>
        </p:nvSpPr>
        <p:spPr>
          <a:xfrm>
            <a:off x="1143000" y="4470400"/>
            <a:ext cx="96520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Takes into account secondary structure conservation profiles </a:t>
            </a:r>
          </a:p>
          <a:p>
            <a:pPr marL="285750" indent="-285750">
              <a:buFont typeface="Arial" panose="020B0604020202020204" pitchFamily="34" charset="0"/>
              <a:buChar char="•"/>
            </a:pPr>
            <a:r>
              <a:rPr lang="en-US" dirty="0" smtClean="0"/>
              <a:t>But only applicable to miRNA families with sufficient large known samples</a:t>
            </a:r>
            <a:endParaRPr lang="en-US" dirty="0"/>
          </a:p>
        </p:txBody>
      </p:sp>
      <p:sp>
        <p:nvSpPr>
          <p:cNvPr id="6" name="TextBox 5"/>
          <p:cNvSpPr txBox="1"/>
          <p:nvPr/>
        </p:nvSpPr>
        <p:spPr>
          <a:xfrm>
            <a:off x="1384300" y="5359400"/>
            <a:ext cx="4394200" cy="369332"/>
          </a:xfrm>
          <a:prstGeom prst="rect">
            <a:avLst/>
          </a:prstGeom>
          <a:noFill/>
        </p:spPr>
        <p:txBody>
          <a:bodyPr wrap="square" rtlCol="0">
            <a:spAutoFit/>
          </a:bodyPr>
          <a:lstStyle/>
          <a:p>
            <a:r>
              <a:rPr lang="en-US" dirty="0" smtClean="0"/>
              <a:t>Legendre et al Bioinformatics, 2005</a:t>
            </a:r>
            <a:endParaRPr lang="en-US" dirty="0"/>
          </a:p>
        </p:txBody>
      </p:sp>
    </p:spTree>
    <p:extLst>
      <p:ext uri="{BB962C8B-B14F-4D97-AF65-F5344CB8AC3E}">
        <p14:creationId xmlns:p14="http://schemas.microsoft.com/office/powerpoint/2010/main" val="4112531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84707" y="365125"/>
            <a:ext cx="8422586" cy="5811838"/>
          </a:xfrm>
          <a:prstGeom prst="rect">
            <a:avLst/>
          </a:prstGeom>
        </p:spPr>
      </p:pic>
    </p:spTree>
    <p:extLst>
      <p:ext uri="{BB962C8B-B14F-4D97-AF65-F5344CB8AC3E}">
        <p14:creationId xmlns:p14="http://schemas.microsoft.com/office/powerpoint/2010/main" val="2650798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69009" y="241300"/>
            <a:ext cx="8530616" cy="6362700"/>
          </a:xfrm>
          <a:prstGeom prst="rect">
            <a:avLst/>
          </a:prstGeom>
        </p:spPr>
      </p:pic>
    </p:spTree>
    <p:extLst>
      <p:ext uri="{BB962C8B-B14F-4D97-AF65-F5344CB8AC3E}">
        <p14:creationId xmlns:p14="http://schemas.microsoft.com/office/powerpoint/2010/main" val="231329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Features of miRNAs</a:t>
            </a:r>
          </a:p>
        </p:txBody>
      </p:sp>
      <p:sp>
        <p:nvSpPr>
          <p:cNvPr id="99331" name="Rectangle 3"/>
          <p:cNvSpPr>
            <a:spLocks noGrp="1" noChangeArrowheads="1"/>
          </p:cNvSpPr>
          <p:nvPr>
            <p:ph type="body" idx="1"/>
          </p:nvPr>
        </p:nvSpPr>
        <p:spPr/>
        <p:txBody>
          <a:bodyPr/>
          <a:lstStyle/>
          <a:p>
            <a:r>
              <a:rPr lang="en-GB" altLang="en-US" smtClean="0">
                <a:latin typeface="Times New Roman" panose="02020603050405020304" pitchFamily="18" charset="0"/>
              </a:rPr>
              <a:t>Hundreds miRNA genes are already identified in human genome.</a:t>
            </a:r>
          </a:p>
          <a:p>
            <a:endParaRPr lang="en-GB" altLang="en-US" smtClean="0">
              <a:latin typeface="Times New Roman" panose="02020603050405020304" pitchFamily="18" charset="0"/>
            </a:endParaRPr>
          </a:p>
          <a:p>
            <a:r>
              <a:rPr lang="en-GB" altLang="en-US" smtClean="0">
                <a:latin typeface="Times New Roman" panose="02020603050405020304" pitchFamily="18" charset="0"/>
              </a:rPr>
              <a:t>Most miRNAs start with a U</a:t>
            </a:r>
          </a:p>
          <a:p>
            <a:endParaRPr lang="en-GB" altLang="en-US" smtClean="0">
              <a:latin typeface="Times New Roman" panose="02020603050405020304" pitchFamily="18" charset="0"/>
            </a:endParaRPr>
          </a:p>
          <a:p>
            <a:r>
              <a:rPr lang="en-GB" altLang="en-US" smtClean="0">
                <a:latin typeface="Times New Roman" panose="02020603050405020304" pitchFamily="18" charset="0"/>
              </a:rPr>
              <a:t>The second 7-mer on the 5' end is known as the “seed.”   </a:t>
            </a:r>
          </a:p>
          <a:p>
            <a:pPr lvl="1"/>
            <a:r>
              <a:rPr lang="en-GB" altLang="en-US" smtClean="0">
                <a:latin typeface="Times New Roman" panose="02020603050405020304" pitchFamily="18" charset="0"/>
              </a:rPr>
              <a:t>When an miRNAs bind to their targets, the seed sequence has perfect or near-perfect alignment to some part of the target sequence.</a:t>
            </a:r>
          </a:p>
          <a:p>
            <a:pPr lvl="1"/>
            <a:r>
              <a:rPr lang="en-GB" altLang="en-US" b="1" smtClean="0">
                <a:latin typeface="Times New Roman" panose="02020603050405020304" pitchFamily="18" charset="0"/>
              </a:rPr>
              <a:t>Example</a:t>
            </a:r>
            <a:r>
              <a:rPr lang="en-GB" altLang="en-US" smtClean="0">
                <a:latin typeface="Times New Roman" panose="02020603050405020304" pitchFamily="18" charset="0"/>
              </a:rPr>
              <a:t>:  </a:t>
            </a:r>
            <a:r>
              <a:rPr lang="en-GB" altLang="en-US" smtClean="0">
                <a:solidFill>
                  <a:srgbClr val="000000"/>
                </a:solidFill>
                <a:latin typeface="Lucida Console" panose="020B0609040504020204" pitchFamily="49" charset="0"/>
              </a:rPr>
              <a:t>U</a:t>
            </a:r>
            <a:r>
              <a:rPr lang="en-GB" altLang="en-US" u="sng" smtClean="0">
                <a:solidFill>
                  <a:srgbClr val="008000"/>
                </a:solidFill>
                <a:latin typeface="Lucida Console" panose="020B0609040504020204" pitchFamily="49" charset="0"/>
              </a:rPr>
              <a:t>GAGCUUA</a:t>
            </a:r>
            <a:r>
              <a:rPr lang="en-GB" altLang="en-US" smtClean="0">
                <a:solidFill>
                  <a:srgbClr val="000000"/>
                </a:solidFill>
                <a:latin typeface="Lucida Console" panose="020B0609040504020204" pitchFamily="49" charset="0"/>
              </a:rPr>
              <a:t>GCAG...</a:t>
            </a:r>
          </a:p>
          <a:p>
            <a:pPr lvl="1"/>
            <a:endParaRPr lang="en-GB" altLang="en-US" b="1" smtClean="0">
              <a:latin typeface="Times New Roman" panose="02020603050405020304" pitchFamily="18" charset="0"/>
            </a:endParaRPr>
          </a:p>
        </p:txBody>
      </p:sp>
      <p:sp>
        <p:nvSpPr>
          <p:cNvPr id="99332" name="Text Box 5"/>
          <p:cNvSpPr txBox="1">
            <a:spLocks noChangeArrowheads="1"/>
          </p:cNvSpPr>
          <p:nvPr/>
        </p:nvSpPr>
        <p:spPr bwMode="auto">
          <a:xfrm>
            <a:off x="8374063" y="-95250"/>
            <a:ext cx="635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Tree>
    <p:extLst>
      <p:ext uri="{BB962C8B-B14F-4D97-AF65-F5344CB8AC3E}">
        <p14:creationId xmlns:p14="http://schemas.microsoft.com/office/powerpoint/2010/main" val="332019129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25475" y="365125"/>
            <a:ext cx="7941050" cy="5922963"/>
          </a:xfrm>
          <a:prstGeom prst="rect">
            <a:avLst/>
          </a:prstGeom>
        </p:spPr>
      </p:pic>
    </p:spTree>
    <p:extLst>
      <p:ext uri="{BB962C8B-B14F-4D97-AF65-F5344CB8AC3E}">
        <p14:creationId xmlns:p14="http://schemas.microsoft.com/office/powerpoint/2010/main" val="2150025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87501" y="0"/>
            <a:ext cx="8403368" cy="6267790"/>
          </a:xfrm>
          <a:prstGeom prst="rect">
            <a:avLst/>
          </a:prstGeom>
        </p:spPr>
      </p:pic>
    </p:spTree>
    <p:extLst>
      <p:ext uri="{BB962C8B-B14F-4D97-AF65-F5344CB8AC3E}">
        <p14:creationId xmlns:p14="http://schemas.microsoft.com/office/powerpoint/2010/main" val="5265651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principles of microRNA-mRNA interactions to predict targets</a:t>
            </a:r>
            <a:endParaRPr lang="en-US" dirty="0"/>
          </a:p>
        </p:txBody>
      </p:sp>
      <p:pic>
        <p:nvPicPr>
          <p:cNvPr id="4" name="Content Placeholder 3"/>
          <p:cNvPicPr>
            <a:picLocks noGrp="1" noChangeAspect="1"/>
          </p:cNvPicPr>
          <p:nvPr>
            <p:ph idx="1"/>
          </p:nvPr>
        </p:nvPicPr>
        <p:blipFill>
          <a:blip r:embed="rId2"/>
          <a:stretch>
            <a:fillRect/>
          </a:stretch>
        </p:blipFill>
        <p:spPr>
          <a:xfrm>
            <a:off x="936899" y="2517065"/>
            <a:ext cx="10318201" cy="2968458"/>
          </a:xfrm>
          <a:prstGeom prst="rect">
            <a:avLst/>
          </a:prstGeom>
        </p:spPr>
      </p:pic>
      <p:sp>
        <p:nvSpPr>
          <p:cNvPr id="5" name="TextBox 4"/>
          <p:cNvSpPr txBox="1"/>
          <p:nvPr/>
        </p:nvSpPr>
        <p:spPr>
          <a:xfrm>
            <a:off x="936899" y="6134100"/>
            <a:ext cx="3635101" cy="646331"/>
          </a:xfrm>
          <a:prstGeom prst="rect">
            <a:avLst/>
          </a:prstGeom>
          <a:noFill/>
        </p:spPr>
        <p:txBody>
          <a:bodyPr wrap="square" rtlCol="0">
            <a:spAutoFit/>
          </a:bodyPr>
          <a:lstStyle/>
          <a:p>
            <a:r>
              <a:rPr lang="en-US" dirty="0" err="1" smtClean="0"/>
              <a:t>Filipowicz</a:t>
            </a:r>
            <a:r>
              <a:rPr lang="en-US" dirty="0" smtClean="0"/>
              <a:t> et al Nature Reviews Genetics 2008</a:t>
            </a:r>
            <a:endParaRPr lang="en-US" dirty="0"/>
          </a:p>
        </p:txBody>
      </p:sp>
    </p:spTree>
    <p:extLst>
      <p:ext uri="{BB962C8B-B14F-4D97-AF65-F5344CB8AC3E}">
        <p14:creationId xmlns:p14="http://schemas.microsoft.com/office/powerpoint/2010/main" val="19606832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51891" y="228600"/>
            <a:ext cx="7958077" cy="5935663"/>
          </a:xfrm>
          <a:prstGeom prst="rect">
            <a:avLst/>
          </a:prstGeom>
        </p:spPr>
      </p:pic>
    </p:spTree>
    <p:extLst>
      <p:ext uri="{BB962C8B-B14F-4D97-AF65-F5344CB8AC3E}">
        <p14:creationId xmlns:p14="http://schemas.microsoft.com/office/powerpoint/2010/main" val="29709433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99969" y="365125"/>
            <a:ext cx="7792062" cy="5811838"/>
          </a:xfrm>
          <a:prstGeom prst="rect">
            <a:avLst/>
          </a:prstGeom>
        </p:spPr>
      </p:pic>
    </p:spTree>
    <p:extLst>
      <p:ext uri="{BB962C8B-B14F-4D97-AF65-F5344CB8AC3E}">
        <p14:creationId xmlns:p14="http://schemas.microsoft.com/office/powerpoint/2010/main" val="24622642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miRNA targets are often conserved across species (Stark et al PLoS Biology, 2003)</a:t>
            </a:r>
            <a:endParaRPr lang="en-US" dirty="0"/>
          </a:p>
        </p:txBody>
      </p:sp>
      <p:pic>
        <p:nvPicPr>
          <p:cNvPr id="29698" name="Picture 2" descr="Figure 1 &#10;            Features of Known miRNA Target Sequence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1143"/>
          <a:stretch/>
        </p:blipFill>
        <p:spPr bwMode="auto">
          <a:xfrm>
            <a:off x="1168400" y="1690688"/>
            <a:ext cx="9483298" cy="41318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6159500"/>
            <a:ext cx="79629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For </a:t>
            </a:r>
            <a:r>
              <a:rPr lang="en-US" dirty="0" err="1" smtClean="0"/>
              <a:t>lins</a:t>
            </a:r>
            <a:r>
              <a:rPr lang="en-US" dirty="0" smtClean="0"/>
              <a:t>, compare C. </a:t>
            </a:r>
            <a:r>
              <a:rPr lang="en-US" dirty="0" err="1" smtClean="0"/>
              <a:t>elegans</a:t>
            </a:r>
            <a:r>
              <a:rPr lang="en-US" dirty="0" smtClean="0"/>
              <a:t> and c. </a:t>
            </a:r>
            <a:r>
              <a:rPr lang="en-US" dirty="0" err="1" smtClean="0"/>
              <a:t>briggsae</a:t>
            </a:r>
            <a:endParaRPr lang="en-US" dirty="0" smtClean="0"/>
          </a:p>
          <a:p>
            <a:pPr marL="285750" indent="-285750">
              <a:buFont typeface="Arial" panose="020B0604020202020204" pitchFamily="34" charset="0"/>
              <a:buChar char="•"/>
            </a:pPr>
            <a:r>
              <a:rPr lang="en-US" dirty="0" smtClean="0"/>
              <a:t>For hid, compare D. melanogaster and D. </a:t>
            </a:r>
            <a:r>
              <a:rPr lang="en-US" dirty="0" err="1" smtClean="0"/>
              <a:t>pseudoobscura</a:t>
            </a:r>
            <a:endParaRPr lang="en-US" dirty="0"/>
          </a:p>
        </p:txBody>
      </p:sp>
    </p:spTree>
    <p:extLst>
      <p:ext uri="{BB962C8B-B14F-4D97-AF65-F5344CB8AC3E}">
        <p14:creationId xmlns:p14="http://schemas.microsoft.com/office/powerpoint/2010/main" val="11999025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properties</a:t>
            </a:r>
            <a:endParaRPr lang="en-US" dirty="0"/>
          </a:p>
        </p:txBody>
      </p:sp>
      <p:sp>
        <p:nvSpPr>
          <p:cNvPr id="3" name="Content Placeholder 2"/>
          <p:cNvSpPr>
            <a:spLocks noGrp="1"/>
          </p:cNvSpPr>
          <p:nvPr>
            <p:ph idx="1"/>
          </p:nvPr>
        </p:nvSpPr>
        <p:spPr/>
        <p:txBody>
          <a:bodyPr/>
          <a:lstStyle/>
          <a:p>
            <a:r>
              <a:rPr lang="en-US" dirty="0" smtClean="0"/>
              <a:t>Better complementarity to 5’ ends of </a:t>
            </a:r>
            <a:r>
              <a:rPr lang="en-US" dirty="0" err="1" smtClean="0"/>
              <a:t>miRNAs</a:t>
            </a:r>
            <a:endParaRPr lang="en-US" dirty="0" smtClean="0"/>
          </a:p>
          <a:p>
            <a:r>
              <a:rPr lang="en-US" dirty="0" smtClean="0"/>
              <a:t>Clusters of microRNA targets</a:t>
            </a:r>
          </a:p>
          <a:p>
            <a:pPr lvl="1"/>
            <a:r>
              <a:rPr lang="en-US" dirty="0" smtClean="0"/>
              <a:t>Extensive co-occurrence of sites for different </a:t>
            </a:r>
            <a:r>
              <a:rPr lang="en-US" dirty="0" err="1" smtClean="0"/>
              <a:t>miRNAs</a:t>
            </a:r>
            <a:r>
              <a:rPr lang="en-US" dirty="0" smtClean="0"/>
              <a:t> in target  3’ UTR</a:t>
            </a:r>
          </a:p>
          <a:p>
            <a:r>
              <a:rPr lang="en-US" dirty="0" smtClean="0"/>
              <a:t>Presence and absence of target sites correlates with gene function</a:t>
            </a:r>
          </a:p>
          <a:p>
            <a:endParaRPr lang="en-US" dirty="0"/>
          </a:p>
        </p:txBody>
      </p:sp>
    </p:spTree>
    <p:extLst>
      <p:ext uri="{BB962C8B-B14F-4D97-AF65-F5344CB8AC3E}">
        <p14:creationId xmlns:p14="http://schemas.microsoft.com/office/powerpoint/2010/main" val="23593424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905001" y="117778"/>
            <a:ext cx="8883524" cy="6625922"/>
          </a:xfrm>
          <a:prstGeom prst="rect">
            <a:avLst/>
          </a:prstGeom>
        </p:spPr>
      </p:pic>
    </p:spTree>
    <p:extLst>
      <p:ext uri="{BB962C8B-B14F-4D97-AF65-F5344CB8AC3E}">
        <p14:creationId xmlns:p14="http://schemas.microsoft.com/office/powerpoint/2010/main" val="15900677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92246" y="114300"/>
            <a:ext cx="8871159" cy="6616700"/>
          </a:xfrm>
          <a:prstGeom prst="rect">
            <a:avLst/>
          </a:prstGeom>
        </p:spPr>
      </p:pic>
    </p:spTree>
    <p:extLst>
      <p:ext uri="{BB962C8B-B14F-4D97-AF65-F5344CB8AC3E}">
        <p14:creationId xmlns:p14="http://schemas.microsoft.com/office/powerpoint/2010/main" val="13323221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gure 2 &#10;            miRNA Target Prediction Strateg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93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altLang="en-US" smtClean="0">
                <a:latin typeface="Arial" panose="020B0604020202020204" pitchFamily="34" charset="0"/>
                <a:cs typeface="Arial" panose="020B0604020202020204" pitchFamily="34" charset="0"/>
              </a:rPr>
              <a:t>Features of miRNAs</a:t>
            </a:r>
          </a:p>
        </p:txBody>
      </p:sp>
      <p:sp>
        <p:nvSpPr>
          <p:cNvPr id="101379" name="Rectangle 3"/>
          <p:cNvSpPr>
            <a:spLocks noGrp="1" noChangeArrowheads="1"/>
          </p:cNvSpPr>
          <p:nvPr>
            <p:ph type="body" idx="1"/>
          </p:nvPr>
        </p:nvSpPr>
        <p:spPr>
          <a:xfrm>
            <a:off x="838200" y="1821090"/>
            <a:ext cx="10515600" cy="4530725"/>
          </a:xfrm>
        </p:spPr>
        <p:txBody>
          <a:bodyPr>
            <a:normAutofit/>
          </a:bodyPr>
          <a:lstStyle/>
          <a:p>
            <a:r>
              <a:rPr lang="en-GB" altLang="en-US" dirty="0" smtClean="0">
                <a:latin typeface="Times New Roman" panose="02020603050405020304" pitchFamily="18" charset="0"/>
              </a:rPr>
              <a:t>Many miRNAs are conserved across species: </a:t>
            </a:r>
          </a:p>
          <a:p>
            <a:pPr lvl="1"/>
            <a:r>
              <a:rPr lang="en-GB" altLang="en-US" dirty="0" smtClean="0">
                <a:latin typeface="Times New Roman" panose="02020603050405020304" pitchFamily="18" charset="0"/>
              </a:rPr>
              <a:t>For half of known human miRNAs, &gt;18% of all occurrences of one of these miRNA seeds are conserved among human, dog, rat, and mouse.</a:t>
            </a:r>
          </a:p>
          <a:p>
            <a:pPr lvl="1"/>
            <a:endParaRPr lang="en-GB" altLang="en-US" dirty="0" smtClean="0">
              <a:latin typeface="Times New Roman" panose="02020603050405020304" pitchFamily="18" charset="0"/>
            </a:endParaRPr>
          </a:p>
          <a:p>
            <a:r>
              <a:rPr lang="en-GB" altLang="en-US" dirty="0" smtClean="0">
                <a:latin typeface="Times New Roman" panose="02020603050405020304" pitchFamily="18" charset="0"/>
              </a:rPr>
              <a:t>As a rule, the full sequence of miRNAs is almost never completely complementary to the target sequence.</a:t>
            </a:r>
          </a:p>
          <a:p>
            <a:pPr lvl="1"/>
            <a:r>
              <a:rPr lang="en-GB" altLang="en-US" dirty="0" smtClean="0">
                <a:latin typeface="Times New Roman" panose="02020603050405020304" pitchFamily="18" charset="0"/>
              </a:rPr>
              <a:t>Common to see a loop or bulge after the seed when binding.</a:t>
            </a:r>
          </a:p>
          <a:p>
            <a:pPr lvl="1"/>
            <a:r>
              <a:rPr lang="en-GB" altLang="en-US" dirty="0" smtClean="0">
                <a:latin typeface="Times New Roman" panose="02020603050405020304" pitchFamily="18" charset="0"/>
              </a:rPr>
              <a:t>Loop/bulge is often a hairpin because of stability.</a:t>
            </a:r>
          </a:p>
          <a:p>
            <a:pPr lvl="1"/>
            <a:endParaRPr lang="en-GB" altLang="en-US" dirty="0" smtClean="0">
              <a:latin typeface="Times New Roman" panose="02020603050405020304" pitchFamily="18" charset="0"/>
            </a:endParaRPr>
          </a:p>
          <a:p>
            <a:r>
              <a:rPr lang="en-GB" altLang="en-US" dirty="0" smtClean="0">
                <a:latin typeface="Times New Roman" panose="02020603050405020304" pitchFamily="18" charset="0"/>
              </a:rPr>
              <a:t>The site at which miRNAs attack is often in their target's 3' UTR.</a:t>
            </a:r>
          </a:p>
        </p:txBody>
      </p:sp>
      <p:sp>
        <p:nvSpPr>
          <p:cNvPr id="101380" name="Text Box 5"/>
          <p:cNvSpPr txBox="1">
            <a:spLocks noChangeArrowheads="1"/>
          </p:cNvSpPr>
          <p:nvPr/>
        </p:nvSpPr>
        <p:spPr bwMode="auto">
          <a:xfrm>
            <a:off x="8374063" y="-95250"/>
            <a:ext cx="635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Tree>
    <p:extLst>
      <p:ext uri="{BB962C8B-B14F-4D97-AF65-F5344CB8AC3E}">
        <p14:creationId xmlns:p14="http://schemas.microsoft.com/office/powerpoint/2010/main" val="23284211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51000" y="227248"/>
            <a:ext cx="8889999" cy="6630752"/>
          </a:xfrm>
          <a:prstGeom prst="rect">
            <a:avLst/>
          </a:prstGeom>
        </p:spPr>
      </p:pic>
    </p:spTree>
    <p:extLst>
      <p:ext uri="{BB962C8B-B14F-4D97-AF65-F5344CB8AC3E}">
        <p14:creationId xmlns:p14="http://schemas.microsoft.com/office/powerpoint/2010/main" val="286229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095626" y="4876801"/>
            <a:ext cx="22463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1pPr>
            <a:lvl2pPr marL="37931725" indent="-37474525"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2pPr>
            <a:lvl3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3pPr>
            <a:lvl4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4pPr>
            <a:lvl5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9pPr>
          </a:lstStyle>
          <a:p>
            <a:pPr eaLnBrk="1">
              <a:lnSpc>
                <a:spcPct val="98000"/>
              </a:lnSpc>
              <a:buClr>
                <a:srgbClr val="000000"/>
              </a:buClr>
              <a:buSzPct val="45000"/>
              <a:buFont typeface="StarSymbol" charset="0"/>
              <a:buNone/>
            </a:pPr>
            <a:r>
              <a:rPr lang="en-GB" altLang="en-US" sz="1800">
                <a:solidFill>
                  <a:srgbClr val="000000"/>
                </a:solidFill>
              </a:rPr>
              <a:t>Hairpin is more stable</a:t>
            </a:r>
            <a:br>
              <a:rPr lang="en-GB" altLang="en-US" sz="1800">
                <a:solidFill>
                  <a:srgbClr val="000000"/>
                </a:solidFill>
              </a:rPr>
            </a:br>
            <a:r>
              <a:rPr lang="en-GB" altLang="en-US" sz="1800">
                <a:solidFill>
                  <a:srgbClr val="000000"/>
                </a:solidFill>
              </a:rPr>
              <a:t> than a simple bulge</a:t>
            </a:r>
          </a:p>
        </p:txBody>
      </p:sp>
      <p:pic>
        <p:nvPicPr>
          <p:cNvPr id="103427" name="Picture 3"/>
          <p:cNvPicPr>
            <a:picLocks noChangeAspect="1" noChangeArrowheads="1"/>
          </p:cNvPicPr>
          <p:nvPr/>
        </p:nvPicPr>
        <p:blipFill>
          <a:blip r:embed="rId3">
            <a:extLst>
              <a:ext uri="{28A0092B-C50C-407E-A947-70E740481C1C}">
                <a14:useLocalDpi xmlns:a14="http://schemas.microsoft.com/office/drawing/2010/main" val="0"/>
              </a:ext>
            </a:extLst>
          </a:blip>
          <a:srcRect t="17639"/>
          <a:stretch>
            <a:fillRect/>
          </a:stretch>
        </p:blipFill>
        <p:spPr bwMode="auto">
          <a:xfrm>
            <a:off x="1649414" y="1447801"/>
            <a:ext cx="8847137" cy="291306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sp>
        <p:nvSpPr>
          <p:cNvPr id="103428" name="Line 4"/>
          <p:cNvSpPr>
            <a:spLocks noChangeShapeType="1"/>
          </p:cNvSpPr>
          <p:nvPr/>
        </p:nvSpPr>
        <p:spPr bwMode="auto">
          <a:xfrm flipV="1">
            <a:off x="4602164" y="3546476"/>
            <a:ext cx="1792287" cy="1203325"/>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29" name="AutoShape 5"/>
          <p:cNvSpPr>
            <a:spLocks noChangeArrowheads="1"/>
          </p:cNvSpPr>
          <p:nvPr/>
        </p:nvSpPr>
        <p:spPr bwMode="auto">
          <a:xfrm>
            <a:off x="5734051" y="1603376"/>
            <a:ext cx="2011363" cy="581025"/>
          </a:xfrm>
          <a:prstGeom prst="roundRect">
            <a:avLst>
              <a:gd name="adj" fmla="val 245"/>
            </a:avLst>
          </a:prstGeom>
          <a:solidFill>
            <a:srgbClr val="FFFFFF"/>
          </a:solidFill>
          <a:ln w="9360">
            <a:solidFill>
              <a:srgbClr val="FFFFFF"/>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03430" name="AutoShape 6"/>
          <p:cNvSpPr>
            <a:spLocks noChangeArrowheads="1"/>
          </p:cNvSpPr>
          <p:nvPr/>
        </p:nvSpPr>
        <p:spPr bwMode="auto">
          <a:xfrm>
            <a:off x="5734051" y="1603376"/>
            <a:ext cx="2011363" cy="581025"/>
          </a:xfrm>
          <a:prstGeom prst="roundRect">
            <a:avLst>
              <a:gd name="adj" fmla="val 245"/>
            </a:avLst>
          </a:prstGeom>
          <a:solidFill>
            <a:srgbClr val="FFFFFF"/>
          </a:solidFill>
          <a:ln w="9360">
            <a:solidFill>
              <a:srgbClr val="FFFFFF"/>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03431" name="AutoShape 7"/>
          <p:cNvSpPr>
            <a:spLocks noChangeArrowheads="1"/>
          </p:cNvSpPr>
          <p:nvPr/>
        </p:nvSpPr>
        <p:spPr bwMode="auto">
          <a:xfrm>
            <a:off x="7713664" y="1870076"/>
            <a:ext cx="2009775" cy="581025"/>
          </a:xfrm>
          <a:prstGeom prst="roundRect">
            <a:avLst>
              <a:gd name="adj" fmla="val 245"/>
            </a:avLst>
          </a:prstGeom>
          <a:solidFill>
            <a:srgbClr val="FFFFFF"/>
          </a:solidFill>
          <a:ln w="9360">
            <a:solidFill>
              <a:srgbClr val="FFFFFF"/>
            </a:solidFill>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03432" name="Text Box 8"/>
          <p:cNvSpPr txBox="1">
            <a:spLocks noChangeArrowheads="1"/>
          </p:cNvSpPr>
          <p:nvPr/>
        </p:nvSpPr>
        <p:spPr bwMode="auto">
          <a:xfrm>
            <a:off x="8058150" y="1403350"/>
            <a:ext cx="7239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1pPr>
            <a:lvl2pPr marL="37931725" indent="-37474525"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2pPr>
            <a:lvl3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3pPr>
            <a:lvl4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4pPr>
            <a:lvl5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9pPr>
          </a:lstStyle>
          <a:p>
            <a:pPr eaLnBrk="1">
              <a:lnSpc>
                <a:spcPct val="98000"/>
              </a:lnSpc>
              <a:buClr>
                <a:srgbClr val="000000"/>
              </a:buClr>
              <a:buSzPct val="45000"/>
              <a:buFont typeface="StarSymbol" charset="0"/>
              <a:buNone/>
            </a:pPr>
            <a:r>
              <a:rPr lang="en-GB" altLang="en-US" sz="1800">
                <a:solidFill>
                  <a:srgbClr val="000000"/>
                </a:solidFill>
              </a:rPr>
              <a:t>Bulges</a:t>
            </a:r>
          </a:p>
        </p:txBody>
      </p:sp>
      <p:sp>
        <p:nvSpPr>
          <p:cNvPr id="103433" name="Line 9"/>
          <p:cNvSpPr>
            <a:spLocks noChangeShapeType="1"/>
          </p:cNvSpPr>
          <p:nvPr/>
        </p:nvSpPr>
        <p:spPr bwMode="auto">
          <a:xfrm flipH="1">
            <a:off x="6451601" y="1649413"/>
            <a:ext cx="1579563" cy="56515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4" name="Line 10"/>
          <p:cNvSpPr>
            <a:spLocks noChangeShapeType="1"/>
          </p:cNvSpPr>
          <p:nvPr/>
        </p:nvSpPr>
        <p:spPr bwMode="auto">
          <a:xfrm flipH="1">
            <a:off x="7583489" y="1649413"/>
            <a:ext cx="447675" cy="658812"/>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5" name="Text Box 11"/>
          <p:cNvSpPr txBox="1">
            <a:spLocks noChangeArrowheads="1"/>
          </p:cNvSpPr>
          <p:nvPr/>
        </p:nvSpPr>
        <p:spPr bwMode="auto">
          <a:xfrm>
            <a:off x="8105775" y="4540251"/>
            <a:ext cx="2560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1pPr>
            <a:lvl2pPr marL="37931725" indent="-37474525"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2pPr>
            <a:lvl3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3pPr>
            <a:lvl4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4pPr>
            <a:lvl5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cs typeface="Arial" panose="020B0604020202020204" pitchFamily="34" charset="0"/>
              </a:defRPr>
            </a:lvl9pPr>
          </a:lstStyle>
          <a:p>
            <a:pPr eaLnBrk="1">
              <a:lnSpc>
                <a:spcPct val="98000"/>
              </a:lnSpc>
              <a:buClr>
                <a:srgbClr val="000000"/>
              </a:buClr>
              <a:buSzPct val="45000"/>
              <a:buFont typeface="StarSymbol" charset="0"/>
              <a:buNone/>
            </a:pPr>
            <a:r>
              <a:rPr lang="en-GB" altLang="en-US" sz="1800">
                <a:solidFill>
                  <a:srgbClr val="000000"/>
                </a:solidFill>
              </a:rPr>
              <a:t>The MRE is known as the “miRNA recognition element.”  This is simply the sequence in the target that an miRNA binds to</a:t>
            </a:r>
          </a:p>
        </p:txBody>
      </p:sp>
      <p:sp>
        <p:nvSpPr>
          <p:cNvPr id="103436" name="Line 12"/>
          <p:cNvSpPr>
            <a:spLocks noChangeShapeType="1"/>
          </p:cNvSpPr>
          <p:nvPr/>
        </p:nvSpPr>
        <p:spPr bwMode="auto">
          <a:xfrm flipH="1" flipV="1">
            <a:off x="7724776" y="3498850"/>
            <a:ext cx="511175" cy="9032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7" name="Title 12"/>
          <p:cNvSpPr>
            <a:spLocks noGrp="1"/>
          </p:cNvSpPr>
          <p:nvPr>
            <p:ph type="title"/>
          </p:nvPr>
        </p:nvSpPr>
        <p:spPr/>
        <p:txBody>
          <a:bodyPr/>
          <a:lstStyle/>
          <a:p>
            <a:r>
              <a:rPr lang="en-US" altLang="en-US" smtClean="0">
                <a:latin typeface="Arial" panose="020B0604020202020204" pitchFamily="34" charset="0"/>
                <a:cs typeface="Arial" panose="020B0604020202020204" pitchFamily="34" charset="0"/>
              </a:rPr>
              <a:t>miRNA Binding</a:t>
            </a:r>
          </a:p>
        </p:txBody>
      </p:sp>
    </p:spTree>
    <p:extLst>
      <p:ext uri="{BB962C8B-B14F-4D97-AF65-F5344CB8AC3E}">
        <p14:creationId xmlns:p14="http://schemas.microsoft.com/office/powerpoint/2010/main" val="6318956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2983</Words>
  <Application>Microsoft Macintosh PowerPoint</Application>
  <PresentationFormat>Custom</PresentationFormat>
  <Paragraphs>352</Paragraphs>
  <Slides>80</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Office Theme</vt:lpstr>
      <vt:lpstr>Image</vt:lpstr>
      <vt:lpstr>microRNA  computational  prediction and analysis</vt:lpstr>
      <vt:lpstr>Resources</vt:lpstr>
      <vt:lpstr>Discovery of small RNAs</vt:lpstr>
      <vt:lpstr>What are small ncRNAs?</vt:lpstr>
      <vt:lpstr>miRNA Pathway Illustration</vt:lpstr>
      <vt:lpstr>siRNA Pathway Illustration</vt:lpstr>
      <vt:lpstr>Features of miRNAs</vt:lpstr>
      <vt:lpstr>Features of miRNAs</vt:lpstr>
      <vt:lpstr>miRNA Binding</vt:lpstr>
      <vt:lpstr>Locating miRNA Genes: Experimentally</vt:lpstr>
      <vt:lpstr>Locating miRNA Genes: Comparative Genomics</vt:lpstr>
      <vt:lpstr>Locating miRNA Genes: Example</vt:lpstr>
      <vt:lpstr>Finding miRNA Targets: Method 1  </vt:lpstr>
      <vt:lpstr>Finding miRNA Targets: Method 1</vt:lpstr>
      <vt:lpstr>Finding miRNA Targets: Method 1</vt:lpstr>
      <vt:lpstr>Finding miRNA targets: Method 2  </vt:lpstr>
      <vt:lpstr>Method 2: Example</vt:lpstr>
      <vt:lpstr>Method 2: Steps </vt:lpstr>
      <vt:lpstr>Method 2: Details</vt:lpstr>
      <vt:lpstr>Method 2: Details</vt:lpstr>
      <vt:lpstr>Method 2: Details</vt:lpstr>
      <vt:lpstr>Analysis of the Two Methods</vt:lpstr>
      <vt:lpstr>Analysis of the Two Methods</vt:lpstr>
      <vt:lpstr>Results</vt:lpstr>
      <vt:lpstr>HHMMiR: hierarchical HMMs for miR  (Kadri et al 2009)</vt:lpstr>
      <vt:lpstr>PowerPoint Presentation</vt:lpstr>
      <vt:lpstr>PowerPoint Presentation</vt:lpstr>
      <vt:lpstr>PowerPoint Presentation</vt:lpstr>
      <vt:lpstr>PowerPoint Presentation</vt:lpstr>
      <vt:lpstr>PowerPoint Presentation</vt:lpstr>
      <vt:lpstr>Various types of RNA</vt:lpstr>
      <vt:lpstr>PowerPoint Presentation</vt:lpstr>
      <vt:lpstr>PowerPoint Presentation</vt:lpstr>
      <vt:lpstr>PowerPoint Presentation</vt:lpstr>
      <vt:lpstr>PowerPoint Presentation</vt:lpstr>
      <vt:lpstr>PowerPoint Presentation</vt:lpstr>
      <vt:lpstr>Outline</vt:lpstr>
      <vt:lpstr>PowerPoint Presentation</vt:lpstr>
      <vt:lpstr>miRNA transcription and maturation</vt:lpstr>
      <vt:lpstr>miRNA transcription  and maturation</vt:lpstr>
      <vt:lpstr>Enabling machinery</vt:lpstr>
      <vt:lpstr>PowerPoint Presentation</vt:lpstr>
      <vt:lpstr>PowerPoint Presentation</vt:lpstr>
      <vt:lpstr>3 examples of miRNAs</vt:lpstr>
      <vt:lpstr>miRNA function</vt:lpstr>
      <vt:lpstr>Challenging the dogma</vt:lpstr>
      <vt:lpstr>PowerPoint Presentation</vt:lpstr>
      <vt:lpstr>How to find miRNA gene?</vt:lpstr>
      <vt:lpstr>PowerPoint Presentation</vt:lpstr>
      <vt:lpstr>Principles of microRNA-mRNA interactions</vt:lpstr>
      <vt:lpstr>High-quality miRNAs story</vt:lpstr>
      <vt:lpstr>Need for computational methods</vt:lpstr>
      <vt:lpstr>PowerPoint Presentation</vt:lpstr>
      <vt:lpstr>C. elegans miRNA genes</vt:lpstr>
      <vt:lpstr>PowerPoint Presentation</vt:lpstr>
      <vt:lpstr>PowerPoint Presentation</vt:lpstr>
      <vt:lpstr>Drosophila miRNA genes</vt:lpstr>
      <vt:lpstr>Drosophila mRNA genes</vt:lpstr>
      <vt:lpstr>Conserved stem-loop properties - 1</vt:lpstr>
      <vt:lpstr>Conserved stem-loop properties -2</vt:lpstr>
      <vt:lpstr>PowerPoint Presentation</vt:lpstr>
      <vt:lpstr>Results</vt:lpstr>
      <vt:lpstr>Detection by homology</vt:lpstr>
      <vt:lpstr>Found 60 new putative miRNAs (15: human and 45: mouse)</vt:lpstr>
      <vt:lpstr>Drawbacks </vt:lpstr>
      <vt:lpstr>Profile-based approach</vt:lpstr>
      <vt:lpstr>Results: 270/553 top scoring ERPIN candidates previously unidentified</vt:lpstr>
      <vt:lpstr>PowerPoint Presentation</vt:lpstr>
      <vt:lpstr>PowerPoint Presentation</vt:lpstr>
      <vt:lpstr>PowerPoint Presentation</vt:lpstr>
      <vt:lpstr>PowerPoint Presentation</vt:lpstr>
      <vt:lpstr>Use principles of microRNA-mRNA interactions to predict targets</vt:lpstr>
      <vt:lpstr>PowerPoint Presentation</vt:lpstr>
      <vt:lpstr>PowerPoint Presentation</vt:lpstr>
      <vt:lpstr>miRNA targets are often conserved across species (Stark et al PLoS Biology, 2003)</vt:lpstr>
      <vt:lpstr>Other properties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Chennubhotla, Chakra S</dc:creator>
  <cp:lastModifiedBy>Chakra Chennubhotla</cp:lastModifiedBy>
  <cp:revision>145</cp:revision>
  <dcterms:created xsi:type="dcterms:W3CDTF">2014-04-01T23:38:56Z</dcterms:created>
  <dcterms:modified xsi:type="dcterms:W3CDTF">2015-04-06T17:01:09Z</dcterms:modified>
</cp:coreProperties>
</file>